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72"/>
  </p:notesMasterIdLst>
  <p:handoutMasterIdLst>
    <p:handoutMasterId r:id="rId73"/>
  </p:handoutMasterIdLst>
  <p:sldIdLst>
    <p:sldId id="380" r:id="rId2"/>
    <p:sldId id="524" r:id="rId3"/>
    <p:sldId id="597" r:id="rId4"/>
    <p:sldId id="601" r:id="rId5"/>
    <p:sldId id="599" r:id="rId6"/>
    <p:sldId id="602" r:id="rId7"/>
    <p:sldId id="603" r:id="rId8"/>
    <p:sldId id="710" r:id="rId9"/>
    <p:sldId id="711" r:id="rId10"/>
    <p:sldId id="712" r:id="rId11"/>
    <p:sldId id="604" r:id="rId12"/>
    <p:sldId id="686" r:id="rId13"/>
    <p:sldId id="616" r:id="rId14"/>
    <p:sldId id="658" r:id="rId15"/>
    <p:sldId id="607" r:id="rId16"/>
    <p:sldId id="608" r:id="rId17"/>
    <p:sldId id="606" r:id="rId18"/>
    <p:sldId id="605" r:id="rId19"/>
    <p:sldId id="613" r:id="rId20"/>
    <p:sldId id="659" r:id="rId21"/>
    <p:sldId id="660" r:id="rId22"/>
    <p:sldId id="617" r:id="rId23"/>
    <p:sldId id="687" r:id="rId24"/>
    <p:sldId id="688" r:id="rId25"/>
    <p:sldId id="692" r:id="rId26"/>
    <p:sldId id="690" r:id="rId27"/>
    <p:sldId id="695" r:id="rId28"/>
    <p:sldId id="689" r:id="rId29"/>
    <p:sldId id="697" r:id="rId30"/>
    <p:sldId id="621" r:id="rId31"/>
    <p:sldId id="536" r:id="rId32"/>
    <p:sldId id="627" r:id="rId33"/>
    <p:sldId id="487" r:id="rId34"/>
    <p:sldId id="525" r:id="rId35"/>
    <p:sldId id="529" r:id="rId36"/>
    <p:sldId id="530" r:id="rId37"/>
    <p:sldId id="653" r:id="rId38"/>
    <p:sldId id="637" r:id="rId39"/>
    <p:sldId id="628" r:id="rId40"/>
    <p:sldId id="629" r:id="rId41"/>
    <p:sldId id="630" r:id="rId42"/>
    <p:sldId id="632" r:id="rId43"/>
    <p:sldId id="633" r:id="rId44"/>
    <p:sldId id="631" r:id="rId45"/>
    <p:sldId id="691" r:id="rId46"/>
    <p:sldId id="635" r:id="rId47"/>
    <p:sldId id="647" r:id="rId48"/>
    <p:sldId id="538" r:id="rId49"/>
    <p:sldId id="696" r:id="rId50"/>
    <p:sldId id="698" r:id="rId51"/>
    <p:sldId id="699" r:id="rId52"/>
    <p:sldId id="700" r:id="rId53"/>
    <p:sldId id="701" r:id="rId54"/>
    <p:sldId id="623" r:id="rId55"/>
    <p:sldId id="661" r:id="rId56"/>
    <p:sldId id="622" r:id="rId57"/>
    <p:sldId id="625" r:id="rId58"/>
    <p:sldId id="704" r:id="rId59"/>
    <p:sldId id="626" r:id="rId60"/>
    <p:sldId id="705" r:id="rId61"/>
    <p:sldId id="702" r:id="rId62"/>
    <p:sldId id="709" r:id="rId63"/>
    <p:sldId id="596" r:id="rId64"/>
    <p:sldId id="713" r:id="rId65"/>
    <p:sldId id="714" r:id="rId66"/>
    <p:sldId id="703" r:id="rId67"/>
    <p:sldId id="708" r:id="rId68"/>
    <p:sldId id="707" r:id="rId69"/>
    <p:sldId id="706" r:id="rId70"/>
    <p:sldId id="671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DDDDDD"/>
    <a:srgbClr val="0000FF"/>
    <a:srgbClr val="CC6600"/>
    <a:srgbClr val="99FF99"/>
    <a:srgbClr val="CCFFCC"/>
    <a:srgbClr val="990000"/>
    <a:srgbClr val="FF3399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5408" autoAdjust="0"/>
    <p:restoredTop sz="97278" autoAdjust="0"/>
  </p:normalViewPr>
  <p:slideViewPr>
    <p:cSldViewPr snapToGrid="0">
      <p:cViewPr varScale="1">
        <p:scale>
          <a:sx n="80" d="100"/>
          <a:sy n="80" d="100"/>
        </p:scale>
        <p:origin x="-139" y="-82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54"/>
    </p:cViewPr>
  </p:sorterViewPr>
  <p:notesViewPr>
    <p:cSldViewPr snapToGrid="0">
      <p:cViewPr varScale="1">
        <p:scale>
          <a:sx n="104" d="100"/>
          <a:sy n="104" d="100"/>
        </p:scale>
        <p:origin x="-255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6.xml"/><Relationship Id="rId3" Type="http://schemas.openxmlformats.org/officeDocument/2006/relationships/slide" Target="slides/slide32.xml"/><Relationship Id="rId7" Type="http://schemas.openxmlformats.org/officeDocument/2006/relationships/slide" Target="slides/slide54.xml"/><Relationship Id="rId2" Type="http://schemas.openxmlformats.org/officeDocument/2006/relationships/slide" Target="slides/slide31.xml"/><Relationship Id="rId1" Type="http://schemas.openxmlformats.org/officeDocument/2006/relationships/slide" Target="slides/slide30.xml"/><Relationship Id="rId6" Type="http://schemas.openxmlformats.org/officeDocument/2006/relationships/slide" Target="slides/slide49.xml"/><Relationship Id="rId5" Type="http://schemas.openxmlformats.org/officeDocument/2006/relationships/slide" Target="slides/slide48.xml"/><Relationship Id="rId10" Type="http://schemas.openxmlformats.org/officeDocument/2006/relationships/slide" Target="slides/slide59.xml"/><Relationship Id="rId4" Type="http://schemas.openxmlformats.org/officeDocument/2006/relationships/slide" Target="slides/slide43.xml"/><Relationship Id="rId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44.wmf"/><Relationship Id="rId5" Type="http://schemas.openxmlformats.org/officeDocument/2006/relationships/image" Target="../media/image45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83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9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0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Relationship Id="rId9" Type="http://schemas.openxmlformats.org/officeDocument/2006/relationships/image" Target="../media/image127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Relationship Id="rId9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4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46.wmf"/><Relationship Id="rId7" Type="http://schemas.openxmlformats.org/officeDocument/2006/relationships/image" Target="../media/image147.wmf"/><Relationship Id="rId2" Type="http://schemas.openxmlformats.org/officeDocument/2006/relationships/image" Target="../media/image145.wmf"/><Relationship Id="rId1" Type="http://schemas.openxmlformats.org/officeDocument/2006/relationships/image" Target="../media/image119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150.wmf"/><Relationship Id="rId7" Type="http://schemas.openxmlformats.org/officeDocument/2006/relationships/image" Target="../media/image137.wmf"/><Relationship Id="rId2" Type="http://schemas.openxmlformats.org/officeDocument/2006/relationships/image" Target="../media/image149.wmf"/><Relationship Id="rId1" Type="http://schemas.openxmlformats.org/officeDocument/2006/relationships/image" Target="../media/image119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25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156.wmf"/><Relationship Id="rId7" Type="http://schemas.openxmlformats.org/officeDocument/2006/relationships/image" Target="../media/image159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37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53.wmf"/><Relationship Id="rId1" Type="http://schemas.openxmlformats.org/officeDocument/2006/relationships/image" Target="../media/image166.wmf"/><Relationship Id="rId4" Type="http://schemas.openxmlformats.org/officeDocument/2006/relationships/image" Target="../media/image16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17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4" Type="http://schemas.openxmlformats.org/officeDocument/2006/relationships/image" Target="../media/image19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4" Type="http://schemas.openxmlformats.org/officeDocument/2006/relationships/image" Target="../media/image19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92.wmf"/><Relationship Id="rId4" Type="http://schemas.openxmlformats.org/officeDocument/2006/relationships/image" Target="../media/image19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7D76F6-BD1E-4A10-B82F-04CDC0511C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2B088B-9686-4FA7-8D7B-D2F9FCFD1B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088B-9686-4FA7-8D7B-D2F9FCFD1B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088B-9686-4FA7-8D7B-D2F9FCFD1B1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B088B-9686-4FA7-8D7B-D2F9FCFD1B1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1D239-B8E8-4198-9368-CC4C590C46E9}" type="slidenum">
              <a:rPr lang="en-US"/>
              <a:pPr/>
              <a:t>38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05F3F-6F7C-4999-95F5-574FFF0936CA}" type="slidenum">
              <a:rPr lang="en-US"/>
              <a:pPr/>
              <a:t>39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1F2EB-B09D-429E-90C1-E5039DB96EC2}" type="slidenum">
              <a:rPr lang="en-US"/>
              <a:pPr/>
              <a:t>40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C2E1B-73D2-4E75-B9AC-9CEB7A5D7B6A}" type="slidenum">
              <a:rPr lang="en-US"/>
              <a:pPr/>
              <a:t>41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431F2-7F6C-4EE7-950E-96221AC6FA0D}" type="slidenum">
              <a:rPr lang="en-US"/>
              <a:pPr/>
              <a:t>45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72" y="4344134"/>
            <a:ext cx="5030456" cy="4113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5EDB7-5F72-4921-9853-30AF4D6B4C2D}" type="slidenum">
              <a:rPr lang="en-US"/>
              <a:pPr/>
              <a:t>46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72" y="4344134"/>
            <a:ext cx="5030456" cy="4113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E1C7FD-0171-48F2-80FB-853578B941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1845" name="Line 5"/>
          <p:cNvSpPr>
            <a:spLocks noChangeShapeType="1"/>
          </p:cNvSpPr>
          <p:nvPr/>
        </p:nvSpPr>
        <p:spPr bwMode="auto">
          <a:xfrm>
            <a:off x="533400" y="3276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Щелчок правит образец заголовка</a:t>
            </a:r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Щелчок правит 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FFC1A-9D2C-4CC7-BF41-35B83F8D0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90500"/>
            <a:ext cx="2082800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90500"/>
            <a:ext cx="6096000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98CA2-A9A4-4974-ADF9-317352BCC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1800" y="190500"/>
            <a:ext cx="7807325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767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00200"/>
            <a:ext cx="40767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767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771900"/>
            <a:ext cx="40767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71ABE017-95D2-4DEB-A2DB-24C6A8A41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264C1-E11E-48E5-B353-C3B72ABD0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C52E-C614-4F26-92C0-642A127E3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B2160-1EBB-481C-869B-7B6BA37EF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6AC18-810D-401F-9A94-C725F722A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42972-9D3B-4190-BCE1-9C174C4A63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9F2A1-EEB5-429C-B25D-0AB160E36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ECBA2-F873-43E4-9B29-E25C39128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3B2B4-6904-4188-A04D-34668B6C2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fld id="{88115206-4145-435D-A28E-FC12010B8A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>
            <a:off x="533400" y="12954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90500"/>
            <a:ext cx="7807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0834" name="Text Box 18"/>
          <p:cNvSpPr txBox="1">
            <a:spLocks noChangeArrowheads="1"/>
          </p:cNvSpPr>
          <p:nvPr userDrawn="1"/>
        </p:nvSpPr>
        <p:spPr bwMode="auto">
          <a:xfrm>
            <a:off x="22225" y="0"/>
            <a:ext cx="91217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>
                <a:latin typeface="Arial Black" pitchFamily="34" charset="0"/>
              </a:rPr>
              <a:t> 								</a:t>
            </a:r>
            <a:r>
              <a:rPr lang="en-US" sz="900" baseline="0" dirty="0" smtClean="0">
                <a:latin typeface="Arial Black" pitchFamily="34" charset="0"/>
              </a:rPr>
              <a:t>            </a:t>
            </a:r>
            <a:r>
              <a:rPr lang="en-US" sz="900" dirty="0" smtClean="0">
                <a:latin typeface="Arial Black" pitchFamily="34" charset="0"/>
              </a:rPr>
              <a:t>Yuri </a:t>
            </a:r>
            <a:r>
              <a:rPr lang="en-US" sz="900" dirty="0" err="1" smtClean="0">
                <a:latin typeface="Arial Black" pitchFamily="34" charset="0"/>
              </a:rPr>
              <a:t>Boykov</a:t>
            </a:r>
            <a:r>
              <a:rPr lang="en-US" sz="900" dirty="0" smtClean="0">
                <a:latin typeface="Arial Black" pitchFamily="34" charset="0"/>
              </a:rPr>
              <a:t>, UWO</a:t>
            </a:r>
            <a:endParaRPr lang="en-US" sz="900" dirty="0"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3" Type="http://schemas.openxmlformats.org/officeDocument/2006/relationships/image" Target="../media/image69.gif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70.gif"/><Relationship Id="rId9" Type="http://schemas.openxmlformats.org/officeDocument/2006/relationships/oleObject" Target="../embeddings/oleObject5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6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6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4.bin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3.bin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82.bin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home\Presentations_svn\MICCAI_14_tutorial\slides\yuri\flow_cut.avi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home\Presentations_svn\MICCAI_14_tutorial\slides\yuri\boneCC_iccv.av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1.bin"/><Relationship Id="rId9" Type="http://schemas.openxmlformats.org/officeDocument/2006/relationships/oleObject" Target="../embeddings/oleObject9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4" Type="http://schemas.openxmlformats.org/officeDocument/2006/relationships/oleObject" Target="../embeddings/oleObject98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9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10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05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oleObject" Target="../embeddings/oleObject114.bin"/><Relationship Id="rId3" Type="http://schemas.openxmlformats.org/officeDocument/2006/relationships/image" Target="../media/image94.png"/><Relationship Id="rId7" Type="http://schemas.openxmlformats.org/officeDocument/2006/relationships/oleObject" Target="../embeddings/oleObject109.bin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8.bin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oleObject" Target="../embeddings/oleObject123.bin"/><Relationship Id="rId3" Type="http://schemas.openxmlformats.org/officeDocument/2006/relationships/image" Target="../media/image94.png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17.bin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115.bin"/><Relationship Id="rId9" Type="http://schemas.openxmlformats.org/officeDocument/2006/relationships/oleObject" Target="../embeddings/oleObject120.bin"/><Relationship Id="rId14" Type="http://schemas.openxmlformats.org/officeDocument/2006/relationships/oleObject" Target="../embeddings/oleObject1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oleObject" Target="../embeddings/oleObject126.bin"/><Relationship Id="rId9" Type="http://schemas.openxmlformats.org/officeDocument/2006/relationships/oleObject" Target="../embeddings/oleObject13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138.png"/><Relationship Id="rId4" Type="http://schemas.openxmlformats.org/officeDocument/2006/relationships/oleObject" Target="../embeddings/oleObject13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3.jpeg"/><Relationship Id="rId5" Type="http://schemas.openxmlformats.org/officeDocument/2006/relationships/oleObject" Target="../embeddings/oleObject136.bin"/><Relationship Id="rId4" Type="http://schemas.openxmlformats.org/officeDocument/2006/relationships/oleObject" Target="../embeddings/oleObject13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43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image" Target="../media/image94.png"/><Relationship Id="rId7" Type="http://schemas.openxmlformats.org/officeDocument/2006/relationships/oleObject" Target="../embeddings/oleObject143.bin"/><Relationship Id="rId12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2.bin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1.bin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image" Target="../media/image94.png"/><Relationship Id="rId7" Type="http://schemas.openxmlformats.org/officeDocument/2006/relationships/image" Target="../media/image95.png"/><Relationship Id="rId12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50.bin"/><Relationship Id="rId11" Type="http://schemas.openxmlformats.org/officeDocument/2006/relationships/oleObject" Target="../embeddings/oleObject154.bin"/><Relationship Id="rId5" Type="http://schemas.openxmlformats.org/officeDocument/2006/relationships/oleObject" Target="../embeddings/oleObject149.bin"/><Relationship Id="rId10" Type="http://schemas.openxmlformats.org/officeDocument/2006/relationships/oleObject" Target="../embeddings/oleObject153.bin"/><Relationship Id="rId4" Type="http://schemas.openxmlformats.org/officeDocument/2006/relationships/oleObject" Target="../embeddings/oleObject148.bin"/><Relationship Id="rId9" Type="http://schemas.openxmlformats.org/officeDocument/2006/relationships/oleObject" Target="../embeddings/oleObject15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59.bin"/><Relationship Id="rId5" Type="http://schemas.openxmlformats.org/officeDocument/2006/relationships/oleObject" Target="../embeddings/oleObject158.bin"/><Relationship Id="rId10" Type="http://schemas.openxmlformats.org/officeDocument/2006/relationships/oleObject" Target="../embeddings/oleObject163.bin"/><Relationship Id="rId4" Type="http://schemas.openxmlformats.org/officeDocument/2006/relationships/oleObject" Target="../embeddings/oleObject157.bin"/><Relationship Id="rId9" Type="http://schemas.openxmlformats.org/officeDocument/2006/relationships/oleObject" Target="../embeddings/oleObject16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67.bin"/><Relationship Id="rId5" Type="http://schemas.openxmlformats.org/officeDocument/2006/relationships/oleObject" Target="../embeddings/oleObject166.bin"/><Relationship Id="rId4" Type="http://schemas.openxmlformats.org/officeDocument/2006/relationships/oleObject" Target="../embeddings/oleObject16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72.bin"/><Relationship Id="rId5" Type="http://schemas.openxmlformats.org/officeDocument/2006/relationships/oleObject" Target="../embeddings/oleObject171.bin"/><Relationship Id="rId4" Type="http://schemas.openxmlformats.org/officeDocument/2006/relationships/oleObject" Target="../embeddings/oleObject17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7" Type="http://schemas.openxmlformats.org/officeDocument/2006/relationships/oleObject" Target="../embeddings/oleObject1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75.bin"/><Relationship Id="rId5" Type="http://schemas.openxmlformats.org/officeDocument/2006/relationships/oleObject" Target="../embeddings/oleObject174.bin"/><Relationship Id="rId4" Type="http://schemas.openxmlformats.org/officeDocument/2006/relationships/oleObject" Target="../embeddings/oleObject17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179.bin"/><Relationship Id="rId4" Type="http://schemas.openxmlformats.org/officeDocument/2006/relationships/oleObject" Target="../embeddings/oleObject17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13" Type="http://schemas.openxmlformats.org/officeDocument/2006/relationships/oleObject" Target="../embeddings/oleObject187.bin"/><Relationship Id="rId3" Type="http://schemas.openxmlformats.org/officeDocument/2006/relationships/oleObject" Target="../embeddings/oleObject181.bin"/><Relationship Id="rId7" Type="http://schemas.openxmlformats.org/officeDocument/2006/relationships/image" Target="../media/image185.png"/><Relationship Id="rId12" Type="http://schemas.openxmlformats.org/officeDocument/2006/relationships/image" Target="../media/image1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84.png"/><Relationship Id="rId11" Type="http://schemas.openxmlformats.org/officeDocument/2006/relationships/oleObject" Target="../embeddings/oleObject186.bin"/><Relationship Id="rId5" Type="http://schemas.openxmlformats.org/officeDocument/2006/relationships/image" Target="../media/image183.png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82.bin"/><Relationship Id="rId9" Type="http://schemas.openxmlformats.org/officeDocument/2006/relationships/oleObject" Target="../embeddings/oleObject184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91.bin"/><Relationship Id="rId5" Type="http://schemas.openxmlformats.org/officeDocument/2006/relationships/oleObject" Target="../embeddings/oleObject190.bin"/><Relationship Id="rId4" Type="http://schemas.openxmlformats.org/officeDocument/2006/relationships/oleObject" Target="../embeddings/oleObject189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95.bin"/><Relationship Id="rId5" Type="http://schemas.openxmlformats.org/officeDocument/2006/relationships/oleObject" Target="../embeddings/oleObject194.bin"/><Relationship Id="rId4" Type="http://schemas.openxmlformats.org/officeDocument/2006/relationships/oleObject" Target="../embeddings/oleObject19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99.bin"/><Relationship Id="rId5" Type="http://schemas.openxmlformats.org/officeDocument/2006/relationships/oleObject" Target="../embeddings/oleObject198.bin"/><Relationship Id="rId4" Type="http://schemas.openxmlformats.org/officeDocument/2006/relationships/oleObject" Target="../embeddings/oleObject197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845390" y="2083190"/>
            <a:ext cx="8134708" cy="35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1:  Basics of optimization-based segmentation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		- continuous and discrete approaches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24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2 :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Exact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and approximate techniques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	- non-submodular and high-order problems</a:t>
            </a:r>
            <a:endParaRPr lang="en-US" sz="24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24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3: Multi-region segmentation (Milan)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		- high-dimensional applications </a:t>
            </a:r>
            <a:endParaRPr lang="en-US" sz="2400" b="1" i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32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59" y="7"/>
            <a:ext cx="495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Tutorial on Medical Image Segmentation: Beyond Level-Sets</a:t>
            </a:r>
          </a:p>
          <a:p>
            <a:r>
              <a:rPr lang="en-US" sz="1400" dirty="0" smtClean="0"/>
              <a:t>MICCAI, 2014</a:t>
            </a:r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061489" y="197505"/>
            <a:ext cx="1082511" cy="143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22676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pc="-160" baseline="0" dirty="0" smtClean="0">
                <a:latin typeface="Times" pitchFamily="18" charset="0"/>
              </a:rPr>
              <a:t>W</a:t>
            </a:r>
            <a:r>
              <a:rPr lang="en-US" sz="2000" dirty="0" smtClean="0">
                <a:latin typeface="Times" pitchFamily="18" charset="0"/>
              </a:rPr>
              <a:t>estern University</a:t>
            </a:r>
            <a:endParaRPr lang="en-US" sz="1100" dirty="0" smtClean="0">
              <a:latin typeface="Times" pitchFamily="18" charset="0"/>
            </a:endParaRPr>
          </a:p>
          <a:p>
            <a:pPr algn="r"/>
            <a:r>
              <a:rPr lang="en-US" sz="1600" dirty="0" smtClean="0">
                <a:latin typeface="Times" pitchFamily="18" charset="0"/>
              </a:rPr>
              <a:t>Canada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680" y="954120"/>
            <a:ext cx="60816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www.csd.uwo.ca/faculty/yuri/miccai14_MIS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43032" y="1879892"/>
            <a:ext cx="4701092" cy="4978108"/>
          </a:xfrm>
        </p:spPr>
        <p:txBody>
          <a:bodyPr/>
          <a:lstStyle/>
          <a:p>
            <a:r>
              <a:rPr lang="en-US" sz="2800" dirty="0" smtClean="0"/>
              <a:t>Boundary seeds</a:t>
            </a:r>
          </a:p>
          <a:p>
            <a:pPr lvl="1"/>
            <a:r>
              <a:rPr lang="en-US" sz="2400" dirty="0" smtClean="0"/>
              <a:t>Livewire (intelligent scissors)</a:t>
            </a:r>
          </a:p>
          <a:p>
            <a:r>
              <a:rPr lang="en-US" sz="2800" dirty="0" smtClean="0"/>
              <a:t>Region seeds</a:t>
            </a:r>
          </a:p>
          <a:p>
            <a:pPr lvl="1"/>
            <a:r>
              <a:rPr lang="en-US" sz="2400" dirty="0" smtClean="0"/>
              <a:t>Graph cuts (intelligent paint)</a:t>
            </a:r>
          </a:p>
          <a:p>
            <a:pPr lvl="1"/>
            <a:r>
              <a:rPr lang="en-US" sz="2400" dirty="0" smtClean="0"/>
              <a:t>Distance (</a:t>
            </a:r>
            <a:r>
              <a:rPr lang="en-US" sz="2400" dirty="0" err="1" smtClean="0"/>
              <a:t>Voronoi</a:t>
            </a:r>
            <a:r>
              <a:rPr lang="en-US" sz="2400" dirty="0" smtClean="0"/>
              <a:t>-like cells)</a:t>
            </a:r>
          </a:p>
          <a:p>
            <a:r>
              <a:rPr lang="en-US" sz="2800" dirty="0" smtClean="0"/>
              <a:t>Bounding box</a:t>
            </a:r>
          </a:p>
          <a:p>
            <a:pPr lvl="1"/>
            <a:r>
              <a:rPr lang="en-US" sz="2400" dirty="0" err="1" smtClean="0"/>
              <a:t>Grabcut</a:t>
            </a:r>
            <a:r>
              <a:rPr lang="en-US" sz="2400" dirty="0" smtClean="0"/>
              <a:t> [</a:t>
            </a:r>
            <a:r>
              <a:rPr lang="en-US" sz="2400" dirty="0" err="1" smtClean="0"/>
              <a:t>Rother</a:t>
            </a:r>
            <a:r>
              <a:rPr lang="en-US" sz="2400" dirty="0" smtClean="0"/>
              <a:t> et al]</a:t>
            </a:r>
          </a:p>
          <a:p>
            <a:r>
              <a:rPr lang="en-US" sz="2800" dirty="0" smtClean="0"/>
              <a:t>Center seeds</a:t>
            </a:r>
          </a:p>
          <a:p>
            <a:pPr lvl="1"/>
            <a:r>
              <a:rPr lang="en-US" sz="2400" dirty="0" smtClean="0"/>
              <a:t>Star shape [</a:t>
            </a:r>
            <a:r>
              <a:rPr lang="en-US" sz="2400" dirty="0" err="1" smtClean="0"/>
              <a:t>Veksler</a:t>
            </a:r>
            <a:r>
              <a:rPr lang="en-US" sz="2400" dirty="0" smtClean="0"/>
              <a:t>]</a:t>
            </a:r>
          </a:p>
          <a:p>
            <a:r>
              <a:rPr lang="en-US" sz="2800" dirty="0" smtClean="0"/>
              <a:t>Many other options…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85941" y="1924718"/>
            <a:ext cx="4625791" cy="45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</a:rPr>
              <a:t>Normalized cuts  </a:t>
            </a:r>
            <a:r>
              <a:rPr lang="en-US" sz="2400" kern="0" dirty="0" smtClean="0">
                <a:latin typeface="+mn-lt"/>
              </a:rPr>
              <a:t>[Shi </a:t>
            </a:r>
            <a:r>
              <a:rPr lang="en-US" sz="2400" kern="0" dirty="0" err="1" smtClean="0">
                <a:latin typeface="+mn-lt"/>
              </a:rPr>
              <a:t>Malik</a:t>
            </a:r>
            <a:r>
              <a:rPr lang="en-US" sz="2400" kern="0" dirty="0" smtClean="0">
                <a:latin typeface="+mn-lt"/>
              </a:rPr>
              <a:t>]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</a:rPr>
              <a:t>Mean-shift   </a:t>
            </a:r>
            <a:r>
              <a:rPr lang="en-US" sz="2400" kern="0" dirty="0" smtClean="0">
                <a:latin typeface="+mn-lt"/>
              </a:rPr>
              <a:t>[</a:t>
            </a:r>
            <a:r>
              <a:rPr lang="en-US" sz="2400" kern="0" dirty="0" err="1" smtClean="0">
                <a:latin typeface="+mn-lt"/>
              </a:rPr>
              <a:t>Comaniciu</a:t>
            </a:r>
            <a:r>
              <a:rPr lang="en-US" sz="2400" kern="0" dirty="0" smtClean="0">
                <a:latin typeface="+mn-lt"/>
              </a:rPr>
              <a:t>]</a:t>
            </a: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</a:rPr>
              <a:t>MDL    </a:t>
            </a:r>
            <a:r>
              <a:rPr lang="en-US" sz="2400" kern="0" dirty="0" smtClean="0">
                <a:latin typeface="+mn-lt"/>
              </a:rPr>
              <a:t>[</a:t>
            </a:r>
            <a:r>
              <a:rPr lang="en-US" sz="2400" kern="0" dirty="0" err="1" smtClean="0">
                <a:latin typeface="+mn-lt"/>
              </a:rPr>
              <a:t>Zhu&amp;Yuille</a:t>
            </a:r>
            <a:r>
              <a:rPr lang="en-US" sz="2400" kern="0" dirty="0" smtClean="0">
                <a:latin typeface="+mn-lt"/>
              </a:rPr>
              <a:t>]</a:t>
            </a: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Entropy of appearance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5903" y="1409403"/>
            <a:ext cx="6590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interactive              vs.           unsupervised</a:t>
            </a:r>
            <a:endParaRPr lang="en-US" sz="2400" b="1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4507455" y="1914862"/>
            <a:ext cx="53787" cy="4943138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4523179" y="3970939"/>
            <a:ext cx="45720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063DE8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Add enough constraints: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63DE8"/>
              </a:buClr>
              <a:buSzPct val="75000"/>
              <a:buFont typeface="Monotype Sorts" pitchFamily="2" charset="2"/>
              <a:buChar char="n"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Saliency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63DE8"/>
              </a:buClr>
              <a:buSzPct val="75000"/>
              <a:buFont typeface="Monotype Sorts" pitchFamily="2" charset="2"/>
              <a:buChar char="n"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Shape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63DE8"/>
              </a:buClr>
              <a:buSzPct val="75000"/>
              <a:buFont typeface="Monotype Sorts" pitchFamily="2" charset="2"/>
              <a:buChar char="n"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Known appearance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63DE8"/>
              </a:buClr>
              <a:buSzPct val="75000"/>
              <a:buFont typeface="Monotype Sorts" pitchFamily="2" charset="2"/>
              <a:buChar char="n"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Texture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265" y="313953"/>
            <a:ext cx="845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We won’t cover everything…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2. We will not emphasize the differences between interactive and unsupervised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</a:rPr>
              <a:t> (too easy </a:t>
            </a:r>
            <a:r>
              <a:rPr lang="en-US" b="1" dirty="0" smtClean="0">
                <a:solidFill>
                  <a:srgbClr val="FF0000"/>
                </a:solidFill>
              </a:rPr>
              <a:t>to convert one into the other)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169333" y="2040467"/>
            <a:ext cx="9008534" cy="4699261"/>
            <a:chOff x="169333" y="2040467"/>
            <a:chExt cx="9008534" cy="4699261"/>
          </a:xfrm>
        </p:grpSpPr>
        <p:sp>
          <p:nvSpPr>
            <p:cNvPr id="8" name="Freeform 7"/>
            <p:cNvSpPr/>
            <p:nvPr/>
          </p:nvSpPr>
          <p:spPr>
            <a:xfrm>
              <a:off x="169333" y="2040467"/>
              <a:ext cx="9008534" cy="4377266"/>
            </a:xfrm>
            <a:custGeom>
              <a:avLst/>
              <a:gdLst>
                <a:gd name="connsiteX0" fmla="*/ 5715000 w 9008534"/>
                <a:gd name="connsiteY0" fmla="*/ 694266 h 4377266"/>
                <a:gd name="connsiteX1" fmla="*/ 5664200 w 9008534"/>
                <a:gd name="connsiteY1" fmla="*/ 736600 h 4377266"/>
                <a:gd name="connsiteX2" fmla="*/ 5613400 w 9008534"/>
                <a:gd name="connsiteY2" fmla="*/ 753533 h 4377266"/>
                <a:gd name="connsiteX3" fmla="*/ 5562600 w 9008534"/>
                <a:gd name="connsiteY3" fmla="*/ 778933 h 4377266"/>
                <a:gd name="connsiteX4" fmla="*/ 5494867 w 9008534"/>
                <a:gd name="connsiteY4" fmla="*/ 795866 h 4377266"/>
                <a:gd name="connsiteX5" fmla="*/ 5435600 w 9008534"/>
                <a:gd name="connsiteY5" fmla="*/ 812800 h 4377266"/>
                <a:gd name="connsiteX6" fmla="*/ 5410200 w 9008534"/>
                <a:gd name="connsiteY6" fmla="*/ 829733 h 4377266"/>
                <a:gd name="connsiteX7" fmla="*/ 5317067 w 9008534"/>
                <a:gd name="connsiteY7" fmla="*/ 863600 h 4377266"/>
                <a:gd name="connsiteX8" fmla="*/ 5266267 w 9008534"/>
                <a:gd name="connsiteY8" fmla="*/ 889000 h 4377266"/>
                <a:gd name="connsiteX9" fmla="*/ 5232400 w 9008534"/>
                <a:gd name="connsiteY9" fmla="*/ 897466 h 4377266"/>
                <a:gd name="connsiteX10" fmla="*/ 5190067 w 9008534"/>
                <a:gd name="connsiteY10" fmla="*/ 914400 h 4377266"/>
                <a:gd name="connsiteX11" fmla="*/ 5080000 w 9008534"/>
                <a:gd name="connsiteY11" fmla="*/ 948266 h 4377266"/>
                <a:gd name="connsiteX12" fmla="*/ 5037667 w 9008534"/>
                <a:gd name="connsiteY12" fmla="*/ 956733 h 4377266"/>
                <a:gd name="connsiteX13" fmla="*/ 5012267 w 9008534"/>
                <a:gd name="connsiteY13" fmla="*/ 965200 h 4377266"/>
                <a:gd name="connsiteX14" fmla="*/ 4919134 w 9008534"/>
                <a:gd name="connsiteY14" fmla="*/ 982133 h 4377266"/>
                <a:gd name="connsiteX15" fmla="*/ 4868334 w 9008534"/>
                <a:gd name="connsiteY15" fmla="*/ 999066 h 4377266"/>
                <a:gd name="connsiteX16" fmla="*/ 4800600 w 9008534"/>
                <a:gd name="connsiteY16" fmla="*/ 1016000 h 4377266"/>
                <a:gd name="connsiteX17" fmla="*/ 4775200 w 9008534"/>
                <a:gd name="connsiteY17" fmla="*/ 1024466 h 4377266"/>
                <a:gd name="connsiteX18" fmla="*/ 4732867 w 9008534"/>
                <a:gd name="connsiteY18" fmla="*/ 1032933 h 4377266"/>
                <a:gd name="connsiteX19" fmla="*/ 4699000 w 9008534"/>
                <a:gd name="connsiteY19" fmla="*/ 1041400 h 4377266"/>
                <a:gd name="connsiteX20" fmla="*/ 4622800 w 9008534"/>
                <a:gd name="connsiteY20" fmla="*/ 1049866 h 4377266"/>
                <a:gd name="connsiteX21" fmla="*/ 4555067 w 9008534"/>
                <a:gd name="connsiteY21" fmla="*/ 1058333 h 4377266"/>
                <a:gd name="connsiteX22" fmla="*/ 4470400 w 9008534"/>
                <a:gd name="connsiteY22" fmla="*/ 1075266 h 4377266"/>
                <a:gd name="connsiteX23" fmla="*/ 4301067 w 9008534"/>
                <a:gd name="connsiteY23" fmla="*/ 1092200 h 4377266"/>
                <a:gd name="connsiteX24" fmla="*/ 4224867 w 9008534"/>
                <a:gd name="connsiteY24" fmla="*/ 1109133 h 4377266"/>
                <a:gd name="connsiteX25" fmla="*/ 4165600 w 9008534"/>
                <a:gd name="connsiteY25" fmla="*/ 1117600 h 4377266"/>
                <a:gd name="connsiteX26" fmla="*/ 4123267 w 9008534"/>
                <a:gd name="connsiteY26" fmla="*/ 1126066 h 4377266"/>
                <a:gd name="connsiteX27" fmla="*/ 3759200 w 9008534"/>
                <a:gd name="connsiteY27" fmla="*/ 1117600 h 4377266"/>
                <a:gd name="connsiteX28" fmla="*/ 3683000 w 9008534"/>
                <a:gd name="connsiteY28" fmla="*/ 1100666 h 4377266"/>
                <a:gd name="connsiteX29" fmla="*/ 3632200 w 9008534"/>
                <a:gd name="connsiteY29" fmla="*/ 1092200 h 4377266"/>
                <a:gd name="connsiteX30" fmla="*/ 3581400 w 9008534"/>
                <a:gd name="connsiteY30" fmla="*/ 1075266 h 4377266"/>
                <a:gd name="connsiteX31" fmla="*/ 3513667 w 9008534"/>
                <a:gd name="connsiteY31" fmla="*/ 1058333 h 4377266"/>
                <a:gd name="connsiteX32" fmla="*/ 3395134 w 9008534"/>
                <a:gd name="connsiteY32" fmla="*/ 1032933 h 4377266"/>
                <a:gd name="connsiteX33" fmla="*/ 3132667 w 9008534"/>
                <a:gd name="connsiteY33" fmla="*/ 999066 h 4377266"/>
                <a:gd name="connsiteX34" fmla="*/ 3014134 w 9008534"/>
                <a:gd name="connsiteY34" fmla="*/ 990600 h 4377266"/>
                <a:gd name="connsiteX35" fmla="*/ 2937934 w 9008534"/>
                <a:gd name="connsiteY35" fmla="*/ 982133 h 4377266"/>
                <a:gd name="connsiteX36" fmla="*/ 2582334 w 9008534"/>
                <a:gd name="connsiteY36" fmla="*/ 965200 h 4377266"/>
                <a:gd name="connsiteX37" fmla="*/ 2269067 w 9008534"/>
                <a:gd name="connsiteY37" fmla="*/ 939800 h 4377266"/>
                <a:gd name="connsiteX38" fmla="*/ 2184400 w 9008534"/>
                <a:gd name="connsiteY38" fmla="*/ 931333 h 4377266"/>
                <a:gd name="connsiteX39" fmla="*/ 2057400 w 9008534"/>
                <a:gd name="connsiteY39" fmla="*/ 922866 h 4377266"/>
                <a:gd name="connsiteX40" fmla="*/ 1989667 w 9008534"/>
                <a:gd name="connsiteY40" fmla="*/ 914400 h 4377266"/>
                <a:gd name="connsiteX41" fmla="*/ 1913467 w 9008534"/>
                <a:gd name="connsiteY41" fmla="*/ 905933 h 4377266"/>
                <a:gd name="connsiteX42" fmla="*/ 1684867 w 9008534"/>
                <a:gd name="connsiteY42" fmla="*/ 889000 h 4377266"/>
                <a:gd name="connsiteX43" fmla="*/ 1422400 w 9008534"/>
                <a:gd name="connsiteY43" fmla="*/ 855133 h 4377266"/>
                <a:gd name="connsiteX44" fmla="*/ 1134534 w 9008534"/>
                <a:gd name="connsiteY44" fmla="*/ 838200 h 4377266"/>
                <a:gd name="connsiteX45" fmla="*/ 321734 w 9008534"/>
                <a:gd name="connsiteY45" fmla="*/ 855133 h 4377266"/>
                <a:gd name="connsiteX46" fmla="*/ 262467 w 9008534"/>
                <a:gd name="connsiteY46" fmla="*/ 863600 h 4377266"/>
                <a:gd name="connsiteX47" fmla="*/ 203200 w 9008534"/>
                <a:gd name="connsiteY47" fmla="*/ 889000 h 4377266"/>
                <a:gd name="connsiteX48" fmla="*/ 177800 w 9008534"/>
                <a:gd name="connsiteY48" fmla="*/ 939800 h 4377266"/>
                <a:gd name="connsiteX49" fmla="*/ 152400 w 9008534"/>
                <a:gd name="connsiteY49" fmla="*/ 956733 h 4377266"/>
                <a:gd name="connsiteX50" fmla="*/ 127000 w 9008534"/>
                <a:gd name="connsiteY50" fmla="*/ 982133 h 4377266"/>
                <a:gd name="connsiteX51" fmla="*/ 110067 w 9008534"/>
                <a:gd name="connsiteY51" fmla="*/ 1024466 h 4377266"/>
                <a:gd name="connsiteX52" fmla="*/ 76200 w 9008534"/>
                <a:gd name="connsiteY52" fmla="*/ 1075266 h 4377266"/>
                <a:gd name="connsiteX53" fmla="*/ 59267 w 9008534"/>
                <a:gd name="connsiteY53" fmla="*/ 1100666 h 4377266"/>
                <a:gd name="connsiteX54" fmla="*/ 42334 w 9008534"/>
                <a:gd name="connsiteY54" fmla="*/ 1126066 h 4377266"/>
                <a:gd name="connsiteX55" fmla="*/ 25400 w 9008534"/>
                <a:gd name="connsiteY55" fmla="*/ 1159933 h 4377266"/>
                <a:gd name="connsiteX56" fmla="*/ 16934 w 9008534"/>
                <a:gd name="connsiteY56" fmla="*/ 1185333 h 4377266"/>
                <a:gd name="connsiteX57" fmla="*/ 0 w 9008534"/>
                <a:gd name="connsiteY57" fmla="*/ 1278466 h 4377266"/>
                <a:gd name="connsiteX58" fmla="*/ 8467 w 9008534"/>
                <a:gd name="connsiteY58" fmla="*/ 1549400 h 4377266"/>
                <a:gd name="connsiteX59" fmla="*/ 25400 w 9008534"/>
                <a:gd name="connsiteY59" fmla="*/ 2057400 h 4377266"/>
                <a:gd name="connsiteX60" fmla="*/ 42334 w 9008534"/>
                <a:gd name="connsiteY60" fmla="*/ 2218266 h 4377266"/>
                <a:gd name="connsiteX61" fmla="*/ 50800 w 9008534"/>
                <a:gd name="connsiteY61" fmla="*/ 2269066 h 4377266"/>
                <a:gd name="connsiteX62" fmla="*/ 67734 w 9008534"/>
                <a:gd name="connsiteY62" fmla="*/ 2328333 h 4377266"/>
                <a:gd name="connsiteX63" fmla="*/ 84667 w 9008534"/>
                <a:gd name="connsiteY63" fmla="*/ 2387600 h 4377266"/>
                <a:gd name="connsiteX64" fmla="*/ 101600 w 9008534"/>
                <a:gd name="connsiteY64" fmla="*/ 2429933 h 4377266"/>
                <a:gd name="connsiteX65" fmla="*/ 110067 w 9008534"/>
                <a:gd name="connsiteY65" fmla="*/ 2463800 h 4377266"/>
                <a:gd name="connsiteX66" fmla="*/ 143934 w 9008534"/>
                <a:gd name="connsiteY66" fmla="*/ 2565400 h 4377266"/>
                <a:gd name="connsiteX67" fmla="*/ 152400 w 9008534"/>
                <a:gd name="connsiteY67" fmla="*/ 2599266 h 4377266"/>
                <a:gd name="connsiteX68" fmla="*/ 177800 w 9008534"/>
                <a:gd name="connsiteY68" fmla="*/ 2650066 h 4377266"/>
                <a:gd name="connsiteX69" fmla="*/ 194734 w 9008534"/>
                <a:gd name="connsiteY69" fmla="*/ 2692400 h 4377266"/>
                <a:gd name="connsiteX70" fmla="*/ 203200 w 9008534"/>
                <a:gd name="connsiteY70" fmla="*/ 2717800 h 4377266"/>
                <a:gd name="connsiteX71" fmla="*/ 220134 w 9008534"/>
                <a:gd name="connsiteY71" fmla="*/ 2751666 h 4377266"/>
                <a:gd name="connsiteX72" fmla="*/ 262467 w 9008534"/>
                <a:gd name="connsiteY72" fmla="*/ 2853266 h 4377266"/>
                <a:gd name="connsiteX73" fmla="*/ 279400 w 9008534"/>
                <a:gd name="connsiteY73" fmla="*/ 2895600 h 4377266"/>
                <a:gd name="connsiteX74" fmla="*/ 287867 w 9008534"/>
                <a:gd name="connsiteY74" fmla="*/ 2921000 h 4377266"/>
                <a:gd name="connsiteX75" fmla="*/ 304800 w 9008534"/>
                <a:gd name="connsiteY75" fmla="*/ 2954866 h 4377266"/>
                <a:gd name="connsiteX76" fmla="*/ 338667 w 9008534"/>
                <a:gd name="connsiteY76" fmla="*/ 3048000 h 4377266"/>
                <a:gd name="connsiteX77" fmla="*/ 364067 w 9008534"/>
                <a:gd name="connsiteY77" fmla="*/ 3107266 h 4377266"/>
                <a:gd name="connsiteX78" fmla="*/ 381000 w 9008534"/>
                <a:gd name="connsiteY78" fmla="*/ 3141133 h 4377266"/>
                <a:gd name="connsiteX79" fmla="*/ 389467 w 9008534"/>
                <a:gd name="connsiteY79" fmla="*/ 3166533 h 4377266"/>
                <a:gd name="connsiteX80" fmla="*/ 431800 w 9008534"/>
                <a:gd name="connsiteY80" fmla="*/ 3251200 h 4377266"/>
                <a:gd name="connsiteX81" fmla="*/ 448734 w 9008534"/>
                <a:gd name="connsiteY81" fmla="*/ 3293533 h 4377266"/>
                <a:gd name="connsiteX82" fmla="*/ 474134 w 9008534"/>
                <a:gd name="connsiteY82" fmla="*/ 3318933 h 4377266"/>
                <a:gd name="connsiteX83" fmla="*/ 491067 w 9008534"/>
                <a:gd name="connsiteY83" fmla="*/ 3344333 h 4377266"/>
                <a:gd name="connsiteX84" fmla="*/ 516467 w 9008534"/>
                <a:gd name="connsiteY84" fmla="*/ 3361266 h 4377266"/>
                <a:gd name="connsiteX85" fmla="*/ 533400 w 9008534"/>
                <a:gd name="connsiteY85" fmla="*/ 3378200 h 4377266"/>
                <a:gd name="connsiteX86" fmla="*/ 592667 w 9008534"/>
                <a:gd name="connsiteY86" fmla="*/ 3412066 h 4377266"/>
                <a:gd name="connsiteX87" fmla="*/ 651934 w 9008534"/>
                <a:gd name="connsiteY87" fmla="*/ 3445933 h 4377266"/>
                <a:gd name="connsiteX88" fmla="*/ 685800 w 9008534"/>
                <a:gd name="connsiteY88" fmla="*/ 3471333 h 4377266"/>
                <a:gd name="connsiteX89" fmla="*/ 702734 w 9008534"/>
                <a:gd name="connsiteY89" fmla="*/ 3488266 h 4377266"/>
                <a:gd name="connsiteX90" fmla="*/ 745067 w 9008534"/>
                <a:gd name="connsiteY90" fmla="*/ 3505200 h 4377266"/>
                <a:gd name="connsiteX91" fmla="*/ 795867 w 9008534"/>
                <a:gd name="connsiteY91" fmla="*/ 3539066 h 4377266"/>
                <a:gd name="connsiteX92" fmla="*/ 855134 w 9008534"/>
                <a:gd name="connsiteY92" fmla="*/ 3564466 h 4377266"/>
                <a:gd name="connsiteX93" fmla="*/ 922867 w 9008534"/>
                <a:gd name="connsiteY93" fmla="*/ 3589866 h 4377266"/>
                <a:gd name="connsiteX94" fmla="*/ 965200 w 9008534"/>
                <a:gd name="connsiteY94" fmla="*/ 3615266 h 4377266"/>
                <a:gd name="connsiteX95" fmla="*/ 1100667 w 9008534"/>
                <a:gd name="connsiteY95" fmla="*/ 3657600 h 4377266"/>
                <a:gd name="connsiteX96" fmla="*/ 1143000 w 9008534"/>
                <a:gd name="connsiteY96" fmla="*/ 3674533 h 4377266"/>
                <a:gd name="connsiteX97" fmla="*/ 1219200 w 9008534"/>
                <a:gd name="connsiteY97" fmla="*/ 3699933 h 4377266"/>
                <a:gd name="connsiteX98" fmla="*/ 1261534 w 9008534"/>
                <a:gd name="connsiteY98" fmla="*/ 3716866 h 4377266"/>
                <a:gd name="connsiteX99" fmla="*/ 1312334 w 9008534"/>
                <a:gd name="connsiteY99" fmla="*/ 3725333 h 4377266"/>
                <a:gd name="connsiteX100" fmla="*/ 1337734 w 9008534"/>
                <a:gd name="connsiteY100" fmla="*/ 3733800 h 4377266"/>
                <a:gd name="connsiteX101" fmla="*/ 1405467 w 9008534"/>
                <a:gd name="connsiteY101" fmla="*/ 3742266 h 4377266"/>
                <a:gd name="connsiteX102" fmla="*/ 1651000 w 9008534"/>
                <a:gd name="connsiteY102" fmla="*/ 3759200 h 4377266"/>
                <a:gd name="connsiteX103" fmla="*/ 1964267 w 9008534"/>
                <a:gd name="connsiteY103" fmla="*/ 3750733 h 4377266"/>
                <a:gd name="connsiteX104" fmla="*/ 2057400 w 9008534"/>
                <a:gd name="connsiteY104" fmla="*/ 3742266 h 4377266"/>
                <a:gd name="connsiteX105" fmla="*/ 2260600 w 9008534"/>
                <a:gd name="connsiteY105" fmla="*/ 3725333 h 4377266"/>
                <a:gd name="connsiteX106" fmla="*/ 2353734 w 9008534"/>
                <a:gd name="connsiteY106" fmla="*/ 3708400 h 4377266"/>
                <a:gd name="connsiteX107" fmla="*/ 2404534 w 9008534"/>
                <a:gd name="connsiteY107" fmla="*/ 3699933 h 4377266"/>
                <a:gd name="connsiteX108" fmla="*/ 2463800 w 9008534"/>
                <a:gd name="connsiteY108" fmla="*/ 3674533 h 4377266"/>
                <a:gd name="connsiteX109" fmla="*/ 2573867 w 9008534"/>
                <a:gd name="connsiteY109" fmla="*/ 3657600 h 4377266"/>
                <a:gd name="connsiteX110" fmla="*/ 2836334 w 9008534"/>
                <a:gd name="connsiteY110" fmla="*/ 3623733 h 4377266"/>
                <a:gd name="connsiteX111" fmla="*/ 3149600 w 9008534"/>
                <a:gd name="connsiteY111" fmla="*/ 3606800 h 4377266"/>
                <a:gd name="connsiteX112" fmla="*/ 3683000 w 9008534"/>
                <a:gd name="connsiteY112" fmla="*/ 3623733 h 4377266"/>
                <a:gd name="connsiteX113" fmla="*/ 3750734 w 9008534"/>
                <a:gd name="connsiteY113" fmla="*/ 3632200 h 4377266"/>
                <a:gd name="connsiteX114" fmla="*/ 3877734 w 9008534"/>
                <a:gd name="connsiteY114" fmla="*/ 3649133 h 4377266"/>
                <a:gd name="connsiteX115" fmla="*/ 3903134 w 9008534"/>
                <a:gd name="connsiteY115" fmla="*/ 3657600 h 4377266"/>
                <a:gd name="connsiteX116" fmla="*/ 3953934 w 9008534"/>
                <a:gd name="connsiteY116" fmla="*/ 3666066 h 4377266"/>
                <a:gd name="connsiteX117" fmla="*/ 4055534 w 9008534"/>
                <a:gd name="connsiteY117" fmla="*/ 3691466 h 4377266"/>
                <a:gd name="connsiteX118" fmla="*/ 4131734 w 9008534"/>
                <a:gd name="connsiteY118" fmla="*/ 3708400 h 4377266"/>
                <a:gd name="connsiteX119" fmla="*/ 4267200 w 9008534"/>
                <a:gd name="connsiteY119" fmla="*/ 3750733 h 4377266"/>
                <a:gd name="connsiteX120" fmla="*/ 4334934 w 9008534"/>
                <a:gd name="connsiteY120" fmla="*/ 3759200 h 4377266"/>
                <a:gd name="connsiteX121" fmla="*/ 4436534 w 9008534"/>
                <a:gd name="connsiteY121" fmla="*/ 3793066 h 4377266"/>
                <a:gd name="connsiteX122" fmla="*/ 4555067 w 9008534"/>
                <a:gd name="connsiteY122" fmla="*/ 3826933 h 4377266"/>
                <a:gd name="connsiteX123" fmla="*/ 4631267 w 9008534"/>
                <a:gd name="connsiteY123" fmla="*/ 3852333 h 4377266"/>
                <a:gd name="connsiteX124" fmla="*/ 4732867 w 9008534"/>
                <a:gd name="connsiteY124" fmla="*/ 3877733 h 4377266"/>
                <a:gd name="connsiteX125" fmla="*/ 4775200 w 9008534"/>
                <a:gd name="connsiteY125" fmla="*/ 3886200 h 4377266"/>
                <a:gd name="connsiteX126" fmla="*/ 4800600 w 9008534"/>
                <a:gd name="connsiteY126" fmla="*/ 3894666 h 4377266"/>
                <a:gd name="connsiteX127" fmla="*/ 4868334 w 9008534"/>
                <a:gd name="connsiteY127" fmla="*/ 3920066 h 4377266"/>
                <a:gd name="connsiteX128" fmla="*/ 4961467 w 9008534"/>
                <a:gd name="connsiteY128" fmla="*/ 3945466 h 4377266"/>
                <a:gd name="connsiteX129" fmla="*/ 4986867 w 9008534"/>
                <a:gd name="connsiteY129" fmla="*/ 3953933 h 4377266"/>
                <a:gd name="connsiteX130" fmla="*/ 5130800 w 9008534"/>
                <a:gd name="connsiteY130" fmla="*/ 3979333 h 4377266"/>
                <a:gd name="connsiteX131" fmla="*/ 5156200 w 9008534"/>
                <a:gd name="connsiteY131" fmla="*/ 3987800 h 4377266"/>
                <a:gd name="connsiteX132" fmla="*/ 5223934 w 9008534"/>
                <a:gd name="connsiteY132" fmla="*/ 4013200 h 4377266"/>
                <a:gd name="connsiteX133" fmla="*/ 5257800 w 9008534"/>
                <a:gd name="connsiteY133" fmla="*/ 4021666 h 4377266"/>
                <a:gd name="connsiteX134" fmla="*/ 5334000 w 9008534"/>
                <a:gd name="connsiteY134" fmla="*/ 4038600 h 4377266"/>
                <a:gd name="connsiteX135" fmla="*/ 5359400 w 9008534"/>
                <a:gd name="connsiteY135" fmla="*/ 4047066 h 4377266"/>
                <a:gd name="connsiteX136" fmla="*/ 5427134 w 9008534"/>
                <a:gd name="connsiteY136" fmla="*/ 4064000 h 4377266"/>
                <a:gd name="connsiteX137" fmla="*/ 5554134 w 9008534"/>
                <a:gd name="connsiteY137" fmla="*/ 4106333 h 4377266"/>
                <a:gd name="connsiteX138" fmla="*/ 5621867 w 9008534"/>
                <a:gd name="connsiteY138" fmla="*/ 4123266 h 4377266"/>
                <a:gd name="connsiteX139" fmla="*/ 5715000 w 9008534"/>
                <a:gd name="connsiteY139" fmla="*/ 4148666 h 4377266"/>
                <a:gd name="connsiteX140" fmla="*/ 5791200 w 9008534"/>
                <a:gd name="connsiteY140" fmla="*/ 4157133 h 4377266"/>
                <a:gd name="connsiteX141" fmla="*/ 5884334 w 9008534"/>
                <a:gd name="connsiteY141" fmla="*/ 4191000 h 4377266"/>
                <a:gd name="connsiteX142" fmla="*/ 5909734 w 9008534"/>
                <a:gd name="connsiteY142" fmla="*/ 4199466 h 4377266"/>
                <a:gd name="connsiteX143" fmla="*/ 6011334 w 9008534"/>
                <a:gd name="connsiteY143" fmla="*/ 4224866 h 4377266"/>
                <a:gd name="connsiteX144" fmla="*/ 6070600 w 9008534"/>
                <a:gd name="connsiteY144" fmla="*/ 4241800 h 4377266"/>
                <a:gd name="connsiteX145" fmla="*/ 6146800 w 9008534"/>
                <a:gd name="connsiteY145" fmla="*/ 4258733 h 4377266"/>
                <a:gd name="connsiteX146" fmla="*/ 6256867 w 9008534"/>
                <a:gd name="connsiteY146" fmla="*/ 4284133 h 4377266"/>
                <a:gd name="connsiteX147" fmla="*/ 6341534 w 9008534"/>
                <a:gd name="connsiteY147" fmla="*/ 4292600 h 4377266"/>
                <a:gd name="connsiteX148" fmla="*/ 6451600 w 9008534"/>
                <a:gd name="connsiteY148" fmla="*/ 4318000 h 4377266"/>
                <a:gd name="connsiteX149" fmla="*/ 6544734 w 9008534"/>
                <a:gd name="connsiteY149" fmla="*/ 4326466 h 4377266"/>
                <a:gd name="connsiteX150" fmla="*/ 6798734 w 9008534"/>
                <a:gd name="connsiteY150" fmla="*/ 4343400 h 4377266"/>
                <a:gd name="connsiteX151" fmla="*/ 6891867 w 9008534"/>
                <a:gd name="connsiteY151" fmla="*/ 4351866 h 4377266"/>
                <a:gd name="connsiteX152" fmla="*/ 6976534 w 9008534"/>
                <a:gd name="connsiteY152" fmla="*/ 4360333 h 4377266"/>
                <a:gd name="connsiteX153" fmla="*/ 7315200 w 9008534"/>
                <a:gd name="connsiteY153" fmla="*/ 4377266 h 4377266"/>
                <a:gd name="connsiteX154" fmla="*/ 7653867 w 9008534"/>
                <a:gd name="connsiteY154" fmla="*/ 4368800 h 4377266"/>
                <a:gd name="connsiteX155" fmla="*/ 7831667 w 9008534"/>
                <a:gd name="connsiteY155" fmla="*/ 4351866 h 4377266"/>
                <a:gd name="connsiteX156" fmla="*/ 7907867 w 9008534"/>
                <a:gd name="connsiteY156" fmla="*/ 4343400 h 4377266"/>
                <a:gd name="connsiteX157" fmla="*/ 8001000 w 9008534"/>
                <a:gd name="connsiteY157" fmla="*/ 4326466 h 4377266"/>
                <a:gd name="connsiteX158" fmla="*/ 8102600 w 9008534"/>
                <a:gd name="connsiteY158" fmla="*/ 4301066 h 4377266"/>
                <a:gd name="connsiteX159" fmla="*/ 8187267 w 9008534"/>
                <a:gd name="connsiteY159" fmla="*/ 4275666 h 4377266"/>
                <a:gd name="connsiteX160" fmla="*/ 8221134 w 9008534"/>
                <a:gd name="connsiteY160" fmla="*/ 4258733 h 4377266"/>
                <a:gd name="connsiteX161" fmla="*/ 8246534 w 9008534"/>
                <a:gd name="connsiteY161" fmla="*/ 4250266 h 4377266"/>
                <a:gd name="connsiteX162" fmla="*/ 8322734 w 9008534"/>
                <a:gd name="connsiteY162" fmla="*/ 4191000 h 4377266"/>
                <a:gd name="connsiteX163" fmla="*/ 8348134 w 9008534"/>
                <a:gd name="connsiteY163" fmla="*/ 4174066 h 4377266"/>
                <a:gd name="connsiteX164" fmla="*/ 8432800 w 9008534"/>
                <a:gd name="connsiteY164" fmla="*/ 4114800 h 4377266"/>
                <a:gd name="connsiteX165" fmla="*/ 8458200 w 9008534"/>
                <a:gd name="connsiteY165" fmla="*/ 4097866 h 4377266"/>
                <a:gd name="connsiteX166" fmla="*/ 8492067 w 9008534"/>
                <a:gd name="connsiteY166" fmla="*/ 4072466 h 4377266"/>
                <a:gd name="connsiteX167" fmla="*/ 8534400 w 9008534"/>
                <a:gd name="connsiteY167" fmla="*/ 4047066 h 4377266"/>
                <a:gd name="connsiteX168" fmla="*/ 8542867 w 9008534"/>
                <a:gd name="connsiteY168" fmla="*/ 4021666 h 4377266"/>
                <a:gd name="connsiteX169" fmla="*/ 8585200 w 9008534"/>
                <a:gd name="connsiteY169" fmla="*/ 3996266 h 4377266"/>
                <a:gd name="connsiteX170" fmla="*/ 8644467 w 9008534"/>
                <a:gd name="connsiteY170" fmla="*/ 3962400 h 4377266"/>
                <a:gd name="connsiteX171" fmla="*/ 8686800 w 9008534"/>
                <a:gd name="connsiteY171" fmla="*/ 3920066 h 4377266"/>
                <a:gd name="connsiteX172" fmla="*/ 8712200 w 9008534"/>
                <a:gd name="connsiteY172" fmla="*/ 3894666 h 4377266"/>
                <a:gd name="connsiteX173" fmla="*/ 8746067 w 9008534"/>
                <a:gd name="connsiteY173" fmla="*/ 3843866 h 4377266"/>
                <a:gd name="connsiteX174" fmla="*/ 8763000 w 9008534"/>
                <a:gd name="connsiteY174" fmla="*/ 3818466 h 4377266"/>
                <a:gd name="connsiteX175" fmla="*/ 8779934 w 9008534"/>
                <a:gd name="connsiteY175" fmla="*/ 3801533 h 4377266"/>
                <a:gd name="connsiteX176" fmla="*/ 8822267 w 9008534"/>
                <a:gd name="connsiteY176" fmla="*/ 3742266 h 4377266"/>
                <a:gd name="connsiteX177" fmla="*/ 8839200 w 9008534"/>
                <a:gd name="connsiteY177" fmla="*/ 3716866 h 4377266"/>
                <a:gd name="connsiteX178" fmla="*/ 8864600 w 9008534"/>
                <a:gd name="connsiteY178" fmla="*/ 3683000 h 4377266"/>
                <a:gd name="connsiteX179" fmla="*/ 8881534 w 9008534"/>
                <a:gd name="connsiteY179" fmla="*/ 3649133 h 4377266"/>
                <a:gd name="connsiteX180" fmla="*/ 8940800 w 9008534"/>
                <a:gd name="connsiteY180" fmla="*/ 3556000 h 4377266"/>
                <a:gd name="connsiteX181" fmla="*/ 8983134 w 9008534"/>
                <a:gd name="connsiteY181" fmla="*/ 3454400 h 4377266"/>
                <a:gd name="connsiteX182" fmla="*/ 9000067 w 9008534"/>
                <a:gd name="connsiteY182" fmla="*/ 3403600 h 4377266"/>
                <a:gd name="connsiteX183" fmla="*/ 9008534 w 9008534"/>
                <a:gd name="connsiteY183" fmla="*/ 3310466 h 4377266"/>
                <a:gd name="connsiteX184" fmla="*/ 9000067 w 9008534"/>
                <a:gd name="connsiteY184" fmla="*/ 3175000 h 4377266"/>
                <a:gd name="connsiteX185" fmla="*/ 8983134 w 9008534"/>
                <a:gd name="connsiteY185" fmla="*/ 3081866 h 4377266"/>
                <a:gd name="connsiteX186" fmla="*/ 8974667 w 9008534"/>
                <a:gd name="connsiteY186" fmla="*/ 2963333 h 4377266"/>
                <a:gd name="connsiteX187" fmla="*/ 8957734 w 9008534"/>
                <a:gd name="connsiteY187" fmla="*/ 2827866 h 4377266"/>
                <a:gd name="connsiteX188" fmla="*/ 8940800 w 9008534"/>
                <a:gd name="connsiteY188" fmla="*/ 2548466 h 4377266"/>
                <a:gd name="connsiteX189" fmla="*/ 8923867 w 9008534"/>
                <a:gd name="connsiteY189" fmla="*/ 2277533 h 4377266"/>
                <a:gd name="connsiteX190" fmla="*/ 8915400 w 9008534"/>
                <a:gd name="connsiteY190" fmla="*/ 2142066 h 4377266"/>
                <a:gd name="connsiteX191" fmla="*/ 8898467 w 9008534"/>
                <a:gd name="connsiteY191" fmla="*/ 1803400 h 4377266"/>
                <a:gd name="connsiteX192" fmla="*/ 8890000 w 9008534"/>
                <a:gd name="connsiteY192" fmla="*/ 1642533 h 4377266"/>
                <a:gd name="connsiteX193" fmla="*/ 8873067 w 9008534"/>
                <a:gd name="connsiteY193" fmla="*/ 1244600 h 4377266"/>
                <a:gd name="connsiteX194" fmla="*/ 8864600 w 9008534"/>
                <a:gd name="connsiteY194" fmla="*/ 1041400 h 4377266"/>
                <a:gd name="connsiteX195" fmla="*/ 8856134 w 9008534"/>
                <a:gd name="connsiteY195" fmla="*/ 838200 h 4377266"/>
                <a:gd name="connsiteX196" fmla="*/ 8847667 w 9008534"/>
                <a:gd name="connsiteY196" fmla="*/ 677333 h 4377266"/>
                <a:gd name="connsiteX197" fmla="*/ 8839200 w 9008534"/>
                <a:gd name="connsiteY197" fmla="*/ 609600 h 4377266"/>
                <a:gd name="connsiteX198" fmla="*/ 8830734 w 9008534"/>
                <a:gd name="connsiteY198" fmla="*/ 533400 h 4377266"/>
                <a:gd name="connsiteX199" fmla="*/ 8822267 w 9008534"/>
                <a:gd name="connsiteY199" fmla="*/ 474133 h 4377266"/>
                <a:gd name="connsiteX200" fmla="*/ 8796867 w 9008534"/>
                <a:gd name="connsiteY200" fmla="*/ 389466 h 4377266"/>
                <a:gd name="connsiteX201" fmla="*/ 8779934 w 9008534"/>
                <a:gd name="connsiteY201" fmla="*/ 355600 h 4377266"/>
                <a:gd name="connsiteX202" fmla="*/ 8729134 w 9008534"/>
                <a:gd name="connsiteY202" fmla="*/ 313266 h 4377266"/>
                <a:gd name="connsiteX203" fmla="*/ 8712200 w 9008534"/>
                <a:gd name="connsiteY203" fmla="*/ 296333 h 4377266"/>
                <a:gd name="connsiteX204" fmla="*/ 8661400 w 9008534"/>
                <a:gd name="connsiteY204" fmla="*/ 279400 h 4377266"/>
                <a:gd name="connsiteX205" fmla="*/ 8619067 w 9008534"/>
                <a:gd name="connsiteY205" fmla="*/ 254000 h 4377266"/>
                <a:gd name="connsiteX206" fmla="*/ 8551334 w 9008534"/>
                <a:gd name="connsiteY206" fmla="*/ 220133 h 4377266"/>
                <a:gd name="connsiteX207" fmla="*/ 8525934 w 9008534"/>
                <a:gd name="connsiteY207" fmla="*/ 211666 h 4377266"/>
                <a:gd name="connsiteX208" fmla="*/ 8492067 w 9008534"/>
                <a:gd name="connsiteY208" fmla="*/ 203200 h 4377266"/>
                <a:gd name="connsiteX209" fmla="*/ 8449734 w 9008534"/>
                <a:gd name="connsiteY209" fmla="*/ 186266 h 4377266"/>
                <a:gd name="connsiteX210" fmla="*/ 8424334 w 9008534"/>
                <a:gd name="connsiteY210" fmla="*/ 177800 h 4377266"/>
                <a:gd name="connsiteX211" fmla="*/ 8373534 w 9008534"/>
                <a:gd name="connsiteY211" fmla="*/ 152400 h 4377266"/>
                <a:gd name="connsiteX212" fmla="*/ 8297334 w 9008534"/>
                <a:gd name="connsiteY212" fmla="*/ 127000 h 4377266"/>
                <a:gd name="connsiteX213" fmla="*/ 8271934 w 9008534"/>
                <a:gd name="connsiteY213" fmla="*/ 118533 h 4377266"/>
                <a:gd name="connsiteX214" fmla="*/ 8238067 w 9008534"/>
                <a:gd name="connsiteY214" fmla="*/ 110066 h 4377266"/>
                <a:gd name="connsiteX215" fmla="*/ 8170334 w 9008534"/>
                <a:gd name="connsiteY215" fmla="*/ 84666 h 4377266"/>
                <a:gd name="connsiteX216" fmla="*/ 8094134 w 9008534"/>
                <a:gd name="connsiteY216" fmla="*/ 67733 h 4377266"/>
                <a:gd name="connsiteX217" fmla="*/ 8043334 w 9008534"/>
                <a:gd name="connsiteY217" fmla="*/ 50800 h 4377266"/>
                <a:gd name="connsiteX218" fmla="*/ 7899400 w 9008534"/>
                <a:gd name="connsiteY218" fmla="*/ 33866 h 4377266"/>
                <a:gd name="connsiteX219" fmla="*/ 7840134 w 9008534"/>
                <a:gd name="connsiteY219" fmla="*/ 25400 h 4377266"/>
                <a:gd name="connsiteX220" fmla="*/ 7620000 w 9008534"/>
                <a:gd name="connsiteY220" fmla="*/ 8466 h 4377266"/>
                <a:gd name="connsiteX221" fmla="*/ 7518400 w 9008534"/>
                <a:gd name="connsiteY221" fmla="*/ 0 h 4377266"/>
                <a:gd name="connsiteX222" fmla="*/ 7061200 w 9008534"/>
                <a:gd name="connsiteY222" fmla="*/ 8466 h 4377266"/>
                <a:gd name="connsiteX223" fmla="*/ 7010400 w 9008534"/>
                <a:gd name="connsiteY223" fmla="*/ 16933 h 4377266"/>
                <a:gd name="connsiteX224" fmla="*/ 6951134 w 9008534"/>
                <a:gd name="connsiteY224" fmla="*/ 25400 h 4377266"/>
                <a:gd name="connsiteX225" fmla="*/ 6807200 w 9008534"/>
                <a:gd name="connsiteY225" fmla="*/ 33866 h 4377266"/>
                <a:gd name="connsiteX226" fmla="*/ 6773334 w 9008534"/>
                <a:gd name="connsiteY226" fmla="*/ 42333 h 4377266"/>
                <a:gd name="connsiteX227" fmla="*/ 6663267 w 9008534"/>
                <a:gd name="connsiteY227" fmla="*/ 59266 h 4377266"/>
                <a:gd name="connsiteX228" fmla="*/ 6595534 w 9008534"/>
                <a:gd name="connsiteY228" fmla="*/ 76200 h 4377266"/>
                <a:gd name="connsiteX229" fmla="*/ 6561667 w 9008534"/>
                <a:gd name="connsiteY229" fmla="*/ 84666 h 4377266"/>
                <a:gd name="connsiteX230" fmla="*/ 6468534 w 9008534"/>
                <a:gd name="connsiteY230" fmla="*/ 110066 h 4377266"/>
                <a:gd name="connsiteX231" fmla="*/ 6434667 w 9008534"/>
                <a:gd name="connsiteY231" fmla="*/ 127000 h 4377266"/>
                <a:gd name="connsiteX232" fmla="*/ 6409267 w 9008534"/>
                <a:gd name="connsiteY232" fmla="*/ 135466 h 4377266"/>
                <a:gd name="connsiteX233" fmla="*/ 6358467 w 9008534"/>
                <a:gd name="connsiteY233" fmla="*/ 160866 h 4377266"/>
                <a:gd name="connsiteX234" fmla="*/ 6333067 w 9008534"/>
                <a:gd name="connsiteY234" fmla="*/ 177800 h 4377266"/>
                <a:gd name="connsiteX235" fmla="*/ 6299200 w 9008534"/>
                <a:gd name="connsiteY235" fmla="*/ 203200 h 4377266"/>
                <a:gd name="connsiteX236" fmla="*/ 6273800 w 9008534"/>
                <a:gd name="connsiteY236" fmla="*/ 211666 h 4377266"/>
                <a:gd name="connsiteX237" fmla="*/ 6256867 w 9008534"/>
                <a:gd name="connsiteY237" fmla="*/ 228600 h 4377266"/>
                <a:gd name="connsiteX238" fmla="*/ 6206067 w 9008534"/>
                <a:gd name="connsiteY238" fmla="*/ 262466 h 4377266"/>
                <a:gd name="connsiteX239" fmla="*/ 6172200 w 9008534"/>
                <a:gd name="connsiteY239" fmla="*/ 296333 h 4377266"/>
                <a:gd name="connsiteX240" fmla="*/ 6138334 w 9008534"/>
                <a:gd name="connsiteY240" fmla="*/ 321733 h 4377266"/>
                <a:gd name="connsiteX241" fmla="*/ 6112934 w 9008534"/>
                <a:gd name="connsiteY241" fmla="*/ 338666 h 4377266"/>
                <a:gd name="connsiteX242" fmla="*/ 6096000 w 9008534"/>
                <a:gd name="connsiteY242" fmla="*/ 355600 h 4377266"/>
                <a:gd name="connsiteX243" fmla="*/ 6045200 w 9008534"/>
                <a:gd name="connsiteY243" fmla="*/ 397933 h 4377266"/>
                <a:gd name="connsiteX244" fmla="*/ 6019800 w 9008534"/>
                <a:gd name="connsiteY244" fmla="*/ 414866 h 4377266"/>
                <a:gd name="connsiteX245" fmla="*/ 5977467 w 9008534"/>
                <a:gd name="connsiteY245" fmla="*/ 457200 h 4377266"/>
                <a:gd name="connsiteX246" fmla="*/ 5952067 w 9008534"/>
                <a:gd name="connsiteY246" fmla="*/ 482600 h 4377266"/>
                <a:gd name="connsiteX247" fmla="*/ 5918200 w 9008534"/>
                <a:gd name="connsiteY247" fmla="*/ 533400 h 4377266"/>
                <a:gd name="connsiteX248" fmla="*/ 5867400 w 9008534"/>
                <a:gd name="connsiteY248" fmla="*/ 575733 h 4377266"/>
                <a:gd name="connsiteX249" fmla="*/ 5816600 w 9008534"/>
                <a:gd name="connsiteY249" fmla="*/ 635000 h 4377266"/>
                <a:gd name="connsiteX250" fmla="*/ 5791200 w 9008534"/>
                <a:gd name="connsiteY250" fmla="*/ 651933 h 4377266"/>
                <a:gd name="connsiteX251" fmla="*/ 5765800 w 9008534"/>
                <a:gd name="connsiteY251" fmla="*/ 677333 h 4377266"/>
                <a:gd name="connsiteX252" fmla="*/ 5740400 w 9008534"/>
                <a:gd name="connsiteY252" fmla="*/ 694266 h 4377266"/>
                <a:gd name="connsiteX253" fmla="*/ 5715000 w 9008534"/>
                <a:gd name="connsiteY253" fmla="*/ 694266 h 437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9008534" h="4377266">
                  <a:moveTo>
                    <a:pt x="5715000" y="694266"/>
                  </a:moveTo>
                  <a:cubicBezTo>
                    <a:pt x="5702300" y="701322"/>
                    <a:pt x="5683240" y="725493"/>
                    <a:pt x="5664200" y="736600"/>
                  </a:cubicBezTo>
                  <a:cubicBezTo>
                    <a:pt x="5648782" y="745594"/>
                    <a:pt x="5629365" y="745551"/>
                    <a:pt x="5613400" y="753533"/>
                  </a:cubicBezTo>
                  <a:cubicBezTo>
                    <a:pt x="5596467" y="762000"/>
                    <a:pt x="5580429" y="772565"/>
                    <a:pt x="5562600" y="778933"/>
                  </a:cubicBezTo>
                  <a:cubicBezTo>
                    <a:pt x="5540683" y="786760"/>
                    <a:pt x="5517244" y="789472"/>
                    <a:pt x="5494867" y="795866"/>
                  </a:cubicBezTo>
                  <a:lnTo>
                    <a:pt x="5435600" y="812800"/>
                  </a:lnTo>
                  <a:cubicBezTo>
                    <a:pt x="5427133" y="818444"/>
                    <a:pt x="5419301" y="825182"/>
                    <a:pt x="5410200" y="829733"/>
                  </a:cubicBezTo>
                  <a:cubicBezTo>
                    <a:pt x="5366456" y="851605"/>
                    <a:pt x="5364478" y="843845"/>
                    <a:pt x="5317067" y="863600"/>
                  </a:cubicBezTo>
                  <a:cubicBezTo>
                    <a:pt x="5299591" y="870882"/>
                    <a:pt x="5283845" y="881969"/>
                    <a:pt x="5266267" y="889000"/>
                  </a:cubicBezTo>
                  <a:cubicBezTo>
                    <a:pt x="5255463" y="893322"/>
                    <a:pt x="5243439" y="893786"/>
                    <a:pt x="5232400" y="897466"/>
                  </a:cubicBezTo>
                  <a:cubicBezTo>
                    <a:pt x="5217982" y="902272"/>
                    <a:pt x="5204350" y="909206"/>
                    <a:pt x="5190067" y="914400"/>
                  </a:cubicBezTo>
                  <a:cubicBezTo>
                    <a:pt x="5159389" y="925556"/>
                    <a:pt x="5110831" y="940558"/>
                    <a:pt x="5080000" y="948266"/>
                  </a:cubicBezTo>
                  <a:cubicBezTo>
                    <a:pt x="5066039" y="951756"/>
                    <a:pt x="5051628" y="953243"/>
                    <a:pt x="5037667" y="956733"/>
                  </a:cubicBezTo>
                  <a:cubicBezTo>
                    <a:pt x="5029009" y="958898"/>
                    <a:pt x="5020979" y="963264"/>
                    <a:pt x="5012267" y="965200"/>
                  </a:cubicBezTo>
                  <a:cubicBezTo>
                    <a:pt x="4977389" y="972950"/>
                    <a:pt x="4953054" y="972882"/>
                    <a:pt x="4919134" y="982133"/>
                  </a:cubicBezTo>
                  <a:cubicBezTo>
                    <a:pt x="4901914" y="986829"/>
                    <a:pt x="4885496" y="994162"/>
                    <a:pt x="4868334" y="999066"/>
                  </a:cubicBezTo>
                  <a:cubicBezTo>
                    <a:pt x="4845957" y="1005460"/>
                    <a:pt x="4823053" y="1009877"/>
                    <a:pt x="4800600" y="1016000"/>
                  </a:cubicBezTo>
                  <a:cubicBezTo>
                    <a:pt x="4791990" y="1018348"/>
                    <a:pt x="4783858" y="1022302"/>
                    <a:pt x="4775200" y="1024466"/>
                  </a:cubicBezTo>
                  <a:cubicBezTo>
                    <a:pt x="4761239" y="1027956"/>
                    <a:pt x="4746915" y="1029811"/>
                    <a:pt x="4732867" y="1032933"/>
                  </a:cubicBezTo>
                  <a:cubicBezTo>
                    <a:pt x="4721508" y="1035457"/>
                    <a:pt x="4710501" y="1039631"/>
                    <a:pt x="4699000" y="1041400"/>
                  </a:cubicBezTo>
                  <a:cubicBezTo>
                    <a:pt x="4673741" y="1045286"/>
                    <a:pt x="4648181" y="1046880"/>
                    <a:pt x="4622800" y="1049866"/>
                  </a:cubicBezTo>
                  <a:lnTo>
                    <a:pt x="4555067" y="1058333"/>
                  </a:lnTo>
                  <a:cubicBezTo>
                    <a:pt x="4513344" y="1072241"/>
                    <a:pt x="4532668" y="1067483"/>
                    <a:pt x="4470400" y="1075266"/>
                  </a:cubicBezTo>
                  <a:cubicBezTo>
                    <a:pt x="4406871" y="1083207"/>
                    <a:pt x="4366406" y="1086260"/>
                    <a:pt x="4301067" y="1092200"/>
                  </a:cubicBezTo>
                  <a:cubicBezTo>
                    <a:pt x="4275667" y="1097844"/>
                    <a:pt x="4250441" y="1104338"/>
                    <a:pt x="4224867" y="1109133"/>
                  </a:cubicBezTo>
                  <a:cubicBezTo>
                    <a:pt x="4205253" y="1112811"/>
                    <a:pt x="4185285" y="1114319"/>
                    <a:pt x="4165600" y="1117600"/>
                  </a:cubicBezTo>
                  <a:cubicBezTo>
                    <a:pt x="4151405" y="1119966"/>
                    <a:pt x="4137378" y="1123244"/>
                    <a:pt x="4123267" y="1126066"/>
                  </a:cubicBezTo>
                  <a:lnTo>
                    <a:pt x="3759200" y="1117600"/>
                  </a:lnTo>
                  <a:cubicBezTo>
                    <a:pt x="3740522" y="1116822"/>
                    <a:pt x="3702473" y="1104561"/>
                    <a:pt x="3683000" y="1100666"/>
                  </a:cubicBezTo>
                  <a:cubicBezTo>
                    <a:pt x="3666166" y="1097299"/>
                    <a:pt x="3649133" y="1095022"/>
                    <a:pt x="3632200" y="1092200"/>
                  </a:cubicBezTo>
                  <a:cubicBezTo>
                    <a:pt x="3615267" y="1086555"/>
                    <a:pt x="3598563" y="1080170"/>
                    <a:pt x="3581400" y="1075266"/>
                  </a:cubicBezTo>
                  <a:cubicBezTo>
                    <a:pt x="3559023" y="1068872"/>
                    <a:pt x="3536361" y="1063491"/>
                    <a:pt x="3513667" y="1058333"/>
                  </a:cubicBezTo>
                  <a:cubicBezTo>
                    <a:pt x="3474264" y="1049378"/>
                    <a:pt x="3434992" y="1039576"/>
                    <a:pt x="3395134" y="1032933"/>
                  </a:cubicBezTo>
                  <a:cubicBezTo>
                    <a:pt x="3308071" y="1018422"/>
                    <a:pt x="3220665" y="1006399"/>
                    <a:pt x="3132667" y="999066"/>
                  </a:cubicBezTo>
                  <a:cubicBezTo>
                    <a:pt x="3093192" y="995776"/>
                    <a:pt x="3053597" y="994031"/>
                    <a:pt x="3014134" y="990600"/>
                  </a:cubicBezTo>
                  <a:cubicBezTo>
                    <a:pt x="2988674" y="988386"/>
                    <a:pt x="2963446" y="983634"/>
                    <a:pt x="2937934" y="982133"/>
                  </a:cubicBezTo>
                  <a:cubicBezTo>
                    <a:pt x="2819471" y="975165"/>
                    <a:pt x="2700467" y="976451"/>
                    <a:pt x="2582334" y="965200"/>
                  </a:cubicBezTo>
                  <a:cubicBezTo>
                    <a:pt x="2157558" y="924744"/>
                    <a:pt x="2617415" y="966595"/>
                    <a:pt x="2269067" y="939800"/>
                  </a:cubicBezTo>
                  <a:cubicBezTo>
                    <a:pt x="2240787" y="937625"/>
                    <a:pt x="2212673" y="933595"/>
                    <a:pt x="2184400" y="931333"/>
                  </a:cubicBezTo>
                  <a:cubicBezTo>
                    <a:pt x="2142108" y="927949"/>
                    <a:pt x="2099668" y="926541"/>
                    <a:pt x="2057400" y="922866"/>
                  </a:cubicBezTo>
                  <a:cubicBezTo>
                    <a:pt x="2034732" y="920895"/>
                    <a:pt x="2012265" y="917058"/>
                    <a:pt x="1989667" y="914400"/>
                  </a:cubicBezTo>
                  <a:lnTo>
                    <a:pt x="1913467" y="905933"/>
                  </a:lnTo>
                  <a:cubicBezTo>
                    <a:pt x="1808770" y="895463"/>
                    <a:pt x="1802833" y="896372"/>
                    <a:pt x="1684867" y="889000"/>
                  </a:cubicBezTo>
                  <a:cubicBezTo>
                    <a:pt x="1564599" y="870960"/>
                    <a:pt x="1528741" y="862222"/>
                    <a:pt x="1422400" y="855133"/>
                  </a:cubicBezTo>
                  <a:lnTo>
                    <a:pt x="1134534" y="838200"/>
                  </a:lnTo>
                  <a:lnTo>
                    <a:pt x="321734" y="855133"/>
                  </a:lnTo>
                  <a:cubicBezTo>
                    <a:pt x="301887" y="857222"/>
                    <a:pt x="282223" y="860778"/>
                    <a:pt x="262467" y="863600"/>
                  </a:cubicBezTo>
                  <a:cubicBezTo>
                    <a:pt x="244819" y="869482"/>
                    <a:pt x="217152" y="877373"/>
                    <a:pt x="203200" y="889000"/>
                  </a:cubicBezTo>
                  <a:cubicBezTo>
                    <a:pt x="160377" y="924687"/>
                    <a:pt x="207851" y="902238"/>
                    <a:pt x="177800" y="939800"/>
                  </a:cubicBezTo>
                  <a:cubicBezTo>
                    <a:pt x="171443" y="947746"/>
                    <a:pt x="160217" y="950219"/>
                    <a:pt x="152400" y="956733"/>
                  </a:cubicBezTo>
                  <a:cubicBezTo>
                    <a:pt x="143202" y="964398"/>
                    <a:pt x="135467" y="973666"/>
                    <a:pt x="127000" y="982133"/>
                  </a:cubicBezTo>
                  <a:cubicBezTo>
                    <a:pt x="121356" y="996244"/>
                    <a:pt x="117345" y="1011124"/>
                    <a:pt x="110067" y="1024466"/>
                  </a:cubicBezTo>
                  <a:cubicBezTo>
                    <a:pt x="100322" y="1042332"/>
                    <a:pt x="87489" y="1058333"/>
                    <a:pt x="76200" y="1075266"/>
                  </a:cubicBezTo>
                  <a:lnTo>
                    <a:pt x="59267" y="1100666"/>
                  </a:lnTo>
                  <a:cubicBezTo>
                    <a:pt x="53623" y="1109133"/>
                    <a:pt x="46885" y="1116965"/>
                    <a:pt x="42334" y="1126066"/>
                  </a:cubicBezTo>
                  <a:cubicBezTo>
                    <a:pt x="36689" y="1137355"/>
                    <a:pt x="30372" y="1148332"/>
                    <a:pt x="25400" y="1159933"/>
                  </a:cubicBezTo>
                  <a:cubicBezTo>
                    <a:pt x="21884" y="1168136"/>
                    <a:pt x="19386" y="1176752"/>
                    <a:pt x="16934" y="1185333"/>
                  </a:cubicBezTo>
                  <a:cubicBezTo>
                    <a:pt x="5527" y="1225257"/>
                    <a:pt x="6854" y="1230494"/>
                    <a:pt x="0" y="1278466"/>
                  </a:cubicBezTo>
                  <a:cubicBezTo>
                    <a:pt x="19502" y="1492980"/>
                    <a:pt x="23138" y="1402697"/>
                    <a:pt x="8467" y="1549400"/>
                  </a:cubicBezTo>
                  <a:cubicBezTo>
                    <a:pt x="20372" y="2144607"/>
                    <a:pt x="2314" y="1803453"/>
                    <a:pt x="25400" y="2057400"/>
                  </a:cubicBezTo>
                  <a:cubicBezTo>
                    <a:pt x="35263" y="2165898"/>
                    <a:pt x="29214" y="2132985"/>
                    <a:pt x="42334" y="2218266"/>
                  </a:cubicBezTo>
                  <a:cubicBezTo>
                    <a:pt x="44944" y="2235233"/>
                    <a:pt x="46940" y="2252339"/>
                    <a:pt x="50800" y="2269066"/>
                  </a:cubicBezTo>
                  <a:cubicBezTo>
                    <a:pt x="55420" y="2289086"/>
                    <a:pt x="62328" y="2308511"/>
                    <a:pt x="67734" y="2328333"/>
                  </a:cubicBezTo>
                  <a:cubicBezTo>
                    <a:pt x="76634" y="2360966"/>
                    <a:pt x="73847" y="2358748"/>
                    <a:pt x="84667" y="2387600"/>
                  </a:cubicBezTo>
                  <a:cubicBezTo>
                    <a:pt x="90003" y="2401830"/>
                    <a:pt x="96794" y="2415515"/>
                    <a:pt x="101600" y="2429933"/>
                  </a:cubicBezTo>
                  <a:cubicBezTo>
                    <a:pt x="105280" y="2440972"/>
                    <a:pt x="106596" y="2452693"/>
                    <a:pt x="110067" y="2463800"/>
                  </a:cubicBezTo>
                  <a:cubicBezTo>
                    <a:pt x="120715" y="2497874"/>
                    <a:pt x="135276" y="2530767"/>
                    <a:pt x="143934" y="2565400"/>
                  </a:cubicBezTo>
                  <a:cubicBezTo>
                    <a:pt x="146756" y="2576689"/>
                    <a:pt x="148079" y="2588462"/>
                    <a:pt x="152400" y="2599266"/>
                  </a:cubicBezTo>
                  <a:cubicBezTo>
                    <a:pt x="159431" y="2616844"/>
                    <a:pt x="169966" y="2632831"/>
                    <a:pt x="177800" y="2650066"/>
                  </a:cubicBezTo>
                  <a:cubicBezTo>
                    <a:pt x="184089" y="2663902"/>
                    <a:pt x="189398" y="2678169"/>
                    <a:pt x="194734" y="2692400"/>
                  </a:cubicBezTo>
                  <a:cubicBezTo>
                    <a:pt x="197868" y="2700756"/>
                    <a:pt x="199684" y="2709597"/>
                    <a:pt x="203200" y="2717800"/>
                  </a:cubicBezTo>
                  <a:cubicBezTo>
                    <a:pt x="208172" y="2729401"/>
                    <a:pt x="215075" y="2740103"/>
                    <a:pt x="220134" y="2751666"/>
                  </a:cubicBezTo>
                  <a:cubicBezTo>
                    <a:pt x="234840" y="2785279"/>
                    <a:pt x="248498" y="2819341"/>
                    <a:pt x="262467" y="2853266"/>
                  </a:cubicBezTo>
                  <a:cubicBezTo>
                    <a:pt x="268254" y="2867320"/>
                    <a:pt x="274594" y="2881182"/>
                    <a:pt x="279400" y="2895600"/>
                  </a:cubicBezTo>
                  <a:cubicBezTo>
                    <a:pt x="282222" y="2904067"/>
                    <a:pt x="284351" y="2912797"/>
                    <a:pt x="287867" y="2921000"/>
                  </a:cubicBezTo>
                  <a:cubicBezTo>
                    <a:pt x="292839" y="2932601"/>
                    <a:pt x="299674" y="2943333"/>
                    <a:pt x="304800" y="2954866"/>
                  </a:cubicBezTo>
                  <a:cubicBezTo>
                    <a:pt x="332692" y="3017623"/>
                    <a:pt x="311844" y="2978259"/>
                    <a:pt x="338667" y="3048000"/>
                  </a:cubicBezTo>
                  <a:cubicBezTo>
                    <a:pt x="346383" y="3068061"/>
                    <a:pt x="355173" y="3087699"/>
                    <a:pt x="364067" y="3107266"/>
                  </a:cubicBezTo>
                  <a:cubicBezTo>
                    <a:pt x="369290" y="3118756"/>
                    <a:pt x="376028" y="3129532"/>
                    <a:pt x="381000" y="3141133"/>
                  </a:cubicBezTo>
                  <a:cubicBezTo>
                    <a:pt x="384516" y="3149336"/>
                    <a:pt x="385727" y="3158430"/>
                    <a:pt x="389467" y="3166533"/>
                  </a:cubicBezTo>
                  <a:cubicBezTo>
                    <a:pt x="402690" y="3195182"/>
                    <a:pt x="420081" y="3221904"/>
                    <a:pt x="431800" y="3251200"/>
                  </a:cubicBezTo>
                  <a:cubicBezTo>
                    <a:pt x="437445" y="3265311"/>
                    <a:pt x="440679" y="3280645"/>
                    <a:pt x="448734" y="3293533"/>
                  </a:cubicBezTo>
                  <a:cubicBezTo>
                    <a:pt x="455080" y="3303687"/>
                    <a:pt x="466469" y="3309735"/>
                    <a:pt x="474134" y="3318933"/>
                  </a:cubicBezTo>
                  <a:cubicBezTo>
                    <a:pt x="480648" y="3326750"/>
                    <a:pt x="483872" y="3337138"/>
                    <a:pt x="491067" y="3344333"/>
                  </a:cubicBezTo>
                  <a:cubicBezTo>
                    <a:pt x="498262" y="3351528"/>
                    <a:pt x="508521" y="3354909"/>
                    <a:pt x="516467" y="3361266"/>
                  </a:cubicBezTo>
                  <a:cubicBezTo>
                    <a:pt x="522700" y="3366253"/>
                    <a:pt x="527167" y="3373213"/>
                    <a:pt x="533400" y="3378200"/>
                  </a:cubicBezTo>
                  <a:cubicBezTo>
                    <a:pt x="553344" y="3394155"/>
                    <a:pt x="569492" y="3400479"/>
                    <a:pt x="592667" y="3412066"/>
                  </a:cubicBezTo>
                  <a:cubicBezTo>
                    <a:pt x="649696" y="3469095"/>
                    <a:pt x="583709" y="3411820"/>
                    <a:pt x="651934" y="3445933"/>
                  </a:cubicBezTo>
                  <a:cubicBezTo>
                    <a:pt x="664555" y="3452244"/>
                    <a:pt x="674960" y="3462299"/>
                    <a:pt x="685800" y="3471333"/>
                  </a:cubicBezTo>
                  <a:cubicBezTo>
                    <a:pt x="691932" y="3476443"/>
                    <a:pt x="695803" y="3484306"/>
                    <a:pt x="702734" y="3488266"/>
                  </a:cubicBezTo>
                  <a:cubicBezTo>
                    <a:pt x="715930" y="3495806"/>
                    <a:pt x="731725" y="3497922"/>
                    <a:pt x="745067" y="3505200"/>
                  </a:cubicBezTo>
                  <a:cubicBezTo>
                    <a:pt x="762933" y="3514945"/>
                    <a:pt x="776560" y="3532630"/>
                    <a:pt x="795867" y="3539066"/>
                  </a:cubicBezTo>
                  <a:cubicBezTo>
                    <a:pt x="855435" y="3558923"/>
                    <a:pt x="781898" y="3533079"/>
                    <a:pt x="855134" y="3564466"/>
                  </a:cubicBezTo>
                  <a:cubicBezTo>
                    <a:pt x="906417" y="3586444"/>
                    <a:pt x="852725" y="3554795"/>
                    <a:pt x="922867" y="3589866"/>
                  </a:cubicBezTo>
                  <a:cubicBezTo>
                    <a:pt x="937586" y="3597225"/>
                    <a:pt x="949983" y="3609000"/>
                    <a:pt x="965200" y="3615266"/>
                  </a:cubicBezTo>
                  <a:cubicBezTo>
                    <a:pt x="1188455" y="3707195"/>
                    <a:pt x="996111" y="3622748"/>
                    <a:pt x="1100667" y="3657600"/>
                  </a:cubicBezTo>
                  <a:cubicBezTo>
                    <a:pt x="1115085" y="3662406"/>
                    <a:pt x="1128687" y="3669421"/>
                    <a:pt x="1143000" y="3674533"/>
                  </a:cubicBezTo>
                  <a:cubicBezTo>
                    <a:pt x="1168214" y="3683538"/>
                    <a:pt x="1194341" y="3689990"/>
                    <a:pt x="1219200" y="3699933"/>
                  </a:cubicBezTo>
                  <a:cubicBezTo>
                    <a:pt x="1233311" y="3705577"/>
                    <a:pt x="1246871" y="3712867"/>
                    <a:pt x="1261534" y="3716866"/>
                  </a:cubicBezTo>
                  <a:cubicBezTo>
                    <a:pt x="1278096" y="3721383"/>
                    <a:pt x="1295576" y="3721609"/>
                    <a:pt x="1312334" y="3725333"/>
                  </a:cubicBezTo>
                  <a:cubicBezTo>
                    <a:pt x="1321046" y="3727269"/>
                    <a:pt x="1328953" y="3732204"/>
                    <a:pt x="1337734" y="3733800"/>
                  </a:cubicBezTo>
                  <a:cubicBezTo>
                    <a:pt x="1360120" y="3737870"/>
                    <a:pt x="1382869" y="3739608"/>
                    <a:pt x="1405467" y="3742266"/>
                  </a:cubicBezTo>
                  <a:cubicBezTo>
                    <a:pt x="1525059" y="3756335"/>
                    <a:pt x="1484399" y="3750870"/>
                    <a:pt x="1651000" y="3759200"/>
                  </a:cubicBezTo>
                  <a:lnTo>
                    <a:pt x="1964267" y="3750733"/>
                  </a:lnTo>
                  <a:cubicBezTo>
                    <a:pt x="1995412" y="3749435"/>
                    <a:pt x="2026327" y="3744752"/>
                    <a:pt x="2057400" y="3742266"/>
                  </a:cubicBezTo>
                  <a:cubicBezTo>
                    <a:pt x="2267161" y="3725485"/>
                    <a:pt x="2091455" y="3742248"/>
                    <a:pt x="2260600" y="3725333"/>
                  </a:cubicBezTo>
                  <a:cubicBezTo>
                    <a:pt x="2310403" y="3708731"/>
                    <a:pt x="2269962" y="3720367"/>
                    <a:pt x="2353734" y="3708400"/>
                  </a:cubicBezTo>
                  <a:cubicBezTo>
                    <a:pt x="2370728" y="3705972"/>
                    <a:pt x="2387601" y="3702755"/>
                    <a:pt x="2404534" y="3699933"/>
                  </a:cubicBezTo>
                  <a:cubicBezTo>
                    <a:pt x="2424289" y="3691466"/>
                    <a:pt x="2443601" y="3681878"/>
                    <a:pt x="2463800" y="3674533"/>
                  </a:cubicBezTo>
                  <a:cubicBezTo>
                    <a:pt x="2496065" y="3662800"/>
                    <a:pt x="2544071" y="3660910"/>
                    <a:pt x="2573867" y="3657600"/>
                  </a:cubicBezTo>
                  <a:cubicBezTo>
                    <a:pt x="2686440" y="3620074"/>
                    <a:pt x="2628190" y="3634984"/>
                    <a:pt x="2836334" y="3623733"/>
                  </a:cubicBezTo>
                  <a:lnTo>
                    <a:pt x="3149600" y="3606800"/>
                  </a:lnTo>
                  <a:cubicBezTo>
                    <a:pt x="3356599" y="3611024"/>
                    <a:pt x="3497372" y="3606857"/>
                    <a:pt x="3683000" y="3623733"/>
                  </a:cubicBezTo>
                  <a:cubicBezTo>
                    <a:pt x="3705660" y="3625793"/>
                    <a:pt x="3728156" y="3629378"/>
                    <a:pt x="3750734" y="3632200"/>
                  </a:cubicBezTo>
                  <a:cubicBezTo>
                    <a:pt x="3815630" y="3653830"/>
                    <a:pt x="3739611" y="3630716"/>
                    <a:pt x="3877734" y="3649133"/>
                  </a:cubicBezTo>
                  <a:cubicBezTo>
                    <a:pt x="3886580" y="3650313"/>
                    <a:pt x="3894422" y="3655664"/>
                    <a:pt x="3903134" y="3657600"/>
                  </a:cubicBezTo>
                  <a:cubicBezTo>
                    <a:pt x="3919892" y="3661324"/>
                    <a:pt x="3937176" y="3662342"/>
                    <a:pt x="3953934" y="3666066"/>
                  </a:cubicBezTo>
                  <a:cubicBezTo>
                    <a:pt x="3988012" y="3673639"/>
                    <a:pt x="4021456" y="3683893"/>
                    <a:pt x="4055534" y="3691466"/>
                  </a:cubicBezTo>
                  <a:cubicBezTo>
                    <a:pt x="4080934" y="3697111"/>
                    <a:pt x="4106593" y="3701696"/>
                    <a:pt x="4131734" y="3708400"/>
                  </a:cubicBezTo>
                  <a:cubicBezTo>
                    <a:pt x="4220718" y="3732129"/>
                    <a:pt x="4148548" y="3724366"/>
                    <a:pt x="4267200" y="3750733"/>
                  </a:cubicBezTo>
                  <a:cubicBezTo>
                    <a:pt x="4289412" y="3755669"/>
                    <a:pt x="4312356" y="3756378"/>
                    <a:pt x="4334934" y="3759200"/>
                  </a:cubicBezTo>
                  <a:cubicBezTo>
                    <a:pt x="4368801" y="3770489"/>
                    <a:pt x="4402209" y="3783259"/>
                    <a:pt x="4436534" y="3793066"/>
                  </a:cubicBezTo>
                  <a:cubicBezTo>
                    <a:pt x="4476045" y="3804355"/>
                    <a:pt x="4516084" y="3813939"/>
                    <a:pt x="4555067" y="3826933"/>
                  </a:cubicBezTo>
                  <a:cubicBezTo>
                    <a:pt x="4580467" y="3835400"/>
                    <a:pt x="4605523" y="3844978"/>
                    <a:pt x="4631267" y="3852333"/>
                  </a:cubicBezTo>
                  <a:cubicBezTo>
                    <a:pt x="4664833" y="3861923"/>
                    <a:pt x="4698636" y="3870886"/>
                    <a:pt x="4732867" y="3877733"/>
                  </a:cubicBezTo>
                  <a:cubicBezTo>
                    <a:pt x="4746978" y="3880555"/>
                    <a:pt x="4761239" y="3882710"/>
                    <a:pt x="4775200" y="3886200"/>
                  </a:cubicBezTo>
                  <a:cubicBezTo>
                    <a:pt x="4783858" y="3888364"/>
                    <a:pt x="4792213" y="3891616"/>
                    <a:pt x="4800600" y="3894666"/>
                  </a:cubicBezTo>
                  <a:cubicBezTo>
                    <a:pt x="4823262" y="3902906"/>
                    <a:pt x="4845340" y="3912805"/>
                    <a:pt x="4868334" y="3920066"/>
                  </a:cubicBezTo>
                  <a:cubicBezTo>
                    <a:pt x="4899019" y="3929756"/>
                    <a:pt x="4930527" y="3936626"/>
                    <a:pt x="4961467" y="3945466"/>
                  </a:cubicBezTo>
                  <a:cubicBezTo>
                    <a:pt x="4970048" y="3947918"/>
                    <a:pt x="4978086" y="3952336"/>
                    <a:pt x="4986867" y="3953933"/>
                  </a:cubicBezTo>
                  <a:cubicBezTo>
                    <a:pt x="5123320" y="3978744"/>
                    <a:pt x="4983329" y="3942465"/>
                    <a:pt x="5130800" y="3979333"/>
                  </a:cubicBezTo>
                  <a:cubicBezTo>
                    <a:pt x="5139458" y="3981498"/>
                    <a:pt x="5147813" y="3984750"/>
                    <a:pt x="5156200" y="3987800"/>
                  </a:cubicBezTo>
                  <a:cubicBezTo>
                    <a:pt x="5178861" y="3996041"/>
                    <a:pt x="5201058" y="4005575"/>
                    <a:pt x="5223934" y="4013200"/>
                  </a:cubicBezTo>
                  <a:cubicBezTo>
                    <a:pt x="5234973" y="4016880"/>
                    <a:pt x="5246462" y="4019050"/>
                    <a:pt x="5257800" y="4021666"/>
                  </a:cubicBezTo>
                  <a:cubicBezTo>
                    <a:pt x="5283153" y="4027517"/>
                    <a:pt x="5308757" y="4032289"/>
                    <a:pt x="5334000" y="4038600"/>
                  </a:cubicBezTo>
                  <a:cubicBezTo>
                    <a:pt x="5342658" y="4040765"/>
                    <a:pt x="5350790" y="4044718"/>
                    <a:pt x="5359400" y="4047066"/>
                  </a:cubicBezTo>
                  <a:cubicBezTo>
                    <a:pt x="5381853" y="4053189"/>
                    <a:pt x="5404869" y="4057224"/>
                    <a:pt x="5427134" y="4064000"/>
                  </a:cubicBezTo>
                  <a:cubicBezTo>
                    <a:pt x="5469824" y="4076993"/>
                    <a:pt x="5510843" y="4095510"/>
                    <a:pt x="5554134" y="4106333"/>
                  </a:cubicBezTo>
                  <a:cubicBezTo>
                    <a:pt x="5576712" y="4111977"/>
                    <a:pt x="5599415" y="4117143"/>
                    <a:pt x="5621867" y="4123266"/>
                  </a:cubicBezTo>
                  <a:cubicBezTo>
                    <a:pt x="5676868" y="4138266"/>
                    <a:pt x="5618992" y="4131723"/>
                    <a:pt x="5715000" y="4148666"/>
                  </a:cubicBezTo>
                  <a:cubicBezTo>
                    <a:pt x="5740167" y="4153107"/>
                    <a:pt x="5765800" y="4154311"/>
                    <a:pt x="5791200" y="4157133"/>
                  </a:cubicBezTo>
                  <a:cubicBezTo>
                    <a:pt x="5850050" y="4176751"/>
                    <a:pt x="5779673" y="4152942"/>
                    <a:pt x="5884334" y="4191000"/>
                  </a:cubicBezTo>
                  <a:cubicBezTo>
                    <a:pt x="5892721" y="4194050"/>
                    <a:pt x="5901111" y="4197167"/>
                    <a:pt x="5909734" y="4199466"/>
                  </a:cubicBezTo>
                  <a:cubicBezTo>
                    <a:pt x="5943464" y="4208461"/>
                    <a:pt x="5977768" y="4215275"/>
                    <a:pt x="6011334" y="4224866"/>
                  </a:cubicBezTo>
                  <a:cubicBezTo>
                    <a:pt x="6031089" y="4230511"/>
                    <a:pt x="6050668" y="4236817"/>
                    <a:pt x="6070600" y="4241800"/>
                  </a:cubicBezTo>
                  <a:cubicBezTo>
                    <a:pt x="6095843" y="4248111"/>
                    <a:pt x="6121447" y="4252882"/>
                    <a:pt x="6146800" y="4258733"/>
                  </a:cubicBezTo>
                  <a:cubicBezTo>
                    <a:pt x="6186951" y="4267999"/>
                    <a:pt x="6211700" y="4277001"/>
                    <a:pt x="6256867" y="4284133"/>
                  </a:cubicBezTo>
                  <a:cubicBezTo>
                    <a:pt x="6284883" y="4288557"/>
                    <a:pt x="6313312" y="4289778"/>
                    <a:pt x="6341534" y="4292600"/>
                  </a:cubicBezTo>
                  <a:cubicBezTo>
                    <a:pt x="6372355" y="4300305"/>
                    <a:pt x="6427295" y="4314354"/>
                    <a:pt x="6451600" y="4318000"/>
                  </a:cubicBezTo>
                  <a:cubicBezTo>
                    <a:pt x="6482428" y="4322624"/>
                    <a:pt x="6513644" y="4324191"/>
                    <a:pt x="6544734" y="4326466"/>
                  </a:cubicBezTo>
                  <a:cubicBezTo>
                    <a:pt x="6629362" y="4332658"/>
                    <a:pt x="6714228" y="4335718"/>
                    <a:pt x="6798734" y="4343400"/>
                  </a:cubicBezTo>
                  <a:lnTo>
                    <a:pt x="6891867" y="4351866"/>
                  </a:lnTo>
                  <a:cubicBezTo>
                    <a:pt x="6920102" y="4354555"/>
                    <a:pt x="6948261" y="4358071"/>
                    <a:pt x="6976534" y="4360333"/>
                  </a:cubicBezTo>
                  <a:cubicBezTo>
                    <a:pt x="7108179" y="4370865"/>
                    <a:pt x="7170669" y="4371485"/>
                    <a:pt x="7315200" y="4377266"/>
                  </a:cubicBezTo>
                  <a:lnTo>
                    <a:pt x="7653867" y="4368800"/>
                  </a:lnTo>
                  <a:cubicBezTo>
                    <a:pt x="7737042" y="4365661"/>
                    <a:pt x="7758077" y="4360523"/>
                    <a:pt x="7831667" y="4351866"/>
                  </a:cubicBezTo>
                  <a:lnTo>
                    <a:pt x="7907867" y="4343400"/>
                  </a:lnTo>
                  <a:cubicBezTo>
                    <a:pt x="7971749" y="4322105"/>
                    <a:pt x="7881335" y="4350399"/>
                    <a:pt x="8001000" y="4326466"/>
                  </a:cubicBezTo>
                  <a:cubicBezTo>
                    <a:pt x="8035231" y="4319620"/>
                    <a:pt x="8068733" y="4309532"/>
                    <a:pt x="8102600" y="4301066"/>
                  </a:cubicBezTo>
                  <a:cubicBezTo>
                    <a:pt x="8126914" y="4294988"/>
                    <a:pt x="8166643" y="4285978"/>
                    <a:pt x="8187267" y="4275666"/>
                  </a:cubicBezTo>
                  <a:cubicBezTo>
                    <a:pt x="8198556" y="4270022"/>
                    <a:pt x="8209533" y="4263705"/>
                    <a:pt x="8221134" y="4258733"/>
                  </a:cubicBezTo>
                  <a:cubicBezTo>
                    <a:pt x="8229337" y="4255217"/>
                    <a:pt x="8238732" y="4254600"/>
                    <a:pt x="8246534" y="4250266"/>
                  </a:cubicBezTo>
                  <a:cubicBezTo>
                    <a:pt x="8323568" y="4207470"/>
                    <a:pt x="8273371" y="4232137"/>
                    <a:pt x="8322734" y="4191000"/>
                  </a:cubicBezTo>
                  <a:cubicBezTo>
                    <a:pt x="8330551" y="4184486"/>
                    <a:pt x="8339854" y="4179981"/>
                    <a:pt x="8348134" y="4174066"/>
                  </a:cubicBezTo>
                  <a:cubicBezTo>
                    <a:pt x="8435883" y="4111386"/>
                    <a:pt x="8316028" y="4192648"/>
                    <a:pt x="8432800" y="4114800"/>
                  </a:cubicBezTo>
                  <a:cubicBezTo>
                    <a:pt x="8441267" y="4109155"/>
                    <a:pt x="8450059" y="4103971"/>
                    <a:pt x="8458200" y="4097866"/>
                  </a:cubicBezTo>
                  <a:cubicBezTo>
                    <a:pt x="8469489" y="4089399"/>
                    <a:pt x="8480326" y="4080293"/>
                    <a:pt x="8492067" y="4072466"/>
                  </a:cubicBezTo>
                  <a:cubicBezTo>
                    <a:pt x="8505759" y="4063338"/>
                    <a:pt x="8520289" y="4055533"/>
                    <a:pt x="8534400" y="4047066"/>
                  </a:cubicBezTo>
                  <a:cubicBezTo>
                    <a:pt x="8537222" y="4038599"/>
                    <a:pt x="8536556" y="4027977"/>
                    <a:pt x="8542867" y="4021666"/>
                  </a:cubicBezTo>
                  <a:cubicBezTo>
                    <a:pt x="8554503" y="4010030"/>
                    <a:pt x="8571245" y="4004988"/>
                    <a:pt x="8585200" y="3996266"/>
                  </a:cubicBezTo>
                  <a:cubicBezTo>
                    <a:pt x="8633064" y="3966351"/>
                    <a:pt x="8586660" y="3991302"/>
                    <a:pt x="8644467" y="3962400"/>
                  </a:cubicBezTo>
                  <a:lnTo>
                    <a:pt x="8686800" y="3920066"/>
                  </a:lnTo>
                  <a:cubicBezTo>
                    <a:pt x="8695267" y="3911599"/>
                    <a:pt x="8705558" y="3904629"/>
                    <a:pt x="8712200" y="3894666"/>
                  </a:cubicBezTo>
                  <a:lnTo>
                    <a:pt x="8746067" y="3843866"/>
                  </a:lnTo>
                  <a:cubicBezTo>
                    <a:pt x="8751711" y="3835399"/>
                    <a:pt x="8755805" y="3825661"/>
                    <a:pt x="8763000" y="3818466"/>
                  </a:cubicBezTo>
                  <a:lnTo>
                    <a:pt x="8779934" y="3801533"/>
                  </a:lnTo>
                  <a:cubicBezTo>
                    <a:pt x="8811267" y="3738865"/>
                    <a:pt x="8779361" y="3793753"/>
                    <a:pt x="8822267" y="3742266"/>
                  </a:cubicBezTo>
                  <a:cubicBezTo>
                    <a:pt x="8828781" y="3734449"/>
                    <a:pt x="8833286" y="3725146"/>
                    <a:pt x="8839200" y="3716866"/>
                  </a:cubicBezTo>
                  <a:cubicBezTo>
                    <a:pt x="8847402" y="3705383"/>
                    <a:pt x="8857121" y="3694966"/>
                    <a:pt x="8864600" y="3683000"/>
                  </a:cubicBezTo>
                  <a:cubicBezTo>
                    <a:pt x="8871290" y="3672297"/>
                    <a:pt x="8875040" y="3659956"/>
                    <a:pt x="8881534" y="3649133"/>
                  </a:cubicBezTo>
                  <a:cubicBezTo>
                    <a:pt x="8900466" y="3617580"/>
                    <a:pt x="8926647" y="3589966"/>
                    <a:pt x="8940800" y="3556000"/>
                  </a:cubicBezTo>
                  <a:cubicBezTo>
                    <a:pt x="8954911" y="3522133"/>
                    <a:pt x="8971532" y="3489206"/>
                    <a:pt x="8983134" y="3454400"/>
                  </a:cubicBezTo>
                  <a:lnTo>
                    <a:pt x="9000067" y="3403600"/>
                  </a:lnTo>
                  <a:cubicBezTo>
                    <a:pt x="9002889" y="3372555"/>
                    <a:pt x="9008534" y="3341639"/>
                    <a:pt x="9008534" y="3310466"/>
                  </a:cubicBezTo>
                  <a:cubicBezTo>
                    <a:pt x="9008534" y="3265223"/>
                    <a:pt x="9004163" y="3220058"/>
                    <a:pt x="9000067" y="3175000"/>
                  </a:cubicBezTo>
                  <a:cubicBezTo>
                    <a:pt x="8998263" y="3155151"/>
                    <a:pt x="8987398" y="3103188"/>
                    <a:pt x="8983134" y="3081866"/>
                  </a:cubicBezTo>
                  <a:cubicBezTo>
                    <a:pt x="8980312" y="3042355"/>
                    <a:pt x="8978423" y="3002766"/>
                    <a:pt x="8974667" y="2963333"/>
                  </a:cubicBezTo>
                  <a:cubicBezTo>
                    <a:pt x="8962406" y="2834594"/>
                    <a:pt x="8968634" y="2980469"/>
                    <a:pt x="8957734" y="2827866"/>
                  </a:cubicBezTo>
                  <a:cubicBezTo>
                    <a:pt x="8951086" y="2734799"/>
                    <a:pt x="8946502" y="2641596"/>
                    <a:pt x="8940800" y="2548466"/>
                  </a:cubicBezTo>
                  <a:cubicBezTo>
                    <a:pt x="8940740" y="2547488"/>
                    <a:pt x="8923928" y="2278511"/>
                    <a:pt x="8923867" y="2277533"/>
                  </a:cubicBezTo>
                  <a:cubicBezTo>
                    <a:pt x="8921045" y="2232377"/>
                    <a:pt x="8917659" y="2187253"/>
                    <a:pt x="8915400" y="2142066"/>
                  </a:cubicBezTo>
                  <a:cubicBezTo>
                    <a:pt x="8909756" y="2029177"/>
                    <a:pt x="8904207" y="1916284"/>
                    <a:pt x="8898467" y="1803400"/>
                  </a:cubicBezTo>
                  <a:cubicBezTo>
                    <a:pt x="8895740" y="1749773"/>
                    <a:pt x="8892283" y="1696181"/>
                    <a:pt x="8890000" y="1642533"/>
                  </a:cubicBezTo>
                  <a:cubicBezTo>
                    <a:pt x="8884356" y="1509889"/>
                    <a:pt x="8878672" y="1377246"/>
                    <a:pt x="8873067" y="1244600"/>
                  </a:cubicBezTo>
                  <a:cubicBezTo>
                    <a:pt x="8870205" y="1176868"/>
                    <a:pt x="8867422" y="1109133"/>
                    <a:pt x="8864600" y="1041400"/>
                  </a:cubicBezTo>
                  <a:cubicBezTo>
                    <a:pt x="8861778" y="973667"/>
                    <a:pt x="8859697" y="905898"/>
                    <a:pt x="8856134" y="838200"/>
                  </a:cubicBezTo>
                  <a:cubicBezTo>
                    <a:pt x="8853312" y="784578"/>
                    <a:pt x="8851634" y="730883"/>
                    <a:pt x="8847667" y="677333"/>
                  </a:cubicBezTo>
                  <a:cubicBezTo>
                    <a:pt x="8845986" y="654642"/>
                    <a:pt x="8841858" y="632198"/>
                    <a:pt x="8839200" y="609600"/>
                  </a:cubicBezTo>
                  <a:cubicBezTo>
                    <a:pt x="8836214" y="584219"/>
                    <a:pt x="8833904" y="558759"/>
                    <a:pt x="8830734" y="533400"/>
                  </a:cubicBezTo>
                  <a:cubicBezTo>
                    <a:pt x="8828259" y="513598"/>
                    <a:pt x="8825837" y="493767"/>
                    <a:pt x="8822267" y="474133"/>
                  </a:cubicBezTo>
                  <a:cubicBezTo>
                    <a:pt x="8818109" y="451265"/>
                    <a:pt x="8804229" y="407872"/>
                    <a:pt x="8796867" y="389466"/>
                  </a:cubicBezTo>
                  <a:cubicBezTo>
                    <a:pt x="8792180" y="377748"/>
                    <a:pt x="8787270" y="365870"/>
                    <a:pt x="8779934" y="355600"/>
                  </a:cubicBezTo>
                  <a:cubicBezTo>
                    <a:pt x="8759824" y="327446"/>
                    <a:pt x="8753886" y="333067"/>
                    <a:pt x="8729134" y="313266"/>
                  </a:cubicBezTo>
                  <a:cubicBezTo>
                    <a:pt x="8722901" y="308279"/>
                    <a:pt x="8719340" y="299903"/>
                    <a:pt x="8712200" y="296333"/>
                  </a:cubicBezTo>
                  <a:cubicBezTo>
                    <a:pt x="8696235" y="288351"/>
                    <a:pt x="8661400" y="279400"/>
                    <a:pt x="8661400" y="279400"/>
                  </a:cubicBezTo>
                  <a:cubicBezTo>
                    <a:pt x="8631602" y="249600"/>
                    <a:pt x="8659368" y="272319"/>
                    <a:pt x="8619067" y="254000"/>
                  </a:cubicBezTo>
                  <a:cubicBezTo>
                    <a:pt x="8596087" y="243555"/>
                    <a:pt x="8575281" y="228116"/>
                    <a:pt x="8551334" y="220133"/>
                  </a:cubicBezTo>
                  <a:cubicBezTo>
                    <a:pt x="8542867" y="217311"/>
                    <a:pt x="8534515" y="214118"/>
                    <a:pt x="8525934" y="211666"/>
                  </a:cubicBezTo>
                  <a:cubicBezTo>
                    <a:pt x="8514745" y="208469"/>
                    <a:pt x="8503106" y="206880"/>
                    <a:pt x="8492067" y="203200"/>
                  </a:cubicBezTo>
                  <a:cubicBezTo>
                    <a:pt x="8477649" y="198394"/>
                    <a:pt x="8463964" y="191602"/>
                    <a:pt x="8449734" y="186266"/>
                  </a:cubicBezTo>
                  <a:cubicBezTo>
                    <a:pt x="8441378" y="183132"/>
                    <a:pt x="8432801" y="180622"/>
                    <a:pt x="8424334" y="177800"/>
                  </a:cubicBezTo>
                  <a:cubicBezTo>
                    <a:pt x="8397132" y="150598"/>
                    <a:pt x="8418118" y="165775"/>
                    <a:pt x="8373534" y="152400"/>
                  </a:cubicBezTo>
                  <a:cubicBezTo>
                    <a:pt x="8347889" y="144707"/>
                    <a:pt x="8322734" y="135467"/>
                    <a:pt x="8297334" y="127000"/>
                  </a:cubicBezTo>
                  <a:cubicBezTo>
                    <a:pt x="8288867" y="124178"/>
                    <a:pt x="8280592" y="120698"/>
                    <a:pt x="8271934" y="118533"/>
                  </a:cubicBezTo>
                  <a:cubicBezTo>
                    <a:pt x="8260645" y="115711"/>
                    <a:pt x="8249256" y="113263"/>
                    <a:pt x="8238067" y="110066"/>
                  </a:cubicBezTo>
                  <a:cubicBezTo>
                    <a:pt x="8196425" y="98169"/>
                    <a:pt x="8224058" y="102574"/>
                    <a:pt x="8170334" y="84666"/>
                  </a:cubicBezTo>
                  <a:cubicBezTo>
                    <a:pt x="8136144" y="73269"/>
                    <a:pt x="8131012" y="77791"/>
                    <a:pt x="8094134" y="67733"/>
                  </a:cubicBezTo>
                  <a:cubicBezTo>
                    <a:pt x="8076914" y="63037"/>
                    <a:pt x="8060940" y="53735"/>
                    <a:pt x="8043334" y="50800"/>
                  </a:cubicBezTo>
                  <a:cubicBezTo>
                    <a:pt x="7939720" y="33530"/>
                    <a:pt x="8049698" y="50565"/>
                    <a:pt x="7899400" y="33866"/>
                  </a:cubicBezTo>
                  <a:cubicBezTo>
                    <a:pt x="7879566" y="31662"/>
                    <a:pt x="7860008" y="27207"/>
                    <a:pt x="7840134" y="25400"/>
                  </a:cubicBezTo>
                  <a:cubicBezTo>
                    <a:pt x="7766841" y="18737"/>
                    <a:pt x="7693367" y="14258"/>
                    <a:pt x="7620000" y="8466"/>
                  </a:cubicBezTo>
                  <a:lnTo>
                    <a:pt x="7518400" y="0"/>
                  </a:lnTo>
                  <a:lnTo>
                    <a:pt x="7061200" y="8466"/>
                  </a:lnTo>
                  <a:cubicBezTo>
                    <a:pt x="7044043" y="9038"/>
                    <a:pt x="7027367" y="14323"/>
                    <a:pt x="7010400" y="16933"/>
                  </a:cubicBezTo>
                  <a:cubicBezTo>
                    <a:pt x="6990676" y="19968"/>
                    <a:pt x="6971021" y="23743"/>
                    <a:pt x="6951134" y="25400"/>
                  </a:cubicBezTo>
                  <a:cubicBezTo>
                    <a:pt x="6903239" y="29391"/>
                    <a:pt x="6855178" y="31044"/>
                    <a:pt x="6807200" y="33866"/>
                  </a:cubicBezTo>
                  <a:cubicBezTo>
                    <a:pt x="6795911" y="36688"/>
                    <a:pt x="6784782" y="40251"/>
                    <a:pt x="6773334" y="42333"/>
                  </a:cubicBezTo>
                  <a:cubicBezTo>
                    <a:pt x="6725768" y="50982"/>
                    <a:pt x="6709067" y="49452"/>
                    <a:pt x="6663267" y="59266"/>
                  </a:cubicBezTo>
                  <a:cubicBezTo>
                    <a:pt x="6640511" y="64142"/>
                    <a:pt x="6618112" y="70556"/>
                    <a:pt x="6595534" y="76200"/>
                  </a:cubicBezTo>
                  <a:cubicBezTo>
                    <a:pt x="6584245" y="79022"/>
                    <a:pt x="6572706" y="80986"/>
                    <a:pt x="6561667" y="84666"/>
                  </a:cubicBezTo>
                  <a:cubicBezTo>
                    <a:pt x="6497215" y="106151"/>
                    <a:pt x="6528370" y="98100"/>
                    <a:pt x="6468534" y="110066"/>
                  </a:cubicBezTo>
                  <a:cubicBezTo>
                    <a:pt x="6457245" y="115711"/>
                    <a:pt x="6446268" y="122028"/>
                    <a:pt x="6434667" y="127000"/>
                  </a:cubicBezTo>
                  <a:cubicBezTo>
                    <a:pt x="6426464" y="130516"/>
                    <a:pt x="6417249" y="131475"/>
                    <a:pt x="6409267" y="135466"/>
                  </a:cubicBezTo>
                  <a:cubicBezTo>
                    <a:pt x="6343616" y="168292"/>
                    <a:pt x="6422310" y="139587"/>
                    <a:pt x="6358467" y="160866"/>
                  </a:cubicBezTo>
                  <a:cubicBezTo>
                    <a:pt x="6350000" y="166511"/>
                    <a:pt x="6341347" y="171885"/>
                    <a:pt x="6333067" y="177800"/>
                  </a:cubicBezTo>
                  <a:cubicBezTo>
                    <a:pt x="6321584" y="186002"/>
                    <a:pt x="6311452" y="196199"/>
                    <a:pt x="6299200" y="203200"/>
                  </a:cubicBezTo>
                  <a:cubicBezTo>
                    <a:pt x="6291451" y="207628"/>
                    <a:pt x="6282267" y="208844"/>
                    <a:pt x="6273800" y="211666"/>
                  </a:cubicBezTo>
                  <a:cubicBezTo>
                    <a:pt x="6268156" y="217311"/>
                    <a:pt x="6263253" y="223810"/>
                    <a:pt x="6256867" y="228600"/>
                  </a:cubicBezTo>
                  <a:cubicBezTo>
                    <a:pt x="6240586" y="240811"/>
                    <a:pt x="6220457" y="248076"/>
                    <a:pt x="6206067" y="262466"/>
                  </a:cubicBezTo>
                  <a:cubicBezTo>
                    <a:pt x="6194778" y="273755"/>
                    <a:pt x="6184972" y="286754"/>
                    <a:pt x="6172200" y="296333"/>
                  </a:cubicBezTo>
                  <a:cubicBezTo>
                    <a:pt x="6160911" y="304800"/>
                    <a:pt x="6149817" y="313531"/>
                    <a:pt x="6138334" y="321733"/>
                  </a:cubicBezTo>
                  <a:cubicBezTo>
                    <a:pt x="6130054" y="327647"/>
                    <a:pt x="6120880" y="332309"/>
                    <a:pt x="6112934" y="338666"/>
                  </a:cubicBezTo>
                  <a:cubicBezTo>
                    <a:pt x="6106700" y="343653"/>
                    <a:pt x="6102008" y="350343"/>
                    <a:pt x="6096000" y="355600"/>
                  </a:cubicBezTo>
                  <a:cubicBezTo>
                    <a:pt x="6079412" y="370115"/>
                    <a:pt x="6062599" y="384400"/>
                    <a:pt x="6045200" y="397933"/>
                  </a:cubicBezTo>
                  <a:cubicBezTo>
                    <a:pt x="6037168" y="404180"/>
                    <a:pt x="6027458" y="408165"/>
                    <a:pt x="6019800" y="414866"/>
                  </a:cubicBezTo>
                  <a:cubicBezTo>
                    <a:pt x="6004781" y="428007"/>
                    <a:pt x="5991578" y="443089"/>
                    <a:pt x="5977467" y="457200"/>
                  </a:cubicBezTo>
                  <a:cubicBezTo>
                    <a:pt x="5969000" y="465667"/>
                    <a:pt x="5958709" y="472637"/>
                    <a:pt x="5952067" y="482600"/>
                  </a:cubicBezTo>
                  <a:cubicBezTo>
                    <a:pt x="5940778" y="499533"/>
                    <a:pt x="5934481" y="521189"/>
                    <a:pt x="5918200" y="533400"/>
                  </a:cubicBezTo>
                  <a:cubicBezTo>
                    <a:pt x="5899098" y="547727"/>
                    <a:pt x="5882348" y="557796"/>
                    <a:pt x="5867400" y="575733"/>
                  </a:cubicBezTo>
                  <a:cubicBezTo>
                    <a:pt x="5841917" y="606312"/>
                    <a:pt x="5845953" y="610540"/>
                    <a:pt x="5816600" y="635000"/>
                  </a:cubicBezTo>
                  <a:cubicBezTo>
                    <a:pt x="5808783" y="641514"/>
                    <a:pt x="5799017" y="645419"/>
                    <a:pt x="5791200" y="651933"/>
                  </a:cubicBezTo>
                  <a:cubicBezTo>
                    <a:pt x="5782002" y="659598"/>
                    <a:pt x="5774998" y="669668"/>
                    <a:pt x="5765800" y="677333"/>
                  </a:cubicBezTo>
                  <a:cubicBezTo>
                    <a:pt x="5757983" y="683847"/>
                    <a:pt x="5748346" y="687909"/>
                    <a:pt x="5740400" y="694266"/>
                  </a:cubicBezTo>
                  <a:cubicBezTo>
                    <a:pt x="5704740" y="722794"/>
                    <a:pt x="5727700" y="687210"/>
                    <a:pt x="5715000" y="694266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41638" y="6216508"/>
              <a:ext cx="31774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optimization-based</a:t>
              </a:r>
              <a:endPara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34" y="157675"/>
            <a:ext cx="8229600" cy="1143000"/>
          </a:xfrm>
        </p:spPr>
        <p:txBody>
          <a:bodyPr/>
          <a:lstStyle/>
          <a:p>
            <a:r>
              <a:rPr lang="en-US" dirty="0" smtClean="0"/>
              <a:t>Common segmentation techniques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2133600"/>
            <a:ext cx="3657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region-growing</a:t>
            </a:r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dirty="0" smtClean="0"/>
              <a:t>intelligent scissors</a:t>
            </a:r>
          </a:p>
          <a:p>
            <a:pPr algn="ctr">
              <a:buNone/>
            </a:pPr>
            <a:r>
              <a:rPr lang="en-US" sz="2800" dirty="0" smtClean="0"/>
              <a:t>(live-wire)</a:t>
            </a:r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dirty="0" smtClean="0"/>
              <a:t>active contours</a:t>
            </a:r>
          </a:p>
          <a:p>
            <a:pPr algn="ctr">
              <a:buNone/>
            </a:pPr>
            <a:r>
              <a:rPr lang="en-US" sz="2800" dirty="0" smtClean="0"/>
              <a:t>(snakes)</a:t>
            </a:r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dirty="0" smtClean="0"/>
              <a:t>watersheds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1688068"/>
            <a:ext cx="787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boundary-based                           region-based                 both region &amp; boundary</a:t>
            </a:r>
            <a:endParaRPr lang="en-US" i="1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3431178" y="2133600"/>
            <a:ext cx="2819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thresholding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5715000" y="2209767"/>
            <a:ext cx="327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geodesic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active contours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n-lt"/>
              </a:rPr>
              <a:t>(e.g. level-sets)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latin typeface="+mn-lt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MRF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noProof="0" dirty="0" smtClean="0">
                <a:latin typeface="+mn-lt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(e.g. graph</a:t>
            </a:r>
            <a:r>
              <a:rPr lang="en-US" sz="2800" dirty="0" smtClean="0">
                <a:latin typeface="+mn-lt"/>
              </a:rPr>
              <a:t>-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cuts)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random walker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 327"/>
          <p:cNvSpPr/>
          <p:nvPr/>
        </p:nvSpPr>
        <p:spPr bwMode="auto">
          <a:xfrm>
            <a:off x="0" y="888274"/>
            <a:ext cx="9144000" cy="6531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1" y="39186"/>
            <a:ext cx="8229600" cy="640080"/>
          </a:xfrm>
        </p:spPr>
        <p:txBody>
          <a:bodyPr/>
          <a:lstStyle/>
          <a:p>
            <a:r>
              <a:rPr lang="en-US" dirty="0" smtClean="0"/>
              <a:t>Common surface representations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14378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mesh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133600"/>
            <a:ext cx="1587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level-sets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900924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graph labeling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09800" y="20574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1905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8" descr="image3D_mean_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3330" t="8881" r="10083"/>
          <a:stretch>
            <a:fillRect/>
          </a:stretch>
        </p:blipFill>
        <p:spPr>
          <a:xfrm>
            <a:off x="2362200" y="3276600"/>
            <a:ext cx="1981200" cy="1563688"/>
          </a:xfrm>
          <a:prstGeom prst="rect">
            <a:avLst/>
          </a:prstGeom>
          <a:noFill/>
          <a:ln/>
        </p:spPr>
      </p:pic>
      <p:grpSp>
        <p:nvGrpSpPr>
          <p:cNvPr id="3" name="Group 470"/>
          <p:cNvGrpSpPr/>
          <p:nvPr/>
        </p:nvGrpSpPr>
        <p:grpSpPr>
          <a:xfrm>
            <a:off x="4724400" y="2799808"/>
            <a:ext cx="1905000" cy="1878874"/>
            <a:chOff x="6629400" y="2616926"/>
            <a:chExt cx="1905000" cy="1878874"/>
          </a:xfrm>
        </p:grpSpPr>
        <p:sp>
          <p:nvSpPr>
            <p:cNvPr id="9" name="TextBox 8"/>
            <p:cNvSpPr txBox="1"/>
            <p:nvPr/>
          </p:nvSpPr>
          <p:spPr>
            <a:xfrm>
              <a:off x="6733904" y="2616926"/>
              <a:ext cx="1741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on complex</a:t>
              </a:r>
              <a:endParaRPr lang="en-US" sz="2400" dirty="0"/>
            </a:p>
          </p:txBody>
        </p:sp>
        <p:pic>
          <p:nvPicPr>
            <p:cNvPr id="20" name="Picture 3" descr="D:\fig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9400" y="2984242"/>
              <a:ext cx="1905000" cy="1511558"/>
            </a:xfrm>
            <a:prstGeom prst="rect">
              <a:avLst/>
            </a:prstGeom>
            <a:noFill/>
          </p:spPr>
        </p:pic>
      </p:grpSp>
      <p:grpSp>
        <p:nvGrpSpPr>
          <p:cNvPr id="4" name="Group 213"/>
          <p:cNvGrpSpPr/>
          <p:nvPr/>
        </p:nvGrpSpPr>
        <p:grpSpPr>
          <a:xfrm>
            <a:off x="4800600" y="3230882"/>
            <a:ext cx="1752600" cy="1392238"/>
            <a:chOff x="1874838" y="2035175"/>
            <a:chExt cx="4987925" cy="3852863"/>
          </a:xfrm>
        </p:grpSpPr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3935413" y="50673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auto">
            <a:xfrm>
              <a:off x="3935413" y="53419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4127500" y="55276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3935413" y="23891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3935413" y="20415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4127500" y="220503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402138" y="55245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402138" y="22018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4598988" y="50641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>
              <a:off x="4598988" y="53387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8"/>
            <p:cNvSpPr>
              <a:spLocks noChangeArrowheads="1"/>
            </p:cNvSpPr>
            <p:nvPr/>
          </p:nvSpPr>
          <p:spPr bwMode="auto">
            <a:xfrm>
              <a:off x="4791075" y="552450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2"/>
            <p:cNvSpPr>
              <a:spLocks noChangeArrowheads="1"/>
            </p:cNvSpPr>
            <p:nvPr/>
          </p:nvSpPr>
          <p:spPr bwMode="auto">
            <a:xfrm>
              <a:off x="4598988" y="23860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3"/>
            <p:cNvSpPr>
              <a:spLocks noChangeArrowheads="1"/>
            </p:cNvSpPr>
            <p:nvPr/>
          </p:nvSpPr>
          <p:spPr bwMode="auto">
            <a:xfrm>
              <a:off x="4598988" y="20383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4"/>
            <p:cNvSpPr>
              <a:spLocks noChangeArrowheads="1"/>
            </p:cNvSpPr>
            <p:nvPr/>
          </p:nvSpPr>
          <p:spPr bwMode="auto">
            <a:xfrm>
              <a:off x="4791075" y="220186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9"/>
            <p:cNvSpPr>
              <a:spLocks noChangeArrowheads="1"/>
            </p:cNvSpPr>
            <p:nvPr/>
          </p:nvSpPr>
          <p:spPr bwMode="auto">
            <a:xfrm>
              <a:off x="5065713" y="55213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50"/>
            <p:cNvSpPr>
              <a:spLocks noChangeArrowheads="1"/>
            </p:cNvSpPr>
            <p:nvPr/>
          </p:nvSpPr>
          <p:spPr bwMode="auto">
            <a:xfrm>
              <a:off x="5065713" y="21986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2"/>
            <p:cNvSpPr>
              <a:spLocks noChangeArrowheads="1"/>
            </p:cNvSpPr>
            <p:nvPr/>
          </p:nvSpPr>
          <p:spPr bwMode="auto">
            <a:xfrm>
              <a:off x="5410200" y="352742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0"/>
            <p:cNvSpPr>
              <a:spLocks noChangeArrowheads="1"/>
            </p:cNvSpPr>
            <p:nvPr/>
          </p:nvSpPr>
          <p:spPr bwMode="auto">
            <a:xfrm>
              <a:off x="5218113" y="53355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61"/>
            <p:cNvSpPr>
              <a:spLocks noChangeArrowheads="1"/>
            </p:cNvSpPr>
            <p:nvPr/>
          </p:nvSpPr>
          <p:spPr bwMode="auto">
            <a:xfrm>
              <a:off x="5410200" y="552132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65"/>
            <p:cNvSpPr>
              <a:spLocks noChangeArrowheads="1"/>
            </p:cNvSpPr>
            <p:nvPr/>
          </p:nvSpPr>
          <p:spPr bwMode="auto">
            <a:xfrm>
              <a:off x="5218113" y="23828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66"/>
            <p:cNvSpPr>
              <a:spLocks noChangeArrowheads="1"/>
            </p:cNvSpPr>
            <p:nvPr/>
          </p:nvSpPr>
          <p:spPr bwMode="auto">
            <a:xfrm>
              <a:off x="5218113" y="203517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67"/>
            <p:cNvSpPr>
              <a:spLocks noChangeArrowheads="1"/>
            </p:cNvSpPr>
            <p:nvPr/>
          </p:nvSpPr>
          <p:spPr bwMode="auto">
            <a:xfrm>
              <a:off x="5410200" y="21986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69"/>
            <p:cNvSpPr>
              <a:spLocks noChangeArrowheads="1"/>
            </p:cNvSpPr>
            <p:nvPr/>
          </p:nvSpPr>
          <p:spPr bwMode="auto">
            <a:xfrm>
              <a:off x="5684838" y="35242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72"/>
            <p:cNvSpPr>
              <a:spLocks noChangeArrowheads="1"/>
            </p:cNvSpPr>
            <p:nvPr/>
          </p:nvSpPr>
          <p:spPr bwMode="auto">
            <a:xfrm>
              <a:off x="5684838" y="55181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73"/>
            <p:cNvSpPr>
              <a:spLocks noChangeArrowheads="1"/>
            </p:cNvSpPr>
            <p:nvPr/>
          </p:nvSpPr>
          <p:spPr bwMode="auto">
            <a:xfrm>
              <a:off x="5684838" y="21955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75"/>
            <p:cNvSpPr>
              <a:spLocks noChangeArrowheads="1"/>
            </p:cNvSpPr>
            <p:nvPr/>
          </p:nvSpPr>
          <p:spPr bwMode="auto">
            <a:xfrm>
              <a:off x="6051550" y="353536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6"/>
            <p:cNvSpPr>
              <a:spLocks noChangeArrowheads="1"/>
            </p:cNvSpPr>
            <p:nvPr/>
          </p:nvSpPr>
          <p:spPr bwMode="auto">
            <a:xfrm>
              <a:off x="5859463" y="37322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7"/>
            <p:cNvSpPr>
              <a:spLocks noChangeArrowheads="1"/>
            </p:cNvSpPr>
            <p:nvPr/>
          </p:nvSpPr>
          <p:spPr bwMode="auto">
            <a:xfrm>
              <a:off x="5859463" y="39957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78"/>
            <p:cNvSpPr>
              <a:spLocks noChangeArrowheads="1"/>
            </p:cNvSpPr>
            <p:nvPr/>
          </p:nvSpPr>
          <p:spPr bwMode="auto">
            <a:xfrm>
              <a:off x="6051550" y="42148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81"/>
            <p:cNvSpPr>
              <a:spLocks noChangeArrowheads="1"/>
            </p:cNvSpPr>
            <p:nvPr/>
          </p:nvSpPr>
          <p:spPr bwMode="auto">
            <a:xfrm>
              <a:off x="6051550" y="486092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82"/>
            <p:cNvSpPr>
              <a:spLocks noChangeArrowheads="1"/>
            </p:cNvSpPr>
            <p:nvPr/>
          </p:nvSpPr>
          <p:spPr bwMode="auto">
            <a:xfrm>
              <a:off x="5859463" y="50688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83"/>
            <p:cNvSpPr>
              <a:spLocks noChangeArrowheads="1"/>
            </p:cNvSpPr>
            <p:nvPr/>
          </p:nvSpPr>
          <p:spPr bwMode="auto">
            <a:xfrm>
              <a:off x="5859463" y="53435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84"/>
            <p:cNvSpPr>
              <a:spLocks noChangeArrowheads="1"/>
            </p:cNvSpPr>
            <p:nvPr/>
          </p:nvSpPr>
          <p:spPr bwMode="auto">
            <a:xfrm>
              <a:off x="6051550" y="552926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85"/>
            <p:cNvSpPr>
              <a:spLocks noChangeArrowheads="1"/>
            </p:cNvSpPr>
            <p:nvPr/>
          </p:nvSpPr>
          <p:spPr bwMode="auto">
            <a:xfrm>
              <a:off x="5859463" y="33448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86"/>
            <p:cNvSpPr>
              <a:spLocks noChangeArrowheads="1"/>
            </p:cNvSpPr>
            <p:nvPr/>
          </p:nvSpPr>
          <p:spPr bwMode="auto">
            <a:xfrm>
              <a:off x="5859463" y="30527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87"/>
            <p:cNvSpPr>
              <a:spLocks noChangeArrowheads="1"/>
            </p:cNvSpPr>
            <p:nvPr/>
          </p:nvSpPr>
          <p:spPr bwMode="auto">
            <a:xfrm>
              <a:off x="5859463" y="268287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88"/>
            <p:cNvSpPr>
              <a:spLocks noChangeArrowheads="1"/>
            </p:cNvSpPr>
            <p:nvPr/>
          </p:nvSpPr>
          <p:spPr bwMode="auto">
            <a:xfrm>
              <a:off x="5859463" y="239077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89"/>
            <p:cNvSpPr>
              <a:spLocks noChangeArrowheads="1"/>
            </p:cNvSpPr>
            <p:nvPr/>
          </p:nvSpPr>
          <p:spPr bwMode="auto">
            <a:xfrm>
              <a:off x="5859463" y="20431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90"/>
            <p:cNvSpPr>
              <a:spLocks noChangeArrowheads="1"/>
            </p:cNvSpPr>
            <p:nvPr/>
          </p:nvSpPr>
          <p:spPr bwMode="auto">
            <a:xfrm>
              <a:off x="6051550" y="220662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91"/>
            <p:cNvSpPr>
              <a:spLocks noChangeArrowheads="1"/>
            </p:cNvSpPr>
            <p:nvPr/>
          </p:nvSpPr>
          <p:spPr bwMode="auto">
            <a:xfrm>
              <a:off x="6051550" y="28813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92"/>
            <p:cNvSpPr>
              <a:spLocks noChangeArrowheads="1"/>
            </p:cNvSpPr>
            <p:nvPr/>
          </p:nvSpPr>
          <p:spPr bwMode="auto">
            <a:xfrm>
              <a:off x="6326188" y="35321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93"/>
            <p:cNvSpPr>
              <a:spLocks noChangeArrowheads="1"/>
            </p:cNvSpPr>
            <p:nvPr/>
          </p:nvSpPr>
          <p:spPr bwMode="auto">
            <a:xfrm>
              <a:off x="6326188" y="42116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94"/>
            <p:cNvSpPr>
              <a:spLocks noChangeArrowheads="1"/>
            </p:cNvSpPr>
            <p:nvPr/>
          </p:nvSpPr>
          <p:spPr bwMode="auto">
            <a:xfrm>
              <a:off x="6326188" y="48577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95"/>
            <p:cNvSpPr>
              <a:spLocks noChangeArrowheads="1"/>
            </p:cNvSpPr>
            <p:nvPr/>
          </p:nvSpPr>
          <p:spPr bwMode="auto">
            <a:xfrm>
              <a:off x="6326188" y="55260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96"/>
            <p:cNvSpPr>
              <a:spLocks noChangeArrowheads="1"/>
            </p:cNvSpPr>
            <p:nvPr/>
          </p:nvSpPr>
          <p:spPr bwMode="auto">
            <a:xfrm>
              <a:off x="6326188" y="22034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97"/>
            <p:cNvSpPr>
              <a:spLocks noChangeArrowheads="1"/>
            </p:cNvSpPr>
            <p:nvPr/>
          </p:nvSpPr>
          <p:spPr bwMode="auto">
            <a:xfrm>
              <a:off x="6326188" y="28781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03"/>
            <p:cNvSpPr>
              <a:spLocks noChangeArrowheads="1"/>
            </p:cNvSpPr>
            <p:nvPr/>
          </p:nvSpPr>
          <p:spPr bwMode="auto">
            <a:xfrm>
              <a:off x="3292475" y="46640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04"/>
            <p:cNvSpPr>
              <a:spLocks noChangeArrowheads="1"/>
            </p:cNvSpPr>
            <p:nvPr/>
          </p:nvSpPr>
          <p:spPr bwMode="auto">
            <a:xfrm>
              <a:off x="3484563" y="48609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105"/>
            <p:cNvSpPr>
              <a:spLocks noChangeArrowheads="1"/>
            </p:cNvSpPr>
            <p:nvPr/>
          </p:nvSpPr>
          <p:spPr bwMode="auto">
            <a:xfrm>
              <a:off x="3292475" y="50688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106"/>
            <p:cNvSpPr>
              <a:spLocks noChangeArrowheads="1"/>
            </p:cNvSpPr>
            <p:nvPr/>
          </p:nvSpPr>
          <p:spPr bwMode="auto">
            <a:xfrm>
              <a:off x="3292475" y="534352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107"/>
            <p:cNvSpPr>
              <a:spLocks noChangeArrowheads="1"/>
            </p:cNvSpPr>
            <p:nvPr/>
          </p:nvSpPr>
          <p:spPr bwMode="auto">
            <a:xfrm>
              <a:off x="3484563" y="55292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10"/>
            <p:cNvSpPr>
              <a:spLocks noChangeArrowheads="1"/>
            </p:cNvSpPr>
            <p:nvPr/>
          </p:nvSpPr>
          <p:spPr bwMode="auto">
            <a:xfrm>
              <a:off x="3292475" y="26828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11"/>
            <p:cNvSpPr>
              <a:spLocks noChangeArrowheads="1"/>
            </p:cNvSpPr>
            <p:nvPr/>
          </p:nvSpPr>
          <p:spPr bwMode="auto">
            <a:xfrm>
              <a:off x="3292475" y="23907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12"/>
            <p:cNvSpPr>
              <a:spLocks noChangeArrowheads="1"/>
            </p:cNvSpPr>
            <p:nvPr/>
          </p:nvSpPr>
          <p:spPr bwMode="auto">
            <a:xfrm>
              <a:off x="3292475" y="20431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13"/>
            <p:cNvSpPr>
              <a:spLocks noChangeArrowheads="1"/>
            </p:cNvSpPr>
            <p:nvPr/>
          </p:nvSpPr>
          <p:spPr bwMode="auto">
            <a:xfrm>
              <a:off x="3484563" y="22066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17"/>
            <p:cNvSpPr>
              <a:spLocks noChangeArrowheads="1"/>
            </p:cNvSpPr>
            <p:nvPr/>
          </p:nvSpPr>
          <p:spPr bwMode="auto">
            <a:xfrm>
              <a:off x="3759200" y="485775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18"/>
            <p:cNvSpPr>
              <a:spLocks noChangeArrowheads="1"/>
            </p:cNvSpPr>
            <p:nvPr/>
          </p:nvSpPr>
          <p:spPr bwMode="auto">
            <a:xfrm>
              <a:off x="3759200" y="55260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119"/>
            <p:cNvSpPr>
              <a:spLocks noChangeArrowheads="1"/>
            </p:cNvSpPr>
            <p:nvPr/>
          </p:nvSpPr>
          <p:spPr bwMode="auto">
            <a:xfrm>
              <a:off x="3759200" y="220345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25"/>
            <p:cNvSpPr>
              <a:spLocks noChangeArrowheads="1"/>
            </p:cNvSpPr>
            <p:nvPr/>
          </p:nvSpPr>
          <p:spPr bwMode="auto">
            <a:xfrm>
              <a:off x="2667000" y="43973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126"/>
            <p:cNvSpPr>
              <a:spLocks noChangeArrowheads="1"/>
            </p:cNvSpPr>
            <p:nvPr/>
          </p:nvSpPr>
          <p:spPr bwMode="auto">
            <a:xfrm>
              <a:off x="2667000" y="466090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27"/>
            <p:cNvSpPr>
              <a:spLocks noChangeArrowheads="1"/>
            </p:cNvSpPr>
            <p:nvPr/>
          </p:nvSpPr>
          <p:spPr bwMode="auto">
            <a:xfrm>
              <a:off x="2859088" y="48577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28"/>
            <p:cNvSpPr>
              <a:spLocks noChangeArrowheads="1"/>
            </p:cNvSpPr>
            <p:nvPr/>
          </p:nvSpPr>
          <p:spPr bwMode="auto">
            <a:xfrm>
              <a:off x="2667000" y="50657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9"/>
            <p:cNvSpPr>
              <a:spLocks noChangeArrowheads="1"/>
            </p:cNvSpPr>
            <p:nvPr/>
          </p:nvSpPr>
          <p:spPr bwMode="auto">
            <a:xfrm>
              <a:off x="2667000" y="534035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0"/>
            <p:cNvSpPr>
              <a:spLocks noChangeArrowheads="1"/>
            </p:cNvSpPr>
            <p:nvPr/>
          </p:nvSpPr>
          <p:spPr bwMode="auto">
            <a:xfrm>
              <a:off x="2859088" y="55260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31"/>
            <p:cNvSpPr>
              <a:spLocks noChangeArrowheads="1"/>
            </p:cNvSpPr>
            <p:nvPr/>
          </p:nvSpPr>
          <p:spPr bwMode="auto">
            <a:xfrm>
              <a:off x="2667000" y="33416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32"/>
            <p:cNvSpPr>
              <a:spLocks noChangeArrowheads="1"/>
            </p:cNvSpPr>
            <p:nvPr/>
          </p:nvSpPr>
          <p:spPr bwMode="auto">
            <a:xfrm>
              <a:off x="2667000" y="30495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33"/>
            <p:cNvSpPr>
              <a:spLocks noChangeArrowheads="1"/>
            </p:cNvSpPr>
            <p:nvPr/>
          </p:nvSpPr>
          <p:spPr bwMode="auto">
            <a:xfrm>
              <a:off x="2667000" y="267970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34"/>
            <p:cNvSpPr>
              <a:spLocks noChangeArrowheads="1"/>
            </p:cNvSpPr>
            <p:nvPr/>
          </p:nvSpPr>
          <p:spPr bwMode="auto">
            <a:xfrm>
              <a:off x="2667000" y="238760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35"/>
            <p:cNvSpPr>
              <a:spLocks noChangeArrowheads="1"/>
            </p:cNvSpPr>
            <p:nvPr/>
          </p:nvSpPr>
          <p:spPr bwMode="auto">
            <a:xfrm>
              <a:off x="2667000" y="203993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36"/>
            <p:cNvSpPr>
              <a:spLocks noChangeArrowheads="1"/>
            </p:cNvSpPr>
            <p:nvPr/>
          </p:nvSpPr>
          <p:spPr bwMode="auto">
            <a:xfrm>
              <a:off x="2859088" y="22034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37"/>
            <p:cNvSpPr>
              <a:spLocks noChangeArrowheads="1"/>
            </p:cNvSpPr>
            <p:nvPr/>
          </p:nvSpPr>
          <p:spPr bwMode="auto">
            <a:xfrm>
              <a:off x="2859088" y="28781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97"/>
            <p:cNvGrpSpPr>
              <a:grpSpLocks/>
            </p:cNvGrpSpPr>
            <p:nvPr/>
          </p:nvGrpSpPr>
          <p:grpSpPr bwMode="auto">
            <a:xfrm>
              <a:off x="2667000" y="2674938"/>
              <a:ext cx="3362325" cy="2555875"/>
              <a:chOff x="1680" y="1685"/>
              <a:chExt cx="2118" cy="1610"/>
            </a:xfrm>
          </p:grpSpPr>
          <p:sp>
            <p:nvSpPr>
              <p:cNvPr id="94" name="Oval 6"/>
              <p:cNvSpPr>
                <a:spLocks noChangeArrowheads="1"/>
              </p:cNvSpPr>
              <p:nvPr/>
            </p:nvSpPr>
            <p:spPr bwMode="auto">
              <a:xfrm>
                <a:off x="2600" y="2226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7"/>
              <p:cNvSpPr>
                <a:spLocks noChangeArrowheads="1"/>
              </p:cNvSpPr>
              <p:nvPr/>
            </p:nvSpPr>
            <p:spPr bwMode="auto">
              <a:xfrm>
                <a:off x="2479" y="2350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8"/>
              <p:cNvSpPr>
                <a:spLocks noChangeArrowheads="1"/>
              </p:cNvSpPr>
              <p:nvPr/>
            </p:nvSpPr>
            <p:spPr bwMode="auto">
              <a:xfrm>
                <a:off x="2479" y="2516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9"/>
              <p:cNvSpPr>
                <a:spLocks noChangeArrowheads="1"/>
              </p:cNvSpPr>
              <p:nvPr/>
            </p:nvSpPr>
            <p:spPr bwMode="auto">
              <a:xfrm>
                <a:off x="2600" y="2654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10"/>
              <p:cNvSpPr>
                <a:spLocks noChangeArrowheads="1"/>
              </p:cNvSpPr>
              <p:nvPr/>
            </p:nvSpPr>
            <p:spPr bwMode="auto">
              <a:xfrm>
                <a:off x="2479" y="2771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11"/>
              <p:cNvSpPr>
                <a:spLocks noChangeArrowheads="1"/>
              </p:cNvSpPr>
              <p:nvPr/>
            </p:nvSpPr>
            <p:spPr bwMode="auto">
              <a:xfrm>
                <a:off x="2479" y="293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12"/>
              <p:cNvSpPr>
                <a:spLocks noChangeArrowheads="1"/>
              </p:cNvSpPr>
              <p:nvPr/>
            </p:nvSpPr>
            <p:spPr bwMode="auto">
              <a:xfrm>
                <a:off x="2600" y="3061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16"/>
              <p:cNvSpPr>
                <a:spLocks noChangeArrowheads="1"/>
              </p:cNvSpPr>
              <p:nvPr/>
            </p:nvSpPr>
            <p:spPr bwMode="auto">
              <a:xfrm>
                <a:off x="2479" y="2106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17"/>
              <p:cNvSpPr>
                <a:spLocks noChangeArrowheads="1"/>
              </p:cNvSpPr>
              <p:nvPr/>
            </p:nvSpPr>
            <p:spPr bwMode="auto">
              <a:xfrm>
                <a:off x="2479" y="192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18"/>
              <p:cNvSpPr>
                <a:spLocks noChangeArrowheads="1"/>
              </p:cNvSpPr>
              <p:nvPr/>
            </p:nvSpPr>
            <p:spPr bwMode="auto">
              <a:xfrm>
                <a:off x="2479" y="1689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22"/>
              <p:cNvSpPr>
                <a:spLocks noChangeArrowheads="1"/>
              </p:cNvSpPr>
              <p:nvPr/>
            </p:nvSpPr>
            <p:spPr bwMode="auto">
              <a:xfrm>
                <a:off x="2600" y="1814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23"/>
              <p:cNvSpPr>
                <a:spLocks noChangeArrowheads="1"/>
              </p:cNvSpPr>
              <p:nvPr/>
            </p:nvSpPr>
            <p:spPr bwMode="auto">
              <a:xfrm>
                <a:off x="2773" y="2224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24"/>
              <p:cNvSpPr>
                <a:spLocks noChangeArrowheads="1"/>
              </p:cNvSpPr>
              <p:nvPr/>
            </p:nvSpPr>
            <p:spPr bwMode="auto">
              <a:xfrm>
                <a:off x="2773" y="265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25"/>
              <p:cNvSpPr>
                <a:spLocks noChangeArrowheads="1"/>
              </p:cNvSpPr>
              <p:nvPr/>
            </p:nvSpPr>
            <p:spPr bwMode="auto">
              <a:xfrm>
                <a:off x="2773" y="3059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28"/>
              <p:cNvSpPr>
                <a:spLocks noChangeArrowheads="1"/>
              </p:cNvSpPr>
              <p:nvPr/>
            </p:nvSpPr>
            <p:spPr bwMode="auto">
              <a:xfrm>
                <a:off x="2773" y="181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29"/>
              <p:cNvSpPr>
                <a:spLocks noChangeArrowheads="1"/>
              </p:cNvSpPr>
              <p:nvPr/>
            </p:nvSpPr>
            <p:spPr bwMode="auto">
              <a:xfrm>
                <a:off x="3018" y="2224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30"/>
              <p:cNvSpPr>
                <a:spLocks noChangeArrowheads="1"/>
              </p:cNvSpPr>
              <p:nvPr/>
            </p:nvSpPr>
            <p:spPr bwMode="auto">
              <a:xfrm>
                <a:off x="2897" y="2348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31"/>
              <p:cNvSpPr>
                <a:spLocks noChangeArrowheads="1"/>
              </p:cNvSpPr>
              <p:nvPr/>
            </p:nvSpPr>
            <p:spPr bwMode="auto">
              <a:xfrm>
                <a:off x="2897" y="2514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32"/>
              <p:cNvSpPr>
                <a:spLocks noChangeArrowheads="1"/>
              </p:cNvSpPr>
              <p:nvPr/>
            </p:nvSpPr>
            <p:spPr bwMode="auto">
              <a:xfrm>
                <a:off x="3018" y="265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33"/>
              <p:cNvSpPr>
                <a:spLocks noChangeArrowheads="1"/>
              </p:cNvSpPr>
              <p:nvPr/>
            </p:nvSpPr>
            <p:spPr bwMode="auto">
              <a:xfrm>
                <a:off x="2897" y="2769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34"/>
              <p:cNvSpPr>
                <a:spLocks noChangeArrowheads="1"/>
              </p:cNvSpPr>
              <p:nvPr/>
            </p:nvSpPr>
            <p:spPr bwMode="auto">
              <a:xfrm>
                <a:off x="2897" y="293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35"/>
              <p:cNvSpPr>
                <a:spLocks noChangeArrowheads="1"/>
              </p:cNvSpPr>
              <p:nvPr/>
            </p:nvSpPr>
            <p:spPr bwMode="auto">
              <a:xfrm>
                <a:off x="3018" y="3059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39"/>
              <p:cNvSpPr>
                <a:spLocks noChangeArrowheads="1"/>
              </p:cNvSpPr>
              <p:nvPr/>
            </p:nvSpPr>
            <p:spPr bwMode="auto">
              <a:xfrm>
                <a:off x="2897" y="2104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40"/>
              <p:cNvSpPr>
                <a:spLocks noChangeArrowheads="1"/>
              </p:cNvSpPr>
              <p:nvPr/>
            </p:nvSpPr>
            <p:spPr bwMode="auto">
              <a:xfrm>
                <a:off x="2897" y="1920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41"/>
              <p:cNvSpPr>
                <a:spLocks noChangeArrowheads="1"/>
              </p:cNvSpPr>
              <p:nvPr/>
            </p:nvSpPr>
            <p:spPr bwMode="auto">
              <a:xfrm>
                <a:off x="2897" y="168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45"/>
              <p:cNvSpPr>
                <a:spLocks noChangeArrowheads="1"/>
              </p:cNvSpPr>
              <p:nvPr/>
            </p:nvSpPr>
            <p:spPr bwMode="auto">
              <a:xfrm>
                <a:off x="3018" y="181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46"/>
              <p:cNvSpPr>
                <a:spLocks noChangeArrowheads="1"/>
              </p:cNvSpPr>
              <p:nvPr/>
            </p:nvSpPr>
            <p:spPr bwMode="auto">
              <a:xfrm>
                <a:off x="3191" y="222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47"/>
              <p:cNvSpPr>
                <a:spLocks noChangeArrowheads="1"/>
              </p:cNvSpPr>
              <p:nvPr/>
            </p:nvSpPr>
            <p:spPr bwMode="auto">
              <a:xfrm>
                <a:off x="3191" y="2650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48"/>
              <p:cNvSpPr>
                <a:spLocks noChangeArrowheads="1"/>
              </p:cNvSpPr>
              <p:nvPr/>
            </p:nvSpPr>
            <p:spPr bwMode="auto">
              <a:xfrm>
                <a:off x="3191" y="305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1"/>
              <p:cNvSpPr>
                <a:spLocks noChangeArrowheads="1"/>
              </p:cNvSpPr>
              <p:nvPr/>
            </p:nvSpPr>
            <p:spPr bwMode="auto">
              <a:xfrm>
                <a:off x="3191" y="1810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3"/>
              <p:cNvSpPr>
                <a:spLocks noChangeArrowheads="1"/>
              </p:cNvSpPr>
              <p:nvPr/>
            </p:nvSpPr>
            <p:spPr bwMode="auto">
              <a:xfrm>
                <a:off x="3287" y="2346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54"/>
              <p:cNvSpPr>
                <a:spLocks noChangeArrowheads="1"/>
              </p:cNvSpPr>
              <p:nvPr/>
            </p:nvSpPr>
            <p:spPr bwMode="auto">
              <a:xfrm>
                <a:off x="3287" y="251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55"/>
              <p:cNvSpPr>
                <a:spLocks noChangeArrowheads="1"/>
              </p:cNvSpPr>
              <p:nvPr/>
            </p:nvSpPr>
            <p:spPr bwMode="auto">
              <a:xfrm>
                <a:off x="3408" y="2650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56"/>
              <p:cNvSpPr>
                <a:spLocks noChangeArrowheads="1"/>
              </p:cNvSpPr>
              <p:nvPr/>
            </p:nvSpPr>
            <p:spPr bwMode="auto">
              <a:xfrm>
                <a:off x="3287" y="276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57"/>
              <p:cNvSpPr>
                <a:spLocks noChangeArrowheads="1"/>
              </p:cNvSpPr>
              <p:nvPr/>
            </p:nvSpPr>
            <p:spPr bwMode="auto">
              <a:xfrm>
                <a:off x="3287" y="2933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58"/>
              <p:cNvSpPr>
                <a:spLocks noChangeArrowheads="1"/>
              </p:cNvSpPr>
              <p:nvPr/>
            </p:nvSpPr>
            <p:spPr bwMode="auto">
              <a:xfrm>
                <a:off x="3408" y="305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59"/>
              <p:cNvSpPr>
                <a:spLocks noChangeArrowheads="1"/>
              </p:cNvSpPr>
              <p:nvPr/>
            </p:nvSpPr>
            <p:spPr bwMode="auto">
              <a:xfrm>
                <a:off x="3287" y="3188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62"/>
              <p:cNvSpPr>
                <a:spLocks noChangeArrowheads="1"/>
              </p:cNvSpPr>
              <p:nvPr/>
            </p:nvSpPr>
            <p:spPr bwMode="auto">
              <a:xfrm>
                <a:off x="3287" y="210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Oval 63"/>
              <p:cNvSpPr>
                <a:spLocks noChangeArrowheads="1"/>
              </p:cNvSpPr>
              <p:nvPr/>
            </p:nvSpPr>
            <p:spPr bwMode="auto">
              <a:xfrm>
                <a:off x="3287" y="1918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64"/>
              <p:cNvSpPr>
                <a:spLocks noChangeArrowheads="1"/>
              </p:cNvSpPr>
              <p:nvPr/>
            </p:nvSpPr>
            <p:spPr bwMode="auto">
              <a:xfrm>
                <a:off x="3287" y="168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Oval 68"/>
              <p:cNvSpPr>
                <a:spLocks noChangeArrowheads="1"/>
              </p:cNvSpPr>
              <p:nvPr/>
            </p:nvSpPr>
            <p:spPr bwMode="auto">
              <a:xfrm>
                <a:off x="3408" y="1810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70"/>
              <p:cNvSpPr>
                <a:spLocks noChangeArrowheads="1"/>
              </p:cNvSpPr>
              <p:nvPr/>
            </p:nvSpPr>
            <p:spPr bwMode="auto">
              <a:xfrm>
                <a:off x="3581" y="2648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71"/>
              <p:cNvSpPr>
                <a:spLocks noChangeArrowheads="1"/>
              </p:cNvSpPr>
              <p:nvPr/>
            </p:nvSpPr>
            <p:spPr bwMode="auto">
              <a:xfrm>
                <a:off x="3581" y="305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Oval 74"/>
              <p:cNvSpPr>
                <a:spLocks noChangeArrowheads="1"/>
              </p:cNvSpPr>
              <p:nvPr/>
            </p:nvSpPr>
            <p:spPr bwMode="auto">
              <a:xfrm>
                <a:off x="3581" y="1808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79"/>
              <p:cNvSpPr>
                <a:spLocks noChangeArrowheads="1"/>
              </p:cNvSpPr>
              <p:nvPr/>
            </p:nvSpPr>
            <p:spPr bwMode="auto">
              <a:xfrm>
                <a:off x="3691" y="277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Oval 80"/>
              <p:cNvSpPr>
                <a:spLocks noChangeArrowheads="1"/>
              </p:cNvSpPr>
              <p:nvPr/>
            </p:nvSpPr>
            <p:spPr bwMode="auto">
              <a:xfrm>
                <a:off x="3691" y="2938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Oval 98"/>
              <p:cNvSpPr>
                <a:spLocks noChangeArrowheads="1"/>
              </p:cNvSpPr>
              <p:nvPr/>
            </p:nvSpPr>
            <p:spPr bwMode="auto">
              <a:xfrm>
                <a:off x="2195" y="222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Oval 99"/>
              <p:cNvSpPr>
                <a:spLocks noChangeArrowheads="1"/>
              </p:cNvSpPr>
              <p:nvPr/>
            </p:nvSpPr>
            <p:spPr bwMode="auto">
              <a:xfrm>
                <a:off x="2074" y="2351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Oval 100"/>
              <p:cNvSpPr>
                <a:spLocks noChangeArrowheads="1"/>
              </p:cNvSpPr>
              <p:nvPr/>
            </p:nvSpPr>
            <p:spPr bwMode="auto">
              <a:xfrm>
                <a:off x="2074" y="251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Oval 101"/>
              <p:cNvSpPr>
                <a:spLocks noChangeArrowheads="1"/>
              </p:cNvSpPr>
              <p:nvPr/>
            </p:nvSpPr>
            <p:spPr bwMode="auto">
              <a:xfrm>
                <a:off x="2195" y="265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102"/>
              <p:cNvSpPr>
                <a:spLocks noChangeArrowheads="1"/>
              </p:cNvSpPr>
              <p:nvPr/>
            </p:nvSpPr>
            <p:spPr bwMode="auto">
              <a:xfrm>
                <a:off x="2074" y="277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108"/>
              <p:cNvSpPr>
                <a:spLocks noChangeArrowheads="1"/>
              </p:cNvSpPr>
              <p:nvPr/>
            </p:nvSpPr>
            <p:spPr bwMode="auto">
              <a:xfrm>
                <a:off x="2074" y="210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109"/>
              <p:cNvSpPr>
                <a:spLocks noChangeArrowheads="1"/>
              </p:cNvSpPr>
              <p:nvPr/>
            </p:nvSpPr>
            <p:spPr bwMode="auto">
              <a:xfrm>
                <a:off x="2074" y="1923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114"/>
              <p:cNvSpPr>
                <a:spLocks noChangeArrowheads="1"/>
              </p:cNvSpPr>
              <p:nvPr/>
            </p:nvSpPr>
            <p:spPr bwMode="auto">
              <a:xfrm>
                <a:off x="2195" y="181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115"/>
              <p:cNvSpPr>
                <a:spLocks noChangeArrowheads="1"/>
              </p:cNvSpPr>
              <p:nvPr/>
            </p:nvSpPr>
            <p:spPr bwMode="auto">
              <a:xfrm>
                <a:off x="2368" y="222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116"/>
              <p:cNvSpPr>
                <a:spLocks noChangeArrowheads="1"/>
              </p:cNvSpPr>
              <p:nvPr/>
            </p:nvSpPr>
            <p:spPr bwMode="auto">
              <a:xfrm>
                <a:off x="2368" y="2653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120"/>
              <p:cNvSpPr>
                <a:spLocks noChangeArrowheads="1"/>
              </p:cNvSpPr>
              <p:nvPr/>
            </p:nvSpPr>
            <p:spPr bwMode="auto">
              <a:xfrm>
                <a:off x="2368" y="1813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Oval 121"/>
              <p:cNvSpPr>
                <a:spLocks noChangeArrowheads="1"/>
              </p:cNvSpPr>
              <p:nvPr/>
            </p:nvSpPr>
            <p:spPr bwMode="auto">
              <a:xfrm>
                <a:off x="1801" y="222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Oval 122"/>
              <p:cNvSpPr>
                <a:spLocks noChangeArrowheads="1"/>
              </p:cNvSpPr>
              <p:nvPr/>
            </p:nvSpPr>
            <p:spPr bwMode="auto">
              <a:xfrm>
                <a:off x="1680" y="2349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123"/>
              <p:cNvSpPr>
                <a:spLocks noChangeArrowheads="1"/>
              </p:cNvSpPr>
              <p:nvPr/>
            </p:nvSpPr>
            <p:spPr bwMode="auto">
              <a:xfrm>
                <a:off x="1680" y="251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24"/>
              <p:cNvSpPr>
                <a:spLocks noChangeArrowheads="1"/>
              </p:cNvSpPr>
              <p:nvPr/>
            </p:nvSpPr>
            <p:spPr bwMode="auto">
              <a:xfrm>
                <a:off x="1801" y="2653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138"/>
              <p:cNvSpPr>
                <a:spLocks noChangeArrowheads="1"/>
              </p:cNvSpPr>
              <p:nvPr/>
            </p:nvSpPr>
            <p:spPr bwMode="auto">
              <a:xfrm>
                <a:off x="1974" y="2223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139"/>
              <p:cNvSpPr>
                <a:spLocks noChangeArrowheads="1"/>
              </p:cNvSpPr>
              <p:nvPr/>
            </p:nvSpPr>
            <p:spPr bwMode="auto">
              <a:xfrm>
                <a:off x="1974" y="2651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" name="Oval 140"/>
            <p:cNvSpPr>
              <a:spLocks noChangeArrowheads="1"/>
            </p:cNvSpPr>
            <p:nvPr/>
          </p:nvSpPr>
          <p:spPr bwMode="auto">
            <a:xfrm>
              <a:off x="3133725" y="48545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141"/>
            <p:cNvSpPr>
              <a:spLocks noChangeArrowheads="1"/>
            </p:cNvSpPr>
            <p:nvPr/>
          </p:nvSpPr>
          <p:spPr bwMode="auto">
            <a:xfrm>
              <a:off x="3133725" y="55229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142"/>
            <p:cNvSpPr>
              <a:spLocks noChangeArrowheads="1"/>
            </p:cNvSpPr>
            <p:nvPr/>
          </p:nvSpPr>
          <p:spPr bwMode="auto">
            <a:xfrm>
              <a:off x="3133725" y="22002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143"/>
            <p:cNvSpPr>
              <a:spLocks noChangeArrowheads="1"/>
            </p:cNvSpPr>
            <p:nvPr/>
          </p:nvSpPr>
          <p:spPr bwMode="auto">
            <a:xfrm>
              <a:off x="3133725" y="287496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144"/>
            <p:cNvSpPr>
              <a:spLocks noChangeArrowheads="1"/>
            </p:cNvSpPr>
            <p:nvPr/>
          </p:nvSpPr>
          <p:spPr bwMode="auto">
            <a:xfrm>
              <a:off x="2222500" y="35290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145"/>
            <p:cNvSpPr>
              <a:spLocks noChangeArrowheads="1"/>
            </p:cNvSpPr>
            <p:nvPr/>
          </p:nvSpPr>
          <p:spPr bwMode="auto">
            <a:xfrm>
              <a:off x="2030413" y="37258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146"/>
            <p:cNvSpPr>
              <a:spLocks noChangeArrowheads="1"/>
            </p:cNvSpPr>
            <p:nvPr/>
          </p:nvSpPr>
          <p:spPr bwMode="auto">
            <a:xfrm>
              <a:off x="2030413" y="39893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147"/>
            <p:cNvSpPr>
              <a:spLocks noChangeArrowheads="1"/>
            </p:cNvSpPr>
            <p:nvPr/>
          </p:nvSpPr>
          <p:spPr bwMode="auto">
            <a:xfrm>
              <a:off x="2222500" y="420846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148"/>
            <p:cNvSpPr>
              <a:spLocks noChangeArrowheads="1"/>
            </p:cNvSpPr>
            <p:nvPr/>
          </p:nvSpPr>
          <p:spPr bwMode="auto">
            <a:xfrm>
              <a:off x="2030413" y="43942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149"/>
            <p:cNvSpPr>
              <a:spLocks noChangeArrowheads="1"/>
            </p:cNvSpPr>
            <p:nvPr/>
          </p:nvSpPr>
          <p:spPr bwMode="auto">
            <a:xfrm>
              <a:off x="2030413" y="46577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150"/>
            <p:cNvSpPr>
              <a:spLocks noChangeArrowheads="1"/>
            </p:cNvSpPr>
            <p:nvPr/>
          </p:nvSpPr>
          <p:spPr bwMode="auto">
            <a:xfrm>
              <a:off x="2222500" y="48545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151"/>
            <p:cNvSpPr>
              <a:spLocks noChangeArrowheads="1"/>
            </p:cNvSpPr>
            <p:nvPr/>
          </p:nvSpPr>
          <p:spPr bwMode="auto">
            <a:xfrm>
              <a:off x="2030413" y="50625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152"/>
            <p:cNvSpPr>
              <a:spLocks noChangeArrowheads="1"/>
            </p:cNvSpPr>
            <p:nvPr/>
          </p:nvSpPr>
          <p:spPr bwMode="auto">
            <a:xfrm>
              <a:off x="2030413" y="533717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153"/>
            <p:cNvSpPr>
              <a:spLocks noChangeArrowheads="1"/>
            </p:cNvSpPr>
            <p:nvPr/>
          </p:nvSpPr>
          <p:spPr bwMode="auto">
            <a:xfrm>
              <a:off x="2222500" y="55229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154"/>
            <p:cNvSpPr>
              <a:spLocks noChangeArrowheads="1"/>
            </p:cNvSpPr>
            <p:nvPr/>
          </p:nvSpPr>
          <p:spPr bwMode="auto">
            <a:xfrm>
              <a:off x="2030413" y="33385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155"/>
            <p:cNvSpPr>
              <a:spLocks noChangeArrowheads="1"/>
            </p:cNvSpPr>
            <p:nvPr/>
          </p:nvSpPr>
          <p:spPr bwMode="auto">
            <a:xfrm>
              <a:off x="2030413" y="30464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156"/>
            <p:cNvSpPr>
              <a:spLocks noChangeArrowheads="1"/>
            </p:cNvSpPr>
            <p:nvPr/>
          </p:nvSpPr>
          <p:spPr bwMode="auto">
            <a:xfrm>
              <a:off x="2030413" y="26765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157"/>
            <p:cNvSpPr>
              <a:spLocks noChangeArrowheads="1"/>
            </p:cNvSpPr>
            <p:nvPr/>
          </p:nvSpPr>
          <p:spPr bwMode="auto">
            <a:xfrm>
              <a:off x="2030413" y="23844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158"/>
            <p:cNvSpPr>
              <a:spLocks noChangeArrowheads="1"/>
            </p:cNvSpPr>
            <p:nvPr/>
          </p:nvSpPr>
          <p:spPr bwMode="auto">
            <a:xfrm>
              <a:off x="2030413" y="20367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159"/>
            <p:cNvSpPr>
              <a:spLocks noChangeArrowheads="1"/>
            </p:cNvSpPr>
            <p:nvPr/>
          </p:nvSpPr>
          <p:spPr bwMode="auto">
            <a:xfrm>
              <a:off x="2222500" y="22002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160"/>
            <p:cNvSpPr>
              <a:spLocks noChangeArrowheads="1"/>
            </p:cNvSpPr>
            <p:nvPr/>
          </p:nvSpPr>
          <p:spPr bwMode="auto">
            <a:xfrm>
              <a:off x="2222500" y="287496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161"/>
            <p:cNvSpPr>
              <a:spLocks noChangeArrowheads="1"/>
            </p:cNvSpPr>
            <p:nvPr/>
          </p:nvSpPr>
          <p:spPr bwMode="auto">
            <a:xfrm>
              <a:off x="2497138" y="35258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162"/>
            <p:cNvSpPr>
              <a:spLocks noChangeArrowheads="1"/>
            </p:cNvSpPr>
            <p:nvPr/>
          </p:nvSpPr>
          <p:spPr bwMode="auto">
            <a:xfrm>
              <a:off x="2497138" y="42052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163"/>
            <p:cNvSpPr>
              <a:spLocks noChangeArrowheads="1"/>
            </p:cNvSpPr>
            <p:nvPr/>
          </p:nvSpPr>
          <p:spPr bwMode="auto">
            <a:xfrm>
              <a:off x="2497138" y="48514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164"/>
            <p:cNvSpPr>
              <a:spLocks noChangeArrowheads="1"/>
            </p:cNvSpPr>
            <p:nvPr/>
          </p:nvSpPr>
          <p:spPr bwMode="auto">
            <a:xfrm>
              <a:off x="2497138" y="55197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165"/>
            <p:cNvSpPr>
              <a:spLocks noChangeArrowheads="1"/>
            </p:cNvSpPr>
            <p:nvPr/>
          </p:nvSpPr>
          <p:spPr bwMode="auto">
            <a:xfrm>
              <a:off x="2497138" y="21971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Oval 166"/>
            <p:cNvSpPr>
              <a:spLocks noChangeArrowheads="1"/>
            </p:cNvSpPr>
            <p:nvPr/>
          </p:nvSpPr>
          <p:spPr bwMode="auto">
            <a:xfrm>
              <a:off x="2497138" y="28717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Oval 167"/>
            <p:cNvSpPr>
              <a:spLocks noChangeArrowheads="1"/>
            </p:cNvSpPr>
            <p:nvPr/>
          </p:nvSpPr>
          <p:spPr bwMode="auto">
            <a:xfrm>
              <a:off x="1874838" y="35369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Oval 168"/>
            <p:cNvSpPr>
              <a:spLocks noChangeArrowheads="1"/>
            </p:cNvSpPr>
            <p:nvPr/>
          </p:nvSpPr>
          <p:spPr bwMode="auto">
            <a:xfrm>
              <a:off x="1874838" y="42164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Oval 169"/>
            <p:cNvSpPr>
              <a:spLocks noChangeArrowheads="1"/>
            </p:cNvSpPr>
            <p:nvPr/>
          </p:nvSpPr>
          <p:spPr bwMode="auto">
            <a:xfrm>
              <a:off x="1874838" y="48625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170"/>
            <p:cNvSpPr>
              <a:spLocks noChangeArrowheads="1"/>
            </p:cNvSpPr>
            <p:nvPr/>
          </p:nvSpPr>
          <p:spPr bwMode="auto">
            <a:xfrm>
              <a:off x="1874838" y="55308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Oval 171"/>
            <p:cNvSpPr>
              <a:spLocks noChangeArrowheads="1"/>
            </p:cNvSpPr>
            <p:nvPr/>
          </p:nvSpPr>
          <p:spPr bwMode="auto">
            <a:xfrm>
              <a:off x="1874838" y="22082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Oval 172"/>
            <p:cNvSpPr>
              <a:spLocks noChangeArrowheads="1"/>
            </p:cNvSpPr>
            <p:nvPr/>
          </p:nvSpPr>
          <p:spPr bwMode="auto">
            <a:xfrm>
              <a:off x="1874838" y="28829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173"/>
            <p:cNvSpPr>
              <a:spLocks noChangeArrowheads="1"/>
            </p:cNvSpPr>
            <p:nvPr/>
          </p:nvSpPr>
          <p:spPr bwMode="auto">
            <a:xfrm>
              <a:off x="6692900" y="35321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Oval 174"/>
            <p:cNvSpPr>
              <a:spLocks noChangeArrowheads="1"/>
            </p:cNvSpPr>
            <p:nvPr/>
          </p:nvSpPr>
          <p:spPr bwMode="auto">
            <a:xfrm>
              <a:off x="6500813" y="37290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175"/>
            <p:cNvSpPr>
              <a:spLocks noChangeArrowheads="1"/>
            </p:cNvSpPr>
            <p:nvPr/>
          </p:nvSpPr>
          <p:spPr bwMode="auto">
            <a:xfrm>
              <a:off x="6500813" y="39925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Oval 176"/>
            <p:cNvSpPr>
              <a:spLocks noChangeArrowheads="1"/>
            </p:cNvSpPr>
            <p:nvPr/>
          </p:nvSpPr>
          <p:spPr bwMode="auto">
            <a:xfrm>
              <a:off x="6692900" y="421163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Oval 177"/>
            <p:cNvSpPr>
              <a:spLocks noChangeArrowheads="1"/>
            </p:cNvSpPr>
            <p:nvPr/>
          </p:nvSpPr>
          <p:spPr bwMode="auto">
            <a:xfrm>
              <a:off x="6500813" y="439737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Oval 178"/>
            <p:cNvSpPr>
              <a:spLocks noChangeArrowheads="1"/>
            </p:cNvSpPr>
            <p:nvPr/>
          </p:nvSpPr>
          <p:spPr bwMode="auto">
            <a:xfrm>
              <a:off x="6500813" y="46609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Oval 179"/>
            <p:cNvSpPr>
              <a:spLocks noChangeArrowheads="1"/>
            </p:cNvSpPr>
            <p:nvPr/>
          </p:nvSpPr>
          <p:spPr bwMode="auto">
            <a:xfrm>
              <a:off x="6692900" y="485775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Oval 180"/>
            <p:cNvSpPr>
              <a:spLocks noChangeArrowheads="1"/>
            </p:cNvSpPr>
            <p:nvPr/>
          </p:nvSpPr>
          <p:spPr bwMode="auto">
            <a:xfrm>
              <a:off x="6500813" y="50657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Oval 181"/>
            <p:cNvSpPr>
              <a:spLocks noChangeArrowheads="1"/>
            </p:cNvSpPr>
            <p:nvPr/>
          </p:nvSpPr>
          <p:spPr bwMode="auto">
            <a:xfrm>
              <a:off x="6500813" y="53403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Oval 182"/>
            <p:cNvSpPr>
              <a:spLocks noChangeArrowheads="1"/>
            </p:cNvSpPr>
            <p:nvPr/>
          </p:nvSpPr>
          <p:spPr bwMode="auto">
            <a:xfrm>
              <a:off x="6692900" y="55260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Oval 183"/>
            <p:cNvSpPr>
              <a:spLocks noChangeArrowheads="1"/>
            </p:cNvSpPr>
            <p:nvPr/>
          </p:nvSpPr>
          <p:spPr bwMode="auto">
            <a:xfrm>
              <a:off x="6500813" y="33416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Oval 184"/>
            <p:cNvSpPr>
              <a:spLocks noChangeArrowheads="1"/>
            </p:cNvSpPr>
            <p:nvPr/>
          </p:nvSpPr>
          <p:spPr bwMode="auto">
            <a:xfrm>
              <a:off x="6500813" y="30495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Oval 185"/>
            <p:cNvSpPr>
              <a:spLocks noChangeArrowheads="1"/>
            </p:cNvSpPr>
            <p:nvPr/>
          </p:nvSpPr>
          <p:spPr bwMode="auto">
            <a:xfrm>
              <a:off x="6500813" y="26797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Oval 186"/>
            <p:cNvSpPr>
              <a:spLocks noChangeArrowheads="1"/>
            </p:cNvSpPr>
            <p:nvPr/>
          </p:nvSpPr>
          <p:spPr bwMode="auto">
            <a:xfrm>
              <a:off x="6500813" y="23876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Oval 187"/>
            <p:cNvSpPr>
              <a:spLocks noChangeArrowheads="1"/>
            </p:cNvSpPr>
            <p:nvPr/>
          </p:nvSpPr>
          <p:spPr bwMode="auto">
            <a:xfrm>
              <a:off x="6692900" y="287813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188"/>
            <p:cNvSpPr>
              <a:spLocks noChangeArrowheads="1"/>
            </p:cNvSpPr>
            <p:nvPr/>
          </p:nvSpPr>
          <p:spPr bwMode="auto">
            <a:xfrm>
              <a:off x="3943350" y="57165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189"/>
            <p:cNvSpPr>
              <a:spLocks noChangeArrowheads="1"/>
            </p:cNvSpPr>
            <p:nvPr/>
          </p:nvSpPr>
          <p:spPr bwMode="auto">
            <a:xfrm>
              <a:off x="4606925" y="57134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190"/>
            <p:cNvSpPr>
              <a:spLocks noChangeArrowheads="1"/>
            </p:cNvSpPr>
            <p:nvPr/>
          </p:nvSpPr>
          <p:spPr bwMode="auto">
            <a:xfrm>
              <a:off x="5226050" y="571023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Oval 191"/>
            <p:cNvSpPr>
              <a:spLocks noChangeArrowheads="1"/>
            </p:cNvSpPr>
            <p:nvPr/>
          </p:nvSpPr>
          <p:spPr bwMode="auto">
            <a:xfrm>
              <a:off x="5867400" y="57181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192"/>
            <p:cNvSpPr>
              <a:spLocks noChangeArrowheads="1"/>
            </p:cNvSpPr>
            <p:nvPr/>
          </p:nvSpPr>
          <p:spPr bwMode="auto">
            <a:xfrm>
              <a:off x="3300413" y="571817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Oval 193"/>
            <p:cNvSpPr>
              <a:spLocks noChangeArrowheads="1"/>
            </p:cNvSpPr>
            <p:nvPr/>
          </p:nvSpPr>
          <p:spPr bwMode="auto">
            <a:xfrm>
              <a:off x="2674938" y="57150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Oval 194"/>
            <p:cNvSpPr>
              <a:spLocks noChangeArrowheads="1"/>
            </p:cNvSpPr>
            <p:nvPr/>
          </p:nvSpPr>
          <p:spPr bwMode="auto">
            <a:xfrm>
              <a:off x="2038350" y="571182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Oval 195"/>
            <p:cNvSpPr>
              <a:spLocks noChangeArrowheads="1"/>
            </p:cNvSpPr>
            <p:nvPr/>
          </p:nvSpPr>
          <p:spPr bwMode="auto">
            <a:xfrm>
              <a:off x="6508750" y="571500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72"/>
          <p:cNvGrpSpPr/>
          <p:nvPr/>
        </p:nvGrpSpPr>
        <p:grpSpPr>
          <a:xfrm>
            <a:off x="4685211" y="4769098"/>
            <a:ext cx="1905000" cy="1951743"/>
            <a:chOff x="6629400" y="4571295"/>
            <a:chExt cx="1905000" cy="1951743"/>
          </a:xfrm>
        </p:grpSpPr>
        <p:grpSp>
          <p:nvGrpSpPr>
            <p:cNvPr id="13" name="Group 471"/>
            <p:cNvGrpSpPr/>
            <p:nvPr/>
          </p:nvGrpSpPr>
          <p:grpSpPr>
            <a:xfrm>
              <a:off x="6629400" y="4953000"/>
              <a:ext cx="1905000" cy="1570038"/>
              <a:chOff x="6629400" y="4953000"/>
              <a:chExt cx="1905000" cy="1570038"/>
            </a:xfrm>
          </p:grpSpPr>
          <p:sp>
            <p:nvSpPr>
              <p:cNvPr id="401" name="Line 42"/>
              <p:cNvSpPr>
                <a:spLocks noChangeShapeType="1"/>
              </p:cNvSpPr>
              <p:nvPr/>
            </p:nvSpPr>
            <p:spPr bwMode="auto">
              <a:xfrm>
                <a:off x="7167282" y="5009073"/>
                <a:ext cx="1326030" cy="1244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Line 21"/>
              <p:cNvSpPr>
                <a:spLocks noChangeShapeType="1"/>
              </p:cNvSpPr>
              <p:nvPr/>
            </p:nvSpPr>
            <p:spPr bwMode="auto">
              <a:xfrm>
                <a:off x="7466106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" name="Line 12"/>
              <p:cNvSpPr>
                <a:spLocks noChangeShapeType="1"/>
              </p:cNvSpPr>
              <p:nvPr/>
            </p:nvSpPr>
            <p:spPr bwMode="auto">
              <a:xfrm>
                <a:off x="6689165" y="5009073"/>
                <a:ext cx="1553882" cy="14578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" name="Line 13"/>
              <p:cNvSpPr>
                <a:spLocks noChangeShapeType="1"/>
              </p:cNvSpPr>
              <p:nvPr/>
            </p:nvSpPr>
            <p:spPr bwMode="auto">
              <a:xfrm>
                <a:off x="6629400" y="5065146"/>
                <a:ext cx="18788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" name="Line 14"/>
              <p:cNvSpPr>
                <a:spLocks noChangeShapeType="1"/>
              </p:cNvSpPr>
              <p:nvPr/>
            </p:nvSpPr>
            <p:spPr bwMode="auto">
              <a:xfrm flipV="1">
                <a:off x="6629400" y="5281259"/>
                <a:ext cx="1878853" cy="81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" name="Line 15"/>
              <p:cNvSpPr>
                <a:spLocks noChangeShapeType="1"/>
              </p:cNvSpPr>
              <p:nvPr/>
            </p:nvSpPr>
            <p:spPr bwMode="auto">
              <a:xfrm>
                <a:off x="6629400" y="5962310"/>
                <a:ext cx="1905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" name="Line 16"/>
              <p:cNvSpPr>
                <a:spLocks noChangeShapeType="1"/>
              </p:cNvSpPr>
              <p:nvPr/>
            </p:nvSpPr>
            <p:spPr bwMode="auto">
              <a:xfrm>
                <a:off x="6629400" y="5738019"/>
                <a:ext cx="1905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" name="Line 17"/>
              <p:cNvSpPr>
                <a:spLocks noChangeShapeType="1"/>
              </p:cNvSpPr>
              <p:nvPr/>
            </p:nvSpPr>
            <p:spPr bwMode="auto">
              <a:xfrm flipV="1">
                <a:off x="6629400" y="5506719"/>
                <a:ext cx="1905000" cy="7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7" name="Line 18"/>
              <p:cNvSpPr>
                <a:spLocks noChangeShapeType="1"/>
              </p:cNvSpPr>
              <p:nvPr/>
            </p:nvSpPr>
            <p:spPr bwMode="auto">
              <a:xfrm>
                <a:off x="6748929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" name="Line 19"/>
              <p:cNvSpPr>
                <a:spLocks noChangeShapeType="1"/>
              </p:cNvSpPr>
              <p:nvPr/>
            </p:nvSpPr>
            <p:spPr bwMode="auto">
              <a:xfrm>
                <a:off x="6987988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Line 20"/>
              <p:cNvSpPr>
                <a:spLocks noChangeShapeType="1"/>
              </p:cNvSpPr>
              <p:nvPr/>
            </p:nvSpPr>
            <p:spPr bwMode="auto">
              <a:xfrm>
                <a:off x="7227047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" name="Line 22"/>
              <p:cNvSpPr>
                <a:spLocks noChangeShapeType="1"/>
              </p:cNvSpPr>
              <p:nvPr/>
            </p:nvSpPr>
            <p:spPr bwMode="auto">
              <a:xfrm>
                <a:off x="7705165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" name="Line 23"/>
              <p:cNvSpPr>
                <a:spLocks noChangeShapeType="1"/>
              </p:cNvSpPr>
              <p:nvPr/>
            </p:nvSpPr>
            <p:spPr bwMode="auto">
              <a:xfrm>
                <a:off x="7944224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" name="Line 24"/>
              <p:cNvSpPr>
                <a:spLocks noChangeShapeType="1"/>
              </p:cNvSpPr>
              <p:nvPr/>
            </p:nvSpPr>
            <p:spPr bwMode="auto">
              <a:xfrm>
                <a:off x="8183282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" name="Line 25"/>
              <p:cNvSpPr>
                <a:spLocks noChangeShapeType="1"/>
              </p:cNvSpPr>
              <p:nvPr/>
            </p:nvSpPr>
            <p:spPr bwMode="auto">
              <a:xfrm>
                <a:off x="8422341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" name="Line 26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836706" cy="7850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" name="Line 27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1075765" cy="10093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" name="Line 28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1314824" cy="12336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Line 29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1553882" cy="14578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Line 30"/>
              <p:cNvSpPr>
                <a:spLocks noChangeShapeType="1"/>
              </p:cNvSpPr>
              <p:nvPr/>
            </p:nvSpPr>
            <p:spPr bwMode="auto">
              <a:xfrm flipV="1">
                <a:off x="6928224" y="5009073"/>
                <a:ext cx="1553882" cy="14578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Line 31"/>
              <p:cNvSpPr>
                <a:spLocks noChangeShapeType="1"/>
              </p:cNvSpPr>
              <p:nvPr/>
            </p:nvSpPr>
            <p:spPr bwMode="auto">
              <a:xfrm flipV="1">
                <a:off x="7167282" y="5199486"/>
                <a:ext cx="1342216" cy="12674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Line 32"/>
              <p:cNvSpPr>
                <a:spLocks noChangeShapeType="1"/>
              </p:cNvSpPr>
              <p:nvPr/>
            </p:nvSpPr>
            <p:spPr bwMode="auto">
              <a:xfrm flipV="1">
                <a:off x="7406341" y="5428450"/>
                <a:ext cx="1105647" cy="10385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Line 33"/>
              <p:cNvSpPr>
                <a:spLocks noChangeShapeType="1"/>
              </p:cNvSpPr>
              <p:nvPr/>
            </p:nvSpPr>
            <p:spPr bwMode="auto">
              <a:xfrm flipV="1">
                <a:off x="7645400" y="5658583"/>
                <a:ext cx="854137" cy="8083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" name="Line 34"/>
              <p:cNvSpPr>
                <a:spLocks noChangeShapeType="1"/>
              </p:cNvSpPr>
              <p:nvPr/>
            </p:nvSpPr>
            <p:spPr bwMode="auto">
              <a:xfrm flipV="1">
                <a:off x="7884459" y="5887546"/>
                <a:ext cx="616324" cy="5794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" name="Line 35"/>
              <p:cNvSpPr>
                <a:spLocks noChangeShapeType="1"/>
              </p:cNvSpPr>
              <p:nvPr/>
            </p:nvSpPr>
            <p:spPr bwMode="auto">
              <a:xfrm flipV="1">
                <a:off x="8123518" y="6109501"/>
                <a:ext cx="381000" cy="3574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5" name="Line 36"/>
              <p:cNvSpPr>
                <a:spLocks noChangeShapeType="1"/>
              </p:cNvSpPr>
              <p:nvPr/>
            </p:nvSpPr>
            <p:spPr bwMode="auto">
              <a:xfrm flipV="1">
                <a:off x="8362576" y="6338465"/>
                <a:ext cx="144431" cy="128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" name="Line 37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597647" cy="560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7" name="Line 38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358588" cy="3364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" name="Line 39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119529" cy="1121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" name="Line 40"/>
              <p:cNvSpPr>
                <a:spLocks noChangeShapeType="1"/>
              </p:cNvSpPr>
              <p:nvPr/>
            </p:nvSpPr>
            <p:spPr bwMode="auto">
              <a:xfrm>
                <a:off x="6689165" y="5233364"/>
                <a:ext cx="1314824" cy="12336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Line 41"/>
              <p:cNvSpPr>
                <a:spLocks noChangeShapeType="1"/>
              </p:cNvSpPr>
              <p:nvPr/>
            </p:nvSpPr>
            <p:spPr bwMode="auto">
              <a:xfrm>
                <a:off x="6928224" y="5009073"/>
                <a:ext cx="1553882" cy="14578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Line 43"/>
              <p:cNvSpPr>
                <a:spLocks noChangeShapeType="1"/>
              </p:cNvSpPr>
              <p:nvPr/>
            </p:nvSpPr>
            <p:spPr bwMode="auto">
              <a:xfrm>
                <a:off x="7406341" y="5009073"/>
                <a:ext cx="1089461" cy="10221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Line 44"/>
              <p:cNvSpPr>
                <a:spLocks noChangeShapeType="1"/>
              </p:cNvSpPr>
              <p:nvPr/>
            </p:nvSpPr>
            <p:spPr bwMode="auto">
              <a:xfrm>
                <a:off x="7645400" y="5009073"/>
                <a:ext cx="861608" cy="8083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Line 45"/>
              <p:cNvSpPr>
                <a:spLocks noChangeShapeType="1"/>
              </p:cNvSpPr>
              <p:nvPr/>
            </p:nvSpPr>
            <p:spPr bwMode="auto">
              <a:xfrm>
                <a:off x="7884459" y="5009073"/>
                <a:ext cx="617569" cy="5794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" name="Line 46"/>
              <p:cNvSpPr>
                <a:spLocks noChangeShapeType="1"/>
              </p:cNvSpPr>
              <p:nvPr/>
            </p:nvSpPr>
            <p:spPr bwMode="auto">
              <a:xfrm>
                <a:off x="8123518" y="5009073"/>
                <a:ext cx="363569" cy="341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" name="Line 47"/>
              <p:cNvSpPr>
                <a:spLocks noChangeShapeType="1"/>
              </p:cNvSpPr>
              <p:nvPr/>
            </p:nvSpPr>
            <p:spPr bwMode="auto">
              <a:xfrm>
                <a:off x="8362576" y="5009073"/>
                <a:ext cx="119529" cy="103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" name="Line 48"/>
              <p:cNvSpPr>
                <a:spLocks noChangeShapeType="1"/>
              </p:cNvSpPr>
              <p:nvPr/>
            </p:nvSpPr>
            <p:spPr bwMode="auto">
              <a:xfrm>
                <a:off x="6689165" y="5457655"/>
                <a:ext cx="1075765" cy="10093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" name="Line 49"/>
              <p:cNvSpPr>
                <a:spLocks noChangeShapeType="1"/>
              </p:cNvSpPr>
              <p:nvPr/>
            </p:nvSpPr>
            <p:spPr bwMode="auto">
              <a:xfrm>
                <a:off x="6689165" y="5681946"/>
                <a:ext cx="836706" cy="7850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" name="Line 50"/>
              <p:cNvSpPr>
                <a:spLocks noChangeShapeType="1"/>
              </p:cNvSpPr>
              <p:nvPr/>
            </p:nvSpPr>
            <p:spPr bwMode="auto">
              <a:xfrm>
                <a:off x="6689165" y="5906237"/>
                <a:ext cx="597647" cy="560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" name="Oval 51"/>
              <p:cNvSpPr>
                <a:spLocks noChangeArrowheads="1"/>
              </p:cNvSpPr>
              <p:nvPr/>
            </p:nvSpPr>
            <p:spPr bwMode="auto">
              <a:xfrm>
                <a:off x="6928224" y="5681946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" name="Oval 52"/>
              <p:cNvSpPr>
                <a:spLocks noChangeArrowheads="1"/>
              </p:cNvSpPr>
              <p:nvPr/>
            </p:nvSpPr>
            <p:spPr bwMode="auto">
              <a:xfrm>
                <a:off x="6689165" y="5233364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" name="Oval 53"/>
              <p:cNvSpPr>
                <a:spLocks noChangeArrowheads="1"/>
              </p:cNvSpPr>
              <p:nvPr/>
            </p:nvSpPr>
            <p:spPr bwMode="auto">
              <a:xfrm>
                <a:off x="6689165" y="5457655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" name="Oval 54"/>
              <p:cNvSpPr>
                <a:spLocks noChangeArrowheads="1"/>
              </p:cNvSpPr>
              <p:nvPr/>
            </p:nvSpPr>
            <p:spPr bwMode="auto">
              <a:xfrm>
                <a:off x="6689165" y="5681946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" name="Oval 55"/>
              <p:cNvSpPr>
                <a:spLocks noChangeArrowheads="1"/>
              </p:cNvSpPr>
              <p:nvPr/>
            </p:nvSpPr>
            <p:spPr bwMode="auto">
              <a:xfrm>
                <a:off x="6689165" y="5906237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" name="Oval 56"/>
              <p:cNvSpPr>
                <a:spLocks noChangeArrowheads="1"/>
              </p:cNvSpPr>
              <p:nvPr/>
            </p:nvSpPr>
            <p:spPr bwMode="auto">
              <a:xfrm>
                <a:off x="6928224" y="5906237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" name="Oval 57"/>
              <p:cNvSpPr>
                <a:spLocks noChangeArrowheads="1"/>
              </p:cNvSpPr>
              <p:nvPr/>
            </p:nvSpPr>
            <p:spPr bwMode="auto">
              <a:xfrm>
                <a:off x="7167282" y="5906237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" name="Oval 58"/>
              <p:cNvSpPr>
                <a:spLocks noChangeArrowheads="1"/>
              </p:cNvSpPr>
              <p:nvPr/>
            </p:nvSpPr>
            <p:spPr bwMode="auto">
              <a:xfrm>
                <a:off x="7406341" y="5906237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" name="Oval 59"/>
              <p:cNvSpPr>
                <a:spLocks noChangeArrowheads="1"/>
              </p:cNvSpPr>
              <p:nvPr/>
            </p:nvSpPr>
            <p:spPr bwMode="auto">
              <a:xfrm>
                <a:off x="7645400" y="5906237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" name="Oval 60"/>
              <p:cNvSpPr>
                <a:spLocks noChangeArrowheads="1"/>
              </p:cNvSpPr>
              <p:nvPr/>
            </p:nvSpPr>
            <p:spPr bwMode="auto">
              <a:xfrm>
                <a:off x="7884459" y="5906237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" name="Oval 61"/>
              <p:cNvSpPr>
                <a:spLocks noChangeArrowheads="1"/>
              </p:cNvSpPr>
              <p:nvPr/>
            </p:nvSpPr>
            <p:spPr bwMode="auto">
              <a:xfrm>
                <a:off x="8123518" y="5906237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" name="Oval 62"/>
              <p:cNvSpPr>
                <a:spLocks noChangeArrowheads="1"/>
              </p:cNvSpPr>
              <p:nvPr/>
            </p:nvSpPr>
            <p:spPr bwMode="auto">
              <a:xfrm>
                <a:off x="8362576" y="5906237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" name="Oval 63"/>
              <p:cNvSpPr>
                <a:spLocks noChangeArrowheads="1"/>
              </p:cNvSpPr>
              <p:nvPr/>
            </p:nvSpPr>
            <p:spPr bwMode="auto">
              <a:xfrm>
                <a:off x="6689165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" name="Oval 64"/>
              <p:cNvSpPr>
                <a:spLocks noChangeArrowheads="1"/>
              </p:cNvSpPr>
              <p:nvPr/>
            </p:nvSpPr>
            <p:spPr bwMode="auto">
              <a:xfrm>
                <a:off x="6928224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Oval 65"/>
              <p:cNvSpPr>
                <a:spLocks noChangeArrowheads="1"/>
              </p:cNvSpPr>
              <p:nvPr/>
            </p:nvSpPr>
            <p:spPr bwMode="auto">
              <a:xfrm>
                <a:off x="6928224" y="5233364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Oval 66"/>
              <p:cNvSpPr>
                <a:spLocks noChangeArrowheads="1"/>
              </p:cNvSpPr>
              <p:nvPr/>
            </p:nvSpPr>
            <p:spPr bwMode="auto">
              <a:xfrm>
                <a:off x="6928224" y="5457655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" name="Oval 67"/>
              <p:cNvSpPr>
                <a:spLocks noChangeArrowheads="1"/>
              </p:cNvSpPr>
              <p:nvPr/>
            </p:nvSpPr>
            <p:spPr bwMode="auto">
              <a:xfrm>
                <a:off x="7167282" y="5457655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" name="Oval 68"/>
              <p:cNvSpPr>
                <a:spLocks noChangeArrowheads="1"/>
              </p:cNvSpPr>
              <p:nvPr/>
            </p:nvSpPr>
            <p:spPr bwMode="auto">
              <a:xfrm>
                <a:off x="7167282" y="5681946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" name="Oval 69"/>
              <p:cNvSpPr>
                <a:spLocks noChangeArrowheads="1"/>
              </p:cNvSpPr>
              <p:nvPr/>
            </p:nvSpPr>
            <p:spPr bwMode="auto">
              <a:xfrm>
                <a:off x="7167282" y="5233364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" name="Oval 70"/>
              <p:cNvSpPr>
                <a:spLocks noChangeArrowheads="1"/>
              </p:cNvSpPr>
              <p:nvPr/>
            </p:nvSpPr>
            <p:spPr bwMode="auto">
              <a:xfrm>
                <a:off x="7167282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" name="Oval 71"/>
              <p:cNvSpPr>
                <a:spLocks noChangeArrowheads="1"/>
              </p:cNvSpPr>
              <p:nvPr/>
            </p:nvSpPr>
            <p:spPr bwMode="auto">
              <a:xfrm>
                <a:off x="7406341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Oval 72"/>
              <p:cNvSpPr>
                <a:spLocks noChangeArrowheads="1"/>
              </p:cNvSpPr>
              <p:nvPr/>
            </p:nvSpPr>
            <p:spPr bwMode="auto">
              <a:xfrm>
                <a:off x="7406341" y="5233364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Oval 73"/>
              <p:cNvSpPr>
                <a:spLocks noChangeArrowheads="1"/>
              </p:cNvSpPr>
              <p:nvPr/>
            </p:nvSpPr>
            <p:spPr bwMode="auto">
              <a:xfrm>
                <a:off x="7406341" y="5457655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Oval 74"/>
              <p:cNvSpPr>
                <a:spLocks noChangeArrowheads="1"/>
              </p:cNvSpPr>
              <p:nvPr/>
            </p:nvSpPr>
            <p:spPr bwMode="auto">
              <a:xfrm>
                <a:off x="7406341" y="5681946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434" name="Oval 75"/>
              <p:cNvSpPr>
                <a:spLocks noChangeArrowheads="1"/>
              </p:cNvSpPr>
              <p:nvPr/>
            </p:nvSpPr>
            <p:spPr bwMode="auto">
              <a:xfrm>
                <a:off x="7645400" y="5681946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" name="Oval 76"/>
              <p:cNvSpPr>
                <a:spLocks noChangeArrowheads="1"/>
              </p:cNvSpPr>
              <p:nvPr/>
            </p:nvSpPr>
            <p:spPr bwMode="auto">
              <a:xfrm>
                <a:off x="7645400" y="5457655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" name="Oval 77"/>
              <p:cNvSpPr>
                <a:spLocks noChangeArrowheads="1"/>
              </p:cNvSpPr>
              <p:nvPr/>
            </p:nvSpPr>
            <p:spPr bwMode="auto">
              <a:xfrm>
                <a:off x="7645400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" name="Oval 78"/>
              <p:cNvSpPr>
                <a:spLocks noChangeArrowheads="1"/>
              </p:cNvSpPr>
              <p:nvPr/>
            </p:nvSpPr>
            <p:spPr bwMode="auto">
              <a:xfrm>
                <a:off x="7645400" y="5233364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" name="Oval 79"/>
              <p:cNvSpPr>
                <a:spLocks noChangeArrowheads="1"/>
              </p:cNvSpPr>
              <p:nvPr/>
            </p:nvSpPr>
            <p:spPr bwMode="auto">
              <a:xfrm>
                <a:off x="7884459" y="5681946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" name="Oval 80"/>
              <p:cNvSpPr>
                <a:spLocks noChangeArrowheads="1"/>
              </p:cNvSpPr>
              <p:nvPr/>
            </p:nvSpPr>
            <p:spPr bwMode="auto">
              <a:xfrm>
                <a:off x="8123518" y="5681946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" name="Oval 81"/>
              <p:cNvSpPr>
                <a:spLocks noChangeArrowheads="1"/>
              </p:cNvSpPr>
              <p:nvPr/>
            </p:nvSpPr>
            <p:spPr bwMode="auto">
              <a:xfrm>
                <a:off x="8362576" y="5681946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" name="Oval 82"/>
              <p:cNvSpPr>
                <a:spLocks noChangeArrowheads="1"/>
              </p:cNvSpPr>
              <p:nvPr/>
            </p:nvSpPr>
            <p:spPr bwMode="auto">
              <a:xfrm>
                <a:off x="7884459" y="5457655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Oval 83"/>
              <p:cNvSpPr>
                <a:spLocks noChangeArrowheads="1"/>
              </p:cNvSpPr>
              <p:nvPr/>
            </p:nvSpPr>
            <p:spPr bwMode="auto">
              <a:xfrm>
                <a:off x="8123518" y="5457655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Oval 84"/>
              <p:cNvSpPr>
                <a:spLocks noChangeArrowheads="1"/>
              </p:cNvSpPr>
              <p:nvPr/>
            </p:nvSpPr>
            <p:spPr bwMode="auto">
              <a:xfrm>
                <a:off x="8362576" y="5457655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Oval 85"/>
              <p:cNvSpPr>
                <a:spLocks noChangeArrowheads="1"/>
              </p:cNvSpPr>
              <p:nvPr/>
            </p:nvSpPr>
            <p:spPr bwMode="auto">
              <a:xfrm>
                <a:off x="7884459" y="5233364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Oval 86"/>
              <p:cNvSpPr>
                <a:spLocks noChangeArrowheads="1"/>
              </p:cNvSpPr>
              <p:nvPr/>
            </p:nvSpPr>
            <p:spPr bwMode="auto">
              <a:xfrm>
                <a:off x="8123518" y="5233364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Oval 87"/>
              <p:cNvSpPr>
                <a:spLocks noChangeArrowheads="1"/>
              </p:cNvSpPr>
              <p:nvPr/>
            </p:nvSpPr>
            <p:spPr bwMode="auto">
              <a:xfrm>
                <a:off x="8362576" y="5233364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" name="Oval 88"/>
              <p:cNvSpPr>
                <a:spLocks noChangeArrowheads="1"/>
              </p:cNvSpPr>
              <p:nvPr/>
            </p:nvSpPr>
            <p:spPr bwMode="auto">
              <a:xfrm>
                <a:off x="7884459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" name="Oval 89"/>
              <p:cNvSpPr>
                <a:spLocks noChangeArrowheads="1"/>
              </p:cNvSpPr>
              <p:nvPr/>
            </p:nvSpPr>
            <p:spPr bwMode="auto">
              <a:xfrm>
                <a:off x="8123518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" name="Oval 90"/>
              <p:cNvSpPr>
                <a:spLocks noChangeArrowheads="1"/>
              </p:cNvSpPr>
              <p:nvPr/>
            </p:nvSpPr>
            <p:spPr bwMode="auto">
              <a:xfrm>
                <a:off x="8362576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" name="Line 91"/>
              <p:cNvSpPr>
                <a:spLocks noChangeShapeType="1"/>
              </p:cNvSpPr>
              <p:nvPr/>
            </p:nvSpPr>
            <p:spPr bwMode="auto">
              <a:xfrm>
                <a:off x="6629400" y="6186601"/>
                <a:ext cx="189628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" name="Line 92"/>
              <p:cNvSpPr>
                <a:spLocks noChangeShapeType="1"/>
              </p:cNvSpPr>
              <p:nvPr/>
            </p:nvSpPr>
            <p:spPr bwMode="auto">
              <a:xfrm>
                <a:off x="6689165" y="6130528"/>
                <a:ext cx="358588" cy="3364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" name="Oval 93"/>
              <p:cNvSpPr>
                <a:spLocks noChangeArrowheads="1"/>
              </p:cNvSpPr>
              <p:nvPr/>
            </p:nvSpPr>
            <p:spPr bwMode="auto">
              <a:xfrm>
                <a:off x="6689165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" name="Oval 94"/>
              <p:cNvSpPr>
                <a:spLocks noChangeArrowheads="1"/>
              </p:cNvSpPr>
              <p:nvPr/>
            </p:nvSpPr>
            <p:spPr bwMode="auto">
              <a:xfrm>
                <a:off x="6928224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Oval 95"/>
              <p:cNvSpPr>
                <a:spLocks noChangeArrowheads="1"/>
              </p:cNvSpPr>
              <p:nvPr/>
            </p:nvSpPr>
            <p:spPr bwMode="auto">
              <a:xfrm>
                <a:off x="7167282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Oval 96"/>
              <p:cNvSpPr>
                <a:spLocks noChangeArrowheads="1"/>
              </p:cNvSpPr>
              <p:nvPr/>
            </p:nvSpPr>
            <p:spPr bwMode="auto">
              <a:xfrm>
                <a:off x="7406341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" name="Oval 97"/>
              <p:cNvSpPr>
                <a:spLocks noChangeArrowheads="1"/>
              </p:cNvSpPr>
              <p:nvPr/>
            </p:nvSpPr>
            <p:spPr bwMode="auto">
              <a:xfrm>
                <a:off x="7645400" y="6130529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" name="Oval 98"/>
              <p:cNvSpPr>
                <a:spLocks noChangeArrowheads="1"/>
              </p:cNvSpPr>
              <p:nvPr/>
            </p:nvSpPr>
            <p:spPr bwMode="auto">
              <a:xfrm>
                <a:off x="7884459" y="6130529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" name="Oval 99"/>
              <p:cNvSpPr>
                <a:spLocks noChangeArrowheads="1"/>
              </p:cNvSpPr>
              <p:nvPr/>
            </p:nvSpPr>
            <p:spPr bwMode="auto">
              <a:xfrm>
                <a:off x="8123518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" name="Oval 100"/>
              <p:cNvSpPr>
                <a:spLocks noChangeArrowheads="1"/>
              </p:cNvSpPr>
              <p:nvPr/>
            </p:nvSpPr>
            <p:spPr bwMode="auto">
              <a:xfrm>
                <a:off x="8362576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" name="Line 101"/>
              <p:cNvSpPr>
                <a:spLocks noChangeShapeType="1"/>
              </p:cNvSpPr>
              <p:nvPr/>
            </p:nvSpPr>
            <p:spPr bwMode="auto">
              <a:xfrm flipV="1">
                <a:off x="6629400" y="6402715"/>
                <a:ext cx="1887569" cy="81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" name="Line 102"/>
              <p:cNvSpPr>
                <a:spLocks noChangeShapeType="1"/>
              </p:cNvSpPr>
              <p:nvPr/>
            </p:nvSpPr>
            <p:spPr bwMode="auto">
              <a:xfrm>
                <a:off x="6689165" y="6354820"/>
                <a:ext cx="119529" cy="1121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Oval 103"/>
              <p:cNvSpPr>
                <a:spLocks noChangeArrowheads="1"/>
              </p:cNvSpPr>
              <p:nvPr/>
            </p:nvSpPr>
            <p:spPr bwMode="auto">
              <a:xfrm>
                <a:off x="6689165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Oval 104"/>
              <p:cNvSpPr>
                <a:spLocks noChangeArrowheads="1"/>
              </p:cNvSpPr>
              <p:nvPr/>
            </p:nvSpPr>
            <p:spPr bwMode="auto">
              <a:xfrm>
                <a:off x="6928224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Oval 105"/>
              <p:cNvSpPr>
                <a:spLocks noChangeArrowheads="1"/>
              </p:cNvSpPr>
              <p:nvPr/>
            </p:nvSpPr>
            <p:spPr bwMode="auto">
              <a:xfrm>
                <a:off x="7167282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Oval 106"/>
              <p:cNvSpPr>
                <a:spLocks noChangeArrowheads="1"/>
              </p:cNvSpPr>
              <p:nvPr/>
            </p:nvSpPr>
            <p:spPr bwMode="auto">
              <a:xfrm>
                <a:off x="7406341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Oval 107"/>
              <p:cNvSpPr>
                <a:spLocks noChangeArrowheads="1"/>
              </p:cNvSpPr>
              <p:nvPr/>
            </p:nvSpPr>
            <p:spPr bwMode="auto">
              <a:xfrm>
                <a:off x="7645400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" name="Oval 108"/>
              <p:cNvSpPr>
                <a:spLocks noChangeArrowheads="1"/>
              </p:cNvSpPr>
              <p:nvPr/>
            </p:nvSpPr>
            <p:spPr bwMode="auto">
              <a:xfrm>
                <a:off x="7884459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" name="Oval 109"/>
              <p:cNvSpPr>
                <a:spLocks noChangeArrowheads="1"/>
              </p:cNvSpPr>
              <p:nvPr/>
            </p:nvSpPr>
            <p:spPr bwMode="auto">
              <a:xfrm>
                <a:off x="8123518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9" name="Oval 110"/>
              <p:cNvSpPr>
                <a:spLocks noChangeArrowheads="1"/>
              </p:cNvSpPr>
              <p:nvPr/>
            </p:nvSpPr>
            <p:spPr bwMode="auto">
              <a:xfrm>
                <a:off x="8362576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036526" y="4571295"/>
              <a:ext cx="1140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on grid</a:t>
              </a:r>
              <a:endParaRPr lang="en-US" sz="2400" dirty="0"/>
            </a:p>
          </p:txBody>
        </p:sp>
      </p:grpSp>
      <p:sp>
        <p:nvSpPr>
          <p:cNvPr id="369" name="Freeform 7"/>
          <p:cNvSpPr>
            <a:spLocks/>
          </p:cNvSpPr>
          <p:nvPr/>
        </p:nvSpPr>
        <p:spPr bwMode="auto">
          <a:xfrm>
            <a:off x="5142411" y="5330191"/>
            <a:ext cx="1219200" cy="1162050"/>
          </a:xfrm>
          <a:custGeom>
            <a:avLst/>
            <a:gdLst/>
            <a:ahLst/>
            <a:cxnLst>
              <a:cxn ang="0">
                <a:pos x="90" y="642"/>
              </a:cxn>
              <a:cxn ang="0">
                <a:pos x="203" y="688"/>
              </a:cxn>
              <a:cxn ang="0">
                <a:pos x="294" y="801"/>
              </a:cxn>
              <a:cxn ang="0">
                <a:pos x="453" y="983"/>
              </a:cxn>
              <a:cxn ang="0">
                <a:pos x="702" y="983"/>
              </a:cxn>
              <a:cxn ang="0">
                <a:pos x="929" y="801"/>
              </a:cxn>
              <a:cxn ang="0">
                <a:pos x="929" y="665"/>
              </a:cxn>
              <a:cxn ang="0">
                <a:pos x="838" y="597"/>
              </a:cxn>
              <a:cxn ang="0">
                <a:pos x="816" y="302"/>
              </a:cxn>
              <a:cxn ang="0">
                <a:pos x="929" y="234"/>
              </a:cxn>
              <a:cxn ang="0">
                <a:pos x="952" y="98"/>
              </a:cxn>
              <a:cxn ang="0">
                <a:pos x="725" y="30"/>
              </a:cxn>
              <a:cxn ang="0">
                <a:pos x="317" y="53"/>
              </a:cxn>
              <a:cxn ang="0">
                <a:pos x="45" y="348"/>
              </a:cxn>
              <a:cxn ang="0">
                <a:pos x="45" y="574"/>
              </a:cxn>
              <a:cxn ang="0">
                <a:pos x="90" y="642"/>
              </a:cxn>
            </a:cxnLst>
            <a:rect l="0" t="0" r="r" b="b"/>
            <a:pathLst>
              <a:path w="986" h="1013">
                <a:moveTo>
                  <a:pt x="90" y="642"/>
                </a:moveTo>
                <a:cubicBezTo>
                  <a:pt x="116" y="661"/>
                  <a:pt x="169" y="662"/>
                  <a:pt x="203" y="688"/>
                </a:cubicBezTo>
                <a:cubicBezTo>
                  <a:pt x="237" y="714"/>
                  <a:pt x="252" y="752"/>
                  <a:pt x="294" y="801"/>
                </a:cubicBezTo>
                <a:cubicBezTo>
                  <a:pt x="336" y="850"/>
                  <a:pt x="385" y="953"/>
                  <a:pt x="453" y="983"/>
                </a:cubicBezTo>
                <a:cubicBezTo>
                  <a:pt x="521" y="1013"/>
                  <a:pt x="623" y="1013"/>
                  <a:pt x="702" y="983"/>
                </a:cubicBezTo>
                <a:cubicBezTo>
                  <a:pt x="781" y="953"/>
                  <a:pt x="891" y="854"/>
                  <a:pt x="929" y="801"/>
                </a:cubicBezTo>
                <a:cubicBezTo>
                  <a:pt x="967" y="748"/>
                  <a:pt x="944" y="699"/>
                  <a:pt x="929" y="665"/>
                </a:cubicBezTo>
                <a:cubicBezTo>
                  <a:pt x="914" y="631"/>
                  <a:pt x="857" y="658"/>
                  <a:pt x="838" y="597"/>
                </a:cubicBezTo>
                <a:cubicBezTo>
                  <a:pt x="819" y="536"/>
                  <a:pt x="801" y="362"/>
                  <a:pt x="816" y="302"/>
                </a:cubicBezTo>
                <a:cubicBezTo>
                  <a:pt x="831" y="242"/>
                  <a:pt x="906" y="268"/>
                  <a:pt x="929" y="234"/>
                </a:cubicBezTo>
                <a:cubicBezTo>
                  <a:pt x="952" y="200"/>
                  <a:pt x="986" y="132"/>
                  <a:pt x="952" y="98"/>
                </a:cubicBezTo>
                <a:cubicBezTo>
                  <a:pt x="918" y="64"/>
                  <a:pt x="831" y="37"/>
                  <a:pt x="725" y="30"/>
                </a:cubicBezTo>
                <a:cubicBezTo>
                  <a:pt x="619" y="23"/>
                  <a:pt x="430" y="0"/>
                  <a:pt x="317" y="53"/>
                </a:cubicBezTo>
                <a:cubicBezTo>
                  <a:pt x="204" y="106"/>
                  <a:pt x="90" y="261"/>
                  <a:pt x="45" y="348"/>
                </a:cubicBezTo>
                <a:cubicBezTo>
                  <a:pt x="0" y="435"/>
                  <a:pt x="38" y="525"/>
                  <a:pt x="45" y="574"/>
                </a:cubicBezTo>
                <a:cubicBezTo>
                  <a:pt x="52" y="623"/>
                  <a:pt x="64" y="623"/>
                  <a:pt x="90" y="642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" name="Group 494"/>
          <p:cNvGrpSpPr/>
          <p:nvPr/>
        </p:nvGrpSpPr>
        <p:grpSpPr>
          <a:xfrm>
            <a:off x="7046106" y="1905000"/>
            <a:ext cx="1869294" cy="3581400"/>
            <a:chOff x="4648200" y="1905000"/>
            <a:chExt cx="1869294" cy="3581400"/>
          </a:xfrm>
        </p:grpSpPr>
        <p:sp>
          <p:nvSpPr>
            <p:cNvPr id="488" name="TextBox 487"/>
            <p:cNvSpPr txBox="1"/>
            <p:nvPr/>
          </p:nvSpPr>
          <p:spPr>
            <a:xfrm>
              <a:off x="4648200" y="1905000"/>
              <a:ext cx="186929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point cloud</a:t>
              </a:r>
            </a:p>
            <a:p>
              <a:pPr algn="ctr"/>
              <a:r>
                <a:rPr lang="en-US" sz="2800" b="1" dirty="0" smtClean="0"/>
                <a:t>labeling</a:t>
              </a:r>
              <a:endParaRPr lang="en-US" sz="2800" b="1" dirty="0"/>
            </a:p>
          </p:txBody>
        </p:sp>
        <p:pic>
          <p:nvPicPr>
            <p:cNvPr id="43930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1" y="3542924"/>
              <a:ext cx="1523999" cy="194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9304" name="Picture 8" descr="C:\Users\yuri\Desktop\test_remesh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716424"/>
            <a:ext cx="1600200" cy="1693776"/>
          </a:xfrm>
          <a:prstGeom prst="rect">
            <a:avLst/>
          </a:prstGeom>
          <a:noFill/>
        </p:spPr>
      </p:pic>
      <p:cxnSp>
        <p:nvCxnSpPr>
          <p:cNvPr id="496" name="Straight Connector 495"/>
          <p:cNvCxnSpPr/>
          <p:nvPr/>
        </p:nvCxnSpPr>
        <p:spPr>
          <a:xfrm>
            <a:off x="4419600" y="20574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>
            <a:off x="6858000" y="20574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502"/>
          <p:cNvGrpSpPr/>
          <p:nvPr/>
        </p:nvGrpSpPr>
        <p:grpSpPr>
          <a:xfrm>
            <a:off x="1531700" y="838200"/>
            <a:ext cx="2887900" cy="1219200"/>
            <a:chOff x="1531700" y="838200"/>
            <a:chExt cx="2887900" cy="1219200"/>
          </a:xfrm>
        </p:grpSpPr>
        <p:graphicFrame>
          <p:nvGraphicFramePr>
            <p:cNvPr id="439299" name="Object 3"/>
            <p:cNvGraphicFramePr>
              <a:graphicFrameLocks noChangeAspect="1"/>
            </p:cNvGraphicFramePr>
            <p:nvPr/>
          </p:nvGraphicFramePr>
          <p:xfrm>
            <a:off x="1676400" y="1371600"/>
            <a:ext cx="998538" cy="527050"/>
          </p:xfrm>
          <a:graphic>
            <a:graphicData uri="http://schemas.openxmlformats.org/presentationml/2006/ole">
              <p:oleObj spid="_x0000_s870403" name="Equation" r:id="rId7" imgW="431640" imgH="228600" progId="Equation.3">
                <p:embed/>
              </p:oleObj>
            </a:graphicData>
          </a:graphic>
        </p:graphicFrame>
        <p:sp>
          <p:nvSpPr>
            <p:cNvPr id="479" name="TextBox 478"/>
            <p:cNvSpPr txBox="1"/>
            <p:nvPr/>
          </p:nvSpPr>
          <p:spPr>
            <a:xfrm>
              <a:off x="1531700" y="838200"/>
              <a:ext cx="13639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continuous </a:t>
              </a:r>
            </a:p>
            <a:p>
              <a:pPr algn="ctr"/>
              <a:r>
                <a:rPr lang="en-US" dirty="0" smtClean="0"/>
                <a:t>optimization</a:t>
              </a:r>
              <a:endParaRPr lang="en-US" dirty="0"/>
            </a:p>
          </p:txBody>
        </p:sp>
        <p:cxnSp>
          <p:nvCxnSpPr>
            <p:cNvPr id="499" name="Straight Connector 498"/>
            <p:cNvCxnSpPr/>
            <p:nvPr/>
          </p:nvCxnSpPr>
          <p:spPr>
            <a:xfrm>
              <a:off x="4419600" y="990600"/>
              <a:ext cx="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03"/>
          <p:cNvGrpSpPr/>
          <p:nvPr/>
        </p:nvGrpSpPr>
        <p:grpSpPr>
          <a:xfrm>
            <a:off x="6934200" y="838200"/>
            <a:ext cx="2209800" cy="1219200"/>
            <a:chOff x="4419600" y="838200"/>
            <a:chExt cx="2209800" cy="1219200"/>
          </a:xfrm>
        </p:grpSpPr>
        <p:sp>
          <p:nvSpPr>
            <p:cNvPr id="486" name="TextBox 485"/>
            <p:cNvSpPr txBox="1"/>
            <p:nvPr/>
          </p:nvSpPr>
          <p:spPr>
            <a:xfrm>
              <a:off x="4808300" y="838200"/>
              <a:ext cx="13639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mixed </a:t>
              </a:r>
            </a:p>
            <a:p>
              <a:pPr algn="ctr"/>
              <a:r>
                <a:rPr lang="en-US" dirty="0" smtClean="0"/>
                <a:t>optimization</a:t>
              </a:r>
              <a:endParaRPr lang="en-US" dirty="0"/>
            </a:p>
          </p:txBody>
        </p:sp>
        <p:graphicFrame>
          <p:nvGraphicFramePr>
            <p:cNvPr id="439301" name="Object 5"/>
            <p:cNvGraphicFramePr>
              <a:graphicFrameLocks noChangeAspect="1"/>
            </p:cNvGraphicFramePr>
            <p:nvPr/>
          </p:nvGraphicFramePr>
          <p:xfrm>
            <a:off x="4419600" y="1377950"/>
            <a:ext cx="969962" cy="527050"/>
          </p:xfrm>
          <a:graphic>
            <a:graphicData uri="http://schemas.openxmlformats.org/presentationml/2006/ole">
              <p:oleObj spid="_x0000_s870404" name="Equation" r:id="rId8" imgW="419040" imgH="228600" progId="Equation.3">
                <p:embed/>
              </p:oleObj>
            </a:graphicData>
          </a:graphic>
        </p:graphicFrame>
        <p:graphicFrame>
          <p:nvGraphicFramePr>
            <p:cNvPr id="439302" name="Object 6"/>
            <p:cNvGraphicFramePr>
              <a:graphicFrameLocks noChangeAspect="1"/>
            </p:cNvGraphicFramePr>
            <p:nvPr/>
          </p:nvGraphicFramePr>
          <p:xfrm>
            <a:off x="5562600" y="1371600"/>
            <a:ext cx="1058862" cy="527050"/>
          </p:xfrm>
          <a:graphic>
            <a:graphicData uri="http://schemas.openxmlformats.org/presentationml/2006/ole">
              <p:oleObj spid="_x0000_s870405" name="Equation" r:id="rId9" imgW="457200" imgH="228600" progId="Equation.3">
                <p:embed/>
              </p:oleObj>
            </a:graphicData>
          </a:graphic>
        </p:graphicFrame>
        <p:cxnSp>
          <p:nvCxnSpPr>
            <p:cNvPr id="502" name="Straight Connector 501"/>
            <p:cNvCxnSpPr/>
            <p:nvPr/>
          </p:nvCxnSpPr>
          <p:spPr>
            <a:xfrm>
              <a:off x="6629400" y="990600"/>
              <a:ext cx="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26"/>
          <p:cNvGrpSpPr/>
          <p:nvPr/>
        </p:nvGrpSpPr>
        <p:grpSpPr>
          <a:xfrm>
            <a:off x="4953000" y="838200"/>
            <a:ext cx="1905000" cy="1219200"/>
            <a:chOff x="4953000" y="838200"/>
            <a:chExt cx="1905000" cy="1219200"/>
          </a:xfrm>
        </p:grpSpPr>
        <p:grpSp>
          <p:nvGrpSpPr>
            <p:cNvPr id="21" name="Group 504"/>
            <p:cNvGrpSpPr/>
            <p:nvPr/>
          </p:nvGrpSpPr>
          <p:grpSpPr>
            <a:xfrm>
              <a:off x="4953000" y="838200"/>
              <a:ext cx="1537729" cy="1066800"/>
              <a:chOff x="7239000" y="838200"/>
              <a:chExt cx="1537729" cy="1066800"/>
            </a:xfrm>
          </p:grpSpPr>
          <p:graphicFrame>
            <p:nvGraphicFramePr>
              <p:cNvPr id="439298" name="Object 2"/>
              <p:cNvGraphicFramePr>
                <a:graphicFrameLocks noChangeAspect="1"/>
              </p:cNvGraphicFramePr>
              <p:nvPr/>
            </p:nvGraphicFramePr>
            <p:xfrm>
              <a:off x="7294033" y="1377491"/>
              <a:ext cx="1468967" cy="527509"/>
            </p:xfrm>
            <a:graphic>
              <a:graphicData uri="http://schemas.openxmlformats.org/presentationml/2006/ole">
                <p:oleObj spid="_x0000_s870402" name="Equation" r:id="rId10" imgW="634680" imgH="228600" progId="Equation.3">
                  <p:embed/>
                </p:oleObj>
              </a:graphicData>
            </a:graphic>
          </p:graphicFrame>
          <p:sp>
            <p:nvSpPr>
              <p:cNvPr id="478" name="TextBox 477"/>
              <p:cNvSpPr txBox="1"/>
              <p:nvPr/>
            </p:nvSpPr>
            <p:spPr>
              <a:xfrm>
                <a:off x="7239000" y="838200"/>
                <a:ext cx="15377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combinatorial </a:t>
                </a:r>
              </a:p>
              <a:p>
                <a:pPr algn="ctr"/>
                <a:r>
                  <a:rPr lang="en-US" dirty="0" smtClean="0"/>
                  <a:t>optimization</a:t>
                </a:r>
                <a:endParaRPr lang="en-US" dirty="0"/>
              </a:p>
            </p:txBody>
          </p:sp>
        </p:grpSp>
        <p:cxnSp>
          <p:nvCxnSpPr>
            <p:cNvPr id="326" name="Straight Connector 325"/>
            <p:cNvCxnSpPr/>
            <p:nvPr/>
          </p:nvCxnSpPr>
          <p:spPr>
            <a:xfrm>
              <a:off x="6858000" y="990600"/>
              <a:ext cx="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9" name="Freeform 328"/>
          <p:cNvSpPr/>
          <p:nvPr/>
        </p:nvSpPr>
        <p:spPr>
          <a:xfrm>
            <a:off x="2586567" y="5181600"/>
            <a:ext cx="1512711" cy="889000"/>
          </a:xfrm>
          <a:custGeom>
            <a:avLst/>
            <a:gdLst>
              <a:gd name="connsiteX0" fmla="*/ 681567 w 1470378"/>
              <a:gd name="connsiteY0" fmla="*/ 320322 h 959556"/>
              <a:gd name="connsiteX1" fmla="*/ 368300 w 1470378"/>
              <a:gd name="connsiteY1" fmla="*/ 40922 h 959556"/>
              <a:gd name="connsiteX2" fmla="*/ 12700 w 1470378"/>
              <a:gd name="connsiteY2" fmla="*/ 311855 h 959556"/>
              <a:gd name="connsiteX3" fmla="*/ 292100 w 1470378"/>
              <a:gd name="connsiteY3" fmla="*/ 912989 h 959556"/>
              <a:gd name="connsiteX4" fmla="*/ 706967 w 1470378"/>
              <a:gd name="connsiteY4" fmla="*/ 591255 h 959556"/>
              <a:gd name="connsiteX5" fmla="*/ 1104900 w 1470378"/>
              <a:gd name="connsiteY5" fmla="*/ 904522 h 959556"/>
              <a:gd name="connsiteX6" fmla="*/ 1468967 w 1470378"/>
              <a:gd name="connsiteY6" fmla="*/ 489655 h 959556"/>
              <a:gd name="connsiteX7" fmla="*/ 1113367 w 1470378"/>
              <a:gd name="connsiteY7" fmla="*/ 23989 h 959556"/>
              <a:gd name="connsiteX8" fmla="*/ 681567 w 1470378"/>
              <a:gd name="connsiteY8" fmla="*/ 320322 h 959556"/>
              <a:gd name="connsiteX0" fmla="*/ 732367 w 1521178"/>
              <a:gd name="connsiteY0" fmla="*/ 320322 h 941211"/>
              <a:gd name="connsiteX1" fmla="*/ 419100 w 1521178"/>
              <a:gd name="connsiteY1" fmla="*/ 40922 h 941211"/>
              <a:gd name="connsiteX2" fmla="*/ 12700 w 1521178"/>
              <a:gd name="connsiteY2" fmla="*/ 421922 h 941211"/>
              <a:gd name="connsiteX3" fmla="*/ 342900 w 1521178"/>
              <a:gd name="connsiteY3" fmla="*/ 912989 h 941211"/>
              <a:gd name="connsiteX4" fmla="*/ 757767 w 1521178"/>
              <a:gd name="connsiteY4" fmla="*/ 591255 h 941211"/>
              <a:gd name="connsiteX5" fmla="*/ 1155700 w 1521178"/>
              <a:gd name="connsiteY5" fmla="*/ 904522 h 941211"/>
              <a:gd name="connsiteX6" fmla="*/ 1519767 w 1521178"/>
              <a:gd name="connsiteY6" fmla="*/ 489655 h 941211"/>
              <a:gd name="connsiteX7" fmla="*/ 1164167 w 1521178"/>
              <a:gd name="connsiteY7" fmla="*/ 23989 h 941211"/>
              <a:gd name="connsiteX8" fmla="*/ 732367 w 1521178"/>
              <a:gd name="connsiteY8" fmla="*/ 320322 h 941211"/>
              <a:gd name="connsiteX0" fmla="*/ 723900 w 1512711"/>
              <a:gd name="connsiteY0" fmla="*/ 320322 h 941211"/>
              <a:gd name="connsiteX1" fmla="*/ 309033 w 1512711"/>
              <a:gd name="connsiteY1" fmla="*/ 40923 h 941211"/>
              <a:gd name="connsiteX2" fmla="*/ 4233 w 1512711"/>
              <a:gd name="connsiteY2" fmla="*/ 421922 h 941211"/>
              <a:gd name="connsiteX3" fmla="*/ 334433 w 1512711"/>
              <a:gd name="connsiteY3" fmla="*/ 912989 h 941211"/>
              <a:gd name="connsiteX4" fmla="*/ 749300 w 1512711"/>
              <a:gd name="connsiteY4" fmla="*/ 591255 h 941211"/>
              <a:gd name="connsiteX5" fmla="*/ 1147233 w 1512711"/>
              <a:gd name="connsiteY5" fmla="*/ 904522 h 941211"/>
              <a:gd name="connsiteX6" fmla="*/ 1511300 w 1512711"/>
              <a:gd name="connsiteY6" fmla="*/ 489655 h 941211"/>
              <a:gd name="connsiteX7" fmla="*/ 1155700 w 1512711"/>
              <a:gd name="connsiteY7" fmla="*/ 23989 h 941211"/>
              <a:gd name="connsiteX8" fmla="*/ 723900 w 1512711"/>
              <a:gd name="connsiteY8" fmla="*/ 320322 h 941211"/>
              <a:gd name="connsiteX0" fmla="*/ 723900 w 1512711"/>
              <a:gd name="connsiteY0" fmla="*/ 320322 h 941211"/>
              <a:gd name="connsiteX1" fmla="*/ 309033 w 1512711"/>
              <a:gd name="connsiteY1" fmla="*/ 40923 h 941211"/>
              <a:gd name="connsiteX2" fmla="*/ 4233 w 1512711"/>
              <a:gd name="connsiteY2" fmla="*/ 421922 h 941211"/>
              <a:gd name="connsiteX3" fmla="*/ 334433 w 1512711"/>
              <a:gd name="connsiteY3" fmla="*/ 912989 h 941211"/>
              <a:gd name="connsiteX4" fmla="*/ 749300 w 1512711"/>
              <a:gd name="connsiteY4" fmla="*/ 591255 h 941211"/>
              <a:gd name="connsiteX5" fmla="*/ 1147233 w 1512711"/>
              <a:gd name="connsiteY5" fmla="*/ 904522 h 941211"/>
              <a:gd name="connsiteX6" fmla="*/ 1511300 w 1512711"/>
              <a:gd name="connsiteY6" fmla="*/ 489655 h 941211"/>
              <a:gd name="connsiteX7" fmla="*/ 1155700 w 1512711"/>
              <a:gd name="connsiteY7" fmla="*/ 23989 h 941211"/>
              <a:gd name="connsiteX8" fmla="*/ 723900 w 1512711"/>
              <a:gd name="connsiteY8" fmla="*/ 320322 h 941211"/>
              <a:gd name="connsiteX0" fmla="*/ 723900 w 1512711"/>
              <a:gd name="connsiteY0" fmla="*/ 320322 h 941211"/>
              <a:gd name="connsiteX1" fmla="*/ 309033 w 1512711"/>
              <a:gd name="connsiteY1" fmla="*/ 40923 h 941211"/>
              <a:gd name="connsiteX2" fmla="*/ 4233 w 1512711"/>
              <a:gd name="connsiteY2" fmla="*/ 421922 h 941211"/>
              <a:gd name="connsiteX3" fmla="*/ 334433 w 1512711"/>
              <a:gd name="connsiteY3" fmla="*/ 912989 h 941211"/>
              <a:gd name="connsiteX4" fmla="*/ 749300 w 1512711"/>
              <a:gd name="connsiteY4" fmla="*/ 591255 h 941211"/>
              <a:gd name="connsiteX5" fmla="*/ 1147233 w 1512711"/>
              <a:gd name="connsiteY5" fmla="*/ 904522 h 941211"/>
              <a:gd name="connsiteX6" fmla="*/ 1511300 w 1512711"/>
              <a:gd name="connsiteY6" fmla="*/ 489655 h 941211"/>
              <a:gd name="connsiteX7" fmla="*/ 1155700 w 1512711"/>
              <a:gd name="connsiteY7" fmla="*/ 23989 h 941211"/>
              <a:gd name="connsiteX8" fmla="*/ 723900 w 1512711"/>
              <a:gd name="connsiteY8" fmla="*/ 320322 h 941211"/>
              <a:gd name="connsiteX0" fmla="*/ 723900 w 1512711"/>
              <a:gd name="connsiteY0" fmla="*/ 320322 h 941211"/>
              <a:gd name="connsiteX1" fmla="*/ 309033 w 1512711"/>
              <a:gd name="connsiteY1" fmla="*/ 40923 h 941211"/>
              <a:gd name="connsiteX2" fmla="*/ 4233 w 1512711"/>
              <a:gd name="connsiteY2" fmla="*/ 421922 h 941211"/>
              <a:gd name="connsiteX3" fmla="*/ 334433 w 1512711"/>
              <a:gd name="connsiteY3" fmla="*/ 912989 h 941211"/>
              <a:gd name="connsiteX4" fmla="*/ 749300 w 1512711"/>
              <a:gd name="connsiteY4" fmla="*/ 591255 h 941211"/>
              <a:gd name="connsiteX5" fmla="*/ 1147233 w 1512711"/>
              <a:gd name="connsiteY5" fmla="*/ 904522 h 941211"/>
              <a:gd name="connsiteX6" fmla="*/ 1511300 w 1512711"/>
              <a:gd name="connsiteY6" fmla="*/ 489655 h 941211"/>
              <a:gd name="connsiteX7" fmla="*/ 1155700 w 1512711"/>
              <a:gd name="connsiteY7" fmla="*/ 23989 h 941211"/>
              <a:gd name="connsiteX8" fmla="*/ 723900 w 1512711"/>
              <a:gd name="connsiteY8" fmla="*/ 320322 h 941211"/>
              <a:gd name="connsiteX0" fmla="*/ 723900 w 1512711"/>
              <a:gd name="connsiteY0" fmla="*/ 320322 h 983544"/>
              <a:gd name="connsiteX1" fmla="*/ 309033 w 1512711"/>
              <a:gd name="connsiteY1" fmla="*/ 40923 h 983544"/>
              <a:gd name="connsiteX2" fmla="*/ 4233 w 1512711"/>
              <a:gd name="connsiteY2" fmla="*/ 421922 h 983544"/>
              <a:gd name="connsiteX3" fmla="*/ 334433 w 1512711"/>
              <a:gd name="connsiteY3" fmla="*/ 912989 h 983544"/>
              <a:gd name="connsiteX4" fmla="*/ 749300 w 1512711"/>
              <a:gd name="connsiteY4" fmla="*/ 591255 h 983544"/>
              <a:gd name="connsiteX5" fmla="*/ 1147233 w 1512711"/>
              <a:gd name="connsiteY5" fmla="*/ 904522 h 983544"/>
              <a:gd name="connsiteX6" fmla="*/ 1511300 w 1512711"/>
              <a:gd name="connsiteY6" fmla="*/ 489655 h 983544"/>
              <a:gd name="connsiteX7" fmla="*/ 1155700 w 1512711"/>
              <a:gd name="connsiteY7" fmla="*/ 23989 h 983544"/>
              <a:gd name="connsiteX8" fmla="*/ 723900 w 1512711"/>
              <a:gd name="connsiteY8" fmla="*/ 320322 h 983544"/>
              <a:gd name="connsiteX0" fmla="*/ 723900 w 1512711"/>
              <a:gd name="connsiteY0" fmla="*/ 320322 h 921455"/>
              <a:gd name="connsiteX1" fmla="*/ 309033 w 1512711"/>
              <a:gd name="connsiteY1" fmla="*/ 40923 h 921455"/>
              <a:gd name="connsiteX2" fmla="*/ 4233 w 1512711"/>
              <a:gd name="connsiteY2" fmla="*/ 421922 h 921455"/>
              <a:gd name="connsiteX3" fmla="*/ 334433 w 1512711"/>
              <a:gd name="connsiteY3" fmla="*/ 912989 h 921455"/>
              <a:gd name="connsiteX4" fmla="*/ 749300 w 1512711"/>
              <a:gd name="connsiteY4" fmla="*/ 591255 h 921455"/>
              <a:gd name="connsiteX5" fmla="*/ 1147233 w 1512711"/>
              <a:gd name="connsiteY5" fmla="*/ 904522 h 921455"/>
              <a:gd name="connsiteX6" fmla="*/ 1511300 w 1512711"/>
              <a:gd name="connsiteY6" fmla="*/ 489655 h 921455"/>
              <a:gd name="connsiteX7" fmla="*/ 1155700 w 1512711"/>
              <a:gd name="connsiteY7" fmla="*/ 23989 h 921455"/>
              <a:gd name="connsiteX8" fmla="*/ 723900 w 1512711"/>
              <a:gd name="connsiteY8" fmla="*/ 320322 h 921455"/>
              <a:gd name="connsiteX0" fmla="*/ 723900 w 1512711"/>
              <a:gd name="connsiteY0" fmla="*/ 320322 h 938389"/>
              <a:gd name="connsiteX1" fmla="*/ 309033 w 1512711"/>
              <a:gd name="connsiteY1" fmla="*/ 40923 h 938389"/>
              <a:gd name="connsiteX2" fmla="*/ 4233 w 1512711"/>
              <a:gd name="connsiteY2" fmla="*/ 421922 h 938389"/>
              <a:gd name="connsiteX3" fmla="*/ 334433 w 1512711"/>
              <a:gd name="connsiteY3" fmla="*/ 912989 h 938389"/>
              <a:gd name="connsiteX4" fmla="*/ 749300 w 1512711"/>
              <a:gd name="connsiteY4" fmla="*/ 591255 h 938389"/>
              <a:gd name="connsiteX5" fmla="*/ 1147233 w 1512711"/>
              <a:gd name="connsiteY5" fmla="*/ 904522 h 938389"/>
              <a:gd name="connsiteX6" fmla="*/ 1511300 w 1512711"/>
              <a:gd name="connsiteY6" fmla="*/ 489655 h 938389"/>
              <a:gd name="connsiteX7" fmla="*/ 1155700 w 1512711"/>
              <a:gd name="connsiteY7" fmla="*/ 23989 h 938389"/>
              <a:gd name="connsiteX8" fmla="*/ 723900 w 1512711"/>
              <a:gd name="connsiteY8" fmla="*/ 320322 h 938389"/>
              <a:gd name="connsiteX0" fmla="*/ 723900 w 1512711"/>
              <a:gd name="connsiteY0" fmla="*/ 320322 h 938389"/>
              <a:gd name="connsiteX1" fmla="*/ 309033 w 1512711"/>
              <a:gd name="connsiteY1" fmla="*/ 40923 h 938389"/>
              <a:gd name="connsiteX2" fmla="*/ 4233 w 1512711"/>
              <a:gd name="connsiteY2" fmla="*/ 421922 h 938389"/>
              <a:gd name="connsiteX3" fmla="*/ 334433 w 1512711"/>
              <a:gd name="connsiteY3" fmla="*/ 912989 h 938389"/>
              <a:gd name="connsiteX4" fmla="*/ 749300 w 1512711"/>
              <a:gd name="connsiteY4" fmla="*/ 591255 h 938389"/>
              <a:gd name="connsiteX5" fmla="*/ 1147233 w 1512711"/>
              <a:gd name="connsiteY5" fmla="*/ 904522 h 938389"/>
              <a:gd name="connsiteX6" fmla="*/ 1511300 w 1512711"/>
              <a:gd name="connsiteY6" fmla="*/ 489655 h 938389"/>
              <a:gd name="connsiteX7" fmla="*/ 1155700 w 1512711"/>
              <a:gd name="connsiteY7" fmla="*/ 23989 h 938389"/>
              <a:gd name="connsiteX8" fmla="*/ 723900 w 1512711"/>
              <a:gd name="connsiteY8" fmla="*/ 320322 h 938389"/>
              <a:gd name="connsiteX0" fmla="*/ 723900 w 1512711"/>
              <a:gd name="connsiteY0" fmla="*/ 320322 h 938389"/>
              <a:gd name="connsiteX1" fmla="*/ 309033 w 1512711"/>
              <a:gd name="connsiteY1" fmla="*/ 40923 h 938389"/>
              <a:gd name="connsiteX2" fmla="*/ 4233 w 1512711"/>
              <a:gd name="connsiteY2" fmla="*/ 421922 h 938389"/>
              <a:gd name="connsiteX3" fmla="*/ 334433 w 1512711"/>
              <a:gd name="connsiteY3" fmla="*/ 912989 h 938389"/>
              <a:gd name="connsiteX4" fmla="*/ 749300 w 1512711"/>
              <a:gd name="connsiteY4" fmla="*/ 591255 h 938389"/>
              <a:gd name="connsiteX5" fmla="*/ 1147233 w 1512711"/>
              <a:gd name="connsiteY5" fmla="*/ 904522 h 938389"/>
              <a:gd name="connsiteX6" fmla="*/ 1511300 w 1512711"/>
              <a:gd name="connsiteY6" fmla="*/ 489655 h 938389"/>
              <a:gd name="connsiteX7" fmla="*/ 1155700 w 1512711"/>
              <a:gd name="connsiteY7" fmla="*/ 23989 h 938389"/>
              <a:gd name="connsiteX8" fmla="*/ 723900 w 1512711"/>
              <a:gd name="connsiteY8" fmla="*/ 320322 h 938389"/>
              <a:gd name="connsiteX0" fmla="*/ 723900 w 1512711"/>
              <a:gd name="connsiteY0" fmla="*/ 320322 h 921455"/>
              <a:gd name="connsiteX1" fmla="*/ 309033 w 1512711"/>
              <a:gd name="connsiteY1" fmla="*/ 40923 h 921455"/>
              <a:gd name="connsiteX2" fmla="*/ 4233 w 1512711"/>
              <a:gd name="connsiteY2" fmla="*/ 421922 h 921455"/>
              <a:gd name="connsiteX3" fmla="*/ 334433 w 1512711"/>
              <a:gd name="connsiteY3" fmla="*/ 912989 h 921455"/>
              <a:gd name="connsiteX4" fmla="*/ 749300 w 1512711"/>
              <a:gd name="connsiteY4" fmla="*/ 591255 h 921455"/>
              <a:gd name="connsiteX5" fmla="*/ 1147233 w 1512711"/>
              <a:gd name="connsiteY5" fmla="*/ 904522 h 921455"/>
              <a:gd name="connsiteX6" fmla="*/ 1511300 w 1512711"/>
              <a:gd name="connsiteY6" fmla="*/ 489655 h 921455"/>
              <a:gd name="connsiteX7" fmla="*/ 1155700 w 1512711"/>
              <a:gd name="connsiteY7" fmla="*/ 23989 h 921455"/>
              <a:gd name="connsiteX8" fmla="*/ 723900 w 1512711"/>
              <a:gd name="connsiteY8" fmla="*/ 320322 h 921455"/>
              <a:gd name="connsiteX0" fmla="*/ 723900 w 1512711"/>
              <a:gd name="connsiteY0" fmla="*/ 320322 h 912989"/>
              <a:gd name="connsiteX1" fmla="*/ 309033 w 1512711"/>
              <a:gd name="connsiteY1" fmla="*/ 40923 h 912989"/>
              <a:gd name="connsiteX2" fmla="*/ 4233 w 1512711"/>
              <a:gd name="connsiteY2" fmla="*/ 421922 h 912989"/>
              <a:gd name="connsiteX3" fmla="*/ 334433 w 1512711"/>
              <a:gd name="connsiteY3" fmla="*/ 912989 h 912989"/>
              <a:gd name="connsiteX4" fmla="*/ 749300 w 1512711"/>
              <a:gd name="connsiteY4" fmla="*/ 591255 h 912989"/>
              <a:gd name="connsiteX5" fmla="*/ 1147233 w 1512711"/>
              <a:gd name="connsiteY5" fmla="*/ 904522 h 912989"/>
              <a:gd name="connsiteX6" fmla="*/ 1511300 w 1512711"/>
              <a:gd name="connsiteY6" fmla="*/ 489655 h 912989"/>
              <a:gd name="connsiteX7" fmla="*/ 1155700 w 1512711"/>
              <a:gd name="connsiteY7" fmla="*/ 23989 h 912989"/>
              <a:gd name="connsiteX8" fmla="*/ 723900 w 1512711"/>
              <a:gd name="connsiteY8" fmla="*/ 320322 h 912989"/>
              <a:gd name="connsiteX0" fmla="*/ 723900 w 1512711"/>
              <a:gd name="connsiteY0" fmla="*/ 320322 h 912989"/>
              <a:gd name="connsiteX1" fmla="*/ 309033 w 1512711"/>
              <a:gd name="connsiteY1" fmla="*/ 40923 h 912989"/>
              <a:gd name="connsiteX2" fmla="*/ 4233 w 1512711"/>
              <a:gd name="connsiteY2" fmla="*/ 421922 h 912989"/>
              <a:gd name="connsiteX3" fmla="*/ 334433 w 1512711"/>
              <a:gd name="connsiteY3" fmla="*/ 912989 h 912989"/>
              <a:gd name="connsiteX4" fmla="*/ 749300 w 1512711"/>
              <a:gd name="connsiteY4" fmla="*/ 591255 h 912989"/>
              <a:gd name="connsiteX5" fmla="*/ 1147233 w 1512711"/>
              <a:gd name="connsiteY5" fmla="*/ 904522 h 912989"/>
              <a:gd name="connsiteX6" fmla="*/ 1511300 w 1512711"/>
              <a:gd name="connsiteY6" fmla="*/ 489655 h 912989"/>
              <a:gd name="connsiteX7" fmla="*/ 1155700 w 1512711"/>
              <a:gd name="connsiteY7" fmla="*/ 23989 h 912989"/>
              <a:gd name="connsiteX8" fmla="*/ 723900 w 1512711"/>
              <a:gd name="connsiteY8" fmla="*/ 320322 h 912989"/>
              <a:gd name="connsiteX0" fmla="*/ 723900 w 1512711"/>
              <a:gd name="connsiteY0" fmla="*/ 337255 h 929922"/>
              <a:gd name="connsiteX1" fmla="*/ 309033 w 1512711"/>
              <a:gd name="connsiteY1" fmla="*/ 57856 h 929922"/>
              <a:gd name="connsiteX2" fmla="*/ 4233 w 1512711"/>
              <a:gd name="connsiteY2" fmla="*/ 438855 h 929922"/>
              <a:gd name="connsiteX3" fmla="*/ 334433 w 1512711"/>
              <a:gd name="connsiteY3" fmla="*/ 929922 h 929922"/>
              <a:gd name="connsiteX4" fmla="*/ 749300 w 1512711"/>
              <a:gd name="connsiteY4" fmla="*/ 608188 h 929922"/>
              <a:gd name="connsiteX5" fmla="*/ 1147233 w 1512711"/>
              <a:gd name="connsiteY5" fmla="*/ 921455 h 929922"/>
              <a:gd name="connsiteX6" fmla="*/ 1511300 w 1512711"/>
              <a:gd name="connsiteY6" fmla="*/ 506588 h 929922"/>
              <a:gd name="connsiteX7" fmla="*/ 1155700 w 1512711"/>
              <a:gd name="connsiteY7" fmla="*/ 40922 h 929922"/>
              <a:gd name="connsiteX8" fmla="*/ 723900 w 1512711"/>
              <a:gd name="connsiteY8" fmla="*/ 337255 h 929922"/>
              <a:gd name="connsiteX0" fmla="*/ 723900 w 1512711"/>
              <a:gd name="connsiteY0" fmla="*/ 337255 h 929922"/>
              <a:gd name="connsiteX1" fmla="*/ 309033 w 1512711"/>
              <a:gd name="connsiteY1" fmla="*/ 57856 h 929922"/>
              <a:gd name="connsiteX2" fmla="*/ 4233 w 1512711"/>
              <a:gd name="connsiteY2" fmla="*/ 438855 h 929922"/>
              <a:gd name="connsiteX3" fmla="*/ 334433 w 1512711"/>
              <a:gd name="connsiteY3" fmla="*/ 929922 h 929922"/>
              <a:gd name="connsiteX4" fmla="*/ 749300 w 1512711"/>
              <a:gd name="connsiteY4" fmla="*/ 608188 h 929922"/>
              <a:gd name="connsiteX5" fmla="*/ 1147233 w 1512711"/>
              <a:gd name="connsiteY5" fmla="*/ 921455 h 929922"/>
              <a:gd name="connsiteX6" fmla="*/ 1511300 w 1512711"/>
              <a:gd name="connsiteY6" fmla="*/ 506588 h 929922"/>
              <a:gd name="connsiteX7" fmla="*/ 1155700 w 1512711"/>
              <a:gd name="connsiteY7" fmla="*/ 40922 h 929922"/>
              <a:gd name="connsiteX8" fmla="*/ 723900 w 1512711"/>
              <a:gd name="connsiteY8" fmla="*/ 337255 h 929922"/>
              <a:gd name="connsiteX0" fmla="*/ 723900 w 1512711"/>
              <a:gd name="connsiteY0" fmla="*/ 337255 h 929922"/>
              <a:gd name="connsiteX1" fmla="*/ 309033 w 1512711"/>
              <a:gd name="connsiteY1" fmla="*/ 57856 h 929922"/>
              <a:gd name="connsiteX2" fmla="*/ 4233 w 1512711"/>
              <a:gd name="connsiteY2" fmla="*/ 438855 h 929922"/>
              <a:gd name="connsiteX3" fmla="*/ 334433 w 1512711"/>
              <a:gd name="connsiteY3" fmla="*/ 929922 h 929922"/>
              <a:gd name="connsiteX4" fmla="*/ 749300 w 1512711"/>
              <a:gd name="connsiteY4" fmla="*/ 608188 h 929922"/>
              <a:gd name="connsiteX5" fmla="*/ 1147233 w 1512711"/>
              <a:gd name="connsiteY5" fmla="*/ 921455 h 929922"/>
              <a:gd name="connsiteX6" fmla="*/ 1511300 w 1512711"/>
              <a:gd name="connsiteY6" fmla="*/ 506588 h 929922"/>
              <a:gd name="connsiteX7" fmla="*/ 1155700 w 1512711"/>
              <a:gd name="connsiteY7" fmla="*/ 40922 h 929922"/>
              <a:gd name="connsiteX8" fmla="*/ 723900 w 1512711"/>
              <a:gd name="connsiteY8" fmla="*/ 337255 h 929922"/>
              <a:gd name="connsiteX0" fmla="*/ 723900 w 1512711"/>
              <a:gd name="connsiteY0" fmla="*/ 337255 h 929922"/>
              <a:gd name="connsiteX1" fmla="*/ 309033 w 1512711"/>
              <a:gd name="connsiteY1" fmla="*/ 57856 h 929922"/>
              <a:gd name="connsiteX2" fmla="*/ 4233 w 1512711"/>
              <a:gd name="connsiteY2" fmla="*/ 438855 h 929922"/>
              <a:gd name="connsiteX3" fmla="*/ 334433 w 1512711"/>
              <a:gd name="connsiteY3" fmla="*/ 929922 h 929922"/>
              <a:gd name="connsiteX4" fmla="*/ 749300 w 1512711"/>
              <a:gd name="connsiteY4" fmla="*/ 608188 h 929922"/>
              <a:gd name="connsiteX5" fmla="*/ 1147233 w 1512711"/>
              <a:gd name="connsiteY5" fmla="*/ 921455 h 929922"/>
              <a:gd name="connsiteX6" fmla="*/ 1511300 w 1512711"/>
              <a:gd name="connsiteY6" fmla="*/ 506588 h 929922"/>
              <a:gd name="connsiteX7" fmla="*/ 1155700 w 1512711"/>
              <a:gd name="connsiteY7" fmla="*/ 40922 h 929922"/>
              <a:gd name="connsiteX8" fmla="*/ 723900 w 1512711"/>
              <a:gd name="connsiteY8" fmla="*/ 337255 h 929922"/>
              <a:gd name="connsiteX0" fmla="*/ 723900 w 1512711"/>
              <a:gd name="connsiteY0" fmla="*/ 296333 h 889000"/>
              <a:gd name="connsiteX1" fmla="*/ 309033 w 1512711"/>
              <a:gd name="connsiteY1" fmla="*/ 16934 h 889000"/>
              <a:gd name="connsiteX2" fmla="*/ 4233 w 1512711"/>
              <a:gd name="connsiteY2" fmla="*/ 397933 h 889000"/>
              <a:gd name="connsiteX3" fmla="*/ 334433 w 1512711"/>
              <a:gd name="connsiteY3" fmla="*/ 889000 h 889000"/>
              <a:gd name="connsiteX4" fmla="*/ 749300 w 1512711"/>
              <a:gd name="connsiteY4" fmla="*/ 567266 h 889000"/>
              <a:gd name="connsiteX5" fmla="*/ 1147233 w 1512711"/>
              <a:gd name="connsiteY5" fmla="*/ 880533 h 889000"/>
              <a:gd name="connsiteX6" fmla="*/ 1511300 w 1512711"/>
              <a:gd name="connsiteY6" fmla="*/ 465666 h 889000"/>
              <a:gd name="connsiteX7" fmla="*/ 1155700 w 1512711"/>
              <a:gd name="connsiteY7" fmla="*/ 0 h 889000"/>
              <a:gd name="connsiteX8" fmla="*/ 723900 w 1512711"/>
              <a:gd name="connsiteY8" fmla="*/ 296333 h 889000"/>
              <a:gd name="connsiteX0" fmla="*/ 723900 w 1512711"/>
              <a:gd name="connsiteY0" fmla="*/ 296333 h 889000"/>
              <a:gd name="connsiteX1" fmla="*/ 309033 w 1512711"/>
              <a:gd name="connsiteY1" fmla="*/ 16934 h 889000"/>
              <a:gd name="connsiteX2" fmla="*/ 4233 w 1512711"/>
              <a:gd name="connsiteY2" fmla="*/ 397933 h 889000"/>
              <a:gd name="connsiteX3" fmla="*/ 334433 w 1512711"/>
              <a:gd name="connsiteY3" fmla="*/ 889000 h 889000"/>
              <a:gd name="connsiteX4" fmla="*/ 749300 w 1512711"/>
              <a:gd name="connsiteY4" fmla="*/ 567266 h 889000"/>
              <a:gd name="connsiteX5" fmla="*/ 1147233 w 1512711"/>
              <a:gd name="connsiteY5" fmla="*/ 880533 h 889000"/>
              <a:gd name="connsiteX6" fmla="*/ 1511300 w 1512711"/>
              <a:gd name="connsiteY6" fmla="*/ 465666 h 889000"/>
              <a:gd name="connsiteX7" fmla="*/ 1155700 w 1512711"/>
              <a:gd name="connsiteY7" fmla="*/ 0 h 889000"/>
              <a:gd name="connsiteX8" fmla="*/ 723900 w 1512711"/>
              <a:gd name="connsiteY8" fmla="*/ 296333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711" h="889000">
                <a:moveTo>
                  <a:pt x="723900" y="296333"/>
                </a:moveTo>
                <a:cubicBezTo>
                  <a:pt x="582789" y="299155"/>
                  <a:pt x="513645" y="33868"/>
                  <a:pt x="309033" y="16934"/>
                </a:cubicBezTo>
                <a:cubicBezTo>
                  <a:pt x="53622" y="8467"/>
                  <a:pt x="0" y="252589"/>
                  <a:pt x="4233" y="397933"/>
                </a:cubicBezTo>
                <a:cubicBezTo>
                  <a:pt x="8466" y="543277"/>
                  <a:pt x="15522" y="886178"/>
                  <a:pt x="334433" y="889000"/>
                </a:cubicBezTo>
                <a:cubicBezTo>
                  <a:pt x="653345" y="883355"/>
                  <a:pt x="613833" y="568677"/>
                  <a:pt x="749300" y="567266"/>
                </a:cubicBezTo>
                <a:cubicBezTo>
                  <a:pt x="986367" y="548922"/>
                  <a:pt x="833966" y="863599"/>
                  <a:pt x="1147233" y="880533"/>
                </a:cubicBezTo>
                <a:cubicBezTo>
                  <a:pt x="1494366" y="889000"/>
                  <a:pt x="1509889" y="612421"/>
                  <a:pt x="1511300" y="465666"/>
                </a:cubicBezTo>
                <a:cubicBezTo>
                  <a:pt x="1512711" y="318911"/>
                  <a:pt x="1382889" y="15522"/>
                  <a:pt x="1155700" y="0"/>
                </a:cubicBezTo>
                <a:cubicBezTo>
                  <a:pt x="894644" y="26811"/>
                  <a:pt x="1008944" y="285044"/>
                  <a:pt x="723900" y="29633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71800" y="2803772"/>
            <a:ext cx="2844800" cy="2495550"/>
            <a:chOff x="1872" y="1947"/>
            <a:chExt cx="1792" cy="1572"/>
          </a:xfrm>
        </p:grpSpPr>
        <p:graphicFrame>
          <p:nvGraphicFramePr>
            <p:cNvPr id="680963" name="Object 2051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p:oleObj spid="_x0000_s674821" name="Image" r:id="rId3" imgW="1143260" imgH="1003529" progId="">
                <p:embed/>
              </p:oleObj>
            </a:graphicData>
          </a:graphic>
        </p:graphicFrame>
        <p:sp>
          <p:nvSpPr>
            <p:cNvPr id="533510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contours (e.g. snakes)</a:t>
            </a:r>
            <a:endParaRPr lang="en-US" dirty="0"/>
          </a:p>
        </p:txBody>
      </p:sp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2345144" y="2005702"/>
            <a:ext cx="4255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sz="2000" dirty="0" smtClean="0">
                <a:latin typeface="Times New Roman" pitchFamily="18" charset="0"/>
              </a:rPr>
              <a:t>[</a:t>
            </a:r>
            <a:r>
              <a:rPr lang="en-US" sz="2000" dirty="0" err="1">
                <a:latin typeface="Times New Roman" pitchFamily="18" charset="0"/>
              </a:rPr>
              <a:t>Kass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Witkin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Terzopoulos</a:t>
            </a:r>
            <a:r>
              <a:rPr lang="en-US" sz="2000" dirty="0">
                <a:latin typeface="Times New Roman" pitchFamily="18" charset="0"/>
              </a:rPr>
              <a:t> 1987</a:t>
            </a:r>
            <a:r>
              <a:rPr lang="en-US" sz="2000" dirty="0" smtClean="0">
                <a:latin typeface="Times New Roman" pitchFamily="18" charset="0"/>
              </a:rPr>
              <a:t>]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845108" y="5510459"/>
            <a:ext cx="699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000" dirty="0">
                <a:latin typeface="Tahoma" pitchFamily="34" charset="0"/>
              </a:rPr>
              <a:t>Given: initial contour (model) near desirable object 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1214996" y="5934322"/>
            <a:ext cx="637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Goal: evolve the contour to fit exact object boundary   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971800" y="2803772"/>
            <a:ext cx="2844800" cy="2495550"/>
            <a:chOff x="3790" y="1924"/>
            <a:chExt cx="1792" cy="1572"/>
          </a:xfrm>
        </p:grpSpPr>
        <p:graphicFrame>
          <p:nvGraphicFramePr>
            <p:cNvPr id="680962" name="Object 2050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p:oleObj spid="_x0000_s674820" name="Image" r:id="rId4" imgW="1143260" imgH="1003529" progId="">
                <p:embed/>
              </p:oleObj>
            </a:graphicData>
          </a:graphic>
        </p:graphicFrame>
        <p:sp>
          <p:nvSpPr>
            <p:cNvPr id="533513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/>
              <a:ahLst/>
              <a:cxnLst>
                <a:cxn ang="0">
                  <a:pos x="504" y="27"/>
                </a:cxn>
                <a:cxn ang="0">
                  <a:pos x="667" y="99"/>
                </a:cxn>
                <a:cxn ang="0">
                  <a:pos x="753" y="319"/>
                </a:cxn>
                <a:cxn ang="0">
                  <a:pos x="632" y="568"/>
                </a:cxn>
                <a:cxn ang="0">
                  <a:pos x="468" y="675"/>
                </a:cxn>
                <a:cxn ang="0">
                  <a:pos x="227" y="632"/>
                </a:cxn>
                <a:cxn ang="0">
                  <a:pos x="20" y="347"/>
                </a:cxn>
                <a:cxn ang="0">
                  <a:pos x="106" y="99"/>
                </a:cxn>
                <a:cxn ang="0">
                  <a:pos x="312" y="13"/>
                </a:cxn>
                <a:cxn ang="0">
                  <a:pos x="504" y="27"/>
                </a:cxn>
              </a:cxnLst>
              <a:rect l="0" t="0" r="r" b="b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71800" y="2803772"/>
            <a:ext cx="2844800" cy="2495550"/>
            <a:chOff x="-87" y="1886"/>
            <a:chExt cx="1792" cy="1572"/>
          </a:xfrm>
        </p:grpSpPr>
        <p:graphicFrame>
          <p:nvGraphicFramePr>
            <p:cNvPr id="680961" name="Object 2049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p:oleObj spid="_x0000_s674819" name="Image" r:id="rId5" imgW="1143260" imgH="1003529" progId="">
                <p:embed/>
              </p:oleObj>
            </a:graphicData>
          </a:graphic>
        </p:graphicFrame>
        <p:sp>
          <p:nvSpPr>
            <p:cNvPr id="533519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/>
              <a:ahLst/>
              <a:cxnLst>
                <a:cxn ang="0">
                  <a:pos x="356" y="32"/>
                </a:cxn>
                <a:cxn ang="0">
                  <a:pos x="548" y="53"/>
                </a:cxn>
                <a:cxn ang="0">
                  <a:pos x="704" y="195"/>
                </a:cxn>
                <a:cxn ang="0">
                  <a:pos x="726" y="409"/>
                </a:cxn>
                <a:cxn ang="0">
                  <a:pos x="591" y="593"/>
                </a:cxn>
                <a:cxn ang="0">
                  <a:pos x="377" y="665"/>
                </a:cxn>
                <a:cxn ang="0">
                  <a:pos x="100" y="515"/>
                </a:cxn>
                <a:cxn ang="0">
                  <a:pos x="8" y="266"/>
                </a:cxn>
                <a:cxn ang="0">
                  <a:pos x="150" y="39"/>
                </a:cxn>
                <a:cxn ang="0">
                  <a:pos x="356" y="32"/>
                </a:cxn>
              </a:cxnLst>
              <a:rect l="0" t="0" r="r" b="b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971800" y="2803772"/>
            <a:ext cx="2844800" cy="2495550"/>
            <a:chOff x="3803" y="1893"/>
            <a:chExt cx="1792" cy="1572"/>
          </a:xfrm>
        </p:grpSpPr>
        <p:graphicFrame>
          <p:nvGraphicFramePr>
            <p:cNvPr id="680960" name="Object 2048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p:oleObj spid="_x0000_s674818" name="Image" r:id="rId6" imgW="1143260" imgH="1003529" progId="">
                <p:embed/>
              </p:oleObj>
            </a:graphicData>
          </a:graphic>
        </p:graphicFrame>
        <p:sp>
          <p:nvSpPr>
            <p:cNvPr id="533522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/>
              <a:ahLst/>
              <a:cxnLst>
                <a:cxn ang="0">
                  <a:pos x="297" y="11"/>
                </a:cxn>
                <a:cxn ang="0">
                  <a:pos x="454" y="25"/>
                </a:cxn>
                <a:cxn ang="0">
                  <a:pos x="589" y="132"/>
                </a:cxn>
                <a:cxn ang="0">
                  <a:pos x="617" y="310"/>
                </a:cxn>
                <a:cxn ang="0">
                  <a:pos x="568" y="445"/>
                </a:cxn>
                <a:cxn ang="0">
                  <a:pos x="461" y="573"/>
                </a:cxn>
                <a:cxn ang="0">
                  <a:pos x="319" y="644"/>
                </a:cxn>
                <a:cxn ang="0">
                  <a:pos x="105" y="608"/>
                </a:cxn>
                <a:cxn ang="0">
                  <a:pos x="13" y="487"/>
                </a:cxn>
                <a:cxn ang="0">
                  <a:pos x="27" y="274"/>
                </a:cxn>
                <a:cxn ang="0">
                  <a:pos x="91" y="110"/>
                </a:cxn>
                <a:cxn ang="0">
                  <a:pos x="248" y="18"/>
                </a:cxn>
                <a:cxn ang="0">
                  <a:pos x="383" y="4"/>
                </a:cxn>
              </a:cxnLst>
              <a:rect l="0" t="0" r="r" b="b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1A704A66-8BE3-41F5-8F3F-D8A2307018AB}" type="slidenum">
              <a:rPr lang="en-US"/>
              <a:pPr/>
              <a:t>14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via </a:t>
            </a:r>
            <a:r>
              <a:rPr lang="en-US" dirty="0" smtClean="0"/>
              <a:t>active contours</a:t>
            </a:r>
            <a:endParaRPr lang="en-US" dirty="0"/>
          </a:p>
        </p:txBody>
      </p:sp>
      <p:pic>
        <p:nvPicPr>
          <p:cNvPr id="534533" name="Picture 5" descr="heart_lv_r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150" y="2120900"/>
            <a:ext cx="3659188" cy="3659188"/>
          </a:xfrm>
          <a:prstGeom prst="rect">
            <a:avLst/>
          </a:prstGeom>
          <a:noFill/>
        </p:spPr>
      </p:pic>
      <p:sp>
        <p:nvSpPr>
          <p:cNvPr id="534534" name="Text Box 6"/>
          <p:cNvSpPr txBox="1">
            <a:spLocks noChangeArrowheads="1"/>
          </p:cNvSpPr>
          <p:nvPr/>
        </p:nvSpPr>
        <p:spPr bwMode="auto">
          <a:xfrm>
            <a:off x="3667125" y="5816600"/>
            <a:ext cx="2430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ahoma" pitchFamily="34" charset="0"/>
              </a:rPr>
              <a:t>Tracking Heart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7EA2A92-9164-4EA1-8260-A65EF48E5FDC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contours - snakes</a:t>
            </a:r>
            <a:r>
              <a:rPr lang="en-US" sz="2400" dirty="0" smtClean="0">
                <a:solidFill>
                  <a:srgbClr val="081D58"/>
                </a:solidFill>
              </a:rPr>
              <a:t> </a:t>
            </a:r>
            <a:br>
              <a:rPr lang="en-US" sz="2400" dirty="0" smtClean="0">
                <a:solidFill>
                  <a:srgbClr val="081D58"/>
                </a:solidFill>
              </a:rPr>
            </a:br>
            <a:r>
              <a:rPr lang="en-US" sz="2400" dirty="0" smtClean="0"/>
              <a:t>Parametric </a:t>
            </a:r>
            <a:r>
              <a:rPr lang="en-US" sz="2400" dirty="0"/>
              <a:t>Curve </a:t>
            </a:r>
            <a:r>
              <a:rPr lang="en-US" sz="2400" dirty="0" smtClean="0"/>
              <a:t>Representation </a:t>
            </a:r>
            <a:r>
              <a:rPr lang="en-US" sz="2400" dirty="0" smtClean="0">
                <a:solidFill>
                  <a:srgbClr val="081D58"/>
                </a:solidFill>
              </a:rPr>
              <a:t>(continuous case) </a:t>
            </a:r>
            <a:endParaRPr lang="en-US" sz="2400" dirty="0"/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curve can be represented by 2 functions </a:t>
            </a:r>
            <a:endParaRPr lang="en-US" i="1" dirty="0"/>
          </a:p>
        </p:txBody>
      </p:sp>
      <p:pic>
        <p:nvPicPr>
          <p:cNvPr id="551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4538" y="4730387"/>
            <a:ext cx="27146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1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900" y="4836750"/>
            <a:ext cx="2724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1942" name="Text Box 6"/>
          <p:cNvSpPr txBox="1">
            <a:spLocks noChangeArrowheads="1"/>
          </p:cNvSpPr>
          <p:nvPr/>
        </p:nvSpPr>
        <p:spPr bwMode="auto">
          <a:xfrm>
            <a:off x="327895" y="4778590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Tahoma" pitchFamily="34" charset="0"/>
              </a:rPr>
              <a:t>open curve</a:t>
            </a:r>
          </a:p>
        </p:txBody>
      </p:sp>
      <p:sp>
        <p:nvSpPr>
          <p:cNvPr id="551943" name="Text Box 7"/>
          <p:cNvSpPr txBox="1">
            <a:spLocks noChangeArrowheads="1"/>
          </p:cNvSpPr>
          <p:nvPr/>
        </p:nvSpPr>
        <p:spPr bwMode="auto">
          <a:xfrm>
            <a:off x="7455336" y="4713646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latin typeface="Tahoma" pitchFamily="34" charset="0"/>
              </a:rPr>
              <a:t>closed curve</a:t>
            </a:r>
          </a:p>
        </p:txBody>
      </p:sp>
      <p:graphicFrame>
        <p:nvGraphicFramePr>
          <p:cNvPr id="681984" name="Object 3072"/>
          <p:cNvGraphicFramePr>
            <a:graphicFrameLocks noChangeAspect="1"/>
          </p:cNvGraphicFramePr>
          <p:nvPr/>
        </p:nvGraphicFramePr>
        <p:xfrm>
          <a:off x="1769200" y="3858850"/>
          <a:ext cx="5619750" cy="595312"/>
        </p:xfrm>
        <a:graphic>
          <a:graphicData uri="http://schemas.openxmlformats.org/presentationml/2006/ole">
            <p:oleObj spid="_x0000_s666626" name="Equation" r:id="rId5" imgW="1917360" imgH="203040" progId="Equation.3">
              <p:embed/>
            </p:oleObj>
          </a:graphicData>
        </a:graphic>
      </p:graphicFrame>
      <p:graphicFrame>
        <p:nvGraphicFramePr>
          <p:cNvPr id="681986" name="Object 3074"/>
          <p:cNvGraphicFramePr>
            <a:graphicFrameLocks noChangeAspect="1"/>
          </p:cNvGraphicFramePr>
          <p:nvPr/>
        </p:nvGraphicFramePr>
        <p:xfrm>
          <a:off x="1794691" y="2287997"/>
          <a:ext cx="5157788" cy="693738"/>
        </p:xfrm>
        <a:graphic>
          <a:graphicData uri="http://schemas.openxmlformats.org/presentationml/2006/ole">
            <p:oleObj spid="_x0000_s666628" name="Equation" r:id="rId6" imgW="1714320" imgH="228600" progId="Equation.3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6200923" y="3688471"/>
            <a:ext cx="998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parameter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6CD3257-CD93-4571-B237-47BA8E091DD5}" type="slidenum">
              <a:rPr lang="en-US"/>
              <a:pPr/>
              <a:t>16</a:t>
            </a:fld>
            <a:endParaRPr lang="en-US"/>
          </a:p>
        </p:txBody>
      </p:sp>
      <p:sp>
        <p:nvSpPr>
          <p:cNvPr id="538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 Energy</a:t>
            </a:r>
            <a:endParaRPr lang="en-US" dirty="0"/>
          </a:p>
        </p:txBody>
      </p:sp>
      <p:graphicFrame>
        <p:nvGraphicFramePr>
          <p:cNvPr id="538628" name="Object 1028"/>
          <p:cNvGraphicFramePr>
            <a:graphicFrameLocks noChangeAspect="1"/>
          </p:cNvGraphicFramePr>
          <p:nvPr/>
        </p:nvGraphicFramePr>
        <p:xfrm>
          <a:off x="1914525" y="2795588"/>
          <a:ext cx="4954588" cy="725487"/>
        </p:xfrm>
        <a:graphic>
          <a:graphicData uri="http://schemas.openxmlformats.org/presentationml/2006/ole">
            <p:oleObj spid="_x0000_s667650" name="Equation" r:id="rId3" imgW="1562040" imgH="228600" progId="Equation.3">
              <p:embed/>
            </p:oleObj>
          </a:graphicData>
        </a:graphic>
      </p:graphicFrame>
      <p:sp>
        <p:nvSpPr>
          <p:cNvPr id="538629" name="Text Box 1029"/>
          <p:cNvSpPr txBox="1">
            <a:spLocks noChangeArrowheads="1"/>
          </p:cNvSpPr>
          <p:nvPr/>
        </p:nvSpPr>
        <p:spPr bwMode="auto">
          <a:xfrm>
            <a:off x="517027" y="3847952"/>
            <a:ext cx="3659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600" b="1" dirty="0" smtClean="0">
                <a:latin typeface="Tahoma" pitchFamily="34" charset="0"/>
              </a:rPr>
              <a:t>internal </a:t>
            </a:r>
            <a:r>
              <a:rPr lang="en-US" sz="1600" b="1" dirty="0">
                <a:latin typeface="Tahoma" pitchFamily="34" charset="0"/>
              </a:rPr>
              <a:t>energy </a:t>
            </a:r>
            <a:r>
              <a:rPr lang="en-US" sz="1600" dirty="0">
                <a:latin typeface="Tahoma" pitchFamily="34" charset="0"/>
              </a:rPr>
              <a:t>encourages smoothness or any particular shape</a:t>
            </a:r>
          </a:p>
          <a:p>
            <a:pPr algn="ctr" eaLnBrk="1" hangingPunct="1"/>
            <a:endParaRPr lang="en-US" sz="1600" dirty="0">
              <a:latin typeface="Tahoma" pitchFamily="34" charset="0"/>
            </a:endParaRPr>
          </a:p>
        </p:txBody>
      </p:sp>
      <p:sp>
        <p:nvSpPr>
          <p:cNvPr id="538630" name="Text Box 1030"/>
          <p:cNvSpPr txBox="1">
            <a:spLocks noChangeArrowheads="1"/>
          </p:cNvSpPr>
          <p:nvPr/>
        </p:nvSpPr>
        <p:spPr bwMode="auto">
          <a:xfrm>
            <a:off x="4822825" y="4141186"/>
            <a:ext cx="4043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600" b="1" dirty="0" smtClean="0">
                <a:latin typeface="Tahoma" pitchFamily="34" charset="0"/>
              </a:rPr>
              <a:t>external </a:t>
            </a:r>
            <a:r>
              <a:rPr lang="en-US" sz="1600" b="1" dirty="0">
                <a:latin typeface="Tahoma" pitchFamily="34" charset="0"/>
              </a:rPr>
              <a:t>energy </a:t>
            </a:r>
            <a:r>
              <a:rPr lang="en-US" sz="1600" dirty="0">
                <a:latin typeface="Tahoma" pitchFamily="34" charset="0"/>
              </a:rPr>
              <a:t>encourages curve onto image structures (e.g. image edges)</a:t>
            </a:r>
          </a:p>
        </p:txBody>
      </p:sp>
      <p:sp>
        <p:nvSpPr>
          <p:cNvPr id="538631" name="Line 1031"/>
          <p:cNvSpPr>
            <a:spLocks noChangeShapeType="1"/>
          </p:cNvSpPr>
          <p:nvPr/>
        </p:nvSpPr>
        <p:spPr bwMode="auto">
          <a:xfrm flipV="1">
            <a:off x="3498113" y="3423684"/>
            <a:ext cx="308344" cy="520995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32" name="Line 1032"/>
          <p:cNvSpPr>
            <a:spLocks noChangeShapeType="1"/>
          </p:cNvSpPr>
          <p:nvPr/>
        </p:nvSpPr>
        <p:spPr bwMode="auto">
          <a:xfrm flipH="1" flipV="1">
            <a:off x="5603357" y="3423684"/>
            <a:ext cx="375167" cy="747664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80E68D00-03CE-4EAF-9798-363A281E51A8}" type="slidenum">
              <a:rPr lang="en-US"/>
              <a:pPr/>
              <a:t>17</a:t>
            </a:fld>
            <a:endParaRPr lang="en-US"/>
          </a:p>
        </p:txBody>
      </p:sp>
      <p:sp>
        <p:nvSpPr>
          <p:cNvPr id="552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contours - snakes </a:t>
            </a:r>
            <a:br>
              <a:rPr lang="en-US" dirty="0" smtClean="0"/>
            </a:br>
            <a:r>
              <a:rPr lang="en-US" sz="2400" dirty="0" smtClean="0"/>
              <a:t>(continuous case)</a:t>
            </a:r>
            <a:endParaRPr lang="en-US" sz="2800" dirty="0"/>
          </a:p>
        </p:txBody>
      </p:sp>
      <p:sp>
        <p:nvSpPr>
          <p:cNvPr id="552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811213"/>
          </a:xfrm>
        </p:spPr>
        <p:txBody>
          <a:bodyPr/>
          <a:lstStyle/>
          <a:p>
            <a:r>
              <a:rPr lang="en-US" sz="2800" i="1" dirty="0" smtClean="0"/>
              <a:t>internal</a:t>
            </a:r>
            <a:r>
              <a:rPr lang="en-US" sz="2800" dirty="0" smtClean="0"/>
              <a:t> energy (physics of elastic band)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i="1" dirty="0" smtClean="0"/>
              <a:t>external </a:t>
            </a:r>
            <a:r>
              <a:rPr lang="en-US" sz="2800" dirty="0" smtClean="0"/>
              <a:t>energy (from image)</a:t>
            </a:r>
            <a:endParaRPr lang="en-US" sz="2800" dirty="0"/>
          </a:p>
        </p:txBody>
      </p:sp>
      <p:sp>
        <p:nvSpPr>
          <p:cNvPr id="552965" name="Text Box 1029"/>
          <p:cNvSpPr txBox="1">
            <a:spLocks noChangeArrowheads="1"/>
          </p:cNvSpPr>
          <p:nvPr/>
        </p:nvSpPr>
        <p:spPr bwMode="auto">
          <a:xfrm>
            <a:off x="2986121" y="3582256"/>
            <a:ext cx="2070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elasticity / stretching</a:t>
            </a:r>
            <a:endParaRPr lang="en-US" sz="1600" dirty="0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552966" name="Text Box 1030"/>
          <p:cNvSpPr txBox="1">
            <a:spLocks noChangeArrowheads="1"/>
          </p:cNvSpPr>
          <p:nvPr/>
        </p:nvSpPr>
        <p:spPr bwMode="auto">
          <a:xfrm>
            <a:off x="5207721" y="3602894"/>
            <a:ext cx="18769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339933"/>
                </a:solidFill>
                <a:latin typeface="Tahoma" pitchFamily="34" charset="0"/>
              </a:rPr>
              <a:t>stiffness / bending</a:t>
            </a:r>
            <a:endParaRPr lang="en-US" sz="1600" dirty="0">
              <a:solidFill>
                <a:srgbClr val="339933"/>
              </a:solidFill>
              <a:latin typeface="Tahoma" pitchFamily="34" charset="0"/>
            </a:endParaRPr>
          </a:p>
        </p:txBody>
      </p:sp>
      <p:graphicFrame>
        <p:nvGraphicFramePr>
          <p:cNvPr id="683008" name="Object 2048"/>
          <p:cNvGraphicFramePr>
            <a:graphicFrameLocks noChangeAspect="1"/>
          </p:cNvGraphicFramePr>
          <p:nvPr/>
        </p:nvGraphicFramePr>
        <p:xfrm>
          <a:off x="1719263" y="2297113"/>
          <a:ext cx="4943475" cy="1074737"/>
        </p:xfrm>
        <a:graphic>
          <a:graphicData uri="http://schemas.openxmlformats.org/presentationml/2006/ole">
            <p:oleObj spid="_x0000_s665602" name="Equation" r:id="rId3" imgW="2222280" imgH="482400" progId="Equation.3">
              <p:embed/>
            </p:oleObj>
          </a:graphicData>
        </a:graphic>
      </p:graphicFrame>
      <p:sp>
        <p:nvSpPr>
          <p:cNvPr id="552968" name="Rectangle 1032"/>
          <p:cNvSpPr>
            <a:spLocks noChangeArrowheads="1"/>
          </p:cNvSpPr>
          <p:nvPr/>
        </p:nvSpPr>
        <p:spPr bwMode="auto">
          <a:xfrm>
            <a:off x="3391785" y="2275348"/>
            <a:ext cx="1275907" cy="1148316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9" name="Rectangle 1033"/>
          <p:cNvSpPr>
            <a:spLocks noChangeArrowheads="1"/>
          </p:cNvSpPr>
          <p:nvPr/>
        </p:nvSpPr>
        <p:spPr bwMode="auto">
          <a:xfrm>
            <a:off x="5220586" y="2275347"/>
            <a:ext cx="1509823" cy="1158949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5605" name="Object 5"/>
          <p:cNvGraphicFramePr>
            <a:graphicFrameLocks noChangeAspect="1"/>
          </p:cNvGraphicFramePr>
          <p:nvPr/>
        </p:nvGraphicFramePr>
        <p:xfrm>
          <a:off x="2382838" y="4892675"/>
          <a:ext cx="4089400" cy="1065213"/>
        </p:xfrm>
        <a:graphic>
          <a:graphicData uri="http://schemas.openxmlformats.org/presentationml/2006/ole">
            <p:oleObj spid="_x0000_s665605" name="Equation" r:id="rId4" imgW="1854000" imgH="482400" progId="Equation.3">
              <p:embed/>
            </p:oleObj>
          </a:graphicData>
        </a:graphic>
      </p:graphicFrame>
      <p:sp>
        <p:nvSpPr>
          <p:cNvPr id="14" name="Text Box 1029"/>
          <p:cNvSpPr txBox="1">
            <a:spLocks noChangeArrowheads="1"/>
          </p:cNvSpPr>
          <p:nvPr/>
        </p:nvSpPr>
        <p:spPr bwMode="auto">
          <a:xfrm>
            <a:off x="3914698" y="6041921"/>
            <a:ext cx="24741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</a:rPr>
              <a:t>proximity to image edges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5" name="Rectangle 1032"/>
          <p:cNvSpPr>
            <a:spLocks noChangeArrowheads="1"/>
          </p:cNvSpPr>
          <p:nvPr/>
        </p:nvSpPr>
        <p:spPr bwMode="auto">
          <a:xfrm>
            <a:off x="3937590" y="4841339"/>
            <a:ext cx="2558903" cy="114831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Active contours – snakes</a:t>
            </a:r>
            <a:br>
              <a:rPr lang="en-CA" dirty="0" smtClean="0"/>
            </a:br>
            <a:r>
              <a:rPr lang="en-US" sz="2400" dirty="0" smtClean="0">
                <a:solidFill>
                  <a:srgbClr val="081D58"/>
                </a:solidFill>
              </a:rPr>
              <a:t> (discrete case)</a:t>
            </a:r>
            <a:endParaRPr lang="en-CA" dirty="0"/>
          </a:p>
        </p:txBody>
      </p:sp>
      <p:cxnSp>
        <p:nvCxnSpPr>
          <p:cNvPr id="55" name="Straight Connector 54"/>
          <p:cNvCxnSpPr/>
          <p:nvPr/>
        </p:nvCxnSpPr>
        <p:spPr bwMode="auto">
          <a:xfrm flipH="1" flipV="1">
            <a:off x="5257800" y="3733800"/>
            <a:ext cx="609600" cy="914402"/>
          </a:xfrm>
          <a:prstGeom prst="line">
            <a:avLst/>
          </a:prstGeom>
          <a:solidFill>
            <a:srgbClr val="4F81BD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4953000" y="4724400"/>
            <a:ext cx="838200" cy="609600"/>
          </a:xfrm>
          <a:prstGeom prst="line">
            <a:avLst/>
          </a:prstGeom>
          <a:solidFill>
            <a:srgbClr val="4F81BD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3810000" y="5334000"/>
            <a:ext cx="1143000" cy="0"/>
          </a:xfrm>
          <a:prstGeom prst="line">
            <a:avLst/>
          </a:prstGeom>
          <a:solidFill>
            <a:srgbClr val="4F81BD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2743200" y="2057400"/>
            <a:ext cx="2951164" cy="3310367"/>
            <a:chOff x="2743200" y="1419829"/>
            <a:chExt cx="2951164" cy="3310367"/>
          </a:xfrm>
        </p:grpSpPr>
        <p:cxnSp>
          <p:nvCxnSpPr>
            <p:cNvPr id="59" name="Straight Connector 58"/>
            <p:cNvCxnSpPr/>
            <p:nvPr/>
          </p:nvCxnSpPr>
          <p:spPr bwMode="auto">
            <a:xfrm flipV="1">
              <a:off x="5257800" y="1834599"/>
              <a:ext cx="381000" cy="1109230"/>
            </a:xfrm>
            <a:prstGeom prst="line">
              <a:avLst/>
            </a:prstGeom>
            <a:solidFill>
              <a:srgbClr val="4F81BD"/>
            </a:solidFill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2819400" y="4044396"/>
              <a:ext cx="990600" cy="685800"/>
            </a:xfrm>
            <a:prstGeom prst="line">
              <a:avLst/>
            </a:prstGeom>
            <a:solidFill>
              <a:srgbClr val="4F81BD"/>
            </a:solidFill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2743200" y="2977596"/>
              <a:ext cx="228600" cy="1066800"/>
            </a:xfrm>
            <a:prstGeom prst="line">
              <a:avLst/>
            </a:prstGeom>
            <a:solidFill>
              <a:srgbClr val="4F81BD"/>
            </a:solidFill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3733800" y="1595421"/>
              <a:ext cx="499512" cy="738808"/>
            </a:xfrm>
            <a:prstGeom prst="line">
              <a:avLst/>
            </a:prstGeom>
            <a:solidFill>
              <a:srgbClr val="4F81BD"/>
            </a:solidFill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4263129" y="1419830"/>
              <a:ext cx="738809" cy="155711"/>
            </a:xfrm>
            <a:prstGeom prst="line">
              <a:avLst/>
            </a:prstGeom>
            <a:solidFill>
              <a:srgbClr val="4F81BD"/>
            </a:solidFill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4982060" y="1419829"/>
              <a:ext cx="712304" cy="473764"/>
            </a:xfrm>
            <a:prstGeom prst="line">
              <a:avLst/>
            </a:prstGeom>
            <a:solidFill>
              <a:srgbClr val="4F81BD"/>
            </a:solidFill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2971800" y="2334229"/>
              <a:ext cx="762000" cy="567168"/>
            </a:xfrm>
            <a:prstGeom prst="line">
              <a:avLst/>
            </a:prstGeom>
            <a:solidFill>
              <a:srgbClr val="4F81BD"/>
            </a:solidFill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53"/>
          <p:cNvGrpSpPr>
            <a:grpSpLocks/>
          </p:cNvGrpSpPr>
          <p:nvPr/>
        </p:nvGrpSpPr>
        <p:grpSpPr bwMode="auto">
          <a:xfrm>
            <a:off x="5420204" y="2266015"/>
            <a:ext cx="456520" cy="493369"/>
            <a:chOff x="1277" y="3431"/>
            <a:chExt cx="305" cy="367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67" name="Oval 54"/>
            <p:cNvSpPr>
              <a:spLocks noChangeArrowheads="1"/>
            </p:cNvSpPr>
            <p:nvPr/>
          </p:nvSpPr>
          <p:spPr bwMode="auto">
            <a:xfrm>
              <a:off x="1296" y="3504"/>
              <a:ext cx="280" cy="280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8" name="Object 1030"/>
            <p:cNvGraphicFramePr>
              <a:graphicFrameLocks noChangeAspect="1"/>
            </p:cNvGraphicFramePr>
            <p:nvPr/>
          </p:nvGraphicFramePr>
          <p:xfrm>
            <a:off x="1277" y="3431"/>
            <a:ext cx="305" cy="367"/>
          </p:xfrm>
          <a:graphic>
            <a:graphicData uri="http://schemas.openxmlformats.org/presentationml/2006/ole">
              <p:oleObj spid="_x0000_s664589" name="Equation" r:id="rId3" imgW="190440" imgH="228600" progId="Equation.3">
                <p:embed/>
              </p:oleObj>
            </a:graphicData>
          </a:graphic>
        </p:graphicFrame>
      </p:grpSp>
      <p:grpSp>
        <p:nvGrpSpPr>
          <p:cNvPr id="69" name="Group 56"/>
          <p:cNvGrpSpPr>
            <a:grpSpLocks/>
          </p:cNvGrpSpPr>
          <p:nvPr/>
        </p:nvGrpSpPr>
        <p:grpSpPr bwMode="auto">
          <a:xfrm>
            <a:off x="4735991" y="1808815"/>
            <a:ext cx="455023" cy="493369"/>
            <a:chOff x="2205" y="3767"/>
            <a:chExt cx="304" cy="367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70" name="Oval 57"/>
            <p:cNvSpPr>
              <a:spLocks noChangeArrowheads="1"/>
            </p:cNvSpPr>
            <p:nvPr/>
          </p:nvSpPr>
          <p:spPr bwMode="auto">
            <a:xfrm>
              <a:off x="2224" y="3840"/>
              <a:ext cx="280" cy="280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graphicFrame>
          <p:nvGraphicFramePr>
            <p:cNvPr id="71" name="Object 1029"/>
            <p:cNvGraphicFramePr>
              <a:graphicFrameLocks noChangeAspect="1"/>
            </p:cNvGraphicFramePr>
            <p:nvPr/>
          </p:nvGraphicFramePr>
          <p:xfrm>
            <a:off x="2205" y="3767"/>
            <a:ext cx="304" cy="367"/>
          </p:xfrm>
          <a:graphic>
            <a:graphicData uri="http://schemas.openxmlformats.org/presentationml/2006/ole">
              <p:oleObj spid="_x0000_s664590" name="Equation" r:id="rId4" imgW="190440" imgH="228600" progId="Equation.3">
                <p:embed/>
              </p:oleObj>
            </a:graphicData>
          </a:graphic>
        </p:graphicFrame>
      </p:grpSp>
      <p:grpSp>
        <p:nvGrpSpPr>
          <p:cNvPr id="72" name="Group 59"/>
          <p:cNvGrpSpPr>
            <a:grpSpLocks/>
          </p:cNvGrpSpPr>
          <p:nvPr/>
        </p:nvGrpSpPr>
        <p:grpSpPr bwMode="auto">
          <a:xfrm>
            <a:off x="3962972" y="1988702"/>
            <a:ext cx="456520" cy="492125"/>
            <a:chOff x="3140" y="3800"/>
            <a:chExt cx="305" cy="366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73" name="Oval 60"/>
            <p:cNvSpPr>
              <a:spLocks noChangeArrowheads="1"/>
            </p:cNvSpPr>
            <p:nvPr/>
          </p:nvSpPr>
          <p:spPr bwMode="auto">
            <a:xfrm>
              <a:off x="3160" y="3872"/>
              <a:ext cx="280" cy="280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4" name="Object 1028"/>
            <p:cNvGraphicFramePr>
              <a:graphicFrameLocks noChangeAspect="1"/>
            </p:cNvGraphicFramePr>
            <p:nvPr/>
          </p:nvGraphicFramePr>
          <p:xfrm>
            <a:off x="3140" y="3800"/>
            <a:ext cx="305" cy="366"/>
          </p:xfrm>
          <a:graphic>
            <a:graphicData uri="http://schemas.openxmlformats.org/presentationml/2006/ole">
              <p:oleObj spid="_x0000_s664591" name="Equation" r:id="rId5" imgW="190440" imgH="228600" progId="Equation.3">
                <p:embed/>
              </p:oleObj>
            </a:graphicData>
          </a:graphic>
        </p:graphicFrame>
      </p:grpSp>
      <p:grpSp>
        <p:nvGrpSpPr>
          <p:cNvPr id="75" name="Group 62"/>
          <p:cNvGrpSpPr>
            <a:grpSpLocks/>
          </p:cNvGrpSpPr>
          <p:nvPr/>
        </p:nvGrpSpPr>
        <p:grpSpPr bwMode="auto">
          <a:xfrm>
            <a:off x="3476749" y="2667000"/>
            <a:ext cx="455120" cy="466725"/>
            <a:chOff x="4052" y="3826"/>
            <a:chExt cx="304" cy="347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76" name="Oval 63"/>
            <p:cNvSpPr>
              <a:spLocks noChangeArrowheads="1"/>
            </p:cNvSpPr>
            <p:nvPr/>
          </p:nvSpPr>
          <p:spPr bwMode="auto">
            <a:xfrm>
              <a:off x="4072" y="3888"/>
              <a:ext cx="280" cy="280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7" name="Object 1027"/>
            <p:cNvGraphicFramePr>
              <a:graphicFrameLocks noChangeAspect="1"/>
            </p:cNvGraphicFramePr>
            <p:nvPr/>
          </p:nvGraphicFramePr>
          <p:xfrm>
            <a:off x="4052" y="3826"/>
            <a:ext cx="304" cy="347"/>
          </p:xfrm>
          <a:graphic>
            <a:graphicData uri="http://schemas.openxmlformats.org/presentationml/2006/ole">
              <p:oleObj spid="_x0000_s664592" name="Equation" r:id="rId6" imgW="190440" imgH="215640" progId="Equation.3">
                <p:embed/>
              </p:oleObj>
            </a:graphicData>
          </a:graphic>
        </p:graphicFrame>
      </p:grpSp>
      <p:grpSp>
        <p:nvGrpSpPr>
          <p:cNvPr id="78" name="Group 68"/>
          <p:cNvGrpSpPr>
            <a:grpSpLocks/>
          </p:cNvGrpSpPr>
          <p:nvPr/>
        </p:nvGrpSpPr>
        <p:grpSpPr bwMode="auto">
          <a:xfrm>
            <a:off x="2726736" y="3352800"/>
            <a:ext cx="435565" cy="463888"/>
            <a:chOff x="741" y="3053"/>
            <a:chExt cx="291" cy="345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79" name="Oval 69"/>
            <p:cNvSpPr>
              <a:spLocks noChangeArrowheads="1"/>
            </p:cNvSpPr>
            <p:nvPr/>
          </p:nvSpPr>
          <p:spPr bwMode="auto">
            <a:xfrm>
              <a:off x="752" y="3114"/>
              <a:ext cx="280" cy="280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80" name="Object 1025"/>
            <p:cNvGraphicFramePr>
              <a:graphicFrameLocks noChangeAspect="1"/>
            </p:cNvGraphicFramePr>
            <p:nvPr/>
          </p:nvGraphicFramePr>
          <p:xfrm>
            <a:off x="741" y="3053"/>
            <a:ext cx="286" cy="345"/>
          </p:xfrm>
          <a:graphic>
            <a:graphicData uri="http://schemas.openxmlformats.org/presentationml/2006/ole">
              <p:oleObj spid="_x0000_s664593" name="Equation" r:id="rId7" imgW="177480" imgH="215640" progId="Equation.3">
                <p:embed/>
              </p:oleObj>
            </a:graphicData>
          </a:graphic>
        </p:graphicFrame>
      </p:grpSp>
      <p:grpSp>
        <p:nvGrpSpPr>
          <p:cNvPr id="82" name="Group 53"/>
          <p:cNvGrpSpPr>
            <a:grpSpLocks/>
          </p:cNvGrpSpPr>
          <p:nvPr/>
        </p:nvGrpSpPr>
        <p:grpSpPr bwMode="auto">
          <a:xfrm>
            <a:off x="4962662" y="3392831"/>
            <a:ext cx="455023" cy="493369"/>
            <a:chOff x="1277" y="3431"/>
            <a:chExt cx="304" cy="367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83" name="Oval 54"/>
            <p:cNvSpPr>
              <a:spLocks noChangeArrowheads="1"/>
            </p:cNvSpPr>
            <p:nvPr/>
          </p:nvSpPr>
          <p:spPr bwMode="auto">
            <a:xfrm>
              <a:off x="1296" y="3504"/>
              <a:ext cx="280" cy="280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84" name="Object 1030"/>
            <p:cNvGraphicFramePr>
              <a:graphicFrameLocks noChangeAspect="1"/>
            </p:cNvGraphicFramePr>
            <p:nvPr/>
          </p:nvGraphicFramePr>
          <p:xfrm>
            <a:off x="1277" y="3431"/>
            <a:ext cx="304" cy="367"/>
          </p:xfrm>
          <a:graphic>
            <a:graphicData uri="http://schemas.openxmlformats.org/presentationml/2006/ole">
              <p:oleObj spid="_x0000_s664594" name="Equation" r:id="rId8" imgW="190440" imgH="228600" progId="Equation.3">
                <p:embed/>
              </p:oleObj>
            </a:graphicData>
          </a:graphic>
        </p:graphicFrame>
      </p:grpSp>
      <p:grpSp>
        <p:nvGrpSpPr>
          <p:cNvPr id="85" name="Group 53"/>
          <p:cNvGrpSpPr>
            <a:grpSpLocks/>
          </p:cNvGrpSpPr>
          <p:nvPr/>
        </p:nvGrpSpPr>
        <p:grpSpPr bwMode="auto">
          <a:xfrm>
            <a:off x="5623833" y="4343400"/>
            <a:ext cx="434068" cy="493369"/>
            <a:chOff x="1286" y="3431"/>
            <a:chExt cx="290" cy="367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86" name="Oval 54"/>
            <p:cNvSpPr>
              <a:spLocks noChangeArrowheads="1"/>
            </p:cNvSpPr>
            <p:nvPr/>
          </p:nvSpPr>
          <p:spPr bwMode="auto">
            <a:xfrm>
              <a:off x="1296" y="3504"/>
              <a:ext cx="280" cy="280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87" name="Object 1030"/>
            <p:cNvGraphicFramePr>
              <a:graphicFrameLocks noChangeAspect="1"/>
            </p:cNvGraphicFramePr>
            <p:nvPr/>
          </p:nvGraphicFramePr>
          <p:xfrm>
            <a:off x="1286" y="3431"/>
            <a:ext cx="285" cy="367"/>
          </p:xfrm>
          <a:graphic>
            <a:graphicData uri="http://schemas.openxmlformats.org/presentationml/2006/ole">
              <p:oleObj spid="_x0000_s664595" name="Equation" r:id="rId9" imgW="177480" imgH="228600" progId="Equation.3">
                <p:embed/>
              </p:oleObj>
            </a:graphicData>
          </a:graphic>
        </p:graphicFrame>
      </p:grpSp>
      <p:grpSp>
        <p:nvGrpSpPr>
          <p:cNvPr id="88" name="Group 53"/>
          <p:cNvGrpSpPr>
            <a:grpSpLocks/>
          </p:cNvGrpSpPr>
          <p:nvPr/>
        </p:nvGrpSpPr>
        <p:grpSpPr bwMode="auto">
          <a:xfrm>
            <a:off x="4695962" y="5029200"/>
            <a:ext cx="455023" cy="493369"/>
            <a:chOff x="1277" y="3431"/>
            <a:chExt cx="304" cy="367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89" name="Oval 54"/>
            <p:cNvSpPr>
              <a:spLocks noChangeArrowheads="1"/>
            </p:cNvSpPr>
            <p:nvPr/>
          </p:nvSpPr>
          <p:spPr bwMode="auto">
            <a:xfrm>
              <a:off x="1296" y="3504"/>
              <a:ext cx="280" cy="280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90" name="Object 1030"/>
            <p:cNvGraphicFramePr>
              <a:graphicFrameLocks noChangeAspect="1"/>
            </p:cNvGraphicFramePr>
            <p:nvPr/>
          </p:nvGraphicFramePr>
          <p:xfrm>
            <a:off x="1277" y="3431"/>
            <a:ext cx="304" cy="367"/>
          </p:xfrm>
          <a:graphic>
            <a:graphicData uri="http://schemas.openxmlformats.org/presentationml/2006/ole">
              <p:oleObj spid="_x0000_s664596" name="Equation" r:id="rId10" imgW="190440" imgH="228600" progId="Equation.3">
                <p:embed/>
              </p:oleObj>
            </a:graphicData>
          </a:graphic>
        </p:graphicFrame>
      </p:grpSp>
      <p:grpSp>
        <p:nvGrpSpPr>
          <p:cNvPr id="91" name="Group 53"/>
          <p:cNvGrpSpPr>
            <a:grpSpLocks/>
          </p:cNvGrpSpPr>
          <p:nvPr/>
        </p:nvGrpSpPr>
        <p:grpSpPr bwMode="auto">
          <a:xfrm>
            <a:off x="2486163" y="4419600"/>
            <a:ext cx="547824" cy="493369"/>
            <a:chOff x="1247" y="3431"/>
            <a:chExt cx="366" cy="367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92" name="Oval 54"/>
            <p:cNvSpPr>
              <a:spLocks noChangeArrowheads="1"/>
            </p:cNvSpPr>
            <p:nvPr/>
          </p:nvSpPr>
          <p:spPr bwMode="auto">
            <a:xfrm>
              <a:off x="1296" y="3504"/>
              <a:ext cx="280" cy="280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93" name="Object 1030"/>
            <p:cNvGraphicFramePr>
              <a:graphicFrameLocks noChangeAspect="1"/>
            </p:cNvGraphicFramePr>
            <p:nvPr/>
          </p:nvGraphicFramePr>
          <p:xfrm>
            <a:off x="1247" y="3431"/>
            <a:ext cx="366" cy="367"/>
          </p:xfrm>
          <a:graphic>
            <a:graphicData uri="http://schemas.openxmlformats.org/presentationml/2006/ole">
              <p:oleObj spid="_x0000_s664597" name="Equation" r:id="rId11" imgW="228600" imgH="228600" progId="Equation.3">
                <p:embed/>
              </p:oleObj>
            </a:graphicData>
          </a:graphic>
        </p:graphicFrame>
      </p:grpSp>
      <p:grpSp>
        <p:nvGrpSpPr>
          <p:cNvPr id="94" name="Group 53"/>
          <p:cNvGrpSpPr>
            <a:grpSpLocks/>
          </p:cNvGrpSpPr>
          <p:nvPr/>
        </p:nvGrpSpPr>
        <p:grpSpPr bwMode="auto">
          <a:xfrm>
            <a:off x="3552961" y="5105400"/>
            <a:ext cx="453526" cy="493369"/>
            <a:chOff x="1277" y="3431"/>
            <a:chExt cx="303" cy="367"/>
          </a:xfrm>
          <a:solidFill>
            <a:srgbClr val="1F497D">
              <a:lumMod val="20000"/>
              <a:lumOff val="80000"/>
            </a:srgbClr>
          </a:solidFill>
        </p:grpSpPr>
        <p:sp>
          <p:nvSpPr>
            <p:cNvPr id="95" name="Oval 54"/>
            <p:cNvSpPr>
              <a:spLocks noChangeArrowheads="1"/>
            </p:cNvSpPr>
            <p:nvPr/>
          </p:nvSpPr>
          <p:spPr bwMode="auto">
            <a:xfrm>
              <a:off x="1296" y="3504"/>
              <a:ext cx="280" cy="280"/>
            </a:xfrm>
            <a:prstGeom prst="ellips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96" name="Object 1030"/>
            <p:cNvGraphicFramePr>
              <a:graphicFrameLocks noChangeAspect="1"/>
            </p:cNvGraphicFramePr>
            <p:nvPr/>
          </p:nvGraphicFramePr>
          <p:xfrm>
            <a:off x="1277" y="3431"/>
            <a:ext cx="303" cy="367"/>
          </p:xfrm>
          <a:graphic>
            <a:graphicData uri="http://schemas.openxmlformats.org/presentationml/2006/ole">
              <p:oleObj spid="_x0000_s664598" name="Equation" r:id="rId12" imgW="190440" imgH="228600" progId="Equation.3">
                <p:embed/>
              </p:oleObj>
            </a:graphicData>
          </a:graphic>
        </p:graphicFrame>
      </p:grpSp>
      <p:grpSp>
        <p:nvGrpSpPr>
          <p:cNvPr id="110" name="Group 109"/>
          <p:cNvGrpSpPr/>
          <p:nvPr/>
        </p:nvGrpSpPr>
        <p:grpSpPr>
          <a:xfrm>
            <a:off x="102778" y="1981207"/>
            <a:ext cx="4086852" cy="1780733"/>
            <a:chOff x="102778" y="1981207"/>
            <a:chExt cx="4086852" cy="1780733"/>
          </a:xfrm>
        </p:grpSpPr>
        <p:sp>
          <p:nvSpPr>
            <p:cNvPr id="100" name="Oval 99"/>
            <p:cNvSpPr/>
            <p:nvPr/>
          </p:nvSpPr>
          <p:spPr bwMode="auto">
            <a:xfrm rot="19226974">
              <a:off x="2448193" y="2748005"/>
              <a:ext cx="1741437" cy="973384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02778" y="1981207"/>
              <a:ext cx="3480394" cy="1780733"/>
              <a:chOff x="102778" y="1981207"/>
              <a:chExt cx="3480394" cy="1780733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 flipH="1">
                <a:off x="3048000" y="3062177"/>
                <a:ext cx="535172" cy="443023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101" name="TextBox 100"/>
              <p:cNvSpPr txBox="1"/>
              <p:nvPr/>
            </p:nvSpPr>
            <p:spPr>
              <a:xfrm flipH="1">
                <a:off x="102778" y="1981207"/>
                <a:ext cx="2667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elastic energy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(elasticity)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664599" name="Object 23"/>
              <p:cNvGraphicFramePr>
                <a:graphicFrameLocks noChangeAspect="1"/>
              </p:cNvGraphicFramePr>
              <p:nvPr/>
            </p:nvGraphicFramePr>
            <p:xfrm>
              <a:off x="209178" y="2914215"/>
              <a:ext cx="2228850" cy="847725"/>
            </p:xfrm>
            <a:graphic>
              <a:graphicData uri="http://schemas.openxmlformats.org/presentationml/2006/ole">
                <p:oleObj spid="_x0000_s664599" name="Equation" r:id="rId13" imgW="965160" imgH="393480" progId="Equation.3">
                  <p:embed/>
                </p:oleObj>
              </a:graphicData>
            </a:graphic>
          </p:graphicFrame>
        </p:grpSp>
      </p:grpSp>
      <p:grpSp>
        <p:nvGrpSpPr>
          <p:cNvPr id="112" name="Group 111"/>
          <p:cNvGrpSpPr/>
          <p:nvPr/>
        </p:nvGrpSpPr>
        <p:grpSpPr>
          <a:xfrm>
            <a:off x="3212802" y="2198905"/>
            <a:ext cx="5867400" cy="4563000"/>
            <a:chOff x="3212802" y="2198905"/>
            <a:chExt cx="5867400" cy="45630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638800" y="2590800"/>
              <a:ext cx="228600" cy="1905000"/>
            </a:xfrm>
            <a:prstGeom prst="line">
              <a:avLst/>
            </a:prstGeom>
            <a:noFill/>
            <a:ln w="22225" cap="flat" cmpd="sng" algn="ctr">
              <a:solidFill>
                <a:sysClr val="window" lastClr="FFFFFF">
                  <a:lumMod val="65000"/>
                </a:sysClr>
              </a:solidFill>
              <a:prstDash val="dash"/>
            </a:ln>
            <a:effectLst/>
          </p:spPr>
        </p:cxnSp>
        <p:sp>
          <p:nvSpPr>
            <p:cNvPr id="97" name="Oval 96"/>
            <p:cNvSpPr/>
            <p:nvPr/>
          </p:nvSpPr>
          <p:spPr>
            <a:xfrm>
              <a:off x="5715000" y="3581400"/>
              <a:ext cx="76200" cy="7620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 rot="4889749">
              <a:off x="4242190" y="2803477"/>
              <a:ext cx="2803985" cy="159484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98" name="Straight Arrow Connector 97"/>
            <p:cNvCxnSpPr>
              <a:stCxn id="97" idx="2"/>
            </p:cNvCxnSpPr>
            <p:nvPr/>
          </p:nvCxnSpPr>
          <p:spPr>
            <a:xfrm flipH="1">
              <a:off x="5334000" y="3619500"/>
              <a:ext cx="381000" cy="381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02" name="TextBox 101"/>
            <p:cNvSpPr txBox="1"/>
            <p:nvPr/>
          </p:nvSpPr>
          <p:spPr>
            <a:xfrm flipH="1">
              <a:off x="5993219" y="5022111"/>
              <a:ext cx="25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bending energy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(stiffness)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64600" name="Object 24"/>
            <p:cNvGraphicFramePr>
              <a:graphicFrameLocks noChangeAspect="1"/>
            </p:cNvGraphicFramePr>
            <p:nvPr/>
          </p:nvGraphicFramePr>
          <p:xfrm>
            <a:off x="3212802" y="5860205"/>
            <a:ext cx="5867400" cy="901700"/>
          </p:xfrm>
          <a:graphic>
            <a:graphicData uri="http://schemas.openxmlformats.org/presentationml/2006/ole">
              <p:oleObj spid="_x0000_s664600" name="Equation" r:id="rId14" imgW="2895480" imgH="419040" progId="Equation.3">
                <p:embed/>
              </p:oleObj>
            </a:graphicData>
          </a:graphic>
        </p:graphicFrame>
      </p:grpSp>
      <p:graphicFrame>
        <p:nvGraphicFramePr>
          <p:cNvPr id="664601" name="Object 25"/>
          <p:cNvGraphicFramePr>
            <a:graphicFrameLocks noChangeAspect="1"/>
          </p:cNvGraphicFramePr>
          <p:nvPr/>
        </p:nvGraphicFramePr>
        <p:xfrm>
          <a:off x="6759870" y="1962656"/>
          <a:ext cx="1618585" cy="511849"/>
        </p:xfrm>
        <a:graphic>
          <a:graphicData uri="http://schemas.openxmlformats.org/presentationml/2006/ole">
            <p:oleObj spid="_x0000_s664601" name="Equation" r:id="rId15" imgW="723600" imgH="228600" progId="Equation.3">
              <p:embed/>
            </p:oleObj>
          </a:graphicData>
        </a:graphic>
      </p:graphicFrame>
      <p:graphicFrame>
        <p:nvGraphicFramePr>
          <p:cNvPr id="664602" name="Object 26"/>
          <p:cNvGraphicFramePr>
            <a:graphicFrameLocks noChangeAspect="1"/>
          </p:cNvGraphicFramePr>
          <p:nvPr/>
        </p:nvGraphicFramePr>
        <p:xfrm>
          <a:off x="5522912" y="777508"/>
          <a:ext cx="3621088" cy="488950"/>
        </p:xfrm>
        <a:graphic>
          <a:graphicData uri="http://schemas.openxmlformats.org/presentationml/2006/ole">
            <p:oleObj spid="_x0000_s664602" name="Equation" r:id="rId16" imgW="17906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4257738" y="2458277"/>
            <a:ext cx="2918828" cy="2981739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08364" y="2454962"/>
            <a:ext cx="2727949" cy="29817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B460F987-1F6A-4CF9-A0EC-5D01C1F3B673}" type="slidenum">
              <a:rPr lang="en-US"/>
              <a:pPr/>
              <a:t>19</a:t>
            </a:fld>
            <a:endParaRPr lang="en-US"/>
          </a:p>
        </p:txBody>
      </p:sp>
      <p:sp>
        <p:nvSpPr>
          <p:cNvPr id="555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Elastic Snake</a:t>
            </a:r>
            <a:endParaRPr lang="en-US" dirty="0"/>
          </a:p>
        </p:txBody>
      </p:sp>
      <p:sp>
        <p:nvSpPr>
          <p:cNvPr id="555012" name="Text Box 1028"/>
          <p:cNvSpPr txBox="1">
            <a:spLocks noChangeArrowheads="1"/>
          </p:cNvSpPr>
          <p:nvPr/>
        </p:nvSpPr>
        <p:spPr bwMode="auto">
          <a:xfrm>
            <a:off x="7250545" y="2969531"/>
            <a:ext cx="1662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 smtClean="0">
                <a:latin typeface="Tahoma" pitchFamily="34" charset="0"/>
              </a:rPr>
              <a:t>continuous case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55013" name="Text Box 1029"/>
          <p:cNvSpPr txBox="1">
            <a:spLocks noChangeArrowheads="1"/>
          </p:cNvSpPr>
          <p:nvPr/>
        </p:nvSpPr>
        <p:spPr bwMode="auto">
          <a:xfrm>
            <a:off x="7250539" y="4387159"/>
            <a:ext cx="16477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 smtClean="0">
                <a:latin typeface="Tahoma" pitchFamily="34" charset="0"/>
              </a:rPr>
              <a:t>discrete case</a:t>
            </a:r>
            <a:endParaRPr lang="en-US" sz="1600" dirty="0">
              <a:latin typeface="Tahoma" pitchFamily="34" charset="0"/>
            </a:endParaRPr>
          </a:p>
        </p:txBody>
      </p:sp>
      <p:graphicFrame>
        <p:nvGraphicFramePr>
          <p:cNvPr id="685057" name="Object 2049"/>
          <p:cNvGraphicFramePr>
            <a:graphicFrameLocks noChangeAspect="1"/>
          </p:cNvGraphicFramePr>
          <p:nvPr/>
        </p:nvGraphicFramePr>
        <p:xfrm>
          <a:off x="346075" y="2573338"/>
          <a:ext cx="6872288" cy="1374775"/>
        </p:xfrm>
        <a:graphic>
          <a:graphicData uri="http://schemas.openxmlformats.org/presentationml/2006/ole">
            <p:oleObj spid="_x0000_s671746" name="Equation" r:id="rId3" imgW="2412720" imgH="482400" progId="Equation.3">
              <p:embed/>
            </p:oleObj>
          </a:graphicData>
        </a:graphic>
      </p:graphicFrame>
      <p:graphicFrame>
        <p:nvGraphicFramePr>
          <p:cNvPr id="685058" name="Object 2050"/>
          <p:cNvGraphicFramePr>
            <a:graphicFrameLocks noChangeAspect="1"/>
          </p:cNvGraphicFramePr>
          <p:nvPr/>
        </p:nvGraphicFramePr>
        <p:xfrm>
          <a:off x="317211" y="4092575"/>
          <a:ext cx="6362700" cy="1230313"/>
        </p:xfrm>
        <a:graphic>
          <a:graphicData uri="http://schemas.openxmlformats.org/presentationml/2006/ole">
            <p:oleObj spid="_x0000_s671747" name="Equation" r:id="rId4" imgW="2234880" imgH="431640" progId="Equation.3">
              <p:embed/>
            </p:oleObj>
          </a:graphicData>
        </a:graphic>
      </p:graphicFrame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1039132" y="5516557"/>
            <a:ext cx="2804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chemeClr val="accent6"/>
                </a:solidFill>
                <a:latin typeface="Tahoma" pitchFamily="34" charset="0"/>
              </a:rPr>
              <a:t>elastic  smoothness term</a:t>
            </a:r>
          </a:p>
          <a:p>
            <a:pPr algn="ctr" eaLnBrk="1" hangingPunct="1"/>
            <a:r>
              <a:rPr lang="en-US" sz="1600" dirty="0" smtClean="0">
                <a:solidFill>
                  <a:schemeClr val="accent6"/>
                </a:solidFill>
                <a:latin typeface="Tahoma" pitchFamily="34" charset="0"/>
              </a:rPr>
              <a:t>(interior energy)</a:t>
            </a:r>
            <a:endParaRPr lang="en-US" sz="160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4494722" y="5519872"/>
            <a:ext cx="20556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chemeClr val="accent1"/>
                </a:solidFill>
                <a:latin typeface="Tahoma" pitchFamily="34" charset="0"/>
              </a:rPr>
              <a:t>image data term</a:t>
            </a:r>
          </a:p>
          <a:p>
            <a:pPr algn="ctr" eaLnBrk="1" hangingPunct="1"/>
            <a:r>
              <a:rPr lang="en-US" sz="1600" dirty="0" smtClean="0">
                <a:solidFill>
                  <a:schemeClr val="accent1"/>
                </a:solidFill>
                <a:latin typeface="Tahoma" pitchFamily="34" charset="0"/>
              </a:rPr>
              <a:t>(exterior energy)</a:t>
            </a:r>
            <a:endParaRPr lang="en-US" sz="1600" dirty="0">
              <a:solidFill>
                <a:schemeClr val="accent1"/>
              </a:solidFill>
              <a:latin typeface="Tahoma" pitchFamily="34" charset="0"/>
            </a:endParaRPr>
          </a:p>
        </p:txBody>
      </p:sp>
      <p:graphicFrame>
        <p:nvGraphicFramePr>
          <p:cNvPr id="14" name="Object 2054"/>
          <p:cNvGraphicFramePr>
            <a:graphicFrameLocks noChangeAspect="1"/>
          </p:cNvGraphicFramePr>
          <p:nvPr/>
        </p:nvGraphicFramePr>
        <p:xfrm>
          <a:off x="7282110" y="3305025"/>
          <a:ext cx="1751058" cy="239186"/>
        </p:xfrm>
        <a:graphic>
          <a:graphicData uri="http://schemas.openxmlformats.org/presentationml/2006/ole">
            <p:oleObj spid="_x0000_s671748" name="Equation" r:id="rId5" imgW="1498320" imgH="203040" progId="Equation.3">
              <p:embed/>
            </p:oleObj>
          </a:graphicData>
        </a:graphic>
      </p:graphicFrame>
      <p:graphicFrame>
        <p:nvGraphicFramePr>
          <p:cNvPr id="15" name="Object 2055"/>
          <p:cNvGraphicFramePr>
            <a:graphicFrameLocks noChangeAspect="1"/>
          </p:cNvGraphicFramePr>
          <p:nvPr/>
        </p:nvGraphicFramePr>
        <p:xfrm>
          <a:off x="7398186" y="4707092"/>
          <a:ext cx="1544637" cy="269875"/>
        </p:xfrm>
        <a:graphic>
          <a:graphicData uri="http://schemas.openxmlformats.org/presentationml/2006/ole">
            <p:oleObj spid="_x0000_s671749" name="Equation" r:id="rId6" imgW="13204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 pitchFamily="18" charset="0"/>
              </a:rPr>
              <a:t>Introduction to Image Segmentation</a:t>
            </a:r>
            <a:endParaRPr lang="en-US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383366"/>
            <a:ext cx="8445500" cy="4652963"/>
          </a:xfrm>
        </p:spPr>
        <p:txBody>
          <a:bodyPr/>
          <a:lstStyle/>
          <a:p>
            <a:r>
              <a:rPr lang="en-US" dirty="0" smtClean="0"/>
              <a:t>implicit/explicit representation of boundaries</a:t>
            </a:r>
          </a:p>
          <a:p>
            <a:pPr lvl="1"/>
            <a:r>
              <a:rPr lang="en-US" dirty="0" smtClean="0"/>
              <a:t>active contours, level-sets, graph cut, etc.</a:t>
            </a:r>
          </a:p>
          <a:p>
            <a:r>
              <a:rPr lang="en-US" dirty="0" smtClean="0"/>
              <a:t>Basic low-order objective functions (energies)</a:t>
            </a:r>
          </a:p>
          <a:p>
            <a:pPr lvl="1"/>
            <a:r>
              <a:rPr lang="en-US" dirty="0" smtClean="0"/>
              <a:t>physics, geometry, statistics, information </a:t>
            </a:r>
            <a:r>
              <a:rPr lang="en-US" dirty="0" smtClean="0"/>
              <a:t>theory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</a:t>
            </a:r>
            <a:r>
              <a:rPr lang="en-US" dirty="0" smtClean="0"/>
              <a:t>et functions, </a:t>
            </a:r>
            <a:r>
              <a:rPr lang="en-US" dirty="0" err="1" smtClean="0"/>
              <a:t>submodularity</a:t>
            </a:r>
            <a:endParaRPr lang="en-US" dirty="0" smtClean="0"/>
          </a:p>
          <a:p>
            <a:pPr lvl="1"/>
            <a:r>
              <a:rPr lang="en-US" dirty="0" smtClean="0"/>
              <a:t>Exact methods</a:t>
            </a:r>
            <a:endParaRPr lang="en-US" dirty="0"/>
          </a:p>
          <a:p>
            <a:r>
              <a:rPr lang="en-US" dirty="0" smtClean="0"/>
              <a:t>Approximation methods</a:t>
            </a:r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igher-order and non-submodular objectives</a:t>
            </a:r>
          </a:p>
          <a:p>
            <a:pPr lvl="1"/>
            <a:r>
              <a:rPr lang="en-US" dirty="0" smtClean="0"/>
              <a:t>Comparison to gradient descent (level-sets)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71230" y="2449912"/>
            <a:ext cx="720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5472" y="5069348"/>
            <a:ext cx="720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76F1D50-EEED-4193-ADBF-22FAEF275010}" type="slidenum">
              <a:rPr lang="en-US"/>
              <a:pPr/>
              <a:t>20</a:t>
            </a:fld>
            <a:endParaRPr lang="en-US"/>
          </a:p>
        </p:txBody>
      </p:sp>
      <p:sp>
        <p:nvSpPr>
          <p:cNvPr id="568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Snakes - gradient descent</a:t>
            </a:r>
            <a:endParaRPr lang="en-US" dirty="0"/>
          </a:p>
        </p:txBody>
      </p:sp>
      <p:sp>
        <p:nvSpPr>
          <p:cNvPr id="568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86388" y="1423988"/>
            <a:ext cx="3795712" cy="60007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simple elastic snake energy</a:t>
            </a:r>
          </a:p>
        </p:txBody>
      </p:sp>
      <p:sp>
        <p:nvSpPr>
          <p:cNvPr id="568328" name="Freeform 1032"/>
          <p:cNvSpPr>
            <a:spLocks/>
          </p:cNvSpPr>
          <p:nvPr/>
        </p:nvSpPr>
        <p:spPr bwMode="auto">
          <a:xfrm>
            <a:off x="539750" y="3948113"/>
            <a:ext cx="1998663" cy="1562100"/>
          </a:xfrm>
          <a:custGeom>
            <a:avLst/>
            <a:gdLst/>
            <a:ahLst/>
            <a:cxnLst>
              <a:cxn ang="0">
                <a:pos x="32" y="387"/>
              </a:cxn>
              <a:cxn ang="0">
                <a:pos x="419" y="29"/>
              </a:cxn>
              <a:cxn ang="0">
                <a:pos x="917" y="211"/>
              </a:cxn>
              <a:cxn ang="0">
                <a:pos x="1044" y="696"/>
              </a:cxn>
              <a:cxn ang="0">
                <a:pos x="1212" y="956"/>
              </a:cxn>
              <a:cxn ang="0">
                <a:pos x="763" y="1420"/>
              </a:cxn>
              <a:cxn ang="0">
                <a:pos x="229" y="956"/>
              </a:cxn>
              <a:cxn ang="0">
                <a:pos x="32" y="387"/>
              </a:cxn>
            </a:cxnLst>
            <a:rect l="0" t="0" r="r" b="b"/>
            <a:pathLst>
              <a:path w="1259" h="1420">
                <a:moveTo>
                  <a:pt x="32" y="387"/>
                </a:moveTo>
                <a:cubicBezTo>
                  <a:pt x="64" y="233"/>
                  <a:pt x="272" y="58"/>
                  <a:pt x="419" y="29"/>
                </a:cubicBezTo>
                <a:cubicBezTo>
                  <a:pt x="566" y="0"/>
                  <a:pt x="813" y="100"/>
                  <a:pt x="917" y="211"/>
                </a:cubicBezTo>
                <a:cubicBezTo>
                  <a:pt x="1021" y="322"/>
                  <a:pt x="995" y="572"/>
                  <a:pt x="1044" y="696"/>
                </a:cubicBezTo>
                <a:cubicBezTo>
                  <a:pt x="1093" y="820"/>
                  <a:pt x="1259" y="835"/>
                  <a:pt x="1212" y="956"/>
                </a:cubicBezTo>
                <a:cubicBezTo>
                  <a:pt x="1165" y="1077"/>
                  <a:pt x="927" y="1420"/>
                  <a:pt x="763" y="1420"/>
                </a:cubicBezTo>
                <a:cubicBezTo>
                  <a:pt x="599" y="1420"/>
                  <a:pt x="351" y="1125"/>
                  <a:pt x="229" y="956"/>
                </a:cubicBezTo>
                <a:cubicBezTo>
                  <a:pt x="107" y="787"/>
                  <a:pt x="0" y="541"/>
                  <a:pt x="32" y="387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29" name="Oval 1033"/>
          <p:cNvSpPr>
            <a:spLocks noChangeArrowheads="1"/>
          </p:cNvSpPr>
          <p:nvPr/>
        </p:nvSpPr>
        <p:spPr bwMode="auto">
          <a:xfrm>
            <a:off x="1360488" y="3938588"/>
            <a:ext cx="100012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0" name="Oval 1034"/>
          <p:cNvSpPr>
            <a:spLocks noChangeArrowheads="1"/>
          </p:cNvSpPr>
          <p:nvPr/>
        </p:nvSpPr>
        <p:spPr bwMode="auto">
          <a:xfrm>
            <a:off x="1657350" y="4024313"/>
            <a:ext cx="100013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1" name="Oval 1035"/>
          <p:cNvSpPr>
            <a:spLocks noChangeArrowheads="1"/>
          </p:cNvSpPr>
          <p:nvPr/>
        </p:nvSpPr>
        <p:spPr bwMode="auto">
          <a:xfrm>
            <a:off x="1943100" y="4154488"/>
            <a:ext cx="100013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2" name="Oval 1036"/>
          <p:cNvSpPr>
            <a:spLocks noChangeArrowheads="1"/>
          </p:cNvSpPr>
          <p:nvPr/>
        </p:nvSpPr>
        <p:spPr bwMode="auto">
          <a:xfrm>
            <a:off x="2095500" y="4406900"/>
            <a:ext cx="100013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3" name="Oval 1037"/>
          <p:cNvSpPr>
            <a:spLocks noChangeArrowheads="1"/>
          </p:cNvSpPr>
          <p:nvPr/>
        </p:nvSpPr>
        <p:spPr bwMode="auto">
          <a:xfrm>
            <a:off x="2203450" y="4692650"/>
            <a:ext cx="100013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4" name="Oval 1038"/>
          <p:cNvSpPr>
            <a:spLocks noChangeArrowheads="1"/>
          </p:cNvSpPr>
          <p:nvPr/>
        </p:nvSpPr>
        <p:spPr bwMode="auto">
          <a:xfrm>
            <a:off x="2411413" y="4900613"/>
            <a:ext cx="100012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5" name="Oval 1039"/>
          <p:cNvSpPr>
            <a:spLocks noChangeArrowheads="1"/>
          </p:cNvSpPr>
          <p:nvPr/>
        </p:nvSpPr>
        <p:spPr bwMode="auto">
          <a:xfrm>
            <a:off x="2241550" y="5153025"/>
            <a:ext cx="100013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6" name="Oval 1040"/>
          <p:cNvSpPr>
            <a:spLocks noChangeArrowheads="1"/>
          </p:cNvSpPr>
          <p:nvPr/>
        </p:nvSpPr>
        <p:spPr bwMode="auto">
          <a:xfrm>
            <a:off x="2005013" y="5327650"/>
            <a:ext cx="100012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7" name="Oval 1041"/>
          <p:cNvSpPr>
            <a:spLocks noChangeArrowheads="1"/>
          </p:cNvSpPr>
          <p:nvPr/>
        </p:nvSpPr>
        <p:spPr bwMode="auto">
          <a:xfrm>
            <a:off x="1701800" y="5468938"/>
            <a:ext cx="100013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8" name="Oval 1042"/>
          <p:cNvSpPr>
            <a:spLocks noChangeArrowheads="1"/>
          </p:cNvSpPr>
          <p:nvPr/>
        </p:nvSpPr>
        <p:spPr bwMode="auto">
          <a:xfrm>
            <a:off x="1420813" y="5376863"/>
            <a:ext cx="100012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9" name="Oval 1043"/>
          <p:cNvSpPr>
            <a:spLocks noChangeArrowheads="1"/>
          </p:cNvSpPr>
          <p:nvPr/>
        </p:nvSpPr>
        <p:spPr bwMode="auto">
          <a:xfrm>
            <a:off x="1195388" y="5207000"/>
            <a:ext cx="100012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0" name="Oval 1044"/>
          <p:cNvSpPr>
            <a:spLocks noChangeArrowheads="1"/>
          </p:cNvSpPr>
          <p:nvPr/>
        </p:nvSpPr>
        <p:spPr bwMode="auto">
          <a:xfrm>
            <a:off x="969963" y="5037138"/>
            <a:ext cx="100012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1" name="Oval 1045"/>
          <p:cNvSpPr>
            <a:spLocks noChangeArrowheads="1"/>
          </p:cNvSpPr>
          <p:nvPr/>
        </p:nvSpPr>
        <p:spPr bwMode="auto">
          <a:xfrm>
            <a:off x="766763" y="4845050"/>
            <a:ext cx="100012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2" name="Oval 1046"/>
          <p:cNvSpPr>
            <a:spLocks noChangeArrowheads="1"/>
          </p:cNvSpPr>
          <p:nvPr/>
        </p:nvSpPr>
        <p:spPr bwMode="auto">
          <a:xfrm>
            <a:off x="630238" y="4630738"/>
            <a:ext cx="100012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3" name="Oval 1047"/>
          <p:cNvSpPr>
            <a:spLocks noChangeArrowheads="1"/>
          </p:cNvSpPr>
          <p:nvPr/>
        </p:nvSpPr>
        <p:spPr bwMode="auto">
          <a:xfrm>
            <a:off x="549275" y="4371975"/>
            <a:ext cx="100013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4" name="Oval 1048"/>
          <p:cNvSpPr>
            <a:spLocks noChangeArrowheads="1"/>
          </p:cNvSpPr>
          <p:nvPr/>
        </p:nvSpPr>
        <p:spPr bwMode="auto">
          <a:xfrm>
            <a:off x="701675" y="4124325"/>
            <a:ext cx="100013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5" name="Oval 1049"/>
          <p:cNvSpPr>
            <a:spLocks noChangeArrowheads="1"/>
          </p:cNvSpPr>
          <p:nvPr/>
        </p:nvSpPr>
        <p:spPr bwMode="auto">
          <a:xfrm>
            <a:off x="998538" y="3976688"/>
            <a:ext cx="100012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9"/>
          <p:cNvGrpSpPr/>
          <p:nvPr/>
        </p:nvGrpSpPr>
        <p:grpSpPr>
          <a:xfrm>
            <a:off x="2853177" y="3843960"/>
            <a:ext cx="2965724" cy="2592065"/>
            <a:chOff x="2853177" y="3843960"/>
            <a:chExt cx="2965724" cy="2592065"/>
          </a:xfrm>
        </p:grpSpPr>
        <p:grpSp>
          <p:nvGrpSpPr>
            <p:cNvPr id="3" name="Group 53"/>
            <p:cNvGrpSpPr/>
            <p:nvPr/>
          </p:nvGrpSpPr>
          <p:grpSpPr>
            <a:xfrm>
              <a:off x="3032125" y="3843960"/>
              <a:ext cx="2786776" cy="811174"/>
              <a:chOff x="307406" y="5894426"/>
              <a:chExt cx="2786776" cy="811174"/>
            </a:xfrm>
          </p:grpSpPr>
          <p:grpSp>
            <p:nvGrpSpPr>
              <p:cNvPr id="4" name="Group 50"/>
              <p:cNvGrpSpPr/>
              <p:nvPr/>
            </p:nvGrpSpPr>
            <p:grpSpPr>
              <a:xfrm>
                <a:off x="307406" y="6086763"/>
                <a:ext cx="2786776" cy="618837"/>
                <a:chOff x="307406" y="6086763"/>
                <a:chExt cx="2786776" cy="618837"/>
              </a:xfrm>
            </p:grpSpPr>
            <p:sp>
              <p:nvSpPr>
                <p:cNvPr id="49" name="Rectangle 1067"/>
                <p:cNvSpPr>
                  <a:spLocks noChangeArrowheads="1"/>
                </p:cNvSpPr>
                <p:nvPr/>
              </p:nvSpPr>
              <p:spPr bwMode="auto">
                <a:xfrm>
                  <a:off x="347807" y="6086763"/>
                  <a:ext cx="2746375" cy="618837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749578" name="Object 10"/>
                <p:cNvGraphicFramePr>
                  <a:graphicFrameLocks noChangeAspect="1"/>
                </p:cNvGraphicFramePr>
                <p:nvPr/>
              </p:nvGraphicFramePr>
              <p:xfrm>
                <a:off x="307406" y="6211304"/>
                <a:ext cx="2774950" cy="441325"/>
              </p:xfrm>
              <a:graphic>
                <a:graphicData uri="http://schemas.openxmlformats.org/presentationml/2006/ole">
                  <p:oleObj spid="_x0000_s799748" name="Equation" r:id="rId3" imgW="990360" imgH="177480" progId="Equation.3">
                    <p:embed/>
                  </p:oleObj>
                </a:graphicData>
              </a:graphic>
            </p:graphicFrame>
          </p:grpSp>
          <p:sp>
            <p:nvSpPr>
              <p:cNvPr id="53" name="Text Box 41"/>
              <p:cNvSpPr txBox="1">
                <a:spLocks noChangeArrowheads="1"/>
              </p:cNvSpPr>
              <p:nvPr/>
            </p:nvSpPr>
            <p:spPr bwMode="auto">
              <a:xfrm>
                <a:off x="548413" y="5894426"/>
                <a:ext cx="2473754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100" dirty="0" smtClean="0">
                    <a:latin typeface="Tahoma" pitchFamily="34" charset="0"/>
                  </a:rPr>
                  <a:t>update </a:t>
                </a:r>
                <a:r>
                  <a:rPr lang="en-US" sz="1100" dirty="0">
                    <a:latin typeface="Tahoma" pitchFamily="34" charset="0"/>
                  </a:rPr>
                  <a:t>equation for </a:t>
                </a:r>
                <a:r>
                  <a:rPr lang="en-US" sz="1100" dirty="0" smtClean="0">
                    <a:latin typeface="Tahoma" pitchFamily="34" charset="0"/>
                  </a:rPr>
                  <a:t>the whole snake</a:t>
                </a:r>
                <a:endParaRPr lang="en-US" sz="1100" dirty="0">
                  <a:latin typeface="Tahoma" pitchFamily="34" charset="0"/>
                </a:endParaRPr>
              </a:p>
            </p:txBody>
          </p:sp>
        </p:grpSp>
        <p:graphicFrame>
          <p:nvGraphicFramePr>
            <p:cNvPr id="55" name="Object 10"/>
            <p:cNvGraphicFramePr>
              <a:graphicFrameLocks noChangeAspect="1"/>
            </p:cNvGraphicFramePr>
            <p:nvPr/>
          </p:nvGraphicFramePr>
          <p:xfrm>
            <a:off x="2853177" y="4784450"/>
            <a:ext cx="2642466" cy="1651575"/>
          </p:xfrm>
          <a:graphic>
            <a:graphicData uri="http://schemas.openxmlformats.org/presentationml/2006/ole">
              <p:oleObj spid="_x0000_s799749" name="Equation" r:id="rId4" imgW="1714320" imgH="1143000" progId="Equation.3">
                <p:embed/>
              </p:oleObj>
            </a:graphicData>
          </a:graphic>
        </p:graphicFrame>
      </p:grpSp>
      <p:sp>
        <p:nvSpPr>
          <p:cNvPr id="59" name="TextBox 58"/>
          <p:cNvSpPr txBox="1"/>
          <p:nvPr/>
        </p:nvSpPr>
        <p:spPr>
          <a:xfrm>
            <a:off x="304799" y="495992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C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5" name="Group 37"/>
          <p:cNvGrpSpPr/>
          <p:nvPr/>
        </p:nvGrpSpPr>
        <p:grpSpPr>
          <a:xfrm>
            <a:off x="244777" y="1473197"/>
            <a:ext cx="8680148" cy="2143128"/>
            <a:chOff x="244777" y="1473197"/>
            <a:chExt cx="8680148" cy="2143128"/>
          </a:xfrm>
        </p:grpSpPr>
        <p:graphicFrame>
          <p:nvGraphicFramePr>
            <p:cNvPr id="702465" name="Object 1025"/>
            <p:cNvGraphicFramePr>
              <a:graphicFrameLocks noChangeAspect="1"/>
            </p:cNvGraphicFramePr>
            <p:nvPr/>
          </p:nvGraphicFramePr>
          <p:xfrm>
            <a:off x="4224338" y="2646363"/>
            <a:ext cx="4595812" cy="969962"/>
          </p:xfrm>
          <a:graphic>
            <a:graphicData uri="http://schemas.openxmlformats.org/presentationml/2006/ole">
              <p:oleObj spid="_x0000_s799747" name="Equation" r:id="rId5" imgW="2044440" imgH="431640" progId="Equation.3">
                <p:embed/>
              </p:oleObj>
            </a:graphicData>
          </a:graphic>
        </p:graphicFrame>
        <p:grpSp>
          <p:nvGrpSpPr>
            <p:cNvPr id="6" name="Group 36"/>
            <p:cNvGrpSpPr/>
            <p:nvPr/>
          </p:nvGrpSpPr>
          <p:grpSpPr>
            <a:xfrm>
              <a:off x="244777" y="1473197"/>
              <a:ext cx="8680148" cy="1347489"/>
              <a:chOff x="244777" y="1473197"/>
              <a:chExt cx="8680148" cy="1347489"/>
            </a:xfrm>
          </p:grpSpPr>
          <p:graphicFrame>
            <p:nvGraphicFramePr>
              <p:cNvPr id="702464" name="Object 1024"/>
              <p:cNvGraphicFramePr>
                <a:graphicFrameLocks noChangeAspect="1"/>
              </p:cNvGraphicFramePr>
              <p:nvPr/>
            </p:nvGraphicFramePr>
            <p:xfrm>
              <a:off x="450850" y="1731963"/>
              <a:ext cx="8474075" cy="947737"/>
            </p:xfrm>
            <a:graphic>
              <a:graphicData uri="http://schemas.openxmlformats.org/presentationml/2006/ole">
                <p:oleObj spid="_x0000_s799746" name="Equation" r:id="rId6" imgW="3860640" imgH="431640" progId="Equation.3">
                  <p:embed/>
                </p:oleObj>
              </a:graphicData>
            </a:graphic>
          </p:graphicFrame>
          <p:sp>
            <p:nvSpPr>
              <p:cNvPr id="568361" name="Text Box 1065"/>
              <p:cNvSpPr txBox="1">
                <a:spLocks noChangeArrowheads="1"/>
              </p:cNvSpPr>
              <p:nvPr/>
            </p:nvSpPr>
            <p:spPr bwMode="auto">
              <a:xfrm>
                <a:off x="244777" y="2482132"/>
                <a:ext cx="388446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Tahoma" pitchFamily="34" charset="0"/>
                  </a:rPr>
                  <a:t>here, </a:t>
                </a:r>
                <a:r>
                  <a:rPr lang="en-US" sz="1600" i="1" dirty="0" smtClean="0">
                    <a:latin typeface="Tahoma" pitchFamily="34" charset="0"/>
                  </a:rPr>
                  <a:t>energy</a:t>
                </a:r>
                <a:r>
                  <a:rPr lang="en-US" sz="1600" dirty="0" smtClean="0">
                    <a:latin typeface="Tahoma" pitchFamily="34" charset="0"/>
                  </a:rPr>
                  <a:t> is a function of </a:t>
                </a:r>
                <a:r>
                  <a:rPr lang="en-US" sz="1600" dirty="0">
                    <a:latin typeface="Tahoma" pitchFamily="34" charset="0"/>
                  </a:rPr>
                  <a:t>2n variables</a:t>
                </a:r>
              </a:p>
            </p:txBody>
          </p:sp>
          <p:grpSp>
            <p:nvGrpSpPr>
              <p:cNvPr id="7" name="Group 60"/>
              <p:cNvGrpSpPr/>
              <p:nvPr/>
            </p:nvGrpSpPr>
            <p:grpSpPr>
              <a:xfrm>
                <a:off x="932879" y="1473197"/>
                <a:ext cx="2826328" cy="604985"/>
                <a:chOff x="1099127" y="1473197"/>
                <a:chExt cx="2826328" cy="604985"/>
              </a:xfrm>
            </p:grpSpPr>
            <p:sp>
              <p:nvSpPr>
                <p:cNvPr id="62" name="Left Brace 61"/>
                <p:cNvSpPr/>
                <p:nvPr/>
              </p:nvSpPr>
              <p:spPr bwMode="auto">
                <a:xfrm rot="5400000">
                  <a:off x="2382983" y="535711"/>
                  <a:ext cx="258615" cy="2826328"/>
                </a:xfrm>
                <a:prstGeom prst="lef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350652" y="1473197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+mn-lt"/>
                    </a:rPr>
                    <a:t>C</a:t>
                  </a:r>
                  <a:endParaRPr lang="en-US" b="1" dirty="0">
                    <a:latin typeface="+mn-lt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 bwMode="auto">
          <a:xfrm>
            <a:off x="3782265" y="4752123"/>
            <a:ext cx="544945" cy="840509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590475" y="4701315"/>
            <a:ext cx="517236" cy="877469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964873" y="4756735"/>
            <a:ext cx="544945" cy="840509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76F1D50-EEED-4193-ADBF-22FAEF275010}" type="slidenum">
              <a:rPr lang="en-US"/>
              <a:pPr/>
              <a:t>21</a:t>
            </a:fld>
            <a:endParaRPr lang="en-US"/>
          </a:p>
        </p:txBody>
      </p:sp>
      <p:sp>
        <p:nvSpPr>
          <p:cNvPr id="568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Snakes - gradient descent</a:t>
            </a:r>
            <a:endParaRPr lang="en-US" dirty="0"/>
          </a:p>
        </p:txBody>
      </p:sp>
      <p:sp>
        <p:nvSpPr>
          <p:cNvPr id="568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86388" y="1423988"/>
            <a:ext cx="3795712" cy="60007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/>
              <a:t>simple elastic snake energy</a:t>
            </a:r>
          </a:p>
        </p:txBody>
      </p:sp>
      <p:grpSp>
        <p:nvGrpSpPr>
          <p:cNvPr id="2" name="Group 49"/>
          <p:cNvGrpSpPr/>
          <p:nvPr/>
        </p:nvGrpSpPr>
        <p:grpSpPr>
          <a:xfrm>
            <a:off x="6086766" y="3812600"/>
            <a:ext cx="1930398" cy="1108075"/>
            <a:chOff x="6511635" y="3794127"/>
            <a:chExt cx="1930398" cy="1108075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511635" y="3814619"/>
              <a:ext cx="1930398" cy="1080660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702466" name="Object 1026"/>
            <p:cNvGraphicFramePr>
              <a:graphicFrameLocks noChangeAspect="1"/>
            </p:cNvGraphicFramePr>
            <p:nvPr/>
          </p:nvGraphicFramePr>
          <p:xfrm>
            <a:off x="6585534" y="3794127"/>
            <a:ext cx="1741488" cy="1108075"/>
          </p:xfrm>
          <a:graphic>
            <a:graphicData uri="http://schemas.openxmlformats.org/presentationml/2006/ole">
              <p:oleObj spid="_x0000_s800770" name="Equation" r:id="rId3" imgW="799920" imgH="507960" progId="Equation.3">
                <p:embed/>
              </p:oleObj>
            </a:graphicData>
          </a:graphic>
        </p:graphicFrame>
      </p:grpSp>
      <p:graphicFrame>
        <p:nvGraphicFramePr>
          <p:cNvPr id="702467" name="Object 1027"/>
          <p:cNvGraphicFramePr>
            <a:graphicFrameLocks noChangeAspect="1"/>
          </p:cNvGraphicFramePr>
          <p:nvPr/>
        </p:nvGraphicFramePr>
        <p:xfrm>
          <a:off x="2459038" y="4448175"/>
          <a:ext cx="357187" cy="458788"/>
        </p:xfrm>
        <a:graphic>
          <a:graphicData uri="http://schemas.openxmlformats.org/presentationml/2006/ole">
            <p:oleObj spid="_x0000_s800771" name="Equation" r:id="rId4" imgW="164880" imgH="253800" progId="Equation.3">
              <p:embed/>
            </p:oleObj>
          </a:graphicData>
        </a:graphic>
      </p:graphicFrame>
      <p:sp>
        <p:nvSpPr>
          <p:cNvPr id="568328" name="Freeform 1032"/>
          <p:cNvSpPr>
            <a:spLocks/>
          </p:cNvSpPr>
          <p:nvPr/>
        </p:nvSpPr>
        <p:spPr bwMode="auto">
          <a:xfrm>
            <a:off x="539750" y="3948113"/>
            <a:ext cx="1998663" cy="1562100"/>
          </a:xfrm>
          <a:custGeom>
            <a:avLst/>
            <a:gdLst/>
            <a:ahLst/>
            <a:cxnLst>
              <a:cxn ang="0">
                <a:pos x="32" y="387"/>
              </a:cxn>
              <a:cxn ang="0">
                <a:pos x="419" y="29"/>
              </a:cxn>
              <a:cxn ang="0">
                <a:pos x="917" y="211"/>
              </a:cxn>
              <a:cxn ang="0">
                <a:pos x="1044" y="696"/>
              </a:cxn>
              <a:cxn ang="0">
                <a:pos x="1212" y="956"/>
              </a:cxn>
              <a:cxn ang="0">
                <a:pos x="763" y="1420"/>
              </a:cxn>
              <a:cxn ang="0">
                <a:pos x="229" y="956"/>
              </a:cxn>
              <a:cxn ang="0">
                <a:pos x="32" y="387"/>
              </a:cxn>
            </a:cxnLst>
            <a:rect l="0" t="0" r="r" b="b"/>
            <a:pathLst>
              <a:path w="1259" h="1420">
                <a:moveTo>
                  <a:pt x="32" y="387"/>
                </a:moveTo>
                <a:cubicBezTo>
                  <a:pt x="64" y="233"/>
                  <a:pt x="272" y="58"/>
                  <a:pt x="419" y="29"/>
                </a:cubicBezTo>
                <a:cubicBezTo>
                  <a:pt x="566" y="0"/>
                  <a:pt x="813" y="100"/>
                  <a:pt x="917" y="211"/>
                </a:cubicBezTo>
                <a:cubicBezTo>
                  <a:pt x="1021" y="322"/>
                  <a:pt x="995" y="572"/>
                  <a:pt x="1044" y="696"/>
                </a:cubicBezTo>
                <a:cubicBezTo>
                  <a:pt x="1093" y="820"/>
                  <a:pt x="1259" y="835"/>
                  <a:pt x="1212" y="956"/>
                </a:cubicBezTo>
                <a:cubicBezTo>
                  <a:pt x="1165" y="1077"/>
                  <a:pt x="927" y="1420"/>
                  <a:pt x="763" y="1420"/>
                </a:cubicBezTo>
                <a:cubicBezTo>
                  <a:pt x="599" y="1420"/>
                  <a:pt x="351" y="1125"/>
                  <a:pt x="229" y="956"/>
                </a:cubicBezTo>
                <a:cubicBezTo>
                  <a:pt x="107" y="787"/>
                  <a:pt x="0" y="541"/>
                  <a:pt x="32" y="387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29" name="Oval 1033"/>
          <p:cNvSpPr>
            <a:spLocks noChangeArrowheads="1"/>
          </p:cNvSpPr>
          <p:nvPr/>
        </p:nvSpPr>
        <p:spPr bwMode="auto">
          <a:xfrm>
            <a:off x="1360488" y="3938588"/>
            <a:ext cx="100012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0" name="Oval 1034"/>
          <p:cNvSpPr>
            <a:spLocks noChangeArrowheads="1"/>
          </p:cNvSpPr>
          <p:nvPr/>
        </p:nvSpPr>
        <p:spPr bwMode="auto">
          <a:xfrm>
            <a:off x="1657350" y="4024313"/>
            <a:ext cx="100013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1" name="Oval 1035"/>
          <p:cNvSpPr>
            <a:spLocks noChangeArrowheads="1"/>
          </p:cNvSpPr>
          <p:nvPr/>
        </p:nvSpPr>
        <p:spPr bwMode="auto">
          <a:xfrm>
            <a:off x="1943100" y="4154488"/>
            <a:ext cx="100013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2" name="Oval 1036"/>
          <p:cNvSpPr>
            <a:spLocks noChangeArrowheads="1"/>
          </p:cNvSpPr>
          <p:nvPr/>
        </p:nvSpPr>
        <p:spPr bwMode="auto">
          <a:xfrm>
            <a:off x="2095500" y="4406900"/>
            <a:ext cx="100013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3" name="Oval 1037"/>
          <p:cNvSpPr>
            <a:spLocks noChangeArrowheads="1"/>
          </p:cNvSpPr>
          <p:nvPr/>
        </p:nvSpPr>
        <p:spPr bwMode="auto">
          <a:xfrm>
            <a:off x="2203450" y="4692650"/>
            <a:ext cx="100013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4" name="Oval 1038"/>
          <p:cNvSpPr>
            <a:spLocks noChangeArrowheads="1"/>
          </p:cNvSpPr>
          <p:nvPr/>
        </p:nvSpPr>
        <p:spPr bwMode="auto">
          <a:xfrm>
            <a:off x="2411413" y="4900613"/>
            <a:ext cx="100012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5" name="Oval 1039"/>
          <p:cNvSpPr>
            <a:spLocks noChangeArrowheads="1"/>
          </p:cNvSpPr>
          <p:nvPr/>
        </p:nvSpPr>
        <p:spPr bwMode="auto">
          <a:xfrm>
            <a:off x="2241550" y="5153025"/>
            <a:ext cx="100013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6" name="Oval 1040"/>
          <p:cNvSpPr>
            <a:spLocks noChangeArrowheads="1"/>
          </p:cNvSpPr>
          <p:nvPr/>
        </p:nvSpPr>
        <p:spPr bwMode="auto">
          <a:xfrm>
            <a:off x="2005013" y="5327650"/>
            <a:ext cx="100012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7" name="Oval 1041"/>
          <p:cNvSpPr>
            <a:spLocks noChangeArrowheads="1"/>
          </p:cNvSpPr>
          <p:nvPr/>
        </p:nvSpPr>
        <p:spPr bwMode="auto">
          <a:xfrm>
            <a:off x="1701800" y="5468938"/>
            <a:ext cx="100013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8" name="Oval 1042"/>
          <p:cNvSpPr>
            <a:spLocks noChangeArrowheads="1"/>
          </p:cNvSpPr>
          <p:nvPr/>
        </p:nvSpPr>
        <p:spPr bwMode="auto">
          <a:xfrm>
            <a:off x="1420813" y="5376863"/>
            <a:ext cx="100012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39" name="Oval 1043"/>
          <p:cNvSpPr>
            <a:spLocks noChangeArrowheads="1"/>
          </p:cNvSpPr>
          <p:nvPr/>
        </p:nvSpPr>
        <p:spPr bwMode="auto">
          <a:xfrm>
            <a:off x="1195388" y="5207000"/>
            <a:ext cx="100012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0" name="Oval 1044"/>
          <p:cNvSpPr>
            <a:spLocks noChangeArrowheads="1"/>
          </p:cNvSpPr>
          <p:nvPr/>
        </p:nvSpPr>
        <p:spPr bwMode="auto">
          <a:xfrm>
            <a:off x="969963" y="5037138"/>
            <a:ext cx="100012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1" name="Oval 1045"/>
          <p:cNvSpPr>
            <a:spLocks noChangeArrowheads="1"/>
          </p:cNvSpPr>
          <p:nvPr/>
        </p:nvSpPr>
        <p:spPr bwMode="auto">
          <a:xfrm>
            <a:off x="766763" y="4845050"/>
            <a:ext cx="100012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2" name="Oval 1046"/>
          <p:cNvSpPr>
            <a:spLocks noChangeArrowheads="1"/>
          </p:cNvSpPr>
          <p:nvPr/>
        </p:nvSpPr>
        <p:spPr bwMode="auto">
          <a:xfrm>
            <a:off x="630238" y="4630738"/>
            <a:ext cx="100012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3" name="Oval 1047"/>
          <p:cNvSpPr>
            <a:spLocks noChangeArrowheads="1"/>
          </p:cNvSpPr>
          <p:nvPr/>
        </p:nvSpPr>
        <p:spPr bwMode="auto">
          <a:xfrm>
            <a:off x="549275" y="4371975"/>
            <a:ext cx="100013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4" name="Oval 1048"/>
          <p:cNvSpPr>
            <a:spLocks noChangeArrowheads="1"/>
          </p:cNvSpPr>
          <p:nvPr/>
        </p:nvSpPr>
        <p:spPr bwMode="auto">
          <a:xfrm>
            <a:off x="701675" y="4124325"/>
            <a:ext cx="100013" cy="1000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5" name="Oval 1049"/>
          <p:cNvSpPr>
            <a:spLocks noChangeArrowheads="1"/>
          </p:cNvSpPr>
          <p:nvPr/>
        </p:nvSpPr>
        <p:spPr bwMode="auto">
          <a:xfrm>
            <a:off x="998538" y="3976688"/>
            <a:ext cx="100012" cy="1000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6" name="Line 1050"/>
          <p:cNvSpPr>
            <a:spLocks noChangeShapeType="1"/>
          </p:cNvSpPr>
          <p:nvPr/>
        </p:nvSpPr>
        <p:spPr bwMode="auto">
          <a:xfrm flipH="1">
            <a:off x="2097088" y="4941888"/>
            <a:ext cx="355600" cy="33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7" name="Line 1051"/>
          <p:cNvSpPr>
            <a:spLocks noChangeShapeType="1"/>
          </p:cNvSpPr>
          <p:nvPr/>
        </p:nvSpPr>
        <p:spPr bwMode="auto">
          <a:xfrm flipV="1">
            <a:off x="2282825" y="4625975"/>
            <a:ext cx="179388" cy="88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8" name="Line 1052"/>
          <p:cNvSpPr>
            <a:spLocks noChangeShapeType="1"/>
          </p:cNvSpPr>
          <p:nvPr/>
        </p:nvSpPr>
        <p:spPr bwMode="auto">
          <a:xfrm flipV="1">
            <a:off x="2178050" y="4321175"/>
            <a:ext cx="157163" cy="1000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49" name="Line 1053"/>
          <p:cNvSpPr>
            <a:spLocks noChangeShapeType="1"/>
          </p:cNvSpPr>
          <p:nvPr/>
        </p:nvSpPr>
        <p:spPr bwMode="auto">
          <a:xfrm>
            <a:off x="2312988" y="5224463"/>
            <a:ext cx="112712" cy="1444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50" name="Line 1054"/>
          <p:cNvSpPr>
            <a:spLocks noChangeShapeType="1"/>
          </p:cNvSpPr>
          <p:nvPr/>
        </p:nvSpPr>
        <p:spPr bwMode="auto">
          <a:xfrm>
            <a:off x="2085975" y="5421313"/>
            <a:ext cx="68263" cy="1444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51" name="Line 1055"/>
          <p:cNvSpPr>
            <a:spLocks noChangeShapeType="1"/>
          </p:cNvSpPr>
          <p:nvPr/>
        </p:nvSpPr>
        <p:spPr bwMode="auto">
          <a:xfrm>
            <a:off x="631825" y="4437063"/>
            <a:ext cx="134938" cy="11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52" name="Line 1056"/>
          <p:cNvSpPr>
            <a:spLocks noChangeShapeType="1"/>
          </p:cNvSpPr>
          <p:nvPr/>
        </p:nvSpPr>
        <p:spPr bwMode="auto">
          <a:xfrm>
            <a:off x="792163" y="4205288"/>
            <a:ext cx="79375" cy="66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53" name="Line 1057"/>
          <p:cNvSpPr>
            <a:spLocks noChangeShapeType="1"/>
          </p:cNvSpPr>
          <p:nvPr/>
        </p:nvSpPr>
        <p:spPr bwMode="auto">
          <a:xfrm flipV="1">
            <a:off x="1985963" y="4071938"/>
            <a:ext cx="101600" cy="1000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8355" name="Line 1059"/>
          <p:cNvSpPr>
            <a:spLocks noChangeShapeType="1"/>
          </p:cNvSpPr>
          <p:nvPr/>
        </p:nvSpPr>
        <p:spPr bwMode="auto">
          <a:xfrm flipH="1">
            <a:off x="1123950" y="5273675"/>
            <a:ext cx="111125" cy="2000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3"/>
          <p:cNvGrpSpPr/>
          <p:nvPr/>
        </p:nvGrpSpPr>
        <p:grpSpPr>
          <a:xfrm>
            <a:off x="3072526" y="3843960"/>
            <a:ext cx="2746375" cy="811174"/>
            <a:chOff x="347807" y="5894426"/>
            <a:chExt cx="2746375" cy="811174"/>
          </a:xfrm>
        </p:grpSpPr>
        <p:grpSp>
          <p:nvGrpSpPr>
            <p:cNvPr id="4" name="Group 50"/>
            <p:cNvGrpSpPr/>
            <p:nvPr/>
          </p:nvGrpSpPr>
          <p:grpSpPr>
            <a:xfrm>
              <a:off x="347807" y="6072699"/>
              <a:ext cx="2746375" cy="632901"/>
              <a:chOff x="347807" y="6072699"/>
              <a:chExt cx="2746375" cy="632901"/>
            </a:xfrm>
          </p:grpSpPr>
          <p:sp>
            <p:nvSpPr>
              <p:cNvPr id="49" name="Rectangle 1067"/>
              <p:cNvSpPr>
                <a:spLocks noChangeArrowheads="1"/>
              </p:cNvSpPr>
              <p:nvPr/>
            </p:nvSpPr>
            <p:spPr bwMode="auto">
              <a:xfrm>
                <a:off x="347807" y="6086763"/>
                <a:ext cx="2746375" cy="61883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749578" name="Object 10"/>
              <p:cNvGraphicFramePr>
                <a:graphicFrameLocks noChangeAspect="1"/>
              </p:cNvGraphicFramePr>
              <p:nvPr/>
            </p:nvGraphicFramePr>
            <p:xfrm>
              <a:off x="367869" y="6072699"/>
              <a:ext cx="2633949" cy="628602"/>
            </p:xfrm>
            <a:graphic>
              <a:graphicData uri="http://schemas.openxmlformats.org/presentationml/2006/ole">
                <p:oleObj spid="_x0000_s800772" name="Equation" r:id="rId5" imgW="939600" imgH="253800" progId="Equation.3">
                  <p:embed/>
                </p:oleObj>
              </a:graphicData>
            </a:graphic>
          </p:graphicFrame>
        </p:grpSp>
        <p:sp>
          <p:nvSpPr>
            <p:cNvPr id="53" name="Text Box 41"/>
            <p:cNvSpPr txBox="1">
              <a:spLocks noChangeArrowheads="1"/>
            </p:cNvSpPr>
            <p:nvPr/>
          </p:nvSpPr>
          <p:spPr bwMode="auto">
            <a:xfrm>
              <a:off x="659245" y="5894426"/>
              <a:ext cx="211949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100" dirty="0" smtClean="0">
                  <a:latin typeface="Tahoma" pitchFamily="34" charset="0"/>
                </a:rPr>
                <a:t>update </a:t>
              </a:r>
              <a:r>
                <a:rPr lang="en-US" sz="1100" dirty="0">
                  <a:latin typeface="Tahoma" pitchFamily="34" charset="0"/>
                </a:rPr>
                <a:t>equation for each node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04799" y="495992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C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60" name="Object 10"/>
          <p:cNvGraphicFramePr>
            <a:graphicFrameLocks noChangeAspect="1"/>
          </p:cNvGraphicFramePr>
          <p:nvPr/>
        </p:nvGraphicFramePr>
        <p:xfrm>
          <a:off x="2853177" y="4784450"/>
          <a:ext cx="2642466" cy="1651575"/>
        </p:xfrm>
        <a:graphic>
          <a:graphicData uri="http://schemas.openxmlformats.org/presentationml/2006/ole">
            <p:oleObj spid="_x0000_s800773" name="Equation" r:id="rId6" imgW="1714320" imgH="1143000" progId="Equation.3">
              <p:embed/>
            </p:oleObj>
          </a:graphicData>
        </a:graphic>
      </p:graphicFrame>
      <p:grpSp>
        <p:nvGrpSpPr>
          <p:cNvPr id="5" name="Group 51"/>
          <p:cNvGrpSpPr/>
          <p:nvPr/>
        </p:nvGrpSpPr>
        <p:grpSpPr>
          <a:xfrm>
            <a:off x="244777" y="1473197"/>
            <a:ext cx="8680148" cy="2143128"/>
            <a:chOff x="244777" y="1473197"/>
            <a:chExt cx="8680148" cy="2143128"/>
          </a:xfrm>
        </p:grpSpPr>
        <p:graphicFrame>
          <p:nvGraphicFramePr>
            <p:cNvPr id="59" name="Object 1025"/>
            <p:cNvGraphicFramePr>
              <a:graphicFrameLocks noChangeAspect="1"/>
            </p:cNvGraphicFramePr>
            <p:nvPr/>
          </p:nvGraphicFramePr>
          <p:xfrm>
            <a:off x="4224338" y="2646363"/>
            <a:ext cx="4595812" cy="969962"/>
          </p:xfrm>
          <a:graphic>
            <a:graphicData uri="http://schemas.openxmlformats.org/presentationml/2006/ole">
              <p:oleObj spid="_x0000_s800774" name="Equation" r:id="rId7" imgW="2044440" imgH="431640" progId="Equation.3">
                <p:embed/>
              </p:oleObj>
            </a:graphicData>
          </a:graphic>
        </p:graphicFrame>
        <p:grpSp>
          <p:nvGrpSpPr>
            <p:cNvPr id="6" name="Group 36"/>
            <p:cNvGrpSpPr/>
            <p:nvPr/>
          </p:nvGrpSpPr>
          <p:grpSpPr>
            <a:xfrm>
              <a:off x="244777" y="1473197"/>
              <a:ext cx="8680148" cy="1347489"/>
              <a:chOff x="244777" y="1473197"/>
              <a:chExt cx="8680148" cy="1347489"/>
            </a:xfrm>
          </p:grpSpPr>
          <p:graphicFrame>
            <p:nvGraphicFramePr>
              <p:cNvPr id="62" name="Object 1024"/>
              <p:cNvGraphicFramePr>
                <a:graphicFrameLocks noChangeAspect="1"/>
              </p:cNvGraphicFramePr>
              <p:nvPr/>
            </p:nvGraphicFramePr>
            <p:xfrm>
              <a:off x="450850" y="1731963"/>
              <a:ext cx="8474075" cy="947737"/>
            </p:xfrm>
            <a:graphic>
              <a:graphicData uri="http://schemas.openxmlformats.org/presentationml/2006/ole">
                <p:oleObj spid="_x0000_s800775" name="Equation" r:id="rId8" imgW="3860640" imgH="431640" progId="Equation.3">
                  <p:embed/>
                </p:oleObj>
              </a:graphicData>
            </a:graphic>
          </p:graphicFrame>
          <p:sp>
            <p:nvSpPr>
              <p:cNvPr id="63" name="Text Box 1065"/>
              <p:cNvSpPr txBox="1">
                <a:spLocks noChangeArrowheads="1"/>
              </p:cNvSpPr>
              <p:nvPr/>
            </p:nvSpPr>
            <p:spPr bwMode="auto">
              <a:xfrm>
                <a:off x="244777" y="2482132"/>
                <a:ext cx="388446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dirty="0" smtClean="0">
                    <a:latin typeface="Tahoma" pitchFamily="34" charset="0"/>
                  </a:rPr>
                  <a:t>here, </a:t>
                </a:r>
                <a:r>
                  <a:rPr lang="en-US" sz="1600" i="1" dirty="0" smtClean="0">
                    <a:latin typeface="Tahoma" pitchFamily="34" charset="0"/>
                  </a:rPr>
                  <a:t>energy</a:t>
                </a:r>
                <a:r>
                  <a:rPr lang="en-US" sz="1600" dirty="0" smtClean="0">
                    <a:latin typeface="Tahoma" pitchFamily="34" charset="0"/>
                  </a:rPr>
                  <a:t> is a function of </a:t>
                </a:r>
                <a:r>
                  <a:rPr lang="en-US" sz="1600" dirty="0">
                    <a:latin typeface="Tahoma" pitchFamily="34" charset="0"/>
                  </a:rPr>
                  <a:t>2n variables</a:t>
                </a:r>
              </a:p>
            </p:txBody>
          </p:sp>
          <p:grpSp>
            <p:nvGrpSpPr>
              <p:cNvPr id="7" name="Group 60"/>
              <p:cNvGrpSpPr/>
              <p:nvPr/>
            </p:nvGrpSpPr>
            <p:grpSpPr>
              <a:xfrm>
                <a:off x="932879" y="1473197"/>
                <a:ext cx="2826328" cy="604985"/>
                <a:chOff x="1099127" y="1473197"/>
                <a:chExt cx="2826328" cy="604985"/>
              </a:xfrm>
            </p:grpSpPr>
            <p:sp>
              <p:nvSpPr>
                <p:cNvPr id="65" name="Left Brace 64"/>
                <p:cNvSpPr/>
                <p:nvPr/>
              </p:nvSpPr>
              <p:spPr bwMode="auto">
                <a:xfrm rot="5400000">
                  <a:off x="2382983" y="535711"/>
                  <a:ext cx="258615" cy="2826328"/>
                </a:xfrm>
                <a:prstGeom prst="lef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350652" y="1473197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+mn-lt"/>
                    </a:rPr>
                    <a:t>C</a:t>
                  </a:r>
                  <a:endParaRPr lang="en-US" b="1" dirty="0">
                    <a:latin typeface="+mn-lt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03E6100F-C445-4B00-92DB-14269013E354}" type="slidenum">
              <a:rPr lang="en-US"/>
              <a:pPr/>
              <a:t>22</a:t>
            </a:fld>
            <a:endParaRPr 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Snakes - gradient descent</a:t>
            </a:r>
            <a:endParaRPr lang="en-US" dirty="0"/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2806459" y="1641948"/>
            <a:ext cx="342669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</a:rPr>
              <a:t>energy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</a:rPr>
              <a:t> function  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</a:rPr>
              <a:t>E(C)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</a:rPr>
              <a:t> for contours C </a:t>
            </a:r>
            <a:endParaRPr lang="en-US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1801091" y="4248752"/>
            <a:ext cx="582814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rot="5400000" flipH="1" flipV="1">
            <a:off x="646546" y="3149625"/>
            <a:ext cx="286327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54" name="Freeform 53"/>
          <p:cNvSpPr/>
          <p:nvPr/>
        </p:nvSpPr>
        <p:spPr bwMode="auto">
          <a:xfrm>
            <a:off x="2336800" y="1902715"/>
            <a:ext cx="4581236" cy="1996594"/>
          </a:xfrm>
          <a:custGeom>
            <a:avLst/>
            <a:gdLst>
              <a:gd name="connsiteX0" fmla="*/ 0 w 4581236"/>
              <a:gd name="connsiteY0" fmla="*/ 36946 h 1996594"/>
              <a:gd name="connsiteX1" fmla="*/ 526473 w 4581236"/>
              <a:gd name="connsiteY1" fmla="*/ 1496291 h 1996594"/>
              <a:gd name="connsiteX2" fmla="*/ 1173018 w 4581236"/>
              <a:gd name="connsiteY2" fmla="*/ 1939637 h 1996594"/>
              <a:gd name="connsiteX3" fmla="*/ 1856509 w 4581236"/>
              <a:gd name="connsiteY3" fmla="*/ 1154546 h 1996594"/>
              <a:gd name="connsiteX4" fmla="*/ 2327564 w 4581236"/>
              <a:gd name="connsiteY4" fmla="*/ 1357746 h 1996594"/>
              <a:gd name="connsiteX5" fmla="*/ 2687782 w 4581236"/>
              <a:gd name="connsiteY5" fmla="*/ 646546 h 1996594"/>
              <a:gd name="connsiteX6" fmla="*/ 3112655 w 4581236"/>
              <a:gd name="connsiteY6" fmla="*/ 1653309 h 1996594"/>
              <a:gd name="connsiteX7" fmla="*/ 4064000 w 4581236"/>
              <a:gd name="connsiteY7" fmla="*/ 914400 h 1996594"/>
              <a:gd name="connsiteX8" fmla="*/ 4581236 w 4581236"/>
              <a:gd name="connsiteY8" fmla="*/ 0 h 199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1236" h="1996594">
                <a:moveTo>
                  <a:pt x="0" y="36946"/>
                </a:moveTo>
                <a:cubicBezTo>
                  <a:pt x="165485" y="608061"/>
                  <a:pt x="330970" y="1179176"/>
                  <a:pt x="526473" y="1496291"/>
                </a:cubicBezTo>
                <a:cubicBezTo>
                  <a:pt x="721976" y="1813406"/>
                  <a:pt x="951345" y="1996594"/>
                  <a:pt x="1173018" y="1939637"/>
                </a:cubicBezTo>
                <a:cubicBezTo>
                  <a:pt x="1394691" y="1882680"/>
                  <a:pt x="1664085" y="1251528"/>
                  <a:pt x="1856509" y="1154546"/>
                </a:cubicBezTo>
                <a:cubicBezTo>
                  <a:pt x="2048933" y="1057564"/>
                  <a:pt x="2189019" y="1442413"/>
                  <a:pt x="2327564" y="1357746"/>
                </a:cubicBezTo>
                <a:cubicBezTo>
                  <a:pt x="2466109" y="1273079"/>
                  <a:pt x="2556934" y="597286"/>
                  <a:pt x="2687782" y="646546"/>
                </a:cubicBezTo>
                <a:cubicBezTo>
                  <a:pt x="2818630" y="695806"/>
                  <a:pt x="2883285" y="1608667"/>
                  <a:pt x="3112655" y="1653309"/>
                </a:cubicBezTo>
                <a:cubicBezTo>
                  <a:pt x="3342025" y="1697951"/>
                  <a:pt x="3819237" y="1189952"/>
                  <a:pt x="4064000" y="914400"/>
                </a:cubicBezTo>
                <a:cubicBezTo>
                  <a:pt x="4308764" y="638849"/>
                  <a:pt x="4445000" y="319424"/>
                  <a:pt x="4581236" y="0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rot="16200000" flipH="1">
            <a:off x="5735781" y="3463661"/>
            <a:ext cx="1560946" cy="9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6" name="Text Box 38"/>
          <p:cNvSpPr txBox="1">
            <a:spLocks noChangeArrowheads="1"/>
          </p:cNvSpPr>
          <p:nvPr/>
        </p:nvSpPr>
        <p:spPr bwMode="auto">
          <a:xfrm>
            <a:off x="1187884" y="1623315"/>
            <a:ext cx="883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E(C)</a:t>
            </a:r>
            <a:endParaRPr lang="en-US" sz="28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7523" name="Object 3"/>
          <p:cNvGraphicFramePr>
            <a:graphicFrameLocks noChangeAspect="1"/>
          </p:cNvGraphicFramePr>
          <p:nvPr/>
        </p:nvGraphicFramePr>
        <p:xfrm>
          <a:off x="6434138" y="4298950"/>
          <a:ext cx="307975" cy="344488"/>
        </p:xfrm>
        <a:graphic>
          <a:graphicData uri="http://schemas.openxmlformats.org/presentationml/2006/ole">
            <p:oleObj spid="_x0000_s675843" name="Equation" r:id="rId3" imgW="164880" imgH="228600" progId="Equation.3">
              <p:embed/>
            </p:oleObj>
          </a:graphicData>
        </a:graphic>
      </p:graphicFrame>
      <p:grpSp>
        <p:nvGrpSpPr>
          <p:cNvPr id="2" name="Group 113"/>
          <p:cNvGrpSpPr/>
          <p:nvPr/>
        </p:nvGrpSpPr>
        <p:grpSpPr>
          <a:xfrm>
            <a:off x="4761060" y="5012532"/>
            <a:ext cx="3276952" cy="764381"/>
            <a:chOff x="4761060" y="5631344"/>
            <a:chExt cx="3276952" cy="764381"/>
          </a:xfrm>
        </p:grpSpPr>
        <p:graphicFrame>
          <p:nvGraphicFramePr>
            <p:cNvPr id="747522" name="Object 2"/>
            <p:cNvGraphicFramePr>
              <a:graphicFrameLocks noChangeAspect="1"/>
            </p:cNvGraphicFramePr>
            <p:nvPr/>
          </p:nvGraphicFramePr>
          <p:xfrm>
            <a:off x="4822825" y="5989325"/>
            <a:ext cx="3065463" cy="406400"/>
          </p:xfrm>
          <a:graphic>
            <a:graphicData uri="http://schemas.openxmlformats.org/presentationml/2006/ole">
              <p:oleObj spid="_x0000_s675842" name="Equation" r:id="rId4" imgW="1320480" imgH="215640" progId="Equation.3">
                <p:embed/>
              </p:oleObj>
            </a:graphicData>
          </a:graphic>
        </p:graphicFrame>
        <p:sp>
          <p:nvSpPr>
            <p:cNvPr id="73" name="Text Box 39"/>
            <p:cNvSpPr txBox="1">
              <a:spLocks noChangeArrowheads="1"/>
            </p:cNvSpPr>
            <p:nvPr/>
          </p:nvSpPr>
          <p:spPr bwMode="auto">
            <a:xfrm>
              <a:off x="4761060" y="5631344"/>
              <a:ext cx="3276952" cy="3139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dirty="0" smtClean="0">
                  <a:solidFill>
                    <a:schemeClr val="accent2"/>
                  </a:solidFill>
                  <a:latin typeface="Times New Roman" pitchFamily="18" charset="0"/>
                </a:rPr>
                <a:t>gradient descent steps</a:t>
              </a:r>
              <a:endParaRPr lang="en-US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4"/>
          <p:cNvGrpSpPr/>
          <p:nvPr/>
        </p:nvGrpSpPr>
        <p:grpSpPr>
          <a:xfrm>
            <a:off x="5876925" y="3288172"/>
            <a:ext cx="607005" cy="1345741"/>
            <a:chOff x="5876925" y="3906984"/>
            <a:chExt cx="607005" cy="1345741"/>
          </a:xfrm>
        </p:grpSpPr>
        <p:graphicFrame>
          <p:nvGraphicFramePr>
            <p:cNvPr id="747525" name="Object 5"/>
            <p:cNvGraphicFramePr>
              <a:graphicFrameLocks noChangeAspect="1"/>
            </p:cNvGraphicFramePr>
            <p:nvPr/>
          </p:nvGraphicFramePr>
          <p:xfrm>
            <a:off x="5876925" y="4927287"/>
            <a:ext cx="284163" cy="325438"/>
          </p:xfrm>
          <a:graphic>
            <a:graphicData uri="http://schemas.openxmlformats.org/presentationml/2006/ole">
              <p:oleObj spid="_x0000_s675844" name="Equation" r:id="rId5" imgW="152280" imgH="215640" progId="Equation.3">
                <p:embed/>
              </p:oleObj>
            </a:graphicData>
          </a:graphic>
        </p:graphicFrame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5486405" y="4378037"/>
              <a:ext cx="946725" cy="46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rot="10800000" flipV="1">
              <a:off x="6086764" y="5070752"/>
              <a:ext cx="397166" cy="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 w="sm" len="med"/>
            </a:ln>
            <a:effectLst/>
          </p:spPr>
        </p:cxnSp>
      </p:grpSp>
      <p:grpSp>
        <p:nvGrpSpPr>
          <p:cNvPr id="4" name="Group 115"/>
          <p:cNvGrpSpPr/>
          <p:nvPr/>
        </p:nvGrpSpPr>
        <p:grpSpPr>
          <a:xfrm>
            <a:off x="5568950" y="3482137"/>
            <a:ext cx="337741" cy="1151776"/>
            <a:chOff x="5568950" y="4100949"/>
            <a:chExt cx="337741" cy="1151776"/>
          </a:xfrm>
        </p:grpSpPr>
        <p:graphicFrame>
          <p:nvGraphicFramePr>
            <p:cNvPr id="747526" name="Object 6"/>
            <p:cNvGraphicFramePr>
              <a:graphicFrameLocks noChangeAspect="1"/>
            </p:cNvGraphicFramePr>
            <p:nvPr/>
          </p:nvGraphicFramePr>
          <p:xfrm>
            <a:off x="5568950" y="4927287"/>
            <a:ext cx="307975" cy="325438"/>
          </p:xfrm>
          <a:graphic>
            <a:graphicData uri="http://schemas.openxmlformats.org/presentationml/2006/ole">
              <p:oleObj spid="_x0000_s675845" name="Equation" r:id="rId6" imgW="164880" imgH="215640" progId="Equation.3">
                <p:embed/>
              </p:oleObj>
            </a:graphicData>
          </a:graphic>
        </p:graphicFrame>
        <p:cxnSp>
          <p:nvCxnSpPr>
            <p:cNvPr id="82" name="Straight Connector 81"/>
            <p:cNvCxnSpPr/>
            <p:nvPr/>
          </p:nvCxnSpPr>
          <p:spPr bwMode="auto">
            <a:xfrm rot="16200000" flipH="1">
              <a:off x="5278586" y="4475020"/>
              <a:ext cx="757378" cy="92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 rot="10800000">
              <a:off x="5754256" y="5070765"/>
              <a:ext cx="152435" cy="46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 w="sm" len="med"/>
            </a:ln>
            <a:effectLst/>
          </p:spPr>
        </p:cxnSp>
      </p:grpSp>
      <p:grpSp>
        <p:nvGrpSpPr>
          <p:cNvPr id="5" name="Group 117"/>
          <p:cNvGrpSpPr/>
          <p:nvPr/>
        </p:nvGrpSpPr>
        <p:grpSpPr>
          <a:xfrm>
            <a:off x="2760989" y="4553553"/>
            <a:ext cx="2540684" cy="983317"/>
            <a:chOff x="2760989" y="5172365"/>
            <a:chExt cx="2540684" cy="983317"/>
          </a:xfrm>
        </p:grpSpPr>
        <p:sp>
          <p:nvSpPr>
            <p:cNvPr id="104" name="Text Box 39"/>
            <p:cNvSpPr txBox="1">
              <a:spLocks noChangeArrowheads="1"/>
            </p:cNvSpPr>
            <p:nvPr/>
          </p:nvSpPr>
          <p:spPr bwMode="auto">
            <a:xfrm>
              <a:off x="2760989" y="5632462"/>
              <a:ext cx="136766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400" i="1" dirty="0" smtClean="0">
                  <a:latin typeface="Times New Roman" pitchFamily="18" charset="0"/>
                </a:rPr>
                <a:t>local minima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400" i="1" dirty="0" smtClean="0">
                  <a:latin typeface="Times New Roman" pitchFamily="18" charset="0"/>
                </a:rPr>
                <a:t>for E(C)</a:t>
              </a:r>
              <a:endParaRPr lang="en-US" sz="1400" dirty="0">
                <a:latin typeface="Times New Roman" pitchFamily="18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 flipV="1">
              <a:off x="3786909" y="5172365"/>
              <a:ext cx="1514764" cy="5172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6" name="Group 116"/>
          <p:cNvGrpSpPr/>
          <p:nvPr/>
        </p:nvGrpSpPr>
        <p:grpSpPr>
          <a:xfrm>
            <a:off x="5308600" y="3556024"/>
            <a:ext cx="307162" cy="1076301"/>
            <a:chOff x="5308600" y="4174836"/>
            <a:chExt cx="307162" cy="1076301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 rot="10800000" flipV="1">
              <a:off x="5495636" y="5080000"/>
              <a:ext cx="120126" cy="92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 w="sm" len="med"/>
            </a:ln>
            <a:effectLst/>
          </p:spPr>
        </p:cxnSp>
        <p:graphicFrame>
          <p:nvGraphicFramePr>
            <p:cNvPr id="111" name="Object 4"/>
            <p:cNvGraphicFramePr>
              <a:graphicFrameLocks noChangeAspect="1"/>
            </p:cNvGraphicFramePr>
            <p:nvPr/>
          </p:nvGraphicFramePr>
          <p:xfrm>
            <a:off x="5308600" y="4889187"/>
            <a:ext cx="287338" cy="361950"/>
          </p:xfrm>
          <a:graphic>
            <a:graphicData uri="http://schemas.openxmlformats.org/presentationml/2006/ole">
              <p:oleObj spid="_x0000_s675846" name="Equation" r:id="rId7" imgW="114120" imgH="177480" progId="Equation.3">
                <p:embed/>
              </p:oleObj>
            </a:graphicData>
          </a:graphic>
        </p:graphicFrame>
        <p:cxnSp>
          <p:nvCxnSpPr>
            <p:cNvPr id="112" name="Straight Connector 111"/>
            <p:cNvCxnSpPr/>
            <p:nvPr/>
          </p:nvCxnSpPr>
          <p:spPr bwMode="auto">
            <a:xfrm>
              <a:off x="5467926" y="4174836"/>
              <a:ext cx="1" cy="6927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747528" name="Object 8"/>
          <p:cNvGraphicFramePr>
            <a:graphicFrameLocks noChangeAspect="1"/>
          </p:cNvGraphicFramePr>
          <p:nvPr/>
        </p:nvGraphicFramePr>
        <p:xfrm>
          <a:off x="7443087" y="3708253"/>
          <a:ext cx="1286244" cy="492125"/>
        </p:xfrm>
        <a:graphic>
          <a:graphicData uri="http://schemas.openxmlformats.org/presentationml/2006/ole">
            <p:oleObj spid="_x0000_s675847" name="Equation" r:id="rId8" imgW="520560" imgH="203040" progId="Equation.3">
              <p:embed/>
            </p:oleObj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5590600" y="5326911"/>
            <a:ext cx="2413588" cy="1382216"/>
            <a:chOff x="5316280" y="5326911"/>
            <a:chExt cx="2413588" cy="1382216"/>
          </a:xfrm>
        </p:grpSpPr>
        <p:sp>
          <p:nvSpPr>
            <p:cNvPr id="33" name="Oval 32"/>
            <p:cNvSpPr/>
            <p:nvPr/>
          </p:nvSpPr>
          <p:spPr bwMode="auto">
            <a:xfrm>
              <a:off x="7006853" y="5326911"/>
              <a:ext cx="542261" cy="425302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16280" y="6124352"/>
              <a:ext cx="241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FF0000"/>
                  </a:solidFill>
                </a:rPr>
                <a:t>second derivative of image intensities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V="1">
              <a:off x="7006856" y="5784113"/>
              <a:ext cx="116958" cy="393403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2691243" y="5319823"/>
            <a:ext cx="4582629" cy="1360951"/>
            <a:chOff x="2966485" y="5326911"/>
            <a:chExt cx="4582629" cy="1360951"/>
          </a:xfrm>
        </p:grpSpPr>
        <p:sp>
          <p:nvSpPr>
            <p:cNvPr id="40" name="Oval 39"/>
            <p:cNvSpPr/>
            <p:nvPr/>
          </p:nvSpPr>
          <p:spPr bwMode="auto">
            <a:xfrm>
              <a:off x="7006853" y="5326911"/>
              <a:ext cx="542261" cy="425302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66485" y="6103087"/>
              <a:ext cx="241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FF0000"/>
                  </a:solidFill>
                </a:rPr>
                <a:t>step size </a:t>
              </a:r>
            </a:p>
            <a:p>
              <a:pPr algn="ctr"/>
              <a:r>
                <a:rPr lang="en-CA" dirty="0" smtClean="0">
                  <a:solidFill>
                    <a:srgbClr val="FF0000"/>
                  </a:solidFill>
                </a:rPr>
                <a:t>could be tricky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V="1">
              <a:off x="4738577" y="5684874"/>
              <a:ext cx="2286000" cy="616688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78800" cy="1104900"/>
          </a:xfrm>
        </p:spPr>
        <p:txBody>
          <a:bodyPr/>
          <a:lstStyle/>
          <a:p>
            <a:r>
              <a:rPr lang="en-US" dirty="0" smtClean="0"/>
              <a:t>Implicit (region-based) surface </a:t>
            </a:r>
            <a:br>
              <a:rPr lang="en-US" dirty="0" smtClean="0"/>
            </a:br>
            <a:r>
              <a:rPr lang="en-US" dirty="0" smtClean="0"/>
              <a:t>representation via </a:t>
            </a:r>
            <a:r>
              <a:rPr lang="en-US" i="1" dirty="0" smtClean="0">
                <a:solidFill>
                  <a:srgbClr val="339933"/>
                </a:solidFill>
              </a:rPr>
              <a:t>level-sets</a:t>
            </a:r>
            <a:endParaRPr lang="en-US" sz="2800" i="1" dirty="0"/>
          </a:p>
        </p:txBody>
      </p:sp>
      <p:pic>
        <p:nvPicPr>
          <p:cNvPr id="532484" name="Picture 4" descr="level set function moved"/>
          <p:cNvPicPr>
            <a:picLocks noChangeAspect="1" noChangeArrowheads="1"/>
          </p:cNvPicPr>
          <p:nvPr/>
        </p:nvPicPr>
        <p:blipFill>
          <a:blip r:embed="rId3" cstate="print"/>
          <a:srcRect l="9393" b="6946"/>
          <a:stretch>
            <a:fillRect/>
          </a:stretch>
        </p:blipFill>
        <p:spPr bwMode="auto">
          <a:xfrm>
            <a:off x="469811" y="1796932"/>
            <a:ext cx="6157913" cy="3621087"/>
          </a:xfrm>
          <a:prstGeom prst="rect">
            <a:avLst/>
          </a:prstGeom>
          <a:noFill/>
        </p:spPr>
      </p:pic>
      <p:graphicFrame>
        <p:nvGraphicFramePr>
          <p:cNvPr id="532485" name="Object 5"/>
          <p:cNvGraphicFramePr>
            <a:graphicFrameLocks noChangeAspect="1"/>
          </p:cNvGraphicFramePr>
          <p:nvPr/>
        </p:nvGraphicFramePr>
        <p:xfrm>
          <a:off x="852399" y="1908057"/>
          <a:ext cx="1403350" cy="469900"/>
        </p:xfrm>
        <a:graphic>
          <a:graphicData uri="http://schemas.openxmlformats.org/presentationml/2006/ole">
            <p:oleObj spid="_x0000_s871427" name="Equation" r:id="rId4" imgW="685800" imgH="203040" progId="Equation.3">
              <p:embed/>
            </p:oleObj>
          </a:graphicData>
        </a:graphic>
      </p:graphicFrame>
      <p:graphicFrame>
        <p:nvGraphicFramePr>
          <p:cNvPr id="532487" name="Object 7"/>
          <p:cNvGraphicFramePr>
            <a:graphicFrameLocks noChangeAspect="1"/>
          </p:cNvGraphicFramePr>
          <p:nvPr/>
        </p:nvGraphicFramePr>
        <p:xfrm>
          <a:off x="4867186" y="4470282"/>
          <a:ext cx="4000500" cy="552450"/>
        </p:xfrm>
        <a:graphic>
          <a:graphicData uri="http://schemas.openxmlformats.org/presentationml/2006/ole">
            <p:oleObj spid="_x0000_s871426" name="Equation" r:id="rId5" imgW="1473120" imgH="203040" progId="Equation.3">
              <p:embed/>
            </p:oleObj>
          </a:graphicData>
        </a:graphic>
      </p:graphicFrame>
      <p:sp>
        <p:nvSpPr>
          <p:cNvPr id="532488" name="Line 8"/>
          <p:cNvSpPr>
            <a:spLocks noChangeShapeType="1"/>
          </p:cNvSpPr>
          <p:nvPr/>
        </p:nvSpPr>
        <p:spPr bwMode="auto">
          <a:xfrm flipH="1" flipV="1">
            <a:off x="4856074" y="3897194"/>
            <a:ext cx="414337" cy="5270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89" name="Rectangle 9"/>
          <p:cNvSpPr>
            <a:spLocks noChangeArrowheads="1"/>
          </p:cNvSpPr>
          <p:nvPr/>
        </p:nvSpPr>
        <p:spPr bwMode="auto">
          <a:xfrm>
            <a:off x="5278349" y="4930657"/>
            <a:ext cx="3506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>
                <a:solidFill>
                  <a:schemeClr val="accent2"/>
                </a:solidFill>
              </a:rPr>
              <a:t>implicit </a:t>
            </a:r>
            <a:r>
              <a:rPr lang="en-US" sz="1800" b="0"/>
              <a:t>contour representation)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10593" y="5361355"/>
            <a:ext cx="4828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Dervieux</a:t>
            </a:r>
            <a:r>
              <a:rPr lang="en-US" dirty="0" smtClean="0"/>
              <a:t>, </a:t>
            </a:r>
            <a:r>
              <a:rPr lang="en-US" dirty="0" err="1" smtClean="0"/>
              <a:t>Thomasset</a:t>
            </a:r>
            <a:r>
              <a:rPr lang="en-US" dirty="0" smtClean="0"/>
              <a:t>, 79, 81] [</a:t>
            </a:r>
            <a:r>
              <a:rPr lang="en-US" dirty="0" err="1" smtClean="0"/>
              <a:t>Osher</a:t>
            </a:r>
            <a:r>
              <a:rPr lang="en-US" dirty="0" smtClean="0"/>
              <a:t>, </a:t>
            </a:r>
            <a:r>
              <a:rPr lang="en-US" dirty="0" err="1" smtClean="0"/>
              <a:t>Sethian</a:t>
            </a:r>
            <a:r>
              <a:rPr lang="en-US" dirty="0" smtClean="0"/>
              <a:t>, 89]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8" name="Picture 6" descr="image2D_me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885" y="3045869"/>
            <a:ext cx="2438400" cy="2438400"/>
          </a:xfrm>
          <a:prstGeom prst="rect">
            <a:avLst/>
          </a:prstGeom>
          <a:noFill/>
        </p:spPr>
      </p:pic>
      <p:pic>
        <p:nvPicPr>
          <p:cNvPr id="591879" name="Picture 7" descr="image3D_mea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587" y="2863847"/>
            <a:ext cx="3535681" cy="2651499"/>
          </a:xfrm>
          <a:prstGeom prst="rect">
            <a:avLst/>
          </a:prstGeom>
          <a:noFill/>
        </p:spPr>
      </p:pic>
      <p:sp>
        <p:nvSpPr>
          <p:cNvPr id="5918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81D58"/>
                </a:solidFill>
              </a:rPr>
              <a:t>Implicit (region-based) surface </a:t>
            </a:r>
            <a:br>
              <a:rPr lang="en-US" dirty="0" smtClean="0">
                <a:solidFill>
                  <a:srgbClr val="081D58"/>
                </a:solidFill>
              </a:rPr>
            </a:br>
            <a:r>
              <a:rPr lang="en-US" dirty="0" smtClean="0">
                <a:solidFill>
                  <a:srgbClr val="081D58"/>
                </a:solidFill>
              </a:rPr>
              <a:t>representation via </a:t>
            </a:r>
            <a:r>
              <a:rPr lang="en-US" i="1" dirty="0" smtClean="0">
                <a:solidFill>
                  <a:srgbClr val="339933"/>
                </a:solidFill>
              </a:rPr>
              <a:t>level-sets</a:t>
            </a:r>
            <a:endParaRPr lang="en-CA" sz="3200" dirty="0"/>
          </a:p>
        </p:txBody>
      </p:sp>
      <p:graphicFrame>
        <p:nvGraphicFramePr>
          <p:cNvPr id="778243" name="Object 3"/>
          <p:cNvGraphicFramePr>
            <a:graphicFrameLocks noChangeAspect="1"/>
          </p:cNvGraphicFramePr>
          <p:nvPr/>
        </p:nvGraphicFramePr>
        <p:xfrm>
          <a:off x="5167313" y="1579563"/>
          <a:ext cx="3336925" cy="809625"/>
        </p:xfrm>
        <a:graphic>
          <a:graphicData uri="http://schemas.openxmlformats.org/presentationml/2006/ole">
            <p:oleObj spid="_x0000_s872450" name="Equation" r:id="rId5" imgW="888840" imgH="215640" progId="Equation.3">
              <p:embed/>
            </p:oleObj>
          </a:graphicData>
        </a:graphic>
      </p:graphicFrame>
      <p:graphicFrame>
        <p:nvGraphicFramePr>
          <p:cNvPr id="778244" name="Object 4"/>
          <p:cNvGraphicFramePr>
            <a:graphicFrameLocks noChangeAspect="1"/>
          </p:cNvGraphicFramePr>
          <p:nvPr/>
        </p:nvGraphicFramePr>
        <p:xfrm>
          <a:off x="1088787" y="1508307"/>
          <a:ext cx="2422525" cy="885825"/>
        </p:xfrm>
        <a:graphic>
          <a:graphicData uri="http://schemas.openxmlformats.org/presentationml/2006/ole">
            <p:oleObj spid="_x0000_s872451" name="Equation" r:id="rId6" imgW="660240" imgH="241200" progId="Equation.3">
              <p:embed/>
            </p:oleObj>
          </a:graphicData>
        </a:graphic>
      </p:graphicFrame>
      <p:sp>
        <p:nvSpPr>
          <p:cNvPr id="10" name="Left-Right Arrow 9"/>
          <p:cNvSpPr/>
          <p:nvPr/>
        </p:nvSpPr>
        <p:spPr bwMode="auto">
          <a:xfrm>
            <a:off x="3975485" y="1815737"/>
            <a:ext cx="513805" cy="313509"/>
          </a:xfrm>
          <a:prstGeom prst="leftRightArrow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7986" y="2269812"/>
            <a:ext cx="4828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Dervieux</a:t>
            </a:r>
            <a:r>
              <a:rPr lang="en-US" dirty="0" smtClean="0"/>
              <a:t>, </a:t>
            </a:r>
            <a:r>
              <a:rPr lang="en-US" dirty="0" err="1" smtClean="0"/>
              <a:t>Thomasset</a:t>
            </a:r>
            <a:r>
              <a:rPr lang="en-US" dirty="0" smtClean="0"/>
              <a:t>, 79, 81] [</a:t>
            </a:r>
            <a:r>
              <a:rPr lang="en-US" dirty="0" err="1" smtClean="0"/>
              <a:t>Osher</a:t>
            </a:r>
            <a:r>
              <a:rPr lang="en-US" dirty="0" smtClean="0"/>
              <a:t>, </a:t>
            </a:r>
            <a:r>
              <a:rPr lang="en-US" dirty="0" err="1" smtClean="0"/>
              <a:t>Sethian</a:t>
            </a:r>
            <a:r>
              <a:rPr lang="en-US" dirty="0" smtClean="0"/>
              <a:t>, 89]</a:t>
            </a:r>
            <a:endParaRPr lang="en-CA" dirty="0"/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4084283" y="2969623"/>
            <a:ext cx="4162335" cy="2623684"/>
            <a:chOff x="3239" y="2762"/>
            <a:chExt cx="2433" cy="1469"/>
          </a:xfrm>
        </p:grpSpPr>
        <p:sp>
          <p:nvSpPr>
            <p:cNvPr id="19" name="Rectangle 65"/>
            <p:cNvSpPr>
              <a:spLocks noChangeArrowheads="1"/>
            </p:cNvSpPr>
            <p:nvPr/>
          </p:nvSpPr>
          <p:spPr bwMode="auto">
            <a:xfrm>
              <a:off x="3239" y="2762"/>
              <a:ext cx="2396" cy="146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>
              <a:off x="3296" y="3932"/>
              <a:ext cx="19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50"/>
            <p:cNvSpPr>
              <a:spLocks noChangeShapeType="1"/>
            </p:cNvSpPr>
            <p:nvPr/>
          </p:nvSpPr>
          <p:spPr bwMode="auto">
            <a:xfrm flipV="1">
              <a:off x="3462" y="3172"/>
              <a:ext cx="1065" cy="9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52"/>
            <p:cNvSpPr>
              <a:spLocks noChangeShapeType="1"/>
            </p:cNvSpPr>
            <p:nvPr/>
          </p:nvSpPr>
          <p:spPr bwMode="auto">
            <a:xfrm>
              <a:off x="3670" y="3932"/>
              <a:ext cx="721" cy="0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3"/>
            <p:cNvSpPr>
              <a:spLocks noChangeShapeType="1"/>
            </p:cNvSpPr>
            <p:nvPr/>
          </p:nvSpPr>
          <p:spPr bwMode="auto">
            <a:xfrm flipV="1">
              <a:off x="4383" y="3308"/>
              <a:ext cx="0" cy="62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57"/>
            <p:cNvSpPr>
              <a:spLocks noChangeShapeType="1"/>
            </p:cNvSpPr>
            <p:nvPr/>
          </p:nvSpPr>
          <p:spPr bwMode="auto">
            <a:xfrm flipV="1">
              <a:off x="3351" y="294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3807" y="2789"/>
              <a:ext cx="186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2813" eaLnBrk="0" hangingPunct="0"/>
              <a:r>
                <a:rPr lang="en-US" b="0">
                  <a:solidFill>
                    <a:schemeClr val="accent2"/>
                  </a:solidFill>
                  <a:latin typeface="Times New Roman" charset="0"/>
                </a:rPr>
                <a:t>The scaling by                 is easily verified in one dimension</a:t>
              </a:r>
              <a:r>
                <a:rPr lang="en-US" b="0">
                  <a:latin typeface="Times New Roman" charset="0"/>
                </a:rPr>
                <a:t> </a:t>
              </a:r>
            </a:p>
          </p:txBody>
        </p:sp>
        <p:graphicFrame>
          <p:nvGraphicFramePr>
            <p:cNvPr id="26" name="Object 4"/>
            <p:cNvGraphicFramePr>
              <a:graphicFrameLocks noChangeAspect="1"/>
            </p:cNvGraphicFramePr>
            <p:nvPr/>
          </p:nvGraphicFramePr>
          <p:xfrm>
            <a:off x="3969" y="3750"/>
            <a:ext cx="244" cy="180"/>
          </p:xfrm>
          <a:graphic>
            <a:graphicData uri="http://schemas.openxmlformats.org/presentationml/2006/ole">
              <p:oleObj spid="_x0000_s872453" name="Equation" r:id="rId7" imgW="241200" imgH="177480" progId="Equation.3">
                <p:embed/>
              </p:oleObj>
            </a:graphicData>
          </a:graphic>
        </p:graphicFrame>
        <p:graphicFrame>
          <p:nvGraphicFramePr>
            <p:cNvPr id="27" name="Object 5"/>
            <p:cNvGraphicFramePr>
              <a:graphicFrameLocks noChangeAspect="1"/>
            </p:cNvGraphicFramePr>
            <p:nvPr/>
          </p:nvGraphicFramePr>
          <p:xfrm>
            <a:off x="4427" y="3426"/>
            <a:ext cx="1027" cy="206"/>
          </p:xfrm>
          <a:graphic>
            <a:graphicData uri="http://schemas.openxmlformats.org/presentationml/2006/ole">
              <p:oleObj spid="_x0000_s872454" name="Equation" r:id="rId8" imgW="1015920" imgH="203040" progId="Equation.3">
                <p:embed/>
              </p:oleObj>
            </a:graphicData>
          </a:graphic>
        </p:graphicFrame>
        <p:graphicFrame>
          <p:nvGraphicFramePr>
            <p:cNvPr id="28" name="Object 6"/>
            <p:cNvGraphicFramePr>
              <a:graphicFrameLocks noChangeAspect="1"/>
            </p:cNvGraphicFramePr>
            <p:nvPr/>
          </p:nvGraphicFramePr>
          <p:xfrm>
            <a:off x="5342" y="3834"/>
            <a:ext cx="129" cy="141"/>
          </p:xfrm>
          <a:graphic>
            <a:graphicData uri="http://schemas.openxmlformats.org/presentationml/2006/ole">
              <p:oleObj spid="_x0000_s872455" name="Equation" r:id="rId9" imgW="126720" imgH="139680" progId="Equation.3">
                <p:embed/>
              </p:oleObj>
            </a:graphicData>
          </a:graphic>
        </p:graphicFrame>
        <p:graphicFrame>
          <p:nvGraphicFramePr>
            <p:cNvPr id="29" name="Object 7"/>
            <p:cNvGraphicFramePr>
              <a:graphicFrameLocks noChangeAspect="1"/>
            </p:cNvGraphicFramePr>
            <p:nvPr/>
          </p:nvGraphicFramePr>
          <p:xfrm>
            <a:off x="3376" y="2777"/>
            <a:ext cx="321" cy="206"/>
          </p:xfrm>
          <a:graphic>
            <a:graphicData uri="http://schemas.openxmlformats.org/presentationml/2006/ole">
              <p:oleObj spid="_x0000_s872456" name="Equation" r:id="rId10" imgW="317160" imgH="203040" progId="Equation.3">
                <p:embed/>
              </p:oleObj>
            </a:graphicData>
          </a:graphic>
        </p:graphicFrame>
        <p:graphicFrame>
          <p:nvGraphicFramePr>
            <p:cNvPr id="30" name="Object 8"/>
            <p:cNvGraphicFramePr>
              <a:graphicFrameLocks noChangeAspect="1"/>
            </p:cNvGraphicFramePr>
            <p:nvPr/>
          </p:nvGraphicFramePr>
          <p:xfrm>
            <a:off x="4680" y="2793"/>
            <a:ext cx="462" cy="206"/>
          </p:xfrm>
          <a:graphic>
            <a:graphicData uri="http://schemas.openxmlformats.org/presentationml/2006/ole">
              <p:oleObj spid="_x0000_s872457" name="Equation" r:id="rId11" imgW="457200" imgH="203040" progId="Equation.3">
                <p:embed/>
              </p:oleObj>
            </a:graphicData>
          </a:graphic>
        </p:graphicFrame>
        <p:sp>
          <p:nvSpPr>
            <p:cNvPr id="31" name="Line 51"/>
            <p:cNvSpPr>
              <a:spLocks noChangeShapeType="1"/>
            </p:cNvSpPr>
            <p:nvPr/>
          </p:nvSpPr>
          <p:spPr bwMode="auto">
            <a:xfrm flipV="1">
              <a:off x="4105" y="3701"/>
              <a:ext cx="541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69"/>
            <p:cNvSpPr>
              <a:spLocks noChangeArrowheads="1"/>
            </p:cNvSpPr>
            <p:nvPr/>
          </p:nvSpPr>
          <p:spPr bwMode="auto">
            <a:xfrm>
              <a:off x="3602" y="3883"/>
              <a:ext cx="91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70"/>
            <p:cNvSpPr>
              <a:spLocks noChangeArrowheads="1"/>
            </p:cNvSpPr>
            <p:nvPr/>
          </p:nvSpPr>
          <p:spPr bwMode="auto">
            <a:xfrm>
              <a:off x="4330" y="3883"/>
              <a:ext cx="91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4" name="Object 9"/>
            <p:cNvGraphicFramePr>
              <a:graphicFrameLocks noChangeAspect="1"/>
            </p:cNvGraphicFramePr>
            <p:nvPr/>
          </p:nvGraphicFramePr>
          <p:xfrm>
            <a:off x="4326" y="3993"/>
            <a:ext cx="154" cy="167"/>
          </p:xfrm>
          <a:graphic>
            <a:graphicData uri="http://schemas.openxmlformats.org/presentationml/2006/ole">
              <p:oleObj spid="_x0000_s872458" name="Equation" r:id="rId12" imgW="152280" imgH="164880" progId="Equation.3">
                <p:embed/>
              </p:oleObj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1110348" y="1306286"/>
            <a:ext cx="7278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Normal</a:t>
            </a:r>
            <a:r>
              <a:rPr lang="en-US" dirty="0" smtClean="0"/>
              <a:t>  contour motion can be represented by evolution of level-set function </a:t>
            </a:r>
            <a:r>
              <a:rPr lang="en-US" i="1" dirty="0" smtClean="0"/>
              <a:t>u</a:t>
            </a:r>
            <a:endParaRPr lang="en-CA" i="1" dirty="0"/>
          </a:p>
        </p:txBody>
      </p:sp>
      <p:sp>
        <p:nvSpPr>
          <p:cNvPr id="38" name="Rectangle 37"/>
          <p:cNvSpPr/>
          <p:nvPr/>
        </p:nvSpPr>
        <p:spPr>
          <a:xfrm>
            <a:off x="457584" y="6375164"/>
            <a:ext cx="876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i="1" dirty="0" smtClean="0"/>
              <a:t>Note 2</a:t>
            </a:r>
            <a:r>
              <a:rPr lang="en-CA" sz="1800" i="1" dirty="0" smtClean="0"/>
              <a:t>:   </a:t>
            </a:r>
            <a:r>
              <a:rPr lang="en-CA" sz="1800" i="1" dirty="0" smtClean="0"/>
              <a:t>-  level sets  </a:t>
            </a:r>
            <a:r>
              <a:rPr lang="en-CA" sz="1800" b="1" dirty="0" smtClean="0"/>
              <a:t>can not </a:t>
            </a:r>
            <a:r>
              <a:rPr lang="en-CA" sz="1800" dirty="0" smtClean="0"/>
              <a:t>represent </a:t>
            </a:r>
            <a:r>
              <a:rPr lang="en-CA" sz="1800" b="1" dirty="0" smtClean="0"/>
              <a:t>tangential</a:t>
            </a:r>
            <a:r>
              <a:rPr lang="en-CA" sz="1800" dirty="0" smtClean="0"/>
              <a:t> motion of contour </a:t>
            </a:r>
            <a:r>
              <a:rPr lang="en-CA" sz="1800" dirty="0" smtClean="0"/>
              <a:t>points ??? </a:t>
            </a:r>
            <a:endParaRPr lang="en-CA" sz="18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86159" y="5908439"/>
            <a:ext cx="7827709" cy="369332"/>
            <a:chOff x="486159" y="5908439"/>
            <a:chExt cx="7827709" cy="369332"/>
          </a:xfrm>
        </p:grpSpPr>
        <p:sp>
          <p:nvSpPr>
            <p:cNvPr id="35" name="Rectangle 34"/>
            <p:cNvSpPr/>
            <p:nvPr/>
          </p:nvSpPr>
          <p:spPr>
            <a:xfrm>
              <a:off x="486159" y="5908439"/>
              <a:ext cx="61173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i="1" dirty="0" smtClean="0"/>
                <a:t>Note 1</a:t>
              </a:r>
              <a:r>
                <a:rPr lang="en-CA" sz="1800" i="1" dirty="0" smtClean="0"/>
                <a:t>:  -  commonly used for gradient descent evolution</a:t>
              </a:r>
              <a:endParaRPr lang="en-CA" sz="1800" dirty="0"/>
            </a:p>
          </p:txBody>
        </p:sp>
        <p:graphicFrame>
          <p:nvGraphicFramePr>
            <p:cNvPr id="872459" name="Object 11"/>
            <p:cNvGraphicFramePr>
              <a:graphicFrameLocks noChangeAspect="1"/>
            </p:cNvGraphicFramePr>
            <p:nvPr/>
          </p:nvGraphicFramePr>
          <p:xfrm>
            <a:off x="6662868" y="5915025"/>
            <a:ext cx="1651000" cy="336550"/>
          </p:xfrm>
          <a:graphic>
            <a:graphicData uri="http://schemas.openxmlformats.org/presentationml/2006/ole">
              <p:oleObj spid="_x0000_s872459" name="Equation" r:id="rId13" imgW="876240" imgH="17748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Tangential vs. normal motion </a:t>
            </a:r>
            <a:br>
              <a:rPr lang="en-US" dirty="0" smtClean="0"/>
            </a:br>
            <a:r>
              <a:rPr lang="en-US" dirty="0" smtClean="0"/>
              <a:t>of contour points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50522" y="1302708"/>
            <a:ext cx="7984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- normal motion of a contour point visibly changes shape (geometry)</a:t>
            </a:r>
          </a:p>
          <a:p>
            <a:r>
              <a:rPr lang="en-US" sz="2000" dirty="0" smtClean="0"/>
              <a:t>- tangential motion generates no “visible” shape change</a:t>
            </a:r>
            <a:endParaRPr lang="en-CA" sz="2000" dirty="0"/>
          </a:p>
        </p:txBody>
      </p:sp>
      <p:sp>
        <p:nvSpPr>
          <p:cNvPr id="9" name="Oval 8"/>
          <p:cNvSpPr/>
          <p:nvPr/>
        </p:nvSpPr>
        <p:spPr bwMode="auto">
          <a:xfrm>
            <a:off x="2054274" y="2392474"/>
            <a:ext cx="864296" cy="864296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Straight Arrow Connector 10"/>
          <p:cNvCxnSpPr>
            <a:stCxn id="9" idx="6"/>
          </p:cNvCxnSpPr>
          <p:nvPr/>
        </p:nvCxnSpPr>
        <p:spPr bwMode="auto">
          <a:xfrm flipH="1">
            <a:off x="2906044" y="2824622"/>
            <a:ext cx="12526" cy="519830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041748" y="3240068"/>
            <a:ext cx="415447" cy="29228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054274" y="2292266"/>
            <a:ext cx="4176" cy="524005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2448845" y="2367422"/>
            <a:ext cx="544881" cy="25052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84490" y="3521905"/>
            <a:ext cx="1609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 simple example of </a:t>
            </a:r>
          </a:p>
          <a:p>
            <a:pPr algn="ctr"/>
            <a:r>
              <a:rPr lang="en-US" sz="1200" dirty="0" smtClean="0"/>
              <a:t>tangential motion </a:t>
            </a:r>
          </a:p>
          <a:p>
            <a:pPr algn="ctr"/>
            <a:r>
              <a:rPr lang="en-US" sz="1200" dirty="0" smtClean="0"/>
              <a:t>of contour points</a:t>
            </a:r>
          </a:p>
          <a:p>
            <a:pPr algn="ctr"/>
            <a:r>
              <a:rPr lang="en-US" sz="1200" b="1" dirty="0" smtClean="0"/>
              <a:t>(rotation)</a:t>
            </a:r>
            <a:endParaRPr lang="en-CA" sz="1200" dirty="0"/>
          </a:p>
        </p:txBody>
      </p:sp>
      <p:sp>
        <p:nvSpPr>
          <p:cNvPr id="20" name="Oval 19"/>
          <p:cNvSpPr/>
          <p:nvPr/>
        </p:nvSpPr>
        <p:spPr bwMode="auto">
          <a:xfrm>
            <a:off x="5438382" y="2407088"/>
            <a:ext cx="864296" cy="864296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6302678" y="2830885"/>
            <a:ext cx="473906" cy="8351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5824604" y="3254682"/>
            <a:ext cx="16700" cy="177453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5098097" y="2830885"/>
            <a:ext cx="356987" cy="1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5812078" y="2217110"/>
            <a:ext cx="20876" cy="189979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068597" y="3536519"/>
            <a:ext cx="1609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 simple example of </a:t>
            </a:r>
          </a:p>
          <a:p>
            <a:pPr algn="ctr"/>
            <a:r>
              <a:rPr lang="en-US" sz="1200" dirty="0" smtClean="0"/>
              <a:t>normal motion </a:t>
            </a:r>
          </a:p>
          <a:p>
            <a:pPr algn="ctr"/>
            <a:r>
              <a:rPr lang="en-US" sz="1200" dirty="0" smtClean="0"/>
              <a:t>of contour points</a:t>
            </a:r>
          </a:p>
          <a:p>
            <a:pPr algn="ctr"/>
            <a:r>
              <a:rPr lang="en-US" sz="1200" b="1" dirty="0" smtClean="0"/>
              <a:t>(expansion)</a:t>
            </a:r>
            <a:endParaRPr lang="en-CA" sz="1200" b="1" dirty="0"/>
          </a:p>
        </p:txBody>
      </p:sp>
      <p:sp>
        <p:nvSpPr>
          <p:cNvPr id="30" name="Oval 29"/>
          <p:cNvSpPr/>
          <p:nvPr/>
        </p:nvSpPr>
        <p:spPr bwMode="auto">
          <a:xfrm>
            <a:off x="5098095" y="2204584"/>
            <a:ext cx="1678485" cy="1269304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5470" y="4534424"/>
            <a:ext cx="876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Comments: -  </a:t>
            </a:r>
            <a:r>
              <a:rPr lang="en-US" dirty="0" smtClean="0"/>
              <a:t>geometric “energy” of a contour measures “visible” shape properties </a:t>
            </a:r>
          </a:p>
          <a:p>
            <a:r>
              <a:rPr lang="en-US" dirty="0" smtClean="0"/>
              <a:t>	        (</a:t>
            </a:r>
            <a:r>
              <a:rPr lang="en-US" b="1" dirty="0" smtClean="0"/>
              <a:t>length</a:t>
            </a:r>
            <a:r>
              <a:rPr lang="en-US" dirty="0" smtClean="0"/>
              <a:t>, </a:t>
            </a:r>
            <a:r>
              <a:rPr lang="en-US" b="1" dirty="0" smtClean="0"/>
              <a:t>curvature</a:t>
            </a:r>
            <a:r>
              <a:rPr lang="en-US" dirty="0" smtClean="0"/>
              <a:t>, </a:t>
            </a:r>
            <a:r>
              <a:rPr lang="en-US" b="1" dirty="0" smtClean="0"/>
              <a:t>area</a:t>
            </a:r>
            <a:r>
              <a:rPr lang="en-US" dirty="0" smtClean="0"/>
              <a:t>, </a:t>
            </a:r>
            <a:r>
              <a:rPr lang="en-US" dirty="0" err="1" smtClean="0"/>
              <a:t>e.t.c</a:t>
            </a:r>
            <a:r>
              <a:rPr lang="en-US" dirty="0" smtClean="0"/>
              <a:t>.). Thus, gradient descent </a:t>
            </a:r>
            <a:r>
              <a:rPr lang="en-US" dirty="0" err="1" smtClean="0"/>
              <a:t>w.r.t</a:t>
            </a:r>
            <a:r>
              <a:rPr lang="en-US" dirty="0" smtClean="0"/>
              <a:t>. geometric 		        objective generates only ”visible” (normal) motion.  </a:t>
            </a:r>
            <a:endParaRPr lang="en-CA" dirty="0"/>
          </a:p>
        </p:txBody>
      </p:sp>
      <p:grpSp>
        <p:nvGrpSpPr>
          <p:cNvPr id="42" name="Group 41"/>
          <p:cNvGrpSpPr/>
          <p:nvPr/>
        </p:nvGrpSpPr>
        <p:grpSpPr>
          <a:xfrm>
            <a:off x="1402916" y="5285396"/>
            <a:ext cx="7741084" cy="774269"/>
            <a:chOff x="1402916" y="5586020"/>
            <a:chExt cx="7741084" cy="774269"/>
          </a:xfrm>
        </p:grpSpPr>
        <p:sp>
          <p:nvSpPr>
            <p:cNvPr id="39" name="TextBox 38"/>
            <p:cNvSpPr txBox="1"/>
            <p:nvPr/>
          </p:nvSpPr>
          <p:spPr>
            <a:xfrm>
              <a:off x="1402916" y="5713958"/>
              <a:ext cx="7741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dirty="0" smtClean="0"/>
                <a:t>   level sets can represent contour gradient descent evolution </a:t>
              </a:r>
            </a:p>
            <a:p>
              <a:r>
                <a:rPr lang="en-US" dirty="0" smtClean="0"/>
                <a:t>    only for geometric “energies”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E(C)</a:t>
              </a:r>
              <a:r>
                <a:rPr lang="en-US" dirty="0" smtClean="0"/>
                <a:t>  (</a:t>
              </a:r>
              <a:r>
                <a:rPr lang="en-US" dirty="0" err="1" smtClean="0"/>
                <a:t>s.t</a:t>
              </a:r>
              <a:r>
                <a:rPr lang="en-US" dirty="0" smtClean="0"/>
                <a:t>. </a:t>
              </a:r>
              <a:r>
                <a:rPr lang="en-CA" sz="1800" i="1" dirty="0" smtClean="0">
                  <a:sym typeface="Symbol"/>
                </a:rPr>
                <a:t></a:t>
              </a:r>
              <a:r>
                <a:rPr lang="en-CA" sz="1800" i="1" dirty="0" smtClean="0"/>
                <a:t>E</a:t>
              </a:r>
              <a:r>
                <a:rPr lang="en-CA" dirty="0" smtClean="0"/>
                <a:t>  is collinear with contour normal    )</a:t>
              </a:r>
              <a:endParaRPr lang="en-CA" dirty="0"/>
            </a:p>
          </p:txBody>
        </p:sp>
        <p:graphicFrame>
          <p:nvGraphicFramePr>
            <p:cNvPr id="40" name="Object 6"/>
            <p:cNvGraphicFramePr>
              <a:graphicFrameLocks noChangeAspect="1"/>
            </p:cNvGraphicFramePr>
            <p:nvPr/>
          </p:nvGraphicFramePr>
          <p:xfrm>
            <a:off x="7101471" y="5586020"/>
            <a:ext cx="1868303" cy="494923"/>
          </p:xfrm>
          <a:graphic>
            <a:graphicData uri="http://schemas.openxmlformats.org/presentationml/2006/ole">
              <p:oleObj spid="_x0000_s878596" name="Equation" r:id="rId3" imgW="888840" imgH="215640" progId="Equation.3">
                <p:embed/>
              </p:oleObj>
            </a:graphicData>
          </a:graphic>
        </p:graphicFrame>
        <p:graphicFrame>
          <p:nvGraphicFramePr>
            <p:cNvPr id="41" name="Object 6"/>
            <p:cNvGraphicFramePr>
              <a:graphicFrameLocks noChangeAspect="1"/>
            </p:cNvGraphicFramePr>
            <p:nvPr/>
          </p:nvGraphicFramePr>
          <p:xfrm>
            <a:off x="8740892" y="5996589"/>
            <a:ext cx="215218" cy="285288"/>
          </p:xfrm>
          <a:graphic>
            <a:graphicData uri="http://schemas.openxmlformats.org/presentationml/2006/ole">
              <p:oleObj spid="_x0000_s878597" name="Equation" r:id="rId4" imgW="177480" imgH="215640" progId="Equation.3">
                <p:embed/>
              </p:oleObj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653672" y="6159675"/>
            <a:ext cx="7766258" cy="707886"/>
            <a:chOff x="653672" y="6159675"/>
            <a:chExt cx="7766258" cy="707886"/>
          </a:xfrm>
        </p:grpSpPr>
        <p:sp>
          <p:nvSpPr>
            <p:cNvPr id="43" name="TextBox 42"/>
            <p:cNvSpPr txBox="1"/>
            <p:nvPr/>
          </p:nvSpPr>
          <p:spPr>
            <a:xfrm>
              <a:off x="653672" y="6159675"/>
              <a:ext cx="31006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Level sets</a:t>
              </a:r>
            </a:p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(implicit contour representation)</a:t>
              </a:r>
              <a:endParaRPr lang="en-CA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88652" y="6177420"/>
              <a:ext cx="3731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Geodesic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 active contours</a:t>
              </a:r>
              <a:endParaRPr lang="en-CA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5" name="Left-Right Arrow 44"/>
            <p:cNvSpPr/>
            <p:nvPr/>
          </p:nvSpPr>
          <p:spPr bwMode="auto">
            <a:xfrm>
              <a:off x="3670127" y="6300592"/>
              <a:ext cx="601250" cy="300625"/>
            </a:xfrm>
            <a:prstGeom prst="leftRight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2"/>
          <p:cNvGrpSpPr/>
          <p:nvPr/>
        </p:nvGrpSpPr>
        <p:grpSpPr>
          <a:xfrm>
            <a:off x="6564355" y="2214151"/>
            <a:ext cx="1932032" cy="1061947"/>
            <a:chOff x="6805750" y="2455546"/>
            <a:chExt cx="1932032" cy="1061947"/>
          </a:xfrm>
        </p:grpSpPr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V="1">
              <a:off x="6805750" y="3188426"/>
              <a:ext cx="1219200" cy="20320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 flipV="1">
              <a:off x="6864488" y="2945539"/>
              <a:ext cx="436562" cy="40798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9" name="Object 2050"/>
            <p:cNvGraphicFramePr>
              <a:graphicFrameLocks noChangeAspect="1"/>
            </p:cNvGraphicFramePr>
            <p:nvPr/>
          </p:nvGraphicFramePr>
          <p:xfrm>
            <a:off x="7982132" y="2917418"/>
            <a:ext cx="755650" cy="600075"/>
          </p:xfrm>
          <a:graphic>
            <a:graphicData uri="http://schemas.openxmlformats.org/presentationml/2006/ole">
              <p:oleObj spid="_x0000_s874498" name="Equation" r:id="rId3" imgW="304560" imgH="241200" progId="Equation.3">
                <p:embed/>
              </p:oleObj>
            </a:graphicData>
          </a:graphic>
        </p:graphicFrame>
        <p:graphicFrame>
          <p:nvGraphicFramePr>
            <p:cNvPr id="41" name="Object 2054"/>
            <p:cNvGraphicFramePr>
              <a:graphicFrameLocks noChangeAspect="1"/>
            </p:cNvGraphicFramePr>
            <p:nvPr/>
          </p:nvGraphicFramePr>
          <p:xfrm>
            <a:off x="7269435" y="2455546"/>
            <a:ext cx="568325" cy="661988"/>
          </p:xfrm>
          <a:graphic>
            <a:graphicData uri="http://schemas.openxmlformats.org/presentationml/2006/ole">
              <p:oleObj spid="_x0000_s874499" name="Equation" r:id="rId4" imgW="228600" imgH="266400" progId="Equation.3">
                <p:embed/>
              </p:oleObj>
            </a:graphicData>
          </a:graphic>
        </p:graphicFrame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568605" y="2467726"/>
            <a:ext cx="4457700" cy="1536700"/>
            <a:chOff x="264" y="3056"/>
            <a:chExt cx="2808" cy="968"/>
          </a:xfrm>
        </p:grpSpPr>
        <p:sp>
          <p:nvSpPr>
            <p:cNvPr id="592937" name="Freeform 41"/>
            <p:cNvSpPr>
              <a:spLocks/>
            </p:cNvSpPr>
            <p:nvPr/>
          </p:nvSpPr>
          <p:spPr bwMode="auto">
            <a:xfrm>
              <a:off x="264" y="3056"/>
              <a:ext cx="2808" cy="968"/>
            </a:xfrm>
            <a:custGeom>
              <a:avLst/>
              <a:gdLst/>
              <a:ahLst/>
              <a:cxnLst>
                <a:cxn ang="0">
                  <a:pos x="0" y="608"/>
                </a:cxn>
                <a:cxn ang="0">
                  <a:pos x="152" y="416"/>
                </a:cxn>
                <a:cxn ang="0">
                  <a:pos x="400" y="184"/>
                </a:cxn>
                <a:cxn ang="0">
                  <a:pos x="728" y="40"/>
                </a:cxn>
                <a:cxn ang="0">
                  <a:pos x="1072" y="0"/>
                </a:cxn>
                <a:cxn ang="0">
                  <a:pos x="1296" y="24"/>
                </a:cxn>
                <a:cxn ang="0">
                  <a:pos x="1512" y="104"/>
                </a:cxn>
                <a:cxn ang="0">
                  <a:pos x="1736" y="312"/>
                </a:cxn>
                <a:cxn ang="0">
                  <a:pos x="1944" y="456"/>
                </a:cxn>
                <a:cxn ang="0">
                  <a:pos x="2128" y="576"/>
                </a:cxn>
                <a:cxn ang="0">
                  <a:pos x="2376" y="624"/>
                </a:cxn>
                <a:cxn ang="0">
                  <a:pos x="2496" y="624"/>
                </a:cxn>
                <a:cxn ang="0">
                  <a:pos x="2568" y="576"/>
                </a:cxn>
                <a:cxn ang="0">
                  <a:pos x="2672" y="576"/>
                </a:cxn>
                <a:cxn ang="0">
                  <a:pos x="2760" y="656"/>
                </a:cxn>
                <a:cxn ang="0">
                  <a:pos x="2808" y="752"/>
                </a:cxn>
                <a:cxn ang="0">
                  <a:pos x="2784" y="888"/>
                </a:cxn>
                <a:cxn ang="0">
                  <a:pos x="2600" y="968"/>
                </a:cxn>
                <a:cxn ang="0">
                  <a:pos x="2416" y="928"/>
                </a:cxn>
                <a:cxn ang="0">
                  <a:pos x="2344" y="816"/>
                </a:cxn>
                <a:cxn ang="0">
                  <a:pos x="2168" y="720"/>
                </a:cxn>
                <a:cxn ang="0">
                  <a:pos x="1960" y="616"/>
                </a:cxn>
                <a:cxn ang="0">
                  <a:pos x="1752" y="488"/>
                </a:cxn>
                <a:cxn ang="0">
                  <a:pos x="1536" y="320"/>
                </a:cxn>
                <a:cxn ang="0">
                  <a:pos x="1336" y="168"/>
                </a:cxn>
                <a:cxn ang="0">
                  <a:pos x="1136" y="104"/>
                </a:cxn>
                <a:cxn ang="0">
                  <a:pos x="800" y="152"/>
                </a:cxn>
                <a:cxn ang="0">
                  <a:pos x="576" y="200"/>
                </a:cxn>
                <a:cxn ang="0">
                  <a:pos x="408" y="256"/>
                </a:cxn>
                <a:cxn ang="0">
                  <a:pos x="184" y="424"/>
                </a:cxn>
                <a:cxn ang="0">
                  <a:pos x="0" y="608"/>
                </a:cxn>
              </a:cxnLst>
              <a:rect l="0" t="0" r="r" b="b"/>
              <a:pathLst>
                <a:path w="2808" h="968">
                  <a:moveTo>
                    <a:pt x="0" y="608"/>
                  </a:moveTo>
                  <a:lnTo>
                    <a:pt x="152" y="416"/>
                  </a:lnTo>
                  <a:lnTo>
                    <a:pt x="400" y="184"/>
                  </a:lnTo>
                  <a:lnTo>
                    <a:pt x="728" y="40"/>
                  </a:lnTo>
                  <a:lnTo>
                    <a:pt x="1072" y="0"/>
                  </a:lnTo>
                  <a:lnTo>
                    <a:pt x="1296" y="24"/>
                  </a:lnTo>
                  <a:lnTo>
                    <a:pt x="1512" y="104"/>
                  </a:lnTo>
                  <a:lnTo>
                    <a:pt x="1736" y="312"/>
                  </a:lnTo>
                  <a:lnTo>
                    <a:pt x="1944" y="456"/>
                  </a:lnTo>
                  <a:lnTo>
                    <a:pt x="2128" y="576"/>
                  </a:lnTo>
                  <a:lnTo>
                    <a:pt x="2376" y="624"/>
                  </a:lnTo>
                  <a:lnTo>
                    <a:pt x="2496" y="624"/>
                  </a:lnTo>
                  <a:lnTo>
                    <a:pt x="2568" y="576"/>
                  </a:lnTo>
                  <a:lnTo>
                    <a:pt x="2672" y="576"/>
                  </a:lnTo>
                  <a:lnTo>
                    <a:pt x="2760" y="656"/>
                  </a:lnTo>
                  <a:lnTo>
                    <a:pt x="2808" y="752"/>
                  </a:lnTo>
                  <a:lnTo>
                    <a:pt x="2784" y="888"/>
                  </a:lnTo>
                  <a:lnTo>
                    <a:pt x="2600" y="968"/>
                  </a:lnTo>
                  <a:lnTo>
                    <a:pt x="2416" y="928"/>
                  </a:lnTo>
                  <a:lnTo>
                    <a:pt x="2344" y="816"/>
                  </a:lnTo>
                  <a:lnTo>
                    <a:pt x="2168" y="720"/>
                  </a:lnTo>
                  <a:lnTo>
                    <a:pt x="1960" y="616"/>
                  </a:lnTo>
                  <a:lnTo>
                    <a:pt x="1752" y="488"/>
                  </a:lnTo>
                  <a:lnTo>
                    <a:pt x="1536" y="320"/>
                  </a:lnTo>
                  <a:lnTo>
                    <a:pt x="1336" y="168"/>
                  </a:lnTo>
                  <a:lnTo>
                    <a:pt x="1136" y="104"/>
                  </a:lnTo>
                  <a:lnTo>
                    <a:pt x="800" y="152"/>
                  </a:lnTo>
                  <a:lnTo>
                    <a:pt x="576" y="200"/>
                  </a:lnTo>
                  <a:lnTo>
                    <a:pt x="408" y="256"/>
                  </a:lnTo>
                  <a:lnTo>
                    <a:pt x="184" y="424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38" name="Oval 42"/>
            <p:cNvSpPr>
              <a:spLocks noChangeArrowheads="1"/>
            </p:cNvSpPr>
            <p:nvPr/>
          </p:nvSpPr>
          <p:spPr bwMode="auto">
            <a:xfrm>
              <a:off x="2816" y="3720"/>
              <a:ext cx="96" cy="88"/>
            </a:xfrm>
            <a:prstGeom prst="ellipse">
              <a:avLst/>
            </a:prstGeom>
            <a:solidFill>
              <a:schemeClr val="bg2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39" name="Oval 43"/>
            <p:cNvSpPr>
              <a:spLocks noChangeArrowheads="1"/>
            </p:cNvSpPr>
            <p:nvPr/>
          </p:nvSpPr>
          <p:spPr bwMode="auto">
            <a:xfrm>
              <a:off x="2696" y="3824"/>
              <a:ext cx="96" cy="88"/>
            </a:xfrm>
            <a:prstGeom prst="ellipse">
              <a:avLst/>
            </a:prstGeom>
            <a:solidFill>
              <a:schemeClr val="bg2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40" name="Freeform 44"/>
            <p:cNvSpPr>
              <a:spLocks/>
            </p:cNvSpPr>
            <p:nvPr/>
          </p:nvSpPr>
          <p:spPr bwMode="auto">
            <a:xfrm>
              <a:off x="2848" y="3808"/>
              <a:ext cx="151" cy="13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28" y="112"/>
                </a:cxn>
                <a:cxn ang="0">
                  <a:pos x="136" y="0"/>
                </a:cxn>
              </a:cxnLst>
              <a:rect l="0" t="0" r="r" b="b"/>
              <a:pathLst>
                <a:path w="151" h="133">
                  <a:moveTo>
                    <a:pt x="0" y="128"/>
                  </a:moveTo>
                  <a:cubicBezTo>
                    <a:pt x="52" y="130"/>
                    <a:pt x="105" y="133"/>
                    <a:pt x="128" y="112"/>
                  </a:cubicBezTo>
                  <a:cubicBezTo>
                    <a:pt x="151" y="91"/>
                    <a:pt x="143" y="45"/>
                    <a:pt x="136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679730" y="2405814"/>
            <a:ext cx="3803650" cy="1092200"/>
            <a:chOff x="3150" y="3017"/>
            <a:chExt cx="2396" cy="688"/>
          </a:xfrm>
        </p:grpSpPr>
        <p:sp>
          <p:nvSpPr>
            <p:cNvPr id="592917" name="Freeform 21"/>
            <p:cNvSpPr>
              <a:spLocks/>
            </p:cNvSpPr>
            <p:nvPr/>
          </p:nvSpPr>
          <p:spPr bwMode="auto">
            <a:xfrm>
              <a:off x="3150" y="3017"/>
              <a:ext cx="2396" cy="684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518" y="125"/>
                </a:cxn>
                <a:cxn ang="0">
                  <a:pos x="1269" y="75"/>
                </a:cxn>
                <a:cxn ang="0">
                  <a:pos x="1970" y="576"/>
                </a:cxn>
                <a:cxn ang="0">
                  <a:pos x="2396" y="684"/>
                </a:cxn>
              </a:cxnLst>
              <a:rect l="0" t="0" r="r" b="b"/>
              <a:pathLst>
                <a:path w="2396" h="684">
                  <a:moveTo>
                    <a:pt x="0" y="534"/>
                  </a:moveTo>
                  <a:cubicBezTo>
                    <a:pt x="153" y="367"/>
                    <a:pt x="307" y="201"/>
                    <a:pt x="518" y="125"/>
                  </a:cubicBezTo>
                  <a:cubicBezTo>
                    <a:pt x="729" y="49"/>
                    <a:pt x="1027" y="0"/>
                    <a:pt x="1269" y="75"/>
                  </a:cubicBezTo>
                  <a:cubicBezTo>
                    <a:pt x="1511" y="150"/>
                    <a:pt x="1782" y="474"/>
                    <a:pt x="1970" y="576"/>
                  </a:cubicBezTo>
                  <a:cubicBezTo>
                    <a:pt x="2158" y="678"/>
                    <a:pt x="2277" y="681"/>
                    <a:pt x="2396" y="684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9" name="Oval 23"/>
            <p:cNvSpPr>
              <a:spLocks noChangeArrowheads="1"/>
            </p:cNvSpPr>
            <p:nvPr/>
          </p:nvSpPr>
          <p:spPr bwMode="auto">
            <a:xfrm>
              <a:off x="4949" y="3454"/>
              <a:ext cx="75" cy="7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22" name="Oval 26"/>
            <p:cNvSpPr>
              <a:spLocks noChangeArrowheads="1"/>
            </p:cNvSpPr>
            <p:nvPr/>
          </p:nvSpPr>
          <p:spPr bwMode="auto">
            <a:xfrm>
              <a:off x="3957" y="3022"/>
              <a:ext cx="75" cy="7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25" name="Oval 29"/>
            <p:cNvSpPr>
              <a:spLocks noChangeArrowheads="1"/>
            </p:cNvSpPr>
            <p:nvPr/>
          </p:nvSpPr>
          <p:spPr bwMode="auto">
            <a:xfrm>
              <a:off x="4694" y="3253"/>
              <a:ext cx="75" cy="7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26" name="Oval 30"/>
            <p:cNvSpPr>
              <a:spLocks noChangeArrowheads="1"/>
            </p:cNvSpPr>
            <p:nvPr/>
          </p:nvSpPr>
          <p:spPr bwMode="auto">
            <a:xfrm>
              <a:off x="4461" y="3102"/>
              <a:ext cx="75" cy="7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27" name="Oval 31"/>
            <p:cNvSpPr>
              <a:spLocks noChangeArrowheads="1"/>
            </p:cNvSpPr>
            <p:nvPr/>
          </p:nvSpPr>
          <p:spPr bwMode="auto">
            <a:xfrm>
              <a:off x="5113" y="3557"/>
              <a:ext cx="75" cy="7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28" name="Oval 32"/>
            <p:cNvSpPr>
              <a:spLocks noChangeArrowheads="1"/>
            </p:cNvSpPr>
            <p:nvPr/>
          </p:nvSpPr>
          <p:spPr bwMode="auto">
            <a:xfrm>
              <a:off x="5327" y="3630"/>
              <a:ext cx="75" cy="7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30" name="Oval 34"/>
            <p:cNvSpPr>
              <a:spLocks noChangeArrowheads="1"/>
            </p:cNvSpPr>
            <p:nvPr/>
          </p:nvSpPr>
          <p:spPr bwMode="auto">
            <a:xfrm>
              <a:off x="3245" y="3366"/>
              <a:ext cx="75" cy="7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Title 1"/>
          <p:cNvSpPr>
            <a:spLocks noGrp="1"/>
          </p:cNvSpPr>
          <p:nvPr>
            <p:ph type="title" sz="quarter"/>
          </p:nvPr>
        </p:nvSpPr>
        <p:spPr>
          <a:xfrm>
            <a:off x="431800" y="190500"/>
            <a:ext cx="7807325" cy="1104900"/>
          </a:xfrm>
        </p:spPr>
        <p:txBody>
          <a:bodyPr/>
          <a:lstStyle/>
          <a:p>
            <a:r>
              <a:rPr lang="en-US" dirty="0" smtClean="0"/>
              <a:t>Tangential vs. normal motion </a:t>
            </a:r>
            <a:br>
              <a:rPr lang="en-US" dirty="0" smtClean="0"/>
            </a:br>
            <a:r>
              <a:rPr lang="en-US" dirty="0" smtClean="0"/>
              <a:t>of contour points</a:t>
            </a:r>
            <a:endParaRPr lang="en-CA" dirty="0"/>
          </a:p>
        </p:txBody>
      </p:sp>
      <p:sp>
        <p:nvSpPr>
          <p:cNvPr id="46" name="TextBox 45"/>
          <p:cNvSpPr txBox="1"/>
          <p:nvPr/>
        </p:nvSpPr>
        <p:spPr>
          <a:xfrm>
            <a:off x="250522" y="1302708"/>
            <a:ext cx="7984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- normal motion of a contour point visibly changes shape (geometry)</a:t>
            </a:r>
          </a:p>
          <a:p>
            <a:r>
              <a:rPr lang="en-US" sz="2000" dirty="0" smtClean="0"/>
              <a:t>- tangential motion generates no “visible” shape change</a:t>
            </a:r>
            <a:endParaRPr lang="en-CA" sz="2000" dirty="0"/>
          </a:p>
        </p:txBody>
      </p:sp>
      <p:grpSp>
        <p:nvGrpSpPr>
          <p:cNvPr id="50" name="Group 45"/>
          <p:cNvGrpSpPr/>
          <p:nvPr/>
        </p:nvGrpSpPr>
        <p:grpSpPr>
          <a:xfrm>
            <a:off x="469093" y="6159675"/>
            <a:ext cx="8663432" cy="707886"/>
            <a:chOff x="469093" y="6159675"/>
            <a:chExt cx="8663432" cy="707886"/>
          </a:xfrm>
        </p:grpSpPr>
        <p:sp>
          <p:nvSpPr>
            <p:cNvPr id="51" name="TextBox 50"/>
            <p:cNvSpPr txBox="1"/>
            <p:nvPr/>
          </p:nvSpPr>
          <p:spPr>
            <a:xfrm>
              <a:off x="469093" y="6159675"/>
              <a:ext cx="30894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Parametric contours</a:t>
              </a:r>
            </a:p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(explicit contour representation)</a:t>
              </a:r>
              <a:endParaRPr lang="en-CA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61887" y="6177420"/>
              <a:ext cx="4670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Physics-based 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active contours</a:t>
              </a:r>
              <a:endParaRPr lang="en-CA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3" name="Left-Right Arrow 52"/>
            <p:cNvSpPr/>
            <p:nvPr/>
          </p:nvSpPr>
          <p:spPr bwMode="auto">
            <a:xfrm>
              <a:off x="3670127" y="6300592"/>
              <a:ext cx="601250" cy="300625"/>
            </a:xfrm>
            <a:prstGeom prst="leftRight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25470" y="4534424"/>
            <a:ext cx="876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Comments: -  </a:t>
            </a:r>
            <a:r>
              <a:rPr lang="en-US" dirty="0" smtClean="0"/>
              <a:t>gradient descent for physics-based “energy” of a contour (e.g. </a:t>
            </a:r>
            <a:r>
              <a:rPr lang="en-US" b="1" dirty="0" smtClean="0"/>
              <a:t>elasticity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	        may produce geometrically “invisible” tangential motion of contour points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03875" y="2817816"/>
            <a:ext cx="8637712" cy="2990103"/>
            <a:chOff x="403875" y="2817816"/>
            <a:chExt cx="8637712" cy="2990103"/>
          </a:xfrm>
        </p:grpSpPr>
        <p:grpSp>
          <p:nvGrpSpPr>
            <p:cNvPr id="57" name="Group 56"/>
            <p:cNvGrpSpPr/>
            <p:nvPr/>
          </p:nvGrpSpPr>
          <p:grpSpPr>
            <a:xfrm>
              <a:off x="403875" y="2817816"/>
              <a:ext cx="4457700" cy="1603375"/>
              <a:chOff x="711105" y="2883651"/>
              <a:chExt cx="4457700" cy="1603375"/>
            </a:xfrm>
          </p:grpSpPr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711105" y="2950326"/>
                <a:ext cx="4457700" cy="1536700"/>
                <a:chOff x="264" y="3056"/>
                <a:chExt cx="2808" cy="968"/>
              </a:xfrm>
            </p:grpSpPr>
            <p:sp>
              <p:nvSpPr>
                <p:cNvPr id="592931" name="Freeform 35"/>
                <p:cNvSpPr>
                  <a:spLocks/>
                </p:cNvSpPr>
                <p:nvPr/>
              </p:nvSpPr>
              <p:spPr bwMode="auto">
                <a:xfrm>
                  <a:off x="264" y="3056"/>
                  <a:ext cx="2808" cy="968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152" y="416"/>
                    </a:cxn>
                    <a:cxn ang="0">
                      <a:pos x="400" y="184"/>
                    </a:cxn>
                    <a:cxn ang="0">
                      <a:pos x="728" y="40"/>
                    </a:cxn>
                    <a:cxn ang="0">
                      <a:pos x="1072" y="0"/>
                    </a:cxn>
                    <a:cxn ang="0">
                      <a:pos x="1296" y="24"/>
                    </a:cxn>
                    <a:cxn ang="0">
                      <a:pos x="1512" y="104"/>
                    </a:cxn>
                    <a:cxn ang="0">
                      <a:pos x="1736" y="312"/>
                    </a:cxn>
                    <a:cxn ang="0">
                      <a:pos x="1944" y="456"/>
                    </a:cxn>
                    <a:cxn ang="0">
                      <a:pos x="2128" y="576"/>
                    </a:cxn>
                    <a:cxn ang="0">
                      <a:pos x="2376" y="624"/>
                    </a:cxn>
                    <a:cxn ang="0">
                      <a:pos x="2496" y="624"/>
                    </a:cxn>
                    <a:cxn ang="0">
                      <a:pos x="2568" y="576"/>
                    </a:cxn>
                    <a:cxn ang="0">
                      <a:pos x="2672" y="576"/>
                    </a:cxn>
                    <a:cxn ang="0">
                      <a:pos x="2760" y="656"/>
                    </a:cxn>
                    <a:cxn ang="0">
                      <a:pos x="2808" y="752"/>
                    </a:cxn>
                    <a:cxn ang="0">
                      <a:pos x="2784" y="888"/>
                    </a:cxn>
                    <a:cxn ang="0">
                      <a:pos x="2600" y="968"/>
                    </a:cxn>
                    <a:cxn ang="0">
                      <a:pos x="2416" y="928"/>
                    </a:cxn>
                    <a:cxn ang="0">
                      <a:pos x="2344" y="816"/>
                    </a:cxn>
                    <a:cxn ang="0">
                      <a:pos x="2168" y="720"/>
                    </a:cxn>
                    <a:cxn ang="0">
                      <a:pos x="1960" y="616"/>
                    </a:cxn>
                    <a:cxn ang="0">
                      <a:pos x="1752" y="488"/>
                    </a:cxn>
                    <a:cxn ang="0">
                      <a:pos x="1536" y="320"/>
                    </a:cxn>
                    <a:cxn ang="0">
                      <a:pos x="1336" y="168"/>
                    </a:cxn>
                    <a:cxn ang="0">
                      <a:pos x="1136" y="104"/>
                    </a:cxn>
                    <a:cxn ang="0">
                      <a:pos x="800" y="152"/>
                    </a:cxn>
                    <a:cxn ang="0">
                      <a:pos x="576" y="200"/>
                    </a:cxn>
                    <a:cxn ang="0">
                      <a:pos x="408" y="256"/>
                    </a:cxn>
                    <a:cxn ang="0">
                      <a:pos x="184" y="424"/>
                    </a:cxn>
                    <a:cxn ang="0">
                      <a:pos x="0" y="608"/>
                    </a:cxn>
                  </a:cxnLst>
                  <a:rect l="0" t="0" r="r" b="b"/>
                  <a:pathLst>
                    <a:path w="2808" h="968">
                      <a:moveTo>
                        <a:pt x="0" y="608"/>
                      </a:moveTo>
                      <a:lnTo>
                        <a:pt x="152" y="416"/>
                      </a:lnTo>
                      <a:lnTo>
                        <a:pt x="400" y="184"/>
                      </a:lnTo>
                      <a:lnTo>
                        <a:pt x="728" y="40"/>
                      </a:lnTo>
                      <a:lnTo>
                        <a:pt x="1072" y="0"/>
                      </a:lnTo>
                      <a:lnTo>
                        <a:pt x="1296" y="24"/>
                      </a:lnTo>
                      <a:lnTo>
                        <a:pt x="1512" y="104"/>
                      </a:lnTo>
                      <a:lnTo>
                        <a:pt x="1736" y="312"/>
                      </a:lnTo>
                      <a:lnTo>
                        <a:pt x="1944" y="456"/>
                      </a:lnTo>
                      <a:lnTo>
                        <a:pt x="2128" y="576"/>
                      </a:lnTo>
                      <a:lnTo>
                        <a:pt x="2376" y="624"/>
                      </a:lnTo>
                      <a:lnTo>
                        <a:pt x="2496" y="624"/>
                      </a:lnTo>
                      <a:lnTo>
                        <a:pt x="2568" y="576"/>
                      </a:lnTo>
                      <a:lnTo>
                        <a:pt x="2672" y="576"/>
                      </a:lnTo>
                      <a:lnTo>
                        <a:pt x="2760" y="656"/>
                      </a:lnTo>
                      <a:lnTo>
                        <a:pt x="2808" y="752"/>
                      </a:lnTo>
                      <a:lnTo>
                        <a:pt x="2784" y="888"/>
                      </a:lnTo>
                      <a:lnTo>
                        <a:pt x="2600" y="968"/>
                      </a:lnTo>
                      <a:lnTo>
                        <a:pt x="2416" y="928"/>
                      </a:lnTo>
                      <a:lnTo>
                        <a:pt x="2344" y="816"/>
                      </a:lnTo>
                      <a:lnTo>
                        <a:pt x="2168" y="720"/>
                      </a:lnTo>
                      <a:lnTo>
                        <a:pt x="1960" y="616"/>
                      </a:lnTo>
                      <a:lnTo>
                        <a:pt x="1752" y="488"/>
                      </a:lnTo>
                      <a:lnTo>
                        <a:pt x="1536" y="320"/>
                      </a:lnTo>
                      <a:lnTo>
                        <a:pt x="1336" y="168"/>
                      </a:lnTo>
                      <a:lnTo>
                        <a:pt x="1136" y="104"/>
                      </a:lnTo>
                      <a:lnTo>
                        <a:pt x="800" y="152"/>
                      </a:lnTo>
                      <a:lnTo>
                        <a:pt x="576" y="200"/>
                      </a:lnTo>
                      <a:lnTo>
                        <a:pt x="408" y="256"/>
                      </a:lnTo>
                      <a:lnTo>
                        <a:pt x="184" y="424"/>
                      </a:lnTo>
                      <a:lnTo>
                        <a:pt x="0" y="60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32" name="Oval 36"/>
                <p:cNvSpPr>
                  <a:spLocks noChangeArrowheads="1"/>
                </p:cNvSpPr>
                <p:nvPr/>
              </p:nvSpPr>
              <p:spPr bwMode="auto">
                <a:xfrm>
                  <a:off x="2816" y="3720"/>
                  <a:ext cx="96" cy="88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33" name="Oval 37"/>
                <p:cNvSpPr>
                  <a:spLocks noChangeArrowheads="1"/>
                </p:cNvSpPr>
                <p:nvPr/>
              </p:nvSpPr>
              <p:spPr bwMode="auto">
                <a:xfrm>
                  <a:off x="2696" y="3824"/>
                  <a:ext cx="96" cy="88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34" name="Freeform 38"/>
                <p:cNvSpPr>
                  <a:spLocks/>
                </p:cNvSpPr>
                <p:nvPr/>
              </p:nvSpPr>
              <p:spPr bwMode="auto">
                <a:xfrm>
                  <a:off x="2848" y="3808"/>
                  <a:ext cx="151" cy="133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128" y="112"/>
                    </a:cxn>
                    <a:cxn ang="0">
                      <a:pos x="136" y="0"/>
                    </a:cxn>
                  </a:cxnLst>
                  <a:rect l="0" t="0" r="r" b="b"/>
                  <a:pathLst>
                    <a:path w="151" h="133">
                      <a:moveTo>
                        <a:pt x="0" y="128"/>
                      </a:moveTo>
                      <a:cubicBezTo>
                        <a:pt x="52" y="130"/>
                        <a:pt x="105" y="133"/>
                        <a:pt x="128" y="112"/>
                      </a:cubicBezTo>
                      <a:cubicBezTo>
                        <a:pt x="151" y="91"/>
                        <a:pt x="143" y="45"/>
                        <a:pt x="136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2900" name="Freeform 4"/>
              <p:cNvSpPr>
                <a:spLocks/>
              </p:cNvSpPr>
              <p:nvPr/>
            </p:nvSpPr>
            <p:spPr bwMode="auto">
              <a:xfrm>
                <a:off x="822230" y="2888414"/>
                <a:ext cx="3803650" cy="1085850"/>
              </a:xfrm>
              <a:custGeom>
                <a:avLst/>
                <a:gdLst/>
                <a:ahLst/>
                <a:cxnLst>
                  <a:cxn ang="0">
                    <a:pos x="0" y="534"/>
                  </a:cxn>
                  <a:cxn ang="0">
                    <a:pos x="518" y="125"/>
                  </a:cxn>
                  <a:cxn ang="0">
                    <a:pos x="1269" y="75"/>
                  </a:cxn>
                  <a:cxn ang="0">
                    <a:pos x="1970" y="576"/>
                  </a:cxn>
                  <a:cxn ang="0">
                    <a:pos x="2396" y="684"/>
                  </a:cxn>
                </a:cxnLst>
                <a:rect l="0" t="0" r="r" b="b"/>
                <a:pathLst>
                  <a:path w="2396" h="684">
                    <a:moveTo>
                      <a:pt x="0" y="534"/>
                    </a:moveTo>
                    <a:cubicBezTo>
                      <a:pt x="153" y="367"/>
                      <a:pt x="307" y="201"/>
                      <a:pt x="518" y="125"/>
                    </a:cubicBezTo>
                    <a:cubicBezTo>
                      <a:pt x="729" y="49"/>
                      <a:pt x="1027" y="0"/>
                      <a:pt x="1269" y="75"/>
                    </a:cubicBezTo>
                    <a:cubicBezTo>
                      <a:pt x="1511" y="150"/>
                      <a:pt x="1782" y="474"/>
                      <a:pt x="1970" y="576"/>
                    </a:cubicBezTo>
                    <a:cubicBezTo>
                      <a:pt x="2158" y="678"/>
                      <a:pt x="2277" y="681"/>
                      <a:pt x="2396" y="684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973043" y="2883651"/>
                <a:ext cx="3424237" cy="1096963"/>
                <a:chOff x="973" y="1742"/>
                <a:chExt cx="2157" cy="691"/>
              </a:xfrm>
            </p:grpSpPr>
            <p:sp>
              <p:nvSpPr>
                <p:cNvPr id="592903" name="Oval 7"/>
                <p:cNvSpPr>
                  <a:spLocks noChangeArrowheads="1"/>
                </p:cNvSpPr>
                <p:nvPr/>
              </p:nvSpPr>
              <p:spPr bwMode="auto">
                <a:xfrm>
                  <a:off x="1221" y="1902"/>
                  <a:ext cx="75" cy="75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04" name="Oval 8"/>
                <p:cNvSpPr>
                  <a:spLocks noChangeArrowheads="1"/>
                </p:cNvSpPr>
                <p:nvPr/>
              </p:nvSpPr>
              <p:spPr bwMode="auto">
                <a:xfrm>
                  <a:off x="1421" y="1814"/>
                  <a:ext cx="75" cy="75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05" name="Oval 9"/>
                <p:cNvSpPr>
                  <a:spLocks noChangeArrowheads="1"/>
                </p:cNvSpPr>
                <p:nvPr/>
              </p:nvSpPr>
              <p:spPr bwMode="auto">
                <a:xfrm>
                  <a:off x="1549" y="1782"/>
                  <a:ext cx="75" cy="75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06" name="Oval 10"/>
                <p:cNvSpPr>
                  <a:spLocks noChangeArrowheads="1"/>
                </p:cNvSpPr>
                <p:nvPr/>
              </p:nvSpPr>
              <p:spPr bwMode="auto">
                <a:xfrm>
                  <a:off x="1685" y="1750"/>
                  <a:ext cx="75" cy="75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07" name="Oval 11"/>
                <p:cNvSpPr>
                  <a:spLocks noChangeArrowheads="1"/>
                </p:cNvSpPr>
                <p:nvPr/>
              </p:nvSpPr>
              <p:spPr bwMode="auto">
                <a:xfrm>
                  <a:off x="1829" y="1742"/>
                  <a:ext cx="75" cy="75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08" name="Oval 12"/>
                <p:cNvSpPr>
                  <a:spLocks noChangeArrowheads="1"/>
                </p:cNvSpPr>
                <p:nvPr/>
              </p:nvSpPr>
              <p:spPr bwMode="auto">
                <a:xfrm>
                  <a:off x="1992" y="1758"/>
                  <a:ext cx="75" cy="75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09" name="Oval 13"/>
                <p:cNvSpPr>
                  <a:spLocks noChangeArrowheads="1"/>
                </p:cNvSpPr>
                <p:nvPr/>
              </p:nvSpPr>
              <p:spPr bwMode="auto">
                <a:xfrm>
                  <a:off x="2422" y="1981"/>
                  <a:ext cx="75" cy="75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10" name="Oval 14"/>
                <p:cNvSpPr>
                  <a:spLocks noChangeArrowheads="1"/>
                </p:cNvSpPr>
                <p:nvPr/>
              </p:nvSpPr>
              <p:spPr bwMode="auto">
                <a:xfrm>
                  <a:off x="2189" y="1830"/>
                  <a:ext cx="75" cy="75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11" name="Oval 15"/>
                <p:cNvSpPr>
                  <a:spLocks noChangeArrowheads="1"/>
                </p:cNvSpPr>
                <p:nvPr/>
              </p:nvSpPr>
              <p:spPr bwMode="auto">
                <a:xfrm>
                  <a:off x="2585" y="2109"/>
                  <a:ext cx="75" cy="75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12" name="Oval 16"/>
                <p:cNvSpPr>
                  <a:spLocks noChangeArrowheads="1"/>
                </p:cNvSpPr>
                <p:nvPr/>
              </p:nvSpPr>
              <p:spPr bwMode="auto">
                <a:xfrm>
                  <a:off x="3055" y="2358"/>
                  <a:ext cx="75" cy="75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13" name="Oval 17"/>
                <p:cNvSpPr>
                  <a:spLocks noChangeArrowheads="1"/>
                </p:cNvSpPr>
                <p:nvPr/>
              </p:nvSpPr>
              <p:spPr bwMode="auto">
                <a:xfrm>
                  <a:off x="1077" y="2006"/>
                  <a:ext cx="75" cy="75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914" name="Oval 18"/>
                <p:cNvSpPr>
                  <a:spLocks noChangeArrowheads="1"/>
                </p:cNvSpPr>
                <p:nvPr/>
              </p:nvSpPr>
              <p:spPr bwMode="auto">
                <a:xfrm>
                  <a:off x="973" y="2094"/>
                  <a:ext cx="75" cy="75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1402915" y="5223144"/>
              <a:ext cx="7638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dirty="0" smtClean="0"/>
                <a:t>   </a:t>
              </a:r>
              <a:r>
                <a:rPr lang="en-CA" dirty="0" smtClean="0"/>
                <a:t>physics-based energy of a contour depends on its </a:t>
              </a:r>
              <a:r>
                <a:rPr lang="en-CA" i="1" dirty="0" smtClean="0"/>
                <a:t>parameterization</a:t>
              </a:r>
              <a:r>
                <a:rPr lang="en-CA" dirty="0" smtClean="0"/>
                <a:t>,</a:t>
              </a:r>
              <a:r>
                <a:rPr lang="en-CA" dirty="0"/>
                <a:t> </a:t>
              </a:r>
              <a:endParaRPr lang="en-CA" dirty="0" smtClean="0"/>
            </a:p>
            <a:p>
              <a:r>
                <a:rPr lang="en-CA" dirty="0" smtClean="0"/>
                <a:t>    while geometrically it could be the same contour (compare two shapes above)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83523" y="3716308"/>
            <a:ext cx="2733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b="1" dirty="0" smtClean="0">
                <a:solidFill>
                  <a:srgbClr val="FF0000"/>
                </a:solidFill>
              </a:rPr>
              <a:t>Q</a:t>
            </a:r>
            <a:r>
              <a:rPr lang="en-CA" sz="1400" dirty="0" smtClean="0">
                <a:solidFill>
                  <a:srgbClr val="FF0000"/>
                </a:solidFill>
              </a:rPr>
              <a:t>: in what medical applications </a:t>
            </a:r>
          </a:p>
          <a:p>
            <a:pPr algn="ctr"/>
            <a:r>
              <a:rPr lang="en-CA" sz="1400" dirty="0" smtClean="0">
                <a:solidFill>
                  <a:srgbClr val="FF0000"/>
                </a:solidFill>
              </a:rPr>
              <a:t>tangential motion of </a:t>
            </a:r>
          </a:p>
          <a:p>
            <a:pPr algn="ctr"/>
            <a:r>
              <a:rPr lang="en-CA" sz="1400" dirty="0" smtClean="0">
                <a:solidFill>
                  <a:srgbClr val="FF0000"/>
                </a:solidFill>
              </a:rPr>
              <a:t>segment boundary matters?</a:t>
            </a:r>
            <a:endParaRPr lang="en-CA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 327"/>
          <p:cNvSpPr/>
          <p:nvPr/>
        </p:nvSpPr>
        <p:spPr bwMode="auto">
          <a:xfrm>
            <a:off x="0" y="888274"/>
            <a:ext cx="9144000" cy="6531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878" y="1938956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mesh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8657" y="1965351"/>
            <a:ext cx="1587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level-sets</a:t>
            </a:r>
            <a:endParaRPr lang="en-US" sz="28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1905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8" descr="image3D_mean_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3330" t="8881" r="10083"/>
          <a:stretch>
            <a:fillRect/>
          </a:stretch>
        </p:blipFill>
        <p:spPr>
          <a:xfrm>
            <a:off x="6861049" y="2662124"/>
            <a:ext cx="1981200" cy="1563688"/>
          </a:xfrm>
          <a:prstGeom prst="rect">
            <a:avLst/>
          </a:prstGeom>
          <a:noFill/>
          <a:ln/>
        </p:spPr>
      </p:pic>
      <p:pic>
        <p:nvPicPr>
          <p:cNvPr id="439304" name="Picture 8" descr="C:\Users\yuri\Desktop\test_remes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529" y="2648404"/>
            <a:ext cx="1600200" cy="1693776"/>
          </a:xfrm>
          <a:prstGeom prst="rect">
            <a:avLst/>
          </a:prstGeom>
          <a:noFill/>
        </p:spPr>
      </p:pic>
      <p:cxnSp>
        <p:nvCxnSpPr>
          <p:cNvPr id="496" name="Straight Connector 495"/>
          <p:cNvCxnSpPr/>
          <p:nvPr/>
        </p:nvCxnSpPr>
        <p:spPr>
          <a:xfrm>
            <a:off x="4419600" y="19111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TextBox 478"/>
          <p:cNvSpPr txBox="1"/>
          <p:nvPr/>
        </p:nvSpPr>
        <p:spPr>
          <a:xfrm>
            <a:off x="3261814" y="1423410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continuous  optimization</a:t>
            </a:r>
            <a:endParaRPr lang="en-US" dirty="0"/>
          </a:p>
        </p:txBody>
      </p:sp>
      <p:sp>
        <p:nvSpPr>
          <p:cNvPr id="329" name="Freeform 328"/>
          <p:cNvSpPr/>
          <p:nvPr/>
        </p:nvSpPr>
        <p:spPr>
          <a:xfrm>
            <a:off x="4649454" y="3118714"/>
            <a:ext cx="1512711" cy="889000"/>
          </a:xfrm>
          <a:custGeom>
            <a:avLst/>
            <a:gdLst>
              <a:gd name="connsiteX0" fmla="*/ 681567 w 1470378"/>
              <a:gd name="connsiteY0" fmla="*/ 320322 h 959556"/>
              <a:gd name="connsiteX1" fmla="*/ 368300 w 1470378"/>
              <a:gd name="connsiteY1" fmla="*/ 40922 h 959556"/>
              <a:gd name="connsiteX2" fmla="*/ 12700 w 1470378"/>
              <a:gd name="connsiteY2" fmla="*/ 311855 h 959556"/>
              <a:gd name="connsiteX3" fmla="*/ 292100 w 1470378"/>
              <a:gd name="connsiteY3" fmla="*/ 912989 h 959556"/>
              <a:gd name="connsiteX4" fmla="*/ 706967 w 1470378"/>
              <a:gd name="connsiteY4" fmla="*/ 591255 h 959556"/>
              <a:gd name="connsiteX5" fmla="*/ 1104900 w 1470378"/>
              <a:gd name="connsiteY5" fmla="*/ 904522 h 959556"/>
              <a:gd name="connsiteX6" fmla="*/ 1468967 w 1470378"/>
              <a:gd name="connsiteY6" fmla="*/ 489655 h 959556"/>
              <a:gd name="connsiteX7" fmla="*/ 1113367 w 1470378"/>
              <a:gd name="connsiteY7" fmla="*/ 23989 h 959556"/>
              <a:gd name="connsiteX8" fmla="*/ 681567 w 1470378"/>
              <a:gd name="connsiteY8" fmla="*/ 320322 h 959556"/>
              <a:gd name="connsiteX0" fmla="*/ 732367 w 1521178"/>
              <a:gd name="connsiteY0" fmla="*/ 320322 h 941211"/>
              <a:gd name="connsiteX1" fmla="*/ 419100 w 1521178"/>
              <a:gd name="connsiteY1" fmla="*/ 40922 h 941211"/>
              <a:gd name="connsiteX2" fmla="*/ 12700 w 1521178"/>
              <a:gd name="connsiteY2" fmla="*/ 421922 h 941211"/>
              <a:gd name="connsiteX3" fmla="*/ 342900 w 1521178"/>
              <a:gd name="connsiteY3" fmla="*/ 912989 h 941211"/>
              <a:gd name="connsiteX4" fmla="*/ 757767 w 1521178"/>
              <a:gd name="connsiteY4" fmla="*/ 591255 h 941211"/>
              <a:gd name="connsiteX5" fmla="*/ 1155700 w 1521178"/>
              <a:gd name="connsiteY5" fmla="*/ 904522 h 941211"/>
              <a:gd name="connsiteX6" fmla="*/ 1519767 w 1521178"/>
              <a:gd name="connsiteY6" fmla="*/ 489655 h 941211"/>
              <a:gd name="connsiteX7" fmla="*/ 1164167 w 1521178"/>
              <a:gd name="connsiteY7" fmla="*/ 23989 h 941211"/>
              <a:gd name="connsiteX8" fmla="*/ 732367 w 1521178"/>
              <a:gd name="connsiteY8" fmla="*/ 320322 h 941211"/>
              <a:gd name="connsiteX0" fmla="*/ 723900 w 1512711"/>
              <a:gd name="connsiteY0" fmla="*/ 320322 h 941211"/>
              <a:gd name="connsiteX1" fmla="*/ 309033 w 1512711"/>
              <a:gd name="connsiteY1" fmla="*/ 40923 h 941211"/>
              <a:gd name="connsiteX2" fmla="*/ 4233 w 1512711"/>
              <a:gd name="connsiteY2" fmla="*/ 421922 h 941211"/>
              <a:gd name="connsiteX3" fmla="*/ 334433 w 1512711"/>
              <a:gd name="connsiteY3" fmla="*/ 912989 h 941211"/>
              <a:gd name="connsiteX4" fmla="*/ 749300 w 1512711"/>
              <a:gd name="connsiteY4" fmla="*/ 591255 h 941211"/>
              <a:gd name="connsiteX5" fmla="*/ 1147233 w 1512711"/>
              <a:gd name="connsiteY5" fmla="*/ 904522 h 941211"/>
              <a:gd name="connsiteX6" fmla="*/ 1511300 w 1512711"/>
              <a:gd name="connsiteY6" fmla="*/ 489655 h 941211"/>
              <a:gd name="connsiteX7" fmla="*/ 1155700 w 1512711"/>
              <a:gd name="connsiteY7" fmla="*/ 23989 h 941211"/>
              <a:gd name="connsiteX8" fmla="*/ 723900 w 1512711"/>
              <a:gd name="connsiteY8" fmla="*/ 320322 h 941211"/>
              <a:gd name="connsiteX0" fmla="*/ 723900 w 1512711"/>
              <a:gd name="connsiteY0" fmla="*/ 320322 h 941211"/>
              <a:gd name="connsiteX1" fmla="*/ 309033 w 1512711"/>
              <a:gd name="connsiteY1" fmla="*/ 40923 h 941211"/>
              <a:gd name="connsiteX2" fmla="*/ 4233 w 1512711"/>
              <a:gd name="connsiteY2" fmla="*/ 421922 h 941211"/>
              <a:gd name="connsiteX3" fmla="*/ 334433 w 1512711"/>
              <a:gd name="connsiteY3" fmla="*/ 912989 h 941211"/>
              <a:gd name="connsiteX4" fmla="*/ 749300 w 1512711"/>
              <a:gd name="connsiteY4" fmla="*/ 591255 h 941211"/>
              <a:gd name="connsiteX5" fmla="*/ 1147233 w 1512711"/>
              <a:gd name="connsiteY5" fmla="*/ 904522 h 941211"/>
              <a:gd name="connsiteX6" fmla="*/ 1511300 w 1512711"/>
              <a:gd name="connsiteY6" fmla="*/ 489655 h 941211"/>
              <a:gd name="connsiteX7" fmla="*/ 1155700 w 1512711"/>
              <a:gd name="connsiteY7" fmla="*/ 23989 h 941211"/>
              <a:gd name="connsiteX8" fmla="*/ 723900 w 1512711"/>
              <a:gd name="connsiteY8" fmla="*/ 320322 h 941211"/>
              <a:gd name="connsiteX0" fmla="*/ 723900 w 1512711"/>
              <a:gd name="connsiteY0" fmla="*/ 320322 h 941211"/>
              <a:gd name="connsiteX1" fmla="*/ 309033 w 1512711"/>
              <a:gd name="connsiteY1" fmla="*/ 40923 h 941211"/>
              <a:gd name="connsiteX2" fmla="*/ 4233 w 1512711"/>
              <a:gd name="connsiteY2" fmla="*/ 421922 h 941211"/>
              <a:gd name="connsiteX3" fmla="*/ 334433 w 1512711"/>
              <a:gd name="connsiteY3" fmla="*/ 912989 h 941211"/>
              <a:gd name="connsiteX4" fmla="*/ 749300 w 1512711"/>
              <a:gd name="connsiteY4" fmla="*/ 591255 h 941211"/>
              <a:gd name="connsiteX5" fmla="*/ 1147233 w 1512711"/>
              <a:gd name="connsiteY5" fmla="*/ 904522 h 941211"/>
              <a:gd name="connsiteX6" fmla="*/ 1511300 w 1512711"/>
              <a:gd name="connsiteY6" fmla="*/ 489655 h 941211"/>
              <a:gd name="connsiteX7" fmla="*/ 1155700 w 1512711"/>
              <a:gd name="connsiteY7" fmla="*/ 23989 h 941211"/>
              <a:gd name="connsiteX8" fmla="*/ 723900 w 1512711"/>
              <a:gd name="connsiteY8" fmla="*/ 320322 h 941211"/>
              <a:gd name="connsiteX0" fmla="*/ 723900 w 1512711"/>
              <a:gd name="connsiteY0" fmla="*/ 320322 h 941211"/>
              <a:gd name="connsiteX1" fmla="*/ 309033 w 1512711"/>
              <a:gd name="connsiteY1" fmla="*/ 40923 h 941211"/>
              <a:gd name="connsiteX2" fmla="*/ 4233 w 1512711"/>
              <a:gd name="connsiteY2" fmla="*/ 421922 h 941211"/>
              <a:gd name="connsiteX3" fmla="*/ 334433 w 1512711"/>
              <a:gd name="connsiteY3" fmla="*/ 912989 h 941211"/>
              <a:gd name="connsiteX4" fmla="*/ 749300 w 1512711"/>
              <a:gd name="connsiteY4" fmla="*/ 591255 h 941211"/>
              <a:gd name="connsiteX5" fmla="*/ 1147233 w 1512711"/>
              <a:gd name="connsiteY5" fmla="*/ 904522 h 941211"/>
              <a:gd name="connsiteX6" fmla="*/ 1511300 w 1512711"/>
              <a:gd name="connsiteY6" fmla="*/ 489655 h 941211"/>
              <a:gd name="connsiteX7" fmla="*/ 1155700 w 1512711"/>
              <a:gd name="connsiteY7" fmla="*/ 23989 h 941211"/>
              <a:gd name="connsiteX8" fmla="*/ 723900 w 1512711"/>
              <a:gd name="connsiteY8" fmla="*/ 320322 h 941211"/>
              <a:gd name="connsiteX0" fmla="*/ 723900 w 1512711"/>
              <a:gd name="connsiteY0" fmla="*/ 320322 h 983544"/>
              <a:gd name="connsiteX1" fmla="*/ 309033 w 1512711"/>
              <a:gd name="connsiteY1" fmla="*/ 40923 h 983544"/>
              <a:gd name="connsiteX2" fmla="*/ 4233 w 1512711"/>
              <a:gd name="connsiteY2" fmla="*/ 421922 h 983544"/>
              <a:gd name="connsiteX3" fmla="*/ 334433 w 1512711"/>
              <a:gd name="connsiteY3" fmla="*/ 912989 h 983544"/>
              <a:gd name="connsiteX4" fmla="*/ 749300 w 1512711"/>
              <a:gd name="connsiteY4" fmla="*/ 591255 h 983544"/>
              <a:gd name="connsiteX5" fmla="*/ 1147233 w 1512711"/>
              <a:gd name="connsiteY5" fmla="*/ 904522 h 983544"/>
              <a:gd name="connsiteX6" fmla="*/ 1511300 w 1512711"/>
              <a:gd name="connsiteY6" fmla="*/ 489655 h 983544"/>
              <a:gd name="connsiteX7" fmla="*/ 1155700 w 1512711"/>
              <a:gd name="connsiteY7" fmla="*/ 23989 h 983544"/>
              <a:gd name="connsiteX8" fmla="*/ 723900 w 1512711"/>
              <a:gd name="connsiteY8" fmla="*/ 320322 h 983544"/>
              <a:gd name="connsiteX0" fmla="*/ 723900 w 1512711"/>
              <a:gd name="connsiteY0" fmla="*/ 320322 h 921455"/>
              <a:gd name="connsiteX1" fmla="*/ 309033 w 1512711"/>
              <a:gd name="connsiteY1" fmla="*/ 40923 h 921455"/>
              <a:gd name="connsiteX2" fmla="*/ 4233 w 1512711"/>
              <a:gd name="connsiteY2" fmla="*/ 421922 h 921455"/>
              <a:gd name="connsiteX3" fmla="*/ 334433 w 1512711"/>
              <a:gd name="connsiteY3" fmla="*/ 912989 h 921455"/>
              <a:gd name="connsiteX4" fmla="*/ 749300 w 1512711"/>
              <a:gd name="connsiteY4" fmla="*/ 591255 h 921455"/>
              <a:gd name="connsiteX5" fmla="*/ 1147233 w 1512711"/>
              <a:gd name="connsiteY5" fmla="*/ 904522 h 921455"/>
              <a:gd name="connsiteX6" fmla="*/ 1511300 w 1512711"/>
              <a:gd name="connsiteY6" fmla="*/ 489655 h 921455"/>
              <a:gd name="connsiteX7" fmla="*/ 1155700 w 1512711"/>
              <a:gd name="connsiteY7" fmla="*/ 23989 h 921455"/>
              <a:gd name="connsiteX8" fmla="*/ 723900 w 1512711"/>
              <a:gd name="connsiteY8" fmla="*/ 320322 h 921455"/>
              <a:gd name="connsiteX0" fmla="*/ 723900 w 1512711"/>
              <a:gd name="connsiteY0" fmla="*/ 320322 h 938389"/>
              <a:gd name="connsiteX1" fmla="*/ 309033 w 1512711"/>
              <a:gd name="connsiteY1" fmla="*/ 40923 h 938389"/>
              <a:gd name="connsiteX2" fmla="*/ 4233 w 1512711"/>
              <a:gd name="connsiteY2" fmla="*/ 421922 h 938389"/>
              <a:gd name="connsiteX3" fmla="*/ 334433 w 1512711"/>
              <a:gd name="connsiteY3" fmla="*/ 912989 h 938389"/>
              <a:gd name="connsiteX4" fmla="*/ 749300 w 1512711"/>
              <a:gd name="connsiteY4" fmla="*/ 591255 h 938389"/>
              <a:gd name="connsiteX5" fmla="*/ 1147233 w 1512711"/>
              <a:gd name="connsiteY5" fmla="*/ 904522 h 938389"/>
              <a:gd name="connsiteX6" fmla="*/ 1511300 w 1512711"/>
              <a:gd name="connsiteY6" fmla="*/ 489655 h 938389"/>
              <a:gd name="connsiteX7" fmla="*/ 1155700 w 1512711"/>
              <a:gd name="connsiteY7" fmla="*/ 23989 h 938389"/>
              <a:gd name="connsiteX8" fmla="*/ 723900 w 1512711"/>
              <a:gd name="connsiteY8" fmla="*/ 320322 h 938389"/>
              <a:gd name="connsiteX0" fmla="*/ 723900 w 1512711"/>
              <a:gd name="connsiteY0" fmla="*/ 320322 h 938389"/>
              <a:gd name="connsiteX1" fmla="*/ 309033 w 1512711"/>
              <a:gd name="connsiteY1" fmla="*/ 40923 h 938389"/>
              <a:gd name="connsiteX2" fmla="*/ 4233 w 1512711"/>
              <a:gd name="connsiteY2" fmla="*/ 421922 h 938389"/>
              <a:gd name="connsiteX3" fmla="*/ 334433 w 1512711"/>
              <a:gd name="connsiteY3" fmla="*/ 912989 h 938389"/>
              <a:gd name="connsiteX4" fmla="*/ 749300 w 1512711"/>
              <a:gd name="connsiteY4" fmla="*/ 591255 h 938389"/>
              <a:gd name="connsiteX5" fmla="*/ 1147233 w 1512711"/>
              <a:gd name="connsiteY5" fmla="*/ 904522 h 938389"/>
              <a:gd name="connsiteX6" fmla="*/ 1511300 w 1512711"/>
              <a:gd name="connsiteY6" fmla="*/ 489655 h 938389"/>
              <a:gd name="connsiteX7" fmla="*/ 1155700 w 1512711"/>
              <a:gd name="connsiteY7" fmla="*/ 23989 h 938389"/>
              <a:gd name="connsiteX8" fmla="*/ 723900 w 1512711"/>
              <a:gd name="connsiteY8" fmla="*/ 320322 h 938389"/>
              <a:gd name="connsiteX0" fmla="*/ 723900 w 1512711"/>
              <a:gd name="connsiteY0" fmla="*/ 320322 h 938389"/>
              <a:gd name="connsiteX1" fmla="*/ 309033 w 1512711"/>
              <a:gd name="connsiteY1" fmla="*/ 40923 h 938389"/>
              <a:gd name="connsiteX2" fmla="*/ 4233 w 1512711"/>
              <a:gd name="connsiteY2" fmla="*/ 421922 h 938389"/>
              <a:gd name="connsiteX3" fmla="*/ 334433 w 1512711"/>
              <a:gd name="connsiteY3" fmla="*/ 912989 h 938389"/>
              <a:gd name="connsiteX4" fmla="*/ 749300 w 1512711"/>
              <a:gd name="connsiteY4" fmla="*/ 591255 h 938389"/>
              <a:gd name="connsiteX5" fmla="*/ 1147233 w 1512711"/>
              <a:gd name="connsiteY5" fmla="*/ 904522 h 938389"/>
              <a:gd name="connsiteX6" fmla="*/ 1511300 w 1512711"/>
              <a:gd name="connsiteY6" fmla="*/ 489655 h 938389"/>
              <a:gd name="connsiteX7" fmla="*/ 1155700 w 1512711"/>
              <a:gd name="connsiteY7" fmla="*/ 23989 h 938389"/>
              <a:gd name="connsiteX8" fmla="*/ 723900 w 1512711"/>
              <a:gd name="connsiteY8" fmla="*/ 320322 h 938389"/>
              <a:gd name="connsiteX0" fmla="*/ 723900 w 1512711"/>
              <a:gd name="connsiteY0" fmla="*/ 320322 h 921455"/>
              <a:gd name="connsiteX1" fmla="*/ 309033 w 1512711"/>
              <a:gd name="connsiteY1" fmla="*/ 40923 h 921455"/>
              <a:gd name="connsiteX2" fmla="*/ 4233 w 1512711"/>
              <a:gd name="connsiteY2" fmla="*/ 421922 h 921455"/>
              <a:gd name="connsiteX3" fmla="*/ 334433 w 1512711"/>
              <a:gd name="connsiteY3" fmla="*/ 912989 h 921455"/>
              <a:gd name="connsiteX4" fmla="*/ 749300 w 1512711"/>
              <a:gd name="connsiteY4" fmla="*/ 591255 h 921455"/>
              <a:gd name="connsiteX5" fmla="*/ 1147233 w 1512711"/>
              <a:gd name="connsiteY5" fmla="*/ 904522 h 921455"/>
              <a:gd name="connsiteX6" fmla="*/ 1511300 w 1512711"/>
              <a:gd name="connsiteY6" fmla="*/ 489655 h 921455"/>
              <a:gd name="connsiteX7" fmla="*/ 1155700 w 1512711"/>
              <a:gd name="connsiteY7" fmla="*/ 23989 h 921455"/>
              <a:gd name="connsiteX8" fmla="*/ 723900 w 1512711"/>
              <a:gd name="connsiteY8" fmla="*/ 320322 h 921455"/>
              <a:gd name="connsiteX0" fmla="*/ 723900 w 1512711"/>
              <a:gd name="connsiteY0" fmla="*/ 320322 h 912989"/>
              <a:gd name="connsiteX1" fmla="*/ 309033 w 1512711"/>
              <a:gd name="connsiteY1" fmla="*/ 40923 h 912989"/>
              <a:gd name="connsiteX2" fmla="*/ 4233 w 1512711"/>
              <a:gd name="connsiteY2" fmla="*/ 421922 h 912989"/>
              <a:gd name="connsiteX3" fmla="*/ 334433 w 1512711"/>
              <a:gd name="connsiteY3" fmla="*/ 912989 h 912989"/>
              <a:gd name="connsiteX4" fmla="*/ 749300 w 1512711"/>
              <a:gd name="connsiteY4" fmla="*/ 591255 h 912989"/>
              <a:gd name="connsiteX5" fmla="*/ 1147233 w 1512711"/>
              <a:gd name="connsiteY5" fmla="*/ 904522 h 912989"/>
              <a:gd name="connsiteX6" fmla="*/ 1511300 w 1512711"/>
              <a:gd name="connsiteY6" fmla="*/ 489655 h 912989"/>
              <a:gd name="connsiteX7" fmla="*/ 1155700 w 1512711"/>
              <a:gd name="connsiteY7" fmla="*/ 23989 h 912989"/>
              <a:gd name="connsiteX8" fmla="*/ 723900 w 1512711"/>
              <a:gd name="connsiteY8" fmla="*/ 320322 h 912989"/>
              <a:gd name="connsiteX0" fmla="*/ 723900 w 1512711"/>
              <a:gd name="connsiteY0" fmla="*/ 320322 h 912989"/>
              <a:gd name="connsiteX1" fmla="*/ 309033 w 1512711"/>
              <a:gd name="connsiteY1" fmla="*/ 40923 h 912989"/>
              <a:gd name="connsiteX2" fmla="*/ 4233 w 1512711"/>
              <a:gd name="connsiteY2" fmla="*/ 421922 h 912989"/>
              <a:gd name="connsiteX3" fmla="*/ 334433 w 1512711"/>
              <a:gd name="connsiteY3" fmla="*/ 912989 h 912989"/>
              <a:gd name="connsiteX4" fmla="*/ 749300 w 1512711"/>
              <a:gd name="connsiteY4" fmla="*/ 591255 h 912989"/>
              <a:gd name="connsiteX5" fmla="*/ 1147233 w 1512711"/>
              <a:gd name="connsiteY5" fmla="*/ 904522 h 912989"/>
              <a:gd name="connsiteX6" fmla="*/ 1511300 w 1512711"/>
              <a:gd name="connsiteY6" fmla="*/ 489655 h 912989"/>
              <a:gd name="connsiteX7" fmla="*/ 1155700 w 1512711"/>
              <a:gd name="connsiteY7" fmla="*/ 23989 h 912989"/>
              <a:gd name="connsiteX8" fmla="*/ 723900 w 1512711"/>
              <a:gd name="connsiteY8" fmla="*/ 320322 h 912989"/>
              <a:gd name="connsiteX0" fmla="*/ 723900 w 1512711"/>
              <a:gd name="connsiteY0" fmla="*/ 337255 h 929922"/>
              <a:gd name="connsiteX1" fmla="*/ 309033 w 1512711"/>
              <a:gd name="connsiteY1" fmla="*/ 57856 h 929922"/>
              <a:gd name="connsiteX2" fmla="*/ 4233 w 1512711"/>
              <a:gd name="connsiteY2" fmla="*/ 438855 h 929922"/>
              <a:gd name="connsiteX3" fmla="*/ 334433 w 1512711"/>
              <a:gd name="connsiteY3" fmla="*/ 929922 h 929922"/>
              <a:gd name="connsiteX4" fmla="*/ 749300 w 1512711"/>
              <a:gd name="connsiteY4" fmla="*/ 608188 h 929922"/>
              <a:gd name="connsiteX5" fmla="*/ 1147233 w 1512711"/>
              <a:gd name="connsiteY5" fmla="*/ 921455 h 929922"/>
              <a:gd name="connsiteX6" fmla="*/ 1511300 w 1512711"/>
              <a:gd name="connsiteY6" fmla="*/ 506588 h 929922"/>
              <a:gd name="connsiteX7" fmla="*/ 1155700 w 1512711"/>
              <a:gd name="connsiteY7" fmla="*/ 40922 h 929922"/>
              <a:gd name="connsiteX8" fmla="*/ 723900 w 1512711"/>
              <a:gd name="connsiteY8" fmla="*/ 337255 h 929922"/>
              <a:gd name="connsiteX0" fmla="*/ 723900 w 1512711"/>
              <a:gd name="connsiteY0" fmla="*/ 337255 h 929922"/>
              <a:gd name="connsiteX1" fmla="*/ 309033 w 1512711"/>
              <a:gd name="connsiteY1" fmla="*/ 57856 h 929922"/>
              <a:gd name="connsiteX2" fmla="*/ 4233 w 1512711"/>
              <a:gd name="connsiteY2" fmla="*/ 438855 h 929922"/>
              <a:gd name="connsiteX3" fmla="*/ 334433 w 1512711"/>
              <a:gd name="connsiteY3" fmla="*/ 929922 h 929922"/>
              <a:gd name="connsiteX4" fmla="*/ 749300 w 1512711"/>
              <a:gd name="connsiteY4" fmla="*/ 608188 h 929922"/>
              <a:gd name="connsiteX5" fmla="*/ 1147233 w 1512711"/>
              <a:gd name="connsiteY5" fmla="*/ 921455 h 929922"/>
              <a:gd name="connsiteX6" fmla="*/ 1511300 w 1512711"/>
              <a:gd name="connsiteY6" fmla="*/ 506588 h 929922"/>
              <a:gd name="connsiteX7" fmla="*/ 1155700 w 1512711"/>
              <a:gd name="connsiteY7" fmla="*/ 40922 h 929922"/>
              <a:gd name="connsiteX8" fmla="*/ 723900 w 1512711"/>
              <a:gd name="connsiteY8" fmla="*/ 337255 h 929922"/>
              <a:gd name="connsiteX0" fmla="*/ 723900 w 1512711"/>
              <a:gd name="connsiteY0" fmla="*/ 337255 h 929922"/>
              <a:gd name="connsiteX1" fmla="*/ 309033 w 1512711"/>
              <a:gd name="connsiteY1" fmla="*/ 57856 h 929922"/>
              <a:gd name="connsiteX2" fmla="*/ 4233 w 1512711"/>
              <a:gd name="connsiteY2" fmla="*/ 438855 h 929922"/>
              <a:gd name="connsiteX3" fmla="*/ 334433 w 1512711"/>
              <a:gd name="connsiteY3" fmla="*/ 929922 h 929922"/>
              <a:gd name="connsiteX4" fmla="*/ 749300 w 1512711"/>
              <a:gd name="connsiteY4" fmla="*/ 608188 h 929922"/>
              <a:gd name="connsiteX5" fmla="*/ 1147233 w 1512711"/>
              <a:gd name="connsiteY5" fmla="*/ 921455 h 929922"/>
              <a:gd name="connsiteX6" fmla="*/ 1511300 w 1512711"/>
              <a:gd name="connsiteY6" fmla="*/ 506588 h 929922"/>
              <a:gd name="connsiteX7" fmla="*/ 1155700 w 1512711"/>
              <a:gd name="connsiteY7" fmla="*/ 40922 h 929922"/>
              <a:gd name="connsiteX8" fmla="*/ 723900 w 1512711"/>
              <a:gd name="connsiteY8" fmla="*/ 337255 h 929922"/>
              <a:gd name="connsiteX0" fmla="*/ 723900 w 1512711"/>
              <a:gd name="connsiteY0" fmla="*/ 337255 h 929922"/>
              <a:gd name="connsiteX1" fmla="*/ 309033 w 1512711"/>
              <a:gd name="connsiteY1" fmla="*/ 57856 h 929922"/>
              <a:gd name="connsiteX2" fmla="*/ 4233 w 1512711"/>
              <a:gd name="connsiteY2" fmla="*/ 438855 h 929922"/>
              <a:gd name="connsiteX3" fmla="*/ 334433 w 1512711"/>
              <a:gd name="connsiteY3" fmla="*/ 929922 h 929922"/>
              <a:gd name="connsiteX4" fmla="*/ 749300 w 1512711"/>
              <a:gd name="connsiteY4" fmla="*/ 608188 h 929922"/>
              <a:gd name="connsiteX5" fmla="*/ 1147233 w 1512711"/>
              <a:gd name="connsiteY5" fmla="*/ 921455 h 929922"/>
              <a:gd name="connsiteX6" fmla="*/ 1511300 w 1512711"/>
              <a:gd name="connsiteY6" fmla="*/ 506588 h 929922"/>
              <a:gd name="connsiteX7" fmla="*/ 1155700 w 1512711"/>
              <a:gd name="connsiteY7" fmla="*/ 40922 h 929922"/>
              <a:gd name="connsiteX8" fmla="*/ 723900 w 1512711"/>
              <a:gd name="connsiteY8" fmla="*/ 337255 h 929922"/>
              <a:gd name="connsiteX0" fmla="*/ 723900 w 1512711"/>
              <a:gd name="connsiteY0" fmla="*/ 296333 h 889000"/>
              <a:gd name="connsiteX1" fmla="*/ 309033 w 1512711"/>
              <a:gd name="connsiteY1" fmla="*/ 16934 h 889000"/>
              <a:gd name="connsiteX2" fmla="*/ 4233 w 1512711"/>
              <a:gd name="connsiteY2" fmla="*/ 397933 h 889000"/>
              <a:gd name="connsiteX3" fmla="*/ 334433 w 1512711"/>
              <a:gd name="connsiteY3" fmla="*/ 889000 h 889000"/>
              <a:gd name="connsiteX4" fmla="*/ 749300 w 1512711"/>
              <a:gd name="connsiteY4" fmla="*/ 567266 h 889000"/>
              <a:gd name="connsiteX5" fmla="*/ 1147233 w 1512711"/>
              <a:gd name="connsiteY5" fmla="*/ 880533 h 889000"/>
              <a:gd name="connsiteX6" fmla="*/ 1511300 w 1512711"/>
              <a:gd name="connsiteY6" fmla="*/ 465666 h 889000"/>
              <a:gd name="connsiteX7" fmla="*/ 1155700 w 1512711"/>
              <a:gd name="connsiteY7" fmla="*/ 0 h 889000"/>
              <a:gd name="connsiteX8" fmla="*/ 723900 w 1512711"/>
              <a:gd name="connsiteY8" fmla="*/ 296333 h 889000"/>
              <a:gd name="connsiteX0" fmla="*/ 723900 w 1512711"/>
              <a:gd name="connsiteY0" fmla="*/ 296333 h 889000"/>
              <a:gd name="connsiteX1" fmla="*/ 309033 w 1512711"/>
              <a:gd name="connsiteY1" fmla="*/ 16934 h 889000"/>
              <a:gd name="connsiteX2" fmla="*/ 4233 w 1512711"/>
              <a:gd name="connsiteY2" fmla="*/ 397933 h 889000"/>
              <a:gd name="connsiteX3" fmla="*/ 334433 w 1512711"/>
              <a:gd name="connsiteY3" fmla="*/ 889000 h 889000"/>
              <a:gd name="connsiteX4" fmla="*/ 749300 w 1512711"/>
              <a:gd name="connsiteY4" fmla="*/ 567266 h 889000"/>
              <a:gd name="connsiteX5" fmla="*/ 1147233 w 1512711"/>
              <a:gd name="connsiteY5" fmla="*/ 880533 h 889000"/>
              <a:gd name="connsiteX6" fmla="*/ 1511300 w 1512711"/>
              <a:gd name="connsiteY6" fmla="*/ 465666 h 889000"/>
              <a:gd name="connsiteX7" fmla="*/ 1155700 w 1512711"/>
              <a:gd name="connsiteY7" fmla="*/ 0 h 889000"/>
              <a:gd name="connsiteX8" fmla="*/ 723900 w 1512711"/>
              <a:gd name="connsiteY8" fmla="*/ 296333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711" h="889000">
                <a:moveTo>
                  <a:pt x="723900" y="296333"/>
                </a:moveTo>
                <a:cubicBezTo>
                  <a:pt x="582789" y="299155"/>
                  <a:pt x="513645" y="33868"/>
                  <a:pt x="309033" y="16934"/>
                </a:cubicBezTo>
                <a:cubicBezTo>
                  <a:pt x="53622" y="8467"/>
                  <a:pt x="0" y="252589"/>
                  <a:pt x="4233" y="397933"/>
                </a:cubicBezTo>
                <a:cubicBezTo>
                  <a:pt x="8466" y="543277"/>
                  <a:pt x="15522" y="886178"/>
                  <a:pt x="334433" y="889000"/>
                </a:cubicBezTo>
                <a:cubicBezTo>
                  <a:pt x="653345" y="883355"/>
                  <a:pt x="613833" y="568677"/>
                  <a:pt x="749300" y="567266"/>
                </a:cubicBezTo>
                <a:cubicBezTo>
                  <a:pt x="986367" y="548922"/>
                  <a:pt x="833966" y="863599"/>
                  <a:pt x="1147233" y="880533"/>
                </a:cubicBezTo>
                <a:cubicBezTo>
                  <a:pt x="1494366" y="889000"/>
                  <a:pt x="1509889" y="612421"/>
                  <a:pt x="1511300" y="465666"/>
                </a:cubicBezTo>
                <a:cubicBezTo>
                  <a:pt x="1512711" y="318911"/>
                  <a:pt x="1382889" y="15522"/>
                  <a:pt x="1155700" y="0"/>
                </a:cubicBezTo>
                <a:cubicBezTo>
                  <a:pt x="894644" y="26811"/>
                  <a:pt x="1008944" y="285044"/>
                  <a:pt x="723900" y="29633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TextBox 330"/>
          <p:cNvSpPr txBox="1"/>
          <p:nvPr/>
        </p:nvSpPr>
        <p:spPr>
          <a:xfrm>
            <a:off x="441435" y="346841"/>
            <a:ext cx="354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Physics vs. Geometry</a:t>
            </a:r>
            <a:endParaRPr lang="en-CA" sz="2800" dirty="0"/>
          </a:p>
        </p:txBody>
      </p:sp>
      <p:sp>
        <p:nvSpPr>
          <p:cNvPr id="333" name="Left-Right Arrow 332"/>
          <p:cNvSpPr/>
          <p:nvPr/>
        </p:nvSpPr>
        <p:spPr bwMode="auto">
          <a:xfrm>
            <a:off x="6313018" y="3438144"/>
            <a:ext cx="387705" cy="226771"/>
          </a:xfrm>
          <a:prstGeom prst="left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117061" y="4769511"/>
            <a:ext cx="434587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 smtClean="0"/>
              <a:t>snakes,  balloons,  active contours</a:t>
            </a:r>
          </a:p>
          <a:p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explicit or parametric contour representation</a:t>
            </a:r>
          </a:p>
          <a:p>
            <a:pPr>
              <a:buFont typeface="Arial" pitchFamily="34" charset="0"/>
              <a:buChar char="•"/>
            </a:pPr>
            <a:r>
              <a:rPr lang="en-CA" b="1" dirty="0" smtClean="0"/>
              <a:t> physics-based</a:t>
            </a:r>
            <a:r>
              <a:rPr lang="en-CA" dirty="0" smtClean="0"/>
              <a:t> objectives (typically)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gradient descent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could use dynamic programming in 2D</a:t>
            </a:r>
            <a:endParaRPr lang="en-CA" dirty="0"/>
          </a:p>
        </p:txBody>
      </p:sp>
      <p:sp>
        <p:nvSpPr>
          <p:cNvPr id="335" name="TextBox 334"/>
          <p:cNvSpPr txBox="1"/>
          <p:nvPr/>
        </p:nvSpPr>
        <p:spPr>
          <a:xfrm>
            <a:off x="4753556" y="4768296"/>
            <a:ext cx="42081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 smtClean="0"/>
              <a:t>geodesic active contours</a:t>
            </a:r>
          </a:p>
          <a:p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implicit or non-parametric representation 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b="1" dirty="0" smtClean="0"/>
              <a:t>geometry-based</a:t>
            </a:r>
            <a:r>
              <a:rPr lang="en-CA" dirty="0" smtClean="0"/>
              <a:t> objectives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gradient descent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can use convex formulations (TV-based)</a:t>
            </a:r>
          </a:p>
        </p:txBody>
      </p:sp>
      <p:sp>
        <p:nvSpPr>
          <p:cNvPr id="16" name="Text Box 97"/>
          <p:cNvSpPr txBox="1">
            <a:spLocks noChangeArrowheads="1"/>
          </p:cNvSpPr>
          <p:nvPr/>
        </p:nvSpPr>
        <p:spPr bwMode="auto">
          <a:xfrm>
            <a:off x="550632" y="6241794"/>
            <a:ext cx="2791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[</a:t>
            </a:r>
            <a:r>
              <a:rPr lang="en-US" dirty="0" err="1">
                <a:latin typeface="Times New Roman" pitchFamily="18" charset="0"/>
              </a:rPr>
              <a:t>Amini</a:t>
            </a:r>
            <a:r>
              <a:rPr lang="en-US" dirty="0">
                <a:latin typeface="Times New Roman" pitchFamily="18" charset="0"/>
              </a:rPr>
              <a:t>, Weymouth, Jain, 1990]</a:t>
            </a:r>
          </a:p>
        </p:txBody>
      </p:sp>
      <p:sp>
        <p:nvSpPr>
          <p:cNvPr id="17" name="Text Box 97"/>
          <p:cNvSpPr txBox="1">
            <a:spLocks noChangeArrowheads="1"/>
          </p:cNvSpPr>
          <p:nvPr/>
        </p:nvSpPr>
        <p:spPr bwMode="auto">
          <a:xfrm>
            <a:off x="5275032" y="6264799"/>
            <a:ext cx="30203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[Chan, </a:t>
            </a:r>
            <a:r>
              <a:rPr lang="en-US" dirty="0" err="1" smtClean="0">
                <a:latin typeface="Times New Roman" pitchFamily="18" charset="0"/>
              </a:rPr>
              <a:t>Esidoglu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</a:rPr>
              <a:t>Nikolova</a:t>
            </a:r>
            <a:r>
              <a:rPr lang="en-US" dirty="0" smtClean="0">
                <a:latin typeface="Times New Roman" pitchFamily="18" charset="0"/>
              </a:rPr>
              <a:t> 2006]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927100" y="2761965"/>
            <a:ext cx="1622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0"/>
              <a:t>weighted length</a:t>
            </a:r>
            <a:endParaRPr lang="en-US" b="0"/>
          </a:p>
        </p:txBody>
      </p:sp>
      <p:graphicFrame>
        <p:nvGraphicFramePr>
          <p:cNvPr id="603136" name="Object 0"/>
          <p:cNvGraphicFramePr>
            <a:graphicFrameLocks noChangeAspect="1"/>
          </p:cNvGraphicFramePr>
          <p:nvPr/>
        </p:nvGraphicFramePr>
        <p:xfrm>
          <a:off x="2874963" y="2681288"/>
          <a:ext cx="1966912" cy="820737"/>
        </p:xfrm>
        <a:graphic>
          <a:graphicData uri="http://schemas.openxmlformats.org/presentationml/2006/ole">
            <p:oleObj spid="_x0000_s873474" name="Equation" r:id="rId4" imgW="914400" imgH="380880" progId="Equation.3">
              <p:embed/>
            </p:oleObj>
          </a:graphicData>
        </a:graphic>
      </p:graphicFrame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1598613" y="1818990"/>
            <a:ext cx="23733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u="sng"/>
              <a:t>Functional </a:t>
            </a:r>
            <a:r>
              <a:rPr lang="en-GB" sz="2000" i="1" u="sng"/>
              <a:t>E( C ) </a:t>
            </a:r>
            <a:endParaRPr lang="en-US" sz="2000" i="1" u="sng"/>
          </a:p>
        </p:txBody>
      </p:sp>
      <p:sp>
        <p:nvSpPr>
          <p:cNvPr id="577543" name="Line 7"/>
          <p:cNvSpPr>
            <a:spLocks noChangeShapeType="1"/>
          </p:cNvSpPr>
          <p:nvPr/>
        </p:nvSpPr>
        <p:spPr bwMode="auto">
          <a:xfrm>
            <a:off x="501650" y="2485740"/>
            <a:ext cx="84883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3137" name="Object 1"/>
          <p:cNvGraphicFramePr>
            <a:graphicFrameLocks noChangeAspect="1"/>
          </p:cNvGraphicFramePr>
          <p:nvPr/>
        </p:nvGraphicFramePr>
        <p:xfrm>
          <a:off x="5970588" y="2695290"/>
          <a:ext cx="2841625" cy="657225"/>
        </p:xfrm>
        <a:graphic>
          <a:graphicData uri="http://schemas.openxmlformats.org/presentationml/2006/ole">
            <p:oleObj spid="_x0000_s873475" name="Equation" r:id="rId5" imgW="1320480" imgH="304560" progId="Equation.3">
              <p:embed/>
            </p:oleObj>
          </a:graphicData>
        </a:graphic>
      </p:graphicFrame>
      <p:sp>
        <p:nvSpPr>
          <p:cNvPr id="577545" name="Line 9"/>
          <p:cNvSpPr>
            <a:spLocks noChangeShapeType="1"/>
          </p:cNvSpPr>
          <p:nvPr/>
        </p:nvSpPr>
        <p:spPr bwMode="auto">
          <a:xfrm flipH="1">
            <a:off x="5311775" y="1577690"/>
            <a:ext cx="1588" cy="42783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46" name="Text Box 10"/>
          <p:cNvSpPr txBox="1">
            <a:spLocks noChangeArrowheads="1"/>
          </p:cNvSpPr>
          <p:nvPr/>
        </p:nvSpPr>
        <p:spPr bwMode="auto">
          <a:xfrm>
            <a:off x="1033463" y="3857340"/>
            <a:ext cx="14557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0"/>
              <a:t>weighted area</a:t>
            </a:r>
            <a:endParaRPr lang="en-US" b="0"/>
          </a:p>
        </p:txBody>
      </p:sp>
      <p:graphicFrame>
        <p:nvGraphicFramePr>
          <p:cNvPr id="603138" name="Object 2"/>
          <p:cNvGraphicFramePr>
            <a:graphicFrameLocks noChangeAspect="1"/>
          </p:cNvGraphicFramePr>
          <p:nvPr/>
        </p:nvGraphicFramePr>
        <p:xfrm>
          <a:off x="2663825" y="3721100"/>
          <a:ext cx="2268538" cy="847725"/>
        </p:xfrm>
        <a:graphic>
          <a:graphicData uri="http://schemas.openxmlformats.org/presentationml/2006/ole">
            <p:oleObj spid="_x0000_s873476" name="Equation" r:id="rId6" imgW="1054080" imgH="393480" progId="Equation.3">
              <p:embed/>
            </p:oleObj>
          </a:graphicData>
        </a:graphic>
      </p:graphicFrame>
      <p:graphicFrame>
        <p:nvGraphicFramePr>
          <p:cNvPr id="603139" name="Object 3"/>
          <p:cNvGraphicFramePr>
            <a:graphicFrameLocks noChangeAspect="1"/>
          </p:cNvGraphicFramePr>
          <p:nvPr/>
        </p:nvGraphicFramePr>
        <p:xfrm>
          <a:off x="6003925" y="3838290"/>
          <a:ext cx="1176338" cy="438150"/>
        </p:xfrm>
        <a:graphic>
          <a:graphicData uri="http://schemas.openxmlformats.org/presentationml/2006/ole">
            <p:oleObj spid="_x0000_s873477" name="Equation" r:id="rId7" imgW="545760" imgH="203040" progId="Equation.3">
              <p:embed/>
            </p:oleObj>
          </a:graphicData>
        </a:graphic>
      </p:graphicFrame>
      <p:sp>
        <p:nvSpPr>
          <p:cNvPr id="577549" name="Line 13"/>
          <p:cNvSpPr>
            <a:spLocks noChangeShapeType="1"/>
          </p:cNvSpPr>
          <p:nvPr/>
        </p:nvSpPr>
        <p:spPr bwMode="auto">
          <a:xfrm>
            <a:off x="484188" y="3535078"/>
            <a:ext cx="84883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50" name="Text Box 14"/>
          <p:cNvSpPr txBox="1">
            <a:spLocks noChangeArrowheads="1"/>
          </p:cNvSpPr>
          <p:nvPr/>
        </p:nvSpPr>
        <p:spPr bwMode="auto">
          <a:xfrm>
            <a:off x="1399921" y="4971765"/>
            <a:ext cx="5116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0" dirty="0" smtClean="0"/>
              <a:t>flux</a:t>
            </a:r>
            <a:endParaRPr lang="en-US" b="0" dirty="0"/>
          </a:p>
        </p:txBody>
      </p:sp>
      <p:graphicFrame>
        <p:nvGraphicFramePr>
          <p:cNvPr id="603140" name="Object 4"/>
          <p:cNvGraphicFramePr>
            <a:graphicFrameLocks noChangeAspect="1"/>
          </p:cNvGraphicFramePr>
          <p:nvPr/>
        </p:nvGraphicFramePr>
        <p:xfrm>
          <a:off x="2492375" y="4889215"/>
          <a:ext cx="2597150" cy="847725"/>
        </p:xfrm>
        <a:graphic>
          <a:graphicData uri="http://schemas.openxmlformats.org/presentationml/2006/ole">
            <p:oleObj spid="_x0000_s873478" name="Equation" r:id="rId8" imgW="1206360" imgH="393480" progId="Equation.3">
              <p:embed/>
            </p:oleObj>
          </a:graphicData>
        </a:graphic>
      </p:graphicFrame>
      <p:graphicFrame>
        <p:nvGraphicFramePr>
          <p:cNvPr id="603141" name="Object 5"/>
          <p:cNvGraphicFramePr>
            <a:graphicFrameLocks noChangeAspect="1"/>
          </p:cNvGraphicFramePr>
          <p:nvPr/>
        </p:nvGraphicFramePr>
        <p:xfrm>
          <a:off x="6027738" y="4965415"/>
          <a:ext cx="1670050" cy="438150"/>
        </p:xfrm>
        <a:graphic>
          <a:graphicData uri="http://schemas.openxmlformats.org/presentationml/2006/ole">
            <p:oleObj spid="_x0000_s873479" name="Equation" r:id="rId9" imgW="774360" imgH="203040" progId="Equation.3">
              <p:embed/>
            </p:oleObj>
          </a:graphicData>
        </a:graphic>
      </p:graphicFrame>
      <p:sp>
        <p:nvSpPr>
          <p:cNvPr id="577553" name="Line 17"/>
          <p:cNvSpPr>
            <a:spLocks noChangeShapeType="1"/>
          </p:cNvSpPr>
          <p:nvPr/>
        </p:nvSpPr>
        <p:spPr bwMode="auto">
          <a:xfrm>
            <a:off x="466725" y="4728878"/>
            <a:ext cx="84883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54" name="Line 18"/>
          <p:cNvSpPr>
            <a:spLocks noChangeShapeType="1"/>
          </p:cNvSpPr>
          <p:nvPr/>
        </p:nvSpPr>
        <p:spPr bwMode="auto">
          <a:xfrm>
            <a:off x="449263" y="5873065"/>
            <a:ext cx="84883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58" name="Freeform 22"/>
          <p:cNvSpPr>
            <a:spLocks noChangeAspect="1"/>
          </p:cNvSpPr>
          <p:nvPr/>
        </p:nvSpPr>
        <p:spPr bwMode="auto">
          <a:xfrm>
            <a:off x="241300" y="2644490"/>
            <a:ext cx="512763" cy="527050"/>
          </a:xfrm>
          <a:custGeom>
            <a:avLst/>
            <a:gdLst/>
            <a:ahLst/>
            <a:cxnLst>
              <a:cxn ang="0">
                <a:pos x="90" y="642"/>
              </a:cxn>
              <a:cxn ang="0">
                <a:pos x="203" y="688"/>
              </a:cxn>
              <a:cxn ang="0">
                <a:pos x="294" y="801"/>
              </a:cxn>
              <a:cxn ang="0">
                <a:pos x="453" y="983"/>
              </a:cxn>
              <a:cxn ang="0">
                <a:pos x="702" y="983"/>
              </a:cxn>
              <a:cxn ang="0">
                <a:pos x="929" y="801"/>
              </a:cxn>
              <a:cxn ang="0">
                <a:pos x="929" y="665"/>
              </a:cxn>
              <a:cxn ang="0">
                <a:pos x="838" y="597"/>
              </a:cxn>
              <a:cxn ang="0">
                <a:pos x="816" y="302"/>
              </a:cxn>
              <a:cxn ang="0">
                <a:pos x="929" y="234"/>
              </a:cxn>
              <a:cxn ang="0">
                <a:pos x="952" y="98"/>
              </a:cxn>
              <a:cxn ang="0">
                <a:pos x="725" y="30"/>
              </a:cxn>
              <a:cxn ang="0">
                <a:pos x="317" y="53"/>
              </a:cxn>
              <a:cxn ang="0">
                <a:pos x="45" y="348"/>
              </a:cxn>
              <a:cxn ang="0">
                <a:pos x="45" y="574"/>
              </a:cxn>
              <a:cxn ang="0">
                <a:pos x="90" y="642"/>
              </a:cxn>
            </a:cxnLst>
            <a:rect l="0" t="0" r="r" b="b"/>
            <a:pathLst>
              <a:path w="986" h="1013">
                <a:moveTo>
                  <a:pt x="90" y="642"/>
                </a:moveTo>
                <a:cubicBezTo>
                  <a:pt x="116" y="661"/>
                  <a:pt x="169" y="662"/>
                  <a:pt x="203" y="688"/>
                </a:cubicBezTo>
                <a:cubicBezTo>
                  <a:pt x="237" y="714"/>
                  <a:pt x="252" y="752"/>
                  <a:pt x="294" y="801"/>
                </a:cubicBezTo>
                <a:cubicBezTo>
                  <a:pt x="336" y="850"/>
                  <a:pt x="385" y="953"/>
                  <a:pt x="453" y="983"/>
                </a:cubicBezTo>
                <a:cubicBezTo>
                  <a:pt x="521" y="1013"/>
                  <a:pt x="623" y="1013"/>
                  <a:pt x="702" y="983"/>
                </a:cubicBezTo>
                <a:cubicBezTo>
                  <a:pt x="781" y="953"/>
                  <a:pt x="891" y="854"/>
                  <a:pt x="929" y="801"/>
                </a:cubicBezTo>
                <a:cubicBezTo>
                  <a:pt x="967" y="748"/>
                  <a:pt x="944" y="699"/>
                  <a:pt x="929" y="665"/>
                </a:cubicBezTo>
                <a:cubicBezTo>
                  <a:pt x="914" y="631"/>
                  <a:pt x="857" y="658"/>
                  <a:pt x="838" y="597"/>
                </a:cubicBezTo>
                <a:cubicBezTo>
                  <a:pt x="819" y="536"/>
                  <a:pt x="801" y="362"/>
                  <a:pt x="816" y="302"/>
                </a:cubicBezTo>
                <a:cubicBezTo>
                  <a:pt x="831" y="242"/>
                  <a:pt x="906" y="268"/>
                  <a:pt x="929" y="234"/>
                </a:cubicBezTo>
                <a:cubicBezTo>
                  <a:pt x="952" y="200"/>
                  <a:pt x="986" y="132"/>
                  <a:pt x="952" y="98"/>
                </a:cubicBezTo>
                <a:cubicBezTo>
                  <a:pt x="918" y="64"/>
                  <a:pt x="831" y="37"/>
                  <a:pt x="725" y="30"/>
                </a:cubicBezTo>
                <a:cubicBezTo>
                  <a:pt x="619" y="23"/>
                  <a:pt x="430" y="0"/>
                  <a:pt x="317" y="53"/>
                </a:cubicBezTo>
                <a:cubicBezTo>
                  <a:pt x="204" y="106"/>
                  <a:pt x="90" y="261"/>
                  <a:pt x="45" y="348"/>
                </a:cubicBezTo>
                <a:cubicBezTo>
                  <a:pt x="0" y="435"/>
                  <a:pt x="38" y="525"/>
                  <a:pt x="45" y="574"/>
                </a:cubicBezTo>
                <a:cubicBezTo>
                  <a:pt x="52" y="623"/>
                  <a:pt x="64" y="623"/>
                  <a:pt x="90" y="642"/>
                </a:cubicBez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60" name="Freeform 24"/>
          <p:cNvSpPr>
            <a:spLocks noChangeAspect="1"/>
          </p:cNvSpPr>
          <p:nvPr/>
        </p:nvSpPr>
        <p:spPr bwMode="auto">
          <a:xfrm>
            <a:off x="293688" y="3806540"/>
            <a:ext cx="512762" cy="527050"/>
          </a:xfrm>
          <a:custGeom>
            <a:avLst/>
            <a:gdLst/>
            <a:ahLst/>
            <a:cxnLst>
              <a:cxn ang="0">
                <a:pos x="90" y="642"/>
              </a:cxn>
              <a:cxn ang="0">
                <a:pos x="203" y="688"/>
              </a:cxn>
              <a:cxn ang="0">
                <a:pos x="294" y="801"/>
              </a:cxn>
              <a:cxn ang="0">
                <a:pos x="453" y="983"/>
              </a:cxn>
              <a:cxn ang="0">
                <a:pos x="702" y="983"/>
              </a:cxn>
              <a:cxn ang="0">
                <a:pos x="929" y="801"/>
              </a:cxn>
              <a:cxn ang="0">
                <a:pos x="929" y="665"/>
              </a:cxn>
              <a:cxn ang="0">
                <a:pos x="838" y="597"/>
              </a:cxn>
              <a:cxn ang="0">
                <a:pos x="816" y="302"/>
              </a:cxn>
              <a:cxn ang="0">
                <a:pos x="929" y="234"/>
              </a:cxn>
              <a:cxn ang="0">
                <a:pos x="952" y="98"/>
              </a:cxn>
              <a:cxn ang="0">
                <a:pos x="725" y="30"/>
              </a:cxn>
              <a:cxn ang="0">
                <a:pos x="317" y="53"/>
              </a:cxn>
              <a:cxn ang="0">
                <a:pos x="45" y="348"/>
              </a:cxn>
              <a:cxn ang="0">
                <a:pos x="45" y="574"/>
              </a:cxn>
              <a:cxn ang="0">
                <a:pos x="90" y="642"/>
              </a:cxn>
            </a:cxnLst>
            <a:rect l="0" t="0" r="r" b="b"/>
            <a:pathLst>
              <a:path w="986" h="1013">
                <a:moveTo>
                  <a:pt x="90" y="642"/>
                </a:moveTo>
                <a:cubicBezTo>
                  <a:pt x="116" y="661"/>
                  <a:pt x="169" y="662"/>
                  <a:pt x="203" y="688"/>
                </a:cubicBezTo>
                <a:cubicBezTo>
                  <a:pt x="237" y="714"/>
                  <a:pt x="252" y="752"/>
                  <a:pt x="294" y="801"/>
                </a:cubicBezTo>
                <a:cubicBezTo>
                  <a:pt x="336" y="850"/>
                  <a:pt x="385" y="953"/>
                  <a:pt x="453" y="983"/>
                </a:cubicBezTo>
                <a:cubicBezTo>
                  <a:pt x="521" y="1013"/>
                  <a:pt x="623" y="1013"/>
                  <a:pt x="702" y="983"/>
                </a:cubicBezTo>
                <a:cubicBezTo>
                  <a:pt x="781" y="953"/>
                  <a:pt x="891" y="854"/>
                  <a:pt x="929" y="801"/>
                </a:cubicBezTo>
                <a:cubicBezTo>
                  <a:pt x="967" y="748"/>
                  <a:pt x="944" y="699"/>
                  <a:pt x="929" y="665"/>
                </a:cubicBezTo>
                <a:cubicBezTo>
                  <a:pt x="914" y="631"/>
                  <a:pt x="857" y="658"/>
                  <a:pt x="838" y="597"/>
                </a:cubicBezTo>
                <a:cubicBezTo>
                  <a:pt x="819" y="536"/>
                  <a:pt x="801" y="362"/>
                  <a:pt x="816" y="302"/>
                </a:cubicBezTo>
                <a:cubicBezTo>
                  <a:pt x="831" y="242"/>
                  <a:pt x="906" y="268"/>
                  <a:pt x="929" y="234"/>
                </a:cubicBezTo>
                <a:cubicBezTo>
                  <a:pt x="952" y="200"/>
                  <a:pt x="986" y="132"/>
                  <a:pt x="952" y="98"/>
                </a:cubicBezTo>
                <a:cubicBezTo>
                  <a:pt x="918" y="64"/>
                  <a:pt x="831" y="37"/>
                  <a:pt x="725" y="30"/>
                </a:cubicBezTo>
                <a:cubicBezTo>
                  <a:pt x="619" y="23"/>
                  <a:pt x="430" y="0"/>
                  <a:pt x="317" y="53"/>
                </a:cubicBezTo>
                <a:cubicBezTo>
                  <a:pt x="204" y="106"/>
                  <a:pt x="90" y="261"/>
                  <a:pt x="45" y="348"/>
                </a:cubicBezTo>
                <a:cubicBezTo>
                  <a:pt x="0" y="435"/>
                  <a:pt x="38" y="525"/>
                  <a:pt x="45" y="574"/>
                </a:cubicBezTo>
                <a:cubicBezTo>
                  <a:pt x="52" y="623"/>
                  <a:pt x="64" y="623"/>
                  <a:pt x="90" y="642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4813" y="4887628"/>
            <a:ext cx="401637" cy="827087"/>
            <a:chOff x="265" y="2807"/>
            <a:chExt cx="253" cy="521"/>
          </a:xfrm>
        </p:grpSpPr>
        <p:sp>
          <p:nvSpPr>
            <p:cNvPr id="577563" name="Freeform 27"/>
            <p:cNvSpPr>
              <a:spLocks/>
            </p:cNvSpPr>
            <p:nvPr/>
          </p:nvSpPr>
          <p:spPr bwMode="auto">
            <a:xfrm>
              <a:off x="265" y="2807"/>
              <a:ext cx="130" cy="5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174"/>
                </a:cxn>
                <a:cxn ang="0">
                  <a:pos x="64" y="521"/>
                </a:cxn>
              </a:cxnLst>
              <a:rect l="0" t="0" r="r" b="b"/>
              <a:pathLst>
                <a:path w="130" h="521">
                  <a:moveTo>
                    <a:pt x="0" y="0"/>
                  </a:moveTo>
                  <a:cubicBezTo>
                    <a:pt x="54" y="43"/>
                    <a:pt x="108" y="87"/>
                    <a:pt x="119" y="174"/>
                  </a:cubicBezTo>
                  <a:cubicBezTo>
                    <a:pt x="130" y="261"/>
                    <a:pt x="75" y="462"/>
                    <a:pt x="64" y="521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64" name="Line 28"/>
            <p:cNvSpPr>
              <a:spLocks noChangeShapeType="1"/>
            </p:cNvSpPr>
            <p:nvPr/>
          </p:nvSpPr>
          <p:spPr bwMode="auto">
            <a:xfrm flipV="1">
              <a:off x="307" y="2875"/>
              <a:ext cx="182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65" name="Line 29"/>
            <p:cNvSpPr>
              <a:spLocks noChangeShapeType="1"/>
            </p:cNvSpPr>
            <p:nvPr/>
          </p:nvSpPr>
          <p:spPr bwMode="auto">
            <a:xfrm flipV="1">
              <a:off x="317" y="3029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66" name="Line 30"/>
            <p:cNvSpPr>
              <a:spLocks noChangeShapeType="1"/>
            </p:cNvSpPr>
            <p:nvPr/>
          </p:nvSpPr>
          <p:spPr bwMode="auto">
            <a:xfrm>
              <a:off x="325" y="3096"/>
              <a:ext cx="183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67" name="Line 31"/>
            <p:cNvSpPr>
              <a:spLocks noChangeShapeType="1"/>
            </p:cNvSpPr>
            <p:nvPr/>
          </p:nvSpPr>
          <p:spPr bwMode="auto">
            <a:xfrm flipV="1">
              <a:off x="311" y="3191"/>
              <a:ext cx="13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03142" name="Object 6"/>
          <p:cNvGraphicFramePr>
            <a:graphicFrameLocks noChangeAspect="1"/>
          </p:cNvGraphicFramePr>
          <p:nvPr/>
        </p:nvGraphicFramePr>
        <p:xfrm>
          <a:off x="5384268" y="1836034"/>
          <a:ext cx="1316456" cy="455994"/>
        </p:xfrm>
        <a:graphic>
          <a:graphicData uri="http://schemas.openxmlformats.org/presentationml/2006/ole">
            <p:oleObj spid="_x0000_s873480" name="Equation" r:id="rId10" imgW="698400" imgH="24120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41435" y="346841"/>
            <a:ext cx="63222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Most common </a:t>
            </a:r>
            <a:r>
              <a:rPr lang="en-US" sz="2800" b="1" dirty="0" smtClean="0"/>
              <a:t>geometric</a:t>
            </a:r>
            <a:r>
              <a:rPr lang="en-US" sz="2800" dirty="0" smtClean="0"/>
              <a:t> functionals </a:t>
            </a:r>
          </a:p>
          <a:p>
            <a:r>
              <a:rPr lang="en-US" sz="2800" dirty="0" smtClean="0"/>
              <a:t>for segmentation with level-sets</a:t>
            </a:r>
            <a:endParaRPr lang="en-CA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1232" y="3196757"/>
            <a:ext cx="2916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rgbClr val="0070C0"/>
                </a:solidFill>
              </a:rPr>
              <a:t>(boundary alignment to intensity edges)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17" y="4387887"/>
            <a:ext cx="2928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rgbClr val="0070C0"/>
                </a:solidFill>
              </a:rPr>
              <a:t>(region alignment to appearance model)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0875" y="5571701"/>
            <a:ext cx="227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rgbClr val="0070C0"/>
                </a:solidFill>
              </a:rPr>
              <a:t>(oriented boundary alignment)</a:t>
            </a:r>
            <a:endParaRPr lang="en-CA" sz="1200" dirty="0">
              <a:solidFill>
                <a:srgbClr val="0070C0"/>
              </a:solidFill>
            </a:endParaRPr>
          </a:p>
        </p:txBody>
      </p:sp>
      <p:graphicFrame>
        <p:nvGraphicFramePr>
          <p:cNvPr id="873481" name="Object 9"/>
          <p:cNvGraphicFramePr>
            <a:graphicFrameLocks noChangeAspect="1"/>
          </p:cNvGraphicFramePr>
          <p:nvPr/>
        </p:nvGraphicFramePr>
        <p:xfrm>
          <a:off x="7468666" y="1917486"/>
          <a:ext cx="1541463" cy="347662"/>
        </p:xfrm>
        <a:graphic>
          <a:graphicData uri="http://schemas.openxmlformats.org/presentationml/2006/ole">
            <p:oleObj spid="_x0000_s873481" name="Equation" r:id="rId11" imgW="901440" imgH="203040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861657" y="1901951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FF"/>
                </a:solidFill>
              </a:rPr>
              <a:t>or</a:t>
            </a:r>
            <a:endParaRPr lang="en-CA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927100" y="2761965"/>
            <a:ext cx="1622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0"/>
              <a:t>weighted length</a:t>
            </a:r>
            <a:endParaRPr lang="en-US" b="0"/>
          </a:p>
        </p:txBody>
      </p:sp>
      <p:graphicFrame>
        <p:nvGraphicFramePr>
          <p:cNvPr id="603136" name="Object 0"/>
          <p:cNvGraphicFramePr>
            <a:graphicFrameLocks noChangeAspect="1"/>
          </p:cNvGraphicFramePr>
          <p:nvPr/>
        </p:nvGraphicFramePr>
        <p:xfrm>
          <a:off x="2877394" y="2737003"/>
          <a:ext cx="1830388" cy="519113"/>
        </p:xfrm>
        <a:graphic>
          <a:graphicData uri="http://schemas.openxmlformats.org/presentationml/2006/ole">
            <p:oleObj spid="_x0000_s937986" name="Equation" r:id="rId4" imgW="850680" imgH="241200" progId="Equation.3">
              <p:embed/>
            </p:oleObj>
          </a:graphicData>
        </a:graphic>
      </p:graphicFrame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1598613" y="1818990"/>
            <a:ext cx="23733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u="sng"/>
              <a:t>Functional </a:t>
            </a:r>
            <a:r>
              <a:rPr lang="en-GB" sz="2000" i="1" u="sng"/>
              <a:t>E( C ) </a:t>
            </a:r>
            <a:endParaRPr lang="en-US" sz="2000" i="1" u="sng"/>
          </a:p>
        </p:txBody>
      </p:sp>
      <p:sp>
        <p:nvSpPr>
          <p:cNvPr id="577543" name="Line 7"/>
          <p:cNvSpPr>
            <a:spLocks noChangeShapeType="1"/>
          </p:cNvSpPr>
          <p:nvPr/>
        </p:nvSpPr>
        <p:spPr bwMode="auto">
          <a:xfrm>
            <a:off x="501650" y="2485740"/>
            <a:ext cx="84883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3137" name="Object 1"/>
          <p:cNvGraphicFramePr>
            <a:graphicFrameLocks noChangeAspect="1"/>
          </p:cNvGraphicFramePr>
          <p:nvPr/>
        </p:nvGraphicFramePr>
        <p:xfrm>
          <a:off x="5970588" y="2695290"/>
          <a:ext cx="2841625" cy="657225"/>
        </p:xfrm>
        <a:graphic>
          <a:graphicData uri="http://schemas.openxmlformats.org/presentationml/2006/ole">
            <p:oleObj spid="_x0000_s937987" name="Equation" r:id="rId5" imgW="1320480" imgH="304560" progId="Equation.3">
              <p:embed/>
            </p:oleObj>
          </a:graphicData>
        </a:graphic>
      </p:graphicFrame>
      <p:sp>
        <p:nvSpPr>
          <p:cNvPr id="577545" name="Line 9"/>
          <p:cNvSpPr>
            <a:spLocks noChangeShapeType="1"/>
          </p:cNvSpPr>
          <p:nvPr/>
        </p:nvSpPr>
        <p:spPr bwMode="auto">
          <a:xfrm flipH="1">
            <a:off x="5311775" y="1577690"/>
            <a:ext cx="1588" cy="42783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46" name="Text Box 10"/>
          <p:cNvSpPr txBox="1">
            <a:spLocks noChangeArrowheads="1"/>
          </p:cNvSpPr>
          <p:nvPr/>
        </p:nvSpPr>
        <p:spPr bwMode="auto">
          <a:xfrm>
            <a:off x="1033463" y="3857340"/>
            <a:ext cx="14557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0"/>
              <a:t>weighted area</a:t>
            </a:r>
            <a:endParaRPr lang="en-US" b="0"/>
          </a:p>
        </p:txBody>
      </p:sp>
      <p:graphicFrame>
        <p:nvGraphicFramePr>
          <p:cNvPr id="603138" name="Object 2"/>
          <p:cNvGraphicFramePr>
            <a:graphicFrameLocks noChangeAspect="1"/>
          </p:cNvGraphicFramePr>
          <p:nvPr/>
        </p:nvGraphicFramePr>
        <p:xfrm>
          <a:off x="2663825" y="3721100"/>
          <a:ext cx="2268538" cy="847725"/>
        </p:xfrm>
        <a:graphic>
          <a:graphicData uri="http://schemas.openxmlformats.org/presentationml/2006/ole">
            <p:oleObj spid="_x0000_s937988" name="Equation" r:id="rId6" imgW="1054080" imgH="393480" progId="Equation.3">
              <p:embed/>
            </p:oleObj>
          </a:graphicData>
        </a:graphic>
      </p:graphicFrame>
      <p:graphicFrame>
        <p:nvGraphicFramePr>
          <p:cNvPr id="603139" name="Object 3"/>
          <p:cNvGraphicFramePr>
            <a:graphicFrameLocks noChangeAspect="1"/>
          </p:cNvGraphicFramePr>
          <p:nvPr/>
        </p:nvGraphicFramePr>
        <p:xfrm>
          <a:off x="6003925" y="3838290"/>
          <a:ext cx="1176338" cy="438150"/>
        </p:xfrm>
        <a:graphic>
          <a:graphicData uri="http://schemas.openxmlformats.org/presentationml/2006/ole">
            <p:oleObj spid="_x0000_s937989" name="Equation" r:id="rId7" imgW="545760" imgH="203040" progId="Equation.3">
              <p:embed/>
            </p:oleObj>
          </a:graphicData>
        </a:graphic>
      </p:graphicFrame>
      <p:sp>
        <p:nvSpPr>
          <p:cNvPr id="577549" name="Line 13"/>
          <p:cNvSpPr>
            <a:spLocks noChangeShapeType="1"/>
          </p:cNvSpPr>
          <p:nvPr/>
        </p:nvSpPr>
        <p:spPr bwMode="auto">
          <a:xfrm>
            <a:off x="484188" y="3535078"/>
            <a:ext cx="84883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50" name="Text Box 14"/>
          <p:cNvSpPr txBox="1">
            <a:spLocks noChangeArrowheads="1"/>
          </p:cNvSpPr>
          <p:nvPr/>
        </p:nvSpPr>
        <p:spPr bwMode="auto">
          <a:xfrm>
            <a:off x="1399921" y="4971765"/>
            <a:ext cx="5116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="0" dirty="0" smtClean="0"/>
              <a:t>flux</a:t>
            </a:r>
            <a:endParaRPr lang="en-US" b="0" dirty="0"/>
          </a:p>
        </p:txBody>
      </p:sp>
      <p:graphicFrame>
        <p:nvGraphicFramePr>
          <p:cNvPr id="603140" name="Object 4"/>
          <p:cNvGraphicFramePr>
            <a:graphicFrameLocks noChangeAspect="1"/>
          </p:cNvGraphicFramePr>
          <p:nvPr/>
        </p:nvGraphicFramePr>
        <p:xfrm>
          <a:off x="2492375" y="4889215"/>
          <a:ext cx="2597150" cy="847725"/>
        </p:xfrm>
        <a:graphic>
          <a:graphicData uri="http://schemas.openxmlformats.org/presentationml/2006/ole">
            <p:oleObj spid="_x0000_s937990" name="Equation" r:id="rId8" imgW="1206360" imgH="393480" progId="Equation.3">
              <p:embed/>
            </p:oleObj>
          </a:graphicData>
        </a:graphic>
      </p:graphicFrame>
      <p:graphicFrame>
        <p:nvGraphicFramePr>
          <p:cNvPr id="603141" name="Object 5"/>
          <p:cNvGraphicFramePr>
            <a:graphicFrameLocks noChangeAspect="1"/>
          </p:cNvGraphicFramePr>
          <p:nvPr/>
        </p:nvGraphicFramePr>
        <p:xfrm>
          <a:off x="6027738" y="4965415"/>
          <a:ext cx="1670050" cy="438150"/>
        </p:xfrm>
        <a:graphic>
          <a:graphicData uri="http://schemas.openxmlformats.org/presentationml/2006/ole">
            <p:oleObj spid="_x0000_s937991" name="Equation" r:id="rId9" imgW="774360" imgH="203040" progId="Equation.3">
              <p:embed/>
            </p:oleObj>
          </a:graphicData>
        </a:graphic>
      </p:graphicFrame>
      <p:sp>
        <p:nvSpPr>
          <p:cNvPr id="577553" name="Line 17"/>
          <p:cNvSpPr>
            <a:spLocks noChangeShapeType="1"/>
          </p:cNvSpPr>
          <p:nvPr/>
        </p:nvSpPr>
        <p:spPr bwMode="auto">
          <a:xfrm>
            <a:off x="466725" y="4728878"/>
            <a:ext cx="84883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54" name="Line 18"/>
          <p:cNvSpPr>
            <a:spLocks noChangeShapeType="1"/>
          </p:cNvSpPr>
          <p:nvPr/>
        </p:nvSpPr>
        <p:spPr bwMode="auto">
          <a:xfrm>
            <a:off x="449263" y="5873065"/>
            <a:ext cx="84883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558" name="Freeform 22"/>
          <p:cNvSpPr>
            <a:spLocks noChangeAspect="1"/>
          </p:cNvSpPr>
          <p:nvPr/>
        </p:nvSpPr>
        <p:spPr bwMode="auto">
          <a:xfrm>
            <a:off x="241300" y="2644490"/>
            <a:ext cx="512763" cy="527050"/>
          </a:xfrm>
          <a:custGeom>
            <a:avLst/>
            <a:gdLst/>
            <a:ahLst/>
            <a:cxnLst>
              <a:cxn ang="0">
                <a:pos x="90" y="642"/>
              </a:cxn>
              <a:cxn ang="0">
                <a:pos x="203" y="688"/>
              </a:cxn>
              <a:cxn ang="0">
                <a:pos x="294" y="801"/>
              </a:cxn>
              <a:cxn ang="0">
                <a:pos x="453" y="983"/>
              </a:cxn>
              <a:cxn ang="0">
                <a:pos x="702" y="983"/>
              </a:cxn>
              <a:cxn ang="0">
                <a:pos x="929" y="801"/>
              </a:cxn>
              <a:cxn ang="0">
                <a:pos x="929" y="665"/>
              </a:cxn>
              <a:cxn ang="0">
                <a:pos x="838" y="597"/>
              </a:cxn>
              <a:cxn ang="0">
                <a:pos x="816" y="302"/>
              </a:cxn>
              <a:cxn ang="0">
                <a:pos x="929" y="234"/>
              </a:cxn>
              <a:cxn ang="0">
                <a:pos x="952" y="98"/>
              </a:cxn>
              <a:cxn ang="0">
                <a:pos x="725" y="30"/>
              </a:cxn>
              <a:cxn ang="0">
                <a:pos x="317" y="53"/>
              </a:cxn>
              <a:cxn ang="0">
                <a:pos x="45" y="348"/>
              </a:cxn>
              <a:cxn ang="0">
                <a:pos x="45" y="574"/>
              </a:cxn>
              <a:cxn ang="0">
                <a:pos x="90" y="642"/>
              </a:cxn>
            </a:cxnLst>
            <a:rect l="0" t="0" r="r" b="b"/>
            <a:pathLst>
              <a:path w="986" h="1013">
                <a:moveTo>
                  <a:pt x="90" y="642"/>
                </a:moveTo>
                <a:cubicBezTo>
                  <a:pt x="116" y="661"/>
                  <a:pt x="169" y="662"/>
                  <a:pt x="203" y="688"/>
                </a:cubicBezTo>
                <a:cubicBezTo>
                  <a:pt x="237" y="714"/>
                  <a:pt x="252" y="752"/>
                  <a:pt x="294" y="801"/>
                </a:cubicBezTo>
                <a:cubicBezTo>
                  <a:pt x="336" y="850"/>
                  <a:pt x="385" y="953"/>
                  <a:pt x="453" y="983"/>
                </a:cubicBezTo>
                <a:cubicBezTo>
                  <a:pt x="521" y="1013"/>
                  <a:pt x="623" y="1013"/>
                  <a:pt x="702" y="983"/>
                </a:cubicBezTo>
                <a:cubicBezTo>
                  <a:pt x="781" y="953"/>
                  <a:pt x="891" y="854"/>
                  <a:pt x="929" y="801"/>
                </a:cubicBezTo>
                <a:cubicBezTo>
                  <a:pt x="967" y="748"/>
                  <a:pt x="944" y="699"/>
                  <a:pt x="929" y="665"/>
                </a:cubicBezTo>
                <a:cubicBezTo>
                  <a:pt x="914" y="631"/>
                  <a:pt x="857" y="658"/>
                  <a:pt x="838" y="597"/>
                </a:cubicBezTo>
                <a:cubicBezTo>
                  <a:pt x="819" y="536"/>
                  <a:pt x="801" y="362"/>
                  <a:pt x="816" y="302"/>
                </a:cubicBezTo>
                <a:cubicBezTo>
                  <a:pt x="831" y="242"/>
                  <a:pt x="906" y="268"/>
                  <a:pt x="929" y="234"/>
                </a:cubicBezTo>
                <a:cubicBezTo>
                  <a:pt x="952" y="200"/>
                  <a:pt x="986" y="132"/>
                  <a:pt x="952" y="98"/>
                </a:cubicBezTo>
                <a:cubicBezTo>
                  <a:pt x="918" y="64"/>
                  <a:pt x="831" y="37"/>
                  <a:pt x="725" y="30"/>
                </a:cubicBezTo>
                <a:cubicBezTo>
                  <a:pt x="619" y="23"/>
                  <a:pt x="430" y="0"/>
                  <a:pt x="317" y="53"/>
                </a:cubicBezTo>
                <a:cubicBezTo>
                  <a:pt x="204" y="106"/>
                  <a:pt x="90" y="261"/>
                  <a:pt x="45" y="348"/>
                </a:cubicBezTo>
                <a:cubicBezTo>
                  <a:pt x="0" y="435"/>
                  <a:pt x="38" y="525"/>
                  <a:pt x="45" y="574"/>
                </a:cubicBezTo>
                <a:cubicBezTo>
                  <a:pt x="52" y="623"/>
                  <a:pt x="64" y="623"/>
                  <a:pt x="90" y="642"/>
                </a:cubicBez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7560" name="Freeform 24"/>
          <p:cNvSpPr>
            <a:spLocks noChangeAspect="1"/>
          </p:cNvSpPr>
          <p:nvPr/>
        </p:nvSpPr>
        <p:spPr bwMode="auto">
          <a:xfrm>
            <a:off x="293688" y="3806540"/>
            <a:ext cx="512762" cy="527050"/>
          </a:xfrm>
          <a:custGeom>
            <a:avLst/>
            <a:gdLst/>
            <a:ahLst/>
            <a:cxnLst>
              <a:cxn ang="0">
                <a:pos x="90" y="642"/>
              </a:cxn>
              <a:cxn ang="0">
                <a:pos x="203" y="688"/>
              </a:cxn>
              <a:cxn ang="0">
                <a:pos x="294" y="801"/>
              </a:cxn>
              <a:cxn ang="0">
                <a:pos x="453" y="983"/>
              </a:cxn>
              <a:cxn ang="0">
                <a:pos x="702" y="983"/>
              </a:cxn>
              <a:cxn ang="0">
                <a:pos x="929" y="801"/>
              </a:cxn>
              <a:cxn ang="0">
                <a:pos x="929" y="665"/>
              </a:cxn>
              <a:cxn ang="0">
                <a:pos x="838" y="597"/>
              </a:cxn>
              <a:cxn ang="0">
                <a:pos x="816" y="302"/>
              </a:cxn>
              <a:cxn ang="0">
                <a:pos x="929" y="234"/>
              </a:cxn>
              <a:cxn ang="0">
                <a:pos x="952" y="98"/>
              </a:cxn>
              <a:cxn ang="0">
                <a:pos x="725" y="30"/>
              </a:cxn>
              <a:cxn ang="0">
                <a:pos x="317" y="53"/>
              </a:cxn>
              <a:cxn ang="0">
                <a:pos x="45" y="348"/>
              </a:cxn>
              <a:cxn ang="0">
                <a:pos x="45" y="574"/>
              </a:cxn>
              <a:cxn ang="0">
                <a:pos x="90" y="642"/>
              </a:cxn>
            </a:cxnLst>
            <a:rect l="0" t="0" r="r" b="b"/>
            <a:pathLst>
              <a:path w="986" h="1013">
                <a:moveTo>
                  <a:pt x="90" y="642"/>
                </a:moveTo>
                <a:cubicBezTo>
                  <a:pt x="116" y="661"/>
                  <a:pt x="169" y="662"/>
                  <a:pt x="203" y="688"/>
                </a:cubicBezTo>
                <a:cubicBezTo>
                  <a:pt x="237" y="714"/>
                  <a:pt x="252" y="752"/>
                  <a:pt x="294" y="801"/>
                </a:cubicBezTo>
                <a:cubicBezTo>
                  <a:pt x="336" y="850"/>
                  <a:pt x="385" y="953"/>
                  <a:pt x="453" y="983"/>
                </a:cubicBezTo>
                <a:cubicBezTo>
                  <a:pt x="521" y="1013"/>
                  <a:pt x="623" y="1013"/>
                  <a:pt x="702" y="983"/>
                </a:cubicBezTo>
                <a:cubicBezTo>
                  <a:pt x="781" y="953"/>
                  <a:pt x="891" y="854"/>
                  <a:pt x="929" y="801"/>
                </a:cubicBezTo>
                <a:cubicBezTo>
                  <a:pt x="967" y="748"/>
                  <a:pt x="944" y="699"/>
                  <a:pt x="929" y="665"/>
                </a:cubicBezTo>
                <a:cubicBezTo>
                  <a:pt x="914" y="631"/>
                  <a:pt x="857" y="658"/>
                  <a:pt x="838" y="597"/>
                </a:cubicBezTo>
                <a:cubicBezTo>
                  <a:pt x="819" y="536"/>
                  <a:pt x="801" y="362"/>
                  <a:pt x="816" y="302"/>
                </a:cubicBezTo>
                <a:cubicBezTo>
                  <a:pt x="831" y="242"/>
                  <a:pt x="906" y="268"/>
                  <a:pt x="929" y="234"/>
                </a:cubicBezTo>
                <a:cubicBezTo>
                  <a:pt x="952" y="200"/>
                  <a:pt x="986" y="132"/>
                  <a:pt x="952" y="98"/>
                </a:cubicBezTo>
                <a:cubicBezTo>
                  <a:pt x="918" y="64"/>
                  <a:pt x="831" y="37"/>
                  <a:pt x="725" y="30"/>
                </a:cubicBezTo>
                <a:cubicBezTo>
                  <a:pt x="619" y="23"/>
                  <a:pt x="430" y="0"/>
                  <a:pt x="317" y="53"/>
                </a:cubicBezTo>
                <a:cubicBezTo>
                  <a:pt x="204" y="106"/>
                  <a:pt x="90" y="261"/>
                  <a:pt x="45" y="348"/>
                </a:cubicBezTo>
                <a:cubicBezTo>
                  <a:pt x="0" y="435"/>
                  <a:pt x="38" y="525"/>
                  <a:pt x="45" y="574"/>
                </a:cubicBezTo>
                <a:cubicBezTo>
                  <a:pt x="52" y="623"/>
                  <a:pt x="64" y="623"/>
                  <a:pt x="90" y="642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04813" y="4887628"/>
            <a:ext cx="401637" cy="827087"/>
            <a:chOff x="265" y="2807"/>
            <a:chExt cx="253" cy="521"/>
          </a:xfrm>
        </p:grpSpPr>
        <p:sp>
          <p:nvSpPr>
            <p:cNvPr id="577563" name="Freeform 27"/>
            <p:cNvSpPr>
              <a:spLocks/>
            </p:cNvSpPr>
            <p:nvPr/>
          </p:nvSpPr>
          <p:spPr bwMode="auto">
            <a:xfrm>
              <a:off x="265" y="2807"/>
              <a:ext cx="130" cy="5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174"/>
                </a:cxn>
                <a:cxn ang="0">
                  <a:pos x="64" y="521"/>
                </a:cxn>
              </a:cxnLst>
              <a:rect l="0" t="0" r="r" b="b"/>
              <a:pathLst>
                <a:path w="130" h="521">
                  <a:moveTo>
                    <a:pt x="0" y="0"/>
                  </a:moveTo>
                  <a:cubicBezTo>
                    <a:pt x="54" y="43"/>
                    <a:pt x="108" y="87"/>
                    <a:pt x="119" y="174"/>
                  </a:cubicBezTo>
                  <a:cubicBezTo>
                    <a:pt x="130" y="261"/>
                    <a:pt x="75" y="462"/>
                    <a:pt x="64" y="521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64" name="Line 28"/>
            <p:cNvSpPr>
              <a:spLocks noChangeShapeType="1"/>
            </p:cNvSpPr>
            <p:nvPr/>
          </p:nvSpPr>
          <p:spPr bwMode="auto">
            <a:xfrm flipV="1">
              <a:off x="307" y="2875"/>
              <a:ext cx="182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65" name="Line 29"/>
            <p:cNvSpPr>
              <a:spLocks noChangeShapeType="1"/>
            </p:cNvSpPr>
            <p:nvPr/>
          </p:nvSpPr>
          <p:spPr bwMode="auto">
            <a:xfrm flipV="1">
              <a:off x="317" y="3029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66" name="Line 30"/>
            <p:cNvSpPr>
              <a:spLocks noChangeShapeType="1"/>
            </p:cNvSpPr>
            <p:nvPr/>
          </p:nvSpPr>
          <p:spPr bwMode="auto">
            <a:xfrm>
              <a:off x="325" y="3096"/>
              <a:ext cx="183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567" name="Line 31"/>
            <p:cNvSpPr>
              <a:spLocks noChangeShapeType="1"/>
            </p:cNvSpPr>
            <p:nvPr/>
          </p:nvSpPr>
          <p:spPr bwMode="auto">
            <a:xfrm flipV="1">
              <a:off x="311" y="3191"/>
              <a:ext cx="13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03142" name="Object 6"/>
          <p:cNvGraphicFramePr>
            <a:graphicFrameLocks noChangeAspect="1"/>
          </p:cNvGraphicFramePr>
          <p:nvPr/>
        </p:nvGraphicFramePr>
        <p:xfrm>
          <a:off x="5384268" y="1836034"/>
          <a:ext cx="1316456" cy="455994"/>
        </p:xfrm>
        <a:graphic>
          <a:graphicData uri="http://schemas.openxmlformats.org/presentationml/2006/ole">
            <p:oleObj spid="_x0000_s937992" name="Equation" r:id="rId10" imgW="698400" imgH="24120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41435" y="346841"/>
            <a:ext cx="63222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Most common </a:t>
            </a:r>
            <a:r>
              <a:rPr lang="en-US" sz="2800" b="1" dirty="0" smtClean="0"/>
              <a:t>geometric</a:t>
            </a:r>
            <a:r>
              <a:rPr lang="en-US" sz="2800" dirty="0" smtClean="0"/>
              <a:t> functionals </a:t>
            </a:r>
          </a:p>
          <a:p>
            <a:r>
              <a:rPr lang="en-US" sz="2800" dirty="0" smtClean="0"/>
              <a:t>for segmentation with level-sets</a:t>
            </a:r>
            <a:endParaRPr lang="en-CA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1232" y="3196757"/>
            <a:ext cx="2916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rgbClr val="0070C0"/>
                </a:solidFill>
              </a:rPr>
              <a:t>(boundary alignment to intensity edges)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17" y="4387887"/>
            <a:ext cx="2928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rgbClr val="0070C0"/>
                </a:solidFill>
              </a:rPr>
              <a:t>(region alignment to appearance model)</a:t>
            </a:r>
            <a:endParaRPr lang="en-CA" sz="12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0875" y="5571701"/>
            <a:ext cx="227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rgbClr val="0070C0"/>
                </a:solidFill>
              </a:rPr>
              <a:t>(oriented boundary alignment)</a:t>
            </a:r>
            <a:endParaRPr lang="en-CA" sz="1200" dirty="0">
              <a:solidFill>
                <a:srgbClr val="0070C0"/>
              </a:solidFill>
            </a:endParaRPr>
          </a:p>
        </p:txBody>
      </p:sp>
      <p:graphicFrame>
        <p:nvGraphicFramePr>
          <p:cNvPr id="873481" name="Object 9"/>
          <p:cNvGraphicFramePr>
            <a:graphicFrameLocks noChangeAspect="1"/>
          </p:cNvGraphicFramePr>
          <p:nvPr/>
        </p:nvGraphicFramePr>
        <p:xfrm>
          <a:off x="7468666" y="1917486"/>
          <a:ext cx="1541463" cy="347662"/>
        </p:xfrm>
        <a:graphic>
          <a:graphicData uri="http://schemas.openxmlformats.org/presentationml/2006/ole">
            <p:oleObj spid="_x0000_s937993" name="Equation" r:id="rId11" imgW="901440" imgH="203040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861657" y="1901951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FF"/>
                </a:solidFill>
              </a:rPr>
              <a:t>or</a:t>
            </a:r>
            <a:endParaRPr lang="en-CA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endParaRPr lang="en-US" dirty="0"/>
          </a:p>
        </p:txBody>
      </p:sp>
      <p:pic>
        <p:nvPicPr>
          <p:cNvPr id="538627" name="Picture 3"/>
          <p:cNvPicPr>
            <a:picLocks noChangeAspect="1" noChangeArrowheads="1"/>
          </p:cNvPicPr>
          <p:nvPr/>
        </p:nvPicPr>
        <p:blipFill>
          <a:blip r:embed="rId2" cstate="print"/>
          <a:srcRect b="50847"/>
          <a:stretch>
            <a:fillRect/>
          </a:stretch>
        </p:blipFill>
        <p:spPr bwMode="auto">
          <a:xfrm>
            <a:off x="2147596" y="1544488"/>
            <a:ext cx="5043488" cy="24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4739297" y="2415485"/>
            <a:ext cx="423969" cy="1537753"/>
            <a:chOff x="4739297" y="2415485"/>
            <a:chExt cx="423969" cy="1537753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5163266" y="2461317"/>
              <a:ext cx="0" cy="1491921"/>
            </a:xfrm>
            <a:prstGeom prst="line">
              <a:avLst/>
            </a:prstGeom>
            <a:solidFill>
              <a:schemeClr val="folHlink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739297" y="241548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CA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474205" cy="1104900"/>
          </a:xfrm>
        </p:spPr>
        <p:txBody>
          <a:bodyPr/>
          <a:lstStyle/>
          <a:p>
            <a:r>
              <a:rPr lang="en-US" dirty="0" smtClean="0"/>
              <a:t>Towards discrete geometry:</a:t>
            </a:r>
            <a:br>
              <a:rPr lang="en-US" dirty="0" smtClean="0"/>
            </a:br>
            <a:r>
              <a:rPr lang="en-US" b="1" dirty="0" smtClean="0"/>
              <a:t>weighted boundary length on a graph</a:t>
            </a:r>
            <a:endParaRPr lang="en-US" b="1" i="1" dirty="0"/>
          </a:p>
        </p:txBody>
      </p:sp>
      <p:sp>
        <p:nvSpPr>
          <p:cNvPr id="4" name="Text Box 97"/>
          <p:cNvSpPr txBox="1">
            <a:spLocks noChangeArrowheads="1"/>
          </p:cNvSpPr>
          <p:nvPr/>
        </p:nvSpPr>
        <p:spPr bwMode="auto">
          <a:xfrm>
            <a:off x="2200938" y="1517726"/>
            <a:ext cx="32993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[Barrett and Mortensen 1996]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67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807" y="1521785"/>
            <a:ext cx="1961705" cy="245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2" name="Group 351"/>
          <p:cNvGrpSpPr/>
          <p:nvPr/>
        </p:nvGrpSpPr>
        <p:grpSpPr>
          <a:xfrm>
            <a:off x="287820" y="4230347"/>
            <a:ext cx="1817427" cy="2403766"/>
            <a:chOff x="287820" y="4230347"/>
            <a:chExt cx="1817427" cy="2403766"/>
          </a:xfrm>
        </p:grpSpPr>
        <p:pic>
          <p:nvPicPr>
            <p:cNvPr id="6789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0339" r="23986" b="26116"/>
            <a:stretch>
              <a:fillRect/>
            </a:stretch>
          </p:blipFill>
          <p:spPr bwMode="auto">
            <a:xfrm>
              <a:off x="318977" y="4263654"/>
              <a:ext cx="1786270" cy="2370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2" name="TextBox 321"/>
            <p:cNvSpPr txBox="1"/>
            <p:nvPr/>
          </p:nvSpPr>
          <p:spPr>
            <a:xfrm>
              <a:off x="287820" y="4230347"/>
              <a:ext cx="830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i="1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CA" sz="2400" i="1" dirty="0" smtClean="0">
                  <a:solidFill>
                    <a:schemeClr val="accent3"/>
                  </a:solidFill>
                  <a:latin typeface="Symbol" pitchFamily="18" charset="2"/>
                  <a:sym typeface="Symbol"/>
                </a:rPr>
                <a:t> </a:t>
              </a:r>
              <a:r>
                <a:rPr lang="en-CA" sz="2400" i="1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I| </a:t>
              </a:r>
              <a:endParaRPr lang="en-CA" sz="2400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5947144" y="1845792"/>
            <a:ext cx="2700355" cy="2205191"/>
            <a:chOff x="5947144" y="1845792"/>
            <a:chExt cx="2700355" cy="2205191"/>
          </a:xfrm>
        </p:grpSpPr>
        <p:grpSp>
          <p:nvGrpSpPr>
            <p:cNvPr id="350" name="Group 349"/>
            <p:cNvGrpSpPr/>
            <p:nvPr/>
          </p:nvGrpSpPr>
          <p:grpSpPr>
            <a:xfrm>
              <a:off x="6137901" y="1845792"/>
              <a:ext cx="2261434" cy="1055196"/>
              <a:chOff x="6137901" y="1845792"/>
              <a:chExt cx="2261434" cy="1055196"/>
            </a:xfrm>
          </p:grpSpPr>
          <p:sp>
            <p:nvSpPr>
              <p:cNvPr id="326" name="Line 48"/>
              <p:cNvSpPr>
                <a:spLocks noChangeShapeType="1"/>
              </p:cNvSpPr>
              <p:nvPr/>
            </p:nvSpPr>
            <p:spPr bwMode="auto">
              <a:xfrm>
                <a:off x="6137901" y="2828259"/>
                <a:ext cx="22451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Line 49"/>
              <p:cNvSpPr>
                <a:spLocks noChangeShapeType="1"/>
              </p:cNvSpPr>
              <p:nvPr/>
            </p:nvSpPr>
            <p:spPr bwMode="auto">
              <a:xfrm flipV="1">
                <a:off x="7222237" y="2059585"/>
                <a:ext cx="0" cy="841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Freeform 50"/>
              <p:cNvSpPr>
                <a:spLocks/>
              </p:cNvSpPr>
              <p:nvPr/>
            </p:nvSpPr>
            <p:spPr bwMode="auto">
              <a:xfrm>
                <a:off x="6199814" y="2285998"/>
                <a:ext cx="1976622" cy="508923"/>
              </a:xfrm>
              <a:custGeom>
                <a:avLst/>
                <a:gdLst/>
                <a:ahLst/>
                <a:cxnLst>
                  <a:cxn ang="0">
                    <a:pos x="0" y="406"/>
                  </a:cxn>
                  <a:cxn ang="0">
                    <a:pos x="335" y="383"/>
                  </a:cxn>
                  <a:cxn ang="0">
                    <a:pos x="545" y="266"/>
                  </a:cxn>
                  <a:cxn ang="0">
                    <a:pos x="646" y="64"/>
                  </a:cxn>
                  <a:cxn ang="0">
                    <a:pos x="778" y="1"/>
                  </a:cxn>
                  <a:cxn ang="0">
                    <a:pos x="903" y="71"/>
                  </a:cxn>
                  <a:cxn ang="0">
                    <a:pos x="957" y="235"/>
                  </a:cxn>
                  <a:cxn ang="0">
                    <a:pos x="1097" y="352"/>
                  </a:cxn>
                  <a:cxn ang="0">
                    <a:pos x="1339" y="414"/>
                  </a:cxn>
                  <a:cxn ang="0">
                    <a:pos x="1487" y="414"/>
                  </a:cxn>
                </a:cxnLst>
                <a:rect l="0" t="0" r="r" b="b"/>
                <a:pathLst>
                  <a:path w="1487" h="424">
                    <a:moveTo>
                      <a:pt x="0" y="406"/>
                    </a:moveTo>
                    <a:cubicBezTo>
                      <a:pt x="122" y="406"/>
                      <a:pt x="244" y="406"/>
                      <a:pt x="335" y="383"/>
                    </a:cubicBezTo>
                    <a:cubicBezTo>
                      <a:pt x="426" y="360"/>
                      <a:pt x="493" y="319"/>
                      <a:pt x="545" y="266"/>
                    </a:cubicBezTo>
                    <a:cubicBezTo>
                      <a:pt x="597" y="213"/>
                      <a:pt x="607" y="108"/>
                      <a:pt x="646" y="64"/>
                    </a:cubicBezTo>
                    <a:cubicBezTo>
                      <a:pt x="685" y="20"/>
                      <a:pt x="735" y="0"/>
                      <a:pt x="778" y="1"/>
                    </a:cubicBezTo>
                    <a:cubicBezTo>
                      <a:pt x="821" y="2"/>
                      <a:pt x="873" y="32"/>
                      <a:pt x="903" y="71"/>
                    </a:cubicBezTo>
                    <a:cubicBezTo>
                      <a:pt x="933" y="110"/>
                      <a:pt x="925" y="188"/>
                      <a:pt x="957" y="235"/>
                    </a:cubicBezTo>
                    <a:cubicBezTo>
                      <a:pt x="989" y="282"/>
                      <a:pt x="1033" y="322"/>
                      <a:pt x="1097" y="352"/>
                    </a:cubicBezTo>
                    <a:cubicBezTo>
                      <a:pt x="1161" y="382"/>
                      <a:pt x="1274" y="404"/>
                      <a:pt x="1339" y="414"/>
                    </a:cubicBezTo>
                    <a:cubicBezTo>
                      <a:pt x="1404" y="424"/>
                      <a:pt x="1445" y="419"/>
                      <a:pt x="1487" y="414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329" name="Object 51"/>
              <p:cNvGraphicFramePr>
                <a:graphicFrameLocks noChangeAspect="1"/>
              </p:cNvGraphicFramePr>
              <p:nvPr/>
            </p:nvGraphicFramePr>
            <p:xfrm>
              <a:off x="6230679" y="1845792"/>
              <a:ext cx="914402" cy="309145"/>
            </p:xfrm>
            <a:graphic>
              <a:graphicData uri="http://schemas.openxmlformats.org/presentationml/2006/ole">
                <p:oleObj spid="_x0000_s678919" name="Equation" r:id="rId5" imgW="520560" imgH="203040" progId="Equation.3">
                  <p:embed/>
                </p:oleObj>
              </a:graphicData>
            </a:graphic>
          </p:graphicFrame>
          <p:graphicFrame>
            <p:nvGraphicFramePr>
              <p:cNvPr id="330" name="Object 52"/>
              <p:cNvGraphicFramePr>
                <a:graphicFrameLocks noChangeAspect="1"/>
              </p:cNvGraphicFramePr>
              <p:nvPr/>
            </p:nvGraphicFramePr>
            <p:xfrm>
              <a:off x="7908004" y="2434856"/>
              <a:ext cx="491331" cy="311888"/>
            </p:xfrm>
            <a:graphic>
              <a:graphicData uri="http://schemas.openxmlformats.org/presentationml/2006/ole">
                <p:oleObj spid="_x0000_s678920" name="Equation" r:id="rId6" imgW="317160" imgH="203040" progId="Equation.3">
                  <p:embed/>
                </p:oleObj>
              </a:graphicData>
            </a:graphic>
          </p:graphicFrame>
        </p:grpSp>
        <p:sp>
          <p:nvSpPr>
            <p:cNvPr id="340" name="TextBox 339"/>
            <p:cNvSpPr txBox="1"/>
            <p:nvPr/>
          </p:nvSpPr>
          <p:spPr>
            <a:xfrm>
              <a:off x="5947144" y="3023167"/>
              <a:ext cx="27003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image-based edge weights</a:t>
              </a:r>
              <a:endParaRPr lang="en-CA" dirty="0"/>
            </a:p>
          </p:txBody>
        </p:sp>
        <p:cxnSp>
          <p:nvCxnSpPr>
            <p:cNvPr id="341" name="Straight Arrow Connector 340"/>
            <p:cNvCxnSpPr/>
            <p:nvPr/>
          </p:nvCxnSpPr>
          <p:spPr bwMode="auto">
            <a:xfrm>
              <a:off x="7527851" y="3359888"/>
              <a:ext cx="106326" cy="691095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349" name="Group 348"/>
          <p:cNvGrpSpPr/>
          <p:nvPr/>
        </p:nvGrpSpPr>
        <p:grpSpPr>
          <a:xfrm>
            <a:off x="2609749" y="2923931"/>
            <a:ext cx="6350000" cy="3870271"/>
            <a:chOff x="2609749" y="2923931"/>
            <a:chExt cx="6350000" cy="3870271"/>
          </a:xfrm>
        </p:grpSpPr>
        <p:grpSp>
          <p:nvGrpSpPr>
            <p:cNvPr id="348" name="Group 347"/>
            <p:cNvGrpSpPr/>
            <p:nvPr/>
          </p:nvGrpSpPr>
          <p:grpSpPr>
            <a:xfrm>
              <a:off x="4242392" y="2923931"/>
              <a:ext cx="808073" cy="978196"/>
              <a:chOff x="4242392" y="2923931"/>
              <a:chExt cx="808073" cy="978196"/>
            </a:xfrm>
          </p:grpSpPr>
          <p:sp>
            <p:nvSpPr>
              <p:cNvPr id="331" name="TextBox 330"/>
              <p:cNvSpPr txBox="1"/>
              <p:nvPr/>
            </p:nvSpPr>
            <p:spPr>
              <a:xfrm>
                <a:off x="4263656" y="2923931"/>
                <a:ext cx="6887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pixels</a:t>
                </a:r>
                <a:endParaRPr lang="en-CA" dirty="0"/>
              </a:p>
            </p:txBody>
          </p:sp>
          <p:cxnSp>
            <p:nvCxnSpPr>
              <p:cNvPr id="333" name="Straight Arrow Connector 332"/>
              <p:cNvCxnSpPr/>
              <p:nvPr/>
            </p:nvCxnSpPr>
            <p:spPr bwMode="auto">
              <a:xfrm flipH="1">
                <a:off x="4242392" y="3264174"/>
                <a:ext cx="233915" cy="616688"/>
              </a:xfrm>
              <a:prstGeom prst="straightConnector1">
                <a:avLst/>
              </a:prstGeom>
              <a:solidFill>
                <a:schemeClr val="folHlink"/>
              </a:solidFill>
              <a:ln w="9525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cxnSp>
            <p:nvCxnSpPr>
              <p:cNvPr id="335" name="Straight Arrow Connector 334"/>
              <p:cNvCxnSpPr/>
              <p:nvPr/>
            </p:nvCxnSpPr>
            <p:spPr bwMode="auto">
              <a:xfrm>
                <a:off x="4696619" y="3234132"/>
                <a:ext cx="353846" cy="667995"/>
              </a:xfrm>
              <a:prstGeom prst="straightConnector1">
                <a:avLst/>
              </a:prstGeom>
              <a:solidFill>
                <a:schemeClr val="folHlink"/>
              </a:solidFill>
              <a:ln w="9525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347" name="Group 346"/>
            <p:cNvGrpSpPr/>
            <p:nvPr/>
          </p:nvGrpSpPr>
          <p:grpSpPr>
            <a:xfrm>
              <a:off x="2609749" y="3924423"/>
              <a:ext cx="6350000" cy="2869779"/>
              <a:chOff x="2609749" y="3988221"/>
              <a:chExt cx="6350000" cy="2869779"/>
            </a:xfrm>
          </p:grpSpPr>
          <p:grpSp>
            <p:nvGrpSpPr>
              <p:cNvPr id="8" name="Group 2"/>
              <p:cNvGrpSpPr>
                <a:grpSpLocks/>
              </p:cNvGrpSpPr>
              <p:nvPr/>
            </p:nvGrpSpPr>
            <p:grpSpPr bwMode="auto">
              <a:xfrm>
                <a:off x="3168549" y="4604171"/>
                <a:ext cx="5245100" cy="1524000"/>
                <a:chOff x="1168" y="1688"/>
                <a:chExt cx="3304" cy="960"/>
              </a:xfrm>
            </p:grpSpPr>
            <p:sp>
              <p:nvSpPr>
                <p:cNvPr id="9" name="Freeform 3"/>
                <p:cNvSpPr>
                  <a:spLocks/>
                </p:cNvSpPr>
                <p:nvPr/>
              </p:nvSpPr>
              <p:spPr bwMode="auto">
                <a:xfrm>
                  <a:off x="1168" y="1688"/>
                  <a:ext cx="3256" cy="920"/>
                </a:xfrm>
                <a:custGeom>
                  <a:avLst/>
                  <a:gdLst/>
                  <a:ahLst/>
                  <a:cxnLst>
                    <a:cxn ang="0">
                      <a:pos x="3256" y="0"/>
                    </a:cxn>
                    <a:cxn ang="0">
                      <a:pos x="3256" y="312"/>
                    </a:cxn>
                    <a:cxn ang="0">
                      <a:pos x="2976" y="296"/>
                    </a:cxn>
                    <a:cxn ang="0">
                      <a:pos x="2960" y="600"/>
                    </a:cxn>
                    <a:cxn ang="0">
                      <a:pos x="2072" y="600"/>
                    </a:cxn>
                    <a:cxn ang="0">
                      <a:pos x="2072" y="296"/>
                    </a:cxn>
                    <a:cxn ang="0">
                      <a:pos x="1192" y="312"/>
                    </a:cxn>
                    <a:cxn ang="0">
                      <a:pos x="1192" y="608"/>
                    </a:cxn>
                    <a:cxn ang="0">
                      <a:pos x="888" y="608"/>
                    </a:cxn>
                    <a:cxn ang="0">
                      <a:pos x="872" y="920"/>
                    </a:cxn>
                    <a:cxn ang="0">
                      <a:pos x="0" y="920"/>
                    </a:cxn>
                    <a:cxn ang="0">
                      <a:pos x="0" y="624"/>
                    </a:cxn>
                  </a:cxnLst>
                  <a:rect l="0" t="0" r="r" b="b"/>
                  <a:pathLst>
                    <a:path w="3256" h="920">
                      <a:moveTo>
                        <a:pt x="3256" y="0"/>
                      </a:moveTo>
                      <a:lnTo>
                        <a:pt x="3256" y="312"/>
                      </a:lnTo>
                      <a:lnTo>
                        <a:pt x="2976" y="296"/>
                      </a:lnTo>
                      <a:lnTo>
                        <a:pt x="2960" y="600"/>
                      </a:lnTo>
                      <a:lnTo>
                        <a:pt x="2072" y="600"/>
                      </a:lnTo>
                      <a:lnTo>
                        <a:pt x="2072" y="296"/>
                      </a:lnTo>
                      <a:lnTo>
                        <a:pt x="1192" y="312"/>
                      </a:lnTo>
                      <a:lnTo>
                        <a:pt x="1192" y="608"/>
                      </a:lnTo>
                      <a:lnTo>
                        <a:pt x="888" y="608"/>
                      </a:lnTo>
                      <a:lnTo>
                        <a:pt x="872" y="920"/>
                      </a:lnTo>
                      <a:lnTo>
                        <a:pt x="0" y="920"/>
                      </a:lnTo>
                      <a:lnTo>
                        <a:pt x="0" y="624"/>
                      </a:lnTo>
                    </a:path>
                  </a:pathLst>
                </a:custGeom>
                <a:noFill/>
                <a:ln w="76200" cap="flat" cmpd="sng">
                  <a:solidFill>
                    <a:srgbClr val="CC6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" name="Freeform 4"/>
                <p:cNvSpPr>
                  <a:spLocks/>
                </p:cNvSpPr>
                <p:nvPr/>
              </p:nvSpPr>
              <p:spPr bwMode="auto">
                <a:xfrm>
                  <a:off x="1216" y="1728"/>
                  <a:ext cx="3256" cy="920"/>
                </a:xfrm>
                <a:custGeom>
                  <a:avLst/>
                  <a:gdLst/>
                  <a:ahLst/>
                  <a:cxnLst>
                    <a:cxn ang="0">
                      <a:pos x="3256" y="0"/>
                    </a:cxn>
                    <a:cxn ang="0">
                      <a:pos x="3256" y="312"/>
                    </a:cxn>
                    <a:cxn ang="0">
                      <a:pos x="2976" y="296"/>
                    </a:cxn>
                    <a:cxn ang="0">
                      <a:pos x="2960" y="600"/>
                    </a:cxn>
                    <a:cxn ang="0">
                      <a:pos x="2072" y="600"/>
                    </a:cxn>
                    <a:cxn ang="0">
                      <a:pos x="2072" y="296"/>
                    </a:cxn>
                    <a:cxn ang="0">
                      <a:pos x="1192" y="312"/>
                    </a:cxn>
                    <a:cxn ang="0">
                      <a:pos x="1192" y="608"/>
                    </a:cxn>
                    <a:cxn ang="0">
                      <a:pos x="888" y="608"/>
                    </a:cxn>
                    <a:cxn ang="0">
                      <a:pos x="872" y="920"/>
                    </a:cxn>
                    <a:cxn ang="0">
                      <a:pos x="0" y="920"/>
                    </a:cxn>
                    <a:cxn ang="0">
                      <a:pos x="0" y="624"/>
                    </a:cxn>
                  </a:cxnLst>
                  <a:rect l="0" t="0" r="r" b="b"/>
                  <a:pathLst>
                    <a:path w="3256" h="920">
                      <a:moveTo>
                        <a:pt x="3256" y="0"/>
                      </a:moveTo>
                      <a:lnTo>
                        <a:pt x="3256" y="312"/>
                      </a:lnTo>
                      <a:lnTo>
                        <a:pt x="2976" y="296"/>
                      </a:lnTo>
                      <a:lnTo>
                        <a:pt x="2960" y="600"/>
                      </a:lnTo>
                      <a:lnTo>
                        <a:pt x="2072" y="600"/>
                      </a:lnTo>
                      <a:lnTo>
                        <a:pt x="2072" y="296"/>
                      </a:lnTo>
                      <a:lnTo>
                        <a:pt x="1192" y="312"/>
                      </a:lnTo>
                      <a:lnTo>
                        <a:pt x="1192" y="608"/>
                      </a:lnTo>
                      <a:lnTo>
                        <a:pt x="888" y="608"/>
                      </a:lnTo>
                      <a:lnTo>
                        <a:pt x="872" y="920"/>
                      </a:lnTo>
                      <a:lnTo>
                        <a:pt x="0" y="920"/>
                      </a:lnTo>
                      <a:lnTo>
                        <a:pt x="0" y="624"/>
                      </a:lnTo>
                    </a:path>
                  </a:pathLst>
                </a:custGeom>
                <a:noFill/>
                <a:ln w="76200" cap="flat" cmpd="sng">
                  <a:solidFill>
                    <a:srgbClr val="CC66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2687537" y="4108871"/>
                <a:ext cx="6170612" cy="2006600"/>
                <a:chOff x="1417" y="1120"/>
                <a:chExt cx="3887" cy="1264"/>
              </a:xfrm>
            </p:grpSpPr>
            <p:grpSp>
              <p:nvGrpSpPr>
                <p:cNvPr id="12" name="Group 6"/>
                <p:cNvGrpSpPr>
                  <a:grpSpLocks/>
                </p:cNvGrpSpPr>
                <p:nvPr/>
              </p:nvGrpSpPr>
              <p:grpSpPr bwMode="auto">
                <a:xfrm>
                  <a:off x="1456" y="1136"/>
                  <a:ext cx="0" cy="1216"/>
                  <a:chOff x="1456" y="1128"/>
                  <a:chExt cx="0" cy="1216"/>
                </a:xfrm>
              </p:grpSpPr>
              <p:sp>
                <p:nvSpPr>
                  <p:cNvPr id="160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12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456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2056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76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1"/>
                <p:cNvGrpSpPr>
                  <a:grpSpLocks/>
                </p:cNvGrpSpPr>
                <p:nvPr/>
              </p:nvGrpSpPr>
              <p:grpSpPr bwMode="auto">
                <a:xfrm>
                  <a:off x="3816" y="1152"/>
                  <a:ext cx="0" cy="1216"/>
                  <a:chOff x="1456" y="1128"/>
                  <a:chExt cx="0" cy="1216"/>
                </a:xfrm>
              </p:grpSpPr>
              <p:sp>
                <p:nvSpPr>
                  <p:cNvPr id="15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12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456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2056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76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6"/>
                <p:cNvGrpSpPr>
                  <a:grpSpLocks/>
                </p:cNvGrpSpPr>
                <p:nvPr/>
              </p:nvGrpSpPr>
              <p:grpSpPr bwMode="auto">
                <a:xfrm>
                  <a:off x="3224" y="1136"/>
                  <a:ext cx="0" cy="1216"/>
                  <a:chOff x="1456" y="1128"/>
                  <a:chExt cx="0" cy="1216"/>
                </a:xfrm>
              </p:grpSpPr>
              <p:sp>
                <p:nvSpPr>
                  <p:cNvPr id="15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12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456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2056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76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21"/>
                <p:cNvGrpSpPr>
                  <a:grpSpLocks/>
                </p:cNvGrpSpPr>
                <p:nvPr/>
              </p:nvGrpSpPr>
              <p:grpSpPr bwMode="auto">
                <a:xfrm>
                  <a:off x="5304" y="1168"/>
                  <a:ext cx="0" cy="1216"/>
                  <a:chOff x="1456" y="1128"/>
                  <a:chExt cx="0" cy="1216"/>
                </a:xfrm>
              </p:grpSpPr>
              <p:sp>
                <p:nvSpPr>
                  <p:cNvPr id="14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12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456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2056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76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26"/>
                <p:cNvGrpSpPr>
                  <a:grpSpLocks/>
                </p:cNvGrpSpPr>
                <p:nvPr/>
              </p:nvGrpSpPr>
              <p:grpSpPr bwMode="auto">
                <a:xfrm>
                  <a:off x="2936" y="1160"/>
                  <a:ext cx="0" cy="1216"/>
                  <a:chOff x="1456" y="1128"/>
                  <a:chExt cx="0" cy="1216"/>
                </a:xfrm>
              </p:grpSpPr>
              <p:sp>
                <p:nvSpPr>
                  <p:cNvPr id="14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12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456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2056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76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31"/>
                <p:cNvGrpSpPr>
                  <a:grpSpLocks/>
                </p:cNvGrpSpPr>
                <p:nvPr/>
              </p:nvGrpSpPr>
              <p:grpSpPr bwMode="auto">
                <a:xfrm>
                  <a:off x="4712" y="1160"/>
                  <a:ext cx="0" cy="1216"/>
                  <a:chOff x="1456" y="1128"/>
                  <a:chExt cx="0" cy="1216"/>
                </a:xfrm>
              </p:grpSpPr>
              <p:sp>
                <p:nvSpPr>
                  <p:cNvPr id="14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12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456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2056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76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36"/>
                <p:cNvGrpSpPr>
                  <a:grpSpLocks/>
                </p:cNvGrpSpPr>
                <p:nvPr/>
              </p:nvGrpSpPr>
              <p:grpSpPr bwMode="auto">
                <a:xfrm>
                  <a:off x="2344" y="1152"/>
                  <a:ext cx="0" cy="1176"/>
                  <a:chOff x="2344" y="1152"/>
                  <a:chExt cx="0" cy="1176"/>
                </a:xfrm>
              </p:grpSpPr>
              <p:sp>
                <p:nvSpPr>
                  <p:cNvPr id="13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152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752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41"/>
                <p:cNvGrpSpPr>
                  <a:grpSpLocks/>
                </p:cNvGrpSpPr>
                <p:nvPr/>
              </p:nvGrpSpPr>
              <p:grpSpPr bwMode="auto">
                <a:xfrm flipV="1">
                  <a:off x="1752" y="1120"/>
                  <a:ext cx="0" cy="1216"/>
                  <a:chOff x="1456" y="1128"/>
                  <a:chExt cx="0" cy="1216"/>
                </a:xfrm>
              </p:grpSpPr>
              <p:sp>
                <p:nvSpPr>
                  <p:cNvPr id="13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12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456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2056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76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46"/>
                <p:cNvGrpSpPr>
                  <a:grpSpLocks/>
                </p:cNvGrpSpPr>
                <p:nvPr/>
              </p:nvGrpSpPr>
              <p:grpSpPr bwMode="auto">
                <a:xfrm flipV="1">
                  <a:off x="4112" y="1120"/>
                  <a:ext cx="0" cy="1216"/>
                  <a:chOff x="1456" y="1128"/>
                  <a:chExt cx="0" cy="1216"/>
                </a:xfrm>
              </p:grpSpPr>
              <p:sp>
                <p:nvSpPr>
                  <p:cNvPr id="128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12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456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2056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76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51"/>
                <p:cNvGrpSpPr>
                  <a:grpSpLocks/>
                </p:cNvGrpSpPr>
                <p:nvPr/>
              </p:nvGrpSpPr>
              <p:grpSpPr bwMode="auto">
                <a:xfrm flipV="1">
                  <a:off x="2632" y="1128"/>
                  <a:ext cx="0" cy="1216"/>
                  <a:chOff x="1456" y="1128"/>
                  <a:chExt cx="0" cy="1216"/>
                </a:xfrm>
              </p:grpSpPr>
              <p:sp>
                <p:nvSpPr>
                  <p:cNvPr id="12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12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456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2056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456" y="176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528" y="1144"/>
                  <a:ext cx="0" cy="1176"/>
                  <a:chOff x="2344" y="1152"/>
                  <a:chExt cx="0" cy="1176"/>
                </a:xfrm>
              </p:grpSpPr>
              <p:sp>
                <p:nvSpPr>
                  <p:cNvPr id="120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152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752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61"/>
                <p:cNvGrpSpPr>
                  <a:grpSpLocks/>
                </p:cNvGrpSpPr>
                <p:nvPr/>
              </p:nvGrpSpPr>
              <p:grpSpPr bwMode="auto">
                <a:xfrm>
                  <a:off x="2040" y="1168"/>
                  <a:ext cx="0" cy="1176"/>
                  <a:chOff x="2344" y="1152"/>
                  <a:chExt cx="0" cy="1176"/>
                </a:xfrm>
              </p:grpSpPr>
              <p:sp>
                <p:nvSpPr>
                  <p:cNvPr id="11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152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752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6"/>
                <p:cNvGrpSpPr>
                  <a:grpSpLocks/>
                </p:cNvGrpSpPr>
                <p:nvPr/>
              </p:nvGrpSpPr>
              <p:grpSpPr bwMode="auto">
                <a:xfrm>
                  <a:off x="4400" y="1152"/>
                  <a:ext cx="0" cy="1176"/>
                  <a:chOff x="2344" y="1152"/>
                  <a:chExt cx="0" cy="1176"/>
                </a:xfrm>
              </p:grpSpPr>
              <p:sp>
                <p:nvSpPr>
                  <p:cNvPr id="112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152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752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71"/>
                <p:cNvGrpSpPr>
                  <a:grpSpLocks/>
                </p:cNvGrpSpPr>
                <p:nvPr/>
              </p:nvGrpSpPr>
              <p:grpSpPr bwMode="auto">
                <a:xfrm>
                  <a:off x="5000" y="1136"/>
                  <a:ext cx="0" cy="1176"/>
                  <a:chOff x="2344" y="1152"/>
                  <a:chExt cx="0" cy="1176"/>
                </a:xfrm>
              </p:grpSpPr>
              <p:sp>
                <p:nvSpPr>
                  <p:cNvPr id="10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152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752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344" y="204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76"/>
                <p:cNvGrpSpPr>
                  <a:grpSpLocks/>
                </p:cNvGrpSpPr>
                <p:nvPr/>
              </p:nvGrpSpPr>
              <p:grpSpPr bwMode="auto">
                <a:xfrm>
                  <a:off x="1417" y="2344"/>
                  <a:ext cx="3863" cy="16"/>
                  <a:chOff x="1417" y="2344"/>
                  <a:chExt cx="3863" cy="16"/>
                </a:xfrm>
              </p:grpSpPr>
              <p:grpSp>
                <p:nvGrpSpPr>
                  <p:cNvPr id="92" name="Group 77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2024" y="1752"/>
                    <a:ext cx="1" cy="1216"/>
                    <a:chOff x="1456" y="1128"/>
                    <a:chExt cx="0" cy="1216"/>
                  </a:xfrm>
                </p:grpSpPr>
                <p:sp>
                  <p:nvSpPr>
                    <p:cNvPr id="104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12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456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056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760"/>
                      <a:ext cx="0" cy="2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" name="Group 82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232" y="1752"/>
                    <a:ext cx="1" cy="1216"/>
                    <a:chOff x="1456" y="1128"/>
                    <a:chExt cx="0" cy="1216"/>
                  </a:xfrm>
                </p:grpSpPr>
                <p:sp>
                  <p:nvSpPr>
                    <p:cNvPr id="100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12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456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056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760"/>
                      <a:ext cx="0" cy="2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4" name="Group 93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4400" y="1744"/>
                    <a:ext cx="1" cy="1216"/>
                    <a:chOff x="1456" y="1128"/>
                    <a:chExt cx="0" cy="1216"/>
                  </a:xfrm>
                </p:grpSpPr>
                <p:sp>
                  <p:nvSpPr>
                    <p:cNvPr id="96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12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456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056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760"/>
                      <a:ext cx="0" cy="2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5" name="Line 92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136" y="220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93"/>
                <p:cNvGrpSpPr>
                  <a:grpSpLocks/>
                </p:cNvGrpSpPr>
                <p:nvPr/>
              </p:nvGrpSpPr>
              <p:grpSpPr bwMode="auto">
                <a:xfrm>
                  <a:off x="1441" y="1728"/>
                  <a:ext cx="3863" cy="16"/>
                  <a:chOff x="1417" y="2344"/>
                  <a:chExt cx="3863" cy="16"/>
                </a:xfrm>
              </p:grpSpPr>
              <p:grpSp>
                <p:nvGrpSpPr>
                  <p:cNvPr id="76" name="Group 94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2024" y="1752"/>
                    <a:ext cx="1" cy="1216"/>
                    <a:chOff x="1456" y="1128"/>
                    <a:chExt cx="0" cy="1216"/>
                  </a:xfrm>
                </p:grpSpPr>
                <p:sp>
                  <p:nvSpPr>
                    <p:cNvPr id="88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12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456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056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760"/>
                      <a:ext cx="0" cy="2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7" name="Group 99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232" y="1752"/>
                    <a:ext cx="1" cy="1216"/>
                    <a:chOff x="1456" y="1128"/>
                    <a:chExt cx="0" cy="1216"/>
                  </a:xfrm>
                </p:grpSpPr>
                <p:sp>
                  <p:nvSpPr>
                    <p:cNvPr id="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12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456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056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760"/>
                      <a:ext cx="0" cy="2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8" name="Group 104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4400" y="1744"/>
                    <a:ext cx="1" cy="1216"/>
                    <a:chOff x="1456" y="1128"/>
                    <a:chExt cx="0" cy="1216"/>
                  </a:xfrm>
                </p:grpSpPr>
                <p:sp>
                  <p:nvSpPr>
                    <p:cNvPr id="80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12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456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056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760"/>
                      <a:ext cx="0" cy="2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" name="Line 109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136" y="220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110"/>
                <p:cNvGrpSpPr>
                  <a:grpSpLocks/>
                </p:cNvGrpSpPr>
                <p:nvPr/>
              </p:nvGrpSpPr>
              <p:grpSpPr bwMode="auto">
                <a:xfrm>
                  <a:off x="1448" y="1120"/>
                  <a:ext cx="3840" cy="16"/>
                  <a:chOff x="1448" y="1120"/>
                  <a:chExt cx="3840" cy="16"/>
                </a:xfrm>
              </p:grpSpPr>
              <p:sp>
                <p:nvSpPr>
                  <p:cNvPr id="61" name="Line 111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224" y="992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Line 112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896" y="992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Line 113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144" y="984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Line 114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592" y="992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5" name="Group 115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2968" y="528"/>
                    <a:ext cx="1" cy="1216"/>
                    <a:chOff x="1456" y="1128"/>
                    <a:chExt cx="0" cy="1216"/>
                  </a:xfrm>
                </p:grpSpPr>
                <p:sp>
                  <p:nvSpPr>
                    <p:cNvPr id="72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12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456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056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760"/>
                      <a:ext cx="0" cy="2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20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4136" y="520"/>
                    <a:ext cx="1" cy="1216"/>
                    <a:chOff x="1456" y="1128"/>
                    <a:chExt cx="0" cy="1216"/>
                  </a:xfrm>
                </p:grpSpPr>
                <p:sp>
                  <p:nvSpPr>
                    <p:cNvPr id="68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12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456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056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760"/>
                      <a:ext cx="0" cy="2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7" name="Line 125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872" y="976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26"/>
                <p:cNvGrpSpPr>
                  <a:grpSpLocks/>
                </p:cNvGrpSpPr>
                <p:nvPr/>
              </p:nvGrpSpPr>
              <p:grpSpPr bwMode="auto">
                <a:xfrm>
                  <a:off x="1448" y="2024"/>
                  <a:ext cx="3840" cy="16"/>
                  <a:chOff x="1448" y="2024"/>
                  <a:chExt cx="3840" cy="16"/>
                </a:xfrm>
              </p:grpSpPr>
              <p:sp>
                <p:nvSpPr>
                  <p:cNvPr id="46" name="Line 127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224" y="189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Line 128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896" y="1896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Line 129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144" y="1888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Line 13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592" y="1896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0" name="Group 131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2968" y="1432"/>
                    <a:ext cx="1" cy="1216"/>
                    <a:chOff x="1456" y="1128"/>
                    <a:chExt cx="0" cy="1216"/>
                  </a:xfrm>
                </p:grpSpPr>
                <p:sp>
                  <p:nvSpPr>
                    <p:cNvPr id="57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12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456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056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760"/>
                      <a:ext cx="0" cy="2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136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4136" y="1424"/>
                    <a:ext cx="1" cy="1216"/>
                    <a:chOff x="1456" y="1128"/>
                    <a:chExt cx="0" cy="1216"/>
                  </a:xfrm>
                </p:grpSpPr>
                <p:sp>
                  <p:nvSpPr>
                    <p:cNvPr id="53" name="Lin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12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456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056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760"/>
                      <a:ext cx="0" cy="2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2" name="Line 141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872" y="188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42"/>
                <p:cNvGrpSpPr>
                  <a:grpSpLocks/>
                </p:cNvGrpSpPr>
                <p:nvPr/>
              </p:nvGrpSpPr>
              <p:grpSpPr bwMode="auto">
                <a:xfrm>
                  <a:off x="1448" y="1424"/>
                  <a:ext cx="3848" cy="16"/>
                  <a:chOff x="1448" y="1424"/>
                  <a:chExt cx="3848" cy="16"/>
                </a:xfrm>
              </p:grpSpPr>
              <p:sp>
                <p:nvSpPr>
                  <p:cNvPr id="31" name="Line 143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920" y="129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144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592" y="1296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145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840" y="1288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146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152" y="128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5" name="Group 147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2664" y="832"/>
                    <a:ext cx="1" cy="1216"/>
                    <a:chOff x="1456" y="1128"/>
                    <a:chExt cx="0" cy="1216"/>
                  </a:xfrm>
                </p:grpSpPr>
                <p:sp>
                  <p:nvSpPr>
                    <p:cNvPr id="4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12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456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056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760"/>
                      <a:ext cx="0" cy="2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2"/>
                  <p:cNvGrpSpPr>
                    <a:grpSpLocks/>
                  </p:cNvGrpSpPr>
                  <p:nvPr/>
                </p:nvGrpSpPr>
                <p:grpSpPr bwMode="auto">
                  <a:xfrm rot="16200000" flipV="1">
                    <a:off x="3832" y="824"/>
                    <a:ext cx="1" cy="1216"/>
                    <a:chOff x="1456" y="1128"/>
                    <a:chExt cx="0" cy="1216"/>
                  </a:xfrm>
                </p:grpSpPr>
                <p:sp>
                  <p:nvSpPr>
                    <p:cNvPr id="38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12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456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2056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6" y="1760"/>
                      <a:ext cx="0" cy="2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7" name="Line 157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4568" y="1280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4" name="Group 159"/>
              <p:cNvGrpSpPr>
                <a:grpSpLocks/>
              </p:cNvGrpSpPr>
              <p:nvPr/>
            </p:nvGrpSpPr>
            <p:grpSpPr bwMode="auto">
              <a:xfrm>
                <a:off x="2622449" y="4000921"/>
                <a:ext cx="6330950" cy="2184400"/>
                <a:chOff x="1384" y="1052"/>
                <a:chExt cx="3988" cy="1376"/>
              </a:xfrm>
            </p:grpSpPr>
            <p:sp>
              <p:nvSpPr>
                <p:cNvPr id="165" name="Oval 160"/>
                <p:cNvSpPr>
                  <a:spLocks noChangeArrowheads="1"/>
                </p:cNvSpPr>
                <p:nvPr/>
              </p:nvSpPr>
              <p:spPr bwMode="auto">
                <a:xfrm>
                  <a:off x="1679" y="1969"/>
                  <a:ext cx="148" cy="15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Oval 161"/>
                <p:cNvSpPr>
                  <a:spLocks noChangeArrowheads="1"/>
                </p:cNvSpPr>
                <p:nvPr/>
              </p:nvSpPr>
              <p:spPr bwMode="auto">
                <a:xfrm>
                  <a:off x="4929" y="1358"/>
                  <a:ext cx="148" cy="15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Oval 162"/>
                <p:cNvSpPr>
                  <a:spLocks noChangeArrowheads="1"/>
                </p:cNvSpPr>
                <p:nvPr/>
              </p:nvSpPr>
              <p:spPr bwMode="auto">
                <a:xfrm>
                  <a:off x="1384" y="1358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Oval 163"/>
                <p:cNvSpPr>
                  <a:spLocks noChangeArrowheads="1"/>
                </p:cNvSpPr>
                <p:nvPr/>
              </p:nvSpPr>
              <p:spPr bwMode="auto">
                <a:xfrm>
                  <a:off x="1384" y="1664"/>
                  <a:ext cx="148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Oval 164"/>
                <p:cNvSpPr>
                  <a:spLocks noChangeArrowheads="1"/>
                </p:cNvSpPr>
                <p:nvPr/>
              </p:nvSpPr>
              <p:spPr bwMode="auto">
                <a:xfrm>
                  <a:off x="1384" y="1969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Oval 165"/>
                <p:cNvSpPr>
                  <a:spLocks noChangeArrowheads="1"/>
                </p:cNvSpPr>
                <p:nvPr/>
              </p:nvSpPr>
              <p:spPr bwMode="auto">
                <a:xfrm>
                  <a:off x="1384" y="2275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Oval 166"/>
                <p:cNvSpPr>
                  <a:spLocks noChangeArrowheads="1"/>
                </p:cNvSpPr>
                <p:nvPr/>
              </p:nvSpPr>
              <p:spPr bwMode="auto">
                <a:xfrm>
                  <a:off x="1679" y="2275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Oval 167"/>
                <p:cNvSpPr>
                  <a:spLocks noChangeArrowheads="1"/>
                </p:cNvSpPr>
                <p:nvPr/>
              </p:nvSpPr>
              <p:spPr bwMode="auto">
                <a:xfrm>
                  <a:off x="1975" y="2275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Oval 168"/>
                <p:cNvSpPr>
                  <a:spLocks noChangeArrowheads="1"/>
                </p:cNvSpPr>
                <p:nvPr/>
              </p:nvSpPr>
              <p:spPr bwMode="auto">
                <a:xfrm>
                  <a:off x="2270" y="2275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Oval 169"/>
                <p:cNvSpPr>
                  <a:spLocks noChangeArrowheads="1"/>
                </p:cNvSpPr>
                <p:nvPr/>
              </p:nvSpPr>
              <p:spPr bwMode="auto">
                <a:xfrm>
                  <a:off x="2566" y="2275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Oval 170"/>
                <p:cNvSpPr>
                  <a:spLocks noChangeArrowheads="1"/>
                </p:cNvSpPr>
                <p:nvPr/>
              </p:nvSpPr>
              <p:spPr bwMode="auto">
                <a:xfrm>
                  <a:off x="2861" y="2275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Oval 171"/>
                <p:cNvSpPr>
                  <a:spLocks noChangeArrowheads="1"/>
                </p:cNvSpPr>
                <p:nvPr/>
              </p:nvSpPr>
              <p:spPr bwMode="auto">
                <a:xfrm>
                  <a:off x="3156" y="2275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Oval 172"/>
                <p:cNvSpPr>
                  <a:spLocks noChangeArrowheads="1"/>
                </p:cNvSpPr>
                <p:nvPr/>
              </p:nvSpPr>
              <p:spPr bwMode="auto">
                <a:xfrm>
                  <a:off x="3452" y="2275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Oval 173"/>
                <p:cNvSpPr>
                  <a:spLocks noChangeArrowheads="1"/>
                </p:cNvSpPr>
                <p:nvPr/>
              </p:nvSpPr>
              <p:spPr bwMode="auto">
                <a:xfrm>
                  <a:off x="3747" y="2275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Oval 174"/>
                <p:cNvSpPr>
                  <a:spLocks noChangeArrowheads="1"/>
                </p:cNvSpPr>
                <p:nvPr/>
              </p:nvSpPr>
              <p:spPr bwMode="auto">
                <a:xfrm>
                  <a:off x="4043" y="2275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Oval 175"/>
                <p:cNvSpPr>
                  <a:spLocks noChangeArrowheads="1"/>
                </p:cNvSpPr>
                <p:nvPr/>
              </p:nvSpPr>
              <p:spPr bwMode="auto">
                <a:xfrm>
                  <a:off x="4338" y="2275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Oval 176"/>
                <p:cNvSpPr>
                  <a:spLocks noChangeArrowheads="1"/>
                </p:cNvSpPr>
                <p:nvPr/>
              </p:nvSpPr>
              <p:spPr bwMode="auto">
                <a:xfrm>
                  <a:off x="4634" y="2275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Oval 177"/>
                <p:cNvSpPr>
                  <a:spLocks noChangeArrowheads="1"/>
                </p:cNvSpPr>
                <p:nvPr/>
              </p:nvSpPr>
              <p:spPr bwMode="auto">
                <a:xfrm>
                  <a:off x="4929" y="2275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Oval 178"/>
                <p:cNvSpPr>
                  <a:spLocks noChangeArrowheads="1"/>
                </p:cNvSpPr>
                <p:nvPr/>
              </p:nvSpPr>
              <p:spPr bwMode="auto">
                <a:xfrm>
                  <a:off x="5224" y="2275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Oval 179"/>
                <p:cNvSpPr>
                  <a:spLocks noChangeArrowheads="1"/>
                </p:cNvSpPr>
                <p:nvPr/>
              </p:nvSpPr>
              <p:spPr bwMode="auto">
                <a:xfrm>
                  <a:off x="1384" y="1052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Oval 180"/>
                <p:cNvSpPr>
                  <a:spLocks noChangeArrowheads="1"/>
                </p:cNvSpPr>
                <p:nvPr/>
              </p:nvSpPr>
              <p:spPr bwMode="auto">
                <a:xfrm>
                  <a:off x="1679" y="1052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Oval 181"/>
                <p:cNvSpPr>
                  <a:spLocks noChangeArrowheads="1"/>
                </p:cNvSpPr>
                <p:nvPr/>
              </p:nvSpPr>
              <p:spPr bwMode="auto">
                <a:xfrm>
                  <a:off x="1679" y="1358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Oval 182"/>
                <p:cNvSpPr>
                  <a:spLocks noChangeArrowheads="1"/>
                </p:cNvSpPr>
                <p:nvPr/>
              </p:nvSpPr>
              <p:spPr bwMode="auto">
                <a:xfrm>
                  <a:off x="1679" y="1664"/>
                  <a:ext cx="148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Oval 183"/>
                <p:cNvSpPr>
                  <a:spLocks noChangeArrowheads="1"/>
                </p:cNvSpPr>
                <p:nvPr/>
              </p:nvSpPr>
              <p:spPr bwMode="auto">
                <a:xfrm>
                  <a:off x="1975" y="1664"/>
                  <a:ext cx="147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Oval 184"/>
                <p:cNvSpPr>
                  <a:spLocks noChangeArrowheads="1"/>
                </p:cNvSpPr>
                <p:nvPr/>
              </p:nvSpPr>
              <p:spPr bwMode="auto">
                <a:xfrm>
                  <a:off x="1975" y="1969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Oval 185"/>
                <p:cNvSpPr>
                  <a:spLocks noChangeArrowheads="1"/>
                </p:cNvSpPr>
                <p:nvPr/>
              </p:nvSpPr>
              <p:spPr bwMode="auto">
                <a:xfrm>
                  <a:off x="1975" y="1358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Oval 186"/>
                <p:cNvSpPr>
                  <a:spLocks noChangeArrowheads="1"/>
                </p:cNvSpPr>
                <p:nvPr/>
              </p:nvSpPr>
              <p:spPr bwMode="auto">
                <a:xfrm>
                  <a:off x="1975" y="1052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Oval 187"/>
                <p:cNvSpPr>
                  <a:spLocks noChangeArrowheads="1"/>
                </p:cNvSpPr>
                <p:nvPr/>
              </p:nvSpPr>
              <p:spPr bwMode="auto">
                <a:xfrm>
                  <a:off x="2270" y="1052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Oval 188"/>
                <p:cNvSpPr>
                  <a:spLocks noChangeArrowheads="1"/>
                </p:cNvSpPr>
                <p:nvPr/>
              </p:nvSpPr>
              <p:spPr bwMode="auto">
                <a:xfrm>
                  <a:off x="2270" y="1358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Oval 189"/>
                <p:cNvSpPr>
                  <a:spLocks noChangeArrowheads="1"/>
                </p:cNvSpPr>
                <p:nvPr/>
              </p:nvSpPr>
              <p:spPr bwMode="auto">
                <a:xfrm>
                  <a:off x="2270" y="1664"/>
                  <a:ext cx="148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Oval 190"/>
                <p:cNvSpPr>
                  <a:spLocks noChangeArrowheads="1"/>
                </p:cNvSpPr>
                <p:nvPr/>
              </p:nvSpPr>
              <p:spPr bwMode="auto">
                <a:xfrm>
                  <a:off x="2270" y="1969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96" name="Oval 191"/>
                <p:cNvSpPr>
                  <a:spLocks noChangeArrowheads="1"/>
                </p:cNvSpPr>
                <p:nvPr/>
              </p:nvSpPr>
              <p:spPr bwMode="auto">
                <a:xfrm>
                  <a:off x="2566" y="1969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Oval 192"/>
                <p:cNvSpPr>
                  <a:spLocks noChangeArrowheads="1"/>
                </p:cNvSpPr>
                <p:nvPr/>
              </p:nvSpPr>
              <p:spPr bwMode="auto">
                <a:xfrm>
                  <a:off x="2566" y="1664"/>
                  <a:ext cx="147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Oval 193"/>
                <p:cNvSpPr>
                  <a:spLocks noChangeArrowheads="1"/>
                </p:cNvSpPr>
                <p:nvPr/>
              </p:nvSpPr>
              <p:spPr bwMode="auto">
                <a:xfrm>
                  <a:off x="2566" y="1052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Oval 194"/>
                <p:cNvSpPr>
                  <a:spLocks noChangeArrowheads="1"/>
                </p:cNvSpPr>
                <p:nvPr/>
              </p:nvSpPr>
              <p:spPr bwMode="auto">
                <a:xfrm>
                  <a:off x="2566" y="1358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Oval 195"/>
                <p:cNvSpPr>
                  <a:spLocks noChangeArrowheads="1"/>
                </p:cNvSpPr>
                <p:nvPr/>
              </p:nvSpPr>
              <p:spPr bwMode="auto">
                <a:xfrm>
                  <a:off x="2861" y="1969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Oval 196"/>
                <p:cNvSpPr>
                  <a:spLocks noChangeArrowheads="1"/>
                </p:cNvSpPr>
                <p:nvPr/>
              </p:nvSpPr>
              <p:spPr bwMode="auto">
                <a:xfrm>
                  <a:off x="3156" y="1969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97"/>
                <p:cNvSpPr>
                  <a:spLocks noChangeArrowheads="1"/>
                </p:cNvSpPr>
                <p:nvPr/>
              </p:nvSpPr>
              <p:spPr bwMode="auto">
                <a:xfrm>
                  <a:off x="3452" y="1969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Oval 198"/>
                <p:cNvSpPr>
                  <a:spLocks noChangeArrowheads="1"/>
                </p:cNvSpPr>
                <p:nvPr/>
              </p:nvSpPr>
              <p:spPr bwMode="auto">
                <a:xfrm>
                  <a:off x="3747" y="1969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Oval 199"/>
                <p:cNvSpPr>
                  <a:spLocks noChangeArrowheads="1"/>
                </p:cNvSpPr>
                <p:nvPr/>
              </p:nvSpPr>
              <p:spPr bwMode="auto">
                <a:xfrm>
                  <a:off x="4043" y="1969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200"/>
                <p:cNvSpPr>
                  <a:spLocks noChangeArrowheads="1"/>
                </p:cNvSpPr>
                <p:nvPr/>
              </p:nvSpPr>
              <p:spPr bwMode="auto">
                <a:xfrm>
                  <a:off x="4338" y="1969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201"/>
                <p:cNvSpPr>
                  <a:spLocks noChangeArrowheads="1"/>
                </p:cNvSpPr>
                <p:nvPr/>
              </p:nvSpPr>
              <p:spPr bwMode="auto">
                <a:xfrm>
                  <a:off x="4634" y="1969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202"/>
                <p:cNvSpPr>
                  <a:spLocks noChangeArrowheads="1"/>
                </p:cNvSpPr>
                <p:nvPr/>
              </p:nvSpPr>
              <p:spPr bwMode="auto">
                <a:xfrm>
                  <a:off x="4929" y="1969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203"/>
                <p:cNvSpPr>
                  <a:spLocks noChangeArrowheads="1"/>
                </p:cNvSpPr>
                <p:nvPr/>
              </p:nvSpPr>
              <p:spPr bwMode="auto">
                <a:xfrm>
                  <a:off x="5224" y="1969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204"/>
                <p:cNvSpPr>
                  <a:spLocks noChangeArrowheads="1"/>
                </p:cNvSpPr>
                <p:nvPr/>
              </p:nvSpPr>
              <p:spPr bwMode="auto">
                <a:xfrm>
                  <a:off x="2861" y="1664"/>
                  <a:ext cx="148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205"/>
                <p:cNvSpPr>
                  <a:spLocks noChangeArrowheads="1"/>
                </p:cNvSpPr>
                <p:nvPr/>
              </p:nvSpPr>
              <p:spPr bwMode="auto">
                <a:xfrm>
                  <a:off x="3156" y="1664"/>
                  <a:ext cx="148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206"/>
                <p:cNvSpPr>
                  <a:spLocks noChangeArrowheads="1"/>
                </p:cNvSpPr>
                <p:nvPr/>
              </p:nvSpPr>
              <p:spPr bwMode="auto">
                <a:xfrm>
                  <a:off x="3452" y="1664"/>
                  <a:ext cx="148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207"/>
                <p:cNvSpPr>
                  <a:spLocks noChangeArrowheads="1"/>
                </p:cNvSpPr>
                <p:nvPr/>
              </p:nvSpPr>
              <p:spPr bwMode="auto">
                <a:xfrm>
                  <a:off x="3747" y="1664"/>
                  <a:ext cx="148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208"/>
                <p:cNvSpPr>
                  <a:spLocks noChangeArrowheads="1"/>
                </p:cNvSpPr>
                <p:nvPr/>
              </p:nvSpPr>
              <p:spPr bwMode="auto">
                <a:xfrm>
                  <a:off x="4043" y="1664"/>
                  <a:ext cx="147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209"/>
                <p:cNvSpPr>
                  <a:spLocks noChangeArrowheads="1"/>
                </p:cNvSpPr>
                <p:nvPr/>
              </p:nvSpPr>
              <p:spPr bwMode="auto">
                <a:xfrm>
                  <a:off x="4338" y="1664"/>
                  <a:ext cx="148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Oval 210"/>
                <p:cNvSpPr>
                  <a:spLocks noChangeArrowheads="1"/>
                </p:cNvSpPr>
                <p:nvPr/>
              </p:nvSpPr>
              <p:spPr bwMode="auto">
                <a:xfrm>
                  <a:off x="4634" y="1664"/>
                  <a:ext cx="147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Oval 211"/>
                <p:cNvSpPr>
                  <a:spLocks noChangeArrowheads="1"/>
                </p:cNvSpPr>
                <p:nvPr/>
              </p:nvSpPr>
              <p:spPr bwMode="auto">
                <a:xfrm>
                  <a:off x="4929" y="1664"/>
                  <a:ext cx="148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Oval 212"/>
                <p:cNvSpPr>
                  <a:spLocks noChangeArrowheads="1"/>
                </p:cNvSpPr>
                <p:nvPr/>
              </p:nvSpPr>
              <p:spPr bwMode="auto">
                <a:xfrm>
                  <a:off x="5224" y="1664"/>
                  <a:ext cx="148" cy="152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Oval 213"/>
                <p:cNvSpPr>
                  <a:spLocks noChangeArrowheads="1"/>
                </p:cNvSpPr>
                <p:nvPr/>
              </p:nvSpPr>
              <p:spPr bwMode="auto">
                <a:xfrm>
                  <a:off x="2861" y="1358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Oval 214"/>
                <p:cNvSpPr>
                  <a:spLocks noChangeArrowheads="1"/>
                </p:cNvSpPr>
                <p:nvPr/>
              </p:nvSpPr>
              <p:spPr bwMode="auto">
                <a:xfrm>
                  <a:off x="3156" y="1358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Oval 215"/>
                <p:cNvSpPr>
                  <a:spLocks noChangeArrowheads="1"/>
                </p:cNvSpPr>
                <p:nvPr/>
              </p:nvSpPr>
              <p:spPr bwMode="auto">
                <a:xfrm>
                  <a:off x="3452" y="1358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Oval 216"/>
                <p:cNvSpPr>
                  <a:spLocks noChangeArrowheads="1"/>
                </p:cNvSpPr>
                <p:nvPr/>
              </p:nvSpPr>
              <p:spPr bwMode="auto">
                <a:xfrm>
                  <a:off x="3747" y="1358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Oval 217"/>
                <p:cNvSpPr>
                  <a:spLocks noChangeArrowheads="1"/>
                </p:cNvSpPr>
                <p:nvPr/>
              </p:nvSpPr>
              <p:spPr bwMode="auto">
                <a:xfrm>
                  <a:off x="4043" y="1358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Oval 218"/>
                <p:cNvSpPr>
                  <a:spLocks noChangeArrowheads="1"/>
                </p:cNvSpPr>
                <p:nvPr/>
              </p:nvSpPr>
              <p:spPr bwMode="auto">
                <a:xfrm>
                  <a:off x="4338" y="1358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Oval 219"/>
                <p:cNvSpPr>
                  <a:spLocks noChangeArrowheads="1"/>
                </p:cNvSpPr>
                <p:nvPr/>
              </p:nvSpPr>
              <p:spPr bwMode="auto">
                <a:xfrm>
                  <a:off x="4634" y="1358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Oval 220"/>
                <p:cNvSpPr>
                  <a:spLocks noChangeArrowheads="1"/>
                </p:cNvSpPr>
                <p:nvPr/>
              </p:nvSpPr>
              <p:spPr bwMode="auto">
                <a:xfrm>
                  <a:off x="5224" y="1358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Oval 221"/>
                <p:cNvSpPr>
                  <a:spLocks noChangeArrowheads="1"/>
                </p:cNvSpPr>
                <p:nvPr/>
              </p:nvSpPr>
              <p:spPr bwMode="auto">
                <a:xfrm>
                  <a:off x="2861" y="1052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Oval 222"/>
                <p:cNvSpPr>
                  <a:spLocks noChangeArrowheads="1"/>
                </p:cNvSpPr>
                <p:nvPr/>
              </p:nvSpPr>
              <p:spPr bwMode="auto">
                <a:xfrm>
                  <a:off x="3156" y="1052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Oval 223"/>
                <p:cNvSpPr>
                  <a:spLocks noChangeArrowheads="1"/>
                </p:cNvSpPr>
                <p:nvPr/>
              </p:nvSpPr>
              <p:spPr bwMode="auto">
                <a:xfrm>
                  <a:off x="3452" y="1052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Oval 224"/>
                <p:cNvSpPr>
                  <a:spLocks noChangeArrowheads="1"/>
                </p:cNvSpPr>
                <p:nvPr/>
              </p:nvSpPr>
              <p:spPr bwMode="auto">
                <a:xfrm>
                  <a:off x="3747" y="1052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Oval 225"/>
                <p:cNvSpPr>
                  <a:spLocks noChangeArrowheads="1"/>
                </p:cNvSpPr>
                <p:nvPr/>
              </p:nvSpPr>
              <p:spPr bwMode="auto">
                <a:xfrm>
                  <a:off x="4043" y="1052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226"/>
                <p:cNvSpPr>
                  <a:spLocks noChangeArrowheads="1"/>
                </p:cNvSpPr>
                <p:nvPr/>
              </p:nvSpPr>
              <p:spPr bwMode="auto">
                <a:xfrm>
                  <a:off x="4338" y="1052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Oval 227"/>
                <p:cNvSpPr>
                  <a:spLocks noChangeArrowheads="1"/>
                </p:cNvSpPr>
                <p:nvPr/>
              </p:nvSpPr>
              <p:spPr bwMode="auto">
                <a:xfrm>
                  <a:off x="4634" y="1052"/>
                  <a:ext cx="147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Oval 228"/>
                <p:cNvSpPr>
                  <a:spLocks noChangeArrowheads="1"/>
                </p:cNvSpPr>
                <p:nvPr/>
              </p:nvSpPr>
              <p:spPr bwMode="auto">
                <a:xfrm>
                  <a:off x="4929" y="1052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Oval 229"/>
                <p:cNvSpPr>
                  <a:spLocks noChangeArrowheads="1"/>
                </p:cNvSpPr>
                <p:nvPr/>
              </p:nvSpPr>
              <p:spPr bwMode="auto">
                <a:xfrm>
                  <a:off x="5224" y="1052"/>
                  <a:ext cx="148" cy="153"/>
                </a:xfrm>
                <a:prstGeom prst="ellipse">
                  <a:avLst/>
                </a:pr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1653" y="1941"/>
                  <a:ext cx="19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236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4911" y="1338"/>
                  <a:ext cx="19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Times New Roman" pitchFamily="18" charset="0"/>
                    </a:rPr>
                    <a:t>B</a:t>
                  </a:r>
                </a:p>
              </p:txBody>
            </p:sp>
          </p:grpSp>
          <p:grpSp>
            <p:nvGrpSpPr>
              <p:cNvPr id="237" name="Group 233"/>
              <p:cNvGrpSpPr>
                <a:grpSpLocks/>
              </p:cNvGrpSpPr>
              <p:nvPr/>
            </p:nvGrpSpPr>
            <p:grpSpPr bwMode="auto">
              <a:xfrm>
                <a:off x="5905399" y="4473996"/>
                <a:ext cx="693738" cy="725488"/>
                <a:chOff x="2876" y="1606"/>
                <a:chExt cx="437" cy="457"/>
              </a:xfrm>
            </p:grpSpPr>
            <p:sp>
              <p:nvSpPr>
                <p:cNvPr id="238" name="Oval 234"/>
                <p:cNvSpPr>
                  <a:spLocks noChangeArrowheads="1"/>
                </p:cNvSpPr>
                <p:nvPr/>
              </p:nvSpPr>
              <p:spPr bwMode="auto">
                <a:xfrm>
                  <a:off x="3165" y="1910"/>
                  <a:ext cx="148" cy="153"/>
                </a:xfrm>
                <a:prstGeom prst="ellips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Oval 235"/>
                <p:cNvSpPr>
                  <a:spLocks noChangeArrowheads="1"/>
                </p:cNvSpPr>
                <p:nvPr/>
              </p:nvSpPr>
              <p:spPr bwMode="auto">
                <a:xfrm>
                  <a:off x="2876" y="1606"/>
                  <a:ext cx="148" cy="153"/>
                </a:xfrm>
                <a:prstGeom prst="ellips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236"/>
              <p:cNvGrpSpPr>
                <a:grpSpLocks/>
              </p:cNvGrpSpPr>
              <p:nvPr/>
            </p:nvGrpSpPr>
            <p:grpSpPr bwMode="auto">
              <a:xfrm>
                <a:off x="2609749" y="3988221"/>
                <a:ext cx="3987800" cy="2184400"/>
                <a:chOff x="800" y="1300"/>
                <a:chExt cx="2512" cy="1376"/>
              </a:xfrm>
            </p:grpSpPr>
            <p:sp>
              <p:nvSpPr>
                <p:cNvPr id="241" name="Oval 237"/>
                <p:cNvSpPr>
                  <a:spLocks noChangeArrowheads="1"/>
                </p:cNvSpPr>
                <p:nvPr/>
              </p:nvSpPr>
              <p:spPr bwMode="auto">
                <a:xfrm>
                  <a:off x="2877" y="1908"/>
                  <a:ext cx="148" cy="153"/>
                </a:xfrm>
                <a:prstGeom prst="ellipse">
                  <a:avLst/>
                </a:prstGeom>
                <a:solidFill>
                  <a:srgbClr val="00FF00"/>
                </a:solidFill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Oval 238"/>
                <p:cNvSpPr>
                  <a:spLocks noChangeArrowheads="1"/>
                </p:cNvSpPr>
                <p:nvPr/>
              </p:nvSpPr>
              <p:spPr bwMode="auto">
                <a:xfrm>
                  <a:off x="2572" y="1604"/>
                  <a:ext cx="148" cy="153"/>
                </a:xfrm>
                <a:prstGeom prst="ellips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Oval 239"/>
                <p:cNvSpPr>
                  <a:spLocks noChangeArrowheads="1"/>
                </p:cNvSpPr>
                <p:nvPr/>
              </p:nvSpPr>
              <p:spPr bwMode="auto">
                <a:xfrm>
                  <a:off x="2572" y="1308"/>
                  <a:ext cx="148" cy="153"/>
                </a:xfrm>
                <a:prstGeom prst="ellips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Oval 240"/>
                <p:cNvSpPr>
                  <a:spLocks noChangeArrowheads="1"/>
                </p:cNvSpPr>
                <p:nvPr/>
              </p:nvSpPr>
              <p:spPr bwMode="auto">
                <a:xfrm>
                  <a:off x="3164" y="2518"/>
                  <a:ext cx="148" cy="153"/>
                </a:xfrm>
                <a:prstGeom prst="ellips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Oval 241"/>
                <p:cNvSpPr>
                  <a:spLocks noChangeArrowheads="1"/>
                </p:cNvSpPr>
                <p:nvPr/>
              </p:nvSpPr>
              <p:spPr bwMode="auto">
                <a:xfrm>
                  <a:off x="3164" y="2214"/>
                  <a:ext cx="148" cy="153"/>
                </a:xfrm>
                <a:prstGeom prst="ellips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Oval 242"/>
                <p:cNvSpPr>
                  <a:spLocks noChangeArrowheads="1"/>
                </p:cNvSpPr>
                <p:nvPr/>
              </p:nvSpPr>
              <p:spPr bwMode="auto">
                <a:xfrm>
                  <a:off x="800" y="1606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Oval 243"/>
                <p:cNvSpPr>
                  <a:spLocks noChangeArrowheads="1"/>
                </p:cNvSpPr>
                <p:nvPr/>
              </p:nvSpPr>
              <p:spPr bwMode="auto">
                <a:xfrm>
                  <a:off x="800" y="1912"/>
                  <a:ext cx="148" cy="152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Oval 244"/>
                <p:cNvSpPr>
                  <a:spLocks noChangeArrowheads="1"/>
                </p:cNvSpPr>
                <p:nvPr/>
              </p:nvSpPr>
              <p:spPr bwMode="auto">
                <a:xfrm>
                  <a:off x="800" y="2217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Oval 245"/>
                <p:cNvSpPr>
                  <a:spLocks noChangeArrowheads="1"/>
                </p:cNvSpPr>
                <p:nvPr/>
              </p:nvSpPr>
              <p:spPr bwMode="auto">
                <a:xfrm>
                  <a:off x="800" y="2523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Oval 246"/>
                <p:cNvSpPr>
                  <a:spLocks noChangeArrowheads="1"/>
                </p:cNvSpPr>
                <p:nvPr/>
              </p:nvSpPr>
              <p:spPr bwMode="auto">
                <a:xfrm>
                  <a:off x="1095" y="2523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Oval 247"/>
                <p:cNvSpPr>
                  <a:spLocks noChangeArrowheads="1"/>
                </p:cNvSpPr>
                <p:nvPr/>
              </p:nvSpPr>
              <p:spPr bwMode="auto">
                <a:xfrm>
                  <a:off x="1391" y="2523"/>
                  <a:ext cx="147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Oval 248"/>
                <p:cNvSpPr>
                  <a:spLocks noChangeArrowheads="1"/>
                </p:cNvSpPr>
                <p:nvPr/>
              </p:nvSpPr>
              <p:spPr bwMode="auto">
                <a:xfrm>
                  <a:off x="1686" y="2523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Oval 249"/>
                <p:cNvSpPr>
                  <a:spLocks noChangeArrowheads="1"/>
                </p:cNvSpPr>
                <p:nvPr/>
              </p:nvSpPr>
              <p:spPr bwMode="auto">
                <a:xfrm>
                  <a:off x="1982" y="2523"/>
                  <a:ext cx="147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Oval 250"/>
                <p:cNvSpPr>
                  <a:spLocks noChangeArrowheads="1"/>
                </p:cNvSpPr>
                <p:nvPr/>
              </p:nvSpPr>
              <p:spPr bwMode="auto">
                <a:xfrm>
                  <a:off x="2277" y="2523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Oval 251"/>
                <p:cNvSpPr>
                  <a:spLocks noChangeArrowheads="1"/>
                </p:cNvSpPr>
                <p:nvPr/>
              </p:nvSpPr>
              <p:spPr bwMode="auto">
                <a:xfrm>
                  <a:off x="2572" y="2523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Oval 252"/>
                <p:cNvSpPr>
                  <a:spLocks noChangeArrowheads="1"/>
                </p:cNvSpPr>
                <p:nvPr/>
              </p:nvSpPr>
              <p:spPr bwMode="auto">
                <a:xfrm>
                  <a:off x="800" y="1300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Oval 253"/>
                <p:cNvSpPr>
                  <a:spLocks noChangeArrowheads="1"/>
                </p:cNvSpPr>
                <p:nvPr/>
              </p:nvSpPr>
              <p:spPr bwMode="auto">
                <a:xfrm>
                  <a:off x="1095" y="1300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Oval 254"/>
                <p:cNvSpPr>
                  <a:spLocks noChangeArrowheads="1"/>
                </p:cNvSpPr>
                <p:nvPr/>
              </p:nvSpPr>
              <p:spPr bwMode="auto">
                <a:xfrm>
                  <a:off x="1095" y="1606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Oval 255"/>
                <p:cNvSpPr>
                  <a:spLocks noChangeArrowheads="1"/>
                </p:cNvSpPr>
                <p:nvPr/>
              </p:nvSpPr>
              <p:spPr bwMode="auto">
                <a:xfrm>
                  <a:off x="1095" y="1912"/>
                  <a:ext cx="148" cy="152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Oval 256"/>
                <p:cNvSpPr>
                  <a:spLocks noChangeArrowheads="1"/>
                </p:cNvSpPr>
                <p:nvPr/>
              </p:nvSpPr>
              <p:spPr bwMode="auto">
                <a:xfrm>
                  <a:off x="1391" y="1912"/>
                  <a:ext cx="147" cy="152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Oval 257"/>
                <p:cNvSpPr>
                  <a:spLocks noChangeArrowheads="1"/>
                </p:cNvSpPr>
                <p:nvPr/>
              </p:nvSpPr>
              <p:spPr bwMode="auto">
                <a:xfrm>
                  <a:off x="1391" y="2217"/>
                  <a:ext cx="147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Oval 258"/>
                <p:cNvSpPr>
                  <a:spLocks noChangeArrowheads="1"/>
                </p:cNvSpPr>
                <p:nvPr/>
              </p:nvSpPr>
              <p:spPr bwMode="auto">
                <a:xfrm>
                  <a:off x="1391" y="1606"/>
                  <a:ext cx="147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Oval 259"/>
                <p:cNvSpPr>
                  <a:spLocks noChangeArrowheads="1"/>
                </p:cNvSpPr>
                <p:nvPr/>
              </p:nvSpPr>
              <p:spPr bwMode="auto">
                <a:xfrm>
                  <a:off x="1391" y="1300"/>
                  <a:ext cx="147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Oval 260"/>
                <p:cNvSpPr>
                  <a:spLocks noChangeArrowheads="1"/>
                </p:cNvSpPr>
                <p:nvPr/>
              </p:nvSpPr>
              <p:spPr bwMode="auto">
                <a:xfrm>
                  <a:off x="1686" y="1300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Oval 261"/>
                <p:cNvSpPr>
                  <a:spLocks noChangeArrowheads="1"/>
                </p:cNvSpPr>
                <p:nvPr/>
              </p:nvSpPr>
              <p:spPr bwMode="auto">
                <a:xfrm>
                  <a:off x="1686" y="1606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Oval 262"/>
                <p:cNvSpPr>
                  <a:spLocks noChangeArrowheads="1"/>
                </p:cNvSpPr>
                <p:nvPr/>
              </p:nvSpPr>
              <p:spPr bwMode="auto">
                <a:xfrm>
                  <a:off x="1686" y="1912"/>
                  <a:ext cx="148" cy="152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Oval 263"/>
                <p:cNvSpPr>
                  <a:spLocks noChangeArrowheads="1"/>
                </p:cNvSpPr>
                <p:nvPr/>
              </p:nvSpPr>
              <p:spPr bwMode="auto">
                <a:xfrm>
                  <a:off x="1686" y="2217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268" name="Oval 264"/>
                <p:cNvSpPr>
                  <a:spLocks noChangeArrowheads="1"/>
                </p:cNvSpPr>
                <p:nvPr/>
              </p:nvSpPr>
              <p:spPr bwMode="auto">
                <a:xfrm>
                  <a:off x="1982" y="2217"/>
                  <a:ext cx="147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Oval 265"/>
                <p:cNvSpPr>
                  <a:spLocks noChangeArrowheads="1"/>
                </p:cNvSpPr>
                <p:nvPr/>
              </p:nvSpPr>
              <p:spPr bwMode="auto">
                <a:xfrm>
                  <a:off x="1982" y="1912"/>
                  <a:ext cx="147" cy="152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266"/>
                <p:cNvSpPr>
                  <a:spLocks noChangeArrowheads="1"/>
                </p:cNvSpPr>
                <p:nvPr/>
              </p:nvSpPr>
              <p:spPr bwMode="auto">
                <a:xfrm>
                  <a:off x="1982" y="1300"/>
                  <a:ext cx="147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Oval 267"/>
                <p:cNvSpPr>
                  <a:spLocks noChangeArrowheads="1"/>
                </p:cNvSpPr>
                <p:nvPr/>
              </p:nvSpPr>
              <p:spPr bwMode="auto">
                <a:xfrm>
                  <a:off x="1982" y="1606"/>
                  <a:ext cx="147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Oval 268"/>
                <p:cNvSpPr>
                  <a:spLocks noChangeArrowheads="1"/>
                </p:cNvSpPr>
                <p:nvPr/>
              </p:nvSpPr>
              <p:spPr bwMode="auto">
                <a:xfrm>
                  <a:off x="2277" y="2217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Oval 269"/>
                <p:cNvSpPr>
                  <a:spLocks noChangeArrowheads="1"/>
                </p:cNvSpPr>
                <p:nvPr/>
              </p:nvSpPr>
              <p:spPr bwMode="auto">
                <a:xfrm>
                  <a:off x="2572" y="2217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Oval 270"/>
                <p:cNvSpPr>
                  <a:spLocks noChangeArrowheads="1"/>
                </p:cNvSpPr>
                <p:nvPr/>
              </p:nvSpPr>
              <p:spPr bwMode="auto">
                <a:xfrm>
                  <a:off x="2277" y="1912"/>
                  <a:ext cx="148" cy="152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5" name="Oval 271"/>
                <p:cNvSpPr>
                  <a:spLocks noChangeArrowheads="1"/>
                </p:cNvSpPr>
                <p:nvPr/>
              </p:nvSpPr>
              <p:spPr bwMode="auto">
                <a:xfrm>
                  <a:off x="2572" y="1912"/>
                  <a:ext cx="148" cy="152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Oval 272"/>
                <p:cNvSpPr>
                  <a:spLocks noChangeArrowheads="1"/>
                </p:cNvSpPr>
                <p:nvPr/>
              </p:nvSpPr>
              <p:spPr bwMode="auto">
                <a:xfrm>
                  <a:off x="2277" y="1606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Oval 273"/>
                <p:cNvSpPr>
                  <a:spLocks noChangeArrowheads="1"/>
                </p:cNvSpPr>
                <p:nvPr/>
              </p:nvSpPr>
              <p:spPr bwMode="auto">
                <a:xfrm>
                  <a:off x="2277" y="1300"/>
                  <a:ext cx="148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Oval 274"/>
                <p:cNvSpPr>
                  <a:spLocks noChangeArrowheads="1"/>
                </p:cNvSpPr>
                <p:nvPr/>
              </p:nvSpPr>
              <p:spPr bwMode="auto">
                <a:xfrm>
                  <a:off x="2870" y="2212"/>
                  <a:ext cx="147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Oval 275"/>
                <p:cNvSpPr>
                  <a:spLocks noChangeArrowheads="1"/>
                </p:cNvSpPr>
                <p:nvPr/>
              </p:nvSpPr>
              <p:spPr bwMode="auto">
                <a:xfrm>
                  <a:off x="2870" y="2518"/>
                  <a:ext cx="147" cy="153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0" name="Oval 283"/>
              <p:cNvSpPr>
                <a:spLocks noChangeArrowheads="1"/>
              </p:cNvSpPr>
              <p:nvPr/>
            </p:nvSpPr>
            <p:spPr bwMode="auto">
              <a:xfrm>
                <a:off x="5906987" y="4953421"/>
                <a:ext cx="234950" cy="24288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" name="Oval 284"/>
              <p:cNvSpPr>
                <a:spLocks noChangeArrowheads="1"/>
              </p:cNvSpPr>
              <p:nvPr/>
            </p:nvSpPr>
            <p:spPr bwMode="auto">
              <a:xfrm>
                <a:off x="6362599" y="5918621"/>
                <a:ext cx="234950" cy="242888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Oval 285"/>
              <p:cNvSpPr>
                <a:spLocks noChangeArrowheads="1"/>
              </p:cNvSpPr>
              <p:nvPr/>
            </p:nvSpPr>
            <p:spPr bwMode="auto">
              <a:xfrm>
                <a:off x="6832499" y="5931321"/>
                <a:ext cx="234950" cy="242888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Oval 286"/>
              <p:cNvSpPr>
                <a:spLocks noChangeArrowheads="1"/>
              </p:cNvSpPr>
              <p:nvPr/>
            </p:nvSpPr>
            <p:spPr bwMode="auto">
              <a:xfrm>
                <a:off x="6362599" y="5921796"/>
                <a:ext cx="234950" cy="24288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4" name="Group 287"/>
              <p:cNvGrpSpPr>
                <a:grpSpLocks/>
              </p:cNvGrpSpPr>
              <p:nvPr/>
            </p:nvGrpSpPr>
            <p:grpSpPr bwMode="auto">
              <a:xfrm>
                <a:off x="5422799" y="4000921"/>
                <a:ext cx="3536950" cy="2173288"/>
                <a:chOff x="2572" y="1308"/>
                <a:chExt cx="2228" cy="1369"/>
              </a:xfrm>
            </p:grpSpPr>
            <p:grpSp>
              <p:nvGrpSpPr>
                <p:cNvPr id="285" name="Group 288"/>
                <p:cNvGrpSpPr>
                  <a:grpSpLocks/>
                </p:cNvGrpSpPr>
                <p:nvPr/>
              </p:nvGrpSpPr>
              <p:grpSpPr bwMode="auto">
                <a:xfrm>
                  <a:off x="3460" y="2524"/>
                  <a:ext cx="1340" cy="153"/>
                  <a:chOff x="3460" y="2524"/>
                  <a:chExt cx="1340" cy="153"/>
                </a:xfrm>
              </p:grpSpPr>
              <p:sp>
                <p:nvSpPr>
                  <p:cNvPr id="317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3460" y="2524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2524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4060" y="2524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4348" y="2524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4652" y="2524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6" name="Group 294"/>
                <p:cNvGrpSpPr>
                  <a:grpSpLocks/>
                </p:cNvGrpSpPr>
                <p:nvPr/>
              </p:nvGrpSpPr>
              <p:grpSpPr bwMode="auto">
                <a:xfrm>
                  <a:off x="3164" y="2214"/>
                  <a:ext cx="1636" cy="159"/>
                  <a:chOff x="3164" y="2214"/>
                  <a:chExt cx="1636" cy="159"/>
                </a:xfrm>
              </p:grpSpPr>
              <p:sp>
                <p:nvSpPr>
                  <p:cNvPr id="311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3164" y="2214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3460" y="2220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2220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4060" y="2220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4348" y="2220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4652" y="2220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" name="Group 301"/>
                <p:cNvGrpSpPr>
                  <a:grpSpLocks/>
                </p:cNvGrpSpPr>
                <p:nvPr/>
              </p:nvGrpSpPr>
              <p:grpSpPr bwMode="auto">
                <a:xfrm>
                  <a:off x="3164" y="1908"/>
                  <a:ext cx="1636" cy="161"/>
                  <a:chOff x="3164" y="1908"/>
                  <a:chExt cx="1636" cy="161"/>
                </a:xfrm>
              </p:grpSpPr>
              <p:sp>
                <p:nvSpPr>
                  <p:cNvPr id="305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3460" y="1916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6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1916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4060" y="1916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4348" y="1916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4652" y="1916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3164" y="1908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8" name="Group 308"/>
                <p:cNvGrpSpPr>
                  <a:grpSpLocks/>
                </p:cNvGrpSpPr>
                <p:nvPr/>
              </p:nvGrpSpPr>
              <p:grpSpPr bwMode="auto">
                <a:xfrm>
                  <a:off x="2572" y="1604"/>
                  <a:ext cx="2228" cy="161"/>
                  <a:chOff x="2572" y="1604"/>
                  <a:chExt cx="2228" cy="161"/>
                </a:xfrm>
              </p:grpSpPr>
              <p:sp>
                <p:nvSpPr>
                  <p:cNvPr id="298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3460" y="1612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1612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4060" y="1612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3164" y="1612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4652" y="1612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3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2868" y="1612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4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1604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9" name="Group 316"/>
                <p:cNvGrpSpPr>
                  <a:grpSpLocks/>
                </p:cNvGrpSpPr>
                <p:nvPr/>
              </p:nvGrpSpPr>
              <p:grpSpPr bwMode="auto">
                <a:xfrm>
                  <a:off x="2572" y="1308"/>
                  <a:ext cx="2228" cy="153"/>
                  <a:chOff x="2572" y="1308"/>
                  <a:chExt cx="2228" cy="153"/>
                </a:xfrm>
              </p:grpSpPr>
              <p:sp>
                <p:nvSpPr>
                  <p:cNvPr id="290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3460" y="1308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1308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4060" y="1308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4348" y="1308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4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4652" y="1308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5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1308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6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2860" y="1308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3172" y="1308"/>
                    <a:ext cx="148" cy="153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6" name="Text Box 97"/>
              <p:cNvSpPr txBox="1">
                <a:spLocks noChangeArrowheads="1"/>
              </p:cNvSpPr>
              <p:nvPr/>
            </p:nvSpPr>
            <p:spPr bwMode="auto">
              <a:xfrm>
                <a:off x="3172046" y="6334780"/>
                <a:ext cx="528381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1" dirty="0" smtClean="0">
                    <a:latin typeface="Times New Roman" pitchFamily="18" charset="0"/>
                  </a:rPr>
                  <a:t>shortest path algorithm </a:t>
                </a:r>
                <a:r>
                  <a:rPr lang="en-US" sz="2800" dirty="0" smtClean="0">
                    <a:latin typeface="Times New Roman" pitchFamily="18" charset="0"/>
                  </a:rPr>
                  <a:t>(</a:t>
                </a:r>
                <a:r>
                  <a:rPr lang="en-US" sz="2800" dirty="0" err="1" smtClean="0">
                    <a:latin typeface="Times New Roman" pitchFamily="18" charset="0"/>
                  </a:rPr>
                  <a:t>Dijkstra</a:t>
                </a:r>
                <a:r>
                  <a:rPr lang="en-US" sz="2800" dirty="0" smtClean="0">
                    <a:latin typeface="Times New Roman" pitchFamily="18" charset="0"/>
                  </a:rPr>
                  <a:t>)</a:t>
                </a:r>
                <a:endParaRPr lang="en-US" sz="28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338" name="Rectangle 337"/>
          <p:cNvSpPr/>
          <p:nvPr/>
        </p:nvSpPr>
        <p:spPr>
          <a:xfrm>
            <a:off x="2201075" y="1869334"/>
            <a:ext cx="3263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Live wire” </a:t>
            </a:r>
            <a:r>
              <a:rPr lang="en-US" dirty="0" smtClean="0"/>
              <a:t>or “</a:t>
            </a:r>
            <a:r>
              <a:rPr lang="en-US" i="1" dirty="0" smtClean="0"/>
              <a:t>intelligent scissors”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7" name="Picture 7" descr="barsuk2_slic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3105150"/>
            <a:ext cx="2489200" cy="2976563"/>
          </a:xfrm>
          <a:prstGeom prst="rect">
            <a:avLst/>
          </a:prstGeom>
          <a:noFill/>
        </p:spPr>
      </p:pic>
      <p:pic>
        <p:nvPicPr>
          <p:cNvPr id="568330" name="Picture 10" descr="barsuk2_slice2_n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25" y="3105150"/>
            <a:ext cx="2492375" cy="2984500"/>
          </a:xfrm>
          <a:prstGeom prst="rect">
            <a:avLst/>
          </a:prstGeom>
          <a:noFill/>
        </p:spPr>
      </p:pic>
      <p:grpSp>
        <p:nvGrpSpPr>
          <p:cNvPr id="568322" name="Group 2"/>
          <p:cNvGrpSpPr>
            <a:grpSpLocks/>
          </p:cNvGrpSpPr>
          <p:nvPr/>
        </p:nvGrpSpPr>
        <p:grpSpPr bwMode="auto">
          <a:xfrm>
            <a:off x="3429000" y="1822450"/>
            <a:ext cx="2563813" cy="3111500"/>
            <a:chOff x="2160" y="1148"/>
            <a:chExt cx="1615" cy="1960"/>
          </a:xfrm>
        </p:grpSpPr>
        <p:grpSp>
          <p:nvGrpSpPr>
            <p:cNvPr id="568323" name="Group 3"/>
            <p:cNvGrpSpPr>
              <a:grpSpLocks/>
            </p:cNvGrpSpPr>
            <p:nvPr/>
          </p:nvGrpSpPr>
          <p:grpSpPr bwMode="auto">
            <a:xfrm>
              <a:off x="2343" y="1835"/>
              <a:ext cx="1266" cy="1273"/>
              <a:chOff x="2383" y="1963"/>
              <a:chExt cx="1266" cy="1273"/>
            </a:xfrm>
          </p:grpSpPr>
          <p:sp>
            <p:nvSpPr>
              <p:cNvPr id="568324" name="Oval 4" descr="20%"/>
              <p:cNvSpPr>
                <a:spLocks noChangeArrowheads="1"/>
              </p:cNvSpPr>
              <p:nvPr/>
            </p:nvSpPr>
            <p:spPr bwMode="auto">
              <a:xfrm>
                <a:off x="2383" y="1963"/>
                <a:ext cx="1266" cy="1273"/>
              </a:xfrm>
              <a:prstGeom prst="ellipse">
                <a:avLst/>
              </a:prstGeom>
              <a:pattFill prst="pct20">
                <a:fgClr>
                  <a:schemeClr val="bg2"/>
                </a:fgClr>
                <a:bgClr>
                  <a:srgbClr val="FFFFFF"/>
                </a:bgClr>
              </a:pattFill>
              <a:ln w="76200">
                <a:solidFill>
                  <a:srgbClr val="3399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8325" name="Oval 5"/>
              <p:cNvSpPr>
                <a:spLocks noChangeArrowheads="1"/>
              </p:cNvSpPr>
              <p:nvPr/>
            </p:nvSpPr>
            <p:spPr bwMode="auto">
              <a:xfrm>
                <a:off x="2787" y="2376"/>
                <a:ext cx="458" cy="442"/>
              </a:xfrm>
              <a:prstGeom prst="ellipse">
                <a:avLst/>
              </a:prstGeom>
              <a:solidFill>
                <a:srgbClr val="339933"/>
              </a:solidFill>
              <a:ln w="76200">
                <a:solidFill>
                  <a:srgbClr val="3399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339933"/>
                  </a:solidFill>
                </a:endParaRPr>
              </a:p>
            </p:txBody>
          </p:sp>
        </p:grpSp>
        <p:sp>
          <p:nvSpPr>
            <p:cNvPr id="568326" name="Text Box 6"/>
            <p:cNvSpPr txBox="1">
              <a:spLocks noChangeArrowheads="1"/>
            </p:cNvSpPr>
            <p:nvPr/>
          </p:nvSpPr>
          <p:spPr bwMode="auto">
            <a:xfrm>
              <a:off x="2160" y="1148"/>
              <a:ext cx="161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/>
                <a:t>Shortest paths</a:t>
              </a:r>
            </a:p>
            <a:p>
              <a:pPr algn="ctr"/>
              <a:r>
                <a:rPr lang="en-US" sz="2400"/>
                <a:t>approach</a:t>
              </a:r>
              <a:endParaRPr lang="en-US" sz="2400">
                <a:solidFill>
                  <a:srgbClr val="339933"/>
                </a:solidFill>
              </a:endParaRPr>
            </a:p>
          </p:txBody>
        </p:sp>
      </p:grpSp>
      <p:sp>
        <p:nvSpPr>
          <p:cNvPr id="568328" name="Rectangle 8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559800" cy="1104900"/>
          </a:xfrm>
        </p:spPr>
        <p:txBody>
          <a:bodyPr/>
          <a:lstStyle/>
          <a:p>
            <a:r>
              <a:rPr lang="en-US" i="1" dirty="0" smtClean="0"/>
              <a:t>shortest path on a 2D graph        </a:t>
            </a:r>
            <a:r>
              <a:rPr lang="en-US" i="1" dirty="0" err="1" smtClean="0"/>
              <a:t>graph</a:t>
            </a:r>
            <a:r>
              <a:rPr lang="en-US" i="1" dirty="0" smtClean="0"/>
              <a:t> cut</a:t>
            </a:r>
            <a:endParaRPr lang="en-US" i="1" dirty="0"/>
          </a:p>
        </p:txBody>
      </p:sp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123825" y="1630363"/>
            <a:ext cx="3005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/>
              <a:t>Example:</a:t>
            </a:r>
            <a:r>
              <a:rPr lang="en-US" sz="2000"/>
              <a:t> </a:t>
            </a:r>
          </a:p>
          <a:p>
            <a:pPr algn="ctr"/>
            <a:r>
              <a:rPr lang="en-US" sz="2000"/>
              <a:t>find the shortest </a:t>
            </a:r>
          </a:p>
          <a:p>
            <a:pPr algn="ctr"/>
            <a:r>
              <a:rPr lang="en-US" sz="2000"/>
              <a:t>closed contour in a given </a:t>
            </a:r>
            <a:r>
              <a:rPr lang="en-US" sz="2000">
                <a:solidFill>
                  <a:srgbClr val="339933"/>
                </a:solidFill>
              </a:rPr>
              <a:t>domain </a:t>
            </a:r>
            <a:r>
              <a:rPr lang="en-US" sz="2000"/>
              <a:t>of a graph</a:t>
            </a:r>
          </a:p>
        </p:txBody>
      </p:sp>
      <p:grpSp>
        <p:nvGrpSpPr>
          <p:cNvPr id="568359" name="Group 39"/>
          <p:cNvGrpSpPr>
            <a:grpSpLocks/>
          </p:cNvGrpSpPr>
          <p:nvPr/>
        </p:nvGrpSpPr>
        <p:grpSpPr bwMode="auto">
          <a:xfrm>
            <a:off x="1382713" y="3829050"/>
            <a:ext cx="1381125" cy="1393825"/>
            <a:chOff x="871" y="2412"/>
            <a:chExt cx="870" cy="878"/>
          </a:xfrm>
        </p:grpSpPr>
        <p:grpSp>
          <p:nvGrpSpPr>
            <p:cNvPr id="568358" name="Group 38"/>
            <p:cNvGrpSpPr>
              <a:grpSpLocks/>
            </p:cNvGrpSpPr>
            <p:nvPr/>
          </p:nvGrpSpPr>
          <p:grpSpPr bwMode="auto">
            <a:xfrm>
              <a:off x="876" y="2422"/>
              <a:ext cx="865" cy="868"/>
              <a:chOff x="876" y="2422"/>
              <a:chExt cx="865" cy="868"/>
            </a:xfrm>
          </p:grpSpPr>
          <p:sp>
            <p:nvSpPr>
              <p:cNvPr id="568351" name="Line 31"/>
              <p:cNvSpPr>
                <a:spLocks noChangeShapeType="1"/>
              </p:cNvSpPr>
              <p:nvPr/>
            </p:nvSpPr>
            <p:spPr bwMode="auto">
              <a:xfrm flipH="1">
                <a:off x="876" y="2422"/>
                <a:ext cx="363" cy="34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8352" name="Line 32"/>
              <p:cNvSpPr>
                <a:spLocks noChangeShapeType="1"/>
              </p:cNvSpPr>
              <p:nvPr/>
            </p:nvSpPr>
            <p:spPr bwMode="auto">
              <a:xfrm flipH="1">
                <a:off x="876" y="2423"/>
                <a:ext cx="489" cy="459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8353" name="Line 33"/>
              <p:cNvSpPr>
                <a:spLocks noChangeShapeType="1"/>
              </p:cNvSpPr>
              <p:nvPr/>
            </p:nvSpPr>
            <p:spPr bwMode="auto">
              <a:xfrm flipH="1">
                <a:off x="908" y="2481"/>
                <a:ext cx="544" cy="51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8354" name="Line 34"/>
              <p:cNvSpPr>
                <a:spLocks noChangeShapeType="1"/>
              </p:cNvSpPr>
              <p:nvPr/>
            </p:nvSpPr>
            <p:spPr bwMode="auto">
              <a:xfrm flipH="1">
                <a:off x="956" y="2521"/>
                <a:ext cx="600" cy="569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8355" name="Line 35"/>
              <p:cNvSpPr>
                <a:spLocks noChangeShapeType="1"/>
              </p:cNvSpPr>
              <p:nvPr/>
            </p:nvSpPr>
            <p:spPr bwMode="auto">
              <a:xfrm flipH="1">
                <a:off x="1028" y="2601"/>
                <a:ext cx="615" cy="569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8356" name="Line 36"/>
              <p:cNvSpPr>
                <a:spLocks noChangeShapeType="1"/>
              </p:cNvSpPr>
              <p:nvPr/>
            </p:nvSpPr>
            <p:spPr bwMode="auto">
              <a:xfrm flipH="1">
                <a:off x="1124" y="2704"/>
                <a:ext cx="576" cy="53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8357" name="Line 37"/>
              <p:cNvSpPr>
                <a:spLocks noChangeShapeType="1"/>
              </p:cNvSpPr>
              <p:nvPr/>
            </p:nvSpPr>
            <p:spPr bwMode="auto">
              <a:xfrm flipH="1">
                <a:off x="1260" y="2839"/>
                <a:ext cx="481" cy="45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568331" name="Group 11"/>
            <p:cNvGrpSpPr>
              <a:grpSpLocks/>
            </p:cNvGrpSpPr>
            <p:nvPr/>
          </p:nvGrpSpPr>
          <p:grpSpPr bwMode="auto">
            <a:xfrm>
              <a:off x="871" y="2412"/>
              <a:ext cx="856" cy="872"/>
              <a:chOff x="1471" y="2180"/>
              <a:chExt cx="856" cy="872"/>
            </a:xfrm>
          </p:grpSpPr>
          <p:sp>
            <p:nvSpPr>
              <p:cNvPr id="568332" name="Oval 12"/>
              <p:cNvSpPr>
                <a:spLocks noChangeArrowheads="1"/>
              </p:cNvSpPr>
              <p:nvPr/>
            </p:nvSpPr>
            <p:spPr bwMode="auto">
              <a:xfrm>
                <a:off x="1744" y="2463"/>
                <a:ext cx="310" cy="303"/>
              </a:xfrm>
              <a:prstGeom prst="ellipse">
                <a:avLst/>
              </a:prstGeom>
              <a:solidFill>
                <a:srgbClr val="339933"/>
              </a:solidFill>
              <a:ln w="76200">
                <a:solidFill>
                  <a:srgbClr val="3399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339933"/>
                  </a:solidFill>
                </a:endParaRPr>
              </a:p>
            </p:txBody>
          </p:sp>
          <p:sp>
            <p:nvSpPr>
              <p:cNvPr id="568333" name="Oval 13"/>
              <p:cNvSpPr>
                <a:spLocks noChangeArrowheads="1"/>
              </p:cNvSpPr>
              <p:nvPr/>
            </p:nvSpPr>
            <p:spPr bwMode="auto">
              <a:xfrm>
                <a:off x="1471" y="2180"/>
                <a:ext cx="856" cy="872"/>
              </a:xfrm>
              <a:prstGeom prst="ellipse">
                <a:avLst/>
              </a:prstGeom>
              <a:noFill/>
              <a:ln w="76200">
                <a:solidFill>
                  <a:srgbClr val="3399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568334" name="Line 14"/>
          <p:cNvSpPr>
            <a:spLocks noChangeShapeType="1"/>
          </p:cNvSpPr>
          <p:nvPr/>
        </p:nvSpPr>
        <p:spPr bwMode="auto">
          <a:xfrm>
            <a:off x="4716463" y="2951163"/>
            <a:ext cx="0" cy="625475"/>
          </a:xfrm>
          <a:prstGeom prst="line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568335" name="Group 15"/>
          <p:cNvGrpSpPr>
            <a:grpSpLocks/>
          </p:cNvGrpSpPr>
          <p:nvPr/>
        </p:nvGrpSpPr>
        <p:grpSpPr bwMode="auto">
          <a:xfrm>
            <a:off x="3033713" y="3027363"/>
            <a:ext cx="3262312" cy="2636837"/>
            <a:chOff x="1911" y="1907"/>
            <a:chExt cx="2055" cy="1661"/>
          </a:xfrm>
        </p:grpSpPr>
        <p:sp>
          <p:nvSpPr>
            <p:cNvPr id="568336" name="Text Box 16"/>
            <p:cNvSpPr txBox="1">
              <a:spLocks noChangeArrowheads="1"/>
            </p:cNvSpPr>
            <p:nvPr/>
          </p:nvSpPr>
          <p:spPr bwMode="auto">
            <a:xfrm>
              <a:off x="1911" y="3126"/>
              <a:ext cx="205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Compute the </a:t>
              </a:r>
              <a:r>
                <a:rPr lang="en-US" sz="2000" i="1">
                  <a:solidFill>
                    <a:schemeClr val="tx2"/>
                  </a:solidFill>
                </a:rPr>
                <a:t>shortest path</a:t>
              </a:r>
              <a:r>
                <a:rPr lang="en-US" sz="2000"/>
                <a:t>  </a:t>
              </a:r>
              <a:r>
                <a:rPr lang="en-US" sz="2000" i="1">
                  <a:solidFill>
                    <a:schemeClr val="tx2"/>
                  </a:solidFill>
                </a:rPr>
                <a:t>p</a:t>
              </a:r>
              <a:r>
                <a:rPr lang="en-US" sz="2000">
                  <a:solidFill>
                    <a:schemeClr val="tx2"/>
                  </a:solidFill>
                </a:rPr>
                <a:t> -&gt;</a:t>
              </a:r>
              <a:r>
                <a:rPr lang="en-US" sz="2000" i="1">
                  <a:solidFill>
                    <a:schemeClr val="tx2"/>
                  </a:solidFill>
                </a:rPr>
                <a:t>p</a:t>
              </a:r>
              <a:r>
                <a:rPr lang="en-US" sz="2000"/>
                <a:t>  for a point </a:t>
              </a:r>
              <a:r>
                <a:rPr lang="en-US" sz="2000" i="1"/>
                <a:t>p</a:t>
              </a:r>
              <a:r>
                <a:rPr lang="en-US" sz="2000"/>
                <a:t>. </a:t>
              </a:r>
              <a:endParaRPr lang="en-US" sz="2000">
                <a:solidFill>
                  <a:srgbClr val="339933"/>
                </a:solidFill>
              </a:endParaRPr>
            </a:p>
          </p:txBody>
        </p:sp>
        <p:sp>
          <p:nvSpPr>
            <p:cNvPr id="568337" name="Oval 17"/>
            <p:cNvSpPr>
              <a:spLocks noChangeArrowheads="1"/>
            </p:cNvSpPr>
            <p:nvPr/>
          </p:nvSpPr>
          <p:spPr bwMode="auto">
            <a:xfrm>
              <a:off x="2931" y="1928"/>
              <a:ext cx="83" cy="7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68338" name="Line 18"/>
            <p:cNvSpPr>
              <a:spLocks noChangeShapeType="1"/>
            </p:cNvSpPr>
            <p:nvPr/>
          </p:nvSpPr>
          <p:spPr bwMode="auto">
            <a:xfrm flipH="1">
              <a:off x="2810" y="1966"/>
              <a:ext cx="152" cy="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68339" name="Text Box 19"/>
            <p:cNvSpPr txBox="1">
              <a:spLocks noChangeArrowheads="1"/>
            </p:cNvSpPr>
            <p:nvPr/>
          </p:nvSpPr>
          <p:spPr bwMode="auto">
            <a:xfrm>
              <a:off x="2958" y="1907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i="1"/>
                <a:t>p</a:t>
              </a:r>
              <a:endParaRPr lang="en-US" sz="2400" i="1">
                <a:solidFill>
                  <a:srgbClr val="339933"/>
                </a:solidFill>
              </a:endParaRPr>
            </a:p>
          </p:txBody>
        </p:sp>
      </p:grpSp>
      <p:grpSp>
        <p:nvGrpSpPr>
          <p:cNvPr id="568340" name="Group 20"/>
          <p:cNvGrpSpPr>
            <a:grpSpLocks/>
          </p:cNvGrpSpPr>
          <p:nvPr/>
        </p:nvGrpSpPr>
        <p:grpSpPr bwMode="auto">
          <a:xfrm>
            <a:off x="6502400" y="1809750"/>
            <a:ext cx="2298700" cy="3136900"/>
            <a:chOff x="4096" y="1140"/>
            <a:chExt cx="1448" cy="1976"/>
          </a:xfrm>
        </p:grpSpPr>
        <p:sp>
          <p:nvSpPr>
            <p:cNvPr id="568341" name="Text Box 21"/>
            <p:cNvSpPr txBox="1">
              <a:spLocks noChangeArrowheads="1"/>
            </p:cNvSpPr>
            <p:nvPr/>
          </p:nvSpPr>
          <p:spPr bwMode="auto">
            <a:xfrm>
              <a:off x="4096" y="1140"/>
              <a:ext cx="14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/>
                <a:t>Graph Cuts</a:t>
              </a:r>
            </a:p>
            <a:p>
              <a:pPr algn="ctr"/>
              <a:r>
                <a:rPr lang="en-US" sz="2400"/>
                <a:t>approach</a:t>
              </a:r>
              <a:endParaRPr lang="en-US" sz="2400">
                <a:solidFill>
                  <a:srgbClr val="339933"/>
                </a:solidFill>
              </a:endParaRPr>
            </a:p>
          </p:txBody>
        </p:sp>
        <p:grpSp>
          <p:nvGrpSpPr>
            <p:cNvPr id="568342" name="Group 22"/>
            <p:cNvGrpSpPr>
              <a:grpSpLocks/>
            </p:cNvGrpSpPr>
            <p:nvPr/>
          </p:nvGrpSpPr>
          <p:grpSpPr bwMode="auto">
            <a:xfrm>
              <a:off x="4119" y="1843"/>
              <a:ext cx="1266" cy="1273"/>
              <a:chOff x="4119" y="1843"/>
              <a:chExt cx="1266" cy="1273"/>
            </a:xfrm>
          </p:grpSpPr>
          <p:sp>
            <p:nvSpPr>
              <p:cNvPr id="568343" name="Oval 23" descr="20%"/>
              <p:cNvSpPr>
                <a:spLocks noChangeArrowheads="1"/>
              </p:cNvSpPr>
              <p:nvPr/>
            </p:nvSpPr>
            <p:spPr bwMode="auto">
              <a:xfrm>
                <a:off x="4119" y="1843"/>
                <a:ext cx="1266" cy="1273"/>
              </a:xfrm>
              <a:prstGeom prst="ellipse">
                <a:avLst/>
              </a:prstGeom>
              <a:pattFill prst="pct20">
                <a:fgClr>
                  <a:schemeClr val="bg2"/>
                </a:fgClr>
                <a:bgClr>
                  <a:srgbClr val="FFFFFF"/>
                </a:bgClr>
              </a:pattFill>
              <a:ln w="762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8344" name="Oval 24"/>
              <p:cNvSpPr>
                <a:spLocks noChangeArrowheads="1"/>
              </p:cNvSpPr>
              <p:nvPr/>
            </p:nvSpPr>
            <p:spPr bwMode="auto">
              <a:xfrm>
                <a:off x="4523" y="2256"/>
                <a:ext cx="458" cy="442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568345" name="Freeform 25"/>
          <p:cNvSpPr>
            <a:spLocks/>
          </p:cNvSpPr>
          <p:nvPr/>
        </p:nvSpPr>
        <p:spPr bwMode="auto">
          <a:xfrm>
            <a:off x="6873875" y="3173413"/>
            <a:ext cx="1500188" cy="1447800"/>
          </a:xfrm>
          <a:custGeom>
            <a:avLst/>
            <a:gdLst/>
            <a:ahLst/>
            <a:cxnLst>
              <a:cxn ang="0">
                <a:pos x="384" y="10"/>
              </a:cxn>
              <a:cxn ang="0">
                <a:pos x="157" y="63"/>
              </a:cxn>
              <a:cxn ang="0">
                <a:pos x="28" y="177"/>
              </a:cxn>
              <a:cxn ang="0">
                <a:pos x="73" y="412"/>
              </a:cxn>
              <a:cxn ang="0">
                <a:pos x="28" y="647"/>
              </a:cxn>
              <a:cxn ang="0">
                <a:pos x="20" y="783"/>
              </a:cxn>
              <a:cxn ang="0">
                <a:pos x="149" y="889"/>
              </a:cxn>
              <a:cxn ang="0">
                <a:pos x="369" y="897"/>
              </a:cxn>
              <a:cxn ang="0">
                <a:pos x="475" y="867"/>
              </a:cxn>
              <a:cxn ang="0">
                <a:pos x="581" y="889"/>
              </a:cxn>
              <a:cxn ang="0">
                <a:pos x="733" y="912"/>
              </a:cxn>
              <a:cxn ang="0">
                <a:pos x="854" y="889"/>
              </a:cxn>
              <a:cxn ang="0">
                <a:pos x="892" y="806"/>
              </a:cxn>
              <a:cxn ang="0">
                <a:pos x="930" y="730"/>
              </a:cxn>
              <a:cxn ang="0">
                <a:pos x="937" y="617"/>
              </a:cxn>
              <a:cxn ang="0">
                <a:pos x="884" y="510"/>
              </a:cxn>
              <a:cxn ang="0">
                <a:pos x="831" y="420"/>
              </a:cxn>
              <a:cxn ang="0">
                <a:pos x="809" y="306"/>
              </a:cxn>
              <a:cxn ang="0">
                <a:pos x="786" y="177"/>
              </a:cxn>
              <a:cxn ang="0">
                <a:pos x="672" y="41"/>
              </a:cxn>
              <a:cxn ang="0">
                <a:pos x="596" y="10"/>
              </a:cxn>
              <a:cxn ang="0">
                <a:pos x="505" y="3"/>
              </a:cxn>
              <a:cxn ang="0">
                <a:pos x="384" y="10"/>
              </a:cxn>
            </a:cxnLst>
            <a:rect l="0" t="0" r="r" b="b"/>
            <a:pathLst>
              <a:path w="945" h="912">
                <a:moveTo>
                  <a:pt x="384" y="10"/>
                </a:moveTo>
                <a:cubicBezTo>
                  <a:pt x="326" y="20"/>
                  <a:pt x="216" y="35"/>
                  <a:pt x="157" y="63"/>
                </a:cubicBezTo>
                <a:cubicBezTo>
                  <a:pt x="98" y="91"/>
                  <a:pt x="42" y="119"/>
                  <a:pt x="28" y="177"/>
                </a:cubicBezTo>
                <a:cubicBezTo>
                  <a:pt x="14" y="235"/>
                  <a:pt x="73" y="334"/>
                  <a:pt x="73" y="412"/>
                </a:cubicBezTo>
                <a:cubicBezTo>
                  <a:pt x="73" y="490"/>
                  <a:pt x="37" y="585"/>
                  <a:pt x="28" y="647"/>
                </a:cubicBezTo>
                <a:cubicBezTo>
                  <a:pt x="19" y="709"/>
                  <a:pt x="0" y="743"/>
                  <a:pt x="20" y="783"/>
                </a:cubicBezTo>
                <a:cubicBezTo>
                  <a:pt x="40" y="823"/>
                  <a:pt x="91" y="870"/>
                  <a:pt x="149" y="889"/>
                </a:cubicBezTo>
                <a:cubicBezTo>
                  <a:pt x="207" y="908"/>
                  <a:pt x="315" y="901"/>
                  <a:pt x="369" y="897"/>
                </a:cubicBezTo>
                <a:cubicBezTo>
                  <a:pt x="423" y="893"/>
                  <a:pt x="440" y="868"/>
                  <a:pt x="475" y="867"/>
                </a:cubicBezTo>
                <a:cubicBezTo>
                  <a:pt x="510" y="866"/>
                  <a:pt x="538" y="881"/>
                  <a:pt x="581" y="889"/>
                </a:cubicBezTo>
                <a:cubicBezTo>
                  <a:pt x="624" y="897"/>
                  <a:pt x="688" y="912"/>
                  <a:pt x="733" y="912"/>
                </a:cubicBezTo>
                <a:cubicBezTo>
                  <a:pt x="778" y="912"/>
                  <a:pt x="828" y="907"/>
                  <a:pt x="854" y="889"/>
                </a:cubicBezTo>
                <a:cubicBezTo>
                  <a:pt x="880" y="871"/>
                  <a:pt x="879" y="833"/>
                  <a:pt x="892" y="806"/>
                </a:cubicBezTo>
                <a:cubicBezTo>
                  <a:pt x="905" y="779"/>
                  <a:pt x="923" y="761"/>
                  <a:pt x="930" y="730"/>
                </a:cubicBezTo>
                <a:cubicBezTo>
                  <a:pt x="937" y="699"/>
                  <a:pt x="945" y="654"/>
                  <a:pt x="937" y="617"/>
                </a:cubicBezTo>
                <a:cubicBezTo>
                  <a:pt x="929" y="580"/>
                  <a:pt x="902" y="543"/>
                  <a:pt x="884" y="510"/>
                </a:cubicBezTo>
                <a:cubicBezTo>
                  <a:pt x="866" y="477"/>
                  <a:pt x="844" y="454"/>
                  <a:pt x="831" y="420"/>
                </a:cubicBezTo>
                <a:cubicBezTo>
                  <a:pt x="818" y="386"/>
                  <a:pt x="816" y="346"/>
                  <a:pt x="809" y="306"/>
                </a:cubicBezTo>
                <a:cubicBezTo>
                  <a:pt x="802" y="266"/>
                  <a:pt x="809" y="221"/>
                  <a:pt x="786" y="177"/>
                </a:cubicBezTo>
                <a:cubicBezTo>
                  <a:pt x="763" y="133"/>
                  <a:pt x="704" y="69"/>
                  <a:pt x="672" y="41"/>
                </a:cubicBezTo>
                <a:cubicBezTo>
                  <a:pt x="640" y="13"/>
                  <a:pt x="624" y="16"/>
                  <a:pt x="596" y="10"/>
                </a:cubicBezTo>
                <a:cubicBezTo>
                  <a:pt x="568" y="4"/>
                  <a:pt x="534" y="3"/>
                  <a:pt x="505" y="3"/>
                </a:cubicBezTo>
                <a:cubicBezTo>
                  <a:pt x="476" y="3"/>
                  <a:pt x="442" y="0"/>
                  <a:pt x="384" y="10"/>
                </a:cubicBezTo>
                <a:close/>
              </a:path>
            </a:pathLst>
          </a:custGeom>
          <a:noFill/>
          <a:ln w="28575" cap="flat" cmpd="sng">
            <a:solidFill>
              <a:schemeClr val="tx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68346" name="Text Box 26"/>
          <p:cNvSpPr txBox="1">
            <a:spLocks noChangeArrowheads="1"/>
          </p:cNvSpPr>
          <p:nvPr/>
        </p:nvSpPr>
        <p:spPr bwMode="auto">
          <a:xfrm>
            <a:off x="6342063" y="4997450"/>
            <a:ext cx="26114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Compute the </a:t>
            </a:r>
            <a:r>
              <a:rPr lang="en-US" sz="2000" i="1">
                <a:solidFill>
                  <a:schemeClr val="tx2"/>
                </a:solidFill>
              </a:rPr>
              <a:t>minimum cut</a:t>
            </a:r>
            <a:r>
              <a:rPr lang="en-US" sz="2000"/>
              <a:t>  that separates </a:t>
            </a:r>
            <a:r>
              <a:rPr lang="en-US" sz="2000">
                <a:solidFill>
                  <a:schemeClr val="accent1"/>
                </a:solidFill>
              </a:rPr>
              <a:t>red </a:t>
            </a:r>
            <a:r>
              <a:rPr lang="en-US" sz="2000"/>
              <a:t>region from </a:t>
            </a:r>
            <a:r>
              <a:rPr lang="en-US" sz="2000">
                <a:solidFill>
                  <a:schemeClr val="accent2"/>
                </a:solidFill>
              </a:rPr>
              <a:t>blue</a:t>
            </a:r>
            <a:r>
              <a:rPr lang="en-US" sz="2000"/>
              <a:t> region</a:t>
            </a:r>
            <a:endParaRPr lang="en-US" sz="2400" i="1">
              <a:solidFill>
                <a:srgbClr val="339933"/>
              </a:solidFill>
            </a:endParaRPr>
          </a:p>
        </p:txBody>
      </p:sp>
      <p:sp>
        <p:nvSpPr>
          <p:cNvPr id="568347" name="Text Box 27"/>
          <p:cNvSpPr txBox="1">
            <a:spLocks noChangeArrowheads="1"/>
          </p:cNvSpPr>
          <p:nvPr/>
        </p:nvSpPr>
        <p:spPr bwMode="auto">
          <a:xfrm>
            <a:off x="3049588" y="5588000"/>
            <a:ext cx="3262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Repeat for all points on the gray line. Then choose the optimal contour.</a:t>
            </a:r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568348" name="Freeform 28"/>
          <p:cNvSpPr>
            <a:spLocks/>
          </p:cNvSpPr>
          <p:nvPr/>
        </p:nvSpPr>
        <p:spPr bwMode="auto">
          <a:xfrm>
            <a:off x="4025900" y="3122613"/>
            <a:ext cx="703263" cy="1530350"/>
          </a:xfrm>
          <a:custGeom>
            <a:avLst/>
            <a:gdLst/>
            <a:ahLst/>
            <a:cxnLst>
              <a:cxn ang="0">
                <a:pos x="427" y="4"/>
              </a:cxn>
              <a:cxn ang="0">
                <a:pos x="223" y="26"/>
              </a:cxn>
              <a:cxn ang="0">
                <a:pos x="33" y="163"/>
              </a:cxn>
              <a:cxn ang="0">
                <a:pos x="26" y="367"/>
              </a:cxn>
              <a:cxn ang="0">
                <a:pos x="33" y="587"/>
              </a:cxn>
              <a:cxn ang="0">
                <a:pos x="11" y="754"/>
              </a:cxn>
              <a:cxn ang="0">
                <a:pos x="86" y="905"/>
              </a:cxn>
              <a:cxn ang="0">
                <a:pos x="261" y="958"/>
              </a:cxn>
              <a:cxn ang="0">
                <a:pos x="382" y="943"/>
              </a:cxn>
              <a:cxn ang="0">
                <a:pos x="443" y="951"/>
              </a:cxn>
            </a:cxnLst>
            <a:rect l="0" t="0" r="r" b="b"/>
            <a:pathLst>
              <a:path w="443" h="964">
                <a:moveTo>
                  <a:pt x="427" y="4"/>
                </a:moveTo>
                <a:cubicBezTo>
                  <a:pt x="358" y="2"/>
                  <a:pt x="289" y="0"/>
                  <a:pt x="223" y="26"/>
                </a:cubicBezTo>
                <a:cubicBezTo>
                  <a:pt x="157" y="52"/>
                  <a:pt x="66" y="106"/>
                  <a:pt x="33" y="163"/>
                </a:cubicBezTo>
                <a:cubicBezTo>
                  <a:pt x="0" y="220"/>
                  <a:pt x="26" y="296"/>
                  <a:pt x="26" y="367"/>
                </a:cubicBezTo>
                <a:cubicBezTo>
                  <a:pt x="26" y="438"/>
                  <a:pt x="35" y="523"/>
                  <a:pt x="33" y="587"/>
                </a:cubicBezTo>
                <a:cubicBezTo>
                  <a:pt x="31" y="651"/>
                  <a:pt x="2" y="701"/>
                  <a:pt x="11" y="754"/>
                </a:cubicBezTo>
                <a:cubicBezTo>
                  <a:pt x="20" y="807"/>
                  <a:pt x="44" y="871"/>
                  <a:pt x="86" y="905"/>
                </a:cubicBezTo>
                <a:cubicBezTo>
                  <a:pt x="128" y="939"/>
                  <a:pt x="212" y="952"/>
                  <a:pt x="261" y="958"/>
                </a:cubicBezTo>
                <a:cubicBezTo>
                  <a:pt x="310" y="964"/>
                  <a:pt x="352" y="944"/>
                  <a:pt x="382" y="943"/>
                </a:cubicBezTo>
                <a:cubicBezTo>
                  <a:pt x="412" y="942"/>
                  <a:pt x="427" y="946"/>
                  <a:pt x="443" y="951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68349" name="Freeform 29"/>
          <p:cNvSpPr>
            <a:spLocks/>
          </p:cNvSpPr>
          <p:nvPr/>
        </p:nvSpPr>
        <p:spPr bwMode="auto">
          <a:xfrm>
            <a:off x="4776788" y="3116263"/>
            <a:ext cx="788987" cy="1620837"/>
          </a:xfrm>
          <a:custGeom>
            <a:avLst/>
            <a:gdLst/>
            <a:ahLst/>
            <a:cxnLst>
              <a:cxn ang="0">
                <a:pos x="0" y="947"/>
              </a:cxn>
              <a:cxn ang="0">
                <a:pos x="182" y="985"/>
              </a:cxn>
              <a:cxn ang="0">
                <a:pos x="311" y="978"/>
              </a:cxn>
              <a:cxn ang="0">
                <a:pos x="477" y="728"/>
              </a:cxn>
              <a:cxn ang="0">
                <a:pos x="432" y="546"/>
              </a:cxn>
              <a:cxn ang="0">
                <a:pos x="326" y="371"/>
              </a:cxn>
              <a:cxn ang="0">
                <a:pos x="333" y="136"/>
              </a:cxn>
              <a:cxn ang="0">
                <a:pos x="7" y="0"/>
              </a:cxn>
            </a:cxnLst>
            <a:rect l="0" t="0" r="r" b="b"/>
            <a:pathLst>
              <a:path w="497" h="1021">
                <a:moveTo>
                  <a:pt x="0" y="947"/>
                </a:moveTo>
                <a:cubicBezTo>
                  <a:pt x="65" y="963"/>
                  <a:pt x="130" y="980"/>
                  <a:pt x="182" y="985"/>
                </a:cubicBezTo>
                <a:cubicBezTo>
                  <a:pt x="234" y="990"/>
                  <a:pt x="262" y="1021"/>
                  <a:pt x="311" y="978"/>
                </a:cubicBezTo>
                <a:cubicBezTo>
                  <a:pt x="360" y="935"/>
                  <a:pt x="457" y="800"/>
                  <a:pt x="477" y="728"/>
                </a:cubicBezTo>
                <a:cubicBezTo>
                  <a:pt x="497" y="656"/>
                  <a:pt x="457" y="605"/>
                  <a:pt x="432" y="546"/>
                </a:cubicBezTo>
                <a:cubicBezTo>
                  <a:pt x="407" y="487"/>
                  <a:pt x="342" y="439"/>
                  <a:pt x="326" y="371"/>
                </a:cubicBezTo>
                <a:cubicBezTo>
                  <a:pt x="310" y="303"/>
                  <a:pt x="386" y="198"/>
                  <a:pt x="333" y="136"/>
                </a:cubicBezTo>
                <a:cubicBezTo>
                  <a:pt x="280" y="74"/>
                  <a:pt x="143" y="37"/>
                  <a:pt x="7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568350" name="Object 30"/>
          <p:cNvGraphicFramePr>
            <a:graphicFrameLocks noChangeAspect="1"/>
          </p:cNvGraphicFramePr>
          <p:nvPr/>
        </p:nvGraphicFramePr>
        <p:xfrm>
          <a:off x="5833128" y="798513"/>
          <a:ext cx="658812" cy="465137"/>
        </p:xfrm>
        <a:graphic>
          <a:graphicData uri="http://schemas.openxmlformats.org/presentationml/2006/ole">
            <p:oleObj spid="_x0000_s568350" name="Equation" r:id="rId5" imgW="215640" imgH="152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6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34" grpId="0" animBg="1"/>
      <p:bldP spid="568345" grpId="0" animBg="1"/>
      <p:bldP spid="568346" grpId="0" autoUpdateAnimBg="0"/>
      <p:bldP spid="568347" grpId="0" autoUpdateAnimBg="0"/>
      <p:bldP spid="568348" grpId="0" animBg="1"/>
      <p:bldP spid="5683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graph </a:t>
            </a:r>
            <a:r>
              <a:rPr lang="en-US" i="1" dirty="0"/>
              <a:t>cuts</a:t>
            </a:r>
            <a:r>
              <a:rPr lang="en-US" dirty="0"/>
              <a:t>   vs.   </a:t>
            </a:r>
            <a:r>
              <a:rPr lang="en-US" i="1" dirty="0"/>
              <a:t>shortest paths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967788" cy="1122363"/>
          </a:xfrm>
        </p:spPr>
        <p:txBody>
          <a:bodyPr/>
          <a:lstStyle/>
          <a:p>
            <a:r>
              <a:rPr lang="en-US" sz="2400"/>
              <a:t>On 2D grids </a:t>
            </a:r>
            <a:r>
              <a:rPr lang="en-US" sz="2400" i="1"/>
              <a:t>graph cuts</a:t>
            </a:r>
            <a:r>
              <a:rPr lang="en-US" sz="2400"/>
              <a:t> and </a:t>
            </a:r>
            <a:r>
              <a:rPr lang="en-US" sz="2400" i="1"/>
              <a:t>shortest paths </a:t>
            </a:r>
            <a:r>
              <a:rPr lang="en-US" sz="2400"/>
              <a:t>give</a:t>
            </a:r>
            <a:r>
              <a:rPr lang="en-US" sz="2400" i="1"/>
              <a:t> </a:t>
            </a:r>
            <a:r>
              <a:rPr lang="en-US" sz="2400"/>
              <a:t>optimal 1D contours. </a:t>
            </a:r>
          </a:p>
          <a:p>
            <a:pPr>
              <a:buFont typeface="Monotype Sorts" pitchFamily="2" charset="2"/>
              <a:buNone/>
            </a:pPr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431169" name="Freeform 65"/>
          <p:cNvSpPr>
            <a:spLocks/>
          </p:cNvSpPr>
          <p:nvPr/>
        </p:nvSpPr>
        <p:spPr bwMode="auto">
          <a:xfrm>
            <a:off x="631825" y="2908300"/>
            <a:ext cx="33528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192" y="384"/>
              </a:cxn>
              <a:cxn ang="0">
                <a:pos x="384" y="192"/>
              </a:cxn>
              <a:cxn ang="0">
                <a:pos x="384" y="0"/>
              </a:cxn>
              <a:cxn ang="0">
                <a:pos x="768" y="384"/>
              </a:cxn>
              <a:cxn ang="0">
                <a:pos x="960" y="192"/>
              </a:cxn>
              <a:cxn ang="0">
                <a:pos x="1536" y="192"/>
              </a:cxn>
              <a:cxn ang="0">
                <a:pos x="1728" y="384"/>
              </a:cxn>
              <a:cxn ang="0">
                <a:pos x="2112" y="0"/>
              </a:cxn>
            </a:cxnLst>
            <a:rect l="0" t="0" r="r" b="b"/>
            <a:pathLst>
              <a:path w="2112" h="384">
                <a:moveTo>
                  <a:pt x="0" y="384"/>
                </a:moveTo>
                <a:lnTo>
                  <a:pt x="192" y="384"/>
                </a:lnTo>
                <a:lnTo>
                  <a:pt x="384" y="192"/>
                </a:lnTo>
                <a:lnTo>
                  <a:pt x="384" y="0"/>
                </a:lnTo>
                <a:lnTo>
                  <a:pt x="768" y="384"/>
                </a:lnTo>
                <a:lnTo>
                  <a:pt x="960" y="192"/>
                </a:lnTo>
                <a:lnTo>
                  <a:pt x="1536" y="192"/>
                </a:lnTo>
                <a:lnTo>
                  <a:pt x="1728" y="384"/>
                </a:lnTo>
                <a:lnTo>
                  <a:pt x="2112" y="0"/>
                </a:lnTo>
              </a:path>
            </a:pathLst>
          </a:custGeom>
          <a:noFill/>
          <a:ln w="57150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31374" name="Freeform 270"/>
          <p:cNvSpPr>
            <a:spLocks/>
          </p:cNvSpPr>
          <p:nvPr/>
        </p:nvSpPr>
        <p:spPr bwMode="auto">
          <a:xfrm>
            <a:off x="4572000" y="2732088"/>
            <a:ext cx="4487863" cy="979487"/>
          </a:xfrm>
          <a:custGeom>
            <a:avLst/>
            <a:gdLst/>
            <a:ahLst/>
            <a:cxnLst>
              <a:cxn ang="0">
                <a:pos x="0" y="591"/>
              </a:cxn>
              <a:cxn ang="0">
                <a:pos x="409" y="568"/>
              </a:cxn>
              <a:cxn ang="0">
                <a:pos x="440" y="295"/>
              </a:cxn>
              <a:cxn ang="0">
                <a:pos x="621" y="181"/>
              </a:cxn>
              <a:cxn ang="0">
                <a:pos x="811" y="280"/>
              </a:cxn>
              <a:cxn ang="0">
                <a:pos x="872" y="378"/>
              </a:cxn>
              <a:cxn ang="0">
                <a:pos x="978" y="477"/>
              </a:cxn>
              <a:cxn ang="0">
                <a:pos x="1084" y="575"/>
              </a:cxn>
              <a:cxn ang="0">
                <a:pos x="1228" y="484"/>
              </a:cxn>
              <a:cxn ang="0">
                <a:pos x="1288" y="401"/>
              </a:cxn>
              <a:cxn ang="0">
                <a:pos x="1569" y="409"/>
              </a:cxn>
              <a:cxn ang="0">
                <a:pos x="1940" y="416"/>
              </a:cxn>
              <a:cxn ang="0">
                <a:pos x="1986" y="560"/>
              </a:cxn>
              <a:cxn ang="0">
                <a:pos x="2107" y="568"/>
              </a:cxn>
              <a:cxn ang="0">
                <a:pos x="2175" y="431"/>
              </a:cxn>
              <a:cxn ang="0">
                <a:pos x="2296" y="401"/>
              </a:cxn>
              <a:cxn ang="0">
                <a:pos x="2372" y="250"/>
              </a:cxn>
              <a:cxn ang="0">
                <a:pos x="2562" y="204"/>
              </a:cxn>
              <a:cxn ang="0">
                <a:pos x="2554" y="30"/>
              </a:cxn>
              <a:cxn ang="0">
                <a:pos x="2827" y="22"/>
              </a:cxn>
            </a:cxnLst>
            <a:rect l="0" t="0" r="r" b="b"/>
            <a:pathLst>
              <a:path w="2827" h="617">
                <a:moveTo>
                  <a:pt x="0" y="591"/>
                </a:moveTo>
                <a:cubicBezTo>
                  <a:pt x="168" y="604"/>
                  <a:pt x="336" y="617"/>
                  <a:pt x="409" y="568"/>
                </a:cubicBezTo>
                <a:cubicBezTo>
                  <a:pt x="482" y="519"/>
                  <a:pt x="405" y="359"/>
                  <a:pt x="440" y="295"/>
                </a:cubicBezTo>
                <a:cubicBezTo>
                  <a:pt x="475" y="231"/>
                  <a:pt x="559" y="183"/>
                  <a:pt x="621" y="181"/>
                </a:cubicBezTo>
                <a:cubicBezTo>
                  <a:pt x="683" y="179"/>
                  <a:pt x="769" y="247"/>
                  <a:pt x="811" y="280"/>
                </a:cubicBezTo>
                <a:cubicBezTo>
                  <a:pt x="853" y="313"/>
                  <a:pt x="844" y="345"/>
                  <a:pt x="872" y="378"/>
                </a:cubicBezTo>
                <a:cubicBezTo>
                  <a:pt x="900" y="411"/>
                  <a:pt x="943" y="444"/>
                  <a:pt x="978" y="477"/>
                </a:cubicBezTo>
                <a:cubicBezTo>
                  <a:pt x="1013" y="510"/>
                  <a:pt x="1042" y="574"/>
                  <a:pt x="1084" y="575"/>
                </a:cubicBezTo>
                <a:cubicBezTo>
                  <a:pt x="1126" y="576"/>
                  <a:pt x="1194" y="513"/>
                  <a:pt x="1228" y="484"/>
                </a:cubicBezTo>
                <a:cubicBezTo>
                  <a:pt x="1262" y="455"/>
                  <a:pt x="1231" y="413"/>
                  <a:pt x="1288" y="401"/>
                </a:cubicBezTo>
                <a:cubicBezTo>
                  <a:pt x="1345" y="389"/>
                  <a:pt x="1460" y="407"/>
                  <a:pt x="1569" y="409"/>
                </a:cubicBezTo>
                <a:cubicBezTo>
                  <a:pt x="1678" y="411"/>
                  <a:pt x="1871" y="391"/>
                  <a:pt x="1940" y="416"/>
                </a:cubicBezTo>
                <a:cubicBezTo>
                  <a:pt x="2009" y="441"/>
                  <a:pt x="1958" y="535"/>
                  <a:pt x="1986" y="560"/>
                </a:cubicBezTo>
                <a:cubicBezTo>
                  <a:pt x="2014" y="585"/>
                  <a:pt x="2075" y="590"/>
                  <a:pt x="2107" y="568"/>
                </a:cubicBezTo>
                <a:cubicBezTo>
                  <a:pt x="2139" y="546"/>
                  <a:pt x="2144" y="459"/>
                  <a:pt x="2175" y="431"/>
                </a:cubicBezTo>
                <a:cubicBezTo>
                  <a:pt x="2206" y="403"/>
                  <a:pt x="2263" y="431"/>
                  <a:pt x="2296" y="401"/>
                </a:cubicBezTo>
                <a:cubicBezTo>
                  <a:pt x="2329" y="371"/>
                  <a:pt x="2328" y="283"/>
                  <a:pt x="2372" y="250"/>
                </a:cubicBezTo>
                <a:cubicBezTo>
                  <a:pt x="2416" y="217"/>
                  <a:pt x="2532" y="241"/>
                  <a:pt x="2562" y="204"/>
                </a:cubicBezTo>
                <a:cubicBezTo>
                  <a:pt x="2592" y="167"/>
                  <a:pt x="2510" y="60"/>
                  <a:pt x="2554" y="30"/>
                </a:cubicBezTo>
                <a:cubicBezTo>
                  <a:pt x="2598" y="0"/>
                  <a:pt x="2712" y="11"/>
                  <a:pt x="2827" y="22"/>
                </a:cubicBezTo>
              </a:path>
            </a:pathLst>
          </a:custGeom>
          <a:noFill/>
          <a:ln w="57150" cap="flat" cmpd="sng">
            <a:solidFill>
              <a:srgbClr val="00CC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277"/>
          <p:cNvGrpSpPr>
            <a:grpSpLocks/>
          </p:cNvGrpSpPr>
          <p:nvPr/>
        </p:nvGrpSpPr>
        <p:grpSpPr bwMode="auto">
          <a:xfrm>
            <a:off x="4640263" y="2451100"/>
            <a:ext cx="4271962" cy="2038350"/>
            <a:chOff x="2923" y="1544"/>
            <a:chExt cx="2691" cy="1284"/>
          </a:xfrm>
        </p:grpSpPr>
        <p:grpSp>
          <p:nvGrpSpPr>
            <p:cNvPr id="3" name="Group 276"/>
            <p:cNvGrpSpPr>
              <a:grpSpLocks/>
            </p:cNvGrpSpPr>
            <p:nvPr/>
          </p:nvGrpSpPr>
          <p:grpSpPr bwMode="auto">
            <a:xfrm>
              <a:off x="2926" y="1544"/>
              <a:ext cx="2688" cy="960"/>
              <a:chOff x="2926" y="1544"/>
              <a:chExt cx="2688" cy="960"/>
            </a:xfrm>
          </p:grpSpPr>
          <p:sp>
            <p:nvSpPr>
              <p:cNvPr id="431243" name="Line 139"/>
              <p:cNvSpPr>
                <a:spLocks noChangeShapeType="1"/>
              </p:cNvSpPr>
              <p:nvPr/>
            </p:nvSpPr>
            <p:spPr bwMode="auto">
              <a:xfrm>
                <a:off x="2926" y="1640"/>
                <a:ext cx="2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44" name="Line 140"/>
              <p:cNvSpPr>
                <a:spLocks noChangeShapeType="1"/>
              </p:cNvSpPr>
              <p:nvPr/>
            </p:nvSpPr>
            <p:spPr bwMode="auto">
              <a:xfrm>
                <a:off x="2926" y="1832"/>
                <a:ext cx="2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45" name="Line 141"/>
              <p:cNvSpPr>
                <a:spLocks noChangeShapeType="1"/>
              </p:cNvSpPr>
              <p:nvPr/>
            </p:nvSpPr>
            <p:spPr bwMode="auto">
              <a:xfrm>
                <a:off x="2926" y="2408"/>
                <a:ext cx="2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46" name="Line 142"/>
              <p:cNvSpPr>
                <a:spLocks noChangeShapeType="1"/>
              </p:cNvSpPr>
              <p:nvPr/>
            </p:nvSpPr>
            <p:spPr bwMode="auto">
              <a:xfrm>
                <a:off x="2926" y="2216"/>
                <a:ext cx="2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47" name="Line 143"/>
              <p:cNvSpPr>
                <a:spLocks noChangeShapeType="1"/>
              </p:cNvSpPr>
              <p:nvPr/>
            </p:nvSpPr>
            <p:spPr bwMode="auto">
              <a:xfrm>
                <a:off x="2926" y="2024"/>
                <a:ext cx="2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48" name="Line 144"/>
              <p:cNvSpPr>
                <a:spLocks noChangeShapeType="1"/>
              </p:cNvSpPr>
              <p:nvPr/>
            </p:nvSpPr>
            <p:spPr bwMode="auto">
              <a:xfrm>
                <a:off x="3022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49" name="Line 145"/>
              <p:cNvSpPr>
                <a:spLocks noChangeShapeType="1"/>
              </p:cNvSpPr>
              <p:nvPr/>
            </p:nvSpPr>
            <p:spPr bwMode="auto">
              <a:xfrm>
                <a:off x="3214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50" name="Line 146"/>
              <p:cNvSpPr>
                <a:spLocks noChangeShapeType="1"/>
              </p:cNvSpPr>
              <p:nvPr/>
            </p:nvSpPr>
            <p:spPr bwMode="auto">
              <a:xfrm>
                <a:off x="3406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51" name="Line 147"/>
              <p:cNvSpPr>
                <a:spLocks noChangeShapeType="1"/>
              </p:cNvSpPr>
              <p:nvPr/>
            </p:nvSpPr>
            <p:spPr bwMode="auto">
              <a:xfrm>
                <a:off x="3598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52" name="Line 148"/>
              <p:cNvSpPr>
                <a:spLocks noChangeShapeType="1"/>
              </p:cNvSpPr>
              <p:nvPr/>
            </p:nvSpPr>
            <p:spPr bwMode="auto">
              <a:xfrm>
                <a:off x="3790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53" name="Line 149"/>
              <p:cNvSpPr>
                <a:spLocks noChangeShapeType="1"/>
              </p:cNvSpPr>
              <p:nvPr/>
            </p:nvSpPr>
            <p:spPr bwMode="auto">
              <a:xfrm>
                <a:off x="3982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54" name="Line 150"/>
              <p:cNvSpPr>
                <a:spLocks noChangeShapeType="1"/>
              </p:cNvSpPr>
              <p:nvPr/>
            </p:nvSpPr>
            <p:spPr bwMode="auto">
              <a:xfrm>
                <a:off x="4174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55" name="Line 151"/>
              <p:cNvSpPr>
                <a:spLocks noChangeShapeType="1"/>
              </p:cNvSpPr>
              <p:nvPr/>
            </p:nvSpPr>
            <p:spPr bwMode="auto">
              <a:xfrm>
                <a:off x="4366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56" name="Line 152"/>
              <p:cNvSpPr>
                <a:spLocks noChangeShapeType="1"/>
              </p:cNvSpPr>
              <p:nvPr/>
            </p:nvSpPr>
            <p:spPr bwMode="auto">
              <a:xfrm>
                <a:off x="4558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57" name="Line 153"/>
              <p:cNvSpPr>
                <a:spLocks noChangeShapeType="1"/>
              </p:cNvSpPr>
              <p:nvPr/>
            </p:nvSpPr>
            <p:spPr bwMode="auto">
              <a:xfrm>
                <a:off x="4750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58" name="Line 154"/>
              <p:cNvSpPr>
                <a:spLocks noChangeShapeType="1"/>
              </p:cNvSpPr>
              <p:nvPr/>
            </p:nvSpPr>
            <p:spPr bwMode="auto">
              <a:xfrm>
                <a:off x="4942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59" name="Line 155"/>
              <p:cNvSpPr>
                <a:spLocks noChangeShapeType="1"/>
              </p:cNvSpPr>
              <p:nvPr/>
            </p:nvSpPr>
            <p:spPr bwMode="auto">
              <a:xfrm>
                <a:off x="5134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60" name="Line 156"/>
              <p:cNvSpPr>
                <a:spLocks noChangeShapeType="1"/>
              </p:cNvSpPr>
              <p:nvPr/>
            </p:nvSpPr>
            <p:spPr bwMode="auto">
              <a:xfrm>
                <a:off x="5326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61" name="Line 157"/>
              <p:cNvSpPr>
                <a:spLocks noChangeShapeType="1"/>
              </p:cNvSpPr>
              <p:nvPr/>
            </p:nvSpPr>
            <p:spPr bwMode="auto">
              <a:xfrm>
                <a:off x="5518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62" name="Line 158"/>
              <p:cNvSpPr>
                <a:spLocks noChangeShapeType="1"/>
              </p:cNvSpPr>
              <p:nvPr/>
            </p:nvSpPr>
            <p:spPr bwMode="auto">
              <a:xfrm flipV="1">
                <a:off x="2974" y="1592"/>
                <a:ext cx="672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63" name="Line 159"/>
              <p:cNvSpPr>
                <a:spLocks noChangeShapeType="1"/>
              </p:cNvSpPr>
              <p:nvPr/>
            </p:nvSpPr>
            <p:spPr bwMode="auto">
              <a:xfrm flipV="1">
                <a:off x="2974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64" name="Line 160"/>
              <p:cNvSpPr>
                <a:spLocks noChangeShapeType="1"/>
              </p:cNvSpPr>
              <p:nvPr/>
            </p:nvSpPr>
            <p:spPr bwMode="auto">
              <a:xfrm flipV="1">
                <a:off x="3166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65" name="Line 161"/>
              <p:cNvSpPr>
                <a:spLocks noChangeShapeType="1"/>
              </p:cNvSpPr>
              <p:nvPr/>
            </p:nvSpPr>
            <p:spPr bwMode="auto">
              <a:xfrm flipV="1">
                <a:off x="3358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66" name="Line 162"/>
              <p:cNvSpPr>
                <a:spLocks noChangeShapeType="1"/>
              </p:cNvSpPr>
              <p:nvPr/>
            </p:nvSpPr>
            <p:spPr bwMode="auto">
              <a:xfrm flipV="1">
                <a:off x="3550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67" name="Line 163"/>
              <p:cNvSpPr>
                <a:spLocks noChangeShapeType="1"/>
              </p:cNvSpPr>
              <p:nvPr/>
            </p:nvSpPr>
            <p:spPr bwMode="auto">
              <a:xfrm flipV="1">
                <a:off x="3742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68" name="Line 164"/>
              <p:cNvSpPr>
                <a:spLocks noChangeShapeType="1"/>
              </p:cNvSpPr>
              <p:nvPr/>
            </p:nvSpPr>
            <p:spPr bwMode="auto">
              <a:xfrm flipV="1">
                <a:off x="3934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69" name="Line 165"/>
              <p:cNvSpPr>
                <a:spLocks noChangeShapeType="1"/>
              </p:cNvSpPr>
              <p:nvPr/>
            </p:nvSpPr>
            <p:spPr bwMode="auto">
              <a:xfrm flipV="1">
                <a:off x="4126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70" name="Line 166"/>
              <p:cNvSpPr>
                <a:spLocks noChangeShapeType="1"/>
              </p:cNvSpPr>
              <p:nvPr/>
            </p:nvSpPr>
            <p:spPr bwMode="auto">
              <a:xfrm flipV="1">
                <a:off x="4318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71" name="Line 167"/>
              <p:cNvSpPr>
                <a:spLocks noChangeShapeType="1"/>
              </p:cNvSpPr>
              <p:nvPr/>
            </p:nvSpPr>
            <p:spPr bwMode="auto">
              <a:xfrm flipV="1">
                <a:off x="4510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72" name="Line 168"/>
              <p:cNvSpPr>
                <a:spLocks noChangeShapeType="1"/>
              </p:cNvSpPr>
              <p:nvPr/>
            </p:nvSpPr>
            <p:spPr bwMode="auto">
              <a:xfrm flipV="1">
                <a:off x="4702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73" name="Line 169"/>
              <p:cNvSpPr>
                <a:spLocks noChangeShapeType="1"/>
              </p:cNvSpPr>
              <p:nvPr/>
            </p:nvSpPr>
            <p:spPr bwMode="auto">
              <a:xfrm flipV="1">
                <a:off x="4894" y="1784"/>
                <a:ext cx="672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74" name="Line 170"/>
              <p:cNvSpPr>
                <a:spLocks noChangeShapeType="1"/>
              </p:cNvSpPr>
              <p:nvPr/>
            </p:nvSpPr>
            <p:spPr bwMode="auto">
              <a:xfrm flipV="1">
                <a:off x="5086" y="1976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75" name="Line 171"/>
              <p:cNvSpPr>
                <a:spLocks noChangeShapeType="1"/>
              </p:cNvSpPr>
              <p:nvPr/>
            </p:nvSpPr>
            <p:spPr bwMode="auto">
              <a:xfrm flipV="1">
                <a:off x="5278" y="2168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76" name="Line 172"/>
              <p:cNvSpPr>
                <a:spLocks noChangeShapeType="1"/>
              </p:cNvSpPr>
              <p:nvPr/>
            </p:nvSpPr>
            <p:spPr bwMode="auto">
              <a:xfrm flipV="1">
                <a:off x="5470" y="2360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77" name="Line 173"/>
              <p:cNvSpPr>
                <a:spLocks noChangeShapeType="1"/>
              </p:cNvSpPr>
              <p:nvPr/>
            </p:nvSpPr>
            <p:spPr bwMode="auto">
              <a:xfrm flipV="1">
                <a:off x="2974" y="1592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78" name="Line 174"/>
              <p:cNvSpPr>
                <a:spLocks noChangeShapeType="1"/>
              </p:cNvSpPr>
              <p:nvPr/>
            </p:nvSpPr>
            <p:spPr bwMode="auto">
              <a:xfrm flipV="1">
                <a:off x="2974" y="1592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79" name="Line 175"/>
              <p:cNvSpPr>
                <a:spLocks noChangeShapeType="1"/>
              </p:cNvSpPr>
              <p:nvPr/>
            </p:nvSpPr>
            <p:spPr bwMode="auto">
              <a:xfrm flipV="1">
                <a:off x="2974" y="1592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80" name="Line 176"/>
              <p:cNvSpPr>
                <a:spLocks noChangeShapeType="1"/>
              </p:cNvSpPr>
              <p:nvPr/>
            </p:nvSpPr>
            <p:spPr bwMode="auto">
              <a:xfrm>
                <a:off x="2974" y="1784"/>
                <a:ext cx="672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81" name="Line 177"/>
              <p:cNvSpPr>
                <a:spLocks noChangeShapeType="1"/>
              </p:cNvSpPr>
              <p:nvPr/>
            </p:nvSpPr>
            <p:spPr bwMode="auto">
              <a:xfrm>
                <a:off x="2974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82" name="Line 178"/>
              <p:cNvSpPr>
                <a:spLocks noChangeShapeType="1"/>
              </p:cNvSpPr>
              <p:nvPr/>
            </p:nvSpPr>
            <p:spPr bwMode="auto">
              <a:xfrm>
                <a:off x="3166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83" name="Line 179"/>
              <p:cNvSpPr>
                <a:spLocks noChangeShapeType="1"/>
              </p:cNvSpPr>
              <p:nvPr/>
            </p:nvSpPr>
            <p:spPr bwMode="auto">
              <a:xfrm>
                <a:off x="3358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84" name="Line 180"/>
              <p:cNvSpPr>
                <a:spLocks noChangeShapeType="1"/>
              </p:cNvSpPr>
              <p:nvPr/>
            </p:nvSpPr>
            <p:spPr bwMode="auto">
              <a:xfrm>
                <a:off x="3550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85" name="Line 181"/>
              <p:cNvSpPr>
                <a:spLocks noChangeShapeType="1"/>
              </p:cNvSpPr>
              <p:nvPr/>
            </p:nvSpPr>
            <p:spPr bwMode="auto">
              <a:xfrm>
                <a:off x="3742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86" name="Line 182"/>
              <p:cNvSpPr>
                <a:spLocks noChangeShapeType="1"/>
              </p:cNvSpPr>
              <p:nvPr/>
            </p:nvSpPr>
            <p:spPr bwMode="auto">
              <a:xfrm>
                <a:off x="3934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87" name="Line 183"/>
              <p:cNvSpPr>
                <a:spLocks noChangeShapeType="1"/>
              </p:cNvSpPr>
              <p:nvPr/>
            </p:nvSpPr>
            <p:spPr bwMode="auto">
              <a:xfrm>
                <a:off x="4126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88" name="Line 184"/>
              <p:cNvSpPr>
                <a:spLocks noChangeShapeType="1"/>
              </p:cNvSpPr>
              <p:nvPr/>
            </p:nvSpPr>
            <p:spPr bwMode="auto">
              <a:xfrm>
                <a:off x="4318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89" name="Line 185"/>
              <p:cNvSpPr>
                <a:spLocks noChangeShapeType="1"/>
              </p:cNvSpPr>
              <p:nvPr/>
            </p:nvSpPr>
            <p:spPr bwMode="auto">
              <a:xfrm>
                <a:off x="4510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90" name="Line 186"/>
              <p:cNvSpPr>
                <a:spLocks noChangeShapeType="1"/>
              </p:cNvSpPr>
              <p:nvPr/>
            </p:nvSpPr>
            <p:spPr bwMode="auto">
              <a:xfrm>
                <a:off x="4702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91" name="Line 187"/>
              <p:cNvSpPr>
                <a:spLocks noChangeShapeType="1"/>
              </p:cNvSpPr>
              <p:nvPr/>
            </p:nvSpPr>
            <p:spPr bwMode="auto">
              <a:xfrm>
                <a:off x="4894" y="1592"/>
                <a:ext cx="672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92" name="Line 188"/>
              <p:cNvSpPr>
                <a:spLocks noChangeShapeType="1"/>
              </p:cNvSpPr>
              <p:nvPr/>
            </p:nvSpPr>
            <p:spPr bwMode="auto">
              <a:xfrm>
                <a:off x="5086" y="1592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93" name="Line 189"/>
              <p:cNvSpPr>
                <a:spLocks noChangeShapeType="1"/>
              </p:cNvSpPr>
              <p:nvPr/>
            </p:nvSpPr>
            <p:spPr bwMode="auto">
              <a:xfrm>
                <a:off x="5278" y="1592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94" name="Line 190"/>
              <p:cNvSpPr>
                <a:spLocks noChangeShapeType="1"/>
              </p:cNvSpPr>
              <p:nvPr/>
            </p:nvSpPr>
            <p:spPr bwMode="auto">
              <a:xfrm>
                <a:off x="5470" y="1592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95" name="Line 191"/>
              <p:cNvSpPr>
                <a:spLocks noChangeShapeType="1"/>
              </p:cNvSpPr>
              <p:nvPr/>
            </p:nvSpPr>
            <p:spPr bwMode="auto">
              <a:xfrm>
                <a:off x="2974" y="1976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96" name="Line 192"/>
              <p:cNvSpPr>
                <a:spLocks noChangeShapeType="1"/>
              </p:cNvSpPr>
              <p:nvPr/>
            </p:nvSpPr>
            <p:spPr bwMode="auto">
              <a:xfrm>
                <a:off x="2974" y="2168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97" name="Line 193"/>
              <p:cNvSpPr>
                <a:spLocks noChangeShapeType="1"/>
              </p:cNvSpPr>
              <p:nvPr/>
            </p:nvSpPr>
            <p:spPr bwMode="auto">
              <a:xfrm>
                <a:off x="2974" y="2360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01" name="Oval 197"/>
              <p:cNvSpPr>
                <a:spLocks noChangeArrowheads="1"/>
              </p:cNvSpPr>
              <p:nvPr/>
            </p:nvSpPr>
            <p:spPr bwMode="auto">
              <a:xfrm>
                <a:off x="2974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02" name="Oval 198"/>
              <p:cNvSpPr>
                <a:spLocks noChangeArrowheads="1"/>
              </p:cNvSpPr>
              <p:nvPr/>
            </p:nvSpPr>
            <p:spPr bwMode="auto">
              <a:xfrm>
                <a:off x="2974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03" name="Oval 199"/>
              <p:cNvSpPr>
                <a:spLocks noChangeArrowheads="1"/>
              </p:cNvSpPr>
              <p:nvPr/>
            </p:nvSpPr>
            <p:spPr bwMode="auto">
              <a:xfrm>
                <a:off x="2974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04" name="Oval 200"/>
              <p:cNvSpPr>
                <a:spLocks noChangeArrowheads="1"/>
              </p:cNvSpPr>
              <p:nvPr/>
            </p:nvSpPr>
            <p:spPr bwMode="auto">
              <a:xfrm>
                <a:off x="2974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05" name="Oval 201"/>
              <p:cNvSpPr>
                <a:spLocks noChangeArrowheads="1"/>
              </p:cNvSpPr>
              <p:nvPr/>
            </p:nvSpPr>
            <p:spPr bwMode="auto">
              <a:xfrm>
                <a:off x="3166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06" name="Oval 202"/>
              <p:cNvSpPr>
                <a:spLocks noChangeArrowheads="1"/>
              </p:cNvSpPr>
              <p:nvPr/>
            </p:nvSpPr>
            <p:spPr bwMode="auto">
              <a:xfrm>
                <a:off x="3358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07" name="Oval 203"/>
              <p:cNvSpPr>
                <a:spLocks noChangeArrowheads="1"/>
              </p:cNvSpPr>
              <p:nvPr/>
            </p:nvSpPr>
            <p:spPr bwMode="auto">
              <a:xfrm>
                <a:off x="3550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08" name="Oval 204"/>
              <p:cNvSpPr>
                <a:spLocks noChangeArrowheads="1"/>
              </p:cNvSpPr>
              <p:nvPr/>
            </p:nvSpPr>
            <p:spPr bwMode="auto">
              <a:xfrm>
                <a:off x="3742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09" name="Oval 205"/>
              <p:cNvSpPr>
                <a:spLocks noChangeArrowheads="1"/>
              </p:cNvSpPr>
              <p:nvPr/>
            </p:nvSpPr>
            <p:spPr bwMode="auto">
              <a:xfrm>
                <a:off x="3934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10" name="Oval 206"/>
              <p:cNvSpPr>
                <a:spLocks noChangeArrowheads="1"/>
              </p:cNvSpPr>
              <p:nvPr/>
            </p:nvSpPr>
            <p:spPr bwMode="auto">
              <a:xfrm>
                <a:off x="4126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11" name="Oval 207"/>
              <p:cNvSpPr>
                <a:spLocks noChangeArrowheads="1"/>
              </p:cNvSpPr>
              <p:nvPr/>
            </p:nvSpPr>
            <p:spPr bwMode="auto">
              <a:xfrm>
                <a:off x="4318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12" name="Oval 208"/>
              <p:cNvSpPr>
                <a:spLocks noChangeArrowheads="1"/>
              </p:cNvSpPr>
              <p:nvPr/>
            </p:nvSpPr>
            <p:spPr bwMode="auto">
              <a:xfrm>
                <a:off x="4510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13" name="Oval 209"/>
              <p:cNvSpPr>
                <a:spLocks noChangeArrowheads="1"/>
              </p:cNvSpPr>
              <p:nvPr/>
            </p:nvSpPr>
            <p:spPr bwMode="auto">
              <a:xfrm>
                <a:off x="4702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14" name="Oval 210"/>
              <p:cNvSpPr>
                <a:spLocks noChangeArrowheads="1"/>
              </p:cNvSpPr>
              <p:nvPr/>
            </p:nvSpPr>
            <p:spPr bwMode="auto">
              <a:xfrm>
                <a:off x="4894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15" name="Oval 211"/>
              <p:cNvSpPr>
                <a:spLocks noChangeArrowheads="1"/>
              </p:cNvSpPr>
              <p:nvPr/>
            </p:nvSpPr>
            <p:spPr bwMode="auto">
              <a:xfrm>
                <a:off x="5086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16" name="Oval 212"/>
              <p:cNvSpPr>
                <a:spLocks noChangeArrowheads="1"/>
              </p:cNvSpPr>
              <p:nvPr/>
            </p:nvSpPr>
            <p:spPr bwMode="auto">
              <a:xfrm>
                <a:off x="5278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17" name="Oval 213"/>
              <p:cNvSpPr>
                <a:spLocks noChangeArrowheads="1"/>
              </p:cNvSpPr>
              <p:nvPr/>
            </p:nvSpPr>
            <p:spPr bwMode="auto">
              <a:xfrm>
                <a:off x="5470" y="236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18" name="Oval 214"/>
              <p:cNvSpPr>
                <a:spLocks noChangeArrowheads="1"/>
              </p:cNvSpPr>
              <p:nvPr/>
            </p:nvSpPr>
            <p:spPr bwMode="auto">
              <a:xfrm>
                <a:off x="2974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19" name="Oval 215"/>
              <p:cNvSpPr>
                <a:spLocks noChangeArrowheads="1"/>
              </p:cNvSpPr>
              <p:nvPr/>
            </p:nvSpPr>
            <p:spPr bwMode="auto">
              <a:xfrm>
                <a:off x="3166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20" name="Oval 216"/>
              <p:cNvSpPr>
                <a:spLocks noChangeArrowheads="1"/>
              </p:cNvSpPr>
              <p:nvPr/>
            </p:nvSpPr>
            <p:spPr bwMode="auto">
              <a:xfrm>
                <a:off x="3166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21" name="Oval 217"/>
              <p:cNvSpPr>
                <a:spLocks noChangeArrowheads="1"/>
              </p:cNvSpPr>
              <p:nvPr/>
            </p:nvSpPr>
            <p:spPr bwMode="auto">
              <a:xfrm>
                <a:off x="3166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22" name="Oval 218"/>
              <p:cNvSpPr>
                <a:spLocks noChangeArrowheads="1"/>
              </p:cNvSpPr>
              <p:nvPr/>
            </p:nvSpPr>
            <p:spPr bwMode="auto">
              <a:xfrm>
                <a:off x="3358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23" name="Oval 219"/>
              <p:cNvSpPr>
                <a:spLocks noChangeArrowheads="1"/>
              </p:cNvSpPr>
              <p:nvPr/>
            </p:nvSpPr>
            <p:spPr bwMode="auto">
              <a:xfrm>
                <a:off x="3358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24" name="Oval 220"/>
              <p:cNvSpPr>
                <a:spLocks noChangeArrowheads="1"/>
              </p:cNvSpPr>
              <p:nvPr/>
            </p:nvSpPr>
            <p:spPr bwMode="auto">
              <a:xfrm>
                <a:off x="3358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25" name="Oval 221"/>
              <p:cNvSpPr>
                <a:spLocks noChangeArrowheads="1"/>
              </p:cNvSpPr>
              <p:nvPr/>
            </p:nvSpPr>
            <p:spPr bwMode="auto">
              <a:xfrm>
                <a:off x="3358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26" name="Oval 222"/>
              <p:cNvSpPr>
                <a:spLocks noChangeArrowheads="1"/>
              </p:cNvSpPr>
              <p:nvPr/>
            </p:nvSpPr>
            <p:spPr bwMode="auto">
              <a:xfrm>
                <a:off x="3550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27" name="Oval 223"/>
              <p:cNvSpPr>
                <a:spLocks noChangeArrowheads="1"/>
              </p:cNvSpPr>
              <p:nvPr/>
            </p:nvSpPr>
            <p:spPr bwMode="auto">
              <a:xfrm>
                <a:off x="3550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28" name="Oval 224"/>
              <p:cNvSpPr>
                <a:spLocks noChangeArrowheads="1"/>
              </p:cNvSpPr>
              <p:nvPr/>
            </p:nvSpPr>
            <p:spPr bwMode="auto">
              <a:xfrm>
                <a:off x="3550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29" name="Oval 225"/>
              <p:cNvSpPr>
                <a:spLocks noChangeArrowheads="1"/>
              </p:cNvSpPr>
              <p:nvPr/>
            </p:nvSpPr>
            <p:spPr bwMode="auto">
              <a:xfrm>
                <a:off x="3550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1330" name="Oval 226"/>
              <p:cNvSpPr>
                <a:spLocks noChangeArrowheads="1"/>
              </p:cNvSpPr>
              <p:nvPr/>
            </p:nvSpPr>
            <p:spPr bwMode="auto">
              <a:xfrm>
                <a:off x="3742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31" name="Oval 227"/>
              <p:cNvSpPr>
                <a:spLocks noChangeArrowheads="1"/>
              </p:cNvSpPr>
              <p:nvPr/>
            </p:nvSpPr>
            <p:spPr bwMode="auto">
              <a:xfrm>
                <a:off x="3742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32" name="Oval 228"/>
              <p:cNvSpPr>
                <a:spLocks noChangeArrowheads="1"/>
              </p:cNvSpPr>
              <p:nvPr/>
            </p:nvSpPr>
            <p:spPr bwMode="auto">
              <a:xfrm>
                <a:off x="3742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33" name="Oval 229"/>
              <p:cNvSpPr>
                <a:spLocks noChangeArrowheads="1"/>
              </p:cNvSpPr>
              <p:nvPr/>
            </p:nvSpPr>
            <p:spPr bwMode="auto">
              <a:xfrm>
                <a:off x="3742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34" name="Oval 230"/>
              <p:cNvSpPr>
                <a:spLocks noChangeArrowheads="1"/>
              </p:cNvSpPr>
              <p:nvPr/>
            </p:nvSpPr>
            <p:spPr bwMode="auto">
              <a:xfrm>
                <a:off x="3934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35" name="Oval 231"/>
              <p:cNvSpPr>
                <a:spLocks noChangeArrowheads="1"/>
              </p:cNvSpPr>
              <p:nvPr/>
            </p:nvSpPr>
            <p:spPr bwMode="auto">
              <a:xfrm>
                <a:off x="4126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36" name="Oval 232"/>
              <p:cNvSpPr>
                <a:spLocks noChangeArrowheads="1"/>
              </p:cNvSpPr>
              <p:nvPr/>
            </p:nvSpPr>
            <p:spPr bwMode="auto">
              <a:xfrm>
                <a:off x="4318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37" name="Oval 233"/>
              <p:cNvSpPr>
                <a:spLocks noChangeArrowheads="1"/>
              </p:cNvSpPr>
              <p:nvPr/>
            </p:nvSpPr>
            <p:spPr bwMode="auto">
              <a:xfrm>
                <a:off x="4510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38" name="Oval 234"/>
              <p:cNvSpPr>
                <a:spLocks noChangeArrowheads="1"/>
              </p:cNvSpPr>
              <p:nvPr/>
            </p:nvSpPr>
            <p:spPr bwMode="auto">
              <a:xfrm>
                <a:off x="4702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39" name="Oval 235"/>
              <p:cNvSpPr>
                <a:spLocks noChangeArrowheads="1"/>
              </p:cNvSpPr>
              <p:nvPr/>
            </p:nvSpPr>
            <p:spPr bwMode="auto">
              <a:xfrm>
                <a:off x="4894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40" name="Oval 236"/>
              <p:cNvSpPr>
                <a:spLocks noChangeArrowheads="1"/>
              </p:cNvSpPr>
              <p:nvPr/>
            </p:nvSpPr>
            <p:spPr bwMode="auto">
              <a:xfrm>
                <a:off x="5086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41" name="Oval 237"/>
              <p:cNvSpPr>
                <a:spLocks noChangeArrowheads="1"/>
              </p:cNvSpPr>
              <p:nvPr/>
            </p:nvSpPr>
            <p:spPr bwMode="auto">
              <a:xfrm>
                <a:off x="5278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42" name="Oval 238"/>
              <p:cNvSpPr>
                <a:spLocks noChangeArrowheads="1"/>
              </p:cNvSpPr>
              <p:nvPr/>
            </p:nvSpPr>
            <p:spPr bwMode="auto">
              <a:xfrm>
                <a:off x="5470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43" name="Oval 239"/>
              <p:cNvSpPr>
                <a:spLocks noChangeArrowheads="1"/>
              </p:cNvSpPr>
              <p:nvPr/>
            </p:nvSpPr>
            <p:spPr bwMode="auto">
              <a:xfrm>
                <a:off x="3934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44" name="Oval 240"/>
              <p:cNvSpPr>
                <a:spLocks noChangeArrowheads="1"/>
              </p:cNvSpPr>
              <p:nvPr/>
            </p:nvSpPr>
            <p:spPr bwMode="auto">
              <a:xfrm>
                <a:off x="4126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45" name="Oval 241"/>
              <p:cNvSpPr>
                <a:spLocks noChangeArrowheads="1"/>
              </p:cNvSpPr>
              <p:nvPr/>
            </p:nvSpPr>
            <p:spPr bwMode="auto">
              <a:xfrm>
                <a:off x="4318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46" name="Oval 242"/>
              <p:cNvSpPr>
                <a:spLocks noChangeArrowheads="1"/>
              </p:cNvSpPr>
              <p:nvPr/>
            </p:nvSpPr>
            <p:spPr bwMode="auto">
              <a:xfrm>
                <a:off x="4510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47" name="Oval 243"/>
              <p:cNvSpPr>
                <a:spLocks noChangeArrowheads="1"/>
              </p:cNvSpPr>
              <p:nvPr/>
            </p:nvSpPr>
            <p:spPr bwMode="auto">
              <a:xfrm>
                <a:off x="4702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48" name="Oval 244"/>
              <p:cNvSpPr>
                <a:spLocks noChangeArrowheads="1"/>
              </p:cNvSpPr>
              <p:nvPr/>
            </p:nvSpPr>
            <p:spPr bwMode="auto">
              <a:xfrm>
                <a:off x="4894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49" name="Oval 245"/>
              <p:cNvSpPr>
                <a:spLocks noChangeArrowheads="1"/>
              </p:cNvSpPr>
              <p:nvPr/>
            </p:nvSpPr>
            <p:spPr bwMode="auto">
              <a:xfrm>
                <a:off x="5086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50" name="Oval 246"/>
              <p:cNvSpPr>
                <a:spLocks noChangeArrowheads="1"/>
              </p:cNvSpPr>
              <p:nvPr/>
            </p:nvSpPr>
            <p:spPr bwMode="auto">
              <a:xfrm>
                <a:off x="5278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51" name="Oval 247"/>
              <p:cNvSpPr>
                <a:spLocks noChangeArrowheads="1"/>
              </p:cNvSpPr>
              <p:nvPr/>
            </p:nvSpPr>
            <p:spPr bwMode="auto">
              <a:xfrm>
                <a:off x="5470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52" name="Oval 248"/>
              <p:cNvSpPr>
                <a:spLocks noChangeArrowheads="1"/>
              </p:cNvSpPr>
              <p:nvPr/>
            </p:nvSpPr>
            <p:spPr bwMode="auto">
              <a:xfrm>
                <a:off x="3934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53" name="Oval 249"/>
              <p:cNvSpPr>
                <a:spLocks noChangeArrowheads="1"/>
              </p:cNvSpPr>
              <p:nvPr/>
            </p:nvSpPr>
            <p:spPr bwMode="auto">
              <a:xfrm>
                <a:off x="4126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54" name="Oval 250"/>
              <p:cNvSpPr>
                <a:spLocks noChangeArrowheads="1"/>
              </p:cNvSpPr>
              <p:nvPr/>
            </p:nvSpPr>
            <p:spPr bwMode="auto">
              <a:xfrm>
                <a:off x="4318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55" name="Oval 251"/>
              <p:cNvSpPr>
                <a:spLocks noChangeArrowheads="1"/>
              </p:cNvSpPr>
              <p:nvPr/>
            </p:nvSpPr>
            <p:spPr bwMode="auto">
              <a:xfrm>
                <a:off x="4510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56" name="Oval 252"/>
              <p:cNvSpPr>
                <a:spLocks noChangeArrowheads="1"/>
              </p:cNvSpPr>
              <p:nvPr/>
            </p:nvSpPr>
            <p:spPr bwMode="auto">
              <a:xfrm>
                <a:off x="4702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57" name="Oval 253"/>
              <p:cNvSpPr>
                <a:spLocks noChangeArrowheads="1"/>
              </p:cNvSpPr>
              <p:nvPr/>
            </p:nvSpPr>
            <p:spPr bwMode="auto">
              <a:xfrm>
                <a:off x="4894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58" name="Oval 254"/>
              <p:cNvSpPr>
                <a:spLocks noChangeArrowheads="1"/>
              </p:cNvSpPr>
              <p:nvPr/>
            </p:nvSpPr>
            <p:spPr bwMode="auto">
              <a:xfrm>
                <a:off x="5086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59" name="Oval 255"/>
              <p:cNvSpPr>
                <a:spLocks noChangeArrowheads="1"/>
              </p:cNvSpPr>
              <p:nvPr/>
            </p:nvSpPr>
            <p:spPr bwMode="auto">
              <a:xfrm>
                <a:off x="5470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60" name="Oval 256"/>
              <p:cNvSpPr>
                <a:spLocks noChangeArrowheads="1"/>
              </p:cNvSpPr>
              <p:nvPr/>
            </p:nvSpPr>
            <p:spPr bwMode="auto">
              <a:xfrm>
                <a:off x="3934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61" name="Oval 257"/>
              <p:cNvSpPr>
                <a:spLocks noChangeArrowheads="1"/>
              </p:cNvSpPr>
              <p:nvPr/>
            </p:nvSpPr>
            <p:spPr bwMode="auto">
              <a:xfrm>
                <a:off x="4126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62" name="Oval 258"/>
              <p:cNvSpPr>
                <a:spLocks noChangeArrowheads="1"/>
              </p:cNvSpPr>
              <p:nvPr/>
            </p:nvSpPr>
            <p:spPr bwMode="auto">
              <a:xfrm>
                <a:off x="4318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63" name="Oval 259"/>
              <p:cNvSpPr>
                <a:spLocks noChangeArrowheads="1"/>
              </p:cNvSpPr>
              <p:nvPr/>
            </p:nvSpPr>
            <p:spPr bwMode="auto">
              <a:xfrm>
                <a:off x="4510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64" name="Oval 260"/>
              <p:cNvSpPr>
                <a:spLocks noChangeArrowheads="1"/>
              </p:cNvSpPr>
              <p:nvPr/>
            </p:nvSpPr>
            <p:spPr bwMode="auto">
              <a:xfrm>
                <a:off x="4702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65" name="Oval 261"/>
              <p:cNvSpPr>
                <a:spLocks noChangeArrowheads="1"/>
              </p:cNvSpPr>
              <p:nvPr/>
            </p:nvSpPr>
            <p:spPr bwMode="auto">
              <a:xfrm>
                <a:off x="4894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66" name="Oval 262"/>
              <p:cNvSpPr>
                <a:spLocks noChangeArrowheads="1"/>
              </p:cNvSpPr>
              <p:nvPr/>
            </p:nvSpPr>
            <p:spPr bwMode="auto">
              <a:xfrm>
                <a:off x="5086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67" name="Oval 263"/>
              <p:cNvSpPr>
                <a:spLocks noChangeArrowheads="1"/>
              </p:cNvSpPr>
              <p:nvPr/>
            </p:nvSpPr>
            <p:spPr bwMode="auto">
              <a:xfrm>
                <a:off x="5278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68" name="Oval 264"/>
              <p:cNvSpPr>
                <a:spLocks noChangeArrowheads="1"/>
              </p:cNvSpPr>
              <p:nvPr/>
            </p:nvSpPr>
            <p:spPr bwMode="auto">
              <a:xfrm>
                <a:off x="5470" y="1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71" name="Oval 267"/>
              <p:cNvSpPr>
                <a:spLocks noChangeArrowheads="1"/>
              </p:cNvSpPr>
              <p:nvPr/>
            </p:nvSpPr>
            <p:spPr bwMode="auto">
              <a:xfrm>
                <a:off x="3166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372" name="Oval 268"/>
              <p:cNvSpPr>
                <a:spLocks noChangeArrowheads="1"/>
              </p:cNvSpPr>
              <p:nvPr/>
            </p:nvSpPr>
            <p:spPr bwMode="auto">
              <a:xfrm>
                <a:off x="5278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431376" name="Text Box 272"/>
            <p:cNvSpPr txBox="1">
              <a:spLocks noChangeArrowheads="1"/>
            </p:cNvSpPr>
            <p:nvPr/>
          </p:nvSpPr>
          <p:spPr bwMode="auto">
            <a:xfrm>
              <a:off x="2923" y="2540"/>
              <a:ext cx="25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i="1"/>
                <a:t>A Cut</a:t>
              </a:r>
              <a:r>
                <a:rPr lang="en-US" sz="2400"/>
                <a:t>  separates regions </a:t>
              </a:r>
              <a:endParaRPr lang="en-US" sz="2400">
                <a:solidFill>
                  <a:srgbClr val="339933"/>
                </a:solidFill>
              </a:endParaRPr>
            </a:p>
          </p:txBody>
        </p:sp>
      </p:grpSp>
      <p:grpSp>
        <p:nvGrpSpPr>
          <p:cNvPr id="4" name="Group 275"/>
          <p:cNvGrpSpPr>
            <a:grpSpLocks/>
          </p:cNvGrpSpPr>
          <p:nvPr/>
        </p:nvGrpSpPr>
        <p:grpSpPr bwMode="auto">
          <a:xfrm>
            <a:off x="174625" y="2451100"/>
            <a:ext cx="4267200" cy="2038350"/>
            <a:chOff x="110" y="1544"/>
            <a:chExt cx="2688" cy="1284"/>
          </a:xfrm>
        </p:grpSpPr>
        <p:grpSp>
          <p:nvGrpSpPr>
            <p:cNvPr id="5" name="Group 274"/>
            <p:cNvGrpSpPr>
              <a:grpSpLocks/>
            </p:cNvGrpSpPr>
            <p:nvPr/>
          </p:nvGrpSpPr>
          <p:grpSpPr bwMode="auto">
            <a:xfrm>
              <a:off x="110" y="1544"/>
              <a:ext cx="2688" cy="960"/>
              <a:chOff x="110" y="1544"/>
              <a:chExt cx="2688" cy="960"/>
            </a:xfrm>
          </p:grpSpPr>
          <p:sp>
            <p:nvSpPr>
              <p:cNvPr id="431114" name="Line 10"/>
              <p:cNvSpPr>
                <a:spLocks noChangeShapeType="1"/>
              </p:cNvSpPr>
              <p:nvPr/>
            </p:nvSpPr>
            <p:spPr bwMode="auto">
              <a:xfrm>
                <a:off x="110" y="1640"/>
                <a:ext cx="2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15" name="Line 11"/>
              <p:cNvSpPr>
                <a:spLocks noChangeShapeType="1"/>
              </p:cNvSpPr>
              <p:nvPr/>
            </p:nvSpPr>
            <p:spPr bwMode="auto">
              <a:xfrm>
                <a:off x="110" y="1832"/>
                <a:ext cx="2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16" name="Line 12"/>
              <p:cNvSpPr>
                <a:spLocks noChangeShapeType="1"/>
              </p:cNvSpPr>
              <p:nvPr/>
            </p:nvSpPr>
            <p:spPr bwMode="auto">
              <a:xfrm>
                <a:off x="110" y="2408"/>
                <a:ext cx="2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17" name="Line 13"/>
              <p:cNvSpPr>
                <a:spLocks noChangeShapeType="1"/>
              </p:cNvSpPr>
              <p:nvPr/>
            </p:nvSpPr>
            <p:spPr bwMode="auto">
              <a:xfrm>
                <a:off x="110" y="2216"/>
                <a:ext cx="2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18" name="Line 14"/>
              <p:cNvSpPr>
                <a:spLocks noChangeShapeType="1"/>
              </p:cNvSpPr>
              <p:nvPr/>
            </p:nvSpPr>
            <p:spPr bwMode="auto">
              <a:xfrm>
                <a:off x="110" y="2024"/>
                <a:ext cx="2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19" name="Line 15"/>
              <p:cNvSpPr>
                <a:spLocks noChangeShapeType="1"/>
              </p:cNvSpPr>
              <p:nvPr/>
            </p:nvSpPr>
            <p:spPr bwMode="auto">
              <a:xfrm>
                <a:off x="206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20" name="Line 16"/>
              <p:cNvSpPr>
                <a:spLocks noChangeShapeType="1"/>
              </p:cNvSpPr>
              <p:nvPr/>
            </p:nvSpPr>
            <p:spPr bwMode="auto">
              <a:xfrm>
                <a:off x="398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21" name="Line 17"/>
              <p:cNvSpPr>
                <a:spLocks noChangeShapeType="1"/>
              </p:cNvSpPr>
              <p:nvPr/>
            </p:nvSpPr>
            <p:spPr bwMode="auto">
              <a:xfrm>
                <a:off x="590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22" name="Line 18"/>
              <p:cNvSpPr>
                <a:spLocks noChangeShapeType="1"/>
              </p:cNvSpPr>
              <p:nvPr/>
            </p:nvSpPr>
            <p:spPr bwMode="auto">
              <a:xfrm>
                <a:off x="782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23" name="Line 19"/>
              <p:cNvSpPr>
                <a:spLocks noChangeShapeType="1"/>
              </p:cNvSpPr>
              <p:nvPr/>
            </p:nvSpPr>
            <p:spPr bwMode="auto">
              <a:xfrm>
                <a:off x="974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24" name="Line 20"/>
              <p:cNvSpPr>
                <a:spLocks noChangeShapeType="1"/>
              </p:cNvSpPr>
              <p:nvPr/>
            </p:nvSpPr>
            <p:spPr bwMode="auto">
              <a:xfrm>
                <a:off x="1166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25" name="Line 21"/>
              <p:cNvSpPr>
                <a:spLocks noChangeShapeType="1"/>
              </p:cNvSpPr>
              <p:nvPr/>
            </p:nvSpPr>
            <p:spPr bwMode="auto">
              <a:xfrm>
                <a:off x="1358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26" name="Line 22"/>
              <p:cNvSpPr>
                <a:spLocks noChangeShapeType="1"/>
              </p:cNvSpPr>
              <p:nvPr/>
            </p:nvSpPr>
            <p:spPr bwMode="auto">
              <a:xfrm>
                <a:off x="1550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27" name="Line 23"/>
              <p:cNvSpPr>
                <a:spLocks noChangeShapeType="1"/>
              </p:cNvSpPr>
              <p:nvPr/>
            </p:nvSpPr>
            <p:spPr bwMode="auto">
              <a:xfrm>
                <a:off x="1742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28" name="Line 24"/>
              <p:cNvSpPr>
                <a:spLocks noChangeShapeType="1"/>
              </p:cNvSpPr>
              <p:nvPr/>
            </p:nvSpPr>
            <p:spPr bwMode="auto">
              <a:xfrm>
                <a:off x="1934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29" name="Line 25"/>
              <p:cNvSpPr>
                <a:spLocks noChangeShapeType="1"/>
              </p:cNvSpPr>
              <p:nvPr/>
            </p:nvSpPr>
            <p:spPr bwMode="auto">
              <a:xfrm>
                <a:off x="2126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30" name="Line 26"/>
              <p:cNvSpPr>
                <a:spLocks noChangeShapeType="1"/>
              </p:cNvSpPr>
              <p:nvPr/>
            </p:nvSpPr>
            <p:spPr bwMode="auto">
              <a:xfrm>
                <a:off x="2318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31" name="Line 27"/>
              <p:cNvSpPr>
                <a:spLocks noChangeShapeType="1"/>
              </p:cNvSpPr>
              <p:nvPr/>
            </p:nvSpPr>
            <p:spPr bwMode="auto">
              <a:xfrm>
                <a:off x="2510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32" name="Line 28"/>
              <p:cNvSpPr>
                <a:spLocks noChangeShapeType="1"/>
              </p:cNvSpPr>
              <p:nvPr/>
            </p:nvSpPr>
            <p:spPr bwMode="auto">
              <a:xfrm>
                <a:off x="2702" y="1544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33" name="Line 29"/>
              <p:cNvSpPr>
                <a:spLocks noChangeShapeType="1"/>
              </p:cNvSpPr>
              <p:nvPr/>
            </p:nvSpPr>
            <p:spPr bwMode="auto">
              <a:xfrm flipV="1">
                <a:off x="158" y="1592"/>
                <a:ext cx="672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34" name="Line 30"/>
              <p:cNvSpPr>
                <a:spLocks noChangeShapeType="1"/>
              </p:cNvSpPr>
              <p:nvPr/>
            </p:nvSpPr>
            <p:spPr bwMode="auto">
              <a:xfrm flipV="1">
                <a:off x="158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35" name="Line 31"/>
              <p:cNvSpPr>
                <a:spLocks noChangeShapeType="1"/>
              </p:cNvSpPr>
              <p:nvPr/>
            </p:nvSpPr>
            <p:spPr bwMode="auto">
              <a:xfrm flipV="1">
                <a:off x="350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36" name="Line 32"/>
              <p:cNvSpPr>
                <a:spLocks noChangeShapeType="1"/>
              </p:cNvSpPr>
              <p:nvPr/>
            </p:nvSpPr>
            <p:spPr bwMode="auto">
              <a:xfrm flipV="1">
                <a:off x="542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37" name="Line 33"/>
              <p:cNvSpPr>
                <a:spLocks noChangeShapeType="1"/>
              </p:cNvSpPr>
              <p:nvPr/>
            </p:nvSpPr>
            <p:spPr bwMode="auto">
              <a:xfrm flipV="1">
                <a:off x="734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38" name="Line 34"/>
              <p:cNvSpPr>
                <a:spLocks noChangeShapeType="1"/>
              </p:cNvSpPr>
              <p:nvPr/>
            </p:nvSpPr>
            <p:spPr bwMode="auto">
              <a:xfrm flipV="1">
                <a:off x="926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39" name="Line 35"/>
              <p:cNvSpPr>
                <a:spLocks noChangeShapeType="1"/>
              </p:cNvSpPr>
              <p:nvPr/>
            </p:nvSpPr>
            <p:spPr bwMode="auto">
              <a:xfrm flipV="1">
                <a:off x="1118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40" name="Line 36"/>
              <p:cNvSpPr>
                <a:spLocks noChangeShapeType="1"/>
              </p:cNvSpPr>
              <p:nvPr/>
            </p:nvSpPr>
            <p:spPr bwMode="auto">
              <a:xfrm flipV="1">
                <a:off x="1310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41" name="Line 37"/>
              <p:cNvSpPr>
                <a:spLocks noChangeShapeType="1"/>
              </p:cNvSpPr>
              <p:nvPr/>
            </p:nvSpPr>
            <p:spPr bwMode="auto">
              <a:xfrm flipV="1">
                <a:off x="1502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42" name="Line 38"/>
              <p:cNvSpPr>
                <a:spLocks noChangeShapeType="1"/>
              </p:cNvSpPr>
              <p:nvPr/>
            </p:nvSpPr>
            <p:spPr bwMode="auto">
              <a:xfrm flipV="1">
                <a:off x="1694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43" name="Line 39"/>
              <p:cNvSpPr>
                <a:spLocks noChangeShapeType="1"/>
              </p:cNvSpPr>
              <p:nvPr/>
            </p:nvSpPr>
            <p:spPr bwMode="auto">
              <a:xfrm flipV="1">
                <a:off x="1886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44" name="Line 40"/>
              <p:cNvSpPr>
                <a:spLocks noChangeShapeType="1"/>
              </p:cNvSpPr>
              <p:nvPr/>
            </p:nvSpPr>
            <p:spPr bwMode="auto">
              <a:xfrm flipV="1">
                <a:off x="2078" y="1784"/>
                <a:ext cx="672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45" name="Line 41"/>
              <p:cNvSpPr>
                <a:spLocks noChangeShapeType="1"/>
              </p:cNvSpPr>
              <p:nvPr/>
            </p:nvSpPr>
            <p:spPr bwMode="auto">
              <a:xfrm flipV="1">
                <a:off x="2270" y="1976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46" name="Line 42"/>
              <p:cNvSpPr>
                <a:spLocks noChangeShapeType="1"/>
              </p:cNvSpPr>
              <p:nvPr/>
            </p:nvSpPr>
            <p:spPr bwMode="auto">
              <a:xfrm flipV="1">
                <a:off x="2462" y="2168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47" name="Line 43"/>
              <p:cNvSpPr>
                <a:spLocks noChangeShapeType="1"/>
              </p:cNvSpPr>
              <p:nvPr/>
            </p:nvSpPr>
            <p:spPr bwMode="auto">
              <a:xfrm flipV="1">
                <a:off x="2654" y="2360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48" name="Line 44"/>
              <p:cNvSpPr>
                <a:spLocks noChangeShapeType="1"/>
              </p:cNvSpPr>
              <p:nvPr/>
            </p:nvSpPr>
            <p:spPr bwMode="auto">
              <a:xfrm flipV="1">
                <a:off x="158" y="1592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49" name="Line 45"/>
              <p:cNvSpPr>
                <a:spLocks noChangeShapeType="1"/>
              </p:cNvSpPr>
              <p:nvPr/>
            </p:nvSpPr>
            <p:spPr bwMode="auto">
              <a:xfrm flipV="1">
                <a:off x="158" y="1592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50" name="Line 46"/>
              <p:cNvSpPr>
                <a:spLocks noChangeShapeType="1"/>
              </p:cNvSpPr>
              <p:nvPr/>
            </p:nvSpPr>
            <p:spPr bwMode="auto">
              <a:xfrm flipV="1">
                <a:off x="158" y="1592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51" name="Line 47"/>
              <p:cNvSpPr>
                <a:spLocks noChangeShapeType="1"/>
              </p:cNvSpPr>
              <p:nvPr/>
            </p:nvSpPr>
            <p:spPr bwMode="auto">
              <a:xfrm>
                <a:off x="158" y="1784"/>
                <a:ext cx="672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52" name="Line 48"/>
              <p:cNvSpPr>
                <a:spLocks noChangeShapeType="1"/>
              </p:cNvSpPr>
              <p:nvPr/>
            </p:nvSpPr>
            <p:spPr bwMode="auto">
              <a:xfrm>
                <a:off x="158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53" name="Line 49"/>
              <p:cNvSpPr>
                <a:spLocks noChangeShapeType="1"/>
              </p:cNvSpPr>
              <p:nvPr/>
            </p:nvSpPr>
            <p:spPr bwMode="auto">
              <a:xfrm>
                <a:off x="350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54" name="Line 50"/>
              <p:cNvSpPr>
                <a:spLocks noChangeShapeType="1"/>
              </p:cNvSpPr>
              <p:nvPr/>
            </p:nvSpPr>
            <p:spPr bwMode="auto">
              <a:xfrm>
                <a:off x="542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55" name="Line 51"/>
              <p:cNvSpPr>
                <a:spLocks noChangeShapeType="1"/>
              </p:cNvSpPr>
              <p:nvPr/>
            </p:nvSpPr>
            <p:spPr bwMode="auto">
              <a:xfrm>
                <a:off x="734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56" name="Line 52"/>
              <p:cNvSpPr>
                <a:spLocks noChangeShapeType="1"/>
              </p:cNvSpPr>
              <p:nvPr/>
            </p:nvSpPr>
            <p:spPr bwMode="auto">
              <a:xfrm>
                <a:off x="926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57" name="Line 53"/>
              <p:cNvSpPr>
                <a:spLocks noChangeShapeType="1"/>
              </p:cNvSpPr>
              <p:nvPr/>
            </p:nvSpPr>
            <p:spPr bwMode="auto">
              <a:xfrm>
                <a:off x="1118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58" name="Line 54"/>
              <p:cNvSpPr>
                <a:spLocks noChangeShapeType="1"/>
              </p:cNvSpPr>
              <p:nvPr/>
            </p:nvSpPr>
            <p:spPr bwMode="auto">
              <a:xfrm>
                <a:off x="1310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59" name="Line 55"/>
              <p:cNvSpPr>
                <a:spLocks noChangeShapeType="1"/>
              </p:cNvSpPr>
              <p:nvPr/>
            </p:nvSpPr>
            <p:spPr bwMode="auto">
              <a:xfrm>
                <a:off x="1502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60" name="Line 56"/>
              <p:cNvSpPr>
                <a:spLocks noChangeShapeType="1"/>
              </p:cNvSpPr>
              <p:nvPr/>
            </p:nvSpPr>
            <p:spPr bwMode="auto">
              <a:xfrm>
                <a:off x="1694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61" name="Line 57"/>
              <p:cNvSpPr>
                <a:spLocks noChangeShapeType="1"/>
              </p:cNvSpPr>
              <p:nvPr/>
            </p:nvSpPr>
            <p:spPr bwMode="auto">
              <a:xfrm>
                <a:off x="1886" y="1592"/>
                <a:ext cx="864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62" name="Line 58"/>
              <p:cNvSpPr>
                <a:spLocks noChangeShapeType="1"/>
              </p:cNvSpPr>
              <p:nvPr/>
            </p:nvSpPr>
            <p:spPr bwMode="auto">
              <a:xfrm>
                <a:off x="2078" y="1592"/>
                <a:ext cx="672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63" name="Line 59"/>
              <p:cNvSpPr>
                <a:spLocks noChangeShapeType="1"/>
              </p:cNvSpPr>
              <p:nvPr/>
            </p:nvSpPr>
            <p:spPr bwMode="auto">
              <a:xfrm>
                <a:off x="2270" y="1592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64" name="Line 60"/>
              <p:cNvSpPr>
                <a:spLocks noChangeShapeType="1"/>
              </p:cNvSpPr>
              <p:nvPr/>
            </p:nvSpPr>
            <p:spPr bwMode="auto">
              <a:xfrm>
                <a:off x="2462" y="1592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65" name="Line 61"/>
              <p:cNvSpPr>
                <a:spLocks noChangeShapeType="1"/>
              </p:cNvSpPr>
              <p:nvPr/>
            </p:nvSpPr>
            <p:spPr bwMode="auto">
              <a:xfrm>
                <a:off x="2654" y="1592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66" name="Line 62"/>
              <p:cNvSpPr>
                <a:spLocks noChangeShapeType="1"/>
              </p:cNvSpPr>
              <p:nvPr/>
            </p:nvSpPr>
            <p:spPr bwMode="auto">
              <a:xfrm>
                <a:off x="158" y="1976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67" name="Line 63"/>
              <p:cNvSpPr>
                <a:spLocks noChangeShapeType="1"/>
              </p:cNvSpPr>
              <p:nvPr/>
            </p:nvSpPr>
            <p:spPr bwMode="auto">
              <a:xfrm>
                <a:off x="158" y="2168"/>
                <a:ext cx="28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68" name="Line 64"/>
              <p:cNvSpPr>
                <a:spLocks noChangeShapeType="1"/>
              </p:cNvSpPr>
              <p:nvPr/>
            </p:nvSpPr>
            <p:spPr bwMode="auto">
              <a:xfrm>
                <a:off x="158" y="2360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70" name="Oval 66"/>
              <p:cNvSpPr>
                <a:spLocks noChangeArrowheads="1"/>
              </p:cNvSpPr>
              <p:nvPr/>
            </p:nvSpPr>
            <p:spPr bwMode="auto">
              <a:xfrm>
                <a:off x="350" y="216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71" name="Oval 67"/>
              <p:cNvSpPr>
                <a:spLocks noChangeArrowheads="1"/>
              </p:cNvSpPr>
              <p:nvPr/>
            </p:nvSpPr>
            <p:spPr bwMode="auto">
              <a:xfrm>
                <a:off x="2462" y="1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72" name="Oval 68"/>
              <p:cNvSpPr>
                <a:spLocks noChangeArrowheads="1"/>
              </p:cNvSpPr>
              <p:nvPr/>
            </p:nvSpPr>
            <p:spPr bwMode="auto">
              <a:xfrm>
                <a:off x="158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73" name="Oval 69"/>
              <p:cNvSpPr>
                <a:spLocks noChangeArrowheads="1"/>
              </p:cNvSpPr>
              <p:nvPr/>
            </p:nvSpPr>
            <p:spPr bwMode="auto">
              <a:xfrm>
                <a:off x="158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74" name="Oval 70"/>
              <p:cNvSpPr>
                <a:spLocks noChangeArrowheads="1"/>
              </p:cNvSpPr>
              <p:nvPr/>
            </p:nvSpPr>
            <p:spPr bwMode="auto">
              <a:xfrm>
                <a:off x="158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75" name="Oval 71"/>
              <p:cNvSpPr>
                <a:spLocks noChangeArrowheads="1"/>
              </p:cNvSpPr>
              <p:nvPr/>
            </p:nvSpPr>
            <p:spPr bwMode="auto">
              <a:xfrm>
                <a:off x="158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76" name="Oval 72"/>
              <p:cNvSpPr>
                <a:spLocks noChangeArrowheads="1"/>
              </p:cNvSpPr>
              <p:nvPr/>
            </p:nvSpPr>
            <p:spPr bwMode="auto">
              <a:xfrm>
                <a:off x="350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77" name="Oval 73"/>
              <p:cNvSpPr>
                <a:spLocks noChangeArrowheads="1"/>
              </p:cNvSpPr>
              <p:nvPr/>
            </p:nvSpPr>
            <p:spPr bwMode="auto">
              <a:xfrm>
                <a:off x="542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78" name="Oval 74"/>
              <p:cNvSpPr>
                <a:spLocks noChangeArrowheads="1"/>
              </p:cNvSpPr>
              <p:nvPr/>
            </p:nvSpPr>
            <p:spPr bwMode="auto">
              <a:xfrm>
                <a:off x="734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79" name="Oval 75"/>
              <p:cNvSpPr>
                <a:spLocks noChangeArrowheads="1"/>
              </p:cNvSpPr>
              <p:nvPr/>
            </p:nvSpPr>
            <p:spPr bwMode="auto">
              <a:xfrm>
                <a:off x="926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80" name="Oval 76"/>
              <p:cNvSpPr>
                <a:spLocks noChangeArrowheads="1"/>
              </p:cNvSpPr>
              <p:nvPr/>
            </p:nvSpPr>
            <p:spPr bwMode="auto">
              <a:xfrm>
                <a:off x="1118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81" name="Oval 77"/>
              <p:cNvSpPr>
                <a:spLocks noChangeArrowheads="1"/>
              </p:cNvSpPr>
              <p:nvPr/>
            </p:nvSpPr>
            <p:spPr bwMode="auto">
              <a:xfrm>
                <a:off x="1310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82" name="Oval 78"/>
              <p:cNvSpPr>
                <a:spLocks noChangeArrowheads="1"/>
              </p:cNvSpPr>
              <p:nvPr/>
            </p:nvSpPr>
            <p:spPr bwMode="auto">
              <a:xfrm>
                <a:off x="1502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83" name="Oval 79"/>
              <p:cNvSpPr>
                <a:spLocks noChangeArrowheads="1"/>
              </p:cNvSpPr>
              <p:nvPr/>
            </p:nvSpPr>
            <p:spPr bwMode="auto">
              <a:xfrm>
                <a:off x="1694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84" name="Oval 80"/>
              <p:cNvSpPr>
                <a:spLocks noChangeArrowheads="1"/>
              </p:cNvSpPr>
              <p:nvPr/>
            </p:nvSpPr>
            <p:spPr bwMode="auto">
              <a:xfrm>
                <a:off x="1886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85" name="Oval 81"/>
              <p:cNvSpPr>
                <a:spLocks noChangeArrowheads="1"/>
              </p:cNvSpPr>
              <p:nvPr/>
            </p:nvSpPr>
            <p:spPr bwMode="auto">
              <a:xfrm>
                <a:off x="2078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86" name="Oval 82"/>
              <p:cNvSpPr>
                <a:spLocks noChangeArrowheads="1"/>
              </p:cNvSpPr>
              <p:nvPr/>
            </p:nvSpPr>
            <p:spPr bwMode="auto">
              <a:xfrm>
                <a:off x="2270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87" name="Oval 83"/>
              <p:cNvSpPr>
                <a:spLocks noChangeArrowheads="1"/>
              </p:cNvSpPr>
              <p:nvPr/>
            </p:nvSpPr>
            <p:spPr bwMode="auto">
              <a:xfrm>
                <a:off x="2462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88" name="Oval 84"/>
              <p:cNvSpPr>
                <a:spLocks noChangeArrowheads="1"/>
              </p:cNvSpPr>
              <p:nvPr/>
            </p:nvSpPr>
            <p:spPr bwMode="auto">
              <a:xfrm>
                <a:off x="2654" y="2360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89" name="Oval 85"/>
              <p:cNvSpPr>
                <a:spLocks noChangeArrowheads="1"/>
              </p:cNvSpPr>
              <p:nvPr/>
            </p:nvSpPr>
            <p:spPr bwMode="auto">
              <a:xfrm>
                <a:off x="158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90" name="Oval 86"/>
              <p:cNvSpPr>
                <a:spLocks noChangeArrowheads="1"/>
              </p:cNvSpPr>
              <p:nvPr/>
            </p:nvSpPr>
            <p:spPr bwMode="auto">
              <a:xfrm>
                <a:off x="350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91" name="Oval 87"/>
              <p:cNvSpPr>
                <a:spLocks noChangeArrowheads="1"/>
              </p:cNvSpPr>
              <p:nvPr/>
            </p:nvSpPr>
            <p:spPr bwMode="auto">
              <a:xfrm>
                <a:off x="350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92" name="Oval 88"/>
              <p:cNvSpPr>
                <a:spLocks noChangeArrowheads="1"/>
              </p:cNvSpPr>
              <p:nvPr/>
            </p:nvSpPr>
            <p:spPr bwMode="auto">
              <a:xfrm>
                <a:off x="350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93" name="Oval 89"/>
              <p:cNvSpPr>
                <a:spLocks noChangeArrowheads="1"/>
              </p:cNvSpPr>
              <p:nvPr/>
            </p:nvSpPr>
            <p:spPr bwMode="auto">
              <a:xfrm>
                <a:off x="542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94" name="Oval 90"/>
              <p:cNvSpPr>
                <a:spLocks noChangeArrowheads="1"/>
              </p:cNvSpPr>
              <p:nvPr/>
            </p:nvSpPr>
            <p:spPr bwMode="auto">
              <a:xfrm>
                <a:off x="542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95" name="Oval 91"/>
              <p:cNvSpPr>
                <a:spLocks noChangeArrowheads="1"/>
              </p:cNvSpPr>
              <p:nvPr/>
            </p:nvSpPr>
            <p:spPr bwMode="auto">
              <a:xfrm>
                <a:off x="542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96" name="Oval 92"/>
              <p:cNvSpPr>
                <a:spLocks noChangeArrowheads="1"/>
              </p:cNvSpPr>
              <p:nvPr/>
            </p:nvSpPr>
            <p:spPr bwMode="auto">
              <a:xfrm>
                <a:off x="542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97" name="Oval 93"/>
              <p:cNvSpPr>
                <a:spLocks noChangeArrowheads="1"/>
              </p:cNvSpPr>
              <p:nvPr/>
            </p:nvSpPr>
            <p:spPr bwMode="auto">
              <a:xfrm>
                <a:off x="734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98" name="Oval 94"/>
              <p:cNvSpPr>
                <a:spLocks noChangeArrowheads="1"/>
              </p:cNvSpPr>
              <p:nvPr/>
            </p:nvSpPr>
            <p:spPr bwMode="auto">
              <a:xfrm>
                <a:off x="734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199" name="Oval 95"/>
              <p:cNvSpPr>
                <a:spLocks noChangeArrowheads="1"/>
              </p:cNvSpPr>
              <p:nvPr/>
            </p:nvSpPr>
            <p:spPr bwMode="auto">
              <a:xfrm>
                <a:off x="734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00" name="Oval 96"/>
              <p:cNvSpPr>
                <a:spLocks noChangeArrowheads="1"/>
              </p:cNvSpPr>
              <p:nvPr/>
            </p:nvSpPr>
            <p:spPr bwMode="auto">
              <a:xfrm>
                <a:off x="734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1201" name="Oval 97"/>
              <p:cNvSpPr>
                <a:spLocks noChangeArrowheads="1"/>
              </p:cNvSpPr>
              <p:nvPr/>
            </p:nvSpPr>
            <p:spPr bwMode="auto">
              <a:xfrm>
                <a:off x="926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02" name="Oval 98"/>
              <p:cNvSpPr>
                <a:spLocks noChangeArrowheads="1"/>
              </p:cNvSpPr>
              <p:nvPr/>
            </p:nvSpPr>
            <p:spPr bwMode="auto">
              <a:xfrm>
                <a:off x="926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03" name="Oval 99"/>
              <p:cNvSpPr>
                <a:spLocks noChangeArrowheads="1"/>
              </p:cNvSpPr>
              <p:nvPr/>
            </p:nvSpPr>
            <p:spPr bwMode="auto">
              <a:xfrm>
                <a:off x="926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04" name="Oval 100"/>
              <p:cNvSpPr>
                <a:spLocks noChangeArrowheads="1"/>
              </p:cNvSpPr>
              <p:nvPr/>
            </p:nvSpPr>
            <p:spPr bwMode="auto">
              <a:xfrm>
                <a:off x="926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05" name="Oval 101"/>
              <p:cNvSpPr>
                <a:spLocks noChangeArrowheads="1"/>
              </p:cNvSpPr>
              <p:nvPr/>
            </p:nvSpPr>
            <p:spPr bwMode="auto">
              <a:xfrm>
                <a:off x="1118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06" name="Oval 102"/>
              <p:cNvSpPr>
                <a:spLocks noChangeArrowheads="1"/>
              </p:cNvSpPr>
              <p:nvPr/>
            </p:nvSpPr>
            <p:spPr bwMode="auto">
              <a:xfrm>
                <a:off x="1310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07" name="Oval 103"/>
              <p:cNvSpPr>
                <a:spLocks noChangeArrowheads="1"/>
              </p:cNvSpPr>
              <p:nvPr/>
            </p:nvSpPr>
            <p:spPr bwMode="auto">
              <a:xfrm>
                <a:off x="1502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08" name="Oval 104"/>
              <p:cNvSpPr>
                <a:spLocks noChangeArrowheads="1"/>
              </p:cNvSpPr>
              <p:nvPr/>
            </p:nvSpPr>
            <p:spPr bwMode="auto">
              <a:xfrm>
                <a:off x="1694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09" name="Oval 105"/>
              <p:cNvSpPr>
                <a:spLocks noChangeArrowheads="1"/>
              </p:cNvSpPr>
              <p:nvPr/>
            </p:nvSpPr>
            <p:spPr bwMode="auto">
              <a:xfrm>
                <a:off x="1886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10" name="Oval 106"/>
              <p:cNvSpPr>
                <a:spLocks noChangeArrowheads="1"/>
              </p:cNvSpPr>
              <p:nvPr/>
            </p:nvSpPr>
            <p:spPr bwMode="auto">
              <a:xfrm>
                <a:off x="2078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11" name="Oval 107"/>
              <p:cNvSpPr>
                <a:spLocks noChangeArrowheads="1"/>
              </p:cNvSpPr>
              <p:nvPr/>
            </p:nvSpPr>
            <p:spPr bwMode="auto">
              <a:xfrm>
                <a:off x="2270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12" name="Oval 108"/>
              <p:cNvSpPr>
                <a:spLocks noChangeArrowheads="1"/>
              </p:cNvSpPr>
              <p:nvPr/>
            </p:nvSpPr>
            <p:spPr bwMode="auto">
              <a:xfrm>
                <a:off x="2462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13" name="Oval 109"/>
              <p:cNvSpPr>
                <a:spLocks noChangeArrowheads="1"/>
              </p:cNvSpPr>
              <p:nvPr/>
            </p:nvSpPr>
            <p:spPr bwMode="auto">
              <a:xfrm>
                <a:off x="2654" y="2168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14" name="Oval 110"/>
              <p:cNvSpPr>
                <a:spLocks noChangeArrowheads="1"/>
              </p:cNvSpPr>
              <p:nvPr/>
            </p:nvSpPr>
            <p:spPr bwMode="auto">
              <a:xfrm>
                <a:off x="1118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15" name="Oval 111"/>
              <p:cNvSpPr>
                <a:spLocks noChangeArrowheads="1"/>
              </p:cNvSpPr>
              <p:nvPr/>
            </p:nvSpPr>
            <p:spPr bwMode="auto">
              <a:xfrm>
                <a:off x="1310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16" name="Oval 112"/>
              <p:cNvSpPr>
                <a:spLocks noChangeArrowheads="1"/>
              </p:cNvSpPr>
              <p:nvPr/>
            </p:nvSpPr>
            <p:spPr bwMode="auto">
              <a:xfrm>
                <a:off x="1502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17" name="Oval 113"/>
              <p:cNvSpPr>
                <a:spLocks noChangeArrowheads="1"/>
              </p:cNvSpPr>
              <p:nvPr/>
            </p:nvSpPr>
            <p:spPr bwMode="auto">
              <a:xfrm>
                <a:off x="1694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18" name="Oval 114"/>
              <p:cNvSpPr>
                <a:spLocks noChangeArrowheads="1"/>
              </p:cNvSpPr>
              <p:nvPr/>
            </p:nvSpPr>
            <p:spPr bwMode="auto">
              <a:xfrm>
                <a:off x="1886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19" name="Oval 115"/>
              <p:cNvSpPr>
                <a:spLocks noChangeArrowheads="1"/>
              </p:cNvSpPr>
              <p:nvPr/>
            </p:nvSpPr>
            <p:spPr bwMode="auto">
              <a:xfrm>
                <a:off x="2078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20" name="Oval 116"/>
              <p:cNvSpPr>
                <a:spLocks noChangeArrowheads="1"/>
              </p:cNvSpPr>
              <p:nvPr/>
            </p:nvSpPr>
            <p:spPr bwMode="auto">
              <a:xfrm>
                <a:off x="2270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21" name="Oval 117"/>
              <p:cNvSpPr>
                <a:spLocks noChangeArrowheads="1"/>
              </p:cNvSpPr>
              <p:nvPr/>
            </p:nvSpPr>
            <p:spPr bwMode="auto">
              <a:xfrm>
                <a:off x="2462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22" name="Oval 118"/>
              <p:cNvSpPr>
                <a:spLocks noChangeArrowheads="1"/>
              </p:cNvSpPr>
              <p:nvPr/>
            </p:nvSpPr>
            <p:spPr bwMode="auto">
              <a:xfrm>
                <a:off x="2654" y="1976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23" name="Oval 119"/>
              <p:cNvSpPr>
                <a:spLocks noChangeArrowheads="1"/>
              </p:cNvSpPr>
              <p:nvPr/>
            </p:nvSpPr>
            <p:spPr bwMode="auto">
              <a:xfrm>
                <a:off x="1118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24" name="Oval 120"/>
              <p:cNvSpPr>
                <a:spLocks noChangeArrowheads="1"/>
              </p:cNvSpPr>
              <p:nvPr/>
            </p:nvSpPr>
            <p:spPr bwMode="auto">
              <a:xfrm>
                <a:off x="1310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25" name="Oval 121"/>
              <p:cNvSpPr>
                <a:spLocks noChangeArrowheads="1"/>
              </p:cNvSpPr>
              <p:nvPr/>
            </p:nvSpPr>
            <p:spPr bwMode="auto">
              <a:xfrm>
                <a:off x="1502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26" name="Oval 122"/>
              <p:cNvSpPr>
                <a:spLocks noChangeArrowheads="1"/>
              </p:cNvSpPr>
              <p:nvPr/>
            </p:nvSpPr>
            <p:spPr bwMode="auto">
              <a:xfrm>
                <a:off x="1694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27" name="Oval 123"/>
              <p:cNvSpPr>
                <a:spLocks noChangeArrowheads="1"/>
              </p:cNvSpPr>
              <p:nvPr/>
            </p:nvSpPr>
            <p:spPr bwMode="auto">
              <a:xfrm>
                <a:off x="1886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28" name="Oval 124"/>
              <p:cNvSpPr>
                <a:spLocks noChangeArrowheads="1"/>
              </p:cNvSpPr>
              <p:nvPr/>
            </p:nvSpPr>
            <p:spPr bwMode="auto">
              <a:xfrm>
                <a:off x="2078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29" name="Oval 125"/>
              <p:cNvSpPr>
                <a:spLocks noChangeArrowheads="1"/>
              </p:cNvSpPr>
              <p:nvPr/>
            </p:nvSpPr>
            <p:spPr bwMode="auto">
              <a:xfrm>
                <a:off x="2270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30" name="Oval 126"/>
              <p:cNvSpPr>
                <a:spLocks noChangeArrowheads="1"/>
              </p:cNvSpPr>
              <p:nvPr/>
            </p:nvSpPr>
            <p:spPr bwMode="auto">
              <a:xfrm>
                <a:off x="2654" y="1784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31" name="Oval 127"/>
              <p:cNvSpPr>
                <a:spLocks noChangeArrowheads="1"/>
              </p:cNvSpPr>
              <p:nvPr/>
            </p:nvSpPr>
            <p:spPr bwMode="auto">
              <a:xfrm>
                <a:off x="1118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32" name="Oval 128"/>
              <p:cNvSpPr>
                <a:spLocks noChangeArrowheads="1"/>
              </p:cNvSpPr>
              <p:nvPr/>
            </p:nvSpPr>
            <p:spPr bwMode="auto">
              <a:xfrm>
                <a:off x="1310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33" name="Oval 129"/>
              <p:cNvSpPr>
                <a:spLocks noChangeArrowheads="1"/>
              </p:cNvSpPr>
              <p:nvPr/>
            </p:nvSpPr>
            <p:spPr bwMode="auto">
              <a:xfrm>
                <a:off x="1502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34" name="Oval 130"/>
              <p:cNvSpPr>
                <a:spLocks noChangeArrowheads="1"/>
              </p:cNvSpPr>
              <p:nvPr/>
            </p:nvSpPr>
            <p:spPr bwMode="auto">
              <a:xfrm>
                <a:off x="1694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35" name="Oval 131"/>
              <p:cNvSpPr>
                <a:spLocks noChangeArrowheads="1"/>
              </p:cNvSpPr>
              <p:nvPr/>
            </p:nvSpPr>
            <p:spPr bwMode="auto">
              <a:xfrm>
                <a:off x="1886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36" name="Oval 132"/>
              <p:cNvSpPr>
                <a:spLocks noChangeArrowheads="1"/>
              </p:cNvSpPr>
              <p:nvPr/>
            </p:nvSpPr>
            <p:spPr bwMode="auto">
              <a:xfrm>
                <a:off x="2078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37" name="Oval 133"/>
              <p:cNvSpPr>
                <a:spLocks noChangeArrowheads="1"/>
              </p:cNvSpPr>
              <p:nvPr/>
            </p:nvSpPr>
            <p:spPr bwMode="auto">
              <a:xfrm>
                <a:off x="2270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38" name="Oval 134"/>
              <p:cNvSpPr>
                <a:spLocks noChangeArrowheads="1"/>
              </p:cNvSpPr>
              <p:nvPr/>
            </p:nvSpPr>
            <p:spPr bwMode="auto">
              <a:xfrm>
                <a:off x="2462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39" name="Oval 135"/>
              <p:cNvSpPr>
                <a:spLocks noChangeArrowheads="1"/>
              </p:cNvSpPr>
              <p:nvPr/>
            </p:nvSpPr>
            <p:spPr bwMode="auto">
              <a:xfrm>
                <a:off x="2654" y="1592"/>
                <a:ext cx="96" cy="96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1240" name="Text Box 136"/>
              <p:cNvSpPr txBox="1">
                <a:spLocks noChangeArrowheads="1"/>
              </p:cNvSpPr>
              <p:nvPr/>
            </p:nvSpPr>
            <p:spPr bwMode="auto">
              <a:xfrm>
                <a:off x="302" y="2120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431241" name="Text Box 137"/>
              <p:cNvSpPr txBox="1">
                <a:spLocks noChangeArrowheads="1"/>
              </p:cNvSpPr>
              <p:nvPr/>
            </p:nvSpPr>
            <p:spPr bwMode="auto">
              <a:xfrm>
                <a:off x="2414" y="173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Times New Roman" pitchFamily="18" charset="0"/>
                  </a:rPr>
                  <a:t>B</a:t>
                </a:r>
              </a:p>
            </p:txBody>
          </p:sp>
        </p:grpSp>
        <p:sp>
          <p:nvSpPr>
            <p:cNvPr id="431377" name="Text Box 273"/>
            <p:cNvSpPr txBox="1">
              <a:spLocks noChangeArrowheads="1"/>
            </p:cNvSpPr>
            <p:nvPr/>
          </p:nvSpPr>
          <p:spPr bwMode="auto">
            <a:xfrm>
              <a:off x="243" y="2540"/>
              <a:ext cx="25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i="1"/>
                <a:t>A Path</a:t>
              </a:r>
              <a:r>
                <a:rPr lang="en-US" sz="2400"/>
                <a:t>  connects points</a:t>
              </a:r>
              <a:endParaRPr lang="en-US" sz="2400">
                <a:solidFill>
                  <a:srgbClr val="339933"/>
                </a:solidFill>
              </a:endParaRPr>
            </a:p>
          </p:txBody>
        </p:sp>
      </p:grpSp>
      <p:sp>
        <p:nvSpPr>
          <p:cNvPr id="431382" name="Rectangle 278"/>
          <p:cNvSpPr>
            <a:spLocks noChangeArrowheads="1"/>
          </p:cNvSpPr>
          <p:nvPr/>
        </p:nvSpPr>
        <p:spPr bwMode="auto">
          <a:xfrm>
            <a:off x="176213" y="507365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en-US" sz="2400" i="1" dirty="0">
                <a:latin typeface="Times New Roman" pitchFamily="18" charset="0"/>
              </a:rPr>
              <a:t>Shortest paths</a:t>
            </a:r>
            <a:r>
              <a:rPr lang="en-US" sz="2400" dirty="0">
                <a:latin typeface="Times New Roman" pitchFamily="18" charset="0"/>
              </a:rPr>
              <a:t> still give optimal 1-D </a:t>
            </a:r>
            <a:r>
              <a:rPr lang="en-US" sz="2400" b="1" dirty="0">
                <a:latin typeface="Times New Roman" pitchFamily="18" charset="0"/>
              </a:rPr>
              <a:t>contours</a:t>
            </a:r>
            <a:r>
              <a:rPr lang="en-US" sz="2400" dirty="0">
                <a:latin typeface="Times New Roman" pitchFamily="18" charset="0"/>
              </a:rPr>
              <a:t> on N-D grids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endParaRPr lang="en-US" sz="2400" i="1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r>
              <a:rPr lang="en-US" sz="2400" i="1" dirty="0">
                <a:latin typeface="Times New Roman" pitchFamily="18" charset="0"/>
              </a:rPr>
              <a:t>Min-cuts</a:t>
            </a:r>
            <a:r>
              <a:rPr lang="en-US" sz="2400" dirty="0">
                <a:latin typeface="Times New Roman" pitchFamily="18" charset="0"/>
              </a:rPr>
              <a:t> give optimal </a:t>
            </a:r>
            <a:r>
              <a:rPr lang="en-US" sz="2400" b="1" dirty="0">
                <a:latin typeface="Times New Roman" pitchFamily="18" charset="0"/>
              </a:rPr>
              <a:t>hyper-surfaces</a:t>
            </a:r>
            <a:r>
              <a:rPr lang="en-US" sz="2400" dirty="0">
                <a:latin typeface="Times New Roman" pitchFamily="18" charset="0"/>
              </a:rPr>
              <a:t> on N-D grids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3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0" name="Picture 2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59013"/>
            <a:ext cx="1981200" cy="1946275"/>
          </a:xfrm>
          <a:prstGeom prst="rect">
            <a:avLst/>
          </a:prstGeom>
          <a:noFill/>
        </p:spPr>
      </p:pic>
      <p:sp>
        <p:nvSpPr>
          <p:cNvPr id="514051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396288" cy="1104900"/>
          </a:xfrm>
        </p:spPr>
        <p:txBody>
          <a:bodyPr/>
          <a:lstStyle/>
          <a:p>
            <a:r>
              <a:rPr lang="en-US" dirty="0"/>
              <a:t>Graph </a:t>
            </a:r>
            <a:r>
              <a:rPr lang="en-US" dirty="0" smtClean="0"/>
              <a:t>cut</a:t>
            </a:r>
            <a:endParaRPr lang="en-US" sz="2800" dirty="0"/>
          </a:p>
        </p:txBody>
      </p:sp>
      <p:grpSp>
        <p:nvGrpSpPr>
          <p:cNvPr id="514052" name="Group 4"/>
          <p:cNvGrpSpPr>
            <a:grpSpLocks/>
          </p:cNvGrpSpPr>
          <p:nvPr/>
        </p:nvGrpSpPr>
        <p:grpSpPr bwMode="auto">
          <a:xfrm>
            <a:off x="5943600" y="1947863"/>
            <a:ext cx="1231900" cy="1876425"/>
            <a:chOff x="3504" y="1497"/>
            <a:chExt cx="776" cy="1182"/>
          </a:xfrm>
        </p:grpSpPr>
        <p:grpSp>
          <p:nvGrpSpPr>
            <p:cNvPr id="514053" name="Group 5"/>
            <p:cNvGrpSpPr>
              <a:grpSpLocks/>
            </p:cNvGrpSpPr>
            <p:nvPr/>
          </p:nvGrpSpPr>
          <p:grpSpPr bwMode="auto">
            <a:xfrm>
              <a:off x="3504" y="1911"/>
              <a:ext cx="768" cy="768"/>
              <a:chOff x="672" y="1344"/>
              <a:chExt cx="768" cy="768"/>
            </a:xfrm>
          </p:grpSpPr>
          <p:sp>
            <p:nvSpPr>
              <p:cNvPr id="514054" name="Line 6"/>
              <p:cNvSpPr>
                <a:spLocks noChangeShapeType="1"/>
              </p:cNvSpPr>
              <p:nvPr/>
            </p:nvSpPr>
            <p:spPr bwMode="auto">
              <a:xfrm>
                <a:off x="672" y="134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4055" name="Line 7"/>
              <p:cNvSpPr>
                <a:spLocks noChangeShapeType="1"/>
              </p:cNvSpPr>
              <p:nvPr/>
            </p:nvSpPr>
            <p:spPr bwMode="auto">
              <a:xfrm>
                <a:off x="1440" y="134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4056" name="Line 8"/>
              <p:cNvSpPr>
                <a:spLocks noChangeShapeType="1"/>
              </p:cNvSpPr>
              <p:nvPr/>
            </p:nvSpPr>
            <p:spPr bwMode="auto">
              <a:xfrm>
                <a:off x="1056" y="21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4057" name="Line 9"/>
              <p:cNvSpPr>
                <a:spLocks noChangeShapeType="1"/>
              </p:cNvSpPr>
              <p:nvPr/>
            </p:nvSpPr>
            <p:spPr bwMode="auto">
              <a:xfrm>
                <a:off x="672" y="172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4058" name="Line 10"/>
              <p:cNvSpPr>
                <a:spLocks noChangeShapeType="1"/>
              </p:cNvSpPr>
              <p:nvPr/>
            </p:nvSpPr>
            <p:spPr bwMode="auto">
              <a:xfrm>
                <a:off x="672" y="1344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4059" name="Line 11"/>
              <p:cNvSpPr>
                <a:spLocks noChangeShapeType="1"/>
              </p:cNvSpPr>
              <p:nvPr/>
            </p:nvSpPr>
            <p:spPr bwMode="auto">
              <a:xfrm>
                <a:off x="672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4060" name="Line 12"/>
              <p:cNvSpPr>
                <a:spLocks noChangeShapeType="1"/>
              </p:cNvSpPr>
              <p:nvPr/>
            </p:nvSpPr>
            <p:spPr bwMode="auto">
              <a:xfrm>
                <a:off x="1056" y="1728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4061" name="Line 13"/>
              <p:cNvSpPr>
                <a:spLocks noChangeShapeType="1"/>
              </p:cNvSpPr>
              <p:nvPr/>
            </p:nvSpPr>
            <p:spPr bwMode="auto">
              <a:xfrm>
                <a:off x="1056" y="1344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4062" name="Line 14"/>
              <p:cNvSpPr>
                <a:spLocks noChangeShapeType="1"/>
              </p:cNvSpPr>
              <p:nvPr/>
            </p:nvSpPr>
            <p:spPr bwMode="auto">
              <a:xfrm flipV="1">
                <a:off x="1056" y="1344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4063" name="Line 15"/>
              <p:cNvSpPr>
                <a:spLocks noChangeShapeType="1"/>
              </p:cNvSpPr>
              <p:nvPr/>
            </p:nvSpPr>
            <p:spPr bwMode="auto">
              <a:xfrm flipV="1">
                <a:off x="1056" y="1728"/>
                <a:ext cx="0" cy="384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514064" name="Text Box 16"/>
            <p:cNvSpPr txBox="1">
              <a:spLocks noChangeArrowheads="1"/>
            </p:cNvSpPr>
            <p:nvPr/>
          </p:nvSpPr>
          <p:spPr bwMode="auto">
            <a:xfrm>
              <a:off x="3542" y="1497"/>
              <a:ext cx="7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E4B766"/>
                  </a:solidFill>
                  <a:latin typeface="Times New Roman" pitchFamily="18" charset="0"/>
                </a:rPr>
                <a:t>n-links</a:t>
              </a:r>
            </a:p>
          </p:txBody>
        </p:sp>
      </p:grpSp>
      <p:grpSp>
        <p:nvGrpSpPr>
          <p:cNvPr id="514065" name="Group 17"/>
          <p:cNvGrpSpPr>
            <a:grpSpLocks/>
          </p:cNvGrpSpPr>
          <p:nvPr/>
        </p:nvGrpSpPr>
        <p:grpSpPr bwMode="auto">
          <a:xfrm>
            <a:off x="5791200" y="2452688"/>
            <a:ext cx="1524000" cy="1524000"/>
            <a:chOff x="576" y="1248"/>
            <a:chExt cx="960" cy="960"/>
          </a:xfrm>
        </p:grpSpPr>
        <p:sp>
          <p:nvSpPr>
            <p:cNvPr id="514066" name="Oval 18"/>
            <p:cNvSpPr>
              <a:spLocks noChangeArrowheads="1"/>
            </p:cNvSpPr>
            <p:nvPr/>
          </p:nvSpPr>
          <p:spPr bwMode="auto">
            <a:xfrm>
              <a:off x="576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067" name="Oval 19"/>
            <p:cNvSpPr>
              <a:spLocks noChangeArrowheads="1"/>
            </p:cNvSpPr>
            <p:nvPr/>
          </p:nvSpPr>
          <p:spPr bwMode="auto">
            <a:xfrm>
              <a:off x="576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068" name="Oval 20"/>
            <p:cNvSpPr>
              <a:spLocks noChangeArrowheads="1"/>
            </p:cNvSpPr>
            <p:nvPr/>
          </p:nvSpPr>
          <p:spPr bwMode="auto">
            <a:xfrm>
              <a:off x="576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069" name="Oval 21"/>
            <p:cNvSpPr>
              <a:spLocks noChangeArrowheads="1"/>
            </p:cNvSpPr>
            <p:nvPr/>
          </p:nvSpPr>
          <p:spPr bwMode="auto">
            <a:xfrm>
              <a:off x="960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070" name="Oval 22"/>
            <p:cNvSpPr>
              <a:spLocks noChangeArrowheads="1"/>
            </p:cNvSpPr>
            <p:nvPr/>
          </p:nvSpPr>
          <p:spPr bwMode="auto">
            <a:xfrm>
              <a:off x="960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071" name="Oval 23"/>
            <p:cNvSpPr>
              <a:spLocks noChangeArrowheads="1"/>
            </p:cNvSpPr>
            <p:nvPr/>
          </p:nvSpPr>
          <p:spPr bwMode="auto">
            <a:xfrm>
              <a:off x="960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072" name="Oval 24"/>
            <p:cNvSpPr>
              <a:spLocks noChangeArrowheads="1"/>
            </p:cNvSpPr>
            <p:nvPr/>
          </p:nvSpPr>
          <p:spPr bwMode="auto">
            <a:xfrm>
              <a:off x="1344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073" name="Oval 25"/>
            <p:cNvSpPr>
              <a:spLocks noChangeArrowheads="1"/>
            </p:cNvSpPr>
            <p:nvPr/>
          </p:nvSpPr>
          <p:spPr bwMode="auto">
            <a:xfrm>
              <a:off x="1344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074" name="Oval 26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pic>
        <p:nvPicPr>
          <p:cNvPr id="514075" name="Picture 27" descr="pic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813" y="2268538"/>
            <a:ext cx="1981200" cy="1944687"/>
          </a:xfrm>
          <a:prstGeom prst="rect">
            <a:avLst/>
          </a:prstGeom>
          <a:noFill/>
        </p:spPr>
      </p:pic>
      <p:sp>
        <p:nvSpPr>
          <p:cNvPr id="514076" name="AutoShape 28"/>
          <p:cNvSpPr>
            <a:spLocks noChangeArrowheads="1"/>
          </p:cNvSpPr>
          <p:nvPr/>
        </p:nvSpPr>
        <p:spPr bwMode="auto">
          <a:xfrm>
            <a:off x="3962400" y="2681288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14077" name="AutoShape 29"/>
          <p:cNvSpPr>
            <a:spLocks noChangeArrowheads="1"/>
          </p:cNvSpPr>
          <p:nvPr/>
        </p:nvSpPr>
        <p:spPr bwMode="auto">
          <a:xfrm rot="10788055">
            <a:off x="3886200" y="3443288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514078" name="Group 30"/>
          <p:cNvGrpSpPr>
            <a:grpSpLocks/>
          </p:cNvGrpSpPr>
          <p:nvPr/>
        </p:nvGrpSpPr>
        <p:grpSpPr bwMode="auto">
          <a:xfrm>
            <a:off x="5410200" y="1919288"/>
            <a:ext cx="2209800" cy="2652712"/>
            <a:chOff x="3408" y="1497"/>
            <a:chExt cx="1392" cy="1671"/>
          </a:xfrm>
        </p:grpSpPr>
        <p:grpSp>
          <p:nvGrpSpPr>
            <p:cNvPr id="514079" name="Group 31"/>
            <p:cNvGrpSpPr>
              <a:grpSpLocks/>
            </p:cNvGrpSpPr>
            <p:nvPr/>
          </p:nvGrpSpPr>
          <p:grpSpPr bwMode="auto">
            <a:xfrm>
              <a:off x="3408" y="1536"/>
              <a:ext cx="1392" cy="1584"/>
              <a:chOff x="1632" y="2592"/>
              <a:chExt cx="1392" cy="1584"/>
            </a:xfrm>
          </p:grpSpPr>
          <p:sp>
            <p:nvSpPr>
              <p:cNvPr id="514080" name="Rectangle 32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1392" cy="15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514081" name="Group 33"/>
              <p:cNvGrpSpPr>
                <a:grpSpLocks/>
              </p:cNvGrpSpPr>
              <p:nvPr/>
            </p:nvGrpSpPr>
            <p:grpSpPr bwMode="auto">
              <a:xfrm>
                <a:off x="1680" y="3168"/>
                <a:ext cx="1248" cy="480"/>
                <a:chOff x="1680" y="3168"/>
                <a:chExt cx="1248" cy="480"/>
              </a:xfrm>
            </p:grpSpPr>
            <p:sp>
              <p:nvSpPr>
                <p:cNvPr id="51408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1408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304" y="3216"/>
                  <a:ext cx="144" cy="192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1408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544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14085" name="Line 37"/>
                <p:cNvSpPr>
                  <a:spLocks noChangeShapeType="1"/>
                </p:cNvSpPr>
                <p:nvPr/>
              </p:nvSpPr>
              <p:spPr bwMode="auto">
                <a:xfrm>
                  <a:off x="2160" y="3600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14086" name="Line 38"/>
                <p:cNvSpPr>
                  <a:spLocks noChangeShapeType="1"/>
                </p:cNvSpPr>
                <p:nvPr/>
              </p:nvSpPr>
              <p:spPr bwMode="auto">
                <a:xfrm>
                  <a:off x="1920" y="3408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14087" name="Line 39"/>
                <p:cNvSpPr>
                  <a:spLocks noChangeShapeType="1"/>
                </p:cNvSpPr>
                <p:nvPr/>
              </p:nvSpPr>
              <p:spPr bwMode="auto">
                <a:xfrm>
                  <a:off x="2064" y="3216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1408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14089" name="Line 41"/>
                <p:cNvSpPr>
                  <a:spLocks noChangeShapeType="1"/>
                </p:cNvSpPr>
                <p:nvPr/>
              </p:nvSpPr>
              <p:spPr bwMode="auto">
                <a:xfrm>
                  <a:off x="1776" y="360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14090" name="Line 42"/>
                <p:cNvSpPr>
                  <a:spLocks noChangeShapeType="1"/>
                </p:cNvSpPr>
                <p:nvPr/>
              </p:nvSpPr>
              <p:spPr bwMode="auto">
                <a:xfrm>
                  <a:off x="2304" y="3408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14091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321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1409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160" y="3408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grpSp>
              <p:nvGrpSpPr>
                <p:cNvPr id="514093" name="Group 45"/>
                <p:cNvGrpSpPr>
                  <a:grpSpLocks/>
                </p:cNvGrpSpPr>
                <p:nvPr/>
              </p:nvGrpSpPr>
              <p:grpSpPr bwMode="auto">
                <a:xfrm>
                  <a:off x="1680" y="3168"/>
                  <a:ext cx="1248" cy="480"/>
                  <a:chOff x="2256" y="1536"/>
                  <a:chExt cx="1248" cy="480"/>
                </a:xfrm>
              </p:grpSpPr>
              <p:sp>
                <p:nvSpPr>
                  <p:cNvPr id="51409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14095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14096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14097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14098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14099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1410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14101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14102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</p:grpSp>
        </p:grpSp>
        <p:grpSp>
          <p:nvGrpSpPr>
            <p:cNvPr id="514103" name="Group 55"/>
            <p:cNvGrpSpPr>
              <a:grpSpLocks/>
            </p:cNvGrpSpPr>
            <p:nvPr/>
          </p:nvGrpSpPr>
          <p:grpSpPr bwMode="auto">
            <a:xfrm>
              <a:off x="3840" y="1497"/>
              <a:ext cx="491" cy="1671"/>
              <a:chOff x="2064" y="2544"/>
              <a:chExt cx="491" cy="1671"/>
            </a:xfrm>
          </p:grpSpPr>
          <p:sp>
            <p:nvSpPr>
              <p:cNvPr id="514104" name="Oval 56"/>
              <p:cNvSpPr>
                <a:spLocks noChangeArrowheads="1"/>
              </p:cNvSpPr>
              <p:nvPr/>
            </p:nvSpPr>
            <p:spPr bwMode="auto">
              <a:xfrm>
                <a:off x="2208" y="2736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4105" name="Oval 57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14106" name="Text Box 58"/>
              <p:cNvSpPr txBox="1">
                <a:spLocks noChangeArrowheads="1"/>
              </p:cNvSpPr>
              <p:nvPr/>
            </p:nvSpPr>
            <p:spPr bwMode="auto">
              <a:xfrm>
                <a:off x="2352" y="3888"/>
                <a:ext cx="2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solidFill>
                      <a:schemeClr val="accent1"/>
                    </a:solidFill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514107" name="Text Box 59"/>
              <p:cNvSpPr txBox="1">
                <a:spLocks noChangeArrowheads="1"/>
              </p:cNvSpPr>
              <p:nvPr/>
            </p:nvSpPr>
            <p:spPr bwMode="auto">
              <a:xfrm>
                <a:off x="2064" y="2544"/>
                <a:ext cx="1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solidFill>
                      <a:schemeClr val="accent2"/>
                    </a:solidFill>
                    <a:latin typeface="Times New Roman" pitchFamily="18" charset="0"/>
                  </a:rPr>
                  <a:t>t</a:t>
                </a:r>
              </a:p>
            </p:txBody>
          </p:sp>
        </p:grpSp>
      </p:grpSp>
      <p:grpSp>
        <p:nvGrpSpPr>
          <p:cNvPr id="514108" name="Group 60"/>
          <p:cNvGrpSpPr>
            <a:grpSpLocks/>
          </p:cNvGrpSpPr>
          <p:nvPr/>
        </p:nvGrpSpPr>
        <p:grpSpPr bwMode="auto">
          <a:xfrm>
            <a:off x="6096000" y="2436813"/>
            <a:ext cx="760413" cy="1677987"/>
            <a:chOff x="3840" y="1535"/>
            <a:chExt cx="479" cy="1057"/>
          </a:xfrm>
        </p:grpSpPr>
        <p:sp>
          <p:nvSpPr>
            <p:cNvPr id="514109" name="Freeform 61"/>
            <p:cNvSpPr>
              <a:spLocks/>
            </p:cNvSpPr>
            <p:nvPr/>
          </p:nvSpPr>
          <p:spPr bwMode="auto">
            <a:xfrm>
              <a:off x="3840" y="1535"/>
              <a:ext cx="192" cy="336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48" y="144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192" y="0"/>
                  </a:moveTo>
                  <a:cubicBezTo>
                    <a:pt x="136" y="44"/>
                    <a:pt x="80" y="88"/>
                    <a:pt x="48" y="144"/>
                  </a:cubicBezTo>
                  <a:cubicBezTo>
                    <a:pt x="16" y="200"/>
                    <a:pt x="8" y="268"/>
                    <a:pt x="0" y="336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110" name="Freeform 62"/>
            <p:cNvSpPr>
              <a:spLocks/>
            </p:cNvSpPr>
            <p:nvPr/>
          </p:nvSpPr>
          <p:spPr bwMode="auto">
            <a:xfrm rot="10836302">
              <a:off x="4127" y="2256"/>
              <a:ext cx="192" cy="336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48" y="144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192" y="0"/>
                  </a:moveTo>
                  <a:cubicBezTo>
                    <a:pt x="136" y="44"/>
                    <a:pt x="80" y="88"/>
                    <a:pt x="48" y="144"/>
                  </a:cubicBezTo>
                  <a:cubicBezTo>
                    <a:pt x="16" y="200"/>
                    <a:pt x="8" y="268"/>
                    <a:pt x="0" y="336"/>
                  </a:cubicBez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514111" name="Group 63"/>
          <p:cNvGrpSpPr>
            <a:grpSpLocks/>
          </p:cNvGrpSpPr>
          <p:nvPr/>
        </p:nvGrpSpPr>
        <p:grpSpPr bwMode="auto">
          <a:xfrm>
            <a:off x="5562600" y="1995488"/>
            <a:ext cx="2616200" cy="2286000"/>
            <a:chOff x="2304" y="1008"/>
            <a:chExt cx="1648" cy="1440"/>
          </a:xfrm>
        </p:grpSpPr>
        <p:sp>
          <p:nvSpPr>
            <p:cNvPr id="514112" name="Freeform 64"/>
            <p:cNvSpPr>
              <a:spLocks/>
            </p:cNvSpPr>
            <p:nvPr/>
          </p:nvSpPr>
          <p:spPr bwMode="auto">
            <a:xfrm>
              <a:off x="2304" y="1200"/>
              <a:ext cx="1056" cy="1248"/>
            </a:xfrm>
            <a:custGeom>
              <a:avLst/>
              <a:gdLst/>
              <a:ahLst/>
              <a:cxnLst>
                <a:cxn ang="0">
                  <a:pos x="1056" y="0"/>
                </a:cxn>
                <a:cxn ang="0">
                  <a:pos x="864" y="480"/>
                </a:cxn>
                <a:cxn ang="0">
                  <a:pos x="672" y="720"/>
                </a:cxn>
                <a:cxn ang="0">
                  <a:pos x="384" y="672"/>
                </a:cxn>
                <a:cxn ang="0">
                  <a:pos x="144" y="912"/>
                </a:cxn>
                <a:cxn ang="0">
                  <a:pos x="0" y="1248"/>
                </a:cxn>
              </a:cxnLst>
              <a:rect l="0" t="0" r="r" b="b"/>
              <a:pathLst>
                <a:path w="1056" h="1248">
                  <a:moveTo>
                    <a:pt x="1056" y="0"/>
                  </a:moveTo>
                  <a:cubicBezTo>
                    <a:pt x="992" y="180"/>
                    <a:pt x="928" y="360"/>
                    <a:pt x="864" y="480"/>
                  </a:cubicBezTo>
                  <a:cubicBezTo>
                    <a:pt x="800" y="600"/>
                    <a:pt x="752" y="688"/>
                    <a:pt x="672" y="720"/>
                  </a:cubicBezTo>
                  <a:cubicBezTo>
                    <a:pt x="592" y="752"/>
                    <a:pt x="472" y="640"/>
                    <a:pt x="384" y="672"/>
                  </a:cubicBezTo>
                  <a:cubicBezTo>
                    <a:pt x="296" y="704"/>
                    <a:pt x="208" y="816"/>
                    <a:pt x="144" y="912"/>
                  </a:cubicBezTo>
                  <a:cubicBezTo>
                    <a:pt x="80" y="1008"/>
                    <a:pt x="40" y="1128"/>
                    <a:pt x="0" y="1248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113" name="Text Box 65"/>
            <p:cNvSpPr txBox="1">
              <a:spLocks noChangeArrowheads="1"/>
            </p:cNvSpPr>
            <p:nvPr/>
          </p:nvSpPr>
          <p:spPr bwMode="auto">
            <a:xfrm>
              <a:off x="3408" y="1008"/>
              <a:ext cx="5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33CC33"/>
                  </a:solidFill>
                  <a:latin typeface="Times New Roman" pitchFamily="18" charset="0"/>
                </a:rPr>
                <a:t>a cut</a:t>
              </a:r>
              <a:endParaRPr lang="en-US" sz="2800" i="1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4114" name="Group 66"/>
          <p:cNvGrpSpPr>
            <a:grpSpLocks/>
          </p:cNvGrpSpPr>
          <p:nvPr/>
        </p:nvGrpSpPr>
        <p:grpSpPr bwMode="auto">
          <a:xfrm>
            <a:off x="4876800" y="2176463"/>
            <a:ext cx="3200400" cy="2028825"/>
            <a:chOff x="3072" y="1371"/>
            <a:chExt cx="2016" cy="1278"/>
          </a:xfrm>
        </p:grpSpPr>
        <p:sp>
          <p:nvSpPr>
            <p:cNvPr id="514115" name="Text Box 67"/>
            <p:cNvSpPr txBox="1">
              <a:spLocks noChangeArrowheads="1"/>
            </p:cNvSpPr>
            <p:nvPr/>
          </p:nvSpPr>
          <p:spPr bwMode="auto">
            <a:xfrm>
              <a:off x="3072" y="1371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hard </a:t>
              </a:r>
            </a:p>
            <a:p>
              <a:pPr algn="ctr"/>
              <a:r>
                <a:rPr lang="en-US"/>
                <a:t>constraint</a:t>
              </a:r>
            </a:p>
          </p:txBody>
        </p:sp>
        <p:sp>
          <p:nvSpPr>
            <p:cNvPr id="514116" name="Text Box 68"/>
            <p:cNvSpPr txBox="1">
              <a:spLocks noChangeArrowheads="1"/>
            </p:cNvSpPr>
            <p:nvPr/>
          </p:nvSpPr>
          <p:spPr bwMode="auto">
            <a:xfrm>
              <a:off x="4416" y="2283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hard </a:t>
              </a:r>
            </a:p>
            <a:p>
              <a:pPr algn="ctr"/>
              <a:r>
                <a:rPr lang="en-US"/>
                <a:t>constraint</a:t>
              </a:r>
            </a:p>
          </p:txBody>
        </p:sp>
      </p:grpSp>
      <p:grpSp>
        <p:nvGrpSpPr>
          <p:cNvPr id="514117" name="Group 69"/>
          <p:cNvGrpSpPr>
            <a:grpSpLocks/>
          </p:cNvGrpSpPr>
          <p:nvPr/>
        </p:nvGrpSpPr>
        <p:grpSpPr bwMode="auto">
          <a:xfrm>
            <a:off x="1095375" y="2466975"/>
            <a:ext cx="1601788" cy="1565275"/>
            <a:chOff x="690" y="1554"/>
            <a:chExt cx="1009" cy="986"/>
          </a:xfrm>
        </p:grpSpPr>
        <p:sp>
          <p:nvSpPr>
            <p:cNvPr id="514118" name="Rectangle 70"/>
            <p:cNvSpPr>
              <a:spLocks noChangeArrowheads="1"/>
            </p:cNvSpPr>
            <p:nvPr/>
          </p:nvSpPr>
          <p:spPr bwMode="auto">
            <a:xfrm>
              <a:off x="690" y="1554"/>
              <a:ext cx="273" cy="25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119" name="Rectangle 71"/>
            <p:cNvSpPr>
              <a:spLocks noChangeArrowheads="1"/>
            </p:cNvSpPr>
            <p:nvPr/>
          </p:nvSpPr>
          <p:spPr bwMode="auto">
            <a:xfrm>
              <a:off x="1426" y="2282"/>
              <a:ext cx="273" cy="25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514120" name="Text Box 72"/>
          <p:cNvSpPr txBox="1">
            <a:spLocks noChangeArrowheads="1"/>
          </p:cNvSpPr>
          <p:nvPr/>
        </p:nvSpPr>
        <p:spPr bwMode="auto">
          <a:xfrm>
            <a:off x="58738" y="4986338"/>
            <a:ext cx="42481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Minimum cost cut can be computed in polynomial time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(max-flow/min-cut algorithms)</a:t>
            </a:r>
          </a:p>
        </p:txBody>
      </p:sp>
      <p:grpSp>
        <p:nvGrpSpPr>
          <p:cNvPr id="514121" name="Group 73"/>
          <p:cNvGrpSpPr>
            <a:grpSpLocks/>
          </p:cNvGrpSpPr>
          <p:nvPr/>
        </p:nvGrpSpPr>
        <p:grpSpPr bwMode="auto">
          <a:xfrm>
            <a:off x="4953000" y="4686300"/>
            <a:ext cx="3581400" cy="1868488"/>
            <a:chOff x="3216" y="2903"/>
            <a:chExt cx="2256" cy="1177"/>
          </a:xfrm>
        </p:grpSpPr>
        <p:graphicFrame>
          <p:nvGraphicFramePr>
            <p:cNvPr id="514122" name="Object 74"/>
            <p:cNvGraphicFramePr>
              <a:graphicFrameLocks noChangeAspect="1"/>
            </p:cNvGraphicFramePr>
            <p:nvPr/>
          </p:nvGraphicFramePr>
          <p:xfrm>
            <a:off x="4176" y="2903"/>
            <a:ext cx="1296" cy="505"/>
          </p:xfrm>
          <a:graphic>
            <a:graphicData uri="http://schemas.openxmlformats.org/presentationml/2006/ole">
              <p:oleObj spid="_x0000_s514122" name="Equation" r:id="rId5" imgW="1282680" imgH="457200" progId="Equation.3">
                <p:embed/>
              </p:oleObj>
            </a:graphicData>
          </a:graphic>
        </p:graphicFrame>
        <p:sp>
          <p:nvSpPr>
            <p:cNvPr id="514123" name="Line 75"/>
            <p:cNvSpPr>
              <a:spLocks noChangeShapeType="1"/>
            </p:cNvSpPr>
            <p:nvPr/>
          </p:nvSpPr>
          <p:spPr bwMode="auto">
            <a:xfrm>
              <a:off x="3360" y="384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124" name="Line 76"/>
            <p:cNvSpPr>
              <a:spLocks noChangeShapeType="1"/>
            </p:cNvSpPr>
            <p:nvPr/>
          </p:nvSpPr>
          <p:spPr bwMode="auto">
            <a:xfrm flipV="1">
              <a:off x="4128" y="321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514125" name="Object 77"/>
            <p:cNvGraphicFramePr>
              <a:graphicFrameLocks noChangeAspect="1"/>
            </p:cNvGraphicFramePr>
            <p:nvPr/>
          </p:nvGraphicFramePr>
          <p:xfrm>
            <a:off x="4848" y="3813"/>
            <a:ext cx="308" cy="267"/>
          </p:xfrm>
          <a:graphic>
            <a:graphicData uri="http://schemas.openxmlformats.org/presentationml/2006/ole">
              <p:oleObj spid="_x0000_s514125" name="Equation" r:id="rId6" imgW="304560" imgH="241200" progId="Equation.3">
                <p:embed/>
              </p:oleObj>
            </a:graphicData>
          </a:graphic>
        </p:graphicFrame>
        <p:sp>
          <p:nvSpPr>
            <p:cNvPr id="514126" name="Freeform 78"/>
            <p:cNvSpPr>
              <a:spLocks/>
            </p:cNvSpPr>
            <p:nvPr/>
          </p:nvSpPr>
          <p:spPr bwMode="auto">
            <a:xfrm>
              <a:off x="3216" y="3360"/>
              <a:ext cx="1680" cy="456"/>
            </a:xfrm>
            <a:custGeom>
              <a:avLst/>
              <a:gdLst/>
              <a:ahLst/>
              <a:cxnLst>
                <a:cxn ang="0">
                  <a:pos x="0" y="440"/>
                </a:cxn>
                <a:cxn ang="0">
                  <a:pos x="288" y="440"/>
                </a:cxn>
                <a:cxn ang="0">
                  <a:pos x="480" y="344"/>
                </a:cxn>
                <a:cxn ang="0">
                  <a:pos x="576" y="152"/>
                </a:cxn>
                <a:cxn ang="0">
                  <a:pos x="624" y="56"/>
                </a:cxn>
                <a:cxn ang="0">
                  <a:pos x="720" y="8"/>
                </a:cxn>
                <a:cxn ang="0">
                  <a:pos x="816" y="56"/>
                </a:cxn>
                <a:cxn ang="0">
                  <a:pos x="960" y="344"/>
                </a:cxn>
                <a:cxn ang="0">
                  <a:pos x="1152" y="440"/>
                </a:cxn>
                <a:cxn ang="0">
                  <a:pos x="1296" y="440"/>
                </a:cxn>
              </a:cxnLst>
              <a:rect l="0" t="0" r="r" b="b"/>
              <a:pathLst>
                <a:path w="1296" h="456">
                  <a:moveTo>
                    <a:pt x="0" y="440"/>
                  </a:moveTo>
                  <a:cubicBezTo>
                    <a:pt x="104" y="448"/>
                    <a:pt x="208" y="456"/>
                    <a:pt x="288" y="440"/>
                  </a:cubicBezTo>
                  <a:cubicBezTo>
                    <a:pt x="368" y="424"/>
                    <a:pt x="432" y="392"/>
                    <a:pt x="480" y="344"/>
                  </a:cubicBezTo>
                  <a:cubicBezTo>
                    <a:pt x="528" y="296"/>
                    <a:pt x="552" y="200"/>
                    <a:pt x="576" y="152"/>
                  </a:cubicBezTo>
                  <a:cubicBezTo>
                    <a:pt x="600" y="104"/>
                    <a:pt x="600" y="80"/>
                    <a:pt x="624" y="56"/>
                  </a:cubicBezTo>
                  <a:cubicBezTo>
                    <a:pt x="648" y="32"/>
                    <a:pt x="688" y="8"/>
                    <a:pt x="720" y="8"/>
                  </a:cubicBezTo>
                  <a:cubicBezTo>
                    <a:pt x="752" y="8"/>
                    <a:pt x="776" y="0"/>
                    <a:pt x="816" y="56"/>
                  </a:cubicBezTo>
                  <a:cubicBezTo>
                    <a:pt x="856" y="112"/>
                    <a:pt x="904" y="280"/>
                    <a:pt x="960" y="344"/>
                  </a:cubicBezTo>
                  <a:cubicBezTo>
                    <a:pt x="1016" y="408"/>
                    <a:pt x="1096" y="424"/>
                    <a:pt x="1152" y="440"/>
                  </a:cubicBezTo>
                  <a:cubicBezTo>
                    <a:pt x="1208" y="456"/>
                    <a:pt x="1252" y="448"/>
                    <a:pt x="1296" y="440"/>
                  </a:cubicBezTo>
                </a:path>
              </a:pathLst>
            </a:custGeom>
            <a:noFill/>
            <a:ln w="38100" cap="flat" cmpd="sng">
              <a:solidFill>
                <a:srgbClr val="E4B7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4127" name="Line 79"/>
            <p:cNvSpPr>
              <a:spLocks noChangeShapeType="1"/>
            </p:cNvSpPr>
            <p:nvPr/>
          </p:nvSpPr>
          <p:spPr bwMode="auto">
            <a:xfrm>
              <a:off x="3936" y="36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514128" name="Object 80"/>
            <p:cNvGraphicFramePr>
              <a:graphicFrameLocks noChangeAspect="1"/>
            </p:cNvGraphicFramePr>
            <p:nvPr/>
          </p:nvGraphicFramePr>
          <p:xfrm>
            <a:off x="4168" y="3600"/>
            <a:ext cx="200" cy="240"/>
          </p:xfrm>
          <a:graphic>
            <a:graphicData uri="http://schemas.openxmlformats.org/presentationml/2006/ole">
              <p:oleObj spid="_x0000_s514128" name="Equation" r:id="rId7" imgW="152280" imgH="139680" progId="Equation.3">
                <p:embed/>
              </p:oleObj>
            </a:graphicData>
          </a:graphic>
        </p:graphicFrame>
      </p:grpSp>
      <p:sp>
        <p:nvSpPr>
          <p:cNvPr id="81" name="Text Box 97"/>
          <p:cNvSpPr txBox="1">
            <a:spLocks noChangeArrowheads="1"/>
          </p:cNvSpPr>
          <p:nvPr/>
        </p:nvSpPr>
        <p:spPr bwMode="auto">
          <a:xfrm>
            <a:off x="478464" y="1496461"/>
            <a:ext cx="27398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[</a:t>
            </a:r>
            <a:r>
              <a:rPr lang="en-US" sz="2000" dirty="0" err="1" smtClean="0">
                <a:latin typeface="Times New Roman" pitchFamily="18" charset="0"/>
              </a:rPr>
              <a:t>Boykov</a:t>
            </a:r>
            <a:r>
              <a:rPr lang="en-US" sz="2000" dirty="0" smtClean="0">
                <a:latin typeface="Times New Roman" pitchFamily="18" charset="0"/>
              </a:rPr>
              <a:t> and Jolly 2001]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1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76" grpId="0" animBg="1"/>
      <p:bldP spid="514077" grpId="0" animBg="1"/>
      <p:bldP spid="51412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</a:t>
            </a:r>
            <a:r>
              <a:rPr lang="en-US" i="1"/>
              <a:t>s-t</a:t>
            </a:r>
            <a:r>
              <a:rPr lang="en-US"/>
              <a:t> cuts algorithms</a:t>
            </a:r>
          </a:p>
        </p:txBody>
      </p:sp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457200" y="16002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3200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r>
              <a:rPr lang="en-US" sz="3200" dirty="0" smtClean="0">
                <a:latin typeface="Times New Roman" pitchFamily="18" charset="0"/>
              </a:rPr>
              <a:t> Augmenting </a:t>
            </a:r>
            <a:r>
              <a:rPr lang="en-US" sz="3200" dirty="0">
                <a:latin typeface="Times New Roman" pitchFamily="18" charset="0"/>
              </a:rPr>
              <a:t>paths [Ford &amp; Fulkerson, 1962</a:t>
            </a:r>
            <a:r>
              <a:rPr lang="en-US" sz="3200" dirty="0" smtClean="0">
                <a:latin typeface="Times New Roman" pitchFamily="18" charset="0"/>
              </a:rPr>
              <a:t>]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- heuristically tuned to grids [</a:t>
            </a:r>
            <a:r>
              <a:rPr lang="en-US" sz="2400" dirty="0" err="1" smtClean="0">
                <a:latin typeface="Times New Roman" pitchFamily="18" charset="0"/>
              </a:rPr>
              <a:t>Boykov&amp;Kolmogorov</a:t>
            </a:r>
            <a:r>
              <a:rPr lang="en-US" sz="2400" dirty="0" smtClean="0">
                <a:latin typeface="Times New Roman" pitchFamily="18" charset="0"/>
              </a:rPr>
              <a:t> 2003]</a:t>
            </a:r>
            <a:endParaRPr lang="en-US" sz="3200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endParaRPr lang="en-US" sz="3200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r>
              <a:rPr lang="en-US" sz="3200" dirty="0" smtClean="0">
                <a:latin typeface="Times New Roman" pitchFamily="18" charset="0"/>
              </a:rPr>
              <a:t> Push-</a:t>
            </a:r>
            <a:r>
              <a:rPr lang="en-US" sz="3200" dirty="0" err="1" smtClean="0">
                <a:latin typeface="Times New Roman" pitchFamily="18" charset="0"/>
              </a:rPr>
              <a:t>relabel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[Goldberg-</a:t>
            </a:r>
            <a:r>
              <a:rPr lang="en-US" sz="3200" dirty="0" err="1">
                <a:latin typeface="Times New Roman" pitchFamily="18" charset="0"/>
              </a:rPr>
              <a:t>Tarjan</a:t>
            </a:r>
            <a:r>
              <a:rPr lang="en-US" sz="3200" dirty="0">
                <a:latin typeface="Times New Roman" pitchFamily="18" charset="0"/>
              </a:rPr>
              <a:t>, 1986</a:t>
            </a:r>
            <a:r>
              <a:rPr lang="en-US" sz="3200" dirty="0" smtClean="0">
                <a:latin typeface="Times New Roman" pitchFamily="18" charset="0"/>
              </a:rPr>
              <a:t>]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       - good choice for denser grids, e.g. in 3D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Preflow</a:t>
            </a:r>
            <a:r>
              <a:rPr lang="en-US" sz="3200" dirty="0" smtClean="0">
                <a:latin typeface="Times New Roman" pitchFamily="18" charset="0"/>
              </a:rPr>
              <a:t> [</a:t>
            </a:r>
            <a:r>
              <a:rPr lang="en-US" sz="3200" dirty="0" err="1" smtClean="0">
                <a:latin typeface="Times New Roman" pitchFamily="18" charset="0"/>
              </a:rPr>
              <a:t>Hochbaum</a:t>
            </a:r>
            <a:r>
              <a:rPr lang="en-US" sz="3200" dirty="0" smtClean="0">
                <a:latin typeface="Times New Roman" pitchFamily="18" charset="0"/>
              </a:rPr>
              <a:t>, 2003]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dirty="0" smtClean="0">
                <a:latin typeface="Times New Roman" pitchFamily="18" charset="0"/>
              </a:rPr>
              <a:t> - also competitive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3200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Optimal boundary in 2D</a:t>
            </a: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2633663" y="5613400"/>
            <a:ext cx="4276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“max-flow = min-cut”</a:t>
            </a:r>
          </a:p>
        </p:txBody>
      </p:sp>
      <p:pic>
        <p:nvPicPr>
          <p:cNvPr id="6" name="flow_cu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14513" y="1857375"/>
            <a:ext cx="7168036" cy="352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boundary in 3D</a:t>
            </a:r>
          </a:p>
        </p:txBody>
      </p:sp>
      <p:sp>
        <p:nvSpPr>
          <p:cNvPr id="562179" name="Text Box 3"/>
          <p:cNvSpPr txBox="1">
            <a:spLocks noChangeArrowheads="1"/>
          </p:cNvSpPr>
          <p:nvPr/>
        </p:nvSpPr>
        <p:spPr bwMode="auto">
          <a:xfrm>
            <a:off x="1731963" y="6354763"/>
            <a:ext cx="70493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3D bone segmentation (real time screen </a:t>
            </a:r>
            <a:r>
              <a:rPr lang="en-US" sz="2000" dirty="0" smtClean="0"/>
              <a:t>capture, year 2000)</a:t>
            </a:r>
            <a:endParaRPr lang="en-US" sz="2000" dirty="0"/>
          </a:p>
        </p:txBody>
      </p:sp>
      <p:pic>
        <p:nvPicPr>
          <p:cNvPr id="5" name="boneCC_iccv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33538" y="1434907"/>
            <a:ext cx="5605462" cy="4884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6" y="1898469"/>
            <a:ext cx="7855130" cy="2978331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‘Smoothness’ of segmentation boundary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			- snakes (physics-based contours)</a:t>
            </a:r>
          </a:p>
          <a:p>
            <a:pPr>
              <a:buNone/>
            </a:pPr>
            <a:r>
              <a:rPr lang="en-CA" dirty="0" smtClean="0"/>
              <a:t>                  - geodesic contours   (geometry) </a:t>
            </a:r>
          </a:p>
          <a:p>
            <a:pPr>
              <a:buNone/>
            </a:pPr>
            <a:r>
              <a:rPr lang="en-CA" dirty="0" smtClean="0"/>
              <a:t>                  - </a:t>
            </a:r>
            <a:r>
              <a:rPr lang="en-CA" dirty="0" smtClean="0">
                <a:solidFill>
                  <a:srgbClr val="0070C0"/>
                </a:solidFill>
              </a:rPr>
              <a:t>graph cuts</a:t>
            </a:r>
          </a:p>
          <a:p>
            <a:pPr>
              <a:buNone/>
            </a:pPr>
            <a:r>
              <a:rPr lang="en-CA" dirty="0" smtClean="0"/>
              <a:t>               </a:t>
            </a:r>
          </a:p>
          <a:p>
            <a:pPr>
              <a:buNone/>
            </a:pPr>
            <a:r>
              <a:rPr lang="en-CA" dirty="0" smtClean="0"/>
              <a:t>                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-57761" y="5761212"/>
            <a:ext cx="918764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800" dirty="0" smtClean="0"/>
              <a:t>NOTE: many </a:t>
            </a:r>
            <a:r>
              <a:rPr lang="en-CA" sz="1800" i="1" dirty="0" smtClean="0"/>
              <a:t>distance-to-seed</a:t>
            </a:r>
            <a:r>
              <a:rPr lang="en-CA" sz="1800" dirty="0" smtClean="0"/>
              <a:t>  methods optimize segmentation boundary only indirectly,</a:t>
            </a:r>
          </a:p>
          <a:p>
            <a:pPr algn="ctr"/>
            <a:r>
              <a:rPr lang="en-CA" sz="1800" dirty="0" smtClean="0"/>
              <a:t>they compute some analogue of optimum </a:t>
            </a:r>
            <a:r>
              <a:rPr lang="en-CA" sz="1800" b="1" dirty="0" err="1" smtClean="0"/>
              <a:t>Voronoi</a:t>
            </a:r>
            <a:r>
              <a:rPr lang="en-CA" sz="1800" b="1" dirty="0" smtClean="0"/>
              <a:t> cells</a:t>
            </a:r>
          </a:p>
          <a:p>
            <a:pPr algn="ctr"/>
            <a:r>
              <a:rPr lang="en-CA" dirty="0" smtClean="0"/>
              <a:t>[fuzzy connectivity, random walker, geodesic </a:t>
            </a:r>
            <a:r>
              <a:rPr lang="en-CA" dirty="0" err="1" smtClean="0"/>
              <a:t>Voronoi</a:t>
            </a:r>
            <a:r>
              <a:rPr lang="en-CA" dirty="0" smtClean="0"/>
              <a:t> cells, etc.] 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714633" y="4239963"/>
            <a:ext cx="3387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(discrete geometry)</a:t>
            </a:r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3030583" y="1702525"/>
            <a:ext cx="5773784" cy="2846331"/>
            <a:chOff x="3030583" y="1702525"/>
            <a:chExt cx="5773784" cy="2846331"/>
          </a:xfrm>
        </p:grpSpPr>
        <p:sp>
          <p:nvSpPr>
            <p:cNvPr id="117" name="Oval 116"/>
            <p:cNvSpPr/>
            <p:nvPr/>
          </p:nvSpPr>
          <p:spPr bwMode="auto">
            <a:xfrm>
              <a:off x="6644641" y="1702525"/>
              <a:ext cx="2159726" cy="984068"/>
            </a:xfrm>
            <a:prstGeom prst="ellipse">
              <a:avLst/>
            </a:prstGeom>
            <a:solidFill>
              <a:srgbClr val="99FF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3030583" y="1793967"/>
              <a:ext cx="1210492" cy="984068"/>
            </a:xfrm>
            <a:prstGeom prst="ellipse">
              <a:avLst/>
            </a:prstGeom>
            <a:solidFill>
              <a:srgbClr val="99FF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6014535" y="2940718"/>
              <a:ext cx="1565275" cy="1608138"/>
            </a:xfrm>
            <a:custGeom>
              <a:avLst/>
              <a:gdLst/>
              <a:ahLst/>
              <a:cxnLst>
                <a:cxn ang="0">
                  <a:pos x="90" y="642"/>
                </a:cxn>
                <a:cxn ang="0">
                  <a:pos x="203" y="688"/>
                </a:cxn>
                <a:cxn ang="0">
                  <a:pos x="294" y="801"/>
                </a:cxn>
                <a:cxn ang="0">
                  <a:pos x="453" y="983"/>
                </a:cxn>
                <a:cxn ang="0">
                  <a:pos x="702" y="983"/>
                </a:cxn>
                <a:cxn ang="0">
                  <a:pos x="929" y="801"/>
                </a:cxn>
                <a:cxn ang="0">
                  <a:pos x="929" y="665"/>
                </a:cxn>
                <a:cxn ang="0">
                  <a:pos x="838" y="597"/>
                </a:cxn>
                <a:cxn ang="0">
                  <a:pos x="816" y="302"/>
                </a:cxn>
                <a:cxn ang="0">
                  <a:pos x="929" y="234"/>
                </a:cxn>
                <a:cxn ang="0">
                  <a:pos x="952" y="98"/>
                </a:cxn>
                <a:cxn ang="0">
                  <a:pos x="725" y="30"/>
                </a:cxn>
                <a:cxn ang="0">
                  <a:pos x="317" y="53"/>
                </a:cxn>
                <a:cxn ang="0">
                  <a:pos x="45" y="348"/>
                </a:cxn>
                <a:cxn ang="0">
                  <a:pos x="45" y="574"/>
                </a:cxn>
                <a:cxn ang="0">
                  <a:pos x="90" y="642"/>
                </a:cxn>
              </a:cxnLst>
              <a:rect l="0" t="0" r="r" b="b"/>
              <a:pathLst>
                <a:path w="986" h="1013">
                  <a:moveTo>
                    <a:pt x="90" y="642"/>
                  </a:moveTo>
                  <a:cubicBezTo>
                    <a:pt x="116" y="661"/>
                    <a:pt x="169" y="662"/>
                    <a:pt x="203" y="688"/>
                  </a:cubicBezTo>
                  <a:cubicBezTo>
                    <a:pt x="237" y="714"/>
                    <a:pt x="252" y="752"/>
                    <a:pt x="294" y="801"/>
                  </a:cubicBezTo>
                  <a:cubicBezTo>
                    <a:pt x="336" y="850"/>
                    <a:pt x="385" y="953"/>
                    <a:pt x="453" y="983"/>
                  </a:cubicBezTo>
                  <a:cubicBezTo>
                    <a:pt x="521" y="1013"/>
                    <a:pt x="623" y="1013"/>
                    <a:pt x="702" y="983"/>
                  </a:cubicBezTo>
                  <a:cubicBezTo>
                    <a:pt x="781" y="953"/>
                    <a:pt x="891" y="854"/>
                    <a:pt x="929" y="801"/>
                  </a:cubicBezTo>
                  <a:cubicBezTo>
                    <a:pt x="967" y="748"/>
                    <a:pt x="944" y="699"/>
                    <a:pt x="929" y="665"/>
                  </a:cubicBezTo>
                  <a:cubicBezTo>
                    <a:pt x="914" y="631"/>
                    <a:pt x="857" y="658"/>
                    <a:pt x="838" y="597"/>
                  </a:cubicBezTo>
                  <a:cubicBezTo>
                    <a:pt x="819" y="536"/>
                    <a:pt x="801" y="362"/>
                    <a:pt x="816" y="302"/>
                  </a:cubicBezTo>
                  <a:cubicBezTo>
                    <a:pt x="831" y="242"/>
                    <a:pt x="906" y="268"/>
                    <a:pt x="929" y="234"/>
                  </a:cubicBezTo>
                  <a:cubicBezTo>
                    <a:pt x="952" y="200"/>
                    <a:pt x="986" y="132"/>
                    <a:pt x="952" y="98"/>
                  </a:cubicBezTo>
                  <a:cubicBezTo>
                    <a:pt x="918" y="64"/>
                    <a:pt x="831" y="37"/>
                    <a:pt x="725" y="30"/>
                  </a:cubicBezTo>
                  <a:cubicBezTo>
                    <a:pt x="619" y="23"/>
                    <a:pt x="430" y="0"/>
                    <a:pt x="317" y="53"/>
                  </a:cubicBezTo>
                  <a:cubicBezTo>
                    <a:pt x="204" y="106"/>
                    <a:pt x="90" y="261"/>
                    <a:pt x="45" y="348"/>
                  </a:cubicBezTo>
                  <a:cubicBezTo>
                    <a:pt x="0" y="435"/>
                    <a:pt x="38" y="525"/>
                    <a:pt x="45" y="574"/>
                  </a:cubicBezTo>
                  <a:cubicBezTo>
                    <a:pt x="52" y="623"/>
                    <a:pt x="64" y="623"/>
                    <a:pt x="90" y="642"/>
                  </a:cubicBezTo>
                  <a:close/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2949" y="117987"/>
            <a:ext cx="8613058" cy="1143001"/>
          </a:xfrm>
        </p:spPr>
        <p:txBody>
          <a:bodyPr/>
          <a:lstStyle/>
          <a:p>
            <a:r>
              <a:rPr lang="en-US" dirty="0"/>
              <a:t>Discrete vs. continuous </a:t>
            </a:r>
            <a:r>
              <a:rPr lang="en-US" dirty="0" smtClean="0"/>
              <a:t>boundary cost</a:t>
            </a:r>
            <a:endParaRPr lang="en-GB" dirty="0"/>
          </a:p>
        </p:txBody>
      </p:sp>
      <p:sp>
        <p:nvSpPr>
          <p:cNvPr id="567299" name="Line 3"/>
          <p:cNvSpPr>
            <a:spLocks noChangeShapeType="1"/>
          </p:cNvSpPr>
          <p:nvPr/>
        </p:nvSpPr>
        <p:spPr bwMode="auto">
          <a:xfrm flipH="1">
            <a:off x="4606834" y="1497215"/>
            <a:ext cx="9616" cy="371051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58738" y="1371600"/>
            <a:ext cx="4762501" cy="3265488"/>
            <a:chOff x="127" y="864"/>
            <a:chExt cx="3000" cy="2057"/>
          </a:xfrm>
        </p:grpSpPr>
        <p:sp>
          <p:nvSpPr>
            <p:cNvPr id="567301" name="Rectangle 5"/>
            <p:cNvSpPr>
              <a:spLocks noChangeArrowheads="1"/>
            </p:cNvSpPr>
            <p:nvPr/>
          </p:nvSpPr>
          <p:spPr bwMode="auto">
            <a:xfrm>
              <a:off x="127" y="864"/>
              <a:ext cx="3000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 algn="ctr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2800" b="1" i="1" dirty="0" smtClean="0">
                  <a:latin typeface="Times New Roman" pitchFamily="18" charset="0"/>
                </a:rPr>
                <a:t>Geodesic </a:t>
              </a:r>
              <a:r>
                <a:rPr lang="en-US" sz="2800" b="1" i="1" dirty="0">
                  <a:latin typeface="Times New Roman" pitchFamily="18" charset="0"/>
                </a:rPr>
                <a:t>contours</a:t>
              </a:r>
              <a:endParaRPr lang="en-US" sz="2800" b="1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67302" name="Object 6"/>
            <p:cNvGraphicFramePr>
              <a:graphicFrameLocks noChangeAspect="1"/>
            </p:cNvGraphicFramePr>
            <p:nvPr/>
          </p:nvGraphicFramePr>
          <p:xfrm>
            <a:off x="1557" y="1094"/>
            <a:ext cx="1242" cy="615"/>
          </p:xfrm>
          <a:graphic>
            <a:graphicData uri="http://schemas.openxmlformats.org/presentationml/2006/ole">
              <p:oleObj spid="_x0000_s693252" name="Equation" r:id="rId4" imgW="977760" imgH="482400" progId="Equation.3">
                <p:embed/>
              </p:oleObj>
            </a:graphicData>
          </a:graphic>
        </p:graphicFrame>
        <p:sp>
          <p:nvSpPr>
            <p:cNvPr id="567303" name="Freeform 7"/>
            <p:cNvSpPr>
              <a:spLocks/>
            </p:cNvSpPr>
            <p:nvPr/>
          </p:nvSpPr>
          <p:spPr bwMode="auto">
            <a:xfrm>
              <a:off x="1007" y="1908"/>
              <a:ext cx="986" cy="1013"/>
            </a:xfrm>
            <a:custGeom>
              <a:avLst/>
              <a:gdLst/>
              <a:ahLst/>
              <a:cxnLst>
                <a:cxn ang="0">
                  <a:pos x="90" y="642"/>
                </a:cxn>
                <a:cxn ang="0">
                  <a:pos x="203" y="688"/>
                </a:cxn>
                <a:cxn ang="0">
                  <a:pos x="294" y="801"/>
                </a:cxn>
                <a:cxn ang="0">
                  <a:pos x="453" y="983"/>
                </a:cxn>
                <a:cxn ang="0">
                  <a:pos x="702" y="983"/>
                </a:cxn>
                <a:cxn ang="0">
                  <a:pos x="929" y="801"/>
                </a:cxn>
                <a:cxn ang="0">
                  <a:pos x="929" y="665"/>
                </a:cxn>
                <a:cxn ang="0">
                  <a:pos x="838" y="597"/>
                </a:cxn>
                <a:cxn ang="0">
                  <a:pos x="816" y="302"/>
                </a:cxn>
                <a:cxn ang="0">
                  <a:pos x="929" y="234"/>
                </a:cxn>
                <a:cxn ang="0">
                  <a:pos x="952" y="98"/>
                </a:cxn>
                <a:cxn ang="0">
                  <a:pos x="725" y="30"/>
                </a:cxn>
                <a:cxn ang="0">
                  <a:pos x="317" y="53"/>
                </a:cxn>
                <a:cxn ang="0">
                  <a:pos x="45" y="348"/>
                </a:cxn>
                <a:cxn ang="0">
                  <a:pos x="45" y="574"/>
                </a:cxn>
                <a:cxn ang="0">
                  <a:pos x="90" y="642"/>
                </a:cxn>
              </a:cxnLst>
              <a:rect l="0" t="0" r="r" b="b"/>
              <a:pathLst>
                <a:path w="986" h="1013">
                  <a:moveTo>
                    <a:pt x="90" y="642"/>
                  </a:moveTo>
                  <a:cubicBezTo>
                    <a:pt x="116" y="661"/>
                    <a:pt x="169" y="662"/>
                    <a:pt x="203" y="688"/>
                  </a:cubicBezTo>
                  <a:cubicBezTo>
                    <a:pt x="237" y="714"/>
                    <a:pt x="252" y="752"/>
                    <a:pt x="294" y="801"/>
                  </a:cubicBezTo>
                  <a:cubicBezTo>
                    <a:pt x="336" y="850"/>
                    <a:pt x="385" y="953"/>
                    <a:pt x="453" y="983"/>
                  </a:cubicBezTo>
                  <a:cubicBezTo>
                    <a:pt x="521" y="1013"/>
                    <a:pt x="623" y="1013"/>
                    <a:pt x="702" y="983"/>
                  </a:cubicBezTo>
                  <a:cubicBezTo>
                    <a:pt x="781" y="953"/>
                    <a:pt x="891" y="854"/>
                    <a:pt x="929" y="801"/>
                  </a:cubicBezTo>
                  <a:cubicBezTo>
                    <a:pt x="967" y="748"/>
                    <a:pt x="944" y="699"/>
                    <a:pt x="929" y="665"/>
                  </a:cubicBezTo>
                  <a:cubicBezTo>
                    <a:pt x="914" y="631"/>
                    <a:pt x="857" y="658"/>
                    <a:pt x="838" y="597"/>
                  </a:cubicBezTo>
                  <a:cubicBezTo>
                    <a:pt x="819" y="536"/>
                    <a:pt x="801" y="362"/>
                    <a:pt x="816" y="302"/>
                  </a:cubicBezTo>
                  <a:cubicBezTo>
                    <a:pt x="831" y="242"/>
                    <a:pt x="906" y="268"/>
                    <a:pt x="929" y="234"/>
                  </a:cubicBezTo>
                  <a:cubicBezTo>
                    <a:pt x="952" y="200"/>
                    <a:pt x="986" y="132"/>
                    <a:pt x="952" y="98"/>
                  </a:cubicBezTo>
                  <a:cubicBezTo>
                    <a:pt x="918" y="64"/>
                    <a:pt x="831" y="37"/>
                    <a:pt x="725" y="30"/>
                  </a:cubicBezTo>
                  <a:cubicBezTo>
                    <a:pt x="619" y="23"/>
                    <a:pt x="430" y="0"/>
                    <a:pt x="317" y="53"/>
                  </a:cubicBezTo>
                  <a:cubicBezTo>
                    <a:pt x="204" y="106"/>
                    <a:pt x="90" y="261"/>
                    <a:pt x="45" y="348"/>
                  </a:cubicBezTo>
                  <a:cubicBezTo>
                    <a:pt x="0" y="435"/>
                    <a:pt x="38" y="525"/>
                    <a:pt x="45" y="574"/>
                  </a:cubicBezTo>
                  <a:cubicBezTo>
                    <a:pt x="52" y="623"/>
                    <a:pt x="64" y="623"/>
                    <a:pt x="90" y="642"/>
                  </a:cubicBezTo>
                  <a:close/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73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69525" y="5476580"/>
            <a:ext cx="7381990" cy="1322439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2800" dirty="0" smtClean="0"/>
              <a:t>Both incorporate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800" dirty="0" smtClean="0"/>
              <a:t>segmentation </a:t>
            </a:r>
            <a:r>
              <a:rPr lang="en-GB" sz="2800" dirty="0" smtClean="0"/>
              <a:t>boundary smoothness and </a:t>
            </a:r>
          </a:p>
          <a:p>
            <a:pPr algn="ctr">
              <a:lnSpc>
                <a:spcPct val="90000"/>
              </a:lnSpc>
              <a:buNone/>
            </a:pPr>
            <a:r>
              <a:rPr lang="en-GB" sz="2800" dirty="0" smtClean="0"/>
              <a:t>alignment to image edges</a:t>
            </a:r>
            <a:endParaRPr lang="en-GB" sz="2800" dirty="0"/>
          </a:p>
        </p:txBody>
      </p:sp>
      <p:graphicFrame>
        <p:nvGraphicFramePr>
          <p:cNvPr id="567305" name="Object 9"/>
          <p:cNvGraphicFramePr>
            <a:graphicFrameLocks noChangeAspect="1"/>
          </p:cNvGraphicFramePr>
          <p:nvPr/>
        </p:nvGraphicFramePr>
        <p:xfrm>
          <a:off x="5959475" y="1920875"/>
          <a:ext cx="2820988" cy="654050"/>
        </p:xfrm>
        <a:graphic>
          <a:graphicData uri="http://schemas.openxmlformats.org/presentationml/2006/ole">
            <p:oleObj spid="_x0000_s693250" name="Equation" r:id="rId5" imgW="1536480" imgH="355320" progId="Equation.3">
              <p:embed/>
            </p:oleObj>
          </a:graphicData>
        </a:graphic>
      </p:graphicFrame>
      <p:sp>
        <p:nvSpPr>
          <p:cNvPr id="567306" name="Rectangle 10"/>
          <p:cNvSpPr>
            <a:spLocks noChangeArrowheads="1"/>
          </p:cNvSpPr>
          <p:nvPr/>
        </p:nvSpPr>
        <p:spPr bwMode="auto">
          <a:xfrm>
            <a:off x="4391025" y="1327150"/>
            <a:ext cx="47625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800" b="1" i="1">
                <a:latin typeface="Times New Roman" pitchFamily="18" charset="0"/>
              </a:rPr>
              <a:t>Graph cuts</a:t>
            </a:r>
            <a:endParaRPr lang="en-US" sz="28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438775" y="2713038"/>
            <a:ext cx="2428875" cy="2133600"/>
            <a:chOff x="5438775" y="2713038"/>
            <a:chExt cx="2428875" cy="2133600"/>
          </a:xfrm>
        </p:grpSpPr>
        <p:sp>
          <p:nvSpPr>
            <p:cNvPr id="567308" name="Line 12"/>
            <p:cNvSpPr>
              <a:spLocks noChangeShapeType="1"/>
            </p:cNvSpPr>
            <p:nvPr/>
          </p:nvSpPr>
          <p:spPr bwMode="auto">
            <a:xfrm>
              <a:off x="5514975" y="2789238"/>
              <a:ext cx="1981200" cy="198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09" name="Line 13"/>
            <p:cNvSpPr>
              <a:spLocks noChangeShapeType="1"/>
            </p:cNvSpPr>
            <p:nvPr/>
          </p:nvSpPr>
          <p:spPr bwMode="auto">
            <a:xfrm>
              <a:off x="5438775" y="2865438"/>
              <a:ext cx="2395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10" name="Line 14"/>
            <p:cNvSpPr>
              <a:spLocks noChangeShapeType="1"/>
            </p:cNvSpPr>
            <p:nvPr/>
          </p:nvSpPr>
          <p:spPr bwMode="auto">
            <a:xfrm flipV="1">
              <a:off x="5438775" y="3159125"/>
              <a:ext cx="2395538" cy="11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11" name="Line 15"/>
            <p:cNvSpPr>
              <a:spLocks noChangeShapeType="1"/>
            </p:cNvSpPr>
            <p:nvPr/>
          </p:nvSpPr>
          <p:spPr bwMode="auto">
            <a:xfrm>
              <a:off x="5438775" y="4084638"/>
              <a:ext cx="24288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12" name="Line 16"/>
            <p:cNvSpPr>
              <a:spLocks noChangeShapeType="1"/>
            </p:cNvSpPr>
            <p:nvPr/>
          </p:nvSpPr>
          <p:spPr bwMode="auto">
            <a:xfrm>
              <a:off x="5438775" y="3779838"/>
              <a:ext cx="24288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13" name="Line 17"/>
            <p:cNvSpPr>
              <a:spLocks noChangeShapeType="1"/>
            </p:cNvSpPr>
            <p:nvPr/>
          </p:nvSpPr>
          <p:spPr bwMode="auto">
            <a:xfrm flipV="1">
              <a:off x="5438775" y="3465513"/>
              <a:ext cx="2428875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14" name="Line 18"/>
            <p:cNvSpPr>
              <a:spLocks noChangeShapeType="1"/>
            </p:cNvSpPr>
            <p:nvPr/>
          </p:nvSpPr>
          <p:spPr bwMode="auto">
            <a:xfrm>
              <a:off x="55911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15" name="Line 19"/>
            <p:cNvSpPr>
              <a:spLocks noChangeShapeType="1"/>
            </p:cNvSpPr>
            <p:nvPr/>
          </p:nvSpPr>
          <p:spPr bwMode="auto">
            <a:xfrm>
              <a:off x="58959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16" name="Line 20"/>
            <p:cNvSpPr>
              <a:spLocks noChangeShapeType="1"/>
            </p:cNvSpPr>
            <p:nvPr/>
          </p:nvSpPr>
          <p:spPr bwMode="auto">
            <a:xfrm>
              <a:off x="62007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17" name="Line 21"/>
            <p:cNvSpPr>
              <a:spLocks noChangeShapeType="1"/>
            </p:cNvSpPr>
            <p:nvPr/>
          </p:nvSpPr>
          <p:spPr bwMode="auto">
            <a:xfrm>
              <a:off x="65055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18" name="Line 22"/>
            <p:cNvSpPr>
              <a:spLocks noChangeShapeType="1"/>
            </p:cNvSpPr>
            <p:nvPr/>
          </p:nvSpPr>
          <p:spPr bwMode="auto">
            <a:xfrm>
              <a:off x="68103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19" name="Line 23"/>
            <p:cNvSpPr>
              <a:spLocks noChangeShapeType="1"/>
            </p:cNvSpPr>
            <p:nvPr/>
          </p:nvSpPr>
          <p:spPr bwMode="auto">
            <a:xfrm>
              <a:off x="71151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0" name="Line 24"/>
            <p:cNvSpPr>
              <a:spLocks noChangeShapeType="1"/>
            </p:cNvSpPr>
            <p:nvPr/>
          </p:nvSpPr>
          <p:spPr bwMode="auto">
            <a:xfrm>
              <a:off x="74199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1" name="Line 25"/>
            <p:cNvSpPr>
              <a:spLocks noChangeShapeType="1"/>
            </p:cNvSpPr>
            <p:nvPr/>
          </p:nvSpPr>
          <p:spPr bwMode="auto">
            <a:xfrm>
              <a:off x="77247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2" name="Line 26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106680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3" name="Line 27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13716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4" name="Line 28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167640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5" name="Line 29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1981200" cy="198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6" name="Line 30"/>
            <p:cNvSpPr>
              <a:spLocks noChangeShapeType="1"/>
            </p:cNvSpPr>
            <p:nvPr/>
          </p:nvSpPr>
          <p:spPr bwMode="auto">
            <a:xfrm flipV="1">
              <a:off x="5819775" y="2789238"/>
              <a:ext cx="1981200" cy="198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7" name="Line 31"/>
            <p:cNvSpPr>
              <a:spLocks noChangeShapeType="1"/>
            </p:cNvSpPr>
            <p:nvPr/>
          </p:nvSpPr>
          <p:spPr bwMode="auto">
            <a:xfrm flipV="1">
              <a:off x="6124575" y="3048000"/>
              <a:ext cx="1711325" cy="1722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8" name="Line 32"/>
            <p:cNvSpPr>
              <a:spLocks noChangeShapeType="1"/>
            </p:cNvSpPr>
            <p:nvPr/>
          </p:nvSpPr>
          <p:spPr bwMode="auto">
            <a:xfrm flipV="1">
              <a:off x="6429375" y="3359150"/>
              <a:ext cx="1409700" cy="1411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9" name="Line 33"/>
            <p:cNvSpPr>
              <a:spLocks noChangeShapeType="1"/>
            </p:cNvSpPr>
            <p:nvPr/>
          </p:nvSpPr>
          <p:spPr bwMode="auto">
            <a:xfrm flipV="1">
              <a:off x="6734175" y="3671888"/>
              <a:ext cx="1089025" cy="1098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0" name="Line 34"/>
            <p:cNvSpPr>
              <a:spLocks noChangeShapeType="1"/>
            </p:cNvSpPr>
            <p:nvPr/>
          </p:nvSpPr>
          <p:spPr bwMode="auto">
            <a:xfrm flipV="1">
              <a:off x="7038975" y="3983038"/>
              <a:ext cx="785813" cy="78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1" name="Line 35"/>
            <p:cNvSpPr>
              <a:spLocks noChangeShapeType="1"/>
            </p:cNvSpPr>
            <p:nvPr/>
          </p:nvSpPr>
          <p:spPr bwMode="auto">
            <a:xfrm flipV="1">
              <a:off x="7343775" y="4284663"/>
              <a:ext cx="485775" cy="485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2" name="Line 36"/>
            <p:cNvSpPr>
              <a:spLocks noChangeShapeType="1"/>
            </p:cNvSpPr>
            <p:nvPr/>
          </p:nvSpPr>
          <p:spPr bwMode="auto">
            <a:xfrm flipV="1">
              <a:off x="7648575" y="4595813"/>
              <a:ext cx="184150" cy="174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3" name="Line 37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7620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4" name="Line 38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4572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5" name="Line 39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6" name="Line 40"/>
            <p:cNvSpPr>
              <a:spLocks noChangeShapeType="1"/>
            </p:cNvSpPr>
            <p:nvPr/>
          </p:nvSpPr>
          <p:spPr bwMode="auto">
            <a:xfrm>
              <a:off x="5514975" y="3094038"/>
              <a:ext cx="167640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7" name="Line 41"/>
            <p:cNvSpPr>
              <a:spLocks noChangeShapeType="1"/>
            </p:cNvSpPr>
            <p:nvPr/>
          </p:nvSpPr>
          <p:spPr bwMode="auto">
            <a:xfrm>
              <a:off x="5819775" y="2789238"/>
              <a:ext cx="1981200" cy="198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8" name="Line 42"/>
            <p:cNvSpPr>
              <a:spLocks noChangeShapeType="1"/>
            </p:cNvSpPr>
            <p:nvPr/>
          </p:nvSpPr>
          <p:spPr bwMode="auto">
            <a:xfrm>
              <a:off x="6124575" y="2789238"/>
              <a:ext cx="1690688" cy="1690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9" name="Line 43"/>
            <p:cNvSpPr>
              <a:spLocks noChangeShapeType="1"/>
            </p:cNvSpPr>
            <p:nvPr/>
          </p:nvSpPr>
          <p:spPr bwMode="auto">
            <a:xfrm>
              <a:off x="6429375" y="2789238"/>
              <a:ext cx="1389063" cy="13890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40" name="Line 44"/>
            <p:cNvSpPr>
              <a:spLocks noChangeShapeType="1"/>
            </p:cNvSpPr>
            <p:nvPr/>
          </p:nvSpPr>
          <p:spPr bwMode="auto">
            <a:xfrm>
              <a:off x="6734175" y="2789238"/>
              <a:ext cx="1098550" cy="1098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41" name="Line 45"/>
            <p:cNvSpPr>
              <a:spLocks noChangeShapeType="1"/>
            </p:cNvSpPr>
            <p:nvPr/>
          </p:nvSpPr>
          <p:spPr bwMode="auto">
            <a:xfrm>
              <a:off x="7038975" y="2789238"/>
              <a:ext cx="787400" cy="78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42" name="Line 46"/>
            <p:cNvSpPr>
              <a:spLocks noChangeShapeType="1"/>
            </p:cNvSpPr>
            <p:nvPr/>
          </p:nvSpPr>
          <p:spPr bwMode="auto">
            <a:xfrm>
              <a:off x="7343775" y="2789238"/>
              <a:ext cx="463550" cy="463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43" name="Line 47"/>
            <p:cNvSpPr>
              <a:spLocks noChangeShapeType="1"/>
            </p:cNvSpPr>
            <p:nvPr/>
          </p:nvSpPr>
          <p:spPr bwMode="auto">
            <a:xfrm>
              <a:off x="7648575" y="2789238"/>
              <a:ext cx="152400" cy="141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44" name="Line 48"/>
            <p:cNvSpPr>
              <a:spLocks noChangeShapeType="1"/>
            </p:cNvSpPr>
            <p:nvPr/>
          </p:nvSpPr>
          <p:spPr bwMode="auto">
            <a:xfrm>
              <a:off x="5514975" y="3398838"/>
              <a:ext cx="13716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45" name="Line 49"/>
            <p:cNvSpPr>
              <a:spLocks noChangeShapeType="1"/>
            </p:cNvSpPr>
            <p:nvPr/>
          </p:nvSpPr>
          <p:spPr bwMode="auto">
            <a:xfrm>
              <a:off x="5514975" y="3703638"/>
              <a:ext cx="106680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46" name="Line 50"/>
            <p:cNvSpPr>
              <a:spLocks noChangeShapeType="1"/>
            </p:cNvSpPr>
            <p:nvPr/>
          </p:nvSpPr>
          <p:spPr bwMode="auto">
            <a:xfrm>
              <a:off x="5514975" y="4008438"/>
              <a:ext cx="7620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47" name="Oval 51"/>
            <p:cNvSpPr>
              <a:spLocks noChangeArrowheads="1"/>
            </p:cNvSpPr>
            <p:nvPr/>
          </p:nvSpPr>
          <p:spPr bwMode="auto">
            <a:xfrm>
              <a:off x="5819775" y="37036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48" name="Oval 52"/>
            <p:cNvSpPr>
              <a:spLocks noChangeArrowheads="1"/>
            </p:cNvSpPr>
            <p:nvPr/>
          </p:nvSpPr>
          <p:spPr bwMode="auto">
            <a:xfrm>
              <a:off x="5514975" y="3094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49" name="Oval 53"/>
            <p:cNvSpPr>
              <a:spLocks noChangeArrowheads="1"/>
            </p:cNvSpPr>
            <p:nvPr/>
          </p:nvSpPr>
          <p:spPr bwMode="auto">
            <a:xfrm>
              <a:off x="5514975" y="33988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50" name="Oval 54"/>
            <p:cNvSpPr>
              <a:spLocks noChangeArrowheads="1"/>
            </p:cNvSpPr>
            <p:nvPr/>
          </p:nvSpPr>
          <p:spPr bwMode="auto">
            <a:xfrm>
              <a:off x="5514975" y="37036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51" name="Oval 55"/>
            <p:cNvSpPr>
              <a:spLocks noChangeArrowheads="1"/>
            </p:cNvSpPr>
            <p:nvPr/>
          </p:nvSpPr>
          <p:spPr bwMode="auto">
            <a:xfrm>
              <a:off x="5514975" y="40084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52" name="Oval 56"/>
            <p:cNvSpPr>
              <a:spLocks noChangeArrowheads="1"/>
            </p:cNvSpPr>
            <p:nvPr/>
          </p:nvSpPr>
          <p:spPr bwMode="auto">
            <a:xfrm>
              <a:off x="5819775" y="40084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53" name="Oval 57"/>
            <p:cNvSpPr>
              <a:spLocks noChangeArrowheads="1"/>
            </p:cNvSpPr>
            <p:nvPr/>
          </p:nvSpPr>
          <p:spPr bwMode="auto">
            <a:xfrm>
              <a:off x="6124575" y="40084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54" name="Oval 58"/>
            <p:cNvSpPr>
              <a:spLocks noChangeArrowheads="1"/>
            </p:cNvSpPr>
            <p:nvPr/>
          </p:nvSpPr>
          <p:spPr bwMode="auto">
            <a:xfrm>
              <a:off x="6429375" y="40084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55" name="Oval 59"/>
            <p:cNvSpPr>
              <a:spLocks noChangeArrowheads="1"/>
            </p:cNvSpPr>
            <p:nvPr/>
          </p:nvSpPr>
          <p:spPr bwMode="auto">
            <a:xfrm>
              <a:off x="6734175" y="40084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56" name="Oval 60"/>
            <p:cNvSpPr>
              <a:spLocks noChangeArrowheads="1"/>
            </p:cNvSpPr>
            <p:nvPr/>
          </p:nvSpPr>
          <p:spPr bwMode="auto">
            <a:xfrm>
              <a:off x="7038975" y="40084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57" name="Oval 61"/>
            <p:cNvSpPr>
              <a:spLocks noChangeArrowheads="1"/>
            </p:cNvSpPr>
            <p:nvPr/>
          </p:nvSpPr>
          <p:spPr bwMode="auto">
            <a:xfrm>
              <a:off x="7343775" y="40084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58" name="Oval 62"/>
            <p:cNvSpPr>
              <a:spLocks noChangeArrowheads="1"/>
            </p:cNvSpPr>
            <p:nvPr/>
          </p:nvSpPr>
          <p:spPr bwMode="auto">
            <a:xfrm>
              <a:off x="7648575" y="40084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59" name="Oval 63"/>
            <p:cNvSpPr>
              <a:spLocks noChangeArrowheads="1"/>
            </p:cNvSpPr>
            <p:nvPr/>
          </p:nvSpPr>
          <p:spPr bwMode="auto">
            <a:xfrm>
              <a:off x="55149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60" name="Oval 64"/>
            <p:cNvSpPr>
              <a:spLocks noChangeArrowheads="1"/>
            </p:cNvSpPr>
            <p:nvPr/>
          </p:nvSpPr>
          <p:spPr bwMode="auto">
            <a:xfrm>
              <a:off x="58197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61" name="Oval 65"/>
            <p:cNvSpPr>
              <a:spLocks noChangeArrowheads="1"/>
            </p:cNvSpPr>
            <p:nvPr/>
          </p:nvSpPr>
          <p:spPr bwMode="auto">
            <a:xfrm>
              <a:off x="5819775" y="3094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62" name="Oval 66"/>
            <p:cNvSpPr>
              <a:spLocks noChangeArrowheads="1"/>
            </p:cNvSpPr>
            <p:nvPr/>
          </p:nvSpPr>
          <p:spPr bwMode="auto">
            <a:xfrm>
              <a:off x="5819775" y="33988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63" name="Oval 67"/>
            <p:cNvSpPr>
              <a:spLocks noChangeArrowheads="1"/>
            </p:cNvSpPr>
            <p:nvPr/>
          </p:nvSpPr>
          <p:spPr bwMode="auto">
            <a:xfrm>
              <a:off x="6124575" y="33988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64" name="Oval 68"/>
            <p:cNvSpPr>
              <a:spLocks noChangeArrowheads="1"/>
            </p:cNvSpPr>
            <p:nvPr/>
          </p:nvSpPr>
          <p:spPr bwMode="auto">
            <a:xfrm>
              <a:off x="6124575" y="370363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65" name="Oval 69"/>
            <p:cNvSpPr>
              <a:spLocks noChangeArrowheads="1"/>
            </p:cNvSpPr>
            <p:nvPr/>
          </p:nvSpPr>
          <p:spPr bwMode="auto">
            <a:xfrm>
              <a:off x="6124575" y="3094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66" name="Oval 70"/>
            <p:cNvSpPr>
              <a:spLocks noChangeArrowheads="1"/>
            </p:cNvSpPr>
            <p:nvPr/>
          </p:nvSpPr>
          <p:spPr bwMode="auto">
            <a:xfrm>
              <a:off x="61245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67" name="Oval 71"/>
            <p:cNvSpPr>
              <a:spLocks noChangeArrowheads="1"/>
            </p:cNvSpPr>
            <p:nvPr/>
          </p:nvSpPr>
          <p:spPr bwMode="auto">
            <a:xfrm>
              <a:off x="64293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68" name="Oval 72"/>
            <p:cNvSpPr>
              <a:spLocks noChangeArrowheads="1"/>
            </p:cNvSpPr>
            <p:nvPr/>
          </p:nvSpPr>
          <p:spPr bwMode="auto">
            <a:xfrm>
              <a:off x="6429375" y="30940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69" name="Oval 73"/>
            <p:cNvSpPr>
              <a:spLocks noChangeArrowheads="1"/>
            </p:cNvSpPr>
            <p:nvPr/>
          </p:nvSpPr>
          <p:spPr bwMode="auto">
            <a:xfrm>
              <a:off x="6429375" y="33988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70" name="Oval 74"/>
            <p:cNvSpPr>
              <a:spLocks noChangeArrowheads="1"/>
            </p:cNvSpPr>
            <p:nvPr/>
          </p:nvSpPr>
          <p:spPr bwMode="auto">
            <a:xfrm>
              <a:off x="6429375" y="37036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67371" name="Oval 75"/>
            <p:cNvSpPr>
              <a:spLocks noChangeArrowheads="1"/>
            </p:cNvSpPr>
            <p:nvPr/>
          </p:nvSpPr>
          <p:spPr bwMode="auto">
            <a:xfrm>
              <a:off x="6734175" y="37036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72" name="Oval 76"/>
            <p:cNvSpPr>
              <a:spLocks noChangeArrowheads="1"/>
            </p:cNvSpPr>
            <p:nvPr/>
          </p:nvSpPr>
          <p:spPr bwMode="auto">
            <a:xfrm>
              <a:off x="6734175" y="33988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73" name="Oval 77"/>
            <p:cNvSpPr>
              <a:spLocks noChangeArrowheads="1"/>
            </p:cNvSpPr>
            <p:nvPr/>
          </p:nvSpPr>
          <p:spPr bwMode="auto">
            <a:xfrm>
              <a:off x="67341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74" name="Oval 78"/>
            <p:cNvSpPr>
              <a:spLocks noChangeArrowheads="1"/>
            </p:cNvSpPr>
            <p:nvPr/>
          </p:nvSpPr>
          <p:spPr bwMode="auto">
            <a:xfrm>
              <a:off x="6734175" y="30940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75" name="Oval 79"/>
            <p:cNvSpPr>
              <a:spLocks noChangeArrowheads="1"/>
            </p:cNvSpPr>
            <p:nvPr/>
          </p:nvSpPr>
          <p:spPr bwMode="auto">
            <a:xfrm>
              <a:off x="7038975" y="37036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76" name="Oval 80"/>
            <p:cNvSpPr>
              <a:spLocks noChangeArrowheads="1"/>
            </p:cNvSpPr>
            <p:nvPr/>
          </p:nvSpPr>
          <p:spPr bwMode="auto">
            <a:xfrm>
              <a:off x="7343775" y="37036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77" name="Oval 81"/>
            <p:cNvSpPr>
              <a:spLocks noChangeArrowheads="1"/>
            </p:cNvSpPr>
            <p:nvPr/>
          </p:nvSpPr>
          <p:spPr bwMode="auto">
            <a:xfrm>
              <a:off x="7648575" y="37036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78" name="Oval 82"/>
            <p:cNvSpPr>
              <a:spLocks noChangeArrowheads="1"/>
            </p:cNvSpPr>
            <p:nvPr/>
          </p:nvSpPr>
          <p:spPr bwMode="auto">
            <a:xfrm>
              <a:off x="7038975" y="33988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79" name="Oval 83"/>
            <p:cNvSpPr>
              <a:spLocks noChangeArrowheads="1"/>
            </p:cNvSpPr>
            <p:nvPr/>
          </p:nvSpPr>
          <p:spPr bwMode="auto">
            <a:xfrm>
              <a:off x="7343775" y="33988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80" name="Oval 84"/>
            <p:cNvSpPr>
              <a:spLocks noChangeArrowheads="1"/>
            </p:cNvSpPr>
            <p:nvPr/>
          </p:nvSpPr>
          <p:spPr bwMode="auto">
            <a:xfrm>
              <a:off x="7648575" y="33988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81" name="Oval 85"/>
            <p:cNvSpPr>
              <a:spLocks noChangeArrowheads="1"/>
            </p:cNvSpPr>
            <p:nvPr/>
          </p:nvSpPr>
          <p:spPr bwMode="auto">
            <a:xfrm>
              <a:off x="7038975" y="30940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82" name="Oval 86"/>
            <p:cNvSpPr>
              <a:spLocks noChangeArrowheads="1"/>
            </p:cNvSpPr>
            <p:nvPr/>
          </p:nvSpPr>
          <p:spPr bwMode="auto">
            <a:xfrm>
              <a:off x="7343775" y="30940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83" name="Oval 87"/>
            <p:cNvSpPr>
              <a:spLocks noChangeArrowheads="1"/>
            </p:cNvSpPr>
            <p:nvPr/>
          </p:nvSpPr>
          <p:spPr bwMode="auto">
            <a:xfrm>
              <a:off x="7648575" y="3094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84" name="Oval 88"/>
            <p:cNvSpPr>
              <a:spLocks noChangeArrowheads="1"/>
            </p:cNvSpPr>
            <p:nvPr/>
          </p:nvSpPr>
          <p:spPr bwMode="auto">
            <a:xfrm>
              <a:off x="70389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85" name="Oval 89"/>
            <p:cNvSpPr>
              <a:spLocks noChangeArrowheads="1"/>
            </p:cNvSpPr>
            <p:nvPr/>
          </p:nvSpPr>
          <p:spPr bwMode="auto">
            <a:xfrm>
              <a:off x="73437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86" name="Oval 90"/>
            <p:cNvSpPr>
              <a:spLocks noChangeArrowheads="1"/>
            </p:cNvSpPr>
            <p:nvPr/>
          </p:nvSpPr>
          <p:spPr bwMode="auto">
            <a:xfrm>
              <a:off x="76485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87" name="Line 91"/>
            <p:cNvSpPr>
              <a:spLocks noChangeShapeType="1"/>
            </p:cNvSpPr>
            <p:nvPr/>
          </p:nvSpPr>
          <p:spPr bwMode="auto">
            <a:xfrm>
              <a:off x="5438775" y="4389438"/>
              <a:ext cx="2417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88" name="Line 92"/>
            <p:cNvSpPr>
              <a:spLocks noChangeShapeType="1"/>
            </p:cNvSpPr>
            <p:nvPr/>
          </p:nvSpPr>
          <p:spPr bwMode="auto">
            <a:xfrm>
              <a:off x="5514975" y="4313238"/>
              <a:ext cx="4572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89" name="Oval 93"/>
            <p:cNvSpPr>
              <a:spLocks noChangeArrowheads="1"/>
            </p:cNvSpPr>
            <p:nvPr/>
          </p:nvSpPr>
          <p:spPr bwMode="auto">
            <a:xfrm>
              <a:off x="5514975" y="4313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90" name="Oval 94"/>
            <p:cNvSpPr>
              <a:spLocks noChangeArrowheads="1"/>
            </p:cNvSpPr>
            <p:nvPr/>
          </p:nvSpPr>
          <p:spPr bwMode="auto">
            <a:xfrm>
              <a:off x="5819775" y="4313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91" name="Oval 95"/>
            <p:cNvSpPr>
              <a:spLocks noChangeArrowheads="1"/>
            </p:cNvSpPr>
            <p:nvPr/>
          </p:nvSpPr>
          <p:spPr bwMode="auto">
            <a:xfrm>
              <a:off x="6124575" y="4313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92" name="Oval 96"/>
            <p:cNvSpPr>
              <a:spLocks noChangeArrowheads="1"/>
            </p:cNvSpPr>
            <p:nvPr/>
          </p:nvSpPr>
          <p:spPr bwMode="auto">
            <a:xfrm>
              <a:off x="6429375" y="4313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93" name="Oval 97"/>
            <p:cNvSpPr>
              <a:spLocks noChangeArrowheads="1"/>
            </p:cNvSpPr>
            <p:nvPr/>
          </p:nvSpPr>
          <p:spPr bwMode="auto">
            <a:xfrm>
              <a:off x="6734175" y="43132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94" name="Oval 98"/>
            <p:cNvSpPr>
              <a:spLocks noChangeArrowheads="1"/>
            </p:cNvSpPr>
            <p:nvPr/>
          </p:nvSpPr>
          <p:spPr bwMode="auto">
            <a:xfrm>
              <a:off x="7038975" y="43132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95" name="Oval 99"/>
            <p:cNvSpPr>
              <a:spLocks noChangeArrowheads="1"/>
            </p:cNvSpPr>
            <p:nvPr/>
          </p:nvSpPr>
          <p:spPr bwMode="auto">
            <a:xfrm>
              <a:off x="7343775" y="4313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96" name="Oval 100"/>
            <p:cNvSpPr>
              <a:spLocks noChangeArrowheads="1"/>
            </p:cNvSpPr>
            <p:nvPr/>
          </p:nvSpPr>
          <p:spPr bwMode="auto">
            <a:xfrm>
              <a:off x="7648575" y="4313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97" name="Line 101"/>
            <p:cNvSpPr>
              <a:spLocks noChangeShapeType="1"/>
            </p:cNvSpPr>
            <p:nvPr/>
          </p:nvSpPr>
          <p:spPr bwMode="auto">
            <a:xfrm flipV="1">
              <a:off x="5438775" y="4683125"/>
              <a:ext cx="2406650" cy="11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98" name="Line 102"/>
            <p:cNvSpPr>
              <a:spLocks noChangeShapeType="1"/>
            </p:cNvSpPr>
            <p:nvPr/>
          </p:nvSpPr>
          <p:spPr bwMode="auto">
            <a:xfrm>
              <a:off x="5514975" y="4618038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99" name="Oval 103"/>
            <p:cNvSpPr>
              <a:spLocks noChangeArrowheads="1"/>
            </p:cNvSpPr>
            <p:nvPr/>
          </p:nvSpPr>
          <p:spPr bwMode="auto">
            <a:xfrm>
              <a:off x="55149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400" name="Oval 104"/>
            <p:cNvSpPr>
              <a:spLocks noChangeArrowheads="1"/>
            </p:cNvSpPr>
            <p:nvPr/>
          </p:nvSpPr>
          <p:spPr bwMode="auto">
            <a:xfrm>
              <a:off x="58197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401" name="Oval 105"/>
            <p:cNvSpPr>
              <a:spLocks noChangeArrowheads="1"/>
            </p:cNvSpPr>
            <p:nvPr/>
          </p:nvSpPr>
          <p:spPr bwMode="auto">
            <a:xfrm>
              <a:off x="61245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402" name="Oval 106"/>
            <p:cNvSpPr>
              <a:spLocks noChangeArrowheads="1"/>
            </p:cNvSpPr>
            <p:nvPr/>
          </p:nvSpPr>
          <p:spPr bwMode="auto">
            <a:xfrm>
              <a:off x="64293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403" name="Oval 107"/>
            <p:cNvSpPr>
              <a:spLocks noChangeArrowheads="1"/>
            </p:cNvSpPr>
            <p:nvPr/>
          </p:nvSpPr>
          <p:spPr bwMode="auto">
            <a:xfrm>
              <a:off x="6734175" y="4618038"/>
              <a:ext cx="152400" cy="152400"/>
            </a:xfrm>
            <a:prstGeom prst="ellipse">
              <a:avLst/>
            </a:prstGeom>
            <a:solidFill>
              <a:srgbClr val="5F5F5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404" name="Oval 108"/>
            <p:cNvSpPr>
              <a:spLocks noChangeArrowheads="1"/>
            </p:cNvSpPr>
            <p:nvPr/>
          </p:nvSpPr>
          <p:spPr bwMode="auto">
            <a:xfrm>
              <a:off x="70389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405" name="Oval 109"/>
            <p:cNvSpPr>
              <a:spLocks noChangeArrowheads="1"/>
            </p:cNvSpPr>
            <p:nvPr/>
          </p:nvSpPr>
          <p:spPr bwMode="auto">
            <a:xfrm>
              <a:off x="73437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406" name="Oval 110"/>
            <p:cNvSpPr>
              <a:spLocks noChangeArrowheads="1"/>
            </p:cNvSpPr>
            <p:nvPr/>
          </p:nvSpPr>
          <p:spPr bwMode="auto">
            <a:xfrm>
              <a:off x="76485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67408" name="Object 112"/>
          <p:cNvGraphicFramePr>
            <a:graphicFrameLocks noChangeAspect="1"/>
          </p:cNvGraphicFramePr>
          <p:nvPr/>
        </p:nvGraphicFramePr>
        <p:xfrm>
          <a:off x="7932738" y="3195638"/>
          <a:ext cx="1036637" cy="403225"/>
        </p:xfrm>
        <a:graphic>
          <a:graphicData uri="http://schemas.openxmlformats.org/presentationml/2006/ole">
            <p:oleObj spid="_x0000_s693251" name="Equation" r:id="rId6" imgW="622080" imgH="241200" progId="Equation.3">
              <p:embed/>
            </p:oleObj>
          </a:graphicData>
        </a:graphic>
      </p:graphicFrame>
      <p:sp>
        <p:nvSpPr>
          <p:cNvPr id="112" name="Text Box 97"/>
          <p:cNvSpPr txBox="1">
            <a:spLocks noChangeArrowheads="1"/>
          </p:cNvSpPr>
          <p:nvPr/>
        </p:nvSpPr>
        <p:spPr bwMode="auto">
          <a:xfrm>
            <a:off x="233496" y="4726211"/>
            <a:ext cx="4358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</a:rPr>
              <a:t>[</a:t>
            </a:r>
            <a:r>
              <a:rPr lang="en-US" sz="1800" dirty="0" err="1" smtClean="0">
                <a:latin typeface="Times New Roman" pitchFamily="18" charset="0"/>
              </a:rPr>
              <a:t>Caselles</a:t>
            </a:r>
            <a:r>
              <a:rPr lang="en-US" sz="1800" dirty="0" smtClean="0">
                <a:latin typeface="Times New Roman" pitchFamily="18" charset="0"/>
              </a:rPr>
              <a:t>, Kimmel, </a:t>
            </a:r>
            <a:r>
              <a:rPr lang="en-US" sz="1800" dirty="0" err="1" smtClean="0">
                <a:latin typeface="Times New Roman" pitchFamily="18" charset="0"/>
              </a:rPr>
              <a:t>Sapiro</a:t>
            </a:r>
            <a:r>
              <a:rPr lang="en-US" sz="1800" dirty="0" smtClean="0">
                <a:latin typeface="Times New Roman" pitchFamily="18" charset="0"/>
              </a:rPr>
              <a:t>, 1997] (level-sets)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113" name="Text Box 97"/>
          <p:cNvSpPr txBox="1">
            <a:spLocks noChangeArrowheads="1"/>
          </p:cNvSpPr>
          <p:nvPr/>
        </p:nvSpPr>
        <p:spPr bwMode="auto">
          <a:xfrm>
            <a:off x="5447260" y="4904185"/>
            <a:ext cx="2486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</a:rPr>
              <a:t>[</a:t>
            </a:r>
            <a:r>
              <a:rPr lang="en-US" sz="1800" dirty="0" err="1" smtClean="0">
                <a:latin typeface="Times New Roman" pitchFamily="18" charset="0"/>
              </a:rPr>
              <a:t>Boykov</a:t>
            </a:r>
            <a:r>
              <a:rPr lang="en-US" sz="1800" dirty="0" smtClean="0">
                <a:latin typeface="Times New Roman" pitchFamily="18" charset="0"/>
              </a:rPr>
              <a:t> and Jolly 2001]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88275" y="337021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solidFill>
                  <a:srgbClr val="339933"/>
                </a:solidFill>
                <a:latin typeface="+mn-lt"/>
              </a:rPr>
              <a:t>C</a:t>
            </a:r>
            <a:endParaRPr lang="en-CA" sz="2800" i="1" dirty="0">
              <a:solidFill>
                <a:srgbClr val="339933"/>
              </a:solidFill>
              <a:latin typeface="+mn-lt"/>
            </a:endParaRPr>
          </a:p>
        </p:txBody>
      </p:sp>
      <p:sp>
        <p:nvSpPr>
          <p:cNvPr id="120" name="Text Box 97"/>
          <p:cNvSpPr txBox="1">
            <a:spLocks noChangeArrowheads="1"/>
          </p:cNvSpPr>
          <p:nvPr/>
        </p:nvSpPr>
        <p:spPr bwMode="auto">
          <a:xfrm>
            <a:off x="203016" y="5000531"/>
            <a:ext cx="4192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</a:rPr>
              <a:t>[Chan, </a:t>
            </a:r>
            <a:r>
              <a:rPr lang="en-US" sz="1800" dirty="0" err="1" smtClean="0">
                <a:latin typeface="Times New Roman" pitchFamily="18" charset="0"/>
              </a:rPr>
              <a:t>Esidoglu</a:t>
            </a:r>
            <a:r>
              <a:rPr lang="en-US" sz="1800" dirty="0" smtClean="0">
                <a:latin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</a:rPr>
              <a:t>Nikolova</a:t>
            </a:r>
            <a:r>
              <a:rPr lang="en-US" sz="1800" dirty="0" smtClean="0">
                <a:latin typeface="Times New Roman" pitchFamily="18" charset="0"/>
              </a:rPr>
              <a:t>, 2006] (convex)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121" name="Text Box 97"/>
          <p:cNvSpPr txBox="1">
            <a:spLocks noChangeArrowheads="1"/>
          </p:cNvSpPr>
          <p:nvPr/>
        </p:nvSpPr>
        <p:spPr bwMode="auto">
          <a:xfrm>
            <a:off x="5453018" y="5108341"/>
            <a:ext cx="3217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</a:rPr>
              <a:t>[</a:t>
            </a:r>
            <a:r>
              <a:rPr lang="en-US" sz="1800" dirty="0" err="1" smtClean="0">
                <a:latin typeface="Times New Roman" pitchFamily="18" charset="0"/>
              </a:rPr>
              <a:t>Boykov</a:t>
            </a:r>
            <a:r>
              <a:rPr lang="en-US" sz="1800" dirty="0" smtClean="0">
                <a:latin typeface="Times New Roman" pitchFamily="18" charset="0"/>
              </a:rPr>
              <a:t> and </a:t>
            </a:r>
            <a:r>
              <a:rPr lang="en-US" sz="1800" dirty="0" err="1" smtClean="0">
                <a:latin typeface="Times New Roman" pitchFamily="18" charset="0"/>
              </a:rPr>
              <a:t>Kolmogorov</a:t>
            </a:r>
            <a:r>
              <a:rPr lang="en-US" sz="1800" dirty="0" smtClean="0">
                <a:latin typeface="Times New Roman" pitchFamily="18" charset="0"/>
              </a:rPr>
              <a:t> 2003]</a:t>
            </a:r>
            <a:endParaRPr lang="en-US" sz="1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416925" cy="11049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Graph cuts on a grid and boundary of  S</a:t>
            </a:r>
            <a:endParaRPr lang="en-US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4238625"/>
            <a:ext cx="8924925" cy="2327275"/>
          </a:xfrm>
        </p:spPr>
        <p:txBody>
          <a:bodyPr/>
          <a:lstStyle/>
          <a:p>
            <a:r>
              <a:rPr lang="en-US" sz="2400" dirty="0" smtClean="0"/>
              <a:t>Severed n-links can approximate </a:t>
            </a:r>
            <a:r>
              <a:rPr lang="en-US" sz="2400" dirty="0"/>
              <a:t>geometric length of contour </a:t>
            </a:r>
            <a:r>
              <a:rPr lang="en-US" sz="2400" b="1" i="1" dirty="0">
                <a:solidFill>
                  <a:srgbClr val="339933"/>
                </a:solidFill>
              </a:rPr>
              <a:t>C </a:t>
            </a:r>
            <a:r>
              <a:rPr lang="en-US" sz="2400" i="1" dirty="0"/>
              <a:t> </a:t>
            </a:r>
            <a:r>
              <a:rPr lang="en-US" sz="2000" dirty="0"/>
              <a:t>[</a:t>
            </a:r>
            <a:r>
              <a:rPr lang="en-US" sz="2000" dirty="0" err="1"/>
              <a:t>Boykov&amp;Kolmogorov</a:t>
            </a:r>
            <a:r>
              <a:rPr lang="en-US" sz="2000" dirty="0"/>
              <a:t>, ICCV 2003]</a:t>
            </a:r>
            <a:endParaRPr lang="en-US" sz="2400" dirty="0"/>
          </a:p>
          <a:p>
            <a:r>
              <a:rPr lang="en-US" sz="2400" dirty="0"/>
              <a:t>This result fundamentally relies on ideas of </a:t>
            </a:r>
            <a:r>
              <a:rPr lang="en-US" sz="2400" b="1" i="1" dirty="0">
                <a:solidFill>
                  <a:schemeClr val="accent2"/>
                </a:solidFill>
              </a:rPr>
              <a:t>Integral Geometry</a:t>
            </a:r>
            <a:r>
              <a:rPr lang="en-US" sz="2400" b="1" i="1" dirty="0"/>
              <a:t> </a:t>
            </a:r>
            <a:r>
              <a:rPr lang="en-US" sz="2400" b="1" dirty="0"/>
              <a:t>(</a:t>
            </a:r>
            <a:r>
              <a:rPr lang="en-US" sz="2400" dirty="0"/>
              <a:t>also known as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Probabilistic Geometry</a:t>
            </a:r>
            <a:r>
              <a:rPr lang="en-US" sz="2400" dirty="0"/>
              <a:t>)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originally developed in 1930’s.</a:t>
            </a:r>
          </a:p>
          <a:p>
            <a:pPr lvl="1"/>
            <a:r>
              <a:rPr lang="en-US" sz="2000" dirty="0"/>
              <a:t>e.g.</a:t>
            </a:r>
            <a:r>
              <a:rPr lang="en-US" sz="2000" b="1" dirty="0"/>
              <a:t> </a:t>
            </a:r>
            <a:r>
              <a:rPr lang="en-US" sz="2000" b="1" dirty="0" err="1"/>
              <a:t>Blaschke</a:t>
            </a:r>
            <a:r>
              <a:rPr lang="en-US" sz="2000" dirty="0"/>
              <a:t>, </a:t>
            </a:r>
            <a:r>
              <a:rPr lang="en-US" sz="2000" b="1" dirty="0" err="1"/>
              <a:t>Santalo</a:t>
            </a:r>
            <a:r>
              <a:rPr lang="en-US" sz="2000" dirty="0"/>
              <a:t>, </a:t>
            </a:r>
            <a:r>
              <a:rPr lang="en-US" sz="2000" b="1" dirty="0" err="1"/>
              <a:t>Gelfand</a:t>
            </a:r>
            <a:r>
              <a:rPr lang="en-US" sz="2000" b="1" dirty="0"/>
              <a:t> 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3609975" y="1781221"/>
            <a:ext cx="2428875" cy="2133600"/>
            <a:chOff x="5438775" y="2713038"/>
            <a:chExt cx="2428875" cy="2133600"/>
          </a:xfrm>
        </p:grpSpPr>
        <p:sp>
          <p:nvSpPr>
            <p:cNvPr id="170" name="Line 12"/>
            <p:cNvSpPr>
              <a:spLocks noChangeShapeType="1"/>
            </p:cNvSpPr>
            <p:nvPr/>
          </p:nvSpPr>
          <p:spPr bwMode="auto">
            <a:xfrm>
              <a:off x="5514975" y="2789238"/>
              <a:ext cx="1981200" cy="198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Line 13"/>
            <p:cNvSpPr>
              <a:spLocks noChangeShapeType="1"/>
            </p:cNvSpPr>
            <p:nvPr/>
          </p:nvSpPr>
          <p:spPr bwMode="auto">
            <a:xfrm>
              <a:off x="5438775" y="2865438"/>
              <a:ext cx="2395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Line 14"/>
            <p:cNvSpPr>
              <a:spLocks noChangeShapeType="1"/>
            </p:cNvSpPr>
            <p:nvPr/>
          </p:nvSpPr>
          <p:spPr bwMode="auto">
            <a:xfrm flipV="1">
              <a:off x="5438775" y="3159125"/>
              <a:ext cx="2395538" cy="11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Line 15"/>
            <p:cNvSpPr>
              <a:spLocks noChangeShapeType="1"/>
            </p:cNvSpPr>
            <p:nvPr/>
          </p:nvSpPr>
          <p:spPr bwMode="auto">
            <a:xfrm>
              <a:off x="5438775" y="4084638"/>
              <a:ext cx="24288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16"/>
            <p:cNvSpPr>
              <a:spLocks noChangeShapeType="1"/>
            </p:cNvSpPr>
            <p:nvPr/>
          </p:nvSpPr>
          <p:spPr bwMode="auto">
            <a:xfrm>
              <a:off x="5438775" y="3779838"/>
              <a:ext cx="24288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17"/>
            <p:cNvSpPr>
              <a:spLocks noChangeShapeType="1"/>
            </p:cNvSpPr>
            <p:nvPr/>
          </p:nvSpPr>
          <p:spPr bwMode="auto">
            <a:xfrm flipV="1">
              <a:off x="5438775" y="3465513"/>
              <a:ext cx="2428875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18"/>
            <p:cNvSpPr>
              <a:spLocks noChangeShapeType="1"/>
            </p:cNvSpPr>
            <p:nvPr/>
          </p:nvSpPr>
          <p:spPr bwMode="auto">
            <a:xfrm>
              <a:off x="55911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19"/>
            <p:cNvSpPr>
              <a:spLocks noChangeShapeType="1"/>
            </p:cNvSpPr>
            <p:nvPr/>
          </p:nvSpPr>
          <p:spPr bwMode="auto">
            <a:xfrm>
              <a:off x="58959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20"/>
            <p:cNvSpPr>
              <a:spLocks noChangeShapeType="1"/>
            </p:cNvSpPr>
            <p:nvPr/>
          </p:nvSpPr>
          <p:spPr bwMode="auto">
            <a:xfrm>
              <a:off x="62007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Line 21"/>
            <p:cNvSpPr>
              <a:spLocks noChangeShapeType="1"/>
            </p:cNvSpPr>
            <p:nvPr/>
          </p:nvSpPr>
          <p:spPr bwMode="auto">
            <a:xfrm>
              <a:off x="65055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22"/>
            <p:cNvSpPr>
              <a:spLocks noChangeShapeType="1"/>
            </p:cNvSpPr>
            <p:nvPr/>
          </p:nvSpPr>
          <p:spPr bwMode="auto">
            <a:xfrm>
              <a:off x="68103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Line 23"/>
            <p:cNvSpPr>
              <a:spLocks noChangeShapeType="1"/>
            </p:cNvSpPr>
            <p:nvPr/>
          </p:nvSpPr>
          <p:spPr bwMode="auto">
            <a:xfrm>
              <a:off x="71151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Line 24"/>
            <p:cNvSpPr>
              <a:spLocks noChangeShapeType="1"/>
            </p:cNvSpPr>
            <p:nvPr/>
          </p:nvSpPr>
          <p:spPr bwMode="auto">
            <a:xfrm>
              <a:off x="74199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Line 25"/>
            <p:cNvSpPr>
              <a:spLocks noChangeShapeType="1"/>
            </p:cNvSpPr>
            <p:nvPr/>
          </p:nvSpPr>
          <p:spPr bwMode="auto">
            <a:xfrm>
              <a:off x="7724775" y="2713038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Line 26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106680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Line 27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13716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Line 28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167640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29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1981200" cy="198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30"/>
            <p:cNvSpPr>
              <a:spLocks noChangeShapeType="1"/>
            </p:cNvSpPr>
            <p:nvPr/>
          </p:nvSpPr>
          <p:spPr bwMode="auto">
            <a:xfrm flipV="1">
              <a:off x="5819775" y="2789238"/>
              <a:ext cx="1981200" cy="198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Line 31"/>
            <p:cNvSpPr>
              <a:spLocks noChangeShapeType="1"/>
            </p:cNvSpPr>
            <p:nvPr/>
          </p:nvSpPr>
          <p:spPr bwMode="auto">
            <a:xfrm flipV="1">
              <a:off x="6124575" y="3048000"/>
              <a:ext cx="1711325" cy="1722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Line 32"/>
            <p:cNvSpPr>
              <a:spLocks noChangeShapeType="1"/>
            </p:cNvSpPr>
            <p:nvPr/>
          </p:nvSpPr>
          <p:spPr bwMode="auto">
            <a:xfrm flipV="1">
              <a:off x="6429375" y="3359150"/>
              <a:ext cx="1409700" cy="1411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Line 33"/>
            <p:cNvSpPr>
              <a:spLocks noChangeShapeType="1"/>
            </p:cNvSpPr>
            <p:nvPr/>
          </p:nvSpPr>
          <p:spPr bwMode="auto">
            <a:xfrm flipV="1">
              <a:off x="6734175" y="3671888"/>
              <a:ext cx="1089025" cy="1098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Line 34"/>
            <p:cNvSpPr>
              <a:spLocks noChangeShapeType="1"/>
            </p:cNvSpPr>
            <p:nvPr/>
          </p:nvSpPr>
          <p:spPr bwMode="auto">
            <a:xfrm flipV="1">
              <a:off x="7038975" y="3983038"/>
              <a:ext cx="785813" cy="78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Line 35"/>
            <p:cNvSpPr>
              <a:spLocks noChangeShapeType="1"/>
            </p:cNvSpPr>
            <p:nvPr/>
          </p:nvSpPr>
          <p:spPr bwMode="auto">
            <a:xfrm flipV="1">
              <a:off x="7343775" y="4284663"/>
              <a:ext cx="485775" cy="485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Line 36"/>
            <p:cNvSpPr>
              <a:spLocks noChangeShapeType="1"/>
            </p:cNvSpPr>
            <p:nvPr/>
          </p:nvSpPr>
          <p:spPr bwMode="auto">
            <a:xfrm flipV="1">
              <a:off x="7648575" y="4595813"/>
              <a:ext cx="184150" cy="174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Line 37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7620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38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4572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39"/>
            <p:cNvSpPr>
              <a:spLocks noChangeShapeType="1"/>
            </p:cNvSpPr>
            <p:nvPr/>
          </p:nvSpPr>
          <p:spPr bwMode="auto">
            <a:xfrm flipV="1">
              <a:off x="5514975" y="2789238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Line 40"/>
            <p:cNvSpPr>
              <a:spLocks noChangeShapeType="1"/>
            </p:cNvSpPr>
            <p:nvPr/>
          </p:nvSpPr>
          <p:spPr bwMode="auto">
            <a:xfrm>
              <a:off x="5514975" y="3094038"/>
              <a:ext cx="167640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41"/>
            <p:cNvSpPr>
              <a:spLocks noChangeShapeType="1"/>
            </p:cNvSpPr>
            <p:nvPr/>
          </p:nvSpPr>
          <p:spPr bwMode="auto">
            <a:xfrm>
              <a:off x="5819775" y="2789238"/>
              <a:ext cx="1981200" cy="198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Line 42"/>
            <p:cNvSpPr>
              <a:spLocks noChangeShapeType="1"/>
            </p:cNvSpPr>
            <p:nvPr/>
          </p:nvSpPr>
          <p:spPr bwMode="auto">
            <a:xfrm>
              <a:off x="6124575" y="2789238"/>
              <a:ext cx="1690688" cy="1690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Line 43"/>
            <p:cNvSpPr>
              <a:spLocks noChangeShapeType="1"/>
            </p:cNvSpPr>
            <p:nvPr/>
          </p:nvSpPr>
          <p:spPr bwMode="auto">
            <a:xfrm>
              <a:off x="6429375" y="2789238"/>
              <a:ext cx="1389063" cy="13890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44"/>
            <p:cNvSpPr>
              <a:spLocks noChangeShapeType="1"/>
            </p:cNvSpPr>
            <p:nvPr/>
          </p:nvSpPr>
          <p:spPr bwMode="auto">
            <a:xfrm>
              <a:off x="6734175" y="2789238"/>
              <a:ext cx="1098550" cy="1098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45"/>
            <p:cNvSpPr>
              <a:spLocks noChangeShapeType="1"/>
            </p:cNvSpPr>
            <p:nvPr/>
          </p:nvSpPr>
          <p:spPr bwMode="auto">
            <a:xfrm>
              <a:off x="7038975" y="2789238"/>
              <a:ext cx="787400" cy="78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46"/>
            <p:cNvSpPr>
              <a:spLocks noChangeShapeType="1"/>
            </p:cNvSpPr>
            <p:nvPr/>
          </p:nvSpPr>
          <p:spPr bwMode="auto">
            <a:xfrm>
              <a:off x="7343775" y="2789238"/>
              <a:ext cx="463550" cy="463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Line 47"/>
            <p:cNvSpPr>
              <a:spLocks noChangeShapeType="1"/>
            </p:cNvSpPr>
            <p:nvPr/>
          </p:nvSpPr>
          <p:spPr bwMode="auto">
            <a:xfrm>
              <a:off x="7648575" y="2789238"/>
              <a:ext cx="152400" cy="141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Line 48"/>
            <p:cNvSpPr>
              <a:spLocks noChangeShapeType="1"/>
            </p:cNvSpPr>
            <p:nvPr/>
          </p:nvSpPr>
          <p:spPr bwMode="auto">
            <a:xfrm>
              <a:off x="5514975" y="3398838"/>
              <a:ext cx="13716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Line 49"/>
            <p:cNvSpPr>
              <a:spLocks noChangeShapeType="1"/>
            </p:cNvSpPr>
            <p:nvPr/>
          </p:nvSpPr>
          <p:spPr bwMode="auto">
            <a:xfrm>
              <a:off x="5514975" y="3703638"/>
              <a:ext cx="106680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Line 50"/>
            <p:cNvSpPr>
              <a:spLocks noChangeShapeType="1"/>
            </p:cNvSpPr>
            <p:nvPr/>
          </p:nvSpPr>
          <p:spPr bwMode="auto">
            <a:xfrm>
              <a:off x="5514975" y="4008438"/>
              <a:ext cx="7620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51"/>
            <p:cNvSpPr>
              <a:spLocks noChangeArrowheads="1"/>
            </p:cNvSpPr>
            <p:nvPr/>
          </p:nvSpPr>
          <p:spPr bwMode="auto">
            <a:xfrm>
              <a:off x="5819775" y="37036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Oval 52"/>
            <p:cNvSpPr>
              <a:spLocks noChangeArrowheads="1"/>
            </p:cNvSpPr>
            <p:nvPr/>
          </p:nvSpPr>
          <p:spPr bwMode="auto">
            <a:xfrm>
              <a:off x="5514975" y="3094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Oval 53"/>
            <p:cNvSpPr>
              <a:spLocks noChangeArrowheads="1"/>
            </p:cNvSpPr>
            <p:nvPr/>
          </p:nvSpPr>
          <p:spPr bwMode="auto">
            <a:xfrm>
              <a:off x="5514975" y="33988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Oval 54"/>
            <p:cNvSpPr>
              <a:spLocks noChangeArrowheads="1"/>
            </p:cNvSpPr>
            <p:nvPr/>
          </p:nvSpPr>
          <p:spPr bwMode="auto">
            <a:xfrm>
              <a:off x="5514975" y="37036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Oval 55"/>
            <p:cNvSpPr>
              <a:spLocks noChangeArrowheads="1"/>
            </p:cNvSpPr>
            <p:nvPr/>
          </p:nvSpPr>
          <p:spPr bwMode="auto">
            <a:xfrm>
              <a:off x="5514975" y="40084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Oval 56"/>
            <p:cNvSpPr>
              <a:spLocks noChangeArrowheads="1"/>
            </p:cNvSpPr>
            <p:nvPr/>
          </p:nvSpPr>
          <p:spPr bwMode="auto">
            <a:xfrm>
              <a:off x="5819775" y="40084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Oval 57"/>
            <p:cNvSpPr>
              <a:spLocks noChangeArrowheads="1"/>
            </p:cNvSpPr>
            <p:nvPr/>
          </p:nvSpPr>
          <p:spPr bwMode="auto">
            <a:xfrm>
              <a:off x="6124575" y="40084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58"/>
            <p:cNvSpPr>
              <a:spLocks noChangeArrowheads="1"/>
            </p:cNvSpPr>
            <p:nvPr/>
          </p:nvSpPr>
          <p:spPr bwMode="auto">
            <a:xfrm>
              <a:off x="6429375" y="40084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Oval 59"/>
            <p:cNvSpPr>
              <a:spLocks noChangeArrowheads="1"/>
            </p:cNvSpPr>
            <p:nvPr/>
          </p:nvSpPr>
          <p:spPr bwMode="auto">
            <a:xfrm>
              <a:off x="6734175" y="40084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Oval 60"/>
            <p:cNvSpPr>
              <a:spLocks noChangeArrowheads="1"/>
            </p:cNvSpPr>
            <p:nvPr/>
          </p:nvSpPr>
          <p:spPr bwMode="auto">
            <a:xfrm>
              <a:off x="7038975" y="40084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Oval 61"/>
            <p:cNvSpPr>
              <a:spLocks noChangeArrowheads="1"/>
            </p:cNvSpPr>
            <p:nvPr/>
          </p:nvSpPr>
          <p:spPr bwMode="auto">
            <a:xfrm>
              <a:off x="7343775" y="40084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Oval 62"/>
            <p:cNvSpPr>
              <a:spLocks noChangeArrowheads="1"/>
            </p:cNvSpPr>
            <p:nvPr/>
          </p:nvSpPr>
          <p:spPr bwMode="auto">
            <a:xfrm>
              <a:off x="7648575" y="40084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Oval 63"/>
            <p:cNvSpPr>
              <a:spLocks noChangeArrowheads="1"/>
            </p:cNvSpPr>
            <p:nvPr/>
          </p:nvSpPr>
          <p:spPr bwMode="auto">
            <a:xfrm>
              <a:off x="55149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Oval 64"/>
            <p:cNvSpPr>
              <a:spLocks noChangeArrowheads="1"/>
            </p:cNvSpPr>
            <p:nvPr/>
          </p:nvSpPr>
          <p:spPr bwMode="auto">
            <a:xfrm>
              <a:off x="58197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Oval 65"/>
            <p:cNvSpPr>
              <a:spLocks noChangeArrowheads="1"/>
            </p:cNvSpPr>
            <p:nvPr/>
          </p:nvSpPr>
          <p:spPr bwMode="auto">
            <a:xfrm>
              <a:off x="5819775" y="3094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Oval 66"/>
            <p:cNvSpPr>
              <a:spLocks noChangeArrowheads="1"/>
            </p:cNvSpPr>
            <p:nvPr/>
          </p:nvSpPr>
          <p:spPr bwMode="auto">
            <a:xfrm>
              <a:off x="5819775" y="33988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Oval 67"/>
            <p:cNvSpPr>
              <a:spLocks noChangeArrowheads="1"/>
            </p:cNvSpPr>
            <p:nvPr/>
          </p:nvSpPr>
          <p:spPr bwMode="auto">
            <a:xfrm>
              <a:off x="6124575" y="33988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Oval 68"/>
            <p:cNvSpPr>
              <a:spLocks noChangeArrowheads="1"/>
            </p:cNvSpPr>
            <p:nvPr/>
          </p:nvSpPr>
          <p:spPr bwMode="auto">
            <a:xfrm>
              <a:off x="6124575" y="370363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Oval 69"/>
            <p:cNvSpPr>
              <a:spLocks noChangeArrowheads="1"/>
            </p:cNvSpPr>
            <p:nvPr/>
          </p:nvSpPr>
          <p:spPr bwMode="auto">
            <a:xfrm>
              <a:off x="6124575" y="3094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Oval 70"/>
            <p:cNvSpPr>
              <a:spLocks noChangeArrowheads="1"/>
            </p:cNvSpPr>
            <p:nvPr/>
          </p:nvSpPr>
          <p:spPr bwMode="auto">
            <a:xfrm>
              <a:off x="61245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Oval 71"/>
            <p:cNvSpPr>
              <a:spLocks noChangeArrowheads="1"/>
            </p:cNvSpPr>
            <p:nvPr/>
          </p:nvSpPr>
          <p:spPr bwMode="auto">
            <a:xfrm>
              <a:off x="64293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Oval 72"/>
            <p:cNvSpPr>
              <a:spLocks noChangeArrowheads="1"/>
            </p:cNvSpPr>
            <p:nvPr/>
          </p:nvSpPr>
          <p:spPr bwMode="auto">
            <a:xfrm>
              <a:off x="6429375" y="30940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Oval 73"/>
            <p:cNvSpPr>
              <a:spLocks noChangeArrowheads="1"/>
            </p:cNvSpPr>
            <p:nvPr/>
          </p:nvSpPr>
          <p:spPr bwMode="auto">
            <a:xfrm>
              <a:off x="6429375" y="33988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Oval 74"/>
            <p:cNvSpPr>
              <a:spLocks noChangeArrowheads="1"/>
            </p:cNvSpPr>
            <p:nvPr/>
          </p:nvSpPr>
          <p:spPr bwMode="auto">
            <a:xfrm>
              <a:off x="6429375" y="37036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33" name="Oval 75"/>
            <p:cNvSpPr>
              <a:spLocks noChangeArrowheads="1"/>
            </p:cNvSpPr>
            <p:nvPr/>
          </p:nvSpPr>
          <p:spPr bwMode="auto">
            <a:xfrm>
              <a:off x="6734175" y="37036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Oval 76"/>
            <p:cNvSpPr>
              <a:spLocks noChangeArrowheads="1"/>
            </p:cNvSpPr>
            <p:nvPr/>
          </p:nvSpPr>
          <p:spPr bwMode="auto">
            <a:xfrm>
              <a:off x="6734175" y="33988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Oval 77"/>
            <p:cNvSpPr>
              <a:spLocks noChangeArrowheads="1"/>
            </p:cNvSpPr>
            <p:nvPr/>
          </p:nvSpPr>
          <p:spPr bwMode="auto">
            <a:xfrm>
              <a:off x="67341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Oval 78"/>
            <p:cNvSpPr>
              <a:spLocks noChangeArrowheads="1"/>
            </p:cNvSpPr>
            <p:nvPr/>
          </p:nvSpPr>
          <p:spPr bwMode="auto">
            <a:xfrm>
              <a:off x="6734175" y="30940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Oval 79"/>
            <p:cNvSpPr>
              <a:spLocks noChangeArrowheads="1"/>
            </p:cNvSpPr>
            <p:nvPr/>
          </p:nvSpPr>
          <p:spPr bwMode="auto">
            <a:xfrm>
              <a:off x="7038975" y="37036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Oval 80"/>
            <p:cNvSpPr>
              <a:spLocks noChangeArrowheads="1"/>
            </p:cNvSpPr>
            <p:nvPr/>
          </p:nvSpPr>
          <p:spPr bwMode="auto">
            <a:xfrm>
              <a:off x="7343775" y="37036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Oval 81"/>
            <p:cNvSpPr>
              <a:spLocks noChangeArrowheads="1"/>
            </p:cNvSpPr>
            <p:nvPr/>
          </p:nvSpPr>
          <p:spPr bwMode="auto">
            <a:xfrm>
              <a:off x="7648575" y="37036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Oval 82"/>
            <p:cNvSpPr>
              <a:spLocks noChangeArrowheads="1"/>
            </p:cNvSpPr>
            <p:nvPr/>
          </p:nvSpPr>
          <p:spPr bwMode="auto">
            <a:xfrm>
              <a:off x="7038975" y="33988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Oval 83"/>
            <p:cNvSpPr>
              <a:spLocks noChangeArrowheads="1"/>
            </p:cNvSpPr>
            <p:nvPr/>
          </p:nvSpPr>
          <p:spPr bwMode="auto">
            <a:xfrm>
              <a:off x="7343775" y="33988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Oval 84"/>
            <p:cNvSpPr>
              <a:spLocks noChangeArrowheads="1"/>
            </p:cNvSpPr>
            <p:nvPr/>
          </p:nvSpPr>
          <p:spPr bwMode="auto">
            <a:xfrm>
              <a:off x="7648575" y="33988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Oval 85"/>
            <p:cNvSpPr>
              <a:spLocks noChangeArrowheads="1"/>
            </p:cNvSpPr>
            <p:nvPr/>
          </p:nvSpPr>
          <p:spPr bwMode="auto">
            <a:xfrm>
              <a:off x="7038975" y="30940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Oval 86"/>
            <p:cNvSpPr>
              <a:spLocks noChangeArrowheads="1"/>
            </p:cNvSpPr>
            <p:nvPr/>
          </p:nvSpPr>
          <p:spPr bwMode="auto">
            <a:xfrm>
              <a:off x="7343775" y="30940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Oval 87"/>
            <p:cNvSpPr>
              <a:spLocks noChangeArrowheads="1"/>
            </p:cNvSpPr>
            <p:nvPr/>
          </p:nvSpPr>
          <p:spPr bwMode="auto">
            <a:xfrm>
              <a:off x="7648575" y="3094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88"/>
            <p:cNvSpPr>
              <a:spLocks noChangeArrowheads="1"/>
            </p:cNvSpPr>
            <p:nvPr/>
          </p:nvSpPr>
          <p:spPr bwMode="auto">
            <a:xfrm>
              <a:off x="70389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89"/>
            <p:cNvSpPr>
              <a:spLocks noChangeArrowheads="1"/>
            </p:cNvSpPr>
            <p:nvPr/>
          </p:nvSpPr>
          <p:spPr bwMode="auto">
            <a:xfrm>
              <a:off x="73437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Oval 90"/>
            <p:cNvSpPr>
              <a:spLocks noChangeArrowheads="1"/>
            </p:cNvSpPr>
            <p:nvPr/>
          </p:nvSpPr>
          <p:spPr bwMode="auto">
            <a:xfrm>
              <a:off x="7648575" y="2789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Line 91"/>
            <p:cNvSpPr>
              <a:spLocks noChangeShapeType="1"/>
            </p:cNvSpPr>
            <p:nvPr/>
          </p:nvSpPr>
          <p:spPr bwMode="auto">
            <a:xfrm>
              <a:off x="5438775" y="4389438"/>
              <a:ext cx="2417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Line 92"/>
            <p:cNvSpPr>
              <a:spLocks noChangeShapeType="1"/>
            </p:cNvSpPr>
            <p:nvPr/>
          </p:nvSpPr>
          <p:spPr bwMode="auto">
            <a:xfrm>
              <a:off x="5514975" y="4313238"/>
              <a:ext cx="4572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Oval 93"/>
            <p:cNvSpPr>
              <a:spLocks noChangeArrowheads="1"/>
            </p:cNvSpPr>
            <p:nvPr/>
          </p:nvSpPr>
          <p:spPr bwMode="auto">
            <a:xfrm>
              <a:off x="5514975" y="4313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Oval 94"/>
            <p:cNvSpPr>
              <a:spLocks noChangeArrowheads="1"/>
            </p:cNvSpPr>
            <p:nvPr/>
          </p:nvSpPr>
          <p:spPr bwMode="auto">
            <a:xfrm>
              <a:off x="5819775" y="4313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Oval 95"/>
            <p:cNvSpPr>
              <a:spLocks noChangeArrowheads="1"/>
            </p:cNvSpPr>
            <p:nvPr/>
          </p:nvSpPr>
          <p:spPr bwMode="auto">
            <a:xfrm>
              <a:off x="6124575" y="4313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Oval 96"/>
            <p:cNvSpPr>
              <a:spLocks noChangeArrowheads="1"/>
            </p:cNvSpPr>
            <p:nvPr/>
          </p:nvSpPr>
          <p:spPr bwMode="auto">
            <a:xfrm>
              <a:off x="6429375" y="4313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Oval 97"/>
            <p:cNvSpPr>
              <a:spLocks noChangeArrowheads="1"/>
            </p:cNvSpPr>
            <p:nvPr/>
          </p:nvSpPr>
          <p:spPr bwMode="auto">
            <a:xfrm>
              <a:off x="6734175" y="43132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Oval 98"/>
            <p:cNvSpPr>
              <a:spLocks noChangeArrowheads="1"/>
            </p:cNvSpPr>
            <p:nvPr/>
          </p:nvSpPr>
          <p:spPr bwMode="auto">
            <a:xfrm>
              <a:off x="7038975" y="43132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Oval 99"/>
            <p:cNvSpPr>
              <a:spLocks noChangeArrowheads="1"/>
            </p:cNvSpPr>
            <p:nvPr/>
          </p:nvSpPr>
          <p:spPr bwMode="auto">
            <a:xfrm>
              <a:off x="7343775" y="4313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Oval 100"/>
            <p:cNvSpPr>
              <a:spLocks noChangeArrowheads="1"/>
            </p:cNvSpPr>
            <p:nvPr/>
          </p:nvSpPr>
          <p:spPr bwMode="auto">
            <a:xfrm>
              <a:off x="7648575" y="43132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Line 101"/>
            <p:cNvSpPr>
              <a:spLocks noChangeShapeType="1"/>
            </p:cNvSpPr>
            <p:nvPr/>
          </p:nvSpPr>
          <p:spPr bwMode="auto">
            <a:xfrm flipV="1">
              <a:off x="5438775" y="4683125"/>
              <a:ext cx="2406650" cy="11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Line 102"/>
            <p:cNvSpPr>
              <a:spLocks noChangeShapeType="1"/>
            </p:cNvSpPr>
            <p:nvPr/>
          </p:nvSpPr>
          <p:spPr bwMode="auto">
            <a:xfrm>
              <a:off x="5514975" y="4618038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Oval 103"/>
            <p:cNvSpPr>
              <a:spLocks noChangeArrowheads="1"/>
            </p:cNvSpPr>
            <p:nvPr/>
          </p:nvSpPr>
          <p:spPr bwMode="auto">
            <a:xfrm>
              <a:off x="55149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Oval 104"/>
            <p:cNvSpPr>
              <a:spLocks noChangeArrowheads="1"/>
            </p:cNvSpPr>
            <p:nvPr/>
          </p:nvSpPr>
          <p:spPr bwMode="auto">
            <a:xfrm>
              <a:off x="58197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Oval 105"/>
            <p:cNvSpPr>
              <a:spLocks noChangeArrowheads="1"/>
            </p:cNvSpPr>
            <p:nvPr/>
          </p:nvSpPr>
          <p:spPr bwMode="auto">
            <a:xfrm>
              <a:off x="61245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Oval 106"/>
            <p:cNvSpPr>
              <a:spLocks noChangeArrowheads="1"/>
            </p:cNvSpPr>
            <p:nvPr/>
          </p:nvSpPr>
          <p:spPr bwMode="auto">
            <a:xfrm>
              <a:off x="64293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Oval 107"/>
            <p:cNvSpPr>
              <a:spLocks noChangeArrowheads="1"/>
            </p:cNvSpPr>
            <p:nvPr/>
          </p:nvSpPr>
          <p:spPr bwMode="auto">
            <a:xfrm>
              <a:off x="6734175" y="4618038"/>
              <a:ext cx="152400" cy="152400"/>
            </a:xfrm>
            <a:prstGeom prst="ellipse">
              <a:avLst/>
            </a:prstGeom>
            <a:solidFill>
              <a:srgbClr val="5F5F5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Oval 108"/>
            <p:cNvSpPr>
              <a:spLocks noChangeArrowheads="1"/>
            </p:cNvSpPr>
            <p:nvPr/>
          </p:nvSpPr>
          <p:spPr bwMode="auto">
            <a:xfrm>
              <a:off x="70389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Oval 109"/>
            <p:cNvSpPr>
              <a:spLocks noChangeArrowheads="1"/>
            </p:cNvSpPr>
            <p:nvPr/>
          </p:nvSpPr>
          <p:spPr bwMode="auto">
            <a:xfrm>
              <a:off x="73437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Oval 110"/>
            <p:cNvSpPr>
              <a:spLocks noChangeArrowheads="1"/>
            </p:cNvSpPr>
            <p:nvPr/>
          </p:nvSpPr>
          <p:spPr bwMode="auto">
            <a:xfrm>
              <a:off x="7648575" y="4618038"/>
              <a:ext cx="152400" cy="152400"/>
            </a:xfrm>
            <a:prstGeom prst="ellipse">
              <a:avLst/>
            </a:prstGeom>
            <a:solidFill>
              <a:srgbClr val="505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9" name="Object 112"/>
          <p:cNvGraphicFramePr>
            <a:graphicFrameLocks noChangeAspect="1"/>
          </p:cNvGraphicFramePr>
          <p:nvPr/>
        </p:nvGraphicFramePr>
        <p:xfrm>
          <a:off x="2299063" y="3073718"/>
          <a:ext cx="1036637" cy="403225"/>
        </p:xfrm>
        <a:graphic>
          <a:graphicData uri="http://schemas.openxmlformats.org/presentationml/2006/ole">
            <p:oleObj spid="_x0000_s687107" name="Equation" r:id="rId4" imgW="622080" imgH="241200" progId="Equation.3">
              <p:embed/>
            </p:oleObj>
          </a:graphicData>
        </a:graphic>
      </p:graphicFrame>
      <p:graphicFrame>
        <p:nvGraphicFramePr>
          <p:cNvPr id="270" name="Object 1024"/>
          <p:cNvGraphicFramePr>
            <a:graphicFrameLocks noChangeAspect="1"/>
          </p:cNvGraphicFramePr>
          <p:nvPr/>
        </p:nvGraphicFramePr>
        <p:xfrm>
          <a:off x="6423025" y="2576513"/>
          <a:ext cx="2141537" cy="750888"/>
        </p:xfrm>
        <a:graphic>
          <a:graphicData uri="http://schemas.openxmlformats.org/presentationml/2006/ole">
            <p:oleObj spid="_x0000_s687108" name="Equation" r:id="rId5" imgW="977760" imgH="342720" progId="Equation.3">
              <p:embed/>
            </p:oleObj>
          </a:graphicData>
        </a:graphic>
      </p:graphicFrame>
      <p:sp>
        <p:nvSpPr>
          <p:cNvPr id="271" name="Freeform 7"/>
          <p:cNvSpPr>
            <a:spLocks/>
          </p:cNvSpPr>
          <p:nvPr/>
        </p:nvSpPr>
        <p:spPr bwMode="auto">
          <a:xfrm>
            <a:off x="4177027" y="2000193"/>
            <a:ext cx="1565275" cy="1608138"/>
          </a:xfrm>
          <a:custGeom>
            <a:avLst/>
            <a:gdLst/>
            <a:ahLst/>
            <a:cxnLst>
              <a:cxn ang="0">
                <a:pos x="90" y="642"/>
              </a:cxn>
              <a:cxn ang="0">
                <a:pos x="203" y="688"/>
              </a:cxn>
              <a:cxn ang="0">
                <a:pos x="294" y="801"/>
              </a:cxn>
              <a:cxn ang="0">
                <a:pos x="453" y="983"/>
              </a:cxn>
              <a:cxn ang="0">
                <a:pos x="702" y="983"/>
              </a:cxn>
              <a:cxn ang="0">
                <a:pos x="929" y="801"/>
              </a:cxn>
              <a:cxn ang="0">
                <a:pos x="929" y="665"/>
              </a:cxn>
              <a:cxn ang="0">
                <a:pos x="838" y="597"/>
              </a:cxn>
              <a:cxn ang="0">
                <a:pos x="816" y="302"/>
              </a:cxn>
              <a:cxn ang="0">
                <a:pos x="929" y="234"/>
              </a:cxn>
              <a:cxn ang="0">
                <a:pos x="952" y="98"/>
              </a:cxn>
              <a:cxn ang="0">
                <a:pos x="725" y="30"/>
              </a:cxn>
              <a:cxn ang="0">
                <a:pos x="317" y="53"/>
              </a:cxn>
              <a:cxn ang="0">
                <a:pos x="45" y="348"/>
              </a:cxn>
              <a:cxn ang="0">
                <a:pos x="45" y="574"/>
              </a:cxn>
              <a:cxn ang="0">
                <a:pos x="90" y="642"/>
              </a:cxn>
            </a:cxnLst>
            <a:rect l="0" t="0" r="r" b="b"/>
            <a:pathLst>
              <a:path w="986" h="1013">
                <a:moveTo>
                  <a:pt x="90" y="642"/>
                </a:moveTo>
                <a:cubicBezTo>
                  <a:pt x="116" y="661"/>
                  <a:pt x="169" y="662"/>
                  <a:pt x="203" y="688"/>
                </a:cubicBezTo>
                <a:cubicBezTo>
                  <a:pt x="237" y="714"/>
                  <a:pt x="252" y="752"/>
                  <a:pt x="294" y="801"/>
                </a:cubicBezTo>
                <a:cubicBezTo>
                  <a:pt x="336" y="850"/>
                  <a:pt x="385" y="953"/>
                  <a:pt x="453" y="983"/>
                </a:cubicBezTo>
                <a:cubicBezTo>
                  <a:pt x="521" y="1013"/>
                  <a:pt x="623" y="1013"/>
                  <a:pt x="702" y="983"/>
                </a:cubicBezTo>
                <a:cubicBezTo>
                  <a:pt x="781" y="953"/>
                  <a:pt x="891" y="854"/>
                  <a:pt x="929" y="801"/>
                </a:cubicBezTo>
                <a:cubicBezTo>
                  <a:pt x="967" y="748"/>
                  <a:pt x="944" y="699"/>
                  <a:pt x="929" y="665"/>
                </a:cubicBezTo>
                <a:cubicBezTo>
                  <a:pt x="914" y="631"/>
                  <a:pt x="857" y="658"/>
                  <a:pt x="838" y="597"/>
                </a:cubicBezTo>
                <a:cubicBezTo>
                  <a:pt x="819" y="536"/>
                  <a:pt x="801" y="362"/>
                  <a:pt x="816" y="302"/>
                </a:cubicBezTo>
                <a:cubicBezTo>
                  <a:pt x="831" y="242"/>
                  <a:pt x="906" y="268"/>
                  <a:pt x="929" y="234"/>
                </a:cubicBezTo>
                <a:cubicBezTo>
                  <a:pt x="952" y="200"/>
                  <a:pt x="986" y="132"/>
                  <a:pt x="952" y="98"/>
                </a:cubicBezTo>
                <a:cubicBezTo>
                  <a:pt x="918" y="64"/>
                  <a:pt x="831" y="37"/>
                  <a:pt x="725" y="30"/>
                </a:cubicBezTo>
                <a:cubicBezTo>
                  <a:pt x="619" y="23"/>
                  <a:pt x="430" y="0"/>
                  <a:pt x="317" y="53"/>
                </a:cubicBezTo>
                <a:cubicBezTo>
                  <a:pt x="204" y="106"/>
                  <a:pt x="90" y="261"/>
                  <a:pt x="45" y="348"/>
                </a:cubicBezTo>
                <a:cubicBezTo>
                  <a:pt x="0" y="435"/>
                  <a:pt x="38" y="525"/>
                  <a:pt x="45" y="574"/>
                </a:cubicBezTo>
                <a:cubicBezTo>
                  <a:pt x="52" y="623"/>
                  <a:pt x="64" y="623"/>
                  <a:pt x="90" y="642"/>
                </a:cubicBezTo>
                <a:close/>
              </a:path>
            </a:pathLst>
          </a:cu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endParaRPr lang="en-US" dirty="0"/>
          </a:p>
        </p:txBody>
      </p:sp>
      <p:pic>
        <p:nvPicPr>
          <p:cNvPr id="538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596" y="1544488"/>
            <a:ext cx="5043488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43168" y="5109412"/>
            <a:ext cx="209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S={ p :</a:t>
            </a:r>
            <a:r>
              <a:rPr lang="en-CA" sz="2400" i="1" dirty="0" smtClean="0">
                <a:latin typeface="Symbol" pitchFamily="18" charset="2"/>
                <a:sym typeface="Symbol"/>
              </a:rPr>
              <a:t> </a:t>
            </a:r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24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C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 }</a:t>
            </a:r>
            <a:endParaRPr lang="en-CA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163266" y="2461317"/>
            <a:ext cx="0" cy="1491921"/>
          </a:xfrm>
          <a:prstGeom prst="line">
            <a:avLst/>
          </a:prstGeom>
          <a:solidFill>
            <a:schemeClr val="folHlink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739297" y="241548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CA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Integral geometry approach to </a:t>
            </a:r>
            <a:r>
              <a:rPr lang="en-US" i="1" dirty="0"/>
              <a:t>length</a:t>
            </a:r>
            <a:r>
              <a:rPr lang="en-US" sz="2800" dirty="0"/>
              <a:t> </a:t>
            </a:r>
            <a:r>
              <a:rPr lang="en-US" dirty="0"/>
              <a:t> </a:t>
            </a:r>
          </a:p>
        </p:txBody>
      </p:sp>
      <p:sp>
        <p:nvSpPr>
          <p:cNvPr id="506883" name="Freeform 3"/>
          <p:cNvSpPr>
            <a:spLocks/>
          </p:cNvSpPr>
          <p:nvPr/>
        </p:nvSpPr>
        <p:spPr bwMode="auto">
          <a:xfrm rot="-16007025">
            <a:off x="1193800" y="2422525"/>
            <a:ext cx="1727200" cy="1778000"/>
          </a:xfrm>
          <a:custGeom>
            <a:avLst/>
            <a:gdLst/>
            <a:ahLst/>
            <a:cxnLst>
              <a:cxn ang="0">
                <a:pos x="640" y="104"/>
              </a:cxn>
              <a:cxn ang="0">
                <a:pos x="208" y="248"/>
              </a:cxn>
              <a:cxn ang="0">
                <a:pos x="16" y="536"/>
              </a:cxn>
              <a:cxn ang="0">
                <a:pos x="112" y="968"/>
              </a:cxn>
              <a:cxn ang="0">
                <a:pos x="496" y="1112"/>
              </a:cxn>
              <a:cxn ang="0">
                <a:pos x="784" y="920"/>
              </a:cxn>
              <a:cxn ang="0">
                <a:pos x="736" y="776"/>
              </a:cxn>
              <a:cxn ang="0">
                <a:pos x="496" y="632"/>
              </a:cxn>
              <a:cxn ang="0">
                <a:pos x="544" y="488"/>
              </a:cxn>
              <a:cxn ang="0">
                <a:pos x="688" y="440"/>
              </a:cxn>
              <a:cxn ang="0">
                <a:pos x="880" y="488"/>
              </a:cxn>
              <a:cxn ang="0">
                <a:pos x="1024" y="440"/>
              </a:cxn>
              <a:cxn ang="0">
                <a:pos x="1072" y="152"/>
              </a:cxn>
              <a:cxn ang="0">
                <a:pos x="928" y="8"/>
              </a:cxn>
              <a:cxn ang="0">
                <a:pos x="640" y="104"/>
              </a:cxn>
            </a:cxnLst>
            <a:rect l="0" t="0" r="r" b="b"/>
            <a:pathLst>
              <a:path w="1088" h="1120">
                <a:moveTo>
                  <a:pt x="640" y="104"/>
                </a:moveTo>
                <a:cubicBezTo>
                  <a:pt x="520" y="144"/>
                  <a:pt x="312" y="176"/>
                  <a:pt x="208" y="248"/>
                </a:cubicBezTo>
                <a:cubicBezTo>
                  <a:pt x="104" y="320"/>
                  <a:pt x="32" y="416"/>
                  <a:pt x="16" y="536"/>
                </a:cubicBezTo>
                <a:cubicBezTo>
                  <a:pt x="0" y="656"/>
                  <a:pt x="32" y="872"/>
                  <a:pt x="112" y="968"/>
                </a:cubicBezTo>
                <a:cubicBezTo>
                  <a:pt x="192" y="1064"/>
                  <a:pt x="384" y="1120"/>
                  <a:pt x="496" y="1112"/>
                </a:cubicBezTo>
                <a:cubicBezTo>
                  <a:pt x="608" y="1104"/>
                  <a:pt x="744" y="976"/>
                  <a:pt x="784" y="920"/>
                </a:cubicBezTo>
                <a:cubicBezTo>
                  <a:pt x="824" y="864"/>
                  <a:pt x="784" y="824"/>
                  <a:pt x="736" y="776"/>
                </a:cubicBezTo>
                <a:cubicBezTo>
                  <a:pt x="688" y="728"/>
                  <a:pt x="528" y="680"/>
                  <a:pt x="496" y="632"/>
                </a:cubicBezTo>
                <a:cubicBezTo>
                  <a:pt x="464" y="584"/>
                  <a:pt x="512" y="520"/>
                  <a:pt x="544" y="488"/>
                </a:cubicBezTo>
                <a:cubicBezTo>
                  <a:pt x="576" y="456"/>
                  <a:pt x="632" y="440"/>
                  <a:pt x="688" y="440"/>
                </a:cubicBezTo>
                <a:cubicBezTo>
                  <a:pt x="744" y="440"/>
                  <a:pt x="824" y="488"/>
                  <a:pt x="880" y="488"/>
                </a:cubicBezTo>
                <a:cubicBezTo>
                  <a:pt x="936" y="488"/>
                  <a:pt x="992" y="496"/>
                  <a:pt x="1024" y="440"/>
                </a:cubicBezTo>
                <a:cubicBezTo>
                  <a:pt x="1056" y="384"/>
                  <a:pt x="1088" y="224"/>
                  <a:pt x="1072" y="152"/>
                </a:cubicBezTo>
                <a:cubicBezTo>
                  <a:pt x="1056" y="80"/>
                  <a:pt x="1000" y="16"/>
                  <a:pt x="928" y="8"/>
                </a:cubicBezTo>
                <a:cubicBezTo>
                  <a:pt x="856" y="0"/>
                  <a:pt x="760" y="64"/>
                  <a:pt x="640" y="104"/>
                </a:cubicBez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676275" y="2373313"/>
            <a:ext cx="47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 i="1">
                <a:latin typeface="Arial" pitchFamily="34" charset="0"/>
              </a:rPr>
              <a:t>C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506890" name="Line 10"/>
          <p:cNvSpPr>
            <a:spLocks noChangeShapeType="1"/>
          </p:cNvSpPr>
          <p:nvPr/>
        </p:nvSpPr>
        <p:spPr bwMode="auto">
          <a:xfrm flipV="1">
            <a:off x="533400" y="2435225"/>
            <a:ext cx="2590800" cy="1371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87800" y="2265363"/>
            <a:ext cx="4046538" cy="1905000"/>
            <a:chOff x="2512" y="1525"/>
            <a:chExt cx="2549" cy="1200"/>
          </a:xfrm>
        </p:grpSpPr>
        <p:sp>
          <p:nvSpPr>
            <p:cNvPr id="506892" name="Freeform 12"/>
            <p:cNvSpPr>
              <a:spLocks/>
            </p:cNvSpPr>
            <p:nvPr/>
          </p:nvSpPr>
          <p:spPr bwMode="auto">
            <a:xfrm>
              <a:off x="3399" y="1765"/>
              <a:ext cx="1335" cy="768"/>
            </a:xfrm>
            <a:custGeom>
              <a:avLst/>
              <a:gdLst/>
              <a:ahLst/>
              <a:cxnLst>
                <a:cxn ang="0">
                  <a:pos x="1200" y="12"/>
                </a:cxn>
                <a:cxn ang="0">
                  <a:pos x="0" y="12"/>
                </a:cxn>
                <a:cxn ang="0">
                  <a:pos x="0" y="492"/>
                </a:cxn>
                <a:cxn ang="0">
                  <a:pos x="1248" y="492"/>
                </a:cxn>
                <a:cxn ang="0">
                  <a:pos x="1222" y="464"/>
                </a:cxn>
                <a:cxn ang="0">
                  <a:pos x="1206" y="415"/>
                </a:cxn>
                <a:cxn ang="0">
                  <a:pos x="1279" y="310"/>
                </a:cxn>
                <a:cxn ang="0">
                  <a:pos x="1271" y="188"/>
                </a:cxn>
                <a:cxn ang="0">
                  <a:pos x="1238" y="147"/>
                </a:cxn>
                <a:cxn ang="0">
                  <a:pos x="1222" y="99"/>
                </a:cxn>
                <a:cxn ang="0">
                  <a:pos x="1230" y="34"/>
                </a:cxn>
                <a:cxn ang="0">
                  <a:pos x="1255" y="18"/>
                </a:cxn>
                <a:cxn ang="0">
                  <a:pos x="1238" y="1"/>
                </a:cxn>
                <a:cxn ang="0">
                  <a:pos x="1200" y="12"/>
                </a:cxn>
              </a:cxnLst>
              <a:rect l="0" t="0" r="r" b="b"/>
              <a:pathLst>
                <a:path w="1335" h="492">
                  <a:moveTo>
                    <a:pt x="1200" y="12"/>
                  </a:moveTo>
                  <a:lnTo>
                    <a:pt x="0" y="12"/>
                  </a:lnTo>
                  <a:lnTo>
                    <a:pt x="0" y="492"/>
                  </a:lnTo>
                  <a:lnTo>
                    <a:pt x="1248" y="492"/>
                  </a:lnTo>
                  <a:cubicBezTo>
                    <a:pt x="1239" y="483"/>
                    <a:pt x="1228" y="475"/>
                    <a:pt x="1222" y="464"/>
                  </a:cubicBezTo>
                  <a:cubicBezTo>
                    <a:pt x="1214" y="449"/>
                    <a:pt x="1206" y="415"/>
                    <a:pt x="1206" y="415"/>
                  </a:cubicBezTo>
                  <a:cubicBezTo>
                    <a:pt x="1219" y="348"/>
                    <a:pt x="1235" y="354"/>
                    <a:pt x="1279" y="310"/>
                  </a:cubicBezTo>
                  <a:cubicBezTo>
                    <a:pt x="1295" y="261"/>
                    <a:pt x="1335" y="230"/>
                    <a:pt x="1271" y="188"/>
                  </a:cubicBezTo>
                  <a:cubicBezTo>
                    <a:pt x="1261" y="173"/>
                    <a:pt x="1246" y="163"/>
                    <a:pt x="1238" y="147"/>
                  </a:cubicBezTo>
                  <a:cubicBezTo>
                    <a:pt x="1230" y="132"/>
                    <a:pt x="1222" y="99"/>
                    <a:pt x="1222" y="99"/>
                  </a:cubicBezTo>
                  <a:cubicBezTo>
                    <a:pt x="1225" y="77"/>
                    <a:pt x="1222" y="54"/>
                    <a:pt x="1230" y="34"/>
                  </a:cubicBezTo>
                  <a:cubicBezTo>
                    <a:pt x="1234" y="25"/>
                    <a:pt x="1253" y="28"/>
                    <a:pt x="1255" y="18"/>
                  </a:cubicBezTo>
                  <a:cubicBezTo>
                    <a:pt x="1257" y="10"/>
                    <a:pt x="1246" y="2"/>
                    <a:pt x="1238" y="1"/>
                  </a:cubicBezTo>
                  <a:cubicBezTo>
                    <a:pt x="1225" y="0"/>
                    <a:pt x="1213" y="8"/>
                    <a:pt x="1200" y="12"/>
                  </a:cubicBez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6893" name="Line 13"/>
            <p:cNvSpPr>
              <a:spLocks noChangeShapeType="1"/>
            </p:cNvSpPr>
            <p:nvPr/>
          </p:nvSpPr>
          <p:spPr bwMode="auto">
            <a:xfrm>
              <a:off x="3399" y="1573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6894" name="Line 14"/>
            <p:cNvSpPr>
              <a:spLocks noChangeShapeType="1"/>
            </p:cNvSpPr>
            <p:nvPr/>
          </p:nvSpPr>
          <p:spPr bwMode="auto">
            <a:xfrm flipH="1">
              <a:off x="3303" y="2533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506895" name="Object 15"/>
            <p:cNvGraphicFramePr>
              <a:graphicFrameLocks noChangeAspect="1"/>
            </p:cNvGraphicFramePr>
            <p:nvPr/>
          </p:nvGraphicFramePr>
          <p:xfrm>
            <a:off x="3135" y="1669"/>
            <a:ext cx="264" cy="204"/>
          </p:xfrm>
          <a:graphic>
            <a:graphicData uri="http://schemas.openxmlformats.org/presentationml/2006/ole">
              <p:oleObj spid="_x0000_s688132" name="Equation" r:id="rId4" imgW="228600" imgH="177480" progId="Equation.3">
                <p:embed/>
              </p:oleObj>
            </a:graphicData>
          </a:graphic>
        </p:graphicFrame>
        <p:graphicFrame>
          <p:nvGraphicFramePr>
            <p:cNvPr id="506896" name="Object 16"/>
            <p:cNvGraphicFramePr>
              <a:graphicFrameLocks noChangeAspect="1"/>
            </p:cNvGraphicFramePr>
            <p:nvPr/>
          </p:nvGraphicFramePr>
          <p:xfrm>
            <a:off x="3254" y="2521"/>
            <a:ext cx="145" cy="204"/>
          </p:xfrm>
          <a:graphic>
            <a:graphicData uri="http://schemas.openxmlformats.org/presentationml/2006/ole">
              <p:oleObj spid="_x0000_s688133" name="Equation" r:id="rId5" imgW="126720" imgH="177480" progId="Equation.3">
                <p:embed/>
              </p:oleObj>
            </a:graphicData>
          </a:graphic>
        </p:graphicFrame>
        <p:graphicFrame>
          <p:nvGraphicFramePr>
            <p:cNvPr id="506897" name="Object 17"/>
            <p:cNvGraphicFramePr>
              <a:graphicFrameLocks noChangeAspect="1"/>
            </p:cNvGraphicFramePr>
            <p:nvPr/>
          </p:nvGraphicFramePr>
          <p:xfrm>
            <a:off x="4887" y="2293"/>
            <a:ext cx="174" cy="189"/>
          </p:xfrm>
          <a:graphic>
            <a:graphicData uri="http://schemas.openxmlformats.org/presentationml/2006/ole">
              <p:oleObj spid="_x0000_s688134" name="Equation" r:id="rId6" imgW="152280" imgH="164880" progId="Equation.3">
                <p:embed/>
              </p:oleObj>
            </a:graphicData>
          </a:graphic>
        </p:graphicFrame>
        <p:graphicFrame>
          <p:nvGraphicFramePr>
            <p:cNvPr id="506898" name="Object 18"/>
            <p:cNvGraphicFramePr>
              <a:graphicFrameLocks noChangeAspect="1"/>
            </p:cNvGraphicFramePr>
            <p:nvPr/>
          </p:nvGraphicFramePr>
          <p:xfrm>
            <a:off x="3447" y="1525"/>
            <a:ext cx="145" cy="233"/>
          </p:xfrm>
          <a:graphic>
            <a:graphicData uri="http://schemas.openxmlformats.org/presentationml/2006/ole">
              <p:oleObj spid="_x0000_s688135" name="Equation" r:id="rId7" imgW="126720" imgH="203040" progId="Equation.3">
                <p:embed/>
              </p:oleObj>
            </a:graphicData>
          </a:graphic>
        </p:graphicFrame>
        <p:graphicFrame>
          <p:nvGraphicFramePr>
            <p:cNvPr id="506899" name="Object 19"/>
            <p:cNvGraphicFramePr>
              <a:graphicFrameLocks noChangeAspect="1"/>
            </p:cNvGraphicFramePr>
            <p:nvPr/>
          </p:nvGraphicFramePr>
          <p:xfrm>
            <a:off x="4599" y="2540"/>
            <a:ext cx="323" cy="160"/>
          </p:xfrm>
          <a:graphic>
            <a:graphicData uri="http://schemas.openxmlformats.org/presentationml/2006/ole">
              <p:oleObj spid="_x0000_s688136" name="Equation" r:id="rId8" imgW="279360" imgH="139680" progId="Equation.3">
                <p:embed/>
              </p:oleObj>
            </a:graphicData>
          </a:graphic>
        </p:graphicFrame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512" y="1973"/>
              <a:ext cx="1079" cy="480"/>
              <a:chOff x="2425" y="2448"/>
              <a:chExt cx="1079" cy="480"/>
            </a:xfrm>
          </p:grpSpPr>
          <p:sp>
            <p:nvSpPr>
              <p:cNvPr id="506901" name="Text Box 21"/>
              <p:cNvSpPr txBox="1">
                <a:spLocks noChangeArrowheads="1"/>
              </p:cNvSpPr>
              <p:nvPr/>
            </p:nvSpPr>
            <p:spPr bwMode="auto">
              <a:xfrm>
                <a:off x="2425" y="2624"/>
                <a:ext cx="736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>
                    <a:latin typeface="Arial" pitchFamily="34" charset="0"/>
                  </a:rPr>
                  <a:t>a set of all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>
                    <a:latin typeface="Arial" pitchFamily="34" charset="0"/>
                  </a:rPr>
                  <a:t>lines </a:t>
                </a:r>
                <a:r>
                  <a:rPr lang="en-US" i="1">
                    <a:latin typeface="Arial" pitchFamily="34" charset="0"/>
                  </a:rPr>
                  <a:t>L</a:t>
                </a:r>
                <a:r>
                  <a:rPr lang="en-US">
                    <a:latin typeface="Arial" pitchFamily="34" charset="0"/>
                  </a:rPr>
                  <a:t> </a:t>
                </a:r>
              </a:p>
            </p:txBody>
          </p:sp>
          <p:sp>
            <p:nvSpPr>
              <p:cNvPr id="506902" name="Line 22"/>
              <p:cNvSpPr>
                <a:spLocks noChangeShapeType="1"/>
              </p:cNvSpPr>
              <p:nvPr/>
            </p:nvSpPr>
            <p:spPr bwMode="auto">
              <a:xfrm flipV="1">
                <a:off x="2976" y="2448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506903" name="Oval 23"/>
            <p:cNvSpPr>
              <a:spLocks noChangeArrowheads="1"/>
            </p:cNvSpPr>
            <p:nvPr/>
          </p:nvSpPr>
          <p:spPr bwMode="auto">
            <a:xfrm>
              <a:off x="4095" y="210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460500" y="2054225"/>
            <a:ext cx="4870450" cy="2362200"/>
            <a:chOff x="920" y="1392"/>
            <a:chExt cx="3068" cy="1488"/>
          </a:xfrm>
        </p:grpSpPr>
        <p:sp>
          <p:nvSpPr>
            <p:cNvPr id="506905" name="Line 25"/>
            <p:cNvSpPr>
              <a:spLocks noChangeShapeType="1"/>
            </p:cNvSpPr>
            <p:nvPr/>
          </p:nvSpPr>
          <p:spPr bwMode="auto">
            <a:xfrm>
              <a:off x="920" y="1392"/>
              <a:ext cx="601" cy="14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6906" name="Oval 26"/>
            <p:cNvSpPr>
              <a:spLocks noChangeArrowheads="1"/>
            </p:cNvSpPr>
            <p:nvPr/>
          </p:nvSpPr>
          <p:spPr bwMode="auto">
            <a:xfrm>
              <a:off x="3932" y="220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58788" y="3344863"/>
            <a:ext cx="6046787" cy="461962"/>
            <a:chOff x="289" y="2205"/>
            <a:chExt cx="3809" cy="291"/>
          </a:xfrm>
        </p:grpSpPr>
        <p:sp>
          <p:nvSpPr>
            <p:cNvPr id="506908" name="Line 28"/>
            <p:cNvSpPr>
              <a:spLocks noChangeShapeType="1"/>
            </p:cNvSpPr>
            <p:nvPr/>
          </p:nvSpPr>
          <p:spPr bwMode="auto">
            <a:xfrm>
              <a:off x="289" y="2205"/>
              <a:ext cx="1823" cy="29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6909" name="Oval 29"/>
            <p:cNvSpPr>
              <a:spLocks noChangeArrowheads="1"/>
            </p:cNvSpPr>
            <p:nvPr/>
          </p:nvSpPr>
          <p:spPr bwMode="auto">
            <a:xfrm>
              <a:off x="4042" y="225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905000" y="3163888"/>
            <a:ext cx="4321175" cy="795337"/>
            <a:chOff x="1200" y="2091"/>
            <a:chExt cx="2722" cy="501"/>
          </a:xfrm>
        </p:grpSpPr>
        <p:sp>
          <p:nvSpPr>
            <p:cNvPr id="506911" name="Line 31"/>
            <p:cNvSpPr>
              <a:spLocks noChangeShapeType="1"/>
            </p:cNvSpPr>
            <p:nvPr/>
          </p:nvSpPr>
          <p:spPr bwMode="auto">
            <a:xfrm flipV="1">
              <a:off x="1200" y="2208"/>
              <a:ext cx="816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6912" name="Oval 32"/>
            <p:cNvSpPr>
              <a:spLocks noChangeArrowheads="1"/>
            </p:cNvSpPr>
            <p:nvPr/>
          </p:nvSpPr>
          <p:spPr bwMode="auto">
            <a:xfrm>
              <a:off x="3866" y="209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066800" y="2206625"/>
            <a:ext cx="5780088" cy="1981200"/>
            <a:chOff x="672" y="1488"/>
            <a:chExt cx="3641" cy="1248"/>
          </a:xfrm>
        </p:grpSpPr>
        <p:sp>
          <p:nvSpPr>
            <p:cNvPr id="506914" name="Line 34"/>
            <p:cNvSpPr>
              <a:spLocks noChangeShapeType="1"/>
            </p:cNvSpPr>
            <p:nvPr/>
          </p:nvSpPr>
          <p:spPr bwMode="auto">
            <a:xfrm flipV="1">
              <a:off x="672" y="1488"/>
              <a:ext cx="576" cy="12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6915" name="Oval 35"/>
            <p:cNvSpPr>
              <a:spLocks noChangeArrowheads="1"/>
            </p:cNvSpPr>
            <p:nvPr/>
          </p:nvSpPr>
          <p:spPr bwMode="auto">
            <a:xfrm>
              <a:off x="4257" y="211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286000" y="2130425"/>
            <a:ext cx="4002088" cy="2286000"/>
            <a:chOff x="1440" y="1440"/>
            <a:chExt cx="2521" cy="1440"/>
          </a:xfrm>
        </p:grpSpPr>
        <p:sp>
          <p:nvSpPr>
            <p:cNvPr id="506917" name="Line 37"/>
            <p:cNvSpPr>
              <a:spLocks noChangeShapeType="1"/>
            </p:cNvSpPr>
            <p:nvPr/>
          </p:nvSpPr>
          <p:spPr bwMode="auto">
            <a:xfrm flipH="1" flipV="1">
              <a:off x="1440" y="1440"/>
              <a:ext cx="133" cy="144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6918" name="Oval 38"/>
            <p:cNvSpPr>
              <a:spLocks noChangeArrowheads="1"/>
            </p:cNvSpPr>
            <p:nvPr/>
          </p:nvSpPr>
          <p:spPr bwMode="auto">
            <a:xfrm>
              <a:off x="3905" y="196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460500" y="2486025"/>
            <a:ext cx="5222875" cy="762000"/>
            <a:chOff x="920" y="1664"/>
            <a:chExt cx="3290" cy="480"/>
          </a:xfrm>
        </p:grpSpPr>
        <p:sp>
          <p:nvSpPr>
            <p:cNvPr id="506920" name="Line 40"/>
            <p:cNvSpPr>
              <a:spLocks noChangeShapeType="1"/>
            </p:cNvSpPr>
            <p:nvPr/>
          </p:nvSpPr>
          <p:spPr bwMode="auto">
            <a:xfrm>
              <a:off x="920" y="1664"/>
              <a:ext cx="960" cy="48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6921" name="Oval 41"/>
            <p:cNvSpPr>
              <a:spLocks noChangeArrowheads="1"/>
            </p:cNvSpPr>
            <p:nvPr/>
          </p:nvSpPr>
          <p:spPr bwMode="auto">
            <a:xfrm>
              <a:off x="4154" y="199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117600" y="2460625"/>
            <a:ext cx="5586413" cy="1371600"/>
            <a:chOff x="704" y="1648"/>
            <a:chExt cx="3519" cy="864"/>
          </a:xfrm>
        </p:grpSpPr>
        <p:sp>
          <p:nvSpPr>
            <p:cNvPr id="506923" name="Line 43"/>
            <p:cNvSpPr>
              <a:spLocks noChangeShapeType="1"/>
            </p:cNvSpPr>
            <p:nvPr/>
          </p:nvSpPr>
          <p:spPr bwMode="auto">
            <a:xfrm flipH="1" flipV="1">
              <a:off x="704" y="1648"/>
              <a:ext cx="480" cy="86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6924" name="Oval 44"/>
            <p:cNvSpPr>
              <a:spLocks noChangeArrowheads="1"/>
            </p:cNvSpPr>
            <p:nvPr/>
          </p:nvSpPr>
          <p:spPr bwMode="auto">
            <a:xfrm>
              <a:off x="4167" y="218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990600" y="2968625"/>
            <a:ext cx="5438775" cy="357188"/>
            <a:chOff x="624" y="1968"/>
            <a:chExt cx="3426" cy="225"/>
          </a:xfrm>
        </p:grpSpPr>
        <p:sp>
          <p:nvSpPr>
            <p:cNvPr id="506926" name="Line 46"/>
            <p:cNvSpPr>
              <a:spLocks noChangeShapeType="1"/>
            </p:cNvSpPr>
            <p:nvPr/>
          </p:nvSpPr>
          <p:spPr bwMode="auto">
            <a:xfrm flipH="1">
              <a:off x="624" y="1968"/>
              <a:ext cx="153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6927" name="Oval 47"/>
            <p:cNvSpPr>
              <a:spLocks noChangeArrowheads="1"/>
            </p:cNvSpPr>
            <p:nvPr/>
          </p:nvSpPr>
          <p:spPr bwMode="auto">
            <a:xfrm>
              <a:off x="3994" y="213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5981700" y="2058988"/>
            <a:ext cx="2840038" cy="1582737"/>
            <a:chOff x="3600" y="1536"/>
            <a:chExt cx="1789" cy="997"/>
          </a:xfrm>
        </p:grpSpPr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3600" y="2016"/>
              <a:ext cx="576" cy="517"/>
              <a:chOff x="3600" y="2016"/>
              <a:chExt cx="576" cy="517"/>
            </a:xfrm>
          </p:grpSpPr>
          <p:sp>
            <p:nvSpPr>
              <p:cNvPr id="506930" name="Freeform 50" descr="25%"/>
              <p:cNvSpPr>
                <a:spLocks/>
              </p:cNvSpPr>
              <p:nvPr/>
            </p:nvSpPr>
            <p:spPr bwMode="auto">
              <a:xfrm>
                <a:off x="3600" y="2016"/>
                <a:ext cx="576" cy="517"/>
              </a:xfrm>
              <a:custGeom>
                <a:avLst/>
                <a:gdLst/>
                <a:ahLst/>
                <a:cxnLst>
                  <a:cxn ang="0">
                    <a:pos x="171" y="63"/>
                  </a:cxn>
                  <a:cxn ang="0">
                    <a:pos x="23" y="156"/>
                  </a:cxn>
                  <a:cxn ang="0">
                    <a:pos x="8" y="203"/>
                  </a:cxn>
                  <a:cxn ang="0">
                    <a:pos x="0" y="226"/>
                  </a:cxn>
                  <a:cxn ang="0">
                    <a:pos x="31" y="312"/>
                  </a:cxn>
                  <a:cxn ang="0">
                    <a:pos x="101" y="351"/>
                  </a:cxn>
                  <a:cxn ang="0">
                    <a:pos x="171" y="389"/>
                  </a:cxn>
                  <a:cxn ang="0">
                    <a:pos x="311" y="374"/>
                  </a:cxn>
                  <a:cxn ang="0">
                    <a:pos x="374" y="358"/>
                  </a:cxn>
                  <a:cxn ang="0">
                    <a:pos x="475" y="374"/>
                  </a:cxn>
                  <a:cxn ang="0">
                    <a:pos x="568" y="421"/>
                  </a:cxn>
                  <a:cxn ang="0">
                    <a:pos x="677" y="389"/>
                  </a:cxn>
                  <a:cxn ang="0">
                    <a:pos x="724" y="296"/>
                  </a:cxn>
                  <a:cxn ang="0">
                    <a:pos x="732" y="273"/>
                  </a:cxn>
                  <a:cxn ang="0">
                    <a:pos x="716" y="148"/>
                  </a:cxn>
                  <a:cxn ang="0">
                    <a:pos x="420" y="55"/>
                  </a:cxn>
                  <a:cxn ang="0">
                    <a:pos x="374" y="39"/>
                  </a:cxn>
                  <a:cxn ang="0">
                    <a:pos x="350" y="16"/>
                  </a:cxn>
                  <a:cxn ang="0">
                    <a:pos x="304" y="0"/>
                  </a:cxn>
                  <a:cxn ang="0">
                    <a:pos x="171" y="63"/>
                  </a:cxn>
                </a:cxnLst>
                <a:rect l="0" t="0" r="r" b="b"/>
                <a:pathLst>
                  <a:path w="732" h="421">
                    <a:moveTo>
                      <a:pt x="171" y="63"/>
                    </a:moveTo>
                    <a:cubicBezTo>
                      <a:pt x="106" y="75"/>
                      <a:pt x="61" y="101"/>
                      <a:pt x="23" y="156"/>
                    </a:cubicBezTo>
                    <a:cubicBezTo>
                      <a:pt x="18" y="172"/>
                      <a:pt x="13" y="187"/>
                      <a:pt x="8" y="203"/>
                    </a:cubicBezTo>
                    <a:cubicBezTo>
                      <a:pt x="5" y="211"/>
                      <a:pt x="0" y="226"/>
                      <a:pt x="0" y="226"/>
                    </a:cubicBezTo>
                    <a:cubicBezTo>
                      <a:pt x="6" y="253"/>
                      <a:pt x="10" y="291"/>
                      <a:pt x="31" y="312"/>
                    </a:cubicBezTo>
                    <a:cubicBezTo>
                      <a:pt x="50" y="331"/>
                      <a:pt x="78" y="340"/>
                      <a:pt x="101" y="351"/>
                    </a:cubicBezTo>
                    <a:cubicBezTo>
                      <a:pt x="127" y="364"/>
                      <a:pt x="143" y="381"/>
                      <a:pt x="171" y="389"/>
                    </a:cubicBezTo>
                    <a:cubicBezTo>
                      <a:pt x="387" y="376"/>
                      <a:pt x="232" y="396"/>
                      <a:pt x="311" y="374"/>
                    </a:cubicBezTo>
                    <a:cubicBezTo>
                      <a:pt x="332" y="368"/>
                      <a:pt x="374" y="358"/>
                      <a:pt x="374" y="358"/>
                    </a:cubicBezTo>
                    <a:cubicBezTo>
                      <a:pt x="408" y="362"/>
                      <a:pt x="447" y="355"/>
                      <a:pt x="475" y="374"/>
                    </a:cubicBezTo>
                    <a:cubicBezTo>
                      <a:pt x="523" y="406"/>
                      <a:pt x="502" y="410"/>
                      <a:pt x="568" y="421"/>
                    </a:cubicBezTo>
                    <a:cubicBezTo>
                      <a:pt x="619" y="415"/>
                      <a:pt x="638" y="416"/>
                      <a:pt x="677" y="389"/>
                    </a:cubicBezTo>
                    <a:cubicBezTo>
                      <a:pt x="718" y="329"/>
                      <a:pt x="702" y="361"/>
                      <a:pt x="724" y="296"/>
                    </a:cubicBezTo>
                    <a:cubicBezTo>
                      <a:pt x="727" y="288"/>
                      <a:pt x="732" y="273"/>
                      <a:pt x="732" y="273"/>
                    </a:cubicBezTo>
                    <a:cubicBezTo>
                      <a:pt x="731" y="258"/>
                      <a:pt x="729" y="179"/>
                      <a:pt x="716" y="148"/>
                    </a:cubicBezTo>
                    <a:cubicBezTo>
                      <a:pt x="675" y="51"/>
                      <a:pt x="485" y="58"/>
                      <a:pt x="420" y="55"/>
                    </a:cubicBezTo>
                    <a:cubicBezTo>
                      <a:pt x="405" y="50"/>
                      <a:pt x="386" y="50"/>
                      <a:pt x="374" y="39"/>
                    </a:cubicBezTo>
                    <a:cubicBezTo>
                      <a:pt x="366" y="31"/>
                      <a:pt x="360" y="21"/>
                      <a:pt x="350" y="16"/>
                    </a:cubicBezTo>
                    <a:cubicBezTo>
                      <a:pt x="336" y="8"/>
                      <a:pt x="304" y="0"/>
                      <a:pt x="304" y="0"/>
                    </a:cubicBezTo>
                    <a:cubicBezTo>
                      <a:pt x="282" y="3"/>
                      <a:pt x="143" y="7"/>
                      <a:pt x="171" y="63"/>
                    </a:cubicBezTo>
                    <a:close/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952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graphicFrame>
            <p:nvGraphicFramePr>
              <p:cNvPr id="506931" name="Object 51"/>
              <p:cNvGraphicFramePr>
                <a:graphicFrameLocks noChangeAspect="1"/>
              </p:cNvGraphicFramePr>
              <p:nvPr/>
            </p:nvGraphicFramePr>
            <p:xfrm>
              <a:off x="3717" y="2139"/>
              <a:ext cx="315" cy="309"/>
            </p:xfrm>
            <a:graphic>
              <a:graphicData uri="http://schemas.openxmlformats.org/presentationml/2006/ole">
                <p:oleObj spid="_x0000_s688131" name="Equation" r:id="rId9" imgW="215640" imgH="228600" progId="Equation.3">
                  <p:embed/>
                </p:oleObj>
              </a:graphicData>
            </a:graphic>
          </p:graphicFrame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936" y="1536"/>
              <a:ext cx="1453" cy="672"/>
              <a:chOff x="3936" y="1536"/>
              <a:chExt cx="1453" cy="672"/>
            </a:xfrm>
          </p:grpSpPr>
          <p:sp>
            <p:nvSpPr>
              <p:cNvPr id="506933" name="Text Box 53"/>
              <p:cNvSpPr txBox="1">
                <a:spLocks noChangeArrowheads="1"/>
              </p:cNvSpPr>
              <p:nvPr/>
            </p:nvSpPr>
            <p:spPr bwMode="auto">
              <a:xfrm>
                <a:off x="4028" y="1536"/>
                <a:ext cx="1361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>
                    <a:latin typeface="Arial" pitchFamily="34" charset="0"/>
                  </a:rPr>
                  <a:t>a subset of lines </a:t>
                </a:r>
                <a:r>
                  <a:rPr lang="en-US" i="1">
                    <a:latin typeface="Arial" pitchFamily="34" charset="0"/>
                  </a:rPr>
                  <a:t>L</a:t>
                </a:r>
                <a:r>
                  <a:rPr lang="en-US">
                    <a:latin typeface="Arial" pitchFamily="34" charset="0"/>
                  </a:rPr>
                  <a:t>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>
                    <a:latin typeface="Arial" pitchFamily="34" charset="0"/>
                  </a:rPr>
                  <a:t>intersecting contour </a:t>
                </a:r>
                <a:r>
                  <a:rPr lang="en-US" i="1">
                    <a:latin typeface="Arial" pitchFamily="34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06934" name="Line 54"/>
              <p:cNvSpPr>
                <a:spLocks noChangeShapeType="1"/>
              </p:cNvSpPr>
              <p:nvPr/>
            </p:nvSpPr>
            <p:spPr bwMode="auto">
              <a:xfrm flipH="1">
                <a:off x="3936" y="1824"/>
                <a:ext cx="43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201613" y="5153025"/>
            <a:ext cx="8566150" cy="1636713"/>
            <a:chOff x="127" y="3246"/>
            <a:chExt cx="5396" cy="1031"/>
          </a:xfrm>
        </p:grpSpPr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127" y="3246"/>
              <a:ext cx="5396" cy="1031"/>
              <a:chOff x="127" y="3289"/>
              <a:chExt cx="5396" cy="1031"/>
            </a:xfrm>
          </p:grpSpPr>
          <p:graphicFrame>
            <p:nvGraphicFramePr>
              <p:cNvPr id="506886" name="Object 6"/>
              <p:cNvGraphicFramePr>
                <a:graphicFrameLocks noChangeAspect="1"/>
              </p:cNvGraphicFramePr>
              <p:nvPr/>
            </p:nvGraphicFramePr>
            <p:xfrm>
              <a:off x="2072" y="3289"/>
              <a:ext cx="3451" cy="573"/>
            </p:xfrm>
            <a:graphic>
              <a:graphicData uri="http://schemas.openxmlformats.org/presentationml/2006/ole">
                <p:oleObj spid="_x0000_s688130" name="Equation" r:id="rId10" imgW="1612800" imgH="279360" progId="Equation.3">
                  <p:embed/>
                </p:oleObj>
              </a:graphicData>
            </a:graphic>
          </p:graphicFrame>
          <p:sp>
            <p:nvSpPr>
              <p:cNvPr id="506887" name="Text Box 7"/>
              <p:cNvSpPr txBox="1">
                <a:spLocks noChangeArrowheads="1"/>
              </p:cNvSpPr>
              <p:nvPr/>
            </p:nvSpPr>
            <p:spPr bwMode="auto">
              <a:xfrm>
                <a:off x="127" y="3436"/>
                <a:ext cx="176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2000">
                    <a:latin typeface="Arial" pitchFamily="34" charset="0"/>
                  </a:rPr>
                  <a:t>Euclidean length of </a:t>
                </a:r>
                <a:r>
                  <a:rPr lang="en-US" sz="2000" b="1" i="1">
                    <a:latin typeface="Arial" pitchFamily="34" charset="0"/>
                  </a:rPr>
                  <a:t>C </a:t>
                </a:r>
                <a:r>
                  <a:rPr lang="en-US" sz="2000">
                    <a:latin typeface="Arial" pitchFamily="34" charset="0"/>
                  </a:rPr>
                  <a:t>: </a:t>
                </a:r>
              </a:p>
            </p:txBody>
          </p:sp>
          <p:sp>
            <p:nvSpPr>
              <p:cNvPr id="506888" name="Text Box 8"/>
              <p:cNvSpPr txBox="1">
                <a:spLocks noChangeArrowheads="1"/>
              </p:cNvSpPr>
              <p:nvPr/>
            </p:nvSpPr>
            <p:spPr bwMode="auto">
              <a:xfrm>
                <a:off x="4143" y="4016"/>
                <a:ext cx="1357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>
                    <a:latin typeface="Arial" pitchFamily="34" charset="0"/>
                  </a:rPr>
                  <a:t>   the number of times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>
                    <a:latin typeface="Arial" pitchFamily="34" charset="0"/>
                  </a:rPr>
                  <a:t>  line </a:t>
                </a:r>
                <a:r>
                  <a:rPr lang="en-US" i="1">
                    <a:latin typeface="Arial" pitchFamily="34" charset="0"/>
                  </a:rPr>
                  <a:t>L</a:t>
                </a:r>
                <a:r>
                  <a:rPr lang="en-US">
                    <a:latin typeface="Arial" pitchFamily="34" charset="0"/>
                  </a:rPr>
                  <a:t> intersects </a:t>
                </a:r>
                <a:r>
                  <a:rPr lang="en-US" i="1">
                    <a:latin typeface="Arial" pitchFamily="34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06889" name="Line 9"/>
              <p:cNvSpPr>
                <a:spLocks noChangeShapeType="1"/>
              </p:cNvSpPr>
              <p:nvPr/>
            </p:nvSpPr>
            <p:spPr bwMode="auto">
              <a:xfrm flipH="1" flipV="1">
                <a:off x="4120" y="3749"/>
                <a:ext cx="177" cy="4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506936" name="Text Box 56"/>
            <p:cNvSpPr txBox="1">
              <a:spLocks noChangeArrowheads="1"/>
            </p:cNvSpPr>
            <p:nvPr/>
          </p:nvSpPr>
          <p:spPr bwMode="auto">
            <a:xfrm>
              <a:off x="1731" y="3796"/>
              <a:ext cx="25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tx2"/>
                  </a:solidFill>
                  <a:latin typeface="Times New Roman" pitchFamily="18" charset="0"/>
                </a:rPr>
                <a:t>Cauchy-Crofton formula</a:t>
              </a:r>
            </a:p>
          </p:txBody>
        </p:sp>
      </p:grpSp>
      <p:sp>
        <p:nvSpPr>
          <p:cNvPr id="506937" name="Text Box 57"/>
          <p:cNvSpPr txBox="1">
            <a:spLocks noChangeArrowheads="1"/>
          </p:cNvSpPr>
          <p:nvPr/>
        </p:nvSpPr>
        <p:spPr bwMode="auto">
          <a:xfrm>
            <a:off x="3565525" y="4814888"/>
            <a:ext cx="5102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probability that a “randomly drown” line intersects </a:t>
            </a:r>
            <a:r>
              <a:rPr lang="en-US" i="1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0" grpId="0" animBg="1"/>
      <p:bldP spid="50693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14775" y="4049713"/>
            <a:ext cx="666750" cy="939800"/>
            <a:chOff x="2466" y="2551"/>
            <a:chExt cx="420" cy="592"/>
          </a:xfrm>
        </p:grpSpPr>
        <p:sp>
          <p:nvSpPr>
            <p:cNvPr id="507907" name="Line 3"/>
            <p:cNvSpPr>
              <a:spLocks noChangeShapeType="1"/>
            </p:cNvSpPr>
            <p:nvPr/>
          </p:nvSpPr>
          <p:spPr bwMode="auto">
            <a:xfrm rot="5355239">
              <a:off x="2765" y="2671"/>
              <a:ext cx="24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08" name="Line 4"/>
            <p:cNvSpPr>
              <a:spLocks noChangeShapeType="1"/>
            </p:cNvSpPr>
            <p:nvPr/>
          </p:nvSpPr>
          <p:spPr bwMode="auto">
            <a:xfrm rot="5355239">
              <a:off x="2574" y="2674"/>
              <a:ext cx="24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09" name="Line 5"/>
            <p:cNvSpPr>
              <a:spLocks noChangeShapeType="1"/>
            </p:cNvSpPr>
            <p:nvPr/>
          </p:nvSpPr>
          <p:spPr bwMode="auto">
            <a:xfrm rot="5355239" flipV="1">
              <a:off x="2790" y="2600"/>
              <a:ext cx="0" cy="192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10" name="Line 6"/>
            <p:cNvSpPr>
              <a:spLocks noChangeShapeType="1"/>
            </p:cNvSpPr>
            <p:nvPr/>
          </p:nvSpPr>
          <p:spPr bwMode="auto">
            <a:xfrm flipV="1">
              <a:off x="2466" y="2766"/>
              <a:ext cx="333" cy="3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187825" y="1600200"/>
            <a:ext cx="2895600" cy="2438400"/>
            <a:chOff x="1717" y="1008"/>
            <a:chExt cx="1824" cy="1536"/>
          </a:xfrm>
        </p:grpSpPr>
        <p:sp>
          <p:nvSpPr>
            <p:cNvPr id="507912" name="Line 8"/>
            <p:cNvSpPr>
              <a:spLocks noChangeShapeType="1"/>
            </p:cNvSpPr>
            <p:nvPr/>
          </p:nvSpPr>
          <p:spPr bwMode="auto">
            <a:xfrm>
              <a:off x="1717" y="2352"/>
              <a:ext cx="182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13" name="Line 9"/>
            <p:cNvSpPr>
              <a:spLocks noChangeShapeType="1"/>
            </p:cNvSpPr>
            <p:nvPr/>
          </p:nvSpPr>
          <p:spPr bwMode="auto">
            <a:xfrm>
              <a:off x="1717" y="2544"/>
              <a:ext cx="182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14" name="Line 10"/>
            <p:cNvSpPr>
              <a:spLocks noChangeShapeType="1"/>
            </p:cNvSpPr>
            <p:nvPr/>
          </p:nvSpPr>
          <p:spPr bwMode="auto">
            <a:xfrm>
              <a:off x="1717" y="1008"/>
              <a:ext cx="182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15" name="Line 11"/>
            <p:cNvSpPr>
              <a:spLocks noChangeShapeType="1"/>
            </p:cNvSpPr>
            <p:nvPr/>
          </p:nvSpPr>
          <p:spPr bwMode="auto">
            <a:xfrm>
              <a:off x="1717" y="1200"/>
              <a:ext cx="182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16" name="Line 12"/>
            <p:cNvSpPr>
              <a:spLocks noChangeShapeType="1"/>
            </p:cNvSpPr>
            <p:nvPr/>
          </p:nvSpPr>
          <p:spPr bwMode="auto">
            <a:xfrm>
              <a:off x="1717" y="1392"/>
              <a:ext cx="182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17" name="Line 13"/>
            <p:cNvSpPr>
              <a:spLocks noChangeShapeType="1"/>
            </p:cNvSpPr>
            <p:nvPr/>
          </p:nvSpPr>
          <p:spPr bwMode="auto">
            <a:xfrm>
              <a:off x="1717" y="1584"/>
              <a:ext cx="182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18" name="Line 14"/>
            <p:cNvSpPr>
              <a:spLocks noChangeShapeType="1"/>
            </p:cNvSpPr>
            <p:nvPr/>
          </p:nvSpPr>
          <p:spPr bwMode="auto">
            <a:xfrm>
              <a:off x="1717" y="1776"/>
              <a:ext cx="182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19" name="Line 15"/>
            <p:cNvSpPr>
              <a:spLocks noChangeShapeType="1"/>
            </p:cNvSpPr>
            <p:nvPr/>
          </p:nvSpPr>
          <p:spPr bwMode="auto">
            <a:xfrm>
              <a:off x="1717" y="1968"/>
              <a:ext cx="182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20" name="Line 16"/>
            <p:cNvSpPr>
              <a:spLocks noChangeShapeType="1"/>
            </p:cNvSpPr>
            <p:nvPr/>
          </p:nvSpPr>
          <p:spPr bwMode="auto">
            <a:xfrm>
              <a:off x="1717" y="2160"/>
              <a:ext cx="182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50792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Graph cuts and integral geometry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275138" y="1524000"/>
            <a:ext cx="2743200" cy="2667000"/>
            <a:chOff x="1765" y="960"/>
            <a:chExt cx="1728" cy="1680"/>
          </a:xfrm>
        </p:grpSpPr>
        <p:sp>
          <p:nvSpPr>
            <p:cNvPr id="507923" name="Line 19"/>
            <p:cNvSpPr>
              <a:spLocks noChangeShapeType="1"/>
            </p:cNvSpPr>
            <p:nvPr/>
          </p:nvSpPr>
          <p:spPr bwMode="auto">
            <a:xfrm flipV="1">
              <a:off x="1765" y="960"/>
              <a:ext cx="0" cy="16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24" name="Line 20"/>
            <p:cNvSpPr>
              <a:spLocks noChangeShapeType="1"/>
            </p:cNvSpPr>
            <p:nvPr/>
          </p:nvSpPr>
          <p:spPr bwMode="auto">
            <a:xfrm flipV="1">
              <a:off x="1957" y="960"/>
              <a:ext cx="0" cy="16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25" name="Line 21"/>
            <p:cNvSpPr>
              <a:spLocks noChangeShapeType="1"/>
            </p:cNvSpPr>
            <p:nvPr/>
          </p:nvSpPr>
          <p:spPr bwMode="auto">
            <a:xfrm flipV="1">
              <a:off x="2149" y="960"/>
              <a:ext cx="0" cy="16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26" name="Line 22"/>
            <p:cNvSpPr>
              <a:spLocks noChangeShapeType="1"/>
            </p:cNvSpPr>
            <p:nvPr/>
          </p:nvSpPr>
          <p:spPr bwMode="auto">
            <a:xfrm flipV="1">
              <a:off x="2341" y="960"/>
              <a:ext cx="0" cy="16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27" name="Line 23"/>
            <p:cNvSpPr>
              <a:spLocks noChangeShapeType="1"/>
            </p:cNvSpPr>
            <p:nvPr/>
          </p:nvSpPr>
          <p:spPr bwMode="auto">
            <a:xfrm flipV="1">
              <a:off x="2533" y="960"/>
              <a:ext cx="0" cy="16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28" name="Line 24"/>
            <p:cNvSpPr>
              <a:spLocks noChangeShapeType="1"/>
            </p:cNvSpPr>
            <p:nvPr/>
          </p:nvSpPr>
          <p:spPr bwMode="auto">
            <a:xfrm flipV="1">
              <a:off x="2725" y="960"/>
              <a:ext cx="0" cy="16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29" name="Line 25"/>
            <p:cNvSpPr>
              <a:spLocks noChangeShapeType="1"/>
            </p:cNvSpPr>
            <p:nvPr/>
          </p:nvSpPr>
          <p:spPr bwMode="auto">
            <a:xfrm flipV="1">
              <a:off x="2917" y="960"/>
              <a:ext cx="0" cy="16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30" name="Line 26"/>
            <p:cNvSpPr>
              <a:spLocks noChangeShapeType="1"/>
            </p:cNvSpPr>
            <p:nvPr/>
          </p:nvSpPr>
          <p:spPr bwMode="auto">
            <a:xfrm flipV="1">
              <a:off x="3109" y="960"/>
              <a:ext cx="0" cy="16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31" name="Line 27"/>
            <p:cNvSpPr>
              <a:spLocks noChangeShapeType="1"/>
            </p:cNvSpPr>
            <p:nvPr/>
          </p:nvSpPr>
          <p:spPr bwMode="auto">
            <a:xfrm flipV="1">
              <a:off x="3301" y="960"/>
              <a:ext cx="0" cy="16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32" name="Line 28"/>
            <p:cNvSpPr>
              <a:spLocks noChangeShapeType="1"/>
            </p:cNvSpPr>
            <p:nvPr/>
          </p:nvSpPr>
          <p:spPr bwMode="auto">
            <a:xfrm flipV="1">
              <a:off x="3493" y="960"/>
              <a:ext cx="0" cy="16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198938" y="1524000"/>
            <a:ext cx="2895600" cy="2590800"/>
            <a:chOff x="1717" y="960"/>
            <a:chExt cx="1824" cy="1632"/>
          </a:xfrm>
        </p:grpSpPr>
        <p:sp>
          <p:nvSpPr>
            <p:cNvPr id="507934" name="Line 30"/>
            <p:cNvSpPr>
              <a:spLocks noChangeShapeType="1"/>
            </p:cNvSpPr>
            <p:nvPr/>
          </p:nvSpPr>
          <p:spPr bwMode="auto">
            <a:xfrm flipV="1">
              <a:off x="1717" y="960"/>
              <a:ext cx="1632" cy="1632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35" name="Line 31"/>
            <p:cNvSpPr>
              <a:spLocks noChangeShapeType="1"/>
            </p:cNvSpPr>
            <p:nvPr/>
          </p:nvSpPr>
          <p:spPr bwMode="auto">
            <a:xfrm flipV="1">
              <a:off x="1909" y="960"/>
              <a:ext cx="1632" cy="1632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36" name="Line 32"/>
            <p:cNvSpPr>
              <a:spLocks noChangeShapeType="1"/>
            </p:cNvSpPr>
            <p:nvPr/>
          </p:nvSpPr>
          <p:spPr bwMode="auto">
            <a:xfrm flipV="1">
              <a:off x="2101" y="1152"/>
              <a:ext cx="1440" cy="1440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37" name="Line 33"/>
            <p:cNvSpPr>
              <a:spLocks noChangeShapeType="1"/>
            </p:cNvSpPr>
            <p:nvPr/>
          </p:nvSpPr>
          <p:spPr bwMode="auto">
            <a:xfrm flipV="1">
              <a:off x="2293" y="1344"/>
              <a:ext cx="1248" cy="1248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38" name="Line 34"/>
            <p:cNvSpPr>
              <a:spLocks noChangeShapeType="1"/>
            </p:cNvSpPr>
            <p:nvPr/>
          </p:nvSpPr>
          <p:spPr bwMode="auto">
            <a:xfrm flipV="1">
              <a:off x="2485" y="1536"/>
              <a:ext cx="1056" cy="1056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39" name="Line 35"/>
            <p:cNvSpPr>
              <a:spLocks noChangeShapeType="1"/>
            </p:cNvSpPr>
            <p:nvPr/>
          </p:nvSpPr>
          <p:spPr bwMode="auto">
            <a:xfrm flipV="1">
              <a:off x="2677" y="1728"/>
              <a:ext cx="864" cy="864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40" name="Line 36"/>
            <p:cNvSpPr>
              <a:spLocks noChangeShapeType="1"/>
            </p:cNvSpPr>
            <p:nvPr/>
          </p:nvSpPr>
          <p:spPr bwMode="auto">
            <a:xfrm flipV="1">
              <a:off x="2869" y="1920"/>
              <a:ext cx="672" cy="672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41" name="Line 37"/>
            <p:cNvSpPr>
              <a:spLocks noChangeShapeType="1"/>
            </p:cNvSpPr>
            <p:nvPr/>
          </p:nvSpPr>
          <p:spPr bwMode="auto">
            <a:xfrm flipV="1">
              <a:off x="3061" y="2112"/>
              <a:ext cx="480" cy="480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42" name="Line 38"/>
            <p:cNvSpPr>
              <a:spLocks noChangeShapeType="1"/>
            </p:cNvSpPr>
            <p:nvPr/>
          </p:nvSpPr>
          <p:spPr bwMode="auto">
            <a:xfrm flipV="1">
              <a:off x="3253" y="2304"/>
              <a:ext cx="288" cy="288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43" name="Line 39"/>
            <p:cNvSpPr>
              <a:spLocks noChangeShapeType="1"/>
            </p:cNvSpPr>
            <p:nvPr/>
          </p:nvSpPr>
          <p:spPr bwMode="auto">
            <a:xfrm flipV="1">
              <a:off x="3445" y="2457"/>
              <a:ext cx="96" cy="96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44" name="Line 40"/>
            <p:cNvSpPr>
              <a:spLocks noChangeShapeType="1"/>
            </p:cNvSpPr>
            <p:nvPr/>
          </p:nvSpPr>
          <p:spPr bwMode="auto">
            <a:xfrm flipV="1">
              <a:off x="1717" y="960"/>
              <a:ext cx="1440" cy="1440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45" name="Line 41"/>
            <p:cNvSpPr>
              <a:spLocks noChangeShapeType="1"/>
            </p:cNvSpPr>
            <p:nvPr/>
          </p:nvSpPr>
          <p:spPr bwMode="auto">
            <a:xfrm flipV="1">
              <a:off x="1717" y="960"/>
              <a:ext cx="1248" cy="1248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46" name="Line 42"/>
            <p:cNvSpPr>
              <a:spLocks noChangeShapeType="1"/>
            </p:cNvSpPr>
            <p:nvPr/>
          </p:nvSpPr>
          <p:spPr bwMode="auto">
            <a:xfrm flipV="1">
              <a:off x="1717" y="960"/>
              <a:ext cx="1056" cy="1056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47" name="Line 43"/>
            <p:cNvSpPr>
              <a:spLocks noChangeShapeType="1"/>
            </p:cNvSpPr>
            <p:nvPr/>
          </p:nvSpPr>
          <p:spPr bwMode="auto">
            <a:xfrm flipV="1">
              <a:off x="1717" y="960"/>
              <a:ext cx="864" cy="864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48" name="Line 44"/>
            <p:cNvSpPr>
              <a:spLocks noChangeShapeType="1"/>
            </p:cNvSpPr>
            <p:nvPr/>
          </p:nvSpPr>
          <p:spPr bwMode="auto">
            <a:xfrm flipV="1">
              <a:off x="1717" y="960"/>
              <a:ext cx="672" cy="672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49" name="Line 45"/>
            <p:cNvSpPr>
              <a:spLocks noChangeShapeType="1"/>
            </p:cNvSpPr>
            <p:nvPr/>
          </p:nvSpPr>
          <p:spPr bwMode="auto">
            <a:xfrm flipV="1">
              <a:off x="1717" y="960"/>
              <a:ext cx="480" cy="480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50" name="Line 46"/>
            <p:cNvSpPr>
              <a:spLocks noChangeShapeType="1"/>
            </p:cNvSpPr>
            <p:nvPr/>
          </p:nvSpPr>
          <p:spPr bwMode="auto">
            <a:xfrm flipV="1">
              <a:off x="1717" y="960"/>
              <a:ext cx="288" cy="288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51" name="Line 47"/>
            <p:cNvSpPr>
              <a:spLocks noChangeShapeType="1"/>
            </p:cNvSpPr>
            <p:nvPr/>
          </p:nvSpPr>
          <p:spPr bwMode="auto">
            <a:xfrm flipV="1">
              <a:off x="1717" y="960"/>
              <a:ext cx="96" cy="96"/>
            </a:xfrm>
            <a:prstGeom prst="line">
              <a:avLst/>
            </a:prstGeom>
            <a:noFill/>
            <a:ln w="952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4198938" y="1524000"/>
            <a:ext cx="2895600" cy="2590800"/>
            <a:chOff x="1717" y="960"/>
            <a:chExt cx="1824" cy="1632"/>
          </a:xfrm>
        </p:grpSpPr>
        <p:sp>
          <p:nvSpPr>
            <p:cNvPr id="507953" name="Line 49"/>
            <p:cNvSpPr>
              <a:spLocks noChangeShapeType="1"/>
            </p:cNvSpPr>
            <p:nvPr/>
          </p:nvSpPr>
          <p:spPr bwMode="auto">
            <a:xfrm>
              <a:off x="1717" y="960"/>
              <a:ext cx="1632" cy="163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54" name="Line 50"/>
            <p:cNvSpPr>
              <a:spLocks noChangeShapeType="1"/>
            </p:cNvSpPr>
            <p:nvPr/>
          </p:nvSpPr>
          <p:spPr bwMode="auto">
            <a:xfrm>
              <a:off x="1909" y="960"/>
              <a:ext cx="1632" cy="163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55" name="Line 51"/>
            <p:cNvSpPr>
              <a:spLocks noChangeShapeType="1"/>
            </p:cNvSpPr>
            <p:nvPr/>
          </p:nvSpPr>
          <p:spPr bwMode="auto">
            <a:xfrm>
              <a:off x="2101" y="960"/>
              <a:ext cx="1440" cy="144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56" name="Line 52"/>
            <p:cNvSpPr>
              <a:spLocks noChangeShapeType="1"/>
            </p:cNvSpPr>
            <p:nvPr/>
          </p:nvSpPr>
          <p:spPr bwMode="auto">
            <a:xfrm>
              <a:off x="2293" y="960"/>
              <a:ext cx="1248" cy="1248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57" name="Line 53"/>
            <p:cNvSpPr>
              <a:spLocks noChangeShapeType="1"/>
            </p:cNvSpPr>
            <p:nvPr/>
          </p:nvSpPr>
          <p:spPr bwMode="auto">
            <a:xfrm>
              <a:off x="2485" y="960"/>
              <a:ext cx="1056" cy="1056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58" name="Line 54"/>
            <p:cNvSpPr>
              <a:spLocks noChangeShapeType="1"/>
            </p:cNvSpPr>
            <p:nvPr/>
          </p:nvSpPr>
          <p:spPr bwMode="auto">
            <a:xfrm>
              <a:off x="2677" y="960"/>
              <a:ext cx="864" cy="864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59" name="Line 55"/>
            <p:cNvSpPr>
              <a:spLocks noChangeShapeType="1"/>
            </p:cNvSpPr>
            <p:nvPr/>
          </p:nvSpPr>
          <p:spPr bwMode="auto">
            <a:xfrm>
              <a:off x="2869" y="960"/>
              <a:ext cx="672" cy="67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60" name="Line 56"/>
            <p:cNvSpPr>
              <a:spLocks noChangeShapeType="1"/>
            </p:cNvSpPr>
            <p:nvPr/>
          </p:nvSpPr>
          <p:spPr bwMode="auto">
            <a:xfrm>
              <a:off x="3061" y="960"/>
              <a:ext cx="480" cy="48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61" name="Line 57"/>
            <p:cNvSpPr>
              <a:spLocks noChangeShapeType="1"/>
            </p:cNvSpPr>
            <p:nvPr/>
          </p:nvSpPr>
          <p:spPr bwMode="auto">
            <a:xfrm>
              <a:off x="3253" y="960"/>
              <a:ext cx="288" cy="288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62" name="Line 58"/>
            <p:cNvSpPr>
              <a:spLocks noChangeShapeType="1"/>
            </p:cNvSpPr>
            <p:nvPr/>
          </p:nvSpPr>
          <p:spPr bwMode="auto">
            <a:xfrm>
              <a:off x="3445" y="960"/>
              <a:ext cx="96" cy="96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63" name="Line 59"/>
            <p:cNvSpPr>
              <a:spLocks noChangeShapeType="1"/>
            </p:cNvSpPr>
            <p:nvPr/>
          </p:nvSpPr>
          <p:spPr bwMode="auto">
            <a:xfrm>
              <a:off x="1717" y="1152"/>
              <a:ext cx="1440" cy="144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64" name="Line 60"/>
            <p:cNvSpPr>
              <a:spLocks noChangeShapeType="1"/>
            </p:cNvSpPr>
            <p:nvPr/>
          </p:nvSpPr>
          <p:spPr bwMode="auto">
            <a:xfrm>
              <a:off x="1717" y="1344"/>
              <a:ext cx="1248" cy="1248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65" name="Line 61"/>
            <p:cNvSpPr>
              <a:spLocks noChangeShapeType="1"/>
            </p:cNvSpPr>
            <p:nvPr/>
          </p:nvSpPr>
          <p:spPr bwMode="auto">
            <a:xfrm>
              <a:off x="1717" y="1536"/>
              <a:ext cx="1056" cy="1056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66" name="Line 62"/>
            <p:cNvSpPr>
              <a:spLocks noChangeShapeType="1"/>
            </p:cNvSpPr>
            <p:nvPr/>
          </p:nvSpPr>
          <p:spPr bwMode="auto">
            <a:xfrm>
              <a:off x="1717" y="1728"/>
              <a:ext cx="864" cy="864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67" name="Line 63"/>
            <p:cNvSpPr>
              <a:spLocks noChangeShapeType="1"/>
            </p:cNvSpPr>
            <p:nvPr/>
          </p:nvSpPr>
          <p:spPr bwMode="auto">
            <a:xfrm>
              <a:off x="1717" y="1920"/>
              <a:ext cx="672" cy="67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68" name="Line 64"/>
            <p:cNvSpPr>
              <a:spLocks noChangeShapeType="1"/>
            </p:cNvSpPr>
            <p:nvPr/>
          </p:nvSpPr>
          <p:spPr bwMode="auto">
            <a:xfrm>
              <a:off x="1717" y="2112"/>
              <a:ext cx="480" cy="48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69" name="Line 65"/>
            <p:cNvSpPr>
              <a:spLocks noChangeShapeType="1"/>
            </p:cNvSpPr>
            <p:nvPr/>
          </p:nvSpPr>
          <p:spPr bwMode="auto">
            <a:xfrm>
              <a:off x="1717" y="2304"/>
              <a:ext cx="288" cy="288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70" name="Line 66"/>
            <p:cNvSpPr>
              <a:spLocks noChangeShapeType="1"/>
            </p:cNvSpPr>
            <p:nvPr/>
          </p:nvSpPr>
          <p:spPr bwMode="auto">
            <a:xfrm>
              <a:off x="1717" y="2496"/>
              <a:ext cx="96" cy="96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4198938" y="1524000"/>
            <a:ext cx="2895600" cy="2590800"/>
            <a:chOff x="1717" y="960"/>
            <a:chExt cx="1824" cy="1632"/>
          </a:xfrm>
        </p:grpSpPr>
        <p:sp>
          <p:nvSpPr>
            <p:cNvPr id="507972" name="Oval 68"/>
            <p:cNvSpPr>
              <a:spLocks noChangeArrowheads="1"/>
            </p:cNvSpPr>
            <p:nvPr/>
          </p:nvSpPr>
          <p:spPr bwMode="auto">
            <a:xfrm>
              <a:off x="2293" y="134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7973" name="Oval 69"/>
            <p:cNvSpPr>
              <a:spLocks noChangeArrowheads="1"/>
            </p:cNvSpPr>
            <p:nvPr/>
          </p:nvSpPr>
          <p:spPr bwMode="auto">
            <a:xfrm>
              <a:off x="2293" y="1536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1717" y="960"/>
              <a:ext cx="1824" cy="1632"/>
              <a:chOff x="1717" y="960"/>
              <a:chExt cx="1824" cy="1632"/>
            </a:xfrm>
          </p:grpSpPr>
          <p:sp>
            <p:nvSpPr>
              <p:cNvPr id="507975" name="Oval 71"/>
              <p:cNvSpPr>
                <a:spLocks noChangeArrowheads="1"/>
              </p:cNvSpPr>
              <p:nvPr/>
            </p:nvSpPr>
            <p:spPr bwMode="auto">
              <a:xfrm>
                <a:off x="1717" y="230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76" name="Oval 72"/>
              <p:cNvSpPr>
                <a:spLocks noChangeArrowheads="1"/>
              </p:cNvSpPr>
              <p:nvPr/>
            </p:nvSpPr>
            <p:spPr bwMode="auto">
              <a:xfrm>
                <a:off x="1909" y="230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77" name="Oval 73"/>
              <p:cNvSpPr>
                <a:spLocks noChangeArrowheads="1"/>
              </p:cNvSpPr>
              <p:nvPr/>
            </p:nvSpPr>
            <p:spPr bwMode="auto">
              <a:xfrm>
                <a:off x="2101" y="230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78" name="Oval 74"/>
              <p:cNvSpPr>
                <a:spLocks noChangeArrowheads="1"/>
              </p:cNvSpPr>
              <p:nvPr/>
            </p:nvSpPr>
            <p:spPr bwMode="auto">
              <a:xfrm>
                <a:off x="2293" y="230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79" name="Oval 75"/>
              <p:cNvSpPr>
                <a:spLocks noChangeArrowheads="1"/>
              </p:cNvSpPr>
              <p:nvPr/>
            </p:nvSpPr>
            <p:spPr bwMode="auto">
              <a:xfrm>
                <a:off x="2485" y="230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80" name="Oval 76"/>
              <p:cNvSpPr>
                <a:spLocks noChangeArrowheads="1"/>
              </p:cNvSpPr>
              <p:nvPr/>
            </p:nvSpPr>
            <p:spPr bwMode="auto">
              <a:xfrm>
                <a:off x="2677" y="230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81" name="Oval 77"/>
              <p:cNvSpPr>
                <a:spLocks noChangeArrowheads="1"/>
              </p:cNvSpPr>
              <p:nvPr/>
            </p:nvSpPr>
            <p:spPr bwMode="auto">
              <a:xfrm>
                <a:off x="2869" y="230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82" name="Oval 78"/>
              <p:cNvSpPr>
                <a:spLocks noChangeArrowheads="1"/>
              </p:cNvSpPr>
              <p:nvPr/>
            </p:nvSpPr>
            <p:spPr bwMode="auto">
              <a:xfrm>
                <a:off x="3061" y="230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83" name="Oval 79"/>
              <p:cNvSpPr>
                <a:spLocks noChangeArrowheads="1"/>
              </p:cNvSpPr>
              <p:nvPr/>
            </p:nvSpPr>
            <p:spPr bwMode="auto">
              <a:xfrm>
                <a:off x="3253" y="230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84" name="Oval 80"/>
              <p:cNvSpPr>
                <a:spLocks noChangeArrowheads="1"/>
              </p:cNvSpPr>
              <p:nvPr/>
            </p:nvSpPr>
            <p:spPr bwMode="auto">
              <a:xfrm>
                <a:off x="3445" y="230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85" name="Oval 81"/>
              <p:cNvSpPr>
                <a:spLocks noChangeArrowheads="1"/>
              </p:cNvSpPr>
              <p:nvPr/>
            </p:nvSpPr>
            <p:spPr bwMode="auto">
              <a:xfrm>
                <a:off x="1717" y="249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86" name="Oval 82"/>
              <p:cNvSpPr>
                <a:spLocks noChangeArrowheads="1"/>
              </p:cNvSpPr>
              <p:nvPr/>
            </p:nvSpPr>
            <p:spPr bwMode="auto">
              <a:xfrm>
                <a:off x="1909" y="249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87" name="Oval 83"/>
              <p:cNvSpPr>
                <a:spLocks noChangeArrowheads="1"/>
              </p:cNvSpPr>
              <p:nvPr/>
            </p:nvSpPr>
            <p:spPr bwMode="auto">
              <a:xfrm>
                <a:off x="2101" y="249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88" name="Oval 84"/>
              <p:cNvSpPr>
                <a:spLocks noChangeArrowheads="1"/>
              </p:cNvSpPr>
              <p:nvPr/>
            </p:nvSpPr>
            <p:spPr bwMode="auto">
              <a:xfrm>
                <a:off x="2293" y="249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89" name="Oval 85"/>
              <p:cNvSpPr>
                <a:spLocks noChangeArrowheads="1"/>
              </p:cNvSpPr>
              <p:nvPr/>
            </p:nvSpPr>
            <p:spPr bwMode="auto">
              <a:xfrm>
                <a:off x="2485" y="249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90" name="Oval 86"/>
              <p:cNvSpPr>
                <a:spLocks noChangeArrowheads="1"/>
              </p:cNvSpPr>
              <p:nvPr/>
            </p:nvSpPr>
            <p:spPr bwMode="auto">
              <a:xfrm>
                <a:off x="2677" y="249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91" name="Oval 87"/>
              <p:cNvSpPr>
                <a:spLocks noChangeArrowheads="1"/>
              </p:cNvSpPr>
              <p:nvPr/>
            </p:nvSpPr>
            <p:spPr bwMode="auto">
              <a:xfrm>
                <a:off x="2869" y="249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92" name="Oval 88"/>
              <p:cNvSpPr>
                <a:spLocks noChangeArrowheads="1"/>
              </p:cNvSpPr>
              <p:nvPr/>
            </p:nvSpPr>
            <p:spPr bwMode="auto">
              <a:xfrm>
                <a:off x="3061" y="249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93" name="Oval 89"/>
              <p:cNvSpPr>
                <a:spLocks noChangeArrowheads="1"/>
              </p:cNvSpPr>
              <p:nvPr/>
            </p:nvSpPr>
            <p:spPr bwMode="auto">
              <a:xfrm>
                <a:off x="3253" y="249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94" name="Oval 90"/>
              <p:cNvSpPr>
                <a:spLocks noChangeArrowheads="1"/>
              </p:cNvSpPr>
              <p:nvPr/>
            </p:nvSpPr>
            <p:spPr bwMode="auto">
              <a:xfrm>
                <a:off x="3445" y="249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95" name="Oval 91"/>
              <p:cNvSpPr>
                <a:spLocks noChangeArrowheads="1"/>
              </p:cNvSpPr>
              <p:nvPr/>
            </p:nvSpPr>
            <p:spPr bwMode="auto">
              <a:xfrm>
                <a:off x="1717" y="96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96" name="Oval 92"/>
              <p:cNvSpPr>
                <a:spLocks noChangeArrowheads="1"/>
              </p:cNvSpPr>
              <p:nvPr/>
            </p:nvSpPr>
            <p:spPr bwMode="auto">
              <a:xfrm>
                <a:off x="1909" y="96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97" name="Oval 93"/>
              <p:cNvSpPr>
                <a:spLocks noChangeArrowheads="1"/>
              </p:cNvSpPr>
              <p:nvPr/>
            </p:nvSpPr>
            <p:spPr bwMode="auto">
              <a:xfrm>
                <a:off x="2101" y="96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98" name="Oval 94"/>
              <p:cNvSpPr>
                <a:spLocks noChangeArrowheads="1"/>
              </p:cNvSpPr>
              <p:nvPr/>
            </p:nvSpPr>
            <p:spPr bwMode="auto">
              <a:xfrm>
                <a:off x="2293" y="96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7999" name="Oval 95"/>
              <p:cNvSpPr>
                <a:spLocks noChangeArrowheads="1"/>
              </p:cNvSpPr>
              <p:nvPr/>
            </p:nvSpPr>
            <p:spPr bwMode="auto">
              <a:xfrm>
                <a:off x="2485" y="96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00" name="Oval 96"/>
              <p:cNvSpPr>
                <a:spLocks noChangeArrowheads="1"/>
              </p:cNvSpPr>
              <p:nvPr/>
            </p:nvSpPr>
            <p:spPr bwMode="auto">
              <a:xfrm>
                <a:off x="2677" y="96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01" name="Oval 97"/>
              <p:cNvSpPr>
                <a:spLocks noChangeArrowheads="1"/>
              </p:cNvSpPr>
              <p:nvPr/>
            </p:nvSpPr>
            <p:spPr bwMode="auto">
              <a:xfrm>
                <a:off x="2869" y="96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02" name="Oval 98"/>
              <p:cNvSpPr>
                <a:spLocks noChangeArrowheads="1"/>
              </p:cNvSpPr>
              <p:nvPr/>
            </p:nvSpPr>
            <p:spPr bwMode="auto">
              <a:xfrm>
                <a:off x="3061" y="96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03" name="Oval 99"/>
              <p:cNvSpPr>
                <a:spLocks noChangeArrowheads="1"/>
              </p:cNvSpPr>
              <p:nvPr/>
            </p:nvSpPr>
            <p:spPr bwMode="auto">
              <a:xfrm>
                <a:off x="3253" y="96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04" name="Oval 100"/>
              <p:cNvSpPr>
                <a:spLocks noChangeArrowheads="1"/>
              </p:cNvSpPr>
              <p:nvPr/>
            </p:nvSpPr>
            <p:spPr bwMode="auto">
              <a:xfrm>
                <a:off x="3445" y="96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05" name="Oval 101"/>
              <p:cNvSpPr>
                <a:spLocks noChangeArrowheads="1"/>
              </p:cNvSpPr>
              <p:nvPr/>
            </p:nvSpPr>
            <p:spPr bwMode="auto">
              <a:xfrm>
                <a:off x="1717" y="115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06" name="Oval 102"/>
              <p:cNvSpPr>
                <a:spLocks noChangeArrowheads="1"/>
              </p:cNvSpPr>
              <p:nvPr/>
            </p:nvSpPr>
            <p:spPr bwMode="auto">
              <a:xfrm>
                <a:off x="1909" y="115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07" name="Oval 103"/>
              <p:cNvSpPr>
                <a:spLocks noChangeArrowheads="1"/>
              </p:cNvSpPr>
              <p:nvPr/>
            </p:nvSpPr>
            <p:spPr bwMode="auto">
              <a:xfrm>
                <a:off x="2101" y="115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08" name="Oval 104"/>
              <p:cNvSpPr>
                <a:spLocks noChangeArrowheads="1"/>
              </p:cNvSpPr>
              <p:nvPr/>
            </p:nvSpPr>
            <p:spPr bwMode="auto">
              <a:xfrm>
                <a:off x="2293" y="115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09" name="Oval 105"/>
              <p:cNvSpPr>
                <a:spLocks noChangeArrowheads="1"/>
              </p:cNvSpPr>
              <p:nvPr/>
            </p:nvSpPr>
            <p:spPr bwMode="auto">
              <a:xfrm>
                <a:off x="2485" y="115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10" name="Oval 106"/>
              <p:cNvSpPr>
                <a:spLocks noChangeArrowheads="1"/>
              </p:cNvSpPr>
              <p:nvPr/>
            </p:nvSpPr>
            <p:spPr bwMode="auto">
              <a:xfrm>
                <a:off x="2677" y="115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11" name="Oval 107"/>
              <p:cNvSpPr>
                <a:spLocks noChangeArrowheads="1"/>
              </p:cNvSpPr>
              <p:nvPr/>
            </p:nvSpPr>
            <p:spPr bwMode="auto">
              <a:xfrm>
                <a:off x="2869" y="115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12" name="Oval 108"/>
              <p:cNvSpPr>
                <a:spLocks noChangeArrowheads="1"/>
              </p:cNvSpPr>
              <p:nvPr/>
            </p:nvSpPr>
            <p:spPr bwMode="auto">
              <a:xfrm>
                <a:off x="3061" y="115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13" name="Oval 109"/>
              <p:cNvSpPr>
                <a:spLocks noChangeArrowheads="1"/>
              </p:cNvSpPr>
              <p:nvPr/>
            </p:nvSpPr>
            <p:spPr bwMode="auto">
              <a:xfrm>
                <a:off x="3253" y="115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14" name="Oval 110"/>
              <p:cNvSpPr>
                <a:spLocks noChangeArrowheads="1"/>
              </p:cNvSpPr>
              <p:nvPr/>
            </p:nvSpPr>
            <p:spPr bwMode="auto">
              <a:xfrm>
                <a:off x="3445" y="115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15" name="Oval 111"/>
              <p:cNvSpPr>
                <a:spLocks noChangeArrowheads="1"/>
              </p:cNvSpPr>
              <p:nvPr/>
            </p:nvSpPr>
            <p:spPr bwMode="auto">
              <a:xfrm>
                <a:off x="1717" y="134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16" name="Oval 112"/>
              <p:cNvSpPr>
                <a:spLocks noChangeArrowheads="1"/>
              </p:cNvSpPr>
              <p:nvPr/>
            </p:nvSpPr>
            <p:spPr bwMode="auto">
              <a:xfrm>
                <a:off x="1909" y="134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17" name="Oval 113"/>
              <p:cNvSpPr>
                <a:spLocks noChangeArrowheads="1"/>
              </p:cNvSpPr>
              <p:nvPr/>
            </p:nvSpPr>
            <p:spPr bwMode="auto">
              <a:xfrm>
                <a:off x="2101" y="134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18" name="Oval 114"/>
              <p:cNvSpPr>
                <a:spLocks noChangeArrowheads="1"/>
              </p:cNvSpPr>
              <p:nvPr/>
            </p:nvSpPr>
            <p:spPr bwMode="auto">
              <a:xfrm>
                <a:off x="2485" y="134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19" name="Oval 115"/>
              <p:cNvSpPr>
                <a:spLocks noChangeArrowheads="1"/>
              </p:cNvSpPr>
              <p:nvPr/>
            </p:nvSpPr>
            <p:spPr bwMode="auto">
              <a:xfrm>
                <a:off x="2677" y="134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20" name="Oval 116"/>
              <p:cNvSpPr>
                <a:spLocks noChangeArrowheads="1"/>
              </p:cNvSpPr>
              <p:nvPr/>
            </p:nvSpPr>
            <p:spPr bwMode="auto">
              <a:xfrm>
                <a:off x="2869" y="134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21" name="Oval 117"/>
              <p:cNvSpPr>
                <a:spLocks noChangeArrowheads="1"/>
              </p:cNvSpPr>
              <p:nvPr/>
            </p:nvSpPr>
            <p:spPr bwMode="auto">
              <a:xfrm>
                <a:off x="3061" y="134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22" name="Oval 118"/>
              <p:cNvSpPr>
                <a:spLocks noChangeArrowheads="1"/>
              </p:cNvSpPr>
              <p:nvPr/>
            </p:nvSpPr>
            <p:spPr bwMode="auto">
              <a:xfrm>
                <a:off x="3253" y="134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23" name="Oval 119"/>
              <p:cNvSpPr>
                <a:spLocks noChangeArrowheads="1"/>
              </p:cNvSpPr>
              <p:nvPr/>
            </p:nvSpPr>
            <p:spPr bwMode="auto">
              <a:xfrm>
                <a:off x="3445" y="134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24" name="Oval 120"/>
              <p:cNvSpPr>
                <a:spLocks noChangeArrowheads="1"/>
              </p:cNvSpPr>
              <p:nvPr/>
            </p:nvSpPr>
            <p:spPr bwMode="auto">
              <a:xfrm>
                <a:off x="1717" y="153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25" name="Oval 121"/>
              <p:cNvSpPr>
                <a:spLocks noChangeArrowheads="1"/>
              </p:cNvSpPr>
              <p:nvPr/>
            </p:nvSpPr>
            <p:spPr bwMode="auto">
              <a:xfrm>
                <a:off x="1909" y="153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26" name="Oval 122"/>
              <p:cNvSpPr>
                <a:spLocks noChangeArrowheads="1"/>
              </p:cNvSpPr>
              <p:nvPr/>
            </p:nvSpPr>
            <p:spPr bwMode="auto">
              <a:xfrm>
                <a:off x="2101" y="153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27" name="Oval 123"/>
              <p:cNvSpPr>
                <a:spLocks noChangeArrowheads="1"/>
              </p:cNvSpPr>
              <p:nvPr/>
            </p:nvSpPr>
            <p:spPr bwMode="auto">
              <a:xfrm>
                <a:off x="2485" y="153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28" name="Oval 124"/>
              <p:cNvSpPr>
                <a:spLocks noChangeArrowheads="1"/>
              </p:cNvSpPr>
              <p:nvPr/>
            </p:nvSpPr>
            <p:spPr bwMode="auto">
              <a:xfrm>
                <a:off x="2677" y="153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29" name="Oval 125"/>
              <p:cNvSpPr>
                <a:spLocks noChangeArrowheads="1"/>
              </p:cNvSpPr>
              <p:nvPr/>
            </p:nvSpPr>
            <p:spPr bwMode="auto">
              <a:xfrm>
                <a:off x="2869" y="153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30" name="Oval 126"/>
              <p:cNvSpPr>
                <a:spLocks noChangeArrowheads="1"/>
              </p:cNvSpPr>
              <p:nvPr/>
            </p:nvSpPr>
            <p:spPr bwMode="auto">
              <a:xfrm>
                <a:off x="3061" y="153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31" name="Oval 127"/>
              <p:cNvSpPr>
                <a:spLocks noChangeArrowheads="1"/>
              </p:cNvSpPr>
              <p:nvPr/>
            </p:nvSpPr>
            <p:spPr bwMode="auto">
              <a:xfrm>
                <a:off x="3253" y="153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32" name="Oval 128"/>
              <p:cNvSpPr>
                <a:spLocks noChangeArrowheads="1"/>
              </p:cNvSpPr>
              <p:nvPr/>
            </p:nvSpPr>
            <p:spPr bwMode="auto">
              <a:xfrm>
                <a:off x="3445" y="153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33" name="Oval 129"/>
              <p:cNvSpPr>
                <a:spLocks noChangeArrowheads="1"/>
              </p:cNvSpPr>
              <p:nvPr/>
            </p:nvSpPr>
            <p:spPr bwMode="auto">
              <a:xfrm>
                <a:off x="1717" y="172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34" name="Oval 130"/>
              <p:cNvSpPr>
                <a:spLocks noChangeArrowheads="1"/>
              </p:cNvSpPr>
              <p:nvPr/>
            </p:nvSpPr>
            <p:spPr bwMode="auto">
              <a:xfrm>
                <a:off x="1909" y="172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35" name="Oval 131"/>
              <p:cNvSpPr>
                <a:spLocks noChangeArrowheads="1"/>
              </p:cNvSpPr>
              <p:nvPr/>
            </p:nvSpPr>
            <p:spPr bwMode="auto">
              <a:xfrm>
                <a:off x="2101" y="172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36" name="Oval 132"/>
              <p:cNvSpPr>
                <a:spLocks noChangeArrowheads="1"/>
              </p:cNvSpPr>
              <p:nvPr/>
            </p:nvSpPr>
            <p:spPr bwMode="auto">
              <a:xfrm>
                <a:off x="2293" y="172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37" name="Oval 133"/>
              <p:cNvSpPr>
                <a:spLocks noChangeArrowheads="1"/>
              </p:cNvSpPr>
              <p:nvPr/>
            </p:nvSpPr>
            <p:spPr bwMode="auto">
              <a:xfrm>
                <a:off x="2485" y="172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38" name="Oval 134"/>
              <p:cNvSpPr>
                <a:spLocks noChangeArrowheads="1"/>
              </p:cNvSpPr>
              <p:nvPr/>
            </p:nvSpPr>
            <p:spPr bwMode="auto">
              <a:xfrm>
                <a:off x="2677" y="172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39" name="Oval 135"/>
              <p:cNvSpPr>
                <a:spLocks noChangeArrowheads="1"/>
              </p:cNvSpPr>
              <p:nvPr/>
            </p:nvSpPr>
            <p:spPr bwMode="auto">
              <a:xfrm>
                <a:off x="2869" y="172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40" name="Oval 136"/>
              <p:cNvSpPr>
                <a:spLocks noChangeArrowheads="1"/>
              </p:cNvSpPr>
              <p:nvPr/>
            </p:nvSpPr>
            <p:spPr bwMode="auto">
              <a:xfrm>
                <a:off x="3061" y="172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41" name="Oval 137"/>
              <p:cNvSpPr>
                <a:spLocks noChangeArrowheads="1"/>
              </p:cNvSpPr>
              <p:nvPr/>
            </p:nvSpPr>
            <p:spPr bwMode="auto">
              <a:xfrm>
                <a:off x="3253" y="172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42" name="Oval 138"/>
              <p:cNvSpPr>
                <a:spLocks noChangeArrowheads="1"/>
              </p:cNvSpPr>
              <p:nvPr/>
            </p:nvSpPr>
            <p:spPr bwMode="auto">
              <a:xfrm>
                <a:off x="3445" y="172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43" name="Oval 139"/>
              <p:cNvSpPr>
                <a:spLocks noChangeArrowheads="1"/>
              </p:cNvSpPr>
              <p:nvPr/>
            </p:nvSpPr>
            <p:spPr bwMode="auto">
              <a:xfrm>
                <a:off x="1717" y="192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44" name="Oval 140"/>
              <p:cNvSpPr>
                <a:spLocks noChangeArrowheads="1"/>
              </p:cNvSpPr>
              <p:nvPr/>
            </p:nvSpPr>
            <p:spPr bwMode="auto">
              <a:xfrm>
                <a:off x="1909" y="192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45" name="Oval 141"/>
              <p:cNvSpPr>
                <a:spLocks noChangeArrowheads="1"/>
              </p:cNvSpPr>
              <p:nvPr/>
            </p:nvSpPr>
            <p:spPr bwMode="auto">
              <a:xfrm>
                <a:off x="2101" y="192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46" name="Oval 142"/>
              <p:cNvSpPr>
                <a:spLocks noChangeArrowheads="1"/>
              </p:cNvSpPr>
              <p:nvPr/>
            </p:nvSpPr>
            <p:spPr bwMode="auto">
              <a:xfrm>
                <a:off x="2293" y="192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47" name="Oval 143"/>
              <p:cNvSpPr>
                <a:spLocks noChangeArrowheads="1"/>
              </p:cNvSpPr>
              <p:nvPr/>
            </p:nvSpPr>
            <p:spPr bwMode="auto">
              <a:xfrm>
                <a:off x="2485" y="192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48" name="Oval 144"/>
              <p:cNvSpPr>
                <a:spLocks noChangeArrowheads="1"/>
              </p:cNvSpPr>
              <p:nvPr/>
            </p:nvSpPr>
            <p:spPr bwMode="auto">
              <a:xfrm>
                <a:off x="2677" y="192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49" name="Oval 145"/>
              <p:cNvSpPr>
                <a:spLocks noChangeArrowheads="1"/>
              </p:cNvSpPr>
              <p:nvPr/>
            </p:nvSpPr>
            <p:spPr bwMode="auto">
              <a:xfrm>
                <a:off x="2869" y="192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50" name="Oval 146"/>
              <p:cNvSpPr>
                <a:spLocks noChangeArrowheads="1"/>
              </p:cNvSpPr>
              <p:nvPr/>
            </p:nvSpPr>
            <p:spPr bwMode="auto">
              <a:xfrm>
                <a:off x="3061" y="192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51" name="Oval 147"/>
              <p:cNvSpPr>
                <a:spLocks noChangeArrowheads="1"/>
              </p:cNvSpPr>
              <p:nvPr/>
            </p:nvSpPr>
            <p:spPr bwMode="auto">
              <a:xfrm>
                <a:off x="3253" y="192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52" name="Oval 148"/>
              <p:cNvSpPr>
                <a:spLocks noChangeArrowheads="1"/>
              </p:cNvSpPr>
              <p:nvPr/>
            </p:nvSpPr>
            <p:spPr bwMode="auto">
              <a:xfrm>
                <a:off x="3445" y="192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53" name="Oval 149"/>
              <p:cNvSpPr>
                <a:spLocks noChangeArrowheads="1"/>
              </p:cNvSpPr>
              <p:nvPr/>
            </p:nvSpPr>
            <p:spPr bwMode="auto">
              <a:xfrm>
                <a:off x="1717" y="211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54" name="Oval 150"/>
              <p:cNvSpPr>
                <a:spLocks noChangeArrowheads="1"/>
              </p:cNvSpPr>
              <p:nvPr/>
            </p:nvSpPr>
            <p:spPr bwMode="auto">
              <a:xfrm>
                <a:off x="1909" y="211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55" name="Oval 151"/>
              <p:cNvSpPr>
                <a:spLocks noChangeArrowheads="1"/>
              </p:cNvSpPr>
              <p:nvPr/>
            </p:nvSpPr>
            <p:spPr bwMode="auto">
              <a:xfrm>
                <a:off x="2101" y="211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56" name="Oval 152"/>
              <p:cNvSpPr>
                <a:spLocks noChangeArrowheads="1"/>
              </p:cNvSpPr>
              <p:nvPr/>
            </p:nvSpPr>
            <p:spPr bwMode="auto">
              <a:xfrm>
                <a:off x="2293" y="211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57" name="Oval 153"/>
              <p:cNvSpPr>
                <a:spLocks noChangeArrowheads="1"/>
              </p:cNvSpPr>
              <p:nvPr/>
            </p:nvSpPr>
            <p:spPr bwMode="auto">
              <a:xfrm>
                <a:off x="2485" y="211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58" name="Oval 154"/>
              <p:cNvSpPr>
                <a:spLocks noChangeArrowheads="1"/>
              </p:cNvSpPr>
              <p:nvPr/>
            </p:nvSpPr>
            <p:spPr bwMode="auto">
              <a:xfrm>
                <a:off x="2677" y="211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59" name="Oval 155"/>
              <p:cNvSpPr>
                <a:spLocks noChangeArrowheads="1"/>
              </p:cNvSpPr>
              <p:nvPr/>
            </p:nvSpPr>
            <p:spPr bwMode="auto">
              <a:xfrm>
                <a:off x="2869" y="211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60" name="Oval 156"/>
              <p:cNvSpPr>
                <a:spLocks noChangeArrowheads="1"/>
              </p:cNvSpPr>
              <p:nvPr/>
            </p:nvSpPr>
            <p:spPr bwMode="auto">
              <a:xfrm>
                <a:off x="3061" y="211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61" name="Oval 157"/>
              <p:cNvSpPr>
                <a:spLocks noChangeArrowheads="1"/>
              </p:cNvSpPr>
              <p:nvPr/>
            </p:nvSpPr>
            <p:spPr bwMode="auto">
              <a:xfrm>
                <a:off x="3253" y="211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62" name="Oval 158"/>
              <p:cNvSpPr>
                <a:spLocks noChangeArrowheads="1"/>
              </p:cNvSpPr>
              <p:nvPr/>
            </p:nvSpPr>
            <p:spPr bwMode="auto">
              <a:xfrm>
                <a:off x="3445" y="211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9" name="Group 159"/>
          <p:cNvGrpSpPr>
            <a:grpSpLocks/>
          </p:cNvGrpSpPr>
          <p:nvPr/>
        </p:nvGrpSpPr>
        <p:grpSpPr bwMode="auto">
          <a:xfrm>
            <a:off x="4416425" y="1779588"/>
            <a:ext cx="2451100" cy="2108200"/>
            <a:chOff x="3304" y="1128"/>
            <a:chExt cx="1544" cy="1328"/>
          </a:xfrm>
        </p:grpSpPr>
        <p:sp>
          <p:nvSpPr>
            <p:cNvPr id="508064" name="Freeform 160"/>
            <p:cNvSpPr>
              <a:spLocks/>
            </p:cNvSpPr>
            <p:nvPr/>
          </p:nvSpPr>
          <p:spPr bwMode="auto">
            <a:xfrm>
              <a:off x="3304" y="1128"/>
              <a:ext cx="1544" cy="1328"/>
            </a:xfrm>
            <a:custGeom>
              <a:avLst/>
              <a:gdLst/>
              <a:ahLst/>
              <a:cxnLst>
                <a:cxn ang="0">
                  <a:pos x="776" y="168"/>
                </a:cxn>
                <a:cxn ang="0">
                  <a:pos x="728" y="168"/>
                </a:cxn>
                <a:cxn ang="0">
                  <a:pos x="392" y="168"/>
                </a:cxn>
                <a:cxn ang="0">
                  <a:pos x="248" y="216"/>
                </a:cxn>
                <a:cxn ang="0">
                  <a:pos x="152" y="312"/>
                </a:cxn>
                <a:cxn ang="0">
                  <a:pos x="56" y="408"/>
                </a:cxn>
                <a:cxn ang="0">
                  <a:pos x="8" y="504"/>
                </a:cxn>
                <a:cxn ang="0">
                  <a:pos x="8" y="840"/>
                </a:cxn>
                <a:cxn ang="0">
                  <a:pos x="56" y="936"/>
                </a:cxn>
                <a:cxn ang="0">
                  <a:pos x="200" y="984"/>
                </a:cxn>
                <a:cxn ang="0">
                  <a:pos x="392" y="1272"/>
                </a:cxn>
                <a:cxn ang="0">
                  <a:pos x="584" y="1320"/>
                </a:cxn>
                <a:cxn ang="0">
                  <a:pos x="776" y="1272"/>
                </a:cxn>
                <a:cxn ang="0">
                  <a:pos x="632" y="1080"/>
                </a:cxn>
                <a:cxn ang="0">
                  <a:pos x="584" y="936"/>
                </a:cxn>
                <a:cxn ang="0">
                  <a:pos x="584" y="744"/>
                </a:cxn>
                <a:cxn ang="0">
                  <a:pos x="776" y="744"/>
                </a:cxn>
                <a:cxn ang="0">
                  <a:pos x="824" y="888"/>
                </a:cxn>
                <a:cxn ang="0">
                  <a:pos x="920" y="936"/>
                </a:cxn>
                <a:cxn ang="0">
                  <a:pos x="1112" y="984"/>
                </a:cxn>
                <a:cxn ang="0">
                  <a:pos x="1256" y="936"/>
                </a:cxn>
                <a:cxn ang="0">
                  <a:pos x="1352" y="840"/>
                </a:cxn>
                <a:cxn ang="0">
                  <a:pos x="1448" y="744"/>
                </a:cxn>
                <a:cxn ang="0">
                  <a:pos x="1496" y="600"/>
                </a:cxn>
                <a:cxn ang="0">
                  <a:pos x="1544" y="408"/>
                </a:cxn>
                <a:cxn ang="0">
                  <a:pos x="1496" y="168"/>
                </a:cxn>
                <a:cxn ang="0">
                  <a:pos x="1304" y="24"/>
                </a:cxn>
                <a:cxn ang="0">
                  <a:pos x="1160" y="24"/>
                </a:cxn>
                <a:cxn ang="0">
                  <a:pos x="968" y="24"/>
                </a:cxn>
                <a:cxn ang="0">
                  <a:pos x="872" y="168"/>
                </a:cxn>
                <a:cxn ang="0">
                  <a:pos x="776" y="168"/>
                </a:cxn>
              </a:cxnLst>
              <a:rect l="0" t="0" r="r" b="b"/>
              <a:pathLst>
                <a:path w="1544" h="1328">
                  <a:moveTo>
                    <a:pt x="776" y="168"/>
                  </a:moveTo>
                  <a:cubicBezTo>
                    <a:pt x="752" y="168"/>
                    <a:pt x="792" y="168"/>
                    <a:pt x="728" y="168"/>
                  </a:cubicBezTo>
                  <a:cubicBezTo>
                    <a:pt x="664" y="168"/>
                    <a:pt x="472" y="160"/>
                    <a:pt x="392" y="168"/>
                  </a:cubicBezTo>
                  <a:cubicBezTo>
                    <a:pt x="312" y="176"/>
                    <a:pt x="288" y="192"/>
                    <a:pt x="248" y="216"/>
                  </a:cubicBezTo>
                  <a:cubicBezTo>
                    <a:pt x="208" y="240"/>
                    <a:pt x="184" y="280"/>
                    <a:pt x="152" y="312"/>
                  </a:cubicBezTo>
                  <a:cubicBezTo>
                    <a:pt x="120" y="344"/>
                    <a:pt x="80" y="376"/>
                    <a:pt x="56" y="408"/>
                  </a:cubicBezTo>
                  <a:cubicBezTo>
                    <a:pt x="32" y="440"/>
                    <a:pt x="16" y="432"/>
                    <a:pt x="8" y="504"/>
                  </a:cubicBezTo>
                  <a:cubicBezTo>
                    <a:pt x="0" y="576"/>
                    <a:pt x="0" y="768"/>
                    <a:pt x="8" y="840"/>
                  </a:cubicBezTo>
                  <a:cubicBezTo>
                    <a:pt x="16" y="912"/>
                    <a:pt x="24" y="912"/>
                    <a:pt x="56" y="936"/>
                  </a:cubicBezTo>
                  <a:cubicBezTo>
                    <a:pt x="88" y="960"/>
                    <a:pt x="144" y="928"/>
                    <a:pt x="200" y="984"/>
                  </a:cubicBezTo>
                  <a:cubicBezTo>
                    <a:pt x="256" y="1040"/>
                    <a:pt x="328" y="1216"/>
                    <a:pt x="392" y="1272"/>
                  </a:cubicBezTo>
                  <a:cubicBezTo>
                    <a:pt x="456" y="1328"/>
                    <a:pt x="520" y="1320"/>
                    <a:pt x="584" y="1320"/>
                  </a:cubicBezTo>
                  <a:cubicBezTo>
                    <a:pt x="648" y="1320"/>
                    <a:pt x="768" y="1312"/>
                    <a:pt x="776" y="1272"/>
                  </a:cubicBezTo>
                  <a:cubicBezTo>
                    <a:pt x="784" y="1232"/>
                    <a:pt x="664" y="1136"/>
                    <a:pt x="632" y="1080"/>
                  </a:cubicBezTo>
                  <a:cubicBezTo>
                    <a:pt x="600" y="1024"/>
                    <a:pt x="592" y="992"/>
                    <a:pt x="584" y="936"/>
                  </a:cubicBezTo>
                  <a:cubicBezTo>
                    <a:pt x="576" y="880"/>
                    <a:pt x="552" y="776"/>
                    <a:pt x="584" y="744"/>
                  </a:cubicBezTo>
                  <a:cubicBezTo>
                    <a:pt x="616" y="712"/>
                    <a:pt x="736" y="720"/>
                    <a:pt x="776" y="744"/>
                  </a:cubicBezTo>
                  <a:cubicBezTo>
                    <a:pt x="816" y="768"/>
                    <a:pt x="800" y="856"/>
                    <a:pt x="824" y="888"/>
                  </a:cubicBezTo>
                  <a:cubicBezTo>
                    <a:pt x="848" y="920"/>
                    <a:pt x="872" y="920"/>
                    <a:pt x="920" y="936"/>
                  </a:cubicBezTo>
                  <a:cubicBezTo>
                    <a:pt x="968" y="952"/>
                    <a:pt x="1056" y="984"/>
                    <a:pt x="1112" y="984"/>
                  </a:cubicBezTo>
                  <a:cubicBezTo>
                    <a:pt x="1168" y="984"/>
                    <a:pt x="1216" y="960"/>
                    <a:pt x="1256" y="936"/>
                  </a:cubicBezTo>
                  <a:cubicBezTo>
                    <a:pt x="1296" y="912"/>
                    <a:pt x="1320" y="872"/>
                    <a:pt x="1352" y="840"/>
                  </a:cubicBezTo>
                  <a:cubicBezTo>
                    <a:pt x="1384" y="808"/>
                    <a:pt x="1424" y="784"/>
                    <a:pt x="1448" y="744"/>
                  </a:cubicBezTo>
                  <a:cubicBezTo>
                    <a:pt x="1472" y="704"/>
                    <a:pt x="1480" y="656"/>
                    <a:pt x="1496" y="600"/>
                  </a:cubicBezTo>
                  <a:cubicBezTo>
                    <a:pt x="1512" y="544"/>
                    <a:pt x="1544" y="480"/>
                    <a:pt x="1544" y="408"/>
                  </a:cubicBezTo>
                  <a:cubicBezTo>
                    <a:pt x="1544" y="336"/>
                    <a:pt x="1536" y="232"/>
                    <a:pt x="1496" y="168"/>
                  </a:cubicBezTo>
                  <a:cubicBezTo>
                    <a:pt x="1456" y="104"/>
                    <a:pt x="1360" y="48"/>
                    <a:pt x="1304" y="24"/>
                  </a:cubicBezTo>
                  <a:cubicBezTo>
                    <a:pt x="1248" y="0"/>
                    <a:pt x="1216" y="24"/>
                    <a:pt x="1160" y="24"/>
                  </a:cubicBezTo>
                  <a:cubicBezTo>
                    <a:pt x="1104" y="24"/>
                    <a:pt x="1016" y="0"/>
                    <a:pt x="968" y="24"/>
                  </a:cubicBezTo>
                  <a:cubicBezTo>
                    <a:pt x="920" y="48"/>
                    <a:pt x="904" y="144"/>
                    <a:pt x="872" y="168"/>
                  </a:cubicBezTo>
                  <a:cubicBezTo>
                    <a:pt x="840" y="192"/>
                    <a:pt x="800" y="168"/>
                    <a:pt x="776" y="168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8065" name="Text Box 161"/>
            <p:cNvSpPr txBox="1">
              <a:spLocks noChangeArrowheads="1"/>
            </p:cNvSpPr>
            <p:nvPr/>
          </p:nvSpPr>
          <p:spPr bwMode="auto">
            <a:xfrm>
              <a:off x="3607" y="1334"/>
              <a:ext cx="3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4000" b="1" i="1">
                  <a:latin typeface="Times New Roman" pitchFamily="18" charset="0"/>
                </a:rPr>
                <a:t>C</a:t>
              </a:r>
              <a:endParaRPr lang="en-US" sz="4000">
                <a:latin typeface="Times New Roman" pitchFamily="18" charset="0"/>
              </a:endParaRPr>
            </a:p>
          </p:txBody>
        </p:sp>
      </p:grpSp>
      <p:grpSp>
        <p:nvGrpSpPr>
          <p:cNvPr id="10" name="Group 162"/>
          <p:cNvGrpSpPr>
            <a:grpSpLocks/>
          </p:cNvGrpSpPr>
          <p:nvPr/>
        </p:nvGrpSpPr>
        <p:grpSpPr bwMode="auto">
          <a:xfrm>
            <a:off x="508000" y="4851400"/>
            <a:ext cx="4673600" cy="1203325"/>
            <a:chOff x="288" y="2880"/>
            <a:chExt cx="2944" cy="758"/>
          </a:xfrm>
        </p:grpSpPr>
        <p:graphicFrame>
          <p:nvGraphicFramePr>
            <p:cNvPr id="655362" name="Object 1026"/>
            <p:cNvGraphicFramePr>
              <a:graphicFrameLocks noChangeAspect="1"/>
            </p:cNvGraphicFramePr>
            <p:nvPr/>
          </p:nvGraphicFramePr>
          <p:xfrm>
            <a:off x="556" y="2880"/>
            <a:ext cx="2676" cy="505"/>
          </p:xfrm>
          <a:graphic>
            <a:graphicData uri="http://schemas.openxmlformats.org/presentationml/2006/ole">
              <p:oleObj spid="_x0000_s689156" name="Equation" r:id="rId4" imgW="1815840" imgH="342720" progId="Equation.3">
                <p:embed/>
              </p:oleObj>
            </a:graphicData>
          </a:graphic>
        </p:graphicFrame>
        <p:sp>
          <p:nvSpPr>
            <p:cNvPr id="508068" name="Text Box 164"/>
            <p:cNvSpPr txBox="1">
              <a:spLocks noChangeArrowheads="1"/>
            </p:cNvSpPr>
            <p:nvPr/>
          </p:nvSpPr>
          <p:spPr bwMode="auto">
            <a:xfrm>
              <a:off x="288" y="3234"/>
              <a:ext cx="10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latin typeface="Times New Roman" pitchFamily="18" charset="0"/>
                </a:rPr>
                <a:t>Euclidean </a:t>
              </a:r>
            </a:p>
            <a:p>
              <a:pPr algn="ctr" eaLnBrk="0" hangingPunct="0"/>
              <a:r>
                <a:rPr lang="en-US" sz="1800">
                  <a:latin typeface="Times New Roman" pitchFamily="18" charset="0"/>
                </a:rPr>
                <a:t>length</a:t>
              </a:r>
            </a:p>
          </p:txBody>
        </p:sp>
      </p:grpSp>
      <p:grpSp>
        <p:nvGrpSpPr>
          <p:cNvPr id="11" name="Group 165"/>
          <p:cNvGrpSpPr>
            <a:grpSpLocks/>
          </p:cNvGrpSpPr>
          <p:nvPr/>
        </p:nvGrpSpPr>
        <p:grpSpPr bwMode="auto">
          <a:xfrm>
            <a:off x="4889500" y="4862513"/>
            <a:ext cx="4114800" cy="1398587"/>
            <a:chOff x="3080" y="3063"/>
            <a:chExt cx="2592" cy="881"/>
          </a:xfrm>
        </p:grpSpPr>
        <p:graphicFrame>
          <p:nvGraphicFramePr>
            <p:cNvPr id="655360" name="Object 1024"/>
            <p:cNvGraphicFramePr>
              <a:graphicFrameLocks noChangeAspect="1"/>
            </p:cNvGraphicFramePr>
            <p:nvPr/>
          </p:nvGraphicFramePr>
          <p:xfrm>
            <a:off x="4315" y="3402"/>
            <a:ext cx="1357" cy="542"/>
          </p:xfrm>
          <a:graphic>
            <a:graphicData uri="http://schemas.openxmlformats.org/presentationml/2006/ole">
              <p:oleObj spid="_x0000_s689154" name="Equation" r:id="rId5" imgW="1130040" imgH="393480" progId="Equation.3">
                <p:embed/>
              </p:oleObj>
            </a:graphicData>
          </a:graphic>
        </p:graphicFrame>
        <p:graphicFrame>
          <p:nvGraphicFramePr>
            <p:cNvPr id="655361" name="Object 1025"/>
            <p:cNvGraphicFramePr>
              <a:graphicFrameLocks noChangeAspect="1"/>
            </p:cNvGraphicFramePr>
            <p:nvPr/>
          </p:nvGraphicFramePr>
          <p:xfrm>
            <a:off x="3176" y="3063"/>
            <a:ext cx="973" cy="356"/>
          </p:xfrm>
          <a:graphic>
            <a:graphicData uri="http://schemas.openxmlformats.org/presentationml/2006/ole">
              <p:oleObj spid="_x0000_s689155" name="Equation" r:id="rId6" imgW="660240" imgH="241200" progId="Equation.3">
                <p:embed/>
              </p:oleObj>
            </a:graphicData>
          </a:graphic>
        </p:graphicFrame>
        <p:sp>
          <p:nvSpPr>
            <p:cNvPr id="508072" name="Text Box 168"/>
            <p:cNvSpPr txBox="1">
              <a:spLocks noChangeArrowheads="1"/>
            </p:cNvSpPr>
            <p:nvPr/>
          </p:nvSpPr>
          <p:spPr bwMode="auto">
            <a:xfrm>
              <a:off x="3080" y="3379"/>
              <a:ext cx="13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latin typeface="Times New Roman" pitchFamily="18" charset="0"/>
                </a:rPr>
                <a:t>graph cut cost </a:t>
              </a:r>
            </a:p>
            <a:p>
              <a:pPr algn="ctr" eaLnBrk="0" hangingPunct="0"/>
              <a:r>
                <a:rPr lang="en-US" sz="1800">
                  <a:latin typeface="Times New Roman" pitchFamily="18" charset="0"/>
                </a:rPr>
                <a:t>for edge weights:</a:t>
              </a:r>
            </a:p>
          </p:txBody>
        </p:sp>
      </p:grpSp>
      <p:grpSp>
        <p:nvGrpSpPr>
          <p:cNvPr id="12" name="Group 186"/>
          <p:cNvGrpSpPr>
            <a:grpSpLocks/>
          </p:cNvGrpSpPr>
          <p:nvPr/>
        </p:nvGrpSpPr>
        <p:grpSpPr bwMode="auto">
          <a:xfrm>
            <a:off x="2019300" y="5262563"/>
            <a:ext cx="2678113" cy="989012"/>
            <a:chOff x="1272" y="3315"/>
            <a:chExt cx="1687" cy="623"/>
          </a:xfrm>
        </p:grpSpPr>
        <p:sp>
          <p:nvSpPr>
            <p:cNvPr id="508074" name="Rectangle 170"/>
            <p:cNvSpPr>
              <a:spLocks noChangeArrowheads="1"/>
            </p:cNvSpPr>
            <p:nvPr/>
          </p:nvSpPr>
          <p:spPr bwMode="auto">
            <a:xfrm>
              <a:off x="1272" y="3634"/>
              <a:ext cx="1687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latin typeface="Arial" pitchFamily="34" charset="0"/>
                </a:rPr>
                <a:t>the number of edges of family k intersecting </a:t>
              </a:r>
              <a:r>
                <a:rPr lang="en-US" i="1">
                  <a:latin typeface="Arial" pitchFamily="34" charset="0"/>
                </a:rPr>
                <a:t>C</a:t>
              </a:r>
            </a:p>
          </p:txBody>
        </p:sp>
        <p:sp>
          <p:nvSpPr>
            <p:cNvPr id="508075" name="Line 171"/>
            <p:cNvSpPr>
              <a:spLocks noChangeShapeType="1"/>
            </p:cNvSpPr>
            <p:nvPr/>
          </p:nvSpPr>
          <p:spPr bwMode="auto">
            <a:xfrm>
              <a:off x="1998" y="3315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172"/>
          <p:cNvGrpSpPr>
            <a:grpSpLocks/>
          </p:cNvGrpSpPr>
          <p:nvPr/>
        </p:nvGrpSpPr>
        <p:grpSpPr bwMode="auto">
          <a:xfrm>
            <a:off x="4700588" y="4030663"/>
            <a:ext cx="803275" cy="898525"/>
            <a:chOff x="2961" y="2539"/>
            <a:chExt cx="506" cy="566"/>
          </a:xfrm>
        </p:grpSpPr>
        <p:grpSp>
          <p:nvGrpSpPr>
            <p:cNvPr id="14" name="Group 173"/>
            <p:cNvGrpSpPr>
              <a:grpSpLocks/>
            </p:cNvGrpSpPr>
            <p:nvPr/>
          </p:nvGrpSpPr>
          <p:grpSpPr bwMode="auto">
            <a:xfrm>
              <a:off x="3195" y="2539"/>
              <a:ext cx="272" cy="401"/>
              <a:chOff x="2835" y="2547"/>
              <a:chExt cx="272" cy="401"/>
            </a:xfrm>
          </p:grpSpPr>
          <p:sp>
            <p:nvSpPr>
              <p:cNvPr id="508078" name="Line 174"/>
              <p:cNvSpPr>
                <a:spLocks noChangeShapeType="1"/>
              </p:cNvSpPr>
              <p:nvPr/>
            </p:nvSpPr>
            <p:spPr bwMode="auto">
              <a:xfrm>
                <a:off x="3107" y="2554"/>
                <a:ext cx="0" cy="394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79" name="Line 175"/>
              <p:cNvSpPr>
                <a:spLocks noChangeShapeType="1"/>
              </p:cNvSpPr>
              <p:nvPr/>
            </p:nvSpPr>
            <p:spPr bwMode="auto">
              <a:xfrm flipH="1">
                <a:off x="2835" y="2547"/>
                <a:ext cx="27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8080" name="Freeform 176"/>
              <p:cNvSpPr>
                <a:spLocks/>
              </p:cNvSpPr>
              <p:nvPr/>
            </p:nvSpPr>
            <p:spPr bwMode="auto">
              <a:xfrm>
                <a:off x="2924" y="2730"/>
                <a:ext cx="181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45"/>
                  </a:cxn>
                  <a:cxn ang="0">
                    <a:pos x="159" y="60"/>
                  </a:cxn>
                </a:cxnLst>
                <a:rect l="0" t="0" r="r" b="b"/>
                <a:pathLst>
                  <a:path w="159" h="60">
                    <a:moveTo>
                      <a:pt x="0" y="0"/>
                    </a:moveTo>
                    <a:cubicBezTo>
                      <a:pt x="21" y="17"/>
                      <a:pt x="42" y="35"/>
                      <a:pt x="68" y="45"/>
                    </a:cubicBezTo>
                    <a:cubicBezTo>
                      <a:pt x="94" y="55"/>
                      <a:pt x="126" y="57"/>
                      <a:pt x="159" y="6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miter lim="800000"/>
                <a:headEnd type="arrow" w="med" len="med"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508081" name="Line 177"/>
            <p:cNvSpPr>
              <a:spLocks noChangeShapeType="1"/>
            </p:cNvSpPr>
            <p:nvPr/>
          </p:nvSpPr>
          <p:spPr bwMode="auto">
            <a:xfrm flipV="1">
              <a:off x="2961" y="2819"/>
              <a:ext cx="356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5" name="Group 178"/>
          <p:cNvGrpSpPr>
            <a:grpSpLocks/>
          </p:cNvGrpSpPr>
          <p:nvPr/>
        </p:nvGrpSpPr>
        <p:grpSpPr bwMode="auto">
          <a:xfrm>
            <a:off x="346075" y="2787650"/>
            <a:ext cx="3557588" cy="1676400"/>
            <a:chOff x="130" y="1852"/>
            <a:chExt cx="2241" cy="1056"/>
          </a:xfrm>
        </p:grpSpPr>
        <p:sp>
          <p:nvSpPr>
            <p:cNvPr id="508083" name="Text Box 179"/>
            <p:cNvSpPr txBox="1">
              <a:spLocks noChangeArrowheads="1"/>
            </p:cNvSpPr>
            <p:nvPr/>
          </p:nvSpPr>
          <p:spPr bwMode="auto">
            <a:xfrm>
              <a:off x="130" y="1852"/>
              <a:ext cx="2241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>
                  <a:latin typeface="Arial" pitchFamily="34" charset="0"/>
                </a:rPr>
                <a:t>Edges of any regular neighborhood system generate families of lines</a:t>
              </a:r>
            </a:p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{    ,    ,    ,    }</a:t>
              </a:r>
            </a:p>
            <a:p>
              <a:pPr algn="ctr" eaLnBrk="0" hangingPunct="0"/>
              <a:endParaRPr lang="en-US" sz="2000">
                <a:latin typeface="Arial" pitchFamily="34" charset="0"/>
              </a:endParaRPr>
            </a:p>
          </p:txBody>
        </p:sp>
        <p:sp>
          <p:nvSpPr>
            <p:cNvPr id="508084" name="Line 180"/>
            <p:cNvSpPr>
              <a:spLocks noChangeShapeType="1"/>
            </p:cNvSpPr>
            <p:nvPr/>
          </p:nvSpPr>
          <p:spPr bwMode="auto">
            <a:xfrm>
              <a:off x="781" y="2595"/>
              <a:ext cx="21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8085" name="Line 181"/>
            <p:cNvSpPr>
              <a:spLocks noChangeShapeType="1"/>
            </p:cNvSpPr>
            <p:nvPr/>
          </p:nvSpPr>
          <p:spPr bwMode="auto">
            <a:xfrm flipV="1">
              <a:off x="1056" y="2531"/>
              <a:ext cx="162" cy="144"/>
            </a:xfrm>
            <a:prstGeom prst="line">
              <a:avLst/>
            </a:prstGeom>
            <a:noFill/>
            <a:ln w="28575">
              <a:solidFill>
                <a:srgbClr val="9B536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8086" name="Line 182"/>
            <p:cNvSpPr>
              <a:spLocks noChangeShapeType="1"/>
            </p:cNvSpPr>
            <p:nvPr/>
          </p:nvSpPr>
          <p:spPr bwMode="auto">
            <a:xfrm flipH="1" flipV="1">
              <a:off x="1380" y="2523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8087" name="Line 183"/>
            <p:cNvSpPr>
              <a:spLocks noChangeShapeType="1"/>
            </p:cNvSpPr>
            <p:nvPr/>
          </p:nvSpPr>
          <p:spPr bwMode="auto">
            <a:xfrm>
              <a:off x="1533" y="2523"/>
              <a:ext cx="162" cy="14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508088" name="Text Box 184"/>
          <p:cNvSpPr txBox="1">
            <a:spLocks noChangeArrowheads="1"/>
          </p:cNvSpPr>
          <p:nvPr/>
        </p:nvSpPr>
        <p:spPr bwMode="auto">
          <a:xfrm>
            <a:off x="215900" y="1771650"/>
            <a:ext cx="361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Arial" pitchFamily="34" charset="0"/>
              </a:rPr>
              <a:t>Graph nodes are imbedded</a:t>
            </a:r>
          </a:p>
          <a:p>
            <a:pPr algn="ctr" eaLnBrk="0" hangingPunct="0"/>
            <a:r>
              <a:rPr lang="en-US" sz="2000">
                <a:latin typeface="Arial" pitchFamily="34" charset="0"/>
              </a:rPr>
              <a:t>in R2 in a grid-like fashion</a:t>
            </a:r>
          </a:p>
        </p:txBody>
      </p:sp>
      <p:sp>
        <p:nvSpPr>
          <p:cNvPr id="508089" name="Text Box 185"/>
          <p:cNvSpPr txBox="1">
            <a:spLocks noChangeArrowheads="1"/>
          </p:cNvSpPr>
          <p:nvPr/>
        </p:nvSpPr>
        <p:spPr bwMode="auto">
          <a:xfrm>
            <a:off x="1012825" y="6256338"/>
            <a:ext cx="784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accent1"/>
                </a:solidFill>
              </a:rPr>
              <a:t>Length can be estimated without computing any derivatives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088" grpId="0" autoUpdateAnimBg="0"/>
      <p:bldP spid="508089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00875" y="1646238"/>
            <a:ext cx="1533525" cy="1533525"/>
            <a:chOff x="1465" y="1281"/>
            <a:chExt cx="966" cy="966"/>
          </a:xfrm>
        </p:grpSpPr>
        <p:sp>
          <p:nvSpPr>
            <p:cNvPr id="680963" name="Oval 3"/>
            <p:cNvSpPr>
              <a:spLocks noChangeArrowheads="1"/>
            </p:cNvSpPr>
            <p:nvPr/>
          </p:nvSpPr>
          <p:spPr bwMode="auto">
            <a:xfrm>
              <a:off x="1465" y="1281"/>
              <a:ext cx="966" cy="966"/>
            </a:xfrm>
            <a:prstGeom prst="ellipse">
              <a:avLst/>
            </a:prstGeom>
            <a:solidFill>
              <a:srgbClr val="E6E6E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44" y="1584"/>
              <a:ext cx="403" cy="358"/>
              <a:chOff x="4512" y="1920"/>
              <a:chExt cx="480" cy="480"/>
            </a:xfrm>
          </p:grpSpPr>
          <p:sp>
            <p:nvSpPr>
              <p:cNvPr id="680965" name="Line 5"/>
              <p:cNvSpPr>
                <a:spLocks noChangeShapeType="1"/>
              </p:cNvSpPr>
              <p:nvPr/>
            </p:nvSpPr>
            <p:spPr bwMode="auto">
              <a:xfrm flipH="1">
                <a:off x="4632" y="2160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66" name="Line 6"/>
              <p:cNvSpPr>
                <a:spLocks noChangeShapeType="1"/>
              </p:cNvSpPr>
              <p:nvPr/>
            </p:nvSpPr>
            <p:spPr bwMode="auto">
              <a:xfrm flipH="1">
                <a:off x="4752" y="2160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67" name="Line 7"/>
              <p:cNvSpPr>
                <a:spLocks noChangeShapeType="1"/>
              </p:cNvSpPr>
              <p:nvPr/>
            </p:nvSpPr>
            <p:spPr bwMode="auto">
              <a:xfrm flipH="1" flipV="1">
                <a:off x="4632" y="204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68" name="Line 8"/>
              <p:cNvSpPr>
                <a:spLocks noChangeShapeType="1"/>
              </p:cNvSpPr>
              <p:nvPr/>
            </p:nvSpPr>
            <p:spPr bwMode="auto">
              <a:xfrm flipH="1" flipV="1">
                <a:off x="4752" y="2040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69" name="Line 9"/>
              <p:cNvSpPr>
                <a:spLocks noChangeShapeType="1"/>
              </p:cNvSpPr>
              <p:nvPr/>
            </p:nvSpPr>
            <p:spPr bwMode="auto">
              <a:xfrm flipV="1">
                <a:off x="4752" y="204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70" name="Line 10"/>
              <p:cNvSpPr>
                <a:spLocks noChangeShapeType="1"/>
              </p:cNvSpPr>
              <p:nvPr/>
            </p:nvSpPr>
            <p:spPr bwMode="auto">
              <a:xfrm flipV="1">
                <a:off x="4752" y="2160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71" name="Line 11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72" name="Line 12"/>
              <p:cNvSpPr>
                <a:spLocks noChangeShapeType="1"/>
              </p:cNvSpPr>
              <p:nvPr/>
            </p:nvSpPr>
            <p:spPr bwMode="auto">
              <a:xfrm flipH="1">
                <a:off x="4632" y="216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73" name="Line 13"/>
              <p:cNvSpPr>
                <a:spLocks noChangeShapeType="1"/>
              </p:cNvSpPr>
              <p:nvPr/>
            </p:nvSpPr>
            <p:spPr bwMode="auto">
              <a:xfrm flipH="1">
                <a:off x="4632" y="2160"/>
                <a:ext cx="12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74" name="Line 14"/>
              <p:cNvSpPr>
                <a:spLocks noChangeShapeType="1"/>
              </p:cNvSpPr>
              <p:nvPr/>
            </p:nvSpPr>
            <p:spPr bwMode="auto">
              <a:xfrm flipH="1">
                <a:off x="4512" y="2160"/>
                <a:ext cx="24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75" name="Line 15"/>
              <p:cNvSpPr>
                <a:spLocks noChangeShapeType="1"/>
              </p:cNvSpPr>
              <p:nvPr/>
            </p:nvSpPr>
            <p:spPr bwMode="auto">
              <a:xfrm flipH="1" flipV="1">
                <a:off x="4512" y="2040"/>
                <a:ext cx="24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76" name="Line 16"/>
              <p:cNvSpPr>
                <a:spLocks noChangeShapeType="1"/>
              </p:cNvSpPr>
              <p:nvPr/>
            </p:nvSpPr>
            <p:spPr bwMode="auto">
              <a:xfrm flipH="1" flipV="1">
                <a:off x="4632" y="1920"/>
                <a:ext cx="12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77" name="Line 17"/>
              <p:cNvSpPr>
                <a:spLocks noChangeShapeType="1"/>
              </p:cNvSpPr>
              <p:nvPr/>
            </p:nvSpPr>
            <p:spPr bwMode="auto">
              <a:xfrm flipV="1">
                <a:off x="4752" y="1920"/>
                <a:ext cx="12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78" name="Line 18"/>
              <p:cNvSpPr>
                <a:spLocks noChangeShapeType="1"/>
              </p:cNvSpPr>
              <p:nvPr/>
            </p:nvSpPr>
            <p:spPr bwMode="auto">
              <a:xfrm flipV="1">
                <a:off x="4752" y="2040"/>
                <a:ext cx="24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79" name="Line 19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24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80" name="Line 20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12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81" name="Oval 21"/>
              <p:cNvSpPr>
                <a:spLocks noChangeArrowheads="1"/>
              </p:cNvSpPr>
              <p:nvPr/>
            </p:nvSpPr>
            <p:spPr bwMode="auto">
              <a:xfrm>
                <a:off x="4732" y="2140"/>
                <a:ext cx="40" cy="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829175" y="1649413"/>
            <a:ext cx="1527175" cy="1538287"/>
            <a:chOff x="3983" y="1926"/>
            <a:chExt cx="962" cy="969"/>
          </a:xfrm>
        </p:grpSpPr>
        <p:sp>
          <p:nvSpPr>
            <p:cNvPr id="680983" name="Freeform 23"/>
            <p:cNvSpPr>
              <a:spLocks/>
            </p:cNvSpPr>
            <p:nvPr/>
          </p:nvSpPr>
          <p:spPr bwMode="auto">
            <a:xfrm>
              <a:off x="3983" y="1926"/>
              <a:ext cx="962" cy="969"/>
            </a:xfrm>
            <a:custGeom>
              <a:avLst/>
              <a:gdLst/>
              <a:ahLst/>
              <a:cxnLst>
                <a:cxn ang="0">
                  <a:pos x="0" y="481"/>
                </a:cxn>
                <a:cxn ang="0">
                  <a:pos x="135" y="142"/>
                </a:cxn>
                <a:cxn ang="0">
                  <a:pos x="481" y="0"/>
                </a:cxn>
                <a:cxn ang="0">
                  <a:pos x="833" y="142"/>
                </a:cxn>
                <a:cxn ang="0">
                  <a:pos x="962" y="481"/>
                </a:cxn>
                <a:cxn ang="0">
                  <a:pos x="820" y="826"/>
                </a:cxn>
                <a:cxn ang="0">
                  <a:pos x="481" y="969"/>
                </a:cxn>
                <a:cxn ang="0">
                  <a:pos x="142" y="826"/>
                </a:cxn>
                <a:cxn ang="0">
                  <a:pos x="0" y="481"/>
                </a:cxn>
              </a:cxnLst>
              <a:rect l="0" t="0" r="r" b="b"/>
              <a:pathLst>
                <a:path w="962" h="969">
                  <a:moveTo>
                    <a:pt x="0" y="481"/>
                  </a:moveTo>
                  <a:lnTo>
                    <a:pt x="135" y="142"/>
                  </a:lnTo>
                  <a:lnTo>
                    <a:pt x="481" y="0"/>
                  </a:lnTo>
                  <a:lnTo>
                    <a:pt x="833" y="142"/>
                  </a:lnTo>
                  <a:lnTo>
                    <a:pt x="962" y="481"/>
                  </a:lnTo>
                  <a:lnTo>
                    <a:pt x="820" y="826"/>
                  </a:lnTo>
                  <a:lnTo>
                    <a:pt x="481" y="969"/>
                  </a:lnTo>
                  <a:lnTo>
                    <a:pt x="142" y="826"/>
                  </a:lnTo>
                  <a:lnTo>
                    <a:pt x="0" y="481"/>
                  </a:lnTo>
                  <a:close/>
                </a:path>
              </a:pathLst>
            </a:custGeom>
            <a:solidFill>
              <a:srgbClr val="E6E6E6"/>
            </a:solidFill>
            <a:ln w="3810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365" y="2319"/>
              <a:ext cx="202" cy="178"/>
              <a:chOff x="2712" y="2040"/>
              <a:chExt cx="240" cy="240"/>
            </a:xfrm>
          </p:grpSpPr>
          <p:sp>
            <p:nvSpPr>
              <p:cNvPr id="680985" name="Line 25"/>
              <p:cNvSpPr>
                <a:spLocks noChangeShapeType="1"/>
              </p:cNvSpPr>
              <p:nvPr/>
            </p:nvSpPr>
            <p:spPr bwMode="auto">
              <a:xfrm flipH="1">
                <a:off x="2712" y="2160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86" name="Line 26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87" name="Line 27"/>
              <p:cNvSpPr>
                <a:spLocks noChangeShapeType="1"/>
              </p:cNvSpPr>
              <p:nvPr/>
            </p:nvSpPr>
            <p:spPr bwMode="auto">
              <a:xfrm flipH="1" flipV="1">
                <a:off x="2712" y="204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88" name="Line 28"/>
              <p:cNvSpPr>
                <a:spLocks noChangeShapeType="1"/>
              </p:cNvSpPr>
              <p:nvPr/>
            </p:nvSpPr>
            <p:spPr bwMode="auto">
              <a:xfrm flipH="1" flipV="1">
                <a:off x="2832" y="2040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89" name="Line 29"/>
              <p:cNvSpPr>
                <a:spLocks noChangeShapeType="1"/>
              </p:cNvSpPr>
              <p:nvPr/>
            </p:nvSpPr>
            <p:spPr bwMode="auto">
              <a:xfrm flipV="1">
                <a:off x="2832" y="204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90" name="Line 30"/>
              <p:cNvSpPr>
                <a:spLocks noChangeShapeType="1"/>
              </p:cNvSpPr>
              <p:nvPr/>
            </p:nvSpPr>
            <p:spPr bwMode="auto">
              <a:xfrm flipV="1">
                <a:off x="2832" y="2160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91" name="Line 31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92" name="Line 32"/>
              <p:cNvSpPr>
                <a:spLocks noChangeShapeType="1"/>
              </p:cNvSpPr>
              <p:nvPr/>
            </p:nvSpPr>
            <p:spPr bwMode="auto">
              <a:xfrm flipH="1">
                <a:off x="2712" y="216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93" name="Oval 33"/>
              <p:cNvSpPr>
                <a:spLocks noChangeArrowheads="1"/>
              </p:cNvSpPr>
              <p:nvPr/>
            </p:nvSpPr>
            <p:spPr bwMode="auto">
              <a:xfrm>
                <a:off x="2812" y="2140"/>
                <a:ext cx="40" cy="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665413" y="1646238"/>
            <a:ext cx="1538287" cy="1549400"/>
            <a:chOff x="1464" y="1281"/>
            <a:chExt cx="969" cy="976"/>
          </a:xfrm>
        </p:grpSpPr>
        <p:sp>
          <p:nvSpPr>
            <p:cNvPr id="680995" name="Freeform 35"/>
            <p:cNvSpPr>
              <a:spLocks/>
            </p:cNvSpPr>
            <p:nvPr/>
          </p:nvSpPr>
          <p:spPr bwMode="auto">
            <a:xfrm>
              <a:off x="1464" y="1281"/>
              <a:ext cx="969" cy="976"/>
            </a:xfrm>
            <a:custGeom>
              <a:avLst/>
              <a:gdLst/>
              <a:ahLst/>
              <a:cxnLst>
                <a:cxn ang="0">
                  <a:pos x="0" y="481"/>
                </a:cxn>
                <a:cxn ang="0">
                  <a:pos x="481" y="0"/>
                </a:cxn>
                <a:cxn ang="0">
                  <a:pos x="969" y="488"/>
                </a:cxn>
                <a:cxn ang="0">
                  <a:pos x="481" y="976"/>
                </a:cxn>
                <a:cxn ang="0">
                  <a:pos x="0" y="481"/>
                </a:cxn>
              </a:cxnLst>
              <a:rect l="0" t="0" r="r" b="b"/>
              <a:pathLst>
                <a:path w="969" h="976">
                  <a:moveTo>
                    <a:pt x="0" y="481"/>
                  </a:moveTo>
                  <a:lnTo>
                    <a:pt x="481" y="0"/>
                  </a:lnTo>
                  <a:lnTo>
                    <a:pt x="969" y="488"/>
                  </a:lnTo>
                  <a:lnTo>
                    <a:pt x="481" y="976"/>
                  </a:lnTo>
                  <a:lnTo>
                    <a:pt x="0" y="481"/>
                  </a:lnTo>
                  <a:close/>
                </a:path>
              </a:pathLst>
            </a:custGeom>
            <a:solidFill>
              <a:srgbClr val="E6E6E6"/>
            </a:solidFill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1854" y="1676"/>
              <a:ext cx="202" cy="178"/>
              <a:chOff x="864" y="2016"/>
              <a:chExt cx="240" cy="240"/>
            </a:xfrm>
          </p:grpSpPr>
          <p:sp>
            <p:nvSpPr>
              <p:cNvPr id="680997" name="Line 37"/>
              <p:cNvSpPr>
                <a:spLocks noChangeShapeType="1"/>
              </p:cNvSpPr>
              <p:nvPr/>
            </p:nvSpPr>
            <p:spPr bwMode="auto">
              <a:xfrm flipH="1">
                <a:off x="864" y="2136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98" name="Line 38"/>
              <p:cNvSpPr>
                <a:spLocks noChangeShapeType="1"/>
              </p:cNvSpPr>
              <p:nvPr/>
            </p:nvSpPr>
            <p:spPr bwMode="auto">
              <a:xfrm flipH="1">
                <a:off x="984" y="2136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99" name="Line 39"/>
              <p:cNvSpPr>
                <a:spLocks noChangeShapeType="1"/>
              </p:cNvSpPr>
              <p:nvPr/>
            </p:nvSpPr>
            <p:spPr bwMode="auto">
              <a:xfrm flipH="1" flipV="1">
                <a:off x="984" y="2016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00" name="Line 40"/>
              <p:cNvSpPr>
                <a:spLocks noChangeShapeType="1"/>
              </p:cNvSpPr>
              <p:nvPr/>
            </p:nvSpPr>
            <p:spPr bwMode="auto">
              <a:xfrm flipV="1">
                <a:off x="984" y="2136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01" name="Oval 41"/>
              <p:cNvSpPr>
                <a:spLocks noChangeArrowheads="1"/>
              </p:cNvSpPr>
              <p:nvPr/>
            </p:nvSpPr>
            <p:spPr bwMode="auto">
              <a:xfrm>
                <a:off x="964" y="2116"/>
                <a:ext cx="40" cy="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7180263" y="4035425"/>
            <a:ext cx="1063625" cy="2657475"/>
            <a:chOff x="2774" y="2257"/>
            <a:chExt cx="670" cy="1674"/>
          </a:xfrm>
        </p:grpSpPr>
        <p:sp>
          <p:nvSpPr>
            <p:cNvPr id="681003" name="Oval 43"/>
            <p:cNvSpPr>
              <a:spLocks noChangeArrowheads="1"/>
            </p:cNvSpPr>
            <p:nvPr/>
          </p:nvSpPr>
          <p:spPr bwMode="auto">
            <a:xfrm rot="1957118">
              <a:off x="2774" y="2257"/>
              <a:ext cx="670" cy="1674"/>
            </a:xfrm>
            <a:prstGeom prst="ellipse">
              <a:avLst/>
            </a:prstGeom>
            <a:solidFill>
              <a:srgbClr val="E6E6E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2908" y="2905"/>
              <a:ext cx="403" cy="358"/>
              <a:chOff x="4512" y="1920"/>
              <a:chExt cx="480" cy="480"/>
            </a:xfrm>
          </p:grpSpPr>
          <p:sp>
            <p:nvSpPr>
              <p:cNvPr id="681005" name="Line 45"/>
              <p:cNvSpPr>
                <a:spLocks noChangeShapeType="1"/>
              </p:cNvSpPr>
              <p:nvPr/>
            </p:nvSpPr>
            <p:spPr bwMode="auto">
              <a:xfrm flipH="1">
                <a:off x="4632" y="2160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06" name="Line 46"/>
              <p:cNvSpPr>
                <a:spLocks noChangeShapeType="1"/>
              </p:cNvSpPr>
              <p:nvPr/>
            </p:nvSpPr>
            <p:spPr bwMode="auto">
              <a:xfrm flipH="1">
                <a:off x="4752" y="2160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07" name="Line 47"/>
              <p:cNvSpPr>
                <a:spLocks noChangeShapeType="1"/>
              </p:cNvSpPr>
              <p:nvPr/>
            </p:nvSpPr>
            <p:spPr bwMode="auto">
              <a:xfrm flipH="1" flipV="1">
                <a:off x="4632" y="204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08" name="Line 48"/>
              <p:cNvSpPr>
                <a:spLocks noChangeShapeType="1"/>
              </p:cNvSpPr>
              <p:nvPr/>
            </p:nvSpPr>
            <p:spPr bwMode="auto">
              <a:xfrm flipH="1" flipV="1">
                <a:off x="4752" y="2040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09" name="Line 49"/>
              <p:cNvSpPr>
                <a:spLocks noChangeShapeType="1"/>
              </p:cNvSpPr>
              <p:nvPr/>
            </p:nvSpPr>
            <p:spPr bwMode="auto">
              <a:xfrm flipV="1">
                <a:off x="4752" y="204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10" name="Line 50"/>
              <p:cNvSpPr>
                <a:spLocks noChangeShapeType="1"/>
              </p:cNvSpPr>
              <p:nvPr/>
            </p:nvSpPr>
            <p:spPr bwMode="auto">
              <a:xfrm flipV="1">
                <a:off x="4752" y="2160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11" name="Line 51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12" name="Line 52"/>
              <p:cNvSpPr>
                <a:spLocks noChangeShapeType="1"/>
              </p:cNvSpPr>
              <p:nvPr/>
            </p:nvSpPr>
            <p:spPr bwMode="auto">
              <a:xfrm flipH="1">
                <a:off x="4632" y="216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13" name="Line 53"/>
              <p:cNvSpPr>
                <a:spLocks noChangeShapeType="1"/>
              </p:cNvSpPr>
              <p:nvPr/>
            </p:nvSpPr>
            <p:spPr bwMode="auto">
              <a:xfrm flipH="1">
                <a:off x="4632" y="2160"/>
                <a:ext cx="12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14" name="Line 54"/>
              <p:cNvSpPr>
                <a:spLocks noChangeShapeType="1"/>
              </p:cNvSpPr>
              <p:nvPr/>
            </p:nvSpPr>
            <p:spPr bwMode="auto">
              <a:xfrm flipH="1">
                <a:off x="4512" y="2160"/>
                <a:ext cx="24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15" name="Line 55"/>
              <p:cNvSpPr>
                <a:spLocks noChangeShapeType="1"/>
              </p:cNvSpPr>
              <p:nvPr/>
            </p:nvSpPr>
            <p:spPr bwMode="auto">
              <a:xfrm flipH="1" flipV="1">
                <a:off x="4512" y="2040"/>
                <a:ext cx="24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16" name="Line 56"/>
              <p:cNvSpPr>
                <a:spLocks noChangeShapeType="1"/>
              </p:cNvSpPr>
              <p:nvPr/>
            </p:nvSpPr>
            <p:spPr bwMode="auto">
              <a:xfrm flipH="1" flipV="1">
                <a:off x="4632" y="1920"/>
                <a:ext cx="12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17" name="Line 57"/>
              <p:cNvSpPr>
                <a:spLocks noChangeShapeType="1"/>
              </p:cNvSpPr>
              <p:nvPr/>
            </p:nvSpPr>
            <p:spPr bwMode="auto">
              <a:xfrm flipV="1">
                <a:off x="4752" y="1920"/>
                <a:ext cx="12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18" name="Line 58"/>
              <p:cNvSpPr>
                <a:spLocks noChangeShapeType="1"/>
              </p:cNvSpPr>
              <p:nvPr/>
            </p:nvSpPr>
            <p:spPr bwMode="auto">
              <a:xfrm flipV="1">
                <a:off x="4752" y="2040"/>
                <a:ext cx="24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19" name="Line 59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24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20" name="Line 60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120" cy="24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21" name="Oval 61"/>
              <p:cNvSpPr>
                <a:spLocks noChangeArrowheads="1"/>
              </p:cNvSpPr>
              <p:nvPr/>
            </p:nvSpPr>
            <p:spPr bwMode="auto">
              <a:xfrm>
                <a:off x="4732" y="2140"/>
                <a:ext cx="40" cy="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773613" y="4484688"/>
            <a:ext cx="1687512" cy="1711325"/>
            <a:chOff x="1410" y="1233"/>
            <a:chExt cx="1063" cy="1078"/>
          </a:xfrm>
        </p:grpSpPr>
        <p:sp>
          <p:nvSpPr>
            <p:cNvPr id="681023" name="Freeform 63"/>
            <p:cNvSpPr>
              <a:spLocks/>
            </p:cNvSpPr>
            <p:nvPr/>
          </p:nvSpPr>
          <p:spPr bwMode="auto">
            <a:xfrm>
              <a:off x="1410" y="1233"/>
              <a:ext cx="1063" cy="1078"/>
            </a:xfrm>
            <a:custGeom>
              <a:avLst/>
              <a:gdLst/>
              <a:ahLst/>
              <a:cxnLst>
                <a:cxn ang="0">
                  <a:pos x="155" y="529"/>
                </a:cxn>
                <a:cxn ang="0">
                  <a:pos x="291" y="298"/>
                </a:cxn>
                <a:cxn ang="0">
                  <a:pos x="535" y="7"/>
                </a:cxn>
                <a:cxn ang="0">
                  <a:pos x="1063" y="0"/>
                </a:cxn>
                <a:cxn ang="0">
                  <a:pos x="928" y="536"/>
                </a:cxn>
                <a:cxn ang="0">
                  <a:pos x="779" y="780"/>
                </a:cxn>
                <a:cxn ang="0">
                  <a:pos x="535" y="1064"/>
                </a:cxn>
                <a:cxn ang="0">
                  <a:pos x="0" y="1078"/>
                </a:cxn>
                <a:cxn ang="0">
                  <a:pos x="155" y="529"/>
                </a:cxn>
              </a:cxnLst>
              <a:rect l="0" t="0" r="r" b="b"/>
              <a:pathLst>
                <a:path w="1063" h="1078">
                  <a:moveTo>
                    <a:pt x="155" y="529"/>
                  </a:moveTo>
                  <a:lnTo>
                    <a:pt x="291" y="298"/>
                  </a:lnTo>
                  <a:lnTo>
                    <a:pt x="535" y="7"/>
                  </a:lnTo>
                  <a:lnTo>
                    <a:pt x="1063" y="0"/>
                  </a:lnTo>
                  <a:lnTo>
                    <a:pt x="928" y="536"/>
                  </a:lnTo>
                  <a:lnTo>
                    <a:pt x="779" y="780"/>
                  </a:lnTo>
                  <a:lnTo>
                    <a:pt x="535" y="1064"/>
                  </a:lnTo>
                  <a:lnTo>
                    <a:pt x="0" y="1078"/>
                  </a:lnTo>
                  <a:lnTo>
                    <a:pt x="155" y="529"/>
                  </a:lnTo>
                  <a:close/>
                </a:path>
              </a:pathLst>
            </a:custGeom>
            <a:solidFill>
              <a:srgbClr val="E6E6E6"/>
            </a:solidFill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1853" y="1681"/>
              <a:ext cx="202" cy="178"/>
              <a:chOff x="2712" y="2040"/>
              <a:chExt cx="240" cy="240"/>
            </a:xfrm>
          </p:grpSpPr>
          <p:sp>
            <p:nvSpPr>
              <p:cNvPr id="681025" name="Line 65"/>
              <p:cNvSpPr>
                <a:spLocks noChangeShapeType="1"/>
              </p:cNvSpPr>
              <p:nvPr/>
            </p:nvSpPr>
            <p:spPr bwMode="auto">
              <a:xfrm flipH="1">
                <a:off x="2712" y="2160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26" name="Line 66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27" name="Line 67"/>
              <p:cNvSpPr>
                <a:spLocks noChangeShapeType="1"/>
              </p:cNvSpPr>
              <p:nvPr/>
            </p:nvSpPr>
            <p:spPr bwMode="auto">
              <a:xfrm flipH="1" flipV="1">
                <a:off x="2712" y="204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28" name="Line 68"/>
              <p:cNvSpPr>
                <a:spLocks noChangeShapeType="1"/>
              </p:cNvSpPr>
              <p:nvPr/>
            </p:nvSpPr>
            <p:spPr bwMode="auto">
              <a:xfrm flipH="1" flipV="1">
                <a:off x="2832" y="2040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29" name="Line 69"/>
              <p:cNvSpPr>
                <a:spLocks noChangeShapeType="1"/>
              </p:cNvSpPr>
              <p:nvPr/>
            </p:nvSpPr>
            <p:spPr bwMode="auto">
              <a:xfrm flipV="1">
                <a:off x="2832" y="204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30" name="Line 70"/>
              <p:cNvSpPr>
                <a:spLocks noChangeShapeType="1"/>
              </p:cNvSpPr>
              <p:nvPr/>
            </p:nvSpPr>
            <p:spPr bwMode="auto">
              <a:xfrm flipV="1">
                <a:off x="2832" y="2160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31" name="Line 71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32" name="Line 72"/>
              <p:cNvSpPr>
                <a:spLocks noChangeShapeType="1"/>
              </p:cNvSpPr>
              <p:nvPr/>
            </p:nvSpPr>
            <p:spPr bwMode="auto">
              <a:xfrm flipH="1">
                <a:off x="2712" y="2160"/>
                <a:ext cx="12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33" name="Oval 73"/>
              <p:cNvSpPr>
                <a:spLocks noChangeArrowheads="1"/>
              </p:cNvSpPr>
              <p:nvPr/>
            </p:nvSpPr>
            <p:spPr bwMode="auto">
              <a:xfrm>
                <a:off x="2812" y="2140"/>
                <a:ext cx="40" cy="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2841625" y="4497388"/>
            <a:ext cx="1227138" cy="1666875"/>
            <a:chOff x="1565" y="1247"/>
            <a:chExt cx="773" cy="1050"/>
          </a:xfrm>
        </p:grpSpPr>
        <p:sp>
          <p:nvSpPr>
            <p:cNvPr id="681035" name="Freeform 75"/>
            <p:cNvSpPr>
              <a:spLocks/>
            </p:cNvSpPr>
            <p:nvPr/>
          </p:nvSpPr>
          <p:spPr bwMode="auto">
            <a:xfrm>
              <a:off x="1565" y="1247"/>
              <a:ext cx="773" cy="1050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380" y="0"/>
                </a:cxn>
                <a:cxn ang="0">
                  <a:pos x="773" y="515"/>
                </a:cxn>
                <a:cxn ang="0">
                  <a:pos x="380" y="1050"/>
                </a:cxn>
                <a:cxn ang="0">
                  <a:pos x="0" y="522"/>
                </a:cxn>
              </a:cxnLst>
              <a:rect l="0" t="0" r="r" b="b"/>
              <a:pathLst>
                <a:path w="773" h="1050">
                  <a:moveTo>
                    <a:pt x="0" y="522"/>
                  </a:moveTo>
                  <a:lnTo>
                    <a:pt x="380" y="0"/>
                  </a:lnTo>
                  <a:lnTo>
                    <a:pt x="773" y="515"/>
                  </a:lnTo>
                  <a:lnTo>
                    <a:pt x="380" y="105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E6E6E6"/>
            </a:solidFill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1848" y="1676"/>
              <a:ext cx="202" cy="178"/>
              <a:chOff x="864" y="2016"/>
              <a:chExt cx="240" cy="240"/>
            </a:xfrm>
          </p:grpSpPr>
          <p:sp>
            <p:nvSpPr>
              <p:cNvPr id="681037" name="Line 77"/>
              <p:cNvSpPr>
                <a:spLocks noChangeShapeType="1"/>
              </p:cNvSpPr>
              <p:nvPr/>
            </p:nvSpPr>
            <p:spPr bwMode="auto">
              <a:xfrm flipH="1">
                <a:off x="864" y="2136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38" name="Line 78"/>
              <p:cNvSpPr>
                <a:spLocks noChangeShapeType="1"/>
              </p:cNvSpPr>
              <p:nvPr/>
            </p:nvSpPr>
            <p:spPr bwMode="auto">
              <a:xfrm flipH="1">
                <a:off x="984" y="2136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39" name="Line 79"/>
              <p:cNvSpPr>
                <a:spLocks noChangeShapeType="1"/>
              </p:cNvSpPr>
              <p:nvPr/>
            </p:nvSpPr>
            <p:spPr bwMode="auto">
              <a:xfrm flipH="1" flipV="1">
                <a:off x="984" y="2016"/>
                <a:ext cx="0" cy="12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40" name="Line 80"/>
              <p:cNvSpPr>
                <a:spLocks noChangeShapeType="1"/>
              </p:cNvSpPr>
              <p:nvPr/>
            </p:nvSpPr>
            <p:spPr bwMode="auto">
              <a:xfrm flipV="1">
                <a:off x="984" y="2136"/>
                <a:ext cx="120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41" name="Oval 81"/>
              <p:cNvSpPr>
                <a:spLocks noChangeArrowheads="1"/>
              </p:cNvSpPr>
              <p:nvPr/>
            </p:nvSpPr>
            <p:spPr bwMode="auto">
              <a:xfrm>
                <a:off x="964" y="2116"/>
                <a:ext cx="40" cy="4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81042" name="Rectangle 8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Metrication errors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681043" name="Text Box 83"/>
          <p:cNvSpPr txBox="1">
            <a:spLocks noChangeArrowheads="1"/>
          </p:cNvSpPr>
          <p:nvPr/>
        </p:nvSpPr>
        <p:spPr bwMode="auto">
          <a:xfrm>
            <a:off x="2508250" y="3348038"/>
            <a:ext cx="1981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Times New Roman" pitchFamily="18" charset="0"/>
              </a:rPr>
              <a:t>“standard” </a:t>
            </a:r>
          </a:p>
          <a:p>
            <a:pPr algn="ctr" eaLnBrk="0" hangingPunct="0"/>
            <a:r>
              <a:rPr lang="en-US" sz="1800">
                <a:latin typeface="Times New Roman" pitchFamily="18" charset="0"/>
              </a:rPr>
              <a:t>4-neighborhoods</a:t>
            </a:r>
          </a:p>
          <a:p>
            <a:pPr algn="ctr" eaLnBrk="0" hangingPunct="0"/>
            <a:r>
              <a:rPr lang="en-US" sz="1800">
                <a:latin typeface="Times New Roman" pitchFamily="18" charset="0"/>
              </a:rPr>
              <a:t>(</a:t>
            </a:r>
            <a:r>
              <a:rPr lang="en-US" sz="1800" i="1">
                <a:latin typeface="Times New Roman" pitchFamily="18" charset="0"/>
              </a:rPr>
              <a:t>Manhattan</a:t>
            </a:r>
            <a:r>
              <a:rPr lang="en-US" sz="1800">
                <a:latin typeface="Times New Roman" pitchFamily="18" charset="0"/>
              </a:rPr>
              <a:t> metric)</a:t>
            </a:r>
          </a:p>
        </p:txBody>
      </p:sp>
      <p:sp>
        <p:nvSpPr>
          <p:cNvPr id="681044" name="Text Box 84"/>
          <p:cNvSpPr txBox="1">
            <a:spLocks noChangeArrowheads="1"/>
          </p:cNvSpPr>
          <p:nvPr/>
        </p:nvSpPr>
        <p:spPr bwMode="auto">
          <a:xfrm>
            <a:off x="6821488" y="353695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Times New Roman" pitchFamily="18" charset="0"/>
              </a:rPr>
              <a:t>larger-neighborhoods</a:t>
            </a:r>
          </a:p>
        </p:txBody>
      </p:sp>
      <p:sp>
        <p:nvSpPr>
          <p:cNvPr id="681045" name="Text Box 85"/>
          <p:cNvSpPr txBox="1">
            <a:spLocks noChangeArrowheads="1"/>
          </p:cNvSpPr>
          <p:nvPr/>
        </p:nvSpPr>
        <p:spPr bwMode="auto">
          <a:xfrm>
            <a:off x="4748213" y="3536950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Times New Roman" pitchFamily="18" charset="0"/>
              </a:rPr>
              <a:t>8-neighborhoods</a:t>
            </a:r>
          </a:p>
        </p:txBody>
      </p:sp>
      <p:sp>
        <p:nvSpPr>
          <p:cNvPr id="681046" name="Text Box 86"/>
          <p:cNvSpPr txBox="1">
            <a:spLocks noChangeArrowheads="1"/>
          </p:cNvSpPr>
          <p:nvPr/>
        </p:nvSpPr>
        <p:spPr bwMode="auto">
          <a:xfrm>
            <a:off x="363538" y="1976438"/>
            <a:ext cx="175101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/>
              <a:t>Euclidean </a:t>
            </a:r>
            <a:br>
              <a:rPr lang="en-GB" sz="2400" b="1"/>
            </a:br>
            <a:r>
              <a:rPr lang="en-GB" sz="2400" b="1"/>
              <a:t>metric</a:t>
            </a:r>
            <a:endParaRPr lang="en-US" sz="2400" b="1"/>
          </a:p>
        </p:txBody>
      </p:sp>
      <p:sp>
        <p:nvSpPr>
          <p:cNvPr id="681047" name="Text Box 87"/>
          <p:cNvSpPr txBox="1">
            <a:spLocks noChangeArrowheads="1"/>
          </p:cNvSpPr>
          <p:nvPr/>
        </p:nvSpPr>
        <p:spPr bwMode="auto">
          <a:xfrm>
            <a:off x="317500" y="4908550"/>
            <a:ext cx="201136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/>
              <a:t>Riemannian</a:t>
            </a:r>
          </a:p>
          <a:p>
            <a:pPr algn="ctr"/>
            <a:r>
              <a:rPr lang="en-GB" sz="2400" b="1"/>
              <a:t>metric</a:t>
            </a:r>
          </a:p>
          <a:p>
            <a:pPr algn="ctr"/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Metrication errors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09650" y="1989138"/>
            <a:ext cx="2765425" cy="3787775"/>
            <a:chOff x="516" y="980"/>
            <a:chExt cx="1742" cy="2386"/>
          </a:xfrm>
        </p:grpSpPr>
        <p:pic>
          <p:nvPicPr>
            <p:cNvPr id="685061" name="Picture 5" descr="barsuk2_slice2_n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8" y="1095"/>
              <a:ext cx="1570" cy="1887"/>
            </a:xfrm>
            <a:prstGeom prst="rect">
              <a:avLst/>
            </a:prstGeom>
            <a:noFill/>
          </p:spPr>
        </p:pic>
        <p:sp>
          <p:nvSpPr>
            <p:cNvPr id="685062" name="Text Box 6"/>
            <p:cNvSpPr txBox="1">
              <a:spLocks noChangeArrowheads="1"/>
            </p:cNvSpPr>
            <p:nvPr/>
          </p:nvSpPr>
          <p:spPr bwMode="auto">
            <a:xfrm>
              <a:off x="870" y="3116"/>
              <a:ext cx="11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Times New Roman" pitchFamily="18" charset="0"/>
                </a:rPr>
                <a:t>4-neighborhood</a:t>
              </a:r>
            </a:p>
          </p:txBody>
        </p:sp>
        <p:sp>
          <p:nvSpPr>
            <p:cNvPr id="685063" name="Oval 7"/>
            <p:cNvSpPr>
              <a:spLocks noChangeArrowheads="1"/>
            </p:cNvSpPr>
            <p:nvPr/>
          </p:nvSpPr>
          <p:spPr bwMode="auto">
            <a:xfrm>
              <a:off x="1680" y="1869"/>
              <a:ext cx="242" cy="25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16" y="980"/>
              <a:ext cx="780" cy="766"/>
              <a:chOff x="1000" y="1963"/>
              <a:chExt cx="780" cy="766"/>
            </a:xfrm>
          </p:grpSpPr>
          <p:sp>
            <p:nvSpPr>
              <p:cNvPr id="685065" name="Rectangle 9"/>
              <p:cNvSpPr>
                <a:spLocks noChangeArrowheads="1"/>
              </p:cNvSpPr>
              <p:nvPr/>
            </p:nvSpPr>
            <p:spPr bwMode="auto">
              <a:xfrm>
                <a:off x="1000" y="1963"/>
                <a:ext cx="780" cy="766"/>
              </a:xfrm>
              <a:prstGeom prst="rect">
                <a:avLst/>
              </a:prstGeom>
              <a:solidFill>
                <a:srgbClr val="F3A31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85066" name="Picture 10" descr="C:\home\Presentations\ICCV03\crop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5" y="2042"/>
                <a:ext cx="620" cy="620"/>
              </a:xfrm>
              <a:prstGeom prst="rect">
                <a:avLst/>
              </a:prstGeom>
              <a:solidFill>
                <a:srgbClr val="F3A313"/>
              </a:solidFill>
            </p:spPr>
          </p:pic>
        </p:grpSp>
      </p:grpSp>
      <p:pic>
        <p:nvPicPr>
          <p:cNvPr id="685069" name="Picture 13" descr="barsuk2_slice2_n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0488" y="2163763"/>
            <a:ext cx="2497137" cy="3001962"/>
          </a:xfrm>
          <a:prstGeom prst="rect">
            <a:avLst/>
          </a:prstGeom>
          <a:noFill/>
        </p:spPr>
      </p:pic>
      <p:sp>
        <p:nvSpPr>
          <p:cNvPr id="685070" name="Text Box 14"/>
          <p:cNvSpPr txBox="1">
            <a:spLocks noChangeArrowheads="1"/>
          </p:cNvSpPr>
          <p:nvPr/>
        </p:nvSpPr>
        <p:spPr bwMode="auto">
          <a:xfrm>
            <a:off x="5565775" y="5392738"/>
            <a:ext cx="1804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8-neighborhood</a:t>
            </a:r>
          </a:p>
          <a:p>
            <a:pPr algn="ctr"/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685071" name="Oval 15"/>
          <p:cNvSpPr>
            <a:spLocks noChangeArrowheads="1"/>
          </p:cNvSpPr>
          <p:nvPr/>
        </p:nvSpPr>
        <p:spPr bwMode="auto">
          <a:xfrm>
            <a:off x="6753225" y="3382963"/>
            <a:ext cx="384175" cy="398462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95850" y="1955800"/>
            <a:ext cx="1238250" cy="1216025"/>
            <a:chOff x="3435" y="2008"/>
            <a:chExt cx="780" cy="766"/>
          </a:xfrm>
        </p:grpSpPr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3435" y="2008"/>
              <a:ext cx="780" cy="766"/>
            </a:xfrm>
            <a:prstGeom prst="rect">
              <a:avLst/>
            </a:prstGeom>
            <a:solidFill>
              <a:srgbClr val="F3A31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85074" name="Picture 18" descr="C:\home\Presentations\ICCV03\Image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1" y="2097"/>
              <a:ext cx="570" cy="589"/>
            </a:xfrm>
            <a:prstGeom prst="rect">
              <a:avLst/>
            </a:prstGeom>
            <a:solidFill>
              <a:srgbClr val="F3A313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02194" y="3028337"/>
            <a:ext cx="6194322" cy="3585817"/>
            <a:chOff x="2802194" y="3028337"/>
            <a:chExt cx="6194322" cy="3585817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802194" y="3028337"/>
              <a:ext cx="6194322" cy="328537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39060" y="6275600"/>
              <a:ext cx="4703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rgbClr val="0000FF"/>
                  </a:solidFill>
                </a:rPr>
                <a:t>implicit (region-based) representation of contours</a:t>
              </a:r>
              <a:endParaRPr lang="en-CA" dirty="0">
                <a:solidFill>
                  <a:srgbClr val="0000FF"/>
                </a:solidFill>
              </a:endParaRPr>
            </a:p>
          </p:txBody>
        </p:sp>
      </p:grp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358188" cy="1104900"/>
          </a:xfrm>
        </p:spPr>
        <p:txBody>
          <a:bodyPr/>
          <a:lstStyle/>
          <a:p>
            <a:r>
              <a:rPr lang="en-US" dirty="0"/>
              <a:t>Differential vs. integral approach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geometric boundary length</a:t>
            </a:r>
            <a:endParaRPr lang="en-US" dirty="0"/>
          </a:p>
        </p:txBody>
      </p:sp>
      <p:graphicFrame>
        <p:nvGraphicFramePr>
          <p:cNvPr id="652293" name="Object 5"/>
          <p:cNvGraphicFramePr>
            <a:graphicFrameLocks noChangeAspect="1"/>
          </p:cNvGraphicFramePr>
          <p:nvPr/>
        </p:nvGraphicFramePr>
        <p:xfrm>
          <a:off x="3232150" y="4922096"/>
          <a:ext cx="5127625" cy="909637"/>
        </p:xfrm>
        <a:graphic>
          <a:graphicData uri="http://schemas.openxmlformats.org/presentationml/2006/ole">
            <p:oleObj spid="_x0000_s690178" name="Equation" r:id="rId3" imgW="1612800" imgH="279360" progId="Equation.3">
              <p:embed/>
            </p:oleObj>
          </a:graphicData>
        </a:graphic>
      </p:graphicFrame>
      <p:sp>
        <p:nvSpPr>
          <p:cNvPr id="652297" name="Text Box 9"/>
          <p:cNvSpPr txBox="1">
            <a:spLocks noChangeArrowheads="1"/>
          </p:cNvSpPr>
          <p:nvPr/>
        </p:nvSpPr>
        <p:spPr bwMode="auto">
          <a:xfrm>
            <a:off x="5961063" y="5742833"/>
            <a:ext cx="299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Cauchy-Crofton formula</a:t>
            </a:r>
          </a:p>
        </p:txBody>
      </p:sp>
      <p:graphicFrame>
        <p:nvGraphicFramePr>
          <p:cNvPr id="652300" name="Object 12"/>
          <p:cNvGraphicFramePr>
            <a:graphicFrameLocks noChangeAspect="1"/>
          </p:cNvGraphicFramePr>
          <p:nvPr/>
        </p:nvGraphicFramePr>
        <p:xfrm>
          <a:off x="3222625" y="1893294"/>
          <a:ext cx="3916363" cy="1120775"/>
        </p:xfrm>
        <a:graphic>
          <a:graphicData uri="http://schemas.openxmlformats.org/presentationml/2006/ole">
            <p:oleObj spid="_x0000_s690179" name="Equation" r:id="rId4" imgW="1180800" imgH="330120" progId="Equation.3">
              <p:embed/>
            </p:oleObj>
          </a:graphicData>
        </a:graphic>
      </p:graphicFrame>
      <p:sp>
        <p:nvSpPr>
          <p:cNvPr id="652304" name="Text Box 16"/>
          <p:cNvSpPr txBox="1">
            <a:spLocks noChangeArrowheads="1"/>
          </p:cNvSpPr>
          <p:nvPr/>
        </p:nvSpPr>
        <p:spPr bwMode="auto">
          <a:xfrm rot="-5400000">
            <a:off x="127794" y="5307806"/>
            <a:ext cx="1481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Integral</a:t>
            </a:r>
          </a:p>
          <a:p>
            <a:pPr algn="ctr"/>
            <a:r>
              <a:rPr lang="en-US" sz="2000" b="1"/>
              <a:t> geometry</a:t>
            </a:r>
          </a:p>
        </p:txBody>
      </p:sp>
      <p:sp>
        <p:nvSpPr>
          <p:cNvPr id="652305" name="Text Box 17"/>
          <p:cNvSpPr txBox="1">
            <a:spLocks noChangeArrowheads="1"/>
          </p:cNvSpPr>
          <p:nvPr/>
        </p:nvSpPr>
        <p:spPr bwMode="auto">
          <a:xfrm rot="-5400000">
            <a:off x="43657" y="2701131"/>
            <a:ext cx="170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Differential </a:t>
            </a:r>
          </a:p>
          <a:p>
            <a:pPr algn="ctr"/>
            <a:r>
              <a:rPr lang="en-US" sz="2000" b="1"/>
              <a:t>geometry</a:t>
            </a:r>
          </a:p>
        </p:txBody>
      </p:sp>
      <p:sp>
        <p:nvSpPr>
          <p:cNvPr id="652307" name="Line 19"/>
          <p:cNvSpPr>
            <a:spLocks noChangeShapeType="1"/>
          </p:cNvSpPr>
          <p:nvPr/>
        </p:nvSpPr>
        <p:spPr bwMode="auto">
          <a:xfrm>
            <a:off x="628650" y="4330700"/>
            <a:ext cx="7953375" cy="0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52308" name="Text Box 20"/>
          <p:cNvSpPr txBox="1">
            <a:spLocks noChangeArrowheads="1"/>
          </p:cNvSpPr>
          <p:nvPr/>
        </p:nvSpPr>
        <p:spPr bwMode="auto">
          <a:xfrm>
            <a:off x="7088288" y="1858593"/>
            <a:ext cx="2103618" cy="107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Parametric</a:t>
            </a:r>
          </a:p>
          <a:p>
            <a:pPr algn="ctr"/>
            <a:r>
              <a:rPr lang="en-US" dirty="0" smtClean="0"/>
              <a:t>(explicit)</a:t>
            </a:r>
            <a:endParaRPr lang="en-US" dirty="0"/>
          </a:p>
          <a:p>
            <a:pPr algn="ctr"/>
            <a:r>
              <a:rPr lang="en-US" dirty="0"/>
              <a:t>contour</a:t>
            </a:r>
          </a:p>
          <a:p>
            <a:pPr algn="ctr"/>
            <a:r>
              <a:rPr lang="en-US" dirty="0"/>
              <a:t>representation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192463" y="3082651"/>
            <a:ext cx="5665787" cy="1253792"/>
            <a:chOff x="3192463" y="3161032"/>
            <a:chExt cx="5665787" cy="1253792"/>
          </a:xfrm>
        </p:grpSpPr>
        <p:graphicFrame>
          <p:nvGraphicFramePr>
            <p:cNvPr id="652303" name="Object 15"/>
            <p:cNvGraphicFramePr>
              <a:graphicFrameLocks noChangeAspect="1"/>
            </p:cNvGraphicFramePr>
            <p:nvPr/>
          </p:nvGraphicFramePr>
          <p:xfrm>
            <a:off x="3192463" y="3161032"/>
            <a:ext cx="3810028" cy="1253792"/>
          </p:xfrm>
          <a:graphic>
            <a:graphicData uri="http://schemas.openxmlformats.org/presentationml/2006/ole">
              <p:oleObj spid="_x0000_s690180" name="Equation" r:id="rId5" imgW="1269720" imgH="368280" progId="Equation.3">
                <p:embed/>
              </p:oleObj>
            </a:graphicData>
          </a:graphic>
        </p:graphicFrame>
        <p:sp>
          <p:nvSpPr>
            <p:cNvPr id="652309" name="Text Box 21"/>
            <p:cNvSpPr txBox="1">
              <a:spLocks noChangeArrowheads="1"/>
            </p:cNvSpPr>
            <p:nvPr/>
          </p:nvSpPr>
          <p:spPr bwMode="auto">
            <a:xfrm>
              <a:off x="7380633" y="3164336"/>
              <a:ext cx="1477617" cy="824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Level-set</a:t>
              </a:r>
            </a:p>
            <a:p>
              <a:pPr algn="ctr"/>
              <a:r>
                <a:rPr lang="en-US" dirty="0"/>
                <a:t>function</a:t>
              </a:r>
            </a:p>
            <a:p>
              <a:pPr algn="ctr"/>
              <a:r>
                <a:rPr lang="en-US" dirty="0"/>
                <a:t>representation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7400" y="1962150"/>
            <a:ext cx="7654925" cy="4926013"/>
            <a:chOff x="496" y="1236"/>
            <a:chExt cx="4822" cy="3103"/>
          </a:xfrm>
        </p:grpSpPr>
        <p:sp>
          <p:nvSpPr>
            <p:cNvPr id="609283" name="Line 3"/>
            <p:cNvSpPr>
              <a:spLocks noChangeShapeType="1"/>
            </p:cNvSpPr>
            <p:nvPr/>
          </p:nvSpPr>
          <p:spPr bwMode="auto">
            <a:xfrm>
              <a:off x="1629" y="1236"/>
              <a:ext cx="0" cy="3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284" name="Line 4"/>
            <p:cNvSpPr>
              <a:spLocks noChangeShapeType="1"/>
            </p:cNvSpPr>
            <p:nvPr/>
          </p:nvSpPr>
          <p:spPr bwMode="auto">
            <a:xfrm>
              <a:off x="2882" y="1236"/>
              <a:ext cx="0" cy="3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285" name="Line 5"/>
            <p:cNvSpPr>
              <a:spLocks noChangeShapeType="1"/>
            </p:cNvSpPr>
            <p:nvPr/>
          </p:nvSpPr>
          <p:spPr bwMode="auto">
            <a:xfrm>
              <a:off x="4063" y="1236"/>
              <a:ext cx="0" cy="3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286" name="Line 6"/>
            <p:cNvSpPr>
              <a:spLocks noChangeShapeType="1"/>
            </p:cNvSpPr>
            <p:nvPr/>
          </p:nvSpPr>
          <p:spPr bwMode="auto">
            <a:xfrm rot="5400000">
              <a:off x="2910" y="-131"/>
              <a:ext cx="1" cy="4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287" name="Line 7"/>
            <p:cNvSpPr>
              <a:spLocks noChangeShapeType="1"/>
            </p:cNvSpPr>
            <p:nvPr/>
          </p:nvSpPr>
          <p:spPr bwMode="auto">
            <a:xfrm rot="5400000">
              <a:off x="2902" y="915"/>
              <a:ext cx="1" cy="4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9288" name="Freeform 8"/>
          <p:cNvSpPr>
            <a:spLocks/>
          </p:cNvSpPr>
          <p:nvPr/>
        </p:nvSpPr>
        <p:spPr bwMode="auto">
          <a:xfrm>
            <a:off x="1958975" y="2274888"/>
            <a:ext cx="4938713" cy="4402137"/>
          </a:xfrm>
          <a:custGeom>
            <a:avLst/>
            <a:gdLst/>
            <a:ahLst/>
            <a:cxnLst>
              <a:cxn ang="0">
                <a:pos x="0" y="2773"/>
              </a:cxn>
              <a:cxn ang="0">
                <a:pos x="354" y="2213"/>
              </a:cxn>
              <a:cxn ang="0">
                <a:pos x="1070" y="1810"/>
              </a:cxn>
              <a:cxn ang="0">
                <a:pos x="2421" y="2023"/>
              </a:cxn>
              <a:cxn ang="0">
                <a:pos x="3045" y="773"/>
              </a:cxn>
              <a:cxn ang="0">
                <a:pos x="2819" y="0"/>
              </a:cxn>
            </a:cxnLst>
            <a:rect l="0" t="0" r="r" b="b"/>
            <a:pathLst>
              <a:path w="3111" h="2773">
                <a:moveTo>
                  <a:pt x="0" y="2773"/>
                </a:moveTo>
                <a:cubicBezTo>
                  <a:pt x="88" y="2573"/>
                  <a:pt x="176" y="2373"/>
                  <a:pt x="354" y="2213"/>
                </a:cubicBezTo>
                <a:cubicBezTo>
                  <a:pt x="532" y="2053"/>
                  <a:pt x="726" y="1842"/>
                  <a:pt x="1070" y="1810"/>
                </a:cubicBezTo>
                <a:cubicBezTo>
                  <a:pt x="1414" y="1778"/>
                  <a:pt x="2092" y="2196"/>
                  <a:pt x="2421" y="2023"/>
                </a:cubicBezTo>
                <a:cubicBezTo>
                  <a:pt x="2750" y="1850"/>
                  <a:pt x="2979" y="1110"/>
                  <a:pt x="3045" y="773"/>
                </a:cubicBezTo>
                <a:cubicBezTo>
                  <a:pt x="3111" y="436"/>
                  <a:pt x="2866" y="161"/>
                  <a:pt x="2819" y="0"/>
                </a:cubicBezTo>
              </a:path>
            </a:pathLst>
          </a:custGeom>
          <a:noFill/>
          <a:ln w="38100" cap="flat" cmpd="sng">
            <a:solidFill>
              <a:srgbClr val="3399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51075" y="1971675"/>
            <a:ext cx="6727825" cy="4757738"/>
            <a:chOff x="1418" y="1242"/>
            <a:chExt cx="4238" cy="2997"/>
          </a:xfrm>
        </p:grpSpPr>
        <p:sp>
          <p:nvSpPr>
            <p:cNvPr id="609290" name="Freeform 10"/>
            <p:cNvSpPr>
              <a:spLocks/>
            </p:cNvSpPr>
            <p:nvPr/>
          </p:nvSpPr>
          <p:spPr bwMode="auto">
            <a:xfrm>
              <a:off x="1418" y="1242"/>
              <a:ext cx="2946" cy="2997"/>
            </a:xfrm>
            <a:custGeom>
              <a:avLst/>
              <a:gdLst/>
              <a:ahLst/>
              <a:cxnLst>
                <a:cxn ang="0">
                  <a:pos x="0" y="2997"/>
                </a:cxn>
                <a:cxn ang="0">
                  <a:pos x="118" y="2650"/>
                </a:cxn>
                <a:cxn ang="0">
                  <a:pos x="864" y="2007"/>
                </a:cxn>
                <a:cxn ang="0">
                  <a:pos x="2112" y="2155"/>
                </a:cxn>
                <a:cxn ang="0">
                  <a:pos x="2633" y="1580"/>
                </a:cxn>
                <a:cxn ang="0">
                  <a:pos x="2946" y="552"/>
                </a:cxn>
                <a:cxn ang="0">
                  <a:pos x="2707" y="0"/>
                </a:cxn>
              </a:cxnLst>
              <a:rect l="0" t="0" r="r" b="b"/>
              <a:pathLst>
                <a:path w="2946" h="2997">
                  <a:moveTo>
                    <a:pt x="0" y="2997"/>
                  </a:moveTo>
                  <a:lnTo>
                    <a:pt x="118" y="2650"/>
                  </a:lnTo>
                  <a:lnTo>
                    <a:pt x="864" y="2007"/>
                  </a:lnTo>
                  <a:lnTo>
                    <a:pt x="2112" y="2155"/>
                  </a:lnTo>
                  <a:lnTo>
                    <a:pt x="2633" y="1580"/>
                  </a:lnTo>
                  <a:lnTo>
                    <a:pt x="2946" y="552"/>
                  </a:lnTo>
                  <a:lnTo>
                    <a:pt x="2707" y="0"/>
                  </a:lnTo>
                </a:path>
              </a:pathLst>
            </a:custGeom>
            <a:noFill/>
            <a:ln w="28575" cap="flat" cmpd="sng">
              <a:solidFill>
                <a:srgbClr val="72EC5E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291" name="Text Box 11"/>
            <p:cNvSpPr txBox="1">
              <a:spLocks noChangeArrowheads="1"/>
            </p:cNvSpPr>
            <p:nvPr/>
          </p:nvSpPr>
          <p:spPr bwMode="auto">
            <a:xfrm>
              <a:off x="4286" y="1944"/>
              <a:ext cx="137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72EC5E"/>
                  </a:solidFill>
                </a:rPr>
                <a:t>A contour may be approximated from u(x,y) with sub-pixel accuracy </a:t>
              </a:r>
            </a:p>
          </p:txBody>
        </p:sp>
      </p:grpSp>
      <p:sp>
        <p:nvSpPr>
          <p:cNvPr id="609292" name="Text Box 12"/>
          <p:cNvSpPr txBox="1">
            <a:spLocks noChangeArrowheads="1"/>
          </p:cNvSpPr>
          <p:nvPr/>
        </p:nvSpPr>
        <p:spPr bwMode="auto">
          <a:xfrm>
            <a:off x="5865813" y="5287963"/>
            <a:ext cx="66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339933"/>
                </a:solidFill>
              </a:rPr>
              <a:t>C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5588" y="1443038"/>
            <a:ext cx="8505825" cy="4956175"/>
            <a:chOff x="161" y="909"/>
            <a:chExt cx="5358" cy="3122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9" y="909"/>
              <a:ext cx="4763" cy="3122"/>
              <a:chOff x="169" y="909"/>
              <a:chExt cx="4763" cy="3122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847" y="1573"/>
                <a:ext cx="4085" cy="2458"/>
                <a:chOff x="847" y="1573"/>
                <a:chExt cx="4085" cy="2458"/>
              </a:xfrm>
            </p:grpSpPr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847" y="1573"/>
                  <a:ext cx="4085" cy="2458"/>
                  <a:chOff x="847" y="1573"/>
                  <a:chExt cx="4085" cy="2458"/>
                </a:xfrm>
              </p:grpSpPr>
              <p:grpSp>
                <p:nvGrpSpPr>
                  <p:cNvPr id="8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881" y="1573"/>
                    <a:ext cx="4051" cy="2458"/>
                    <a:chOff x="881" y="1573"/>
                    <a:chExt cx="4051" cy="2458"/>
                  </a:xfrm>
                </p:grpSpPr>
                <p:grpSp>
                  <p:nvGrpSpPr>
                    <p:cNvPr id="9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1" y="1573"/>
                      <a:ext cx="4051" cy="370"/>
                      <a:chOff x="835" y="1885"/>
                      <a:chExt cx="4051" cy="370"/>
                    </a:xfrm>
                  </p:grpSpPr>
                  <p:sp>
                    <p:nvSpPr>
                      <p:cNvPr id="609299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5" y="1885"/>
                        <a:ext cx="395" cy="370"/>
                      </a:xfrm>
                      <a:prstGeom prst="ellipse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9300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53" y="1885"/>
                        <a:ext cx="395" cy="370"/>
                      </a:xfrm>
                      <a:prstGeom prst="ellipse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9301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2" y="1885"/>
                        <a:ext cx="395" cy="370"/>
                      </a:xfrm>
                      <a:prstGeom prst="ellipse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930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91" y="1885"/>
                        <a:ext cx="395" cy="370"/>
                      </a:xfrm>
                      <a:prstGeom prst="ellipse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1" y="2617"/>
                      <a:ext cx="4051" cy="370"/>
                      <a:chOff x="835" y="1885"/>
                      <a:chExt cx="4051" cy="370"/>
                    </a:xfrm>
                  </p:grpSpPr>
                  <p:sp>
                    <p:nvSpPr>
                      <p:cNvPr id="609304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5" y="1885"/>
                        <a:ext cx="395" cy="370"/>
                      </a:xfrm>
                      <a:prstGeom prst="ellipse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9305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53" y="1885"/>
                        <a:ext cx="395" cy="370"/>
                      </a:xfrm>
                      <a:prstGeom prst="ellipse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9306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2" y="1885"/>
                        <a:ext cx="395" cy="370"/>
                      </a:xfrm>
                      <a:prstGeom prst="ellipse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9307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91" y="1885"/>
                        <a:ext cx="395" cy="370"/>
                      </a:xfrm>
                      <a:prstGeom prst="ellipse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1" y="3661"/>
                      <a:ext cx="4051" cy="370"/>
                      <a:chOff x="835" y="1885"/>
                      <a:chExt cx="4051" cy="370"/>
                    </a:xfrm>
                  </p:grpSpPr>
                  <p:sp>
                    <p:nvSpPr>
                      <p:cNvPr id="609309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5" y="1885"/>
                        <a:ext cx="395" cy="370"/>
                      </a:xfrm>
                      <a:prstGeom prst="ellipse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9310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53" y="1885"/>
                        <a:ext cx="395" cy="370"/>
                      </a:xfrm>
                      <a:prstGeom prst="ellipse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9311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2" y="1885"/>
                        <a:ext cx="395" cy="370"/>
                      </a:xfrm>
                      <a:prstGeom prst="ellipse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9312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91" y="1885"/>
                        <a:ext cx="395" cy="370"/>
                      </a:xfrm>
                      <a:prstGeom prst="ellipse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847" y="1640"/>
                    <a:ext cx="4065" cy="2338"/>
                    <a:chOff x="793" y="1640"/>
                    <a:chExt cx="4065" cy="2338"/>
                  </a:xfrm>
                </p:grpSpPr>
                <p:sp>
                  <p:nvSpPr>
                    <p:cNvPr id="609314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41" y="1640"/>
                      <a:ext cx="407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-0.8</a:t>
                      </a:r>
                    </a:p>
                  </p:txBody>
                </p:sp>
                <p:sp>
                  <p:nvSpPr>
                    <p:cNvPr id="609315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01" y="1649"/>
                      <a:ext cx="345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</a:rPr>
                        <a:t>0.2</a:t>
                      </a:r>
                    </a:p>
                  </p:txBody>
                </p:sp>
                <p:sp>
                  <p:nvSpPr>
                    <p:cNvPr id="609316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06" y="2678"/>
                      <a:ext cx="345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</a:rPr>
                        <a:t>0.5</a:t>
                      </a:r>
                    </a:p>
                  </p:txBody>
                </p:sp>
                <p:sp>
                  <p:nvSpPr>
                    <p:cNvPr id="609317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13" y="3739"/>
                      <a:ext cx="345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</a:rPr>
                        <a:t>0.7</a:t>
                      </a:r>
                    </a:p>
                  </p:txBody>
                </p:sp>
                <p:sp>
                  <p:nvSpPr>
                    <p:cNvPr id="609318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75" y="3743"/>
                      <a:ext cx="345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</a:rPr>
                        <a:t>0.3</a:t>
                      </a:r>
                    </a:p>
                  </p:txBody>
                </p:sp>
                <p:sp>
                  <p:nvSpPr>
                    <p:cNvPr id="609319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5" y="3747"/>
                      <a:ext cx="345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</a:rPr>
                        <a:t>0.6</a:t>
                      </a:r>
                    </a:p>
                  </p:txBody>
                </p:sp>
                <p:sp>
                  <p:nvSpPr>
                    <p:cNvPr id="609320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3" y="3743"/>
                      <a:ext cx="407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-0.2</a:t>
                      </a:r>
                    </a:p>
                  </p:txBody>
                </p:sp>
                <p:sp>
                  <p:nvSpPr>
                    <p:cNvPr id="609321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1" y="1649"/>
                      <a:ext cx="407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-1.7</a:t>
                      </a:r>
                    </a:p>
                  </p:txBody>
                </p:sp>
                <p:sp>
                  <p:nvSpPr>
                    <p:cNvPr id="609322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8" y="2685"/>
                      <a:ext cx="407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-0.6</a:t>
                      </a:r>
                    </a:p>
                  </p:txBody>
                </p:sp>
                <p:sp>
                  <p:nvSpPr>
                    <p:cNvPr id="609323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15" y="1645"/>
                      <a:ext cx="407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-0.8</a:t>
                      </a:r>
                    </a:p>
                  </p:txBody>
                </p:sp>
                <p:sp>
                  <p:nvSpPr>
                    <p:cNvPr id="609324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28" y="2685"/>
                      <a:ext cx="407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-0.4</a:t>
                      </a:r>
                    </a:p>
                  </p:txBody>
                </p:sp>
                <p:sp>
                  <p:nvSpPr>
                    <p:cNvPr id="609325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31" y="2677"/>
                      <a:ext cx="407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 b="1">
                          <a:solidFill>
                            <a:schemeClr val="accent2"/>
                          </a:solidFill>
                        </a:rPr>
                        <a:t>-0.5</a:t>
                      </a:r>
                    </a:p>
                  </p:txBody>
                </p:sp>
              </p:grpSp>
            </p:grpSp>
            <p:graphicFrame>
              <p:nvGraphicFramePr>
                <p:cNvPr id="609326" name="Object 46"/>
                <p:cNvGraphicFramePr>
                  <a:graphicFrameLocks noChangeAspect="1"/>
                </p:cNvGraphicFramePr>
                <p:nvPr/>
              </p:nvGraphicFramePr>
              <p:xfrm>
                <a:off x="1605" y="2320"/>
                <a:ext cx="1322" cy="315"/>
              </p:xfrm>
              <a:graphic>
                <a:graphicData uri="http://schemas.openxmlformats.org/presentationml/2006/ole">
                  <p:oleObj spid="_x0000_s877570" name="Equation" r:id="rId4" imgW="876240" imgH="203040" progId="Equation.3">
                    <p:embed/>
                  </p:oleObj>
                </a:graphicData>
              </a:graphic>
            </p:graphicFrame>
          </p:grpSp>
          <p:sp>
            <p:nvSpPr>
              <p:cNvPr id="609327" name="Text Box 47"/>
              <p:cNvSpPr txBox="1">
                <a:spLocks noChangeArrowheads="1"/>
              </p:cNvSpPr>
              <p:nvPr/>
            </p:nvSpPr>
            <p:spPr bwMode="auto">
              <a:xfrm>
                <a:off x="169" y="909"/>
                <a:ext cx="43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sz="2000" dirty="0"/>
                  <a:t> Level set function </a:t>
                </a:r>
                <a:r>
                  <a:rPr lang="en-US" sz="2000" i="1" dirty="0">
                    <a:solidFill>
                      <a:srgbClr val="CC6600"/>
                    </a:solidFill>
                  </a:rPr>
                  <a:t>u(p)</a:t>
                </a:r>
                <a:r>
                  <a:rPr lang="en-US" sz="2000" dirty="0"/>
                  <a:t>  is normally stored on image pixels</a:t>
                </a:r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609328" name="Rectangle 48"/>
            <p:cNvSpPr>
              <a:spLocks noChangeArrowheads="1"/>
            </p:cNvSpPr>
            <p:nvPr/>
          </p:nvSpPr>
          <p:spPr bwMode="auto">
            <a:xfrm>
              <a:off x="161" y="1153"/>
              <a:ext cx="53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000"/>
                <a:t> Values of </a:t>
              </a:r>
              <a:r>
                <a:rPr lang="en-US" sz="2000" i="1">
                  <a:solidFill>
                    <a:srgbClr val="CC6600"/>
                  </a:solidFill>
                </a:rPr>
                <a:t>u(p)</a:t>
              </a:r>
              <a:r>
                <a:rPr lang="en-US" sz="2000"/>
                <a:t> can be interpreted as</a:t>
              </a:r>
              <a:r>
                <a:rPr lang="en-US" sz="2000">
                  <a:solidFill>
                    <a:schemeClr val="accent1"/>
                  </a:solidFill>
                </a:rPr>
                <a:t> </a:t>
              </a:r>
              <a:r>
                <a:rPr lang="en-US" sz="2000">
                  <a:solidFill>
                    <a:srgbClr val="CC6600"/>
                  </a:solidFill>
                </a:rPr>
                <a:t>distances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2000"/>
                <a:t>or</a:t>
              </a:r>
              <a:r>
                <a:rPr lang="en-US" sz="2000">
                  <a:solidFill>
                    <a:schemeClr val="accent2"/>
                  </a:solidFill>
                </a:rPr>
                <a:t> </a:t>
              </a:r>
              <a:r>
                <a:rPr lang="en-US" sz="2000">
                  <a:solidFill>
                    <a:srgbClr val="CC6600"/>
                  </a:solidFill>
                </a:rPr>
                <a:t>heights</a:t>
              </a:r>
              <a:r>
                <a:rPr lang="en-US" sz="2000"/>
                <a:t> of image pixels</a:t>
              </a:r>
            </a:p>
          </p:txBody>
        </p:sp>
      </p:grpSp>
      <p:sp>
        <p:nvSpPr>
          <p:cNvPr id="609329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Implicit (region-based) surface </a:t>
            </a:r>
            <a:br>
              <a:rPr lang="en-US" sz="3200" dirty="0" smtClean="0"/>
            </a:br>
            <a:r>
              <a:rPr lang="en-US" sz="3200" dirty="0" smtClean="0"/>
              <a:t>representation via </a:t>
            </a:r>
            <a:r>
              <a:rPr lang="en-US" sz="3200" i="1" dirty="0" smtClean="0">
                <a:solidFill>
                  <a:srgbClr val="339933"/>
                </a:solidFill>
              </a:rPr>
              <a:t>level-sets</a:t>
            </a:r>
            <a:endParaRPr lang="en-US" sz="3200" i="1" dirty="0">
              <a:solidFill>
                <a:srgbClr val="339933"/>
              </a:solidFill>
            </a:endParaRPr>
          </a:p>
        </p:txBody>
      </p: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2044700" y="2824163"/>
            <a:ext cx="5165725" cy="3297237"/>
            <a:chOff x="1288" y="1779"/>
            <a:chExt cx="3254" cy="2077"/>
          </a:xfrm>
        </p:grpSpPr>
        <p:sp>
          <p:nvSpPr>
            <p:cNvPr id="609331" name="Freeform 51"/>
            <p:cNvSpPr>
              <a:spLocks/>
            </p:cNvSpPr>
            <p:nvPr/>
          </p:nvSpPr>
          <p:spPr bwMode="auto">
            <a:xfrm>
              <a:off x="3706" y="1779"/>
              <a:ext cx="65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" y="1"/>
                </a:cxn>
              </a:cxnLst>
              <a:rect l="0" t="0" r="r" b="b"/>
              <a:pathLst>
                <a:path w="651" h="1">
                  <a:moveTo>
                    <a:pt x="0" y="0"/>
                  </a:moveTo>
                  <a:lnTo>
                    <a:pt x="651" y="1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ysDot"/>
              <a:miter lim="800000"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32" name="Freeform 52"/>
            <p:cNvSpPr>
              <a:spLocks/>
            </p:cNvSpPr>
            <p:nvPr/>
          </p:nvSpPr>
          <p:spPr bwMode="auto">
            <a:xfrm>
              <a:off x="3725" y="2799"/>
              <a:ext cx="344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44" y="0"/>
                </a:cxn>
              </a:cxnLst>
              <a:rect l="0" t="0" r="r" b="b"/>
              <a:pathLst>
                <a:path w="344" h="7">
                  <a:moveTo>
                    <a:pt x="0" y="7"/>
                  </a:moveTo>
                  <a:lnTo>
                    <a:pt x="344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ysDot"/>
              <a:miter lim="800000"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33" name="Freeform 53"/>
            <p:cNvSpPr>
              <a:spLocks/>
            </p:cNvSpPr>
            <p:nvPr/>
          </p:nvSpPr>
          <p:spPr bwMode="auto">
            <a:xfrm>
              <a:off x="3520" y="2979"/>
              <a:ext cx="2" cy="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11"/>
                </a:cxn>
              </a:cxnLst>
              <a:rect l="0" t="0" r="r" b="b"/>
              <a:pathLst>
                <a:path w="2" h="411">
                  <a:moveTo>
                    <a:pt x="0" y="0"/>
                  </a:moveTo>
                  <a:lnTo>
                    <a:pt x="2" y="411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ysDot"/>
              <a:miter lim="800000"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34" name="Freeform 54"/>
            <p:cNvSpPr>
              <a:spLocks/>
            </p:cNvSpPr>
            <p:nvPr/>
          </p:nvSpPr>
          <p:spPr bwMode="auto">
            <a:xfrm>
              <a:off x="2286" y="2991"/>
              <a:ext cx="3" cy="2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73"/>
                </a:cxn>
              </a:cxnLst>
              <a:rect l="0" t="0" r="r" b="b"/>
              <a:pathLst>
                <a:path w="3" h="273">
                  <a:moveTo>
                    <a:pt x="0" y="0"/>
                  </a:moveTo>
                  <a:lnTo>
                    <a:pt x="3" y="273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ysDot"/>
              <a:miter lim="800000"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35" name="Freeform 55"/>
            <p:cNvSpPr>
              <a:spLocks/>
            </p:cNvSpPr>
            <p:nvPr/>
          </p:nvSpPr>
          <p:spPr bwMode="auto">
            <a:xfrm>
              <a:off x="1288" y="3854"/>
              <a:ext cx="2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5" y="1"/>
                </a:cxn>
              </a:cxnLst>
              <a:rect l="0" t="0" r="r" b="b"/>
              <a:pathLst>
                <a:path w="255" h="1">
                  <a:moveTo>
                    <a:pt x="0" y="0"/>
                  </a:moveTo>
                  <a:lnTo>
                    <a:pt x="255" y="1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ysDot"/>
              <a:miter lim="800000"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36" name="Freeform 56"/>
            <p:cNvSpPr>
              <a:spLocks/>
            </p:cNvSpPr>
            <p:nvPr/>
          </p:nvSpPr>
          <p:spPr bwMode="auto">
            <a:xfrm>
              <a:off x="4342" y="1780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1"/>
                </a:cxn>
              </a:cxnLst>
              <a:rect l="0" t="0" r="r" b="b"/>
              <a:pathLst>
                <a:path w="200" h="1">
                  <a:moveTo>
                    <a:pt x="0" y="0"/>
                  </a:moveTo>
                  <a:lnTo>
                    <a:pt x="200" y="1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ysDot"/>
              <a:miter lim="800000"/>
              <a:headEnd type="arrow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37" name="Freeform 57"/>
            <p:cNvSpPr>
              <a:spLocks/>
            </p:cNvSpPr>
            <p:nvPr/>
          </p:nvSpPr>
          <p:spPr bwMode="auto">
            <a:xfrm>
              <a:off x="4062" y="2799"/>
              <a:ext cx="47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72" y="0"/>
                </a:cxn>
              </a:cxnLst>
              <a:rect l="0" t="0" r="r" b="b"/>
              <a:pathLst>
                <a:path w="472" h="1">
                  <a:moveTo>
                    <a:pt x="0" y="1"/>
                  </a:moveTo>
                  <a:lnTo>
                    <a:pt x="472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ysDot"/>
              <a:miter lim="800000"/>
              <a:headEnd type="arrow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38" name="Freeform 58"/>
            <p:cNvSpPr>
              <a:spLocks/>
            </p:cNvSpPr>
            <p:nvPr/>
          </p:nvSpPr>
          <p:spPr bwMode="auto">
            <a:xfrm>
              <a:off x="1566" y="3855"/>
              <a:ext cx="524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24" y="0"/>
                </a:cxn>
              </a:cxnLst>
              <a:rect l="0" t="0" r="r" b="b"/>
              <a:pathLst>
                <a:path w="524" h="1">
                  <a:moveTo>
                    <a:pt x="0" y="1"/>
                  </a:moveTo>
                  <a:lnTo>
                    <a:pt x="524" y="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ysDot"/>
              <a:miter lim="800000"/>
              <a:headEnd type="arrow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39" name="Freeform 59"/>
            <p:cNvSpPr>
              <a:spLocks/>
            </p:cNvSpPr>
            <p:nvPr/>
          </p:nvSpPr>
          <p:spPr bwMode="auto">
            <a:xfrm>
              <a:off x="2290" y="3257"/>
              <a:ext cx="1" cy="4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01"/>
                </a:cxn>
              </a:cxnLst>
              <a:rect l="0" t="0" r="r" b="b"/>
              <a:pathLst>
                <a:path w="1" h="401">
                  <a:moveTo>
                    <a:pt x="0" y="0"/>
                  </a:moveTo>
                  <a:lnTo>
                    <a:pt x="1" y="401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ysDot"/>
              <a:miter lim="800000"/>
              <a:headEnd type="arrow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40" name="Freeform 60"/>
            <p:cNvSpPr>
              <a:spLocks/>
            </p:cNvSpPr>
            <p:nvPr/>
          </p:nvSpPr>
          <p:spPr bwMode="auto">
            <a:xfrm>
              <a:off x="3522" y="3404"/>
              <a:ext cx="8" cy="25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59"/>
                </a:cxn>
              </a:cxnLst>
              <a:rect l="0" t="0" r="r" b="b"/>
              <a:pathLst>
                <a:path w="8" h="259">
                  <a:moveTo>
                    <a:pt x="8" y="0"/>
                  </a:moveTo>
                  <a:lnTo>
                    <a:pt x="0" y="259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ysDot"/>
              <a:miter lim="800000"/>
              <a:headEnd type="arrow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Implicit (region-based) surface </a:t>
            </a:r>
            <a:br>
              <a:rPr lang="en-US" sz="3200" dirty="0"/>
            </a:br>
            <a:r>
              <a:rPr lang="en-US" sz="3200" dirty="0"/>
              <a:t>representation via </a:t>
            </a:r>
            <a:r>
              <a:rPr lang="en-US" sz="3200" i="1" dirty="0">
                <a:solidFill>
                  <a:srgbClr val="339933"/>
                </a:solidFill>
              </a:rPr>
              <a:t>graph-cuts</a:t>
            </a:r>
          </a:p>
        </p:txBody>
      </p:sp>
      <p:graphicFrame>
        <p:nvGraphicFramePr>
          <p:cNvPr id="611331" name="Object 3"/>
          <p:cNvGraphicFramePr>
            <a:graphicFrameLocks noChangeAspect="1"/>
          </p:cNvGraphicFramePr>
          <p:nvPr/>
        </p:nvGraphicFramePr>
        <p:xfrm>
          <a:off x="2787650" y="3638550"/>
          <a:ext cx="1828800" cy="593725"/>
        </p:xfrm>
        <a:graphic>
          <a:graphicData uri="http://schemas.openxmlformats.org/presentationml/2006/ole">
            <p:oleObj spid="_x0000_s692226" name="Equation" r:id="rId4" imgW="774360" imgH="241200" progId="Equation.3">
              <p:embed/>
            </p:oleObj>
          </a:graphicData>
        </a:graphic>
      </p:graphicFrame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268288" y="1443038"/>
            <a:ext cx="8573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Graph cuts represent surfaces via binary labeling 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CC6600"/>
                </a:solidFill>
              </a:rPr>
              <a:t>S</a:t>
            </a:r>
            <a:r>
              <a:rPr lang="en-US" sz="2000" i="1" baseline="-25000" dirty="0" smtClean="0">
                <a:solidFill>
                  <a:srgbClr val="CC6600"/>
                </a:solidFill>
              </a:rPr>
              <a:t>p</a:t>
            </a:r>
            <a:r>
              <a:rPr lang="en-US" sz="2000" dirty="0" smtClean="0"/>
              <a:t>  </a:t>
            </a:r>
            <a:r>
              <a:rPr lang="en-US" sz="2000" dirty="0"/>
              <a:t>of each graph node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11333" name="Rectangle 5"/>
          <p:cNvSpPr>
            <a:spLocks noChangeArrowheads="1"/>
          </p:cNvSpPr>
          <p:nvPr/>
        </p:nvSpPr>
        <p:spPr bwMode="auto">
          <a:xfrm>
            <a:off x="255588" y="1830388"/>
            <a:ext cx="888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Binary values of </a:t>
            </a:r>
            <a:r>
              <a:rPr lang="en-US" sz="2000" i="1" dirty="0" smtClean="0">
                <a:solidFill>
                  <a:srgbClr val="CC6600"/>
                </a:solidFill>
              </a:rPr>
              <a:t>S</a:t>
            </a:r>
            <a:r>
              <a:rPr lang="en-US" sz="2000" i="1" baseline="-25000" dirty="0" smtClean="0">
                <a:solidFill>
                  <a:srgbClr val="CC6600"/>
                </a:solidFill>
              </a:rPr>
              <a:t>p</a:t>
            </a:r>
            <a:r>
              <a:rPr lang="en-US" sz="2000" dirty="0" smtClean="0"/>
              <a:t> </a:t>
            </a:r>
            <a:r>
              <a:rPr lang="en-US" sz="2000" dirty="0"/>
              <a:t>indicate</a:t>
            </a:r>
            <a:r>
              <a:rPr lang="en-US" sz="2000" dirty="0">
                <a:solidFill>
                  <a:schemeClr val="accent1"/>
                </a:solidFill>
              </a:rPr>
              <a:t> interior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or</a:t>
            </a:r>
            <a:r>
              <a:rPr lang="en-US" sz="2000" dirty="0">
                <a:solidFill>
                  <a:schemeClr val="accent2"/>
                </a:solidFill>
              </a:rPr>
              <a:t> exterior</a:t>
            </a:r>
            <a:r>
              <a:rPr lang="en-US" sz="2000" dirty="0"/>
              <a:t> points  (e.g. </a:t>
            </a:r>
            <a:r>
              <a:rPr lang="en-US" sz="2000" u="sng" dirty="0"/>
              <a:t>pixel centers)</a:t>
            </a:r>
            <a:endParaRPr lang="en-US" sz="2000" i="1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8800" y="2308225"/>
            <a:ext cx="7315200" cy="4349750"/>
            <a:chOff x="1152" y="1454"/>
            <a:chExt cx="4608" cy="2740"/>
          </a:xfrm>
        </p:grpSpPr>
        <p:sp>
          <p:nvSpPr>
            <p:cNvPr id="611335" name="Freeform 7"/>
            <p:cNvSpPr>
              <a:spLocks/>
            </p:cNvSpPr>
            <p:nvPr/>
          </p:nvSpPr>
          <p:spPr bwMode="auto">
            <a:xfrm>
              <a:off x="1812" y="1454"/>
              <a:ext cx="2016" cy="2740"/>
            </a:xfrm>
            <a:custGeom>
              <a:avLst/>
              <a:gdLst/>
              <a:ahLst/>
              <a:cxnLst>
                <a:cxn ang="0">
                  <a:pos x="0" y="2740"/>
                </a:cxn>
                <a:cxn ang="0">
                  <a:pos x="211" y="2199"/>
                </a:cxn>
                <a:cxn ang="0">
                  <a:pos x="527" y="2079"/>
                </a:cxn>
                <a:cxn ang="0">
                  <a:pos x="1068" y="2178"/>
                </a:cxn>
                <a:cxn ang="0">
                  <a:pos x="1504" y="2135"/>
                </a:cxn>
                <a:cxn ang="0">
                  <a:pos x="2016" y="1454"/>
                </a:cxn>
                <a:cxn ang="0">
                  <a:pos x="2016" y="822"/>
                </a:cxn>
                <a:cxn ang="0">
                  <a:pos x="1904" y="0"/>
                </a:cxn>
              </a:cxnLst>
              <a:rect l="0" t="0" r="r" b="b"/>
              <a:pathLst>
                <a:path w="2016" h="2740">
                  <a:moveTo>
                    <a:pt x="0" y="2740"/>
                  </a:moveTo>
                  <a:lnTo>
                    <a:pt x="211" y="2199"/>
                  </a:lnTo>
                  <a:lnTo>
                    <a:pt x="527" y="2079"/>
                  </a:lnTo>
                  <a:lnTo>
                    <a:pt x="1068" y="2178"/>
                  </a:lnTo>
                  <a:lnTo>
                    <a:pt x="1504" y="2135"/>
                  </a:lnTo>
                  <a:lnTo>
                    <a:pt x="2016" y="1454"/>
                  </a:lnTo>
                  <a:lnTo>
                    <a:pt x="2016" y="822"/>
                  </a:lnTo>
                  <a:lnTo>
                    <a:pt x="1904" y="0"/>
                  </a:lnTo>
                </a:path>
              </a:pathLst>
            </a:custGeom>
            <a:noFill/>
            <a:ln w="28575" cap="flat" cmpd="sng">
              <a:solidFill>
                <a:srgbClr val="72EC5E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336" name="Text Box 8"/>
            <p:cNvSpPr txBox="1">
              <a:spLocks noChangeArrowheads="1"/>
            </p:cNvSpPr>
            <p:nvPr/>
          </p:nvSpPr>
          <p:spPr bwMode="auto">
            <a:xfrm>
              <a:off x="4286" y="1944"/>
              <a:ext cx="1474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72EC5E"/>
                  </a:solidFill>
                </a:rPr>
                <a:t>There are many contours satisfying </a:t>
              </a:r>
              <a:r>
                <a:rPr lang="en-US" b="1">
                  <a:solidFill>
                    <a:srgbClr val="FF3399"/>
                  </a:solidFill>
                </a:rPr>
                <a:t>interior</a:t>
              </a:r>
              <a:r>
                <a:rPr lang="en-US" b="1">
                  <a:solidFill>
                    <a:srgbClr val="72EC5E"/>
                  </a:solidFill>
                </a:rPr>
                <a:t>/</a:t>
              </a:r>
              <a:r>
                <a:rPr lang="en-US" b="1">
                  <a:solidFill>
                    <a:schemeClr val="hlink"/>
                  </a:solidFill>
                </a:rPr>
                <a:t>exterior</a:t>
              </a:r>
              <a:r>
                <a:rPr lang="en-US" b="1">
                  <a:solidFill>
                    <a:srgbClr val="72EC5E"/>
                  </a:solidFill>
                </a:rPr>
                <a:t> labeling of points </a:t>
              </a:r>
            </a:p>
          </p:txBody>
        </p:sp>
        <p:sp>
          <p:nvSpPr>
            <p:cNvPr id="611337" name="Freeform 9"/>
            <p:cNvSpPr>
              <a:spLocks/>
            </p:cNvSpPr>
            <p:nvPr/>
          </p:nvSpPr>
          <p:spPr bwMode="auto">
            <a:xfrm>
              <a:off x="1152" y="1510"/>
              <a:ext cx="3294" cy="2677"/>
            </a:xfrm>
            <a:custGeom>
              <a:avLst/>
              <a:gdLst/>
              <a:ahLst/>
              <a:cxnLst>
                <a:cxn ang="0">
                  <a:pos x="0" y="2677"/>
                </a:cxn>
                <a:cxn ang="0">
                  <a:pos x="218" y="1995"/>
                </a:cxn>
                <a:cxn ang="0">
                  <a:pos x="506" y="1609"/>
                </a:cxn>
                <a:cxn ang="0">
                  <a:pos x="1314" y="1496"/>
                </a:cxn>
                <a:cxn ang="0">
                  <a:pos x="2452" y="1679"/>
                </a:cxn>
                <a:cxn ang="0">
                  <a:pos x="3070" y="1475"/>
                </a:cxn>
                <a:cxn ang="0">
                  <a:pos x="3224" y="1117"/>
                </a:cxn>
                <a:cxn ang="0">
                  <a:pos x="3210" y="408"/>
                </a:cxn>
                <a:cxn ang="0">
                  <a:pos x="3294" y="0"/>
                </a:cxn>
              </a:cxnLst>
              <a:rect l="0" t="0" r="r" b="b"/>
              <a:pathLst>
                <a:path w="3294" h="2677">
                  <a:moveTo>
                    <a:pt x="0" y="2677"/>
                  </a:moveTo>
                  <a:lnTo>
                    <a:pt x="218" y="1995"/>
                  </a:lnTo>
                  <a:lnTo>
                    <a:pt x="506" y="1609"/>
                  </a:lnTo>
                  <a:lnTo>
                    <a:pt x="1314" y="1496"/>
                  </a:lnTo>
                  <a:lnTo>
                    <a:pt x="2452" y="1679"/>
                  </a:lnTo>
                  <a:lnTo>
                    <a:pt x="3070" y="1475"/>
                  </a:lnTo>
                  <a:lnTo>
                    <a:pt x="3224" y="1117"/>
                  </a:lnTo>
                  <a:lnTo>
                    <a:pt x="3210" y="408"/>
                  </a:lnTo>
                  <a:lnTo>
                    <a:pt x="3294" y="0"/>
                  </a:lnTo>
                </a:path>
              </a:pathLst>
            </a:custGeom>
            <a:noFill/>
            <a:ln w="28575" cap="flat" cmpd="sng">
              <a:solidFill>
                <a:srgbClr val="72EC5E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225" y="2238375"/>
            <a:ext cx="6426200" cy="4340225"/>
            <a:chOff x="14" y="1410"/>
            <a:chExt cx="4048" cy="2734"/>
          </a:xfrm>
        </p:grpSpPr>
        <p:sp>
          <p:nvSpPr>
            <p:cNvPr id="611339" name="Freeform 11"/>
            <p:cNvSpPr>
              <a:spLocks/>
            </p:cNvSpPr>
            <p:nvPr/>
          </p:nvSpPr>
          <p:spPr bwMode="auto">
            <a:xfrm>
              <a:off x="1630" y="1410"/>
              <a:ext cx="2432" cy="2734"/>
            </a:xfrm>
            <a:custGeom>
              <a:avLst/>
              <a:gdLst/>
              <a:ahLst/>
              <a:cxnLst>
                <a:cxn ang="0">
                  <a:pos x="0" y="2734"/>
                </a:cxn>
                <a:cxn ang="0">
                  <a:pos x="2" y="1891"/>
                </a:cxn>
                <a:cxn ang="0">
                  <a:pos x="2432" y="1898"/>
                </a:cxn>
                <a:cxn ang="0">
                  <a:pos x="2432" y="0"/>
                </a:cxn>
              </a:cxnLst>
              <a:rect l="0" t="0" r="r" b="b"/>
              <a:pathLst>
                <a:path w="2432" h="2734">
                  <a:moveTo>
                    <a:pt x="0" y="2734"/>
                  </a:moveTo>
                  <a:lnTo>
                    <a:pt x="2" y="1891"/>
                  </a:lnTo>
                  <a:lnTo>
                    <a:pt x="2432" y="1898"/>
                  </a:lnTo>
                  <a:lnTo>
                    <a:pt x="243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4" y="2971"/>
              <a:ext cx="1645" cy="523"/>
              <a:chOff x="14" y="2971"/>
              <a:chExt cx="1645" cy="523"/>
            </a:xfrm>
          </p:grpSpPr>
          <p:sp>
            <p:nvSpPr>
              <p:cNvPr id="611341" name="Text Box 13"/>
              <p:cNvSpPr txBox="1">
                <a:spLocks noChangeArrowheads="1"/>
              </p:cNvSpPr>
              <p:nvPr/>
            </p:nvSpPr>
            <p:spPr bwMode="auto">
              <a:xfrm>
                <a:off x="14" y="2971"/>
                <a:ext cx="1645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i="1" dirty="0"/>
                  <a:t>Question</a:t>
                </a:r>
                <a:r>
                  <a:rPr lang="en-US" dirty="0"/>
                  <a:t>: Is this a </a:t>
                </a:r>
                <a:r>
                  <a:rPr lang="en-US" u="sng" dirty="0"/>
                  <a:t>contour</a:t>
                </a:r>
                <a:r>
                  <a:rPr lang="en-US" dirty="0"/>
                  <a:t> to be reconstructed from binary labeling </a:t>
                </a:r>
                <a:r>
                  <a:rPr lang="en-US" i="1" dirty="0" smtClean="0"/>
                  <a:t>S</a:t>
                </a:r>
                <a:r>
                  <a:rPr lang="en-US" i="1" baseline="-25000" dirty="0" smtClean="0"/>
                  <a:t>p</a:t>
                </a:r>
                <a:r>
                  <a:rPr lang="en-US" dirty="0" smtClean="0"/>
                  <a:t> </a:t>
                </a:r>
                <a:r>
                  <a:rPr lang="en-US" dirty="0"/>
                  <a:t>? </a:t>
                </a:r>
              </a:p>
            </p:txBody>
          </p:sp>
          <p:sp>
            <p:nvSpPr>
              <p:cNvPr id="611342" name="Freeform 14"/>
              <p:cNvSpPr>
                <a:spLocks/>
              </p:cNvSpPr>
              <p:nvPr/>
            </p:nvSpPr>
            <p:spPr bwMode="auto">
              <a:xfrm>
                <a:off x="1492" y="3138"/>
                <a:ext cx="125" cy="1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" y="148"/>
                  </a:cxn>
                </a:cxnLst>
                <a:rect l="0" t="0" r="r" b="b"/>
                <a:pathLst>
                  <a:path w="125" h="148">
                    <a:moveTo>
                      <a:pt x="0" y="0"/>
                    </a:moveTo>
                    <a:lnTo>
                      <a:pt x="125" y="148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1343" name="Text Box 15"/>
          <p:cNvSpPr txBox="1">
            <a:spLocks noChangeArrowheads="1"/>
          </p:cNvSpPr>
          <p:nvPr/>
        </p:nvSpPr>
        <p:spPr bwMode="auto">
          <a:xfrm>
            <a:off x="60325" y="5599113"/>
            <a:ext cx="1349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Answer</a:t>
            </a:r>
            <a:r>
              <a:rPr lang="en-US"/>
              <a:t>: </a:t>
            </a:r>
            <a:r>
              <a:rPr lang="en-US" b="1"/>
              <a:t> NO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344613" y="2497138"/>
            <a:ext cx="6484937" cy="3902075"/>
            <a:chOff x="847" y="1573"/>
            <a:chExt cx="4085" cy="2458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881" y="1573"/>
              <a:ext cx="4051" cy="2458"/>
              <a:chOff x="881" y="1573"/>
              <a:chExt cx="4051" cy="2458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881" y="1573"/>
                <a:ext cx="4051" cy="370"/>
                <a:chOff x="835" y="1885"/>
                <a:chExt cx="4051" cy="370"/>
              </a:xfrm>
            </p:grpSpPr>
            <p:sp>
              <p:nvSpPr>
                <p:cNvPr id="611347" name="Oval 19"/>
                <p:cNvSpPr>
                  <a:spLocks noChangeArrowheads="1"/>
                </p:cNvSpPr>
                <p:nvPr/>
              </p:nvSpPr>
              <p:spPr bwMode="auto">
                <a:xfrm>
                  <a:off x="835" y="1885"/>
                  <a:ext cx="395" cy="37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1348" name="Oval 20"/>
                <p:cNvSpPr>
                  <a:spLocks noChangeArrowheads="1"/>
                </p:cNvSpPr>
                <p:nvPr/>
              </p:nvSpPr>
              <p:spPr bwMode="auto">
                <a:xfrm>
                  <a:off x="2053" y="1885"/>
                  <a:ext cx="395" cy="37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1349" name="Oval 21"/>
                <p:cNvSpPr>
                  <a:spLocks noChangeArrowheads="1"/>
                </p:cNvSpPr>
                <p:nvPr/>
              </p:nvSpPr>
              <p:spPr bwMode="auto">
                <a:xfrm>
                  <a:off x="3272" y="1885"/>
                  <a:ext cx="395" cy="37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1350" name="Oval 22"/>
                <p:cNvSpPr>
                  <a:spLocks noChangeArrowheads="1"/>
                </p:cNvSpPr>
                <p:nvPr/>
              </p:nvSpPr>
              <p:spPr bwMode="auto">
                <a:xfrm>
                  <a:off x="4491" y="1885"/>
                  <a:ext cx="395" cy="37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881" y="2617"/>
                <a:ext cx="4051" cy="370"/>
                <a:chOff x="835" y="1885"/>
                <a:chExt cx="4051" cy="370"/>
              </a:xfrm>
            </p:grpSpPr>
            <p:sp>
              <p:nvSpPr>
                <p:cNvPr id="611352" name="Oval 24"/>
                <p:cNvSpPr>
                  <a:spLocks noChangeArrowheads="1"/>
                </p:cNvSpPr>
                <p:nvPr/>
              </p:nvSpPr>
              <p:spPr bwMode="auto">
                <a:xfrm>
                  <a:off x="835" y="1885"/>
                  <a:ext cx="395" cy="37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1353" name="Oval 25"/>
                <p:cNvSpPr>
                  <a:spLocks noChangeArrowheads="1"/>
                </p:cNvSpPr>
                <p:nvPr/>
              </p:nvSpPr>
              <p:spPr bwMode="auto">
                <a:xfrm>
                  <a:off x="2053" y="1885"/>
                  <a:ext cx="395" cy="37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1354" name="Oval 26"/>
                <p:cNvSpPr>
                  <a:spLocks noChangeArrowheads="1"/>
                </p:cNvSpPr>
                <p:nvPr/>
              </p:nvSpPr>
              <p:spPr bwMode="auto">
                <a:xfrm>
                  <a:off x="3272" y="1885"/>
                  <a:ext cx="395" cy="37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1355" name="Oval 27"/>
                <p:cNvSpPr>
                  <a:spLocks noChangeArrowheads="1"/>
                </p:cNvSpPr>
                <p:nvPr/>
              </p:nvSpPr>
              <p:spPr bwMode="auto">
                <a:xfrm>
                  <a:off x="4491" y="1885"/>
                  <a:ext cx="395" cy="37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881" y="3661"/>
                <a:ext cx="4051" cy="370"/>
                <a:chOff x="835" y="1885"/>
                <a:chExt cx="4051" cy="370"/>
              </a:xfrm>
            </p:grpSpPr>
            <p:sp>
              <p:nvSpPr>
                <p:cNvPr id="611357" name="Oval 29"/>
                <p:cNvSpPr>
                  <a:spLocks noChangeArrowheads="1"/>
                </p:cNvSpPr>
                <p:nvPr/>
              </p:nvSpPr>
              <p:spPr bwMode="auto">
                <a:xfrm>
                  <a:off x="835" y="1885"/>
                  <a:ext cx="395" cy="37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1358" name="Oval 30"/>
                <p:cNvSpPr>
                  <a:spLocks noChangeArrowheads="1"/>
                </p:cNvSpPr>
                <p:nvPr/>
              </p:nvSpPr>
              <p:spPr bwMode="auto">
                <a:xfrm>
                  <a:off x="2053" y="1885"/>
                  <a:ext cx="395" cy="37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1359" name="Oval 31"/>
                <p:cNvSpPr>
                  <a:spLocks noChangeArrowheads="1"/>
                </p:cNvSpPr>
                <p:nvPr/>
              </p:nvSpPr>
              <p:spPr bwMode="auto">
                <a:xfrm>
                  <a:off x="3272" y="1885"/>
                  <a:ext cx="395" cy="37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1360" name="Oval 32"/>
                <p:cNvSpPr>
                  <a:spLocks noChangeArrowheads="1"/>
                </p:cNvSpPr>
                <p:nvPr/>
              </p:nvSpPr>
              <p:spPr bwMode="auto">
                <a:xfrm>
                  <a:off x="4491" y="1885"/>
                  <a:ext cx="395" cy="37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847" y="1640"/>
              <a:ext cx="4012" cy="2338"/>
              <a:chOff x="793" y="1640"/>
              <a:chExt cx="4012" cy="2338"/>
            </a:xfrm>
          </p:grpSpPr>
          <p:sp>
            <p:nvSpPr>
              <p:cNvPr id="611362" name="Text Box 34"/>
              <p:cNvSpPr txBox="1">
                <a:spLocks noChangeArrowheads="1"/>
              </p:cNvSpPr>
              <p:nvPr/>
            </p:nvSpPr>
            <p:spPr bwMode="auto">
              <a:xfrm>
                <a:off x="3241" y="1640"/>
                <a:ext cx="3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2"/>
                    </a:solidFill>
                  </a:rPr>
                  <a:t>   0</a:t>
                </a:r>
              </a:p>
            </p:txBody>
          </p:sp>
          <p:sp>
            <p:nvSpPr>
              <p:cNvPr id="611363" name="Text Box 35"/>
              <p:cNvSpPr txBox="1">
                <a:spLocks noChangeArrowheads="1"/>
              </p:cNvSpPr>
              <p:nvPr/>
            </p:nvSpPr>
            <p:spPr bwMode="auto">
              <a:xfrm>
                <a:off x="4501" y="1649"/>
                <a:ext cx="2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1"/>
                    </a:solidFill>
                  </a:rPr>
                  <a:t>  1</a:t>
                </a:r>
              </a:p>
            </p:txBody>
          </p:sp>
          <p:sp>
            <p:nvSpPr>
              <p:cNvPr id="611364" name="Text Box 36"/>
              <p:cNvSpPr txBox="1">
                <a:spLocks noChangeArrowheads="1"/>
              </p:cNvSpPr>
              <p:nvPr/>
            </p:nvSpPr>
            <p:spPr bwMode="auto">
              <a:xfrm>
                <a:off x="4506" y="2678"/>
                <a:ext cx="2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1"/>
                    </a:solidFill>
                  </a:rPr>
                  <a:t>  1</a:t>
                </a:r>
              </a:p>
            </p:txBody>
          </p:sp>
          <p:sp>
            <p:nvSpPr>
              <p:cNvPr id="611365" name="Text Box 37"/>
              <p:cNvSpPr txBox="1">
                <a:spLocks noChangeArrowheads="1"/>
              </p:cNvSpPr>
              <p:nvPr/>
            </p:nvSpPr>
            <p:spPr bwMode="auto">
              <a:xfrm>
                <a:off x="4513" y="3739"/>
                <a:ext cx="2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1"/>
                    </a:solidFill>
                  </a:rPr>
                  <a:t>  1</a:t>
                </a:r>
              </a:p>
            </p:txBody>
          </p:sp>
          <p:sp>
            <p:nvSpPr>
              <p:cNvPr id="611366" name="Text Box 38"/>
              <p:cNvSpPr txBox="1">
                <a:spLocks noChangeArrowheads="1"/>
              </p:cNvSpPr>
              <p:nvPr/>
            </p:nvSpPr>
            <p:spPr bwMode="auto">
              <a:xfrm>
                <a:off x="3275" y="3743"/>
                <a:ext cx="2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1"/>
                    </a:solidFill>
                  </a:rPr>
                  <a:t>  1</a:t>
                </a:r>
              </a:p>
            </p:txBody>
          </p:sp>
          <p:sp>
            <p:nvSpPr>
              <p:cNvPr id="611367" name="Text Box 39"/>
              <p:cNvSpPr txBox="1">
                <a:spLocks noChangeArrowheads="1"/>
              </p:cNvSpPr>
              <p:nvPr/>
            </p:nvSpPr>
            <p:spPr bwMode="auto">
              <a:xfrm>
                <a:off x="2065" y="3747"/>
                <a:ext cx="2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1"/>
                    </a:solidFill>
                  </a:rPr>
                  <a:t>  1</a:t>
                </a:r>
              </a:p>
            </p:txBody>
          </p:sp>
          <p:sp>
            <p:nvSpPr>
              <p:cNvPr id="611368" name="Text Box 40"/>
              <p:cNvSpPr txBox="1">
                <a:spLocks noChangeArrowheads="1"/>
              </p:cNvSpPr>
              <p:nvPr/>
            </p:nvSpPr>
            <p:spPr bwMode="auto">
              <a:xfrm>
                <a:off x="793" y="3743"/>
                <a:ext cx="3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2"/>
                    </a:solidFill>
                  </a:rPr>
                  <a:t>   0</a:t>
                </a:r>
              </a:p>
            </p:txBody>
          </p:sp>
          <p:sp>
            <p:nvSpPr>
              <p:cNvPr id="611369" name="Text Box 41"/>
              <p:cNvSpPr txBox="1">
                <a:spLocks noChangeArrowheads="1"/>
              </p:cNvSpPr>
              <p:nvPr/>
            </p:nvSpPr>
            <p:spPr bwMode="auto">
              <a:xfrm>
                <a:off x="801" y="1649"/>
                <a:ext cx="3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2"/>
                    </a:solidFill>
                  </a:rPr>
                  <a:t>   0</a:t>
                </a:r>
              </a:p>
            </p:txBody>
          </p:sp>
          <p:sp>
            <p:nvSpPr>
              <p:cNvPr id="611370" name="Text Box 42"/>
              <p:cNvSpPr txBox="1">
                <a:spLocks noChangeArrowheads="1"/>
              </p:cNvSpPr>
              <p:nvPr/>
            </p:nvSpPr>
            <p:spPr bwMode="auto">
              <a:xfrm>
                <a:off x="798" y="2685"/>
                <a:ext cx="3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2"/>
                    </a:solidFill>
                  </a:rPr>
                  <a:t>   0</a:t>
                </a:r>
              </a:p>
            </p:txBody>
          </p:sp>
          <p:sp>
            <p:nvSpPr>
              <p:cNvPr id="611371" name="Text Box 43"/>
              <p:cNvSpPr txBox="1">
                <a:spLocks noChangeArrowheads="1"/>
              </p:cNvSpPr>
              <p:nvPr/>
            </p:nvSpPr>
            <p:spPr bwMode="auto">
              <a:xfrm>
                <a:off x="2015" y="1645"/>
                <a:ext cx="3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2"/>
                    </a:solidFill>
                  </a:rPr>
                  <a:t>   0</a:t>
                </a:r>
              </a:p>
            </p:txBody>
          </p:sp>
          <p:sp>
            <p:nvSpPr>
              <p:cNvPr id="611372" name="Text Box 44"/>
              <p:cNvSpPr txBox="1">
                <a:spLocks noChangeArrowheads="1"/>
              </p:cNvSpPr>
              <p:nvPr/>
            </p:nvSpPr>
            <p:spPr bwMode="auto">
              <a:xfrm>
                <a:off x="2028" y="2685"/>
                <a:ext cx="2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2"/>
                    </a:solidFill>
                  </a:rPr>
                  <a:t>  0</a:t>
                </a:r>
              </a:p>
            </p:txBody>
          </p:sp>
          <p:sp>
            <p:nvSpPr>
              <p:cNvPr id="611373" name="Text Box 45"/>
              <p:cNvSpPr txBox="1">
                <a:spLocks noChangeArrowheads="1"/>
              </p:cNvSpPr>
              <p:nvPr/>
            </p:nvSpPr>
            <p:spPr bwMode="auto">
              <a:xfrm>
                <a:off x="3231" y="2677"/>
                <a:ext cx="3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2"/>
                    </a:solidFill>
                  </a:rPr>
                  <a:t>   0</a:t>
                </a:r>
              </a:p>
            </p:txBody>
          </p:sp>
        </p:grp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787400" y="1931988"/>
            <a:ext cx="7654925" cy="4926012"/>
            <a:chOff x="496" y="1236"/>
            <a:chExt cx="4822" cy="3103"/>
          </a:xfrm>
        </p:grpSpPr>
        <p:sp>
          <p:nvSpPr>
            <p:cNvPr id="611375" name="Line 47"/>
            <p:cNvSpPr>
              <a:spLocks noChangeShapeType="1"/>
            </p:cNvSpPr>
            <p:nvPr/>
          </p:nvSpPr>
          <p:spPr bwMode="auto">
            <a:xfrm>
              <a:off x="1629" y="1236"/>
              <a:ext cx="0" cy="3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376" name="Line 48"/>
            <p:cNvSpPr>
              <a:spLocks noChangeShapeType="1"/>
            </p:cNvSpPr>
            <p:nvPr/>
          </p:nvSpPr>
          <p:spPr bwMode="auto">
            <a:xfrm>
              <a:off x="2882" y="1236"/>
              <a:ext cx="0" cy="3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377" name="Line 49"/>
            <p:cNvSpPr>
              <a:spLocks noChangeShapeType="1"/>
            </p:cNvSpPr>
            <p:nvPr/>
          </p:nvSpPr>
          <p:spPr bwMode="auto">
            <a:xfrm>
              <a:off x="4063" y="1236"/>
              <a:ext cx="0" cy="3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378" name="Line 50"/>
            <p:cNvSpPr>
              <a:spLocks noChangeShapeType="1"/>
            </p:cNvSpPr>
            <p:nvPr/>
          </p:nvSpPr>
          <p:spPr bwMode="auto">
            <a:xfrm rot="5400000">
              <a:off x="2910" y="-131"/>
              <a:ext cx="1" cy="4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379" name="Line 51"/>
            <p:cNvSpPr>
              <a:spLocks noChangeShapeType="1"/>
            </p:cNvSpPr>
            <p:nvPr/>
          </p:nvSpPr>
          <p:spPr bwMode="auto">
            <a:xfrm rot="5400000">
              <a:off x="2902" y="915"/>
              <a:ext cx="1" cy="4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1380" name="Freeform 52"/>
          <p:cNvSpPr>
            <a:spLocks/>
          </p:cNvSpPr>
          <p:nvPr/>
        </p:nvSpPr>
        <p:spPr bwMode="auto">
          <a:xfrm>
            <a:off x="1958975" y="2274888"/>
            <a:ext cx="4938713" cy="4402137"/>
          </a:xfrm>
          <a:custGeom>
            <a:avLst/>
            <a:gdLst/>
            <a:ahLst/>
            <a:cxnLst>
              <a:cxn ang="0">
                <a:pos x="0" y="2773"/>
              </a:cxn>
              <a:cxn ang="0">
                <a:pos x="354" y="2213"/>
              </a:cxn>
              <a:cxn ang="0">
                <a:pos x="1070" y="1810"/>
              </a:cxn>
              <a:cxn ang="0">
                <a:pos x="2421" y="2023"/>
              </a:cxn>
              <a:cxn ang="0">
                <a:pos x="3045" y="773"/>
              </a:cxn>
              <a:cxn ang="0">
                <a:pos x="2819" y="0"/>
              </a:cxn>
            </a:cxnLst>
            <a:rect l="0" t="0" r="r" b="b"/>
            <a:pathLst>
              <a:path w="3111" h="2773">
                <a:moveTo>
                  <a:pt x="0" y="2773"/>
                </a:moveTo>
                <a:cubicBezTo>
                  <a:pt x="88" y="2573"/>
                  <a:pt x="176" y="2373"/>
                  <a:pt x="354" y="2213"/>
                </a:cubicBezTo>
                <a:cubicBezTo>
                  <a:pt x="532" y="2053"/>
                  <a:pt x="726" y="1842"/>
                  <a:pt x="1070" y="1810"/>
                </a:cubicBezTo>
                <a:cubicBezTo>
                  <a:pt x="1414" y="1778"/>
                  <a:pt x="2092" y="2196"/>
                  <a:pt x="2421" y="2023"/>
                </a:cubicBezTo>
                <a:cubicBezTo>
                  <a:pt x="2750" y="1850"/>
                  <a:pt x="2979" y="1110"/>
                  <a:pt x="3045" y="773"/>
                </a:cubicBezTo>
                <a:cubicBezTo>
                  <a:pt x="3111" y="436"/>
                  <a:pt x="2866" y="161"/>
                  <a:pt x="2819" y="0"/>
                </a:cubicBezTo>
              </a:path>
            </a:pathLst>
          </a:custGeom>
          <a:noFill/>
          <a:ln w="38100" cap="flat" cmpd="sng">
            <a:solidFill>
              <a:srgbClr val="3399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1381" name="Text Box 53"/>
          <p:cNvSpPr txBox="1">
            <a:spLocks noChangeArrowheads="1"/>
          </p:cNvSpPr>
          <p:nvPr/>
        </p:nvSpPr>
        <p:spPr bwMode="auto">
          <a:xfrm>
            <a:off x="5865813" y="5287963"/>
            <a:ext cx="66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339933"/>
                </a:solidFill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4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Contour/surface representations</a:t>
            </a:r>
            <a:br>
              <a:rPr lang="en-CA" dirty="0" smtClean="0"/>
            </a:br>
            <a:r>
              <a:rPr lang="en-CA" sz="2800" dirty="0" smtClean="0"/>
              <a:t>(summary)</a:t>
            </a:r>
            <a:endParaRPr lang="en-CA" dirty="0"/>
          </a:p>
        </p:txBody>
      </p:sp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4432663" y="1593669"/>
            <a:ext cx="0" cy="5103222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123407" y="1654628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 smtClean="0"/>
              <a:t>Implicit (area-based)</a:t>
            </a:r>
            <a:endParaRPr lang="en-CA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07579" y="167640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 smtClean="0"/>
              <a:t>Explicit (boundary-based)</a:t>
            </a:r>
            <a:endParaRPr lang="en-CA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4859" y="2972583"/>
            <a:ext cx="2616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Level sets </a:t>
            </a:r>
          </a:p>
          <a:p>
            <a:pPr algn="ctr"/>
            <a:r>
              <a:rPr lang="en-CA" dirty="0" smtClean="0"/>
              <a:t>(geodesic active contours)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976864" y="4114801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0070C0"/>
                </a:solidFill>
              </a:rPr>
              <a:t>Graph cuts</a:t>
            </a:r>
          </a:p>
          <a:p>
            <a:pPr algn="ctr"/>
            <a:r>
              <a:rPr lang="en-CA" dirty="0" smtClean="0">
                <a:solidFill>
                  <a:srgbClr val="0070C0"/>
                </a:solidFill>
              </a:rPr>
              <a:t>(minimum cost cuts)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4995" y="3954544"/>
            <a:ext cx="2593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Live-wire</a:t>
            </a:r>
          </a:p>
          <a:p>
            <a:pPr algn="ctr"/>
            <a:r>
              <a:rPr lang="en-CA" dirty="0" smtClean="0"/>
              <a:t>(shortest paths on graphs)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120639" y="2927464"/>
            <a:ext cx="2733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Snakes </a:t>
            </a:r>
          </a:p>
          <a:p>
            <a:pPr algn="ctr"/>
            <a:r>
              <a:rPr lang="en-CA" dirty="0" smtClean="0"/>
              <a:t>(physics-based band model)</a:t>
            </a:r>
            <a:endParaRPr lang="en-CA" dirty="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V="1">
            <a:off x="670561" y="2246811"/>
            <a:ext cx="7863840" cy="0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8" name="Group 17"/>
          <p:cNvGrpSpPr/>
          <p:nvPr/>
        </p:nvGrpSpPr>
        <p:grpSpPr>
          <a:xfrm>
            <a:off x="175565" y="4725619"/>
            <a:ext cx="4140403" cy="1635668"/>
            <a:chOff x="175565" y="4725619"/>
            <a:chExt cx="4140403" cy="1635668"/>
          </a:xfrm>
        </p:grpSpPr>
        <p:sp>
          <p:nvSpPr>
            <p:cNvPr id="14" name="TextBox 13"/>
            <p:cNvSpPr txBox="1"/>
            <p:nvPr/>
          </p:nvSpPr>
          <p:spPr>
            <a:xfrm>
              <a:off x="175565" y="5530290"/>
              <a:ext cx="41404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solidFill>
                    <a:srgbClr val="FF0000"/>
                  </a:solidFill>
                </a:rPr>
                <a:t>What else besides </a:t>
              </a:r>
            </a:p>
            <a:p>
              <a:pPr algn="ctr"/>
              <a:r>
                <a:rPr lang="en-CA" sz="2400" b="1" dirty="0" smtClean="0">
                  <a:solidFill>
                    <a:srgbClr val="FF0000"/>
                  </a:solidFill>
                </a:rPr>
                <a:t>boundary </a:t>
              </a:r>
              <a:r>
                <a:rPr lang="en-CA" sz="2400" dirty="0" smtClean="0">
                  <a:solidFill>
                    <a:srgbClr val="FF0000"/>
                  </a:solidFill>
                </a:rPr>
                <a:t>length  |∂S|  ?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2004366" y="4725619"/>
              <a:ext cx="7314" cy="702259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455" name="Picture 87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1992313"/>
            <a:ext cx="1981200" cy="1946275"/>
          </a:xfrm>
          <a:prstGeom prst="rect">
            <a:avLst/>
          </a:prstGeom>
          <a:noFill/>
        </p:spPr>
      </p:pic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712200" cy="1104900"/>
          </a:xfrm>
        </p:spPr>
        <p:txBody>
          <a:bodyPr/>
          <a:lstStyle/>
          <a:p>
            <a:r>
              <a:rPr lang="en-US" dirty="0" smtClean="0"/>
              <a:t>From seeds </a:t>
            </a:r>
            <a:br>
              <a:rPr lang="en-US" dirty="0" smtClean="0"/>
            </a:br>
            <a:r>
              <a:rPr lang="en-US" dirty="0" smtClean="0"/>
              <a:t>to more general region constraints</a:t>
            </a:r>
          </a:p>
        </p:txBody>
      </p:sp>
      <p:graphicFrame>
        <p:nvGraphicFramePr>
          <p:cNvPr id="570372" name="Object 4"/>
          <p:cNvGraphicFramePr>
            <a:graphicFrameLocks noChangeAspect="1"/>
          </p:cNvGraphicFramePr>
          <p:nvPr/>
        </p:nvGraphicFramePr>
        <p:xfrm>
          <a:off x="6178550" y="2955925"/>
          <a:ext cx="577850" cy="427038"/>
        </p:xfrm>
        <a:graphic>
          <a:graphicData uri="http://schemas.openxmlformats.org/presentationml/2006/ole">
            <p:oleObj spid="_x0000_s570372" name="Equation" r:id="rId4" imgW="253800" imgH="241200" progId="Equation.3">
              <p:embed/>
            </p:oleObj>
          </a:graphicData>
        </a:graphic>
      </p:graphicFrame>
      <p:grpSp>
        <p:nvGrpSpPr>
          <p:cNvPr id="570373" name="Group 5"/>
          <p:cNvGrpSpPr>
            <a:grpSpLocks/>
          </p:cNvGrpSpPr>
          <p:nvPr/>
        </p:nvGrpSpPr>
        <p:grpSpPr bwMode="auto">
          <a:xfrm>
            <a:off x="6072188" y="1757363"/>
            <a:ext cx="1231900" cy="1876425"/>
            <a:chOff x="3504" y="1497"/>
            <a:chExt cx="776" cy="1182"/>
          </a:xfrm>
        </p:grpSpPr>
        <p:grpSp>
          <p:nvGrpSpPr>
            <p:cNvPr id="570374" name="Group 6"/>
            <p:cNvGrpSpPr>
              <a:grpSpLocks/>
            </p:cNvGrpSpPr>
            <p:nvPr/>
          </p:nvGrpSpPr>
          <p:grpSpPr bwMode="auto">
            <a:xfrm>
              <a:off x="3504" y="1911"/>
              <a:ext cx="768" cy="768"/>
              <a:chOff x="672" y="1344"/>
              <a:chExt cx="768" cy="768"/>
            </a:xfrm>
          </p:grpSpPr>
          <p:sp>
            <p:nvSpPr>
              <p:cNvPr id="570375" name="Line 7"/>
              <p:cNvSpPr>
                <a:spLocks noChangeShapeType="1"/>
              </p:cNvSpPr>
              <p:nvPr/>
            </p:nvSpPr>
            <p:spPr bwMode="auto">
              <a:xfrm>
                <a:off x="672" y="134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6" name="Line 8"/>
              <p:cNvSpPr>
                <a:spLocks noChangeShapeType="1"/>
              </p:cNvSpPr>
              <p:nvPr/>
            </p:nvSpPr>
            <p:spPr bwMode="auto">
              <a:xfrm>
                <a:off x="1440" y="134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7" name="Line 9"/>
              <p:cNvSpPr>
                <a:spLocks noChangeShapeType="1"/>
              </p:cNvSpPr>
              <p:nvPr/>
            </p:nvSpPr>
            <p:spPr bwMode="auto">
              <a:xfrm>
                <a:off x="1056" y="21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8" name="Line 10"/>
              <p:cNvSpPr>
                <a:spLocks noChangeShapeType="1"/>
              </p:cNvSpPr>
              <p:nvPr/>
            </p:nvSpPr>
            <p:spPr bwMode="auto">
              <a:xfrm>
                <a:off x="672" y="172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9" name="Line 11"/>
              <p:cNvSpPr>
                <a:spLocks noChangeShapeType="1"/>
              </p:cNvSpPr>
              <p:nvPr/>
            </p:nvSpPr>
            <p:spPr bwMode="auto">
              <a:xfrm>
                <a:off x="672" y="1344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0" name="Line 12"/>
              <p:cNvSpPr>
                <a:spLocks noChangeShapeType="1"/>
              </p:cNvSpPr>
              <p:nvPr/>
            </p:nvSpPr>
            <p:spPr bwMode="auto">
              <a:xfrm>
                <a:off x="672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1" name="Line 13"/>
              <p:cNvSpPr>
                <a:spLocks noChangeShapeType="1"/>
              </p:cNvSpPr>
              <p:nvPr/>
            </p:nvSpPr>
            <p:spPr bwMode="auto">
              <a:xfrm>
                <a:off x="1056" y="1728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2" name="Line 14"/>
              <p:cNvSpPr>
                <a:spLocks noChangeShapeType="1"/>
              </p:cNvSpPr>
              <p:nvPr/>
            </p:nvSpPr>
            <p:spPr bwMode="auto">
              <a:xfrm>
                <a:off x="1056" y="1344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3" name="Line 15"/>
              <p:cNvSpPr>
                <a:spLocks noChangeShapeType="1"/>
              </p:cNvSpPr>
              <p:nvPr/>
            </p:nvSpPr>
            <p:spPr bwMode="auto">
              <a:xfrm flipV="1">
                <a:off x="1056" y="1344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4" name="Line 16"/>
              <p:cNvSpPr>
                <a:spLocks noChangeShapeType="1"/>
              </p:cNvSpPr>
              <p:nvPr/>
            </p:nvSpPr>
            <p:spPr bwMode="auto">
              <a:xfrm flipV="1">
                <a:off x="1056" y="1728"/>
                <a:ext cx="0" cy="384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570385" name="Text Box 17"/>
            <p:cNvSpPr txBox="1">
              <a:spLocks noChangeArrowheads="1"/>
            </p:cNvSpPr>
            <p:nvPr/>
          </p:nvSpPr>
          <p:spPr bwMode="auto">
            <a:xfrm>
              <a:off x="3542" y="1497"/>
              <a:ext cx="7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E4B766"/>
                  </a:solidFill>
                  <a:latin typeface="Times New Roman" pitchFamily="18" charset="0"/>
                </a:rPr>
                <a:t>n-links</a:t>
              </a:r>
            </a:p>
          </p:txBody>
        </p:sp>
      </p:grpSp>
      <p:grpSp>
        <p:nvGrpSpPr>
          <p:cNvPr id="570386" name="Group 18"/>
          <p:cNvGrpSpPr>
            <a:grpSpLocks/>
          </p:cNvGrpSpPr>
          <p:nvPr/>
        </p:nvGrpSpPr>
        <p:grpSpPr bwMode="auto">
          <a:xfrm>
            <a:off x="5919788" y="2262188"/>
            <a:ext cx="1524000" cy="1524000"/>
            <a:chOff x="576" y="1248"/>
            <a:chExt cx="960" cy="960"/>
          </a:xfrm>
        </p:grpSpPr>
        <p:sp>
          <p:nvSpPr>
            <p:cNvPr id="570387" name="Oval 19"/>
            <p:cNvSpPr>
              <a:spLocks noChangeArrowheads="1"/>
            </p:cNvSpPr>
            <p:nvPr/>
          </p:nvSpPr>
          <p:spPr bwMode="auto">
            <a:xfrm>
              <a:off x="576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88" name="Oval 20"/>
            <p:cNvSpPr>
              <a:spLocks noChangeArrowheads="1"/>
            </p:cNvSpPr>
            <p:nvPr/>
          </p:nvSpPr>
          <p:spPr bwMode="auto">
            <a:xfrm>
              <a:off x="576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89" name="Oval 21"/>
            <p:cNvSpPr>
              <a:spLocks noChangeArrowheads="1"/>
            </p:cNvSpPr>
            <p:nvPr/>
          </p:nvSpPr>
          <p:spPr bwMode="auto">
            <a:xfrm>
              <a:off x="576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0" name="Oval 22"/>
            <p:cNvSpPr>
              <a:spLocks noChangeArrowheads="1"/>
            </p:cNvSpPr>
            <p:nvPr/>
          </p:nvSpPr>
          <p:spPr bwMode="auto">
            <a:xfrm>
              <a:off x="960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1" name="Oval 23"/>
            <p:cNvSpPr>
              <a:spLocks noChangeArrowheads="1"/>
            </p:cNvSpPr>
            <p:nvPr/>
          </p:nvSpPr>
          <p:spPr bwMode="auto">
            <a:xfrm>
              <a:off x="960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2" name="Oval 24"/>
            <p:cNvSpPr>
              <a:spLocks noChangeArrowheads="1"/>
            </p:cNvSpPr>
            <p:nvPr/>
          </p:nvSpPr>
          <p:spPr bwMode="auto">
            <a:xfrm>
              <a:off x="960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3" name="Oval 25"/>
            <p:cNvSpPr>
              <a:spLocks noChangeArrowheads="1"/>
            </p:cNvSpPr>
            <p:nvPr/>
          </p:nvSpPr>
          <p:spPr bwMode="auto">
            <a:xfrm>
              <a:off x="1344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4" name="Oval 26"/>
            <p:cNvSpPr>
              <a:spLocks noChangeArrowheads="1"/>
            </p:cNvSpPr>
            <p:nvPr/>
          </p:nvSpPr>
          <p:spPr bwMode="auto">
            <a:xfrm>
              <a:off x="1344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5" name="Oval 27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570396" name="Group 28"/>
          <p:cNvGrpSpPr>
            <a:grpSpLocks/>
          </p:cNvGrpSpPr>
          <p:nvPr/>
        </p:nvGrpSpPr>
        <p:grpSpPr bwMode="auto">
          <a:xfrm>
            <a:off x="5538788" y="1666875"/>
            <a:ext cx="2209800" cy="2652713"/>
            <a:chOff x="3408" y="1497"/>
            <a:chExt cx="1392" cy="1671"/>
          </a:xfrm>
        </p:grpSpPr>
        <p:grpSp>
          <p:nvGrpSpPr>
            <p:cNvPr id="570397" name="Group 29"/>
            <p:cNvGrpSpPr>
              <a:grpSpLocks/>
            </p:cNvGrpSpPr>
            <p:nvPr/>
          </p:nvGrpSpPr>
          <p:grpSpPr bwMode="auto">
            <a:xfrm>
              <a:off x="3408" y="1536"/>
              <a:ext cx="1392" cy="1584"/>
              <a:chOff x="1632" y="2592"/>
              <a:chExt cx="1392" cy="1584"/>
            </a:xfrm>
          </p:grpSpPr>
          <p:sp>
            <p:nvSpPr>
              <p:cNvPr id="570398" name="Rectangle 30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1392" cy="15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570399" name="Group 31"/>
              <p:cNvGrpSpPr>
                <a:grpSpLocks/>
              </p:cNvGrpSpPr>
              <p:nvPr/>
            </p:nvGrpSpPr>
            <p:grpSpPr bwMode="auto">
              <a:xfrm>
                <a:off x="1680" y="3168"/>
                <a:ext cx="1248" cy="480"/>
                <a:chOff x="1680" y="3168"/>
                <a:chExt cx="1248" cy="480"/>
              </a:xfrm>
            </p:grpSpPr>
            <p:sp>
              <p:nvSpPr>
                <p:cNvPr id="57040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04" y="3216"/>
                  <a:ext cx="144" cy="192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544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3" name="Line 35"/>
                <p:cNvSpPr>
                  <a:spLocks noChangeShapeType="1"/>
                </p:cNvSpPr>
                <p:nvPr/>
              </p:nvSpPr>
              <p:spPr bwMode="auto">
                <a:xfrm>
                  <a:off x="2160" y="3600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4" name="Line 36"/>
                <p:cNvSpPr>
                  <a:spLocks noChangeShapeType="1"/>
                </p:cNvSpPr>
                <p:nvPr/>
              </p:nvSpPr>
              <p:spPr bwMode="auto">
                <a:xfrm>
                  <a:off x="1920" y="3408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5" name="Line 37"/>
                <p:cNvSpPr>
                  <a:spLocks noChangeShapeType="1"/>
                </p:cNvSpPr>
                <p:nvPr/>
              </p:nvSpPr>
              <p:spPr bwMode="auto">
                <a:xfrm>
                  <a:off x="2064" y="3216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7" name="Line 39"/>
                <p:cNvSpPr>
                  <a:spLocks noChangeShapeType="1"/>
                </p:cNvSpPr>
                <p:nvPr/>
              </p:nvSpPr>
              <p:spPr bwMode="auto">
                <a:xfrm>
                  <a:off x="1776" y="360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8" name="Line 40"/>
                <p:cNvSpPr>
                  <a:spLocks noChangeShapeType="1"/>
                </p:cNvSpPr>
                <p:nvPr/>
              </p:nvSpPr>
              <p:spPr bwMode="auto">
                <a:xfrm>
                  <a:off x="2304" y="3408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9" name="Line 41"/>
                <p:cNvSpPr>
                  <a:spLocks noChangeShapeType="1"/>
                </p:cNvSpPr>
                <p:nvPr/>
              </p:nvSpPr>
              <p:spPr bwMode="auto">
                <a:xfrm>
                  <a:off x="2448" y="321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1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160" y="3408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grpSp>
              <p:nvGrpSpPr>
                <p:cNvPr id="570411" name="Group 43"/>
                <p:cNvGrpSpPr>
                  <a:grpSpLocks/>
                </p:cNvGrpSpPr>
                <p:nvPr/>
              </p:nvGrpSpPr>
              <p:grpSpPr bwMode="auto">
                <a:xfrm>
                  <a:off x="1680" y="3168"/>
                  <a:ext cx="1248" cy="480"/>
                  <a:chOff x="2256" y="1536"/>
                  <a:chExt cx="1248" cy="480"/>
                </a:xfrm>
              </p:grpSpPr>
              <p:sp>
                <p:nvSpPr>
                  <p:cNvPr id="57041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5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6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7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8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9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2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</p:grpSp>
        </p:grpSp>
        <p:grpSp>
          <p:nvGrpSpPr>
            <p:cNvPr id="570421" name="Group 53"/>
            <p:cNvGrpSpPr>
              <a:grpSpLocks/>
            </p:cNvGrpSpPr>
            <p:nvPr/>
          </p:nvGrpSpPr>
          <p:grpSpPr bwMode="auto">
            <a:xfrm>
              <a:off x="3840" y="1497"/>
              <a:ext cx="491" cy="1671"/>
              <a:chOff x="2064" y="2544"/>
              <a:chExt cx="491" cy="1671"/>
            </a:xfrm>
          </p:grpSpPr>
          <p:sp>
            <p:nvSpPr>
              <p:cNvPr id="570422" name="Oval 54"/>
              <p:cNvSpPr>
                <a:spLocks noChangeArrowheads="1"/>
              </p:cNvSpPr>
              <p:nvPr/>
            </p:nvSpPr>
            <p:spPr bwMode="auto">
              <a:xfrm>
                <a:off x="2208" y="2736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423" name="Oval 55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424" name="Text Box 56"/>
              <p:cNvSpPr txBox="1">
                <a:spLocks noChangeArrowheads="1"/>
              </p:cNvSpPr>
              <p:nvPr/>
            </p:nvSpPr>
            <p:spPr bwMode="auto">
              <a:xfrm>
                <a:off x="2352" y="3888"/>
                <a:ext cx="2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solidFill>
                      <a:schemeClr val="accent1"/>
                    </a:solidFill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570425" name="Text Box 57"/>
              <p:cNvSpPr txBox="1">
                <a:spLocks noChangeArrowheads="1"/>
              </p:cNvSpPr>
              <p:nvPr/>
            </p:nvSpPr>
            <p:spPr bwMode="auto">
              <a:xfrm>
                <a:off x="2064" y="2544"/>
                <a:ext cx="1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solidFill>
                      <a:schemeClr val="accent2"/>
                    </a:solidFill>
                    <a:latin typeface="Times New Roman" pitchFamily="18" charset="0"/>
                  </a:rPr>
                  <a:t>t</a:t>
                </a:r>
              </a:p>
            </p:txBody>
          </p:sp>
        </p:grpSp>
      </p:grpSp>
      <p:grpSp>
        <p:nvGrpSpPr>
          <p:cNvPr id="570426" name="Group 58"/>
          <p:cNvGrpSpPr>
            <a:grpSpLocks/>
          </p:cNvGrpSpPr>
          <p:nvPr/>
        </p:nvGrpSpPr>
        <p:grpSpPr bwMode="auto">
          <a:xfrm>
            <a:off x="5691188" y="1804988"/>
            <a:ext cx="2616200" cy="2286000"/>
            <a:chOff x="2304" y="1008"/>
            <a:chExt cx="1648" cy="1440"/>
          </a:xfrm>
        </p:grpSpPr>
        <p:sp>
          <p:nvSpPr>
            <p:cNvPr id="570427" name="Freeform 59"/>
            <p:cNvSpPr>
              <a:spLocks/>
            </p:cNvSpPr>
            <p:nvPr/>
          </p:nvSpPr>
          <p:spPr bwMode="auto">
            <a:xfrm>
              <a:off x="2304" y="1200"/>
              <a:ext cx="1056" cy="1248"/>
            </a:xfrm>
            <a:custGeom>
              <a:avLst/>
              <a:gdLst/>
              <a:ahLst/>
              <a:cxnLst>
                <a:cxn ang="0">
                  <a:pos x="1056" y="0"/>
                </a:cxn>
                <a:cxn ang="0">
                  <a:pos x="864" y="480"/>
                </a:cxn>
                <a:cxn ang="0">
                  <a:pos x="672" y="720"/>
                </a:cxn>
                <a:cxn ang="0">
                  <a:pos x="384" y="672"/>
                </a:cxn>
                <a:cxn ang="0">
                  <a:pos x="144" y="912"/>
                </a:cxn>
                <a:cxn ang="0">
                  <a:pos x="0" y="1248"/>
                </a:cxn>
              </a:cxnLst>
              <a:rect l="0" t="0" r="r" b="b"/>
              <a:pathLst>
                <a:path w="1056" h="1248">
                  <a:moveTo>
                    <a:pt x="1056" y="0"/>
                  </a:moveTo>
                  <a:cubicBezTo>
                    <a:pt x="992" y="180"/>
                    <a:pt x="928" y="360"/>
                    <a:pt x="864" y="480"/>
                  </a:cubicBezTo>
                  <a:cubicBezTo>
                    <a:pt x="800" y="600"/>
                    <a:pt x="752" y="688"/>
                    <a:pt x="672" y="720"/>
                  </a:cubicBezTo>
                  <a:cubicBezTo>
                    <a:pt x="592" y="752"/>
                    <a:pt x="472" y="640"/>
                    <a:pt x="384" y="672"/>
                  </a:cubicBezTo>
                  <a:cubicBezTo>
                    <a:pt x="296" y="704"/>
                    <a:pt x="208" y="816"/>
                    <a:pt x="144" y="912"/>
                  </a:cubicBezTo>
                  <a:cubicBezTo>
                    <a:pt x="80" y="1008"/>
                    <a:pt x="40" y="1128"/>
                    <a:pt x="0" y="1248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428" name="Text Box 60"/>
            <p:cNvSpPr txBox="1">
              <a:spLocks noChangeArrowheads="1"/>
            </p:cNvSpPr>
            <p:nvPr/>
          </p:nvSpPr>
          <p:spPr bwMode="auto">
            <a:xfrm>
              <a:off x="3408" y="1008"/>
              <a:ext cx="5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33CC33"/>
                  </a:solidFill>
                  <a:latin typeface="Times New Roman" pitchFamily="18" charset="0"/>
                </a:rPr>
                <a:t>a cut</a:t>
              </a:r>
            </a:p>
          </p:txBody>
        </p:sp>
      </p:grpSp>
      <p:grpSp>
        <p:nvGrpSpPr>
          <p:cNvPr id="570474" name="Group 106"/>
          <p:cNvGrpSpPr>
            <a:grpSpLocks/>
          </p:cNvGrpSpPr>
          <p:nvPr/>
        </p:nvGrpSpPr>
        <p:grpSpPr bwMode="auto">
          <a:xfrm>
            <a:off x="5021264" y="2016125"/>
            <a:ext cx="2422526" cy="1327150"/>
            <a:chOff x="3163" y="1270"/>
            <a:chExt cx="1526" cy="836"/>
          </a:xfrm>
        </p:grpSpPr>
        <p:graphicFrame>
          <p:nvGraphicFramePr>
            <p:cNvPr id="570429" name="Object 61"/>
            <p:cNvGraphicFramePr>
              <a:graphicFrameLocks noChangeAspect="1"/>
            </p:cNvGraphicFramePr>
            <p:nvPr/>
          </p:nvGraphicFramePr>
          <p:xfrm>
            <a:off x="3163" y="1270"/>
            <a:ext cx="461" cy="263"/>
          </p:xfrm>
          <a:graphic>
            <a:graphicData uri="http://schemas.openxmlformats.org/presentationml/2006/ole">
              <p:oleObj spid="_x0000_s570429" name="Equation" r:id="rId5" imgW="406080" imgH="241200" progId="Equation.3">
                <p:embed/>
              </p:oleObj>
            </a:graphicData>
          </a:graphic>
        </p:graphicFrame>
        <p:grpSp>
          <p:nvGrpSpPr>
            <p:cNvPr id="570431" name="Group 63"/>
            <p:cNvGrpSpPr>
              <a:grpSpLocks/>
            </p:cNvGrpSpPr>
            <p:nvPr/>
          </p:nvGrpSpPr>
          <p:grpSpPr bwMode="auto">
            <a:xfrm>
              <a:off x="3458" y="1338"/>
              <a:ext cx="1231" cy="768"/>
              <a:chOff x="3377" y="2073"/>
              <a:chExt cx="1231" cy="768"/>
            </a:xfrm>
          </p:grpSpPr>
          <p:grpSp>
            <p:nvGrpSpPr>
              <p:cNvPr id="570432" name="Group 64"/>
              <p:cNvGrpSpPr>
                <a:grpSpLocks/>
              </p:cNvGrpSpPr>
              <p:nvPr/>
            </p:nvGrpSpPr>
            <p:grpSpPr bwMode="auto">
              <a:xfrm>
                <a:off x="3552" y="2073"/>
                <a:ext cx="1056" cy="768"/>
                <a:chOff x="1776" y="2832"/>
                <a:chExt cx="1056" cy="768"/>
              </a:xfrm>
            </p:grpSpPr>
            <p:sp>
              <p:nvSpPr>
                <p:cNvPr id="570433" name="Freeform 65"/>
                <p:cNvSpPr>
                  <a:spLocks/>
                </p:cNvSpPr>
                <p:nvPr/>
              </p:nvSpPr>
              <p:spPr bwMode="auto">
                <a:xfrm>
                  <a:off x="2064" y="2880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4" name="Freeform 66"/>
                <p:cNvSpPr>
                  <a:spLocks/>
                </p:cNvSpPr>
                <p:nvPr/>
              </p:nvSpPr>
              <p:spPr bwMode="auto">
                <a:xfrm>
                  <a:off x="1912" y="2832"/>
                  <a:ext cx="392" cy="576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5" name="Freeform 67"/>
                <p:cNvSpPr>
                  <a:spLocks/>
                </p:cNvSpPr>
                <p:nvPr/>
              </p:nvSpPr>
              <p:spPr bwMode="auto">
                <a:xfrm>
                  <a:off x="1776" y="2832"/>
                  <a:ext cx="480" cy="768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6" name="Freeform 68"/>
                <p:cNvSpPr>
                  <a:spLocks/>
                </p:cNvSpPr>
                <p:nvPr/>
              </p:nvSpPr>
              <p:spPr bwMode="auto">
                <a:xfrm>
                  <a:off x="2352" y="2880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7" name="Freeform 69"/>
                <p:cNvSpPr>
                  <a:spLocks/>
                </p:cNvSpPr>
                <p:nvPr/>
              </p:nvSpPr>
              <p:spPr bwMode="auto">
                <a:xfrm>
                  <a:off x="2304" y="2880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8" name="Freeform 70"/>
                <p:cNvSpPr>
                  <a:spLocks/>
                </p:cNvSpPr>
                <p:nvPr/>
              </p:nvSpPr>
              <p:spPr bwMode="auto">
                <a:xfrm>
                  <a:off x="2136" y="2880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9" name="Freeform 71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480" cy="3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0" name="Freeform 72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570441" name="Text Box 73"/>
              <p:cNvSpPr txBox="1">
                <a:spLocks noChangeArrowheads="1"/>
              </p:cNvSpPr>
              <p:nvPr/>
            </p:nvSpPr>
            <p:spPr bwMode="auto">
              <a:xfrm rot="-5107365">
                <a:off x="3283" y="2326"/>
                <a:ext cx="3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t-link</a:t>
                </a:r>
              </a:p>
            </p:txBody>
          </p:sp>
        </p:grpSp>
      </p:grpSp>
      <p:grpSp>
        <p:nvGrpSpPr>
          <p:cNvPr id="570475" name="Group 107"/>
          <p:cNvGrpSpPr>
            <a:grpSpLocks/>
          </p:cNvGrpSpPr>
          <p:nvPr/>
        </p:nvGrpSpPr>
        <p:grpSpPr bwMode="auto">
          <a:xfrm>
            <a:off x="5764214" y="2733675"/>
            <a:ext cx="2414588" cy="1219200"/>
            <a:chOff x="3631" y="1722"/>
            <a:chExt cx="1521" cy="768"/>
          </a:xfrm>
        </p:grpSpPr>
        <p:graphicFrame>
          <p:nvGraphicFramePr>
            <p:cNvPr id="570430" name="Object 62"/>
            <p:cNvGraphicFramePr>
              <a:graphicFrameLocks noChangeAspect="1"/>
            </p:cNvGraphicFramePr>
            <p:nvPr/>
          </p:nvGraphicFramePr>
          <p:xfrm>
            <a:off x="4716" y="2210"/>
            <a:ext cx="436" cy="264"/>
          </p:xfrm>
          <a:graphic>
            <a:graphicData uri="http://schemas.openxmlformats.org/presentationml/2006/ole">
              <p:oleObj spid="_x0000_s570430" name="Equation" r:id="rId6" imgW="393480" imgH="241200" progId="Equation.3">
                <p:embed/>
              </p:oleObj>
            </a:graphicData>
          </a:graphic>
        </p:graphicFrame>
        <p:grpSp>
          <p:nvGrpSpPr>
            <p:cNvPr id="570442" name="Group 74"/>
            <p:cNvGrpSpPr>
              <a:grpSpLocks/>
            </p:cNvGrpSpPr>
            <p:nvPr/>
          </p:nvGrpSpPr>
          <p:grpSpPr bwMode="auto">
            <a:xfrm>
              <a:off x="3631" y="1722"/>
              <a:ext cx="1259" cy="768"/>
              <a:chOff x="3550" y="2457"/>
              <a:chExt cx="1259" cy="768"/>
            </a:xfrm>
          </p:grpSpPr>
          <p:grpSp>
            <p:nvGrpSpPr>
              <p:cNvPr id="570443" name="Group 75"/>
              <p:cNvGrpSpPr>
                <a:grpSpLocks/>
              </p:cNvGrpSpPr>
              <p:nvPr/>
            </p:nvGrpSpPr>
            <p:grpSpPr bwMode="auto">
              <a:xfrm>
                <a:off x="3550" y="2457"/>
                <a:ext cx="1058" cy="768"/>
                <a:chOff x="1773" y="3216"/>
                <a:chExt cx="1058" cy="768"/>
              </a:xfrm>
            </p:grpSpPr>
            <p:sp>
              <p:nvSpPr>
                <p:cNvPr id="570444" name="Freeform 76"/>
                <p:cNvSpPr>
                  <a:spLocks/>
                </p:cNvSpPr>
                <p:nvPr/>
              </p:nvSpPr>
              <p:spPr bwMode="auto">
                <a:xfrm rot="10836302">
                  <a:off x="2350" y="3601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5" name="Freeform 77"/>
                <p:cNvSpPr>
                  <a:spLocks/>
                </p:cNvSpPr>
                <p:nvPr/>
              </p:nvSpPr>
              <p:spPr bwMode="auto">
                <a:xfrm rot="10836302">
                  <a:off x="2304" y="3408"/>
                  <a:ext cx="390" cy="574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6" name="Freeform 78"/>
                <p:cNvSpPr>
                  <a:spLocks/>
                </p:cNvSpPr>
                <p:nvPr/>
              </p:nvSpPr>
              <p:spPr bwMode="auto">
                <a:xfrm rot="10836302">
                  <a:off x="2351" y="3219"/>
                  <a:ext cx="480" cy="765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7" name="Freeform 79"/>
                <p:cNvSpPr>
                  <a:spLocks/>
                </p:cNvSpPr>
                <p:nvPr/>
              </p:nvSpPr>
              <p:spPr bwMode="auto">
                <a:xfrm rot="10836302">
                  <a:off x="2142" y="3598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8" name="Freeform 80"/>
                <p:cNvSpPr>
                  <a:spLocks/>
                </p:cNvSpPr>
                <p:nvPr/>
              </p:nvSpPr>
              <p:spPr bwMode="auto">
                <a:xfrm rot="10836302">
                  <a:off x="2301" y="3407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9" name="Freeform 81"/>
                <p:cNvSpPr>
                  <a:spLocks/>
                </p:cNvSpPr>
                <p:nvPr/>
              </p:nvSpPr>
              <p:spPr bwMode="auto">
                <a:xfrm rot="10836302">
                  <a:off x="2351" y="3216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50" name="Freeform 82"/>
                <p:cNvSpPr>
                  <a:spLocks/>
                </p:cNvSpPr>
                <p:nvPr/>
              </p:nvSpPr>
              <p:spPr bwMode="auto">
                <a:xfrm rot="10836302">
                  <a:off x="1773" y="3596"/>
                  <a:ext cx="480" cy="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51" name="Freeform 83"/>
                <p:cNvSpPr>
                  <a:spLocks/>
                </p:cNvSpPr>
                <p:nvPr/>
              </p:nvSpPr>
              <p:spPr bwMode="auto">
                <a:xfrm rot="10836302">
                  <a:off x="1911" y="3405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570452" name="Text Box 84"/>
              <p:cNvSpPr txBox="1">
                <a:spLocks noChangeArrowheads="1"/>
              </p:cNvSpPr>
              <p:nvPr/>
            </p:nvSpPr>
            <p:spPr bwMode="auto">
              <a:xfrm rot="5598185">
                <a:off x="4503" y="2686"/>
                <a:ext cx="3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t-link</a:t>
                </a:r>
              </a:p>
            </p:txBody>
          </p:sp>
        </p:grpSp>
      </p:grpSp>
      <p:grpSp>
        <p:nvGrpSpPr>
          <p:cNvPr id="570468" name="Group 100"/>
          <p:cNvGrpSpPr>
            <a:grpSpLocks/>
          </p:cNvGrpSpPr>
          <p:nvPr/>
        </p:nvGrpSpPr>
        <p:grpSpPr bwMode="auto">
          <a:xfrm>
            <a:off x="226758" y="4630177"/>
            <a:ext cx="4318000" cy="1233488"/>
            <a:chOff x="460" y="2960"/>
            <a:chExt cx="2720" cy="777"/>
          </a:xfrm>
        </p:grpSpPr>
        <p:sp>
          <p:nvSpPr>
            <p:cNvPr id="570465" name="Text Box 97"/>
            <p:cNvSpPr txBox="1">
              <a:spLocks noChangeArrowheads="1"/>
            </p:cNvSpPr>
            <p:nvPr/>
          </p:nvSpPr>
          <p:spPr bwMode="auto">
            <a:xfrm>
              <a:off x="460" y="2981"/>
              <a:ext cx="272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dirty="0" smtClean="0"/>
                <a:t>assume                are known </a:t>
              </a:r>
              <a:endParaRPr lang="en-US" sz="2400" dirty="0"/>
            </a:p>
            <a:p>
              <a:pPr algn="ctr"/>
              <a:r>
                <a:rPr lang="en-US" sz="2400" dirty="0"/>
                <a:t>“expected” intensities </a:t>
              </a:r>
            </a:p>
            <a:p>
              <a:pPr algn="ctr"/>
              <a:r>
                <a:rPr lang="en-US" sz="2400" dirty="0"/>
                <a:t>of </a:t>
              </a:r>
              <a:r>
                <a:rPr lang="en-US" sz="2400" dirty="0">
                  <a:solidFill>
                    <a:schemeClr val="accent1"/>
                  </a:solidFill>
                </a:rPr>
                <a:t>object </a:t>
              </a:r>
              <a:r>
                <a:rPr lang="en-US" sz="2400" dirty="0"/>
                <a:t>and </a:t>
              </a:r>
              <a:r>
                <a:rPr lang="en-US" sz="2400" dirty="0">
                  <a:solidFill>
                    <a:schemeClr val="accent2"/>
                  </a:solidFill>
                </a:rPr>
                <a:t>background</a:t>
              </a:r>
            </a:p>
          </p:txBody>
        </p:sp>
        <p:graphicFrame>
          <p:nvGraphicFramePr>
            <p:cNvPr id="570466" name="Object 98"/>
            <p:cNvGraphicFramePr>
              <a:graphicFrameLocks noChangeAspect="1"/>
            </p:cNvGraphicFramePr>
            <p:nvPr/>
          </p:nvGraphicFramePr>
          <p:xfrm>
            <a:off x="1292" y="2960"/>
            <a:ext cx="811" cy="332"/>
          </p:xfrm>
          <a:graphic>
            <a:graphicData uri="http://schemas.openxmlformats.org/presentationml/2006/ole">
              <p:oleObj spid="_x0000_s570466" name="Equation" r:id="rId7" imgW="609480" imgH="228600" progId="Equation.3">
                <p:embed/>
              </p:oleObj>
            </a:graphicData>
          </a:graphic>
        </p:graphicFrame>
      </p:grpSp>
      <p:grpSp>
        <p:nvGrpSpPr>
          <p:cNvPr id="570472" name="Group 104"/>
          <p:cNvGrpSpPr>
            <a:grpSpLocks/>
          </p:cNvGrpSpPr>
          <p:nvPr/>
        </p:nvGrpSpPr>
        <p:grpSpPr bwMode="auto">
          <a:xfrm>
            <a:off x="4533901" y="4843463"/>
            <a:ext cx="3649663" cy="1104900"/>
            <a:chOff x="2856" y="3051"/>
            <a:chExt cx="2299" cy="696"/>
          </a:xfrm>
        </p:grpSpPr>
        <p:grpSp>
          <p:nvGrpSpPr>
            <p:cNvPr id="570471" name="Group 103"/>
            <p:cNvGrpSpPr>
              <a:grpSpLocks/>
            </p:cNvGrpSpPr>
            <p:nvPr/>
          </p:nvGrpSpPr>
          <p:grpSpPr bwMode="auto">
            <a:xfrm>
              <a:off x="3597" y="3051"/>
              <a:ext cx="1558" cy="696"/>
              <a:chOff x="3597" y="3051"/>
              <a:chExt cx="1558" cy="696"/>
            </a:xfrm>
          </p:grpSpPr>
          <p:graphicFrame>
            <p:nvGraphicFramePr>
              <p:cNvPr id="570461" name="Object 93"/>
              <p:cNvGraphicFramePr>
                <a:graphicFrameLocks noChangeAspect="1"/>
              </p:cNvGraphicFramePr>
              <p:nvPr/>
            </p:nvGraphicFramePr>
            <p:xfrm>
              <a:off x="3625" y="3387"/>
              <a:ext cx="1530" cy="360"/>
            </p:xfrm>
            <a:graphic>
              <a:graphicData uri="http://schemas.openxmlformats.org/presentationml/2006/ole">
                <p:oleObj spid="_x0000_s570461" name="Equation" r:id="rId8" imgW="1079280" imgH="253800" progId="Equation.3">
                  <p:embed/>
                </p:oleObj>
              </a:graphicData>
            </a:graphic>
          </p:graphicFrame>
          <p:graphicFrame>
            <p:nvGraphicFramePr>
              <p:cNvPr id="570462" name="Object 94"/>
              <p:cNvGraphicFramePr>
                <a:graphicFrameLocks noChangeAspect="1"/>
              </p:cNvGraphicFramePr>
              <p:nvPr/>
            </p:nvGraphicFramePr>
            <p:xfrm>
              <a:off x="3597" y="3051"/>
              <a:ext cx="1558" cy="360"/>
            </p:xfrm>
            <a:graphic>
              <a:graphicData uri="http://schemas.openxmlformats.org/presentationml/2006/ole">
                <p:oleObj spid="_x0000_s570462" name="Equation" r:id="rId9" imgW="1143000" imgH="253800" progId="Equation.3">
                  <p:embed/>
                </p:oleObj>
              </a:graphicData>
            </a:graphic>
          </p:graphicFrame>
        </p:grpSp>
        <p:sp>
          <p:nvSpPr>
            <p:cNvPr id="570469" name="AutoShape 101"/>
            <p:cNvSpPr>
              <a:spLocks noChangeArrowheads="1"/>
            </p:cNvSpPr>
            <p:nvPr/>
          </p:nvSpPr>
          <p:spPr bwMode="auto">
            <a:xfrm>
              <a:off x="2856" y="3282"/>
              <a:ext cx="237" cy="24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570473" name="Group 105"/>
          <p:cNvGrpSpPr>
            <a:grpSpLocks/>
          </p:cNvGrpSpPr>
          <p:nvPr/>
        </p:nvGrpSpPr>
        <p:grpSpPr bwMode="auto">
          <a:xfrm>
            <a:off x="1585913" y="2001838"/>
            <a:ext cx="3275012" cy="1944687"/>
            <a:chOff x="999" y="1261"/>
            <a:chExt cx="2063" cy="1225"/>
          </a:xfrm>
        </p:grpSpPr>
        <p:pic>
          <p:nvPicPr>
            <p:cNvPr id="570456" name="Picture 88" descr="pic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99" y="1261"/>
              <a:ext cx="1248" cy="1225"/>
            </a:xfrm>
            <a:prstGeom prst="rect">
              <a:avLst/>
            </a:prstGeom>
            <a:noFill/>
          </p:spPr>
        </p:pic>
        <p:sp>
          <p:nvSpPr>
            <p:cNvPr id="570470" name="AutoShape 102"/>
            <p:cNvSpPr>
              <a:spLocks noChangeArrowheads="1"/>
            </p:cNvSpPr>
            <p:nvPr/>
          </p:nvSpPr>
          <p:spPr bwMode="auto">
            <a:xfrm rot="-10714417">
              <a:off x="2825" y="1784"/>
              <a:ext cx="237" cy="24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570476" name="AutoShape 108"/>
          <p:cNvSpPr>
            <a:spLocks noChangeArrowheads="1"/>
          </p:cNvSpPr>
          <p:nvPr/>
        </p:nvSpPr>
        <p:spPr bwMode="auto">
          <a:xfrm rot="10783693">
            <a:off x="6110288" y="4362450"/>
            <a:ext cx="412750" cy="3254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08" name="Group 107"/>
          <p:cNvGrpSpPr/>
          <p:nvPr/>
        </p:nvGrpSpPr>
        <p:grpSpPr>
          <a:xfrm>
            <a:off x="1877961" y="2428568"/>
            <a:ext cx="1472466" cy="1744568"/>
            <a:chOff x="1877961" y="2428568"/>
            <a:chExt cx="1472466" cy="1744568"/>
          </a:xfrm>
        </p:grpSpPr>
        <p:grpSp>
          <p:nvGrpSpPr>
            <p:cNvPr id="106" name="Group 105"/>
            <p:cNvGrpSpPr/>
            <p:nvPr/>
          </p:nvGrpSpPr>
          <p:grpSpPr>
            <a:xfrm>
              <a:off x="2068923" y="2428568"/>
              <a:ext cx="1281504" cy="1201856"/>
              <a:chOff x="2068923" y="2428568"/>
              <a:chExt cx="1281504" cy="1201856"/>
            </a:xfrm>
          </p:grpSpPr>
          <p:graphicFrame>
            <p:nvGraphicFramePr>
              <p:cNvPr id="104" name="Object 9"/>
              <p:cNvGraphicFramePr>
                <a:graphicFrameLocks noChangeAspect="1"/>
              </p:cNvGraphicFramePr>
              <p:nvPr/>
            </p:nvGraphicFramePr>
            <p:xfrm>
              <a:off x="2068923" y="2428568"/>
              <a:ext cx="445998" cy="575649"/>
            </p:xfrm>
            <a:graphic>
              <a:graphicData uri="http://schemas.openxmlformats.org/presentationml/2006/ole">
                <p:oleObj spid="_x0000_s570467" name="Equation" r:id="rId11" imgW="152280" imgH="203040" progId="Equation.3">
                  <p:embed/>
                </p:oleObj>
              </a:graphicData>
            </a:graphic>
          </p:graphicFrame>
          <p:sp>
            <p:nvSpPr>
              <p:cNvPr id="105" name="TextBox 104"/>
              <p:cNvSpPr txBox="1"/>
              <p:nvPr/>
            </p:nvSpPr>
            <p:spPr>
              <a:xfrm>
                <a:off x="2934929" y="2984093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600" i="1" dirty="0" smtClean="0">
                    <a:solidFill>
                      <a:schemeClr val="accent3"/>
                    </a:solidFill>
                    <a:latin typeface="+mn-lt"/>
                  </a:rPr>
                  <a:t>S</a:t>
                </a:r>
                <a:endParaRPr lang="en-CA" sz="3600" i="1" dirty="0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1877961" y="3834582"/>
              <a:ext cx="1409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segmentation</a:t>
              </a:r>
              <a:endParaRPr lang="en-CA" dirty="0"/>
            </a:p>
          </p:txBody>
        </p:sp>
      </p:grpSp>
      <p:sp>
        <p:nvSpPr>
          <p:cNvPr id="109" name="Text Box 97"/>
          <p:cNvSpPr txBox="1">
            <a:spLocks noChangeArrowheads="1"/>
          </p:cNvSpPr>
          <p:nvPr/>
        </p:nvSpPr>
        <p:spPr bwMode="auto">
          <a:xfrm>
            <a:off x="429301" y="1378473"/>
            <a:ext cx="27398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[</a:t>
            </a:r>
            <a:r>
              <a:rPr lang="en-US" sz="2000" dirty="0" err="1" smtClean="0">
                <a:latin typeface="Times New Roman" pitchFamily="18" charset="0"/>
              </a:rPr>
              <a:t>Boykov</a:t>
            </a:r>
            <a:r>
              <a:rPr lang="en-US" sz="2000" dirty="0" smtClean="0">
                <a:latin typeface="Times New Roman" pitchFamily="18" charset="0"/>
              </a:rPr>
              <a:t> and Jolly 2001]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636075" y="5950868"/>
            <a:ext cx="7105576" cy="917354"/>
            <a:chOff x="1153285" y="5950868"/>
            <a:chExt cx="7105576" cy="917354"/>
          </a:xfrm>
        </p:grpSpPr>
        <p:sp>
          <p:nvSpPr>
            <p:cNvPr id="101" name="Rectangle 100"/>
            <p:cNvSpPr/>
            <p:nvPr/>
          </p:nvSpPr>
          <p:spPr bwMode="auto">
            <a:xfrm>
              <a:off x="1153285" y="6013094"/>
              <a:ext cx="7105576" cy="84490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1362015" y="5950868"/>
              <a:ext cx="6518665" cy="917354"/>
              <a:chOff x="1362015" y="5950868"/>
              <a:chExt cx="6518665" cy="917354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2415995" y="5950868"/>
                <a:ext cx="3253257" cy="917354"/>
                <a:chOff x="1611345" y="4647787"/>
                <a:chExt cx="3253257" cy="868264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2296383" y="4647787"/>
                  <a:ext cx="1758430" cy="277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200" dirty="0" smtClean="0"/>
                    <a:t>cost of severed </a:t>
                  </a:r>
                  <a:r>
                    <a:rPr lang="en-CA" sz="1200" b="1" i="1" dirty="0" smtClean="0"/>
                    <a:t>t-links</a:t>
                  </a:r>
                  <a:endParaRPr lang="en-CA" sz="1200" b="1" i="1" dirty="0"/>
                </a:p>
              </p:txBody>
            </p:sp>
            <p:graphicFrame>
              <p:nvGraphicFramePr>
                <p:cNvPr id="112" name="Object 11"/>
                <p:cNvGraphicFramePr>
                  <a:graphicFrameLocks noChangeAspect="1"/>
                </p:cNvGraphicFramePr>
                <p:nvPr/>
              </p:nvGraphicFramePr>
              <p:xfrm>
                <a:off x="1611345" y="4865676"/>
                <a:ext cx="3253257" cy="650375"/>
              </p:xfrm>
              <a:graphic>
                <a:graphicData uri="http://schemas.openxmlformats.org/presentationml/2006/ole">
                  <p:oleObj spid="_x0000_s570468" name="Equation" r:id="rId12" imgW="1714320" imgH="355320" progId="Equation.3">
                    <p:embed/>
                  </p:oleObj>
                </a:graphicData>
              </a:graphic>
            </p:graphicFrame>
          </p:grpSp>
          <p:sp>
            <p:nvSpPr>
              <p:cNvPr id="115" name="TextBox 114"/>
              <p:cNvSpPr txBox="1"/>
              <p:nvPr/>
            </p:nvSpPr>
            <p:spPr>
              <a:xfrm>
                <a:off x="1362015" y="6181386"/>
                <a:ext cx="4865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 smtClean="0">
                    <a:latin typeface="+mn-lt"/>
                  </a:rPr>
                  <a:t>E(</a:t>
                </a:r>
                <a:r>
                  <a:rPr lang="en-CA" sz="2400" i="1" dirty="0" smtClean="0">
                    <a:latin typeface="+mn-lt"/>
                  </a:rPr>
                  <a:t>S</a:t>
                </a:r>
                <a:r>
                  <a:rPr lang="en-CA" sz="2400" dirty="0" smtClean="0">
                    <a:latin typeface="+mn-lt"/>
                  </a:rPr>
                  <a:t>) =                                                +</a:t>
                </a:r>
                <a:endParaRPr lang="en-CA" sz="2400" dirty="0">
                  <a:latin typeface="+mn-lt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6088586" y="6194768"/>
                <a:ext cx="1792094" cy="593906"/>
                <a:chOff x="5283936" y="4854943"/>
                <a:chExt cx="1792094" cy="593906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5283936" y="5171850"/>
                  <a:ext cx="17920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200" dirty="0" smtClean="0">
                      <a:solidFill>
                        <a:srgbClr val="CC6600"/>
                      </a:solidFill>
                    </a:rPr>
                    <a:t>cost of severed </a:t>
                  </a:r>
                  <a:r>
                    <a:rPr lang="en-CA" sz="1200" b="1" i="1" dirty="0" smtClean="0">
                      <a:solidFill>
                        <a:srgbClr val="CC6600"/>
                      </a:solidFill>
                    </a:rPr>
                    <a:t>n-links</a:t>
                  </a:r>
                  <a:endParaRPr lang="en-CA" sz="1200" b="1" i="1" dirty="0">
                    <a:solidFill>
                      <a:srgbClr val="CC6600"/>
                    </a:solidFill>
                  </a:endParaRPr>
                </a:p>
              </p:txBody>
            </p:sp>
            <p:graphicFrame>
              <p:nvGraphicFramePr>
                <p:cNvPr id="119" name="Object 16"/>
                <p:cNvGraphicFramePr>
                  <a:graphicFrameLocks noChangeAspect="1"/>
                </p:cNvGraphicFramePr>
                <p:nvPr/>
              </p:nvGraphicFramePr>
              <p:xfrm>
                <a:off x="5641517" y="4854943"/>
                <a:ext cx="666750" cy="428625"/>
              </p:xfrm>
              <a:graphic>
                <a:graphicData uri="http://schemas.openxmlformats.org/presentationml/2006/ole">
                  <p:oleObj spid="_x0000_s570469" name="Equation" r:id="rId13" imgW="304560" imgH="203040" progId="Equation.3">
                    <p:embed/>
                  </p:oleObj>
                </a:graphicData>
              </a:graphic>
            </p:graphicFrame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7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455" name="Picture 87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1992313"/>
            <a:ext cx="1981200" cy="1946275"/>
          </a:xfrm>
          <a:prstGeom prst="rect">
            <a:avLst/>
          </a:prstGeom>
          <a:noFill/>
        </p:spPr>
      </p:pic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712200" cy="1104900"/>
          </a:xfrm>
        </p:spPr>
        <p:txBody>
          <a:bodyPr/>
          <a:lstStyle/>
          <a:p>
            <a:r>
              <a:rPr lang="en-US" dirty="0" smtClean="0"/>
              <a:t>From seeds </a:t>
            </a:r>
            <a:br>
              <a:rPr lang="en-US" dirty="0" smtClean="0"/>
            </a:br>
            <a:r>
              <a:rPr lang="en-US" dirty="0" smtClean="0"/>
              <a:t>to more general region constraints</a:t>
            </a:r>
          </a:p>
        </p:txBody>
      </p:sp>
      <p:graphicFrame>
        <p:nvGraphicFramePr>
          <p:cNvPr id="570372" name="Object 4"/>
          <p:cNvGraphicFramePr>
            <a:graphicFrameLocks noChangeAspect="1"/>
          </p:cNvGraphicFramePr>
          <p:nvPr/>
        </p:nvGraphicFramePr>
        <p:xfrm>
          <a:off x="6178550" y="2955925"/>
          <a:ext cx="577850" cy="427038"/>
        </p:xfrm>
        <a:graphic>
          <a:graphicData uri="http://schemas.openxmlformats.org/presentationml/2006/ole">
            <p:oleObj spid="_x0000_s930818" name="Equation" r:id="rId4" imgW="253800" imgH="2412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72188" y="1757363"/>
            <a:ext cx="1231900" cy="1876425"/>
            <a:chOff x="3504" y="1497"/>
            <a:chExt cx="776" cy="118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504" y="1911"/>
              <a:ext cx="768" cy="768"/>
              <a:chOff x="672" y="1344"/>
              <a:chExt cx="768" cy="768"/>
            </a:xfrm>
          </p:grpSpPr>
          <p:sp>
            <p:nvSpPr>
              <p:cNvPr id="570375" name="Line 7"/>
              <p:cNvSpPr>
                <a:spLocks noChangeShapeType="1"/>
              </p:cNvSpPr>
              <p:nvPr/>
            </p:nvSpPr>
            <p:spPr bwMode="auto">
              <a:xfrm>
                <a:off x="672" y="134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6" name="Line 8"/>
              <p:cNvSpPr>
                <a:spLocks noChangeShapeType="1"/>
              </p:cNvSpPr>
              <p:nvPr/>
            </p:nvSpPr>
            <p:spPr bwMode="auto">
              <a:xfrm>
                <a:off x="1440" y="134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7" name="Line 9"/>
              <p:cNvSpPr>
                <a:spLocks noChangeShapeType="1"/>
              </p:cNvSpPr>
              <p:nvPr/>
            </p:nvSpPr>
            <p:spPr bwMode="auto">
              <a:xfrm>
                <a:off x="1056" y="21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8" name="Line 10"/>
              <p:cNvSpPr>
                <a:spLocks noChangeShapeType="1"/>
              </p:cNvSpPr>
              <p:nvPr/>
            </p:nvSpPr>
            <p:spPr bwMode="auto">
              <a:xfrm>
                <a:off x="672" y="172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9" name="Line 11"/>
              <p:cNvSpPr>
                <a:spLocks noChangeShapeType="1"/>
              </p:cNvSpPr>
              <p:nvPr/>
            </p:nvSpPr>
            <p:spPr bwMode="auto">
              <a:xfrm>
                <a:off x="672" y="1344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0" name="Line 12"/>
              <p:cNvSpPr>
                <a:spLocks noChangeShapeType="1"/>
              </p:cNvSpPr>
              <p:nvPr/>
            </p:nvSpPr>
            <p:spPr bwMode="auto">
              <a:xfrm>
                <a:off x="672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1" name="Line 13"/>
              <p:cNvSpPr>
                <a:spLocks noChangeShapeType="1"/>
              </p:cNvSpPr>
              <p:nvPr/>
            </p:nvSpPr>
            <p:spPr bwMode="auto">
              <a:xfrm>
                <a:off x="1056" y="1728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2" name="Line 14"/>
              <p:cNvSpPr>
                <a:spLocks noChangeShapeType="1"/>
              </p:cNvSpPr>
              <p:nvPr/>
            </p:nvSpPr>
            <p:spPr bwMode="auto">
              <a:xfrm>
                <a:off x="1056" y="1344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3" name="Line 15"/>
              <p:cNvSpPr>
                <a:spLocks noChangeShapeType="1"/>
              </p:cNvSpPr>
              <p:nvPr/>
            </p:nvSpPr>
            <p:spPr bwMode="auto">
              <a:xfrm flipV="1">
                <a:off x="1056" y="1344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4" name="Line 16"/>
              <p:cNvSpPr>
                <a:spLocks noChangeShapeType="1"/>
              </p:cNvSpPr>
              <p:nvPr/>
            </p:nvSpPr>
            <p:spPr bwMode="auto">
              <a:xfrm flipV="1">
                <a:off x="1056" y="1728"/>
                <a:ext cx="0" cy="384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570385" name="Text Box 17"/>
            <p:cNvSpPr txBox="1">
              <a:spLocks noChangeArrowheads="1"/>
            </p:cNvSpPr>
            <p:nvPr/>
          </p:nvSpPr>
          <p:spPr bwMode="auto">
            <a:xfrm>
              <a:off x="3542" y="1497"/>
              <a:ext cx="7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E4B766"/>
                  </a:solidFill>
                  <a:latin typeface="Times New Roman" pitchFamily="18" charset="0"/>
                </a:rPr>
                <a:t>n-links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919788" y="2262188"/>
            <a:ext cx="1524000" cy="1524000"/>
            <a:chOff x="576" y="1248"/>
            <a:chExt cx="960" cy="960"/>
          </a:xfrm>
        </p:grpSpPr>
        <p:sp>
          <p:nvSpPr>
            <p:cNvPr id="570387" name="Oval 19"/>
            <p:cNvSpPr>
              <a:spLocks noChangeArrowheads="1"/>
            </p:cNvSpPr>
            <p:nvPr/>
          </p:nvSpPr>
          <p:spPr bwMode="auto">
            <a:xfrm>
              <a:off x="576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88" name="Oval 20"/>
            <p:cNvSpPr>
              <a:spLocks noChangeArrowheads="1"/>
            </p:cNvSpPr>
            <p:nvPr/>
          </p:nvSpPr>
          <p:spPr bwMode="auto">
            <a:xfrm>
              <a:off x="576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89" name="Oval 21"/>
            <p:cNvSpPr>
              <a:spLocks noChangeArrowheads="1"/>
            </p:cNvSpPr>
            <p:nvPr/>
          </p:nvSpPr>
          <p:spPr bwMode="auto">
            <a:xfrm>
              <a:off x="576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0" name="Oval 22"/>
            <p:cNvSpPr>
              <a:spLocks noChangeArrowheads="1"/>
            </p:cNvSpPr>
            <p:nvPr/>
          </p:nvSpPr>
          <p:spPr bwMode="auto">
            <a:xfrm>
              <a:off x="960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1" name="Oval 23"/>
            <p:cNvSpPr>
              <a:spLocks noChangeArrowheads="1"/>
            </p:cNvSpPr>
            <p:nvPr/>
          </p:nvSpPr>
          <p:spPr bwMode="auto">
            <a:xfrm>
              <a:off x="960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2" name="Oval 24"/>
            <p:cNvSpPr>
              <a:spLocks noChangeArrowheads="1"/>
            </p:cNvSpPr>
            <p:nvPr/>
          </p:nvSpPr>
          <p:spPr bwMode="auto">
            <a:xfrm>
              <a:off x="960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3" name="Oval 25"/>
            <p:cNvSpPr>
              <a:spLocks noChangeArrowheads="1"/>
            </p:cNvSpPr>
            <p:nvPr/>
          </p:nvSpPr>
          <p:spPr bwMode="auto">
            <a:xfrm>
              <a:off x="1344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4" name="Oval 26"/>
            <p:cNvSpPr>
              <a:spLocks noChangeArrowheads="1"/>
            </p:cNvSpPr>
            <p:nvPr/>
          </p:nvSpPr>
          <p:spPr bwMode="auto">
            <a:xfrm>
              <a:off x="1344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5" name="Oval 27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538788" y="1666875"/>
            <a:ext cx="2209800" cy="2652713"/>
            <a:chOff x="3408" y="1497"/>
            <a:chExt cx="1392" cy="1671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408" y="1536"/>
              <a:ext cx="1392" cy="1584"/>
              <a:chOff x="1632" y="2592"/>
              <a:chExt cx="1392" cy="1584"/>
            </a:xfrm>
          </p:grpSpPr>
          <p:sp>
            <p:nvSpPr>
              <p:cNvPr id="570398" name="Rectangle 30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1392" cy="15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1680" y="3168"/>
                <a:ext cx="1248" cy="480"/>
                <a:chOff x="1680" y="3168"/>
                <a:chExt cx="1248" cy="480"/>
              </a:xfrm>
            </p:grpSpPr>
            <p:sp>
              <p:nvSpPr>
                <p:cNvPr id="57040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04" y="3216"/>
                  <a:ext cx="144" cy="192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544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3" name="Line 35"/>
                <p:cNvSpPr>
                  <a:spLocks noChangeShapeType="1"/>
                </p:cNvSpPr>
                <p:nvPr/>
              </p:nvSpPr>
              <p:spPr bwMode="auto">
                <a:xfrm>
                  <a:off x="2160" y="3600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4" name="Line 36"/>
                <p:cNvSpPr>
                  <a:spLocks noChangeShapeType="1"/>
                </p:cNvSpPr>
                <p:nvPr/>
              </p:nvSpPr>
              <p:spPr bwMode="auto">
                <a:xfrm>
                  <a:off x="1920" y="3408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5" name="Line 37"/>
                <p:cNvSpPr>
                  <a:spLocks noChangeShapeType="1"/>
                </p:cNvSpPr>
                <p:nvPr/>
              </p:nvSpPr>
              <p:spPr bwMode="auto">
                <a:xfrm>
                  <a:off x="2064" y="3216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7" name="Line 39"/>
                <p:cNvSpPr>
                  <a:spLocks noChangeShapeType="1"/>
                </p:cNvSpPr>
                <p:nvPr/>
              </p:nvSpPr>
              <p:spPr bwMode="auto">
                <a:xfrm>
                  <a:off x="1776" y="360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8" name="Line 40"/>
                <p:cNvSpPr>
                  <a:spLocks noChangeShapeType="1"/>
                </p:cNvSpPr>
                <p:nvPr/>
              </p:nvSpPr>
              <p:spPr bwMode="auto">
                <a:xfrm>
                  <a:off x="2304" y="3408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9" name="Line 41"/>
                <p:cNvSpPr>
                  <a:spLocks noChangeShapeType="1"/>
                </p:cNvSpPr>
                <p:nvPr/>
              </p:nvSpPr>
              <p:spPr bwMode="auto">
                <a:xfrm>
                  <a:off x="2448" y="321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1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160" y="3408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grpSp>
              <p:nvGrpSpPr>
                <p:cNvPr id="8" name="Group 43"/>
                <p:cNvGrpSpPr>
                  <a:grpSpLocks/>
                </p:cNvGrpSpPr>
                <p:nvPr/>
              </p:nvGrpSpPr>
              <p:grpSpPr bwMode="auto">
                <a:xfrm>
                  <a:off x="1680" y="3168"/>
                  <a:ext cx="1248" cy="480"/>
                  <a:chOff x="2256" y="1536"/>
                  <a:chExt cx="1248" cy="480"/>
                </a:xfrm>
              </p:grpSpPr>
              <p:sp>
                <p:nvSpPr>
                  <p:cNvPr id="57041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5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6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7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8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9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2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</p:grpSp>
        </p:grp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3840" y="1497"/>
              <a:ext cx="491" cy="1671"/>
              <a:chOff x="2064" y="2544"/>
              <a:chExt cx="491" cy="1671"/>
            </a:xfrm>
          </p:grpSpPr>
          <p:sp>
            <p:nvSpPr>
              <p:cNvPr id="570422" name="Oval 54"/>
              <p:cNvSpPr>
                <a:spLocks noChangeArrowheads="1"/>
              </p:cNvSpPr>
              <p:nvPr/>
            </p:nvSpPr>
            <p:spPr bwMode="auto">
              <a:xfrm>
                <a:off x="2208" y="2736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423" name="Oval 55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424" name="Text Box 56"/>
              <p:cNvSpPr txBox="1">
                <a:spLocks noChangeArrowheads="1"/>
              </p:cNvSpPr>
              <p:nvPr/>
            </p:nvSpPr>
            <p:spPr bwMode="auto">
              <a:xfrm>
                <a:off x="2352" y="3888"/>
                <a:ext cx="2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solidFill>
                      <a:schemeClr val="accent1"/>
                    </a:solidFill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570425" name="Text Box 57"/>
              <p:cNvSpPr txBox="1">
                <a:spLocks noChangeArrowheads="1"/>
              </p:cNvSpPr>
              <p:nvPr/>
            </p:nvSpPr>
            <p:spPr bwMode="auto">
              <a:xfrm>
                <a:off x="2064" y="2544"/>
                <a:ext cx="1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solidFill>
                      <a:schemeClr val="accent2"/>
                    </a:solidFill>
                    <a:latin typeface="Times New Roman" pitchFamily="18" charset="0"/>
                  </a:rPr>
                  <a:t>t</a:t>
                </a:r>
              </a:p>
            </p:txBody>
          </p:sp>
        </p:grp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5691188" y="1804988"/>
            <a:ext cx="2616200" cy="2286000"/>
            <a:chOff x="2304" y="1008"/>
            <a:chExt cx="1648" cy="1440"/>
          </a:xfrm>
        </p:grpSpPr>
        <p:sp>
          <p:nvSpPr>
            <p:cNvPr id="570427" name="Freeform 59"/>
            <p:cNvSpPr>
              <a:spLocks/>
            </p:cNvSpPr>
            <p:nvPr/>
          </p:nvSpPr>
          <p:spPr bwMode="auto">
            <a:xfrm>
              <a:off x="2304" y="1200"/>
              <a:ext cx="1056" cy="1248"/>
            </a:xfrm>
            <a:custGeom>
              <a:avLst/>
              <a:gdLst/>
              <a:ahLst/>
              <a:cxnLst>
                <a:cxn ang="0">
                  <a:pos x="1056" y="0"/>
                </a:cxn>
                <a:cxn ang="0">
                  <a:pos x="864" y="480"/>
                </a:cxn>
                <a:cxn ang="0">
                  <a:pos x="672" y="720"/>
                </a:cxn>
                <a:cxn ang="0">
                  <a:pos x="384" y="672"/>
                </a:cxn>
                <a:cxn ang="0">
                  <a:pos x="144" y="912"/>
                </a:cxn>
                <a:cxn ang="0">
                  <a:pos x="0" y="1248"/>
                </a:cxn>
              </a:cxnLst>
              <a:rect l="0" t="0" r="r" b="b"/>
              <a:pathLst>
                <a:path w="1056" h="1248">
                  <a:moveTo>
                    <a:pt x="1056" y="0"/>
                  </a:moveTo>
                  <a:cubicBezTo>
                    <a:pt x="992" y="180"/>
                    <a:pt x="928" y="360"/>
                    <a:pt x="864" y="480"/>
                  </a:cubicBezTo>
                  <a:cubicBezTo>
                    <a:pt x="800" y="600"/>
                    <a:pt x="752" y="688"/>
                    <a:pt x="672" y="720"/>
                  </a:cubicBezTo>
                  <a:cubicBezTo>
                    <a:pt x="592" y="752"/>
                    <a:pt x="472" y="640"/>
                    <a:pt x="384" y="672"/>
                  </a:cubicBezTo>
                  <a:cubicBezTo>
                    <a:pt x="296" y="704"/>
                    <a:pt x="208" y="816"/>
                    <a:pt x="144" y="912"/>
                  </a:cubicBezTo>
                  <a:cubicBezTo>
                    <a:pt x="80" y="1008"/>
                    <a:pt x="40" y="1128"/>
                    <a:pt x="0" y="1248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428" name="Text Box 60"/>
            <p:cNvSpPr txBox="1">
              <a:spLocks noChangeArrowheads="1"/>
            </p:cNvSpPr>
            <p:nvPr/>
          </p:nvSpPr>
          <p:spPr bwMode="auto">
            <a:xfrm>
              <a:off x="3408" y="1008"/>
              <a:ext cx="5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33CC33"/>
                  </a:solidFill>
                  <a:latin typeface="Times New Roman" pitchFamily="18" charset="0"/>
                </a:rPr>
                <a:t>a cut</a:t>
              </a:r>
            </a:p>
          </p:txBody>
        </p:sp>
      </p:grpSp>
      <p:grpSp>
        <p:nvGrpSpPr>
          <p:cNvPr id="11" name="Group 106"/>
          <p:cNvGrpSpPr>
            <a:grpSpLocks/>
          </p:cNvGrpSpPr>
          <p:nvPr/>
        </p:nvGrpSpPr>
        <p:grpSpPr bwMode="auto">
          <a:xfrm>
            <a:off x="5021264" y="2016125"/>
            <a:ext cx="2422526" cy="1327150"/>
            <a:chOff x="3163" y="1270"/>
            <a:chExt cx="1526" cy="836"/>
          </a:xfrm>
        </p:grpSpPr>
        <p:graphicFrame>
          <p:nvGraphicFramePr>
            <p:cNvPr id="570429" name="Object 61"/>
            <p:cNvGraphicFramePr>
              <a:graphicFrameLocks noChangeAspect="1"/>
            </p:cNvGraphicFramePr>
            <p:nvPr/>
          </p:nvGraphicFramePr>
          <p:xfrm>
            <a:off x="3163" y="1270"/>
            <a:ext cx="461" cy="263"/>
          </p:xfrm>
          <a:graphic>
            <a:graphicData uri="http://schemas.openxmlformats.org/presentationml/2006/ole">
              <p:oleObj spid="_x0000_s930823" name="Equation" r:id="rId5" imgW="406080" imgH="241200" progId="Equation.3">
                <p:embed/>
              </p:oleObj>
            </a:graphicData>
          </a:graphic>
        </p:graphicFrame>
        <p:grpSp>
          <p:nvGrpSpPr>
            <p:cNvPr id="12" name="Group 63"/>
            <p:cNvGrpSpPr>
              <a:grpSpLocks/>
            </p:cNvGrpSpPr>
            <p:nvPr/>
          </p:nvGrpSpPr>
          <p:grpSpPr bwMode="auto">
            <a:xfrm>
              <a:off x="3458" y="1338"/>
              <a:ext cx="1231" cy="768"/>
              <a:chOff x="3377" y="2073"/>
              <a:chExt cx="1231" cy="768"/>
            </a:xfrm>
          </p:grpSpPr>
          <p:grpSp>
            <p:nvGrpSpPr>
              <p:cNvPr id="13" name="Group 64"/>
              <p:cNvGrpSpPr>
                <a:grpSpLocks/>
              </p:cNvGrpSpPr>
              <p:nvPr/>
            </p:nvGrpSpPr>
            <p:grpSpPr bwMode="auto">
              <a:xfrm>
                <a:off x="3552" y="2073"/>
                <a:ext cx="1056" cy="768"/>
                <a:chOff x="1776" y="2832"/>
                <a:chExt cx="1056" cy="768"/>
              </a:xfrm>
            </p:grpSpPr>
            <p:sp>
              <p:nvSpPr>
                <p:cNvPr id="570433" name="Freeform 65"/>
                <p:cNvSpPr>
                  <a:spLocks/>
                </p:cNvSpPr>
                <p:nvPr/>
              </p:nvSpPr>
              <p:spPr bwMode="auto">
                <a:xfrm>
                  <a:off x="2064" y="2880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4" name="Freeform 66"/>
                <p:cNvSpPr>
                  <a:spLocks/>
                </p:cNvSpPr>
                <p:nvPr/>
              </p:nvSpPr>
              <p:spPr bwMode="auto">
                <a:xfrm>
                  <a:off x="1912" y="2832"/>
                  <a:ext cx="392" cy="576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5" name="Freeform 67"/>
                <p:cNvSpPr>
                  <a:spLocks/>
                </p:cNvSpPr>
                <p:nvPr/>
              </p:nvSpPr>
              <p:spPr bwMode="auto">
                <a:xfrm>
                  <a:off x="1776" y="2832"/>
                  <a:ext cx="480" cy="768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6" name="Freeform 68"/>
                <p:cNvSpPr>
                  <a:spLocks/>
                </p:cNvSpPr>
                <p:nvPr/>
              </p:nvSpPr>
              <p:spPr bwMode="auto">
                <a:xfrm>
                  <a:off x="2352" y="2880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7" name="Freeform 69"/>
                <p:cNvSpPr>
                  <a:spLocks/>
                </p:cNvSpPr>
                <p:nvPr/>
              </p:nvSpPr>
              <p:spPr bwMode="auto">
                <a:xfrm>
                  <a:off x="2304" y="2880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8" name="Freeform 70"/>
                <p:cNvSpPr>
                  <a:spLocks/>
                </p:cNvSpPr>
                <p:nvPr/>
              </p:nvSpPr>
              <p:spPr bwMode="auto">
                <a:xfrm>
                  <a:off x="2136" y="2880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9" name="Freeform 71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480" cy="3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0" name="Freeform 72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570441" name="Text Box 73"/>
              <p:cNvSpPr txBox="1">
                <a:spLocks noChangeArrowheads="1"/>
              </p:cNvSpPr>
              <p:nvPr/>
            </p:nvSpPr>
            <p:spPr bwMode="auto">
              <a:xfrm rot="-5107365">
                <a:off x="3283" y="2326"/>
                <a:ext cx="3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t-link</a:t>
                </a:r>
              </a:p>
            </p:txBody>
          </p:sp>
        </p:grpSp>
      </p:grpSp>
      <p:grpSp>
        <p:nvGrpSpPr>
          <p:cNvPr id="14" name="Group 107"/>
          <p:cNvGrpSpPr>
            <a:grpSpLocks/>
          </p:cNvGrpSpPr>
          <p:nvPr/>
        </p:nvGrpSpPr>
        <p:grpSpPr bwMode="auto">
          <a:xfrm>
            <a:off x="5764214" y="2733675"/>
            <a:ext cx="2414588" cy="1219200"/>
            <a:chOff x="3631" y="1722"/>
            <a:chExt cx="1521" cy="768"/>
          </a:xfrm>
        </p:grpSpPr>
        <p:graphicFrame>
          <p:nvGraphicFramePr>
            <p:cNvPr id="570430" name="Object 62"/>
            <p:cNvGraphicFramePr>
              <a:graphicFrameLocks noChangeAspect="1"/>
            </p:cNvGraphicFramePr>
            <p:nvPr/>
          </p:nvGraphicFramePr>
          <p:xfrm>
            <a:off x="4716" y="2210"/>
            <a:ext cx="436" cy="264"/>
          </p:xfrm>
          <a:graphic>
            <a:graphicData uri="http://schemas.openxmlformats.org/presentationml/2006/ole">
              <p:oleObj spid="_x0000_s930822" name="Equation" r:id="rId6" imgW="393480" imgH="241200" progId="Equation.3">
                <p:embed/>
              </p:oleObj>
            </a:graphicData>
          </a:graphic>
        </p:graphicFrame>
        <p:grpSp>
          <p:nvGrpSpPr>
            <p:cNvPr id="15" name="Group 74"/>
            <p:cNvGrpSpPr>
              <a:grpSpLocks/>
            </p:cNvGrpSpPr>
            <p:nvPr/>
          </p:nvGrpSpPr>
          <p:grpSpPr bwMode="auto">
            <a:xfrm>
              <a:off x="3631" y="1722"/>
              <a:ext cx="1259" cy="768"/>
              <a:chOff x="3550" y="2457"/>
              <a:chExt cx="1259" cy="768"/>
            </a:xfrm>
          </p:grpSpPr>
          <p:grpSp>
            <p:nvGrpSpPr>
              <p:cNvPr id="16" name="Group 75"/>
              <p:cNvGrpSpPr>
                <a:grpSpLocks/>
              </p:cNvGrpSpPr>
              <p:nvPr/>
            </p:nvGrpSpPr>
            <p:grpSpPr bwMode="auto">
              <a:xfrm>
                <a:off x="3550" y="2457"/>
                <a:ext cx="1058" cy="768"/>
                <a:chOff x="1773" y="3216"/>
                <a:chExt cx="1058" cy="768"/>
              </a:xfrm>
            </p:grpSpPr>
            <p:sp>
              <p:nvSpPr>
                <p:cNvPr id="570444" name="Freeform 76"/>
                <p:cNvSpPr>
                  <a:spLocks/>
                </p:cNvSpPr>
                <p:nvPr/>
              </p:nvSpPr>
              <p:spPr bwMode="auto">
                <a:xfrm rot="10836302">
                  <a:off x="2350" y="3601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5" name="Freeform 77"/>
                <p:cNvSpPr>
                  <a:spLocks/>
                </p:cNvSpPr>
                <p:nvPr/>
              </p:nvSpPr>
              <p:spPr bwMode="auto">
                <a:xfrm rot="10836302">
                  <a:off x="2304" y="3408"/>
                  <a:ext cx="390" cy="574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6" name="Freeform 78"/>
                <p:cNvSpPr>
                  <a:spLocks/>
                </p:cNvSpPr>
                <p:nvPr/>
              </p:nvSpPr>
              <p:spPr bwMode="auto">
                <a:xfrm rot="10836302">
                  <a:off x="2351" y="3219"/>
                  <a:ext cx="480" cy="765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7" name="Freeform 79"/>
                <p:cNvSpPr>
                  <a:spLocks/>
                </p:cNvSpPr>
                <p:nvPr/>
              </p:nvSpPr>
              <p:spPr bwMode="auto">
                <a:xfrm rot="10836302">
                  <a:off x="2142" y="3598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8" name="Freeform 80"/>
                <p:cNvSpPr>
                  <a:spLocks/>
                </p:cNvSpPr>
                <p:nvPr/>
              </p:nvSpPr>
              <p:spPr bwMode="auto">
                <a:xfrm rot="10836302">
                  <a:off x="2301" y="3407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9" name="Freeform 81"/>
                <p:cNvSpPr>
                  <a:spLocks/>
                </p:cNvSpPr>
                <p:nvPr/>
              </p:nvSpPr>
              <p:spPr bwMode="auto">
                <a:xfrm rot="10836302">
                  <a:off x="2351" y="3216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50" name="Freeform 82"/>
                <p:cNvSpPr>
                  <a:spLocks/>
                </p:cNvSpPr>
                <p:nvPr/>
              </p:nvSpPr>
              <p:spPr bwMode="auto">
                <a:xfrm rot="10836302">
                  <a:off x="1773" y="3596"/>
                  <a:ext cx="480" cy="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51" name="Freeform 83"/>
                <p:cNvSpPr>
                  <a:spLocks/>
                </p:cNvSpPr>
                <p:nvPr/>
              </p:nvSpPr>
              <p:spPr bwMode="auto">
                <a:xfrm rot="10836302">
                  <a:off x="1911" y="3405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570452" name="Text Box 84"/>
              <p:cNvSpPr txBox="1">
                <a:spLocks noChangeArrowheads="1"/>
              </p:cNvSpPr>
              <p:nvPr/>
            </p:nvSpPr>
            <p:spPr bwMode="auto">
              <a:xfrm rot="5598185">
                <a:off x="4503" y="2686"/>
                <a:ext cx="3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t-link</a:t>
                </a:r>
              </a:p>
            </p:txBody>
          </p:sp>
        </p:grpSp>
      </p:grpSp>
      <p:grpSp>
        <p:nvGrpSpPr>
          <p:cNvPr id="17" name="Group 100"/>
          <p:cNvGrpSpPr>
            <a:grpSpLocks/>
          </p:cNvGrpSpPr>
          <p:nvPr/>
        </p:nvGrpSpPr>
        <p:grpSpPr bwMode="auto">
          <a:xfrm>
            <a:off x="271215" y="4630177"/>
            <a:ext cx="4521201" cy="1233488"/>
            <a:chOff x="488" y="2960"/>
            <a:chExt cx="2848" cy="777"/>
          </a:xfrm>
        </p:grpSpPr>
        <p:sp>
          <p:nvSpPr>
            <p:cNvPr id="570465" name="Text Box 97"/>
            <p:cNvSpPr txBox="1">
              <a:spLocks noChangeArrowheads="1"/>
            </p:cNvSpPr>
            <p:nvPr/>
          </p:nvSpPr>
          <p:spPr bwMode="auto">
            <a:xfrm>
              <a:off x="488" y="2981"/>
              <a:ext cx="28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                    could be </a:t>
              </a:r>
              <a:endParaRPr lang="en-US" sz="2400" dirty="0"/>
            </a:p>
            <a:p>
              <a:pPr algn="ctr"/>
              <a:r>
                <a:rPr lang="en-US" sz="2400" dirty="0" smtClean="0"/>
                <a:t>unknown intensities </a:t>
              </a:r>
              <a:endParaRPr lang="en-US" sz="2400" dirty="0"/>
            </a:p>
            <a:p>
              <a:pPr algn="ctr"/>
              <a:r>
                <a:rPr lang="en-US" sz="2400" dirty="0"/>
                <a:t>of </a:t>
              </a:r>
              <a:r>
                <a:rPr lang="en-US" sz="2400" dirty="0">
                  <a:solidFill>
                    <a:schemeClr val="accent1"/>
                  </a:solidFill>
                </a:rPr>
                <a:t>object </a:t>
              </a:r>
              <a:r>
                <a:rPr lang="en-US" sz="2400" dirty="0"/>
                <a:t>and </a:t>
              </a:r>
              <a:r>
                <a:rPr lang="en-US" sz="2400" dirty="0">
                  <a:solidFill>
                    <a:schemeClr val="accent2"/>
                  </a:solidFill>
                </a:rPr>
                <a:t>background</a:t>
              </a:r>
            </a:p>
          </p:txBody>
        </p:sp>
        <p:graphicFrame>
          <p:nvGraphicFramePr>
            <p:cNvPr id="570466" name="Object 98"/>
            <p:cNvGraphicFramePr>
              <a:graphicFrameLocks noChangeAspect="1"/>
            </p:cNvGraphicFramePr>
            <p:nvPr/>
          </p:nvGraphicFramePr>
          <p:xfrm>
            <a:off x="1292" y="2960"/>
            <a:ext cx="811" cy="332"/>
          </p:xfrm>
          <a:graphic>
            <a:graphicData uri="http://schemas.openxmlformats.org/presentationml/2006/ole">
              <p:oleObj spid="_x0000_s930821" name="Equation" r:id="rId7" imgW="609480" imgH="228600" progId="Equation.3">
                <p:embed/>
              </p:oleObj>
            </a:graphicData>
          </a:graphic>
        </p:graphicFrame>
      </p:grpSp>
      <p:grpSp>
        <p:nvGrpSpPr>
          <p:cNvPr id="19" name="Group 103"/>
          <p:cNvGrpSpPr>
            <a:grpSpLocks/>
          </p:cNvGrpSpPr>
          <p:nvPr/>
        </p:nvGrpSpPr>
        <p:grpSpPr bwMode="auto">
          <a:xfrm>
            <a:off x="5710239" y="4843463"/>
            <a:ext cx="2473325" cy="1104900"/>
            <a:chOff x="3597" y="3051"/>
            <a:chExt cx="1558" cy="696"/>
          </a:xfrm>
        </p:grpSpPr>
        <p:graphicFrame>
          <p:nvGraphicFramePr>
            <p:cNvPr id="570461" name="Object 93"/>
            <p:cNvGraphicFramePr>
              <a:graphicFrameLocks noChangeAspect="1"/>
            </p:cNvGraphicFramePr>
            <p:nvPr/>
          </p:nvGraphicFramePr>
          <p:xfrm>
            <a:off x="3625" y="3387"/>
            <a:ext cx="1530" cy="360"/>
          </p:xfrm>
          <a:graphic>
            <a:graphicData uri="http://schemas.openxmlformats.org/presentationml/2006/ole">
              <p:oleObj spid="_x0000_s930819" name="Equation" r:id="rId8" imgW="1079280" imgH="253800" progId="Equation.3">
                <p:embed/>
              </p:oleObj>
            </a:graphicData>
          </a:graphic>
        </p:graphicFrame>
        <p:graphicFrame>
          <p:nvGraphicFramePr>
            <p:cNvPr id="570462" name="Object 94"/>
            <p:cNvGraphicFramePr>
              <a:graphicFrameLocks noChangeAspect="1"/>
            </p:cNvGraphicFramePr>
            <p:nvPr/>
          </p:nvGraphicFramePr>
          <p:xfrm>
            <a:off x="3597" y="3051"/>
            <a:ext cx="1558" cy="360"/>
          </p:xfrm>
          <a:graphic>
            <a:graphicData uri="http://schemas.openxmlformats.org/presentationml/2006/ole">
              <p:oleObj spid="_x0000_s930820" name="Equation" r:id="rId9" imgW="1143000" imgH="253800" progId="Equation.3">
                <p:embed/>
              </p:oleObj>
            </a:graphicData>
          </a:graphic>
        </p:graphicFrame>
      </p:grpSp>
      <p:grpSp>
        <p:nvGrpSpPr>
          <p:cNvPr id="20" name="Group 105"/>
          <p:cNvGrpSpPr>
            <a:grpSpLocks/>
          </p:cNvGrpSpPr>
          <p:nvPr/>
        </p:nvGrpSpPr>
        <p:grpSpPr bwMode="auto">
          <a:xfrm>
            <a:off x="1585913" y="2001838"/>
            <a:ext cx="3275012" cy="1944687"/>
            <a:chOff x="999" y="1261"/>
            <a:chExt cx="2063" cy="1225"/>
          </a:xfrm>
        </p:grpSpPr>
        <p:pic>
          <p:nvPicPr>
            <p:cNvPr id="570456" name="Picture 88" descr="pic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99" y="1261"/>
              <a:ext cx="1248" cy="1225"/>
            </a:xfrm>
            <a:prstGeom prst="rect">
              <a:avLst/>
            </a:prstGeom>
            <a:noFill/>
          </p:spPr>
        </p:pic>
        <p:sp>
          <p:nvSpPr>
            <p:cNvPr id="570470" name="AutoShape 102"/>
            <p:cNvSpPr>
              <a:spLocks noChangeArrowheads="1"/>
            </p:cNvSpPr>
            <p:nvPr/>
          </p:nvSpPr>
          <p:spPr bwMode="auto">
            <a:xfrm rot="-10714417">
              <a:off x="2825" y="1784"/>
              <a:ext cx="237" cy="24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570476" name="AutoShape 108"/>
          <p:cNvSpPr>
            <a:spLocks noChangeArrowheads="1"/>
          </p:cNvSpPr>
          <p:nvPr/>
        </p:nvSpPr>
        <p:spPr bwMode="auto">
          <a:xfrm rot="10783693">
            <a:off x="6110288" y="4362450"/>
            <a:ext cx="412750" cy="3254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1" name="Group 107"/>
          <p:cNvGrpSpPr/>
          <p:nvPr/>
        </p:nvGrpSpPr>
        <p:grpSpPr>
          <a:xfrm>
            <a:off x="1877961" y="2428568"/>
            <a:ext cx="1472466" cy="1744568"/>
            <a:chOff x="1877961" y="2428568"/>
            <a:chExt cx="1472466" cy="1744568"/>
          </a:xfrm>
        </p:grpSpPr>
        <p:grpSp>
          <p:nvGrpSpPr>
            <p:cNvPr id="22" name="Group 105"/>
            <p:cNvGrpSpPr/>
            <p:nvPr/>
          </p:nvGrpSpPr>
          <p:grpSpPr>
            <a:xfrm>
              <a:off x="2068923" y="2428568"/>
              <a:ext cx="1281504" cy="1201856"/>
              <a:chOff x="2068923" y="2428568"/>
              <a:chExt cx="1281504" cy="1201856"/>
            </a:xfrm>
          </p:grpSpPr>
          <p:graphicFrame>
            <p:nvGraphicFramePr>
              <p:cNvPr id="104" name="Object 9"/>
              <p:cNvGraphicFramePr>
                <a:graphicFrameLocks noChangeAspect="1"/>
              </p:cNvGraphicFramePr>
              <p:nvPr/>
            </p:nvGraphicFramePr>
            <p:xfrm>
              <a:off x="2068923" y="2428568"/>
              <a:ext cx="445998" cy="575649"/>
            </p:xfrm>
            <a:graphic>
              <a:graphicData uri="http://schemas.openxmlformats.org/presentationml/2006/ole">
                <p:oleObj spid="_x0000_s930824" name="Equation" r:id="rId11" imgW="152280" imgH="203040" progId="Equation.3">
                  <p:embed/>
                </p:oleObj>
              </a:graphicData>
            </a:graphic>
          </p:graphicFrame>
          <p:sp>
            <p:nvSpPr>
              <p:cNvPr id="105" name="TextBox 104"/>
              <p:cNvSpPr txBox="1"/>
              <p:nvPr/>
            </p:nvSpPr>
            <p:spPr>
              <a:xfrm>
                <a:off x="2934929" y="2984093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600" i="1" dirty="0" smtClean="0">
                    <a:solidFill>
                      <a:schemeClr val="accent3"/>
                    </a:solidFill>
                    <a:latin typeface="+mn-lt"/>
                  </a:rPr>
                  <a:t>S</a:t>
                </a:r>
                <a:endParaRPr lang="en-CA" sz="3600" i="1" dirty="0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1877961" y="3834582"/>
              <a:ext cx="1409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segmentation</a:t>
              </a:r>
              <a:endParaRPr lang="en-CA" dirty="0"/>
            </a:p>
          </p:txBody>
        </p:sp>
      </p:grpSp>
      <p:sp>
        <p:nvSpPr>
          <p:cNvPr id="109" name="Text Box 97"/>
          <p:cNvSpPr txBox="1">
            <a:spLocks noChangeArrowheads="1"/>
          </p:cNvSpPr>
          <p:nvPr/>
        </p:nvSpPr>
        <p:spPr bwMode="auto">
          <a:xfrm>
            <a:off x="429301" y="1378473"/>
            <a:ext cx="27398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[</a:t>
            </a:r>
            <a:r>
              <a:rPr lang="en-US" sz="2000" dirty="0" err="1" smtClean="0">
                <a:latin typeface="Times New Roman" pitchFamily="18" charset="0"/>
              </a:rPr>
              <a:t>Boykov</a:t>
            </a:r>
            <a:r>
              <a:rPr lang="en-US" sz="2000" dirty="0" smtClean="0">
                <a:latin typeface="Times New Roman" pitchFamily="18" charset="0"/>
              </a:rPr>
              <a:t> and Jolly 2001]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23" name="Group 125"/>
          <p:cNvGrpSpPr/>
          <p:nvPr/>
        </p:nvGrpSpPr>
        <p:grpSpPr>
          <a:xfrm>
            <a:off x="1552205" y="5950868"/>
            <a:ext cx="7182131" cy="917354"/>
            <a:chOff x="1076730" y="5950868"/>
            <a:chExt cx="7182131" cy="917354"/>
          </a:xfrm>
        </p:grpSpPr>
        <p:sp>
          <p:nvSpPr>
            <p:cNvPr id="101" name="Rectangle 100"/>
            <p:cNvSpPr/>
            <p:nvPr/>
          </p:nvSpPr>
          <p:spPr bwMode="auto">
            <a:xfrm>
              <a:off x="1153285" y="6013094"/>
              <a:ext cx="7105576" cy="84490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24" name="Group 124"/>
            <p:cNvGrpSpPr/>
            <p:nvPr/>
          </p:nvGrpSpPr>
          <p:grpSpPr>
            <a:xfrm>
              <a:off x="1076730" y="5950868"/>
              <a:ext cx="6803950" cy="917354"/>
              <a:chOff x="1076730" y="5950868"/>
              <a:chExt cx="6803950" cy="917354"/>
            </a:xfrm>
          </p:grpSpPr>
          <p:grpSp>
            <p:nvGrpSpPr>
              <p:cNvPr id="25" name="Group 109"/>
              <p:cNvGrpSpPr/>
              <p:nvPr/>
            </p:nvGrpSpPr>
            <p:grpSpPr>
              <a:xfrm>
                <a:off x="2415995" y="5950868"/>
                <a:ext cx="3253257" cy="917354"/>
                <a:chOff x="1611345" y="4647787"/>
                <a:chExt cx="3253257" cy="868264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2296383" y="4647787"/>
                  <a:ext cx="1758430" cy="277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200" dirty="0" smtClean="0"/>
                    <a:t>cost of severed </a:t>
                  </a:r>
                  <a:r>
                    <a:rPr lang="en-CA" sz="1200" b="1" i="1" dirty="0" smtClean="0"/>
                    <a:t>t-links</a:t>
                  </a:r>
                  <a:endParaRPr lang="en-CA" sz="1200" b="1" i="1" dirty="0"/>
                </a:p>
              </p:txBody>
            </p:sp>
            <p:graphicFrame>
              <p:nvGraphicFramePr>
                <p:cNvPr id="112" name="Object 11"/>
                <p:cNvGraphicFramePr>
                  <a:graphicFrameLocks noChangeAspect="1"/>
                </p:cNvGraphicFramePr>
                <p:nvPr/>
              </p:nvGraphicFramePr>
              <p:xfrm>
                <a:off x="1611345" y="4865676"/>
                <a:ext cx="3253257" cy="650375"/>
              </p:xfrm>
              <a:graphic>
                <a:graphicData uri="http://schemas.openxmlformats.org/presentationml/2006/ole">
                  <p:oleObj spid="_x0000_s930825" name="Equation" r:id="rId12" imgW="1714320" imgH="355320" progId="Equation.3">
                    <p:embed/>
                  </p:oleObj>
                </a:graphicData>
              </a:graphic>
            </p:graphicFrame>
          </p:grpSp>
          <p:sp>
            <p:nvSpPr>
              <p:cNvPr id="115" name="TextBox 114"/>
              <p:cNvSpPr txBox="1"/>
              <p:nvPr/>
            </p:nvSpPr>
            <p:spPr>
              <a:xfrm>
                <a:off x="1076730" y="6181386"/>
                <a:ext cx="5267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 smtClean="0">
                    <a:latin typeface="+mn-lt"/>
                  </a:rPr>
                  <a:t>E(</a:t>
                </a:r>
                <a:r>
                  <a:rPr lang="en-CA" sz="2400" i="1" dirty="0" smtClean="0">
                    <a:latin typeface="+mn-lt"/>
                  </a:rPr>
                  <a:t>S, </a:t>
                </a:r>
                <a:r>
                  <a:rPr lang="en-CA" sz="2400" i="1" dirty="0" err="1" smtClean="0">
                    <a:latin typeface="+mn-lt"/>
                  </a:rPr>
                  <a:t>I</a:t>
                </a:r>
                <a:r>
                  <a:rPr lang="en-CA" sz="2400" i="1" baseline="30000" dirty="0" err="1" smtClean="0">
                    <a:latin typeface="+mn-lt"/>
                  </a:rPr>
                  <a:t>s</a:t>
                </a:r>
                <a:r>
                  <a:rPr lang="en-CA" sz="2400" i="1" dirty="0" err="1" smtClean="0">
                    <a:latin typeface="+mn-lt"/>
                  </a:rPr>
                  <a:t>,I</a:t>
                </a:r>
                <a:r>
                  <a:rPr lang="en-CA" sz="2400" i="1" baseline="30000" dirty="0" err="1" smtClean="0">
                    <a:latin typeface="+mn-lt"/>
                  </a:rPr>
                  <a:t>t</a:t>
                </a:r>
                <a:r>
                  <a:rPr lang="en-CA" sz="2400" dirty="0" smtClean="0">
                    <a:latin typeface="+mn-lt"/>
                  </a:rPr>
                  <a:t>) =                                             +</a:t>
                </a:r>
                <a:endParaRPr lang="en-CA" sz="2400" dirty="0">
                  <a:latin typeface="+mn-lt"/>
                </a:endParaRPr>
              </a:p>
            </p:txBody>
          </p:sp>
          <p:grpSp>
            <p:nvGrpSpPr>
              <p:cNvPr id="26" name="Group 116"/>
              <p:cNvGrpSpPr/>
              <p:nvPr/>
            </p:nvGrpSpPr>
            <p:grpSpPr>
              <a:xfrm>
                <a:off x="6088586" y="6194768"/>
                <a:ext cx="1792094" cy="593906"/>
                <a:chOff x="5283936" y="4854943"/>
                <a:chExt cx="1792094" cy="593906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5283936" y="5171850"/>
                  <a:ext cx="17920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200" dirty="0" smtClean="0">
                      <a:solidFill>
                        <a:srgbClr val="CC6600"/>
                      </a:solidFill>
                    </a:rPr>
                    <a:t>cost of severed </a:t>
                  </a:r>
                  <a:r>
                    <a:rPr lang="en-CA" sz="1200" b="1" i="1" dirty="0" smtClean="0">
                      <a:solidFill>
                        <a:srgbClr val="CC6600"/>
                      </a:solidFill>
                    </a:rPr>
                    <a:t>n-links</a:t>
                  </a:r>
                  <a:endParaRPr lang="en-CA" sz="1200" b="1" i="1" dirty="0">
                    <a:solidFill>
                      <a:srgbClr val="CC6600"/>
                    </a:solidFill>
                  </a:endParaRPr>
                </a:p>
              </p:txBody>
            </p:sp>
            <p:graphicFrame>
              <p:nvGraphicFramePr>
                <p:cNvPr id="119" name="Object 16"/>
                <p:cNvGraphicFramePr>
                  <a:graphicFrameLocks noChangeAspect="1"/>
                </p:cNvGraphicFramePr>
                <p:nvPr/>
              </p:nvGraphicFramePr>
              <p:xfrm>
                <a:off x="5641517" y="4854943"/>
                <a:ext cx="666750" cy="428625"/>
              </p:xfrm>
              <a:graphic>
                <a:graphicData uri="http://schemas.openxmlformats.org/presentationml/2006/ole">
                  <p:oleObj spid="_x0000_s930826" name="Equation" r:id="rId13" imgW="304560" imgH="203040" progId="Equation.3">
                    <p:embed/>
                  </p:oleObj>
                </a:graphicData>
              </a:graphic>
            </p:graphicFrame>
          </p:grpSp>
        </p:grpSp>
      </p:grpSp>
      <p:sp>
        <p:nvSpPr>
          <p:cNvPr id="116" name="TextBox 115"/>
          <p:cNvSpPr txBox="1"/>
          <p:nvPr/>
        </p:nvSpPr>
        <p:spPr>
          <a:xfrm>
            <a:off x="-29260" y="6532465"/>
            <a:ext cx="1713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 smtClean="0">
                <a:solidFill>
                  <a:srgbClr val="339933"/>
                </a:solidFill>
                <a:latin typeface="+mn-lt"/>
              </a:rPr>
              <a:t>Chan-</a:t>
            </a:r>
            <a:r>
              <a:rPr lang="en-CA" b="1" i="1" dirty="0" err="1" smtClean="0">
                <a:solidFill>
                  <a:srgbClr val="339933"/>
                </a:solidFill>
                <a:latin typeface="+mn-lt"/>
              </a:rPr>
              <a:t>Vese</a:t>
            </a:r>
            <a:r>
              <a:rPr lang="en-CA" b="1" i="1" dirty="0" smtClean="0">
                <a:solidFill>
                  <a:srgbClr val="339933"/>
                </a:solidFill>
                <a:latin typeface="+mn-lt"/>
              </a:rPr>
              <a:t>  model</a:t>
            </a:r>
            <a:endParaRPr lang="en-CA" b="1" i="1" dirty="0">
              <a:solidFill>
                <a:srgbClr val="339933"/>
              </a:solidFill>
              <a:latin typeface="+mn-lt"/>
            </a:endParaRPr>
          </a:p>
        </p:txBody>
      </p:sp>
      <p:sp>
        <p:nvSpPr>
          <p:cNvPr id="117" name="AutoShape 108"/>
          <p:cNvSpPr>
            <a:spLocks noChangeArrowheads="1"/>
          </p:cNvSpPr>
          <p:nvPr/>
        </p:nvSpPr>
        <p:spPr bwMode="auto">
          <a:xfrm rot="17761952">
            <a:off x="4327628" y="3842870"/>
            <a:ext cx="412750" cy="151107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8" name="TextBox 117"/>
          <p:cNvSpPr txBox="1"/>
          <p:nvPr/>
        </p:nvSpPr>
        <p:spPr>
          <a:xfrm>
            <a:off x="3950211" y="3833171"/>
            <a:ext cx="1083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re-estimate</a:t>
            </a:r>
            <a:endParaRPr lang="en-CA" sz="1400" dirty="0"/>
          </a:p>
        </p:txBody>
      </p:sp>
      <p:graphicFrame>
        <p:nvGraphicFramePr>
          <p:cNvPr id="121" name="Object 98"/>
          <p:cNvGraphicFramePr>
            <a:graphicFrameLocks noChangeAspect="1"/>
          </p:cNvGraphicFramePr>
          <p:nvPr/>
        </p:nvGraphicFramePr>
        <p:xfrm>
          <a:off x="4172509" y="4045314"/>
          <a:ext cx="836908" cy="342606"/>
        </p:xfrm>
        <a:graphic>
          <a:graphicData uri="http://schemas.openxmlformats.org/presentationml/2006/ole">
            <p:oleObj spid="_x0000_s930827" name="Equation" r:id="rId14" imgW="609480" imgH="228600" progId="Equation.3">
              <p:embed/>
            </p:oleObj>
          </a:graphicData>
        </a:graphic>
      </p:graphicFrame>
      <p:grpSp>
        <p:nvGrpSpPr>
          <p:cNvPr id="124" name="Group 123"/>
          <p:cNvGrpSpPr/>
          <p:nvPr/>
        </p:nvGrpSpPr>
        <p:grpSpPr>
          <a:xfrm>
            <a:off x="1367965" y="5844848"/>
            <a:ext cx="1583575" cy="526693"/>
            <a:chOff x="1367965" y="5844848"/>
            <a:chExt cx="1583575" cy="526693"/>
          </a:xfrm>
        </p:grpSpPr>
        <p:sp>
          <p:nvSpPr>
            <p:cNvPr id="122" name="Arc 121"/>
            <p:cNvSpPr/>
            <p:nvPr/>
          </p:nvSpPr>
          <p:spPr bwMode="auto">
            <a:xfrm>
              <a:off x="2048257" y="6086249"/>
              <a:ext cx="424282" cy="285292"/>
            </a:xfrm>
            <a:prstGeom prst="arc">
              <a:avLst>
                <a:gd name="adj1" fmla="val 10656852"/>
                <a:gd name="adj2" fmla="val 0"/>
              </a:avLst>
            </a:prstGeom>
            <a:noFill/>
            <a:ln w="22225" cap="flat" cmpd="sng" algn="ctr">
              <a:solidFill>
                <a:srgbClr val="339933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67965" y="5844848"/>
              <a:ext cx="15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 smtClean="0">
                  <a:solidFill>
                    <a:srgbClr val="339933"/>
                  </a:solidFill>
                </a:rPr>
                <a:t>Block-</a:t>
              </a:r>
              <a:r>
                <a:rPr lang="en-CA" sz="1200" dirty="0" err="1" smtClean="0">
                  <a:solidFill>
                    <a:srgbClr val="339933"/>
                  </a:solidFill>
                </a:rPr>
                <a:t>Coord.Descent</a:t>
              </a:r>
              <a:endParaRPr lang="en-CA" sz="1200" dirty="0">
                <a:solidFill>
                  <a:srgbClr val="3399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013712" y="1478864"/>
            <a:ext cx="2031878" cy="1415591"/>
            <a:chOff x="6013712" y="1478864"/>
            <a:chExt cx="2031878" cy="1415591"/>
          </a:xfrm>
        </p:grpSpPr>
        <p:pic>
          <p:nvPicPr>
            <p:cNvPr id="66253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3712" y="1478864"/>
              <a:ext cx="2014495" cy="1415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6730808" y="1512544"/>
              <a:ext cx="13147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/>
                <a:t>Background </a:t>
              </a:r>
            </a:p>
            <a:p>
              <a:pPr algn="ctr"/>
              <a:r>
                <a:rPr lang="en-CA" dirty="0" smtClean="0"/>
                <a:t>Subtraction</a:t>
              </a:r>
            </a:p>
            <a:p>
              <a:pPr algn="ctr"/>
              <a:r>
                <a:rPr lang="en-CA" dirty="0" smtClean="0"/>
                <a:t>?</a:t>
              </a:r>
              <a:endParaRPr lang="en-CA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Thresholding</a:t>
            </a:r>
            <a:endParaRPr lang="en-CA" dirty="0"/>
          </a:p>
        </p:txBody>
      </p:sp>
      <p:pic>
        <p:nvPicPr>
          <p:cNvPr id="66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57" y="1484929"/>
            <a:ext cx="1965580" cy="13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200" y="1475598"/>
            <a:ext cx="1965582" cy="137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2453949" y="1475597"/>
            <a:ext cx="6450858" cy="2152650"/>
            <a:chOff x="2453949" y="1475597"/>
            <a:chExt cx="6450858" cy="2152650"/>
          </a:xfrm>
        </p:grpSpPr>
        <p:sp>
          <p:nvSpPr>
            <p:cNvPr id="8" name="TextBox 7"/>
            <p:cNvSpPr txBox="1"/>
            <p:nvPr/>
          </p:nvSpPr>
          <p:spPr>
            <a:xfrm>
              <a:off x="2453949" y="1875446"/>
              <a:ext cx="352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600" dirty="0" smtClean="0"/>
                <a:t>-</a:t>
              </a:r>
              <a:endParaRPr lang="en-CA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17707" y="1887885"/>
              <a:ext cx="521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600" dirty="0" smtClean="0"/>
                <a:t>=</a:t>
              </a:r>
              <a:endParaRPr lang="en-CA" sz="36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371032" y="1475597"/>
              <a:ext cx="3533775" cy="2152650"/>
              <a:chOff x="5371032" y="1475597"/>
              <a:chExt cx="3533775" cy="2152650"/>
            </a:xfrm>
          </p:grpSpPr>
          <p:pic>
            <p:nvPicPr>
              <p:cNvPr id="662532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71032" y="1475597"/>
                <a:ext cx="3533775" cy="2152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247594" y="1603065"/>
                <a:ext cx="1568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i="1" dirty="0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I= </a:t>
                </a:r>
                <a:r>
                  <a:rPr lang="en-CA" sz="2400" i="1" dirty="0" err="1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CA" sz="2400" i="1" baseline="-25000" dirty="0" err="1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obj</a:t>
                </a:r>
                <a:r>
                  <a:rPr lang="en-CA" sz="2400" i="1" baseline="-25000" dirty="0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CA" sz="2400" i="1" dirty="0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CA" sz="2400" i="1" dirty="0" err="1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CA" sz="2400" i="1" baseline="-25000" dirty="0" err="1" smtClean="0">
                    <a:solidFill>
                      <a:schemeClr val="accent3"/>
                    </a:solidFill>
                    <a:latin typeface="Times New Roman" pitchFamily="18" charset="0"/>
                    <a:cs typeface="Times New Roman" pitchFamily="18" charset="0"/>
                  </a:rPr>
                  <a:t>bkg</a:t>
                </a:r>
                <a:endParaRPr lang="en-CA" sz="2400" i="1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004305" y="3810813"/>
            <a:ext cx="7160591" cy="2280717"/>
            <a:chOff x="1004305" y="3810813"/>
            <a:chExt cx="7160591" cy="2280717"/>
          </a:xfrm>
        </p:grpSpPr>
        <p:grpSp>
          <p:nvGrpSpPr>
            <p:cNvPr id="11" name="Group 10"/>
            <p:cNvGrpSpPr/>
            <p:nvPr/>
          </p:nvGrpSpPr>
          <p:grpSpPr>
            <a:xfrm>
              <a:off x="1004305" y="3810813"/>
              <a:ext cx="4221819" cy="2280717"/>
              <a:chOff x="1004305" y="3810813"/>
              <a:chExt cx="4221819" cy="2280717"/>
            </a:xfrm>
          </p:grpSpPr>
          <p:pic>
            <p:nvPicPr>
              <p:cNvPr id="662533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04305" y="3938880"/>
                <a:ext cx="3533775" cy="2152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Down Arrow 9"/>
              <p:cNvSpPr/>
              <p:nvPr/>
            </p:nvSpPr>
            <p:spPr bwMode="auto">
              <a:xfrm rot="3162239">
                <a:off x="4899552" y="3801483"/>
                <a:ext cx="317241" cy="335902"/>
              </a:xfrm>
              <a:prstGeom prst="downArrow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245764" y="4213654"/>
              <a:ext cx="2919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Threshold intensities above  </a:t>
              </a:r>
              <a:r>
                <a:rPr lang="en-CA" sz="20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39741" y="6107502"/>
            <a:ext cx="307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better segmentation?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4328984" y="4642021"/>
            <a:ext cx="1136822" cy="650789"/>
          </a:xfrm>
          <a:prstGeom prst="rect">
            <a:avLst/>
          </a:prstGeom>
          <a:solidFill>
            <a:schemeClr val="folHlink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39762" y="4629665"/>
            <a:ext cx="1136822" cy="650789"/>
          </a:xfrm>
          <a:prstGeom prst="rect">
            <a:avLst/>
          </a:prstGeom>
          <a:solidFill>
            <a:schemeClr val="folHlink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83243" y="2347784"/>
            <a:ext cx="4390768" cy="774357"/>
          </a:xfrm>
          <a:prstGeom prst="rect">
            <a:avLst/>
          </a:prstGeom>
          <a:solidFill>
            <a:schemeClr val="folHlink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Block-coordinate descent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over labeling  </a:t>
            </a:r>
            <a:r>
              <a:rPr lang="en-US" i="1" dirty="0" smtClean="0"/>
              <a:t>S</a:t>
            </a:r>
            <a:r>
              <a:rPr lang="en-US" dirty="0" smtClean="0"/>
              <a:t>  for fixed  </a:t>
            </a:r>
            <a:r>
              <a:rPr lang="en-US" i="1" dirty="0" smtClean="0"/>
              <a:t>I</a:t>
            </a:r>
            <a:r>
              <a:rPr lang="en-US" i="1" baseline="50000" dirty="0" smtClean="0"/>
              <a:t> </a:t>
            </a:r>
            <a:r>
              <a:rPr lang="en-US" sz="2800" i="1" baseline="50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i="1" baseline="50000" dirty="0" smtClean="0"/>
              <a:t> </a:t>
            </a:r>
            <a:r>
              <a:rPr lang="en-US" sz="2800" i="1" baseline="50000" dirty="0" smtClean="0"/>
              <a:t>1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Minimize over  </a:t>
            </a:r>
            <a:r>
              <a:rPr lang="en-US" i="1" dirty="0" smtClean="0"/>
              <a:t>I</a:t>
            </a:r>
            <a:r>
              <a:rPr lang="en-US" i="1" baseline="50000" dirty="0" smtClean="0"/>
              <a:t> </a:t>
            </a:r>
            <a:r>
              <a:rPr lang="en-US" sz="2800" i="1" baseline="50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i="1" baseline="50000" dirty="0" smtClean="0"/>
              <a:t> </a:t>
            </a:r>
            <a:r>
              <a:rPr lang="en-US" sz="2800" i="1" baseline="50000" dirty="0" smtClean="0"/>
              <a:t>1</a:t>
            </a:r>
            <a:r>
              <a:rPr lang="en-US" dirty="0" smtClean="0"/>
              <a:t>  for fixed labeling  </a:t>
            </a:r>
            <a:r>
              <a:rPr lang="en-US" i="1" dirty="0" smtClean="0"/>
              <a:t>S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1029122" name="Object 2"/>
          <p:cNvGraphicFramePr>
            <a:graphicFrameLocks noChangeAspect="1"/>
          </p:cNvGraphicFramePr>
          <p:nvPr/>
        </p:nvGraphicFramePr>
        <p:xfrm>
          <a:off x="1716088" y="2471738"/>
          <a:ext cx="3675062" cy="527050"/>
        </p:xfrm>
        <a:graphic>
          <a:graphicData uri="http://schemas.openxmlformats.org/presentationml/2006/ole">
            <p:oleObj spid="_x0000_s939010" name="Equation" r:id="rId3" imgW="2654280" imgH="380880" progId="Equation.3">
              <p:embed/>
            </p:oleObj>
          </a:graphicData>
        </a:graphic>
      </p:graphicFrame>
      <p:graphicFrame>
        <p:nvGraphicFramePr>
          <p:cNvPr id="1029123" name="Object 3"/>
          <p:cNvGraphicFramePr>
            <a:graphicFrameLocks noChangeAspect="1"/>
          </p:cNvGraphicFramePr>
          <p:nvPr/>
        </p:nvGraphicFramePr>
        <p:xfrm>
          <a:off x="5427663" y="2484438"/>
          <a:ext cx="1665287" cy="471487"/>
        </p:xfrm>
        <a:graphic>
          <a:graphicData uri="http://schemas.openxmlformats.org/presentationml/2006/ole">
            <p:oleObj spid="_x0000_s939011" name="Equation" r:id="rId4" imgW="1257120" imgH="355320" progId="Equation.3">
              <p:embed/>
            </p:oleObj>
          </a:graphicData>
        </a:graphic>
      </p:graphicFrame>
      <p:graphicFrame>
        <p:nvGraphicFramePr>
          <p:cNvPr id="1029124" name="Object 4"/>
          <p:cNvGraphicFramePr>
            <a:graphicFrameLocks noChangeAspect="1"/>
          </p:cNvGraphicFramePr>
          <p:nvPr/>
        </p:nvGraphicFramePr>
        <p:xfrm>
          <a:off x="5938838" y="712171"/>
          <a:ext cx="1812925" cy="552450"/>
        </p:xfrm>
        <a:graphic>
          <a:graphicData uri="http://schemas.openxmlformats.org/presentationml/2006/ole">
            <p:oleObj spid="_x0000_s939012" name="Equation" r:id="rId5" imgW="749160" imgH="228600" progId="Equation.3">
              <p:embed/>
            </p:oleObj>
          </a:graphicData>
        </a:graphic>
      </p:graphicFrame>
      <p:graphicFrame>
        <p:nvGraphicFramePr>
          <p:cNvPr id="1029125" name="Object 5"/>
          <p:cNvGraphicFramePr>
            <a:graphicFrameLocks noChangeAspect="1"/>
          </p:cNvGraphicFramePr>
          <p:nvPr/>
        </p:nvGraphicFramePr>
        <p:xfrm>
          <a:off x="1838611" y="4738688"/>
          <a:ext cx="3692525" cy="527050"/>
        </p:xfrm>
        <a:graphic>
          <a:graphicData uri="http://schemas.openxmlformats.org/presentationml/2006/ole">
            <p:oleObj spid="_x0000_s939013" name="Equation" r:id="rId6" imgW="2666880" imgH="380880" progId="Equation.3">
              <p:embed/>
            </p:oleObj>
          </a:graphicData>
        </a:graphic>
      </p:graphicFrame>
      <p:graphicFrame>
        <p:nvGraphicFramePr>
          <p:cNvPr id="1029126" name="Object 6"/>
          <p:cNvGraphicFramePr>
            <a:graphicFrameLocks noChangeAspect="1"/>
          </p:cNvGraphicFramePr>
          <p:nvPr/>
        </p:nvGraphicFramePr>
        <p:xfrm>
          <a:off x="5618163" y="4759325"/>
          <a:ext cx="1666875" cy="471488"/>
        </p:xfrm>
        <a:graphic>
          <a:graphicData uri="http://schemas.openxmlformats.org/presentationml/2006/ole">
            <p:oleObj spid="_x0000_s939014" name="Equation" r:id="rId7" imgW="1257120" imgH="35532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33524" y="4497868"/>
            <a:ext cx="1521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fixed for </a:t>
            </a:r>
            <a:r>
              <a:rPr lang="en-US" i="1" dirty="0" smtClean="0">
                <a:solidFill>
                  <a:schemeClr val="accent6"/>
                </a:solidFill>
                <a:latin typeface="+mn-lt"/>
              </a:rPr>
              <a:t> S=const</a:t>
            </a:r>
            <a:endParaRPr lang="en-US" i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9716" y="3130376"/>
            <a:ext cx="4334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optimal 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 can be computed using graph cuts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2659063" y="5408133"/>
            <a:ext cx="6386083" cy="1213154"/>
            <a:chOff x="2659063" y="5408133"/>
            <a:chExt cx="6386083" cy="1213154"/>
          </a:xfrm>
        </p:grpSpPr>
        <p:sp>
          <p:nvSpPr>
            <p:cNvPr id="11" name="TextBox 10"/>
            <p:cNvSpPr txBox="1"/>
            <p:nvPr/>
          </p:nvSpPr>
          <p:spPr>
            <a:xfrm>
              <a:off x="5107459" y="5408133"/>
              <a:ext cx="39376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optimal  </a:t>
              </a:r>
              <a:r>
                <a:rPr lang="en-US" sz="1200" i="1" dirty="0" smtClean="0">
                  <a:solidFill>
                    <a:srgbClr val="FF0000"/>
                  </a:solidFill>
                </a:rPr>
                <a:t>I</a:t>
              </a:r>
              <a:r>
                <a:rPr lang="en-US" sz="1200" i="1" baseline="50000" dirty="0" smtClean="0">
                  <a:solidFill>
                    <a:srgbClr val="FF0000"/>
                  </a:solidFill>
                </a:rPr>
                <a:t> 1</a:t>
              </a:r>
              <a:r>
                <a:rPr lang="en-US" sz="1200" dirty="0" smtClean="0">
                  <a:solidFill>
                    <a:srgbClr val="FF0000"/>
                  </a:solidFill>
                </a:rPr>
                <a:t>, </a:t>
              </a:r>
              <a:r>
                <a:rPr lang="en-US" sz="1200" i="1" dirty="0" smtClean="0">
                  <a:solidFill>
                    <a:srgbClr val="FF0000"/>
                  </a:solidFill>
                </a:rPr>
                <a:t>I</a:t>
              </a:r>
              <a:r>
                <a:rPr lang="en-US" sz="1200" i="1" baseline="50000" dirty="0" smtClean="0">
                  <a:solidFill>
                    <a:srgbClr val="FF0000"/>
                  </a:solidFill>
                </a:rPr>
                <a:t> 0</a:t>
              </a:r>
              <a:r>
                <a:rPr lang="en-US" sz="1200" dirty="0" smtClean="0">
                  <a:solidFill>
                    <a:srgbClr val="FF0000"/>
                  </a:solidFill>
                </a:rPr>
                <a:t>  can be computed by minimizing 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squared errors inside object and background segments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29127" name="Object 7"/>
            <p:cNvGraphicFramePr>
              <a:graphicFrameLocks noChangeAspect="1"/>
            </p:cNvGraphicFramePr>
            <p:nvPr/>
          </p:nvGraphicFramePr>
          <p:xfrm>
            <a:off x="2659063" y="5989638"/>
            <a:ext cx="1546225" cy="630237"/>
          </p:xfrm>
          <a:graphic>
            <a:graphicData uri="http://schemas.openxmlformats.org/presentationml/2006/ole">
              <p:oleObj spid="_x0000_s939015" name="Equation" r:id="rId8" imgW="965160" imgH="393480" progId="Equation.3">
                <p:embed/>
              </p:oleObj>
            </a:graphicData>
          </a:graphic>
        </p:graphicFrame>
        <p:graphicFrame>
          <p:nvGraphicFramePr>
            <p:cNvPr id="1029128" name="Object 8"/>
            <p:cNvGraphicFramePr>
              <a:graphicFrameLocks noChangeAspect="1"/>
            </p:cNvGraphicFramePr>
            <p:nvPr/>
          </p:nvGraphicFramePr>
          <p:xfrm>
            <a:off x="4680418" y="5991049"/>
            <a:ext cx="1525588" cy="630238"/>
          </p:xfrm>
          <a:graphic>
            <a:graphicData uri="http://schemas.openxmlformats.org/presentationml/2006/ole">
              <p:oleObj spid="_x0000_s939016" name="Equation" r:id="rId9" imgW="952200" imgH="393480" progId="Equation.3">
                <p:embed/>
              </p:oleObj>
            </a:graphicData>
          </a:graphic>
        </p:graphicFrame>
        <p:sp>
          <p:nvSpPr>
            <p:cNvPr id="17" name="Down Arrow 16"/>
            <p:cNvSpPr/>
            <p:nvPr/>
          </p:nvSpPr>
          <p:spPr bwMode="auto">
            <a:xfrm>
              <a:off x="3212757" y="5494638"/>
              <a:ext cx="263611" cy="428367"/>
            </a:xfrm>
            <a:prstGeom prst="downArrow">
              <a:avLst/>
            </a:prstGeom>
            <a:solidFill>
              <a:schemeClr val="folHlink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4699713" y="5445212"/>
              <a:ext cx="263611" cy="477794"/>
            </a:xfrm>
            <a:prstGeom prst="downArrow">
              <a:avLst/>
            </a:prstGeom>
            <a:solidFill>
              <a:schemeClr val="folHlink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123556" y="2133600"/>
            <a:ext cx="976203" cy="1878228"/>
            <a:chOff x="123556" y="2133600"/>
            <a:chExt cx="976203" cy="1878228"/>
          </a:xfrm>
        </p:grpSpPr>
        <p:sp>
          <p:nvSpPr>
            <p:cNvPr id="19" name="Arc 18"/>
            <p:cNvSpPr/>
            <p:nvPr/>
          </p:nvSpPr>
          <p:spPr bwMode="auto">
            <a:xfrm>
              <a:off x="123556" y="2133600"/>
              <a:ext cx="790833" cy="1878228"/>
            </a:xfrm>
            <a:prstGeom prst="arc">
              <a:avLst>
                <a:gd name="adj1" fmla="val 17343447"/>
                <a:gd name="adj2" fmla="val 4575823"/>
              </a:avLst>
            </a:prstGeom>
            <a:noFill/>
            <a:ln w="349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Arc 19"/>
            <p:cNvSpPr/>
            <p:nvPr/>
          </p:nvSpPr>
          <p:spPr bwMode="auto">
            <a:xfrm flipH="1" flipV="1">
              <a:off x="280095" y="2244806"/>
              <a:ext cx="819664" cy="1742306"/>
            </a:xfrm>
            <a:prstGeom prst="arc">
              <a:avLst>
                <a:gd name="adj1" fmla="val 16927014"/>
                <a:gd name="adj2" fmla="val 4575823"/>
              </a:avLst>
            </a:prstGeom>
            <a:noFill/>
            <a:ln w="349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>
            <a:off x="2224585" y="2565767"/>
            <a:ext cx="368490" cy="13649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210937" y="2552131"/>
            <a:ext cx="409433" cy="136478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115402" y="4817660"/>
            <a:ext cx="125105" cy="166048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2074460" y="4817660"/>
            <a:ext cx="163773" cy="163773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Chan-</a:t>
            </a:r>
            <a:r>
              <a:rPr lang="en-US" i="1" dirty="0" err="1" smtClean="0"/>
              <a:t>Vese</a:t>
            </a:r>
            <a:r>
              <a:rPr lang="en-US" dirty="0" smtClean="0"/>
              <a:t> segmentation</a:t>
            </a:r>
            <a:br>
              <a:rPr lang="en-US" dirty="0" smtClean="0"/>
            </a:br>
            <a:r>
              <a:rPr lang="en-US" sz="2400" dirty="0" smtClean="0"/>
              <a:t>(binary case                  )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35013" y="4851400"/>
          <a:ext cx="6724650" cy="930275"/>
        </p:xfrm>
        <a:graphic>
          <a:graphicData uri="http://schemas.openxmlformats.org/presentationml/2006/ole">
            <p:oleObj spid="_x0000_s940034" name="Equation" r:id="rId3" imgW="2755800" imgH="380880" progId="Equation.3">
              <p:embed/>
            </p:oleObj>
          </a:graphicData>
        </a:graphic>
      </p:graphicFrame>
      <p:graphicFrame>
        <p:nvGraphicFramePr>
          <p:cNvPr id="918533" name="Object 5"/>
          <p:cNvGraphicFramePr>
            <a:graphicFrameLocks noChangeAspect="1"/>
          </p:cNvGraphicFramePr>
          <p:nvPr/>
        </p:nvGraphicFramePr>
        <p:xfrm>
          <a:off x="3305175" y="5835650"/>
          <a:ext cx="3065463" cy="868363"/>
        </p:xfrm>
        <a:graphic>
          <a:graphicData uri="http://schemas.openxmlformats.org/presentationml/2006/ole">
            <p:oleObj spid="_x0000_s940035" name="Equation" r:id="rId4" imgW="1257120" imgH="355320" progId="Equation.3">
              <p:embed/>
            </p:oleObj>
          </a:graphicData>
        </a:graphic>
      </p:graphicFrame>
      <p:pic>
        <p:nvPicPr>
          <p:cNvPr id="920581" name="Picture 5" descr="http://www.shawnlankton.com/wp-content/uploads/2008/03/outpu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253" y="1589262"/>
            <a:ext cx="4570972" cy="3024908"/>
          </a:xfrm>
          <a:prstGeom prst="rect">
            <a:avLst/>
          </a:prstGeom>
          <a:noFill/>
        </p:spPr>
      </p:pic>
      <p:graphicFrame>
        <p:nvGraphicFramePr>
          <p:cNvPr id="1145860" name="Object 4"/>
          <p:cNvGraphicFramePr>
            <a:graphicFrameLocks noChangeAspect="1"/>
          </p:cNvGraphicFramePr>
          <p:nvPr/>
        </p:nvGraphicFramePr>
        <p:xfrm>
          <a:off x="2162931" y="898358"/>
          <a:ext cx="1254125" cy="441325"/>
        </p:xfrm>
        <a:graphic>
          <a:graphicData uri="http://schemas.openxmlformats.org/presentationml/2006/ole">
            <p:oleObj spid="_x0000_s940036" name="Equation" r:id="rId6" imgW="66024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86" name="Picture 6" descr="C:\Documents and Settings\yuri.RENT.000\Desktop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125" y="1465216"/>
            <a:ext cx="4226352" cy="31693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Chan-</a:t>
            </a:r>
            <a:r>
              <a:rPr lang="en-US" i="1" dirty="0" err="1" smtClean="0"/>
              <a:t>Vese</a:t>
            </a:r>
            <a:r>
              <a:rPr lang="en-US" dirty="0" smtClean="0"/>
              <a:t> segmentation</a:t>
            </a:r>
            <a:br>
              <a:rPr lang="en-US" dirty="0" smtClean="0"/>
            </a:br>
            <a:r>
              <a:rPr lang="en-US" sz="2400" dirty="0" smtClean="0"/>
              <a:t>(could be used for more than 2 labels                       )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3850" y="4851400"/>
          <a:ext cx="7343775" cy="930275"/>
        </p:xfrm>
        <a:graphic>
          <a:graphicData uri="http://schemas.openxmlformats.org/presentationml/2006/ole">
            <p:oleObj spid="_x0000_s941058" name="Equation" r:id="rId4" imgW="3009600" imgH="380880" progId="Equation.3">
              <p:embed/>
            </p:oleObj>
          </a:graphicData>
        </a:graphic>
      </p:graphicFrame>
      <p:graphicFrame>
        <p:nvGraphicFramePr>
          <p:cNvPr id="918534" name="Object 6"/>
          <p:cNvGraphicFramePr>
            <a:graphicFrameLocks noChangeAspect="1"/>
          </p:cNvGraphicFramePr>
          <p:nvPr/>
        </p:nvGraphicFramePr>
        <p:xfrm>
          <a:off x="3305175" y="5835650"/>
          <a:ext cx="3065463" cy="868363"/>
        </p:xfrm>
        <a:graphic>
          <a:graphicData uri="http://schemas.openxmlformats.org/presentationml/2006/ole">
            <p:oleObj spid="_x0000_s941059" name="Equation" r:id="rId5" imgW="1257120" imgH="355320" progId="Equation.3">
              <p:embed/>
            </p:oleObj>
          </a:graphicData>
        </a:graphic>
      </p:graphicFrame>
      <p:pic>
        <p:nvPicPr>
          <p:cNvPr id="8" name="Picture 5" descr="C:\Users\yuri\Desktop\flow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884" y="1479764"/>
            <a:ext cx="4221835" cy="31663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32902" y="1405719"/>
            <a:ext cx="386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can be used for segmentation,  to reduce color-depth,</a:t>
            </a:r>
          </a:p>
          <a:p>
            <a:pPr algn="r"/>
            <a:r>
              <a:rPr lang="en-US" sz="1200" dirty="0" smtClean="0"/>
              <a:t>or to create a cartoon</a:t>
            </a:r>
            <a:endParaRPr lang="en-US" sz="1200" dirty="0"/>
          </a:p>
        </p:txBody>
      </p:sp>
      <p:graphicFrame>
        <p:nvGraphicFramePr>
          <p:cNvPr id="1146884" name="Object 4"/>
          <p:cNvGraphicFramePr>
            <a:graphicFrameLocks noChangeAspect="1"/>
          </p:cNvGraphicFramePr>
          <p:nvPr/>
        </p:nvGraphicFramePr>
        <p:xfrm>
          <a:off x="5104054" y="898525"/>
          <a:ext cx="1760537" cy="441325"/>
        </p:xfrm>
        <a:graphic>
          <a:graphicData uri="http://schemas.openxmlformats.org/presentationml/2006/ole">
            <p:oleObj spid="_x0000_s941060" name="Equation" r:id="rId7" imgW="9270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Documents and Settings\yuri.RENT.000\Desktop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125" y="1465216"/>
            <a:ext cx="4226352" cy="31693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6108" y="5836920"/>
            <a:ext cx="5596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without the smoothing term, this is like </a:t>
            </a:r>
          </a:p>
          <a:p>
            <a:pPr algn="ctr"/>
            <a:r>
              <a:rPr lang="en-US" sz="2400" dirty="0" smtClean="0"/>
              <a:t>“</a:t>
            </a:r>
            <a:r>
              <a:rPr lang="en-US" sz="2400" dirty="0" smtClean="0">
                <a:solidFill>
                  <a:schemeClr val="accent2"/>
                </a:solidFill>
              </a:rPr>
              <a:t>K-means</a:t>
            </a:r>
            <a:r>
              <a:rPr lang="en-US" sz="2400" dirty="0" smtClean="0"/>
              <a:t>” clustering in the color space </a:t>
            </a: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Chan-</a:t>
            </a:r>
            <a:r>
              <a:rPr lang="en-US" i="1" dirty="0" err="1" smtClean="0"/>
              <a:t>Vese</a:t>
            </a:r>
            <a:r>
              <a:rPr lang="en-US" dirty="0" smtClean="0"/>
              <a:t> segmentation</a:t>
            </a:r>
            <a:br>
              <a:rPr lang="en-US" dirty="0" smtClean="0"/>
            </a:br>
            <a:r>
              <a:rPr lang="en-US" sz="2400" dirty="0" smtClean="0"/>
              <a:t>(could be used for more than 2 labels                       )</a:t>
            </a:r>
            <a:endParaRPr lang="en-US" sz="2400" dirty="0"/>
          </a:p>
        </p:txBody>
      </p:sp>
      <p:pic>
        <p:nvPicPr>
          <p:cNvPr id="919557" name="Picture 5" descr="C:\Users\yuri\Desktop\flow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884" y="1479764"/>
            <a:ext cx="4221835" cy="3166376"/>
          </a:xfrm>
          <a:prstGeom prst="rect">
            <a:avLst/>
          </a:prstGeom>
          <a:noFill/>
        </p:spPr>
      </p:pic>
      <p:graphicFrame>
        <p:nvGraphicFramePr>
          <p:cNvPr id="1147908" name="Object 4"/>
          <p:cNvGraphicFramePr>
            <a:graphicFrameLocks noChangeAspect="1"/>
          </p:cNvGraphicFramePr>
          <p:nvPr/>
        </p:nvGraphicFramePr>
        <p:xfrm>
          <a:off x="323850" y="4851400"/>
          <a:ext cx="7343775" cy="930275"/>
        </p:xfrm>
        <a:graphic>
          <a:graphicData uri="http://schemas.openxmlformats.org/presentationml/2006/ole">
            <p:oleObj spid="_x0000_s942082" name="Equation" r:id="rId5" imgW="3009600" imgH="3808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32902" y="1405719"/>
            <a:ext cx="3865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can be used for segmentation,  to reduce color-depth,</a:t>
            </a:r>
          </a:p>
          <a:p>
            <a:pPr algn="r"/>
            <a:r>
              <a:rPr lang="en-US" sz="1200" dirty="0" smtClean="0"/>
              <a:t>or to create a cartoon</a:t>
            </a:r>
            <a:endParaRPr lang="en-US" sz="1200" dirty="0"/>
          </a:p>
        </p:txBody>
      </p:sp>
      <p:graphicFrame>
        <p:nvGraphicFramePr>
          <p:cNvPr id="1147909" name="Object 5"/>
          <p:cNvGraphicFramePr>
            <a:graphicFrameLocks noChangeAspect="1"/>
          </p:cNvGraphicFramePr>
          <p:nvPr/>
        </p:nvGraphicFramePr>
        <p:xfrm>
          <a:off x="5103813" y="898525"/>
          <a:ext cx="1760537" cy="441325"/>
        </p:xfrm>
        <a:graphic>
          <a:graphicData uri="http://schemas.openxmlformats.org/presentationml/2006/ole">
            <p:oleObj spid="_x0000_s942083" name="Equation" r:id="rId6" imgW="927000" imgH="241200" progId="Equation.3">
              <p:embed/>
            </p:oleObj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39942" y="5374256"/>
            <a:ext cx="1923690" cy="1063912"/>
            <a:chOff x="439942" y="5374256"/>
            <a:chExt cx="1923690" cy="1063912"/>
          </a:xfrm>
        </p:grpSpPr>
        <p:sp>
          <p:nvSpPr>
            <p:cNvPr id="11" name="Right Brace 10"/>
            <p:cNvSpPr/>
            <p:nvPr/>
          </p:nvSpPr>
          <p:spPr bwMode="auto">
            <a:xfrm rot="5400000">
              <a:off x="1345720" y="4813539"/>
              <a:ext cx="241540" cy="1362974"/>
            </a:xfrm>
            <a:prstGeom prst="rightBrac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9942" y="5607171"/>
              <a:ext cx="19236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joint optimization over </a:t>
              </a:r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dirty="0" smtClean="0">
                  <a:solidFill>
                    <a:srgbClr val="FF0000"/>
                  </a:solidFill>
                </a:rPr>
                <a:t> and  </a:t>
              </a:r>
              <a:r>
                <a:rPr lang="en-US" i="1" dirty="0" smtClean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en-US" i="1" baseline="30000" dirty="0" smtClean="0">
                  <a:solidFill>
                    <a:srgbClr val="FF0000"/>
                  </a:solidFill>
                  <a:latin typeface="+mn-lt"/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, </a:t>
              </a:r>
              <a:r>
                <a:rPr lang="en-US" i="1" dirty="0" smtClean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en-US" i="1" baseline="30000" dirty="0" smtClean="0">
                  <a:solidFill>
                    <a:srgbClr val="FF0000"/>
                  </a:solidFill>
                  <a:latin typeface="+mn-lt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,… is </a:t>
              </a:r>
              <a:r>
                <a:rPr lang="en-US" b="1" dirty="0" smtClean="0">
                  <a:solidFill>
                    <a:srgbClr val="FF0000"/>
                  </a:solidFill>
                </a:rPr>
                <a:t>NP-hard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455" name="Picture 87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1992313"/>
            <a:ext cx="1981200" cy="1946275"/>
          </a:xfrm>
          <a:prstGeom prst="rect">
            <a:avLst/>
          </a:prstGeom>
          <a:noFill/>
        </p:spPr>
      </p:pic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712200" cy="1104900"/>
          </a:xfrm>
        </p:spPr>
        <p:txBody>
          <a:bodyPr/>
          <a:lstStyle/>
          <a:p>
            <a:r>
              <a:rPr lang="en-US" dirty="0" smtClean="0"/>
              <a:t>From fixed intensity segments</a:t>
            </a:r>
            <a:br>
              <a:rPr lang="en-US" dirty="0" smtClean="0"/>
            </a:br>
            <a:r>
              <a:rPr lang="en-US" dirty="0" smtClean="0"/>
              <a:t>to general intensity distributions</a:t>
            </a:r>
            <a:endParaRPr lang="en-US" sz="2800" dirty="0"/>
          </a:p>
        </p:txBody>
      </p:sp>
      <p:graphicFrame>
        <p:nvGraphicFramePr>
          <p:cNvPr id="570372" name="Object 4"/>
          <p:cNvGraphicFramePr>
            <a:graphicFrameLocks noChangeAspect="1"/>
          </p:cNvGraphicFramePr>
          <p:nvPr/>
        </p:nvGraphicFramePr>
        <p:xfrm>
          <a:off x="6178550" y="2955925"/>
          <a:ext cx="577850" cy="427038"/>
        </p:xfrm>
        <a:graphic>
          <a:graphicData uri="http://schemas.openxmlformats.org/presentationml/2006/ole">
            <p:oleObj spid="_x0000_s683010" name="Equation" r:id="rId4" imgW="253800" imgH="241200" progId="Equation.3">
              <p:embed/>
            </p:oleObj>
          </a:graphicData>
        </a:graphic>
      </p:graphicFrame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072188" y="1757363"/>
            <a:ext cx="1231900" cy="1876425"/>
            <a:chOff x="3504" y="1497"/>
            <a:chExt cx="776" cy="1182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504" y="1911"/>
              <a:ext cx="768" cy="768"/>
              <a:chOff x="672" y="1344"/>
              <a:chExt cx="768" cy="768"/>
            </a:xfrm>
          </p:grpSpPr>
          <p:sp>
            <p:nvSpPr>
              <p:cNvPr id="570375" name="Line 7"/>
              <p:cNvSpPr>
                <a:spLocks noChangeShapeType="1"/>
              </p:cNvSpPr>
              <p:nvPr/>
            </p:nvSpPr>
            <p:spPr bwMode="auto">
              <a:xfrm>
                <a:off x="672" y="134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6" name="Line 8"/>
              <p:cNvSpPr>
                <a:spLocks noChangeShapeType="1"/>
              </p:cNvSpPr>
              <p:nvPr/>
            </p:nvSpPr>
            <p:spPr bwMode="auto">
              <a:xfrm>
                <a:off x="1440" y="134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7" name="Line 9"/>
              <p:cNvSpPr>
                <a:spLocks noChangeShapeType="1"/>
              </p:cNvSpPr>
              <p:nvPr/>
            </p:nvSpPr>
            <p:spPr bwMode="auto">
              <a:xfrm>
                <a:off x="1056" y="21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8" name="Line 10"/>
              <p:cNvSpPr>
                <a:spLocks noChangeShapeType="1"/>
              </p:cNvSpPr>
              <p:nvPr/>
            </p:nvSpPr>
            <p:spPr bwMode="auto">
              <a:xfrm>
                <a:off x="672" y="172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9" name="Line 11"/>
              <p:cNvSpPr>
                <a:spLocks noChangeShapeType="1"/>
              </p:cNvSpPr>
              <p:nvPr/>
            </p:nvSpPr>
            <p:spPr bwMode="auto">
              <a:xfrm>
                <a:off x="672" y="1344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0" name="Line 12"/>
              <p:cNvSpPr>
                <a:spLocks noChangeShapeType="1"/>
              </p:cNvSpPr>
              <p:nvPr/>
            </p:nvSpPr>
            <p:spPr bwMode="auto">
              <a:xfrm>
                <a:off x="672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1" name="Line 13"/>
              <p:cNvSpPr>
                <a:spLocks noChangeShapeType="1"/>
              </p:cNvSpPr>
              <p:nvPr/>
            </p:nvSpPr>
            <p:spPr bwMode="auto">
              <a:xfrm>
                <a:off x="1056" y="1728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2" name="Line 14"/>
              <p:cNvSpPr>
                <a:spLocks noChangeShapeType="1"/>
              </p:cNvSpPr>
              <p:nvPr/>
            </p:nvSpPr>
            <p:spPr bwMode="auto">
              <a:xfrm>
                <a:off x="1056" y="1344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3" name="Line 15"/>
              <p:cNvSpPr>
                <a:spLocks noChangeShapeType="1"/>
              </p:cNvSpPr>
              <p:nvPr/>
            </p:nvSpPr>
            <p:spPr bwMode="auto">
              <a:xfrm flipV="1">
                <a:off x="1056" y="1344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4" name="Line 16"/>
              <p:cNvSpPr>
                <a:spLocks noChangeShapeType="1"/>
              </p:cNvSpPr>
              <p:nvPr/>
            </p:nvSpPr>
            <p:spPr bwMode="auto">
              <a:xfrm flipV="1">
                <a:off x="1056" y="1728"/>
                <a:ext cx="0" cy="384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570385" name="Text Box 17"/>
            <p:cNvSpPr txBox="1">
              <a:spLocks noChangeArrowheads="1"/>
            </p:cNvSpPr>
            <p:nvPr/>
          </p:nvSpPr>
          <p:spPr bwMode="auto">
            <a:xfrm>
              <a:off x="3542" y="1497"/>
              <a:ext cx="7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E4B766"/>
                  </a:solidFill>
                  <a:latin typeface="Times New Roman" pitchFamily="18" charset="0"/>
                </a:rPr>
                <a:t>n-links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919788" y="2262188"/>
            <a:ext cx="1524000" cy="1524000"/>
            <a:chOff x="576" y="1248"/>
            <a:chExt cx="960" cy="960"/>
          </a:xfrm>
        </p:grpSpPr>
        <p:sp>
          <p:nvSpPr>
            <p:cNvPr id="570387" name="Oval 19"/>
            <p:cNvSpPr>
              <a:spLocks noChangeArrowheads="1"/>
            </p:cNvSpPr>
            <p:nvPr/>
          </p:nvSpPr>
          <p:spPr bwMode="auto">
            <a:xfrm>
              <a:off x="576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88" name="Oval 20"/>
            <p:cNvSpPr>
              <a:spLocks noChangeArrowheads="1"/>
            </p:cNvSpPr>
            <p:nvPr/>
          </p:nvSpPr>
          <p:spPr bwMode="auto">
            <a:xfrm>
              <a:off x="576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89" name="Oval 21"/>
            <p:cNvSpPr>
              <a:spLocks noChangeArrowheads="1"/>
            </p:cNvSpPr>
            <p:nvPr/>
          </p:nvSpPr>
          <p:spPr bwMode="auto">
            <a:xfrm>
              <a:off x="576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0" name="Oval 22"/>
            <p:cNvSpPr>
              <a:spLocks noChangeArrowheads="1"/>
            </p:cNvSpPr>
            <p:nvPr/>
          </p:nvSpPr>
          <p:spPr bwMode="auto">
            <a:xfrm>
              <a:off x="960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1" name="Oval 23"/>
            <p:cNvSpPr>
              <a:spLocks noChangeArrowheads="1"/>
            </p:cNvSpPr>
            <p:nvPr/>
          </p:nvSpPr>
          <p:spPr bwMode="auto">
            <a:xfrm>
              <a:off x="960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2" name="Oval 24"/>
            <p:cNvSpPr>
              <a:spLocks noChangeArrowheads="1"/>
            </p:cNvSpPr>
            <p:nvPr/>
          </p:nvSpPr>
          <p:spPr bwMode="auto">
            <a:xfrm>
              <a:off x="960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3" name="Oval 25"/>
            <p:cNvSpPr>
              <a:spLocks noChangeArrowheads="1"/>
            </p:cNvSpPr>
            <p:nvPr/>
          </p:nvSpPr>
          <p:spPr bwMode="auto">
            <a:xfrm>
              <a:off x="1344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4" name="Oval 26"/>
            <p:cNvSpPr>
              <a:spLocks noChangeArrowheads="1"/>
            </p:cNvSpPr>
            <p:nvPr/>
          </p:nvSpPr>
          <p:spPr bwMode="auto">
            <a:xfrm>
              <a:off x="1344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5" name="Oval 27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538788" y="1666875"/>
            <a:ext cx="2209800" cy="2652713"/>
            <a:chOff x="3408" y="1497"/>
            <a:chExt cx="1392" cy="1671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408" y="1536"/>
              <a:ext cx="1392" cy="1584"/>
              <a:chOff x="1632" y="2592"/>
              <a:chExt cx="1392" cy="1584"/>
            </a:xfrm>
          </p:grpSpPr>
          <p:sp>
            <p:nvSpPr>
              <p:cNvPr id="570398" name="Rectangle 30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1392" cy="15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680" y="3168"/>
                <a:ext cx="1248" cy="480"/>
                <a:chOff x="1680" y="3168"/>
                <a:chExt cx="1248" cy="480"/>
              </a:xfrm>
            </p:grpSpPr>
            <p:sp>
              <p:nvSpPr>
                <p:cNvPr id="57040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04" y="3216"/>
                  <a:ext cx="144" cy="192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544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3" name="Line 35"/>
                <p:cNvSpPr>
                  <a:spLocks noChangeShapeType="1"/>
                </p:cNvSpPr>
                <p:nvPr/>
              </p:nvSpPr>
              <p:spPr bwMode="auto">
                <a:xfrm>
                  <a:off x="2160" y="3600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4" name="Line 36"/>
                <p:cNvSpPr>
                  <a:spLocks noChangeShapeType="1"/>
                </p:cNvSpPr>
                <p:nvPr/>
              </p:nvSpPr>
              <p:spPr bwMode="auto">
                <a:xfrm>
                  <a:off x="1920" y="3408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5" name="Line 37"/>
                <p:cNvSpPr>
                  <a:spLocks noChangeShapeType="1"/>
                </p:cNvSpPr>
                <p:nvPr/>
              </p:nvSpPr>
              <p:spPr bwMode="auto">
                <a:xfrm>
                  <a:off x="2064" y="3216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7" name="Line 39"/>
                <p:cNvSpPr>
                  <a:spLocks noChangeShapeType="1"/>
                </p:cNvSpPr>
                <p:nvPr/>
              </p:nvSpPr>
              <p:spPr bwMode="auto">
                <a:xfrm>
                  <a:off x="1776" y="360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8" name="Line 40"/>
                <p:cNvSpPr>
                  <a:spLocks noChangeShapeType="1"/>
                </p:cNvSpPr>
                <p:nvPr/>
              </p:nvSpPr>
              <p:spPr bwMode="auto">
                <a:xfrm>
                  <a:off x="2304" y="3408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9" name="Line 41"/>
                <p:cNvSpPr>
                  <a:spLocks noChangeShapeType="1"/>
                </p:cNvSpPr>
                <p:nvPr/>
              </p:nvSpPr>
              <p:spPr bwMode="auto">
                <a:xfrm>
                  <a:off x="2448" y="321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1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160" y="3408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grpSp>
              <p:nvGrpSpPr>
                <p:cNvPr id="9" name="Group 43"/>
                <p:cNvGrpSpPr>
                  <a:grpSpLocks/>
                </p:cNvGrpSpPr>
                <p:nvPr/>
              </p:nvGrpSpPr>
              <p:grpSpPr bwMode="auto">
                <a:xfrm>
                  <a:off x="1680" y="3168"/>
                  <a:ext cx="1248" cy="480"/>
                  <a:chOff x="2256" y="1536"/>
                  <a:chExt cx="1248" cy="480"/>
                </a:xfrm>
              </p:grpSpPr>
              <p:sp>
                <p:nvSpPr>
                  <p:cNvPr id="57041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5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6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7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8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9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2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</p:grp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3840" y="1497"/>
              <a:ext cx="491" cy="1671"/>
              <a:chOff x="2064" y="2544"/>
              <a:chExt cx="491" cy="1671"/>
            </a:xfrm>
          </p:grpSpPr>
          <p:sp>
            <p:nvSpPr>
              <p:cNvPr id="570422" name="Oval 54"/>
              <p:cNvSpPr>
                <a:spLocks noChangeArrowheads="1"/>
              </p:cNvSpPr>
              <p:nvPr/>
            </p:nvSpPr>
            <p:spPr bwMode="auto">
              <a:xfrm>
                <a:off x="2208" y="2736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423" name="Oval 55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424" name="Text Box 56"/>
              <p:cNvSpPr txBox="1">
                <a:spLocks noChangeArrowheads="1"/>
              </p:cNvSpPr>
              <p:nvPr/>
            </p:nvSpPr>
            <p:spPr bwMode="auto">
              <a:xfrm>
                <a:off x="2352" y="3888"/>
                <a:ext cx="2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solidFill>
                      <a:schemeClr val="accent1"/>
                    </a:solidFill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570425" name="Text Box 57"/>
              <p:cNvSpPr txBox="1">
                <a:spLocks noChangeArrowheads="1"/>
              </p:cNvSpPr>
              <p:nvPr/>
            </p:nvSpPr>
            <p:spPr bwMode="auto">
              <a:xfrm>
                <a:off x="2064" y="2544"/>
                <a:ext cx="1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solidFill>
                      <a:schemeClr val="accent2"/>
                    </a:solidFill>
                    <a:latin typeface="Times New Roman" pitchFamily="18" charset="0"/>
                  </a:rPr>
                  <a:t>t</a:t>
                </a:r>
              </a:p>
            </p:txBody>
          </p:sp>
        </p:grp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5691188" y="1804988"/>
            <a:ext cx="2616200" cy="2286000"/>
            <a:chOff x="2304" y="1008"/>
            <a:chExt cx="1648" cy="1440"/>
          </a:xfrm>
        </p:grpSpPr>
        <p:sp>
          <p:nvSpPr>
            <p:cNvPr id="570427" name="Freeform 59"/>
            <p:cNvSpPr>
              <a:spLocks/>
            </p:cNvSpPr>
            <p:nvPr/>
          </p:nvSpPr>
          <p:spPr bwMode="auto">
            <a:xfrm>
              <a:off x="2304" y="1200"/>
              <a:ext cx="1056" cy="1248"/>
            </a:xfrm>
            <a:custGeom>
              <a:avLst/>
              <a:gdLst/>
              <a:ahLst/>
              <a:cxnLst>
                <a:cxn ang="0">
                  <a:pos x="1056" y="0"/>
                </a:cxn>
                <a:cxn ang="0">
                  <a:pos x="864" y="480"/>
                </a:cxn>
                <a:cxn ang="0">
                  <a:pos x="672" y="720"/>
                </a:cxn>
                <a:cxn ang="0">
                  <a:pos x="384" y="672"/>
                </a:cxn>
                <a:cxn ang="0">
                  <a:pos x="144" y="912"/>
                </a:cxn>
                <a:cxn ang="0">
                  <a:pos x="0" y="1248"/>
                </a:cxn>
              </a:cxnLst>
              <a:rect l="0" t="0" r="r" b="b"/>
              <a:pathLst>
                <a:path w="1056" h="1248">
                  <a:moveTo>
                    <a:pt x="1056" y="0"/>
                  </a:moveTo>
                  <a:cubicBezTo>
                    <a:pt x="992" y="180"/>
                    <a:pt x="928" y="360"/>
                    <a:pt x="864" y="480"/>
                  </a:cubicBezTo>
                  <a:cubicBezTo>
                    <a:pt x="800" y="600"/>
                    <a:pt x="752" y="688"/>
                    <a:pt x="672" y="720"/>
                  </a:cubicBezTo>
                  <a:cubicBezTo>
                    <a:pt x="592" y="752"/>
                    <a:pt x="472" y="640"/>
                    <a:pt x="384" y="672"/>
                  </a:cubicBezTo>
                  <a:cubicBezTo>
                    <a:pt x="296" y="704"/>
                    <a:pt x="208" y="816"/>
                    <a:pt x="144" y="912"/>
                  </a:cubicBezTo>
                  <a:cubicBezTo>
                    <a:pt x="80" y="1008"/>
                    <a:pt x="40" y="1128"/>
                    <a:pt x="0" y="1248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428" name="Text Box 60"/>
            <p:cNvSpPr txBox="1">
              <a:spLocks noChangeArrowheads="1"/>
            </p:cNvSpPr>
            <p:nvPr/>
          </p:nvSpPr>
          <p:spPr bwMode="auto">
            <a:xfrm>
              <a:off x="3408" y="1008"/>
              <a:ext cx="5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33CC33"/>
                  </a:solidFill>
                  <a:latin typeface="Times New Roman" pitchFamily="18" charset="0"/>
                </a:rPr>
                <a:t>a cut</a:t>
              </a:r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5021264" y="2016125"/>
            <a:ext cx="2422526" cy="1327150"/>
            <a:chOff x="3163" y="1270"/>
            <a:chExt cx="1526" cy="836"/>
          </a:xfrm>
        </p:grpSpPr>
        <p:graphicFrame>
          <p:nvGraphicFramePr>
            <p:cNvPr id="570429" name="Object 61"/>
            <p:cNvGraphicFramePr>
              <a:graphicFrameLocks noChangeAspect="1"/>
            </p:cNvGraphicFramePr>
            <p:nvPr/>
          </p:nvGraphicFramePr>
          <p:xfrm>
            <a:off x="3163" y="1270"/>
            <a:ext cx="461" cy="263"/>
          </p:xfrm>
          <a:graphic>
            <a:graphicData uri="http://schemas.openxmlformats.org/presentationml/2006/ole">
              <p:oleObj spid="_x0000_s683015" name="Equation" r:id="rId5" imgW="406080" imgH="241200" progId="Equation.3">
                <p:embed/>
              </p:oleObj>
            </a:graphicData>
          </a:graphic>
        </p:graphicFrame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3458" y="1338"/>
              <a:ext cx="1231" cy="768"/>
              <a:chOff x="3377" y="2073"/>
              <a:chExt cx="1231" cy="768"/>
            </a:xfrm>
          </p:grpSpPr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3552" y="2073"/>
                <a:ext cx="1056" cy="768"/>
                <a:chOff x="1776" y="2832"/>
                <a:chExt cx="1056" cy="768"/>
              </a:xfrm>
            </p:grpSpPr>
            <p:sp>
              <p:nvSpPr>
                <p:cNvPr id="570433" name="Freeform 65"/>
                <p:cNvSpPr>
                  <a:spLocks/>
                </p:cNvSpPr>
                <p:nvPr/>
              </p:nvSpPr>
              <p:spPr bwMode="auto">
                <a:xfrm>
                  <a:off x="2064" y="2880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4" name="Freeform 66"/>
                <p:cNvSpPr>
                  <a:spLocks/>
                </p:cNvSpPr>
                <p:nvPr/>
              </p:nvSpPr>
              <p:spPr bwMode="auto">
                <a:xfrm>
                  <a:off x="1912" y="2832"/>
                  <a:ext cx="392" cy="576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5" name="Freeform 67"/>
                <p:cNvSpPr>
                  <a:spLocks/>
                </p:cNvSpPr>
                <p:nvPr/>
              </p:nvSpPr>
              <p:spPr bwMode="auto">
                <a:xfrm>
                  <a:off x="1776" y="2832"/>
                  <a:ext cx="480" cy="768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6" name="Freeform 68"/>
                <p:cNvSpPr>
                  <a:spLocks/>
                </p:cNvSpPr>
                <p:nvPr/>
              </p:nvSpPr>
              <p:spPr bwMode="auto">
                <a:xfrm>
                  <a:off x="2352" y="2880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7" name="Freeform 69"/>
                <p:cNvSpPr>
                  <a:spLocks/>
                </p:cNvSpPr>
                <p:nvPr/>
              </p:nvSpPr>
              <p:spPr bwMode="auto">
                <a:xfrm>
                  <a:off x="2304" y="2880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8" name="Freeform 70"/>
                <p:cNvSpPr>
                  <a:spLocks/>
                </p:cNvSpPr>
                <p:nvPr/>
              </p:nvSpPr>
              <p:spPr bwMode="auto">
                <a:xfrm>
                  <a:off x="2136" y="2880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9" name="Freeform 71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480" cy="3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0" name="Freeform 72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570441" name="Text Box 73"/>
              <p:cNvSpPr txBox="1">
                <a:spLocks noChangeArrowheads="1"/>
              </p:cNvSpPr>
              <p:nvPr/>
            </p:nvSpPr>
            <p:spPr bwMode="auto">
              <a:xfrm rot="-5107365">
                <a:off x="3283" y="2326"/>
                <a:ext cx="3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t-link</a:t>
                </a:r>
              </a:p>
            </p:txBody>
          </p:sp>
        </p:grpSp>
      </p:grp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5764214" y="2733675"/>
            <a:ext cx="2414588" cy="1219200"/>
            <a:chOff x="3631" y="1722"/>
            <a:chExt cx="1521" cy="768"/>
          </a:xfrm>
        </p:grpSpPr>
        <p:graphicFrame>
          <p:nvGraphicFramePr>
            <p:cNvPr id="570430" name="Object 62"/>
            <p:cNvGraphicFramePr>
              <a:graphicFrameLocks noChangeAspect="1"/>
            </p:cNvGraphicFramePr>
            <p:nvPr/>
          </p:nvGraphicFramePr>
          <p:xfrm>
            <a:off x="4716" y="2210"/>
            <a:ext cx="436" cy="264"/>
          </p:xfrm>
          <a:graphic>
            <a:graphicData uri="http://schemas.openxmlformats.org/presentationml/2006/ole">
              <p:oleObj spid="_x0000_s683014" name="Equation" r:id="rId6" imgW="393480" imgH="241200" progId="Equation.3">
                <p:embed/>
              </p:oleObj>
            </a:graphicData>
          </a:graphic>
        </p:graphicFrame>
        <p:grpSp>
          <p:nvGrpSpPr>
            <p:cNvPr id="16" name="Group 74"/>
            <p:cNvGrpSpPr>
              <a:grpSpLocks/>
            </p:cNvGrpSpPr>
            <p:nvPr/>
          </p:nvGrpSpPr>
          <p:grpSpPr bwMode="auto">
            <a:xfrm>
              <a:off x="3631" y="1722"/>
              <a:ext cx="1259" cy="768"/>
              <a:chOff x="3550" y="2457"/>
              <a:chExt cx="1259" cy="768"/>
            </a:xfrm>
          </p:grpSpPr>
          <p:grpSp>
            <p:nvGrpSpPr>
              <p:cNvPr id="17" name="Group 75"/>
              <p:cNvGrpSpPr>
                <a:grpSpLocks/>
              </p:cNvGrpSpPr>
              <p:nvPr/>
            </p:nvGrpSpPr>
            <p:grpSpPr bwMode="auto">
              <a:xfrm>
                <a:off x="3550" y="2457"/>
                <a:ext cx="1058" cy="768"/>
                <a:chOff x="1773" y="3216"/>
                <a:chExt cx="1058" cy="768"/>
              </a:xfrm>
            </p:grpSpPr>
            <p:sp>
              <p:nvSpPr>
                <p:cNvPr id="570444" name="Freeform 76"/>
                <p:cNvSpPr>
                  <a:spLocks/>
                </p:cNvSpPr>
                <p:nvPr/>
              </p:nvSpPr>
              <p:spPr bwMode="auto">
                <a:xfrm rot="10836302">
                  <a:off x="2350" y="3601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5" name="Freeform 77"/>
                <p:cNvSpPr>
                  <a:spLocks/>
                </p:cNvSpPr>
                <p:nvPr/>
              </p:nvSpPr>
              <p:spPr bwMode="auto">
                <a:xfrm rot="10836302">
                  <a:off x="2304" y="3408"/>
                  <a:ext cx="390" cy="574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6" name="Freeform 78"/>
                <p:cNvSpPr>
                  <a:spLocks/>
                </p:cNvSpPr>
                <p:nvPr/>
              </p:nvSpPr>
              <p:spPr bwMode="auto">
                <a:xfrm rot="10836302">
                  <a:off x="2351" y="3219"/>
                  <a:ext cx="480" cy="765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7" name="Freeform 79"/>
                <p:cNvSpPr>
                  <a:spLocks/>
                </p:cNvSpPr>
                <p:nvPr/>
              </p:nvSpPr>
              <p:spPr bwMode="auto">
                <a:xfrm rot="10836302">
                  <a:off x="2142" y="3598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8" name="Freeform 80"/>
                <p:cNvSpPr>
                  <a:spLocks/>
                </p:cNvSpPr>
                <p:nvPr/>
              </p:nvSpPr>
              <p:spPr bwMode="auto">
                <a:xfrm rot="10836302">
                  <a:off x="2301" y="3407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9" name="Freeform 81"/>
                <p:cNvSpPr>
                  <a:spLocks/>
                </p:cNvSpPr>
                <p:nvPr/>
              </p:nvSpPr>
              <p:spPr bwMode="auto">
                <a:xfrm rot="10836302">
                  <a:off x="2351" y="3216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50" name="Freeform 82"/>
                <p:cNvSpPr>
                  <a:spLocks/>
                </p:cNvSpPr>
                <p:nvPr/>
              </p:nvSpPr>
              <p:spPr bwMode="auto">
                <a:xfrm rot="10836302">
                  <a:off x="1773" y="3596"/>
                  <a:ext cx="480" cy="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51" name="Freeform 83"/>
                <p:cNvSpPr>
                  <a:spLocks/>
                </p:cNvSpPr>
                <p:nvPr/>
              </p:nvSpPr>
              <p:spPr bwMode="auto">
                <a:xfrm rot="10836302">
                  <a:off x="1911" y="3405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570452" name="Text Box 84"/>
              <p:cNvSpPr txBox="1">
                <a:spLocks noChangeArrowheads="1"/>
              </p:cNvSpPr>
              <p:nvPr/>
            </p:nvSpPr>
            <p:spPr bwMode="auto">
              <a:xfrm rot="5598185">
                <a:off x="4503" y="2686"/>
                <a:ext cx="3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t-link</a:t>
                </a:r>
              </a:p>
            </p:txBody>
          </p:sp>
        </p:grpSp>
      </p:grpSp>
      <p:sp>
        <p:nvSpPr>
          <p:cNvPr id="570465" name="Text Box 97"/>
          <p:cNvSpPr txBox="1">
            <a:spLocks noChangeArrowheads="1"/>
          </p:cNvSpPr>
          <p:nvPr/>
        </p:nvSpPr>
        <p:spPr bwMode="auto">
          <a:xfrm>
            <a:off x="226758" y="4663515"/>
            <a:ext cx="431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Appearance models can be </a:t>
            </a:r>
          </a:p>
          <a:p>
            <a:pPr algn="ctr"/>
            <a:r>
              <a:rPr lang="en-US" sz="2400" dirty="0" smtClean="0"/>
              <a:t>given by intensity distributions  </a:t>
            </a:r>
          </a:p>
          <a:p>
            <a:pPr algn="ctr"/>
            <a:r>
              <a:rPr lang="en-US" sz="2400" dirty="0" smtClean="0"/>
              <a:t>of </a:t>
            </a:r>
            <a:r>
              <a:rPr lang="en-US" sz="2400" dirty="0">
                <a:solidFill>
                  <a:schemeClr val="accent1"/>
                </a:solidFill>
              </a:rPr>
              <a:t>object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2"/>
                </a:solidFill>
              </a:rPr>
              <a:t>background</a:t>
            </a:r>
          </a:p>
        </p:txBody>
      </p:sp>
      <p:grpSp>
        <p:nvGrpSpPr>
          <p:cNvPr id="19" name="Group 104"/>
          <p:cNvGrpSpPr>
            <a:grpSpLocks/>
          </p:cNvGrpSpPr>
          <p:nvPr/>
        </p:nvGrpSpPr>
        <p:grpSpPr bwMode="auto">
          <a:xfrm>
            <a:off x="4533902" y="4857751"/>
            <a:ext cx="3978276" cy="1076325"/>
            <a:chOff x="2856" y="3060"/>
            <a:chExt cx="2506" cy="678"/>
          </a:xfrm>
        </p:grpSpPr>
        <p:grpSp>
          <p:nvGrpSpPr>
            <p:cNvPr id="20" name="Group 103"/>
            <p:cNvGrpSpPr>
              <a:grpSpLocks/>
            </p:cNvGrpSpPr>
            <p:nvPr/>
          </p:nvGrpSpPr>
          <p:grpSpPr bwMode="auto">
            <a:xfrm>
              <a:off x="3397" y="3060"/>
              <a:ext cx="1965" cy="678"/>
              <a:chOff x="3397" y="3060"/>
              <a:chExt cx="1965" cy="678"/>
            </a:xfrm>
          </p:grpSpPr>
          <p:graphicFrame>
            <p:nvGraphicFramePr>
              <p:cNvPr id="570461" name="Object 93"/>
              <p:cNvGraphicFramePr>
                <a:graphicFrameLocks noChangeAspect="1"/>
              </p:cNvGraphicFramePr>
              <p:nvPr/>
            </p:nvGraphicFramePr>
            <p:xfrm>
              <a:off x="3418" y="3396"/>
              <a:ext cx="1944" cy="342"/>
            </p:xfrm>
            <a:graphic>
              <a:graphicData uri="http://schemas.openxmlformats.org/presentationml/2006/ole">
                <p:oleObj spid="_x0000_s683011" name="Equation" r:id="rId7" imgW="1371600" imgH="241200" progId="Equation.3">
                  <p:embed/>
                </p:oleObj>
              </a:graphicData>
            </a:graphic>
          </p:graphicFrame>
          <p:graphicFrame>
            <p:nvGraphicFramePr>
              <p:cNvPr id="570462" name="Object 94"/>
              <p:cNvGraphicFramePr>
                <a:graphicFrameLocks noChangeAspect="1"/>
              </p:cNvGraphicFramePr>
              <p:nvPr/>
            </p:nvGraphicFramePr>
            <p:xfrm>
              <a:off x="3397" y="3060"/>
              <a:ext cx="1956" cy="342"/>
            </p:xfrm>
            <a:graphic>
              <a:graphicData uri="http://schemas.openxmlformats.org/presentationml/2006/ole">
                <p:oleObj spid="_x0000_s683012" name="Equation" r:id="rId8" imgW="1434960" imgH="241200" progId="Equation.3">
                  <p:embed/>
                </p:oleObj>
              </a:graphicData>
            </a:graphic>
          </p:graphicFrame>
        </p:grpSp>
        <p:sp>
          <p:nvSpPr>
            <p:cNvPr id="570469" name="AutoShape 101"/>
            <p:cNvSpPr>
              <a:spLocks noChangeArrowheads="1"/>
            </p:cNvSpPr>
            <p:nvPr/>
          </p:nvSpPr>
          <p:spPr bwMode="auto">
            <a:xfrm>
              <a:off x="2856" y="3282"/>
              <a:ext cx="237" cy="24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1585913" y="2001838"/>
            <a:ext cx="3275012" cy="1944687"/>
            <a:chOff x="999" y="1261"/>
            <a:chExt cx="2063" cy="1225"/>
          </a:xfrm>
        </p:grpSpPr>
        <p:pic>
          <p:nvPicPr>
            <p:cNvPr id="570456" name="Picture 88" descr="pic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99" y="1261"/>
              <a:ext cx="1248" cy="1225"/>
            </a:xfrm>
            <a:prstGeom prst="rect">
              <a:avLst/>
            </a:prstGeom>
            <a:noFill/>
          </p:spPr>
        </p:pic>
        <p:sp>
          <p:nvSpPr>
            <p:cNvPr id="570470" name="AutoShape 102"/>
            <p:cNvSpPr>
              <a:spLocks noChangeArrowheads="1"/>
            </p:cNvSpPr>
            <p:nvPr/>
          </p:nvSpPr>
          <p:spPr bwMode="auto">
            <a:xfrm rot="-10714417">
              <a:off x="2825" y="1784"/>
              <a:ext cx="237" cy="24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570476" name="AutoShape 108"/>
          <p:cNvSpPr>
            <a:spLocks noChangeArrowheads="1"/>
          </p:cNvSpPr>
          <p:nvPr/>
        </p:nvSpPr>
        <p:spPr bwMode="auto">
          <a:xfrm rot="10783693">
            <a:off x="6110288" y="4362450"/>
            <a:ext cx="412750" cy="3254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2" name="Group 107"/>
          <p:cNvGrpSpPr/>
          <p:nvPr/>
        </p:nvGrpSpPr>
        <p:grpSpPr>
          <a:xfrm>
            <a:off x="1877961" y="2428568"/>
            <a:ext cx="1472466" cy="1744568"/>
            <a:chOff x="1877961" y="2428568"/>
            <a:chExt cx="1472466" cy="1744568"/>
          </a:xfrm>
        </p:grpSpPr>
        <p:grpSp>
          <p:nvGrpSpPr>
            <p:cNvPr id="23" name="Group 105"/>
            <p:cNvGrpSpPr/>
            <p:nvPr/>
          </p:nvGrpSpPr>
          <p:grpSpPr>
            <a:xfrm>
              <a:off x="2068923" y="2428568"/>
              <a:ext cx="1281504" cy="1201856"/>
              <a:chOff x="2068923" y="2428568"/>
              <a:chExt cx="1281504" cy="1201856"/>
            </a:xfrm>
          </p:grpSpPr>
          <p:graphicFrame>
            <p:nvGraphicFramePr>
              <p:cNvPr id="104" name="Object 9"/>
              <p:cNvGraphicFramePr>
                <a:graphicFrameLocks noChangeAspect="1"/>
              </p:cNvGraphicFramePr>
              <p:nvPr/>
            </p:nvGraphicFramePr>
            <p:xfrm>
              <a:off x="2068923" y="2428568"/>
              <a:ext cx="445998" cy="575649"/>
            </p:xfrm>
            <a:graphic>
              <a:graphicData uri="http://schemas.openxmlformats.org/presentationml/2006/ole">
                <p:oleObj spid="_x0000_s683016" name="Equation" r:id="rId10" imgW="152280" imgH="203040" progId="Equation.3">
                  <p:embed/>
                </p:oleObj>
              </a:graphicData>
            </a:graphic>
          </p:graphicFrame>
          <p:sp>
            <p:nvSpPr>
              <p:cNvPr id="105" name="TextBox 104"/>
              <p:cNvSpPr txBox="1"/>
              <p:nvPr/>
            </p:nvSpPr>
            <p:spPr>
              <a:xfrm>
                <a:off x="2934929" y="2984093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600" i="1" dirty="0" smtClean="0">
                    <a:solidFill>
                      <a:schemeClr val="accent3"/>
                    </a:solidFill>
                    <a:latin typeface="+mn-lt"/>
                  </a:rPr>
                  <a:t>S</a:t>
                </a:r>
                <a:endParaRPr lang="en-CA" sz="3600" i="1" dirty="0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1877961" y="3834582"/>
              <a:ext cx="1409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segmentation</a:t>
              </a:r>
              <a:endParaRPr lang="en-CA" dirty="0"/>
            </a:p>
          </p:txBody>
        </p:sp>
      </p:grpSp>
      <p:sp>
        <p:nvSpPr>
          <p:cNvPr id="108" name="Text Box 97"/>
          <p:cNvSpPr txBox="1">
            <a:spLocks noChangeArrowheads="1"/>
          </p:cNvSpPr>
          <p:nvPr/>
        </p:nvSpPr>
        <p:spPr bwMode="auto">
          <a:xfrm>
            <a:off x="429301" y="1378473"/>
            <a:ext cx="27398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[</a:t>
            </a:r>
            <a:r>
              <a:rPr lang="en-US" sz="2000" dirty="0" err="1" smtClean="0">
                <a:latin typeface="Times New Roman" pitchFamily="18" charset="0"/>
              </a:rPr>
              <a:t>Boykov</a:t>
            </a:r>
            <a:r>
              <a:rPr lang="en-US" sz="2000" dirty="0" smtClean="0">
                <a:latin typeface="Times New Roman" pitchFamily="18" charset="0"/>
              </a:rPr>
              <a:t> and Jolly 2001]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125" name="Group 125"/>
          <p:cNvGrpSpPr/>
          <p:nvPr/>
        </p:nvGrpSpPr>
        <p:grpSpPr>
          <a:xfrm>
            <a:off x="1360627" y="5950871"/>
            <a:ext cx="7373709" cy="916655"/>
            <a:chOff x="885152" y="5950871"/>
            <a:chExt cx="7373709" cy="916655"/>
          </a:xfrm>
        </p:grpSpPr>
        <p:sp>
          <p:nvSpPr>
            <p:cNvPr id="126" name="Rectangle 125"/>
            <p:cNvSpPr/>
            <p:nvPr/>
          </p:nvSpPr>
          <p:spPr bwMode="auto">
            <a:xfrm>
              <a:off x="885152" y="6013094"/>
              <a:ext cx="7373709" cy="84490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27" name="Group 124"/>
            <p:cNvGrpSpPr/>
            <p:nvPr/>
          </p:nvGrpSpPr>
          <p:grpSpPr>
            <a:xfrm>
              <a:off x="981635" y="5950871"/>
              <a:ext cx="6899045" cy="916655"/>
              <a:chOff x="981635" y="5950871"/>
              <a:chExt cx="6899045" cy="916655"/>
            </a:xfrm>
          </p:grpSpPr>
          <p:grpSp>
            <p:nvGrpSpPr>
              <p:cNvPr id="128" name="Group 109"/>
              <p:cNvGrpSpPr/>
              <p:nvPr/>
            </p:nvGrpSpPr>
            <p:grpSpPr>
              <a:xfrm>
                <a:off x="1897838" y="5950871"/>
                <a:ext cx="4115269" cy="916655"/>
                <a:chOff x="1093188" y="4647787"/>
                <a:chExt cx="4115269" cy="867602"/>
              </a:xfrm>
            </p:grpSpPr>
            <p:sp>
              <p:nvSpPr>
                <p:cNvPr id="133" name="TextBox 132"/>
                <p:cNvSpPr txBox="1"/>
                <p:nvPr/>
              </p:nvSpPr>
              <p:spPr>
                <a:xfrm>
                  <a:off x="2296383" y="4647787"/>
                  <a:ext cx="1758430" cy="277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200" dirty="0" smtClean="0"/>
                    <a:t>cost of severed </a:t>
                  </a:r>
                  <a:r>
                    <a:rPr lang="en-CA" sz="1200" b="1" i="1" dirty="0" smtClean="0"/>
                    <a:t>t-links</a:t>
                  </a:r>
                  <a:endParaRPr lang="en-CA" sz="1200" b="1" i="1" dirty="0"/>
                </a:p>
              </p:txBody>
            </p:sp>
            <p:graphicFrame>
              <p:nvGraphicFramePr>
                <p:cNvPr id="134" name="Object 11"/>
                <p:cNvGraphicFramePr>
                  <a:graphicFrameLocks noChangeAspect="1"/>
                </p:cNvGraphicFramePr>
                <p:nvPr/>
              </p:nvGraphicFramePr>
              <p:xfrm>
                <a:off x="1093188" y="4892873"/>
                <a:ext cx="4115269" cy="622516"/>
              </p:xfrm>
              <a:graphic>
                <a:graphicData uri="http://schemas.openxmlformats.org/presentationml/2006/ole">
                  <p:oleObj spid="_x0000_s683020" name="Equation" r:id="rId11" imgW="2260440" imgH="355320" progId="Equation.3">
                    <p:embed/>
                  </p:oleObj>
                </a:graphicData>
              </a:graphic>
            </p:graphicFrame>
          </p:grpSp>
          <p:sp>
            <p:nvSpPr>
              <p:cNvPr id="129" name="TextBox 128"/>
              <p:cNvSpPr txBox="1"/>
              <p:nvPr/>
            </p:nvSpPr>
            <p:spPr>
              <a:xfrm>
                <a:off x="981635" y="6181386"/>
                <a:ext cx="56172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 smtClean="0">
                    <a:latin typeface="+mn-lt"/>
                  </a:rPr>
                  <a:t>E(</a:t>
                </a:r>
                <a:r>
                  <a:rPr lang="en-CA" sz="2400" i="1" dirty="0" smtClean="0">
                    <a:latin typeface="+mn-lt"/>
                  </a:rPr>
                  <a:t>S</a:t>
                </a:r>
                <a:r>
                  <a:rPr lang="en-CA" sz="2400" dirty="0" smtClean="0">
                    <a:latin typeface="+mn-lt"/>
                  </a:rPr>
                  <a:t>) =                                                        +</a:t>
                </a:r>
                <a:endParaRPr lang="en-CA" sz="2400" dirty="0">
                  <a:latin typeface="+mn-lt"/>
                </a:endParaRPr>
              </a:p>
            </p:txBody>
          </p:sp>
          <p:grpSp>
            <p:nvGrpSpPr>
              <p:cNvPr id="130" name="Group 116"/>
              <p:cNvGrpSpPr/>
              <p:nvPr/>
            </p:nvGrpSpPr>
            <p:grpSpPr>
              <a:xfrm>
                <a:off x="6088586" y="6194768"/>
                <a:ext cx="1792094" cy="593906"/>
                <a:chOff x="5283936" y="4854943"/>
                <a:chExt cx="1792094" cy="593906"/>
              </a:xfrm>
            </p:grpSpPr>
            <p:sp>
              <p:nvSpPr>
                <p:cNvPr id="131" name="TextBox 130"/>
                <p:cNvSpPr txBox="1"/>
                <p:nvPr/>
              </p:nvSpPr>
              <p:spPr>
                <a:xfrm>
                  <a:off x="5283936" y="5171850"/>
                  <a:ext cx="17920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200" dirty="0" smtClean="0">
                      <a:solidFill>
                        <a:srgbClr val="CC6600"/>
                      </a:solidFill>
                    </a:rPr>
                    <a:t>cost of severed </a:t>
                  </a:r>
                  <a:r>
                    <a:rPr lang="en-CA" sz="1200" b="1" i="1" dirty="0" smtClean="0">
                      <a:solidFill>
                        <a:srgbClr val="CC6600"/>
                      </a:solidFill>
                    </a:rPr>
                    <a:t>n-links</a:t>
                  </a:r>
                  <a:endParaRPr lang="en-CA" sz="1200" b="1" i="1" dirty="0">
                    <a:solidFill>
                      <a:srgbClr val="CC6600"/>
                    </a:solidFill>
                  </a:endParaRPr>
                </a:p>
              </p:txBody>
            </p:sp>
            <p:graphicFrame>
              <p:nvGraphicFramePr>
                <p:cNvPr id="132" name="Object 16"/>
                <p:cNvGraphicFramePr>
                  <a:graphicFrameLocks noChangeAspect="1"/>
                </p:cNvGraphicFramePr>
                <p:nvPr/>
              </p:nvGraphicFramePr>
              <p:xfrm>
                <a:off x="5641517" y="4854943"/>
                <a:ext cx="666750" cy="428625"/>
              </p:xfrm>
              <a:graphic>
                <a:graphicData uri="http://schemas.openxmlformats.org/presentationml/2006/ole">
                  <p:oleObj spid="_x0000_s683021" name="Equation" r:id="rId12" imgW="304560" imgH="203040" progId="Equation.3">
                    <p:embed/>
                  </p:oleObj>
                </a:graphicData>
              </a:graphic>
            </p:graphicFrame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cut (region + boundary)</a:t>
            </a:r>
            <a:endParaRPr lang="en-US" sz="2800" dirty="0"/>
          </a:p>
        </p:txBody>
      </p:sp>
      <p:pic>
        <p:nvPicPr>
          <p:cNvPr id="553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1981200"/>
            <a:ext cx="8091487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455" name="Picture 87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1992313"/>
            <a:ext cx="1981200" cy="1946275"/>
          </a:xfrm>
          <a:prstGeom prst="rect">
            <a:avLst/>
          </a:prstGeom>
          <a:noFill/>
        </p:spPr>
      </p:pic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712200" cy="1104900"/>
          </a:xfrm>
        </p:spPr>
        <p:txBody>
          <a:bodyPr/>
          <a:lstStyle/>
          <a:p>
            <a:r>
              <a:rPr lang="en-US" dirty="0" smtClean="0"/>
              <a:t>Graph cut as energy optimization for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endParaRPr lang="en-US" sz="2800" dirty="0"/>
          </a:p>
        </p:txBody>
      </p:sp>
      <p:graphicFrame>
        <p:nvGraphicFramePr>
          <p:cNvPr id="570372" name="Object 4"/>
          <p:cNvGraphicFramePr>
            <a:graphicFrameLocks noChangeAspect="1"/>
          </p:cNvGraphicFramePr>
          <p:nvPr/>
        </p:nvGraphicFramePr>
        <p:xfrm>
          <a:off x="6178550" y="2955925"/>
          <a:ext cx="577850" cy="427038"/>
        </p:xfrm>
        <a:graphic>
          <a:graphicData uri="http://schemas.openxmlformats.org/presentationml/2006/ole">
            <p:oleObj spid="_x0000_s681986" name="Equation" r:id="rId4" imgW="253800" imgH="241200" progId="Equation.3">
              <p:embed/>
            </p:oleObj>
          </a:graphicData>
        </a:graphic>
      </p:graphicFrame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072188" y="1757363"/>
            <a:ext cx="1231900" cy="1876425"/>
            <a:chOff x="3504" y="1497"/>
            <a:chExt cx="776" cy="1182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504" y="1911"/>
              <a:ext cx="768" cy="768"/>
              <a:chOff x="672" y="1344"/>
              <a:chExt cx="768" cy="768"/>
            </a:xfrm>
          </p:grpSpPr>
          <p:sp>
            <p:nvSpPr>
              <p:cNvPr id="570375" name="Line 7"/>
              <p:cNvSpPr>
                <a:spLocks noChangeShapeType="1"/>
              </p:cNvSpPr>
              <p:nvPr/>
            </p:nvSpPr>
            <p:spPr bwMode="auto">
              <a:xfrm>
                <a:off x="672" y="134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6" name="Line 8"/>
              <p:cNvSpPr>
                <a:spLocks noChangeShapeType="1"/>
              </p:cNvSpPr>
              <p:nvPr/>
            </p:nvSpPr>
            <p:spPr bwMode="auto">
              <a:xfrm>
                <a:off x="1440" y="1344"/>
                <a:ext cx="0" cy="768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7" name="Line 9"/>
              <p:cNvSpPr>
                <a:spLocks noChangeShapeType="1"/>
              </p:cNvSpPr>
              <p:nvPr/>
            </p:nvSpPr>
            <p:spPr bwMode="auto">
              <a:xfrm>
                <a:off x="1056" y="21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8" name="Line 10"/>
              <p:cNvSpPr>
                <a:spLocks noChangeShapeType="1"/>
              </p:cNvSpPr>
              <p:nvPr/>
            </p:nvSpPr>
            <p:spPr bwMode="auto">
              <a:xfrm>
                <a:off x="672" y="172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79" name="Line 11"/>
              <p:cNvSpPr>
                <a:spLocks noChangeShapeType="1"/>
              </p:cNvSpPr>
              <p:nvPr/>
            </p:nvSpPr>
            <p:spPr bwMode="auto">
              <a:xfrm>
                <a:off x="672" y="1344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0" name="Line 12"/>
              <p:cNvSpPr>
                <a:spLocks noChangeShapeType="1"/>
              </p:cNvSpPr>
              <p:nvPr/>
            </p:nvSpPr>
            <p:spPr bwMode="auto">
              <a:xfrm>
                <a:off x="672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1" name="Line 13"/>
              <p:cNvSpPr>
                <a:spLocks noChangeShapeType="1"/>
              </p:cNvSpPr>
              <p:nvPr/>
            </p:nvSpPr>
            <p:spPr bwMode="auto">
              <a:xfrm>
                <a:off x="1056" y="1728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2" name="Line 14"/>
              <p:cNvSpPr>
                <a:spLocks noChangeShapeType="1"/>
              </p:cNvSpPr>
              <p:nvPr/>
            </p:nvSpPr>
            <p:spPr bwMode="auto">
              <a:xfrm>
                <a:off x="1056" y="1344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3" name="Line 15"/>
              <p:cNvSpPr>
                <a:spLocks noChangeShapeType="1"/>
              </p:cNvSpPr>
              <p:nvPr/>
            </p:nvSpPr>
            <p:spPr bwMode="auto">
              <a:xfrm flipV="1">
                <a:off x="1056" y="1344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384" name="Line 16"/>
              <p:cNvSpPr>
                <a:spLocks noChangeShapeType="1"/>
              </p:cNvSpPr>
              <p:nvPr/>
            </p:nvSpPr>
            <p:spPr bwMode="auto">
              <a:xfrm flipV="1">
                <a:off x="1056" y="1728"/>
                <a:ext cx="0" cy="384"/>
              </a:xfrm>
              <a:prstGeom prst="line">
                <a:avLst/>
              </a:prstGeom>
              <a:noFill/>
              <a:ln w="1270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570385" name="Text Box 17"/>
            <p:cNvSpPr txBox="1">
              <a:spLocks noChangeArrowheads="1"/>
            </p:cNvSpPr>
            <p:nvPr/>
          </p:nvSpPr>
          <p:spPr bwMode="auto">
            <a:xfrm>
              <a:off x="3542" y="1497"/>
              <a:ext cx="7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E4B766"/>
                  </a:solidFill>
                  <a:latin typeface="Times New Roman" pitchFamily="18" charset="0"/>
                </a:rPr>
                <a:t>n-links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919788" y="2262188"/>
            <a:ext cx="1524000" cy="1524000"/>
            <a:chOff x="576" y="1248"/>
            <a:chExt cx="960" cy="960"/>
          </a:xfrm>
        </p:grpSpPr>
        <p:sp>
          <p:nvSpPr>
            <p:cNvPr id="570387" name="Oval 19"/>
            <p:cNvSpPr>
              <a:spLocks noChangeArrowheads="1"/>
            </p:cNvSpPr>
            <p:nvPr/>
          </p:nvSpPr>
          <p:spPr bwMode="auto">
            <a:xfrm>
              <a:off x="576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88" name="Oval 20"/>
            <p:cNvSpPr>
              <a:spLocks noChangeArrowheads="1"/>
            </p:cNvSpPr>
            <p:nvPr/>
          </p:nvSpPr>
          <p:spPr bwMode="auto">
            <a:xfrm>
              <a:off x="576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89" name="Oval 21"/>
            <p:cNvSpPr>
              <a:spLocks noChangeArrowheads="1"/>
            </p:cNvSpPr>
            <p:nvPr/>
          </p:nvSpPr>
          <p:spPr bwMode="auto">
            <a:xfrm>
              <a:off x="576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0" name="Oval 22"/>
            <p:cNvSpPr>
              <a:spLocks noChangeArrowheads="1"/>
            </p:cNvSpPr>
            <p:nvPr/>
          </p:nvSpPr>
          <p:spPr bwMode="auto">
            <a:xfrm>
              <a:off x="960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1" name="Oval 23"/>
            <p:cNvSpPr>
              <a:spLocks noChangeArrowheads="1"/>
            </p:cNvSpPr>
            <p:nvPr/>
          </p:nvSpPr>
          <p:spPr bwMode="auto">
            <a:xfrm>
              <a:off x="960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2" name="Oval 24"/>
            <p:cNvSpPr>
              <a:spLocks noChangeArrowheads="1"/>
            </p:cNvSpPr>
            <p:nvPr/>
          </p:nvSpPr>
          <p:spPr bwMode="auto">
            <a:xfrm>
              <a:off x="960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3" name="Oval 25"/>
            <p:cNvSpPr>
              <a:spLocks noChangeArrowheads="1"/>
            </p:cNvSpPr>
            <p:nvPr/>
          </p:nvSpPr>
          <p:spPr bwMode="auto">
            <a:xfrm>
              <a:off x="1344" y="1248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4" name="Oval 26"/>
            <p:cNvSpPr>
              <a:spLocks noChangeArrowheads="1"/>
            </p:cNvSpPr>
            <p:nvPr/>
          </p:nvSpPr>
          <p:spPr bwMode="auto">
            <a:xfrm>
              <a:off x="1344" y="1632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395" name="Oval 27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538788" y="1666875"/>
            <a:ext cx="2209800" cy="2652713"/>
            <a:chOff x="3408" y="1497"/>
            <a:chExt cx="1392" cy="1671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408" y="1536"/>
              <a:ext cx="1392" cy="1584"/>
              <a:chOff x="1632" y="2592"/>
              <a:chExt cx="1392" cy="1584"/>
            </a:xfrm>
          </p:grpSpPr>
          <p:sp>
            <p:nvSpPr>
              <p:cNvPr id="570398" name="Rectangle 30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1392" cy="15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680" y="3168"/>
                <a:ext cx="1248" cy="480"/>
                <a:chOff x="1680" y="3168"/>
                <a:chExt cx="1248" cy="480"/>
              </a:xfrm>
            </p:grpSpPr>
            <p:sp>
              <p:nvSpPr>
                <p:cNvPr id="57040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04" y="3216"/>
                  <a:ext cx="144" cy="192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544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3" name="Line 35"/>
                <p:cNvSpPr>
                  <a:spLocks noChangeShapeType="1"/>
                </p:cNvSpPr>
                <p:nvPr/>
              </p:nvSpPr>
              <p:spPr bwMode="auto">
                <a:xfrm>
                  <a:off x="2160" y="3600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4" name="Line 36"/>
                <p:cNvSpPr>
                  <a:spLocks noChangeShapeType="1"/>
                </p:cNvSpPr>
                <p:nvPr/>
              </p:nvSpPr>
              <p:spPr bwMode="auto">
                <a:xfrm>
                  <a:off x="1920" y="3408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5" name="Line 37"/>
                <p:cNvSpPr>
                  <a:spLocks noChangeShapeType="1"/>
                </p:cNvSpPr>
                <p:nvPr/>
              </p:nvSpPr>
              <p:spPr bwMode="auto">
                <a:xfrm>
                  <a:off x="2064" y="3216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7" name="Line 39"/>
                <p:cNvSpPr>
                  <a:spLocks noChangeShapeType="1"/>
                </p:cNvSpPr>
                <p:nvPr/>
              </p:nvSpPr>
              <p:spPr bwMode="auto">
                <a:xfrm>
                  <a:off x="1776" y="360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8" name="Line 40"/>
                <p:cNvSpPr>
                  <a:spLocks noChangeShapeType="1"/>
                </p:cNvSpPr>
                <p:nvPr/>
              </p:nvSpPr>
              <p:spPr bwMode="auto">
                <a:xfrm>
                  <a:off x="2304" y="3408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09" name="Line 41"/>
                <p:cNvSpPr>
                  <a:spLocks noChangeShapeType="1"/>
                </p:cNvSpPr>
                <p:nvPr/>
              </p:nvSpPr>
              <p:spPr bwMode="auto">
                <a:xfrm>
                  <a:off x="2448" y="321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1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160" y="3408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grpSp>
              <p:nvGrpSpPr>
                <p:cNvPr id="9" name="Group 43"/>
                <p:cNvGrpSpPr>
                  <a:grpSpLocks/>
                </p:cNvGrpSpPr>
                <p:nvPr/>
              </p:nvGrpSpPr>
              <p:grpSpPr bwMode="auto">
                <a:xfrm>
                  <a:off x="1680" y="3168"/>
                  <a:ext cx="1248" cy="480"/>
                  <a:chOff x="2256" y="1536"/>
                  <a:chExt cx="1248" cy="480"/>
                </a:xfrm>
              </p:grpSpPr>
              <p:sp>
                <p:nvSpPr>
                  <p:cNvPr id="57041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5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6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7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8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19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57042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</p:grp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3840" y="1497"/>
              <a:ext cx="491" cy="1671"/>
              <a:chOff x="2064" y="2544"/>
              <a:chExt cx="491" cy="1671"/>
            </a:xfrm>
          </p:grpSpPr>
          <p:sp>
            <p:nvSpPr>
              <p:cNvPr id="570422" name="Oval 54"/>
              <p:cNvSpPr>
                <a:spLocks noChangeArrowheads="1"/>
              </p:cNvSpPr>
              <p:nvPr/>
            </p:nvSpPr>
            <p:spPr bwMode="auto">
              <a:xfrm>
                <a:off x="2208" y="2736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423" name="Oval 55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70424" name="Text Box 56"/>
              <p:cNvSpPr txBox="1">
                <a:spLocks noChangeArrowheads="1"/>
              </p:cNvSpPr>
              <p:nvPr/>
            </p:nvSpPr>
            <p:spPr bwMode="auto">
              <a:xfrm>
                <a:off x="2352" y="3888"/>
                <a:ext cx="2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solidFill>
                      <a:schemeClr val="accent1"/>
                    </a:solidFill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570425" name="Text Box 57"/>
              <p:cNvSpPr txBox="1">
                <a:spLocks noChangeArrowheads="1"/>
              </p:cNvSpPr>
              <p:nvPr/>
            </p:nvSpPr>
            <p:spPr bwMode="auto">
              <a:xfrm>
                <a:off x="2064" y="2544"/>
                <a:ext cx="1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solidFill>
                      <a:schemeClr val="accent2"/>
                    </a:solidFill>
                    <a:latin typeface="Times New Roman" pitchFamily="18" charset="0"/>
                  </a:rPr>
                  <a:t>t</a:t>
                </a:r>
              </a:p>
            </p:txBody>
          </p:sp>
        </p:grp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5691188" y="1804988"/>
            <a:ext cx="2616200" cy="2286000"/>
            <a:chOff x="2304" y="1008"/>
            <a:chExt cx="1648" cy="1440"/>
          </a:xfrm>
        </p:grpSpPr>
        <p:sp>
          <p:nvSpPr>
            <p:cNvPr id="570427" name="Freeform 59"/>
            <p:cNvSpPr>
              <a:spLocks/>
            </p:cNvSpPr>
            <p:nvPr/>
          </p:nvSpPr>
          <p:spPr bwMode="auto">
            <a:xfrm>
              <a:off x="2304" y="1200"/>
              <a:ext cx="1056" cy="1248"/>
            </a:xfrm>
            <a:custGeom>
              <a:avLst/>
              <a:gdLst/>
              <a:ahLst/>
              <a:cxnLst>
                <a:cxn ang="0">
                  <a:pos x="1056" y="0"/>
                </a:cxn>
                <a:cxn ang="0">
                  <a:pos x="864" y="480"/>
                </a:cxn>
                <a:cxn ang="0">
                  <a:pos x="672" y="720"/>
                </a:cxn>
                <a:cxn ang="0">
                  <a:pos x="384" y="672"/>
                </a:cxn>
                <a:cxn ang="0">
                  <a:pos x="144" y="912"/>
                </a:cxn>
                <a:cxn ang="0">
                  <a:pos x="0" y="1248"/>
                </a:cxn>
              </a:cxnLst>
              <a:rect l="0" t="0" r="r" b="b"/>
              <a:pathLst>
                <a:path w="1056" h="1248">
                  <a:moveTo>
                    <a:pt x="1056" y="0"/>
                  </a:moveTo>
                  <a:cubicBezTo>
                    <a:pt x="992" y="180"/>
                    <a:pt x="928" y="360"/>
                    <a:pt x="864" y="480"/>
                  </a:cubicBezTo>
                  <a:cubicBezTo>
                    <a:pt x="800" y="600"/>
                    <a:pt x="752" y="688"/>
                    <a:pt x="672" y="720"/>
                  </a:cubicBezTo>
                  <a:cubicBezTo>
                    <a:pt x="592" y="752"/>
                    <a:pt x="472" y="640"/>
                    <a:pt x="384" y="672"/>
                  </a:cubicBezTo>
                  <a:cubicBezTo>
                    <a:pt x="296" y="704"/>
                    <a:pt x="208" y="816"/>
                    <a:pt x="144" y="912"/>
                  </a:cubicBezTo>
                  <a:cubicBezTo>
                    <a:pt x="80" y="1008"/>
                    <a:pt x="40" y="1128"/>
                    <a:pt x="0" y="1248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0428" name="Text Box 60"/>
            <p:cNvSpPr txBox="1">
              <a:spLocks noChangeArrowheads="1"/>
            </p:cNvSpPr>
            <p:nvPr/>
          </p:nvSpPr>
          <p:spPr bwMode="auto">
            <a:xfrm>
              <a:off x="3408" y="1008"/>
              <a:ext cx="5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33CC33"/>
                  </a:solidFill>
                  <a:latin typeface="Times New Roman" pitchFamily="18" charset="0"/>
                </a:rPr>
                <a:t>a cut</a:t>
              </a:r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5021264" y="2016125"/>
            <a:ext cx="2422526" cy="1327150"/>
            <a:chOff x="3163" y="1270"/>
            <a:chExt cx="1526" cy="836"/>
          </a:xfrm>
        </p:grpSpPr>
        <p:graphicFrame>
          <p:nvGraphicFramePr>
            <p:cNvPr id="570429" name="Object 61"/>
            <p:cNvGraphicFramePr>
              <a:graphicFrameLocks noChangeAspect="1"/>
            </p:cNvGraphicFramePr>
            <p:nvPr/>
          </p:nvGraphicFramePr>
          <p:xfrm>
            <a:off x="3163" y="1270"/>
            <a:ext cx="461" cy="263"/>
          </p:xfrm>
          <a:graphic>
            <a:graphicData uri="http://schemas.openxmlformats.org/presentationml/2006/ole">
              <p:oleObj spid="_x0000_s681991" name="Equation" r:id="rId5" imgW="406080" imgH="241200" progId="Equation.3">
                <p:embed/>
              </p:oleObj>
            </a:graphicData>
          </a:graphic>
        </p:graphicFrame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3458" y="1338"/>
              <a:ext cx="1231" cy="768"/>
              <a:chOff x="3377" y="2073"/>
              <a:chExt cx="1231" cy="768"/>
            </a:xfrm>
          </p:grpSpPr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3552" y="2073"/>
                <a:ext cx="1056" cy="768"/>
                <a:chOff x="1776" y="2832"/>
                <a:chExt cx="1056" cy="768"/>
              </a:xfrm>
            </p:grpSpPr>
            <p:sp>
              <p:nvSpPr>
                <p:cNvPr id="570433" name="Freeform 65"/>
                <p:cNvSpPr>
                  <a:spLocks/>
                </p:cNvSpPr>
                <p:nvPr/>
              </p:nvSpPr>
              <p:spPr bwMode="auto">
                <a:xfrm>
                  <a:off x="2064" y="2880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4" name="Freeform 66"/>
                <p:cNvSpPr>
                  <a:spLocks/>
                </p:cNvSpPr>
                <p:nvPr/>
              </p:nvSpPr>
              <p:spPr bwMode="auto">
                <a:xfrm>
                  <a:off x="1912" y="2832"/>
                  <a:ext cx="392" cy="576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5" name="Freeform 67"/>
                <p:cNvSpPr>
                  <a:spLocks/>
                </p:cNvSpPr>
                <p:nvPr/>
              </p:nvSpPr>
              <p:spPr bwMode="auto">
                <a:xfrm>
                  <a:off x="1776" y="2832"/>
                  <a:ext cx="480" cy="768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6" name="Freeform 68"/>
                <p:cNvSpPr>
                  <a:spLocks/>
                </p:cNvSpPr>
                <p:nvPr/>
              </p:nvSpPr>
              <p:spPr bwMode="auto">
                <a:xfrm>
                  <a:off x="2352" y="2880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7" name="Freeform 69"/>
                <p:cNvSpPr>
                  <a:spLocks/>
                </p:cNvSpPr>
                <p:nvPr/>
              </p:nvSpPr>
              <p:spPr bwMode="auto">
                <a:xfrm>
                  <a:off x="2304" y="2880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8" name="Freeform 70"/>
                <p:cNvSpPr>
                  <a:spLocks/>
                </p:cNvSpPr>
                <p:nvPr/>
              </p:nvSpPr>
              <p:spPr bwMode="auto">
                <a:xfrm>
                  <a:off x="2136" y="2880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39" name="Freeform 71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480" cy="3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0" name="Freeform 72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570441" name="Text Box 73"/>
              <p:cNvSpPr txBox="1">
                <a:spLocks noChangeArrowheads="1"/>
              </p:cNvSpPr>
              <p:nvPr/>
            </p:nvSpPr>
            <p:spPr bwMode="auto">
              <a:xfrm rot="-5107365">
                <a:off x="3283" y="2326"/>
                <a:ext cx="3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t-link</a:t>
                </a:r>
              </a:p>
            </p:txBody>
          </p:sp>
        </p:grpSp>
      </p:grp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5764214" y="2733675"/>
            <a:ext cx="2414588" cy="1219200"/>
            <a:chOff x="3631" y="1722"/>
            <a:chExt cx="1521" cy="768"/>
          </a:xfrm>
        </p:grpSpPr>
        <p:graphicFrame>
          <p:nvGraphicFramePr>
            <p:cNvPr id="570430" name="Object 62"/>
            <p:cNvGraphicFramePr>
              <a:graphicFrameLocks noChangeAspect="1"/>
            </p:cNvGraphicFramePr>
            <p:nvPr/>
          </p:nvGraphicFramePr>
          <p:xfrm>
            <a:off x="4716" y="2210"/>
            <a:ext cx="436" cy="264"/>
          </p:xfrm>
          <a:graphic>
            <a:graphicData uri="http://schemas.openxmlformats.org/presentationml/2006/ole">
              <p:oleObj spid="_x0000_s681990" name="Equation" r:id="rId6" imgW="393480" imgH="241200" progId="Equation.3">
                <p:embed/>
              </p:oleObj>
            </a:graphicData>
          </a:graphic>
        </p:graphicFrame>
        <p:grpSp>
          <p:nvGrpSpPr>
            <p:cNvPr id="16" name="Group 74"/>
            <p:cNvGrpSpPr>
              <a:grpSpLocks/>
            </p:cNvGrpSpPr>
            <p:nvPr/>
          </p:nvGrpSpPr>
          <p:grpSpPr bwMode="auto">
            <a:xfrm>
              <a:off x="3631" y="1722"/>
              <a:ext cx="1259" cy="768"/>
              <a:chOff x="3550" y="2457"/>
              <a:chExt cx="1259" cy="768"/>
            </a:xfrm>
          </p:grpSpPr>
          <p:grpSp>
            <p:nvGrpSpPr>
              <p:cNvPr id="17" name="Group 75"/>
              <p:cNvGrpSpPr>
                <a:grpSpLocks/>
              </p:cNvGrpSpPr>
              <p:nvPr/>
            </p:nvGrpSpPr>
            <p:grpSpPr bwMode="auto">
              <a:xfrm>
                <a:off x="3550" y="2457"/>
                <a:ext cx="1058" cy="768"/>
                <a:chOff x="1773" y="3216"/>
                <a:chExt cx="1058" cy="768"/>
              </a:xfrm>
            </p:grpSpPr>
            <p:sp>
              <p:nvSpPr>
                <p:cNvPr id="570444" name="Freeform 76"/>
                <p:cNvSpPr>
                  <a:spLocks/>
                </p:cNvSpPr>
                <p:nvPr/>
              </p:nvSpPr>
              <p:spPr bwMode="auto">
                <a:xfrm rot="10836302">
                  <a:off x="2350" y="3601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5" name="Freeform 77"/>
                <p:cNvSpPr>
                  <a:spLocks/>
                </p:cNvSpPr>
                <p:nvPr/>
              </p:nvSpPr>
              <p:spPr bwMode="auto">
                <a:xfrm rot="10836302">
                  <a:off x="2304" y="3408"/>
                  <a:ext cx="390" cy="574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6" name="Freeform 78"/>
                <p:cNvSpPr>
                  <a:spLocks/>
                </p:cNvSpPr>
                <p:nvPr/>
              </p:nvSpPr>
              <p:spPr bwMode="auto">
                <a:xfrm rot="10836302">
                  <a:off x="2351" y="3219"/>
                  <a:ext cx="480" cy="765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7" name="Freeform 79"/>
                <p:cNvSpPr>
                  <a:spLocks/>
                </p:cNvSpPr>
                <p:nvPr/>
              </p:nvSpPr>
              <p:spPr bwMode="auto">
                <a:xfrm rot="10836302">
                  <a:off x="2142" y="3598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8" name="Freeform 80"/>
                <p:cNvSpPr>
                  <a:spLocks/>
                </p:cNvSpPr>
                <p:nvPr/>
              </p:nvSpPr>
              <p:spPr bwMode="auto">
                <a:xfrm rot="10836302">
                  <a:off x="2301" y="3407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49" name="Freeform 81"/>
                <p:cNvSpPr>
                  <a:spLocks/>
                </p:cNvSpPr>
                <p:nvPr/>
              </p:nvSpPr>
              <p:spPr bwMode="auto">
                <a:xfrm rot="10836302">
                  <a:off x="2351" y="3216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50" name="Freeform 82"/>
                <p:cNvSpPr>
                  <a:spLocks/>
                </p:cNvSpPr>
                <p:nvPr/>
              </p:nvSpPr>
              <p:spPr bwMode="auto">
                <a:xfrm rot="10836302">
                  <a:off x="1773" y="3596"/>
                  <a:ext cx="480" cy="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0451" name="Freeform 83"/>
                <p:cNvSpPr>
                  <a:spLocks/>
                </p:cNvSpPr>
                <p:nvPr/>
              </p:nvSpPr>
              <p:spPr bwMode="auto">
                <a:xfrm rot="10836302">
                  <a:off x="1911" y="3405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570452" name="Text Box 84"/>
              <p:cNvSpPr txBox="1">
                <a:spLocks noChangeArrowheads="1"/>
              </p:cNvSpPr>
              <p:nvPr/>
            </p:nvSpPr>
            <p:spPr bwMode="auto">
              <a:xfrm rot="5598185">
                <a:off x="4503" y="2686"/>
                <a:ext cx="3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t-link</a:t>
                </a:r>
              </a:p>
            </p:txBody>
          </p:sp>
        </p:grp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1585913" y="2001838"/>
            <a:ext cx="3275012" cy="1944687"/>
            <a:chOff x="999" y="1261"/>
            <a:chExt cx="2063" cy="1225"/>
          </a:xfrm>
        </p:grpSpPr>
        <p:pic>
          <p:nvPicPr>
            <p:cNvPr id="570456" name="Picture 88" descr="pic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99" y="1261"/>
              <a:ext cx="1248" cy="1225"/>
            </a:xfrm>
            <a:prstGeom prst="rect">
              <a:avLst/>
            </a:prstGeom>
            <a:noFill/>
          </p:spPr>
        </p:pic>
        <p:sp>
          <p:nvSpPr>
            <p:cNvPr id="570470" name="AutoShape 102"/>
            <p:cNvSpPr>
              <a:spLocks noChangeArrowheads="1"/>
            </p:cNvSpPr>
            <p:nvPr/>
          </p:nvSpPr>
          <p:spPr bwMode="auto">
            <a:xfrm rot="-10714417">
              <a:off x="2825" y="1784"/>
              <a:ext cx="237" cy="24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484681" y="3834582"/>
            <a:ext cx="2050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segmentation </a:t>
            </a:r>
            <a:r>
              <a:rPr lang="en-CA" dirty="0" smtClean="0">
                <a:sym typeface="Symbol"/>
              </a:rPr>
              <a:t></a:t>
            </a:r>
            <a:r>
              <a:rPr lang="en-CA" dirty="0" smtClean="0"/>
              <a:t> cut</a:t>
            </a:r>
            <a:endParaRPr lang="en-CA" dirty="0"/>
          </a:p>
        </p:txBody>
      </p:sp>
      <p:graphicFrame>
        <p:nvGraphicFramePr>
          <p:cNvPr id="681993" name="Object 9"/>
          <p:cNvGraphicFramePr>
            <a:graphicFrameLocks noChangeAspect="1"/>
          </p:cNvGraphicFramePr>
          <p:nvPr/>
        </p:nvGraphicFramePr>
        <p:xfrm>
          <a:off x="2068923" y="2428568"/>
          <a:ext cx="445998" cy="575649"/>
        </p:xfrm>
        <a:graphic>
          <a:graphicData uri="http://schemas.openxmlformats.org/presentationml/2006/ole">
            <p:oleObj spid="_x0000_s681993" name="Equation" r:id="rId8" imgW="152280" imgH="203040" progId="Equation.3">
              <p:embed/>
            </p:oleObj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2934929" y="298409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i="1" dirty="0" smtClean="0">
                <a:solidFill>
                  <a:schemeClr val="accent3"/>
                </a:solidFill>
                <a:latin typeface="+mn-lt"/>
              </a:rPr>
              <a:t>S</a:t>
            </a:r>
            <a:endParaRPr lang="en-CA" sz="3600" i="1" dirty="0">
              <a:solidFill>
                <a:schemeClr val="accent3"/>
              </a:solidFill>
              <a:latin typeface="+mn-lt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1739900" y="4694906"/>
            <a:ext cx="3097577" cy="1282451"/>
            <a:chOff x="1739900" y="4547426"/>
            <a:chExt cx="3097577" cy="1282451"/>
          </a:xfrm>
        </p:grpSpPr>
        <p:grpSp>
          <p:nvGrpSpPr>
            <p:cNvPr id="126" name="Group 125"/>
            <p:cNvGrpSpPr/>
            <p:nvPr/>
          </p:nvGrpSpPr>
          <p:grpSpPr>
            <a:xfrm>
              <a:off x="1784470" y="4547426"/>
              <a:ext cx="3053007" cy="1282451"/>
              <a:chOff x="1784470" y="4547426"/>
              <a:chExt cx="3053007" cy="1282451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2069612" y="5491323"/>
                <a:ext cx="22819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cost of severed </a:t>
                </a:r>
                <a:r>
                  <a:rPr lang="en-CA" b="1" i="1" dirty="0" smtClean="0"/>
                  <a:t>t-links</a:t>
                </a:r>
                <a:endParaRPr lang="en-CA" b="1" i="1" dirty="0"/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1784470" y="4547426"/>
                <a:ext cx="3053007" cy="99305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aphicFrame>
          <p:nvGraphicFramePr>
            <p:cNvPr id="681995" name="Object 11"/>
            <p:cNvGraphicFramePr>
              <a:graphicFrameLocks noChangeAspect="1"/>
            </p:cNvGraphicFramePr>
            <p:nvPr/>
          </p:nvGraphicFramePr>
          <p:xfrm>
            <a:off x="1739900" y="4670425"/>
            <a:ext cx="3081338" cy="749300"/>
          </p:xfrm>
          <a:graphic>
            <a:graphicData uri="http://schemas.openxmlformats.org/presentationml/2006/ole">
              <p:oleObj spid="_x0000_s681995" name="Equation" r:id="rId9" imgW="1409400" imgH="355320" progId="Equation.3">
                <p:embed/>
              </p:oleObj>
            </a:graphicData>
          </a:graphic>
        </p:graphicFrame>
      </p:grpSp>
      <p:sp>
        <p:nvSpPr>
          <p:cNvPr id="117" name="TextBox 116"/>
          <p:cNvSpPr txBox="1"/>
          <p:nvPr/>
        </p:nvSpPr>
        <p:spPr>
          <a:xfrm>
            <a:off x="176985" y="4886631"/>
            <a:ext cx="514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+mn-lt"/>
              </a:rPr>
              <a:t>cost(cut) =                                             +</a:t>
            </a:r>
            <a:endParaRPr lang="en-CA" sz="2400" dirty="0">
              <a:latin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8997" y="4862056"/>
            <a:ext cx="1278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CA" sz="2400" i="1" dirty="0" smtClean="0">
                <a:latin typeface="+mn-lt"/>
              </a:rPr>
              <a:t>E</a:t>
            </a:r>
            <a:r>
              <a:rPr lang="en-CA" sz="2400" dirty="0" smtClean="0">
                <a:latin typeface="+mn-lt"/>
              </a:rPr>
              <a:t>(</a:t>
            </a:r>
            <a:r>
              <a:rPr lang="en-CA" sz="2400" i="1" dirty="0" smtClean="0">
                <a:latin typeface="+mn-lt"/>
              </a:rPr>
              <a:t>S</a:t>
            </a:r>
            <a:r>
              <a:rPr lang="en-CA" sz="2400" dirty="0" smtClean="0">
                <a:latin typeface="+mn-lt"/>
              </a:rPr>
              <a:t>)</a:t>
            </a:r>
            <a:endParaRPr lang="en-CA" sz="2400" dirty="0">
              <a:latin typeface="+mn-lt"/>
            </a:endParaRPr>
          </a:p>
        </p:txBody>
      </p:sp>
      <p:graphicFrame>
        <p:nvGraphicFramePr>
          <p:cNvPr id="681998" name="Object 14"/>
          <p:cNvGraphicFramePr>
            <a:graphicFrameLocks noChangeAspect="1"/>
          </p:cNvGraphicFramePr>
          <p:nvPr/>
        </p:nvGraphicFramePr>
        <p:xfrm>
          <a:off x="1603940" y="4077673"/>
          <a:ext cx="1254125" cy="441325"/>
        </p:xfrm>
        <a:graphic>
          <a:graphicData uri="http://schemas.openxmlformats.org/presentationml/2006/ole">
            <p:oleObj spid="_x0000_s681998" name="Equation" r:id="rId10" imgW="660240" imgH="241200" progId="Equation.3">
              <p:embed/>
            </p:oleObj>
          </a:graphicData>
        </a:graphic>
      </p:graphicFrame>
      <p:grpSp>
        <p:nvGrpSpPr>
          <p:cNvPr id="128" name="Group 127"/>
          <p:cNvGrpSpPr/>
          <p:nvPr/>
        </p:nvGrpSpPr>
        <p:grpSpPr>
          <a:xfrm>
            <a:off x="2575975" y="5978668"/>
            <a:ext cx="5264658" cy="338554"/>
            <a:chOff x="3018426" y="6391627"/>
            <a:chExt cx="5264658" cy="338554"/>
          </a:xfrm>
        </p:grpSpPr>
        <p:sp>
          <p:nvSpPr>
            <p:cNvPr id="122" name="TextBox 121"/>
            <p:cNvSpPr txBox="1"/>
            <p:nvPr/>
          </p:nvSpPr>
          <p:spPr>
            <a:xfrm>
              <a:off x="3018426" y="6391627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unary</a:t>
              </a:r>
              <a:r>
                <a:rPr lang="en-CA" dirty="0" smtClean="0"/>
                <a:t> terms</a:t>
              </a:r>
              <a:endParaRPr lang="en-CA" b="1" i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553123" y="6391627"/>
              <a:ext cx="1729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rgbClr val="CC6600"/>
                  </a:solidFill>
                </a:rPr>
                <a:t>pair-wise</a:t>
              </a:r>
              <a:r>
                <a:rPr lang="en-CA" dirty="0" smtClean="0">
                  <a:solidFill>
                    <a:srgbClr val="CC6600"/>
                  </a:solidFill>
                </a:rPr>
                <a:t> terms</a:t>
              </a:r>
              <a:endParaRPr lang="en-CA" b="1" i="1" dirty="0">
                <a:solidFill>
                  <a:srgbClr val="CC6600"/>
                </a:solidFill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319257" y="4699818"/>
            <a:ext cx="3077497" cy="1272620"/>
            <a:chOff x="5319257" y="4552338"/>
            <a:chExt cx="3077497" cy="1272620"/>
          </a:xfrm>
        </p:grpSpPr>
        <p:grpSp>
          <p:nvGrpSpPr>
            <p:cNvPr id="125" name="Group 124"/>
            <p:cNvGrpSpPr/>
            <p:nvPr/>
          </p:nvGrpSpPr>
          <p:grpSpPr>
            <a:xfrm>
              <a:off x="5319257" y="4552338"/>
              <a:ext cx="3077497" cy="1272620"/>
              <a:chOff x="5319257" y="4552338"/>
              <a:chExt cx="3077497" cy="1272620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5781374" y="5486404"/>
                <a:ext cx="2328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solidFill>
                      <a:srgbClr val="CC6600"/>
                    </a:solidFill>
                  </a:rPr>
                  <a:t>cost of severed </a:t>
                </a:r>
                <a:r>
                  <a:rPr lang="en-CA" b="1" i="1" dirty="0" smtClean="0">
                    <a:solidFill>
                      <a:srgbClr val="CC6600"/>
                    </a:solidFill>
                  </a:rPr>
                  <a:t>n-links</a:t>
                </a:r>
                <a:endParaRPr lang="en-CA" b="1" i="1" dirty="0">
                  <a:solidFill>
                    <a:srgbClr val="CC6600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5319257" y="4552338"/>
                <a:ext cx="3077497" cy="993058"/>
              </a:xfrm>
              <a:prstGeom prst="rect">
                <a:avLst/>
              </a:prstGeom>
              <a:noFill/>
              <a:ln w="9525" cap="flat" cmpd="sng" algn="ctr">
                <a:solidFill>
                  <a:srgbClr val="CC66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aphicFrame>
          <p:nvGraphicFramePr>
            <p:cNvPr id="682000" name="Object 16"/>
            <p:cNvGraphicFramePr>
              <a:graphicFrameLocks noChangeAspect="1"/>
            </p:cNvGraphicFramePr>
            <p:nvPr/>
          </p:nvGraphicFramePr>
          <p:xfrm>
            <a:off x="5607152" y="4702585"/>
            <a:ext cx="2387600" cy="749300"/>
          </p:xfrm>
          <a:graphic>
            <a:graphicData uri="http://schemas.openxmlformats.org/presentationml/2006/ole">
              <p:oleObj spid="_x0000_s682000" name="Equation" r:id="rId11" imgW="1091880" imgH="355320" progId="Equation.3">
                <p:embed/>
              </p:oleObj>
            </a:graphicData>
          </a:graphic>
        </p:graphicFrame>
      </p:grpSp>
      <p:grpSp>
        <p:nvGrpSpPr>
          <p:cNvPr id="134" name="Group 133"/>
          <p:cNvGrpSpPr/>
          <p:nvPr/>
        </p:nvGrpSpPr>
        <p:grpSpPr>
          <a:xfrm>
            <a:off x="1882884" y="4734228"/>
            <a:ext cx="2934928" cy="875071"/>
            <a:chOff x="1823886" y="4606412"/>
            <a:chExt cx="2934928" cy="875071"/>
          </a:xfrm>
        </p:grpSpPr>
        <p:sp>
          <p:nvSpPr>
            <p:cNvPr id="133" name="Rectangle 132"/>
            <p:cNvSpPr/>
            <p:nvPr/>
          </p:nvSpPr>
          <p:spPr bwMode="auto">
            <a:xfrm>
              <a:off x="1823886" y="4606412"/>
              <a:ext cx="2934928" cy="8750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681996" name="Object 12"/>
            <p:cNvGraphicFramePr>
              <a:graphicFrameLocks noChangeAspect="1"/>
            </p:cNvGraphicFramePr>
            <p:nvPr/>
          </p:nvGraphicFramePr>
          <p:xfrm>
            <a:off x="2511784" y="4664382"/>
            <a:ext cx="1500187" cy="749300"/>
          </p:xfrm>
          <a:graphic>
            <a:graphicData uri="http://schemas.openxmlformats.org/presentationml/2006/ole">
              <p:oleObj spid="_x0000_s681996" name="Equation" r:id="rId12" imgW="685800" imgH="355320" progId="Equation.3">
                <p:embed/>
              </p:oleObj>
            </a:graphicData>
          </a:graphic>
        </p:graphicFrame>
      </p:grpSp>
      <p:grpSp>
        <p:nvGrpSpPr>
          <p:cNvPr id="135" name="Group 134"/>
          <p:cNvGrpSpPr/>
          <p:nvPr/>
        </p:nvGrpSpPr>
        <p:grpSpPr>
          <a:xfrm>
            <a:off x="1941815" y="6317876"/>
            <a:ext cx="6559399" cy="400110"/>
            <a:chOff x="2389178" y="6391627"/>
            <a:chExt cx="6559399" cy="400110"/>
          </a:xfrm>
        </p:grpSpPr>
        <p:sp>
          <p:nvSpPr>
            <p:cNvPr id="136" name="TextBox 135"/>
            <p:cNvSpPr txBox="1"/>
            <p:nvPr/>
          </p:nvSpPr>
          <p:spPr>
            <a:xfrm>
              <a:off x="2389178" y="6391627"/>
              <a:ext cx="24358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regional </a:t>
              </a:r>
              <a:r>
                <a:rPr lang="en-CA" dirty="0" smtClean="0"/>
                <a:t>properties of </a:t>
              </a:r>
              <a:r>
                <a:rPr lang="en-CA" sz="2000" i="1" dirty="0" smtClean="0">
                  <a:latin typeface="+mn-lt"/>
                </a:rPr>
                <a:t>S</a:t>
              </a:r>
              <a:endParaRPr lang="en-CA" i="1" dirty="0">
                <a:latin typeface="+mn-lt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40179" y="6391627"/>
              <a:ext cx="2808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rgbClr val="CC6600"/>
                  </a:solidFill>
                </a:rPr>
                <a:t>boundary </a:t>
              </a:r>
              <a:r>
                <a:rPr lang="en-CA" dirty="0" smtClean="0">
                  <a:solidFill>
                    <a:srgbClr val="CC6600"/>
                  </a:solidFill>
                </a:rPr>
                <a:t>smoothness for </a:t>
              </a:r>
              <a:r>
                <a:rPr lang="en-CA" sz="2000" i="1" dirty="0" smtClean="0">
                  <a:solidFill>
                    <a:srgbClr val="CC6600"/>
                  </a:solidFill>
                  <a:latin typeface="+mn-lt"/>
                </a:rPr>
                <a:t>S</a:t>
              </a:r>
              <a:endParaRPr lang="en-CA" i="1" dirty="0">
                <a:solidFill>
                  <a:srgbClr val="CC6600"/>
                </a:solidFill>
                <a:latin typeface="+mn-lt"/>
              </a:endParaRPr>
            </a:p>
          </p:txBody>
        </p:sp>
      </p:grpSp>
      <p:sp>
        <p:nvSpPr>
          <p:cNvPr id="138" name="Text Box 97"/>
          <p:cNvSpPr txBox="1">
            <a:spLocks noChangeArrowheads="1"/>
          </p:cNvSpPr>
          <p:nvPr/>
        </p:nvSpPr>
        <p:spPr bwMode="auto">
          <a:xfrm>
            <a:off x="429301" y="1378473"/>
            <a:ext cx="27398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[</a:t>
            </a:r>
            <a:r>
              <a:rPr lang="en-US" sz="2000" dirty="0" err="1" smtClean="0">
                <a:latin typeface="Times New Roman" pitchFamily="18" charset="0"/>
              </a:rPr>
              <a:t>Boykov</a:t>
            </a:r>
            <a:r>
              <a:rPr lang="en-US" sz="2000" dirty="0" smtClean="0">
                <a:latin typeface="Times New Roman" pitchFamily="18" charset="0"/>
              </a:rPr>
              <a:t> and Jolly 2001]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712200" cy="1104900"/>
          </a:xfrm>
        </p:spPr>
        <p:txBody>
          <a:bodyPr/>
          <a:lstStyle/>
          <a:p>
            <a:r>
              <a:rPr lang="en-US" dirty="0" smtClean="0"/>
              <a:t>Unary potentials as linear term </a:t>
            </a:r>
            <a:r>
              <a:rPr lang="en-US" dirty="0" err="1" smtClean="0"/>
              <a:t>wrt</a:t>
            </a:r>
            <a:r>
              <a:rPr lang="en-US" dirty="0" smtClean="0"/>
              <a:t>.</a:t>
            </a:r>
            <a:endParaRPr lang="en-US" sz="2800" i="1" dirty="0"/>
          </a:p>
        </p:txBody>
      </p:sp>
      <p:graphicFrame>
        <p:nvGraphicFramePr>
          <p:cNvPr id="681996" name="Object 12"/>
          <p:cNvGraphicFramePr>
            <a:graphicFrameLocks noChangeAspect="1"/>
          </p:cNvGraphicFramePr>
          <p:nvPr/>
        </p:nvGraphicFramePr>
        <p:xfrm>
          <a:off x="594494" y="2186674"/>
          <a:ext cx="1500187" cy="749300"/>
        </p:xfrm>
        <a:graphic>
          <a:graphicData uri="http://schemas.openxmlformats.org/presentationml/2006/ole">
            <p:oleObj spid="_x0000_s685058" name="Equation" r:id="rId3" imgW="685800" imgH="355320" progId="Equation.3">
              <p:embed/>
            </p:oleObj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624272" y="1854060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unary</a:t>
            </a:r>
            <a:r>
              <a:rPr lang="en-CA" dirty="0" smtClean="0"/>
              <a:t> terms</a:t>
            </a:r>
            <a:endParaRPr lang="en-CA" b="1" i="1" dirty="0"/>
          </a:p>
        </p:txBody>
      </p:sp>
      <p:graphicFrame>
        <p:nvGraphicFramePr>
          <p:cNvPr id="684043" name="Object 11"/>
          <p:cNvGraphicFramePr>
            <a:graphicFrameLocks noChangeAspect="1"/>
          </p:cNvGraphicFramePr>
          <p:nvPr/>
        </p:nvGraphicFramePr>
        <p:xfrm>
          <a:off x="2210262" y="2186419"/>
          <a:ext cx="3025775" cy="749300"/>
        </p:xfrm>
        <a:graphic>
          <a:graphicData uri="http://schemas.openxmlformats.org/presentationml/2006/ole">
            <p:oleObj spid="_x0000_s685059" name="Equation" r:id="rId4" imgW="1384200" imgH="355320" progId="Equation.3">
              <p:embed/>
            </p:oleObj>
          </a:graphicData>
        </a:graphic>
      </p:graphicFrame>
      <p:grpSp>
        <p:nvGrpSpPr>
          <p:cNvPr id="4" name="Group 151"/>
          <p:cNvGrpSpPr/>
          <p:nvPr/>
        </p:nvGrpSpPr>
        <p:grpSpPr>
          <a:xfrm>
            <a:off x="3465878" y="5427410"/>
            <a:ext cx="2010697" cy="568015"/>
            <a:chOff x="4409768" y="4404855"/>
            <a:chExt cx="2010697" cy="568015"/>
          </a:xfrm>
        </p:grpSpPr>
        <p:sp>
          <p:nvSpPr>
            <p:cNvPr id="146" name="Right Brace 145"/>
            <p:cNvSpPr/>
            <p:nvPr/>
          </p:nvSpPr>
          <p:spPr bwMode="auto">
            <a:xfrm rot="5400000">
              <a:off x="5331543" y="3483080"/>
              <a:ext cx="167148" cy="201069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684049" name="Object 17"/>
            <p:cNvGraphicFramePr>
              <a:graphicFrameLocks noChangeAspect="1"/>
            </p:cNvGraphicFramePr>
            <p:nvPr/>
          </p:nvGraphicFramePr>
          <p:xfrm>
            <a:off x="5162296" y="4545833"/>
            <a:ext cx="777875" cy="427037"/>
          </p:xfrm>
          <a:graphic>
            <a:graphicData uri="http://schemas.openxmlformats.org/presentationml/2006/ole">
              <p:oleObj spid="_x0000_s685064" name="Equation" r:id="rId5" imgW="355320" imgH="203040" progId="Equation.3">
                <p:embed/>
              </p:oleObj>
            </a:graphicData>
          </a:graphic>
        </p:graphicFrame>
      </p:grpSp>
      <p:grpSp>
        <p:nvGrpSpPr>
          <p:cNvPr id="5" name="Group 152"/>
          <p:cNvGrpSpPr/>
          <p:nvPr/>
        </p:nvGrpSpPr>
        <p:grpSpPr>
          <a:xfrm>
            <a:off x="3028336" y="4367506"/>
            <a:ext cx="5749903" cy="1635913"/>
            <a:chOff x="4385181" y="4125791"/>
            <a:chExt cx="5749903" cy="1635913"/>
          </a:xfrm>
        </p:grpSpPr>
        <p:sp>
          <p:nvSpPr>
            <p:cNvPr id="147" name="Rectangle 146"/>
            <p:cNvSpPr/>
            <p:nvPr/>
          </p:nvSpPr>
          <p:spPr bwMode="auto">
            <a:xfrm>
              <a:off x="4385181" y="4581833"/>
              <a:ext cx="3008669" cy="117987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684048" name="Object 16"/>
            <p:cNvGraphicFramePr>
              <a:graphicFrameLocks noChangeAspect="1"/>
            </p:cNvGraphicFramePr>
            <p:nvPr/>
          </p:nvGraphicFramePr>
          <p:xfrm>
            <a:off x="7772301" y="4125791"/>
            <a:ext cx="2362783" cy="797470"/>
          </p:xfrm>
          <a:graphic>
            <a:graphicData uri="http://schemas.openxmlformats.org/presentationml/2006/ole">
              <p:oleObj spid="_x0000_s685063" name="Equation" r:id="rId6" imgW="1015920" imgH="355320" progId="Equation.3">
                <p:embed/>
              </p:oleObj>
            </a:graphicData>
          </a:graphic>
        </p:graphicFrame>
        <p:sp>
          <p:nvSpPr>
            <p:cNvPr id="148" name="TextBox 147"/>
            <p:cNvSpPr txBox="1"/>
            <p:nvPr/>
          </p:nvSpPr>
          <p:spPr>
            <a:xfrm rot="20225739">
              <a:off x="7448334" y="4359470"/>
              <a:ext cx="333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=</a:t>
              </a:r>
              <a:endParaRPr lang="en-CA" b="1" i="1" dirty="0"/>
            </a:p>
          </p:txBody>
        </p:sp>
      </p:grpSp>
      <p:graphicFrame>
        <p:nvGraphicFramePr>
          <p:cNvPr id="684045" name="Object 13"/>
          <p:cNvGraphicFramePr>
            <a:graphicFrameLocks noChangeAspect="1"/>
          </p:cNvGraphicFramePr>
          <p:nvPr/>
        </p:nvGraphicFramePr>
        <p:xfrm>
          <a:off x="1743025" y="4977479"/>
          <a:ext cx="4275137" cy="749300"/>
        </p:xfrm>
        <a:graphic>
          <a:graphicData uri="http://schemas.openxmlformats.org/presentationml/2006/ole">
            <p:oleObj spid="_x0000_s685061" name="Equation" r:id="rId7" imgW="1955520" imgH="355320" progId="Equation.3">
              <p:embed/>
            </p:oleObj>
          </a:graphicData>
        </a:graphic>
      </p:graphicFrame>
      <p:graphicFrame>
        <p:nvGraphicFramePr>
          <p:cNvPr id="684050" name="Object 18"/>
          <p:cNvGraphicFramePr>
            <a:graphicFrameLocks noChangeAspect="1"/>
          </p:cNvGraphicFramePr>
          <p:nvPr/>
        </p:nvGraphicFramePr>
        <p:xfrm>
          <a:off x="7119277" y="737420"/>
          <a:ext cx="1639327" cy="576877"/>
        </p:xfrm>
        <a:graphic>
          <a:graphicData uri="http://schemas.openxmlformats.org/presentationml/2006/ole">
            <p:oleObj spid="_x0000_s685065" name="Equation" r:id="rId8" imgW="660240" imgH="241200" progId="Equation.3">
              <p:embed/>
            </p:oleObj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679574" y="2767780"/>
            <a:ext cx="4359275" cy="1523949"/>
            <a:chOff x="1679574" y="2767780"/>
            <a:chExt cx="4359275" cy="1523949"/>
          </a:xfrm>
        </p:grpSpPr>
        <p:graphicFrame>
          <p:nvGraphicFramePr>
            <p:cNvPr id="685066" name="Object 10"/>
            <p:cNvGraphicFramePr>
              <a:graphicFrameLocks noChangeAspect="1"/>
            </p:cNvGraphicFramePr>
            <p:nvPr/>
          </p:nvGraphicFramePr>
          <p:xfrm>
            <a:off x="1679574" y="3542429"/>
            <a:ext cx="4359275" cy="749300"/>
          </p:xfrm>
          <a:graphic>
            <a:graphicData uri="http://schemas.openxmlformats.org/presentationml/2006/ole">
              <p:oleObj spid="_x0000_s685066" name="Equation" r:id="rId9" imgW="1993680" imgH="355320" progId="Equation.3">
                <p:embed/>
              </p:oleObj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 bwMode="auto">
            <a:xfrm flipH="1">
              <a:off x="3136490" y="2871019"/>
              <a:ext cx="29498" cy="668594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596582" y="2767780"/>
              <a:ext cx="63908" cy="742336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6634886" y="5142586"/>
            <a:ext cx="2385296" cy="1391564"/>
            <a:chOff x="6634886" y="5142586"/>
            <a:chExt cx="2385296" cy="1391564"/>
          </a:xfrm>
        </p:grpSpPr>
        <p:sp>
          <p:nvSpPr>
            <p:cNvPr id="19" name="TextBox 18"/>
            <p:cNvSpPr txBox="1"/>
            <p:nvPr/>
          </p:nvSpPr>
          <p:spPr>
            <a:xfrm>
              <a:off x="6634886" y="5142586"/>
              <a:ext cx="23852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 smtClean="0">
                  <a:solidFill>
                    <a:srgbClr val="FF0000"/>
                  </a:solidFill>
                </a:rPr>
                <a:t>Linear</a:t>
              </a:r>
              <a:r>
                <a:rPr lang="en-CA" sz="1400" dirty="0" smtClean="0"/>
                <a:t> </a:t>
              </a:r>
              <a:r>
                <a:rPr lang="en-CA" sz="1400" dirty="0" smtClean="0">
                  <a:solidFill>
                    <a:srgbClr val="FF0000"/>
                  </a:solidFill>
                </a:rPr>
                <a:t>region term </a:t>
              </a:r>
              <a:r>
                <a:rPr lang="en-CA" sz="1400" dirty="0" smtClean="0"/>
                <a:t>analogous to </a:t>
              </a:r>
            </a:p>
            <a:p>
              <a:pPr algn="ctr"/>
              <a:r>
                <a:rPr lang="en-CA" sz="1400" dirty="0" smtClean="0"/>
                <a:t>geodesic active contours </a:t>
              </a:r>
              <a:endParaRPr lang="en-CA" sz="1400" dirty="0"/>
            </a:p>
          </p:txBody>
        </p:sp>
        <p:graphicFrame>
          <p:nvGraphicFramePr>
            <p:cNvPr id="685067" name="Object 11"/>
            <p:cNvGraphicFramePr>
              <a:graphicFrameLocks noChangeAspect="1"/>
            </p:cNvGraphicFramePr>
            <p:nvPr/>
          </p:nvGraphicFramePr>
          <p:xfrm>
            <a:off x="7153275" y="5908675"/>
            <a:ext cx="1330325" cy="625475"/>
          </p:xfrm>
          <a:graphic>
            <a:graphicData uri="http://schemas.openxmlformats.org/presentationml/2006/ole">
              <p:oleObj spid="_x0000_s685067" name="Equation" r:id="rId10" imgW="812520" imgH="3808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3040160" y="1555750"/>
          <a:ext cx="5545138" cy="1385888"/>
        </p:xfrm>
        <a:graphic>
          <a:graphicData uri="http://schemas.openxmlformats.org/presentationml/2006/ole">
            <p:oleObj spid="_x0000_s945154" name="Equation" r:id="rId3" imgW="1422360" imgH="35532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28800" y="3810000"/>
            <a:ext cx="5058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Examples of potential functions  </a:t>
            </a:r>
            <a:r>
              <a:rPr lang="en-US" sz="2800" b="1" i="1" dirty="0" smtClean="0">
                <a:latin typeface="Times" pitchFamily="18" charset="0"/>
                <a:cs typeface="Times" pitchFamily="18" charset="0"/>
              </a:rPr>
              <a:t>f</a:t>
            </a:r>
            <a:endParaRPr lang="en-US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781800" y="2826603"/>
            <a:ext cx="1733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unary </a:t>
            </a:r>
            <a:r>
              <a:rPr lang="en-US" sz="2400" dirty="0" smtClean="0">
                <a:solidFill>
                  <a:srgbClr val="FF0000"/>
                </a:solidFill>
              </a:rPr>
              <a:t>terms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(linear)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1828800" y="5016698"/>
            <a:ext cx="5277898" cy="561975"/>
            <a:chOff x="1828800" y="5381625"/>
            <a:chExt cx="5277898" cy="561975"/>
          </a:xfrm>
        </p:grpSpPr>
        <p:graphicFrame>
          <p:nvGraphicFramePr>
            <p:cNvPr id="251909" name="Object 5"/>
            <p:cNvGraphicFramePr>
              <a:graphicFrameLocks noChangeAspect="1"/>
            </p:cNvGraphicFramePr>
            <p:nvPr/>
          </p:nvGraphicFramePr>
          <p:xfrm>
            <a:off x="5227098" y="5381625"/>
            <a:ext cx="1879600" cy="561975"/>
          </p:xfrm>
          <a:graphic>
            <a:graphicData uri="http://schemas.openxmlformats.org/presentationml/2006/ole">
              <p:oleObj spid="_x0000_s945155" name="Equation" r:id="rId4" imgW="850680" imgH="253800" progId="Equation.3">
                <p:embed/>
              </p:oleObj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1828800" y="5410200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>
                <a:buFont typeface="Arial" pitchFamily="34" charset="0"/>
                <a:buChar char="•"/>
              </a:pPr>
              <a:r>
                <a:rPr lang="en-US" sz="2400" dirty="0" smtClean="0"/>
                <a:t> Chan-</a:t>
              </a:r>
              <a:r>
                <a:rPr lang="en-US" sz="2400" dirty="0" err="1" smtClean="0"/>
                <a:t>Vese</a:t>
              </a:r>
              <a:endParaRPr lang="en-US" sz="2400" dirty="0" smtClean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1828800" y="5566171"/>
            <a:ext cx="4572000" cy="537865"/>
            <a:chOff x="1828800" y="6091535"/>
            <a:chExt cx="4572000" cy="537865"/>
          </a:xfrm>
        </p:grpSpPr>
        <p:graphicFrame>
          <p:nvGraphicFramePr>
            <p:cNvPr id="251910" name="Object 6"/>
            <p:cNvGraphicFramePr>
              <a:graphicFrameLocks noChangeAspect="1"/>
            </p:cNvGraphicFramePr>
            <p:nvPr/>
          </p:nvGraphicFramePr>
          <p:xfrm>
            <a:off x="5225728" y="6124575"/>
            <a:ext cx="1123950" cy="504825"/>
          </p:xfrm>
          <a:graphic>
            <a:graphicData uri="http://schemas.openxmlformats.org/presentationml/2006/ole">
              <p:oleObj spid="_x0000_s945156" name="Equation" r:id="rId5" imgW="507960" imgH="228600" progId="Equation.3">
                <p:embed/>
              </p:oleObj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1828800" y="6091535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>
                <a:buFont typeface="Arial" pitchFamily="34" charset="0"/>
                <a:buChar char="•"/>
              </a:pPr>
              <a:r>
                <a:rPr lang="en-US" sz="2400" dirty="0" smtClean="0"/>
                <a:t> Volume Ballooning</a:t>
              </a:r>
              <a:endParaRPr lang="en-US" sz="2400" dirty="0"/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1828800" y="6091535"/>
            <a:ext cx="6836402" cy="537865"/>
            <a:chOff x="1828800" y="6091535"/>
            <a:chExt cx="6836402" cy="537865"/>
          </a:xfrm>
        </p:grpSpPr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5266364" y="6124575"/>
            <a:ext cx="3398838" cy="504825"/>
          </p:xfrm>
          <a:graphic>
            <a:graphicData uri="http://schemas.openxmlformats.org/presentationml/2006/ole">
              <p:oleObj spid="_x0000_s945158" name="Equation" r:id="rId6" imgW="1536480" imgH="228600" progId="Equation.3">
                <p:embed/>
              </p:oleObj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1828800" y="6091535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>
                <a:buFont typeface="Arial" pitchFamily="34" charset="0"/>
                <a:buChar char="•"/>
              </a:pPr>
              <a:r>
                <a:rPr lang="en-US" sz="2400" dirty="0" smtClean="0"/>
                <a:t>  Attention</a:t>
              </a:r>
              <a:endParaRPr lang="en-US" sz="2400" dirty="0"/>
            </a:p>
          </p:txBody>
        </p:sp>
      </p:grpSp>
      <p:grpSp>
        <p:nvGrpSpPr>
          <p:cNvPr id="7" name="Group 17"/>
          <p:cNvGrpSpPr/>
          <p:nvPr/>
        </p:nvGrpSpPr>
        <p:grpSpPr>
          <a:xfrm>
            <a:off x="1828800" y="4495800"/>
            <a:ext cx="5562489" cy="533400"/>
            <a:chOff x="1828800" y="4648200"/>
            <a:chExt cx="5562489" cy="533400"/>
          </a:xfrm>
        </p:grpSpPr>
        <p:graphicFrame>
          <p:nvGraphicFramePr>
            <p:cNvPr id="251911" name="Object 7"/>
            <p:cNvGraphicFramePr>
              <a:graphicFrameLocks noChangeAspect="1"/>
            </p:cNvGraphicFramePr>
            <p:nvPr/>
          </p:nvGraphicFramePr>
          <p:xfrm>
            <a:off x="5257689" y="4676775"/>
            <a:ext cx="2133600" cy="504825"/>
          </p:xfrm>
          <a:graphic>
            <a:graphicData uri="http://schemas.openxmlformats.org/presentationml/2006/ole">
              <p:oleObj spid="_x0000_s945157" name="Equation" r:id="rId7" imgW="965160" imgH="228600" progId="Equation.3">
                <p:embed/>
              </p:oleObj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1828800" y="4648200"/>
              <a:ext cx="26866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buFont typeface="Arial" pitchFamily="34" charset="0"/>
                <a:buChar char="•"/>
              </a:pPr>
              <a:r>
                <a:rPr lang="en-US" sz="2400" dirty="0" smtClean="0"/>
                <a:t> Log-likelihoods</a:t>
              </a:r>
            </a:p>
          </p:txBody>
        </p: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712200" cy="1104900"/>
          </a:xfrm>
        </p:spPr>
        <p:txBody>
          <a:bodyPr/>
          <a:lstStyle/>
          <a:p>
            <a:r>
              <a:rPr lang="en-US" dirty="0" smtClean="0"/>
              <a:t>Unary potentials as linear term </a:t>
            </a:r>
            <a:r>
              <a:rPr lang="en-US" dirty="0" err="1" smtClean="0"/>
              <a:t>wrt</a:t>
            </a:r>
            <a:r>
              <a:rPr lang="en-US" dirty="0" smtClean="0"/>
              <a:t>.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712200" cy="1104900"/>
          </a:xfrm>
        </p:spPr>
        <p:txBody>
          <a:bodyPr/>
          <a:lstStyle/>
          <a:p>
            <a:r>
              <a:rPr lang="en-US" dirty="0" smtClean="0"/>
              <a:t>In general,…</a:t>
            </a:r>
            <a:endParaRPr lang="en-US" sz="2800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71378" y="2999457"/>
            <a:ext cx="7395494" cy="1765420"/>
            <a:chOff x="671378" y="2999457"/>
            <a:chExt cx="7395494" cy="1765420"/>
          </a:xfrm>
        </p:grpSpPr>
        <p:graphicFrame>
          <p:nvGraphicFramePr>
            <p:cNvPr id="684050" name="Object 18"/>
            <p:cNvGraphicFramePr>
              <a:graphicFrameLocks noChangeAspect="1"/>
            </p:cNvGraphicFramePr>
            <p:nvPr/>
          </p:nvGraphicFramePr>
          <p:xfrm>
            <a:off x="6992519" y="4188614"/>
            <a:ext cx="631825" cy="576263"/>
          </p:xfrm>
          <a:graphic>
            <a:graphicData uri="http://schemas.openxmlformats.org/presentationml/2006/ole">
              <p:oleObj spid="_x0000_s686087" name="Equation" r:id="rId3" imgW="253800" imgH="241200" progId="Equation.3">
                <p:embed/>
              </p:oleObj>
            </a:graphicData>
          </a:graphic>
        </p:graphicFrame>
        <p:graphicFrame>
          <p:nvGraphicFramePr>
            <p:cNvPr id="19" name="Object 16"/>
            <p:cNvGraphicFramePr>
              <a:graphicFrameLocks noChangeAspect="1"/>
            </p:cNvGraphicFramePr>
            <p:nvPr/>
          </p:nvGraphicFramePr>
          <p:xfrm>
            <a:off x="671378" y="3335867"/>
            <a:ext cx="2387600" cy="749300"/>
          </p:xfrm>
          <a:graphic>
            <a:graphicData uri="http://schemas.openxmlformats.org/presentationml/2006/ole">
              <p:oleObj spid="_x0000_s686089" name="Equation" r:id="rId4" imgW="1091880" imgH="355320" progId="Equation.3">
                <p:embed/>
              </p:oleObj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968389" y="2999457"/>
              <a:ext cx="1729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rgbClr val="CC6600"/>
                  </a:solidFill>
                </a:rPr>
                <a:t>pair-wise</a:t>
              </a:r>
              <a:r>
                <a:rPr lang="en-CA" dirty="0" smtClean="0">
                  <a:solidFill>
                    <a:srgbClr val="CC6600"/>
                  </a:solidFill>
                </a:rPr>
                <a:t> terms</a:t>
              </a:r>
              <a:endParaRPr lang="en-CA" b="1" i="1" dirty="0">
                <a:solidFill>
                  <a:srgbClr val="CC6600"/>
                </a:solidFill>
              </a:endParaRPr>
            </a:p>
          </p:txBody>
        </p:sp>
        <p:graphicFrame>
          <p:nvGraphicFramePr>
            <p:cNvPr id="686090" name="Object 10"/>
            <p:cNvGraphicFramePr>
              <a:graphicFrameLocks noChangeAspect="1"/>
            </p:cNvGraphicFramePr>
            <p:nvPr/>
          </p:nvGraphicFramePr>
          <p:xfrm>
            <a:off x="3236109" y="3325526"/>
            <a:ext cx="4830763" cy="749300"/>
          </p:xfrm>
          <a:graphic>
            <a:graphicData uri="http://schemas.openxmlformats.org/presentationml/2006/ole">
              <p:oleObj spid="_x0000_s686090" name="Equation" r:id="rId5" imgW="2209680" imgH="355320" progId="Equation.3">
                <p:embed/>
              </p:oleObj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3677180" y="4233405"/>
              <a:ext cx="35076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>
                  <a:latin typeface="+mn-lt"/>
                </a:rPr>
                <a:t>quadratic</a:t>
              </a:r>
              <a:r>
                <a:rPr lang="en-CA" sz="2400" dirty="0" smtClean="0">
                  <a:latin typeface="+mn-lt"/>
                </a:rPr>
                <a:t> polynomial </a:t>
              </a:r>
              <a:r>
                <a:rPr lang="en-CA" sz="2400" dirty="0" err="1" smtClean="0">
                  <a:latin typeface="+mn-lt"/>
                </a:rPr>
                <a:t>wrt</a:t>
              </a:r>
              <a:r>
                <a:rPr lang="en-CA" sz="2400" dirty="0" smtClean="0">
                  <a:latin typeface="+mn-lt"/>
                </a:rPr>
                <a:t>.</a:t>
              </a:r>
              <a:endParaRPr lang="en-CA" sz="2400" i="1" dirty="0">
                <a:latin typeface="+mn-lt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372313" y="2001194"/>
            <a:ext cx="5965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+mn-lt"/>
              </a:rPr>
              <a:t>k</a:t>
            </a:r>
            <a:r>
              <a:rPr lang="en-US" sz="2400" dirty="0" smtClean="0"/>
              <a:t>-</a:t>
            </a:r>
            <a:r>
              <a:rPr lang="en-US" sz="2400" dirty="0" err="1" smtClean="0"/>
              <a:t>arity</a:t>
            </a:r>
            <a:r>
              <a:rPr lang="en-US" sz="2400" dirty="0" smtClean="0"/>
              <a:t> potentials are </a:t>
            </a:r>
            <a:r>
              <a:rPr lang="en-US" sz="2400" i="1" dirty="0" smtClean="0">
                <a:latin typeface="+mn-lt"/>
              </a:rPr>
              <a:t>k</a:t>
            </a:r>
            <a:r>
              <a:rPr lang="en-US" sz="2400" dirty="0" smtClean="0"/>
              <a:t>-</a:t>
            </a:r>
            <a:r>
              <a:rPr lang="en-US" sz="2400" dirty="0" err="1" smtClean="0"/>
              <a:t>th</a:t>
            </a:r>
            <a:r>
              <a:rPr lang="en-US" sz="2400" dirty="0" smtClean="0"/>
              <a:t> order polynomial</a:t>
            </a:r>
            <a:endParaRPr lang="en-CA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615891" y="5164532"/>
            <a:ext cx="2385296" cy="1391843"/>
            <a:chOff x="6634886" y="5142586"/>
            <a:chExt cx="2385296" cy="1391843"/>
          </a:xfrm>
        </p:grpSpPr>
        <p:sp>
          <p:nvSpPr>
            <p:cNvPr id="11" name="TextBox 10"/>
            <p:cNvSpPr txBox="1"/>
            <p:nvPr/>
          </p:nvSpPr>
          <p:spPr>
            <a:xfrm>
              <a:off x="6634886" y="5142586"/>
              <a:ext cx="23852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 smtClean="0">
                  <a:solidFill>
                    <a:srgbClr val="FF0000"/>
                  </a:solidFill>
                </a:rPr>
                <a:t>Quadratic</a:t>
              </a:r>
              <a:r>
                <a:rPr lang="en-CA" sz="1400" dirty="0" smtClean="0"/>
                <a:t> </a:t>
              </a:r>
              <a:r>
                <a:rPr lang="en-CA" sz="1400" dirty="0" smtClean="0">
                  <a:solidFill>
                    <a:srgbClr val="FF0000"/>
                  </a:solidFill>
                </a:rPr>
                <a:t>term </a:t>
              </a:r>
              <a:r>
                <a:rPr lang="en-CA" sz="1400" dirty="0" smtClean="0"/>
                <a:t>analogous to boundary length in</a:t>
              </a:r>
            </a:p>
            <a:p>
              <a:pPr algn="ctr"/>
              <a:r>
                <a:rPr lang="en-CA" sz="1400" dirty="0" smtClean="0"/>
                <a:t>geodesic active contours </a:t>
              </a:r>
              <a:endParaRPr lang="en-CA" sz="1400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6664020" y="5910542"/>
            <a:ext cx="2309813" cy="623887"/>
          </p:xfrm>
          <a:graphic>
            <a:graphicData uri="http://schemas.openxmlformats.org/presentationml/2006/ole">
              <p:oleObj spid="_x0000_s686091" name="Equation" r:id="rId6" imgW="1409400" imgH="3808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segmentation  </a:t>
            </a:r>
            <a:r>
              <a:rPr lang="en-CA" i="1" dirty="0" smtClean="0"/>
              <a:t>S</a:t>
            </a:r>
            <a:r>
              <a:rPr lang="en-CA" dirty="0" smtClean="0"/>
              <a:t>   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0044"/>
            <a:ext cx="8305800" cy="3831771"/>
          </a:xfrm>
        </p:spPr>
        <p:txBody>
          <a:bodyPr/>
          <a:lstStyle/>
          <a:p>
            <a:r>
              <a:rPr lang="en-CA" dirty="0" smtClean="0"/>
              <a:t>Objective function must be specified</a:t>
            </a:r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r>
              <a:rPr lang="en-CA" dirty="0" smtClean="0"/>
              <a:t>		Quality function</a:t>
            </a:r>
          </a:p>
          <a:p>
            <a:pPr lvl="1">
              <a:buNone/>
            </a:pPr>
            <a:r>
              <a:rPr lang="en-CA" dirty="0" smtClean="0"/>
              <a:t>		Cost function</a:t>
            </a:r>
          </a:p>
          <a:p>
            <a:pPr lvl="1">
              <a:buNone/>
            </a:pPr>
            <a:r>
              <a:rPr lang="en-CA" dirty="0" smtClean="0"/>
              <a:t>		Loss function                 </a:t>
            </a:r>
            <a:r>
              <a:rPr lang="en-CA" sz="3600" i="1" dirty="0" smtClean="0"/>
              <a:t>E(S)  :  2</a:t>
            </a:r>
            <a:r>
              <a:rPr lang="en-CA" sz="3600" i="1" baseline="30000" dirty="0" smtClean="0"/>
              <a:t>P</a:t>
            </a:r>
            <a:r>
              <a:rPr lang="en-CA" sz="3600" i="1" dirty="0" smtClean="0">
                <a:sym typeface="Symbol"/>
              </a:rPr>
              <a:t> </a:t>
            </a:r>
            <a:r>
              <a:rPr lang="en-CA" sz="3600" i="1" dirty="0" smtClean="0"/>
              <a:t> </a:t>
            </a:r>
            <a:r>
              <a:rPr lang="en-CA" sz="3600" i="1" dirty="0" smtClean="0">
                <a:sym typeface="Symbol"/>
              </a:rPr>
              <a:t>  </a:t>
            </a:r>
            <a:endParaRPr lang="en-CA" dirty="0" smtClean="0"/>
          </a:p>
          <a:p>
            <a:pPr lvl="1">
              <a:buNone/>
            </a:pPr>
            <a:r>
              <a:rPr lang="en-CA" dirty="0" smtClean="0"/>
              <a:t>		“Energy”</a:t>
            </a:r>
          </a:p>
          <a:p>
            <a:pPr lvl="1">
              <a:buNone/>
            </a:pPr>
            <a:r>
              <a:rPr lang="en-CA" dirty="0" smtClean="0"/>
              <a:t>      Regularization functional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273" y="5827841"/>
            <a:ext cx="810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Segmentation becomes an </a:t>
            </a:r>
            <a:r>
              <a:rPr lang="en-CA" b="1" dirty="0" smtClean="0"/>
              <a:t>optimization problem</a:t>
            </a:r>
            <a:r>
              <a:rPr lang="en-CA" dirty="0" smtClean="0"/>
              <a:t>:   </a:t>
            </a:r>
            <a:r>
              <a:rPr lang="en-CA" sz="2800" i="1" dirty="0" smtClean="0">
                <a:latin typeface="+mn-lt"/>
              </a:rPr>
              <a:t>S = </a:t>
            </a:r>
            <a:r>
              <a:rPr lang="en-CA" sz="2800" i="1" dirty="0" err="1" smtClean="0">
                <a:latin typeface="+mn-lt"/>
              </a:rPr>
              <a:t>arg</a:t>
            </a:r>
            <a:r>
              <a:rPr lang="en-CA" sz="2800" i="1" dirty="0" smtClean="0">
                <a:latin typeface="+mn-lt"/>
              </a:rPr>
              <a:t> min E(S)      </a:t>
            </a:r>
            <a:endParaRPr lang="en-CA" sz="2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/>
          <p:nvPr/>
        </p:nvGrpSpPr>
        <p:grpSpPr>
          <a:xfrm>
            <a:off x="228600" y="4264153"/>
            <a:ext cx="2667000" cy="1831848"/>
            <a:chOff x="228600" y="4264153"/>
            <a:chExt cx="2667000" cy="1831848"/>
          </a:xfrm>
        </p:grpSpPr>
        <p:pic>
          <p:nvPicPr>
            <p:cNvPr id="12" name="Picture 49" descr="barsuk2_slice2"/>
            <p:cNvPicPr>
              <a:picLocks noChangeAspect="1" noChangeArrowheads="1"/>
            </p:cNvPicPr>
            <p:nvPr/>
          </p:nvPicPr>
          <p:blipFill>
            <a:blip r:embed="rId3" cstate="print"/>
            <a:srcRect l="32432" t="18574" b="28359"/>
            <a:stretch>
              <a:fillRect/>
            </a:stretch>
          </p:blipFill>
          <p:spPr bwMode="auto">
            <a:xfrm>
              <a:off x="228600" y="4264153"/>
              <a:ext cx="1908175" cy="1831848"/>
            </a:xfrm>
            <a:prstGeom prst="rect">
              <a:avLst/>
            </a:prstGeom>
            <a:noFill/>
          </p:spPr>
        </p:pic>
        <p:cxnSp>
          <p:nvCxnSpPr>
            <p:cNvPr id="13" name="Straight Arrow Connector 12"/>
            <p:cNvCxnSpPr/>
            <p:nvPr/>
          </p:nvCxnSpPr>
          <p:spPr>
            <a:xfrm flipH="1" flipV="1">
              <a:off x="2133600" y="5638800"/>
              <a:ext cx="762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46"/>
            <p:cNvSpPr>
              <a:spLocks/>
            </p:cNvSpPr>
            <p:nvPr/>
          </p:nvSpPr>
          <p:spPr bwMode="auto">
            <a:xfrm>
              <a:off x="838200" y="4724401"/>
              <a:ext cx="1066800" cy="1183574"/>
            </a:xfrm>
            <a:custGeom>
              <a:avLst/>
              <a:gdLst/>
              <a:ahLst/>
              <a:cxnLst>
                <a:cxn ang="0">
                  <a:pos x="35" y="185"/>
                </a:cxn>
                <a:cxn ang="0">
                  <a:pos x="154" y="37"/>
                </a:cxn>
                <a:cxn ang="0">
                  <a:pos x="309" y="15"/>
                </a:cxn>
                <a:cxn ang="0">
                  <a:pos x="449" y="126"/>
                </a:cxn>
                <a:cxn ang="0">
                  <a:pos x="530" y="229"/>
                </a:cxn>
                <a:cxn ang="0">
                  <a:pos x="508" y="362"/>
                </a:cxn>
                <a:cxn ang="0">
                  <a:pos x="427" y="495"/>
                </a:cxn>
                <a:cxn ang="0">
                  <a:pos x="316" y="561"/>
                </a:cxn>
                <a:cxn ang="0">
                  <a:pos x="205" y="569"/>
                </a:cxn>
                <a:cxn ang="0">
                  <a:pos x="94" y="539"/>
                </a:cxn>
                <a:cxn ang="0">
                  <a:pos x="87" y="451"/>
                </a:cxn>
                <a:cxn ang="0">
                  <a:pos x="13" y="458"/>
                </a:cxn>
                <a:cxn ang="0">
                  <a:pos x="6" y="325"/>
                </a:cxn>
                <a:cxn ang="0">
                  <a:pos x="35" y="185"/>
                </a:cxn>
              </a:cxnLst>
              <a:rect l="0" t="0" r="r" b="b"/>
              <a:pathLst>
                <a:path w="540" h="573">
                  <a:moveTo>
                    <a:pt x="35" y="185"/>
                  </a:moveTo>
                  <a:cubicBezTo>
                    <a:pt x="60" y="137"/>
                    <a:pt x="108" y="65"/>
                    <a:pt x="154" y="37"/>
                  </a:cubicBezTo>
                  <a:cubicBezTo>
                    <a:pt x="200" y="9"/>
                    <a:pt x="260" y="0"/>
                    <a:pt x="309" y="15"/>
                  </a:cubicBezTo>
                  <a:cubicBezTo>
                    <a:pt x="358" y="30"/>
                    <a:pt x="412" y="90"/>
                    <a:pt x="449" y="126"/>
                  </a:cubicBezTo>
                  <a:cubicBezTo>
                    <a:pt x="486" y="162"/>
                    <a:pt x="520" y="190"/>
                    <a:pt x="530" y="229"/>
                  </a:cubicBezTo>
                  <a:cubicBezTo>
                    <a:pt x="540" y="268"/>
                    <a:pt x="525" y="318"/>
                    <a:pt x="508" y="362"/>
                  </a:cubicBezTo>
                  <a:cubicBezTo>
                    <a:pt x="491" y="406"/>
                    <a:pt x="459" y="462"/>
                    <a:pt x="427" y="495"/>
                  </a:cubicBezTo>
                  <a:cubicBezTo>
                    <a:pt x="395" y="528"/>
                    <a:pt x="353" y="549"/>
                    <a:pt x="316" y="561"/>
                  </a:cubicBezTo>
                  <a:cubicBezTo>
                    <a:pt x="279" y="573"/>
                    <a:pt x="242" y="573"/>
                    <a:pt x="205" y="569"/>
                  </a:cubicBezTo>
                  <a:cubicBezTo>
                    <a:pt x="168" y="565"/>
                    <a:pt x="114" y="559"/>
                    <a:pt x="94" y="539"/>
                  </a:cubicBezTo>
                  <a:cubicBezTo>
                    <a:pt x="74" y="519"/>
                    <a:pt x="100" y="464"/>
                    <a:pt x="87" y="451"/>
                  </a:cubicBezTo>
                  <a:cubicBezTo>
                    <a:pt x="74" y="438"/>
                    <a:pt x="26" y="479"/>
                    <a:pt x="13" y="458"/>
                  </a:cubicBezTo>
                  <a:cubicBezTo>
                    <a:pt x="0" y="437"/>
                    <a:pt x="2" y="367"/>
                    <a:pt x="6" y="325"/>
                  </a:cubicBezTo>
                  <a:cubicBezTo>
                    <a:pt x="10" y="283"/>
                    <a:pt x="10" y="233"/>
                    <a:pt x="35" y="185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66FF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93222" name="Object 6"/>
          <p:cNvGraphicFramePr>
            <a:graphicFrameLocks noChangeAspect="1"/>
          </p:cNvGraphicFramePr>
          <p:nvPr/>
        </p:nvGraphicFramePr>
        <p:xfrm>
          <a:off x="7620000" y="2362200"/>
          <a:ext cx="1273175" cy="457200"/>
        </p:xfrm>
        <a:graphic>
          <a:graphicData uri="http://schemas.openxmlformats.org/presentationml/2006/ole">
            <p:oleObj spid="_x0000_s946178" name="Equation" r:id="rId4" imgW="634680" imgH="228600" progId="Equation.3">
              <p:embed/>
            </p:oleObj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2477482" y="3781008"/>
            <a:ext cx="533004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Examples of discontinuity penalties  </a:t>
            </a:r>
            <a:r>
              <a:rPr lang="en-US" sz="2400" b="1" i="1" dirty="0" smtClean="0">
                <a:latin typeface="Times" pitchFamily="18" charset="0"/>
                <a:cs typeface="Times" pitchFamily="18" charset="0"/>
              </a:rPr>
              <a:t>w</a:t>
            </a:r>
            <a:endParaRPr lang="en-US" sz="2400" dirty="0" smtClean="0"/>
          </a:p>
          <a:p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Euclidean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   boundary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6800" y="2895600"/>
            <a:ext cx="2675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second-order</a:t>
            </a:r>
            <a:r>
              <a:rPr lang="en-US" sz="2400" dirty="0" smtClean="0">
                <a:solidFill>
                  <a:srgbClr val="FF0000"/>
                </a:solidFill>
              </a:rPr>
              <a:t> terms</a:t>
            </a:r>
          </a:p>
        </p:txBody>
      </p:sp>
      <p:graphicFrame>
        <p:nvGraphicFramePr>
          <p:cNvPr id="491526" name="Object 6"/>
          <p:cNvGraphicFramePr>
            <a:graphicFrameLocks noChangeAspect="1"/>
          </p:cNvGraphicFramePr>
          <p:nvPr/>
        </p:nvGraphicFramePr>
        <p:xfrm>
          <a:off x="1303338" y="1555750"/>
          <a:ext cx="6286500" cy="1385888"/>
        </p:xfrm>
        <a:graphic>
          <a:graphicData uri="http://schemas.openxmlformats.org/presentationml/2006/ole">
            <p:oleObj spid="_x0000_s946179" name="Equation" r:id="rId5" imgW="1612800" imgH="35532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5567672" y="3276600"/>
            <a:ext cx="1552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(quadratic)</a:t>
            </a:r>
          </a:p>
        </p:txBody>
      </p:sp>
      <p:grpSp>
        <p:nvGrpSpPr>
          <p:cNvPr id="3" name="Group 221"/>
          <p:cNvGrpSpPr/>
          <p:nvPr/>
        </p:nvGrpSpPr>
        <p:grpSpPr>
          <a:xfrm>
            <a:off x="2438400" y="5638800"/>
            <a:ext cx="6310313" cy="712787"/>
            <a:chOff x="2438400" y="5638800"/>
            <a:chExt cx="6310313" cy="712787"/>
          </a:xfrm>
        </p:grpSpPr>
        <p:sp>
          <p:nvSpPr>
            <p:cNvPr id="117" name="Rectangle 116"/>
            <p:cNvSpPr/>
            <p:nvPr/>
          </p:nvSpPr>
          <p:spPr>
            <a:xfrm>
              <a:off x="2438400" y="5638800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>
                <a:buFont typeface="Arial" pitchFamily="34" charset="0"/>
                <a:buChar char="•"/>
              </a:pPr>
              <a:r>
                <a:rPr lang="en-US" sz="2000" dirty="0" smtClean="0"/>
                <a:t> contrast-weighted </a:t>
              </a:r>
            </a:p>
            <a:p>
              <a:pPr lvl="1"/>
              <a:r>
                <a:rPr lang="en-US" sz="2000" dirty="0" smtClean="0"/>
                <a:t>   </a:t>
              </a:r>
              <a:r>
                <a:rPr lang="en-US" sz="2000" dirty="0" smtClean="0">
                  <a:solidFill>
                    <a:srgbClr val="0000FF"/>
                  </a:solidFill>
                </a:rPr>
                <a:t>boundary length</a:t>
              </a:r>
            </a:p>
          </p:txBody>
        </p:sp>
        <p:graphicFrame>
          <p:nvGraphicFramePr>
            <p:cNvPr id="221" name="Object 12"/>
            <p:cNvGraphicFramePr>
              <a:graphicFrameLocks noChangeAspect="1"/>
            </p:cNvGraphicFramePr>
            <p:nvPr/>
          </p:nvGraphicFramePr>
          <p:xfrm>
            <a:off x="6056313" y="5791200"/>
            <a:ext cx="2692400" cy="560387"/>
          </p:xfrm>
          <a:graphic>
            <a:graphicData uri="http://schemas.openxmlformats.org/presentationml/2006/ole">
              <p:oleObj spid="_x0000_s946180" name="Equation" r:id="rId6" imgW="1218960" imgH="253800" progId="Equation.3">
                <p:embed/>
              </p:oleObj>
            </a:graphicData>
          </a:graphic>
        </p:graphicFrame>
      </p:grpSp>
      <p:sp>
        <p:nvSpPr>
          <p:cNvPr id="119" name="Rectangle 118"/>
          <p:cNvSpPr/>
          <p:nvPr/>
        </p:nvSpPr>
        <p:spPr>
          <a:xfrm>
            <a:off x="2619374" y="6372165"/>
            <a:ext cx="6296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Boykov&amp;Jolly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2001] </a:t>
            </a:r>
          </a:p>
        </p:txBody>
      </p: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152400" y="135653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Basic (quadratic) </a:t>
            </a:r>
            <a:r>
              <a:rPr lang="en-US" b="1" dirty="0" smtClean="0"/>
              <a:t>boundary</a:t>
            </a:r>
            <a:r>
              <a:rPr lang="en-US" dirty="0" smtClean="0"/>
              <a:t> regularization</a:t>
            </a:r>
            <a:endParaRPr lang="en-US" dirty="0"/>
          </a:p>
        </p:txBody>
      </p:sp>
      <p:graphicFrame>
        <p:nvGraphicFramePr>
          <p:cNvPr id="750598" name="Object 6"/>
          <p:cNvGraphicFramePr>
            <a:graphicFrameLocks noChangeAspect="1"/>
          </p:cNvGraphicFramePr>
          <p:nvPr/>
        </p:nvGraphicFramePr>
        <p:xfrm>
          <a:off x="6076950" y="4419600"/>
          <a:ext cx="1543050" cy="925513"/>
        </p:xfrm>
        <a:graphic>
          <a:graphicData uri="http://schemas.openxmlformats.org/presentationml/2006/ole">
            <p:oleObj spid="_x0000_s946181" name="Equation" r:id="rId7" imgW="698400" imgH="419040" progId="Equation.3">
              <p:embed/>
            </p:oleObj>
          </a:graphicData>
        </a:graphic>
      </p:graphicFrame>
      <p:sp>
        <p:nvSpPr>
          <p:cNvPr id="223" name="Rectangle 222"/>
          <p:cNvSpPr/>
          <p:nvPr/>
        </p:nvSpPr>
        <p:spPr>
          <a:xfrm>
            <a:off x="2667000" y="5257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Boykov&amp;Kolmogorov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2003],  via integral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67992556"/>
              </p:ext>
            </p:extLst>
          </p:nvPr>
        </p:nvGraphicFramePr>
        <p:xfrm>
          <a:off x="1928862" y="2161495"/>
          <a:ext cx="3978275" cy="923925"/>
        </p:xfrm>
        <a:graphic>
          <a:graphicData uri="http://schemas.openxmlformats.org/presentationml/2006/ole">
            <p:oleObj spid="_x0000_s943107" name="Equation" r:id="rId3" imgW="1206360" imgH="27936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second-order segmentation energy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081184" y="3132942"/>
            <a:ext cx="5722063" cy="1872700"/>
            <a:chOff x="2609950" y="3093110"/>
            <a:chExt cx="5722063" cy="18727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746144616"/>
                </p:ext>
              </p:extLst>
            </p:nvPr>
          </p:nvGraphicFramePr>
          <p:xfrm>
            <a:off x="2609950" y="3795823"/>
            <a:ext cx="1171575" cy="1169987"/>
          </p:xfrm>
          <a:graphic>
            <a:graphicData uri="http://schemas.openxmlformats.org/presentationml/2006/ole">
              <p:oleObj spid="_x0000_s943111" name="Equation" r:id="rId4" imgW="355320" imgH="355320" progId="Equation.3">
                <p:embed/>
              </p:oleObj>
            </a:graphicData>
          </a:graphic>
        </p:graphicFrame>
        <p:graphicFrame>
          <p:nvGraphicFramePr>
            <p:cNvPr id="24" name="Object 16"/>
            <p:cNvGraphicFramePr>
              <a:graphicFrameLocks noChangeAspect="1"/>
            </p:cNvGraphicFramePr>
            <p:nvPr/>
          </p:nvGraphicFramePr>
          <p:xfrm>
            <a:off x="5944413" y="3994194"/>
            <a:ext cx="2387600" cy="749300"/>
          </p:xfrm>
          <a:graphic>
            <a:graphicData uri="http://schemas.openxmlformats.org/presentationml/2006/ole">
              <p:oleObj spid="_x0000_s943113" name="Equation" r:id="rId5" imgW="1091880" imgH="355320" progId="Equation.3">
                <p:embed/>
              </p:oleObj>
            </a:graphicData>
          </a:graphic>
        </p:graphicFrame>
        <p:cxnSp>
          <p:nvCxnSpPr>
            <p:cNvPr id="27" name="Straight Arrow Connector 26"/>
            <p:cNvCxnSpPr/>
            <p:nvPr/>
          </p:nvCxnSpPr>
          <p:spPr bwMode="auto">
            <a:xfrm flipH="1">
              <a:off x="3651527" y="3152851"/>
              <a:ext cx="642496" cy="646085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5741213" y="3093110"/>
              <a:ext cx="722525" cy="817969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2338795" y="1736959"/>
            <a:ext cx="443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includes </a:t>
            </a:r>
            <a:r>
              <a:rPr lang="en-CA" sz="2000" b="1" dirty="0" smtClean="0"/>
              <a:t>linear</a:t>
            </a:r>
            <a:r>
              <a:rPr lang="en-CA" sz="2000" dirty="0" smtClean="0"/>
              <a:t> and </a:t>
            </a:r>
            <a:r>
              <a:rPr lang="en-CA" sz="2000" b="1" dirty="0" smtClean="0"/>
              <a:t>quadratic</a:t>
            </a:r>
            <a:r>
              <a:rPr lang="en-CA" sz="2000" dirty="0" smtClean="0"/>
              <a:t> terms</a:t>
            </a:r>
            <a:endParaRPr lang="en-CA" sz="2000" dirty="0"/>
          </a:p>
        </p:txBody>
      </p:sp>
    </p:spTree>
    <p:extLst>
      <p:ext uri="{BB962C8B-B14F-4D97-AF65-F5344CB8AC3E}">
        <p14:creationId xmlns="" xmlns:p14="http://schemas.microsoft.com/office/powerpoint/2010/main" val="27459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67992556"/>
              </p:ext>
            </p:extLst>
          </p:nvPr>
        </p:nvGraphicFramePr>
        <p:xfrm>
          <a:off x="1928862" y="2161495"/>
          <a:ext cx="3978275" cy="923925"/>
        </p:xfrm>
        <a:graphic>
          <a:graphicData uri="http://schemas.openxmlformats.org/presentationml/2006/ole">
            <p:oleObj spid="_x0000_s970754" name="Equation" r:id="rId3" imgW="1206360" imgH="27936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second-order segmentation energy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338795" y="1736959"/>
            <a:ext cx="443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includes </a:t>
            </a:r>
            <a:r>
              <a:rPr lang="en-CA" sz="2000" b="1" dirty="0" smtClean="0"/>
              <a:t>linear</a:t>
            </a:r>
            <a:r>
              <a:rPr lang="en-CA" sz="2000" dirty="0" smtClean="0"/>
              <a:t> and </a:t>
            </a:r>
            <a:r>
              <a:rPr lang="en-CA" sz="2000" b="1" dirty="0" smtClean="0"/>
              <a:t>quadratic</a:t>
            </a:r>
            <a:r>
              <a:rPr lang="en-CA" sz="2000" dirty="0" smtClean="0"/>
              <a:t> terms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98407" y="3410020"/>
            <a:ext cx="8240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ADVANTAGE:     guaranteed </a:t>
            </a:r>
            <a:r>
              <a:rPr lang="en-US" sz="2400" b="1" dirty="0" smtClean="0">
                <a:solidFill>
                  <a:srgbClr val="FF0000"/>
                </a:solidFill>
              </a:rPr>
              <a:t>global optimum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en-US" sz="2400" dirty="0" smtClean="0"/>
              <a:t>(</a:t>
            </a:r>
            <a:r>
              <a:rPr lang="en-US" sz="2400" dirty="0" err="1" smtClean="0"/>
              <a:t>t.e</a:t>
            </a:r>
            <a:r>
              <a:rPr lang="en-US" sz="2400" dirty="0" smtClean="0"/>
              <a:t>. best segmentation </a:t>
            </a:r>
            <a:r>
              <a:rPr lang="en-US" sz="2400" dirty="0" err="1" smtClean="0"/>
              <a:t>w.r.t</a:t>
            </a:r>
            <a:r>
              <a:rPr lang="en-US" sz="2400" dirty="0" smtClean="0"/>
              <a:t>. objective)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                  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8736" y="4360690"/>
            <a:ext cx="60494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(discrete case) via </a:t>
            </a:r>
            <a:r>
              <a:rPr lang="en-US" sz="2400" b="1" dirty="0" smtClean="0">
                <a:solidFill>
                  <a:srgbClr val="FF0000"/>
                </a:solidFill>
              </a:rPr>
              <a:t>graph cuts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        	</a:t>
            </a:r>
            <a:r>
              <a:rPr lang="en-US" dirty="0" smtClean="0"/>
              <a:t>[Boykov&amp;Jolly’01; Boykov&amp;Kolmogorov’03]</a:t>
            </a:r>
          </a:p>
          <a:p>
            <a:r>
              <a:rPr lang="en-US" dirty="0" smtClean="0"/>
              <a:t>                             public code [BK’2004], fast on CPU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2096" y="5385266"/>
            <a:ext cx="7408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(continuous case) via </a:t>
            </a:r>
            <a:r>
              <a:rPr lang="en-US" sz="2400" b="1" dirty="0" smtClean="0">
                <a:solidFill>
                  <a:srgbClr val="FF0000"/>
                </a:solidFill>
              </a:rPr>
              <a:t>convex TV formulations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		[Chen,Esidoglu,Nikolova’06;  Chambolle,Pock,Cremers’08]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	public code [C. </a:t>
            </a:r>
            <a:r>
              <a:rPr lang="en-US" dirty="0" smtClean="0"/>
              <a:t>Nieuwenhuis’2014</a:t>
            </a:r>
            <a:r>
              <a:rPr lang="en-US" dirty="0" smtClean="0">
                <a:solidFill>
                  <a:srgbClr val="000000"/>
                </a:solidFill>
              </a:rPr>
              <a:t>], comparably fast on GPU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5331" y="6370879"/>
            <a:ext cx="705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this formulation is different from basic level-sets [Osher&amp;Sethian’89]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59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5181385"/>
              </p:ext>
            </p:extLst>
          </p:nvPr>
        </p:nvGraphicFramePr>
        <p:xfrm>
          <a:off x="3737413" y="1668463"/>
          <a:ext cx="2511425" cy="922337"/>
        </p:xfrm>
        <a:graphic>
          <a:graphicData uri="http://schemas.openxmlformats.org/presentationml/2006/ole">
            <p:oleObj spid="_x0000_s659458" name="Equation" r:id="rId3" imgW="761760" imgH="27936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67992556"/>
              </p:ext>
            </p:extLst>
          </p:nvPr>
        </p:nvGraphicFramePr>
        <p:xfrm>
          <a:off x="3737634" y="1668498"/>
          <a:ext cx="3937000" cy="923925"/>
        </p:xfrm>
        <a:graphic>
          <a:graphicData uri="http://schemas.openxmlformats.org/presentationml/2006/ole">
            <p:oleObj spid="_x0000_s659459" name="Equation" r:id="rId4" imgW="1193760" imgH="27936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Thresholding</a:t>
            </a:r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939268"/>
            <a:ext cx="2171700" cy="1555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33" y="2939608"/>
            <a:ext cx="2158224" cy="1556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 descr="D:\Lena\work\code\linesearchcuts_code\data\GRAB_CUT_DB\data_GT\llama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0" y="2928408"/>
            <a:ext cx="2164781" cy="1565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3" descr="Light upward diagonal"/>
          <p:cNvSpPr>
            <a:spLocks/>
          </p:cNvSpPr>
          <p:nvPr/>
        </p:nvSpPr>
        <p:spPr bwMode="auto">
          <a:xfrm>
            <a:off x="414337" y="5418138"/>
            <a:ext cx="3556000" cy="1209675"/>
          </a:xfrm>
          <a:custGeom>
            <a:avLst/>
            <a:gdLst/>
            <a:ahLst/>
            <a:cxnLst>
              <a:cxn ang="0">
                <a:pos x="0" y="733"/>
              </a:cxn>
              <a:cxn ang="0">
                <a:pos x="155" y="623"/>
              </a:cxn>
              <a:cxn ang="0">
                <a:pos x="366" y="367"/>
              </a:cxn>
              <a:cxn ang="0">
                <a:pos x="549" y="102"/>
              </a:cxn>
              <a:cxn ang="0">
                <a:pos x="704" y="212"/>
              </a:cxn>
              <a:cxn ang="0">
                <a:pos x="841" y="29"/>
              </a:cxn>
              <a:cxn ang="0">
                <a:pos x="914" y="386"/>
              </a:cxn>
              <a:cxn ang="0">
                <a:pos x="1079" y="623"/>
              </a:cxn>
              <a:cxn ang="0">
                <a:pos x="1390" y="724"/>
              </a:cxn>
              <a:cxn ang="0">
                <a:pos x="1691" y="742"/>
              </a:cxn>
              <a:cxn ang="0">
                <a:pos x="1865" y="605"/>
              </a:cxn>
              <a:cxn ang="0">
                <a:pos x="2057" y="523"/>
              </a:cxn>
              <a:cxn ang="0">
                <a:pos x="2158" y="660"/>
              </a:cxn>
              <a:cxn ang="0">
                <a:pos x="2240" y="715"/>
              </a:cxn>
            </a:cxnLst>
            <a:rect l="0" t="0" r="r" b="b"/>
            <a:pathLst>
              <a:path w="2240" h="762">
                <a:moveTo>
                  <a:pt x="0" y="733"/>
                </a:moveTo>
                <a:cubicBezTo>
                  <a:pt x="47" y="708"/>
                  <a:pt x="94" y="684"/>
                  <a:pt x="155" y="623"/>
                </a:cubicBezTo>
                <a:cubicBezTo>
                  <a:pt x="216" y="562"/>
                  <a:pt x="300" y="454"/>
                  <a:pt x="366" y="367"/>
                </a:cubicBezTo>
                <a:cubicBezTo>
                  <a:pt x="432" y="280"/>
                  <a:pt x="493" y="128"/>
                  <a:pt x="549" y="102"/>
                </a:cubicBezTo>
                <a:cubicBezTo>
                  <a:pt x="605" y="76"/>
                  <a:pt x="655" y="224"/>
                  <a:pt x="704" y="212"/>
                </a:cubicBezTo>
                <a:cubicBezTo>
                  <a:pt x="753" y="200"/>
                  <a:pt x="806" y="0"/>
                  <a:pt x="841" y="29"/>
                </a:cubicBezTo>
                <a:cubicBezTo>
                  <a:pt x="876" y="58"/>
                  <a:pt x="874" y="287"/>
                  <a:pt x="914" y="386"/>
                </a:cubicBezTo>
                <a:cubicBezTo>
                  <a:pt x="954" y="485"/>
                  <a:pt x="1000" y="567"/>
                  <a:pt x="1079" y="623"/>
                </a:cubicBezTo>
                <a:cubicBezTo>
                  <a:pt x="1158" y="679"/>
                  <a:pt x="1288" y="704"/>
                  <a:pt x="1390" y="724"/>
                </a:cubicBezTo>
                <a:cubicBezTo>
                  <a:pt x="1492" y="744"/>
                  <a:pt x="1612" y="762"/>
                  <a:pt x="1691" y="742"/>
                </a:cubicBezTo>
                <a:cubicBezTo>
                  <a:pt x="1770" y="722"/>
                  <a:pt x="1804" y="641"/>
                  <a:pt x="1865" y="605"/>
                </a:cubicBezTo>
                <a:cubicBezTo>
                  <a:pt x="1926" y="569"/>
                  <a:pt x="2008" y="514"/>
                  <a:pt x="2057" y="523"/>
                </a:cubicBezTo>
                <a:cubicBezTo>
                  <a:pt x="2106" y="532"/>
                  <a:pt x="2128" y="628"/>
                  <a:pt x="2158" y="660"/>
                </a:cubicBezTo>
                <a:cubicBezTo>
                  <a:pt x="2188" y="692"/>
                  <a:pt x="2215" y="718"/>
                  <a:pt x="2240" y="715"/>
                </a:cubicBezTo>
              </a:path>
            </a:pathLst>
          </a:custGeom>
          <a:pattFill prst="ltUpDiag">
            <a:fgClr>
              <a:schemeClr val="accent1"/>
            </a:fgClr>
            <a:bgClr>
              <a:srgbClr val="FFFFFF"/>
            </a:bgClr>
          </a:pattFill>
          <a:ln w="285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1" tIns="45715" rIns="91431" bIns="45715" anchor="ctr"/>
          <a:lstStyle/>
          <a:p>
            <a:endParaRPr lang="en-CA"/>
          </a:p>
        </p:txBody>
      </p:sp>
      <p:sp>
        <p:nvSpPr>
          <p:cNvPr id="9" name="Freeform 4" descr="Light downward diagonal"/>
          <p:cNvSpPr>
            <a:spLocks/>
          </p:cNvSpPr>
          <p:nvPr/>
        </p:nvSpPr>
        <p:spPr bwMode="auto">
          <a:xfrm>
            <a:off x="428626" y="5432426"/>
            <a:ext cx="3541712" cy="1177925"/>
          </a:xfrm>
          <a:custGeom>
            <a:avLst/>
            <a:gdLst/>
            <a:ahLst/>
            <a:cxnLst>
              <a:cxn ang="0">
                <a:pos x="0" y="742"/>
              </a:cxn>
              <a:cxn ang="0">
                <a:pos x="146" y="422"/>
              </a:cxn>
              <a:cxn ang="0">
                <a:pos x="585" y="688"/>
              </a:cxn>
              <a:cxn ang="0">
                <a:pos x="942" y="614"/>
              </a:cxn>
              <a:cxn ang="0">
                <a:pos x="1061" y="386"/>
              </a:cxn>
              <a:cxn ang="0">
                <a:pos x="1143" y="212"/>
              </a:cxn>
              <a:cxn ang="0">
                <a:pos x="1317" y="304"/>
              </a:cxn>
              <a:cxn ang="0">
                <a:pos x="1564" y="2"/>
              </a:cxn>
              <a:cxn ang="0">
                <a:pos x="1783" y="294"/>
              </a:cxn>
              <a:cxn ang="0">
                <a:pos x="1975" y="642"/>
              </a:cxn>
              <a:cxn ang="0">
                <a:pos x="2231" y="733"/>
              </a:cxn>
            </a:cxnLst>
            <a:rect l="0" t="0" r="r" b="b"/>
            <a:pathLst>
              <a:path w="2231" h="742">
                <a:moveTo>
                  <a:pt x="0" y="742"/>
                </a:moveTo>
                <a:cubicBezTo>
                  <a:pt x="24" y="690"/>
                  <a:pt x="49" y="431"/>
                  <a:pt x="146" y="422"/>
                </a:cubicBezTo>
                <a:cubicBezTo>
                  <a:pt x="243" y="413"/>
                  <a:pt x="452" y="656"/>
                  <a:pt x="585" y="688"/>
                </a:cubicBezTo>
                <a:cubicBezTo>
                  <a:pt x="718" y="720"/>
                  <a:pt x="863" y="664"/>
                  <a:pt x="942" y="614"/>
                </a:cubicBezTo>
                <a:cubicBezTo>
                  <a:pt x="1021" y="564"/>
                  <a:pt x="1027" y="453"/>
                  <a:pt x="1061" y="386"/>
                </a:cubicBezTo>
                <a:cubicBezTo>
                  <a:pt x="1095" y="319"/>
                  <a:pt x="1100" y="226"/>
                  <a:pt x="1143" y="212"/>
                </a:cubicBezTo>
                <a:cubicBezTo>
                  <a:pt x="1186" y="198"/>
                  <a:pt x="1247" y="339"/>
                  <a:pt x="1317" y="304"/>
                </a:cubicBezTo>
                <a:cubicBezTo>
                  <a:pt x="1387" y="269"/>
                  <a:pt x="1486" y="4"/>
                  <a:pt x="1564" y="2"/>
                </a:cubicBezTo>
                <a:cubicBezTo>
                  <a:pt x="1642" y="0"/>
                  <a:pt x="1715" y="187"/>
                  <a:pt x="1783" y="294"/>
                </a:cubicBezTo>
                <a:cubicBezTo>
                  <a:pt x="1851" y="401"/>
                  <a:pt x="1900" y="569"/>
                  <a:pt x="1975" y="642"/>
                </a:cubicBezTo>
                <a:cubicBezTo>
                  <a:pt x="2050" y="715"/>
                  <a:pt x="2140" y="724"/>
                  <a:pt x="2231" y="73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1" tIns="45715" rIns="91431" bIns="45715" anchor="ctr"/>
          <a:lstStyle/>
          <a:p>
            <a:endParaRPr lang="en-CA"/>
          </a:p>
        </p:txBody>
      </p:sp>
      <p:sp>
        <p:nvSpPr>
          <p:cNvPr id="10" name="Line 70"/>
          <p:cNvSpPr>
            <a:spLocks noChangeShapeType="1"/>
          </p:cNvSpPr>
          <p:nvPr/>
        </p:nvSpPr>
        <p:spPr bwMode="auto">
          <a:xfrm>
            <a:off x="152400" y="6640512"/>
            <a:ext cx="39639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lIns="91431" tIns="45715" rIns="91431" bIns="45715" anchor="ctr"/>
          <a:lstStyle/>
          <a:p>
            <a:endParaRPr lang="en-CA"/>
          </a:p>
        </p:txBody>
      </p:sp>
      <p:sp>
        <p:nvSpPr>
          <p:cNvPr id="11" name="Line 71"/>
          <p:cNvSpPr>
            <a:spLocks noChangeShapeType="1"/>
          </p:cNvSpPr>
          <p:nvPr/>
        </p:nvSpPr>
        <p:spPr bwMode="auto">
          <a:xfrm flipV="1">
            <a:off x="411162" y="5348288"/>
            <a:ext cx="0" cy="15097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lIns="91431" tIns="45715" rIns="91431" bIns="45715" anchor="ctr"/>
          <a:lstStyle/>
          <a:p>
            <a:endParaRPr lang="en-CA"/>
          </a:p>
        </p:txBody>
      </p:sp>
      <p:graphicFrame>
        <p:nvGraphicFramePr>
          <p:cNvPr id="12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72151212"/>
              </p:ext>
            </p:extLst>
          </p:nvPr>
        </p:nvGraphicFramePr>
        <p:xfrm>
          <a:off x="4333875" y="6502249"/>
          <a:ext cx="183284" cy="344135"/>
        </p:xfrm>
        <a:graphic>
          <a:graphicData uri="http://schemas.openxmlformats.org/presentationml/2006/ole">
            <p:oleObj spid="_x0000_s659460" name="Equation" r:id="rId8" imgW="114201" imgH="190335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08621802"/>
              </p:ext>
            </p:extLst>
          </p:nvPr>
        </p:nvGraphicFramePr>
        <p:xfrm>
          <a:off x="854076" y="4995863"/>
          <a:ext cx="1127125" cy="366712"/>
        </p:xfrm>
        <a:graphic>
          <a:graphicData uri="http://schemas.openxmlformats.org/presentationml/2006/ole">
            <p:oleObj spid="_x0000_s659461" name="Equation" r:id="rId9" imgW="622030" imgH="203112" progId="Equation.3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07882182"/>
              </p:ext>
            </p:extLst>
          </p:nvPr>
        </p:nvGraphicFramePr>
        <p:xfrm>
          <a:off x="2465389" y="4995863"/>
          <a:ext cx="1150937" cy="366712"/>
        </p:xfrm>
        <a:graphic>
          <a:graphicData uri="http://schemas.openxmlformats.org/presentationml/2006/ole">
            <p:oleObj spid="_x0000_s659462" name="Equation" r:id="rId10" imgW="634725" imgH="203112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46144616"/>
              </p:ext>
            </p:extLst>
          </p:nvPr>
        </p:nvGraphicFramePr>
        <p:xfrm>
          <a:off x="3741302" y="1710075"/>
          <a:ext cx="2593975" cy="1171575"/>
        </p:xfrm>
        <a:graphic>
          <a:graphicData uri="http://schemas.openxmlformats.org/presentationml/2006/ole">
            <p:oleObj spid="_x0000_s659463" name="Equation" r:id="rId11" imgW="787320" imgH="355320" progId="Equation.3">
              <p:embed/>
            </p:oleObj>
          </a:graphicData>
        </a:graphic>
      </p:graphicFrame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44" y="2928407"/>
            <a:ext cx="1990947" cy="15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90820567"/>
              </p:ext>
            </p:extLst>
          </p:nvPr>
        </p:nvGraphicFramePr>
        <p:xfrm>
          <a:off x="5232400" y="5513388"/>
          <a:ext cx="2947988" cy="892175"/>
        </p:xfrm>
        <a:graphic>
          <a:graphicData uri="http://schemas.openxmlformats.org/presentationml/2006/ole">
            <p:oleObj spid="_x0000_s659464" name="Equation" r:id="rId13" imgW="1511280" imgH="457200" progId="Equation.3">
              <p:embed/>
            </p:oleObj>
          </a:graphicData>
        </a:graphic>
      </p:graphicFrame>
      <p:sp>
        <p:nvSpPr>
          <p:cNvPr id="20" name="Freeform 19"/>
          <p:cNvSpPr/>
          <p:nvPr/>
        </p:nvSpPr>
        <p:spPr>
          <a:xfrm>
            <a:off x="578777" y="3448020"/>
            <a:ext cx="1035071" cy="1058307"/>
          </a:xfrm>
          <a:custGeom>
            <a:avLst/>
            <a:gdLst>
              <a:gd name="connsiteX0" fmla="*/ 23158 w 1035071"/>
              <a:gd name="connsiteY0" fmla="*/ 1028447 h 1058307"/>
              <a:gd name="connsiteX1" fmla="*/ 132340 w 1035071"/>
              <a:gd name="connsiteY1" fmla="*/ 796435 h 1058307"/>
              <a:gd name="connsiteX2" fmla="*/ 159635 w 1035071"/>
              <a:gd name="connsiteY2" fmla="*/ 359706 h 1058307"/>
              <a:gd name="connsiteX3" fmla="*/ 214226 w 1035071"/>
              <a:gd name="connsiteY3" fmla="*/ 168638 h 1058307"/>
              <a:gd name="connsiteX4" fmla="*/ 50453 w 1035071"/>
              <a:gd name="connsiteY4" fmla="*/ 4865 h 1058307"/>
              <a:gd name="connsiteX5" fmla="*/ 378000 w 1035071"/>
              <a:gd name="connsiteY5" fmla="*/ 45808 h 1058307"/>
              <a:gd name="connsiteX6" fmla="*/ 719194 w 1035071"/>
              <a:gd name="connsiteY6" fmla="*/ 73103 h 1058307"/>
              <a:gd name="connsiteX7" fmla="*/ 978501 w 1035071"/>
              <a:gd name="connsiteY7" fmla="*/ 209581 h 1058307"/>
              <a:gd name="connsiteX8" fmla="*/ 1033092 w 1035071"/>
              <a:gd name="connsiteY8" fmla="*/ 332411 h 1058307"/>
              <a:gd name="connsiteX9" fmla="*/ 937558 w 1035071"/>
              <a:gd name="connsiteY9" fmla="*/ 414297 h 1058307"/>
              <a:gd name="connsiteX10" fmla="*/ 719194 w 1035071"/>
              <a:gd name="connsiteY10" fmla="*/ 455241 h 1058307"/>
              <a:gd name="connsiteX11" fmla="*/ 582716 w 1035071"/>
              <a:gd name="connsiteY11" fmla="*/ 468888 h 1058307"/>
              <a:gd name="connsiteX12" fmla="*/ 555420 w 1035071"/>
              <a:gd name="connsiteY12" fmla="*/ 605366 h 1058307"/>
              <a:gd name="connsiteX13" fmla="*/ 569068 w 1035071"/>
              <a:gd name="connsiteY13" fmla="*/ 782787 h 1058307"/>
              <a:gd name="connsiteX14" fmla="*/ 637307 w 1035071"/>
              <a:gd name="connsiteY14" fmla="*/ 1028447 h 1058307"/>
              <a:gd name="connsiteX15" fmla="*/ 23158 w 1035071"/>
              <a:gd name="connsiteY15" fmla="*/ 1028447 h 105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5071" h="1058307">
                <a:moveTo>
                  <a:pt x="23158" y="1028447"/>
                </a:moveTo>
                <a:cubicBezTo>
                  <a:pt x="-61003" y="989778"/>
                  <a:pt x="109594" y="907892"/>
                  <a:pt x="132340" y="796435"/>
                </a:cubicBezTo>
                <a:cubicBezTo>
                  <a:pt x="155086" y="684978"/>
                  <a:pt x="145987" y="464339"/>
                  <a:pt x="159635" y="359706"/>
                </a:cubicBezTo>
                <a:cubicBezTo>
                  <a:pt x="173283" y="255073"/>
                  <a:pt x="232423" y="227778"/>
                  <a:pt x="214226" y="168638"/>
                </a:cubicBezTo>
                <a:cubicBezTo>
                  <a:pt x="196029" y="109498"/>
                  <a:pt x="23157" y="25337"/>
                  <a:pt x="50453" y="4865"/>
                </a:cubicBezTo>
                <a:cubicBezTo>
                  <a:pt x="77749" y="-15607"/>
                  <a:pt x="266543" y="34435"/>
                  <a:pt x="378000" y="45808"/>
                </a:cubicBezTo>
                <a:cubicBezTo>
                  <a:pt x="489457" y="57181"/>
                  <a:pt x="619111" y="45807"/>
                  <a:pt x="719194" y="73103"/>
                </a:cubicBezTo>
                <a:cubicBezTo>
                  <a:pt x="819278" y="100398"/>
                  <a:pt x="926185" y="166363"/>
                  <a:pt x="978501" y="209581"/>
                </a:cubicBezTo>
                <a:cubicBezTo>
                  <a:pt x="1030817" y="252799"/>
                  <a:pt x="1039916" y="298292"/>
                  <a:pt x="1033092" y="332411"/>
                </a:cubicBezTo>
                <a:cubicBezTo>
                  <a:pt x="1026268" y="366530"/>
                  <a:pt x="989874" y="393825"/>
                  <a:pt x="937558" y="414297"/>
                </a:cubicBezTo>
                <a:cubicBezTo>
                  <a:pt x="885242" y="434769"/>
                  <a:pt x="778334" y="446143"/>
                  <a:pt x="719194" y="455241"/>
                </a:cubicBezTo>
                <a:cubicBezTo>
                  <a:pt x="660054" y="464339"/>
                  <a:pt x="610012" y="443867"/>
                  <a:pt x="582716" y="468888"/>
                </a:cubicBezTo>
                <a:cubicBezTo>
                  <a:pt x="555420" y="493909"/>
                  <a:pt x="557695" y="553050"/>
                  <a:pt x="555420" y="605366"/>
                </a:cubicBezTo>
                <a:cubicBezTo>
                  <a:pt x="553145" y="657682"/>
                  <a:pt x="555420" y="712273"/>
                  <a:pt x="569068" y="782787"/>
                </a:cubicBezTo>
                <a:cubicBezTo>
                  <a:pt x="582716" y="853301"/>
                  <a:pt x="723743" y="987504"/>
                  <a:pt x="637307" y="1028447"/>
                </a:cubicBezTo>
                <a:cubicBezTo>
                  <a:pt x="550871" y="1069390"/>
                  <a:pt x="107319" y="1067116"/>
                  <a:pt x="23158" y="1028447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r>
              <a:rPr lang="en-US" sz="2800" b="1" dirty="0"/>
              <a:t>  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79965" y="4493991"/>
            <a:ext cx="1299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thresholding</a:t>
            </a:r>
            <a:endParaRPr lang="en-CA" i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4975127" y="2721253"/>
            <a:ext cx="4113522" cy="2116210"/>
            <a:chOff x="4975127" y="2721253"/>
            <a:chExt cx="4113522" cy="2116210"/>
          </a:xfrm>
        </p:grpSpPr>
        <p:sp>
          <p:nvSpPr>
            <p:cNvPr id="23" name="TextBox 22"/>
            <p:cNvSpPr txBox="1"/>
            <p:nvPr/>
          </p:nvSpPr>
          <p:spPr>
            <a:xfrm>
              <a:off x="6701777" y="4498909"/>
              <a:ext cx="23868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e.g. graph cut </a:t>
              </a:r>
              <a:r>
                <a:rPr lang="en-US" dirty="0" smtClean="0">
                  <a:latin typeface="Times New Roman" pitchFamily="18" charset="0"/>
                </a:rPr>
                <a:t>[BJ, 2001]</a:t>
              </a:r>
            </a:p>
          </p:txBody>
        </p:sp>
        <p:sp>
          <p:nvSpPr>
            <p:cNvPr id="25" name="Left Brace 24"/>
            <p:cNvSpPr/>
            <p:nvPr/>
          </p:nvSpPr>
          <p:spPr bwMode="auto">
            <a:xfrm rot="16200000">
              <a:off x="6281401" y="1414979"/>
              <a:ext cx="100603" cy="2713152"/>
            </a:xfrm>
            <a:prstGeom prst="leftBrace">
              <a:avLst>
                <a:gd name="adj1" fmla="val 8333"/>
                <a:gd name="adj2" fmla="val 8314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459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 animBg="1"/>
      <p:bldP spid="20" grpId="1" animBg="1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190500"/>
            <a:ext cx="8574177" cy="1104900"/>
          </a:xfrm>
        </p:spPr>
        <p:txBody>
          <a:bodyPr/>
          <a:lstStyle/>
          <a:p>
            <a:r>
              <a:rPr lang="en-US" dirty="0" smtClean="0"/>
              <a:t>Other examples of useful</a:t>
            </a:r>
            <a:br>
              <a:rPr lang="en-US" dirty="0" smtClean="0"/>
            </a:br>
            <a:r>
              <a:rPr lang="en-US" dirty="0" smtClean="0"/>
              <a:t>globally </a:t>
            </a:r>
            <a:r>
              <a:rPr lang="en-US" dirty="0" err="1" smtClean="0"/>
              <a:t>optimizable</a:t>
            </a:r>
            <a:r>
              <a:rPr lang="en-US" dirty="0" smtClean="0"/>
              <a:t> segmentation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Flux  </a:t>
            </a:r>
            <a:r>
              <a:rPr lang="en-US" sz="2000" dirty="0" smtClean="0"/>
              <a:t>[</a:t>
            </a:r>
            <a:r>
              <a:rPr lang="en-US" sz="2000" dirty="0" err="1" smtClean="0"/>
              <a:t>Boykov&amp;Kolmogorov</a:t>
            </a:r>
            <a:r>
              <a:rPr lang="en-US" sz="2000" dirty="0" smtClean="0"/>
              <a:t> 2005]</a:t>
            </a:r>
            <a:endParaRPr lang="en-US" dirty="0" smtClean="0"/>
          </a:p>
          <a:p>
            <a:r>
              <a:rPr lang="en-US" dirty="0" smtClean="0"/>
              <a:t>Color consistency </a:t>
            </a:r>
            <a:r>
              <a:rPr lang="en-US" sz="2000" dirty="0" smtClean="0"/>
              <a:t>[“One Cut”, Tang et al. 2014]</a:t>
            </a:r>
            <a:endParaRPr lang="en-US" sz="3600" dirty="0" smtClean="0"/>
          </a:p>
          <a:p>
            <a:r>
              <a:rPr lang="en-US" dirty="0" smtClean="0"/>
              <a:t>Distance ||</a:t>
            </a:r>
            <a:r>
              <a:rPr lang="en-US" i="1" dirty="0" smtClean="0"/>
              <a:t>S-S</a:t>
            </a:r>
            <a:r>
              <a:rPr lang="en-US" i="1" baseline="-25000" dirty="0" smtClean="0"/>
              <a:t>0</a:t>
            </a:r>
            <a:r>
              <a:rPr lang="en-US" dirty="0" smtClean="0"/>
              <a:t>|| from template shape</a:t>
            </a:r>
          </a:p>
          <a:p>
            <a:pPr lvl="1"/>
            <a:r>
              <a:rPr lang="en-US" dirty="0" smtClean="0"/>
              <a:t>Hamming, L</a:t>
            </a:r>
            <a:r>
              <a:rPr lang="en-US" baseline="-25000" dirty="0" smtClean="0"/>
              <a:t>2</a:t>
            </a:r>
            <a:r>
              <a:rPr lang="en-US" dirty="0" smtClean="0"/>
              <a:t>,… </a:t>
            </a:r>
            <a:r>
              <a:rPr lang="en-US" sz="2000" dirty="0" smtClean="0"/>
              <a:t>[e.g. </a:t>
            </a:r>
            <a:r>
              <a:rPr lang="en-US" sz="2000" dirty="0" err="1" smtClean="0"/>
              <a:t>Boykov,Cremers,Kolmogorov</a:t>
            </a:r>
            <a:r>
              <a:rPr lang="en-US" sz="2000" dirty="0" smtClean="0"/>
              <a:t>, 2006]</a:t>
            </a:r>
            <a:endParaRPr lang="en-US" dirty="0" smtClean="0"/>
          </a:p>
          <a:p>
            <a:r>
              <a:rPr lang="en-US" dirty="0" smtClean="0"/>
              <a:t>Star-shape prior </a:t>
            </a:r>
            <a:r>
              <a:rPr lang="en-US" sz="2000" dirty="0" smtClean="0"/>
              <a:t>[</a:t>
            </a:r>
            <a:r>
              <a:rPr lang="en-US" sz="2000" dirty="0" err="1" smtClean="0"/>
              <a:t>Veksler</a:t>
            </a:r>
            <a:r>
              <a:rPr lang="en-US" sz="2000" dirty="0" smtClean="0"/>
              <a:t> 2008]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820194" y="4856608"/>
            <a:ext cx="2993366" cy="1664898"/>
            <a:chOff x="2234242" y="3528204"/>
            <a:chExt cx="2993366" cy="1664898"/>
          </a:xfrm>
        </p:grpSpPr>
        <p:sp>
          <p:nvSpPr>
            <p:cNvPr id="4" name="Oval 3"/>
            <p:cNvSpPr/>
            <p:nvPr/>
          </p:nvSpPr>
          <p:spPr bwMode="auto">
            <a:xfrm flipH="1">
              <a:off x="3801661" y="4261449"/>
              <a:ext cx="140610" cy="1207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2294626" y="3717984"/>
              <a:ext cx="1535502" cy="560717"/>
            </a:xfrm>
            <a:custGeom>
              <a:avLst/>
              <a:gdLst>
                <a:gd name="connsiteX0" fmla="*/ 1535502 w 1535502"/>
                <a:gd name="connsiteY0" fmla="*/ 560717 h 560717"/>
                <a:gd name="connsiteX1" fmla="*/ 1121434 w 1535502"/>
                <a:gd name="connsiteY1" fmla="*/ 310551 h 560717"/>
                <a:gd name="connsiteX2" fmla="*/ 405442 w 1535502"/>
                <a:gd name="connsiteY2" fmla="*/ 215661 h 560717"/>
                <a:gd name="connsiteX3" fmla="*/ 0 w 1535502"/>
                <a:gd name="connsiteY3" fmla="*/ 0 h 56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5502" h="560717">
                  <a:moveTo>
                    <a:pt x="1535502" y="560717"/>
                  </a:moveTo>
                  <a:cubicBezTo>
                    <a:pt x="1422639" y="464388"/>
                    <a:pt x="1309777" y="368060"/>
                    <a:pt x="1121434" y="310551"/>
                  </a:cubicBezTo>
                  <a:cubicBezTo>
                    <a:pt x="933091" y="253042"/>
                    <a:pt x="592348" y="267419"/>
                    <a:pt x="405442" y="215661"/>
                  </a:cubicBezTo>
                  <a:cubicBezTo>
                    <a:pt x="218536" y="163903"/>
                    <a:pt x="64698" y="35943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234242" y="4320396"/>
              <a:ext cx="1587260" cy="337868"/>
            </a:xfrm>
            <a:custGeom>
              <a:avLst/>
              <a:gdLst>
                <a:gd name="connsiteX0" fmla="*/ 1587260 w 1587260"/>
                <a:gd name="connsiteY0" fmla="*/ 10064 h 337868"/>
                <a:gd name="connsiteX1" fmla="*/ 724618 w 1587260"/>
                <a:gd name="connsiteY1" fmla="*/ 44570 h 337868"/>
                <a:gd name="connsiteX2" fmla="*/ 198407 w 1587260"/>
                <a:gd name="connsiteY2" fmla="*/ 277483 h 337868"/>
                <a:gd name="connsiteX3" fmla="*/ 0 w 1587260"/>
                <a:gd name="connsiteY3" fmla="*/ 337868 h 337868"/>
                <a:gd name="connsiteX4" fmla="*/ 0 w 1587260"/>
                <a:gd name="connsiteY4" fmla="*/ 337868 h 33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7260" h="337868">
                  <a:moveTo>
                    <a:pt x="1587260" y="10064"/>
                  </a:moveTo>
                  <a:cubicBezTo>
                    <a:pt x="1271677" y="5032"/>
                    <a:pt x="956094" y="0"/>
                    <a:pt x="724618" y="44570"/>
                  </a:cubicBezTo>
                  <a:cubicBezTo>
                    <a:pt x="493142" y="89140"/>
                    <a:pt x="319177" y="228600"/>
                    <a:pt x="198407" y="277483"/>
                  </a:cubicBezTo>
                  <a:cubicBezTo>
                    <a:pt x="77637" y="326366"/>
                    <a:pt x="0" y="337868"/>
                    <a:pt x="0" y="337868"/>
                  </a:cubicBezTo>
                  <a:lnTo>
                    <a:pt x="0" y="337868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381555" y="3528204"/>
              <a:ext cx="491705" cy="750498"/>
            </a:xfrm>
            <a:custGeom>
              <a:avLst/>
              <a:gdLst>
                <a:gd name="connsiteX0" fmla="*/ 491705 w 491705"/>
                <a:gd name="connsiteY0" fmla="*/ 750498 h 750498"/>
                <a:gd name="connsiteX1" fmla="*/ 388188 w 491705"/>
                <a:gd name="connsiteY1" fmla="*/ 336430 h 750498"/>
                <a:gd name="connsiteX2" fmla="*/ 0 w 491705"/>
                <a:gd name="connsiteY2" fmla="*/ 0 h 75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705" h="750498">
                  <a:moveTo>
                    <a:pt x="491705" y="750498"/>
                  </a:moveTo>
                  <a:cubicBezTo>
                    <a:pt x="480922" y="606005"/>
                    <a:pt x="470139" y="461513"/>
                    <a:pt x="388188" y="336430"/>
                  </a:cubicBezTo>
                  <a:cubicBezTo>
                    <a:pt x="306237" y="211347"/>
                    <a:pt x="153118" y="105673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873260" y="3761117"/>
              <a:ext cx="1302589" cy="531962"/>
            </a:xfrm>
            <a:custGeom>
              <a:avLst/>
              <a:gdLst>
                <a:gd name="connsiteX0" fmla="*/ 1302589 w 1302589"/>
                <a:gd name="connsiteY0" fmla="*/ 0 h 531962"/>
                <a:gd name="connsiteX1" fmla="*/ 638355 w 1302589"/>
                <a:gd name="connsiteY1" fmla="*/ 129396 h 531962"/>
                <a:gd name="connsiteX2" fmla="*/ 250166 w 1302589"/>
                <a:gd name="connsiteY2" fmla="*/ 465826 h 531962"/>
                <a:gd name="connsiteX3" fmla="*/ 0 w 1302589"/>
                <a:gd name="connsiteY3" fmla="*/ 526211 h 53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2589" h="531962">
                  <a:moveTo>
                    <a:pt x="1302589" y="0"/>
                  </a:moveTo>
                  <a:cubicBezTo>
                    <a:pt x="1058174" y="25879"/>
                    <a:pt x="813759" y="51758"/>
                    <a:pt x="638355" y="129396"/>
                  </a:cubicBezTo>
                  <a:cubicBezTo>
                    <a:pt x="462951" y="207034"/>
                    <a:pt x="356559" y="399690"/>
                    <a:pt x="250166" y="465826"/>
                  </a:cubicBezTo>
                  <a:cubicBezTo>
                    <a:pt x="143773" y="531962"/>
                    <a:pt x="71886" y="529086"/>
                    <a:pt x="0" y="526211"/>
                  </a:cubicBez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260785" y="4364966"/>
              <a:ext cx="560717" cy="672860"/>
            </a:xfrm>
            <a:custGeom>
              <a:avLst/>
              <a:gdLst>
                <a:gd name="connsiteX0" fmla="*/ 0 w 560717"/>
                <a:gd name="connsiteY0" fmla="*/ 672860 h 672860"/>
                <a:gd name="connsiteX1" fmla="*/ 431321 w 560717"/>
                <a:gd name="connsiteY1" fmla="*/ 353683 h 672860"/>
                <a:gd name="connsiteX2" fmla="*/ 560717 w 560717"/>
                <a:gd name="connsiteY2" fmla="*/ 0 h 672860"/>
                <a:gd name="connsiteX3" fmla="*/ 560717 w 560717"/>
                <a:gd name="connsiteY3" fmla="*/ 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717" h="672860">
                  <a:moveTo>
                    <a:pt x="0" y="672860"/>
                  </a:moveTo>
                  <a:cubicBezTo>
                    <a:pt x="168934" y="569343"/>
                    <a:pt x="337868" y="465826"/>
                    <a:pt x="431321" y="353683"/>
                  </a:cubicBezTo>
                  <a:cubicBezTo>
                    <a:pt x="524774" y="241540"/>
                    <a:pt x="560717" y="0"/>
                    <a:pt x="560717" y="0"/>
                  </a:cubicBezTo>
                  <a:lnTo>
                    <a:pt x="560717" y="0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860321" y="4364966"/>
              <a:ext cx="254479" cy="828136"/>
            </a:xfrm>
            <a:custGeom>
              <a:avLst/>
              <a:gdLst>
                <a:gd name="connsiteX0" fmla="*/ 12939 w 254479"/>
                <a:gd name="connsiteY0" fmla="*/ 0 h 828136"/>
                <a:gd name="connsiteX1" fmla="*/ 30192 w 254479"/>
                <a:gd name="connsiteY1" fmla="*/ 379562 h 828136"/>
                <a:gd name="connsiteX2" fmla="*/ 194094 w 254479"/>
                <a:gd name="connsiteY2" fmla="*/ 603849 h 828136"/>
                <a:gd name="connsiteX3" fmla="*/ 254479 w 254479"/>
                <a:gd name="connsiteY3" fmla="*/ 828136 h 82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479" h="828136">
                  <a:moveTo>
                    <a:pt x="12939" y="0"/>
                  </a:moveTo>
                  <a:cubicBezTo>
                    <a:pt x="6469" y="139460"/>
                    <a:pt x="0" y="278921"/>
                    <a:pt x="30192" y="379562"/>
                  </a:cubicBezTo>
                  <a:cubicBezTo>
                    <a:pt x="60384" y="480203"/>
                    <a:pt x="156713" y="529087"/>
                    <a:pt x="194094" y="603849"/>
                  </a:cubicBezTo>
                  <a:cubicBezTo>
                    <a:pt x="231475" y="678611"/>
                    <a:pt x="242977" y="753373"/>
                    <a:pt x="254479" y="828136"/>
                  </a:cubicBez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873260" y="4330460"/>
              <a:ext cx="1354348" cy="457200"/>
            </a:xfrm>
            <a:custGeom>
              <a:avLst/>
              <a:gdLst>
                <a:gd name="connsiteX0" fmla="*/ 1354348 w 1354348"/>
                <a:gd name="connsiteY0" fmla="*/ 457200 h 457200"/>
                <a:gd name="connsiteX1" fmla="*/ 957532 w 1354348"/>
                <a:gd name="connsiteY1" fmla="*/ 172529 h 457200"/>
                <a:gd name="connsiteX2" fmla="*/ 422695 w 1354348"/>
                <a:gd name="connsiteY2" fmla="*/ 146649 h 457200"/>
                <a:gd name="connsiteX3" fmla="*/ 0 w 1354348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348" h="457200">
                  <a:moveTo>
                    <a:pt x="1354348" y="457200"/>
                  </a:moveTo>
                  <a:cubicBezTo>
                    <a:pt x="1233578" y="340744"/>
                    <a:pt x="1112808" y="224288"/>
                    <a:pt x="957532" y="172529"/>
                  </a:cubicBezTo>
                  <a:cubicBezTo>
                    <a:pt x="802256" y="120770"/>
                    <a:pt x="582284" y="175404"/>
                    <a:pt x="422695" y="146649"/>
                  </a:cubicBezTo>
                  <a:cubicBezTo>
                    <a:pt x="263106" y="117894"/>
                    <a:pt x="131553" y="58947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4" name="Freeform 13"/>
          <p:cNvSpPr/>
          <p:nvPr/>
        </p:nvSpPr>
        <p:spPr bwMode="auto">
          <a:xfrm>
            <a:off x="2047356" y="5044951"/>
            <a:ext cx="2412520" cy="1279585"/>
          </a:xfrm>
          <a:custGeom>
            <a:avLst/>
            <a:gdLst>
              <a:gd name="connsiteX0" fmla="*/ 74762 w 2412520"/>
              <a:gd name="connsiteY0" fmla="*/ 139461 h 1279585"/>
              <a:gd name="connsiteX1" fmla="*/ 480204 w 2412520"/>
              <a:gd name="connsiteY1" fmla="*/ 18691 h 1279585"/>
              <a:gd name="connsiteX2" fmla="*/ 1127185 w 2412520"/>
              <a:gd name="connsiteY2" fmla="*/ 87702 h 1279585"/>
              <a:gd name="connsiteX3" fmla="*/ 1713781 w 2412520"/>
              <a:gd name="connsiteY3" fmla="*/ 1438 h 1279585"/>
              <a:gd name="connsiteX4" fmla="*/ 2084717 w 2412520"/>
              <a:gd name="connsiteY4" fmla="*/ 79076 h 1279585"/>
              <a:gd name="connsiteX5" fmla="*/ 2334883 w 2412520"/>
              <a:gd name="connsiteY5" fmla="*/ 467264 h 1279585"/>
              <a:gd name="connsiteX6" fmla="*/ 2326256 w 2412520"/>
              <a:gd name="connsiteY6" fmla="*/ 898585 h 1279585"/>
              <a:gd name="connsiteX7" fmla="*/ 1817298 w 2412520"/>
              <a:gd name="connsiteY7" fmla="*/ 1122872 h 1279585"/>
              <a:gd name="connsiteX8" fmla="*/ 1515373 w 2412520"/>
              <a:gd name="connsiteY8" fmla="*/ 1131498 h 1279585"/>
              <a:gd name="connsiteX9" fmla="*/ 1213449 w 2412520"/>
              <a:gd name="connsiteY9" fmla="*/ 1278147 h 1279585"/>
              <a:gd name="connsiteX10" fmla="*/ 782128 w 2412520"/>
              <a:gd name="connsiteY10" fmla="*/ 1140125 h 1279585"/>
              <a:gd name="connsiteX11" fmla="*/ 385313 w 2412520"/>
              <a:gd name="connsiteY11" fmla="*/ 915838 h 1279585"/>
              <a:gd name="connsiteX12" fmla="*/ 48883 w 2412520"/>
              <a:gd name="connsiteY12" fmla="*/ 415506 h 1279585"/>
              <a:gd name="connsiteX13" fmla="*/ 74762 w 2412520"/>
              <a:gd name="connsiteY13" fmla="*/ 139461 h 127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2520" h="1279585">
                <a:moveTo>
                  <a:pt x="74762" y="139461"/>
                </a:moveTo>
                <a:cubicBezTo>
                  <a:pt x="146649" y="73325"/>
                  <a:pt x="304800" y="27317"/>
                  <a:pt x="480204" y="18691"/>
                </a:cubicBezTo>
                <a:cubicBezTo>
                  <a:pt x="655608" y="10065"/>
                  <a:pt x="921589" y="90577"/>
                  <a:pt x="1127185" y="87702"/>
                </a:cubicBezTo>
                <a:cubicBezTo>
                  <a:pt x="1332781" y="84827"/>
                  <a:pt x="1554192" y="2876"/>
                  <a:pt x="1713781" y="1438"/>
                </a:cubicBezTo>
                <a:cubicBezTo>
                  <a:pt x="1873370" y="0"/>
                  <a:pt x="1981200" y="1438"/>
                  <a:pt x="2084717" y="79076"/>
                </a:cubicBezTo>
                <a:cubicBezTo>
                  <a:pt x="2188234" y="156714"/>
                  <a:pt x="2294627" y="330679"/>
                  <a:pt x="2334883" y="467264"/>
                </a:cubicBezTo>
                <a:cubicBezTo>
                  <a:pt x="2375139" y="603849"/>
                  <a:pt x="2412520" y="789317"/>
                  <a:pt x="2326256" y="898585"/>
                </a:cubicBezTo>
                <a:cubicBezTo>
                  <a:pt x="2239992" y="1007853"/>
                  <a:pt x="1952445" y="1084053"/>
                  <a:pt x="1817298" y="1122872"/>
                </a:cubicBezTo>
                <a:cubicBezTo>
                  <a:pt x="1682151" y="1161691"/>
                  <a:pt x="1616015" y="1105619"/>
                  <a:pt x="1515373" y="1131498"/>
                </a:cubicBezTo>
                <a:cubicBezTo>
                  <a:pt x="1414732" y="1157377"/>
                  <a:pt x="1335656" y="1276709"/>
                  <a:pt x="1213449" y="1278147"/>
                </a:cubicBezTo>
                <a:cubicBezTo>
                  <a:pt x="1091242" y="1279585"/>
                  <a:pt x="920150" y="1200510"/>
                  <a:pt x="782128" y="1140125"/>
                </a:cubicBezTo>
                <a:cubicBezTo>
                  <a:pt x="644106" y="1079740"/>
                  <a:pt x="507520" y="1036608"/>
                  <a:pt x="385313" y="915838"/>
                </a:cubicBezTo>
                <a:cubicBezTo>
                  <a:pt x="263106" y="795068"/>
                  <a:pt x="97766" y="542027"/>
                  <a:pt x="48883" y="415506"/>
                </a:cubicBezTo>
                <a:cubicBezTo>
                  <a:pt x="0" y="288985"/>
                  <a:pt x="2875" y="205597"/>
                  <a:pt x="74762" y="139461"/>
                </a:cubicBezTo>
                <a:close/>
              </a:path>
            </a:pathLst>
          </a:custGeom>
          <a:solidFill>
            <a:srgbClr val="DDDDDD">
              <a:alpha val="65000"/>
            </a:srgbClr>
          </a:solidFill>
          <a:ln w="34925" cap="flat" cmpd="sng" algn="ctr">
            <a:solidFill>
              <a:srgbClr val="3399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735039" y="4810601"/>
            <a:ext cx="592347" cy="1272395"/>
          </a:xfrm>
          <a:custGeom>
            <a:avLst/>
            <a:gdLst>
              <a:gd name="connsiteX0" fmla="*/ 485955 w 592347"/>
              <a:gd name="connsiteY0" fmla="*/ 399690 h 1272395"/>
              <a:gd name="connsiteX1" fmla="*/ 201283 w 592347"/>
              <a:gd name="connsiteY1" fmla="*/ 2875 h 1272395"/>
              <a:gd name="connsiteX2" fmla="*/ 20128 w 592347"/>
              <a:gd name="connsiteY2" fmla="*/ 416943 h 1272395"/>
              <a:gd name="connsiteX3" fmla="*/ 322053 w 592347"/>
              <a:gd name="connsiteY3" fmla="*/ 770626 h 1272395"/>
              <a:gd name="connsiteX4" fmla="*/ 71887 w 592347"/>
              <a:gd name="connsiteY4" fmla="*/ 1219199 h 1272395"/>
              <a:gd name="connsiteX5" fmla="*/ 520460 w 592347"/>
              <a:gd name="connsiteY5" fmla="*/ 1089803 h 1272395"/>
              <a:gd name="connsiteX6" fmla="*/ 485955 w 592347"/>
              <a:gd name="connsiteY6" fmla="*/ 399690 h 127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47" h="1272395">
                <a:moveTo>
                  <a:pt x="485955" y="399690"/>
                </a:moveTo>
                <a:cubicBezTo>
                  <a:pt x="432759" y="218535"/>
                  <a:pt x="278921" y="0"/>
                  <a:pt x="201283" y="2875"/>
                </a:cubicBezTo>
                <a:cubicBezTo>
                  <a:pt x="123645" y="5750"/>
                  <a:pt x="0" y="288985"/>
                  <a:pt x="20128" y="416943"/>
                </a:cubicBezTo>
                <a:cubicBezTo>
                  <a:pt x="40256" y="544901"/>
                  <a:pt x="313427" y="636917"/>
                  <a:pt x="322053" y="770626"/>
                </a:cubicBezTo>
                <a:cubicBezTo>
                  <a:pt x="330679" y="904335"/>
                  <a:pt x="38819" y="1166003"/>
                  <a:pt x="71887" y="1219199"/>
                </a:cubicBezTo>
                <a:cubicBezTo>
                  <a:pt x="104955" y="1272395"/>
                  <a:pt x="448573" y="1226388"/>
                  <a:pt x="520460" y="1089803"/>
                </a:cubicBezTo>
                <a:cubicBezTo>
                  <a:pt x="592347" y="953218"/>
                  <a:pt x="539151" y="580845"/>
                  <a:pt x="485955" y="399690"/>
                </a:cubicBezTo>
                <a:close/>
              </a:path>
            </a:pathLst>
          </a:custGeom>
          <a:solidFill>
            <a:srgbClr val="DDDDDD">
              <a:alpha val="73000"/>
            </a:srgbClr>
          </a:solidFill>
          <a:ln w="25400" cap="flat" cmpd="sng" algn="ctr">
            <a:solidFill>
              <a:srgbClr val="3399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284978" y="4571937"/>
            <a:ext cx="2993366" cy="1968260"/>
            <a:chOff x="5699026" y="3243533"/>
            <a:chExt cx="2993366" cy="1968260"/>
          </a:xfrm>
        </p:grpSpPr>
        <p:grpSp>
          <p:nvGrpSpPr>
            <p:cNvPr id="15" name="Group 14"/>
            <p:cNvGrpSpPr/>
            <p:nvPr/>
          </p:nvGrpSpPr>
          <p:grpSpPr>
            <a:xfrm>
              <a:off x="5699026" y="3516710"/>
              <a:ext cx="2993366" cy="1664898"/>
              <a:chOff x="2234242" y="3528204"/>
              <a:chExt cx="2993366" cy="1664898"/>
            </a:xfrm>
          </p:grpSpPr>
          <p:sp>
            <p:nvSpPr>
              <p:cNvPr id="16" name="Oval 15"/>
              <p:cNvSpPr/>
              <p:nvPr/>
            </p:nvSpPr>
            <p:spPr bwMode="auto">
              <a:xfrm flipH="1">
                <a:off x="3801661" y="4261449"/>
                <a:ext cx="140610" cy="12077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2294626" y="3717984"/>
                <a:ext cx="1535502" cy="560717"/>
              </a:xfrm>
              <a:custGeom>
                <a:avLst/>
                <a:gdLst>
                  <a:gd name="connsiteX0" fmla="*/ 1535502 w 1535502"/>
                  <a:gd name="connsiteY0" fmla="*/ 560717 h 560717"/>
                  <a:gd name="connsiteX1" fmla="*/ 1121434 w 1535502"/>
                  <a:gd name="connsiteY1" fmla="*/ 310551 h 560717"/>
                  <a:gd name="connsiteX2" fmla="*/ 405442 w 1535502"/>
                  <a:gd name="connsiteY2" fmla="*/ 215661 h 560717"/>
                  <a:gd name="connsiteX3" fmla="*/ 0 w 1535502"/>
                  <a:gd name="connsiteY3" fmla="*/ 0 h 56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5502" h="560717">
                    <a:moveTo>
                      <a:pt x="1535502" y="560717"/>
                    </a:moveTo>
                    <a:cubicBezTo>
                      <a:pt x="1422639" y="464388"/>
                      <a:pt x="1309777" y="368060"/>
                      <a:pt x="1121434" y="310551"/>
                    </a:cubicBezTo>
                    <a:cubicBezTo>
                      <a:pt x="933091" y="253042"/>
                      <a:pt x="592348" y="267419"/>
                      <a:pt x="405442" y="215661"/>
                    </a:cubicBezTo>
                    <a:cubicBezTo>
                      <a:pt x="218536" y="163903"/>
                      <a:pt x="64698" y="35943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234242" y="4320396"/>
                <a:ext cx="1587260" cy="337868"/>
              </a:xfrm>
              <a:custGeom>
                <a:avLst/>
                <a:gdLst>
                  <a:gd name="connsiteX0" fmla="*/ 1587260 w 1587260"/>
                  <a:gd name="connsiteY0" fmla="*/ 10064 h 337868"/>
                  <a:gd name="connsiteX1" fmla="*/ 724618 w 1587260"/>
                  <a:gd name="connsiteY1" fmla="*/ 44570 h 337868"/>
                  <a:gd name="connsiteX2" fmla="*/ 198407 w 1587260"/>
                  <a:gd name="connsiteY2" fmla="*/ 277483 h 337868"/>
                  <a:gd name="connsiteX3" fmla="*/ 0 w 1587260"/>
                  <a:gd name="connsiteY3" fmla="*/ 337868 h 337868"/>
                  <a:gd name="connsiteX4" fmla="*/ 0 w 1587260"/>
                  <a:gd name="connsiteY4" fmla="*/ 337868 h 337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7260" h="337868">
                    <a:moveTo>
                      <a:pt x="1587260" y="10064"/>
                    </a:moveTo>
                    <a:cubicBezTo>
                      <a:pt x="1271677" y="5032"/>
                      <a:pt x="956094" y="0"/>
                      <a:pt x="724618" y="44570"/>
                    </a:cubicBezTo>
                    <a:cubicBezTo>
                      <a:pt x="493142" y="89140"/>
                      <a:pt x="319177" y="228600"/>
                      <a:pt x="198407" y="277483"/>
                    </a:cubicBezTo>
                    <a:cubicBezTo>
                      <a:pt x="77637" y="326366"/>
                      <a:pt x="0" y="337868"/>
                      <a:pt x="0" y="337868"/>
                    </a:cubicBezTo>
                    <a:lnTo>
                      <a:pt x="0" y="337868"/>
                    </a:lnTo>
                  </a:path>
                </a:pathLst>
              </a:custGeom>
              <a:noFill/>
              <a:ln w="952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3381555" y="3528204"/>
                <a:ext cx="491705" cy="750498"/>
              </a:xfrm>
              <a:custGeom>
                <a:avLst/>
                <a:gdLst>
                  <a:gd name="connsiteX0" fmla="*/ 491705 w 491705"/>
                  <a:gd name="connsiteY0" fmla="*/ 750498 h 750498"/>
                  <a:gd name="connsiteX1" fmla="*/ 388188 w 491705"/>
                  <a:gd name="connsiteY1" fmla="*/ 336430 h 750498"/>
                  <a:gd name="connsiteX2" fmla="*/ 0 w 491705"/>
                  <a:gd name="connsiteY2" fmla="*/ 0 h 75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1705" h="750498">
                    <a:moveTo>
                      <a:pt x="491705" y="750498"/>
                    </a:moveTo>
                    <a:cubicBezTo>
                      <a:pt x="480922" y="606005"/>
                      <a:pt x="470139" y="461513"/>
                      <a:pt x="388188" y="336430"/>
                    </a:cubicBezTo>
                    <a:cubicBezTo>
                      <a:pt x="306237" y="211347"/>
                      <a:pt x="153118" y="105673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3873260" y="3761117"/>
                <a:ext cx="1302589" cy="531962"/>
              </a:xfrm>
              <a:custGeom>
                <a:avLst/>
                <a:gdLst>
                  <a:gd name="connsiteX0" fmla="*/ 1302589 w 1302589"/>
                  <a:gd name="connsiteY0" fmla="*/ 0 h 531962"/>
                  <a:gd name="connsiteX1" fmla="*/ 638355 w 1302589"/>
                  <a:gd name="connsiteY1" fmla="*/ 129396 h 531962"/>
                  <a:gd name="connsiteX2" fmla="*/ 250166 w 1302589"/>
                  <a:gd name="connsiteY2" fmla="*/ 465826 h 531962"/>
                  <a:gd name="connsiteX3" fmla="*/ 0 w 1302589"/>
                  <a:gd name="connsiteY3" fmla="*/ 526211 h 53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2589" h="531962">
                    <a:moveTo>
                      <a:pt x="1302589" y="0"/>
                    </a:moveTo>
                    <a:cubicBezTo>
                      <a:pt x="1058174" y="25879"/>
                      <a:pt x="813759" y="51758"/>
                      <a:pt x="638355" y="129396"/>
                    </a:cubicBezTo>
                    <a:cubicBezTo>
                      <a:pt x="462951" y="207034"/>
                      <a:pt x="356559" y="399690"/>
                      <a:pt x="250166" y="465826"/>
                    </a:cubicBezTo>
                    <a:cubicBezTo>
                      <a:pt x="143773" y="531962"/>
                      <a:pt x="71886" y="529086"/>
                      <a:pt x="0" y="52621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3260785" y="4364966"/>
                <a:ext cx="560717" cy="672860"/>
              </a:xfrm>
              <a:custGeom>
                <a:avLst/>
                <a:gdLst>
                  <a:gd name="connsiteX0" fmla="*/ 0 w 560717"/>
                  <a:gd name="connsiteY0" fmla="*/ 672860 h 672860"/>
                  <a:gd name="connsiteX1" fmla="*/ 431321 w 560717"/>
                  <a:gd name="connsiteY1" fmla="*/ 353683 h 672860"/>
                  <a:gd name="connsiteX2" fmla="*/ 560717 w 560717"/>
                  <a:gd name="connsiteY2" fmla="*/ 0 h 672860"/>
                  <a:gd name="connsiteX3" fmla="*/ 560717 w 560717"/>
                  <a:gd name="connsiteY3" fmla="*/ 0 h 67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717" h="672860">
                    <a:moveTo>
                      <a:pt x="0" y="672860"/>
                    </a:moveTo>
                    <a:cubicBezTo>
                      <a:pt x="168934" y="569343"/>
                      <a:pt x="337868" y="465826"/>
                      <a:pt x="431321" y="353683"/>
                    </a:cubicBezTo>
                    <a:cubicBezTo>
                      <a:pt x="524774" y="241540"/>
                      <a:pt x="560717" y="0"/>
                      <a:pt x="560717" y="0"/>
                    </a:cubicBezTo>
                    <a:lnTo>
                      <a:pt x="560717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3860321" y="4364966"/>
                <a:ext cx="254479" cy="828136"/>
              </a:xfrm>
              <a:custGeom>
                <a:avLst/>
                <a:gdLst>
                  <a:gd name="connsiteX0" fmla="*/ 12939 w 254479"/>
                  <a:gd name="connsiteY0" fmla="*/ 0 h 828136"/>
                  <a:gd name="connsiteX1" fmla="*/ 30192 w 254479"/>
                  <a:gd name="connsiteY1" fmla="*/ 379562 h 828136"/>
                  <a:gd name="connsiteX2" fmla="*/ 194094 w 254479"/>
                  <a:gd name="connsiteY2" fmla="*/ 603849 h 828136"/>
                  <a:gd name="connsiteX3" fmla="*/ 254479 w 254479"/>
                  <a:gd name="connsiteY3" fmla="*/ 828136 h 82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479" h="828136">
                    <a:moveTo>
                      <a:pt x="12939" y="0"/>
                    </a:moveTo>
                    <a:cubicBezTo>
                      <a:pt x="6469" y="139460"/>
                      <a:pt x="0" y="278921"/>
                      <a:pt x="30192" y="379562"/>
                    </a:cubicBezTo>
                    <a:cubicBezTo>
                      <a:pt x="60384" y="480203"/>
                      <a:pt x="156713" y="529087"/>
                      <a:pt x="194094" y="603849"/>
                    </a:cubicBezTo>
                    <a:cubicBezTo>
                      <a:pt x="231475" y="678611"/>
                      <a:pt x="242977" y="753373"/>
                      <a:pt x="254479" y="82813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3873260" y="4330460"/>
                <a:ext cx="1354348" cy="457200"/>
              </a:xfrm>
              <a:custGeom>
                <a:avLst/>
                <a:gdLst>
                  <a:gd name="connsiteX0" fmla="*/ 1354348 w 1354348"/>
                  <a:gd name="connsiteY0" fmla="*/ 457200 h 457200"/>
                  <a:gd name="connsiteX1" fmla="*/ 957532 w 1354348"/>
                  <a:gd name="connsiteY1" fmla="*/ 172529 h 457200"/>
                  <a:gd name="connsiteX2" fmla="*/ 422695 w 1354348"/>
                  <a:gd name="connsiteY2" fmla="*/ 146649 h 457200"/>
                  <a:gd name="connsiteX3" fmla="*/ 0 w 1354348"/>
                  <a:gd name="connsiteY3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4348" h="457200">
                    <a:moveTo>
                      <a:pt x="1354348" y="457200"/>
                    </a:moveTo>
                    <a:cubicBezTo>
                      <a:pt x="1233578" y="340744"/>
                      <a:pt x="1112808" y="224288"/>
                      <a:pt x="957532" y="172529"/>
                    </a:cubicBezTo>
                    <a:cubicBezTo>
                      <a:pt x="802256" y="120770"/>
                      <a:pt x="582284" y="175404"/>
                      <a:pt x="422695" y="146649"/>
                    </a:cubicBezTo>
                    <a:cubicBezTo>
                      <a:pt x="263106" y="117894"/>
                      <a:pt x="131553" y="58947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4" name="Freeform 23"/>
            <p:cNvSpPr/>
            <p:nvPr/>
          </p:nvSpPr>
          <p:spPr bwMode="auto">
            <a:xfrm>
              <a:off x="5955102" y="3601528"/>
              <a:ext cx="2058838" cy="1610265"/>
            </a:xfrm>
            <a:custGeom>
              <a:avLst/>
              <a:gdLst>
                <a:gd name="connsiteX0" fmla="*/ 31630 w 2058838"/>
                <a:gd name="connsiteY0" fmla="*/ 427008 h 1610265"/>
                <a:gd name="connsiteX1" fmla="*/ 273170 w 2058838"/>
                <a:gd name="connsiteY1" fmla="*/ 99204 h 1610265"/>
                <a:gd name="connsiteX2" fmla="*/ 678611 w 2058838"/>
                <a:gd name="connsiteY2" fmla="*/ 470140 h 1610265"/>
                <a:gd name="connsiteX3" fmla="*/ 997789 w 2058838"/>
                <a:gd name="connsiteY3" fmla="*/ 211347 h 1610265"/>
                <a:gd name="connsiteX4" fmla="*/ 1403230 w 2058838"/>
                <a:gd name="connsiteY4" fmla="*/ 21566 h 1610265"/>
                <a:gd name="connsiteX5" fmla="*/ 2024332 w 2058838"/>
                <a:gd name="connsiteY5" fmla="*/ 340744 h 1610265"/>
                <a:gd name="connsiteX6" fmla="*/ 1610264 w 2058838"/>
                <a:gd name="connsiteY6" fmla="*/ 496019 h 1610265"/>
                <a:gd name="connsiteX7" fmla="*/ 1998453 w 2058838"/>
                <a:gd name="connsiteY7" fmla="*/ 1039483 h 1610265"/>
                <a:gd name="connsiteX8" fmla="*/ 1273834 w 2058838"/>
                <a:gd name="connsiteY8" fmla="*/ 1591574 h 1610265"/>
                <a:gd name="connsiteX9" fmla="*/ 989162 w 2058838"/>
                <a:gd name="connsiteY9" fmla="*/ 1151627 h 1610265"/>
                <a:gd name="connsiteX10" fmla="*/ 1334219 w 2058838"/>
                <a:gd name="connsiteY10" fmla="*/ 1186132 h 1610265"/>
                <a:gd name="connsiteX11" fmla="*/ 954656 w 2058838"/>
                <a:gd name="connsiteY11" fmla="*/ 849702 h 1610265"/>
                <a:gd name="connsiteX12" fmla="*/ 385313 w 2058838"/>
                <a:gd name="connsiteY12" fmla="*/ 961846 h 1610265"/>
                <a:gd name="connsiteX13" fmla="*/ 83389 w 2058838"/>
                <a:gd name="connsiteY13" fmla="*/ 1281023 h 1610265"/>
                <a:gd name="connsiteX14" fmla="*/ 31630 w 2058838"/>
                <a:gd name="connsiteY14" fmla="*/ 427008 h 161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8838" h="1610265">
                  <a:moveTo>
                    <a:pt x="31630" y="427008"/>
                  </a:moveTo>
                  <a:cubicBezTo>
                    <a:pt x="63260" y="230038"/>
                    <a:pt x="165340" y="92015"/>
                    <a:pt x="273170" y="99204"/>
                  </a:cubicBezTo>
                  <a:cubicBezTo>
                    <a:pt x="381000" y="106393"/>
                    <a:pt x="557841" y="451450"/>
                    <a:pt x="678611" y="470140"/>
                  </a:cubicBezTo>
                  <a:cubicBezTo>
                    <a:pt x="799381" y="488831"/>
                    <a:pt x="877019" y="286109"/>
                    <a:pt x="997789" y="211347"/>
                  </a:cubicBezTo>
                  <a:cubicBezTo>
                    <a:pt x="1118559" y="136585"/>
                    <a:pt x="1232140" y="0"/>
                    <a:pt x="1403230" y="21566"/>
                  </a:cubicBezTo>
                  <a:cubicBezTo>
                    <a:pt x="1574320" y="43132"/>
                    <a:pt x="1989826" y="261669"/>
                    <a:pt x="2024332" y="340744"/>
                  </a:cubicBezTo>
                  <a:cubicBezTo>
                    <a:pt x="2058838" y="419820"/>
                    <a:pt x="1614577" y="379563"/>
                    <a:pt x="1610264" y="496019"/>
                  </a:cubicBezTo>
                  <a:cubicBezTo>
                    <a:pt x="1605951" y="612475"/>
                    <a:pt x="2054525" y="856891"/>
                    <a:pt x="1998453" y="1039483"/>
                  </a:cubicBezTo>
                  <a:cubicBezTo>
                    <a:pt x="1942381" y="1222076"/>
                    <a:pt x="1442049" y="1572883"/>
                    <a:pt x="1273834" y="1591574"/>
                  </a:cubicBezTo>
                  <a:cubicBezTo>
                    <a:pt x="1105619" y="1610265"/>
                    <a:pt x="979098" y="1219201"/>
                    <a:pt x="989162" y="1151627"/>
                  </a:cubicBezTo>
                  <a:cubicBezTo>
                    <a:pt x="999226" y="1084053"/>
                    <a:pt x="1339970" y="1236453"/>
                    <a:pt x="1334219" y="1186132"/>
                  </a:cubicBezTo>
                  <a:cubicBezTo>
                    <a:pt x="1328468" y="1135811"/>
                    <a:pt x="1112807" y="887083"/>
                    <a:pt x="954656" y="849702"/>
                  </a:cubicBezTo>
                  <a:cubicBezTo>
                    <a:pt x="796505" y="812321"/>
                    <a:pt x="530524" y="889959"/>
                    <a:pt x="385313" y="961846"/>
                  </a:cubicBezTo>
                  <a:cubicBezTo>
                    <a:pt x="240102" y="1033733"/>
                    <a:pt x="139461" y="1368725"/>
                    <a:pt x="83389" y="1281023"/>
                  </a:cubicBezTo>
                  <a:cubicBezTo>
                    <a:pt x="27317" y="1193321"/>
                    <a:pt x="0" y="623978"/>
                    <a:pt x="31630" y="427008"/>
                  </a:cubicBezTo>
                  <a:close/>
                </a:path>
              </a:pathLst>
            </a:custGeom>
            <a:solidFill>
              <a:srgbClr val="DDDDDD">
                <a:alpha val="73000"/>
              </a:srgbClr>
            </a:solidFill>
            <a:ln w="25400" cap="flat" cmpd="sng" algn="ctr">
              <a:solidFill>
                <a:srgbClr val="3399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2725" y="3243533"/>
              <a:ext cx="1558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 ALLOWED</a:t>
              </a:r>
              <a:endParaRPr lang="en-US" dirty="0"/>
            </a:p>
          </p:txBody>
        </p:sp>
      </p:grpSp>
      <p:sp>
        <p:nvSpPr>
          <p:cNvPr id="27" name="Oval 26"/>
          <p:cNvSpPr/>
          <p:nvPr/>
        </p:nvSpPr>
        <p:spPr bwMode="auto">
          <a:xfrm>
            <a:off x="7021921" y="5822767"/>
            <a:ext cx="370936" cy="24154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3399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90500"/>
            <a:ext cx="8427528" cy="1104900"/>
          </a:xfrm>
        </p:spPr>
        <p:txBody>
          <a:bodyPr/>
          <a:lstStyle/>
          <a:p>
            <a:r>
              <a:rPr lang="en-US" dirty="0" smtClean="0"/>
              <a:t>Many more example of useful</a:t>
            </a:r>
            <a:br>
              <a:rPr lang="en-US" dirty="0" smtClean="0"/>
            </a:br>
            <a:r>
              <a:rPr lang="en-US" dirty="0" smtClean="0"/>
              <a:t>hard-to-optimize segmentation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38" y="2234762"/>
            <a:ext cx="5750515" cy="3938987"/>
          </a:xfrm>
        </p:spPr>
        <p:txBody>
          <a:bodyPr/>
          <a:lstStyle/>
          <a:p>
            <a:r>
              <a:rPr lang="en-US" dirty="0" smtClean="0"/>
              <a:t>Continuous case</a:t>
            </a:r>
          </a:p>
          <a:p>
            <a:pPr lvl="1"/>
            <a:r>
              <a:rPr lang="en-US" dirty="0" smtClean="0"/>
              <a:t>Non-convexity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Discrete case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submodularity</a:t>
            </a:r>
            <a:r>
              <a:rPr lang="en-US" dirty="0" smtClean="0"/>
              <a:t> (more later)</a:t>
            </a:r>
          </a:p>
          <a:p>
            <a:pPr lvl="1"/>
            <a:r>
              <a:rPr lang="en-US" dirty="0" smtClean="0"/>
              <a:t>High-order</a:t>
            </a:r>
          </a:p>
          <a:p>
            <a:pPr lvl="1"/>
            <a:r>
              <a:rPr lang="en-US" dirty="0" smtClean="0"/>
              <a:t>Density (too many terms)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486" y="1613141"/>
            <a:ext cx="2554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Typical Problems: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707589" y="1662032"/>
            <a:ext cx="2540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Typical Solutions: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456505" y="2527539"/>
            <a:ext cx="2266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gradient descent </a:t>
            </a:r>
          </a:p>
          <a:p>
            <a:pPr algn="ctr"/>
            <a:r>
              <a:rPr lang="en-US" sz="2400" dirty="0" smtClean="0">
                <a:latin typeface="+mn-lt"/>
              </a:rPr>
              <a:t>(linearization)</a:t>
            </a:r>
          </a:p>
          <a:p>
            <a:pPr algn="ctr"/>
            <a:r>
              <a:rPr lang="en-US" sz="2400" dirty="0" smtClean="0">
                <a:latin typeface="+mn-lt"/>
              </a:rPr>
              <a:t>+ level sets</a:t>
            </a:r>
            <a:endParaRPr lang="en-US" sz="24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46188" y="4724401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to be discussed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useful higher-order energies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Cardinality</a:t>
            </a:r>
            <a:r>
              <a:rPr lang="en-CA" dirty="0" smtClean="0"/>
              <a:t> potentials  </a:t>
            </a:r>
            <a:r>
              <a:rPr lang="en-CA" sz="2400" dirty="0" smtClean="0"/>
              <a:t>(constraints on segment size)</a:t>
            </a:r>
            <a:endParaRPr lang="en-CA" dirty="0"/>
          </a:p>
        </p:txBody>
      </p:sp>
      <p:grpSp>
        <p:nvGrpSpPr>
          <p:cNvPr id="26" name="Group 25"/>
          <p:cNvGrpSpPr/>
          <p:nvPr/>
        </p:nvGrpSpPr>
        <p:grpSpPr>
          <a:xfrm>
            <a:off x="1770063" y="2882900"/>
            <a:ext cx="6108700" cy="3315224"/>
            <a:chOff x="1770063" y="2882900"/>
            <a:chExt cx="6108700" cy="3315224"/>
          </a:xfrm>
        </p:grpSpPr>
        <p:graphicFrame>
          <p:nvGraphicFramePr>
            <p:cNvPr id="944130" name="Object 2"/>
            <p:cNvGraphicFramePr>
              <a:graphicFrameLocks noChangeAspect="1"/>
            </p:cNvGraphicFramePr>
            <p:nvPr/>
          </p:nvGraphicFramePr>
          <p:xfrm>
            <a:off x="1770063" y="2882900"/>
            <a:ext cx="6108700" cy="741363"/>
          </p:xfrm>
          <a:graphic>
            <a:graphicData uri="http://schemas.openxmlformats.org/presentationml/2006/ole">
              <p:oleObj spid="_x0000_s944130" name="Equation" r:id="rId3" imgW="2298600" imgH="279360" progId="Equation.3">
                <p:embed/>
              </p:oleObj>
            </a:graphicData>
          </a:graphic>
        </p:graphicFrame>
        <p:grpSp>
          <p:nvGrpSpPr>
            <p:cNvPr id="22" name="Group 21"/>
            <p:cNvGrpSpPr/>
            <p:nvPr/>
          </p:nvGrpSpPr>
          <p:grpSpPr>
            <a:xfrm>
              <a:off x="2297193" y="4101122"/>
              <a:ext cx="3567824" cy="2097002"/>
              <a:chOff x="3321293" y="4101122"/>
              <a:chExt cx="3567824" cy="2097002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3767343" y="5705858"/>
                <a:ext cx="2618842" cy="0"/>
              </a:xfrm>
              <a:prstGeom prst="straightConnector1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3919745" y="4133090"/>
                <a:ext cx="8533" cy="1725171"/>
              </a:xfrm>
              <a:prstGeom prst="straightConnector1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graphicFrame>
            <p:nvGraphicFramePr>
              <p:cNvPr id="944131" name="Object 3"/>
              <p:cNvGraphicFramePr>
                <a:graphicFrameLocks noChangeAspect="1"/>
              </p:cNvGraphicFramePr>
              <p:nvPr/>
            </p:nvGraphicFramePr>
            <p:xfrm>
              <a:off x="3321293" y="4101122"/>
              <a:ext cx="519795" cy="319585"/>
            </p:xfrm>
            <a:graphic>
              <a:graphicData uri="http://schemas.openxmlformats.org/presentationml/2006/ole">
                <p:oleObj spid="_x0000_s944131" name="Equation" r:id="rId4" imgW="330120" imgH="203040" progId="Equation.3">
                  <p:embed/>
                </p:oleObj>
              </a:graphicData>
            </a:graphic>
          </p:graphicFrame>
          <p:graphicFrame>
            <p:nvGraphicFramePr>
              <p:cNvPr id="944132" name="Object 4"/>
              <p:cNvGraphicFramePr>
                <a:graphicFrameLocks noChangeAspect="1"/>
              </p:cNvGraphicFramePr>
              <p:nvPr/>
            </p:nvGraphicFramePr>
            <p:xfrm>
              <a:off x="6508436" y="5632704"/>
              <a:ext cx="380681" cy="319584"/>
            </p:xfrm>
            <a:graphic>
              <a:graphicData uri="http://schemas.openxmlformats.org/presentationml/2006/ole">
                <p:oleObj spid="_x0000_s944132" name="Equation" r:id="rId5" imgW="241200" imgH="203040" progId="Equation.3">
                  <p:embed/>
                </p:oleObj>
              </a:graphicData>
            </a:graphic>
          </p:graphicFrame>
          <p:sp>
            <p:nvSpPr>
              <p:cNvPr id="13" name="Freeform 12"/>
              <p:cNvSpPr/>
              <p:nvPr/>
            </p:nvSpPr>
            <p:spPr bwMode="auto">
              <a:xfrm>
                <a:off x="4052621" y="4389119"/>
                <a:ext cx="1814185" cy="1324053"/>
              </a:xfrm>
              <a:custGeom>
                <a:avLst/>
                <a:gdLst>
                  <a:gd name="connsiteX0" fmla="*/ 0 w 1733703"/>
                  <a:gd name="connsiteY0" fmla="*/ 0 h 1514246"/>
                  <a:gd name="connsiteX1" fmla="*/ 819303 w 1733703"/>
                  <a:gd name="connsiteY1" fmla="*/ 1514246 h 1514246"/>
                  <a:gd name="connsiteX2" fmla="*/ 1733703 w 1733703"/>
                  <a:gd name="connsiteY2" fmla="*/ 43891 h 1514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3703" h="1514246">
                    <a:moveTo>
                      <a:pt x="0" y="0"/>
                    </a:moveTo>
                    <a:lnTo>
                      <a:pt x="819303" y="1514246"/>
                    </a:lnTo>
                    <a:lnTo>
                      <a:pt x="1733703" y="43891"/>
                    </a:ln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graphicFrame>
            <p:nvGraphicFramePr>
              <p:cNvPr id="944133" name="Object 5"/>
              <p:cNvGraphicFramePr>
                <a:graphicFrameLocks noChangeAspect="1"/>
              </p:cNvGraphicFramePr>
              <p:nvPr/>
            </p:nvGraphicFramePr>
            <p:xfrm>
              <a:off x="4802280" y="5839062"/>
              <a:ext cx="260367" cy="359062"/>
            </p:xfrm>
            <a:graphic>
              <a:graphicData uri="http://schemas.openxmlformats.org/presentationml/2006/ole">
                <p:oleObj spid="_x0000_s944133" name="Equation" r:id="rId6" imgW="164880" imgH="228600" progId="Equation.3">
                  <p:embed/>
                </p:oleObj>
              </a:graphicData>
            </a:graphic>
          </p:graphicFrame>
        </p:grpSp>
      </p:grpSp>
      <p:grpSp>
        <p:nvGrpSpPr>
          <p:cNvPr id="25" name="Group 24"/>
          <p:cNvGrpSpPr/>
          <p:nvPr/>
        </p:nvGrpSpPr>
        <p:grpSpPr>
          <a:xfrm>
            <a:off x="5186477" y="3836823"/>
            <a:ext cx="3716122" cy="859094"/>
            <a:chOff x="5186477" y="3836823"/>
            <a:chExt cx="3716122" cy="859094"/>
          </a:xfrm>
        </p:grpSpPr>
        <p:sp>
          <p:nvSpPr>
            <p:cNvPr id="23" name="TextBox 22"/>
            <p:cNvSpPr txBox="1"/>
            <p:nvPr/>
          </p:nvSpPr>
          <p:spPr>
            <a:xfrm>
              <a:off x="5186477" y="4111142"/>
              <a:ext cx="3716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00FF"/>
                  </a:solidFill>
                </a:rPr>
                <a:t>can not be represented as a sum of simpler (unary or quadratic) terms</a:t>
              </a:r>
              <a:endParaRPr lang="en-CA" dirty="0">
                <a:solidFill>
                  <a:srgbClr val="0000FF"/>
                </a:solidFill>
              </a:endParaRPr>
            </a:p>
          </p:txBody>
        </p:sp>
        <p:sp>
          <p:nvSpPr>
            <p:cNvPr id="24" name="Left Brace 23"/>
            <p:cNvSpPr/>
            <p:nvPr/>
          </p:nvSpPr>
          <p:spPr bwMode="auto">
            <a:xfrm rot="16200000">
              <a:off x="6878117" y="2997404"/>
              <a:ext cx="241402" cy="1920240"/>
            </a:xfrm>
            <a:prstGeom prst="leftBrac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331788" y="4839420"/>
            <a:ext cx="159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high-order</a:t>
            </a:r>
          </a:p>
          <a:p>
            <a:pPr algn="ctr"/>
            <a:r>
              <a:rPr lang="en-US" sz="2400" dirty="0" smtClean="0"/>
              <a:t>potential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useful higher-order energies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Cardinality</a:t>
            </a:r>
            <a:r>
              <a:rPr lang="en-CA" dirty="0" smtClean="0"/>
              <a:t> potentials  </a:t>
            </a:r>
            <a:r>
              <a:rPr lang="en-CA" sz="2400" dirty="0" smtClean="0"/>
              <a:t>(constraints on segment size)</a:t>
            </a:r>
            <a:endParaRPr lang="en-CA" dirty="0"/>
          </a:p>
        </p:txBody>
      </p:sp>
      <p:grpSp>
        <p:nvGrpSpPr>
          <p:cNvPr id="5" name="Group 21"/>
          <p:cNvGrpSpPr/>
          <p:nvPr/>
        </p:nvGrpSpPr>
        <p:grpSpPr>
          <a:xfrm>
            <a:off x="2297193" y="4101122"/>
            <a:ext cx="3567824" cy="2097002"/>
            <a:chOff x="3321293" y="4101122"/>
            <a:chExt cx="3567824" cy="2097002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767343" y="5705858"/>
              <a:ext cx="2618842" cy="0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919745" y="4133090"/>
              <a:ext cx="8533" cy="1725171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graphicFrame>
          <p:nvGraphicFramePr>
            <p:cNvPr id="944131" name="Object 3"/>
            <p:cNvGraphicFramePr>
              <a:graphicFrameLocks noChangeAspect="1"/>
            </p:cNvGraphicFramePr>
            <p:nvPr/>
          </p:nvGraphicFramePr>
          <p:xfrm>
            <a:off x="3321293" y="4101122"/>
            <a:ext cx="519795" cy="319585"/>
          </p:xfrm>
          <a:graphic>
            <a:graphicData uri="http://schemas.openxmlformats.org/presentationml/2006/ole">
              <p:oleObj spid="_x0000_s969731" name="Equation" r:id="rId3" imgW="330120" imgH="203040" progId="Equation.3">
                <p:embed/>
              </p:oleObj>
            </a:graphicData>
          </a:graphic>
        </p:graphicFrame>
        <p:graphicFrame>
          <p:nvGraphicFramePr>
            <p:cNvPr id="944132" name="Object 4"/>
            <p:cNvGraphicFramePr>
              <a:graphicFrameLocks noChangeAspect="1"/>
            </p:cNvGraphicFramePr>
            <p:nvPr/>
          </p:nvGraphicFramePr>
          <p:xfrm>
            <a:off x="6508436" y="5632704"/>
            <a:ext cx="380681" cy="319584"/>
          </p:xfrm>
          <a:graphic>
            <a:graphicData uri="http://schemas.openxmlformats.org/presentationml/2006/ole">
              <p:oleObj spid="_x0000_s969732" name="Equation" r:id="rId4" imgW="241200" imgH="203040" progId="Equation.3">
                <p:embed/>
              </p:oleObj>
            </a:graphicData>
          </a:graphic>
        </p:graphicFrame>
        <p:graphicFrame>
          <p:nvGraphicFramePr>
            <p:cNvPr id="944133" name="Object 5"/>
            <p:cNvGraphicFramePr>
              <a:graphicFrameLocks noChangeAspect="1"/>
            </p:cNvGraphicFramePr>
            <p:nvPr/>
          </p:nvGraphicFramePr>
          <p:xfrm>
            <a:off x="4802280" y="5839062"/>
            <a:ext cx="260367" cy="359062"/>
          </p:xfrm>
          <a:graphic>
            <a:graphicData uri="http://schemas.openxmlformats.org/presentationml/2006/ole">
              <p:oleObj spid="_x0000_s969733" name="Equation" r:id="rId5" imgW="164880" imgH="228600" progId="Equation.3">
                <p:embed/>
              </p:oleObj>
            </a:graphicData>
          </a:graphic>
        </p:graphicFrame>
      </p:grpSp>
      <p:grpSp>
        <p:nvGrpSpPr>
          <p:cNvPr id="7" name="Group 24"/>
          <p:cNvGrpSpPr/>
          <p:nvPr/>
        </p:nvGrpSpPr>
        <p:grpSpPr>
          <a:xfrm>
            <a:off x="5186477" y="3836823"/>
            <a:ext cx="3716122" cy="859094"/>
            <a:chOff x="5186477" y="3836823"/>
            <a:chExt cx="3716122" cy="859094"/>
          </a:xfrm>
        </p:grpSpPr>
        <p:sp>
          <p:nvSpPr>
            <p:cNvPr id="23" name="TextBox 22"/>
            <p:cNvSpPr txBox="1"/>
            <p:nvPr/>
          </p:nvSpPr>
          <p:spPr>
            <a:xfrm>
              <a:off x="5186477" y="4111142"/>
              <a:ext cx="3716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00FF"/>
                  </a:solidFill>
                </a:rPr>
                <a:t>can be represented as a sum of </a:t>
              </a:r>
            </a:p>
            <a:p>
              <a:pPr algn="ctr"/>
              <a:r>
                <a:rPr lang="en-CA" dirty="0" smtClean="0">
                  <a:solidFill>
                    <a:srgbClr val="0000FF"/>
                  </a:solidFill>
                </a:rPr>
                <a:t>unary and quadratic terms</a:t>
              </a:r>
              <a:endParaRPr lang="en-CA" dirty="0">
                <a:solidFill>
                  <a:srgbClr val="0000FF"/>
                </a:solidFill>
              </a:endParaRPr>
            </a:p>
          </p:txBody>
        </p:sp>
        <p:sp>
          <p:nvSpPr>
            <p:cNvPr id="24" name="Left Brace 23"/>
            <p:cNvSpPr/>
            <p:nvPr/>
          </p:nvSpPr>
          <p:spPr bwMode="auto">
            <a:xfrm rot="16200000">
              <a:off x="6878117" y="2997404"/>
              <a:ext cx="241402" cy="1920240"/>
            </a:xfrm>
            <a:prstGeom prst="leftBrac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81666" y="4839420"/>
            <a:ext cx="2498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NOTE: 2nd-order</a:t>
            </a:r>
          </a:p>
          <a:p>
            <a:pPr algn="ctr"/>
            <a:r>
              <a:rPr lang="en-US" sz="2400" dirty="0" smtClean="0"/>
              <a:t>potential</a:t>
            </a:r>
            <a:endParaRPr lang="en-US" sz="2400" dirty="0"/>
          </a:p>
        </p:txBody>
      </p:sp>
      <p:sp>
        <p:nvSpPr>
          <p:cNvPr id="17" name="Freeform 16"/>
          <p:cNvSpPr/>
          <p:nvPr/>
        </p:nvSpPr>
        <p:spPr bwMode="auto">
          <a:xfrm>
            <a:off x="3036498" y="4382219"/>
            <a:ext cx="1777042" cy="1339970"/>
          </a:xfrm>
          <a:custGeom>
            <a:avLst/>
            <a:gdLst>
              <a:gd name="connsiteX0" fmla="*/ 0 w 1777042"/>
              <a:gd name="connsiteY0" fmla="*/ 0 h 1339970"/>
              <a:gd name="connsiteX1" fmla="*/ 854015 w 1777042"/>
              <a:gd name="connsiteY1" fmla="*/ 1328468 h 1339970"/>
              <a:gd name="connsiteX2" fmla="*/ 1777042 w 1777042"/>
              <a:gd name="connsiteY2" fmla="*/ 69011 h 133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7042" h="1339970">
                <a:moveTo>
                  <a:pt x="0" y="0"/>
                </a:moveTo>
                <a:cubicBezTo>
                  <a:pt x="278920" y="658483"/>
                  <a:pt x="557841" y="1316966"/>
                  <a:pt x="854015" y="1328468"/>
                </a:cubicBezTo>
                <a:cubicBezTo>
                  <a:pt x="1150189" y="1339970"/>
                  <a:pt x="1463615" y="704490"/>
                  <a:pt x="1777042" y="69011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8158" y="6088489"/>
            <a:ext cx="2888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still difficult to optimize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(completely connected graph)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1690688" y="2847975"/>
          <a:ext cx="6613525" cy="741363"/>
        </p:xfrm>
        <a:graphic>
          <a:graphicData uri="http://schemas.openxmlformats.org/presentationml/2006/ole">
            <p:oleObj spid="_x0000_s969734" name="Equation" r:id="rId6" imgW="24890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useful higher-order energies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Cardinality</a:t>
            </a:r>
            <a:r>
              <a:rPr lang="en-CA" dirty="0" smtClean="0"/>
              <a:t> potentials  </a:t>
            </a:r>
            <a:r>
              <a:rPr lang="en-CA" sz="2400" dirty="0" smtClean="0"/>
              <a:t>(constraints on segment size)</a:t>
            </a:r>
            <a:endParaRPr lang="en-CA" dirty="0"/>
          </a:p>
        </p:txBody>
      </p:sp>
      <p:grpSp>
        <p:nvGrpSpPr>
          <p:cNvPr id="4" name="Group 25"/>
          <p:cNvGrpSpPr/>
          <p:nvPr/>
        </p:nvGrpSpPr>
        <p:grpSpPr>
          <a:xfrm>
            <a:off x="1641475" y="2847975"/>
            <a:ext cx="6713538" cy="3350149"/>
            <a:chOff x="1641475" y="2847975"/>
            <a:chExt cx="6713538" cy="3350149"/>
          </a:xfrm>
        </p:grpSpPr>
        <p:graphicFrame>
          <p:nvGraphicFramePr>
            <p:cNvPr id="944130" name="Object 2"/>
            <p:cNvGraphicFramePr>
              <a:graphicFrameLocks noChangeAspect="1"/>
            </p:cNvGraphicFramePr>
            <p:nvPr/>
          </p:nvGraphicFramePr>
          <p:xfrm>
            <a:off x="1641475" y="2847975"/>
            <a:ext cx="6713538" cy="741363"/>
          </p:xfrm>
          <a:graphic>
            <a:graphicData uri="http://schemas.openxmlformats.org/presentationml/2006/ole">
              <p:oleObj spid="_x0000_s968706" name="Equation" r:id="rId3" imgW="2527200" imgH="279360" progId="Equation.3">
                <p:embed/>
              </p:oleObj>
            </a:graphicData>
          </a:graphic>
        </p:graphicFrame>
        <p:grpSp>
          <p:nvGrpSpPr>
            <p:cNvPr id="5" name="Group 21"/>
            <p:cNvGrpSpPr/>
            <p:nvPr/>
          </p:nvGrpSpPr>
          <p:grpSpPr>
            <a:xfrm>
              <a:off x="2297193" y="4101122"/>
              <a:ext cx="3567824" cy="2097002"/>
              <a:chOff x="3321293" y="4101122"/>
              <a:chExt cx="3567824" cy="2097002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3767343" y="5705858"/>
                <a:ext cx="2618842" cy="0"/>
              </a:xfrm>
              <a:prstGeom prst="straightConnector1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3919745" y="4133090"/>
                <a:ext cx="8533" cy="1725171"/>
              </a:xfrm>
              <a:prstGeom prst="straightConnector1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graphicFrame>
            <p:nvGraphicFramePr>
              <p:cNvPr id="944131" name="Object 3"/>
              <p:cNvGraphicFramePr>
                <a:graphicFrameLocks noChangeAspect="1"/>
              </p:cNvGraphicFramePr>
              <p:nvPr/>
            </p:nvGraphicFramePr>
            <p:xfrm>
              <a:off x="3321293" y="4101122"/>
              <a:ext cx="519795" cy="319585"/>
            </p:xfrm>
            <a:graphic>
              <a:graphicData uri="http://schemas.openxmlformats.org/presentationml/2006/ole">
                <p:oleObj spid="_x0000_s968707" name="Equation" r:id="rId4" imgW="330120" imgH="203040" progId="Equation.3">
                  <p:embed/>
                </p:oleObj>
              </a:graphicData>
            </a:graphic>
          </p:graphicFrame>
          <p:graphicFrame>
            <p:nvGraphicFramePr>
              <p:cNvPr id="944132" name="Object 4"/>
              <p:cNvGraphicFramePr>
                <a:graphicFrameLocks noChangeAspect="1"/>
              </p:cNvGraphicFramePr>
              <p:nvPr/>
            </p:nvGraphicFramePr>
            <p:xfrm>
              <a:off x="6508436" y="5632704"/>
              <a:ext cx="380681" cy="319584"/>
            </p:xfrm>
            <a:graphic>
              <a:graphicData uri="http://schemas.openxmlformats.org/presentationml/2006/ole">
                <p:oleObj spid="_x0000_s968708" name="Equation" r:id="rId5" imgW="241200" imgH="203040" progId="Equation.3">
                  <p:embed/>
                </p:oleObj>
              </a:graphicData>
            </a:graphic>
          </p:graphicFrame>
          <p:graphicFrame>
            <p:nvGraphicFramePr>
              <p:cNvPr id="944133" name="Object 5"/>
              <p:cNvGraphicFramePr>
                <a:graphicFrameLocks noChangeAspect="1"/>
              </p:cNvGraphicFramePr>
              <p:nvPr/>
            </p:nvGraphicFramePr>
            <p:xfrm>
              <a:off x="4802280" y="5839062"/>
              <a:ext cx="260367" cy="359062"/>
            </p:xfrm>
            <a:graphic>
              <a:graphicData uri="http://schemas.openxmlformats.org/presentationml/2006/ole">
                <p:oleObj spid="_x0000_s968709" name="Equation" r:id="rId6" imgW="164880" imgH="228600" progId="Equation.3">
                  <p:embed/>
                </p:oleObj>
              </a:graphicData>
            </a:graphic>
          </p:graphicFrame>
        </p:grpSp>
      </p:grpSp>
      <p:grpSp>
        <p:nvGrpSpPr>
          <p:cNvPr id="7" name="Group 24"/>
          <p:cNvGrpSpPr/>
          <p:nvPr/>
        </p:nvGrpSpPr>
        <p:grpSpPr>
          <a:xfrm>
            <a:off x="5186477" y="3836823"/>
            <a:ext cx="3716122" cy="859094"/>
            <a:chOff x="5186477" y="3836823"/>
            <a:chExt cx="3716122" cy="859094"/>
          </a:xfrm>
        </p:grpSpPr>
        <p:sp>
          <p:nvSpPr>
            <p:cNvPr id="23" name="TextBox 22"/>
            <p:cNvSpPr txBox="1"/>
            <p:nvPr/>
          </p:nvSpPr>
          <p:spPr>
            <a:xfrm>
              <a:off x="5186477" y="4111142"/>
              <a:ext cx="3716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00FF"/>
                  </a:solidFill>
                </a:rPr>
                <a:t>can not be represented as a sum of simpler (unary or quadratic) terms</a:t>
              </a:r>
              <a:endParaRPr lang="en-CA" dirty="0">
                <a:solidFill>
                  <a:srgbClr val="0000FF"/>
                </a:solidFill>
              </a:endParaRPr>
            </a:p>
          </p:txBody>
        </p:sp>
        <p:sp>
          <p:nvSpPr>
            <p:cNvPr id="24" name="Left Brace 23"/>
            <p:cNvSpPr/>
            <p:nvPr/>
          </p:nvSpPr>
          <p:spPr bwMode="auto">
            <a:xfrm rot="16200000">
              <a:off x="6878117" y="2997404"/>
              <a:ext cx="241402" cy="1920240"/>
            </a:xfrm>
            <a:prstGeom prst="leftBrac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331788" y="4839420"/>
            <a:ext cx="159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high-order</a:t>
            </a:r>
          </a:p>
          <a:p>
            <a:pPr algn="ctr"/>
            <a:r>
              <a:rPr lang="en-US" sz="2400" dirty="0" smtClean="0"/>
              <a:t>potential</a:t>
            </a:r>
            <a:endParaRPr lang="en-US" sz="2400" dirty="0"/>
          </a:p>
        </p:txBody>
      </p:sp>
      <p:sp>
        <p:nvSpPr>
          <p:cNvPr id="17" name="Freeform 16"/>
          <p:cNvSpPr/>
          <p:nvPr/>
        </p:nvSpPr>
        <p:spPr bwMode="auto">
          <a:xfrm>
            <a:off x="3036498" y="4382219"/>
            <a:ext cx="1777042" cy="1339970"/>
          </a:xfrm>
          <a:custGeom>
            <a:avLst/>
            <a:gdLst>
              <a:gd name="connsiteX0" fmla="*/ 0 w 1777042"/>
              <a:gd name="connsiteY0" fmla="*/ 0 h 1339970"/>
              <a:gd name="connsiteX1" fmla="*/ 854015 w 1777042"/>
              <a:gd name="connsiteY1" fmla="*/ 1328468 h 1339970"/>
              <a:gd name="connsiteX2" fmla="*/ 1777042 w 1777042"/>
              <a:gd name="connsiteY2" fmla="*/ 69011 h 133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7042" h="1339970">
                <a:moveTo>
                  <a:pt x="0" y="0"/>
                </a:moveTo>
                <a:cubicBezTo>
                  <a:pt x="278920" y="658483"/>
                  <a:pt x="557841" y="1316966"/>
                  <a:pt x="854015" y="1328468"/>
                </a:cubicBezTo>
                <a:cubicBezTo>
                  <a:pt x="1150189" y="1339970"/>
                  <a:pt x="1463615" y="704490"/>
                  <a:pt x="1777042" y="69011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useful higher-order energies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Cardinality</a:t>
            </a:r>
            <a:r>
              <a:rPr lang="en-CA" dirty="0" smtClean="0"/>
              <a:t> potentials  </a:t>
            </a:r>
            <a:r>
              <a:rPr lang="en-CA" sz="2400" dirty="0" smtClean="0"/>
              <a:t>(constraints on segment size)</a:t>
            </a:r>
          </a:p>
          <a:p>
            <a:r>
              <a:rPr lang="en-CA" b="1" dirty="0" smtClean="0"/>
              <a:t>Curvature</a:t>
            </a:r>
            <a:r>
              <a:rPr lang="en-CA" dirty="0" smtClean="0"/>
              <a:t> of the boundary</a:t>
            </a:r>
          </a:p>
          <a:p>
            <a:r>
              <a:rPr lang="en-CA" dirty="0" smtClean="0"/>
              <a:t>Shape </a:t>
            </a:r>
            <a:r>
              <a:rPr lang="en-CA" b="1" dirty="0" smtClean="0"/>
              <a:t>convexity</a:t>
            </a:r>
          </a:p>
          <a:p>
            <a:r>
              <a:rPr lang="en-CA" dirty="0" smtClean="0"/>
              <a:t>Segment </a:t>
            </a:r>
            <a:r>
              <a:rPr lang="en-CA" b="1" dirty="0" smtClean="0"/>
              <a:t>connectivity</a:t>
            </a:r>
          </a:p>
          <a:p>
            <a:r>
              <a:rPr lang="en-CA" dirty="0" smtClean="0"/>
              <a:t>Appearance </a:t>
            </a:r>
            <a:r>
              <a:rPr lang="en-CA" b="1" dirty="0" smtClean="0"/>
              <a:t>entropy</a:t>
            </a:r>
            <a:r>
              <a:rPr lang="en-CA" dirty="0" smtClean="0"/>
              <a:t>, color consistency</a:t>
            </a:r>
          </a:p>
          <a:p>
            <a:r>
              <a:rPr lang="en-CA" dirty="0" smtClean="0"/>
              <a:t>Distribution </a:t>
            </a:r>
            <a:r>
              <a:rPr lang="en-CA" b="1" dirty="0" smtClean="0"/>
              <a:t>consistency</a:t>
            </a:r>
          </a:p>
          <a:p>
            <a:r>
              <a:rPr lang="en-CA" dirty="0" smtClean="0"/>
              <a:t>High-order</a:t>
            </a:r>
            <a:r>
              <a:rPr lang="en-CA" b="1" dirty="0" smtClean="0"/>
              <a:t> shape </a:t>
            </a:r>
            <a:r>
              <a:rPr lang="en-CA" dirty="0" smtClean="0"/>
              <a:t>moments</a:t>
            </a:r>
          </a:p>
          <a:p>
            <a:r>
              <a:rPr lang="en-CA" dirty="0" smtClean="0"/>
              <a:t>…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segmentation  </a:t>
            </a:r>
            <a:r>
              <a:rPr lang="en-CA" i="1" dirty="0" smtClean="0"/>
              <a:t>S</a:t>
            </a:r>
            <a:r>
              <a:rPr lang="en-CA" dirty="0" smtClean="0"/>
              <a:t>   ?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886129" y="4410782"/>
            <a:ext cx="4201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CA" sz="2000" dirty="0" smtClean="0"/>
              <a:t>combining different constraints</a:t>
            </a:r>
          </a:p>
          <a:p>
            <a:pPr lvl="1" algn="ctr">
              <a:buNone/>
            </a:pPr>
            <a:r>
              <a:rPr lang="en-CA" sz="2000" i="1" dirty="0" smtClean="0"/>
              <a:t>e.g.</a:t>
            </a:r>
            <a:r>
              <a:rPr lang="en-CA" sz="2000" dirty="0" smtClean="0"/>
              <a:t> on </a:t>
            </a:r>
            <a:r>
              <a:rPr lang="en-CA" sz="2000" b="1" dirty="0" smtClean="0"/>
              <a:t>region</a:t>
            </a:r>
            <a:r>
              <a:rPr lang="en-CA" sz="2000" dirty="0" smtClean="0"/>
              <a:t> and </a:t>
            </a:r>
            <a:r>
              <a:rPr lang="en-CA" sz="2000" b="1" dirty="0" smtClean="0"/>
              <a:t>boundary</a:t>
            </a:r>
            <a:r>
              <a:rPr lang="en-CA" sz="2000" dirty="0" smtClean="0"/>
              <a:t> </a:t>
            </a:r>
            <a:endParaRPr lang="en-CA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9" y="1710044"/>
            <a:ext cx="8516983" cy="383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 function must be specified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Quality function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Cost function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CA" sz="2800" kern="0" dirty="0" smtClean="0">
                <a:latin typeface="+mn-lt"/>
              </a:rPr>
              <a:t>    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Loss function           </a:t>
            </a:r>
            <a:r>
              <a:rPr kumimoji="0" lang="en-CA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E(S) </a:t>
            </a:r>
            <a:r>
              <a:rPr lang="en-CA" sz="3600" i="1" dirty="0" smtClean="0">
                <a:solidFill>
                  <a:srgbClr val="000000"/>
                </a:solidFill>
                <a:latin typeface="Times New Roman"/>
              </a:rPr>
              <a:t>= E</a:t>
            </a:r>
            <a:r>
              <a:rPr lang="en-CA" sz="3600" i="1" baseline="-25000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CA" sz="3600" i="1" dirty="0" smtClean="0">
                <a:solidFill>
                  <a:srgbClr val="000000"/>
                </a:solidFill>
                <a:latin typeface="Times New Roman"/>
              </a:rPr>
              <a:t>(S)+…+ E</a:t>
            </a:r>
            <a:r>
              <a:rPr lang="en-CA" sz="3600" i="1" baseline="-25000" dirty="0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CA" sz="3600" i="1" dirty="0" smtClean="0">
                <a:solidFill>
                  <a:srgbClr val="000000"/>
                </a:solidFill>
                <a:latin typeface="Times New Roman"/>
              </a:rPr>
              <a:t>(S)</a:t>
            </a: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“Energy”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  Regularization functional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273" y="5827841"/>
            <a:ext cx="810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Segmentation becomes an </a:t>
            </a:r>
            <a:r>
              <a:rPr lang="en-CA" b="1" dirty="0" smtClean="0"/>
              <a:t>optimization problem</a:t>
            </a:r>
            <a:r>
              <a:rPr lang="en-CA" dirty="0" smtClean="0"/>
              <a:t>:   </a:t>
            </a:r>
            <a:r>
              <a:rPr lang="en-CA" sz="2800" i="1" dirty="0" smtClean="0">
                <a:latin typeface="+mn-lt"/>
              </a:rPr>
              <a:t>S = </a:t>
            </a:r>
            <a:r>
              <a:rPr lang="en-CA" sz="2800" i="1" dirty="0" err="1" smtClean="0">
                <a:latin typeface="+mn-lt"/>
              </a:rPr>
              <a:t>arg</a:t>
            </a:r>
            <a:r>
              <a:rPr lang="en-CA" sz="2800" i="1" dirty="0" smtClean="0">
                <a:latin typeface="+mn-lt"/>
              </a:rPr>
              <a:t> min E(S)      </a:t>
            </a:r>
            <a:endParaRPr lang="en-CA" sz="2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1364" y="2812211"/>
            <a:ext cx="5443369" cy="1679509"/>
            <a:chOff x="161364" y="2807747"/>
            <a:chExt cx="5443369" cy="1693632"/>
          </a:xfrm>
        </p:grpSpPr>
        <p:sp>
          <p:nvSpPr>
            <p:cNvPr id="10" name="Oval 9"/>
            <p:cNvSpPr/>
            <p:nvPr/>
          </p:nvSpPr>
          <p:spPr bwMode="auto">
            <a:xfrm>
              <a:off x="161364" y="2807747"/>
              <a:ext cx="5443369" cy="132319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0028" y="3893845"/>
              <a:ext cx="2935227" cy="6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Implicit surface representation</a:t>
              </a:r>
            </a:p>
            <a:p>
              <a:r>
                <a:rPr lang="en-US" dirty="0" smtClean="0">
                  <a:solidFill>
                    <a:schemeClr val="accent6"/>
                  </a:solidFill>
                </a:rPr>
                <a:t>Global optimization is possible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9892"/>
            <a:ext cx="5497158" cy="2175738"/>
          </a:xfrm>
        </p:spPr>
        <p:txBody>
          <a:bodyPr/>
          <a:lstStyle/>
          <a:p>
            <a:r>
              <a:rPr lang="en-US" sz="2800" dirty="0" err="1" smtClean="0"/>
              <a:t>Thresholding</a:t>
            </a:r>
            <a:r>
              <a:rPr lang="en-US" sz="2800" dirty="0" smtClean="0"/>
              <a:t>, region growing</a:t>
            </a:r>
          </a:p>
          <a:p>
            <a:r>
              <a:rPr lang="en-US" sz="2800" dirty="0" smtClean="0"/>
              <a:t>Snakes, active contours</a:t>
            </a:r>
          </a:p>
          <a:p>
            <a:r>
              <a:rPr lang="en-US" sz="2800" dirty="0" smtClean="0"/>
              <a:t>Geodesic contours</a:t>
            </a:r>
          </a:p>
          <a:p>
            <a:r>
              <a:rPr lang="en-US" sz="2800" dirty="0" smtClean="0"/>
              <a:t>Graph cuts (binary labeling, MRF)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4989" y="1430767"/>
            <a:ext cx="2674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Covered basics of: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38818" y="1421803"/>
            <a:ext cx="3225487" cy="3182469"/>
            <a:chOff x="5638818" y="1421803"/>
            <a:chExt cx="3225487" cy="3182469"/>
          </a:xfrm>
        </p:grpSpPr>
        <p:sp>
          <p:nvSpPr>
            <p:cNvPr id="5" name="TextBox 4"/>
            <p:cNvSpPr txBox="1"/>
            <p:nvPr/>
          </p:nvSpPr>
          <p:spPr>
            <a:xfrm>
              <a:off x="6187428" y="1421803"/>
              <a:ext cx="1978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Not-Covered:</a:t>
              </a:r>
              <a:endParaRPr lang="en-US" sz="2400" dirty="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5638818" y="1870928"/>
              <a:ext cx="3225487" cy="2733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Monotype Sorts" pitchFamily="2" charset="2"/>
                <a:buChar char="n"/>
                <a:tabLst/>
                <a:defRPr/>
              </a:pPr>
              <a:r>
                <a:rPr lang="en-US" sz="2800" kern="0" dirty="0" smtClean="0">
                  <a:latin typeface="+mn-lt"/>
                </a:rPr>
                <a:t>Ratio functionals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lvl="0" indent="-342900" eaLnBrk="0" hangingPunct="0">
                <a:spcBef>
                  <a:spcPct val="20000"/>
                </a:spcBef>
                <a:buClr>
                  <a:srgbClr val="063DE8"/>
                </a:buClr>
                <a:buSzPct val="75000"/>
                <a:buFont typeface="Monotype Sorts" pitchFamily="2" charset="2"/>
                <a:buChar char="n"/>
                <a:defRPr/>
              </a:pPr>
              <a:r>
                <a:rPr lang="en-US" sz="2800" kern="0" dirty="0" smtClean="0">
                  <a:solidFill>
                    <a:srgbClr val="000000"/>
                  </a:solidFill>
                  <a:latin typeface="Times New Roman"/>
                </a:rPr>
                <a:t>Normalized cuts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Monotype Sorts" pitchFamily="2" charset="2"/>
                <a:buChar char="n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Watersheds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Monotype Sorts" pitchFamily="2" charset="2"/>
                <a:buChar char="n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Random walker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Monotype Sorts" pitchFamily="2" charset="2"/>
                <a:buChar char="n"/>
                <a:tabLst/>
                <a:defRPr/>
              </a:pPr>
              <a:r>
                <a:rPr lang="en-US" sz="2800" kern="0" dirty="0" smtClean="0">
                  <a:latin typeface="+mn-lt"/>
                </a:rPr>
                <a:t>Many others…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Monotype Sorts" pitchFamily="2" charset="2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Monotype Sorts" pitchFamily="2" charset="2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Monotype Sorts" pitchFamily="2" charset="2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7709" y="4972651"/>
            <a:ext cx="7334922" cy="1745501"/>
            <a:chOff x="937709" y="4768249"/>
            <a:chExt cx="7334922" cy="1745501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937709" y="5100843"/>
              <a:ext cx="7334922" cy="1412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Monotype Sorts" pitchFamily="2" charset="2"/>
                <a:buChar char="n"/>
                <a:tabLst/>
                <a:defRPr/>
              </a:pPr>
              <a:r>
                <a:rPr lang="en-US" sz="2800" kern="0" dirty="0" smtClean="0">
                  <a:latin typeface="+mn-lt"/>
                </a:rPr>
                <a:t>High-order models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53516" y="4768249"/>
              <a:ext cx="28982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 be covered later: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linear combination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34" y="1600200"/>
            <a:ext cx="8977266" cy="4191000"/>
          </a:xfrm>
        </p:spPr>
        <p:txBody>
          <a:bodyPr/>
          <a:lstStyle/>
          <a:p>
            <a:r>
              <a:rPr lang="en-US" dirty="0" smtClean="0"/>
              <a:t>Ratios are also used</a:t>
            </a:r>
          </a:p>
          <a:p>
            <a:pPr lvl="1"/>
            <a:r>
              <a:rPr lang="en-US" dirty="0" smtClean="0"/>
              <a:t>Normalized cuts </a:t>
            </a:r>
            <a:r>
              <a:rPr lang="en-US" sz="2400" dirty="0" smtClean="0"/>
              <a:t>[Shi, </a:t>
            </a:r>
            <a:r>
              <a:rPr lang="en-US" sz="2400" dirty="0" err="1" smtClean="0"/>
              <a:t>Malik</a:t>
            </a:r>
            <a:r>
              <a:rPr lang="en-US" sz="2400" dirty="0" smtClean="0"/>
              <a:t>, 2000]</a:t>
            </a:r>
            <a:endParaRPr lang="en-US" dirty="0" smtClean="0"/>
          </a:p>
          <a:p>
            <a:pPr lvl="1"/>
            <a:r>
              <a:rPr lang="en-US" dirty="0" smtClean="0"/>
              <a:t>Minimum Ratio cycles </a:t>
            </a:r>
            <a:r>
              <a:rPr lang="en-US" sz="2400" dirty="0" smtClean="0"/>
              <a:t>[</a:t>
            </a:r>
            <a:r>
              <a:rPr lang="en-US" sz="2400" dirty="0" err="1" smtClean="0"/>
              <a:t>Jarmin</a:t>
            </a:r>
            <a:r>
              <a:rPr lang="en-US" sz="2400" dirty="0" smtClean="0"/>
              <a:t> </a:t>
            </a:r>
            <a:r>
              <a:rPr lang="en-US" sz="2400" dirty="0" err="1" smtClean="0"/>
              <a:t>Ishkawa</a:t>
            </a:r>
            <a:r>
              <a:rPr lang="en-US" sz="2400" dirty="0" smtClean="0"/>
              <a:t>, 2001]</a:t>
            </a:r>
            <a:endParaRPr lang="en-US" dirty="0" smtClean="0"/>
          </a:p>
          <a:p>
            <a:pPr lvl="1"/>
            <a:r>
              <a:rPr lang="en-US" dirty="0" smtClean="0"/>
              <a:t>Ratio regions </a:t>
            </a:r>
            <a:r>
              <a:rPr lang="en-US" sz="2400" dirty="0" smtClean="0"/>
              <a:t>[Cox et al, 1996]</a:t>
            </a:r>
            <a:endParaRPr lang="en-US" dirty="0" smtClean="0"/>
          </a:p>
          <a:p>
            <a:pPr lvl="1"/>
            <a:r>
              <a:rPr lang="en-US" dirty="0" smtClean="0"/>
              <a:t>Parametric max-flow applications </a:t>
            </a:r>
            <a:r>
              <a:rPr lang="en-US" sz="2400" dirty="0" smtClean="0"/>
              <a:t>[</a:t>
            </a:r>
            <a:r>
              <a:rPr lang="en-US" sz="2400" dirty="0" err="1" smtClean="0"/>
              <a:t>Kolmogorov</a:t>
            </a:r>
            <a:r>
              <a:rPr lang="en-US" sz="2400" dirty="0" smtClean="0"/>
              <a:t> et al 2007]</a:t>
            </a:r>
          </a:p>
          <a:p>
            <a:endParaRPr lang="en-US" dirty="0" smtClean="0"/>
          </a:p>
        </p:txBody>
      </p:sp>
      <p:graphicFrame>
        <p:nvGraphicFramePr>
          <p:cNvPr id="845826" name="Object 2"/>
          <p:cNvGraphicFramePr>
            <a:graphicFrameLocks noChangeAspect="1"/>
          </p:cNvGraphicFramePr>
          <p:nvPr/>
        </p:nvGraphicFramePr>
        <p:xfrm>
          <a:off x="6062750" y="1463037"/>
          <a:ext cx="2331592" cy="1023258"/>
        </p:xfrm>
        <a:graphic>
          <a:graphicData uri="http://schemas.openxmlformats.org/presentationml/2006/ole">
            <p:oleObj spid="_x0000_s974850" name="Equation" r:id="rId3" imgW="965160" imgH="4190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71003" y="5227608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in this tutorial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90500"/>
            <a:ext cx="8421744" cy="1104900"/>
          </a:xfrm>
        </p:spPr>
        <p:txBody>
          <a:bodyPr/>
          <a:lstStyle/>
          <a:p>
            <a:r>
              <a:rPr lang="en-US" dirty="0" smtClean="0"/>
              <a:t>Segmentation principles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43032" y="1879892"/>
            <a:ext cx="4701092" cy="4978108"/>
          </a:xfrm>
        </p:spPr>
        <p:txBody>
          <a:bodyPr/>
          <a:lstStyle/>
          <a:p>
            <a:r>
              <a:rPr lang="en-US" sz="2800" dirty="0" smtClean="0"/>
              <a:t>Boundary seeds</a:t>
            </a:r>
          </a:p>
          <a:p>
            <a:pPr lvl="1"/>
            <a:r>
              <a:rPr lang="en-US" sz="2400" dirty="0" smtClean="0"/>
              <a:t>Livewire (intelligent scissors)</a:t>
            </a:r>
          </a:p>
          <a:p>
            <a:r>
              <a:rPr lang="en-US" sz="2800" dirty="0" smtClean="0"/>
              <a:t>Region seeds</a:t>
            </a:r>
          </a:p>
          <a:p>
            <a:pPr lvl="1"/>
            <a:r>
              <a:rPr lang="en-US" sz="2400" dirty="0" smtClean="0"/>
              <a:t>Graph cuts (intelligent paint)</a:t>
            </a:r>
          </a:p>
          <a:p>
            <a:pPr lvl="1"/>
            <a:r>
              <a:rPr lang="en-US" sz="2400" dirty="0" smtClean="0"/>
              <a:t>Distance (</a:t>
            </a:r>
            <a:r>
              <a:rPr lang="en-US" sz="2400" dirty="0" err="1" smtClean="0"/>
              <a:t>Voronoi</a:t>
            </a:r>
            <a:r>
              <a:rPr lang="en-US" sz="2400" dirty="0" smtClean="0"/>
              <a:t>-like cells)</a:t>
            </a:r>
          </a:p>
          <a:p>
            <a:r>
              <a:rPr lang="en-US" sz="2800" dirty="0" smtClean="0"/>
              <a:t>Bounding box</a:t>
            </a:r>
          </a:p>
          <a:p>
            <a:pPr lvl="1"/>
            <a:r>
              <a:rPr lang="en-US" sz="2400" dirty="0" err="1" smtClean="0"/>
              <a:t>Grabcut</a:t>
            </a:r>
            <a:r>
              <a:rPr lang="en-US" sz="2400" dirty="0" smtClean="0"/>
              <a:t> [</a:t>
            </a:r>
            <a:r>
              <a:rPr lang="en-US" sz="2400" dirty="0" err="1" smtClean="0"/>
              <a:t>Rother</a:t>
            </a:r>
            <a:r>
              <a:rPr lang="en-US" sz="2400" dirty="0" smtClean="0"/>
              <a:t> et al]</a:t>
            </a:r>
          </a:p>
          <a:p>
            <a:r>
              <a:rPr lang="en-US" sz="2800" dirty="0" smtClean="0"/>
              <a:t>Center seeds</a:t>
            </a:r>
          </a:p>
          <a:p>
            <a:pPr lvl="1"/>
            <a:r>
              <a:rPr lang="en-US" sz="2400" dirty="0" smtClean="0"/>
              <a:t>Star shape [</a:t>
            </a:r>
            <a:r>
              <a:rPr lang="en-US" sz="2400" dirty="0" err="1" smtClean="0"/>
              <a:t>Veksler</a:t>
            </a:r>
            <a:r>
              <a:rPr lang="en-US" sz="2400" dirty="0" smtClean="0"/>
              <a:t>]</a:t>
            </a:r>
          </a:p>
          <a:p>
            <a:r>
              <a:rPr lang="en-US" sz="2800" dirty="0" smtClean="0"/>
              <a:t>Many other options…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85941" y="1924718"/>
            <a:ext cx="4625791" cy="45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</a:rPr>
              <a:t>Normalized cuts  </a:t>
            </a:r>
            <a:r>
              <a:rPr lang="en-US" sz="2400" kern="0" dirty="0" smtClean="0">
                <a:latin typeface="+mn-lt"/>
              </a:rPr>
              <a:t>[Shi </a:t>
            </a:r>
            <a:r>
              <a:rPr lang="en-US" sz="2400" kern="0" dirty="0" err="1" smtClean="0">
                <a:latin typeface="+mn-lt"/>
              </a:rPr>
              <a:t>Malik</a:t>
            </a:r>
            <a:r>
              <a:rPr lang="en-US" sz="2400" kern="0" dirty="0" smtClean="0">
                <a:latin typeface="+mn-lt"/>
              </a:rPr>
              <a:t>]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</a:rPr>
              <a:t>Mean-shift   </a:t>
            </a:r>
            <a:r>
              <a:rPr lang="en-US" sz="2400" kern="0" dirty="0" smtClean="0">
                <a:latin typeface="+mn-lt"/>
              </a:rPr>
              <a:t>[</a:t>
            </a:r>
            <a:r>
              <a:rPr lang="en-US" sz="2400" kern="0" dirty="0" err="1" smtClean="0">
                <a:latin typeface="+mn-lt"/>
              </a:rPr>
              <a:t>Comaniciu</a:t>
            </a:r>
            <a:r>
              <a:rPr lang="en-US" sz="2400" kern="0" dirty="0" smtClean="0">
                <a:latin typeface="+mn-lt"/>
              </a:rPr>
              <a:t>]</a:t>
            </a: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</a:rPr>
              <a:t>MDL    </a:t>
            </a:r>
            <a:r>
              <a:rPr lang="en-US" sz="2400" kern="0" dirty="0" smtClean="0">
                <a:latin typeface="+mn-lt"/>
              </a:rPr>
              <a:t>[</a:t>
            </a:r>
            <a:r>
              <a:rPr lang="en-US" sz="2400" kern="0" dirty="0" err="1" smtClean="0">
                <a:latin typeface="+mn-lt"/>
              </a:rPr>
              <a:t>Zhu&amp;Yuille</a:t>
            </a:r>
            <a:r>
              <a:rPr lang="en-US" sz="2400" kern="0" dirty="0" smtClean="0">
                <a:latin typeface="+mn-lt"/>
              </a:rPr>
              <a:t>]</a:t>
            </a: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Entropy of appearance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n"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5903" y="1409403"/>
            <a:ext cx="6590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interactive              vs.           unsupervised</a:t>
            </a:r>
            <a:endParaRPr lang="en-US" sz="2400" b="1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4507455" y="1914862"/>
            <a:ext cx="53787" cy="4943138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4523179" y="3970939"/>
            <a:ext cx="45720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063DE8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Add enough constraints: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63DE8"/>
              </a:buClr>
              <a:buSzPct val="75000"/>
              <a:buFont typeface="Monotype Sorts" pitchFamily="2" charset="2"/>
              <a:buChar char="n"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Saliency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63DE8"/>
              </a:buClr>
              <a:buSzPct val="75000"/>
              <a:buFont typeface="Monotype Sorts" pitchFamily="2" charset="2"/>
              <a:buChar char="n"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Shape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63DE8"/>
              </a:buClr>
              <a:buSzPct val="75000"/>
              <a:buFont typeface="Monotype Sorts" pitchFamily="2" charset="2"/>
              <a:buChar char="n"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Known appearance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63DE8"/>
              </a:buClr>
              <a:buSzPct val="75000"/>
              <a:buFont typeface="Monotype Sorts" pitchFamily="2" charset="2"/>
              <a:buChar char="n"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</a:rPr>
              <a:t>Texture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hablon2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shablon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ablon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lon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lon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42069</TotalTime>
  <Words>2612</Words>
  <Application>Microsoft Office PowerPoint</Application>
  <PresentationFormat>On-screen Show (4:3)</PresentationFormat>
  <Paragraphs>687</Paragraphs>
  <Slides>70</Slides>
  <Notes>9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shablon2</vt:lpstr>
      <vt:lpstr>Equation</vt:lpstr>
      <vt:lpstr>Image</vt:lpstr>
      <vt:lpstr>Microsoft Equation 3.0</vt:lpstr>
      <vt:lpstr>Slide 1</vt:lpstr>
      <vt:lpstr>Introduction to Image Segmentation</vt:lpstr>
      <vt:lpstr>Thresholding</vt:lpstr>
      <vt:lpstr>Thresholding</vt:lpstr>
      <vt:lpstr>Thresholding</vt:lpstr>
      <vt:lpstr>Good segmentation  S   ?</vt:lpstr>
      <vt:lpstr>Good segmentation  S   ?</vt:lpstr>
      <vt:lpstr>Beyond linear combination of terms</vt:lpstr>
      <vt:lpstr>Segmentation principles</vt:lpstr>
      <vt:lpstr>Slide 10</vt:lpstr>
      <vt:lpstr>Common segmentation techniques</vt:lpstr>
      <vt:lpstr>Common surface representations</vt:lpstr>
      <vt:lpstr>Active contours (e.g. snakes)</vt:lpstr>
      <vt:lpstr>Tracking via active contours</vt:lpstr>
      <vt:lpstr>Active contours - snakes  Parametric Curve Representation (continuous case) </vt:lpstr>
      <vt:lpstr>Snake Energy</vt:lpstr>
      <vt:lpstr>Active contours - snakes  (continuous case)</vt:lpstr>
      <vt:lpstr>Active contours – snakes  (discrete case)</vt:lpstr>
      <vt:lpstr>Basic Elastic Snake</vt:lpstr>
      <vt:lpstr>Snakes - gradient descent</vt:lpstr>
      <vt:lpstr>Snakes - gradient descent</vt:lpstr>
      <vt:lpstr>Snakes - gradient descent</vt:lpstr>
      <vt:lpstr>Implicit (region-based) surface  representation via level-sets</vt:lpstr>
      <vt:lpstr>Implicit (region-based) surface  representation via level-sets</vt:lpstr>
      <vt:lpstr>Tangential vs. normal motion  of contour points</vt:lpstr>
      <vt:lpstr>Tangential vs. normal motion  of contour points</vt:lpstr>
      <vt:lpstr>Slide 27</vt:lpstr>
      <vt:lpstr>Slide 28</vt:lpstr>
      <vt:lpstr>Slide 29</vt:lpstr>
      <vt:lpstr>Towards discrete geometry: weighted boundary length on a graph</vt:lpstr>
      <vt:lpstr>shortest path on a 2D graph        graph cut</vt:lpstr>
      <vt:lpstr>graph cuts   vs.   shortest paths</vt:lpstr>
      <vt:lpstr>Graph cut</vt:lpstr>
      <vt:lpstr>Minimum s-t cuts algorithms</vt:lpstr>
      <vt:lpstr> Optimal boundary in 2D</vt:lpstr>
      <vt:lpstr>Optimal boundary in 3D</vt:lpstr>
      <vt:lpstr>Slide 37</vt:lpstr>
      <vt:lpstr>Discrete vs. continuous boundary cost</vt:lpstr>
      <vt:lpstr>  Graph cuts on a grid and boundary of  S</vt:lpstr>
      <vt:lpstr> Integral geometry approach to length  </vt:lpstr>
      <vt:lpstr> Graph cuts and integral geometry</vt:lpstr>
      <vt:lpstr>Metrication errors</vt:lpstr>
      <vt:lpstr>Metrication errors</vt:lpstr>
      <vt:lpstr>Differential vs. integral approach to  geometric boundary length</vt:lpstr>
      <vt:lpstr>Implicit (region-based) surface  representation via level-sets</vt:lpstr>
      <vt:lpstr>Implicit (region-based) surface  representation via graph-cuts</vt:lpstr>
      <vt:lpstr>Contour/surface representations (summary)</vt:lpstr>
      <vt:lpstr>From seeds  to more general region constraints</vt:lpstr>
      <vt:lpstr>From seeds  to more general region constraints</vt:lpstr>
      <vt:lpstr>Block-coordinate descent for</vt:lpstr>
      <vt:lpstr>Chan-Vese segmentation (binary case                  )</vt:lpstr>
      <vt:lpstr>Chan-Vese segmentation (could be used for more than 2 labels                       )</vt:lpstr>
      <vt:lpstr>Chan-Vese segmentation (could be used for more than 2 labels                       )</vt:lpstr>
      <vt:lpstr>From fixed intensity segments to general intensity distributions</vt:lpstr>
      <vt:lpstr>Graph cut (region + boundary)</vt:lpstr>
      <vt:lpstr>Graph cut as energy optimization for S </vt:lpstr>
      <vt:lpstr>Unary potentials as linear term wrt.</vt:lpstr>
      <vt:lpstr>Unary potentials as linear term wrt.</vt:lpstr>
      <vt:lpstr>In general,…</vt:lpstr>
      <vt:lpstr>Basic (quadratic) boundary regularization</vt:lpstr>
      <vt:lpstr>Basic second-order segmentation energy</vt:lpstr>
      <vt:lpstr>Basic second-order segmentation energy</vt:lpstr>
      <vt:lpstr>Optimization vs Thresholding</vt:lpstr>
      <vt:lpstr>Other examples of useful globally optimizable segmentation objectives</vt:lpstr>
      <vt:lpstr>Many more example of useful hard-to-optimize segmentation objectives</vt:lpstr>
      <vt:lpstr>Examples of useful higher-order energies</vt:lpstr>
      <vt:lpstr>Examples of useful higher-order energies</vt:lpstr>
      <vt:lpstr>Examples of useful higher-order energies</vt:lpstr>
      <vt:lpstr>Examples of useful higher-order energies</vt:lpstr>
      <vt:lpstr>Summary</vt:lpstr>
    </vt:vector>
  </TitlesOfParts>
  <Company>University of Western Ontario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Yuri Boykov</dc:creator>
  <cp:lastModifiedBy>yuri</cp:lastModifiedBy>
  <cp:revision>1241</cp:revision>
  <cp:lastPrinted>1601-01-01T00:00:00Z</cp:lastPrinted>
  <dcterms:created xsi:type="dcterms:W3CDTF">2002-05-05T23:02:48Z</dcterms:created>
  <dcterms:modified xsi:type="dcterms:W3CDTF">2014-09-14T12:11:50Z</dcterms:modified>
</cp:coreProperties>
</file>