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4"/>
  </p:notesMasterIdLst>
  <p:handoutMasterIdLst>
    <p:handoutMasterId r:id="rId1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322" r:id="rId12"/>
    <p:sldId id="343" r:id="rId13"/>
    <p:sldId id="345" r:id="rId14"/>
    <p:sldId id="347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70" r:id="rId36"/>
    <p:sldId id="272" r:id="rId37"/>
    <p:sldId id="371" r:id="rId38"/>
    <p:sldId id="273" r:id="rId39"/>
    <p:sldId id="275" r:id="rId40"/>
    <p:sldId id="372" r:id="rId41"/>
    <p:sldId id="469" r:id="rId42"/>
    <p:sldId id="376" r:id="rId43"/>
    <p:sldId id="377" r:id="rId44"/>
    <p:sldId id="381" r:id="rId45"/>
    <p:sldId id="383" r:id="rId46"/>
    <p:sldId id="385" r:id="rId47"/>
    <p:sldId id="386" r:id="rId48"/>
    <p:sldId id="387" r:id="rId49"/>
    <p:sldId id="388" r:id="rId50"/>
    <p:sldId id="471" r:id="rId51"/>
    <p:sldId id="276" r:id="rId52"/>
    <p:sldId id="277" r:id="rId53"/>
    <p:sldId id="278" r:id="rId54"/>
    <p:sldId id="279" r:id="rId55"/>
    <p:sldId id="280" r:id="rId56"/>
    <p:sldId id="281" r:id="rId57"/>
    <p:sldId id="306" r:id="rId58"/>
    <p:sldId id="285" r:id="rId59"/>
    <p:sldId id="286" r:id="rId60"/>
    <p:sldId id="415" r:id="rId61"/>
    <p:sldId id="416" r:id="rId62"/>
    <p:sldId id="417" r:id="rId63"/>
    <p:sldId id="428" r:id="rId64"/>
    <p:sldId id="429" r:id="rId65"/>
    <p:sldId id="431" r:id="rId66"/>
    <p:sldId id="432" r:id="rId67"/>
    <p:sldId id="434" r:id="rId68"/>
    <p:sldId id="435" r:id="rId69"/>
    <p:sldId id="436" r:id="rId70"/>
    <p:sldId id="438" r:id="rId71"/>
    <p:sldId id="439" r:id="rId72"/>
    <p:sldId id="440" r:id="rId73"/>
    <p:sldId id="472" r:id="rId74"/>
    <p:sldId id="307" r:id="rId75"/>
    <p:sldId id="308" r:id="rId76"/>
    <p:sldId id="309" r:id="rId77"/>
    <p:sldId id="441" r:id="rId78"/>
    <p:sldId id="443" r:id="rId79"/>
    <p:sldId id="452" r:id="rId80"/>
    <p:sldId id="445" r:id="rId81"/>
    <p:sldId id="447" r:id="rId82"/>
    <p:sldId id="449" r:id="rId83"/>
    <p:sldId id="453" r:id="rId84"/>
    <p:sldId id="450" r:id="rId85"/>
    <p:sldId id="454" r:id="rId86"/>
    <p:sldId id="455" r:id="rId87"/>
    <p:sldId id="456" r:id="rId88"/>
    <p:sldId id="457" r:id="rId89"/>
    <p:sldId id="458" r:id="rId90"/>
    <p:sldId id="459" r:id="rId91"/>
    <p:sldId id="460" r:id="rId92"/>
    <p:sldId id="461" r:id="rId93"/>
    <p:sldId id="474" r:id="rId94"/>
    <p:sldId id="462" r:id="rId95"/>
    <p:sldId id="463" r:id="rId96"/>
    <p:sldId id="464" r:id="rId97"/>
    <p:sldId id="480" r:id="rId98"/>
    <p:sldId id="465" r:id="rId99"/>
    <p:sldId id="473" r:id="rId100"/>
    <p:sldId id="481" r:id="rId101"/>
    <p:sldId id="478" r:id="rId102"/>
    <p:sldId id="477" r:id="rId103"/>
    <p:sldId id="479" r:id="rId104"/>
    <p:sldId id="488" r:id="rId105"/>
    <p:sldId id="490" r:id="rId106"/>
    <p:sldId id="487" r:id="rId107"/>
    <p:sldId id="313" r:id="rId108"/>
    <p:sldId id="315" r:id="rId109"/>
    <p:sldId id="316" r:id="rId110"/>
    <p:sldId id="317" r:id="rId111"/>
    <p:sldId id="319" r:id="rId112"/>
    <p:sldId id="321" r:id="rId11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56" autoAdjust="0"/>
  </p:normalViewPr>
  <p:slideViewPr>
    <p:cSldViewPr>
      <p:cViewPr varScale="1">
        <p:scale>
          <a:sx n="69" d="100"/>
          <a:sy n="69" d="100"/>
        </p:scale>
        <p:origin x="119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notesMaster" Target="notesMasters/notesMaster1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0F8B664A-6481-4C42-98B3-1E93C69C3C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fld id="{7BB3569C-6116-4761-87C3-D6A83E9AF4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C637C-C1CC-449C-A705-BB3FA40DCBD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43" tIns="47572" rIns="95143" bIns="47572"/>
          <a:lstStyle/>
          <a:p>
            <a:r>
              <a:rPr lang="en-US"/>
              <a:t>O(n^2)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E7151-4CDF-410E-9188-EF380A9ED073}" type="slidenum">
              <a:rPr lang="en-US"/>
              <a:pPr/>
              <a:t>39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43" tIns="47572" rIns="95143" bIns="47572"/>
          <a:lstStyle/>
          <a:p>
            <a:r>
              <a:rPr lang="en-US"/>
              <a:t>O(n), because no pushing/popping</a:t>
            </a:r>
          </a:p>
          <a:p>
            <a:r>
              <a:rPr lang="en-US"/>
              <a:t>Because ALL items on stack have to be popped EACH time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8646A-97AE-4BDA-B699-0FBF34EFD7D8}" type="slidenum">
              <a:rPr lang="en-US"/>
              <a:pPr/>
              <a:t>59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43" tIns="47572" rIns="95143" bIns="47572"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2A513-E99C-4063-9E59-D1F7FE4ED2CC}" type="slidenum">
              <a:rPr lang="en-US"/>
              <a:pPr/>
              <a:t>107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43" tIns="47572" rIns="95143" bIns="47572"/>
          <a:lstStyle/>
          <a:p>
            <a:r>
              <a:rPr lang="en-US"/>
              <a:t>Problem not split in half, so have max. no. of recursive calls)</a:t>
            </a:r>
          </a:p>
          <a:p>
            <a:r>
              <a:rPr lang="en-US"/>
              <a:t>	- already sorted</a:t>
            </a:r>
          </a:p>
          <a:p>
            <a:r>
              <a:rPr lang="en-US"/>
              <a:t>	- sorted in reverse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7DBD0-1827-4EED-815B-FE6EC3CE41B0}" type="slidenum">
              <a:rPr lang="en-US"/>
              <a:pPr/>
              <a:t>111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43" tIns="47572" rIns="95143" bIns="47572"/>
          <a:lstStyle/>
          <a:p>
            <a:r>
              <a:rPr lang="en-US"/>
              <a:t>O(n^2)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F9E625E6-0258-4325-B1D1-90639048E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9AE790AE-6CA8-4FE2-9603-FA5646B41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E6B67201-A158-403C-9F89-FCB4CA78C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69D7C2D7-ADF2-45D6-9883-2AFAEF661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B193EFF6-B4DF-4C20-95FC-7DEB403E8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11B00F49-8DD7-4B65-8A58-26BBFC029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E38521BF-AE91-4220-B9AC-8238A7014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EF3A7365-DBA4-494F-8D92-BB8D9FBBA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B21F63C0-286F-4F75-9860-CF22E4F2C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326E5AB3-F6D1-4DB0-98DD-40149D20D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6637EE77-69F5-455C-96DC-D9C927CA1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/>
              <a:t>13-</a:t>
            </a:r>
            <a:fld id="{A1C2EFAB-845D-4279-AFA2-5F87F4C3E2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Sorting</a:t>
            </a:r>
          </a:p>
          <a:p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</a:t>
            </a:r>
            <a:r>
              <a:rPr lang="en-US" sz="40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ADTs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Implement Sorting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0FBE17B8-023F-452C-9315-F35655339D96}" type="slidenum">
              <a:rPr lang="en-US"/>
              <a:pPr/>
              <a:t>10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 using Stacks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Approach to the problem</a:t>
            </a:r>
            <a:r>
              <a:rPr lang="en-US" sz="2800" b="1">
                <a:solidFill>
                  <a:schemeClr val="tx2"/>
                </a:solidFill>
              </a:rPr>
              <a:t>:</a:t>
            </a:r>
          </a:p>
          <a:p>
            <a:r>
              <a:rPr lang="en-US" sz="2800"/>
              <a:t>Use two temporary stacks </a:t>
            </a:r>
            <a:r>
              <a:rPr lang="en-US" sz="2800" b="1">
                <a:solidFill>
                  <a:schemeClr val="hlink"/>
                </a:solidFill>
              </a:rPr>
              <a:t>sorted</a:t>
            </a:r>
            <a:r>
              <a:rPr lang="en-US" sz="2800"/>
              <a:t> and </a:t>
            </a:r>
            <a:r>
              <a:rPr lang="en-US" sz="2800" b="1">
                <a:solidFill>
                  <a:schemeClr val="hlink"/>
                </a:solidFill>
              </a:rPr>
              <a:t>temp</a:t>
            </a:r>
            <a:r>
              <a:rPr lang="en-US" sz="2800"/>
              <a:t>, both of which are originally empty</a:t>
            </a:r>
          </a:p>
          <a:p>
            <a:r>
              <a:rPr lang="en-US" sz="2800"/>
              <a:t>The contents of </a:t>
            </a:r>
            <a:r>
              <a:rPr lang="en-US" sz="2800" b="1">
                <a:solidFill>
                  <a:schemeClr val="hlink"/>
                </a:solidFill>
              </a:rPr>
              <a:t>sorted</a:t>
            </a:r>
            <a:r>
              <a:rPr lang="en-US" sz="2800"/>
              <a:t> will always be in order, with the </a:t>
            </a:r>
            <a:r>
              <a:rPr lang="en-US" sz="2800">
                <a:solidFill>
                  <a:schemeClr val="tx2"/>
                </a:solidFill>
              </a:rPr>
              <a:t>smallest </a:t>
            </a:r>
            <a:r>
              <a:rPr lang="en-US" sz="2800"/>
              <a:t>item on the top of the stack</a:t>
            </a:r>
          </a:p>
          <a:p>
            <a:pPr lvl="1"/>
            <a:r>
              <a:rPr lang="en-US" sz="2400"/>
              <a:t>This will be the “sorted subsequence”</a:t>
            </a:r>
          </a:p>
          <a:p>
            <a:r>
              <a:rPr lang="en-US" sz="2800" b="1">
                <a:solidFill>
                  <a:schemeClr val="hlink"/>
                </a:solidFill>
              </a:rPr>
              <a:t>temp</a:t>
            </a:r>
            <a:r>
              <a:rPr lang="en-US" sz="2800" i="1"/>
              <a:t> </a:t>
            </a:r>
            <a:r>
              <a:rPr lang="en-US" sz="2800"/>
              <a:t>will temporarily hold items that need to be “shifted” out in order to insert the new item in the proper place in </a:t>
            </a:r>
            <a:r>
              <a:rPr lang="en-US" sz="2800" b="1">
                <a:solidFill>
                  <a:schemeClr val="hlink"/>
                </a:solidFill>
              </a:rPr>
              <a:t>sorted</a:t>
            </a:r>
          </a:p>
        </p:txBody>
      </p:sp>
    </p:spTree>
  </p:cSld>
  <p:clrMapOvr>
    <a:masterClrMapping/>
  </p:clrMapOvr>
  <p:transition spd="med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100</a:t>
            </a:fld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308304" y="2132856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209946" y="1732746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CA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7279704" y="299695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423720" y="3140968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TextBox 42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88424" y="5261138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189926458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101</a:t>
            </a:fld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7308304" y="2132856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209946" y="1732746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CA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7279704" y="299695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TextBox 44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388424" y="5261138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=0</a:t>
            </a: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23720" y="3140968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= 3</a:t>
            </a:r>
          </a:p>
        </p:txBody>
      </p:sp>
    </p:spTree>
    <p:extLst>
      <p:ext uri="{BB962C8B-B14F-4D97-AF65-F5344CB8AC3E}">
        <p14:creationId xmlns:p14="http://schemas.microsoft.com/office/powerpoint/2010/main" val="16481146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&lt;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smaller[n</a:t>
            </a:r>
            <a:r>
              <a:rPr lang="en-CA" sz="2000" baseline="-25000" dirty="0"/>
              <a:t>s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102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7884368" y="2132856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7279704" y="299695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8424" y="5261138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=0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86010" y="1732746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CA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23720" y="3140968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= 3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287344" y="404023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7757820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&lt;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smaller[n</a:t>
            </a:r>
            <a:r>
              <a:rPr lang="en-CA" sz="2000" baseline="-25000" dirty="0"/>
              <a:t>s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larger[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103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8532440" y="2132856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7279704" y="299695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8424" y="5261138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=1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34082" y="1732746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CA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23720" y="3140968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= 3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7287344" y="404023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735935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294471521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&lt;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smaller[n</a:t>
            </a:r>
            <a:r>
              <a:rPr lang="en-CA" sz="2000" baseline="-25000" dirty="0"/>
              <a:t>s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larger[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quicksort</a:t>
            </a:r>
            <a:r>
              <a:rPr lang="en-C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CA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smaller,n</a:t>
            </a:r>
            <a:r>
              <a:rPr lang="en-CA" sz="2000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C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104</a:t>
            </a:fld>
            <a:endParaRPr lang="en-US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TextBox 40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388424" y="5261138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=1</a:t>
            </a: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7287344" y="404023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735935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80312" y="3501008"/>
            <a:ext cx="69762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Sort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88345374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&lt;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smaller[n</a:t>
            </a:r>
            <a:r>
              <a:rPr lang="en-CA" sz="2000" baseline="-25000" dirty="0"/>
              <a:t>s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larger[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dirty="0" err="1"/>
              <a:t>quicksort</a:t>
            </a:r>
            <a:r>
              <a:rPr lang="en-CA" sz="2000" dirty="0"/>
              <a:t>(</a:t>
            </a:r>
            <a:r>
              <a:rPr lang="en-CA" sz="2000" dirty="0" err="1"/>
              <a:t>smaller,n</a:t>
            </a:r>
            <a:r>
              <a:rPr lang="en-CA" sz="2000" baseline="-25000" dirty="0" err="1"/>
              <a:t>s</a:t>
            </a:r>
            <a:r>
              <a:rPr lang="en-CA" sz="2000" dirty="0"/>
              <a:t>)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quicksort(</a:t>
            </a:r>
            <a:r>
              <a:rPr lang="en-CA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larger,n</a:t>
            </a:r>
            <a:r>
              <a:rPr lang="en-CA" sz="2000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n-C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105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8424" y="5261138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=1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7287344" y="404023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35935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24328" y="5805264"/>
            <a:ext cx="69762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387410924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&lt;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smaller[n</a:t>
            </a:r>
            <a:r>
              <a:rPr lang="en-CA" sz="2000" baseline="-25000" dirty="0"/>
              <a:t>s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larger[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dirty="0" err="1"/>
              <a:t>quicksort</a:t>
            </a:r>
            <a:r>
              <a:rPr lang="en-CA" sz="2000" dirty="0"/>
              <a:t>(</a:t>
            </a:r>
            <a:r>
              <a:rPr lang="en-CA" sz="2000" dirty="0" err="1"/>
              <a:t>smaller,n</a:t>
            </a:r>
            <a:r>
              <a:rPr lang="en-CA" sz="2000" baseline="-25000" dirty="0" err="1"/>
              <a:t>s</a:t>
            </a:r>
            <a:r>
              <a:rPr lang="en-CA" sz="2000" dirty="0"/>
              <a:t>)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2000" dirty="0"/>
              <a:t>     quicksort(</a:t>
            </a:r>
            <a:r>
              <a:rPr lang="en-CA" sz="2000" dirty="0" err="1"/>
              <a:t>larger,n</a:t>
            </a:r>
            <a:r>
              <a:rPr lang="en-CA" sz="2000" baseline="-25000" dirty="0" err="1"/>
              <a:t>l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dirty="0" err="1"/>
              <a:t>i</a:t>
            </a:r>
            <a:r>
              <a:rPr lang="en-CA" sz="2000" dirty="0"/>
              <a:t> = 0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j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</a:t>
            </a:r>
            <a:r>
              <a:rPr lang="en-CA" sz="2000" baseline="-25000" dirty="0"/>
              <a:t>s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++] = smaller[j]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j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</a:t>
            </a:r>
            <a:r>
              <a:rPr lang="en-CA" sz="2000" baseline="-25000" dirty="0"/>
              <a:t>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++] = equal[j]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j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++] = larger[j]</a:t>
            </a:r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106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8424" y="5261138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=1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7287344" y="404023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35935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9036496" y="2132856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892480" y="1732746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chemeClr val="accent2"/>
                </a:solidFill>
              </a:rPr>
              <a:t>i</a:t>
            </a:r>
            <a:endParaRPr lang="en-C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8865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1E1C0A29-8552-42B9-8FDC-34BDA3B1308C}" type="slidenum">
              <a:rPr lang="en-US"/>
              <a:pPr/>
              <a:t>107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Quick Sort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620000" cy="4724400"/>
          </a:xfrm>
        </p:spPr>
        <p:txBody>
          <a:bodyPr/>
          <a:lstStyle/>
          <a:p>
            <a:r>
              <a:rPr lang="en-US"/>
              <a:t>We will look at two cases for Quick Sort :</a:t>
            </a:r>
          </a:p>
          <a:p>
            <a:pPr lvl="1"/>
            <a:r>
              <a:rPr lang="en-US" b="1" i="1">
                <a:solidFill>
                  <a:schemeClr val="hlink"/>
                </a:solidFill>
              </a:rPr>
              <a:t>Worst case</a:t>
            </a:r>
            <a:r>
              <a:rPr lang="en-US">
                <a:solidFill>
                  <a:schemeClr val="hlink"/>
                </a:solidFill>
              </a:rPr>
              <a:t> </a:t>
            </a:r>
          </a:p>
          <a:p>
            <a:pPr lvl="2"/>
            <a:r>
              <a:rPr lang="en-US"/>
              <a:t>When the pivot element is the </a:t>
            </a:r>
            <a:r>
              <a:rPr lang="en-US" b="1" i="1">
                <a:solidFill>
                  <a:schemeClr val="accent2"/>
                </a:solidFill>
              </a:rPr>
              <a:t>largest</a:t>
            </a:r>
            <a:r>
              <a:rPr lang="en-US"/>
              <a:t> or </a:t>
            </a:r>
            <a:r>
              <a:rPr lang="en-US" b="1" i="1">
                <a:solidFill>
                  <a:schemeClr val="accent2"/>
                </a:solidFill>
              </a:rPr>
              <a:t>smallest</a:t>
            </a:r>
            <a:r>
              <a:rPr lang="en-US"/>
              <a:t> item in the container (why is this the worst case?)</a:t>
            </a:r>
          </a:p>
          <a:p>
            <a:pPr lvl="1"/>
            <a:r>
              <a:rPr lang="en-US" b="1" i="1">
                <a:solidFill>
                  <a:schemeClr val="hlink"/>
                </a:solidFill>
              </a:rPr>
              <a:t>Best case</a:t>
            </a:r>
          </a:p>
          <a:p>
            <a:pPr lvl="2"/>
            <a:r>
              <a:rPr lang="en-US"/>
              <a:t>When the pivot element is the </a:t>
            </a:r>
            <a:r>
              <a:rPr lang="en-US" b="1" i="1">
                <a:solidFill>
                  <a:schemeClr val="accent2"/>
                </a:solidFill>
              </a:rPr>
              <a:t>middle</a:t>
            </a:r>
            <a:r>
              <a:rPr lang="en-US"/>
              <a:t> item (why is this the best case?)</a:t>
            </a:r>
          </a:p>
        </p:txBody>
      </p:sp>
    </p:spTree>
  </p:cSld>
  <p:clrMapOvr>
    <a:masterClrMapping/>
  </p:clrMapOvr>
  <p:transition spd="med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EE9E0B1-DD8C-4316-A563-110373435A5C}" type="slidenum">
              <a:rPr lang="en-US"/>
              <a:pPr/>
              <a:t>108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80772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i="1" dirty="0">
                <a:solidFill>
                  <a:schemeClr val="accent2"/>
                </a:solidFill>
              </a:rPr>
              <a:t>Worst Case Analysis</a:t>
            </a:r>
            <a:r>
              <a:rPr lang="en-US" dirty="0">
                <a:solidFill>
                  <a:srgbClr val="70343A"/>
                </a:solidFill>
              </a:rPr>
              <a:t>: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/>
              <a:t>We will count the number of</a:t>
            </a:r>
            <a:r>
              <a:rPr lang="en-US" sz="2400" dirty="0">
                <a:solidFill>
                  <a:srgbClr val="00357F"/>
                </a:solidFill>
              </a:rPr>
              <a:t> </a:t>
            </a:r>
            <a:r>
              <a:rPr lang="en-US" sz="2400" dirty="0"/>
              <a:t>operations needed to sort an initial container of </a:t>
            </a:r>
            <a:r>
              <a:rPr lang="en-US" sz="2400" b="1" dirty="0">
                <a:solidFill>
                  <a:schemeClr val="hlink"/>
                </a:solidFill>
              </a:rPr>
              <a:t>n</a:t>
            </a:r>
            <a:r>
              <a:rPr lang="en-US" sz="2400" dirty="0"/>
              <a:t> items, </a:t>
            </a:r>
            <a:r>
              <a:rPr lang="en-US" sz="2400" b="1" dirty="0">
                <a:solidFill>
                  <a:schemeClr val="hlink"/>
                </a:solidFill>
              </a:rPr>
              <a:t>T(n)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Assume that the pivot is the </a:t>
            </a:r>
            <a:r>
              <a:rPr lang="en-US" sz="2400" b="1" i="1" dirty="0">
                <a:solidFill>
                  <a:schemeClr val="accent2"/>
                </a:solidFill>
              </a:rPr>
              <a:t>largest</a:t>
            </a:r>
            <a:r>
              <a:rPr lang="en-US" sz="2400" dirty="0"/>
              <a:t> item in the container and </a:t>
            </a:r>
            <a:r>
              <a:rPr lang="en-US" sz="2400" b="1" dirty="0"/>
              <a:t>all values in the array are different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n</a:t>
            </a:r>
            <a:r>
              <a:rPr lang="en-US" sz="2400" dirty="0"/>
              <a:t> ≤ </a:t>
            </a:r>
            <a:r>
              <a:rPr lang="en-US" sz="2400" b="1" dirty="0">
                <a:solidFill>
                  <a:schemeClr val="hlink"/>
                </a:solidFill>
              </a:rPr>
              <a:t>1</a:t>
            </a:r>
            <a:r>
              <a:rPr lang="en-US" sz="2400" dirty="0"/>
              <a:t>; the algorithm performs just one operation to test that n ≤ 1, so </a:t>
            </a:r>
            <a:r>
              <a:rPr lang="en-US" sz="2400" b="1" dirty="0">
                <a:solidFill>
                  <a:schemeClr val="hlink"/>
                </a:solidFill>
              </a:rPr>
              <a:t>T(0) = 1, T(1) = 1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n &gt; 1</a:t>
            </a:r>
            <a:r>
              <a:rPr lang="en-US" sz="2400" dirty="0"/>
              <a:t>; the pivot is chosen from the container</a:t>
            </a:r>
            <a:br>
              <a:rPr lang="en-US" sz="2400" dirty="0"/>
            </a:br>
            <a:r>
              <a:rPr lang="en-US" sz="2400" dirty="0"/>
              <a:t>(this needs a constant number </a:t>
            </a:r>
            <a:r>
              <a:rPr lang="en-US" sz="2400" dirty="0">
                <a:solidFill>
                  <a:srgbClr val="C00000"/>
                </a:solidFill>
              </a:rPr>
              <a:t>c</a:t>
            </a:r>
            <a:r>
              <a:rPr lang="en-US" sz="2400" dirty="0"/>
              <a:t> of operations)  and then the </a:t>
            </a:r>
            <a:r>
              <a:rPr lang="en-US" sz="2400" b="1" dirty="0">
                <a:solidFill>
                  <a:schemeClr val="hlink"/>
                </a:solidFill>
              </a:rPr>
              <a:t>n</a:t>
            </a:r>
            <a:r>
              <a:rPr lang="en-US" sz="2400" dirty="0"/>
              <a:t> items are redistributed into three containers:</a:t>
            </a:r>
          </a:p>
          <a:p>
            <a:pPr lvl="2">
              <a:lnSpc>
                <a:spcPct val="90000"/>
              </a:lnSpc>
            </a:pPr>
            <a:r>
              <a:rPr lang="en-US" sz="2400" b="1" i="1" dirty="0">
                <a:solidFill>
                  <a:schemeClr val="hlink"/>
                </a:solidFill>
              </a:rPr>
              <a:t>smaller</a:t>
            </a:r>
            <a:r>
              <a:rPr lang="en-US" sz="2400" dirty="0"/>
              <a:t> is of size </a:t>
            </a:r>
            <a:r>
              <a:rPr lang="en-US" sz="2400" b="1" dirty="0">
                <a:solidFill>
                  <a:schemeClr val="hlink"/>
                </a:solidFill>
              </a:rPr>
              <a:t>n-1</a:t>
            </a:r>
          </a:p>
          <a:p>
            <a:pPr lvl="2">
              <a:lnSpc>
                <a:spcPct val="90000"/>
              </a:lnSpc>
            </a:pPr>
            <a:r>
              <a:rPr lang="en-US" sz="2400" b="1" i="1" dirty="0">
                <a:solidFill>
                  <a:schemeClr val="hlink"/>
                </a:solidFill>
              </a:rPr>
              <a:t>bigger</a:t>
            </a:r>
            <a:r>
              <a:rPr lang="en-US" sz="2400" dirty="0"/>
              <a:t> is of size </a:t>
            </a:r>
            <a:r>
              <a:rPr lang="en-US" sz="2400" dirty="0">
                <a:solidFill>
                  <a:schemeClr val="hlink"/>
                </a:solidFill>
              </a:rPr>
              <a:t>0</a:t>
            </a:r>
          </a:p>
          <a:p>
            <a:pPr lvl="2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equal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/>
              <a:t>is of size</a:t>
            </a:r>
            <a:r>
              <a:rPr lang="en-US" sz="2400" dirty="0">
                <a:solidFill>
                  <a:schemeClr val="hlink"/>
                </a:solidFill>
              </a:rPr>
              <a:t> 1</a:t>
            </a:r>
          </a:p>
          <a:p>
            <a:pPr indent="0">
              <a:lnSpc>
                <a:spcPct val="90000"/>
              </a:lnSpc>
              <a:buNone/>
            </a:pPr>
            <a:r>
              <a:rPr lang="en-US" sz="2400" dirty="0"/>
              <a:t>moving each item requires a constant number </a:t>
            </a:r>
            <a:r>
              <a:rPr lang="en-US" sz="2400" dirty="0">
                <a:solidFill>
                  <a:srgbClr val="C00000"/>
                </a:solidFill>
              </a:rPr>
              <a:t>c’</a:t>
            </a:r>
            <a:r>
              <a:rPr lang="en-US" sz="2400" dirty="0"/>
              <a:t> of operations, so this step performs </a:t>
            </a:r>
            <a:r>
              <a:rPr lang="en-US" sz="2400" b="1" dirty="0">
                <a:solidFill>
                  <a:schemeClr val="hlink"/>
                </a:solidFill>
              </a:rPr>
              <a:t>c + c’(n) </a:t>
            </a:r>
            <a:r>
              <a:rPr lang="en-US" sz="2400" dirty="0"/>
              <a:t>operations.</a:t>
            </a:r>
          </a:p>
        </p:txBody>
      </p:sp>
    </p:spTree>
  </p:cSld>
  <p:clrMapOvr>
    <a:masterClrMapping/>
  </p:clrMapOvr>
  <p:transition spd="med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44463BF-6C51-444B-AEFC-A0DFB6D16CEB}" type="slidenum">
              <a:rPr lang="en-US"/>
              <a:pPr/>
              <a:t>109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5486400"/>
          </a:xfrm>
        </p:spPr>
        <p:txBody>
          <a:bodyPr/>
          <a:lstStyle/>
          <a:p>
            <a:r>
              <a:rPr lang="en-US" sz="2400" dirty="0"/>
              <a:t>Then we have two recursive calls:</a:t>
            </a:r>
          </a:p>
          <a:p>
            <a:pPr lvl="2"/>
            <a:r>
              <a:rPr lang="en-US" sz="2400" dirty="0"/>
              <a:t>Sort </a:t>
            </a:r>
            <a:r>
              <a:rPr lang="en-US" sz="2400" b="1" dirty="0">
                <a:solidFill>
                  <a:schemeClr val="hlink"/>
                </a:solidFill>
              </a:rPr>
              <a:t>smaller</a:t>
            </a:r>
            <a:r>
              <a:rPr lang="en-US" sz="2400" dirty="0"/>
              <a:t>, which is of size </a:t>
            </a:r>
            <a:r>
              <a:rPr lang="en-US" sz="2400" b="1" dirty="0">
                <a:solidFill>
                  <a:schemeClr val="hlink"/>
                </a:solidFill>
              </a:rPr>
              <a:t>n-1</a:t>
            </a:r>
          </a:p>
          <a:p>
            <a:pPr lvl="2"/>
            <a:r>
              <a:rPr lang="en-US" sz="2400" dirty="0"/>
              <a:t>Sort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chemeClr val="hlink"/>
                </a:solidFill>
              </a:rPr>
              <a:t>bigger</a:t>
            </a:r>
            <a:r>
              <a:rPr lang="en-US" sz="2400" dirty="0"/>
              <a:t>, which is of size </a:t>
            </a:r>
            <a:r>
              <a:rPr lang="en-US" sz="2400" b="1" dirty="0">
                <a:solidFill>
                  <a:schemeClr val="hlink"/>
                </a:solidFill>
              </a:rPr>
              <a:t>0</a:t>
            </a:r>
          </a:p>
          <a:p>
            <a:r>
              <a:rPr lang="en-US" sz="2400" dirty="0"/>
              <a:t>So, </a:t>
            </a:r>
            <a:r>
              <a:rPr lang="en-US" sz="2400" b="1" dirty="0">
                <a:solidFill>
                  <a:schemeClr val="hlink"/>
                </a:solidFill>
              </a:rPr>
              <a:t>T(n) = c + c’(n) + T(n-1) + T(0)</a:t>
            </a:r>
          </a:p>
          <a:p>
            <a:pPr lvl="1"/>
            <a:r>
              <a:rPr lang="en-US" sz="2400" dirty="0"/>
              <a:t>But, the number of operations required to sort a container of size </a:t>
            </a:r>
            <a:r>
              <a:rPr lang="en-US" sz="2400" dirty="0">
                <a:solidFill>
                  <a:schemeClr val="hlink"/>
                </a:solidFill>
              </a:rPr>
              <a:t>0</a:t>
            </a:r>
            <a:r>
              <a:rPr lang="en-US" sz="2400" dirty="0"/>
              <a:t> is </a:t>
            </a:r>
            <a:r>
              <a:rPr lang="en-US" sz="2400" dirty="0">
                <a:solidFill>
                  <a:schemeClr val="hlink"/>
                </a:solidFill>
              </a:rPr>
              <a:t>1</a:t>
            </a:r>
          </a:p>
          <a:p>
            <a:pPr lvl="1"/>
            <a:r>
              <a:rPr lang="en-US" sz="2400" dirty="0"/>
              <a:t>And, the number of operations required to sort a container of size </a:t>
            </a:r>
            <a:r>
              <a:rPr lang="en-US" sz="2400" b="1" dirty="0">
                <a:solidFill>
                  <a:schemeClr val="hlink"/>
                </a:solidFill>
              </a:rPr>
              <a:t>k</a:t>
            </a:r>
            <a:r>
              <a:rPr lang="en-US" sz="2400" dirty="0"/>
              <a:t> in general is</a:t>
            </a:r>
            <a:br>
              <a:rPr lang="en-US" sz="2400" dirty="0"/>
            </a:br>
            <a:r>
              <a:rPr lang="en-US" sz="2400" b="1" dirty="0">
                <a:solidFill>
                  <a:schemeClr val="hlink"/>
                </a:solidFill>
              </a:rPr>
              <a:t>T(k) =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b="1" dirty="0">
                <a:solidFill>
                  <a:schemeClr val="hlink"/>
                </a:solidFill>
              </a:rPr>
              <a:t>c + c’(k) +</a:t>
            </a:r>
            <a:r>
              <a:rPr lang="en-US" sz="2400" dirty="0"/>
              <a:t> (</a:t>
            </a:r>
            <a:r>
              <a:rPr lang="en-US" sz="2400" i="1" dirty="0">
                <a:solidFill>
                  <a:schemeClr val="accent2"/>
                </a:solidFill>
              </a:rPr>
              <a:t>the number of operations</a:t>
            </a:r>
            <a:br>
              <a:rPr lang="en-US" sz="2400" i="1" dirty="0">
                <a:solidFill>
                  <a:schemeClr val="accent2"/>
                </a:solidFill>
              </a:rPr>
            </a:br>
            <a:r>
              <a:rPr lang="en-US" sz="2400" i="1" dirty="0">
                <a:solidFill>
                  <a:schemeClr val="accent2"/>
                </a:solidFill>
              </a:rPr>
              <a:t>                needed to sort a container of size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hlink"/>
                </a:solidFill>
              </a:rPr>
              <a:t>k-1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b="1" dirty="0">
                <a:solidFill>
                  <a:schemeClr val="hlink"/>
                </a:solidFill>
              </a:rPr>
              <a:t>= c + c’(k) + T(k-1)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0B53E6A7-616B-45D3-8DCB-E805B75F67E9}" type="slidenum">
              <a:rPr lang="en-US"/>
              <a:pPr/>
              <a:t>11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332656"/>
            <a:ext cx="8515672" cy="629255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b="1" dirty="0"/>
              <a:t>Algorithm</a:t>
            </a:r>
            <a:r>
              <a:rPr lang="en-US" sz="2400" dirty="0"/>
              <a:t> </a:t>
            </a:r>
            <a:r>
              <a:rPr lang="en-US" sz="2400" dirty="0" err="1"/>
              <a:t>insertionSort</a:t>
            </a:r>
            <a:r>
              <a:rPr lang="en-US" sz="2400" dirty="0"/>
              <a:t> (</a:t>
            </a:r>
            <a:r>
              <a:rPr lang="en-US" sz="2400" dirty="0" err="1"/>
              <a:t>A,n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accent2"/>
                </a:solidFill>
              </a:rPr>
              <a:t>In: </a:t>
            </a:r>
            <a:r>
              <a:rPr lang="en-US" sz="2400" dirty="0">
                <a:solidFill>
                  <a:schemeClr val="accent2"/>
                </a:solidFill>
              </a:rPr>
              <a:t>Array A storing n elements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accent2"/>
                </a:solidFill>
              </a:rPr>
              <a:t>Out: </a:t>
            </a:r>
            <a:r>
              <a:rPr lang="en-US" sz="2400" dirty="0">
                <a:solidFill>
                  <a:schemeClr val="accent2"/>
                </a:solidFill>
              </a:rPr>
              <a:t>Sorted array</a:t>
            </a:r>
          </a:p>
          <a:p>
            <a:pPr>
              <a:lnSpc>
                <a:spcPct val="90000"/>
              </a:lnSpc>
              <a:buNone/>
            </a:pPr>
            <a:endParaRPr lang="en-US" sz="800" dirty="0"/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sorted = empty stack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temp = empty stack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0 </a:t>
            </a:r>
            <a:r>
              <a:rPr lang="en-US" sz="2400" b="1" dirty="0"/>
              <a:t>to</a:t>
            </a:r>
            <a:r>
              <a:rPr lang="en-US" sz="2400" dirty="0"/>
              <a:t> n-1 </a:t>
            </a:r>
            <a:r>
              <a:rPr lang="en-US" sz="2400" b="1" dirty="0"/>
              <a:t>do</a:t>
            </a:r>
            <a:r>
              <a:rPr lang="en-US" sz="2400" dirty="0"/>
              <a:t> {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   </a:t>
            </a:r>
            <a:r>
              <a:rPr lang="en-US" sz="2400" b="1" dirty="0"/>
              <a:t>while</a:t>
            </a:r>
            <a:r>
              <a:rPr lang="en-US" sz="2400" dirty="0"/>
              <a:t> (sorted is not empty) </a:t>
            </a:r>
            <a:r>
              <a:rPr lang="en-US" sz="2400" b="1" dirty="0"/>
              <a:t>and</a:t>
            </a:r>
            <a:r>
              <a:rPr lang="en-US" sz="2400" dirty="0"/>
              <a:t> (</a:t>
            </a:r>
            <a:r>
              <a:rPr lang="en-US" sz="2400" dirty="0" err="1"/>
              <a:t>sorted.peek</a:t>
            </a:r>
            <a:r>
              <a:rPr lang="en-US" sz="2400" dirty="0"/>
              <a:t>() &lt; A[</a:t>
            </a:r>
            <a:r>
              <a:rPr lang="en-US" sz="2400" dirty="0" err="1"/>
              <a:t>i</a:t>
            </a:r>
            <a:r>
              <a:rPr lang="en-US" sz="2400" dirty="0"/>
              <a:t>]) </a:t>
            </a:r>
            <a:r>
              <a:rPr lang="en-US" sz="2400" b="1" dirty="0"/>
              <a:t>do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         </a:t>
            </a:r>
            <a:r>
              <a:rPr lang="en-US" sz="2400" dirty="0" err="1"/>
              <a:t>temp.push</a:t>
            </a:r>
            <a:r>
              <a:rPr lang="en-US" sz="2400" dirty="0"/>
              <a:t> (sorted.pop())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   </a:t>
            </a:r>
            <a:r>
              <a:rPr lang="en-US" sz="2400" dirty="0" err="1"/>
              <a:t>sorted.push</a:t>
            </a:r>
            <a:r>
              <a:rPr lang="en-US" sz="2400" dirty="0"/>
              <a:t> (A[</a:t>
            </a:r>
            <a:r>
              <a:rPr lang="en-US" sz="2400" dirty="0" err="1"/>
              <a:t>i</a:t>
            </a:r>
            <a:r>
              <a:rPr lang="en-US" sz="2400" dirty="0"/>
              <a:t>])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  </a:t>
            </a:r>
            <a:r>
              <a:rPr lang="en-US" sz="2400" b="1" dirty="0"/>
              <a:t> while </a:t>
            </a:r>
            <a:r>
              <a:rPr lang="en-US" sz="2400" dirty="0"/>
              <a:t>temp is not empty </a:t>
            </a:r>
            <a:r>
              <a:rPr lang="en-US" sz="2400" b="1" dirty="0"/>
              <a:t>do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         </a:t>
            </a:r>
            <a:r>
              <a:rPr lang="en-US" sz="2400" dirty="0" err="1"/>
              <a:t>sorted.push</a:t>
            </a:r>
            <a:r>
              <a:rPr lang="en-US" sz="2400" dirty="0"/>
              <a:t> (temp.pop())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0 </a:t>
            </a:r>
            <a:r>
              <a:rPr lang="en-US" sz="2400" b="1" dirty="0"/>
              <a:t>to</a:t>
            </a:r>
            <a:r>
              <a:rPr lang="en-US" sz="2400" dirty="0"/>
              <a:t> n-1 </a:t>
            </a:r>
            <a:r>
              <a:rPr lang="en-US" sz="2400" b="1" dirty="0"/>
              <a:t>do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   A[</a:t>
            </a:r>
            <a:r>
              <a:rPr lang="en-US" sz="2400" dirty="0" err="1"/>
              <a:t>i</a:t>
            </a:r>
            <a:r>
              <a:rPr lang="en-US" sz="2400" dirty="0"/>
              <a:t>] = sorted.pop()</a:t>
            </a:r>
          </a:p>
        </p:txBody>
      </p:sp>
    </p:spTree>
    <p:extLst>
      <p:ext uri="{BB962C8B-B14F-4D97-AF65-F5344CB8AC3E}">
        <p14:creationId xmlns:p14="http://schemas.microsoft.com/office/powerpoint/2010/main" val="1242235178"/>
      </p:ext>
    </p:extLst>
  </p:cSld>
  <p:clrMapOvr>
    <a:masterClrMapping/>
  </p:clrMapOvr>
  <p:transition spd="med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AA3C6A3B-1427-4762-ADED-90EECC26B77B}" type="slidenum">
              <a:rPr lang="en-US"/>
              <a:pPr/>
              <a:t>110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692696"/>
            <a:ext cx="7920880" cy="5334000"/>
          </a:xfrm>
        </p:spPr>
        <p:txBody>
          <a:bodyPr/>
          <a:lstStyle/>
          <a:p>
            <a:r>
              <a:rPr lang="en-US" sz="2400" dirty="0"/>
              <a:t>So, the total number of operations </a:t>
            </a:r>
            <a:r>
              <a:rPr lang="en-US" sz="2400" b="1" dirty="0">
                <a:solidFill>
                  <a:schemeClr val="hlink"/>
                </a:solidFill>
              </a:rPr>
              <a:t>T(n)</a:t>
            </a:r>
            <a:r>
              <a:rPr lang="en-US" sz="2400" dirty="0"/>
              <a:t> performed by quicksort is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>
                <a:solidFill>
                  <a:schemeClr val="tx2"/>
                </a:solidFill>
              </a:rPr>
              <a:t>T(n) = c + c’(n) + T(n-1)</a:t>
            </a: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	= c + c’(n) + c + c’(n) + T(n-2)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tx2"/>
                </a:solidFill>
              </a:rPr>
              <a:t>		= c + c’(n) + c + c’(n)  + … + c + c’(1) + T(0)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tx2"/>
                </a:solidFill>
              </a:rPr>
              <a:t>		= c(n) + </a:t>
            </a:r>
            <a:r>
              <a:rPr lang="en-US" sz="2400" b="1" dirty="0" err="1">
                <a:solidFill>
                  <a:schemeClr val="tx2"/>
                </a:solidFill>
              </a:rPr>
              <a:t>c’×n</a:t>
            </a:r>
            <a:r>
              <a:rPr lang="en-US" sz="2400" b="1" dirty="0">
                <a:solidFill>
                  <a:schemeClr val="tx2"/>
                </a:solidFill>
              </a:rPr>
              <a:t>*(n+1)/2 + 1</a:t>
            </a: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  = c’n</a:t>
            </a:r>
            <a:r>
              <a:rPr lang="en-US" sz="2400" b="1" baseline="30000" dirty="0">
                <a:solidFill>
                  <a:schemeClr val="tx2"/>
                </a:solidFill>
              </a:rPr>
              <a:t>2 </a:t>
            </a:r>
            <a:r>
              <a:rPr lang="en-US" sz="2400" b="1" dirty="0">
                <a:solidFill>
                  <a:schemeClr val="tx2"/>
                </a:solidFill>
              </a:rPr>
              <a:t>/ 2 + n(c + c’/2) + 1</a:t>
            </a:r>
            <a:br>
              <a:rPr lang="en-US" sz="2400" b="1" dirty="0">
                <a:solidFill>
                  <a:schemeClr val="tx2"/>
                </a:solidFill>
              </a:rPr>
            </a:b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dirty="0"/>
              <a:t>So, the </a:t>
            </a:r>
            <a:r>
              <a:rPr lang="en-US" sz="2400" b="1" i="1" dirty="0">
                <a:solidFill>
                  <a:schemeClr val="hlink"/>
                </a:solidFill>
              </a:rPr>
              <a:t>worst case </a:t>
            </a:r>
            <a:r>
              <a:rPr lang="en-US" sz="2400" dirty="0"/>
              <a:t>time complexity of Quick Sort is </a:t>
            </a:r>
            <a:r>
              <a:rPr lang="en-US" sz="2400" b="1" dirty="0">
                <a:solidFill>
                  <a:schemeClr val="hlink"/>
                </a:solidFill>
              </a:rPr>
              <a:t>O(n</a:t>
            </a:r>
            <a:r>
              <a:rPr lang="en-US" sz="2400" b="1" baseline="30000" dirty="0">
                <a:solidFill>
                  <a:schemeClr val="hlink"/>
                </a:solidFill>
              </a:rPr>
              <a:t>2</a:t>
            </a:r>
            <a:r>
              <a:rPr lang="en-US" sz="2400" b="1" dirty="0">
                <a:solidFill>
                  <a:schemeClr val="hlink"/>
                </a:solidFill>
              </a:rPr>
              <a:t>)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ransition spd="med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043E7104-BDCB-414E-AC9C-E600629C68F7}" type="slidenum">
              <a:rPr lang="en-US"/>
              <a:pPr/>
              <a:t>111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i="1" dirty="0">
                <a:solidFill>
                  <a:schemeClr val="accent2"/>
                </a:solidFill>
              </a:rPr>
              <a:t>Best Case Analysis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i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b="1" i="1" dirty="0">
                <a:solidFill>
                  <a:schemeClr val="hlink"/>
                </a:solidFill>
              </a:rPr>
              <a:t>best case</a:t>
            </a:r>
            <a:r>
              <a:rPr lang="en-US" sz="2800" dirty="0"/>
              <a:t> occurs when the pivot element is chosen so that the two new containers are as close as possible to having the same size</a:t>
            </a:r>
          </a:p>
          <a:p>
            <a:r>
              <a:rPr lang="en-US" sz="2800" dirty="0"/>
              <a:t>It is beyond the scope of this course to do the analysis, but it turns out that the  </a:t>
            </a:r>
            <a:r>
              <a:rPr lang="en-US" sz="2800" b="1" i="1" dirty="0">
                <a:solidFill>
                  <a:schemeClr val="hlink"/>
                </a:solidFill>
              </a:rPr>
              <a:t>best case </a:t>
            </a:r>
            <a:r>
              <a:rPr lang="en-US" sz="2800" dirty="0"/>
              <a:t>time complexity for Quick Sort is </a:t>
            </a:r>
            <a:r>
              <a:rPr lang="en-US" sz="2800" b="1" dirty="0">
                <a:solidFill>
                  <a:schemeClr val="hlink"/>
                </a:solidFill>
              </a:rPr>
              <a:t>O(n log</a:t>
            </a:r>
            <a:r>
              <a:rPr lang="en-US" sz="2800" b="1" baseline="-25000" dirty="0">
                <a:solidFill>
                  <a:schemeClr val="hlink"/>
                </a:solidFill>
              </a:rPr>
              <a:t>2</a:t>
            </a:r>
            <a:r>
              <a:rPr lang="en-US" sz="2800" b="1" dirty="0">
                <a:solidFill>
                  <a:schemeClr val="hlink"/>
                </a:solidFill>
              </a:rPr>
              <a:t> n)</a:t>
            </a:r>
          </a:p>
          <a:p>
            <a:r>
              <a:rPr lang="en-US" sz="2800" dirty="0"/>
              <a:t>And it turns out that the </a:t>
            </a:r>
            <a:r>
              <a:rPr lang="en-US" sz="2800" b="1" i="1" dirty="0">
                <a:solidFill>
                  <a:schemeClr val="hlink"/>
                </a:solidFill>
              </a:rPr>
              <a:t>average</a:t>
            </a:r>
            <a:r>
              <a:rPr lang="en-US" sz="2800" dirty="0"/>
              <a:t> time complexity for Quick Sort is the same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 spd="med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FBBC61F-2059-44DE-BB7C-C77D780526D6}" type="slidenum">
              <a:rPr lang="en-US"/>
              <a:pPr/>
              <a:t>112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r>
              <a:rPr lang="en-US" b="1" i="1" dirty="0">
                <a:solidFill>
                  <a:schemeClr val="hlink"/>
                </a:solidFill>
              </a:rPr>
              <a:t>Insertion Sort</a:t>
            </a:r>
            <a:r>
              <a:rPr lang="en-US" dirty="0"/>
              <a:t> is </a:t>
            </a:r>
            <a:r>
              <a:rPr lang="en-US" b="1" dirty="0">
                <a:solidFill>
                  <a:schemeClr val="accent2"/>
                </a:solidFill>
              </a:rPr>
              <a:t>O(n</a:t>
            </a:r>
            <a:r>
              <a:rPr lang="en-US" b="1" baseline="30000" dirty="0">
                <a:solidFill>
                  <a:schemeClr val="accent2"/>
                </a:solidFill>
              </a:rPr>
              <a:t>2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</a:p>
          <a:p>
            <a:r>
              <a:rPr lang="en-US" b="1" i="1" dirty="0">
                <a:solidFill>
                  <a:schemeClr val="hlink"/>
                </a:solidFill>
              </a:rPr>
              <a:t>Selection Sort</a:t>
            </a:r>
            <a:r>
              <a:rPr lang="en-US" dirty="0"/>
              <a:t> is </a:t>
            </a:r>
            <a:r>
              <a:rPr lang="en-US" b="1" dirty="0">
                <a:solidFill>
                  <a:schemeClr val="accent2"/>
                </a:solidFill>
              </a:rPr>
              <a:t>O(n</a:t>
            </a:r>
            <a:r>
              <a:rPr lang="en-US" b="1" baseline="30000" dirty="0">
                <a:solidFill>
                  <a:schemeClr val="accent2"/>
                </a:solidFill>
              </a:rPr>
              <a:t>2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</a:p>
          <a:p>
            <a:r>
              <a:rPr lang="en-US" b="1" i="1" dirty="0">
                <a:solidFill>
                  <a:schemeClr val="hlink"/>
                </a:solidFill>
              </a:rPr>
              <a:t>Quick Sort</a:t>
            </a:r>
            <a:r>
              <a:rPr lang="en-US" dirty="0"/>
              <a:t> is (in the </a:t>
            </a:r>
            <a:r>
              <a:rPr lang="en-US"/>
              <a:t>average case) </a:t>
            </a:r>
            <a:r>
              <a:rPr lang="en-US" b="1">
                <a:solidFill>
                  <a:schemeClr val="accent2"/>
                </a:solidFill>
              </a:rPr>
              <a:t>O(nlog</a:t>
            </a:r>
            <a:r>
              <a:rPr lang="en-US" b="1" baseline="-25000">
                <a:solidFill>
                  <a:schemeClr val="accent2"/>
                </a:solidFill>
              </a:rPr>
              <a:t>2</a:t>
            </a:r>
            <a:r>
              <a:rPr lang="en-US" b="1">
                <a:solidFill>
                  <a:schemeClr val="accent2"/>
                </a:solidFill>
              </a:rPr>
              <a:t>n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</a:p>
          <a:p>
            <a:pPr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/>
              <a:t>Which one would you choose?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</p:spTree>
    <p:extLst>
      <p:ext uri="{BB962C8B-B14F-4D97-AF65-F5344CB8AC3E}">
        <p14:creationId xmlns:p14="http://schemas.microsoft.com/office/powerpoint/2010/main" val="45641462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1988923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6259481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4985941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8865846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3952864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5722020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6614855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15100649-1743-400F-ADC2-6B2F8F2B32AB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58200" cy="4953000"/>
          </a:xfrm>
        </p:spPr>
        <p:txBody>
          <a:bodyPr/>
          <a:lstStyle/>
          <a:p>
            <a:pPr marL="609600" indent="-609600"/>
            <a:r>
              <a:rPr lang="en-US" dirty="0"/>
              <a:t>Examine several sorting algorithms that can be implemented using collections and in-place: </a:t>
            </a:r>
          </a:p>
          <a:p>
            <a:pPr marL="990600" lvl="1" indent="-533400">
              <a:buFont typeface="Times" pitchFamily="18" charset="0"/>
              <a:buNone/>
            </a:pPr>
            <a:r>
              <a:rPr lang="en-US" b="1" i="1" dirty="0">
                <a:solidFill>
                  <a:schemeClr val="hlink"/>
                </a:solidFill>
              </a:rPr>
              <a:t>	</a:t>
            </a:r>
            <a:r>
              <a:rPr lang="en-US" sz="3200" b="1" i="1" dirty="0">
                <a:solidFill>
                  <a:schemeClr val="hlink"/>
                </a:solidFill>
              </a:rPr>
              <a:t>Insertion Sort</a:t>
            </a:r>
          </a:p>
          <a:p>
            <a:pPr marL="990600" lvl="1" indent="-533400">
              <a:buFont typeface="Times" pitchFamily="18" charset="0"/>
              <a:buNone/>
            </a:pPr>
            <a:r>
              <a:rPr lang="en-US" sz="3200" b="1" i="1" dirty="0">
                <a:solidFill>
                  <a:schemeClr val="hlink"/>
                </a:solidFill>
              </a:rPr>
              <a:t>	Selection Sort</a:t>
            </a:r>
          </a:p>
          <a:p>
            <a:pPr marL="990600" lvl="1" indent="-533400">
              <a:buFont typeface="Times" pitchFamily="18" charset="0"/>
              <a:buNone/>
            </a:pPr>
            <a:r>
              <a:rPr lang="en-US" sz="3200" b="1" i="1" dirty="0">
                <a:solidFill>
                  <a:schemeClr val="hlink"/>
                </a:solidFill>
              </a:rPr>
              <a:t>	Quick Sort</a:t>
            </a:r>
            <a:endParaRPr lang="en-US" sz="3200" dirty="0"/>
          </a:p>
          <a:p>
            <a:pPr marL="609600" indent="-609600"/>
            <a:r>
              <a:rPr lang="en-US" dirty="0" err="1"/>
              <a:t>Analyse</a:t>
            </a:r>
            <a:r>
              <a:rPr lang="en-US" dirty="0"/>
              <a:t> the time complexity of these algorithms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30120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3993357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9237294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7897762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7613447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85927800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63116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7275452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563116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63116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70756261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563116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63116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61842282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63116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5877393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7207877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EFD9E6CB-4B39-4656-93CF-298663240B17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5105400"/>
          </a:xfrm>
        </p:spPr>
        <p:txBody>
          <a:bodyPr/>
          <a:lstStyle/>
          <a:p>
            <a:r>
              <a:rPr lang="en-US" sz="2800"/>
              <a:t>Suppose we have an unordered list of objects that we wish to have sorted into ascending order</a:t>
            </a:r>
            <a:endParaRPr lang="en-US" sz="2800" i="1"/>
          </a:p>
          <a:p>
            <a:r>
              <a:rPr lang="en-US" sz="2800"/>
              <a:t>We will discuss the implementation of several sort methods with a header of the form:</a:t>
            </a:r>
            <a:br>
              <a:rPr lang="en-US" sz="2800"/>
            </a:br>
            <a:br>
              <a:rPr lang="en-US" sz="2800"/>
            </a:br>
            <a:r>
              <a:rPr lang="en-US" sz="2400" b="1">
                <a:solidFill>
                  <a:schemeClr val="tx2"/>
                </a:solidFill>
              </a:rPr>
              <a:t>public void someSort( UnorderedList list)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accent2"/>
                </a:solidFill>
              </a:rPr>
              <a:t>	// precondition: list holds a sequence of objects in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accent2"/>
                </a:solidFill>
              </a:rPr>
              <a:t>    // 			some random order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accent2"/>
                </a:solidFill>
              </a:rPr>
              <a:t>	// postcondition: list contains the same objects,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accent2"/>
                </a:solidFill>
              </a:rPr>
              <a:t>    // 			now sorted into ascending order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5084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208451509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5084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50912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2086449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5084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50912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2771800" y="414908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771800" y="3789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0711854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5084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50912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2771800" y="414908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6083459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5084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50912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8483664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</p:spTree>
    <p:extLst>
      <p:ext uri="{BB962C8B-B14F-4D97-AF65-F5344CB8AC3E}">
        <p14:creationId xmlns:p14="http://schemas.microsoft.com/office/powerpoint/2010/main" val="386180463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5E73DD8C-E7D5-4FD8-9EDC-551063F89549}" type="slidenum">
              <a:rPr lang="en-US"/>
              <a:pPr/>
              <a:t>36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93837"/>
            <a:ext cx="8001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Each time through</a:t>
            </a:r>
            <a:r>
              <a:rPr lang="en-US" sz="2400" dirty="0"/>
              <a:t> the </a:t>
            </a:r>
            <a:r>
              <a:rPr lang="en-US" sz="2400" dirty="0">
                <a:solidFill>
                  <a:schemeClr val="tx2"/>
                </a:solidFill>
              </a:rPr>
              <a:t>outer for loop</a:t>
            </a:r>
            <a:r>
              <a:rPr lang="en-US" sz="2400" dirty="0"/>
              <a:t>, one more item is </a:t>
            </a:r>
            <a:r>
              <a:rPr lang="en-US" sz="2400" dirty="0">
                <a:solidFill>
                  <a:schemeClr val="accent2"/>
                </a:solidFill>
              </a:rPr>
              <a:t>taken from the array</a:t>
            </a:r>
            <a:r>
              <a:rPr lang="en-US" sz="2400" dirty="0"/>
              <a:t> and put into place on </a:t>
            </a:r>
            <a:r>
              <a:rPr lang="en-US" sz="2400" b="1" dirty="0">
                <a:solidFill>
                  <a:schemeClr val="hlink"/>
                </a:solidFill>
              </a:rPr>
              <a:t>sorted</a:t>
            </a:r>
            <a:r>
              <a:rPr lang="en-US" sz="2400" dirty="0"/>
              <a:t>. So the outer loop is repeated n times. Consider one iteration of the for loop: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Assume that there are </a:t>
            </a:r>
            <a:r>
              <a:rPr lang="en-US" sz="2400" b="1" dirty="0">
                <a:solidFill>
                  <a:schemeClr val="hlink"/>
                </a:solidFill>
              </a:rPr>
              <a:t>i</a:t>
            </a:r>
            <a:r>
              <a:rPr lang="en-US" sz="2400" dirty="0"/>
              <a:t> items in </a:t>
            </a:r>
            <a:r>
              <a:rPr lang="en-US" sz="2400" b="1" dirty="0">
                <a:solidFill>
                  <a:schemeClr val="hlink"/>
                </a:solidFill>
              </a:rPr>
              <a:t>sorted</a:t>
            </a:r>
            <a:r>
              <a:rPr lang="en-US" sz="2400" b="1" dirty="0"/>
              <a:t>.</a:t>
            </a:r>
            <a:br>
              <a:rPr lang="en-US" sz="2400" dirty="0"/>
            </a:br>
            <a:r>
              <a:rPr lang="en-US" sz="2400" dirty="0">
                <a:solidFill>
                  <a:schemeClr val="tx2"/>
                </a:solidFill>
              </a:rPr>
              <a:t>Worst case</a:t>
            </a:r>
            <a:r>
              <a:rPr lang="en-US" sz="2400" dirty="0"/>
              <a:t>: every item has to be popped from </a:t>
            </a:r>
            <a:r>
              <a:rPr lang="en-US" sz="2400" b="1" dirty="0">
                <a:solidFill>
                  <a:schemeClr val="hlink"/>
                </a:solidFill>
              </a:rPr>
              <a:t>sorted</a:t>
            </a:r>
            <a:r>
              <a:rPr lang="en-US" sz="2400" dirty="0"/>
              <a:t> and pushed onto </a:t>
            </a:r>
            <a:r>
              <a:rPr lang="en-US" sz="2400" b="1" dirty="0">
                <a:solidFill>
                  <a:schemeClr val="hlink"/>
                </a:solidFill>
              </a:rPr>
              <a:t>temp</a:t>
            </a:r>
            <a:r>
              <a:rPr lang="en-US" sz="2400" b="1" dirty="0"/>
              <a:t>, so</a:t>
            </a:r>
            <a:br>
              <a:rPr lang="en-US" sz="2400" b="1" dirty="0"/>
            </a:br>
            <a:r>
              <a:rPr lang="en-US" sz="2400" b="1" dirty="0">
                <a:solidFill>
                  <a:schemeClr val="tx2"/>
                </a:solidFill>
              </a:rPr>
              <a:t>i</a:t>
            </a:r>
            <a:r>
              <a:rPr lang="en-US" sz="2400" dirty="0"/>
              <a:t> pops and </a:t>
            </a:r>
            <a:r>
              <a:rPr lang="en-US" sz="2400" b="1" dirty="0">
                <a:solidFill>
                  <a:schemeClr val="tx2"/>
                </a:solidFill>
              </a:rPr>
              <a:t>i</a:t>
            </a:r>
            <a:r>
              <a:rPr lang="en-US" sz="2400" dirty="0"/>
              <a:t> pushes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New item A[</a:t>
            </a:r>
            <a:r>
              <a:rPr lang="en-US" sz="2400" dirty="0" err="1"/>
              <a:t>i</a:t>
            </a:r>
            <a:r>
              <a:rPr lang="en-US" sz="2400" dirty="0"/>
              <a:t>] is pushed onto </a:t>
            </a:r>
            <a:r>
              <a:rPr lang="en-US" sz="2400" b="1" dirty="0">
                <a:solidFill>
                  <a:schemeClr val="hlink"/>
                </a:solidFill>
              </a:rPr>
              <a:t>sorted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Items in </a:t>
            </a:r>
            <a:r>
              <a:rPr lang="en-US" sz="2400" b="1" dirty="0">
                <a:solidFill>
                  <a:schemeClr val="hlink"/>
                </a:solidFill>
              </a:rPr>
              <a:t>temp</a:t>
            </a:r>
            <a:r>
              <a:rPr lang="en-US" sz="2400" dirty="0"/>
              <a:t> are popped and pushed onto </a:t>
            </a:r>
            <a:r>
              <a:rPr lang="en-US" sz="2400" b="1" dirty="0">
                <a:solidFill>
                  <a:schemeClr val="hlink"/>
                </a:solidFill>
              </a:rPr>
              <a:t>sorted</a:t>
            </a:r>
            <a:r>
              <a:rPr lang="en-US" sz="2400" b="1" dirty="0"/>
              <a:t>, so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tx2"/>
                </a:solidFill>
              </a:rPr>
              <a:t>i</a:t>
            </a:r>
            <a:r>
              <a:rPr lang="en-US" sz="2400" dirty="0"/>
              <a:t> pops and </a:t>
            </a:r>
            <a:r>
              <a:rPr lang="en-US" sz="2400" b="1" dirty="0">
                <a:solidFill>
                  <a:schemeClr val="tx2"/>
                </a:solidFill>
              </a:rPr>
              <a:t>i</a:t>
            </a:r>
            <a:r>
              <a:rPr lang="en-US" sz="2400" dirty="0"/>
              <a:t> pushes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we implement the stacks using a singly linked list, each stack operation performs a constant number of primitive operations.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73832" y="152400"/>
            <a:ext cx="8532440" cy="720080"/>
          </a:xfrm>
        </p:spPr>
        <p:txBody>
          <a:bodyPr/>
          <a:lstStyle/>
          <a:p>
            <a:r>
              <a:rPr lang="en-US" sz="3600" dirty="0"/>
              <a:t>Analysis of Insertion Sort Using Stacks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5E73DD8C-E7D5-4FD8-9EDC-551063F89549}" type="slidenum">
              <a:rPr lang="en-US"/>
              <a:pPr/>
              <a:t>37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93837"/>
            <a:ext cx="8001000" cy="5410200"/>
          </a:xfrm>
        </p:spPr>
        <p:txBody>
          <a:bodyPr/>
          <a:lstStyle/>
          <a:p>
            <a:pPr marL="57150" indent="0">
              <a:lnSpc>
                <a:spcPct val="90000"/>
              </a:lnSpc>
              <a:buNone/>
            </a:pPr>
            <a:r>
              <a:rPr lang="en-US" sz="2400" dirty="0"/>
              <a:t>Hence, assuming that </a:t>
            </a:r>
            <a:r>
              <a:rPr lang="en-US" sz="2400" dirty="0">
                <a:solidFill>
                  <a:srgbClr val="FF0000"/>
                </a:solidFill>
              </a:rPr>
              <a:t>sorted</a:t>
            </a:r>
            <a:r>
              <a:rPr lang="en-US" sz="2400" dirty="0"/>
              <a:t> has </a:t>
            </a:r>
            <a:r>
              <a:rPr lang="en-US" sz="2400" dirty="0">
                <a:solidFill>
                  <a:schemeClr val="tx2"/>
                </a:solidFill>
              </a:rPr>
              <a:t>i</a:t>
            </a:r>
            <a:r>
              <a:rPr lang="en-US" sz="2400" dirty="0"/>
              <a:t> items, one iteration of the first </a:t>
            </a:r>
            <a:r>
              <a:rPr lang="en-US" sz="2400" dirty="0">
                <a:solidFill>
                  <a:schemeClr val="tx2"/>
                </a:solidFill>
              </a:rPr>
              <a:t>while</a:t>
            </a:r>
            <a:r>
              <a:rPr lang="en-US" sz="2400" dirty="0"/>
              <a:t> loop performs a constant number c</a:t>
            </a:r>
            <a:r>
              <a:rPr lang="en-US" sz="2400" baseline="-25000" dirty="0"/>
              <a:t>1</a:t>
            </a:r>
            <a:r>
              <a:rPr lang="en-US" sz="2400" dirty="0"/>
              <a:t> of primitive operations and the loop is repeated </a:t>
            </a:r>
            <a:r>
              <a:rPr lang="en-US" sz="2400" dirty="0">
                <a:solidFill>
                  <a:schemeClr val="tx2"/>
                </a:solidFill>
              </a:rPr>
              <a:t>i</a:t>
            </a:r>
            <a:r>
              <a:rPr lang="en-US" sz="2400" dirty="0"/>
              <a:t> times in the worst case, so the number of operations that it performs is </a:t>
            </a:r>
            <a:r>
              <a:rPr lang="en-US" sz="2400" dirty="0">
                <a:solidFill>
                  <a:schemeClr val="tx2"/>
                </a:solidFill>
              </a:rPr>
              <a:t>ic</a:t>
            </a:r>
            <a:r>
              <a:rPr lang="en-US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/>
              <a:t>.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dirty="0"/>
              <a:t>The second </a:t>
            </a:r>
            <a:r>
              <a:rPr lang="en-US" sz="2400" dirty="0">
                <a:solidFill>
                  <a:schemeClr val="tx2"/>
                </a:solidFill>
              </a:rPr>
              <a:t>while</a:t>
            </a:r>
            <a:r>
              <a:rPr lang="en-US" sz="2400" dirty="0"/>
              <a:t> loop also performs a constant number </a:t>
            </a: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/>
              <a:t> of operations per iteration and the loop is repeated 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/>
              <a:t> times in the worst case, so it performs </a:t>
            </a:r>
            <a:r>
              <a:rPr lang="en-US" sz="2400" dirty="0">
                <a:solidFill>
                  <a:schemeClr val="tx2"/>
                </a:solidFill>
              </a:rPr>
              <a:t>ic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/>
              <a:t> operations.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dirty="0"/>
              <a:t>Pushing </a:t>
            </a:r>
            <a:r>
              <a:rPr lang="en-US" sz="2400" dirty="0">
                <a:solidFill>
                  <a:schemeClr val="tx2"/>
                </a:solidFill>
              </a:rPr>
              <a:t>A[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] </a:t>
            </a:r>
            <a:r>
              <a:rPr lang="en-US" sz="2400" dirty="0"/>
              <a:t>into the stack performs a constant number </a:t>
            </a: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en-US" sz="2400" baseline="-25000" dirty="0">
                <a:solidFill>
                  <a:schemeClr val="tx2"/>
                </a:solidFill>
              </a:rPr>
              <a:t>3</a:t>
            </a:r>
            <a:r>
              <a:rPr lang="en-US" sz="2400" dirty="0"/>
              <a:t> of operations.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dirty="0"/>
              <a:t>Therefore one iteration of the </a:t>
            </a:r>
            <a:r>
              <a:rPr lang="en-US" sz="2400" dirty="0">
                <a:solidFill>
                  <a:schemeClr val="tx2"/>
                </a:solidFill>
              </a:rPr>
              <a:t>for</a:t>
            </a:r>
            <a:r>
              <a:rPr lang="en-US" sz="2400" dirty="0"/>
              <a:t> loop performs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2"/>
                </a:solidFill>
              </a:rPr>
              <a:t>ic</a:t>
            </a:r>
            <a:r>
              <a:rPr lang="en-US" sz="2400" baseline="-25000" dirty="0">
                <a:solidFill>
                  <a:schemeClr val="tx2"/>
                </a:solidFill>
              </a:rPr>
              <a:t>1</a:t>
            </a:r>
            <a:r>
              <a:rPr lang="en-US" sz="2400" dirty="0">
                <a:solidFill>
                  <a:schemeClr val="tx2"/>
                </a:solidFill>
              </a:rPr>
              <a:t> + ic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>
                <a:solidFill>
                  <a:schemeClr val="tx2"/>
                </a:solidFill>
              </a:rPr>
              <a:t> + c</a:t>
            </a:r>
            <a:r>
              <a:rPr lang="en-US" sz="2400" baseline="-25000" dirty="0">
                <a:solidFill>
                  <a:schemeClr val="tx2"/>
                </a:solidFill>
              </a:rPr>
              <a:t>3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dirty="0"/>
              <a:t>operations. 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en-US" sz="2400" dirty="0"/>
            </a:br>
            <a:endParaRPr lang="en-US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73832" y="152400"/>
            <a:ext cx="8532440" cy="720080"/>
          </a:xfrm>
        </p:spPr>
        <p:txBody>
          <a:bodyPr/>
          <a:lstStyle/>
          <a:p>
            <a:r>
              <a:rPr lang="en-US" sz="3600" dirty="0"/>
              <a:t>Analysis of Insertion Sort Using Stacks</a:t>
            </a:r>
          </a:p>
        </p:txBody>
      </p:sp>
    </p:spTree>
    <p:extLst>
      <p:ext uri="{BB962C8B-B14F-4D97-AF65-F5344CB8AC3E}">
        <p14:creationId xmlns:p14="http://schemas.microsoft.com/office/powerpoint/2010/main" val="1916668661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5EF1D88A-B976-4D35-B65A-DF551A0DA6EA}" type="slidenum">
              <a:rPr lang="en-US"/>
              <a:pPr/>
              <a:t>38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90600"/>
            <a:ext cx="81534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outer for loop</a:t>
            </a:r>
            <a:r>
              <a:rPr lang="en-US" sz="2400" dirty="0"/>
              <a:t> is executed </a:t>
            </a:r>
            <a:r>
              <a:rPr lang="en-US" sz="2400" b="1" dirty="0">
                <a:solidFill>
                  <a:schemeClr val="tx2"/>
                </a:solidFill>
              </a:rPr>
              <a:t>n</a:t>
            </a:r>
            <a:r>
              <a:rPr lang="en-US" sz="2400" dirty="0"/>
              <a:t> times, </a:t>
            </a:r>
            <a:r>
              <a:rPr lang="en-US" sz="2400" i="1" dirty="0"/>
              <a:t>but </a:t>
            </a:r>
            <a:r>
              <a:rPr lang="en-US" sz="2400" dirty="0"/>
              <a:t>each time the number of elements in </a:t>
            </a:r>
            <a:r>
              <a:rPr lang="en-US" sz="2400" b="1" dirty="0">
                <a:solidFill>
                  <a:schemeClr val="hlink"/>
                </a:solidFill>
              </a:rPr>
              <a:t>sorted</a:t>
            </a:r>
            <a:r>
              <a:rPr lang="en-US" sz="2400" dirty="0"/>
              <a:t> increases by </a:t>
            </a:r>
            <a:r>
              <a:rPr lang="en-US" sz="2400" b="1" dirty="0">
                <a:solidFill>
                  <a:schemeClr val="tx2"/>
                </a:solidFill>
              </a:rPr>
              <a:t>1</a:t>
            </a:r>
            <a:r>
              <a:rPr lang="en-US" sz="2400" dirty="0"/>
              <a:t>, from </a:t>
            </a:r>
            <a:r>
              <a:rPr lang="en-US" sz="2400" b="1" dirty="0">
                <a:solidFill>
                  <a:schemeClr val="tx2"/>
                </a:solidFill>
              </a:rPr>
              <a:t>0</a:t>
            </a:r>
            <a:r>
              <a:rPr lang="en-US" sz="2400" dirty="0"/>
              <a:t> to </a:t>
            </a:r>
            <a:r>
              <a:rPr lang="en-US" sz="2400" b="1" dirty="0">
                <a:solidFill>
                  <a:schemeClr val="tx2"/>
                </a:solidFill>
              </a:rPr>
              <a:t>(n-1)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So, the total number of operations performed by the outer </a:t>
            </a:r>
            <a:r>
              <a:rPr lang="en-US" sz="2400" dirty="0">
                <a:solidFill>
                  <a:schemeClr val="tx2"/>
                </a:solidFill>
              </a:rPr>
              <a:t>for</a:t>
            </a:r>
            <a:r>
              <a:rPr lang="en-US" sz="2400" dirty="0"/>
              <a:t> loop, in the worst case, is</a:t>
            </a:r>
            <a:br>
              <a:rPr lang="en-US" sz="2400" dirty="0"/>
            </a:br>
            <a:r>
              <a:rPr lang="en-US" sz="2400" dirty="0"/>
              <a:t>(0×c</a:t>
            </a:r>
            <a:r>
              <a:rPr lang="en-US" sz="2400" baseline="-25000" dirty="0"/>
              <a:t>1</a:t>
            </a:r>
            <a:r>
              <a:rPr lang="en-US" sz="2400" dirty="0"/>
              <a:t>+0×c</a:t>
            </a:r>
            <a:r>
              <a:rPr lang="en-US" sz="2400" baseline="-25000" dirty="0"/>
              <a:t>2</a:t>
            </a:r>
            <a:r>
              <a:rPr lang="en-US" sz="2400" dirty="0"/>
              <a:t>+c</a:t>
            </a:r>
            <a:r>
              <a:rPr lang="en-US" sz="2400" baseline="-25000" dirty="0"/>
              <a:t>3</a:t>
            </a:r>
            <a:r>
              <a:rPr lang="en-US" sz="2400" dirty="0"/>
              <a:t>)+(1×c</a:t>
            </a:r>
            <a:r>
              <a:rPr lang="en-US" sz="2400" baseline="-25000" dirty="0"/>
              <a:t>1</a:t>
            </a:r>
            <a:r>
              <a:rPr lang="en-US" sz="2400" dirty="0"/>
              <a:t>+1×c</a:t>
            </a:r>
            <a:r>
              <a:rPr lang="en-US" sz="2400" baseline="-25000" dirty="0"/>
              <a:t>2</a:t>
            </a:r>
            <a:r>
              <a:rPr lang="en-US" sz="2400" dirty="0"/>
              <a:t>+c</a:t>
            </a:r>
            <a:r>
              <a:rPr lang="en-US" sz="2400" baseline="-25000" dirty="0"/>
              <a:t>3</a:t>
            </a:r>
            <a:r>
              <a:rPr lang="en-US" sz="2400" dirty="0"/>
              <a:t>)+(2×c</a:t>
            </a:r>
            <a:r>
              <a:rPr lang="en-US" sz="2400" baseline="-25000" dirty="0"/>
              <a:t>1</a:t>
            </a:r>
            <a:r>
              <a:rPr lang="en-US" sz="2400" dirty="0"/>
              <a:t>+2×c</a:t>
            </a:r>
            <a:r>
              <a:rPr lang="en-US" sz="2400" baseline="-25000" dirty="0"/>
              <a:t>2</a:t>
            </a:r>
            <a:r>
              <a:rPr lang="en-US" sz="2400" dirty="0"/>
              <a:t>+c</a:t>
            </a:r>
            <a:r>
              <a:rPr lang="en-US" sz="2400" baseline="-25000" dirty="0"/>
              <a:t>3</a:t>
            </a:r>
            <a:r>
              <a:rPr lang="en-US" sz="2400" dirty="0"/>
              <a:t>)+ …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/>
              <a:t>    (n-1)×c</a:t>
            </a:r>
            <a:r>
              <a:rPr lang="en-US" sz="2400" baseline="-25000" dirty="0"/>
              <a:t>1</a:t>
            </a:r>
            <a:r>
              <a:rPr lang="en-US" sz="2400" dirty="0"/>
              <a:t>+(n-1)×c</a:t>
            </a:r>
            <a:r>
              <a:rPr lang="en-US" sz="2400" baseline="-25000" dirty="0"/>
              <a:t>2</a:t>
            </a:r>
            <a:r>
              <a:rPr lang="en-US" sz="2400" dirty="0"/>
              <a:t>+c</a:t>
            </a:r>
            <a:r>
              <a:rPr lang="en-US" sz="2400" baseline="-25000" dirty="0"/>
              <a:t>3 </a:t>
            </a:r>
            <a:r>
              <a:rPr lang="en-US" sz="2400" dirty="0"/>
              <a:t> = n(n-1)(c</a:t>
            </a:r>
            <a:r>
              <a:rPr lang="en-US" sz="2400" baseline="-25000" dirty="0"/>
              <a:t>1</a:t>
            </a:r>
            <a:r>
              <a:rPr lang="en-US" sz="2400" dirty="0"/>
              <a:t>+c</a:t>
            </a:r>
            <a:r>
              <a:rPr lang="en-US" sz="2400" baseline="-25000" dirty="0"/>
              <a:t>2</a:t>
            </a:r>
            <a:r>
              <a:rPr lang="en-US" sz="2400" dirty="0"/>
              <a:t>)/2+n×c</a:t>
            </a:r>
            <a:r>
              <a:rPr lang="en-US" sz="2400" baseline="-25000" dirty="0"/>
              <a:t>3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Then there are </a:t>
            </a:r>
            <a:r>
              <a:rPr lang="en-US" sz="2400" b="1" dirty="0">
                <a:solidFill>
                  <a:schemeClr val="tx2"/>
                </a:solidFill>
              </a:rPr>
              <a:t>n</a:t>
            </a:r>
            <a:r>
              <a:rPr lang="en-US" sz="2400" dirty="0"/>
              <a:t>×c</a:t>
            </a:r>
            <a:r>
              <a:rPr lang="en-US" sz="2400" baseline="-25000" dirty="0"/>
              <a:t>4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additional operations to move the sorted items back onto the array, where c</a:t>
            </a:r>
            <a:r>
              <a:rPr lang="en-US" sz="2400" baseline="-25000" dirty="0"/>
              <a:t>4</a:t>
            </a:r>
            <a:r>
              <a:rPr lang="en-US" sz="2400" dirty="0"/>
              <a:t> is a constant. Finally, creating the empty stacks requires a constant number c</a:t>
            </a:r>
            <a:r>
              <a:rPr lang="en-US" sz="2400" baseline="-25000" dirty="0"/>
              <a:t>5</a:t>
            </a:r>
            <a:r>
              <a:rPr lang="en-US" sz="2400" dirty="0"/>
              <a:t> of operations.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So, the </a:t>
            </a:r>
            <a:r>
              <a:rPr lang="en-US" sz="2400" dirty="0">
                <a:solidFill>
                  <a:schemeClr val="tx2"/>
                </a:solidFill>
              </a:rPr>
              <a:t>total number</a:t>
            </a:r>
            <a:r>
              <a:rPr lang="en-US" sz="2400" dirty="0"/>
              <a:t> of operations performed by the algorithm is n(n-1)(c</a:t>
            </a:r>
            <a:r>
              <a:rPr lang="en-US" sz="2400" baseline="-25000" dirty="0"/>
              <a:t>1</a:t>
            </a:r>
            <a:r>
              <a:rPr lang="en-US" sz="2400" dirty="0"/>
              <a:t>+c</a:t>
            </a:r>
            <a:r>
              <a:rPr lang="en-US" sz="2400" baseline="-25000" dirty="0"/>
              <a:t>2</a:t>
            </a:r>
            <a:r>
              <a:rPr lang="en-US" sz="2400" dirty="0"/>
              <a:t>)/2+n×c</a:t>
            </a:r>
            <a:r>
              <a:rPr lang="en-US" sz="2400" baseline="-25000" dirty="0"/>
              <a:t>3</a:t>
            </a:r>
            <a:r>
              <a:rPr lang="en-US" sz="2400" dirty="0"/>
              <a:t>+n×c</a:t>
            </a:r>
            <a:r>
              <a:rPr lang="en-US" sz="2400" baseline="-25000" dirty="0"/>
              <a:t>4</a:t>
            </a:r>
            <a:r>
              <a:rPr lang="en-US" sz="2400" dirty="0"/>
              <a:t>+c</a:t>
            </a:r>
            <a:r>
              <a:rPr lang="en-US" sz="2400" baseline="-25000" dirty="0"/>
              <a:t>5</a:t>
            </a:r>
            <a:r>
              <a:rPr lang="en-US" sz="2400" dirty="0"/>
              <a:t>, which is O(n</a:t>
            </a:r>
            <a:r>
              <a:rPr lang="en-US" sz="2400" baseline="30000" dirty="0"/>
              <a:t>2</a:t>
            </a:r>
            <a:r>
              <a:rPr lang="en-US" sz="2400" dirty="0"/>
              <a:t>).</a:t>
            </a:r>
            <a:endParaRPr lang="en-US" sz="2400" baseline="-25000" dirty="0"/>
          </a:p>
          <a:p>
            <a:pPr>
              <a:lnSpc>
                <a:spcPct val="90000"/>
              </a:lnSpc>
            </a:pP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52A5862-F020-4C53-8F34-C540030CE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3832" y="152400"/>
            <a:ext cx="8532440" cy="720080"/>
          </a:xfrm>
        </p:spPr>
        <p:txBody>
          <a:bodyPr/>
          <a:lstStyle/>
          <a:p>
            <a:r>
              <a:rPr lang="en-US" sz="3600" dirty="0"/>
              <a:t>Analysis of Insertion Sort Using Stacks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1C0C58AD-73F9-490B-A39D-7AB03F87984E}" type="slidenum">
              <a:rPr lang="en-US"/>
              <a:pPr/>
              <a:t>39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there a </a:t>
            </a:r>
            <a:r>
              <a:rPr lang="en-US">
                <a:solidFill>
                  <a:schemeClr val="tx2"/>
                </a:solidFill>
              </a:rPr>
              <a:t>best case</a:t>
            </a:r>
            <a:r>
              <a:rPr lang="en-US"/>
              <a:t>?</a:t>
            </a:r>
          </a:p>
          <a:p>
            <a:pPr lvl="1"/>
            <a:r>
              <a:rPr lang="en-US"/>
              <a:t>Yes: the items are already sorted, but in reverse order (largest to smallest)</a:t>
            </a:r>
          </a:p>
          <a:p>
            <a:pPr lvl="1"/>
            <a:r>
              <a:rPr lang="en-US"/>
              <a:t>What is the time complexity then?</a:t>
            </a:r>
          </a:p>
          <a:p>
            <a:pPr lvl="1"/>
            <a:endParaRPr lang="en-US"/>
          </a:p>
          <a:p>
            <a:r>
              <a:rPr lang="en-US"/>
              <a:t>What is the </a:t>
            </a:r>
            <a:r>
              <a:rPr lang="en-US">
                <a:solidFill>
                  <a:schemeClr val="tx2"/>
                </a:solidFill>
              </a:rPr>
              <a:t>worst case</a:t>
            </a:r>
            <a:r>
              <a:rPr lang="en-US"/>
              <a:t>?</a:t>
            </a:r>
          </a:p>
          <a:p>
            <a:pPr lvl="1"/>
            <a:r>
              <a:rPr lang="en-US"/>
              <a:t>The items are already sorted, in the correct order!!</a:t>
            </a:r>
          </a:p>
          <a:p>
            <a:pPr lvl="1"/>
            <a:r>
              <a:rPr lang="en-US"/>
              <a:t>Why is this the worst case?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4A494E7C-49BC-46F5-9767-B40E1A268D36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Sorts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compare the following sorts:</a:t>
            </a:r>
          </a:p>
          <a:p>
            <a:pPr lvl="1"/>
            <a:r>
              <a:rPr lang="en-US" b="1" i="1" dirty="0">
                <a:solidFill>
                  <a:schemeClr val="hlink"/>
                </a:solidFill>
              </a:rPr>
              <a:t>Insertion Sort</a:t>
            </a:r>
            <a:r>
              <a:rPr lang="en-US" dirty="0"/>
              <a:t> using stacks and in-place</a:t>
            </a:r>
          </a:p>
          <a:p>
            <a:pPr lvl="1"/>
            <a:r>
              <a:rPr lang="en-US" b="1" i="1" dirty="0">
                <a:solidFill>
                  <a:schemeClr val="hlink"/>
                </a:solidFill>
              </a:rPr>
              <a:t>Selection Sort</a:t>
            </a:r>
            <a:r>
              <a:rPr lang="en-US" dirty="0"/>
              <a:t> using queues and in-place</a:t>
            </a:r>
          </a:p>
          <a:p>
            <a:pPr lvl="1"/>
            <a:r>
              <a:rPr lang="en-US" b="1" i="1" dirty="0">
                <a:solidFill>
                  <a:schemeClr val="hlink"/>
                </a:solidFill>
              </a:rPr>
              <a:t>Quick Sort</a:t>
            </a:r>
            <a:r>
              <a:rPr lang="en-US" dirty="0"/>
              <a:t> 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 Assume that there are </a:t>
            </a:r>
            <a:r>
              <a:rPr lang="en-US" b="1" dirty="0">
                <a:solidFill>
                  <a:schemeClr val="hlink"/>
                </a:solidFill>
              </a:rPr>
              <a:t>n</a:t>
            </a:r>
            <a:r>
              <a:rPr lang="en-US" dirty="0"/>
              <a:t> items to be sorted into ascending order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b="1" i="1" dirty="0">
                <a:solidFill>
                  <a:schemeClr val="hlink"/>
                </a:solidFill>
              </a:rPr>
              <a:t>In-Place: </a:t>
            </a:r>
            <a:r>
              <a:rPr lang="en-US" sz="2400" dirty="0"/>
              <a:t>the algorithm does not use auxiliary data structures.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2321728" y="2582929"/>
            <a:ext cx="252000" cy="6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19417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F1B70D0E-3826-4882-A5EA-9DC45A52F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848" y="432826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66823741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2321728" y="2582929"/>
            <a:ext cx="252000" cy="6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19417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2822848" y="447228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555776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876E37-EB46-4A59-9282-B1C442270F6E}"/>
              </a:ext>
            </a:extLst>
          </p:cNvPr>
          <p:cNvCxnSpPr>
            <a:stCxn id="31" idx="1"/>
            <a:endCxn id="13" idx="2"/>
          </p:cNvCxnSpPr>
          <p:nvPr/>
        </p:nvCxnSpPr>
        <p:spPr bwMode="auto">
          <a:xfrm flipH="1" flipV="1">
            <a:off x="2466628" y="4221088"/>
            <a:ext cx="356220" cy="4496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89341519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82284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454429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2609728" y="2294929"/>
            <a:ext cx="252000" cy="12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07449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81206901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82284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789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454429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2609728" y="2294929"/>
            <a:ext cx="252000" cy="12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07449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131840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9C7DFA8-EBAC-4667-BFB9-AF4F7E4C7363}"/>
              </a:ext>
            </a:extLst>
          </p:cNvPr>
          <p:cNvCxnSpPr/>
          <p:nvPr/>
        </p:nvCxnSpPr>
        <p:spPr bwMode="auto">
          <a:xfrm>
            <a:off x="2555776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42B4A5F-30C0-4A18-8236-5CA9AF27E509}"/>
              </a:ext>
            </a:extLst>
          </p:cNvPr>
          <p:cNvCxnSpPr>
            <a:stCxn id="15" idx="1"/>
            <a:endCxn id="14" idx="2"/>
          </p:cNvCxnSpPr>
          <p:nvPr/>
        </p:nvCxnSpPr>
        <p:spPr bwMode="auto">
          <a:xfrm flipH="1" flipV="1">
            <a:off x="2458244" y="4185915"/>
            <a:ext cx="960884" cy="5568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14153200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789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2915728" y="1988929"/>
            <a:ext cx="252000" cy="1836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95481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789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4046984" y="447228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779912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1A3F1AE-4970-4861-8C3A-20804A9AFF9C}"/>
              </a:ext>
            </a:extLst>
          </p:cNvPr>
          <p:cNvCxnSpPr/>
          <p:nvPr/>
        </p:nvCxnSpPr>
        <p:spPr bwMode="auto">
          <a:xfrm>
            <a:off x="3131840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B7B0EE-E410-43A9-A355-FB1DF0E2355A}"/>
              </a:ext>
            </a:extLst>
          </p:cNvPr>
          <p:cNvCxnSpPr/>
          <p:nvPr/>
        </p:nvCxnSpPr>
        <p:spPr bwMode="auto">
          <a:xfrm>
            <a:off x="2555776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065C4CA-22E5-4FB2-B40E-0DA99667194A}"/>
              </a:ext>
            </a:extLst>
          </p:cNvPr>
          <p:cNvCxnSpPr>
            <a:stCxn id="31" idx="1"/>
            <a:endCxn id="14" idx="2"/>
          </p:cNvCxnSpPr>
          <p:nvPr/>
        </p:nvCxnSpPr>
        <p:spPr bwMode="auto">
          <a:xfrm flipH="1" flipV="1">
            <a:off x="2458244" y="4185915"/>
            <a:ext cx="1588740" cy="48480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57629531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3203728" y="1700929"/>
            <a:ext cx="252000" cy="2412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1505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644008" y="432826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1837819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3509728" y="1394929"/>
            <a:ext cx="252000" cy="30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1505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271120" y="4400277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96776956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3815728" y="1088929"/>
            <a:ext cx="252000" cy="3636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1505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4932040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355976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779912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131840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26818135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3815728" y="1088929"/>
            <a:ext cx="252000" cy="3636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1505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5868144" y="447228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13183194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4121728" y="782929"/>
            <a:ext cx="252000" cy="42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1505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5580112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932040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2345416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dirty="0">
                <a:solidFill>
                  <a:schemeClr val="hlink"/>
                </a:solidFill>
              </a:rPr>
              <a:t>Insertion Sort</a:t>
            </a:r>
            <a:r>
              <a:rPr lang="en-US" sz="2800" dirty="0"/>
              <a:t> orders a sequence of values by repetitively inserting the next value into a </a:t>
            </a:r>
            <a:r>
              <a:rPr lang="en-US" sz="2800" b="1" i="1" dirty="0">
                <a:solidFill>
                  <a:schemeClr val="hlink"/>
                </a:solidFill>
              </a:rPr>
              <a:t>sorted subset</a:t>
            </a:r>
            <a:r>
              <a:rPr lang="en-US" sz="2800" dirty="0"/>
              <a:t> of the sequence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More specifically: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Consider the first item to be a </a:t>
            </a:r>
            <a:r>
              <a:rPr lang="en-US" b="1" i="1" dirty="0">
                <a:solidFill>
                  <a:schemeClr val="hlink"/>
                </a:solidFill>
              </a:rPr>
              <a:t>sorted subsequence</a:t>
            </a:r>
            <a:r>
              <a:rPr lang="en-US" dirty="0"/>
              <a:t> of length </a:t>
            </a:r>
            <a:r>
              <a:rPr lang="en-US" b="1" dirty="0">
                <a:solidFill>
                  <a:schemeClr val="hlink"/>
                </a:solidFill>
              </a:rPr>
              <a:t>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Insert the second item into the </a:t>
            </a:r>
            <a:r>
              <a:rPr lang="en-US" b="1" i="1" dirty="0">
                <a:solidFill>
                  <a:schemeClr val="hlink"/>
                </a:solidFill>
              </a:rPr>
              <a:t>sorted subsequence</a:t>
            </a:r>
            <a:r>
              <a:rPr lang="en-US" dirty="0"/>
              <a:t>, now of length </a:t>
            </a:r>
            <a:r>
              <a:rPr lang="en-US" b="1" dirty="0">
                <a:solidFill>
                  <a:schemeClr val="hlink"/>
                </a:solidFill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Repeat the process, always inserting the </a:t>
            </a:r>
            <a:r>
              <a:rPr lang="en-US" b="1" i="1" dirty="0">
                <a:solidFill>
                  <a:schemeClr val="accent2"/>
                </a:solidFill>
              </a:rPr>
              <a:t>first</a:t>
            </a:r>
            <a:r>
              <a:rPr lang="en-US" dirty="0"/>
              <a:t> item from the </a:t>
            </a:r>
            <a:r>
              <a:rPr lang="en-US" b="1" i="1" dirty="0">
                <a:solidFill>
                  <a:schemeClr val="accent2"/>
                </a:solidFill>
              </a:rPr>
              <a:t>unsorted portion</a:t>
            </a:r>
            <a:r>
              <a:rPr lang="en-US" dirty="0"/>
              <a:t> into the </a:t>
            </a:r>
            <a:r>
              <a:rPr lang="en-US" b="1" i="1" dirty="0">
                <a:solidFill>
                  <a:schemeClr val="accent2"/>
                </a:solidFill>
              </a:rPr>
              <a:t>sorted subsequence</a:t>
            </a:r>
            <a:r>
              <a:rPr lang="en-US" b="1" dirty="0">
                <a:solidFill>
                  <a:schemeClr val="accent2"/>
                </a:solidFill>
              </a:rPr>
              <a:t>, until the entire sequence is in order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1960"/>
            <a:ext cx="7772400" cy="5979368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400" dirty="0"/>
              <a:t> </a:t>
            </a:r>
            <a:r>
              <a:rPr lang="en-CA" sz="2400" dirty="0" err="1"/>
              <a:t>insertionSort</a:t>
            </a:r>
            <a:r>
              <a:rPr lang="en-CA" sz="2400" dirty="0"/>
              <a:t> (</a:t>
            </a:r>
            <a:r>
              <a:rPr lang="en-CA" sz="2400" dirty="0" err="1"/>
              <a:t>A,n</a:t>
            </a:r>
            <a:r>
              <a:rPr lang="en-CA" sz="2400" dirty="0"/>
              <a:t>)</a:t>
            </a:r>
          </a:p>
          <a:p>
            <a:pPr marL="0" indent="0">
              <a:buNone/>
            </a:pP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400" dirty="0"/>
              <a:t>: Array A storing n values</a:t>
            </a:r>
          </a:p>
          <a:p>
            <a:pPr marL="0" indent="0">
              <a:buNone/>
            </a:pP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400" dirty="0"/>
              <a:t>: {Sort A in increasing order}</a:t>
            </a:r>
          </a:p>
          <a:p>
            <a:pPr marL="0" indent="0">
              <a:buNone/>
            </a:pP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400" dirty="0"/>
              <a:t> </a:t>
            </a:r>
            <a:r>
              <a:rPr lang="en-CA" sz="2400" dirty="0" err="1"/>
              <a:t>i</a:t>
            </a:r>
            <a:r>
              <a:rPr lang="en-CA" sz="2400" dirty="0"/>
              <a:t> = 1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400" dirty="0"/>
              <a:t> n-1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400" dirty="0"/>
              <a:t> {</a:t>
            </a:r>
          </a:p>
          <a:p>
            <a:pPr marL="0" indent="0">
              <a:buNone/>
            </a:pPr>
            <a:r>
              <a:rPr lang="en-CA" sz="2400" dirty="0"/>
              <a:t>   </a:t>
            </a:r>
            <a:r>
              <a:rPr lang="en-CA" sz="2400" dirty="0">
                <a:solidFill>
                  <a:schemeClr val="accent2"/>
                </a:solidFill>
              </a:rPr>
              <a:t>// Insert A[</a:t>
            </a:r>
            <a:r>
              <a:rPr lang="en-CA" sz="2400" dirty="0" err="1">
                <a:solidFill>
                  <a:schemeClr val="accent2"/>
                </a:solidFill>
              </a:rPr>
              <a:t>i</a:t>
            </a:r>
            <a:r>
              <a:rPr lang="en-CA" sz="2400" dirty="0">
                <a:solidFill>
                  <a:schemeClr val="accent2"/>
                </a:solidFill>
              </a:rPr>
              <a:t>] in the sorted sub-array A[0..i-1]</a:t>
            </a:r>
          </a:p>
          <a:p>
            <a:pPr marL="0" indent="0">
              <a:buNone/>
            </a:pPr>
            <a:r>
              <a:rPr lang="en-CA" sz="2400" dirty="0"/>
              <a:t>    temp = A[</a:t>
            </a:r>
            <a:r>
              <a:rPr lang="en-CA" sz="2400" dirty="0" err="1"/>
              <a:t>i</a:t>
            </a:r>
            <a:r>
              <a:rPr lang="en-CA" sz="2400" dirty="0"/>
              <a:t>]</a:t>
            </a:r>
          </a:p>
          <a:p>
            <a:pPr marL="0" indent="0">
              <a:buNone/>
            </a:pPr>
            <a:r>
              <a:rPr lang="en-CA" sz="2400" dirty="0"/>
              <a:t>    j = </a:t>
            </a:r>
            <a:r>
              <a:rPr lang="en-CA" sz="2400" dirty="0" err="1"/>
              <a:t>i</a:t>
            </a:r>
            <a:r>
              <a:rPr lang="en-CA" sz="2400" dirty="0"/>
              <a:t> – 1</a:t>
            </a:r>
          </a:p>
          <a:p>
            <a:pPr marL="0" indent="0">
              <a:buNone/>
            </a:pPr>
            <a:r>
              <a:rPr lang="en-CA" sz="2400" dirty="0"/>
              <a:t>   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while</a:t>
            </a:r>
            <a:r>
              <a:rPr lang="en-CA" sz="2400" dirty="0"/>
              <a:t> (j &gt;= 0)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en-CA" sz="2400" dirty="0"/>
              <a:t> (A[j] &gt; temp)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400" dirty="0"/>
              <a:t> {</a:t>
            </a:r>
          </a:p>
          <a:p>
            <a:pPr marL="0" indent="0">
              <a:buNone/>
            </a:pPr>
            <a:r>
              <a:rPr lang="en-CA" sz="2400" dirty="0"/>
              <a:t>         A[j+1] = A[j]</a:t>
            </a:r>
          </a:p>
          <a:p>
            <a:pPr marL="0" indent="0">
              <a:buNone/>
            </a:pPr>
            <a:r>
              <a:rPr lang="en-CA" sz="2400" dirty="0"/>
              <a:t>         j = j – 1</a:t>
            </a:r>
          </a:p>
          <a:p>
            <a:pPr marL="0" indent="0">
              <a:buNone/>
            </a:pPr>
            <a:r>
              <a:rPr lang="en-CA" sz="2400" dirty="0"/>
              <a:t>    }</a:t>
            </a:r>
          </a:p>
          <a:p>
            <a:pPr marL="0" indent="0">
              <a:buNone/>
            </a:pPr>
            <a:r>
              <a:rPr lang="en-CA" sz="2400" dirty="0"/>
              <a:t>    A[j+1] = temp</a:t>
            </a:r>
          </a:p>
          <a:p>
            <a:pPr marL="0" indent="0">
              <a:buNone/>
            </a:pPr>
            <a:r>
              <a:rPr lang="en-CA" sz="24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552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F925F0D7-CD6D-4A69-BA4C-CB79D14048ED}" type="slidenum">
              <a:rPr lang="en-US"/>
              <a:pPr/>
              <a:t>51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Sort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>
                <a:solidFill>
                  <a:schemeClr val="hlink"/>
                </a:solidFill>
              </a:rPr>
              <a:t>Selection Sort</a:t>
            </a:r>
            <a:r>
              <a:rPr lang="en-US" sz="2800"/>
              <a:t> orders a sequence of values by repetitively putting a particular value into its </a:t>
            </a:r>
            <a:r>
              <a:rPr lang="en-US" sz="2800" b="1" i="1">
                <a:solidFill>
                  <a:schemeClr val="accent2"/>
                </a:solidFill>
              </a:rPr>
              <a:t>final</a:t>
            </a: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/>
              <a:t>position</a:t>
            </a:r>
          </a:p>
          <a:p>
            <a:pPr>
              <a:lnSpc>
                <a:spcPct val="90000"/>
              </a:lnSpc>
            </a:pPr>
            <a:r>
              <a:rPr lang="en-US" sz="2800"/>
              <a:t>More specifically:</a:t>
            </a:r>
          </a:p>
          <a:p>
            <a:pPr lvl="1">
              <a:lnSpc>
                <a:spcPct val="90000"/>
              </a:lnSpc>
            </a:pPr>
            <a:r>
              <a:rPr lang="en-US"/>
              <a:t>Find the </a:t>
            </a:r>
            <a:r>
              <a:rPr lang="en-US">
                <a:solidFill>
                  <a:schemeClr val="accent2"/>
                </a:solidFill>
              </a:rPr>
              <a:t>smallest value</a:t>
            </a:r>
            <a:r>
              <a:rPr lang="en-US"/>
              <a:t> in the sequence</a:t>
            </a:r>
          </a:p>
          <a:p>
            <a:pPr lvl="1">
              <a:lnSpc>
                <a:spcPct val="90000"/>
              </a:lnSpc>
            </a:pPr>
            <a:r>
              <a:rPr lang="en-US"/>
              <a:t>Switch it with the value in the </a:t>
            </a:r>
            <a:r>
              <a:rPr lang="en-US">
                <a:solidFill>
                  <a:schemeClr val="accent2"/>
                </a:solidFill>
              </a:rPr>
              <a:t>first position</a:t>
            </a:r>
          </a:p>
          <a:p>
            <a:pPr lvl="1">
              <a:lnSpc>
                <a:spcPct val="90000"/>
              </a:lnSpc>
            </a:pPr>
            <a:r>
              <a:rPr lang="en-US"/>
              <a:t>Find the </a:t>
            </a:r>
            <a:r>
              <a:rPr lang="en-US">
                <a:solidFill>
                  <a:schemeClr val="accent2"/>
                </a:solidFill>
              </a:rPr>
              <a:t>next smallest value</a:t>
            </a:r>
            <a:r>
              <a:rPr lang="en-US"/>
              <a:t> in the sequence</a:t>
            </a:r>
          </a:p>
          <a:p>
            <a:pPr lvl="1">
              <a:lnSpc>
                <a:spcPct val="90000"/>
              </a:lnSpc>
            </a:pPr>
            <a:r>
              <a:rPr lang="en-US"/>
              <a:t>Switch it with the value in the </a:t>
            </a:r>
            <a:r>
              <a:rPr lang="en-US">
                <a:solidFill>
                  <a:schemeClr val="accent2"/>
                </a:solidFill>
              </a:rPr>
              <a:t>second position</a:t>
            </a:r>
          </a:p>
          <a:p>
            <a:pPr lvl="1">
              <a:lnSpc>
                <a:spcPct val="90000"/>
              </a:lnSpc>
            </a:pPr>
            <a:r>
              <a:rPr lang="en-US"/>
              <a:t>Repeat until all values are in their proper places</a:t>
            </a:r>
            <a:endParaRPr lang="en-US" sz="2400"/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A123134D-391A-4CFC-A33E-CD493B80C8FD}" type="slidenum">
              <a:rPr lang="en-US"/>
              <a:pPr/>
              <a:t>52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3581400" cy="1600200"/>
          </a:xfrm>
        </p:spPr>
        <p:txBody>
          <a:bodyPr/>
          <a:lstStyle/>
          <a:p>
            <a:r>
              <a:rPr lang="en-US"/>
              <a:t>Selection Sort Algorithm</a:t>
            </a:r>
            <a:endParaRPr lang="en-US" sz="480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71550" y="2133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476375" y="2133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979613" y="2133600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484438" y="2133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987675" y="2133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042988" y="2852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547813" y="2852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555875" y="28527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051050" y="28527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059113" y="2852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1187450" y="2349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1692275" y="2349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2195513" y="2349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700338" y="2349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03575" y="2349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971550" y="3646488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476375" y="3646488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979613" y="3646488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2484438" y="3646488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2987675" y="3646488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1042988" y="4365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547813" y="4365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555875" y="43656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1050" y="43656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3059113" y="4365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1187450" y="3862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1692275" y="3862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2195513" y="3862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2700338" y="3862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3203575" y="3862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971550" y="508635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1476375" y="50863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1979613" y="50863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2484438" y="50863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2987675" y="5086350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1042988" y="580548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1547813" y="580548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2555875" y="580548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2051050" y="580548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3059113" y="580548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1187450" y="53022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1692275" y="53022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2195513" y="53022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2700338" y="53022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3203575" y="53022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3924300" y="2051050"/>
            <a:ext cx="4319588" cy="739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Find smallest element in unsorted portion of container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3924300" y="3573463"/>
            <a:ext cx="4537075" cy="10445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Interchange the smallest element with the one at the front of the unsorted portion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3924300" y="5013325"/>
            <a:ext cx="4319588" cy="739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smallest element in unsorted portion of container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4572000" y="381000"/>
            <a:ext cx="4114800" cy="1501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Initially, the </a:t>
            </a:r>
            <a:r>
              <a:rPr lang="en-US" i="1">
                <a:solidFill>
                  <a:schemeClr val="hlink"/>
                </a:solidFill>
              </a:rPr>
              <a:t>entire</a:t>
            </a:r>
            <a:r>
              <a:rPr lang="en-US"/>
              <a:t> container is the “</a:t>
            </a:r>
            <a:r>
              <a:rPr lang="en-US" i="1">
                <a:solidFill>
                  <a:schemeClr val="accent2"/>
                </a:solidFill>
              </a:rPr>
              <a:t>unsorted portion</a:t>
            </a:r>
            <a:r>
              <a:rPr lang="en-US"/>
              <a:t>” of the container.</a:t>
            </a:r>
          </a:p>
          <a:p>
            <a:pPr>
              <a:spcBef>
                <a:spcPct val="50000"/>
              </a:spcBef>
            </a:pPr>
            <a:r>
              <a:rPr lang="en-US"/>
              <a:t>Sorted portion is coloured </a:t>
            </a:r>
            <a:r>
              <a:rPr lang="en-US">
                <a:solidFill>
                  <a:schemeClr val="hlink"/>
                </a:solidFill>
              </a:rPr>
              <a:t>red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93B10682-0D25-4166-858A-0856624EC5FB}" type="slidenum">
              <a:rPr lang="en-US"/>
              <a:pPr/>
              <a:t>53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77913" y="121920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82738" y="121920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085975" y="12192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90800" y="12192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094038" y="1219200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149350" y="19383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54175" y="19383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662238" y="19383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157413" y="19383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165475" y="19383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293813" y="14351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1798638" y="14351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301875" y="14351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806700" y="14351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309938" y="14351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030663" y="1219200"/>
            <a:ext cx="4537075" cy="10445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Interchange the smallest element with the one at the front of the unsorted portion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077913" y="2659063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582738" y="2659063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2085975" y="2659063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590800" y="2659063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3094038" y="2659063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149350" y="33782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654175" y="33782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662238" y="337820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157413" y="337820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3165475" y="33782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1293813" y="28749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1798638" y="28749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2301875" y="28749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2806700" y="28749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3309938" y="28749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4030663" y="2659063"/>
            <a:ext cx="4319587" cy="739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smallest element in unsorted portion of container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1079500" y="4100513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1584325" y="4100513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2087563" y="4100513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2592388" y="4100513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3095625" y="4100513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1150938" y="48196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1655763" y="48196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2663825" y="48196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2159000" y="48196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3167063" y="48196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1295400" y="43164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>
            <a:off x="1800225" y="43164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>
            <a:off x="2303463" y="43164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2808288" y="43164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3311525" y="43164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4030663" y="4027488"/>
            <a:ext cx="4537075" cy="10445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Interchange the smallest element with the one at the front of the unsorted portion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96F8F3EA-407E-4CEF-A918-FC408D14B06F}" type="slidenum">
              <a:rPr lang="en-US"/>
              <a:pPr/>
              <a:t>54</a:t>
            </a:fld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82675" y="137160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87500" y="137160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090738" y="137160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5563" y="1371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98800" y="1371600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154113" y="2090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658938" y="2090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667000" y="20907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162175" y="20907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170238" y="2090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1298575" y="1587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1803400" y="1587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2306638" y="1587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811463" y="1587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3314700" y="1587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962400" y="1371600"/>
            <a:ext cx="4319588" cy="739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smallest element in unsorted portion of container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082675" y="2884488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587500" y="2884488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090738" y="2884488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595563" y="2884488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3098800" y="2884488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154113" y="3603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658938" y="3603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667000" y="36036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162175" y="36036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170238" y="3603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1298575" y="3100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1803400" y="3100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2306638" y="3100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2811463" y="3100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3314700" y="3100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962400" y="2813050"/>
            <a:ext cx="4537075" cy="10445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Interchange the smallest element with the one at the front of the unsorted portion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1082675" y="4324350"/>
            <a:ext cx="7127875" cy="739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After </a:t>
            </a:r>
            <a:r>
              <a:rPr lang="en-US">
                <a:solidFill>
                  <a:schemeClr val="hlink"/>
                </a:solidFill>
              </a:rPr>
              <a:t>n-1</a:t>
            </a:r>
            <a:r>
              <a:rPr lang="en-US"/>
              <a:t> repetitions of this process, the last item has automatically fallen into place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62150B8-1844-4F32-9ADB-612689111AA8}" type="slidenum">
              <a:rPr lang="en-US"/>
              <a:pPr/>
              <a:t>55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Sort Using a Queue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Approach to the problem</a:t>
            </a:r>
            <a:r>
              <a:rPr lang="en-US" b="1">
                <a:solidFill>
                  <a:srgbClr val="70343A"/>
                </a:solidFill>
              </a:rPr>
              <a:t>:</a:t>
            </a:r>
          </a:p>
          <a:p>
            <a:r>
              <a:rPr lang="en-US" sz="2800"/>
              <a:t>Create a queue </a:t>
            </a:r>
            <a:r>
              <a:rPr lang="en-US" sz="2800" b="1">
                <a:solidFill>
                  <a:schemeClr val="hlink"/>
                </a:solidFill>
              </a:rPr>
              <a:t>sorted</a:t>
            </a:r>
            <a:r>
              <a:rPr lang="en-US" sz="2800" i="1"/>
              <a:t>, </a:t>
            </a:r>
            <a:r>
              <a:rPr lang="en-US" sz="2800"/>
              <a:t>originally empty, to hold the items that have been sorted </a:t>
            </a:r>
            <a:r>
              <a:rPr lang="en-US" sz="2800" b="1" i="1" u="sng"/>
              <a:t>so far</a:t>
            </a:r>
          </a:p>
          <a:p>
            <a:r>
              <a:rPr lang="en-US" sz="2800"/>
              <a:t>The contents of </a:t>
            </a:r>
            <a:r>
              <a:rPr lang="en-US" sz="2800" b="1">
                <a:solidFill>
                  <a:schemeClr val="hlink"/>
                </a:solidFill>
              </a:rPr>
              <a:t>sorted</a:t>
            </a:r>
            <a:r>
              <a:rPr lang="en-US" sz="2800"/>
              <a:t> will always be in order, with new items added at the end of the queue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9818CA3E-14DE-41B1-B982-E2D7A846757C}" type="slidenum">
              <a:rPr lang="en-US"/>
              <a:pPr/>
              <a:t>56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sz="3600"/>
              <a:t>Selection Sort Using Queue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While the unordered list </a:t>
            </a:r>
            <a:r>
              <a:rPr lang="en-US" b="1">
                <a:solidFill>
                  <a:schemeClr val="hlink"/>
                </a:solidFill>
              </a:rPr>
              <a:t>list</a:t>
            </a:r>
            <a:r>
              <a:rPr lang="en-US" b="1" i="1">
                <a:solidFill>
                  <a:schemeClr val="hlink"/>
                </a:solidFill>
              </a:rPr>
              <a:t> </a:t>
            </a:r>
            <a:r>
              <a:rPr lang="en-US"/>
              <a:t>is not empty:</a:t>
            </a:r>
          </a:p>
          <a:p>
            <a:pPr lvl="1">
              <a:lnSpc>
                <a:spcPct val="90000"/>
              </a:lnSpc>
            </a:pPr>
            <a:r>
              <a:rPr lang="en-US" b="1" i="1">
                <a:solidFill>
                  <a:schemeClr val="accent2"/>
                </a:solidFill>
              </a:rPr>
              <a:t>remove </a:t>
            </a:r>
            <a:r>
              <a:rPr lang="en-US"/>
              <a:t> the </a:t>
            </a:r>
            <a:r>
              <a:rPr lang="en-US">
                <a:solidFill>
                  <a:schemeClr val="tx2"/>
                </a:solidFill>
              </a:rPr>
              <a:t>smallest item</a:t>
            </a:r>
            <a:r>
              <a:rPr lang="en-US"/>
              <a:t> from </a:t>
            </a:r>
            <a:r>
              <a:rPr lang="en-US" b="1">
                <a:solidFill>
                  <a:schemeClr val="hlink"/>
                </a:solidFill>
              </a:rPr>
              <a:t>list</a:t>
            </a:r>
            <a:r>
              <a:rPr lang="en-US" i="1"/>
              <a:t> </a:t>
            </a:r>
            <a:r>
              <a:rPr lang="en-US"/>
              <a:t>and</a:t>
            </a:r>
            <a:r>
              <a:rPr lang="en-US" i="1"/>
              <a:t> </a:t>
            </a:r>
            <a:r>
              <a:rPr lang="en-US" b="1" i="1">
                <a:solidFill>
                  <a:schemeClr val="accent2"/>
                </a:solidFill>
              </a:rPr>
              <a:t>enqueue</a:t>
            </a:r>
            <a:r>
              <a:rPr lang="en-US"/>
              <a:t> it to the end of </a:t>
            </a:r>
            <a:r>
              <a:rPr lang="en-US" b="1">
                <a:solidFill>
                  <a:schemeClr val="hlink"/>
                </a:solidFill>
              </a:rPr>
              <a:t>sorted</a:t>
            </a:r>
          </a:p>
          <a:p>
            <a:pPr>
              <a:lnSpc>
                <a:spcPct val="90000"/>
              </a:lnSpc>
            </a:pPr>
            <a:r>
              <a:rPr lang="en-US"/>
              <a:t>The list is now empty, and </a:t>
            </a:r>
            <a:r>
              <a:rPr lang="en-US" b="1">
                <a:solidFill>
                  <a:schemeClr val="hlink"/>
                </a:solidFill>
              </a:rPr>
              <a:t>sorted</a:t>
            </a:r>
            <a:r>
              <a:rPr lang="en-US"/>
              <a:t> contains the items in ascending order, from front to rear </a:t>
            </a:r>
          </a:p>
          <a:p>
            <a:pPr>
              <a:lnSpc>
                <a:spcPct val="90000"/>
              </a:lnSpc>
            </a:pPr>
            <a:r>
              <a:rPr lang="en-US"/>
              <a:t>To restore the original list, </a:t>
            </a:r>
            <a:r>
              <a:rPr lang="en-US" b="1" i="1">
                <a:solidFill>
                  <a:schemeClr val="accent2"/>
                </a:solidFill>
              </a:rPr>
              <a:t>dequeue</a:t>
            </a:r>
            <a:r>
              <a:rPr lang="en-US"/>
              <a:t> the items one at a time from </a:t>
            </a:r>
            <a:r>
              <a:rPr lang="en-US" b="1">
                <a:solidFill>
                  <a:schemeClr val="hlink"/>
                </a:solidFill>
              </a:rPr>
              <a:t>sorted</a:t>
            </a:r>
            <a:r>
              <a:rPr lang="en-US"/>
              <a:t>, and </a:t>
            </a:r>
            <a:r>
              <a:rPr lang="en-US" b="1" i="1">
                <a:solidFill>
                  <a:schemeClr val="accent2"/>
                </a:solidFill>
              </a:rPr>
              <a:t>add them to the rear </a:t>
            </a:r>
            <a:r>
              <a:rPr lang="en-US"/>
              <a:t> of </a:t>
            </a:r>
            <a:r>
              <a:rPr lang="en-US" b="1">
                <a:solidFill>
                  <a:schemeClr val="hlink"/>
                </a:solidFill>
              </a:rPr>
              <a:t>list</a:t>
            </a:r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324D8B3F-28F9-47A8-9822-6939AB9C9571}" type="slidenum">
              <a:rPr lang="en-US"/>
              <a:pPr/>
              <a:t>57</a:t>
            </a:fld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610600" cy="5169024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tx2"/>
                </a:solidFill>
              </a:rPr>
              <a:t>Algorithm </a:t>
            </a:r>
            <a:r>
              <a:rPr lang="en-US" sz="2200" dirty="0" err="1">
                <a:solidFill>
                  <a:schemeClr val="tx2"/>
                </a:solidFill>
              </a:rPr>
              <a:t>selectionSort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>
                <a:solidFill>
                  <a:srgbClr val="C00000"/>
                </a:solidFill>
              </a:rPr>
              <a:t>list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temp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dirty="0"/>
              <a:t>= empty queue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sorted</a:t>
            </a:r>
            <a:r>
              <a:rPr lang="en-US" sz="2200" dirty="0"/>
              <a:t> = empty queue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/>
              <a:t>while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00000"/>
                </a:solidFill>
              </a:rPr>
              <a:t>list</a:t>
            </a:r>
            <a:r>
              <a:rPr lang="en-US" sz="2200" dirty="0"/>
              <a:t> is not empty do {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tx2"/>
                </a:solidFill>
              </a:rPr>
              <a:t>	</a:t>
            </a:r>
            <a:r>
              <a:rPr lang="en-US" sz="2200" dirty="0" err="1">
                <a:solidFill>
                  <a:schemeClr val="tx2"/>
                </a:solidFill>
              </a:rPr>
              <a:t>smallestSoFar</a:t>
            </a:r>
            <a:r>
              <a:rPr lang="en-US" sz="2200" dirty="0"/>
              <a:t> = </a:t>
            </a:r>
            <a:r>
              <a:rPr lang="en-US" sz="2200" dirty="0">
                <a:solidFill>
                  <a:schemeClr val="accent2"/>
                </a:solidFill>
              </a:rPr>
              <a:t>remove first </a:t>
            </a:r>
            <a:r>
              <a:rPr lang="en-US" sz="2200" dirty="0"/>
              <a:t>item from </a:t>
            </a:r>
            <a:r>
              <a:rPr lang="en-US" sz="2200" dirty="0">
                <a:solidFill>
                  <a:schemeClr val="hlink"/>
                </a:solidFill>
              </a:rPr>
              <a:t>list</a:t>
            </a:r>
            <a:r>
              <a:rPr lang="en-US" sz="2200" b="1" dirty="0">
                <a:solidFill>
                  <a:schemeClr val="hlink"/>
                </a:solidFill>
              </a:rPr>
              <a:t>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/>
              <a:t>	while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list</a:t>
            </a:r>
            <a:r>
              <a:rPr lang="en-US" sz="2200" dirty="0"/>
              <a:t> is not empty </a:t>
            </a:r>
            <a:r>
              <a:rPr lang="en-US" sz="2200" b="1" dirty="0"/>
              <a:t>do</a:t>
            </a:r>
            <a:r>
              <a:rPr lang="en-US" sz="2200" dirty="0"/>
              <a:t> {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i="1" dirty="0">
                <a:solidFill>
                  <a:schemeClr val="accent2"/>
                </a:solidFill>
              </a:rPr>
              <a:t>         </a:t>
            </a:r>
            <a:r>
              <a:rPr lang="en-US" sz="2200" dirty="0">
                <a:solidFill>
                  <a:schemeClr val="tx2"/>
                </a:solidFill>
              </a:rPr>
              <a:t>item</a:t>
            </a:r>
            <a:r>
              <a:rPr lang="en-US" sz="2200" b="1" dirty="0">
                <a:solidFill>
                  <a:schemeClr val="hlink"/>
                </a:solidFill>
              </a:rPr>
              <a:t> </a:t>
            </a:r>
            <a:r>
              <a:rPr lang="en-US" sz="2200" dirty="0"/>
              <a:t>=</a:t>
            </a:r>
            <a:r>
              <a:rPr lang="en-US" sz="2200" dirty="0">
                <a:solidFill>
                  <a:schemeClr val="hlink"/>
                </a:solidFill>
              </a:rPr>
              <a:t> </a:t>
            </a:r>
            <a:r>
              <a:rPr lang="en-US" sz="2200" dirty="0">
                <a:solidFill>
                  <a:schemeClr val="accent2"/>
                </a:solidFill>
              </a:rPr>
              <a:t>remove first</a:t>
            </a:r>
            <a:r>
              <a:rPr lang="en-US" sz="2200" dirty="0"/>
              <a:t> item from </a:t>
            </a:r>
            <a:r>
              <a:rPr lang="en-US" sz="2200" dirty="0">
                <a:solidFill>
                  <a:schemeClr val="hlink"/>
                </a:solidFill>
              </a:rPr>
              <a:t>list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US" sz="2200" dirty="0"/>
              <a:t>    </a:t>
            </a:r>
            <a:r>
              <a:rPr lang="en-US" sz="2200" b="1" dirty="0"/>
              <a:t>if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tx2"/>
                </a:solidFill>
              </a:rPr>
              <a:t>item</a:t>
            </a:r>
            <a:r>
              <a:rPr lang="en-US" sz="2200" dirty="0"/>
              <a:t> &lt; </a:t>
            </a:r>
            <a:r>
              <a:rPr lang="en-US" sz="2200" dirty="0" err="1">
                <a:solidFill>
                  <a:schemeClr val="tx2"/>
                </a:solidFill>
              </a:rPr>
              <a:t>smallestSoFar</a:t>
            </a:r>
            <a:r>
              <a:rPr lang="en-US" sz="2200" i="1" dirty="0"/>
              <a:t> </a:t>
            </a:r>
            <a:r>
              <a:rPr lang="en-US" sz="2200" dirty="0"/>
              <a:t>{</a:t>
            </a:r>
          </a:p>
          <a:p>
            <a:pPr lvl="3">
              <a:spcBef>
                <a:spcPts val="0"/>
              </a:spcBef>
              <a:buFontTx/>
              <a:buNone/>
            </a:pPr>
            <a:r>
              <a:rPr lang="en-US" sz="2200" b="1" i="1" dirty="0">
                <a:solidFill>
                  <a:schemeClr val="accent2"/>
                </a:solidFill>
              </a:rPr>
              <a:t>     </a:t>
            </a:r>
            <a:r>
              <a:rPr lang="en-US" sz="2200" dirty="0" err="1">
                <a:solidFill>
                  <a:schemeClr val="hlink"/>
                </a:solidFill>
              </a:rPr>
              <a:t>temp</a:t>
            </a:r>
            <a:r>
              <a:rPr lang="en-US" sz="2200" b="1" dirty="0" err="1">
                <a:solidFill>
                  <a:schemeClr val="hlink"/>
                </a:solidFill>
              </a:rPr>
              <a:t>.</a:t>
            </a:r>
            <a:r>
              <a:rPr lang="en-US" sz="2200" i="1" dirty="0" err="1">
                <a:solidFill>
                  <a:schemeClr val="accent2"/>
                </a:solidFill>
              </a:rPr>
              <a:t>enqueue</a:t>
            </a:r>
            <a:r>
              <a:rPr lang="en-US" sz="2200" dirty="0"/>
              <a:t>(</a:t>
            </a:r>
            <a:r>
              <a:rPr lang="en-US" sz="2200" dirty="0" err="1">
                <a:solidFill>
                  <a:schemeClr val="tx2"/>
                </a:solidFill>
              </a:rPr>
              <a:t>smallestSoFar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  <a:endParaRPr lang="en-US" sz="2200" dirty="0">
              <a:solidFill>
                <a:schemeClr val="hlink"/>
              </a:solidFill>
            </a:endParaRPr>
          </a:p>
          <a:p>
            <a:pPr lvl="3">
              <a:spcBef>
                <a:spcPts val="0"/>
              </a:spcBef>
              <a:buFontTx/>
              <a:buNone/>
            </a:pPr>
            <a:r>
              <a:rPr lang="en-US" sz="2200" b="1" dirty="0">
                <a:solidFill>
                  <a:schemeClr val="hlink"/>
                </a:solidFill>
              </a:rPr>
              <a:t>     </a:t>
            </a:r>
            <a:r>
              <a:rPr lang="en-US" sz="2200" dirty="0" err="1">
                <a:solidFill>
                  <a:schemeClr val="tx2"/>
                </a:solidFill>
              </a:rPr>
              <a:t>smallestSoFar</a:t>
            </a:r>
            <a:r>
              <a:rPr lang="en-US" sz="2200" dirty="0"/>
              <a:t> = </a:t>
            </a:r>
            <a:r>
              <a:rPr lang="en-US" sz="2200" dirty="0">
                <a:solidFill>
                  <a:schemeClr val="tx2"/>
                </a:solidFill>
              </a:rPr>
              <a:t>item</a:t>
            </a:r>
          </a:p>
          <a:p>
            <a:pPr lvl="3">
              <a:spcBef>
                <a:spcPts val="0"/>
              </a:spcBef>
              <a:buFontTx/>
              <a:buNone/>
            </a:pPr>
            <a:r>
              <a:rPr lang="en-US" sz="2200" dirty="0"/>
              <a:t>}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US" sz="2200" dirty="0"/>
              <a:t>    </a:t>
            </a:r>
            <a:r>
              <a:rPr lang="en-US" sz="2200" b="1" dirty="0"/>
              <a:t>else</a:t>
            </a:r>
            <a:r>
              <a:rPr lang="en-US" sz="2200" dirty="0"/>
              <a:t> </a:t>
            </a:r>
            <a:r>
              <a:rPr lang="en-US" sz="2200" dirty="0" err="1">
                <a:solidFill>
                  <a:schemeClr val="hlink"/>
                </a:solidFill>
              </a:rPr>
              <a:t>temp</a:t>
            </a:r>
            <a:r>
              <a:rPr lang="en-US" sz="2200" b="1" dirty="0" err="1">
                <a:solidFill>
                  <a:schemeClr val="hlink"/>
                </a:solidFill>
              </a:rPr>
              <a:t>.</a:t>
            </a:r>
            <a:r>
              <a:rPr lang="en-US" sz="2200" i="1" dirty="0" err="1">
                <a:solidFill>
                  <a:schemeClr val="accent2"/>
                </a:solidFill>
              </a:rPr>
              <a:t>enqueue</a:t>
            </a:r>
            <a:r>
              <a:rPr lang="en-US" sz="2200" dirty="0"/>
              <a:t>(</a:t>
            </a:r>
            <a:r>
              <a:rPr lang="en-US" sz="2200" dirty="0">
                <a:solidFill>
                  <a:schemeClr val="tx2"/>
                </a:solidFill>
              </a:rPr>
              <a:t>item)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US" sz="2200" dirty="0"/>
              <a:t>}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US" sz="2200" dirty="0" err="1">
                <a:solidFill>
                  <a:srgbClr val="C00000"/>
                </a:solidFill>
              </a:rPr>
              <a:t>sorted</a:t>
            </a:r>
            <a:r>
              <a:rPr lang="en-US" sz="2200" dirty="0" err="1"/>
              <a:t>.</a:t>
            </a:r>
            <a:r>
              <a:rPr lang="en-US" sz="2200" i="1" dirty="0" err="1">
                <a:solidFill>
                  <a:schemeClr val="accent2"/>
                </a:solidFill>
              </a:rPr>
              <a:t>enqueue</a:t>
            </a:r>
            <a:r>
              <a:rPr lang="en-US" sz="2200" dirty="0"/>
              <a:t>(</a:t>
            </a:r>
            <a:r>
              <a:rPr lang="en-US" sz="2200" dirty="0" err="1">
                <a:solidFill>
                  <a:schemeClr val="tx2"/>
                </a:solidFill>
              </a:rPr>
              <a:t>smallestSoFar</a:t>
            </a:r>
            <a:r>
              <a:rPr lang="en-US" sz="2200" dirty="0"/>
              <a:t>)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US" sz="2200" b="1" dirty="0"/>
              <a:t>while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00000"/>
                </a:solidFill>
              </a:rPr>
              <a:t>temp</a:t>
            </a:r>
            <a:r>
              <a:rPr lang="en-US" sz="2200" dirty="0"/>
              <a:t> is not empty </a:t>
            </a:r>
            <a:r>
              <a:rPr lang="en-US" sz="2200" b="1" dirty="0"/>
              <a:t>do</a:t>
            </a:r>
          </a:p>
          <a:p>
            <a:pPr lvl="2">
              <a:spcBef>
                <a:spcPts val="0"/>
              </a:spcBef>
              <a:buNone/>
            </a:pPr>
            <a:r>
              <a:rPr lang="en-US" sz="2200" dirty="0"/>
              <a:t>     add </a:t>
            </a:r>
            <a:r>
              <a:rPr lang="en-US" sz="2200" dirty="0" err="1">
                <a:solidFill>
                  <a:srgbClr val="C00000"/>
                </a:solidFill>
              </a:rPr>
              <a:t>temp</a:t>
            </a:r>
            <a:r>
              <a:rPr lang="en-US" sz="2200" dirty="0" err="1"/>
              <a:t>.</a:t>
            </a:r>
            <a:r>
              <a:rPr lang="en-US" sz="2200" i="1" dirty="0" err="1">
                <a:solidFill>
                  <a:schemeClr val="accent2"/>
                </a:solidFill>
              </a:rPr>
              <a:t>dequeue</a:t>
            </a:r>
            <a:r>
              <a:rPr lang="en-US" sz="2200" dirty="0"/>
              <a:t>() to the end of </a:t>
            </a:r>
            <a:r>
              <a:rPr lang="en-US" sz="2200" dirty="0">
                <a:solidFill>
                  <a:srgbClr val="C00000"/>
                </a:solidFill>
              </a:rPr>
              <a:t>list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/>
              <a:t>while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00000"/>
                </a:solidFill>
              </a:rPr>
              <a:t>sorted</a:t>
            </a:r>
            <a:r>
              <a:rPr lang="en-US" sz="2200" dirty="0"/>
              <a:t> is not empty </a:t>
            </a:r>
            <a:r>
              <a:rPr lang="en-US" sz="2200" b="1" dirty="0"/>
              <a:t>do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/>
              <a:t>	 add </a:t>
            </a:r>
            <a:r>
              <a:rPr lang="en-US" sz="2200" dirty="0" err="1">
                <a:solidFill>
                  <a:srgbClr val="C00000"/>
                </a:solidFill>
              </a:rPr>
              <a:t>sorted</a:t>
            </a:r>
            <a:r>
              <a:rPr lang="en-US" sz="2200" dirty="0" err="1"/>
              <a:t>.</a:t>
            </a:r>
            <a:r>
              <a:rPr lang="en-US" sz="2200" i="1" dirty="0" err="1">
                <a:solidFill>
                  <a:schemeClr val="accent2"/>
                </a:solidFill>
              </a:rPr>
              <a:t>dequeue</a:t>
            </a:r>
            <a:r>
              <a:rPr lang="en-US" sz="2200" dirty="0"/>
              <a:t>() to the end of </a:t>
            </a:r>
            <a:r>
              <a:rPr lang="en-US" sz="2200" dirty="0">
                <a:solidFill>
                  <a:srgbClr val="C00000"/>
                </a:solidFill>
              </a:rPr>
              <a:t>list</a:t>
            </a:r>
            <a:endParaRPr lang="en-US" sz="2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55AA2650-56F3-42F8-BFEE-62D55043C284}" type="slidenum">
              <a:rPr lang="en-US"/>
              <a:pPr/>
              <a:t>58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5943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Selection Sort is an </a:t>
            </a:r>
            <a:r>
              <a:rPr lang="en-US" sz="2800" b="1" dirty="0">
                <a:solidFill>
                  <a:schemeClr val="hlink"/>
                </a:solidFill>
              </a:rPr>
              <a:t>O(n</a:t>
            </a:r>
            <a:r>
              <a:rPr lang="en-US" sz="2800" b="1" baseline="30000" dirty="0">
                <a:solidFill>
                  <a:schemeClr val="hlink"/>
                </a:solidFill>
              </a:rPr>
              <a:t>2</a:t>
            </a:r>
            <a:r>
              <a:rPr lang="en-US" sz="2800" b="1" dirty="0">
                <a:solidFill>
                  <a:schemeClr val="hlink"/>
                </a:solidFill>
              </a:rPr>
              <a:t>)</a:t>
            </a:r>
            <a:r>
              <a:rPr lang="en-US" sz="2800" dirty="0"/>
              <a:t> algorithm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The analysis is similar to that of Insertion Sort. We will leave it as an exercise for you to analyze this algorithm.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E7204AD2-35E1-4734-BA92-E3CD805EEA84}" type="slidenum">
              <a:rPr lang="en-US"/>
              <a:pPr/>
              <a:t>59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there a best case?</a:t>
            </a:r>
          </a:p>
          <a:p>
            <a:pPr lvl="1"/>
            <a:r>
              <a:rPr lang="en-US"/>
              <a:t>No, we have to step through the entire remainder of the list looking for the next smallest item, no matter what the ordering </a:t>
            </a:r>
            <a:br>
              <a:rPr lang="en-US"/>
            </a:br>
            <a:endParaRPr lang="en-US"/>
          </a:p>
          <a:p>
            <a:r>
              <a:rPr lang="en-US"/>
              <a:t>Is there a worst case?</a:t>
            </a:r>
          </a:p>
          <a:p>
            <a:pPr lvl="1"/>
            <a:r>
              <a:rPr lang="en-US"/>
              <a:t>No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5D210320-421E-4F1E-BC32-9B5F33FBAF4A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516" y="55414"/>
            <a:ext cx="7198568" cy="1143000"/>
          </a:xfrm>
        </p:spPr>
        <p:txBody>
          <a:bodyPr/>
          <a:lstStyle/>
          <a:p>
            <a:r>
              <a:rPr lang="en-US" dirty="0"/>
              <a:t>Insertion Sort Algorithm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38200" y="2590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447800" y="25908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495800" y="2590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886200" y="2590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6600" y="2590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667000" y="2590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057400" y="2590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906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5240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1336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7432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3528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9624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5720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1430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16764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2860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89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505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41148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47244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43000" y="1676400"/>
            <a:ext cx="28194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Sorted subsequence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1676400"/>
            <a:ext cx="1600200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Value to be “inserted”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>
            <a:off x="1143000" y="1981200"/>
            <a:ext cx="3810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H="1">
            <a:off x="1752600" y="2057400"/>
            <a:ext cx="25146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838200" y="5029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1447800" y="5029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4495800" y="50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3886200" y="50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3276600" y="50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2667000" y="50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2057400" y="50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9906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15240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21336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27432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33528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39624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45720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11430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1676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22860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28956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35052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41148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4724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838200" y="3810000"/>
            <a:ext cx="7620000" cy="10445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Value </a:t>
            </a:r>
            <a:r>
              <a:rPr lang="en-US">
                <a:solidFill>
                  <a:schemeClr val="hlink"/>
                </a:solidFill>
              </a:rPr>
              <a:t>5</a:t>
            </a:r>
            <a:r>
              <a:rPr lang="en-US"/>
              <a:t> is to be inserted where the </a:t>
            </a:r>
            <a:r>
              <a:rPr lang="en-US">
                <a:solidFill>
                  <a:schemeClr val="hlink"/>
                </a:solidFill>
              </a:rPr>
              <a:t>8</a:t>
            </a:r>
            <a:r>
              <a:rPr lang="en-US"/>
              <a:t> is: reference to </a:t>
            </a:r>
            <a:r>
              <a:rPr lang="en-US">
                <a:solidFill>
                  <a:schemeClr val="hlink"/>
                </a:solidFill>
              </a:rPr>
              <a:t>8</a:t>
            </a:r>
            <a:r>
              <a:rPr lang="en-US"/>
              <a:t> will be copied to where the </a:t>
            </a:r>
            <a:r>
              <a:rPr lang="en-US">
                <a:solidFill>
                  <a:schemeClr val="hlink"/>
                </a:solidFill>
              </a:rPr>
              <a:t>5</a:t>
            </a:r>
            <a:r>
              <a:rPr lang="en-US"/>
              <a:t> is, the </a:t>
            </a:r>
            <a:r>
              <a:rPr lang="en-US">
                <a:solidFill>
                  <a:schemeClr val="hlink"/>
                </a:solidFill>
              </a:rPr>
              <a:t>5</a:t>
            </a:r>
            <a:r>
              <a:rPr lang="en-US"/>
              <a:t> will be put in the vacated position, and the sorted subsequence now has length </a:t>
            </a:r>
            <a:r>
              <a:rPr lang="en-US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6096000" y="1066800"/>
            <a:ext cx="2743200" cy="1225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accent2"/>
                </a:solidFill>
              </a:rPr>
              <a:t>Example: </a:t>
            </a:r>
            <a:r>
              <a:rPr lang="en-US" sz="2400"/>
              <a:t>sorting a sequence of </a:t>
            </a:r>
            <a:r>
              <a:rPr lang="en-US" sz="2400">
                <a:solidFill>
                  <a:schemeClr val="hlink"/>
                </a:solidFill>
              </a:rPr>
              <a:t>Integer</a:t>
            </a:r>
            <a:r>
              <a:rPr lang="en-US" sz="2400"/>
              <a:t> objects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5D24B2-B5A4-490F-A5F8-E0B6B6A0601A}"/>
              </a:ext>
            </a:extLst>
          </p:cNvPr>
          <p:cNvSpPr txBox="1"/>
          <p:nvPr/>
        </p:nvSpPr>
        <p:spPr>
          <a:xfrm>
            <a:off x="363301" y="1201424"/>
            <a:ext cx="81275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0" dirty="0"/>
              <a:t>Selection sort without using any additional data structures.</a:t>
            </a:r>
          </a:p>
          <a:p>
            <a:r>
              <a:rPr lang="en-CA" sz="2400" b="0" dirty="0"/>
              <a:t>Assume that the values to sort are stored in an array.</a:t>
            </a:r>
          </a:p>
        </p:txBody>
      </p:sp>
    </p:spTree>
    <p:extLst>
      <p:ext uri="{BB962C8B-B14F-4D97-AF65-F5344CB8AC3E}">
        <p14:creationId xmlns:p14="http://schemas.microsoft.com/office/powerpoint/2010/main" val="1413592414"/>
      </p:ext>
    </p:extLst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3563888" y="4293096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987824" y="5013176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462A87-AB5E-4F5E-9669-E147C6973525}"/>
              </a:ext>
            </a:extLst>
          </p:cNvPr>
          <p:cNvSpPr txBox="1"/>
          <p:nvPr/>
        </p:nvSpPr>
        <p:spPr>
          <a:xfrm>
            <a:off x="685800" y="1342109"/>
            <a:ext cx="3914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0" dirty="0"/>
              <a:t>First find the smallest value</a:t>
            </a:r>
          </a:p>
        </p:txBody>
      </p:sp>
    </p:spTree>
    <p:extLst>
      <p:ext uri="{BB962C8B-B14F-4D97-AF65-F5344CB8AC3E}">
        <p14:creationId xmlns:p14="http://schemas.microsoft.com/office/powerpoint/2010/main" val="47979493"/>
      </p:ext>
    </p:extLst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3563888" y="4293096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987824" y="5013176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  <p:cxnSp>
        <p:nvCxnSpPr>
          <p:cNvPr id="33" name="Straight Arrow Connector 32"/>
          <p:cNvCxnSpPr>
            <a:endCxn id="5" idx="0"/>
          </p:cNvCxnSpPr>
          <p:nvPr/>
        </p:nvCxnSpPr>
        <p:spPr bwMode="auto">
          <a:xfrm flipH="1">
            <a:off x="2428528" y="2492896"/>
            <a:ext cx="199256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627784" y="2492896"/>
            <a:ext cx="792088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Arrow Connector 36"/>
          <p:cNvCxnSpPr>
            <a:endCxn id="12" idx="0"/>
          </p:cNvCxnSpPr>
          <p:nvPr/>
        </p:nvCxnSpPr>
        <p:spPr bwMode="auto">
          <a:xfrm>
            <a:off x="3419872" y="2492896"/>
            <a:ext cx="227856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07691" y="2020778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swap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FE519B-D2FC-4B12-92A1-AF801488C7D1}"/>
              </a:ext>
            </a:extLst>
          </p:cNvPr>
          <p:cNvSpPr txBox="1"/>
          <p:nvPr/>
        </p:nvSpPr>
        <p:spPr>
          <a:xfrm>
            <a:off x="685800" y="1330513"/>
            <a:ext cx="7730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0" dirty="0"/>
              <a:t>Swap it with the element in the first position of the array.</a:t>
            </a:r>
          </a:p>
        </p:txBody>
      </p:sp>
    </p:spTree>
    <p:extLst>
      <p:ext uri="{BB962C8B-B14F-4D97-AF65-F5344CB8AC3E}">
        <p14:creationId xmlns:p14="http://schemas.microsoft.com/office/powerpoint/2010/main" val="2705234163"/>
      </p:ext>
    </p:extLst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F02CBE-8B6C-4211-A91C-57C835B6687F}"/>
              </a:ext>
            </a:extLst>
          </p:cNvPr>
          <p:cNvSpPr txBox="1"/>
          <p:nvPr/>
        </p:nvSpPr>
        <p:spPr>
          <a:xfrm>
            <a:off x="685800" y="1330513"/>
            <a:ext cx="7730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0" dirty="0"/>
              <a:t>Swap it with the element in the first position of the array.</a:t>
            </a:r>
          </a:p>
        </p:txBody>
      </p:sp>
    </p:spTree>
    <p:extLst>
      <p:ext uri="{BB962C8B-B14F-4D97-AF65-F5344CB8AC3E}">
        <p14:creationId xmlns:p14="http://schemas.microsoft.com/office/powerpoint/2010/main" val="1983004288"/>
      </p:ext>
    </p:extLst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321728" y="2582929"/>
            <a:ext cx="252000" cy="6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19417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391253780"/>
      </p:ext>
    </p:extLst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321728" y="2582929"/>
            <a:ext cx="252000" cy="6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19417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436096" y="4221088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60032" y="494116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13D5E3-7D8A-4E25-AF2D-73FE84FC2724}"/>
              </a:ext>
            </a:extLst>
          </p:cNvPr>
          <p:cNvSpPr txBox="1"/>
          <p:nvPr/>
        </p:nvSpPr>
        <p:spPr>
          <a:xfrm>
            <a:off x="685800" y="1330513"/>
            <a:ext cx="7990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0" dirty="0"/>
              <a:t>Now consider the rest of the array and again find the smallest value.</a:t>
            </a:r>
          </a:p>
        </p:txBody>
      </p:sp>
    </p:spTree>
    <p:extLst>
      <p:ext uri="{BB962C8B-B14F-4D97-AF65-F5344CB8AC3E}">
        <p14:creationId xmlns:p14="http://schemas.microsoft.com/office/powerpoint/2010/main" val="1365016243"/>
      </p:ext>
    </p:extLst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321728" y="2582929"/>
            <a:ext cx="252000" cy="6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19417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436096" y="4221088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60032" y="494116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  <p:cxnSp>
        <p:nvCxnSpPr>
          <p:cNvPr id="32" name="Straight Arrow Connector 31"/>
          <p:cNvCxnSpPr>
            <a:endCxn id="7" idx="0"/>
          </p:cNvCxnSpPr>
          <p:nvPr/>
        </p:nvCxnSpPr>
        <p:spPr bwMode="auto">
          <a:xfrm flipH="1">
            <a:off x="3038128" y="2492896"/>
            <a:ext cx="309736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3347864" y="2492896"/>
            <a:ext cx="1728192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Arrow Connector 35"/>
          <p:cNvCxnSpPr>
            <a:endCxn id="9" idx="0"/>
          </p:cNvCxnSpPr>
          <p:nvPr/>
        </p:nvCxnSpPr>
        <p:spPr bwMode="auto">
          <a:xfrm>
            <a:off x="5076056" y="2492896"/>
            <a:ext cx="400472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851920" y="198884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swap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BD370A-8677-4589-882A-711976EAB174}"/>
              </a:ext>
            </a:extLst>
          </p:cNvPr>
          <p:cNvSpPr txBox="1"/>
          <p:nvPr/>
        </p:nvSpPr>
        <p:spPr>
          <a:xfrm>
            <a:off x="640781" y="1047963"/>
            <a:ext cx="7990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0" dirty="0"/>
              <a:t>Swap it with the element in the second position of the array, and so on.</a:t>
            </a:r>
          </a:p>
        </p:txBody>
      </p:sp>
    </p:spTree>
    <p:extLst>
      <p:ext uri="{BB962C8B-B14F-4D97-AF65-F5344CB8AC3E}">
        <p14:creationId xmlns:p14="http://schemas.microsoft.com/office/powerpoint/2010/main" val="695256541"/>
      </p:ext>
    </p:extLst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609728" y="2294929"/>
            <a:ext cx="252000" cy="12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7449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1422838201"/>
      </p:ext>
    </p:extLst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609728" y="2294929"/>
            <a:ext cx="252000" cy="12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7449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436096" y="4221088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60032" y="494116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</p:spTree>
    <p:extLst>
      <p:ext uri="{BB962C8B-B14F-4D97-AF65-F5344CB8AC3E}">
        <p14:creationId xmlns:p14="http://schemas.microsoft.com/office/powerpoint/2010/main" val="1887385461"/>
      </p:ext>
    </p:extLst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609728" y="2294929"/>
            <a:ext cx="252000" cy="12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7449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436096" y="4221088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60032" y="494116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3563888" y="2492896"/>
            <a:ext cx="309736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3851920" y="2492896"/>
            <a:ext cx="1224136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076056" y="2492896"/>
            <a:ext cx="400472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075843" y="198884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14924140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4940050A-729F-4996-A4F3-27310C48AA21}" type="slidenum">
              <a:rPr lang="en-US"/>
              <a:pPr/>
              <a:t>7</a:t>
            </a:fld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382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478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4958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862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2766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70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057400" y="8382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906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5240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1336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7432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3528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9624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720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1430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6764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22860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8956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5052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1148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7244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524000" y="228600"/>
            <a:ext cx="52578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2</a:t>
            </a:r>
            <a:r>
              <a:rPr lang="en-US"/>
              <a:t> will be inserted here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1219200" y="457200"/>
            <a:ext cx="304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8382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14478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4958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38862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32766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26670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20574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9906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5240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21336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27432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33528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39624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45720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1143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16764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2286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28956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35052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41148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47244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8382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14478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4495800" y="3733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3886200" y="3733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3276600" y="3733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2667000" y="37338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20574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9906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5240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21336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27432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33528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39624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45720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25" name="Line 61"/>
          <p:cNvSpPr>
            <a:spLocks noChangeShapeType="1"/>
          </p:cNvSpPr>
          <p:nvPr/>
        </p:nvSpPr>
        <p:spPr bwMode="auto">
          <a:xfrm>
            <a:off x="1143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>
            <a:off x="16764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2286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>
            <a:off x="2895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35052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41148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>
            <a:off x="47244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 flipH="1">
            <a:off x="2362200" y="3352800"/>
            <a:ext cx="304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33" name="Text Box 69"/>
          <p:cNvSpPr txBox="1">
            <a:spLocks noChangeArrowheads="1"/>
          </p:cNvSpPr>
          <p:nvPr/>
        </p:nvSpPr>
        <p:spPr bwMode="auto">
          <a:xfrm>
            <a:off x="2667000" y="3200400"/>
            <a:ext cx="29718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6</a:t>
            </a:r>
            <a:r>
              <a:rPr lang="en-US"/>
              <a:t> will be inserted here</a:t>
            </a:r>
          </a:p>
        </p:txBody>
      </p:sp>
      <p:sp>
        <p:nvSpPr>
          <p:cNvPr id="11335" name="Rectangle 71"/>
          <p:cNvSpPr>
            <a:spLocks noChangeArrowheads="1"/>
          </p:cNvSpPr>
          <p:nvPr/>
        </p:nvSpPr>
        <p:spPr bwMode="auto">
          <a:xfrm>
            <a:off x="838200" y="5257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36" name="Rectangle 72"/>
          <p:cNvSpPr>
            <a:spLocks noChangeArrowheads="1"/>
          </p:cNvSpPr>
          <p:nvPr/>
        </p:nvSpPr>
        <p:spPr bwMode="auto">
          <a:xfrm>
            <a:off x="1447800" y="5257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4495800" y="5257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38" name="Rectangle 74"/>
          <p:cNvSpPr>
            <a:spLocks noChangeArrowheads="1"/>
          </p:cNvSpPr>
          <p:nvPr/>
        </p:nvSpPr>
        <p:spPr bwMode="auto">
          <a:xfrm>
            <a:off x="3886200" y="5257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39" name="Rectangle 75"/>
          <p:cNvSpPr>
            <a:spLocks noChangeArrowheads="1"/>
          </p:cNvSpPr>
          <p:nvPr/>
        </p:nvSpPr>
        <p:spPr bwMode="auto">
          <a:xfrm>
            <a:off x="3276600" y="5257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40" name="Rectangle 76"/>
          <p:cNvSpPr>
            <a:spLocks noChangeArrowheads="1"/>
          </p:cNvSpPr>
          <p:nvPr/>
        </p:nvSpPr>
        <p:spPr bwMode="auto">
          <a:xfrm>
            <a:off x="2667000" y="5257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41" name="Rectangle 77"/>
          <p:cNvSpPr>
            <a:spLocks noChangeArrowheads="1"/>
          </p:cNvSpPr>
          <p:nvPr/>
        </p:nvSpPr>
        <p:spPr bwMode="auto">
          <a:xfrm>
            <a:off x="2057400" y="5257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9906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15240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21336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27432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33528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39624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45720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>
            <a:off x="1143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>
            <a:off x="16764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1" name="Line 87"/>
          <p:cNvSpPr>
            <a:spLocks noChangeShapeType="1"/>
          </p:cNvSpPr>
          <p:nvPr/>
        </p:nvSpPr>
        <p:spPr bwMode="auto">
          <a:xfrm>
            <a:off x="2286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2" name="Line 88"/>
          <p:cNvSpPr>
            <a:spLocks noChangeShapeType="1"/>
          </p:cNvSpPr>
          <p:nvPr/>
        </p:nvSpPr>
        <p:spPr bwMode="auto">
          <a:xfrm>
            <a:off x="28956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3" name="Line 89"/>
          <p:cNvSpPr>
            <a:spLocks noChangeShapeType="1"/>
          </p:cNvSpPr>
          <p:nvPr/>
        </p:nvSpPr>
        <p:spPr bwMode="auto">
          <a:xfrm>
            <a:off x="35052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4" name="Line 90"/>
          <p:cNvSpPr>
            <a:spLocks noChangeShapeType="1"/>
          </p:cNvSpPr>
          <p:nvPr/>
        </p:nvSpPr>
        <p:spPr bwMode="auto">
          <a:xfrm>
            <a:off x="4114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5" name="Line 91"/>
          <p:cNvSpPr>
            <a:spLocks noChangeShapeType="1"/>
          </p:cNvSpPr>
          <p:nvPr/>
        </p:nvSpPr>
        <p:spPr bwMode="auto">
          <a:xfrm>
            <a:off x="47244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915728" y="1988929"/>
            <a:ext cx="252000" cy="1836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95481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843447615"/>
      </p:ext>
    </p:extLst>
  </p:cSld>
  <p:clrMapOvr>
    <a:masterClrMapping/>
  </p:clrMapOvr>
  <p:transition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3815728" y="1088929"/>
            <a:ext cx="252000" cy="3636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59577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6038659" y="4221088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462595" y="494116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</p:spTree>
    <p:extLst>
      <p:ext uri="{BB962C8B-B14F-4D97-AF65-F5344CB8AC3E}">
        <p14:creationId xmlns:p14="http://schemas.microsoft.com/office/powerpoint/2010/main" val="1971812023"/>
      </p:ext>
    </p:extLst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4139728" y="764929"/>
            <a:ext cx="252000" cy="428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59577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1658765664"/>
      </p:ext>
    </p:extLst>
  </p:cSld>
  <p:clrMapOvr>
    <a:masterClrMapping/>
  </p:clrMapOvr>
  <p:transition spd="med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76532"/>
            <a:ext cx="8062664" cy="5979368"/>
          </a:xfrm>
        </p:spPr>
        <p:txBody>
          <a:bodyPr/>
          <a:lstStyle/>
          <a:p>
            <a:pPr marL="0" indent="0">
              <a:buNone/>
            </a:pP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300" dirty="0"/>
              <a:t> </a:t>
            </a:r>
            <a:r>
              <a:rPr lang="en-CA" sz="2300" dirty="0" err="1"/>
              <a:t>selectionSort</a:t>
            </a:r>
            <a:r>
              <a:rPr lang="en-CA" sz="2300" dirty="0"/>
              <a:t> (</a:t>
            </a:r>
            <a:r>
              <a:rPr lang="en-CA" sz="2300" dirty="0" err="1"/>
              <a:t>A,n</a:t>
            </a:r>
            <a:r>
              <a:rPr lang="en-CA" sz="2300" dirty="0"/>
              <a:t>)</a:t>
            </a:r>
          </a:p>
          <a:p>
            <a:pPr marL="0" indent="0">
              <a:buNone/>
            </a:pP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300" dirty="0"/>
              <a:t>: Array A storing n values</a:t>
            </a:r>
          </a:p>
          <a:p>
            <a:pPr marL="0" indent="0">
              <a:buNone/>
            </a:pP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300" dirty="0"/>
              <a:t>: {Sort A in increasing order}</a:t>
            </a:r>
          </a:p>
          <a:p>
            <a:pPr marL="0" indent="0">
              <a:buNone/>
            </a:pP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300" dirty="0"/>
              <a:t> </a:t>
            </a:r>
            <a:r>
              <a:rPr lang="en-CA" sz="2300" dirty="0" err="1"/>
              <a:t>i</a:t>
            </a:r>
            <a:r>
              <a:rPr lang="en-CA" sz="2300" dirty="0"/>
              <a:t> = 0 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300" dirty="0"/>
              <a:t> n-2 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300" dirty="0"/>
              <a:t> {</a:t>
            </a:r>
          </a:p>
          <a:p>
            <a:pPr marL="0" indent="0">
              <a:buNone/>
            </a:pPr>
            <a:r>
              <a:rPr lang="en-CA" sz="2300" dirty="0"/>
              <a:t>    </a:t>
            </a:r>
            <a:r>
              <a:rPr lang="en-CA" sz="2300" dirty="0">
                <a:solidFill>
                  <a:schemeClr val="accent2"/>
                </a:solidFill>
              </a:rPr>
              <a:t>// Find the smallest value in unsorted subarray A[i..n-1]</a:t>
            </a:r>
          </a:p>
          <a:p>
            <a:pPr marL="0" indent="0">
              <a:buNone/>
            </a:pPr>
            <a:r>
              <a:rPr lang="en-CA" sz="2300" dirty="0"/>
              <a:t>    smallest = </a:t>
            </a:r>
            <a:r>
              <a:rPr lang="en-CA" sz="2300" dirty="0" err="1"/>
              <a:t>i</a:t>
            </a:r>
            <a:endParaRPr lang="en-CA" sz="2300" dirty="0"/>
          </a:p>
          <a:p>
            <a:pPr marL="0" indent="0">
              <a:buNone/>
            </a:pP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    for</a:t>
            </a:r>
            <a:r>
              <a:rPr lang="en-CA" sz="2300" dirty="0"/>
              <a:t> j = </a:t>
            </a:r>
            <a:r>
              <a:rPr lang="en-CA" sz="2300" dirty="0" err="1"/>
              <a:t>i</a:t>
            </a:r>
            <a:r>
              <a:rPr lang="en-CA" sz="2300" dirty="0"/>
              <a:t> + 1 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300" dirty="0"/>
              <a:t> n - 1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300" dirty="0"/>
              <a:t> {</a:t>
            </a:r>
          </a:p>
          <a:p>
            <a:pPr marL="0" indent="0">
              <a:buNone/>
            </a:pPr>
            <a:r>
              <a:rPr lang="en-CA" sz="2300" dirty="0"/>
              <a:t>         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300" dirty="0"/>
              <a:t> A[j] &lt; A[smallest] 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</a:p>
          <a:p>
            <a:pPr marL="0" indent="0">
              <a:buNone/>
            </a:pPr>
            <a:r>
              <a:rPr lang="en-CA" sz="2300" dirty="0"/>
              <a:t>             smallest = j</a:t>
            </a:r>
          </a:p>
          <a:p>
            <a:pPr marL="0" indent="0">
              <a:buNone/>
            </a:pPr>
            <a:r>
              <a:rPr lang="en-CA" sz="2300" dirty="0"/>
              <a:t>    }</a:t>
            </a:r>
          </a:p>
          <a:p>
            <a:pPr marL="0" indent="0">
              <a:buNone/>
            </a:pPr>
            <a:r>
              <a:rPr lang="en-CA" sz="2300" dirty="0"/>
              <a:t>    </a:t>
            </a:r>
            <a:r>
              <a:rPr lang="en-CA" sz="2300" dirty="0">
                <a:solidFill>
                  <a:schemeClr val="accent2"/>
                </a:solidFill>
              </a:rPr>
              <a:t>// Swap A[smallest] and A[</a:t>
            </a:r>
            <a:r>
              <a:rPr lang="en-CA" sz="2300" dirty="0" err="1">
                <a:solidFill>
                  <a:schemeClr val="accent2"/>
                </a:solidFill>
              </a:rPr>
              <a:t>i</a:t>
            </a:r>
            <a:r>
              <a:rPr lang="en-CA" sz="2300" dirty="0">
                <a:solidFill>
                  <a:schemeClr val="accent2"/>
                </a:solidFill>
              </a:rPr>
              <a:t>]</a:t>
            </a:r>
          </a:p>
          <a:p>
            <a:pPr marL="0" indent="0">
              <a:buNone/>
            </a:pPr>
            <a:r>
              <a:rPr lang="en-CA" sz="2300" dirty="0"/>
              <a:t>    temp = A[smallest]</a:t>
            </a:r>
          </a:p>
          <a:p>
            <a:pPr marL="0" indent="0">
              <a:buNone/>
            </a:pPr>
            <a:r>
              <a:rPr lang="en-CA" sz="2300" dirty="0"/>
              <a:t>    A[smallest] = A[</a:t>
            </a:r>
            <a:r>
              <a:rPr lang="en-CA" sz="2300" dirty="0" err="1"/>
              <a:t>i</a:t>
            </a:r>
            <a:r>
              <a:rPr lang="en-CA" sz="2300" dirty="0"/>
              <a:t>]</a:t>
            </a:r>
          </a:p>
          <a:p>
            <a:pPr marL="0" indent="0">
              <a:buNone/>
            </a:pPr>
            <a:r>
              <a:rPr lang="en-CA" sz="2300" dirty="0"/>
              <a:t>    A[</a:t>
            </a:r>
            <a:r>
              <a:rPr lang="en-CA" sz="2300" dirty="0" err="1"/>
              <a:t>i</a:t>
            </a:r>
            <a:r>
              <a:rPr lang="en-CA" sz="2300" dirty="0"/>
              <a:t>] = temp</a:t>
            </a:r>
          </a:p>
          <a:p>
            <a:pPr marL="0" indent="0">
              <a:buNone/>
            </a:pPr>
            <a:r>
              <a:rPr lang="en-CA" sz="23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39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E9555D33-14A3-4EA1-9F05-6A07DE3ABBDF}" type="slidenum">
              <a:rPr lang="en-US"/>
              <a:pPr/>
              <a:t>74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81705"/>
          </a:xfrm>
        </p:spPr>
        <p:txBody>
          <a:bodyPr/>
          <a:lstStyle/>
          <a:p>
            <a:r>
              <a:rPr lang="en-US" dirty="0"/>
              <a:t>Quick Sort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060" y="1242105"/>
            <a:ext cx="8610600" cy="5257800"/>
          </a:xfrm>
        </p:spPr>
        <p:txBody>
          <a:bodyPr/>
          <a:lstStyle/>
          <a:p>
            <a:r>
              <a:rPr lang="en-US" sz="2400" b="1" i="1" dirty="0">
                <a:solidFill>
                  <a:schemeClr val="hlink"/>
                </a:solidFill>
              </a:rPr>
              <a:t>Quick Sort</a:t>
            </a:r>
            <a:r>
              <a:rPr lang="en-US" sz="2400" dirty="0"/>
              <a:t> orders a sequence of values by </a:t>
            </a:r>
            <a:r>
              <a:rPr lang="en-US" sz="2400" b="1" i="1" dirty="0">
                <a:solidFill>
                  <a:schemeClr val="accent2"/>
                </a:solidFill>
              </a:rPr>
              <a:t>partitioning</a:t>
            </a:r>
            <a:r>
              <a:rPr lang="en-US" sz="2400" dirty="0"/>
              <a:t> the list around one element (called the </a:t>
            </a:r>
            <a:r>
              <a:rPr lang="en-US" sz="2400" b="1" i="1" dirty="0">
                <a:solidFill>
                  <a:schemeClr val="hlink"/>
                </a:solidFill>
              </a:rPr>
              <a:t>pivot</a:t>
            </a:r>
            <a:r>
              <a:rPr lang="en-US" sz="2400" b="1" i="1" dirty="0"/>
              <a:t> </a:t>
            </a:r>
            <a:r>
              <a:rPr lang="en-US" sz="2400" dirty="0"/>
              <a:t>or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hlink"/>
                </a:solidFill>
              </a:rPr>
              <a:t>partition element</a:t>
            </a:r>
            <a:r>
              <a:rPr lang="en-US" sz="2400" dirty="0"/>
              <a:t>), then sorting each partition</a:t>
            </a:r>
          </a:p>
          <a:p>
            <a:r>
              <a:rPr lang="en-US" sz="2400" dirty="0"/>
              <a:t>More specifically:</a:t>
            </a:r>
          </a:p>
          <a:p>
            <a:pPr lvl="1"/>
            <a:r>
              <a:rPr lang="en-US" sz="2400" dirty="0"/>
              <a:t>Choose one element in the sequence to be the </a:t>
            </a:r>
            <a:r>
              <a:rPr lang="en-US" sz="2400" dirty="0">
                <a:solidFill>
                  <a:schemeClr val="hlink"/>
                </a:solidFill>
              </a:rPr>
              <a:t>pivot</a:t>
            </a:r>
          </a:p>
          <a:p>
            <a:pPr lvl="1"/>
            <a:r>
              <a:rPr lang="en-US" sz="2400" dirty="0"/>
              <a:t>Organize the remaining elements into three groups (</a:t>
            </a:r>
            <a:r>
              <a:rPr lang="en-US" sz="2400" b="1" i="1" dirty="0">
                <a:solidFill>
                  <a:schemeClr val="accent2"/>
                </a:solidFill>
              </a:rPr>
              <a:t>partitions</a:t>
            </a:r>
            <a:r>
              <a:rPr lang="en-US" sz="2400" dirty="0"/>
              <a:t>): those </a:t>
            </a:r>
            <a:r>
              <a:rPr lang="en-US" sz="2400" b="1" i="1" dirty="0">
                <a:solidFill>
                  <a:schemeClr val="accent2"/>
                </a:solidFill>
              </a:rPr>
              <a:t>greater than</a:t>
            </a:r>
            <a:r>
              <a:rPr lang="en-US" sz="2400" dirty="0"/>
              <a:t> the </a:t>
            </a:r>
            <a:r>
              <a:rPr lang="en-US" sz="2400" dirty="0">
                <a:solidFill>
                  <a:schemeClr val="hlink"/>
                </a:solidFill>
              </a:rPr>
              <a:t>pivot, </a:t>
            </a:r>
            <a:r>
              <a:rPr lang="en-US" sz="2400" dirty="0"/>
              <a:t>those </a:t>
            </a:r>
            <a:r>
              <a:rPr lang="en-US" sz="2400" b="1" i="1" dirty="0">
                <a:solidFill>
                  <a:schemeClr val="accent2"/>
                </a:solidFill>
              </a:rPr>
              <a:t>less than</a:t>
            </a:r>
            <a:r>
              <a:rPr lang="en-US" sz="2400" dirty="0"/>
              <a:t> the </a:t>
            </a:r>
            <a:r>
              <a:rPr lang="en-US" sz="2400" dirty="0">
                <a:solidFill>
                  <a:schemeClr val="hlink"/>
                </a:solidFill>
              </a:rPr>
              <a:t>pivot, </a:t>
            </a:r>
            <a:r>
              <a:rPr lang="en-US" sz="2400" dirty="0"/>
              <a:t>and those </a:t>
            </a:r>
            <a:r>
              <a:rPr lang="en-US" sz="2400" b="1" i="1" dirty="0">
                <a:solidFill>
                  <a:schemeClr val="accent2"/>
                </a:solidFill>
              </a:rPr>
              <a:t>equal</a:t>
            </a:r>
            <a:r>
              <a:rPr lang="en-US" sz="2400" dirty="0"/>
              <a:t> to the </a:t>
            </a:r>
            <a:r>
              <a:rPr lang="en-US" sz="2400" dirty="0">
                <a:solidFill>
                  <a:srgbClr val="C00000"/>
                </a:solidFill>
              </a:rPr>
              <a:t>pivot</a:t>
            </a:r>
          </a:p>
          <a:p>
            <a:pPr lvl="1"/>
            <a:r>
              <a:rPr lang="en-US" sz="2400" dirty="0"/>
              <a:t>Then sort each of the first two partitions (recursively)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5A617F7-39B6-49E4-9A49-5572383FC3CB}" type="slidenum">
              <a:rPr lang="en-US"/>
              <a:pPr/>
              <a:t>75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Sort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hlink"/>
                </a:solidFill>
              </a:rPr>
              <a:t>Partition element</a:t>
            </a:r>
            <a:r>
              <a:rPr lang="en-US" sz="2400" dirty="0"/>
              <a:t> or </a:t>
            </a:r>
            <a:r>
              <a:rPr lang="en-US" sz="2400" b="1" i="1" dirty="0">
                <a:solidFill>
                  <a:schemeClr val="hlink"/>
                </a:solidFill>
              </a:rPr>
              <a:t>pivot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The choice of the </a:t>
            </a:r>
            <a:r>
              <a:rPr lang="en-US" sz="2400" b="1" dirty="0">
                <a:solidFill>
                  <a:schemeClr val="hlink"/>
                </a:solidFill>
              </a:rPr>
              <a:t>pivot</a:t>
            </a:r>
            <a:r>
              <a:rPr lang="en-US" sz="2400" dirty="0"/>
              <a:t> is arbitrary</a:t>
            </a:r>
          </a:p>
          <a:p>
            <a:pPr lvl="1"/>
            <a:r>
              <a:rPr lang="en-US" sz="2400" dirty="0"/>
              <a:t>For efficiency, it would be nice if the pivot divided the sequence roughly in half</a:t>
            </a:r>
          </a:p>
          <a:p>
            <a:pPr lvl="2"/>
            <a:r>
              <a:rPr lang="en-US" sz="2400" dirty="0"/>
              <a:t>However, the algorithm will work in any case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BC4C199-C047-4390-852E-F466AA562310}" type="slidenum">
              <a:rPr lang="en-US"/>
              <a:pPr/>
              <a:t>76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Sort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34672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Approach to the problem</a:t>
            </a:r>
            <a:r>
              <a:rPr lang="en-US" sz="2400" dirty="0">
                <a:solidFill>
                  <a:srgbClr val="70343A"/>
                </a:solidFill>
              </a:rPr>
              <a:t>: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We put all the items to be sorted into a </a:t>
            </a:r>
            <a:r>
              <a:rPr lang="en-US" sz="2400" dirty="0">
                <a:solidFill>
                  <a:schemeClr val="tx2"/>
                </a:solidFill>
              </a:rPr>
              <a:t>container</a:t>
            </a:r>
            <a:r>
              <a:rPr lang="en-US" sz="2400" dirty="0"/>
              <a:t> (e.g. an array)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choose the pivot (partition element)  as the first element from the </a:t>
            </a:r>
            <a:r>
              <a:rPr lang="en-US" sz="2400" dirty="0">
                <a:solidFill>
                  <a:schemeClr val="tx2"/>
                </a:solidFill>
              </a:rPr>
              <a:t>container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use a container </a:t>
            </a:r>
            <a:r>
              <a:rPr lang="en-US" sz="2400" b="1" dirty="0">
                <a:solidFill>
                  <a:schemeClr val="hlink"/>
                </a:solidFill>
              </a:rPr>
              <a:t>smaller</a:t>
            </a:r>
            <a:r>
              <a:rPr lang="en-US" sz="2400" dirty="0"/>
              <a:t> to hold the items that are smaller than the pivot, a container </a:t>
            </a:r>
            <a:r>
              <a:rPr lang="en-US" sz="2400" b="1" dirty="0">
                <a:solidFill>
                  <a:schemeClr val="hlink"/>
                </a:solidFill>
              </a:rPr>
              <a:t>larger</a:t>
            </a:r>
            <a:r>
              <a:rPr lang="en-US" sz="2400" dirty="0"/>
              <a:t> to hold the items that are larger than the pivot, and a container </a:t>
            </a:r>
            <a:r>
              <a:rPr lang="en-US" sz="2400" b="1" dirty="0">
                <a:solidFill>
                  <a:srgbClr val="C00000"/>
                </a:solidFill>
              </a:rPr>
              <a:t>equal</a:t>
            </a:r>
            <a:r>
              <a:rPr lang="en-US" sz="2400" dirty="0"/>
              <a:t> to hold the items of the same value as the pivot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then </a:t>
            </a:r>
            <a:r>
              <a:rPr lang="en-US" sz="2400" b="1" i="1" dirty="0"/>
              <a:t>recursively</a:t>
            </a:r>
            <a:r>
              <a:rPr lang="en-US" sz="2400" dirty="0"/>
              <a:t> sort the items in the containers </a:t>
            </a:r>
            <a:r>
              <a:rPr lang="en-US" sz="2400" b="1" dirty="0">
                <a:solidFill>
                  <a:schemeClr val="hlink"/>
                </a:solidFill>
              </a:rPr>
              <a:t>smaller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chemeClr val="hlink"/>
                </a:solidFill>
              </a:rPr>
              <a:t>larger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Finally, copy the elements from </a:t>
            </a:r>
            <a:r>
              <a:rPr lang="en-US" sz="2400" b="1" dirty="0">
                <a:solidFill>
                  <a:srgbClr val="C00000"/>
                </a:solidFill>
              </a:rPr>
              <a:t>smaller</a:t>
            </a:r>
            <a:r>
              <a:rPr lang="en-US" sz="2400" dirty="0"/>
              <a:t> back to the original </a:t>
            </a:r>
            <a:r>
              <a:rPr lang="en-US" sz="2400" dirty="0">
                <a:solidFill>
                  <a:schemeClr val="tx2"/>
                </a:solidFill>
              </a:rPr>
              <a:t>container</a:t>
            </a:r>
            <a:r>
              <a:rPr lang="en-US" sz="2400" dirty="0"/>
              <a:t>, followed by the elements from </a:t>
            </a:r>
            <a:r>
              <a:rPr lang="en-US" sz="2400" b="1" dirty="0">
                <a:solidFill>
                  <a:srgbClr val="C00000"/>
                </a:solidFill>
              </a:rPr>
              <a:t>equal</a:t>
            </a:r>
            <a:r>
              <a:rPr lang="en-US" sz="2400" dirty="0"/>
              <a:t>, and finally the ones from </a:t>
            </a:r>
            <a:r>
              <a:rPr lang="en-US" sz="2400" b="1" dirty="0">
                <a:solidFill>
                  <a:srgbClr val="C00000"/>
                </a:solidFill>
              </a:rPr>
              <a:t>larger</a:t>
            </a:r>
          </a:p>
        </p:txBody>
      </p:sp>
    </p:spTree>
  </p:cSld>
  <p:clrMapOvr>
    <a:masterClrMapping/>
  </p:clrMapOvr>
  <p:transition spd="med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004698"/>
      </p:ext>
    </p:extLst>
  </p:cSld>
  <p:clrMapOvr>
    <a:masterClrMapping/>
  </p:clrMapOvr>
  <p:transition spd="med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TextBox 42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</p:spTree>
    <p:extLst>
      <p:ext uri="{BB962C8B-B14F-4D97-AF65-F5344CB8AC3E}">
        <p14:creationId xmlns:p14="http://schemas.microsoft.com/office/powerpoint/2010/main" val="414060071"/>
      </p:ext>
    </p:extLst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627784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5991200" y="597862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>
            <a:off x="6143600" y="544522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933266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9E5D04B6-EA3B-410F-B544-25DEEB0D61DE}" type="slidenum">
              <a:rPr lang="en-US"/>
              <a:pPr/>
              <a:t>8</a:t>
            </a:fld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8382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14478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4958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38862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276600" y="8382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CA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6670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20574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9906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5240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21336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27432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33528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39624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45720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11430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16764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22860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28956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35052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41148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47244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 flipH="1">
            <a:off x="3581400" y="381000"/>
            <a:ext cx="185738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3886200" y="228600"/>
            <a:ext cx="32004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9</a:t>
            </a:r>
            <a:r>
              <a:rPr lang="en-US"/>
              <a:t> will be inserted here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8382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14478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4958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38862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32766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26670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20574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9906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15240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1336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27432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33528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39624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45720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1143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16764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2286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28956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35052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41148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>
            <a:off x="47244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8382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14478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4495800" y="3733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3886200" y="37338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32766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26670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63" name="Rectangle 75"/>
          <p:cNvSpPr>
            <a:spLocks noChangeArrowheads="1"/>
          </p:cNvSpPr>
          <p:nvPr/>
        </p:nvSpPr>
        <p:spPr bwMode="auto">
          <a:xfrm>
            <a:off x="20574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9906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2365" name="Text Box 77"/>
          <p:cNvSpPr txBox="1">
            <a:spLocks noChangeArrowheads="1"/>
          </p:cNvSpPr>
          <p:nvPr/>
        </p:nvSpPr>
        <p:spPr bwMode="auto">
          <a:xfrm>
            <a:off x="15240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21336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27432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3528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39624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70" name="Text Box 82"/>
          <p:cNvSpPr txBox="1">
            <a:spLocks noChangeArrowheads="1"/>
          </p:cNvSpPr>
          <p:nvPr/>
        </p:nvSpPr>
        <p:spPr bwMode="auto">
          <a:xfrm>
            <a:off x="45720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71" name="Line 83"/>
          <p:cNvSpPr>
            <a:spLocks noChangeShapeType="1"/>
          </p:cNvSpPr>
          <p:nvPr/>
        </p:nvSpPr>
        <p:spPr bwMode="auto">
          <a:xfrm>
            <a:off x="1143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2" name="Line 84"/>
          <p:cNvSpPr>
            <a:spLocks noChangeShapeType="1"/>
          </p:cNvSpPr>
          <p:nvPr/>
        </p:nvSpPr>
        <p:spPr bwMode="auto">
          <a:xfrm>
            <a:off x="16764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3" name="Line 85"/>
          <p:cNvSpPr>
            <a:spLocks noChangeShapeType="1"/>
          </p:cNvSpPr>
          <p:nvPr/>
        </p:nvSpPr>
        <p:spPr bwMode="auto">
          <a:xfrm>
            <a:off x="2286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4" name="Line 86"/>
          <p:cNvSpPr>
            <a:spLocks noChangeShapeType="1"/>
          </p:cNvSpPr>
          <p:nvPr/>
        </p:nvSpPr>
        <p:spPr bwMode="auto">
          <a:xfrm>
            <a:off x="2895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5" name="Line 87"/>
          <p:cNvSpPr>
            <a:spLocks noChangeShapeType="1"/>
          </p:cNvSpPr>
          <p:nvPr/>
        </p:nvSpPr>
        <p:spPr bwMode="auto">
          <a:xfrm>
            <a:off x="35052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6" name="Line 88"/>
          <p:cNvSpPr>
            <a:spLocks noChangeShapeType="1"/>
          </p:cNvSpPr>
          <p:nvPr/>
        </p:nvSpPr>
        <p:spPr bwMode="auto">
          <a:xfrm>
            <a:off x="41148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7" name="Line 89"/>
          <p:cNvSpPr>
            <a:spLocks noChangeShapeType="1"/>
          </p:cNvSpPr>
          <p:nvPr/>
        </p:nvSpPr>
        <p:spPr bwMode="auto">
          <a:xfrm>
            <a:off x="47244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8" name="Line 90"/>
          <p:cNvSpPr>
            <a:spLocks noChangeShapeType="1"/>
          </p:cNvSpPr>
          <p:nvPr/>
        </p:nvSpPr>
        <p:spPr bwMode="auto">
          <a:xfrm flipH="1">
            <a:off x="1828800" y="3352800"/>
            <a:ext cx="185738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2133600" y="3200400"/>
            <a:ext cx="32004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4</a:t>
            </a:r>
            <a:r>
              <a:rPr lang="en-US"/>
              <a:t> will be inserted here</a:t>
            </a:r>
          </a:p>
        </p:txBody>
      </p:sp>
      <p:sp>
        <p:nvSpPr>
          <p:cNvPr id="12380" name="Rectangle 92"/>
          <p:cNvSpPr>
            <a:spLocks noChangeArrowheads="1"/>
          </p:cNvSpPr>
          <p:nvPr/>
        </p:nvSpPr>
        <p:spPr bwMode="auto">
          <a:xfrm>
            <a:off x="8382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1" name="Rectangle 93"/>
          <p:cNvSpPr>
            <a:spLocks noChangeArrowheads="1"/>
          </p:cNvSpPr>
          <p:nvPr/>
        </p:nvSpPr>
        <p:spPr bwMode="auto">
          <a:xfrm>
            <a:off x="14478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2" name="Rectangle 94"/>
          <p:cNvSpPr>
            <a:spLocks noChangeArrowheads="1"/>
          </p:cNvSpPr>
          <p:nvPr/>
        </p:nvSpPr>
        <p:spPr bwMode="auto">
          <a:xfrm>
            <a:off x="4495800" y="5105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3" name="Rectangle 95"/>
          <p:cNvSpPr>
            <a:spLocks noChangeArrowheads="1"/>
          </p:cNvSpPr>
          <p:nvPr/>
        </p:nvSpPr>
        <p:spPr bwMode="auto">
          <a:xfrm>
            <a:off x="38862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32766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5" name="Rectangle 97"/>
          <p:cNvSpPr>
            <a:spLocks noChangeArrowheads="1"/>
          </p:cNvSpPr>
          <p:nvPr/>
        </p:nvSpPr>
        <p:spPr bwMode="auto">
          <a:xfrm>
            <a:off x="26670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6" name="Rectangle 98"/>
          <p:cNvSpPr>
            <a:spLocks noChangeArrowheads="1"/>
          </p:cNvSpPr>
          <p:nvPr/>
        </p:nvSpPr>
        <p:spPr bwMode="auto">
          <a:xfrm>
            <a:off x="20574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9906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15240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21336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27432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91" name="Text Box 103"/>
          <p:cNvSpPr txBox="1">
            <a:spLocks noChangeArrowheads="1"/>
          </p:cNvSpPr>
          <p:nvPr/>
        </p:nvSpPr>
        <p:spPr bwMode="auto">
          <a:xfrm>
            <a:off x="33528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2392" name="Text Box 104"/>
          <p:cNvSpPr txBox="1">
            <a:spLocks noChangeArrowheads="1"/>
          </p:cNvSpPr>
          <p:nvPr/>
        </p:nvSpPr>
        <p:spPr bwMode="auto">
          <a:xfrm>
            <a:off x="39624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2393" name="Text Box 105"/>
          <p:cNvSpPr txBox="1">
            <a:spLocks noChangeArrowheads="1"/>
          </p:cNvSpPr>
          <p:nvPr/>
        </p:nvSpPr>
        <p:spPr bwMode="auto">
          <a:xfrm>
            <a:off x="45720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1143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>
            <a:off x="167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96" name="Line 108"/>
          <p:cNvSpPr>
            <a:spLocks noChangeShapeType="1"/>
          </p:cNvSpPr>
          <p:nvPr/>
        </p:nvSpPr>
        <p:spPr bwMode="auto">
          <a:xfrm>
            <a:off x="228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97" name="Line 109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98" name="Line 110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99" name="Line 111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203848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9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" name="TextBox 50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5991200" y="597862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6143600" y="544522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9401076"/>
      </p:ext>
    </p:extLst>
  </p:cSld>
  <p:clrMapOvr>
    <a:masterClrMapping/>
  </p:clrMapOvr>
  <p:transition spd="med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851920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" name="TextBox 52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5991200" y="597862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>
            <a:off x="6143600" y="544522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212535"/>
      </p:ext>
    </p:extLst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076056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7862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4522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1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2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280131"/>
      </p:ext>
    </p:extLst>
  </p:cSld>
  <p:clrMapOvr>
    <a:masterClrMapping/>
  </p:clrMapOvr>
  <p:transition spd="med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652120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7862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4522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3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725221"/>
      </p:ext>
    </p:extLst>
  </p:cSld>
  <p:clrMapOvr>
    <a:masterClrMapping/>
  </p:clrMapOvr>
  <p:transition spd="med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6228184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070330"/>
      </p:ext>
    </p:extLst>
  </p:cSld>
  <p:clrMapOvr>
    <a:masterClrMapping/>
  </p:clrMapOvr>
  <p:transition spd="med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4572000" y="450912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Sort this list</a:t>
            </a:r>
          </a:p>
        </p:txBody>
      </p:sp>
    </p:spTree>
    <p:extLst>
      <p:ext uri="{BB962C8B-B14F-4D97-AF65-F5344CB8AC3E}">
        <p14:creationId xmlns:p14="http://schemas.microsoft.com/office/powerpoint/2010/main" val="4094034402"/>
      </p:ext>
    </p:extLst>
  </p:cSld>
  <p:clrMapOvr>
    <a:masterClrMapping/>
  </p:clrMapOvr>
  <p:transition spd="med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4572000" y="450912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Sort this list</a:t>
            </a:r>
          </a:p>
        </p:txBody>
      </p:sp>
    </p:spTree>
    <p:extLst>
      <p:ext uri="{BB962C8B-B14F-4D97-AF65-F5344CB8AC3E}">
        <p14:creationId xmlns:p14="http://schemas.microsoft.com/office/powerpoint/2010/main" val="2406934539"/>
      </p:ext>
    </p:extLst>
  </p:cSld>
  <p:clrMapOvr>
    <a:masterClrMapping/>
  </p:clrMapOvr>
  <p:transition spd="med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4067944" y="630932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Sort this list</a:t>
            </a:r>
          </a:p>
        </p:txBody>
      </p:sp>
    </p:spTree>
    <p:extLst>
      <p:ext uri="{BB962C8B-B14F-4D97-AF65-F5344CB8AC3E}">
        <p14:creationId xmlns:p14="http://schemas.microsoft.com/office/powerpoint/2010/main" val="2410264292"/>
      </p:ext>
    </p:extLst>
  </p:cSld>
  <p:clrMapOvr>
    <a:masterClrMapping/>
  </p:clrMapOvr>
  <p:transition spd="med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4067944" y="630932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Sort this list</a:t>
            </a:r>
          </a:p>
        </p:txBody>
      </p:sp>
    </p:spTree>
    <p:extLst>
      <p:ext uri="{BB962C8B-B14F-4D97-AF65-F5344CB8AC3E}">
        <p14:creationId xmlns:p14="http://schemas.microsoft.com/office/powerpoint/2010/main" val="1983369860"/>
      </p:ext>
    </p:extLst>
  </p:cSld>
  <p:clrMapOvr>
    <a:masterClrMapping/>
  </p:clrMapOvr>
  <p:transition spd="med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5" name="TextBox 64"/>
          <p:cNvSpPr txBox="1"/>
          <p:nvPr/>
        </p:nvSpPr>
        <p:spPr>
          <a:xfrm>
            <a:off x="5148064" y="364502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Copy data back to original list</a:t>
            </a:r>
          </a:p>
        </p:txBody>
      </p:sp>
    </p:spTree>
    <p:extLst>
      <p:ext uri="{BB962C8B-B14F-4D97-AF65-F5344CB8AC3E}">
        <p14:creationId xmlns:p14="http://schemas.microsoft.com/office/powerpoint/2010/main" val="154228110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BD79DE2B-5AFB-4B14-BA05-9177A9CB77B7}" type="slidenum">
              <a:rPr lang="en-US"/>
              <a:pPr/>
              <a:t>9</a:t>
            </a:fld>
            <a:endParaRPr lang="en-US"/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8382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14478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4495800" y="17526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38862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32766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26670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20574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9906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15240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21336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27432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33528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39624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45720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3373" name="Line 61"/>
          <p:cNvSpPr>
            <a:spLocks noChangeShapeType="1"/>
          </p:cNvSpPr>
          <p:nvPr/>
        </p:nvSpPr>
        <p:spPr bwMode="auto">
          <a:xfrm>
            <a:off x="1143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4" name="Line 62"/>
          <p:cNvSpPr>
            <a:spLocks noChangeShapeType="1"/>
          </p:cNvSpPr>
          <p:nvPr/>
        </p:nvSpPr>
        <p:spPr bwMode="auto">
          <a:xfrm>
            <a:off x="16764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5" name="Line 63"/>
          <p:cNvSpPr>
            <a:spLocks noChangeShapeType="1"/>
          </p:cNvSpPr>
          <p:nvPr/>
        </p:nvSpPr>
        <p:spPr bwMode="auto">
          <a:xfrm>
            <a:off x="2286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6" name="Line 64"/>
          <p:cNvSpPr>
            <a:spLocks noChangeShapeType="1"/>
          </p:cNvSpPr>
          <p:nvPr/>
        </p:nvSpPr>
        <p:spPr bwMode="auto">
          <a:xfrm>
            <a:off x="28956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7" name="Line 65"/>
          <p:cNvSpPr>
            <a:spLocks noChangeShapeType="1"/>
          </p:cNvSpPr>
          <p:nvPr/>
        </p:nvSpPr>
        <p:spPr bwMode="auto">
          <a:xfrm>
            <a:off x="35052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8" name="Line 66"/>
          <p:cNvSpPr>
            <a:spLocks noChangeShapeType="1"/>
          </p:cNvSpPr>
          <p:nvPr/>
        </p:nvSpPr>
        <p:spPr bwMode="auto">
          <a:xfrm>
            <a:off x="41148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9" name="Line 67"/>
          <p:cNvSpPr>
            <a:spLocks noChangeShapeType="1"/>
          </p:cNvSpPr>
          <p:nvPr/>
        </p:nvSpPr>
        <p:spPr bwMode="auto">
          <a:xfrm>
            <a:off x="47244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80" name="Line 68"/>
          <p:cNvSpPr>
            <a:spLocks noChangeShapeType="1"/>
          </p:cNvSpPr>
          <p:nvPr/>
        </p:nvSpPr>
        <p:spPr bwMode="auto">
          <a:xfrm flipH="1">
            <a:off x="3048000" y="1371600"/>
            <a:ext cx="185738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3352800" y="1219200"/>
            <a:ext cx="31242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6</a:t>
            </a:r>
            <a:r>
              <a:rPr lang="en-US"/>
              <a:t> will be inserted here</a:t>
            </a:r>
          </a:p>
        </p:txBody>
      </p:sp>
      <p:sp>
        <p:nvSpPr>
          <p:cNvPr id="13384" name="Rectangle 72"/>
          <p:cNvSpPr>
            <a:spLocks noChangeArrowheads="1"/>
          </p:cNvSpPr>
          <p:nvPr/>
        </p:nvSpPr>
        <p:spPr bwMode="auto">
          <a:xfrm>
            <a:off x="8382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85" name="Rectangle 73"/>
          <p:cNvSpPr>
            <a:spLocks noChangeArrowheads="1"/>
          </p:cNvSpPr>
          <p:nvPr/>
        </p:nvSpPr>
        <p:spPr bwMode="auto">
          <a:xfrm>
            <a:off x="14478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86" name="Rectangle 74"/>
          <p:cNvSpPr>
            <a:spLocks noChangeArrowheads="1"/>
          </p:cNvSpPr>
          <p:nvPr/>
        </p:nvSpPr>
        <p:spPr bwMode="auto">
          <a:xfrm>
            <a:off x="44958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87" name="Rectangle 75"/>
          <p:cNvSpPr>
            <a:spLocks noChangeArrowheads="1"/>
          </p:cNvSpPr>
          <p:nvPr/>
        </p:nvSpPr>
        <p:spPr bwMode="auto">
          <a:xfrm>
            <a:off x="38862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88" name="Rectangle 76"/>
          <p:cNvSpPr>
            <a:spLocks noChangeArrowheads="1"/>
          </p:cNvSpPr>
          <p:nvPr/>
        </p:nvSpPr>
        <p:spPr bwMode="auto">
          <a:xfrm>
            <a:off x="32766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26670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90" name="Rectangle 78"/>
          <p:cNvSpPr>
            <a:spLocks noChangeArrowheads="1"/>
          </p:cNvSpPr>
          <p:nvPr/>
        </p:nvSpPr>
        <p:spPr bwMode="auto">
          <a:xfrm>
            <a:off x="20574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91" name="Text Box 79"/>
          <p:cNvSpPr txBox="1">
            <a:spLocks noChangeArrowheads="1"/>
          </p:cNvSpPr>
          <p:nvPr/>
        </p:nvSpPr>
        <p:spPr bwMode="auto">
          <a:xfrm>
            <a:off x="9906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3392" name="Text Box 80"/>
          <p:cNvSpPr txBox="1">
            <a:spLocks noChangeArrowheads="1"/>
          </p:cNvSpPr>
          <p:nvPr/>
        </p:nvSpPr>
        <p:spPr bwMode="auto">
          <a:xfrm>
            <a:off x="15240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3393" name="Text Box 81"/>
          <p:cNvSpPr txBox="1">
            <a:spLocks noChangeArrowheads="1"/>
          </p:cNvSpPr>
          <p:nvPr/>
        </p:nvSpPr>
        <p:spPr bwMode="auto">
          <a:xfrm>
            <a:off x="21336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3394" name="Text Box 82"/>
          <p:cNvSpPr txBox="1">
            <a:spLocks noChangeArrowheads="1"/>
          </p:cNvSpPr>
          <p:nvPr/>
        </p:nvSpPr>
        <p:spPr bwMode="auto">
          <a:xfrm>
            <a:off x="27432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3395" name="Text Box 83"/>
          <p:cNvSpPr txBox="1">
            <a:spLocks noChangeArrowheads="1"/>
          </p:cNvSpPr>
          <p:nvPr/>
        </p:nvSpPr>
        <p:spPr bwMode="auto">
          <a:xfrm>
            <a:off x="33528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3396" name="Text Box 84"/>
          <p:cNvSpPr txBox="1">
            <a:spLocks noChangeArrowheads="1"/>
          </p:cNvSpPr>
          <p:nvPr/>
        </p:nvSpPr>
        <p:spPr bwMode="auto">
          <a:xfrm>
            <a:off x="39624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3397" name="Text Box 85"/>
          <p:cNvSpPr txBox="1">
            <a:spLocks noChangeArrowheads="1"/>
          </p:cNvSpPr>
          <p:nvPr/>
        </p:nvSpPr>
        <p:spPr bwMode="auto">
          <a:xfrm>
            <a:off x="45720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3398" name="Line 86"/>
          <p:cNvSpPr>
            <a:spLocks noChangeShapeType="1"/>
          </p:cNvSpPr>
          <p:nvPr/>
        </p:nvSpPr>
        <p:spPr bwMode="auto">
          <a:xfrm>
            <a:off x="11430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99" name="Line 87"/>
          <p:cNvSpPr>
            <a:spLocks noChangeShapeType="1"/>
          </p:cNvSpPr>
          <p:nvPr/>
        </p:nvSpPr>
        <p:spPr bwMode="auto">
          <a:xfrm>
            <a:off x="1676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0" name="Line 88"/>
          <p:cNvSpPr>
            <a:spLocks noChangeShapeType="1"/>
          </p:cNvSpPr>
          <p:nvPr/>
        </p:nvSpPr>
        <p:spPr bwMode="auto">
          <a:xfrm>
            <a:off x="22860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1" name="Line 89"/>
          <p:cNvSpPr>
            <a:spLocks noChangeShapeType="1"/>
          </p:cNvSpPr>
          <p:nvPr/>
        </p:nvSpPr>
        <p:spPr bwMode="auto">
          <a:xfrm>
            <a:off x="28956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2" name="Line 90"/>
          <p:cNvSpPr>
            <a:spLocks noChangeShapeType="1"/>
          </p:cNvSpPr>
          <p:nvPr/>
        </p:nvSpPr>
        <p:spPr bwMode="auto">
          <a:xfrm>
            <a:off x="35052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3" name="Line 91"/>
          <p:cNvSpPr>
            <a:spLocks noChangeShapeType="1"/>
          </p:cNvSpPr>
          <p:nvPr/>
        </p:nvSpPr>
        <p:spPr bwMode="auto">
          <a:xfrm>
            <a:off x="41148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4" name="Line 92"/>
          <p:cNvSpPr>
            <a:spLocks noChangeShapeType="1"/>
          </p:cNvSpPr>
          <p:nvPr/>
        </p:nvSpPr>
        <p:spPr bwMode="auto">
          <a:xfrm>
            <a:off x="4724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5" name="Text Box 93"/>
          <p:cNvSpPr txBox="1">
            <a:spLocks noChangeArrowheads="1"/>
          </p:cNvSpPr>
          <p:nvPr/>
        </p:nvSpPr>
        <p:spPr bwMode="auto">
          <a:xfrm>
            <a:off x="3505200" y="3276600"/>
            <a:ext cx="24384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And we’re done!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5" name="TextBox 64"/>
          <p:cNvSpPr txBox="1"/>
          <p:nvPr/>
        </p:nvSpPr>
        <p:spPr>
          <a:xfrm>
            <a:off x="5148064" y="364502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Copy data back to original list</a:t>
            </a:r>
          </a:p>
        </p:txBody>
      </p:sp>
      <p:cxnSp>
        <p:nvCxnSpPr>
          <p:cNvPr id="66" name="Straight Arrow Connector 65"/>
          <p:cNvCxnSpPr/>
          <p:nvPr/>
        </p:nvCxnSpPr>
        <p:spPr bwMode="auto">
          <a:xfrm flipV="1">
            <a:off x="3131840" y="3212976"/>
            <a:ext cx="0" cy="1224136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16176995"/>
      </p:ext>
    </p:extLst>
  </p:cSld>
  <p:clrMapOvr>
    <a:masterClrMapping/>
  </p:clrMapOvr>
  <p:transition spd="med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5" name="TextBox 64"/>
          <p:cNvSpPr txBox="1"/>
          <p:nvPr/>
        </p:nvSpPr>
        <p:spPr>
          <a:xfrm>
            <a:off x="5148064" y="364502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Copy data back to original list</a:t>
            </a:r>
          </a:p>
        </p:txBody>
      </p:sp>
      <p:sp>
        <p:nvSpPr>
          <p:cNvPr id="64" name="Freeform 63"/>
          <p:cNvSpPr/>
          <p:nvPr/>
        </p:nvSpPr>
        <p:spPr bwMode="auto">
          <a:xfrm>
            <a:off x="4462020" y="3676454"/>
            <a:ext cx="2026764" cy="1545995"/>
          </a:xfrm>
          <a:custGeom>
            <a:avLst/>
            <a:gdLst>
              <a:gd name="connsiteX0" fmla="*/ 1938780 w 2026764"/>
              <a:gd name="connsiteY0" fmla="*/ 1545995 h 1545995"/>
              <a:gd name="connsiteX1" fmla="*/ 1750244 w 2026764"/>
              <a:gd name="connsiteY1" fmla="*/ 1074655 h 1545995"/>
              <a:gd name="connsiteX2" fmla="*/ 279662 w 2026764"/>
              <a:gd name="connsiteY2" fmla="*/ 631595 h 1545995"/>
              <a:gd name="connsiteX3" fmla="*/ 72273 w 2026764"/>
              <a:gd name="connsiteY3" fmla="*/ 0 h 154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6764" h="1545995">
                <a:moveTo>
                  <a:pt x="1938780" y="1545995"/>
                </a:moveTo>
                <a:cubicBezTo>
                  <a:pt x="1982772" y="1386525"/>
                  <a:pt x="2026764" y="1227055"/>
                  <a:pt x="1750244" y="1074655"/>
                </a:cubicBezTo>
                <a:cubicBezTo>
                  <a:pt x="1473724" y="922255"/>
                  <a:pt x="559324" y="810704"/>
                  <a:pt x="279662" y="631595"/>
                </a:cubicBezTo>
                <a:cubicBezTo>
                  <a:pt x="0" y="452486"/>
                  <a:pt x="106838" y="105266"/>
                  <a:pt x="72273" y="0"/>
                </a:cubicBezTo>
              </a:path>
            </a:pathLst>
          </a:cu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7" name="Straight Arrow Connector 66"/>
          <p:cNvCxnSpPr>
            <a:stCxn id="64" idx="3"/>
          </p:cNvCxnSpPr>
          <p:nvPr/>
        </p:nvCxnSpPr>
        <p:spPr bwMode="auto">
          <a:xfrm flipV="1">
            <a:off x="4534293" y="3068960"/>
            <a:ext cx="37707" cy="607494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73236601"/>
      </p:ext>
    </p:extLst>
  </p:cSld>
  <p:clrMapOvr>
    <a:masterClrMapping/>
  </p:clrMapOvr>
  <p:transition spd="med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5" name="TextBox 64"/>
          <p:cNvSpPr txBox="1"/>
          <p:nvPr/>
        </p:nvSpPr>
        <p:spPr>
          <a:xfrm>
            <a:off x="5148064" y="364502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Copy data back to original list</a:t>
            </a:r>
          </a:p>
        </p:txBody>
      </p:sp>
      <p:cxnSp>
        <p:nvCxnSpPr>
          <p:cNvPr id="66" name="Straight Arrow Connector 65"/>
          <p:cNvCxnSpPr/>
          <p:nvPr/>
        </p:nvCxnSpPr>
        <p:spPr bwMode="auto">
          <a:xfrm flipV="1">
            <a:off x="4283968" y="3284984"/>
            <a:ext cx="1224136" cy="2232248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37608460"/>
      </p:ext>
    </p:extLst>
  </p:cSld>
  <p:clrMapOvr>
    <a:masterClrMapping/>
  </p:clrMapOvr>
  <p:transition spd="med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3893101" y="3356992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sorted!</a:t>
            </a:r>
          </a:p>
        </p:txBody>
      </p:sp>
    </p:spTree>
    <p:extLst>
      <p:ext uri="{BB962C8B-B14F-4D97-AF65-F5344CB8AC3E}">
        <p14:creationId xmlns:p14="http://schemas.microsoft.com/office/powerpoint/2010/main" val="586914826"/>
      </p:ext>
    </p:extLst>
  </p:cSld>
  <p:clrMapOvr>
    <a:masterClrMapping/>
  </p:clrMapOvr>
  <p:transition spd="med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4572000" y="4509120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How to sort this list?</a:t>
            </a:r>
          </a:p>
        </p:txBody>
      </p:sp>
    </p:spTree>
    <p:extLst>
      <p:ext uri="{BB962C8B-B14F-4D97-AF65-F5344CB8AC3E}">
        <p14:creationId xmlns:p14="http://schemas.microsoft.com/office/powerpoint/2010/main" val="191338026"/>
      </p:ext>
    </p:extLst>
  </p:cSld>
  <p:clrMapOvr>
    <a:masterClrMapping/>
  </p:clrMapOvr>
  <p:transition spd="med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2038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8134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4230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337992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3490392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965104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4117504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4613176" y="2954288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765576" y="242088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66" name="Straight Arrow Connector 65"/>
          <p:cNvCxnSpPr/>
          <p:nvPr/>
        </p:nvCxnSpPr>
        <p:spPr bwMode="auto">
          <a:xfrm flipV="1">
            <a:off x="3491880" y="335699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635896" y="3501008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8070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4166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30262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8070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24166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30262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58395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64491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70587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" name="TextBox 76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</p:spTree>
    <p:extLst>
      <p:ext uri="{BB962C8B-B14F-4D97-AF65-F5344CB8AC3E}">
        <p14:creationId xmlns:p14="http://schemas.microsoft.com/office/powerpoint/2010/main" val="2815455052"/>
      </p:ext>
    </p:extLst>
  </p:cSld>
  <p:clrMapOvr>
    <a:masterClrMapping/>
  </p:clrMapOvr>
  <p:transition spd="med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2038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8134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4230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337992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3490392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965104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4117504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4613176" y="2954288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765576" y="242088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8070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4166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30262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8070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24166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30262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58395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64491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70587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" name="TextBox 76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003776" y="597862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6156176" y="544522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971328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1" name="Line 19"/>
          <p:cNvSpPr>
            <a:spLocks noChangeShapeType="1"/>
          </p:cNvSpPr>
          <p:nvPr/>
        </p:nvSpPr>
        <p:spPr bwMode="auto">
          <a:xfrm>
            <a:off x="2123728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1979712" y="6416501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2123728" y="6093295"/>
            <a:ext cx="8384" cy="3994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785538"/>
      </p:ext>
    </p:extLst>
  </p:cSld>
  <p:clrMapOvr>
    <a:masterClrMapping/>
  </p:clrMapOvr>
  <p:transition spd="med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2038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8134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4230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337992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3490392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965104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4117504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4613176" y="2954288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765576" y="242088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8070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4166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30262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8070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24166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30262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58395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64491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70587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" name="TextBox 76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003776" y="597862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6156176" y="544522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971328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1" name="Line 19"/>
          <p:cNvSpPr>
            <a:spLocks noChangeShapeType="1"/>
          </p:cNvSpPr>
          <p:nvPr/>
        </p:nvSpPr>
        <p:spPr bwMode="auto">
          <a:xfrm>
            <a:off x="2123728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1979712" y="6416501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2123728" y="6093295"/>
            <a:ext cx="8384" cy="3994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4283968" y="4581128"/>
            <a:ext cx="1124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sort lists</a:t>
            </a:r>
          </a:p>
        </p:txBody>
      </p:sp>
    </p:spTree>
    <p:extLst>
      <p:ext uri="{BB962C8B-B14F-4D97-AF65-F5344CB8AC3E}">
        <p14:creationId xmlns:p14="http://schemas.microsoft.com/office/powerpoint/2010/main" val="3995452725"/>
      </p:ext>
    </p:extLst>
  </p:cSld>
  <p:clrMapOvr>
    <a:masterClrMapping/>
  </p:clrMapOvr>
  <p:transition spd="med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2038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8134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4230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337992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3490392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965104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4117504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4613176" y="2954288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765576" y="242088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8070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4166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30262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8070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24166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30262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58395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64491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70587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" name="TextBox 76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003776" y="597862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6156176" y="544522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971328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1" name="Line 19"/>
          <p:cNvSpPr>
            <a:spLocks noChangeShapeType="1"/>
          </p:cNvSpPr>
          <p:nvPr/>
        </p:nvSpPr>
        <p:spPr bwMode="auto">
          <a:xfrm>
            <a:off x="2123728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1979712" y="6416501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2123728" y="6093295"/>
            <a:ext cx="8384" cy="3994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4283968" y="4581128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copy data back</a:t>
            </a:r>
          </a:p>
        </p:txBody>
      </p:sp>
    </p:spTree>
    <p:extLst>
      <p:ext uri="{BB962C8B-B14F-4D97-AF65-F5344CB8AC3E}">
        <p14:creationId xmlns:p14="http://schemas.microsoft.com/office/powerpoint/2010/main" val="1645201772"/>
      </p:ext>
    </p:extLst>
  </p:cSld>
  <p:clrMapOvr>
    <a:masterClrMapping/>
  </p:clrMapOvr>
  <p:transition spd="med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2000" dirty="0">
                <a:solidFill>
                  <a:schemeClr val="bg1"/>
                </a:solidFill>
              </a:rPr>
              <a:t>= l</a:t>
            </a: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2000" dirty="0" err="1">
                <a:solidFill>
                  <a:schemeClr val="bg1"/>
                </a:solidFill>
              </a:rPr>
              <a:t>arger</a:t>
            </a:r>
            <a:r>
              <a:rPr lang="en-CA" sz="2000" dirty="0">
                <a:solidFill>
                  <a:schemeClr val="bg1"/>
                </a:solidFill>
              </a:rPr>
              <a:t>[j]</a:t>
            </a:r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99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279704" y="299695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423720" y="3140968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= 3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88424" y="5261138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1130094027"/>
      </p:ext>
    </p:extLst>
  </p:cSld>
  <p:clrMapOvr>
    <a:masterClrMapping/>
  </p:clrMapOvr>
</p:sld>
</file>

<file path=ppt/theme/theme1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Settings\doug.GAUL\Application Data\Microsoft\Templates\noteTemplate05.pot</Template>
  <TotalTime>1041</TotalTime>
  <Words>4377</Words>
  <Application>Microsoft Office PowerPoint</Application>
  <PresentationFormat>On-screen Show (4:3)</PresentationFormat>
  <Paragraphs>1635</Paragraphs>
  <Slides>112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6" baseType="lpstr">
      <vt:lpstr>Arial</vt:lpstr>
      <vt:lpstr>Times</vt:lpstr>
      <vt:lpstr>Times New Roman</vt:lpstr>
      <vt:lpstr>noteTemplate05</vt:lpstr>
      <vt:lpstr>PowerPoint Presentation</vt:lpstr>
      <vt:lpstr>Objectives</vt:lpstr>
      <vt:lpstr>Sorting Problem</vt:lpstr>
      <vt:lpstr>Comparing Sorts</vt:lpstr>
      <vt:lpstr>Insertion Sort</vt:lpstr>
      <vt:lpstr>Insertion Sort Algorithm</vt:lpstr>
      <vt:lpstr>PowerPoint Presentation</vt:lpstr>
      <vt:lpstr>PowerPoint Presentation</vt:lpstr>
      <vt:lpstr>PowerPoint Presentation</vt:lpstr>
      <vt:lpstr>Insertion Sort using Stacks</vt:lpstr>
      <vt:lpstr>PowerPoint Presentation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Analysis of Insertion Sort Using Stacks</vt:lpstr>
      <vt:lpstr>Analysis of Insertion Sort Using Stacks</vt:lpstr>
      <vt:lpstr>Analysis of Insertion Sort Using Stacks</vt:lpstr>
      <vt:lpstr>Discussion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PowerPoint Presentation</vt:lpstr>
      <vt:lpstr>Selection Sort</vt:lpstr>
      <vt:lpstr>Selection Sort Algorithm</vt:lpstr>
      <vt:lpstr>PowerPoint Presentation</vt:lpstr>
      <vt:lpstr>PowerPoint Presentation</vt:lpstr>
      <vt:lpstr>Selection Sort Using a Queue</vt:lpstr>
      <vt:lpstr>Selection Sort Using Queue Algorithm</vt:lpstr>
      <vt:lpstr>PowerPoint Presentation</vt:lpstr>
      <vt:lpstr>PowerPoint Presentation</vt:lpstr>
      <vt:lpstr>Discussion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PowerPoint Presentation</vt:lpstr>
      <vt:lpstr>Quick Sort</vt:lpstr>
      <vt:lpstr>Quick Sort</vt:lpstr>
      <vt:lpstr>Quick Sort 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 of Quick Sort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13</dc:title>
  <dc:creator>doug vancise</dc:creator>
  <cp:lastModifiedBy>solis</cp:lastModifiedBy>
  <cp:revision>158</cp:revision>
  <dcterms:created xsi:type="dcterms:W3CDTF">2007-06-14T20:36:12Z</dcterms:created>
  <dcterms:modified xsi:type="dcterms:W3CDTF">2018-04-10T01:20:33Z</dcterms:modified>
</cp:coreProperties>
</file>