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9" r:id="rId2"/>
    <p:sldId id="350" r:id="rId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7BFAFD7-4A94-44AA-ADC4-5701E8910F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fld id="{29C82B70-EA8D-41BA-99AA-0D8FE2D423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F4352B63-9495-4CF5-955F-30796292F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C1B5D73B-F8A8-442F-803E-C48574558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C85BE6A7-BDA9-4CA7-BCC8-38BC36649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FF2E21E8-742D-4648-A3FB-FFE16A41A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3B64FEE7-CD16-43F2-8CDB-CCBF22BE8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6C9BBD56-B926-4FA6-8EFE-5983B7626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4BF1A1E4-B077-4949-B1EA-2931A7D7D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CAB33ED2-637A-45A3-8D43-5826CEFD1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F603B483-15A5-40F9-A486-41DBD8B3D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A3E4E3F7-BE2F-4EE0-AA1D-23770C835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FB4F7E48-BAE5-43EB-BE96-E632A8A3D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11-</a:t>
            </a:r>
            <a:fld id="{EAB8240E-E8B6-4D31-8202-09153B602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11-</a:t>
            </a:r>
            <a:fld id="{5DEDDDCD-510D-474B-ADB1-4970220BAC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F603B483-15A5-40F9-A486-41DBD8B3DE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53150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smtClean="0"/>
              <a:t>Java implementation of algorithm to find a value in a binary search tree.</a:t>
            </a:r>
          </a:p>
          <a:p>
            <a:endParaRPr lang="en-CA" b="0" dirty="0" smtClean="0"/>
          </a:p>
          <a:p>
            <a:r>
              <a:rPr lang="en-CA" b="0" dirty="0" smtClean="0">
                <a:solidFill>
                  <a:schemeClr val="tx2">
                    <a:lumMod val="75000"/>
                  </a:schemeClr>
                </a:solidFill>
              </a:rPr>
              <a:t>private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CA" dirty="0" err="1">
                <a:solidFill>
                  <a:schemeClr val="tx2">
                    <a:lumMod val="75000"/>
                  </a:schemeClr>
                </a:solidFill>
              </a:rPr>
              <a:t>BinaryTreeNode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&lt;T&gt; find (T element, 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BinaryTreeNode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&lt;T&gt; r) {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      if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(r == null) </a:t>
            </a: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return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null;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      else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{</a:t>
            </a:r>
          </a:p>
          <a:p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           Comparable&lt;T&gt; 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comparableElement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= (Comparable&lt;T&gt;)element;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             if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comparableElement.compareTo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r.element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) == 0)</a:t>
            </a:r>
          </a:p>
          <a:p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return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r;</a:t>
            </a:r>
          </a:p>
          <a:p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             else if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comparableElement.compareTo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r.element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) &gt; 0) </a:t>
            </a:r>
          </a:p>
          <a:p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 return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find(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element,r.right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                    </a:t>
            </a:r>
            <a:r>
              <a:rPr lang="en-CA" dirty="0">
                <a:solidFill>
                  <a:schemeClr val="tx2">
                    <a:lumMod val="75000"/>
                  </a:schemeClr>
                </a:solidFill>
              </a:rPr>
              <a:t>else return 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find(</a:t>
            </a:r>
            <a:r>
              <a:rPr lang="en-CA" b="0" dirty="0" err="1">
                <a:solidFill>
                  <a:schemeClr val="tx2">
                    <a:lumMod val="75000"/>
                  </a:schemeClr>
                </a:solidFill>
              </a:rPr>
              <a:t>element,r.left</a:t>
            </a:r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r>
              <a:rPr lang="en-CA" b="0" dirty="0">
                <a:solidFill>
                  <a:schemeClr val="tx2">
                    <a:lumMod val="75000"/>
                  </a:schemeClr>
                </a:solidFill>
              </a:rPr>
              <a:t>       }</a:t>
            </a:r>
          </a:p>
          <a:p>
            <a:r>
              <a:rPr lang="en-CA" b="0" dirty="0" smtClean="0">
                <a:solidFill>
                  <a:schemeClr val="tx2">
                    <a:lumMod val="75000"/>
                  </a:schemeClr>
                </a:solidFill>
              </a:rPr>
              <a:t>}</a:t>
            </a:r>
          </a:p>
          <a:p>
            <a:endParaRPr lang="en-CA" b="0" dirty="0" smtClean="0"/>
          </a:p>
          <a:p>
            <a:endParaRPr lang="en-CA" b="0" dirty="0" smtClean="0"/>
          </a:p>
          <a:p>
            <a:r>
              <a:rPr lang="en-CA" b="0" dirty="0" smtClean="0"/>
              <a:t>In the next page is an algorith</a:t>
            </a:r>
            <a:r>
              <a:rPr lang="en-CA" b="0" dirty="0" smtClean="0"/>
              <a:t>m in </a:t>
            </a:r>
            <a:r>
              <a:rPr lang="en-CA" b="0" dirty="0" err="1" smtClean="0"/>
              <a:t>pseudocode</a:t>
            </a:r>
            <a:r>
              <a:rPr lang="en-CA" b="0" dirty="0" smtClean="0"/>
              <a:t> to insert a value into a </a:t>
            </a:r>
          </a:p>
          <a:p>
            <a:r>
              <a:rPr lang="en-CA" b="0" dirty="0" smtClean="0"/>
              <a:t>binary search tree.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/>
              <a:t>11-</a:t>
            </a:r>
            <a:fld id="{7A227628-A82A-4A46-9160-5D116A4FC181}" type="slidenum">
              <a:rPr lang="en-US"/>
              <a:pPr/>
              <a:t>2</a:t>
            </a:fld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23528" y="188640"/>
            <a:ext cx="8228012" cy="68634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Algorithm insert(k, r)</a:t>
            </a:r>
          </a:p>
          <a:p>
            <a:pPr>
              <a:spcBef>
                <a:spcPts val="0"/>
              </a:spcBef>
              <a:defRPr/>
            </a:pP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Input:</a:t>
            </a:r>
            <a:r>
              <a:rPr lang="en-US" b="0" i="1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b="0" i="1" dirty="0">
                <a:latin typeface="Arial" charset="0"/>
                <a:ea typeface="ＭＳ Ｐゴシック" charset="0"/>
              </a:rPr>
              <a:t>value k, node r of a binary search tree</a:t>
            </a:r>
          </a:p>
          <a:p>
            <a:pPr>
              <a:spcBef>
                <a:spcPts val="0"/>
              </a:spcBef>
              <a:defRPr/>
            </a:pP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Output</a:t>
            </a:r>
            <a:r>
              <a:rPr lang="en-US" b="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 true</a:t>
            </a: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b="0" i="1" dirty="0">
                <a:latin typeface="Arial" charset="0"/>
                <a:ea typeface="ＭＳ Ｐゴシック" charset="0"/>
              </a:rPr>
              <a:t>if</a:t>
            </a: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b="0" i="1" dirty="0">
                <a:latin typeface="Arial" charset="0"/>
                <a:ea typeface="ＭＳ Ｐゴシック" charset="0"/>
              </a:rPr>
              <a:t>k was successfully added and </a:t>
            </a:r>
            <a:r>
              <a:rPr lang="en-US" b="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false</a:t>
            </a:r>
            <a:r>
              <a:rPr lang="en-US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b="0" i="1" dirty="0">
                <a:latin typeface="Arial" charset="0"/>
                <a:ea typeface="ＭＳ Ｐゴシック" charset="0"/>
              </a:rPr>
              <a:t>if not</a:t>
            </a:r>
          </a:p>
          <a:p>
            <a:pPr>
              <a:spcBef>
                <a:spcPts val="0"/>
              </a:spcBef>
              <a:defRPr/>
            </a:pPr>
            <a:r>
              <a:rPr lang="en-US" sz="300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300" b="0" i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b="0" dirty="0" err="1">
                <a:latin typeface="Arial" charset="0"/>
                <a:ea typeface="ＭＳ Ｐゴシック" charset="0"/>
              </a:rPr>
              <a:t>newNode</a:t>
            </a:r>
            <a:r>
              <a:rPr lang="en-US" b="0" dirty="0">
                <a:latin typeface="Arial" charset="0"/>
                <a:ea typeface="ＭＳ Ｐゴシック" charset="0"/>
              </a:rPr>
              <a:t> = new node storing k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if</a:t>
            </a:r>
            <a:r>
              <a:rPr lang="en-US" b="0" dirty="0">
                <a:latin typeface="Arial" charset="0"/>
                <a:ea typeface="ＭＳ Ｐゴシック" charset="0"/>
              </a:rPr>
              <a:t> tree is empty</a:t>
            </a:r>
            <a:r>
              <a:rPr lang="en-US" dirty="0">
                <a:latin typeface="Arial" charset="0"/>
                <a:ea typeface="ＭＳ Ｐゴシック" charset="0"/>
              </a:rPr>
              <a:t> then </a:t>
            </a:r>
            <a:r>
              <a:rPr lang="en-US" b="0" dirty="0">
                <a:latin typeface="Arial" charset="0"/>
                <a:ea typeface="ＭＳ Ｐゴシック" charset="0"/>
              </a:rPr>
              <a:t>{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set </a:t>
            </a:r>
            <a:r>
              <a:rPr lang="en-US" b="0" dirty="0" err="1">
                <a:latin typeface="Arial" charset="0"/>
                <a:ea typeface="ＭＳ Ｐゴシック" charset="0"/>
              </a:rPr>
              <a:t>newNode</a:t>
            </a:r>
            <a:r>
              <a:rPr lang="en-US" b="0" dirty="0">
                <a:latin typeface="Arial" charset="0"/>
                <a:ea typeface="ＭＳ Ｐゴシック" charset="0"/>
              </a:rPr>
              <a:t> as the root of the tree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</a:t>
            </a:r>
            <a:r>
              <a:rPr lang="en-US" dirty="0">
                <a:latin typeface="Arial" charset="0"/>
                <a:ea typeface="ＭＳ Ｐゴシック" charset="0"/>
              </a:rPr>
              <a:t> return </a:t>
            </a: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true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}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if</a:t>
            </a:r>
            <a:r>
              <a:rPr lang="en-US" b="0" dirty="0">
                <a:latin typeface="Arial" charset="0"/>
                <a:ea typeface="ＭＳ Ｐゴシック" charset="0"/>
              </a:rPr>
              <a:t> k == value at r </a:t>
            </a:r>
            <a:r>
              <a:rPr lang="en-US" dirty="0">
                <a:latin typeface="Arial" charset="0"/>
                <a:ea typeface="ＭＳ Ｐゴシック" charset="0"/>
              </a:rPr>
              <a:t>then return </a:t>
            </a: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false</a:t>
            </a:r>
            <a:r>
              <a:rPr lang="en-US" b="0" dirty="0">
                <a:latin typeface="Arial" charset="0"/>
                <a:ea typeface="ＭＳ Ｐゴシック" charset="0"/>
              </a:rPr>
              <a:t> // no duplicates allowed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else if </a:t>
            </a:r>
            <a:r>
              <a:rPr lang="en-US" b="0" dirty="0">
                <a:latin typeface="Arial" charset="0"/>
                <a:ea typeface="ＭＳ Ｐゴシック" charset="0"/>
              </a:rPr>
              <a:t>k &lt; value at r </a:t>
            </a:r>
            <a:r>
              <a:rPr lang="en-US" dirty="0">
                <a:latin typeface="Arial" charset="0"/>
                <a:ea typeface="ＭＳ Ｐゴシック" charset="0"/>
              </a:rPr>
              <a:t>then</a:t>
            </a:r>
            <a:r>
              <a:rPr lang="en-US" b="0" dirty="0">
                <a:latin typeface="Arial" charset="0"/>
                <a:ea typeface="ＭＳ Ｐゴシック" charset="0"/>
              </a:rPr>
              <a:t/>
            </a:r>
            <a:br>
              <a:rPr lang="en-US" b="0" dirty="0">
                <a:latin typeface="Arial" charset="0"/>
                <a:ea typeface="ＭＳ Ｐゴシック" charset="0"/>
              </a:rPr>
            </a:br>
            <a:r>
              <a:rPr lang="en-US" b="0" dirty="0">
                <a:latin typeface="Arial" charset="0"/>
                <a:ea typeface="ＭＳ Ｐゴシック" charset="0"/>
              </a:rPr>
              <a:t>    	</a:t>
            </a:r>
            <a:r>
              <a:rPr lang="en-US" dirty="0">
                <a:latin typeface="Arial" charset="0"/>
                <a:ea typeface="ＭＳ Ｐゴシック" charset="0"/>
              </a:rPr>
              <a:t>if</a:t>
            </a:r>
            <a:r>
              <a:rPr lang="en-US" b="0" dirty="0">
                <a:latin typeface="Arial" charset="0"/>
                <a:ea typeface="ＭＳ Ｐゴシック" charset="0"/>
              </a:rPr>
              <a:t> r has no left child </a:t>
            </a:r>
            <a:r>
              <a:rPr lang="en-US" dirty="0">
                <a:latin typeface="Arial" charset="0"/>
                <a:ea typeface="ＭＳ Ｐゴシック" charset="0"/>
              </a:rPr>
              <a:t>then</a:t>
            </a:r>
            <a:r>
              <a:rPr lang="en-US" b="0" dirty="0">
                <a:latin typeface="Arial" charset="0"/>
                <a:ea typeface="ＭＳ Ｐゴシック" charset="0"/>
              </a:rPr>
              <a:t> {</a:t>
            </a:r>
            <a:r>
              <a:rPr lang="en-US" b="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/>
            </a:r>
            <a:br>
              <a:rPr lang="en-US" b="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b="0" dirty="0">
                <a:latin typeface="Arial" charset="0"/>
                <a:ea typeface="ＭＳ Ｐゴシック" charset="0"/>
              </a:rPr>
              <a:t>           	         set </a:t>
            </a:r>
            <a:r>
              <a:rPr lang="en-US" b="0" dirty="0" err="1">
                <a:latin typeface="Arial" charset="0"/>
                <a:ea typeface="ＭＳ Ｐゴシック" charset="0"/>
              </a:rPr>
              <a:t>newNode</a:t>
            </a:r>
            <a:r>
              <a:rPr lang="en-US" b="0" dirty="0">
                <a:latin typeface="Arial" charset="0"/>
                <a:ea typeface="ＭＳ Ｐゴシック" charset="0"/>
              </a:rPr>
              <a:t> as left child of r 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                  </a:t>
            </a:r>
            <a:r>
              <a:rPr lang="en-US" dirty="0">
                <a:latin typeface="Arial" charset="0"/>
                <a:ea typeface="ＭＳ Ｐゴシック" charset="0"/>
              </a:rPr>
              <a:t>return </a:t>
            </a: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true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            }</a:t>
            </a:r>
            <a:b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</a:br>
            <a:r>
              <a:rPr lang="en-US" b="0" dirty="0">
                <a:latin typeface="Arial" charset="0"/>
                <a:ea typeface="ＭＳ Ｐゴシック" charset="0"/>
              </a:rPr>
              <a:t>    	</a:t>
            </a:r>
            <a:r>
              <a:rPr lang="en-US" dirty="0">
                <a:latin typeface="Arial" charset="0"/>
                <a:ea typeface="ＭＳ Ｐゴシック" charset="0"/>
              </a:rPr>
              <a:t>else return </a:t>
            </a:r>
            <a:r>
              <a:rPr lang="en-US" b="0" dirty="0">
                <a:latin typeface="Arial" charset="0"/>
                <a:ea typeface="ＭＳ Ｐゴシック" charset="0"/>
              </a:rPr>
              <a:t>insert (k, left child of r)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if</a:t>
            </a:r>
            <a:r>
              <a:rPr lang="en-US" b="0" dirty="0">
                <a:latin typeface="Arial" charset="0"/>
                <a:ea typeface="ＭＳ Ｐゴシック" charset="0"/>
              </a:rPr>
              <a:t> k &gt; value at r </a:t>
            </a:r>
            <a:r>
              <a:rPr lang="en-US" dirty="0">
                <a:latin typeface="Arial" charset="0"/>
                <a:ea typeface="ＭＳ Ｐゴシック" charset="0"/>
              </a:rPr>
              <a:t>then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	</a:t>
            </a:r>
            <a:r>
              <a:rPr lang="en-US" dirty="0">
                <a:latin typeface="Arial" charset="0"/>
                <a:ea typeface="ＭＳ Ｐゴシック" charset="0"/>
              </a:rPr>
              <a:t>if</a:t>
            </a:r>
            <a:r>
              <a:rPr lang="en-US" b="0" dirty="0">
                <a:latin typeface="Arial" charset="0"/>
                <a:ea typeface="ＭＳ Ｐゴシック" charset="0"/>
              </a:rPr>
              <a:t> r has no right child </a:t>
            </a:r>
            <a:r>
              <a:rPr lang="en-US" dirty="0">
                <a:latin typeface="Arial" charset="0"/>
                <a:ea typeface="ＭＳ Ｐゴシック" charset="0"/>
              </a:rPr>
              <a:t>then</a:t>
            </a:r>
            <a:r>
              <a:rPr lang="en-US" b="0" dirty="0">
                <a:latin typeface="Arial" charset="0"/>
                <a:ea typeface="ＭＳ Ｐゴシック" charset="0"/>
              </a:rPr>
              <a:t> {</a:t>
            </a:r>
            <a:endParaRPr lang="en-US" b="0" i="1" dirty="0">
              <a:latin typeface="Arial" charset="0"/>
              <a:ea typeface="ＭＳ Ｐゴシック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    	         set </a:t>
            </a:r>
            <a:r>
              <a:rPr lang="en-US" b="0" dirty="0" err="1">
                <a:latin typeface="Arial" charset="0"/>
                <a:ea typeface="ＭＳ Ｐゴシック" charset="0"/>
              </a:rPr>
              <a:t>newNode</a:t>
            </a:r>
            <a:r>
              <a:rPr lang="en-US" b="0" dirty="0">
                <a:latin typeface="Arial" charset="0"/>
                <a:ea typeface="ＭＳ Ｐゴシック" charset="0"/>
              </a:rPr>
              <a:t> as right child of r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                   </a:t>
            </a:r>
            <a:r>
              <a:rPr lang="en-US" dirty="0">
                <a:latin typeface="Arial" charset="0"/>
                <a:ea typeface="ＭＳ Ｐゴシック" charset="0"/>
              </a:rPr>
              <a:t>return</a:t>
            </a:r>
            <a:r>
              <a:rPr lang="en-US" b="0" dirty="0">
                <a:latin typeface="Arial" charset="0"/>
                <a:ea typeface="ＭＳ Ｐゴシック" charset="0"/>
              </a:rPr>
              <a:t> </a:t>
            </a: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true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            }</a:t>
            </a:r>
          </a:p>
          <a:p>
            <a:pPr>
              <a:spcBef>
                <a:spcPts val="0"/>
              </a:spcBef>
              <a:defRPr/>
            </a:pPr>
            <a:r>
              <a:rPr lang="en-US" b="0" dirty="0">
                <a:latin typeface="Arial" charset="0"/>
                <a:ea typeface="ＭＳ Ｐゴシック" charset="0"/>
              </a:rPr>
              <a:t>    	</a:t>
            </a:r>
            <a:r>
              <a:rPr lang="en-US" dirty="0">
                <a:latin typeface="Arial" charset="0"/>
                <a:ea typeface="ＭＳ Ｐゴシック" charset="0"/>
              </a:rPr>
              <a:t>else return </a:t>
            </a:r>
            <a:r>
              <a:rPr lang="en-US" b="0" dirty="0">
                <a:latin typeface="Arial" charset="0"/>
                <a:ea typeface="ＭＳ Ｐゴシック" charset="0"/>
              </a:rPr>
              <a:t>insert (k, right child of r)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499</TotalTime>
  <Words>133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noteTemplate05</vt:lpstr>
      <vt:lpstr>Slide 1</vt:lpstr>
      <vt:lpstr>Slide 2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15</dc:title>
  <dc:creator>doug vancise</dc:creator>
  <cp:lastModifiedBy>Roberto Solis</cp:lastModifiedBy>
  <cp:revision>62</cp:revision>
  <dcterms:created xsi:type="dcterms:W3CDTF">2007-06-13T21:14:59Z</dcterms:created>
  <dcterms:modified xsi:type="dcterms:W3CDTF">2017-04-04T18:54:17Z</dcterms:modified>
</cp:coreProperties>
</file>