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ink/ink1.xml" ContentType="application/inkml+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6"/>
  </p:notesMasterIdLst>
  <p:handoutMasterIdLst>
    <p:handoutMasterId r:id="rId47"/>
  </p:handoutMasterIdLst>
  <p:sldIdLst>
    <p:sldId id="256" r:id="rId2"/>
    <p:sldId id="258" r:id="rId3"/>
    <p:sldId id="259" r:id="rId4"/>
    <p:sldId id="260" r:id="rId5"/>
    <p:sldId id="261" r:id="rId6"/>
    <p:sldId id="262" r:id="rId7"/>
    <p:sldId id="257" r:id="rId8"/>
    <p:sldId id="270" r:id="rId9"/>
    <p:sldId id="264" r:id="rId10"/>
    <p:sldId id="265" r:id="rId11"/>
    <p:sldId id="266" r:id="rId12"/>
    <p:sldId id="267" r:id="rId13"/>
    <p:sldId id="268" r:id="rId14"/>
    <p:sldId id="269" r:id="rId15"/>
    <p:sldId id="272" r:id="rId16"/>
    <p:sldId id="306" r:id="rId17"/>
    <p:sldId id="273" r:id="rId18"/>
    <p:sldId id="274" r:id="rId19"/>
    <p:sldId id="307" r:id="rId20"/>
    <p:sldId id="275" r:id="rId21"/>
    <p:sldId id="276" r:id="rId22"/>
    <p:sldId id="286" r:id="rId23"/>
    <p:sldId id="287" r:id="rId24"/>
    <p:sldId id="279" r:id="rId25"/>
    <p:sldId id="280" r:id="rId26"/>
    <p:sldId id="282" r:id="rId27"/>
    <p:sldId id="283" r:id="rId28"/>
    <p:sldId id="284" r:id="rId29"/>
    <p:sldId id="285" r:id="rId30"/>
    <p:sldId id="289" r:id="rId31"/>
    <p:sldId id="309" r:id="rId32"/>
    <p:sldId id="290" r:id="rId33"/>
    <p:sldId id="291" r:id="rId34"/>
    <p:sldId id="310" r:id="rId35"/>
    <p:sldId id="292" r:id="rId36"/>
    <p:sldId id="293" r:id="rId37"/>
    <p:sldId id="294" r:id="rId38"/>
    <p:sldId id="295" r:id="rId39"/>
    <p:sldId id="296" r:id="rId40"/>
    <p:sldId id="297" r:id="rId41"/>
    <p:sldId id="298" r:id="rId42"/>
    <p:sldId id="301" r:id="rId43"/>
    <p:sldId id="302" r:id="rId44"/>
    <p:sldId id="303" r:id="rId45"/>
  </p:sldIdLst>
  <p:sldSz cx="9144000" cy="6858000" type="screen4x3"/>
  <p:notesSz cx="9601200" cy="7315200"/>
  <p:defaultTextStyle>
    <a:defPPr>
      <a:defRPr lang="en-US"/>
    </a:defPPr>
    <a:lvl1pPr algn="l" rtl="0" fontAlgn="base">
      <a:spcBef>
        <a:spcPct val="0"/>
      </a:spcBef>
      <a:spcAft>
        <a:spcPct val="0"/>
      </a:spcAft>
      <a:defRPr sz="2000" b="1" kern="1200">
        <a:solidFill>
          <a:schemeClr val="tx1"/>
        </a:solidFill>
        <a:latin typeface="Arial" charset="0"/>
        <a:ea typeface="+mn-ea"/>
        <a:cs typeface="+mn-cs"/>
      </a:defRPr>
    </a:lvl1pPr>
    <a:lvl2pPr marL="457200" algn="l" rtl="0" fontAlgn="base">
      <a:spcBef>
        <a:spcPct val="0"/>
      </a:spcBef>
      <a:spcAft>
        <a:spcPct val="0"/>
      </a:spcAft>
      <a:defRPr sz="2000" b="1" kern="1200">
        <a:solidFill>
          <a:schemeClr val="tx1"/>
        </a:solidFill>
        <a:latin typeface="Arial" charset="0"/>
        <a:ea typeface="+mn-ea"/>
        <a:cs typeface="+mn-cs"/>
      </a:defRPr>
    </a:lvl2pPr>
    <a:lvl3pPr marL="914400" algn="l" rtl="0" fontAlgn="base">
      <a:spcBef>
        <a:spcPct val="0"/>
      </a:spcBef>
      <a:spcAft>
        <a:spcPct val="0"/>
      </a:spcAft>
      <a:defRPr sz="2000" b="1" kern="1200">
        <a:solidFill>
          <a:schemeClr val="tx1"/>
        </a:solidFill>
        <a:latin typeface="Arial" charset="0"/>
        <a:ea typeface="+mn-ea"/>
        <a:cs typeface="+mn-cs"/>
      </a:defRPr>
    </a:lvl3pPr>
    <a:lvl4pPr marL="1371600" algn="l" rtl="0" fontAlgn="base">
      <a:spcBef>
        <a:spcPct val="0"/>
      </a:spcBef>
      <a:spcAft>
        <a:spcPct val="0"/>
      </a:spcAft>
      <a:defRPr sz="2000" b="1" kern="1200">
        <a:solidFill>
          <a:schemeClr val="tx1"/>
        </a:solidFill>
        <a:latin typeface="Arial" charset="0"/>
        <a:ea typeface="+mn-ea"/>
        <a:cs typeface="+mn-cs"/>
      </a:defRPr>
    </a:lvl4pPr>
    <a:lvl5pPr marL="1828800" algn="l" rtl="0" fontAlgn="base">
      <a:spcBef>
        <a:spcPct val="0"/>
      </a:spcBef>
      <a:spcAft>
        <a:spcPct val="0"/>
      </a:spcAft>
      <a:defRPr sz="2000" b="1" kern="1200">
        <a:solidFill>
          <a:schemeClr val="tx1"/>
        </a:solidFill>
        <a:latin typeface="Arial" charset="0"/>
        <a:ea typeface="+mn-ea"/>
        <a:cs typeface="+mn-cs"/>
      </a:defRPr>
    </a:lvl5pPr>
    <a:lvl6pPr marL="2286000" algn="l" defTabSz="914400" rtl="0" eaLnBrk="1" latinLnBrk="0" hangingPunct="1">
      <a:defRPr sz="2000" b="1" kern="1200">
        <a:solidFill>
          <a:schemeClr val="tx1"/>
        </a:solidFill>
        <a:latin typeface="Arial" charset="0"/>
        <a:ea typeface="+mn-ea"/>
        <a:cs typeface="+mn-cs"/>
      </a:defRPr>
    </a:lvl6pPr>
    <a:lvl7pPr marL="2743200" algn="l" defTabSz="914400" rtl="0" eaLnBrk="1" latinLnBrk="0" hangingPunct="1">
      <a:defRPr sz="2000" b="1" kern="1200">
        <a:solidFill>
          <a:schemeClr val="tx1"/>
        </a:solidFill>
        <a:latin typeface="Arial" charset="0"/>
        <a:ea typeface="+mn-ea"/>
        <a:cs typeface="+mn-cs"/>
      </a:defRPr>
    </a:lvl7pPr>
    <a:lvl8pPr marL="3200400" algn="l" defTabSz="914400" rtl="0" eaLnBrk="1" latinLnBrk="0" hangingPunct="1">
      <a:defRPr sz="2000" b="1" kern="1200">
        <a:solidFill>
          <a:schemeClr val="tx1"/>
        </a:solidFill>
        <a:latin typeface="Arial" charset="0"/>
        <a:ea typeface="+mn-ea"/>
        <a:cs typeface="+mn-cs"/>
      </a:defRPr>
    </a:lvl8pPr>
    <a:lvl9pPr marL="3657600" algn="l" defTabSz="914400" rtl="0" eaLnBrk="1" latinLnBrk="0" hangingPunct="1">
      <a:defRPr sz="20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3" autoAdjust="0"/>
    <p:restoredTop sz="94656" autoAdjust="0"/>
  </p:normalViewPr>
  <p:slideViewPr>
    <p:cSldViewPr>
      <p:cViewPr varScale="1">
        <p:scale>
          <a:sx n="102" d="100"/>
          <a:sy n="102" d="100"/>
        </p:scale>
        <p:origin x="99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4160838" cy="365125"/>
          </a:xfrm>
          <a:prstGeom prst="rect">
            <a:avLst/>
          </a:prstGeom>
          <a:noFill/>
          <a:ln w="9525">
            <a:noFill/>
            <a:miter lim="800000"/>
            <a:headEnd/>
            <a:tailEnd/>
          </a:ln>
          <a:effectLst/>
        </p:spPr>
        <p:txBody>
          <a:bodyPr vert="horz" wrap="square" lIns="96651" tIns="48326" rIns="96651" bIns="48326" numCol="1" anchor="t" anchorCtr="0" compatLnSpc="1">
            <a:prstTxWarp prst="textNoShape">
              <a:avLst/>
            </a:prstTxWarp>
          </a:bodyPr>
          <a:lstStyle>
            <a:lvl1pPr defTabSz="966788">
              <a:defRPr sz="1300"/>
            </a:lvl1pPr>
          </a:lstStyle>
          <a:p>
            <a:endParaRPr lang="en-US"/>
          </a:p>
        </p:txBody>
      </p:sp>
      <p:sp>
        <p:nvSpPr>
          <p:cNvPr id="69635" name="Rectangle 3"/>
          <p:cNvSpPr>
            <a:spLocks noGrp="1" noChangeArrowheads="1"/>
          </p:cNvSpPr>
          <p:nvPr>
            <p:ph type="dt" sz="quarter" idx="1"/>
          </p:nvPr>
        </p:nvSpPr>
        <p:spPr bwMode="auto">
          <a:xfrm>
            <a:off x="5440363" y="0"/>
            <a:ext cx="4160837" cy="365125"/>
          </a:xfrm>
          <a:prstGeom prst="rect">
            <a:avLst/>
          </a:prstGeom>
          <a:noFill/>
          <a:ln w="9525">
            <a:noFill/>
            <a:miter lim="800000"/>
            <a:headEnd/>
            <a:tailEnd/>
          </a:ln>
          <a:effectLst/>
        </p:spPr>
        <p:txBody>
          <a:bodyPr vert="horz" wrap="square" lIns="96651" tIns="48326" rIns="96651" bIns="48326" numCol="1" anchor="t" anchorCtr="0" compatLnSpc="1">
            <a:prstTxWarp prst="textNoShape">
              <a:avLst/>
            </a:prstTxWarp>
          </a:bodyPr>
          <a:lstStyle>
            <a:lvl1pPr algn="r" defTabSz="966788">
              <a:defRPr sz="1300"/>
            </a:lvl1pPr>
          </a:lstStyle>
          <a:p>
            <a:endParaRPr lang="en-US"/>
          </a:p>
        </p:txBody>
      </p:sp>
      <p:sp>
        <p:nvSpPr>
          <p:cNvPr id="69636" name="Rectangle 4"/>
          <p:cNvSpPr>
            <a:spLocks noGrp="1" noChangeArrowheads="1"/>
          </p:cNvSpPr>
          <p:nvPr>
            <p:ph type="ftr" sz="quarter" idx="2"/>
          </p:nvPr>
        </p:nvSpPr>
        <p:spPr bwMode="auto">
          <a:xfrm>
            <a:off x="0" y="6950075"/>
            <a:ext cx="4160838" cy="365125"/>
          </a:xfrm>
          <a:prstGeom prst="rect">
            <a:avLst/>
          </a:prstGeom>
          <a:noFill/>
          <a:ln w="9525">
            <a:noFill/>
            <a:miter lim="800000"/>
            <a:headEnd/>
            <a:tailEnd/>
          </a:ln>
          <a:effectLst/>
        </p:spPr>
        <p:txBody>
          <a:bodyPr vert="horz" wrap="square" lIns="96651" tIns="48326" rIns="96651" bIns="48326" numCol="1" anchor="b" anchorCtr="0" compatLnSpc="1">
            <a:prstTxWarp prst="textNoShape">
              <a:avLst/>
            </a:prstTxWarp>
          </a:bodyPr>
          <a:lstStyle>
            <a:lvl1pPr defTabSz="966788">
              <a:defRPr sz="1300"/>
            </a:lvl1pPr>
          </a:lstStyle>
          <a:p>
            <a:endParaRPr lang="en-US"/>
          </a:p>
        </p:txBody>
      </p:sp>
      <p:sp>
        <p:nvSpPr>
          <p:cNvPr id="69637" name="Rectangle 5"/>
          <p:cNvSpPr>
            <a:spLocks noGrp="1" noChangeArrowheads="1"/>
          </p:cNvSpPr>
          <p:nvPr>
            <p:ph type="sldNum" sz="quarter" idx="3"/>
          </p:nvPr>
        </p:nvSpPr>
        <p:spPr bwMode="auto">
          <a:xfrm>
            <a:off x="5440363" y="6950075"/>
            <a:ext cx="4160837" cy="365125"/>
          </a:xfrm>
          <a:prstGeom prst="rect">
            <a:avLst/>
          </a:prstGeom>
          <a:noFill/>
          <a:ln w="9525">
            <a:noFill/>
            <a:miter lim="800000"/>
            <a:headEnd/>
            <a:tailEnd/>
          </a:ln>
          <a:effectLst/>
        </p:spPr>
        <p:txBody>
          <a:bodyPr vert="horz" wrap="square" lIns="96651" tIns="48326" rIns="96651" bIns="48326" numCol="1" anchor="b" anchorCtr="0" compatLnSpc="1">
            <a:prstTxWarp prst="textNoShape">
              <a:avLst/>
            </a:prstTxWarp>
          </a:bodyPr>
          <a:lstStyle>
            <a:lvl1pPr algn="r" defTabSz="966788">
              <a:defRPr sz="1300"/>
            </a:lvl1pPr>
          </a:lstStyle>
          <a:p>
            <a:fld id="{FFE92793-4DC7-4FC2-A302-5DF78708EF81}" type="slidenum">
              <a:rPr lang="en-US"/>
              <a:pPr/>
              <a:t>‹#›</a:t>
            </a:fld>
            <a:endParaRPr lang="en-US"/>
          </a:p>
        </p:txBody>
      </p:sp>
    </p:spTree>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03-12T16:53:57.255"/>
    </inkml:context>
    <inkml:brush xml:id="br0">
      <inkml:brushProperty name="width" value="0.05" units="cm"/>
      <inkml:brushProperty name="height" value="0.05" units="cm"/>
    </inkml:brush>
  </inkml:definitions>
  <inkml:trace contextRef="#ctx0" brushRef="#br0">1 27 3812,'0'0'1153,"0"0"-1057,0 0 256,0 0 289,0 0 512,0 0-352,0 0-321,0 0-352,0 0-128,0 0-160,0 0-545,0 0-1249,0-26-1889</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4160838" cy="365125"/>
          </a:xfrm>
          <a:prstGeom prst="rect">
            <a:avLst/>
          </a:prstGeom>
          <a:noFill/>
          <a:ln w="9525">
            <a:noFill/>
            <a:miter lim="800000"/>
            <a:headEnd/>
            <a:tailEnd/>
          </a:ln>
          <a:effectLst/>
        </p:spPr>
        <p:txBody>
          <a:bodyPr vert="horz" wrap="square" lIns="96651" tIns="48326" rIns="96651" bIns="48326" numCol="1" anchor="t" anchorCtr="0" compatLnSpc="1">
            <a:prstTxWarp prst="textNoShape">
              <a:avLst/>
            </a:prstTxWarp>
          </a:bodyPr>
          <a:lstStyle>
            <a:lvl1pPr defTabSz="966788">
              <a:defRPr sz="1300" b="0">
                <a:latin typeface="Times New Roman" pitchFamily="18" charset="0"/>
              </a:defRPr>
            </a:lvl1pPr>
          </a:lstStyle>
          <a:p>
            <a:endParaRPr lang="en-US"/>
          </a:p>
        </p:txBody>
      </p:sp>
      <p:sp>
        <p:nvSpPr>
          <p:cNvPr id="4099" name="Rectangle 3"/>
          <p:cNvSpPr>
            <a:spLocks noGrp="1" noChangeArrowheads="1"/>
          </p:cNvSpPr>
          <p:nvPr>
            <p:ph type="dt" idx="1"/>
          </p:nvPr>
        </p:nvSpPr>
        <p:spPr bwMode="auto">
          <a:xfrm>
            <a:off x="5440363" y="0"/>
            <a:ext cx="4160837" cy="365125"/>
          </a:xfrm>
          <a:prstGeom prst="rect">
            <a:avLst/>
          </a:prstGeom>
          <a:noFill/>
          <a:ln w="9525">
            <a:noFill/>
            <a:miter lim="800000"/>
            <a:headEnd/>
            <a:tailEnd/>
          </a:ln>
          <a:effectLst/>
        </p:spPr>
        <p:txBody>
          <a:bodyPr vert="horz" wrap="square" lIns="96651" tIns="48326" rIns="96651" bIns="48326" numCol="1" anchor="t" anchorCtr="0" compatLnSpc="1">
            <a:prstTxWarp prst="textNoShape">
              <a:avLst/>
            </a:prstTxWarp>
          </a:bodyPr>
          <a:lstStyle>
            <a:lvl1pPr algn="r" defTabSz="966788">
              <a:defRPr sz="1300" b="0">
                <a:latin typeface="Times New Roman" pitchFamily="18" charset="0"/>
              </a:defRPr>
            </a:lvl1pPr>
          </a:lstStyle>
          <a:p>
            <a:endParaRPr lang="en-US"/>
          </a:p>
        </p:txBody>
      </p:sp>
      <p:sp>
        <p:nvSpPr>
          <p:cNvPr id="4100" name="Rectangle 4"/>
          <p:cNvSpPr>
            <a:spLocks noGrp="1" noRot="1" noChangeAspect="1" noChangeArrowheads="1" noTextEdit="1"/>
          </p:cNvSpPr>
          <p:nvPr>
            <p:ph type="sldImg" idx="2"/>
          </p:nvPr>
        </p:nvSpPr>
        <p:spPr bwMode="auto">
          <a:xfrm>
            <a:off x="2968625" y="549275"/>
            <a:ext cx="3657600" cy="27432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1279525" y="3475038"/>
            <a:ext cx="7042150" cy="3290887"/>
          </a:xfrm>
          <a:prstGeom prst="rect">
            <a:avLst/>
          </a:prstGeom>
          <a:noFill/>
          <a:ln w="9525">
            <a:noFill/>
            <a:miter lim="800000"/>
            <a:headEnd/>
            <a:tailEnd/>
          </a:ln>
          <a:effectLst/>
        </p:spPr>
        <p:txBody>
          <a:bodyPr vert="horz" wrap="square" lIns="96651" tIns="48326" rIns="96651" bIns="4832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2" name="Rectangle 6"/>
          <p:cNvSpPr>
            <a:spLocks noGrp="1" noChangeArrowheads="1"/>
          </p:cNvSpPr>
          <p:nvPr>
            <p:ph type="ftr" sz="quarter" idx="4"/>
          </p:nvPr>
        </p:nvSpPr>
        <p:spPr bwMode="auto">
          <a:xfrm>
            <a:off x="0" y="6950075"/>
            <a:ext cx="4160838" cy="365125"/>
          </a:xfrm>
          <a:prstGeom prst="rect">
            <a:avLst/>
          </a:prstGeom>
          <a:noFill/>
          <a:ln w="9525">
            <a:noFill/>
            <a:miter lim="800000"/>
            <a:headEnd/>
            <a:tailEnd/>
          </a:ln>
          <a:effectLst/>
        </p:spPr>
        <p:txBody>
          <a:bodyPr vert="horz" wrap="square" lIns="96651" tIns="48326" rIns="96651" bIns="48326" numCol="1" anchor="b" anchorCtr="0" compatLnSpc="1">
            <a:prstTxWarp prst="textNoShape">
              <a:avLst/>
            </a:prstTxWarp>
          </a:bodyPr>
          <a:lstStyle>
            <a:lvl1pPr defTabSz="966788">
              <a:defRPr sz="1300" b="0">
                <a:latin typeface="Times New Roman" pitchFamily="18" charset="0"/>
              </a:defRPr>
            </a:lvl1pPr>
          </a:lstStyle>
          <a:p>
            <a:endParaRPr lang="en-US"/>
          </a:p>
        </p:txBody>
      </p:sp>
      <p:sp>
        <p:nvSpPr>
          <p:cNvPr id="4103" name="Rectangle 7"/>
          <p:cNvSpPr>
            <a:spLocks noGrp="1" noChangeArrowheads="1"/>
          </p:cNvSpPr>
          <p:nvPr>
            <p:ph type="sldNum" sz="quarter" idx="5"/>
          </p:nvPr>
        </p:nvSpPr>
        <p:spPr bwMode="auto">
          <a:xfrm>
            <a:off x="5440363" y="6950075"/>
            <a:ext cx="4160837" cy="365125"/>
          </a:xfrm>
          <a:prstGeom prst="rect">
            <a:avLst/>
          </a:prstGeom>
          <a:noFill/>
          <a:ln w="9525">
            <a:noFill/>
            <a:miter lim="800000"/>
            <a:headEnd/>
            <a:tailEnd/>
          </a:ln>
          <a:effectLst/>
        </p:spPr>
        <p:txBody>
          <a:bodyPr vert="horz" wrap="square" lIns="96651" tIns="48326" rIns="96651" bIns="48326" numCol="1" anchor="b" anchorCtr="0" compatLnSpc="1">
            <a:prstTxWarp prst="textNoShape">
              <a:avLst/>
            </a:prstTxWarp>
          </a:bodyPr>
          <a:lstStyle>
            <a:lvl1pPr algn="r" defTabSz="966788">
              <a:defRPr sz="1300" b="0">
                <a:latin typeface="Times New Roman" pitchFamily="18" charset="0"/>
              </a:defRPr>
            </a:lvl1pPr>
          </a:lstStyle>
          <a:p>
            <a:fld id="{C32672F4-007C-44F8-8417-B5ADADEAD2D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71E733-85CB-48D5-AB59-0212FFA3A782}" type="slidenum">
              <a:rPr lang="en-US"/>
              <a:pPr/>
              <a:t>14</a:t>
            </a:fld>
            <a:endParaRPr lang="en-US"/>
          </a:p>
        </p:txBody>
      </p:sp>
      <p:sp>
        <p:nvSpPr>
          <p:cNvPr id="17410" name="Rectangle 2"/>
          <p:cNvSpPr>
            <a:spLocks noGrp="1" noRot="1" noChangeAspect="1" noChangeArrowheads="1" noTextEdit="1"/>
          </p:cNvSpPr>
          <p:nvPr>
            <p:ph type="sldImg"/>
          </p:nvPr>
        </p:nvSpPr>
        <p:spPr bwMode="auto">
          <a:xfrm>
            <a:off x="2968625" y="549275"/>
            <a:ext cx="3657600" cy="2743200"/>
          </a:xfrm>
          <a:prstGeom prst="rect">
            <a:avLst/>
          </a:prstGeom>
          <a:solidFill>
            <a:srgbClr val="FFFFFF"/>
          </a:solidFill>
          <a:ln>
            <a:solidFill>
              <a:srgbClr val="000000"/>
            </a:solidFill>
            <a:miter lim="800000"/>
            <a:headEnd/>
            <a:tailEnd/>
          </a:ln>
        </p:spPr>
      </p:sp>
      <p:sp>
        <p:nvSpPr>
          <p:cNvPr id="17411" name="Rectangle 3"/>
          <p:cNvSpPr>
            <a:spLocks noGrp="1" noChangeArrowheads="1"/>
          </p:cNvSpPr>
          <p:nvPr>
            <p:ph type="body" idx="1"/>
          </p:nvPr>
        </p:nvSpPr>
        <p:spPr bwMode="auto">
          <a:xfrm>
            <a:off x="1279525" y="3475038"/>
            <a:ext cx="7042150" cy="3290887"/>
          </a:xfrm>
          <a:prstGeom prst="rect">
            <a:avLst/>
          </a:prstGeom>
          <a:solidFill>
            <a:srgbClr val="FFFFFF"/>
          </a:solidFill>
          <a:ln>
            <a:solidFill>
              <a:srgbClr val="000000"/>
            </a:solidFill>
            <a:miter lim="800000"/>
            <a:headEnd/>
            <a:tailEnd/>
          </a:ln>
        </p:spPr>
        <p:txBody>
          <a:bodyPr lIns="95114" tIns="47557" rIns="95114" bIns="47557"/>
          <a:lstStyle/>
          <a:p>
            <a:r>
              <a:rPr lang="en-US" sz="1000" b="1"/>
              <a:t>the sum of 1 to n is 	n plus the sum of 1 to n-1</a:t>
            </a:r>
          </a:p>
          <a:p>
            <a:endParaRPr lang="en-US"/>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F63C9D-FDED-4CE1-8C97-5E19ECCD63D1}" type="slidenum">
              <a:rPr lang="en-US"/>
              <a:pPr/>
              <a:t>15</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r>
              <a:rPr lang="en-US"/>
              <a:t>The sum of 1 to 1 is 1</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179824-E200-4CBC-BE0C-E87513293736}" type="slidenum">
              <a:rPr lang="en-US"/>
              <a:pPr/>
              <a:t>17</a:t>
            </a:fld>
            <a:endParaRPr lang="en-US"/>
          </a:p>
        </p:txBody>
      </p:sp>
      <p:sp>
        <p:nvSpPr>
          <p:cNvPr id="22530" name="Rectangle 2"/>
          <p:cNvSpPr>
            <a:spLocks noGrp="1" noRot="1" noChangeAspect="1" noChangeArrowheads="1" noTextEdit="1"/>
          </p:cNvSpPr>
          <p:nvPr>
            <p:ph type="sldImg"/>
          </p:nvPr>
        </p:nvSpPr>
        <p:spPr bwMode="auto">
          <a:xfrm>
            <a:off x="2968625" y="549275"/>
            <a:ext cx="3657600" cy="2743200"/>
          </a:xfrm>
          <a:prstGeom prst="rect">
            <a:avLst/>
          </a:prstGeom>
          <a:solidFill>
            <a:srgbClr val="FFFFFF"/>
          </a:solidFill>
          <a:ln>
            <a:solidFill>
              <a:srgbClr val="000000"/>
            </a:solidFill>
            <a:miter lim="800000"/>
            <a:headEnd/>
            <a:tailEnd/>
          </a:ln>
        </p:spPr>
      </p:sp>
      <p:sp>
        <p:nvSpPr>
          <p:cNvPr id="22531" name="Rectangle 3"/>
          <p:cNvSpPr>
            <a:spLocks noGrp="1" noChangeArrowheads="1"/>
          </p:cNvSpPr>
          <p:nvPr>
            <p:ph type="body" idx="1"/>
          </p:nvPr>
        </p:nvSpPr>
        <p:spPr bwMode="auto">
          <a:xfrm>
            <a:off x="1279525" y="3475038"/>
            <a:ext cx="7042150" cy="3290887"/>
          </a:xfrm>
          <a:prstGeom prst="rect">
            <a:avLst/>
          </a:prstGeom>
          <a:solidFill>
            <a:srgbClr val="FFFFFF"/>
          </a:solidFill>
          <a:ln>
            <a:solidFill>
              <a:srgbClr val="000000"/>
            </a:solidFill>
            <a:miter lim="800000"/>
            <a:headEnd/>
            <a:tailEnd/>
          </a:ln>
        </p:spPr>
        <p:txBody>
          <a:bodyPr lIns="95114" tIns="47557" rIns="95114" bIns="47557"/>
          <a:lstStyle/>
          <a:p>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A4F2F7-9FCF-44D8-BD44-3825B918B37B}" type="slidenum">
              <a:rPr lang="en-US"/>
              <a:pPr/>
              <a:t>24</a:t>
            </a:fld>
            <a:endParaRPr lang="en-US"/>
          </a:p>
        </p:txBody>
      </p:sp>
      <p:sp>
        <p:nvSpPr>
          <p:cNvPr id="29698" name="Rectangle 2"/>
          <p:cNvSpPr>
            <a:spLocks noGrp="1" noRot="1" noChangeAspect="1" noChangeArrowheads="1" noTextEdit="1"/>
          </p:cNvSpPr>
          <p:nvPr>
            <p:ph type="sldImg"/>
          </p:nvPr>
        </p:nvSpPr>
        <p:spPr bwMode="auto">
          <a:xfrm>
            <a:off x="2968625" y="549275"/>
            <a:ext cx="3657600" cy="2743200"/>
          </a:xfrm>
          <a:prstGeom prst="rect">
            <a:avLst/>
          </a:prstGeom>
          <a:solidFill>
            <a:srgbClr val="FFFFFF"/>
          </a:solidFill>
          <a:ln>
            <a:solidFill>
              <a:srgbClr val="000000"/>
            </a:solidFill>
            <a:miter lim="800000"/>
            <a:headEnd/>
            <a:tailEnd/>
          </a:ln>
        </p:spPr>
      </p:sp>
      <p:sp>
        <p:nvSpPr>
          <p:cNvPr id="29699" name="Rectangle 3"/>
          <p:cNvSpPr>
            <a:spLocks noGrp="1" noChangeArrowheads="1"/>
          </p:cNvSpPr>
          <p:nvPr>
            <p:ph type="body" idx="1"/>
          </p:nvPr>
        </p:nvSpPr>
        <p:spPr bwMode="auto">
          <a:xfrm>
            <a:off x="1279525" y="3475038"/>
            <a:ext cx="7042150" cy="3290887"/>
          </a:xfrm>
          <a:prstGeom prst="rect">
            <a:avLst/>
          </a:prstGeom>
          <a:solidFill>
            <a:srgbClr val="FFFFFF"/>
          </a:solidFill>
          <a:ln>
            <a:solidFill>
              <a:srgbClr val="000000"/>
            </a:solidFill>
            <a:miter lim="800000"/>
            <a:headEnd/>
            <a:tailEnd/>
          </a:ln>
        </p:spPr>
        <p:txBody>
          <a:bodyPr lIns="96636" tIns="48318" rIns="96636" bIns="48318"/>
          <a:lstStyle/>
          <a:p>
            <a:r>
              <a:rPr lang="en-US"/>
              <a:t>The iterative version is easier to understand (in fact there is a formula that is superior to both recursion and iteration in this case), Recursion has the overhead of multiple method invocations</a:t>
            </a:r>
          </a:p>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F1BD40-AE4F-482B-A82A-BC7C422C6336}" type="slidenum">
              <a:rPr lang="en-US"/>
              <a:pPr/>
              <a:t>29</a:t>
            </a:fld>
            <a:endParaRPr lang="en-US"/>
          </a:p>
        </p:txBody>
      </p:sp>
      <p:sp>
        <p:nvSpPr>
          <p:cNvPr id="36866" name="Rectangle 2"/>
          <p:cNvSpPr>
            <a:spLocks noGrp="1" noRot="1" noChangeAspect="1" noChangeArrowheads="1" noTextEdit="1"/>
          </p:cNvSpPr>
          <p:nvPr>
            <p:ph type="sldImg"/>
          </p:nvPr>
        </p:nvSpPr>
        <p:spPr bwMode="auto">
          <a:xfrm>
            <a:off x="2968625" y="549275"/>
            <a:ext cx="3657600" cy="2743200"/>
          </a:xfrm>
          <a:prstGeom prst="rect">
            <a:avLst/>
          </a:prstGeom>
          <a:solidFill>
            <a:srgbClr val="FFFFFF"/>
          </a:solidFill>
          <a:ln>
            <a:solidFill>
              <a:srgbClr val="000000"/>
            </a:solidFill>
            <a:miter lim="800000"/>
            <a:headEnd/>
            <a:tailEnd/>
          </a:ln>
        </p:spPr>
      </p:sp>
      <p:sp>
        <p:nvSpPr>
          <p:cNvPr id="36867" name="Rectangle 3"/>
          <p:cNvSpPr>
            <a:spLocks noGrp="1" noChangeArrowheads="1"/>
          </p:cNvSpPr>
          <p:nvPr>
            <p:ph type="body" idx="1"/>
          </p:nvPr>
        </p:nvSpPr>
        <p:spPr bwMode="auto">
          <a:xfrm>
            <a:off x="1279525" y="3475038"/>
            <a:ext cx="7042150" cy="3290887"/>
          </a:xfrm>
          <a:prstGeom prst="rect">
            <a:avLst/>
          </a:prstGeom>
          <a:solidFill>
            <a:srgbClr val="FFFFFF"/>
          </a:solidFill>
          <a:ln>
            <a:solidFill>
              <a:srgbClr val="000000"/>
            </a:solidFill>
            <a:miter lim="800000"/>
            <a:headEnd/>
            <a:tailEnd/>
          </a:ln>
        </p:spPr>
        <p:txBody>
          <a:bodyPr lIns="95114" tIns="47557" rIns="95114" bIns="47557"/>
          <a:lstStyle/>
          <a:p>
            <a:r>
              <a:rPr lang="en-US"/>
              <a:t>Recursive is inherently inefficient because it keeps recomputing the same thing many times!</a:t>
            </a:r>
          </a:p>
          <a:p>
            <a:r>
              <a:rPr lang="en-US"/>
              <a:t>(plus the overhead of method calls, as with factorial)</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94896D-E4D7-4429-94F3-62413D1A739F}" type="slidenum">
              <a:rPr lang="en-US"/>
              <a:pPr/>
              <a:t>32</a:t>
            </a:fld>
            <a:endParaRPr lang="en-US"/>
          </a:p>
        </p:txBody>
      </p:sp>
      <p:sp>
        <p:nvSpPr>
          <p:cNvPr id="44034" name="Rectangle 2"/>
          <p:cNvSpPr>
            <a:spLocks noGrp="1" noRot="1" noChangeAspect="1" noChangeArrowheads="1" noTextEdit="1"/>
          </p:cNvSpPr>
          <p:nvPr>
            <p:ph type="sldImg"/>
          </p:nvPr>
        </p:nvSpPr>
        <p:spPr bwMode="auto">
          <a:xfrm>
            <a:off x="2968625" y="549275"/>
            <a:ext cx="3657600" cy="2743200"/>
          </a:xfrm>
          <a:prstGeom prst="rect">
            <a:avLst/>
          </a:prstGeom>
          <a:solidFill>
            <a:srgbClr val="FFFFFF"/>
          </a:solidFill>
          <a:ln>
            <a:solidFill>
              <a:srgbClr val="000000"/>
            </a:solidFill>
            <a:miter lim="800000"/>
            <a:headEnd/>
            <a:tailEnd/>
          </a:ln>
        </p:spPr>
      </p:sp>
      <p:sp>
        <p:nvSpPr>
          <p:cNvPr id="44035" name="Rectangle 3"/>
          <p:cNvSpPr>
            <a:spLocks noGrp="1" noChangeArrowheads="1"/>
          </p:cNvSpPr>
          <p:nvPr>
            <p:ph type="body" idx="1"/>
          </p:nvPr>
        </p:nvSpPr>
        <p:spPr bwMode="auto">
          <a:xfrm>
            <a:off x="1279525" y="3475038"/>
            <a:ext cx="7042150" cy="3290887"/>
          </a:xfrm>
          <a:prstGeom prst="rect">
            <a:avLst/>
          </a:prstGeom>
          <a:solidFill>
            <a:srgbClr val="FFFFFF"/>
          </a:solidFill>
          <a:ln>
            <a:solidFill>
              <a:srgbClr val="000000"/>
            </a:solidFill>
            <a:miter lim="800000"/>
            <a:headEnd/>
            <a:tailEnd/>
          </a:ln>
        </p:spPr>
        <p:txBody>
          <a:bodyPr lIns="95114" tIns="47557" rIns="95114" bIns="47557"/>
          <a:lstStyle/>
          <a:p>
            <a:pPr lvl="1"/>
            <a:r>
              <a:rPr lang="en-US"/>
              <a:t>The legend: long long ago, in a place far far away … there was a temple containing 64 sacred disks. The monks needed to move the disks from one location to another. The disks are fragile; only one can be carried at a time. A disk may not be placed on top of a smaller, less valuable disk. And, there is only one other location in the temple (besides the original and destination locations) sacred enough that a pile of disks can be placed there. So, the monks start moving disks back and forth, between the original pile, the pile at the new location, and the intermediate location, always keeping the piles in order (largest on the bottom, smallest on the top).  It was said that when they completed their task, the universe would come to an end. (Since it would take at least 2</a:t>
            </a:r>
            <a:r>
              <a:rPr lang="en-US" baseline="30000"/>
              <a:t>64</a:t>
            </a:r>
            <a:r>
              <a:rPr lang="en-US"/>
              <a:t> -1 moves to complete the task, we're safe for now. Assuming one move per second, and no wrong moves, it would take almost 585,000,000,000 years to complete.) </a:t>
            </a:r>
          </a:p>
          <a:p>
            <a:endParaRPr lang="en-US"/>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r>
              <a:rPr lang="en-US"/>
              <a:t>8-</a:t>
            </a:r>
            <a:fld id="{E62D7A1A-DC6E-4C16-AA98-8B94A108264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r>
              <a:rPr lang="en-US"/>
              <a:t>8-</a:t>
            </a:r>
            <a:fld id="{C49D7B5C-C4D6-4EAD-B5A1-8EA906F3E94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52400"/>
            <a:ext cx="1943100" cy="5943600"/>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85800" y="152400"/>
            <a:ext cx="5676900" cy="5943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r>
              <a:rPr lang="en-US"/>
              <a:t>8-</a:t>
            </a:r>
            <a:fld id="{F738FD4E-8FAA-433A-A96F-0E029C36197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r>
              <a:rPr lang="en-US"/>
              <a:t>8-</a:t>
            </a:r>
            <a:fld id="{3EFC407F-3A14-453D-99C7-FB5D8FF8588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r>
              <a:rPr lang="en-US"/>
              <a:t>8-</a:t>
            </a:r>
            <a:fld id="{E3DFF414-18D9-4708-AF3B-65EE34F6F07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6858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r>
              <a:rPr lang="en-US"/>
              <a:t>8-</a:t>
            </a:r>
            <a:fld id="{293C291C-5D66-4DB0-AF55-5622A760B26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r>
              <a:rPr lang="en-US"/>
              <a:t>8-</a:t>
            </a:r>
            <a:fld id="{4BEC824B-E60F-4F51-8C82-0FAE6C2E8FB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r>
              <a:rPr lang="en-US"/>
              <a:t>8-</a:t>
            </a:r>
            <a:fld id="{9698A6B2-C699-4BB9-B6C9-E5AA7A76CFD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r>
              <a:rPr lang="en-US"/>
              <a:t>8-</a:t>
            </a:r>
            <a:fld id="{A6F23D90-BD6E-4940-AD02-B46FFFFF0FA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r>
              <a:rPr lang="en-US"/>
              <a:t>8-</a:t>
            </a:r>
            <a:fld id="{FFAD77C3-5A82-48F7-9799-DCEC0A60387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r>
              <a:rPr lang="en-US"/>
              <a:t>8-</a:t>
            </a:r>
            <a:fld id="{7238AAE2-D7D9-4112-9CC3-B1D04E11795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1524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371600"/>
            <a:ext cx="777240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endParaRPr lang="en-US"/>
          </a:p>
        </p:txBody>
      </p:sp>
      <p:sp>
        <p:nvSpPr>
          <p:cNvPr id="1030" name="Rectangle 6"/>
          <p:cNvSpPr>
            <a:spLocks noGrp="1" noChangeArrowheads="1"/>
          </p:cNvSpPr>
          <p:nvPr>
            <p:ph type="sldNum" sz="quarter" idx="4"/>
          </p:nvPr>
        </p:nvSpPr>
        <p:spPr bwMode="auto">
          <a:xfrm>
            <a:off x="7086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r>
              <a:rPr lang="en-US"/>
              <a:t>8-</a:t>
            </a:r>
            <a:fld id="{054A5773-771E-4A95-A68B-7A760E9FA45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000">
          <a:solidFill>
            <a:schemeClr val="tx2"/>
          </a:solidFill>
          <a:latin typeface="+mj-lt"/>
          <a:ea typeface="+mj-ea"/>
          <a:cs typeface="+mj-cs"/>
        </a:defRPr>
      </a:lvl1pPr>
      <a:lvl2pPr algn="ctr" rtl="0" fontAlgn="base">
        <a:spcBef>
          <a:spcPct val="0"/>
        </a:spcBef>
        <a:spcAft>
          <a:spcPct val="0"/>
        </a:spcAft>
        <a:defRPr sz="4000">
          <a:solidFill>
            <a:schemeClr val="tx2"/>
          </a:solidFill>
          <a:latin typeface="Arial" charset="0"/>
        </a:defRPr>
      </a:lvl2pPr>
      <a:lvl3pPr algn="ctr" rtl="0" fontAlgn="base">
        <a:spcBef>
          <a:spcPct val="0"/>
        </a:spcBef>
        <a:spcAft>
          <a:spcPct val="0"/>
        </a:spcAft>
        <a:defRPr sz="4000">
          <a:solidFill>
            <a:schemeClr val="tx2"/>
          </a:solidFill>
          <a:latin typeface="Arial" charset="0"/>
        </a:defRPr>
      </a:lvl3pPr>
      <a:lvl4pPr algn="ctr" rtl="0" fontAlgn="base">
        <a:spcBef>
          <a:spcPct val="0"/>
        </a:spcBef>
        <a:spcAft>
          <a:spcPct val="0"/>
        </a:spcAft>
        <a:defRPr sz="4000">
          <a:solidFill>
            <a:schemeClr val="tx2"/>
          </a:solidFill>
          <a:latin typeface="Arial" charset="0"/>
        </a:defRPr>
      </a:lvl4pPr>
      <a:lvl5pPr algn="ctr" rtl="0" fontAlgn="base">
        <a:spcBef>
          <a:spcPct val="0"/>
        </a:spcBef>
        <a:spcAft>
          <a:spcPct val="0"/>
        </a:spcAft>
        <a:defRPr sz="4000">
          <a:solidFill>
            <a:schemeClr val="tx2"/>
          </a:solidFill>
          <a:latin typeface="Arial" charset="0"/>
        </a:defRPr>
      </a:lvl5pPr>
      <a:lvl6pPr marL="457200" algn="ctr" rtl="0" fontAlgn="base">
        <a:spcBef>
          <a:spcPct val="0"/>
        </a:spcBef>
        <a:spcAft>
          <a:spcPct val="0"/>
        </a:spcAft>
        <a:defRPr sz="4000">
          <a:solidFill>
            <a:schemeClr val="tx2"/>
          </a:solidFill>
          <a:latin typeface="Arial" charset="0"/>
        </a:defRPr>
      </a:lvl6pPr>
      <a:lvl7pPr marL="914400" algn="ctr" rtl="0" fontAlgn="base">
        <a:spcBef>
          <a:spcPct val="0"/>
        </a:spcBef>
        <a:spcAft>
          <a:spcPct val="0"/>
        </a:spcAft>
        <a:defRPr sz="4000">
          <a:solidFill>
            <a:schemeClr val="tx2"/>
          </a:solidFill>
          <a:latin typeface="Arial" charset="0"/>
        </a:defRPr>
      </a:lvl7pPr>
      <a:lvl8pPr marL="1371600" algn="ctr" rtl="0" fontAlgn="base">
        <a:spcBef>
          <a:spcPct val="0"/>
        </a:spcBef>
        <a:spcAft>
          <a:spcPct val="0"/>
        </a:spcAft>
        <a:defRPr sz="4000">
          <a:solidFill>
            <a:schemeClr val="tx2"/>
          </a:solidFill>
          <a:latin typeface="Arial" charset="0"/>
        </a:defRPr>
      </a:lvl8pPr>
      <a:lvl9pPr marL="1828800" algn="ctr" rtl="0" fontAlgn="base">
        <a:spcBef>
          <a:spcPct val="0"/>
        </a:spcBef>
        <a:spcAft>
          <a:spcPct val="0"/>
        </a:spcAft>
        <a:defRPr sz="40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259632" y="2132856"/>
            <a:ext cx="6400800" cy="1752600"/>
          </a:xfrm>
        </p:spPr>
        <p:txBody>
          <a:bodyPr/>
          <a:lstStyle/>
          <a:p>
            <a:r>
              <a:rPr lang="en-US" sz="5400" dirty="0">
                <a:solidFill>
                  <a:schemeClr val="tx2">
                    <a:lumMod val="60000"/>
                    <a:lumOff val="40000"/>
                  </a:schemeClr>
                </a:solidFill>
                <a:effectLst>
                  <a:outerShdw blurRad="38100" dist="38100" dir="2700000" algn="tl">
                    <a:srgbClr val="000000">
                      <a:alpha val="43137"/>
                    </a:srgbClr>
                  </a:outerShdw>
                </a:effectLst>
              </a:rPr>
              <a:t>Recursion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E446F6EF-B6DF-477C-9322-619FD73A9B82}" type="slidenum">
              <a:rPr lang="en-US"/>
              <a:pPr/>
              <a:t>10</a:t>
            </a:fld>
            <a:endParaRPr lang="en-US"/>
          </a:p>
        </p:txBody>
      </p:sp>
      <p:sp>
        <p:nvSpPr>
          <p:cNvPr id="12290" name="Rectangle 2"/>
          <p:cNvSpPr>
            <a:spLocks noGrp="1" noChangeArrowheads="1"/>
          </p:cNvSpPr>
          <p:nvPr>
            <p:ph type="title"/>
          </p:nvPr>
        </p:nvSpPr>
        <p:spPr/>
        <p:txBody>
          <a:bodyPr/>
          <a:lstStyle/>
          <a:p>
            <a:r>
              <a:rPr lang="en-US"/>
              <a:t>Discussion</a:t>
            </a:r>
          </a:p>
        </p:txBody>
      </p:sp>
      <p:sp>
        <p:nvSpPr>
          <p:cNvPr id="12291" name="Rectangle 3"/>
          <p:cNvSpPr>
            <a:spLocks noGrp="1" noChangeArrowheads="1"/>
          </p:cNvSpPr>
          <p:nvPr>
            <p:ph type="body" idx="1"/>
          </p:nvPr>
        </p:nvSpPr>
        <p:spPr>
          <a:xfrm>
            <a:off x="685800" y="1066800"/>
            <a:ext cx="7772400" cy="5410200"/>
          </a:xfrm>
        </p:spPr>
        <p:txBody>
          <a:bodyPr/>
          <a:lstStyle/>
          <a:p>
            <a:r>
              <a:rPr lang="en-US"/>
              <a:t>We can get information from our recursive definition by </a:t>
            </a:r>
            <a:r>
              <a:rPr lang="en-US" b="1" i="1">
                <a:solidFill>
                  <a:schemeClr val="accent2"/>
                </a:solidFill>
              </a:rPr>
              <a:t>starting</a:t>
            </a:r>
            <a:r>
              <a:rPr lang="en-US"/>
              <a:t> at the base case, for example:</a:t>
            </a:r>
          </a:p>
          <a:p>
            <a:pPr lvl="1"/>
            <a:r>
              <a:rPr lang="en-US"/>
              <a:t>2 people form a group (base case)</a:t>
            </a:r>
          </a:p>
          <a:p>
            <a:pPr lvl="1"/>
            <a:r>
              <a:rPr lang="en-US"/>
              <a:t>So, 2 + 1 or 3 people form a group </a:t>
            </a:r>
          </a:p>
          <a:p>
            <a:pPr lvl="1"/>
            <a:r>
              <a:rPr lang="en-US"/>
              <a:t>So, 3 + 1 or 4 people form a group</a:t>
            </a:r>
          </a:p>
          <a:p>
            <a:pPr lvl="1"/>
            <a:r>
              <a:rPr lang="en-US"/>
              <a:t>etc.</a:t>
            </a:r>
          </a:p>
          <a:p>
            <a:r>
              <a:rPr lang="en-US"/>
              <a:t>We can also get information by </a:t>
            </a:r>
            <a:r>
              <a:rPr lang="en-US" b="1" i="1">
                <a:solidFill>
                  <a:schemeClr val="accent2"/>
                </a:solidFill>
              </a:rPr>
              <a:t>ending</a:t>
            </a:r>
            <a:r>
              <a:rPr lang="en-US"/>
              <a:t> at the base case, for example:</a:t>
            </a:r>
          </a:p>
          <a:p>
            <a:pPr lvl="1"/>
            <a:r>
              <a:rPr lang="en-US">
                <a:solidFill>
                  <a:schemeClr val="tx2"/>
                </a:solidFill>
              </a:rPr>
              <a:t>Do 4 people form a group?</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6BDE818A-619B-4C8A-AA6E-EF2C1F558664}" type="slidenum">
              <a:rPr lang="en-US"/>
              <a:pPr/>
              <a:t>11</a:t>
            </a:fld>
            <a:endParaRPr lang="en-US"/>
          </a:p>
        </p:txBody>
      </p:sp>
      <p:sp>
        <p:nvSpPr>
          <p:cNvPr id="13314" name="Rectangle 2"/>
          <p:cNvSpPr>
            <a:spLocks noGrp="1" noChangeArrowheads="1"/>
          </p:cNvSpPr>
          <p:nvPr>
            <p:ph type="title"/>
          </p:nvPr>
        </p:nvSpPr>
        <p:spPr/>
        <p:txBody>
          <a:bodyPr/>
          <a:lstStyle/>
          <a:p>
            <a:r>
              <a:rPr lang="en-US"/>
              <a:t>More Recursive Definitions</a:t>
            </a:r>
          </a:p>
        </p:txBody>
      </p:sp>
      <p:sp>
        <p:nvSpPr>
          <p:cNvPr id="13315" name="Rectangle 3"/>
          <p:cNvSpPr>
            <a:spLocks noGrp="1" noChangeArrowheads="1"/>
          </p:cNvSpPr>
          <p:nvPr>
            <p:ph type="body" idx="1"/>
          </p:nvPr>
        </p:nvSpPr>
        <p:spPr>
          <a:xfrm>
            <a:off x="914400" y="1219200"/>
            <a:ext cx="8001000" cy="5029200"/>
          </a:xfrm>
        </p:spPr>
        <p:txBody>
          <a:bodyPr/>
          <a:lstStyle/>
          <a:p>
            <a:pPr>
              <a:lnSpc>
                <a:spcPct val="90000"/>
              </a:lnSpc>
              <a:tabLst>
                <a:tab pos="1828800" algn="l"/>
              </a:tabLst>
            </a:pPr>
            <a:r>
              <a:rPr lang="en-US" sz="2800"/>
              <a:t>Mathematical formulas are often expressed recursively</a:t>
            </a:r>
          </a:p>
          <a:p>
            <a:pPr>
              <a:lnSpc>
                <a:spcPct val="90000"/>
              </a:lnSpc>
              <a:tabLst>
                <a:tab pos="1828800" algn="l"/>
              </a:tabLst>
            </a:pPr>
            <a:r>
              <a:rPr lang="en-US" sz="2800" b="1" i="1">
                <a:solidFill>
                  <a:schemeClr val="accent2"/>
                </a:solidFill>
              </a:rPr>
              <a:t>Example</a:t>
            </a:r>
            <a:r>
              <a:rPr lang="en-US" sz="2800"/>
              <a:t>: the formula for </a:t>
            </a:r>
            <a:r>
              <a:rPr lang="en-US" sz="2800" b="1" i="1">
                <a:solidFill>
                  <a:schemeClr val="hlink"/>
                </a:solidFill>
              </a:rPr>
              <a:t>factorial</a:t>
            </a:r>
            <a:r>
              <a:rPr lang="en-US" sz="2800" b="1" i="1"/>
              <a:t> </a:t>
            </a:r>
          </a:p>
          <a:p>
            <a:pPr>
              <a:lnSpc>
                <a:spcPct val="90000"/>
              </a:lnSpc>
              <a:buFontTx/>
              <a:buNone/>
              <a:tabLst>
                <a:tab pos="1828800" algn="l"/>
              </a:tabLst>
            </a:pPr>
            <a:r>
              <a:rPr lang="en-US" sz="2800"/>
              <a:t>	</a:t>
            </a:r>
            <a:r>
              <a:rPr lang="en-US" sz="2800" i="1">
                <a:solidFill>
                  <a:schemeClr val="tx2"/>
                </a:solidFill>
                <a:latin typeface="Arial Unicode MS" pitchFamily="34" charset="-128"/>
              </a:rPr>
              <a:t>for any positive integer</a:t>
            </a:r>
            <a:r>
              <a:rPr lang="en-US" sz="2800" i="1">
                <a:latin typeface="Arial Unicode MS" pitchFamily="34" charset="-128"/>
              </a:rPr>
              <a:t> </a:t>
            </a:r>
            <a:r>
              <a:rPr lang="en-US" sz="2800" b="1" i="1">
                <a:solidFill>
                  <a:schemeClr val="hlink"/>
                </a:solidFill>
                <a:latin typeface="Arial Unicode MS" pitchFamily="34" charset="-128"/>
              </a:rPr>
              <a:t>n</a:t>
            </a:r>
            <a:r>
              <a:rPr lang="en-US" sz="2800" i="1">
                <a:latin typeface="Arial Unicode MS" pitchFamily="34" charset="-128"/>
              </a:rPr>
              <a:t>, </a:t>
            </a:r>
            <a:r>
              <a:rPr lang="en-US" sz="2800" b="1" i="1">
                <a:solidFill>
                  <a:schemeClr val="hlink"/>
                </a:solidFill>
                <a:latin typeface="Arial Unicode MS" pitchFamily="34" charset="-128"/>
              </a:rPr>
              <a:t>n!</a:t>
            </a:r>
            <a:r>
              <a:rPr lang="en-US" sz="2800" i="1">
                <a:latin typeface="Arial Unicode MS" pitchFamily="34" charset="-128"/>
              </a:rPr>
              <a:t> </a:t>
            </a:r>
            <a:r>
              <a:rPr lang="en-US" sz="2800" i="1">
                <a:solidFill>
                  <a:schemeClr val="tx2"/>
                </a:solidFill>
                <a:latin typeface="Arial Unicode MS" pitchFamily="34" charset="-128"/>
              </a:rPr>
              <a:t>(n factorial) is defined to be the product of all integers between</a:t>
            </a:r>
            <a:r>
              <a:rPr lang="en-US" sz="2800" i="1">
                <a:latin typeface="Arial Unicode MS" pitchFamily="34" charset="-128"/>
              </a:rPr>
              <a:t> </a:t>
            </a:r>
            <a:r>
              <a:rPr lang="en-US" sz="2800" b="1" i="1">
                <a:solidFill>
                  <a:schemeClr val="hlink"/>
                </a:solidFill>
                <a:latin typeface="Arial Unicode MS" pitchFamily="34" charset="-128"/>
              </a:rPr>
              <a:t>1</a:t>
            </a:r>
            <a:r>
              <a:rPr lang="en-US" sz="2800" i="1">
                <a:latin typeface="Arial Unicode MS" pitchFamily="34" charset="-128"/>
              </a:rPr>
              <a:t> </a:t>
            </a:r>
            <a:r>
              <a:rPr lang="en-US" sz="2800" i="1">
                <a:solidFill>
                  <a:schemeClr val="tx2"/>
                </a:solidFill>
                <a:latin typeface="Arial Unicode MS" pitchFamily="34" charset="-128"/>
              </a:rPr>
              <a:t>and</a:t>
            </a:r>
            <a:r>
              <a:rPr lang="en-US" sz="2800" i="1">
                <a:latin typeface="Arial Unicode MS" pitchFamily="34" charset="-128"/>
              </a:rPr>
              <a:t> </a:t>
            </a:r>
            <a:r>
              <a:rPr lang="en-US" sz="2800" b="1" i="1">
                <a:solidFill>
                  <a:schemeClr val="hlink"/>
                </a:solidFill>
                <a:latin typeface="Arial Unicode MS" pitchFamily="34" charset="-128"/>
              </a:rPr>
              <a:t>n</a:t>
            </a:r>
            <a:r>
              <a:rPr lang="en-US" sz="2800" i="1">
                <a:latin typeface="Arial Unicode MS" pitchFamily="34" charset="-128"/>
              </a:rPr>
              <a:t> </a:t>
            </a:r>
            <a:r>
              <a:rPr lang="en-US" sz="2800" i="1">
                <a:solidFill>
                  <a:schemeClr val="tx2"/>
                </a:solidFill>
                <a:latin typeface="Arial Unicode MS" pitchFamily="34" charset="-128"/>
              </a:rPr>
              <a:t>inclusive</a:t>
            </a:r>
          </a:p>
          <a:p>
            <a:pPr>
              <a:lnSpc>
                <a:spcPct val="90000"/>
              </a:lnSpc>
              <a:tabLst>
                <a:tab pos="1828800" algn="l"/>
              </a:tabLst>
            </a:pPr>
            <a:r>
              <a:rPr lang="en-US" sz="2800"/>
              <a:t>Express this definition recursively</a:t>
            </a:r>
          </a:p>
          <a:p>
            <a:pPr>
              <a:lnSpc>
                <a:spcPct val="90000"/>
              </a:lnSpc>
              <a:spcBef>
                <a:spcPct val="70000"/>
              </a:spcBef>
              <a:buFontTx/>
              <a:buNone/>
              <a:tabLst>
                <a:tab pos="1828800" algn="l"/>
              </a:tabLst>
            </a:pPr>
            <a:r>
              <a:rPr lang="en-US" sz="2800" b="1">
                <a:solidFill>
                  <a:schemeClr val="tx2"/>
                </a:solidFill>
              </a:rPr>
              <a:t>		1!  =  1	</a:t>
            </a:r>
            <a:r>
              <a:rPr lang="en-US" sz="2800"/>
              <a:t>(the base case)</a:t>
            </a:r>
          </a:p>
          <a:p>
            <a:pPr>
              <a:lnSpc>
                <a:spcPct val="90000"/>
              </a:lnSpc>
              <a:spcAft>
                <a:spcPct val="50000"/>
              </a:spcAft>
              <a:buFontTx/>
              <a:buNone/>
              <a:tabLst>
                <a:tab pos="1828800" algn="l"/>
              </a:tabLst>
            </a:pPr>
            <a:r>
              <a:rPr lang="en-US" sz="2800" b="1">
                <a:solidFill>
                  <a:schemeClr val="tx2"/>
                </a:solidFill>
              </a:rPr>
              <a:t>		n!  =  n * (n-1)!     for n&gt;=2</a:t>
            </a:r>
          </a:p>
          <a:p>
            <a:pPr>
              <a:lnSpc>
                <a:spcPct val="90000"/>
              </a:lnSpc>
              <a:spcAft>
                <a:spcPct val="50000"/>
              </a:spcAft>
              <a:tabLst>
                <a:tab pos="1828800" algn="l"/>
              </a:tabLst>
            </a:pPr>
            <a:r>
              <a:rPr lang="en-US" sz="2800">
                <a:latin typeface="Arial Unicode MS" pitchFamily="34" charset="-128"/>
              </a:rPr>
              <a:t>Now determine the value of </a:t>
            </a:r>
            <a:r>
              <a:rPr lang="en-US" sz="2800" b="1">
                <a:solidFill>
                  <a:schemeClr val="hlink"/>
                </a:solidFill>
                <a:latin typeface="Arial Unicode MS" pitchFamily="34" charset="-128"/>
              </a:rPr>
              <a:t>4!</a:t>
            </a:r>
            <a:endParaRPr lang="en-US" sz="2800" b="1">
              <a:solidFill>
                <a:schemeClr val="hlink"/>
              </a:solidFill>
            </a:endParaRP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63927346-28B5-4571-B6D7-009E2C670B9B}" type="slidenum">
              <a:rPr lang="en-US"/>
              <a:pPr/>
              <a:t>12</a:t>
            </a:fld>
            <a:endParaRPr lang="en-US"/>
          </a:p>
        </p:txBody>
      </p:sp>
      <p:sp>
        <p:nvSpPr>
          <p:cNvPr id="14338" name="Rectangle 2"/>
          <p:cNvSpPr>
            <a:spLocks noGrp="1" noChangeArrowheads="1"/>
          </p:cNvSpPr>
          <p:nvPr>
            <p:ph type="title"/>
          </p:nvPr>
        </p:nvSpPr>
        <p:spPr/>
        <p:txBody>
          <a:bodyPr/>
          <a:lstStyle/>
          <a:p>
            <a:r>
              <a:rPr lang="en-US"/>
              <a:t>Discussion</a:t>
            </a:r>
          </a:p>
        </p:txBody>
      </p:sp>
      <p:sp>
        <p:nvSpPr>
          <p:cNvPr id="14339" name="Rectangle 3"/>
          <p:cNvSpPr>
            <a:spLocks noGrp="1" noChangeArrowheads="1"/>
          </p:cNvSpPr>
          <p:nvPr>
            <p:ph type="body" idx="1"/>
          </p:nvPr>
        </p:nvSpPr>
        <p:spPr>
          <a:xfrm>
            <a:off x="685800" y="1371600"/>
            <a:ext cx="8153400" cy="4724400"/>
          </a:xfrm>
        </p:spPr>
        <p:txBody>
          <a:bodyPr/>
          <a:lstStyle/>
          <a:p>
            <a:r>
              <a:rPr lang="en-US" b="1" i="1">
                <a:solidFill>
                  <a:schemeClr val="hlink"/>
                </a:solidFill>
              </a:rPr>
              <a:t>Recursion</a:t>
            </a:r>
            <a:r>
              <a:rPr lang="en-US"/>
              <a:t> is an alternative to </a:t>
            </a:r>
            <a:r>
              <a:rPr lang="en-US" b="1" i="1">
                <a:solidFill>
                  <a:schemeClr val="hlink"/>
                </a:solidFill>
              </a:rPr>
              <a:t>iteration</a:t>
            </a:r>
            <a:r>
              <a:rPr lang="en-US" i="1"/>
              <a:t>, </a:t>
            </a:r>
            <a:r>
              <a:rPr lang="en-US"/>
              <a:t>and can be a very powerful problem-solving technique</a:t>
            </a:r>
          </a:p>
          <a:p>
            <a:r>
              <a:rPr lang="en-US"/>
              <a:t>What is </a:t>
            </a:r>
            <a:r>
              <a:rPr lang="en-US" b="1" i="1">
                <a:solidFill>
                  <a:schemeClr val="hlink"/>
                </a:solidFill>
              </a:rPr>
              <a:t>iteration</a:t>
            </a:r>
            <a:r>
              <a:rPr lang="en-US"/>
              <a:t>? repetition, as in a loop</a:t>
            </a:r>
          </a:p>
          <a:p>
            <a:r>
              <a:rPr lang="en-US"/>
              <a:t>What is </a:t>
            </a:r>
            <a:r>
              <a:rPr lang="en-US" b="1" i="1">
                <a:solidFill>
                  <a:schemeClr val="hlink"/>
                </a:solidFill>
              </a:rPr>
              <a:t>recursion</a:t>
            </a:r>
            <a:r>
              <a:rPr lang="en-US"/>
              <a:t>? defining something in terms of a </a:t>
            </a:r>
            <a:r>
              <a:rPr lang="en-US" b="1" i="1">
                <a:solidFill>
                  <a:schemeClr val="accent2"/>
                </a:solidFill>
              </a:rPr>
              <a:t>smaller</a:t>
            </a:r>
            <a:r>
              <a:rPr lang="en-US"/>
              <a:t> or </a:t>
            </a:r>
            <a:r>
              <a:rPr lang="en-US" b="1" i="1">
                <a:solidFill>
                  <a:schemeClr val="accent2"/>
                </a:solidFill>
              </a:rPr>
              <a:t>simpler</a:t>
            </a:r>
            <a:r>
              <a:rPr lang="en-US"/>
              <a:t> version of itself (why smaller/simpler? )</a:t>
            </a:r>
            <a:br>
              <a:rPr lang="en-US"/>
            </a:br>
            <a:endParaRPr lang="en-US"/>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29016B48-75EC-44D7-A6A4-AB7AD6E3F4A1}" type="slidenum">
              <a:rPr lang="en-US"/>
              <a:pPr/>
              <a:t>13</a:t>
            </a:fld>
            <a:endParaRPr lang="en-US"/>
          </a:p>
        </p:txBody>
      </p:sp>
      <p:sp>
        <p:nvSpPr>
          <p:cNvPr id="15362" name="Rectangle 2"/>
          <p:cNvSpPr>
            <a:spLocks noGrp="1" noChangeArrowheads="1"/>
          </p:cNvSpPr>
          <p:nvPr>
            <p:ph type="title"/>
          </p:nvPr>
        </p:nvSpPr>
        <p:spPr/>
        <p:txBody>
          <a:bodyPr/>
          <a:lstStyle/>
          <a:p>
            <a:r>
              <a:rPr lang="en-US"/>
              <a:t>Recursive Programming</a:t>
            </a:r>
          </a:p>
        </p:txBody>
      </p:sp>
      <p:sp>
        <p:nvSpPr>
          <p:cNvPr id="15363" name="Rectangle 3"/>
          <p:cNvSpPr>
            <a:spLocks noGrp="1" noChangeArrowheads="1"/>
          </p:cNvSpPr>
          <p:nvPr>
            <p:ph type="body" idx="1"/>
          </p:nvPr>
        </p:nvSpPr>
        <p:spPr>
          <a:xfrm>
            <a:off x="609600" y="1219200"/>
            <a:ext cx="8305800" cy="4495800"/>
          </a:xfrm>
        </p:spPr>
        <p:txBody>
          <a:bodyPr/>
          <a:lstStyle/>
          <a:p>
            <a:r>
              <a:rPr lang="en-US" b="1" i="1">
                <a:solidFill>
                  <a:schemeClr val="hlink"/>
                </a:solidFill>
              </a:rPr>
              <a:t>Recursion</a:t>
            </a:r>
            <a:r>
              <a:rPr lang="en-US"/>
              <a:t> is a programming technique in which a method can </a:t>
            </a:r>
            <a:r>
              <a:rPr lang="en-US" b="1" i="1">
                <a:solidFill>
                  <a:schemeClr val="accent2"/>
                </a:solidFill>
              </a:rPr>
              <a:t>call itself</a:t>
            </a:r>
            <a:r>
              <a:rPr lang="en-US"/>
              <a:t> to solve a problem	</a:t>
            </a:r>
          </a:p>
          <a:p>
            <a:r>
              <a:rPr lang="en-US"/>
              <a:t>A method in Java that invokes itself is called a </a:t>
            </a:r>
            <a:r>
              <a:rPr lang="en-US" b="1" i="1">
                <a:solidFill>
                  <a:schemeClr val="hlink"/>
                </a:solidFill>
              </a:rPr>
              <a:t>recursive method</a:t>
            </a:r>
            <a:r>
              <a:rPr lang="en-US" i="1"/>
              <a:t>, </a:t>
            </a:r>
            <a:r>
              <a:rPr lang="en-US"/>
              <a:t>and must contain code for</a:t>
            </a:r>
          </a:p>
          <a:p>
            <a:pPr lvl="1"/>
            <a:r>
              <a:rPr lang="en-US" sz="3200"/>
              <a:t>The </a:t>
            </a:r>
            <a:r>
              <a:rPr lang="en-US" sz="3200" b="1" i="1">
                <a:solidFill>
                  <a:schemeClr val="hlink"/>
                </a:solidFill>
              </a:rPr>
              <a:t>base case</a:t>
            </a:r>
          </a:p>
          <a:p>
            <a:pPr lvl="1"/>
            <a:r>
              <a:rPr lang="en-US" sz="3200"/>
              <a:t>The </a:t>
            </a:r>
            <a:r>
              <a:rPr lang="en-US" sz="3200" b="1" i="1">
                <a:solidFill>
                  <a:schemeClr val="hlink"/>
                </a:solidFill>
              </a:rPr>
              <a:t>recursive part</a:t>
            </a:r>
            <a:endParaRPr lang="en-US" sz="3200"/>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D23A5C66-AA9C-4391-8608-ED0C7DABC089}" type="slidenum">
              <a:rPr lang="en-US"/>
              <a:pPr/>
              <a:t>14</a:t>
            </a:fld>
            <a:endParaRPr lang="en-US"/>
          </a:p>
        </p:txBody>
      </p:sp>
      <p:sp>
        <p:nvSpPr>
          <p:cNvPr id="16386" name="Rectangle 2"/>
          <p:cNvSpPr>
            <a:spLocks noGrp="1" noChangeArrowheads="1"/>
          </p:cNvSpPr>
          <p:nvPr>
            <p:ph type="title"/>
          </p:nvPr>
        </p:nvSpPr>
        <p:spPr>
          <a:xfrm>
            <a:off x="381000" y="152400"/>
            <a:ext cx="8534400" cy="1143000"/>
          </a:xfrm>
        </p:spPr>
        <p:txBody>
          <a:bodyPr/>
          <a:lstStyle/>
          <a:p>
            <a:r>
              <a:rPr lang="en-US"/>
              <a:t>Example of Recursive Programming</a:t>
            </a:r>
          </a:p>
        </p:txBody>
      </p:sp>
      <p:sp>
        <p:nvSpPr>
          <p:cNvPr id="16387" name="Rectangle 3"/>
          <p:cNvSpPr>
            <a:spLocks noGrp="1" noChangeArrowheads="1"/>
          </p:cNvSpPr>
          <p:nvPr>
            <p:ph type="body" idx="1"/>
          </p:nvPr>
        </p:nvSpPr>
        <p:spPr>
          <a:xfrm>
            <a:off x="609600" y="1143000"/>
            <a:ext cx="8001000" cy="5334000"/>
          </a:xfrm>
        </p:spPr>
        <p:txBody>
          <a:bodyPr/>
          <a:lstStyle/>
          <a:p>
            <a:pPr>
              <a:lnSpc>
                <a:spcPct val="90000"/>
              </a:lnSpc>
              <a:tabLst>
                <a:tab pos="1379538" algn="l"/>
              </a:tabLst>
            </a:pPr>
            <a:r>
              <a:rPr lang="en-US"/>
              <a:t>Consider the problem of computing the sum of all the numbers between </a:t>
            </a:r>
            <a:r>
              <a:rPr lang="en-US" b="1">
                <a:solidFill>
                  <a:schemeClr val="hlink"/>
                </a:solidFill>
              </a:rPr>
              <a:t>1 </a:t>
            </a:r>
            <a:r>
              <a:rPr lang="en-US"/>
              <a:t>and </a:t>
            </a:r>
            <a:r>
              <a:rPr lang="en-US" b="1">
                <a:solidFill>
                  <a:schemeClr val="hlink"/>
                </a:solidFill>
              </a:rPr>
              <a:t>n</a:t>
            </a:r>
            <a:r>
              <a:rPr lang="en-US"/>
              <a:t> inclusive</a:t>
            </a:r>
          </a:p>
          <a:p>
            <a:pPr>
              <a:lnSpc>
                <a:spcPct val="90000"/>
              </a:lnSpc>
              <a:buFontTx/>
              <a:buNone/>
              <a:tabLst>
                <a:tab pos="1379538" algn="l"/>
              </a:tabLst>
            </a:pPr>
            <a:endParaRPr lang="en-US" sz="1600"/>
          </a:p>
          <a:p>
            <a:pPr lvl="1">
              <a:lnSpc>
                <a:spcPct val="90000"/>
              </a:lnSpc>
              <a:buFontTx/>
              <a:buNone/>
              <a:tabLst>
                <a:tab pos="1379538" algn="l"/>
              </a:tabLst>
            </a:pPr>
            <a:r>
              <a:rPr lang="en-US" sz="3200" b="1" i="1">
                <a:solidFill>
                  <a:schemeClr val="accent2"/>
                </a:solidFill>
              </a:rPr>
              <a:t>e.g.</a:t>
            </a:r>
            <a:r>
              <a:rPr lang="en-US" sz="3200" i="1"/>
              <a:t> </a:t>
            </a:r>
            <a:r>
              <a:rPr lang="en-US" sz="3200"/>
              <a:t>if </a:t>
            </a:r>
            <a:r>
              <a:rPr lang="en-US" sz="3200" b="1">
                <a:solidFill>
                  <a:schemeClr val="hlink"/>
                </a:solidFill>
              </a:rPr>
              <a:t>n</a:t>
            </a:r>
            <a:r>
              <a:rPr lang="en-US" sz="3200"/>
              <a:t> is </a:t>
            </a:r>
            <a:r>
              <a:rPr lang="en-US" sz="3200" b="1">
                <a:solidFill>
                  <a:schemeClr val="hlink"/>
                </a:solidFill>
              </a:rPr>
              <a:t>5</a:t>
            </a:r>
            <a:r>
              <a:rPr lang="en-US" sz="3200"/>
              <a:t>, the sum is</a:t>
            </a:r>
          </a:p>
          <a:p>
            <a:pPr lvl="1">
              <a:lnSpc>
                <a:spcPct val="90000"/>
              </a:lnSpc>
              <a:buFontTx/>
              <a:buNone/>
              <a:tabLst>
                <a:tab pos="1379538" algn="l"/>
              </a:tabLst>
            </a:pPr>
            <a:r>
              <a:rPr lang="en-US" sz="3200"/>
              <a:t>		</a:t>
            </a:r>
            <a:r>
              <a:rPr lang="en-US" sz="3200" b="1">
                <a:solidFill>
                  <a:schemeClr val="hlink"/>
                </a:solidFill>
              </a:rPr>
              <a:t>1 + 2 + 3 + 4 + 5</a:t>
            </a:r>
          </a:p>
          <a:p>
            <a:pPr lvl="1">
              <a:lnSpc>
                <a:spcPct val="90000"/>
              </a:lnSpc>
              <a:buFontTx/>
              <a:buNone/>
              <a:tabLst>
                <a:tab pos="1379538" algn="l"/>
              </a:tabLst>
            </a:pPr>
            <a:endParaRPr lang="en-US" sz="1600" b="1">
              <a:solidFill>
                <a:schemeClr val="hlink"/>
              </a:solidFill>
            </a:endParaRPr>
          </a:p>
          <a:p>
            <a:pPr>
              <a:lnSpc>
                <a:spcPct val="90000"/>
              </a:lnSpc>
              <a:tabLst>
                <a:tab pos="1379538" algn="l"/>
              </a:tabLst>
            </a:pPr>
            <a:r>
              <a:rPr lang="en-US"/>
              <a:t>How can this problem be expressed recursively?</a:t>
            </a:r>
          </a:p>
          <a:p>
            <a:pPr>
              <a:lnSpc>
                <a:spcPct val="90000"/>
              </a:lnSpc>
              <a:buFontTx/>
              <a:buNone/>
              <a:tabLst>
                <a:tab pos="1379538" algn="l"/>
              </a:tabLst>
            </a:pPr>
            <a:r>
              <a:rPr lang="en-US"/>
              <a:t>	</a:t>
            </a:r>
            <a:r>
              <a:rPr lang="en-US" i="1"/>
              <a:t>Hint: the above sum is the same as</a:t>
            </a:r>
            <a:br>
              <a:rPr lang="en-US" i="1"/>
            </a:br>
            <a:r>
              <a:rPr lang="en-US" i="1"/>
              <a:t>	</a:t>
            </a:r>
            <a:r>
              <a:rPr lang="en-US">
                <a:solidFill>
                  <a:schemeClr val="hlink"/>
                </a:solidFill>
              </a:rPr>
              <a:t>5 + 4 + 3 + 2 + 1</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4"/>
          <p:cNvSpPr>
            <a:spLocks noGrp="1"/>
          </p:cNvSpPr>
          <p:nvPr>
            <p:ph type="sldNum" sz="quarter" idx="12"/>
          </p:nvPr>
        </p:nvSpPr>
        <p:spPr/>
        <p:txBody>
          <a:bodyPr/>
          <a:lstStyle/>
          <a:p>
            <a:r>
              <a:rPr lang="en-US"/>
              <a:t>8-</a:t>
            </a:r>
            <a:fld id="{9627A2B9-C677-4F69-AD6C-CB6E2DB2F88F}" type="slidenum">
              <a:rPr lang="en-US"/>
              <a:pPr/>
              <a:t>15</a:t>
            </a:fld>
            <a:endParaRPr lang="en-US"/>
          </a:p>
        </p:txBody>
      </p:sp>
      <p:sp>
        <p:nvSpPr>
          <p:cNvPr id="20482" name="Rectangle 2"/>
          <p:cNvSpPr>
            <a:spLocks noGrp="1" noChangeArrowheads="1"/>
          </p:cNvSpPr>
          <p:nvPr>
            <p:ph type="title"/>
          </p:nvPr>
        </p:nvSpPr>
        <p:spPr/>
        <p:txBody>
          <a:bodyPr/>
          <a:lstStyle/>
          <a:p>
            <a:r>
              <a:rPr lang="en-US" sz="3600"/>
              <a:t>Recursive Definition of Sum of </a:t>
            </a:r>
            <a:r>
              <a:rPr lang="en-US" sz="3600" b="1">
                <a:solidFill>
                  <a:schemeClr val="hlink"/>
                </a:solidFill>
              </a:rPr>
              <a:t>1</a:t>
            </a:r>
            <a:r>
              <a:rPr lang="en-US" sz="3600"/>
              <a:t> to </a:t>
            </a:r>
            <a:r>
              <a:rPr lang="en-US" sz="3600" b="1">
                <a:solidFill>
                  <a:schemeClr val="hlink"/>
                </a:solidFill>
              </a:rPr>
              <a:t>n</a:t>
            </a:r>
          </a:p>
        </p:txBody>
      </p:sp>
      <p:sp>
        <p:nvSpPr>
          <p:cNvPr id="20483" name="Text Box 3"/>
          <p:cNvSpPr txBox="1">
            <a:spLocks noChangeArrowheads="1"/>
          </p:cNvSpPr>
          <p:nvPr/>
        </p:nvSpPr>
        <p:spPr bwMode="auto">
          <a:xfrm>
            <a:off x="1066800" y="2057400"/>
            <a:ext cx="1219200" cy="1006475"/>
          </a:xfrm>
          <a:prstGeom prst="rect">
            <a:avLst/>
          </a:prstGeom>
          <a:noFill/>
          <a:ln w="38100">
            <a:noFill/>
            <a:miter lim="800000"/>
            <a:headEnd/>
            <a:tailEnd/>
          </a:ln>
          <a:effectLst/>
        </p:spPr>
        <p:txBody>
          <a:bodyPr>
            <a:spAutoFit/>
          </a:bodyPr>
          <a:lstStyle/>
          <a:p>
            <a:pPr>
              <a:spcBef>
                <a:spcPct val="50000"/>
              </a:spcBef>
            </a:pPr>
            <a:r>
              <a:rPr lang="en-US" sz="6000" b="0">
                <a:cs typeface="Arial" charset="0"/>
              </a:rPr>
              <a:t>Σ	</a:t>
            </a:r>
            <a:endParaRPr lang="en-US" sz="6000" b="0"/>
          </a:p>
        </p:txBody>
      </p:sp>
      <p:sp>
        <p:nvSpPr>
          <p:cNvPr id="20484" name="Text Box 4"/>
          <p:cNvSpPr txBox="1">
            <a:spLocks noChangeArrowheads="1"/>
          </p:cNvSpPr>
          <p:nvPr/>
        </p:nvSpPr>
        <p:spPr bwMode="auto">
          <a:xfrm>
            <a:off x="990600" y="2819400"/>
            <a:ext cx="838200" cy="396875"/>
          </a:xfrm>
          <a:prstGeom prst="rect">
            <a:avLst/>
          </a:prstGeom>
          <a:noFill/>
          <a:ln w="38100">
            <a:noFill/>
            <a:miter lim="800000"/>
            <a:headEnd/>
            <a:tailEnd/>
          </a:ln>
          <a:effectLst/>
        </p:spPr>
        <p:txBody>
          <a:bodyPr>
            <a:spAutoFit/>
          </a:bodyPr>
          <a:lstStyle/>
          <a:p>
            <a:pPr>
              <a:spcBef>
                <a:spcPct val="50000"/>
              </a:spcBef>
            </a:pPr>
            <a:r>
              <a:rPr lang="en-US" i="1"/>
              <a:t> k = 1</a:t>
            </a:r>
          </a:p>
        </p:txBody>
      </p:sp>
      <p:sp>
        <p:nvSpPr>
          <p:cNvPr id="20485" name="Text Box 5"/>
          <p:cNvSpPr txBox="1">
            <a:spLocks noChangeArrowheads="1"/>
          </p:cNvSpPr>
          <p:nvPr/>
        </p:nvSpPr>
        <p:spPr bwMode="auto">
          <a:xfrm>
            <a:off x="1219200" y="1905000"/>
            <a:ext cx="457200" cy="396875"/>
          </a:xfrm>
          <a:prstGeom prst="rect">
            <a:avLst/>
          </a:prstGeom>
          <a:noFill/>
          <a:ln w="38100">
            <a:noFill/>
            <a:miter lim="800000"/>
            <a:headEnd/>
            <a:tailEnd/>
          </a:ln>
          <a:effectLst/>
        </p:spPr>
        <p:txBody>
          <a:bodyPr>
            <a:spAutoFit/>
          </a:bodyPr>
          <a:lstStyle/>
          <a:p>
            <a:pPr>
              <a:spcBef>
                <a:spcPct val="50000"/>
              </a:spcBef>
            </a:pPr>
            <a:r>
              <a:rPr lang="en-US" i="1">
                <a:solidFill>
                  <a:schemeClr val="hlink"/>
                </a:solidFill>
              </a:rPr>
              <a:t>n</a:t>
            </a:r>
          </a:p>
        </p:txBody>
      </p:sp>
      <p:sp>
        <p:nvSpPr>
          <p:cNvPr id="20486" name="Text Box 6"/>
          <p:cNvSpPr txBox="1">
            <a:spLocks noChangeArrowheads="1"/>
          </p:cNvSpPr>
          <p:nvPr/>
        </p:nvSpPr>
        <p:spPr bwMode="auto">
          <a:xfrm>
            <a:off x="1676400" y="2286000"/>
            <a:ext cx="2590800" cy="519113"/>
          </a:xfrm>
          <a:prstGeom prst="rect">
            <a:avLst/>
          </a:prstGeom>
          <a:noFill/>
          <a:ln w="38100">
            <a:noFill/>
            <a:miter lim="800000"/>
            <a:headEnd/>
            <a:tailEnd/>
          </a:ln>
          <a:effectLst/>
        </p:spPr>
        <p:txBody>
          <a:bodyPr>
            <a:spAutoFit/>
          </a:bodyPr>
          <a:lstStyle/>
          <a:p>
            <a:pPr>
              <a:spcBef>
                <a:spcPct val="50000"/>
              </a:spcBef>
            </a:pPr>
            <a:r>
              <a:rPr lang="en-US" sz="2800" i="1"/>
              <a:t>k =   </a:t>
            </a:r>
            <a:r>
              <a:rPr lang="en-US" sz="2800" i="1">
                <a:solidFill>
                  <a:schemeClr val="hlink"/>
                </a:solidFill>
              </a:rPr>
              <a:t>n +</a:t>
            </a:r>
            <a:r>
              <a:rPr lang="en-US" sz="2800" i="1"/>
              <a:t> </a:t>
            </a:r>
          </a:p>
        </p:txBody>
      </p:sp>
      <p:sp>
        <p:nvSpPr>
          <p:cNvPr id="20487" name="Text Box 7"/>
          <p:cNvSpPr txBox="1">
            <a:spLocks noChangeArrowheads="1"/>
          </p:cNvSpPr>
          <p:nvPr/>
        </p:nvSpPr>
        <p:spPr bwMode="auto">
          <a:xfrm>
            <a:off x="3200400" y="2057400"/>
            <a:ext cx="1219200" cy="1006475"/>
          </a:xfrm>
          <a:prstGeom prst="rect">
            <a:avLst/>
          </a:prstGeom>
          <a:noFill/>
          <a:ln w="38100">
            <a:noFill/>
            <a:miter lim="800000"/>
            <a:headEnd/>
            <a:tailEnd/>
          </a:ln>
          <a:effectLst/>
        </p:spPr>
        <p:txBody>
          <a:bodyPr>
            <a:spAutoFit/>
          </a:bodyPr>
          <a:lstStyle/>
          <a:p>
            <a:pPr>
              <a:spcBef>
                <a:spcPct val="50000"/>
              </a:spcBef>
            </a:pPr>
            <a:r>
              <a:rPr lang="en-US" sz="6000" b="0">
                <a:cs typeface="Arial" charset="0"/>
              </a:rPr>
              <a:t>Σ	</a:t>
            </a:r>
            <a:endParaRPr lang="en-US" sz="6000" b="0"/>
          </a:p>
        </p:txBody>
      </p:sp>
      <p:sp>
        <p:nvSpPr>
          <p:cNvPr id="20488" name="Text Box 8"/>
          <p:cNvSpPr txBox="1">
            <a:spLocks noChangeArrowheads="1"/>
          </p:cNvSpPr>
          <p:nvPr/>
        </p:nvSpPr>
        <p:spPr bwMode="auto">
          <a:xfrm>
            <a:off x="3124200" y="2819400"/>
            <a:ext cx="838200" cy="396875"/>
          </a:xfrm>
          <a:prstGeom prst="rect">
            <a:avLst/>
          </a:prstGeom>
          <a:noFill/>
          <a:ln w="38100">
            <a:noFill/>
            <a:miter lim="800000"/>
            <a:headEnd/>
            <a:tailEnd/>
          </a:ln>
          <a:effectLst/>
        </p:spPr>
        <p:txBody>
          <a:bodyPr>
            <a:spAutoFit/>
          </a:bodyPr>
          <a:lstStyle/>
          <a:p>
            <a:pPr>
              <a:spcBef>
                <a:spcPct val="50000"/>
              </a:spcBef>
            </a:pPr>
            <a:r>
              <a:rPr lang="en-US" i="1"/>
              <a:t>k = 1</a:t>
            </a:r>
          </a:p>
        </p:txBody>
      </p:sp>
      <p:sp>
        <p:nvSpPr>
          <p:cNvPr id="20489" name="Text Box 9"/>
          <p:cNvSpPr txBox="1">
            <a:spLocks noChangeArrowheads="1"/>
          </p:cNvSpPr>
          <p:nvPr/>
        </p:nvSpPr>
        <p:spPr bwMode="auto">
          <a:xfrm>
            <a:off x="3352800" y="1905000"/>
            <a:ext cx="838200" cy="396875"/>
          </a:xfrm>
          <a:prstGeom prst="rect">
            <a:avLst/>
          </a:prstGeom>
          <a:noFill/>
          <a:ln w="38100">
            <a:noFill/>
            <a:miter lim="800000"/>
            <a:headEnd/>
            <a:tailEnd/>
          </a:ln>
          <a:effectLst/>
        </p:spPr>
        <p:txBody>
          <a:bodyPr>
            <a:spAutoFit/>
          </a:bodyPr>
          <a:lstStyle/>
          <a:p>
            <a:pPr>
              <a:spcBef>
                <a:spcPct val="50000"/>
              </a:spcBef>
            </a:pPr>
            <a:r>
              <a:rPr lang="en-US" i="1">
                <a:solidFill>
                  <a:schemeClr val="hlink"/>
                </a:solidFill>
              </a:rPr>
              <a:t>n-1</a:t>
            </a:r>
          </a:p>
        </p:txBody>
      </p:sp>
      <p:sp>
        <p:nvSpPr>
          <p:cNvPr id="20495" name="Text Box 15"/>
          <p:cNvSpPr txBox="1">
            <a:spLocks noChangeArrowheads="1"/>
          </p:cNvSpPr>
          <p:nvPr/>
        </p:nvSpPr>
        <p:spPr bwMode="auto">
          <a:xfrm>
            <a:off x="838200" y="3581400"/>
            <a:ext cx="7924800" cy="2870200"/>
          </a:xfrm>
          <a:prstGeom prst="rect">
            <a:avLst/>
          </a:prstGeom>
          <a:noFill/>
          <a:ln w="38100">
            <a:noFill/>
            <a:miter lim="800000"/>
            <a:headEnd/>
            <a:tailEnd/>
          </a:ln>
          <a:effectLst/>
        </p:spPr>
        <p:txBody>
          <a:bodyPr>
            <a:spAutoFit/>
          </a:bodyPr>
          <a:lstStyle/>
          <a:p>
            <a:pPr>
              <a:spcBef>
                <a:spcPct val="50000"/>
              </a:spcBef>
            </a:pPr>
            <a:r>
              <a:rPr lang="en-US" sz="2800" i="1"/>
              <a:t>This reads as:</a:t>
            </a:r>
          </a:p>
          <a:p>
            <a:pPr>
              <a:spcBef>
                <a:spcPct val="50000"/>
              </a:spcBef>
            </a:pPr>
            <a:r>
              <a:rPr lang="en-US" sz="2800" i="1"/>
              <a:t>the </a:t>
            </a:r>
            <a:r>
              <a:rPr lang="en-US" sz="2800" i="1">
                <a:solidFill>
                  <a:schemeClr val="hlink"/>
                </a:solidFill>
              </a:rPr>
              <a:t>sum of 1 to n</a:t>
            </a:r>
            <a:r>
              <a:rPr lang="en-US" sz="2800" i="1"/>
              <a:t> = </a:t>
            </a:r>
            <a:r>
              <a:rPr lang="en-US" sz="2800" i="1">
                <a:solidFill>
                  <a:schemeClr val="hlink"/>
                </a:solidFill>
              </a:rPr>
              <a:t>n</a:t>
            </a:r>
            <a:r>
              <a:rPr lang="en-US" sz="2800" i="1">
                <a:solidFill>
                  <a:schemeClr val="tx2"/>
                </a:solidFill>
              </a:rPr>
              <a:t> </a:t>
            </a:r>
            <a:r>
              <a:rPr lang="en-US" sz="2800" i="1"/>
              <a:t>+ the </a:t>
            </a:r>
            <a:r>
              <a:rPr lang="en-US" sz="2800" i="1">
                <a:solidFill>
                  <a:schemeClr val="hlink"/>
                </a:solidFill>
              </a:rPr>
              <a:t>sum of 1 to n-1</a:t>
            </a:r>
          </a:p>
          <a:p>
            <a:pPr>
              <a:spcBef>
                <a:spcPct val="50000"/>
              </a:spcBef>
            </a:pPr>
            <a:r>
              <a:rPr lang="en-US" sz="2800" i="1"/>
              <a:t>What is the base case?</a:t>
            </a:r>
            <a:br>
              <a:rPr lang="en-US" sz="2800" i="1"/>
            </a:br>
            <a:r>
              <a:rPr lang="en-US" sz="2800" i="1"/>
              <a:t>the </a:t>
            </a:r>
            <a:r>
              <a:rPr lang="en-US" sz="2800" i="1">
                <a:solidFill>
                  <a:schemeClr val="hlink"/>
                </a:solidFill>
              </a:rPr>
              <a:t>sum of 1 to 1 = 1</a:t>
            </a:r>
          </a:p>
          <a:p>
            <a:pPr>
              <a:spcBef>
                <a:spcPct val="50000"/>
              </a:spcBef>
            </a:pPr>
            <a:endParaRPr lang="en-US" sz="2800" i="1">
              <a:solidFill>
                <a:schemeClr val="hlink"/>
              </a:solidFill>
            </a:endParaRPr>
          </a:p>
        </p:txBody>
      </p:sp>
      <p:sp>
        <p:nvSpPr>
          <p:cNvPr id="20503" name="Rectangle 23"/>
          <p:cNvSpPr>
            <a:spLocks noChangeArrowheads="1"/>
          </p:cNvSpPr>
          <p:nvPr/>
        </p:nvSpPr>
        <p:spPr bwMode="auto">
          <a:xfrm>
            <a:off x="914400" y="1676400"/>
            <a:ext cx="3733800" cy="1752600"/>
          </a:xfrm>
          <a:prstGeom prst="rect">
            <a:avLst/>
          </a:prstGeom>
          <a:noFill/>
          <a:ln w="38100">
            <a:solidFill>
              <a:schemeClr val="accent2"/>
            </a:solidFill>
            <a:miter lim="800000"/>
            <a:headEnd/>
            <a:tailEnd/>
          </a:ln>
          <a:effectLst/>
        </p:spPr>
        <p:txBody>
          <a:bodyPr anchor="ctr">
            <a:spAutoFit/>
          </a:bodyPr>
          <a:lstStyle/>
          <a:p>
            <a:endParaRPr lang="en-CA"/>
          </a:p>
        </p:txBody>
      </p:sp>
      <p:sp>
        <p:nvSpPr>
          <p:cNvPr id="20504" name="Text Box 24"/>
          <p:cNvSpPr txBox="1">
            <a:spLocks noChangeArrowheads="1"/>
          </p:cNvSpPr>
          <p:nvPr/>
        </p:nvSpPr>
        <p:spPr bwMode="auto">
          <a:xfrm>
            <a:off x="3886200" y="2362200"/>
            <a:ext cx="382588" cy="519113"/>
          </a:xfrm>
          <a:prstGeom prst="rect">
            <a:avLst/>
          </a:prstGeom>
          <a:noFill/>
          <a:ln w="38100">
            <a:noFill/>
            <a:miter lim="800000"/>
            <a:headEnd/>
            <a:tailEnd/>
          </a:ln>
          <a:effectLst/>
        </p:spPr>
        <p:txBody>
          <a:bodyPr wrap="none">
            <a:spAutoFit/>
          </a:bodyPr>
          <a:lstStyle/>
          <a:p>
            <a:r>
              <a:rPr lang="en-US" sz="2800" i="1"/>
              <a:t>k</a:t>
            </a:r>
          </a:p>
        </p:txBody>
      </p:sp>
      <p:sp>
        <p:nvSpPr>
          <p:cNvPr id="20505" name="Text Box 25"/>
          <p:cNvSpPr txBox="1">
            <a:spLocks noChangeArrowheads="1"/>
          </p:cNvSpPr>
          <p:nvPr/>
        </p:nvSpPr>
        <p:spPr bwMode="auto">
          <a:xfrm>
            <a:off x="5622925" y="2362200"/>
            <a:ext cx="1997075" cy="519113"/>
          </a:xfrm>
          <a:prstGeom prst="rect">
            <a:avLst/>
          </a:prstGeom>
          <a:noFill/>
          <a:ln w="38100">
            <a:noFill/>
            <a:miter lim="800000"/>
            <a:headEnd/>
            <a:tailEnd/>
          </a:ln>
          <a:effectLst/>
        </p:spPr>
        <p:txBody>
          <a:bodyPr>
            <a:spAutoFit/>
          </a:bodyPr>
          <a:lstStyle/>
          <a:p>
            <a:r>
              <a:rPr lang="en-US" sz="2800" i="1"/>
              <a:t>for n &gt;1</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lide Number Placeholder 4"/>
          <p:cNvSpPr>
            <a:spLocks noGrp="1"/>
          </p:cNvSpPr>
          <p:nvPr>
            <p:ph type="sldNum" sz="quarter" idx="12"/>
          </p:nvPr>
        </p:nvSpPr>
        <p:spPr/>
        <p:txBody>
          <a:bodyPr/>
          <a:lstStyle/>
          <a:p>
            <a:r>
              <a:rPr lang="en-US"/>
              <a:t>8-</a:t>
            </a:r>
            <a:fld id="{CF148C7F-98D1-41B9-88B2-5F125521FF88}" type="slidenum">
              <a:rPr lang="en-US"/>
              <a:pPr/>
              <a:t>16</a:t>
            </a:fld>
            <a:endParaRPr lang="en-US"/>
          </a:p>
        </p:txBody>
      </p:sp>
      <p:sp>
        <p:nvSpPr>
          <p:cNvPr id="62466" name="Rectangle 2"/>
          <p:cNvSpPr>
            <a:spLocks noGrp="1" noChangeArrowheads="1"/>
          </p:cNvSpPr>
          <p:nvPr>
            <p:ph type="title"/>
          </p:nvPr>
        </p:nvSpPr>
        <p:spPr/>
        <p:txBody>
          <a:bodyPr/>
          <a:lstStyle/>
          <a:p>
            <a:r>
              <a:rPr lang="en-US" sz="3600"/>
              <a:t>Trace Recursive Definition of Sum of </a:t>
            </a:r>
            <a:r>
              <a:rPr lang="en-US" sz="3600" b="1">
                <a:solidFill>
                  <a:schemeClr val="hlink"/>
                </a:solidFill>
              </a:rPr>
              <a:t>1</a:t>
            </a:r>
            <a:r>
              <a:rPr lang="en-US" sz="3600"/>
              <a:t> to </a:t>
            </a:r>
            <a:r>
              <a:rPr lang="en-US" sz="3600" b="1">
                <a:solidFill>
                  <a:schemeClr val="hlink"/>
                </a:solidFill>
              </a:rPr>
              <a:t>n</a:t>
            </a:r>
          </a:p>
        </p:txBody>
      </p:sp>
      <p:sp>
        <p:nvSpPr>
          <p:cNvPr id="62467" name="Text Box 3"/>
          <p:cNvSpPr txBox="1">
            <a:spLocks noChangeArrowheads="1"/>
          </p:cNvSpPr>
          <p:nvPr/>
        </p:nvSpPr>
        <p:spPr bwMode="auto">
          <a:xfrm>
            <a:off x="1066800" y="2057400"/>
            <a:ext cx="1219200" cy="1006475"/>
          </a:xfrm>
          <a:prstGeom prst="rect">
            <a:avLst/>
          </a:prstGeom>
          <a:noFill/>
          <a:ln w="38100">
            <a:noFill/>
            <a:miter lim="800000"/>
            <a:headEnd/>
            <a:tailEnd/>
          </a:ln>
          <a:effectLst/>
        </p:spPr>
        <p:txBody>
          <a:bodyPr>
            <a:spAutoFit/>
          </a:bodyPr>
          <a:lstStyle/>
          <a:p>
            <a:pPr>
              <a:spcBef>
                <a:spcPct val="50000"/>
              </a:spcBef>
            </a:pPr>
            <a:r>
              <a:rPr lang="en-US" sz="6000" b="0">
                <a:cs typeface="Arial" charset="0"/>
              </a:rPr>
              <a:t>Σ	</a:t>
            </a:r>
            <a:endParaRPr lang="en-US" sz="6000" b="0"/>
          </a:p>
        </p:txBody>
      </p:sp>
      <p:sp>
        <p:nvSpPr>
          <p:cNvPr id="62468" name="Text Box 4"/>
          <p:cNvSpPr txBox="1">
            <a:spLocks noChangeArrowheads="1"/>
          </p:cNvSpPr>
          <p:nvPr/>
        </p:nvSpPr>
        <p:spPr bwMode="auto">
          <a:xfrm>
            <a:off x="990600" y="2819400"/>
            <a:ext cx="838200" cy="396875"/>
          </a:xfrm>
          <a:prstGeom prst="rect">
            <a:avLst/>
          </a:prstGeom>
          <a:noFill/>
          <a:ln w="38100">
            <a:noFill/>
            <a:miter lim="800000"/>
            <a:headEnd/>
            <a:tailEnd/>
          </a:ln>
          <a:effectLst/>
        </p:spPr>
        <p:txBody>
          <a:bodyPr>
            <a:spAutoFit/>
          </a:bodyPr>
          <a:lstStyle/>
          <a:p>
            <a:pPr>
              <a:spcBef>
                <a:spcPct val="50000"/>
              </a:spcBef>
            </a:pPr>
            <a:r>
              <a:rPr lang="en-US" i="1"/>
              <a:t>k = 1</a:t>
            </a:r>
          </a:p>
        </p:txBody>
      </p:sp>
      <p:sp>
        <p:nvSpPr>
          <p:cNvPr id="62469" name="Text Box 5"/>
          <p:cNvSpPr txBox="1">
            <a:spLocks noChangeArrowheads="1"/>
          </p:cNvSpPr>
          <p:nvPr/>
        </p:nvSpPr>
        <p:spPr bwMode="auto">
          <a:xfrm>
            <a:off x="1219200" y="1905000"/>
            <a:ext cx="457200" cy="396875"/>
          </a:xfrm>
          <a:prstGeom prst="rect">
            <a:avLst/>
          </a:prstGeom>
          <a:noFill/>
          <a:ln w="38100">
            <a:noFill/>
            <a:miter lim="800000"/>
            <a:headEnd/>
            <a:tailEnd/>
          </a:ln>
          <a:effectLst/>
        </p:spPr>
        <p:txBody>
          <a:bodyPr>
            <a:spAutoFit/>
          </a:bodyPr>
          <a:lstStyle/>
          <a:p>
            <a:pPr>
              <a:spcBef>
                <a:spcPct val="50000"/>
              </a:spcBef>
            </a:pPr>
            <a:r>
              <a:rPr lang="en-US" i="1"/>
              <a:t>n</a:t>
            </a:r>
          </a:p>
        </p:txBody>
      </p:sp>
      <p:sp>
        <p:nvSpPr>
          <p:cNvPr id="62470" name="Text Box 6"/>
          <p:cNvSpPr txBox="1">
            <a:spLocks noChangeArrowheads="1"/>
          </p:cNvSpPr>
          <p:nvPr/>
        </p:nvSpPr>
        <p:spPr bwMode="auto">
          <a:xfrm>
            <a:off x="1676400" y="2286000"/>
            <a:ext cx="1828800" cy="519113"/>
          </a:xfrm>
          <a:prstGeom prst="rect">
            <a:avLst/>
          </a:prstGeom>
          <a:noFill/>
          <a:ln w="38100">
            <a:noFill/>
            <a:miter lim="800000"/>
            <a:headEnd/>
            <a:tailEnd/>
          </a:ln>
          <a:effectLst/>
        </p:spPr>
        <p:txBody>
          <a:bodyPr>
            <a:spAutoFit/>
          </a:bodyPr>
          <a:lstStyle/>
          <a:p>
            <a:pPr>
              <a:spcBef>
                <a:spcPct val="50000"/>
              </a:spcBef>
            </a:pPr>
            <a:r>
              <a:rPr lang="en-US" sz="2800" i="1"/>
              <a:t>k   =   </a:t>
            </a:r>
            <a:r>
              <a:rPr lang="en-US" sz="2800" i="1">
                <a:solidFill>
                  <a:schemeClr val="hlink"/>
                </a:solidFill>
              </a:rPr>
              <a:t>n +</a:t>
            </a:r>
            <a:r>
              <a:rPr lang="en-US" sz="2800" i="1"/>
              <a:t> </a:t>
            </a:r>
          </a:p>
        </p:txBody>
      </p:sp>
      <p:sp>
        <p:nvSpPr>
          <p:cNvPr id="62471" name="Text Box 7"/>
          <p:cNvSpPr txBox="1">
            <a:spLocks noChangeArrowheads="1"/>
          </p:cNvSpPr>
          <p:nvPr/>
        </p:nvSpPr>
        <p:spPr bwMode="auto">
          <a:xfrm>
            <a:off x="3200400" y="2057400"/>
            <a:ext cx="1219200" cy="1006475"/>
          </a:xfrm>
          <a:prstGeom prst="rect">
            <a:avLst/>
          </a:prstGeom>
          <a:noFill/>
          <a:ln w="38100">
            <a:noFill/>
            <a:miter lim="800000"/>
            <a:headEnd/>
            <a:tailEnd/>
          </a:ln>
          <a:effectLst/>
        </p:spPr>
        <p:txBody>
          <a:bodyPr>
            <a:spAutoFit/>
          </a:bodyPr>
          <a:lstStyle/>
          <a:p>
            <a:pPr>
              <a:spcBef>
                <a:spcPct val="50000"/>
              </a:spcBef>
            </a:pPr>
            <a:r>
              <a:rPr lang="en-US" sz="6000" b="0">
                <a:cs typeface="Arial" charset="0"/>
              </a:rPr>
              <a:t>Σ	</a:t>
            </a:r>
            <a:endParaRPr lang="en-US" sz="6000" b="0"/>
          </a:p>
        </p:txBody>
      </p:sp>
      <p:sp>
        <p:nvSpPr>
          <p:cNvPr id="62472" name="Text Box 8"/>
          <p:cNvSpPr txBox="1">
            <a:spLocks noChangeArrowheads="1"/>
          </p:cNvSpPr>
          <p:nvPr/>
        </p:nvSpPr>
        <p:spPr bwMode="auto">
          <a:xfrm>
            <a:off x="3124200" y="2819400"/>
            <a:ext cx="838200" cy="396875"/>
          </a:xfrm>
          <a:prstGeom prst="rect">
            <a:avLst/>
          </a:prstGeom>
          <a:noFill/>
          <a:ln w="38100">
            <a:noFill/>
            <a:miter lim="800000"/>
            <a:headEnd/>
            <a:tailEnd/>
          </a:ln>
          <a:effectLst/>
        </p:spPr>
        <p:txBody>
          <a:bodyPr>
            <a:spAutoFit/>
          </a:bodyPr>
          <a:lstStyle/>
          <a:p>
            <a:pPr>
              <a:spcBef>
                <a:spcPct val="50000"/>
              </a:spcBef>
            </a:pPr>
            <a:r>
              <a:rPr lang="en-US" i="1"/>
              <a:t>k = 1</a:t>
            </a:r>
          </a:p>
        </p:txBody>
      </p:sp>
      <p:sp>
        <p:nvSpPr>
          <p:cNvPr id="62473" name="Text Box 9"/>
          <p:cNvSpPr txBox="1">
            <a:spLocks noChangeArrowheads="1"/>
          </p:cNvSpPr>
          <p:nvPr/>
        </p:nvSpPr>
        <p:spPr bwMode="auto">
          <a:xfrm>
            <a:off x="3352800" y="1905000"/>
            <a:ext cx="838200" cy="396875"/>
          </a:xfrm>
          <a:prstGeom prst="rect">
            <a:avLst/>
          </a:prstGeom>
          <a:noFill/>
          <a:ln w="38100">
            <a:noFill/>
            <a:miter lim="800000"/>
            <a:headEnd/>
            <a:tailEnd/>
          </a:ln>
          <a:effectLst/>
        </p:spPr>
        <p:txBody>
          <a:bodyPr>
            <a:spAutoFit/>
          </a:bodyPr>
          <a:lstStyle/>
          <a:p>
            <a:pPr>
              <a:spcBef>
                <a:spcPct val="50000"/>
              </a:spcBef>
            </a:pPr>
            <a:r>
              <a:rPr lang="en-US" i="1">
                <a:solidFill>
                  <a:schemeClr val="hlink"/>
                </a:solidFill>
              </a:rPr>
              <a:t>n-1</a:t>
            </a:r>
          </a:p>
        </p:txBody>
      </p:sp>
      <p:sp>
        <p:nvSpPr>
          <p:cNvPr id="62474" name="Text Box 10"/>
          <p:cNvSpPr txBox="1">
            <a:spLocks noChangeArrowheads="1"/>
          </p:cNvSpPr>
          <p:nvPr/>
        </p:nvSpPr>
        <p:spPr bwMode="auto">
          <a:xfrm>
            <a:off x="3810000" y="2362200"/>
            <a:ext cx="3124200" cy="519113"/>
          </a:xfrm>
          <a:prstGeom prst="rect">
            <a:avLst/>
          </a:prstGeom>
          <a:noFill/>
          <a:ln w="38100">
            <a:noFill/>
            <a:miter lim="800000"/>
            <a:headEnd/>
            <a:tailEnd/>
          </a:ln>
          <a:effectLst/>
        </p:spPr>
        <p:txBody>
          <a:bodyPr>
            <a:spAutoFit/>
          </a:bodyPr>
          <a:lstStyle/>
          <a:p>
            <a:pPr>
              <a:spcBef>
                <a:spcPct val="50000"/>
              </a:spcBef>
            </a:pPr>
            <a:r>
              <a:rPr lang="en-US" sz="2800" i="1"/>
              <a:t>k   =   n + </a:t>
            </a:r>
            <a:r>
              <a:rPr lang="en-US" sz="2800" i="1">
                <a:solidFill>
                  <a:schemeClr val="hlink"/>
                </a:solidFill>
              </a:rPr>
              <a:t>(n-1)</a:t>
            </a:r>
            <a:r>
              <a:rPr lang="en-US" sz="2800" i="1"/>
              <a:t> +</a:t>
            </a:r>
          </a:p>
        </p:txBody>
      </p:sp>
      <p:sp>
        <p:nvSpPr>
          <p:cNvPr id="62475" name="Text Box 11"/>
          <p:cNvSpPr txBox="1">
            <a:spLocks noChangeArrowheads="1"/>
          </p:cNvSpPr>
          <p:nvPr/>
        </p:nvSpPr>
        <p:spPr bwMode="auto">
          <a:xfrm>
            <a:off x="6553200" y="2057400"/>
            <a:ext cx="1219200" cy="1006475"/>
          </a:xfrm>
          <a:prstGeom prst="rect">
            <a:avLst/>
          </a:prstGeom>
          <a:noFill/>
          <a:ln w="38100">
            <a:noFill/>
            <a:miter lim="800000"/>
            <a:headEnd/>
            <a:tailEnd/>
          </a:ln>
          <a:effectLst/>
        </p:spPr>
        <p:txBody>
          <a:bodyPr>
            <a:spAutoFit/>
          </a:bodyPr>
          <a:lstStyle/>
          <a:p>
            <a:pPr>
              <a:spcBef>
                <a:spcPct val="50000"/>
              </a:spcBef>
            </a:pPr>
            <a:r>
              <a:rPr lang="en-US" sz="6000" b="0">
                <a:cs typeface="Arial" charset="0"/>
              </a:rPr>
              <a:t>Σ	</a:t>
            </a:r>
            <a:endParaRPr lang="en-US" sz="6000" b="0"/>
          </a:p>
        </p:txBody>
      </p:sp>
      <p:sp>
        <p:nvSpPr>
          <p:cNvPr id="62476" name="Text Box 12"/>
          <p:cNvSpPr txBox="1">
            <a:spLocks noChangeArrowheads="1"/>
          </p:cNvSpPr>
          <p:nvPr/>
        </p:nvSpPr>
        <p:spPr bwMode="auto">
          <a:xfrm>
            <a:off x="6477000" y="2819400"/>
            <a:ext cx="838200" cy="396875"/>
          </a:xfrm>
          <a:prstGeom prst="rect">
            <a:avLst/>
          </a:prstGeom>
          <a:noFill/>
          <a:ln w="38100">
            <a:noFill/>
            <a:miter lim="800000"/>
            <a:headEnd/>
            <a:tailEnd/>
          </a:ln>
          <a:effectLst/>
        </p:spPr>
        <p:txBody>
          <a:bodyPr>
            <a:spAutoFit/>
          </a:bodyPr>
          <a:lstStyle/>
          <a:p>
            <a:pPr>
              <a:spcBef>
                <a:spcPct val="50000"/>
              </a:spcBef>
            </a:pPr>
            <a:r>
              <a:rPr lang="en-US" i="1"/>
              <a:t>k = 1</a:t>
            </a:r>
          </a:p>
        </p:txBody>
      </p:sp>
      <p:sp>
        <p:nvSpPr>
          <p:cNvPr id="62477" name="Text Box 13"/>
          <p:cNvSpPr txBox="1">
            <a:spLocks noChangeArrowheads="1"/>
          </p:cNvSpPr>
          <p:nvPr/>
        </p:nvSpPr>
        <p:spPr bwMode="auto">
          <a:xfrm>
            <a:off x="6705600" y="1905000"/>
            <a:ext cx="838200" cy="396875"/>
          </a:xfrm>
          <a:prstGeom prst="rect">
            <a:avLst/>
          </a:prstGeom>
          <a:noFill/>
          <a:ln w="38100">
            <a:noFill/>
            <a:miter lim="800000"/>
            <a:headEnd/>
            <a:tailEnd/>
          </a:ln>
          <a:effectLst/>
        </p:spPr>
        <p:txBody>
          <a:bodyPr>
            <a:spAutoFit/>
          </a:bodyPr>
          <a:lstStyle/>
          <a:p>
            <a:pPr>
              <a:spcBef>
                <a:spcPct val="50000"/>
              </a:spcBef>
            </a:pPr>
            <a:r>
              <a:rPr lang="en-US" i="1">
                <a:solidFill>
                  <a:schemeClr val="hlink"/>
                </a:solidFill>
              </a:rPr>
              <a:t>n-2</a:t>
            </a:r>
          </a:p>
        </p:txBody>
      </p:sp>
      <p:sp>
        <p:nvSpPr>
          <p:cNvPr id="62478" name="Text Box 14"/>
          <p:cNvSpPr txBox="1">
            <a:spLocks noChangeArrowheads="1"/>
          </p:cNvSpPr>
          <p:nvPr/>
        </p:nvSpPr>
        <p:spPr bwMode="auto">
          <a:xfrm>
            <a:off x="7162800" y="2362200"/>
            <a:ext cx="457200" cy="519113"/>
          </a:xfrm>
          <a:prstGeom prst="rect">
            <a:avLst/>
          </a:prstGeom>
          <a:noFill/>
          <a:ln w="38100">
            <a:noFill/>
            <a:miter lim="800000"/>
            <a:headEnd/>
            <a:tailEnd/>
          </a:ln>
          <a:effectLst/>
        </p:spPr>
        <p:txBody>
          <a:bodyPr>
            <a:spAutoFit/>
          </a:bodyPr>
          <a:lstStyle/>
          <a:p>
            <a:pPr>
              <a:spcBef>
                <a:spcPct val="50000"/>
              </a:spcBef>
            </a:pPr>
            <a:r>
              <a:rPr lang="en-US" sz="2800" i="1"/>
              <a:t>k</a:t>
            </a:r>
          </a:p>
        </p:txBody>
      </p:sp>
      <p:sp>
        <p:nvSpPr>
          <p:cNvPr id="62479" name="Text Box 15"/>
          <p:cNvSpPr txBox="1">
            <a:spLocks noChangeArrowheads="1"/>
          </p:cNvSpPr>
          <p:nvPr/>
        </p:nvSpPr>
        <p:spPr bwMode="auto">
          <a:xfrm>
            <a:off x="1981200" y="3733800"/>
            <a:ext cx="3505200" cy="519113"/>
          </a:xfrm>
          <a:prstGeom prst="rect">
            <a:avLst/>
          </a:prstGeom>
          <a:noFill/>
          <a:ln w="38100">
            <a:noFill/>
            <a:miter lim="800000"/>
            <a:headEnd/>
            <a:tailEnd/>
          </a:ln>
          <a:effectLst/>
        </p:spPr>
        <p:txBody>
          <a:bodyPr>
            <a:spAutoFit/>
          </a:bodyPr>
          <a:lstStyle/>
          <a:p>
            <a:pPr>
              <a:spcBef>
                <a:spcPct val="50000"/>
              </a:spcBef>
            </a:pPr>
            <a:r>
              <a:rPr lang="en-US" sz="2800" i="1"/>
              <a:t>= n + (n-1) + </a:t>
            </a:r>
            <a:r>
              <a:rPr lang="en-US" sz="2800" i="1">
                <a:solidFill>
                  <a:schemeClr val="hlink"/>
                </a:solidFill>
              </a:rPr>
              <a:t>(n-2)</a:t>
            </a:r>
            <a:r>
              <a:rPr lang="en-US" sz="2800" i="1"/>
              <a:t> +</a:t>
            </a:r>
          </a:p>
        </p:txBody>
      </p:sp>
      <p:sp>
        <p:nvSpPr>
          <p:cNvPr id="62480" name="Text Box 16"/>
          <p:cNvSpPr txBox="1">
            <a:spLocks noChangeArrowheads="1"/>
          </p:cNvSpPr>
          <p:nvPr/>
        </p:nvSpPr>
        <p:spPr bwMode="auto">
          <a:xfrm>
            <a:off x="5257800" y="3429000"/>
            <a:ext cx="1219200" cy="1006475"/>
          </a:xfrm>
          <a:prstGeom prst="rect">
            <a:avLst/>
          </a:prstGeom>
          <a:noFill/>
          <a:ln w="38100">
            <a:noFill/>
            <a:miter lim="800000"/>
            <a:headEnd/>
            <a:tailEnd/>
          </a:ln>
          <a:effectLst/>
        </p:spPr>
        <p:txBody>
          <a:bodyPr>
            <a:spAutoFit/>
          </a:bodyPr>
          <a:lstStyle/>
          <a:p>
            <a:pPr>
              <a:spcBef>
                <a:spcPct val="50000"/>
              </a:spcBef>
            </a:pPr>
            <a:r>
              <a:rPr lang="en-US" sz="6000" b="0">
                <a:cs typeface="Arial" charset="0"/>
              </a:rPr>
              <a:t>Σ	</a:t>
            </a:r>
            <a:endParaRPr lang="en-US" sz="6000" b="0"/>
          </a:p>
        </p:txBody>
      </p:sp>
      <p:sp>
        <p:nvSpPr>
          <p:cNvPr id="62481" name="Text Box 17"/>
          <p:cNvSpPr txBox="1">
            <a:spLocks noChangeArrowheads="1"/>
          </p:cNvSpPr>
          <p:nvPr/>
        </p:nvSpPr>
        <p:spPr bwMode="auto">
          <a:xfrm>
            <a:off x="5181600" y="4191000"/>
            <a:ext cx="838200" cy="396875"/>
          </a:xfrm>
          <a:prstGeom prst="rect">
            <a:avLst/>
          </a:prstGeom>
          <a:noFill/>
          <a:ln w="38100">
            <a:noFill/>
            <a:miter lim="800000"/>
            <a:headEnd/>
            <a:tailEnd/>
          </a:ln>
          <a:effectLst/>
        </p:spPr>
        <p:txBody>
          <a:bodyPr>
            <a:spAutoFit/>
          </a:bodyPr>
          <a:lstStyle/>
          <a:p>
            <a:pPr>
              <a:spcBef>
                <a:spcPct val="50000"/>
              </a:spcBef>
            </a:pPr>
            <a:r>
              <a:rPr lang="en-US" i="1"/>
              <a:t>k = 1</a:t>
            </a:r>
          </a:p>
        </p:txBody>
      </p:sp>
      <p:sp>
        <p:nvSpPr>
          <p:cNvPr id="62482" name="Text Box 18"/>
          <p:cNvSpPr txBox="1">
            <a:spLocks noChangeArrowheads="1"/>
          </p:cNvSpPr>
          <p:nvPr/>
        </p:nvSpPr>
        <p:spPr bwMode="auto">
          <a:xfrm>
            <a:off x="5410200" y="3276600"/>
            <a:ext cx="838200" cy="396875"/>
          </a:xfrm>
          <a:prstGeom prst="rect">
            <a:avLst/>
          </a:prstGeom>
          <a:noFill/>
          <a:ln w="38100">
            <a:noFill/>
            <a:miter lim="800000"/>
            <a:headEnd/>
            <a:tailEnd/>
          </a:ln>
          <a:effectLst/>
        </p:spPr>
        <p:txBody>
          <a:bodyPr>
            <a:spAutoFit/>
          </a:bodyPr>
          <a:lstStyle/>
          <a:p>
            <a:pPr>
              <a:spcBef>
                <a:spcPct val="50000"/>
              </a:spcBef>
            </a:pPr>
            <a:r>
              <a:rPr lang="en-US" i="1">
                <a:solidFill>
                  <a:schemeClr val="hlink"/>
                </a:solidFill>
              </a:rPr>
              <a:t>n-3</a:t>
            </a:r>
          </a:p>
        </p:txBody>
      </p:sp>
      <p:sp>
        <p:nvSpPr>
          <p:cNvPr id="62483" name="Text Box 19"/>
          <p:cNvSpPr txBox="1">
            <a:spLocks noChangeArrowheads="1"/>
          </p:cNvSpPr>
          <p:nvPr/>
        </p:nvSpPr>
        <p:spPr bwMode="auto">
          <a:xfrm>
            <a:off x="5867400" y="3733800"/>
            <a:ext cx="457200" cy="519113"/>
          </a:xfrm>
          <a:prstGeom prst="rect">
            <a:avLst/>
          </a:prstGeom>
          <a:noFill/>
          <a:ln w="38100">
            <a:noFill/>
            <a:miter lim="800000"/>
            <a:headEnd/>
            <a:tailEnd/>
          </a:ln>
          <a:effectLst/>
        </p:spPr>
        <p:txBody>
          <a:bodyPr>
            <a:spAutoFit/>
          </a:bodyPr>
          <a:lstStyle/>
          <a:p>
            <a:pPr>
              <a:spcBef>
                <a:spcPct val="50000"/>
              </a:spcBef>
            </a:pPr>
            <a:r>
              <a:rPr lang="en-US" sz="2800" i="1"/>
              <a:t>k</a:t>
            </a:r>
          </a:p>
        </p:txBody>
      </p:sp>
      <p:sp>
        <p:nvSpPr>
          <p:cNvPr id="62484" name="Text Box 20"/>
          <p:cNvSpPr txBox="1">
            <a:spLocks noChangeArrowheads="1"/>
          </p:cNvSpPr>
          <p:nvPr/>
        </p:nvSpPr>
        <p:spPr bwMode="auto">
          <a:xfrm>
            <a:off x="1981200" y="5181600"/>
            <a:ext cx="6477000" cy="519113"/>
          </a:xfrm>
          <a:prstGeom prst="rect">
            <a:avLst/>
          </a:prstGeom>
          <a:noFill/>
          <a:ln w="38100">
            <a:noFill/>
            <a:miter lim="800000"/>
            <a:headEnd/>
            <a:tailEnd/>
          </a:ln>
          <a:effectLst/>
        </p:spPr>
        <p:txBody>
          <a:bodyPr>
            <a:spAutoFit/>
          </a:bodyPr>
          <a:lstStyle/>
          <a:p>
            <a:pPr>
              <a:spcBef>
                <a:spcPct val="50000"/>
              </a:spcBef>
            </a:pPr>
            <a:r>
              <a:rPr lang="en-US" sz="2800" i="1"/>
              <a:t>= n + (n-1) + (n-2) +  … + 3 + 2 + </a:t>
            </a:r>
            <a:r>
              <a:rPr lang="en-US" sz="2800" i="1">
                <a:solidFill>
                  <a:schemeClr val="hlink"/>
                </a:solidFill>
              </a:rPr>
              <a:t>1</a:t>
            </a:r>
          </a:p>
        </p:txBody>
      </p:sp>
      <p:sp>
        <p:nvSpPr>
          <p:cNvPr id="62485" name="Rectangle 21"/>
          <p:cNvSpPr>
            <a:spLocks noChangeArrowheads="1"/>
          </p:cNvSpPr>
          <p:nvPr/>
        </p:nvSpPr>
        <p:spPr bwMode="auto">
          <a:xfrm>
            <a:off x="914400" y="1676400"/>
            <a:ext cx="3352800" cy="1752600"/>
          </a:xfrm>
          <a:prstGeom prst="rect">
            <a:avLst/>
          </a:prstGeom>
          <a:noFill/>
          <a:ln w="38100">
            <a:solidFill>
              <a:schemeClr val="accent2"/>
            </a:solidFill>
            <a:miter lim="800000"/>
            <a:headEnd/>
            <a:tailEnd/>
          </a:ln>
          <a:effectLst/>
        </p:spPr>
        <p:txBody>
          <a:bodyPr anchor="ctr">
            <a:spAutoFit/>
          </a:bodyPr>
          <a:lstStyle/>
          <a:p>
            <a:endParaRPr lang="en-CA"/>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CD575E22-B32D-4973-BEB5-71C69F23A266}" type="slidenum">
              <a:rPr lang="en-US"/>
              <a:pPr/>
              <a:t>17</a:t>
            </a:fld>
            <a:endParaRPr lang="en-US"/>
          </a:p>
        </p:txBody>
      </p:sp>
      <p:sp>
        <p:nvSpPr>
          <p:cNvPr id="21506" name="Rectangle 2"/>
          <p:cNvSpPr>
            <a:spLocks noGrp="1" noChangeArrowheads="1"/>
          </p:cNvSpPr>
          <p:nvPr>
            <p:ph type="title"/>
          </p:nvPr>
        </p:nvSpPr>
        <p:spPr/>
        <p:txBody>
          <a:bodyPr/>
          <a:lstStyle/>
          <a:p>
            <a:r>
              <a:rPr lang="en-US"/>
              <a:t>A Recursive Method for Sum</a:t>
            </a:r>
          </a:p>
        </p:txBody>
      </p:sp>
      <p:sp>
        <p:nvSpPr>
          <p:cNvPr id="21507" name="Text Box 3"/>
          <p:cNvSpPr txBox="1">
            <a:spLocks noChangeArrowheads="1"/>
          </p:cNvSpPr>
          <p:nvPr/>
        </p:nvSpPr>
        <p:spPr bwMode="auto">
          <a:xfrm>
            <a:off x="1143000" y="1295400"/>
            <a:ext cx="6248400" cy="4827588"/>
          </a:xfrm>
          <a:prstGeom prst="rect">
            <a:avLst/>
          </a:prstGeom>
          <a:solidFill>
            <a:schemeClr val="bg2"/>
          </a:solidFill>
          <a:ln w="38100">
            <a:solidFill>
              <a:schemeClr val="accent1"/>
            </a:solidFill>
            <a:miter lim="800000"/>
            <a:headEnd/>
            <a:tailEnd/>
          </a:ln>
          <a:effectLst/>
        </p:spPr>
        <p:txBody>
          <a:bodyPr>
            <a:spAutoFit/>
          </a:bodyPr>
          <a:lstStyle/>
          <a:p>
            <a:pPr eaLnBrk="0" hangingPunct="0"/>
            <a:endParaRPr lang="en-US" sz="2800"/>
          </a:p>
          <a:p>
            <a:pPr eaLnBrk="0" hangingPunct="0"/>
            <a:r>
              <a:rPr lang="en-US" sz="2800"/>
              <a:t>  public static int </a:t>
            </a:r>
            <a:r>
              <a:rPr lang="en-US" sz="2800">
                <a:solidFill>
                  <a:schemeClr val="hlink"/>
                </a:solidFill>
              </a:rPr>
              <a:t>sum</a:t>
            </a:r>
            <a:r>
              <a:rPr lang="en-US" sz="2800"/>
              <a:t> (int n)</a:t>
            </a:r>
          </a:p>
          <a:p>
            <a:pPr eaLnBrk="0" hangingPunct="0"/>
            <a:r>
              <a:rPr lang="en-US" sz="2800"/>
              <a:t>  {</a:t>
            </a:r>
          </a:p>
          <a:p>
            <a:pPr eaLnBrk="0" hangingPunct="0"/>
            <a:r>
              <a:rPr lang="en-US" sz="2800"/>
              <a:t>     int result;</a:t>
            </a:r>
          </a:p>
          <a:p>
            <a:pPr eaLnBrk="0" hangingPunct="0"/>
            <a:r>
              <a:rPr lang="en-US" sz="2800"/>
              <a:t>     </a:t>
            </a:r>
            <a:r>
              <a:rPr lang="en-US" sz="2800">
                <a:solidFill>
                  <a:schemeClr val="accent2"/>
                </a:solidFill>
              </a:rPr>
              <a:t>if (n == 1)</a:t>
            </a:r>
          </a:p>
          <a:p>
            <a:pPr eaLnBrk="0" hangingPunct="0"/>
            <a:r>
              <a:rPr lang="en-US" sz="2800">
                <a:solidFill>
                  <a:schemeClr val="accent2"/>
                </a:solidFill>
              </a:rPr>
              <a:t>          result = 1;</a:t>
            </a:r>
          </a:p>
          <a:p>
            <a:pPr eaLnBrk="0" hangingPunct="0"/>
            <a:r>
              <a:rPr lang="en-US" sz="2800"/>
              <a:t>     else</a:t>
            </a:r>
          </a:p>
          <a:p>
            <a:pPr eaLnBrk="0" hangingPunct="0"/>
            <a:r>
              <a:rPr lang="en-US" sz="2800"/>
              <a:t>          result = n + </a:t>
            </a:r>
            <a:r>
              <a:rPr lang="en-US" sz="2800">
                <a:solidFill>
                  <a:schemeClr val="hlink"/>
                </a:solidFill>
              </a:rPr>
              <a:t>sum </a:t>
            </a:r>
            <a:r>
              <a:rPr lang="en-US" sz="2800"/>
              <a:t>(n-1);</a:t>
            </a:r>
          </a:p>
          <a:p>
            <a:pPr eaLnBrk="0" hangingPunct="0"/>
            <a:r>
              <a:rPr lang="en-US" sz="2800"/>
              <a:t>     return result;</a:t>
            </a:r>
          </a:p>
          <a:p>
            <a:pPr eaLnBrk="0" hangingPunct="0"/>
            <a:r>
              <a:rPr lang="en-US" sz="2800"/>
              <a:t>  }</a:t>
            </a:r>
          </a:p>
          <a:p>
            <a:pPr eaLnBrk="0" hangingPunct="0"/>
            <a:endParaRPr lang="en-US" sz="2800"/>
          </a:p>
        </p:txBody>
      </p:sp>
      <mc:AlternateContent xmlns:mc="http://schemas.openxmlformats.org/markup-compatibility/2006">
        <mc:Choice xmlns:p14="http://schemas.microsoft.com/office/powerpoint/2010/main" Requires="p14">
          <p:contentPart p14:bwMode="auto" r:id="rId3">
            <p14:nvContentPartPr>
              <p14:cNvPr id="2" name="Ink 1">
                <a:extLst>
                  <a:ext uri="{FF2B5EF4-FFF2-40B4-BE49-F238E27FC236}">
                    <a16:creationId xmlns:a16="http://schemas.microsoft.com/office/drawing/2014/main" id="{8F2A5B89-E629-4A9B-B334-0D44545571BE}"/>
                  </a:ext>
                </a:extLst>
              </p14:cNvPr>
              <p14:cNvContentPartPr/>
              <p14:nvPr/>
            </p14:nvContentPartPr>
            <p14:xfrm>
              <a:off x="8012591" y="2290491"/>
              <a:ext cx="360" cy="9720"/>
            </p14:xfrm>
          </p:contentPart>
        </mc:Choice>
        <mc:Fallback>
          <p:pic>
            <p:nvPicPr>
              <p:cNvPr id="2" name="Ink 1">
                <a:extLst>
                  <a:ext uri="{FF2B5EF4-FFF2-40B4-BE49-F238E27FC236}">
                    <a16:creationId xmlns:a16="http://schemas.microsoft.com/office/drawing/2014/main" id="{8F2A5B89-E629-4A9B-B334-0D44545571BE}"/>
                  </a:ext>
                </a:extLst>
              </p:cNvPr>
              <p:cNvPicPr/>
              <p:nvPr/>
            </p:nvPicPr>
            <p:blipFill>
              <a:blip r:embed="rId4"/>
              <a:stretch>
                <a:fillRect/>
              </a:stretch>
            </p:blipFill>
            <p:spPr>
              <a:xfrm>
                <a:off x="8003591" y="2281491"/>
                <a:ext cx="18000" cy="27360"/>
              </a:xfrm>
              <a:prstGeom prst="rect">
                <a:avLst/>
              </a:prstGeom>
            </p:spPr>
          </p:pic>
        </mc:Fallback>
      </mc:AlternateContent>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84EA9FCA-2CB5-4203-988A-3F48A2AE1EE0}" type="slidenum">
              <a:rPr lang="en-US"/>
              <a:pPr/>
              <a:t>18</a:t>
            </a:fld>
            <a:endParaRPr lang="en-US"/>
          </a:p>
        </p:txBody>
      </p:sp>
      <p:sp>
        <p:nvSpPr>
          <p:cNvPr id="23554" name="Rectangle 2"/>
          <p:cNvSpPr>
            <a:spLocks noGrp="1" noChangeArrowheads="1"/>
          </p:cNvSpPr>
          <p:nvPr>
            <p:ph type="title"/>
          </p:nvPr>
        </p:nvSpPr>
        <p:spPr/>
        <p:txBody>
          <a:bodyPr/>
          <a:lstStyle/>
          <a:p>
            <a:r>
              <a:rPr lang="en-US"/>
              <a:t>How Recursion Works</a:t>
            </a:r>
          </a:p>
        </p:txBody>
      </p:sp>
      <p:sp>
        <p:nvSpPr>
          <p:cNvPr id="23555" name="Rectangle 3"/>
          <p:cNvSpPr>
            <a:spLocks noGrp="1" noChangeArrowheads="1"/>
          </p:cNvSpPr>
          <p:nvPr>
            <p:ph type="body" idx="1"/>
          </p:nvPr>
        </p:nvSpPr>
        <p:spPr>
          <a:xfrm>
            <a:off x="685800" y="1143000"/>
            <a:ext cx="8001000" cy="5181600"/>
          </a:xfrm>
        </p:spPr>
        <p:txBody>
          <a:bodyPr/>
          <a:lstStyle/>
          <a:p>
            <a:pPr>
              <a:lnSpc>
                <a:spcPct val="90000"/>
              </a:lnSpc>
            </a:pPr>
            <a:r>
              <a:rPr lang="en-US" dirty="0"/>
              <a:t>What happens when </a:t>
            </a:r>
            <a:r>
              <a:rPr lang="en-US" b="1" i="1" dirty="0">
                <a:solidFill>
                  <a:schemeClr val="accent2"/>
                </a:solidFill>
              </a:rPr>
              <a:t>any</a:t>
            </a:r>
            <a:r>
              <a:rPr lang="en-US" i="1" dirty="0"/>
              <a:t> </a:t>
            </a:r>
            <a:r>
              <a:rPr lang="en-US" dirty="0"/>
              <a:t>method is called?</a:t>
            </a:r>
          </a:p>
          <a:p>
            <a:pPr lvl="1">
              <a:lnSpc>
                <a:spcPct val="90000"/>
              </a:lnSpc>
            </a:pPr>
            <a:r>
              <a:rPr lang="en-US" dirty="0"/>
              <a:t>A </a:t>
            </a:r>
            <a:r>
              <a:rPr lang="en-US" b="1" i="1" dirty="0">
                <a:solidFill>
                  <a:schemeClr val="hlink"/>
                </a:solidFill>
              </a:rPr>
              <a:t>call frame</a:t>
            </a:r>
            <a:r>
              <a:rPr lang="en-US" i="1" dirty="0"/>
              <a:t> or </a:t>
            </a:r>
            <a:r>
              <a:rPr lang="en-US" b="1" i="1" dirty="0">
                <a:solidFill>
                  <a:srgbClr val="FF0000"/>
                </a:solidFill>
              </a:rPr>
              <a:t>activation record </a:t>
            </a:r>
            <a:r>
              <a:rPr lang="en-US" dirty="0"/>
              <a:t>is set up</a:t>
            </a:r>
          </a:p>
          <a:p>
            <a:pPr lvl="1">
              <a:lnSpc>
                <a:spcPct val="90000"/>
              </a:lnSpc>
            </a:pPr>
            <a:r>
              <a:rPr lang="en-US" dirty="0"/>
              <a:t>That call frame is pushed onto the </a:t>
            </a:r>
            <a:r>
              <a:rPr lang="en-US" b="1" i="1" dirty="0">
                <a:solidFill>
                  <a:schemeClr val="hlink"/>
                </a:solidFill>
              </a:rPr>
              <a:t>runtime stack </a:t>
            </a:r>
            <a:r>
              <a:rPr lang="en-US" i="1" dirty="0"/>
              <a:t>or</a:t>
            </a:r>
            <a:r>
              <a:rPr lang="en-US" b="1" i="1" dirty="0">
                <a:solidFill>
                  <a:schemeClr val="hlink"/>
                </a:solidFill>
              </a:rPr>
              <a:t> execution stack</a:t>
            </a:r>
          </a:p>
          <a:p>
            <a:pPr>
              <a:lnSpc>
                <a:spcPct val="90000"/>
              </a:lnSpc>
            </a:pPr>
            <a:r>
              <a:rPr lang="en-US" dirty="0"/>
              <a:t>What happens when a recursive method “</a:t>
            </a:r>
            <a:r>
              <a:rPr lang="en-US" b="1" i="1" dirty="0">
                <a:solidFill>
                  <a:schemeClr val="accent2"/>
                </a:solidFill>
              </a:rPr>
              <a:t>calls itself </a:t>
            </a:r>
            <a:r>
              <a:rPr lang="en-US" dirty="0"/>
              <a:t>”? </a:t>
            </a:r>
            <a:r>
              <a:rPr lang="en-US" dirty="0">
                <a:solidFill>
                  <a:schemeClr val="tx2"/>
                </a:solidFill>
              </a:rPr>
              <a:t>It’s actually just like calling any other method!</a:t>
            </a:r>
          </a:p>
          <a:p>
            <a:pPr lvl="1">
              <a:lnSpc>
                <a:spcPct val="90000"/>
              </a:lnSpc>
            </a:pPr>
            <a:r>
              <a:rPr lang="en-US" dirty="0"/>
              <a:t>An </a:t>
            </a:r>
            <a:r>
              <a:rPr lang="en-US" b="1" i="1" dirty="0">
                <a:solidFill>
                  <a:schemeClr val="hlink"/>
                </a:solidFill>
              </a:rPr>
              <a:t>activation record </a:t>
            </a:r>
            <a:r>
              <a:rPr lang="en-US" dirty="0"/>
              <a:t>is set up</a:t>
            </a:r>
          </a:p>
          <a:p>
            <a:pPr lvl="1">
              <a:lnSpc>
                <a:spcPct val="90000"/>
              </a:lnSpc>
            </a:pPr>
            <a:r>
              <a:rPr lang="en-US" dirty="0"/>
              <a:t>That activation record </a:t>
            </a:r>
            <a:r>
              <a:rPr lang="en-US" dirty="0" err="1"/>
              <a:t>ame</a:t>
            </a:r>
            <a:r>
              <a:rPr lang="en-US" dirty="0"/>
              <a:t> is pushed onto the </a:t>
            </a:r>
            <a:r>
              <a:rPr lang="en-US" b="1" i="1" dirty="0">
                <a:solidFill>
                  <a:schemeClr val="hlink"/>
                </a:solidFill>
              </a:rPr>
              <a:t>execution stack</a:t>
            </a:r>
          </a:p>
          <a:p>
            <a:pPr lvl="1">
              <a:lnSpc>
                <a:spcPct val="90000"/>
              </a:lnSpc>
            </a:pPr>
            <a:endParaRPr lang="en-US" b="1" dirty="0">
              <a:solidFill>
                <a:schemeClr val="hlink"/>
              </a:solidFill>
            </a:endParaRP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CCB08B75-3686-4E47-99FD-173E16DC0E01}" type="slidenum">
              <a:rPr lang="en-US"/>
              <a:pPr/>
              <a:t>19</a:t>
            </a:fld>
            <a:endParaRPr lang="en-US"/>
          </a:p>
        </p:txBody>
      </p:sp>
      <p:sp>
        <p:nvSpPr>
          <p:cNvPr id="64514" name="Rectangle 2"/>
          <p:cNvSpPr>
            <a:spLocks noGrp="1" noChangeArrowheads="1"/>
          </p:cNvSpPr>
          <p:nvPr>
            <p:ph type="title"/>
          </p:nvPr>
        </p:nvSpPr>
        <p:spPr/>
        <p:txBody>
          <a:bodyPr/>
          <a:lstStyle/>
          <a:p>
            <a:r>
              <a:rPr lang="en-US"/>
              <a:t>How Recursion Works</a:t>
            </a:r>
          </a:p>
        </p:txBody>
      </p:sp>
      <p:sp>
        <p:nvSpPr>
          <p:cNvPr id="64515" name="Rectangle 3"/>
          <p:cNvSpPr>
            <a:spLocks noGrp="1" noChangeArrowheads="1"/>
          </p:cNvSpPr>
          <p:nvPr>
            <p:ph type="body" idx="1"/>
          </p:nvPr>
        </p:nvSpPr>
        <p:spPr>
          <a:xfrm>
            <a:off x="685800" y="1143000"/>
            <a:ext cx="7772400" cy="5181600"/>
          </a:xfrm>
        </p:spPr>
        <p:txBody>
          <a:bodyPr/>
          <a:lstStyle/>
          <a:p>
            <a:pPr>
              <a:lnSpc>
                <a:spcPct val="90000"/>
              </a:lnSpc>
            </a:pPr>
            <a:r>
              <a:rPr lang="en-US" dirty="0"/>
              <a:t>Note: For a recursive method, how many copies of the code are there?</a:t>
            </a:r>
          </a:p>
          <a:p>
            <a:pPr lvl="1">
              <a:lnSpc>
                <a:spcPct val="90000"/>
              </a:lnSpc>
            </a:pPr>
            <a:r>
              <a:rPr lang="en-US" dirty="0"/>
              <a:t>Just one! (like any other method)</a:t>
            </a:r>
          </a:p>
          <a:p>
            <a:pPr>
              <a:lnSpc>
                <a:spcPct val="90000"/>
              </a:lnSpc>
            </a:pPr>
            <a:r>
              <a:rPr lang="en-US" dirty="0">
                <a:solidFill>
                  <a:schemeClr val="tx2"/>
                </a:solidFill>
              </a:rPr>
              <a:t>When does the recursive method stop calling itself?</a:t>
            </a:r>
          </a:p>
          <a:p>
            <a:pPr lvl="1">
              <a:lnSpc>
                <a:spcPct val="90000"/>
              </a:lnSpc>
            </a:pPr>
            <a:r>
              <a:rPr lang="en-US" dirty="0"/>
              <a:t>When the base case is reached</a:t>
            </a:r>
          </a:p>
          <a:p>
            <a:pPr>
              <a:lnSpc>
                <a:spcPct val="90000"/>
              </a:lnSpc>
            </a:pPr>
            <a:r>
              <a:rPr lang="en-US" dirty="0">
                <a:solidFill>
                  <a:schemeClr val="tx2"/>
                </a:solidFill>
              </a:rPr>
              <a:t>What happens then?</a:t>
            </a:r>
          </a:p>
          <a:p>
            <a:pPr lvl="1">
              <a:lnSpc>
                <a:spcPct val="90000"/>
              </a:lnSpc>
            </a:pPr>
            <a:r>
              <a:rPr lang="en-US" dirty="0"/>
              <a:t> </a:t>
            </a:r>
            <a:r>
              <a:rPr lang="en-US" b="1" i="1" dirty="0">
                <a:solidFill>
                  <a:schemeClr val="accent2"/>
                </a:solidFill>
              </a:rPr>
              <a:t>That invocation</a:t>
            </a:r>
            <a:r>
              <a:rPr lang="en-US" dirty="0"/>
              <a:t> of the method completes, its activation record is popped off the execution stack, and control returns to </a:t>
            </a:r>
            <a:r>
              <a:rPr lang="en-US" b="1" i="1" dirty="0">
                <a:solidFill>
                  <a:schemeClr val="accent2"/>
                </a:solidFill>
              </a:rPr>
              <a:t>the method that invoked it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19E303E1-D3E8-421C-A926-2563CBC98CF2}" type="slidenum">
              <a:rPr lang="en-US"/>
              <a:pPr/>
              <a:t>2</a:t>
            </a:fld>
            <a:endParaRPr lang="en-US"/>
          </a:p>
        </p:txBody>
      </p:sp>
      <p:sp>
        <p:nvSpPr>
          <p:cNvPr id="5122" name="Rectangle 2"/>
          <p:cNvSpPr>
            <a:spLocks noGrp="1" noChangeArrowheads="1"/>
          </p:cNvSpPr>
          <p:nvPr>
            <p:ph type="title"/>
          </p:nvPr>
        </p:nvSpPr>
        <p:spPr/>
        <p:txBody>
          <a:bodyPr/>
          <a:lstStyle/>
          <a:p>
            <a:r>
              <a:rPr lang="en-US"/>
              <a:t>Objectives</a:t>
            </a:r>
          </a:p>
        </p:txBody>
      </p:sp>
      <p:sp>
        <p:nvSpPr>
          <p:cNvPr id="5123" name="Rectangle 3"/>
          <p:cNvSpPr>
            <a:spLocks noGrp="1" noChangeArrowheads="1"/>
          </p:cNvSpPr>
          <p:nvPr>
            <p:ph type="body" idx="1"/>
          </p:nvPr>
        </p:nvSpPr>
        <p:spPr/>
        <p:txBody>
          <a:bodyPr/>
          <a:lstStyle/>
          <a:p>
            <a:r>
              <a:rPr lang="en-US"/>
              <a:t>Explain the underlying concepts of recursion</a:t>
            </a:r>
          </a:p>
          <a:p>
            <a:r>
              <a:rPr lang="en-US"/>
              <a:t>Examine recursive methods and unravel their processing steps</a:t>
            </a:r>
          </a:p>
          <a:p>
            <a:r>
              <a:rPr lang="en-US"/>
              <a:t>Explain when recursion should and should not be used</a:t>
            </a:r>
          </a:p>
          <a:p>
            <a:r>
              <a:rPr lang="en-US"/>
              <a:t>Demonstrate the use of recursion to solve problems</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E59090AA-DE87-45AD-AAC7-F8AC715E9F17}" type="slidenum">
              <a:rPr lang="en-US"/>
              <a:pPr/>
              <a:t>20</a:t>
            </a:fld>
            <a:endParaRPr lang="en-US"/>
          </a:p>
        </p:txBody>
      </p:sp>
      <p:sp>
        <p:nvSpPr>
          <p:cNvPr id="24579" name="Rectangle 3"/>
          <p:cNvSpPr>
            <a:spLocks noGrp="1" noChangeArrowheads="1"/>
          </p:cNvSpPr>
          <p:nvPr>
            <p:ph type="body" idx="1"/>
          </p:nvPr>
        </p:nvSpPr>
        <p:spPr>
          <a:xfrm>
            <a:off x="685800" y="1371600"/>
            <a:ext cx="7772400" cy="5257800"/>
          </a:xfrm>
        </p:spPr>
        <p:txBody>
          <a:bodyPr/>
          <a:lstStyle/>
          <a:p>
            <a:r>
              <a:rPr lang="en-US" dirty="0">
                <a:solidFill>
                  <a:schemeClr val="tx2"/>
                </a:solidFill>
              </a:rPr>
              <a:t>But which method invoked it?</a:t>
            </a:r>
            <a:r>
              <a:rPr lang="en-US" dirty="0"/>
              <a:t> the </a:t>
            </a:r>
            <a:r>
              <a:rPr lang="en-US" b="1" i="1" dirty="0">
                <a:solidFill>
                  <a:schemeClr val="accent2"/>
                </a:solidFill>
              </a:rPr>
              <a:t>previous</a:t>
            </a:r>
            <a:r>
              <a:rPr lang="en-US" dirty="0"/>
              <a:t> </a:t>
            </a:r>
            <a:r>
              <a:rPr lang="en-US" b="1" i="1" dirty="0">
                <a:solidFill>
                  <a:schemeClr val="accent2"/>
                </a:solidFill>
              </a:rPr>
              <a:t>invocation</a:t>
            </a:r>
            <a:r>
              <a:rPr lang="en-US" dirty="0"/>
              <a:t> of the recursive method</a:t>
            </a:r>
          </a:p>
          <a:p>
            <a:pPr lvl="1"/>
            <a:r>
              <a:rPr lang="en-US" dirty="0"/>
              <a:t>This method now completes, its activation record is popped off the execution stack, and control returns to </a:t>
            </a:r>
            <a:r>
              <a:rPr lang="en-US" b="1" i="1" dirty="0">
                <a:solidFill>
                  <a:schemeClr val="accent2"/>
                </a:solidFill>
              </a:rPr>
              <a:t>the method that invoked it</a:t>
            </a:r>
          </a:p>
          <a:p>
            <a:r>
              <a:rPr lang="en-US" dirty="0"/>
              <a:t>And so on until we get back to the first invocation of the recursive method</a:t>
            </a:r>
          </a:p>
        </p:txBody>
      </p:sp>
      <p:sp>
        <p:nvSpPr>
          <p:cNvPr id="24580" name="Rectangle 4"/>
          <p:cNvSpPr>
            <a:spLocks noChangeArrowheads="1"/>
          </p:cNvSpPr>
          <p:nvPr/>
        </p:nvSpPr>
        <p:spPr bwMode="auto">
          <a:xfrm>
            <a:off x="1966913" y="304800"/>
            <a:ext cx="5210175" cy="701675"/>
          </a:xfrm>
          <a:prstGeom prst="rect">
            <a:avLst/>
          </a:prstGeom>
          <a:noFill/>
          <a:ln w="38100">
            <a:noFill/>
            <a:miter lim="800000"/>
            <a:headEnd/>
            <a:tailEnd/>
          </a:ln>
          <a:effectLst/>
        </p:spPr>
        <p:txBody>
          <a:bodyPr>
            <a:spAutoFit/>
          </a:bodyPr>
          <a:lstStyle/>
          <a:p>
            <a:r>
              <a:rPr lang="en-US" sz="4000" b="0">
                <a:solidFill>
                  <a:schemeClr val="tx2"/>
                </a:solidFill>
              </a:rPr>
              <a:t>How Recursion Works</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Slide Number Placeholder 4"/>
          <p:cNvSpPr>
            <a:spLocks noGrp="1"/>
          </p:cNvSpPr>
          <p:nvPr>
            <p:ph type="sldNum" sz="quarter" idx="12"/>
          </p:nvPr>
        </p:nvSpPr>
        <p:spPr/>
        <p:txBody>
          <a:bodyPr/>
          <a:lstStyle/>
          <a:p>
            <a:r>
              <a:rPr lang="en-US"/>
              <a:t>8-</a:t>
            </a:r>
            <a:fld id="{2535BFA9-9C40-47FA-AB0B-710D146955A6}" type="slidenum">
              <a:rPr lang="en-US"/>
              <a:pPr/>
              <a:t>21</a:t>
            </a:fld>
            <a:endParaRPr lang="en-US"/>
          </a:p>
        </p:txBody>
      </p:sp>
      <p:sp>
        <p:nvSpPr>
          <p:cNvPr id="25602" name="Rectangle 2"/>
          <p:cNvSpPr>
            <a:spLocks noGrp="1" noChangeArrowheads="1"/>
          </p:cNvSpPr>
          <p:nvPr>
            <p:ph type="title"/>
          </p:nvPr>
        </p:nvSpPr>
        <p:spPr>
          <a:xfrm>
            <a:off x="685800" y="152400"/>
            <a:ext cx="7772400" cy="914400"/>
          </a:xfrm>
        </p:spPr>
        <p:txBody>
          <a:bodyPr/>
          <a:lstStyle/>
          <a:p>
            <a:r>
              <a:rPr lang="en-US"/>
              <a:t>Tracing </a:t>
            </a:r>
            <a:r>
              <a:rPr lang="en-US" b="1">
                <a:solidFill>
                  <a:schemeClr val="hlink"/>
                </a:solidFill>
              </a:rPr>
              <a:t>int k = sum(4);</a:t>
            </a:r>
          </a:p>
        </p:txBody>
      </p:sp>
      <p:sp>
        <p:nvSpPr>
          <p:cNvPr id="25603" name="Text Box 3"/>
          <p:cNvSpPr txBox="1">
            <a:spLocks noChangeArrowheads="1"/>
          </p:cNvSpPr>
          <p:nvPr/>
        </p:nvSpPr>
        <p:spPr bwMode="auto">
          <a:xfrm>
            <a:off x="685800" y="990600"/>
            <a:ext cx="8153400" cy="2079625"/>
          </a:xfrm>
          <a:prstGeom prst="rect">
            <a:avLst/>
          </a:prstGeom>
          <a:solidFill>
            <a:schemeClr val="bg2"/>
          </a:solidFill>
          <a:ln w="38100">
            <a:solidFill>
              <a:schemeClr val="accent2"/>
            </a:solidFill>
            <a:miter lim="800000"/>
            <a:headEnd/>
            <a:tailEnd/>
          </a:ln>
          <a:effectLst/>
        </p:spPr>
        <p:txBody>
          <a:bodyPr>
            <a:spAutoFit/>
          </a:bodyPr>
          <a:lstStyle/>
          <a:p>
            <a:pPr>
              <a:spcBef>
                <a:spcPct val="20000"/>
              </a:spcBef>
            </a:pPr>
            <a:r>
              <a:rPr lang="en-US" dirty="0"/>
              <a:t>Call is made from </a:t>
            </a:r>
            <a:r>
              <a:rPr lang="en-US" dirty="0">
                <a:solidFill>
                  <a:schemeClr val="tx2"/>
                </a:solidFill>
              </a:rPr>
              <a:t>main( )</a:t>
            </a:r>
            <a:r>
              <a:rPr lang="en-US" dirty="0"/>
              <a:t>.</a:t>
            </a:r>
          </a:p>
          <a:p>
            <a:pPr>
              <a:spcBef>
                <a:spcPct val="20000"/>
              </a:spcBef>
            </a:pPr>
            <a:r>
              <a:rPr lang="en-US" dirty="0"/>
              <a:t>Bottom activation record on the execution stack is for the main program; all others are for calls to </a:t>
            </a:r>
            <a:r>
              <a:rPr lang="en-US" dirty="0">
                <a:solidFill>
                  <a:schemeClr val="tx2"/>
                </a:solidFill>
              </a:rPr>
              <a:t>sum( )</a:t>
            </a:r>
            <a:r>
              <a:rPr lang="en-US" dirty="0"/>
              <a:t>. The stack is redrawn at each call to </a:t>
            </a:r>
            <a:r>
              <a:rPr lang="en-US" dirty="0">
                <a:solidFill>
                  <a:schemeClr val="tx2"/>
                </a:solidFill>
              </a:rPr>
              <a:t>sum( )</a:t>
            </a:r>
            <a:r>
              <a:rPr lang="en-US" dirty="0"/>
              <a:t>, and just before each return.</a:t>
            </a:r>
            <a:endParaRPr lang="en-US" dirty="0">
              <a:solidFill>
                <a:schemeClr val="accent2"/>
              </a:solidFill>
            </a:endParaRPr>
          </a:p>
          <a:p>
            <a:pPr>
              <a:spcBef>
                <a:spcPct val="20000"/>
              </a:spcBef>
            </a:pPr>
            <a:r>
              <a:rPr lang="en-US" dirty="0"/>
              <a:t>Main program call returns to the OS; all others return to the addition in </a:t>
            </a:r>
            <a:r>
              <a:rPr lang="en-US" dirty="0">
                <a:solidFill>
                  <a:schemeClr val="tx2"/>
                </a:solidFill>
              </a:rPr>
              <a:t>n + sum(n-1)</a:t>
            </a:r>
            <a:r>
              <a:rPr lang="en-US" dirty="0"/>
              <a:t>.</a:t>
            </a:r>
          </a:p>
        </p:txBody>
      </p:sp>
      <p:sp>
        <p:nvSpPr>
          <p:cNvPr id="25604" name="Rectangle 4"/>
          <p:cNvSpPr>
            <a:spLocks noChangeArrowheads="1"/>
          </p:cNvSpPr>
          <p:nvPr/>
        </p:nvSpPr>
        <p:spPr bwMode="auto">
          <a:xfrm>
            <a:off x="762000" y="563880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25605" name="Line 5"/>
          <p:cNvSpPr>
            <a:spLocks noChangeShapeType="1"/>
          </p:cNvSpPr>
          <p:nvPr/>
        </p:nvSpPr>
        <p:spPr bwMode="auto">
          <a:xfrm flipV="1">
            <a:off x="609600" y="4953000"/>
            <a:ext cx="0" cy="1295400"/>
          </a:xfrm>
          <a:prstGeom prst="line">
            <a:avLst/>
          </a:prstGeom>
          <a:noFill/>
          <a:ln w="9525">
            <a:solidFill>
              <a:schemeClr val="tx1"/>
            </a:solidFill>
            <a:round/>
            <a:headEnd/>
            <a:tailEnd/>
          </a:ln>
          <a:effectLst/>
        </p:spPr>
        <p:txBody>
          <a:bodyPr/>
          <a:lstStyle/>
          <a:p>
            <a:endParaRPr lang="en-CA"/>
          </a:p>
        </p:txBody>
      </p:sp>
      <p:sp>
        <p:nvSpPr>
          <p:cNvPr id="25606" name="Line 6"/>
          <p:cNvSpPr>
            <a:spLocks noChangeShapeType="1"/>
          </p:cNvSpPr>
          <p:nvPr/>
        </p:nvSpPr>
        <p:spPr bwMode="auto">
          <a:xfrm flipV="1">
            <a:off x="1676400" y="4953000"/>
            <a:ext cx="0" cy="1295400"/>
          </a:xfrm>
          <a:prstGeom prst="line">
            <a:avLst/>
          </a:prstGeom>
          <a:noFill/>
          <a:ln w="9525">
            <a:solidFill>
              <a:schemeClr val="tx1"/>
            </a:solidFill>
            <a:round/>
            <a:headEnd/>
            <a:tailEnd/>
          </a:ln>
          <a:effectLst/>
        </p:spPr>
        <p:txBody>
          <a:bodyPr/>
          <a:lstStyle/>
          <a:p>
            <a:endParaRPr lang="en-CA"/>
          </a:p>
        </p:txBody>
      </p:sp>
      <p:sp>
        <p:nvSpPr>
          <p:cNvPr id="25607" name="Text Box 7"/>
          <p:cNvSpPr txBox="1">
            <a:spLocks noChangeArrowheads="1"/>
          </p:cNvSpPr>
          <p:nvPr/>
        </p:nvSpPr>
        <p:spPr bwMode="auto">
          <a:xfrm>
            <a:off x="1295400" y="5638800"/>
            <a:ext cx="304800" cy="396875"/>
          </a:xfrm>
          <a:prstGeom prst="rect">
            <a:avLst/>
          </a:prstGeom>
          <a:noFill/>
          <a:ln w="9525">
            <a:noFill/>
            <a:miter lim="800000"/>
            <a:headEnd/>
            <a:tailEnd/>
          </a:ln>
          <a:effectLst/>
        </p:spPr>
        <p:txBody>
          <a:bodyPr>
            <a:spAutoFit/>
          </a:bodyPr>
          <a:lstStyle/>
          <a:p>
            <a:pPr>
              <a:spcBef>
                <a:spcPct val="50000"/>
              </a:spcBef>
            </a:pPr>
            <a:r>
              <a:rPr lang="en-US"/>
              <a:t>k</a:t>
            </a:r>
          </a:p>
        </p:txBody>
      </p:sp>
      <p:sp>
        <p:nvSpPr>
          <p:cNvPr id="25608" name="Text Box 8"/>
          <p:cNvSpPr txBox="1">
            <a:spLocks noChangeArrowheads="1"/>
          </p:cNvSpPr>
          <p:nvPr/>
        </p:nvSpPr>
        <p:spPr bwMode="auto">
          <a:xfrm>
            <a:off x="838200" y="5638800"/>
            <a:ext cx="304800" cy="396875"/>
          </a:xfrm>
          <a:prstGeom prst="rect">
            <a:avLst/>
          </a:prstGeom>
          <a:noFill/>
          <a:ln w="9525">
            <a:noFill/>
            <a:miter lim="800000"/>
            <a:headEnd/>
            <a:tailEnd/>
          </a:ln>
          <a:effectLst/>
        </p:spPr>
        <p:txBody>
          <a:bodyPr>
            <a:spAutoFit/>
          </a:bodyPr>
          <a:lstStyle/>
          <a:p>
            <a:pPr>
              <a:spcBef>
                <a:spcPct val="50000"/>
              </a:spcBef>
            </a:pPr>
            <a:r>
              <a:rPr lang="en-US"/>
              <a:t>?</a:t>
            </a:r>
          </a:p>
        </p:txBody>
      </p:sp>
      <p:sp>
        <p:nvSpPr>
          <p:cNvPr id="25609" name="Rectangle 9"/>
          <p:cNvSpPr>
            <a:spLocks noChangeArrowheads="1"/>
          </p:cNvSpPr>
          <p:nvPr/>
        </p:nvSpPr>
        <p:spPr bwMode="auto">
          <a:xfrm>
            <a:off x="685800" y="5486400"/>
            <a:ext cx="914400" cy="685800"/>
          </a:xfrm>
          <a:prstGeom prst="rect">
            <a:avLst/>
          </a:prstGeom>
          <a:noFill/>
          <a:ln w="25400">
            <a:solidFill>
              <a:schemeClr val="hlink"/>
            </a:solidFill>
            <a:miter lim="800000"/>
            <a:headEnd/>
            <a:tailEnd/>
          </a:ln>
          <a:effectLst/>
        </p:spPr>
        <p:txBody>
          <a:bodyPr wrap="none" anchor="ctr"/>
          <a:lstStyle/>
          <a:p>
            <a:endParaRPr lang="en-CA"/>
          </a:p>
        </p:txBody>
      </p:sp>
      <p:sp>
        <p:nvSpPr>
          <p:cNvPr id="25610" name="Line 10"/>
          <p:cNvSpPr>
            <a:spLocks noChangeShapeType="1"/>
          </p:cNvSpPr>
          <p:nvPr/>
        </p:nvSpPr>
        <p:spPr bwMode="auto">
          <a:xfrm>
            <a:off x="609600" y="6248400"/>
            <a:ext cx="1066800" cy="0"/>
          </a:xfrm>
          <a:prstGeom prst="line">
            <a:avLst/>
          </a:prstGeom>
          <a:noFill/>
          <a:ln w="9525">
            <a:solidFill>
              <a:schemeClr val="tx1"/>
            </a:solidFill>
            <a:round/>
            <a:headEnd/>
            <a:tailEnd/>
          </a:ln>
          <a:effectLst/>
        </p:spPr>
        <p:txBody>
          <a:bodyPr/>
          <a:lstStyle/>
          <a:p>
            <a:endParaRPr lang="en-CA"/>
          </a:p>
        </p:txBody>
      </p:sp>
      <p:sp>
        <p:nvSpPr>
          <p:cNvPr id="25611" name="Rectangle 11"/>
          <p:cNvSpPr>
            <a:spLocks noChangeArrowheads="1"/>
          </p:cNvSpPr>
          <p:nvPr/>
        </p:nvSpPr>
        <p:spPr bwMode="auto">
          <a:xfrm>
            <a:off x="2057400" y="563880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25612" name="Text Box 12"/>
          <p:cNvSpPr txBox="1">
            <a:spLocks noChangeArrowheads="1"/>
          </p:cNvSpPr>
          <p:nvPr/>
        </p:nvSpPr>
        <p:spPr bwMode="auto">
          <a:xfrm>
            <a:off x="2590800" y="5638800"/>
            <a:ext cx="304800" cy="396875"/>
          </a:xfrm>
          <a:prstGeom prst="rect">
            <a:avLst/>
          </a:prstGeom>
          <a:noFill/>
          <a:ln w="9525">
            <a:noFill/>
            <a:miter lim="800000"/>
            <a:headEnd/>
            <a:tailEnd/>
          </a:ln>
          <a:effectLst/>
        </p:spPr>
        <p:txBody>
          <a:bodyPr>
            <a:spAutoFit/>
          </a:bodyPr>
          <a:lstStyle/>
          <a:p>
            <a:pPr>
              <a:spcBef>
                <a:spcPct val="50000"/>
              </a:spcBef>
            </a:pPr>
            <a:r>
              <a:rPr lang="en-US"/>
              <a:t>k</a:t>
            </a:r>
          </a:p>
        </p:txBody>
      </p:sp>
      <p:sp>
        <p:nvSpPr>
          <p:cNvPr id="25613" name="Text Box 13"/>
          <p:cNvSpPr txBox="1">
            <a:spLocks noChangeArrowheads="1"/>
          </p:cNvSpPr>
          <p:nvPr/>
        </p:nvSpPr>
        <p:spPr bwMode="auto">
          <a:xfrm>
            <a:off x="2133600" y="5638800"/>
            <a:ext cx="304800" cy="396875"/>
          </a:xfrm>
          <a:prstGeom prst="rect">
            <a:avLst/>
          </a:prstGeom>
          <a:noFill/>
          <a:ln w="9525">
            <a:noFill/>
            <a:miter lim="800000"/>
            <a:headEnd/>
            <a:tailEnd/>
          </a:ln>
          <a:effectLst/>
        </p:spPr>
        <p:txBody>
          <a:bodyPr>
            <a:spAutoFit/>
          </a:bodyPr>
          <a:lstStyle/>
          <a:p>
            <a:pPr>
              <a:spcBef>
                <a:spcPct val="50000"/>
              </a:spcBef>
            </a:pPr>
            <a:r>
              <a:rPr lang="en-US"/>
              <a:t>?</a:t>
            </a:r>
          </a:p>
        </p:txBody>
      </p:sp>
      <p:sp>
        <p:nvSpPr>
          <p:cNvPr id="25614" name="Rectangle 14"/>
          <p:cNvSpPr>
            <a:spLocks noChangeArrowheads="1"/>
          </p:cNvSpPr>
          <p:nvPr/>
        </p:nvSpPr>
        <p:spPr bwMode="auto">
          <a:xfrm>
            <a:off x="1981200" y="5486400"/>
            <a:ext cx="1828800" cy="685800"/>
          </a:xfrm>
          <a:prstGeom prst="rect">
            <a:avLst/>
          </a:prstGeom>
          <a:noFill/>
          <a:ln w="9525">
            <a:solidFill>
              <a:schemeClr val="tx1"/>
            </a:solidFill>
            <a:miter lim="800000"/>
            <a:headEnd/>
            <a:tailEnd/>
          </a:ln>
          <a:effectLst/>
        </p:spPr>
        <p:txBody>
          <a:bodyPr wrap="none" anchor="ctr"/>
          <a:lstStyle/>
          <a:p>
            <a:endParaRPr lang="en-CA"/>
          </a:p>
        </p:txBody>
      </p:sp>
      <p:sp>
        <p:nvSpPr>
          <p:cNvPr id="25615" name="Rectangle 15"/>
          <p:cNvSpPr>
            <a:spLocks noChangeArrowheads="1"/>
          </p:cNvSpPr>
          <p:nvPr/>
        </p:nvSpPr>
        <p:spPr bwMode="auto">
          <a:xfrm>
            <a:off x="2895600" y="487680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25616" name="Rectangle 16"/>
          <p:cNvSpPr>
            <a:spLocks noChangeArrowheads="1"/>
          </p:cNvSpPr>
          <p:nvPr/>
        </p:nvSpPr>
        <p:spPr bwMode="auto">
          <a:xfrm>
            <a:off x="2057400" y="4876800"/>
            <a:ext cx="457200" cy="4572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25617" name="Text Box 17"/>
          <p:cNvSpPr txBox="1">
            <a:spLocks noChangeArrowheads="1"/>
          </p:cNvSpPr>
          <p:nvPr/>
        </p:nvSpPr>
        <p:spPr bwMode="auto">
          <a:xfrm>
            <a:off x="3276600" y="4876800"/>
            <a:ext cx="609600" cy="396875"/>
          </a:xfrm>
          <a:prstGeom prst="rect">
            <a:avLst/>
          </a:prstGeom>
          <a:noFill/>
          <a:ln w="9525">
            <a:noFill/>
            <a:miter lim="800000"/>
            <a:headEnd/>
            <a:tailEnd/>
          </a:ln>
          <a:effectLst/>
        </p:spPr>
        <p:txBody>
          <a:bodyPr>
            <a:spAutoFit/>
          </a:bodyPr>
          <a:lstStyle/>
          <a:p>
            <a:pPr>
              <a:spcBef>
                <a:spcPct val="50000"/>
              </a:spcBef>
            </a:pPr>
            <a:r>
              <a:rPr lang="en-US"/>
              <a:t>res</a:t>
            </a:r>
          </a:p>
        </p:txBody>
      </p:sp>
      <p:sp>
        <p:nvSpPr>
          <p:cNvPr id="25618" name="Text Box 18"/>
          <p:cNvSpPr txBox="1">
            <a:spLocks noChangeArrowheads="1"/>
          </p:cNvSpPr>
          <p:nvPr/>
        </p:nvSpPr>
        <p:spPr bwMode="auto">
          <a:xfrm>
            <a:off x="2514600" y="4876800"/>
            <a:ext cx="304800" cy="396875"/>
          </a:xfrm>
          <a:prstGeom prst="rect">
            <a:avLst/>
          </a:prstGeom>
          <a:noFill/>
          <a:ln w="9525">
            <a:noFill/>
            <a:miter lim="800000"/>
            <a:headEnd/>
            <a:tailEnd/>
          </a:ln>
          <a:effectLst/>
        </p:spPr>
        <p:txBody>
          <a:bodyPr>
            <a:spAutoFit/>
          </a:bodyPr>
          <a:lstStyle/>
          <a:p>
            <a:pPr>
              <a:spcBef>
                <a:spcPct val="50000"/>
              </a:spcBef>
            </a:pPr>
            <a:r>
              <a:rPr lang="en-US"/>
              <a:t>n</a:t>
            </a:r>
          </a:p>
        </p:txBody>
      </p:sp>
      <p:sp>
        <p:nvSpPr>
          <p:cNvPr id="25619" name="Text Box 19"/>
          <p:cNvSpPr txBox="1">
            <a:spLocks noChangeArrowheads="1"/>
          </p:cNvSpPr>
          <p:nvPr/>
        </p:nvSpPr>
        <p:spPr bwMode="auto">
          <a:xfrm>
            <a:off x="2133600" y="4876800"/>
            <a:ext cx="304800" cy="396875"/>
          </a:xfrm>
          <a:prstGeom prst="rect">
            <a:avLst/>
          </a:prstGeom>
          <a:noFill/>
          <a:ln w="9525">
            <a:noFill/>
            <a:miter lim="800000"/>
            <a:headEnd/>
            <a:tailEnd/>
          </a:ln>
          <a:effectLst/>
        </p:spPr>
        <p:txBody>
          <a:bodyPr>
            <a:spAutoFit/>
          </a:bodyPr>
          <a:lstStyle/>
          <a:p>
            <a:pPr>
              <a:spcBef>
                <a:spcPct val="50000"/>
              </a:spcBef>
            </a:pPr>
            <a:r>
              <a:rPr lang="en-US">
                <a:solidFill>
                  <a:schemeClr val="hlink"/>
                </a:solidFill>
              </a:rPr>
              <a:t>4</a:t>
            </a:r>
          </a:p>
        </p:txBody>
      </p:sp>
      <p:sp>
        <p:nvSpPr>
          <p:cNvPr id="25620" name="Text Box 20"/>
          <p:cNvSpPr txBox="1">
            <a:spLocks noChangeArrowheads="1"/>
          </p:cNvSpPr>
          <p:nvPr/>
        </p:nvSpPr>
        <p:spPr bwMode="auto">
          <a:xfrm>
            <a:off x="2971800" y="4876800"/>
            <a:ext cx="304800" cy="396875"/>
          </a:xfrm>
          <a:prstGeom prst="rect">
            <a:avLst/>
          </a:prstGeom>
          <a:noFill/>
          <a:ln w="9525">
            <a:noFill/>
            <a:miter lim="800000"/>
            <a:headEnd/>
            <a:tailEnd/>
          </a:ln>
          <a:effectLst/>
        </p:spPr>
        <p:txBody>
          <a:bodyPr>
            <a:spAutoFit/>
          </a:bodyPr>
          <a:lstStyle/>
          <a:p>
            <a:pPr>
              <a:spcBef>
                <a:spcPct val="50000"/>
              </a:spcBef>
            </a:pPr>
            <a:r>
              <a:rPr lang="en-US"/>
              <a:t>?</a:t>
            </a:r>
          </a:p>
        </p:txBody>
      </p:sp>
      <p:sp>
        <p:nvSpPr>
          <p:cNvPr id="25621" name="Rectangle 21"/>
          <p:cNvSpPr>
            <a:spLocks noChangeArrowheads="1"/>
          </p:cNvSpPr>
          <p:nvPr/>
        </p:nvSpPr>
        <p:spPr bwMode="auto">
          <a:xfrm>
            <a:off x="1981200" y="4724400"/>
            <a:ext cx="1828800" cy="685800"/>
          </a:xfrm>
          <a:prstGeom prst="rect">
            <a:avLst/>
          </a:prstGeom>
          <a:noFill/>
          <a:ln w="25400">
            <a:solidFill>
              <a:schemeClr val="hlink"/>
            </a:solidFill>
            <a:miter lim="800000"/>
            <a:headEnd/>
            <a:tailEnd/>
          </a:ln>
          <a:effectLst/>
        </p:spPr>
        <p:txBody>
          <a:bodyPr wrap="none" anchor="ctr"/>
          <a:lstStyle/>
          <a:p>
            <a:endParaRPr lang="en-CA"/>
          </a:p>
        </p:txBody>
      </p:sp>
      <p:sp>
        <p:nvSpPr>
          <p:cNvPr id="25622" name="Line 22"/>
          <p:cNvSpPr>
            <a:spLocks noChangeShapeType="1"/>
          </p:cNvSpPr>
          <p:nvPr/>
        </p:nvSpPr>
        <p:spPr bwMode="auto">
          <a:xfrm>
            <a:off x="1905000" y="6248400"/>
            <a:ext cx="1981200" cy="0"/>
          </a:xfrm>
          <a:prstGeom prst="line">
            <a:avLst/>
          </a:prstGeom>
          <a:noFill/>
          <a:ln w="9525">
            <a:solidFill>
              <a:schemeClr val="tx1"/>
            </a:solidFill>
            <a:round/>
            <a:headEnd/>
            <a:tailEnd/>
          </a:ln>
          <a:effectLst/>
        </p:spPr>
        <p:txBody>
          <a:bodyPr/>
          <a:lstStyle/>
          <a:p>
            <a:endParaRPr lang="en-CA"/>
          </a:p>
        </p:txBody>
      </p:sp>
      <p:sp>
        <p:nvSpPr>
          <p:cNvPr id="25623" name="Line 23"/>
          <p:cNvSpPr>
            <a:spLocks noChangeShapeType="1"/>
          </p:cNvSpPr>
          <p:nvPr/>
        </p:nvSpPr>
        <p:spPr bwMode="auto">
          <a:xfrm flipV="1">
            <a:off x="1905000" y="4343400"/>
            <a:ext cx="0" cy="1905000"/>
          </a:xfrm>
          <a:prstGeom prst="line">
            <a:avLst/>
          </a:prstGeom>
          <a:noFill/>
          <a:ln w="9525">
            <a:solidFill>
              <a:schemeClr val="tx1"/>
            </a:solidFill>
            <a:round/>
            <a:headEnd/>
            <a:tailEnd/>
          </a:ln>
          <a:effectLst/>
        </p:spPr>
        <p:txBody>
          <a:bodyPr/>
          <a:lstStyle/>
          <a:p>
            <a:endParaRPr lang="en-CA"/>
          </a:p>
        </p:txBody>
      </p:sp>
      <p:sp>
        <p:nvSpPr>
          <p:cNvPr id="25624" name="Line 24"/>
          <p:cNvSpPr>
            <a:spLocks noChangeShapeType="1"/>
          </p:cNvSpPr>
          <p:nvPr/>
        </p:nvSpPr>
        <p:spPr bwMode="auto">
          <a:xfrm flipV="1">
            <a:off x="3886200" y="4343400"/>
            <a:ext cx="0" cy="1905000"/>
          </a:xfrm>
          <a:prstGeom prst="line">
            <a:avLst/>
          </a:prstGeom>
          <a:noFill/>
          <a:ln w="9525">
            <a:solidFill>
              <a:schemeClr val="tx1"/>
            </a:solidFill>
            <a:round/>
            <a:headEnd/>
            <a:tailEnd/>
          </a:ln>
          <a:effectLst/>
        </p:spPr>
        <p:txBody>
          <a:bodyPr/>
          <a:lstStyle/>
          <a:p>
            <a:endParaRPr lang="en-CA"/>
          </a:p>
        </p:txBody>
      </p:sp>
      <p:sp>
        <p:nvSpPr>
          <p:cNvPr id="25625" name="Rectangle 25"/>
          <p:cNvSpPr>
            <a:spLocks noChangeArrowheads="1"/>
          </p:cNvSpPr>
          <p:nvPr/>
        </p:nvSpPr>
        <p:spPr bwMode="auto">
          <a:xfrm>
            <a:off x="4191000" y="563880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25626" name="Text Box 26"/>
          <p:cNvSpPr txBox="1">
            <a:spLocks noChangeArrowheads="1"/>
          </p:cNvSpPr>
          <p:nvPr/>
        </p:nvSpPr>
        <p:spPr bwMode="auto">
          <a:xfrm>
            <a:off x="4724400" y="5638800"/>
            <a:ext cx="304800" cy="396875"/>
          </a:xfrm>
          <a:prstGeom prst="rect">
            <a:avLst/>
          </a:prstGeom>
          <a:noFill/>
          <a:ln w="9525">
            <a:noFill/>
            <a:miter lim="800000"/>
            <a:headEnd/>
            <a:tailEnd/>
          </a:ln>
          <a:effectLst/>
        </p:spPr>
        <p:txBody>
          <a:bodyPr>
            <a:spAutoFit/>
          </a:bodyPr>
          <a:lstStyle/>
          <a:p>
            <a:pPr>
              <a:spcBef>
                <a:spcPct val="50000"/>
              </a:spcBef>
            </a:pPr>
            <a:r>
              <a:rPr lang="en-US"/>
              <a:t>k</a:t>
            </a:r>
          </a:p>
        </p:txBody>
      </p:sp>
      <p:sp>
        <p:nvSpPr>
          <p:cNvPr id="25627" name="Text Box 27"/>
          <p:cNvSpPr txBox="1">
            <a:spLocks noChangeArrowheads="1"/>
          </p:cNvSpPr>
          <p:nvPr/>
        </p:nvSpPr>
        <p:spPr bwMode="auto">
          <a:xfrm>
            <a:off x="4267200" y="5638800"/>
            <a:ext cx="304800" cy="396875"/>
          </a:xfrm>
          <a:prstGeom prst="rect">
            <a:avLst/>
          </a:prstGeom>
          <a:noFill/>
          <a:ln w="9525">
            <a:noFill/>
            <a:miter lim="800000"/>
            <a:headEnd/>
            <a:tailEnd/>
          </a:ln>
          <a:effectLst/>
        </p:spPr>
        <p:txBody>
          <a:bodyPr>
            <a:spAutoFit/>
          </a:bodyPr>
          <a:lstStyle/>
          <a:p>
            <a:pPr>
              <a:spcBef>
                <a:spcPct val="50000"/>
              </a:spcBef>
            </a:pPr>
            <a:r>
              <a:rPr lang="en-US"/>
              <a:t>?</a:t>
            </a:r>
          </a:p>
        </p:txBody>
      </p:sp>
      <p:sp>
        <p:nvSpPr>
          <p:cNvPr id="25628" name="Rectangle 28"/>
          <p:cNvSpPr>
            <a:spLocks noChangeArrowheads="1"/>
          </p:cNvSpPr>
          <p:nvPr/>
        </p:nvSpPr>
        <p:spPr bwMode="auto">
          <a:xfrm>
            <a:off x="4114800" y="5486400"/>
            <a:ext cx="1828800" cy="685800"/>
          </a:xfrm>
          <a:prstGeom prst="rect">
            <a:avLst/>
          </a:prstGeom>
          <a:noFill/>
          <a:ln w="9525">
            <a:solidFill>
              <a:schemeClr val="tx1"/>
            </a:solidFill>
            <a:miter lim="800000"/>
            <a:headEnd/>
            <a:tailEnd/>
          </a:ln>
          <a:effectLst/>
        </p:spPr>
        <p:txBody>
          <a:bodyPr wrap="none" anchor="ctr"/>
          <a:lstStyle/>
          <a:p>
            <a:endParaRPr lang="en-CA"/>
          </a:p>
        </p:txBody>
      </p:sp>
      <p:sp>
        <p:nvSpPr>
          <p:cNvPr id="25629" name="Rectangle 29"/>
          <p:cNvSpPr>
            <a:spLocks noChangeArrowheads="1"/>
          </p:cNvSpPr>
          <p:nvPr/>
        </p:nvSpPr>
        <p:spPr bwMode="auto">
          <a:xfrm>
            <a:off x="5029200" y="487680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25630" name="Rectangle 30"/>
          <p:cNvSpPr>
            <a:spLocks noChangeArrowheads="1"/>
          </p:cNvSpPr>
          <p:nvPr/>
        </p:nvSpPr>
        <p:spPr bwMode="auto">
          <a:xfrm>
            <a:off x="4191000" y="487680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25631" name="Text Box 31"/>
          <p:cNvSpPr txBox="1">
            <a:spLocks noChangeArrowheads="1"/>
          </p:cNvSpPr>
          <p:nvPr/>
        </p:nvSpPr>
        <p:spPr bwMode="auto">
          <a:xfrm>
            <a:off x="5410200" y="4876800"/>
            <a:ext cx="609600" cy="396875"/>
          </a:xfrm>
          <a:prstGeom prst="rect">
            <a:avLst/>
          </a:prstGeom>
          <a:noFill/>
          <a:ln w="9525">
            <a:noFill/>
            <a:miter lim="800000"/>
            <a:headEnd/>
            <a:tailEnd/>
          </a:ln>
          <a:effectLst/>
        </p:spPr>
        <p:txBody>
          <a:bodyPr>
            <a:spAutoFit/>
          </a:bodyPr>
          <a:lstStyle/>
          <a:p>
            <a:pPr>
              <a:spcBef>
                <a:spcPct val="50000"/>
              </a:spcBef>
            </a:pPr>
            <a:r>
              <a:rPr lang="en-US"/>
              <a:t>res</a:t>
            </a:r>
          </a:p>
        </p:txBody>
      </p:sp>
      <p:sp>
        <p:nvSpPr>
          <p:cNvPr id="25632" name="Text Box 32"/>
          <p:cNvSpPr txBox="1">
            <a:spLocks noChangeArrowheads="1"/>
          </p:cNvSpPr>
          <p:nvPr/>
        </p:nvSpPr>
        <p:spPr bwMode="auto">
          <a:xfrm>
            <a:off x="4648200" y="4876800"/>
            <a:ext cx="304800" cy="396875"/>
          </a:xfrm>
          <a:prstGeom prst="rect">
            <a:avLst/>
          </a:prstGeom>
          <a:noFill/>
          <a:ln w="9525">
            <a:noFill/>
            <a:miter lim="800000"/>
            <a:headEnd/>
            <a:tailEnd/>
          </a:ln>
          <a:effectLst/>
        </p:spPr>
        <p:txBody>
          <a:bodyPr>
            <a:spAutoFit/>
          </a:bodyPr>
          <a:lstStyle/>
          <a:p>
            <a:pPr>
              <a:spcBef>
                <a:spcPct val="50000"/>
              </a:spcBef>
            </a:pPr>
            <a:r>
              <a:rPr lang="en-US"/>
              <a:t>n</a:t>
            </a:r>
          </a:p>
        </p:txBody>
      </p:sp>
      <p:sp>
        <p:nvSpPr>
          <p:cNvPr id="25633" name="Text Box 33"/>
          <p:cNvSpPr txBox="1">
            <a:spLocks noChangeArrowheads="1"/>
          </p:cNvSpPr>
          <p:nvPr/>
        </p:nvSpPr>
        <p:spPr bwMode="auto">
          <a:xfrm>
            <a:off x="4267200" y="4876800"/>
            <a:ext cx="304800" cy="396875"/>
          </a:xfrm>
          <a:prstGeom prst="rect">
            <a:avLst/>
          </a:prstGeom>
          <a:noFill/>
          <a:ln w="9525">
            <a:noFill/>
            <a:miter lim="800000"/>
            <a:headEnd/>
            <a:tailEnd/>
          </a:ln>
          <a:effectLst/>
        </p:spPr>
        <p:txBody>
          <a:bodyPr>
            <a:spAutoFit/>
          </a:bodyPr>
          <a:lstStyle/>
          <a:p>
            <a:pPr>
              <a:spcBef>
                <a:spcPct val="50000"/>
              </a:spcBef>
            </a:pPr>
            <a:r>
              <a:rPr lang="en-US"/>
              <a:t>4</a:t>
            </a:r>
          </a:p>
        </p:txBody>
      </p:sp>
      <p:sp>
        <p:nvSpPr>
          <p:cNvPr id="25634" name="Text Box 34"/>
          <p:cNvSpPr txBox="1">
            <a:spLocks noChangeArrowheads="1"/>
          </p:cNvSpPr>
          <p:nvPr/>
        </p:nvSpPr>
        <p:spPr bwMode="auto">
          <a:xfrm>
            <a:off x="5105400" y="4876800"/>
            <a:ext cx="304800" cy="396875"/>
          </a:xfrm>
          <a:prstGeom prst="rect">
            <a:avLst/>
          </a:prstGeom>
          <a:noFill/>
          <a:ln w="9525">
            <a:noFill/>
            <a:miter lim="800000"/>
            <a:headEnd/>
            <a:tailEnd/>
          </a:ln>
          <a:effectLst/>
        </p:spPr>
        <p:txBody>
          <a:bodyPr>
            <a:spAutoFit/>
          </a:bodyPr>
          <a:lstStyle/>
          <a:p>
            <a:pPr>
              <a:spcBef>
                <a:spcPct val="50000"/>
              </a:spcBef>
            </a:pPr>
            <a:r>
              <a:rPr lang="en-US"/>
              <a:t>?</a:t>
            </a:r>
          </a:p>
        </p:txBody>
      </p:sp>
      <p:sp>
        <p:nvSpPr>
          <p:cNvPr id="25635" name="Rectangle 35"/>
          <p:cNvSpPr>
            <a:spLocks noChangeArrowheads="1"/>
          </p:cNvSpPr>
          <p:nvPr/>
        </p:nvSpPr>
        <p:spPr bwMode="auto">
          <a:xfrm>
            <a:off x="4114800" y="4724400"/>
            <a:ext cx="1828800" cy="685800"/>
          </a:xfrm>
          <a:prstGeom prst="rect">
            <a:avLst/>
          </a:prstGeom>
          <a:noFill/>
          <a:ln w="9525">
            <a:solidFill>
              <a:schemeClr val="tx1"/>
            </a:solidFill>
            <a:miter lim="800000"/>
            <a:headEnd/>
            <a:tailEnd/>
          </a:ln>
          <a:effectLst/>
        </p:spPr>
        <p:txBody>
          <a:bodyPr wrap="none" anchor="ctr"/>
          <a:lstStyle/>
          <a:p>
            <a:endParaRPr lang="en-CA"/>
          </a:p>
        </p:txBody>
      </p:sp>
      <p:sp>
        <p:nvSpPr>
          <p:cNvPr id="25636" name="Line 36"/>
          <p:cNvSpPr>
            <a:spLocks noChangeShapeType="1"/>
          </p:cNvSpPr>
          <p:nvPr/>
        </p:nvSpPr>
        <p:spPr bwMode="auto">
          <a:xfrm>
            <a:off x="4038600" y="6248400"/>
            <a:ext cx="1981200" cy="0"/>
          </a:xfrm>
          <a:prstGeom prst="line">
            <a:avLst/>
          </a:prstGeom>
          <a:noFill/>
          <a:ln w="9525">
            <a:solidFill>
              <a:schemeClr val="tx1"/>
            </a:solidFill>
            <a:round/>
            <a:headEnd/>
            <a:tailEnd/>
          </a:ln>
          <a:effectLst/>
        </p:spPr>
        <p:txBody>
          <a:bodyPr/>
          <a:lstStyle/>
          <a:p>
            <a:endParaRPr lang="en-CA"/>
          </a:p>
        </p:txBody>
      </p:sp>
      <p:sp>
        <p:nvSpPr>
          <p:cNvPr id="25637" name="Rectangle 37"/>
          <p:cNvSpPr>
            <a:spLocks noChangeArrowheads="1"/>
          </p:cNvSpPr>
          <p:nvPr/>
        </p:nvSpPr>
        <p:spPr bwMode="auto">
          <a:xfrm>
            <a:off x="5029200" y="411480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25638" name="Rectangle 38"/>
          <p:cNvSpPr>
            <a:spLocks noChangeArrowheads="1"/>
          </p:cNvSpPr>
          <p:nvPr/>
        </p:nvSpPr>
        <p:spPr bwMode="auto">
          <a:xfrm>
            <a:off x="4191000" y="4114800"/>
            <a:ext cx="457200" cy="4572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25639" name="Text Box 39"/>
          <p:cNvSpPr txBox="1">
            <a:spLocks noChangeArrowheads="1"/>
          </p:cNvSpPr>
          <p:nvPr/>
        </p:nvSpPr>
        <p:spPr bwMode="auto">
          <a:xfrm>
            <a:off x="5410200" y="4114800"/>
            <a:ext cx="609600" cy="396875"/>
          </a:xfrm>
          <a:prstGeom prst="rect">
            <a:avLst/>
          </a:prstGeom>
          <a:noFill/>
          <a:ln w="9525">
            <a:noFill/>
            <a:miter lim="800000"/>
            <a:headEnd/>
            <a:tailEnd/>
          </a:ln>
          <a:effectLst/>
        </p:spPr>
        <p:txBody>
          <a:bodyPr>
            <a:spAutoFit/>
          </a:bodyPr>
          <a:lstStyle/>
          <a:p>
            <a:pPr>
              <a:spcBef>
                <a:spcPct val="50000"/>
              </a:spcBef>
            </a:pPr>
            <a:r>
              <a:rPr lang="en-US"/>
              <a:t>res</a:t>
            </a:r>
          </a:p>
        </p:txBody>
      </p:sp>
      <p:sp>
        <p:nvSpPr>
          <p:cNvPr id="25640" name="Text Box 40"/>
          <p:cNvSpPr txBox="1">
            <a:spLocks noChangeArrowheads="1"/>
          </p:cNvSpPr>
          <p:nvPr/>
        </p:nvSpPr>
        <p:spPr bwMode="auto">
          <a:xfrm>
            <a:off x="4648200" y="4114800"/>
            <a:ext cx="304800" cy="396875"/>
          </a:xfrm>
          <a:prstGeom prst="rect">
            <a:avLst/>
          </a:prstGeom>
          <a:noFill/>
          <a:ln w="9525">
            <a:noFill/>
            <a:miter lim="800000"/>
            <a:headEnd/>
            <a:tailEnd/>
          </a:ln>
          <a:effectLst/>
        </p:spPr>
        <p:txBody>
          <a:bodyPr>
            <a:spAutoFit/>
          </a:bodyPr>
          <a:lstStyle/>
          <a:p>
            <a:pPr>
              <a:spcBef>
                <a:spcPct val="50000"/>
              </a:spcBef>
            </a:pPr>
            <a:r>
              <a:rPr lang="en-US"/>
              <a:t>n</a:t>
            </a:r>
          </a:p>
        </p:txBody>
      </p:sp>
      <p:sp>
        <p:nvSpPr>
          <p:cNvPr id="25641" name="Text Box 41"/>
          <p:cNvSpPr txBox="1">
            <a:spLocks noChangeArrowheads="1"/>
          </p:cNvSpPr>
          <p:nvPr/>
        </p:nvSpPr>
        <p:spPr bwMode="auto">
          <a:xfrm>
            <a:off x="4267200" y="4114800"/>
            <a:ext cx="304800" cy="396875"/>
          </a:xfrm>
          <a:prstGeom prst="rect">
            <a:avLst/>
          </a:prstGeom>
          <a:noFill/>
          <a:ln w="9525">
            <a:noFill/>
            <a:miter lim="800000"/>
            <a:headEnd/>
            <a:tailEnd/>
          </a:ln>
          <a:effectLst/>
        </p:spPr>
        <p:txBody>
          <a:bodyPr>
            <a:spAutoFit/>
          </a:bodyPr>
          <a:lstStyle/>
          <a:p>
            <a:pPr>
              <a:spcBef>
                <a:spcPct val="50000"/>
              </a:spcBef>
            </a:pPr>
            <a:r>
              <a:rPr lang="en-US">
                <a:solidFill>
                  <a:schemeClr val="hlink"/>
                </a:solidFill>
              </a:rPr>
              <a:t>3</a:t>
            </a:r>
          </a:p>
        </p:txBody>
      </p:sp>
      <p:sp>
        <p:nvSpPr>
          <p:cNvPr id="25642" name="Text Box 42"/>
          <p:cNvSpPr txBox="1">
            <a:spLocks noChangeArrowheads="1"/>
          </p:cNvSpPr>
          <p:nvPr/>
        </p:nvSpPr>
        <p:spPr bwMode="auto">
          <a:xfrm>
            <a:off x="5105400" y="4114800"/>
            <a:ext cx="304800" cy="396875"/>
          </a:xfrm>
          <a:prstGeom prst="rect">
            <a:avLst/>
          </a:prstGeom>
          <a:noFill/>
          <a:ln w="9525">
            <a:noFill/>
            <a:miter lim="800000"/>
            <a:headEnd/>
            <a:tailEnd/>
          </a:ln>
          <a:effectLst/>
        </p:spPr>
        <p:txBody>
          <a:bodyPr>
            <a:spAutoFit/>
          </a:bodyPr>
          <a:lstStyle/>
          <a:p>
            <a:pPr>
              <a:spcBef>
                <a:spcPct val="50000"/>
              </a:spcBef>
            </a:pPr>
            <a:r>
              <a:rPr lang="en-US"/>
              <a:t>?</a:t>
            </a:r>
          </a:p>
        </p:txBody>
      </p:sp>
      <p:sp>
        <p:nvSpPr>
          <p:cNvPr id="25643" name="Rectangle 43"/>
          <p:cNvSpPr>
            <a:spLocks noChangeArrowheads="1"/>
          </p:cNvSpPr>
          <p:nvPr/>
        </p:nvSpPr>
        <p:spPr bwMode="auto">
          <a:xfrm>
            <a:off x="4114800" y="3962400"/>
            <a:ext cx="1828800" cy="685800"/>
          </a:xfrm>
          <a:prstGeom prst="rect">
            <a:avLst/>
          </a:prstGeom>
          <a:noFill/>
          <a:ln w="25400">
            <a:solidFill>
              <a:schemeClr val="hlink"/>
            </a:solidFill>
            <a:miter lim="800000"/>
            <a:headEnd/>
            <a:tailEnd/>
          </a:ln>
          <a:effectLst/>
        </p:spPr>
        <p:txBody>
          <a:bodyPr wrap="none" anchor="ctr"/>
          <a:lstStyle/>
          <a:p>
            <a:endParaRPr lang="en-CA"/>
          </a:p>
        </p:txBody>
      </p:sp>
      <p:sp>
        <p:nvSpPr>
          <p:cNvPr id="25644" name="Line 44"/>
          <p:cNvSpPr>
            <a:spLocks noChangeShapeType="1"/>
          </p:cNvSpPr>
          <p:nvPr/>
        </p:nvSpPr>
        <p:spPr bwMode="auto">
          <a:xfrm flipV="1">
            <a:off x="4038600" y="3429000"/>
            <a:ext cx="0" cy="2819400"/>
          </a:xfrm>
          <a:prstGeom prst="line">
            <a:avLst/>
          </a:prstGeom>
          <a:noFill/>
          <a:ln w="9525">
            <a:solidFill>
              <a:schemeClr val="tx1"/>
            </a:solidFill>
            <a:round/>
            <a:headEnd/>
            <a:tailEnd/>
          </a:ln>
          <a:effectLst/>
        </p:spPr>
        <p:txBody>
          <a:bodyPr/>
          <a:lstStyle/>
          <a:p>
            <a:endParaRPr lang="en-CA"/>
          </a:p>
        </p:txBody>
      </p:sp>
      <p:sp>
        <p:nvSpPr>
          <p:cNvPr id="25645" name="Line 45"/>
          <p:cNvSpPr>
            <a:spLocks noChangeShapeType="1"/>
          </p:cNvSpPr>
          <p:nvPr/>
        </p:nvSpPr>
        <p:spPr bwMode="auto">
          <a:xfrm flipV="1">
            <a:off x="6019800" y="3429000"/>
            <a:ext cx="0" cy="2819400"/>
          </a:xfrm>
          <a:prstGeom prst="line">
            <a:avLst/>
          </a:prstGeom>
          <a:noFill/>
          <a:ln w="9525">
            <a:solidFill>
              <a:schemeClr val="tx1"/>
            </a:solidFill>
            <a:round/>
            <a:headEnd/>
            <a:tailEnd/>
          </a:ln>
          <a:effectLst/>
        </p:spPr>
        <p:txBody>
          <a:bodyPr/>
          <a:lstStyle/>
          <a:p>
            <a:endParaRPr lang="en-CA"/>
          </a:p>
        </p:txBody>
      </p:sp>
      <p:sp>
        <p:nvSpPr>
          <p:cNvPr id="25646" name="Rectangle 46"/>
          <p:cNvSpPr>
            <a:spLocks noChangeArrowheads="1"/>
          </p:cNvSpPr>
          <p:nvPr/>
        </p:nvSpPr>
        <p:spPr bwMode="auto">
          <a:xfrm>
            <a:off x="6324600" y="563880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25647" name="Text Box 47"/>
          <p:cNvSpPr txBox="1">
            <a:spLocks noChangeArrowheads="1"/>
          </p:cNvSpPr>
          <p:nvPr/>
        </p:nvSpPr>
        <p:spPr bwMode="auto">
          <a:xfrm>
            <a:off x="6858000" y="5638800"/>
            <a:ext cx="304800" cy="396875"/>
          </a:xfrm>
          <a:prstGeom prst="rect">
            <a:avLst/>
          </a:prstGeom>
          <a:noFill/>
          <a:ln w="9525">
            <a:noFill/>
            <a:miter lim="800000"/>
            <a:headEnd/>
            <a:tailEnd/>
          </a:ln>
          <a:effectLst/>
        </p:spPr>
        <p:txBody>
          <a:bodyPr>
            <a:spAutoFit/>
          </a:bodyPr>
          <a:lstStyle/>
          <a:p>
            <a:pPr>
              <a:spcBef>
                <a:spcPct val="50000"/>
              </a:spcBef>
            </a:pPr>
            <a:r>
              <a:rPr lang="en-US"/>
              <a:t>k</a:t>
            </a:r>
          </a:p>
        </p:txBody>
      </p:sp>
      <p:sp>
        <p:nvSpPr>
          <p:cNvPr id="25648" name="Text Box 48"/>
          <p:cNvSpPr txBox="1">
            <a:spLocks noChangeArrowheads="1"/>
          </p:cNvSpPr>
          <p:nvPr/>
        </p:nvSpPr>
        <p:spPr bwMode="auto">
          <a:xfrm>
            <a:off x="6400800" y="5638800"/>
            <a:ext cx="304800" cy="396875"/>
          </a:xfrm>
          <a:prstGeom prst="rect">
            <a:avLst/>
          </a:prstGeom>
          <a:noFill/>
          <a:ln w="9525">
            <a:noFill/>
            <a:miter lim="800000"/>
            <a:headEnd/>
            <a:tailEnd/>
          </a:ln>
          <a:effectLst/>
        </p:spPr>
        <p:txBody>
          <a:bodyPr>
            <a:spAutoFit/>
          </a:bodyPr>
          <a:lstStyle/>
          <a:p>
            <a:pPr>
              <a:spcBef>
                <a:spcPct val="50000"/>
              </a:spcBef>
            </a:pPr>
            <a:r>
              <a:rPr lang="en-US"/>
              <a:t>?</a:t>
            </a:r>
          </a:p>
        </p:txBody>
      </p:sp>
      <p:sp>
        <p:nvSpPr>
          <p:cNvPr id="25649" name="Rectangle 49"/>
          <p:cNvSpPr>
            <a:spLocks noChangeArrowheads="1"/>
          </p:cNvSpPr>
          <p:nvPr/>
        </p:nvSpPr>
        <p:spPr bwMode="auto">
          <a:xfrm>
            <a:off x="6248400" y="5486400"/>
            <a:ext cx="1828800" cy="685800"/>
          </a:xfrm>
          <a:prstGeom prst="rect">
            <a:avLst/>
          </a:prstGeom>
          <a:noFill/>
          <a:ln w="9525">
            <a:solidFill>
              <a:schemeClr val="tx1"/>
            </a:solidFill>
            <a:miter lim="800000"/>
            <a:headEnd/>
            <a:tailEnd/>
          </a:ln>
          <a:effectLst/>
        </p:spPr>
        <p:txBody>
          <a:bodyPr wrap="none" anchor="ctr"/>
          <a:lstStyle/>
          <a:p>
            <a:endParaRPr lang="en-CA"/>
          </a:p>
        </p:txBody>
      </p:sp>
      <p:sp>
        <p:nvSpPr>
          <p:cNvPr id="25650" name="Rectangle 50"/>
          <p:cNvSpPr>
            <a:spLocks noChangeArrowheads="1"/>
          </p:cNvSpPr>
          <p:nvPr/>
        </p:nvSpPr>
        <p:spPr bwMode="auto">
          <a:xfrm>
            <a:off x="7162800" y="487680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25651" name="Rectangle 51"/>
          <p:cNvSpPr>
            <a:spLocks noChangeArrowheads="1"/>
          </p:cNvSpPr>
          <p:nvPr/>
        </p:nvSpPr>
        <p:spPr bwMode="auto">
          <a:xfrm>
            <a:off x="6324600" y="487680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25652" name="Text Box 52"/>
          <p:cNvSpPr txBox="1">
            <a:spLocks noChangeArrowheads="1"/>
          </p:cNvSpPr>
          <p:nvPr/>
        </p:nvSpPr>
        <p:spPr bwMode="auto">
          <a:xfrm>
            <a:off x="7543800" y="4876800"/>
            <a:ext cx="609600" cy="396875"/>
          </a:xfrm>
          <a:prstGeom prst="rect">
            <a:avLst/>
          </a:prstGeom>
          <a:noFill/>
          <a:ln w="9525">
            <a:noFill/>
            <a:miter lim="800000"/>
            <a:headEnd/>
            <a:tailEnd/>
          </a:ln>
          <a:effectLst/>
        </p:spPr>
        <p:txBody>
          <a:bodyPr>
            <a:spAutoFit/>
          </a:bodyPr>
          <a:lstStyle/>
          <a:p>
            <a:pPr>
              <a:spcBef>
                <a:spcPct val="50000"/>
              </a:spcBef>
            </a:pPr>
            <a:r>
              <a:rPr lang="en-US"/>
              <a:t>res</a:t>
            </a:r>
          </a:p>
        </p:txBody>
      </p:sp>
      <p:sp>
        <p:nvSpPr>
          <p:cNvPr id="25653" name="Text Box 53"/>
          <p:cNvSpPr txBox="1">
            <a:spLocks noChangeArrowheads="1"/>
          </p:cNvSpPr>
          <p:nvPr/>
        </p:nvSpPr>
        <p:spPr bwMode="auto">
          <a:xfrm>
            <a:off x="6781800" y="4876800"/>
            <a:ext cx="304800" cy="396875"/>
          </a:xfrm>
          <a:prstGeom prst="rect">
            <a:avLst/>
          </a:prstGeom>
          <a:noFill/>
          <a:ln w="9525">
            <a:noFill/>
            <a:miter lim="800000"/>
            <a:headEnd/>
            <a:tailEnd/>
          </a:ln>
          <a:effectLst/>
        </p:spPr>
        <p:txBody>
          <a:bodyPr>
            <a:spAutoFit/>
          </a:bodyPr>
          <a:lstStyle/>
          <a:p>
            <a:pPr>
              <a:spcBef>
                <a:spcPct val="50000"/>
              </a:spcBef>
            </a:pPr>
            <a:r>
              <a:rPr lang="en-US"/>
              <a:t>n</a:t>
            </a:r>
          </a:p>
        </p:txBody>
      </p:sp>
      <p:sp>
        <p:nvSpPr>
          <p:cNvPr id="25654" name="Text Box 54"/>
          <p:cNvSpPr txBox="1">
            <a:spLocks noChangeArrowheads="1"/>
          </p:cNvSpPr>
          <p:nvPr/>
        </p:nvSpPr>
        <p:spPr bwMode="auto">
          <a:xfrm>
            <a:off x="6400800" y="4876800"/>
            <a:ext cx="304800" cy="396875"/>
          </a:xfrm>
          <a:prstGeom prst="rect">
            <a:avLst/>
          </a:prstGeom>
          <a:noFill/>
          <a:ln w="9525">
            <a:noFill/>
            <a:miter lim="800000"/>
            <a:headEnd/>
            <a:tailEnd/>
          </a:ln>
          <a:effectLst/>
        </p:spPr>
        <p:txBody>
          <a:bodyPr>
            <a:spAutoFit/>
          </a:bodyPr>
          <a:lstStyle/>
          <a:p>
            <a:pPr>
              <a:spcBef>
                <a:spcPct val="50000"/>
              </a:spcBef>
            </a:pPr>
            <a:r>
              <a:rPr lang="en-US"/>
              <a:t>4</a:t>
            </a:r>
          </a:p>
        </p:txBody>
      </p:sp>
      <p:sp>
        <p:nvSpPr>
          <p:cNvPr id="25655" name="Text Box 55"/>
          <p:cNvSpPr txBox="1">
            <a:spLocks noChangeArrowheads="1"/>
          </p:cNvSpPr>
          <p:nvPr/>
        </p:nvSpPr>
        <p:spPr bwMode="auto">
          <a:xfrm>
            <a:off x="7239000" y="4876800"/>
            <a:ext cx="304800" cy="396875"/>
          </a:xfrm>
          <a:prstGeom prst="rect">
            <a:avLst/>
          </a:prstGeom>
          <a:noFill/>
          <a:ln w="9525">
            <a:noFill/>
            <a:miter lim="800000"/>
            <a:headEnd/>
            <a:tailEnd/>
          </a:ln>
          <a:effectLst/>
        </p:spPr>
        <p:txBody>
          <a:bodyPr>
            <a:spAutoFit/>
          </a:bodyPr>
          <a:lstStyle/>
          <a:p>
            <a:pPr>
              <a:spcBef>
                <a:spcPct val="50000"/>
              </a:spcBef>
            </a:pPr>
            <a:r>
              <a:rPr lang="en-US"/>
              <a:t>?</a:t>
            </a:r>
          </a:p>
        </p:txBody>
      </p:sp>
      <p:sp>
        <p:nvSpPr>
          <p:cNvPr id="25656" name="Rectangle 56"/>
          <p:cNvSpPr>
            <a:spLocks noChangeArrowheads="1"/>
          </p:cNvSpPr>
          <p:nvPr/>
        </p:nvSpPr>
        <p:spPr bwMode="auto">
          <a:xfrm>
            <a:off x="6248400" y="4724400"/>
            <a:ext cx="1828800" cy="685800"/>
          </a:xfrm>
          <a:prstGeom prst="rect">
            <a:avLst/>
          </a:prstGeom>
          <a:noFill/>
          <a:ln w="9525">
            <a:solidFill>
              <a:schemeClr val="tx1"/>
            </a:solidFill>
            <a:miter lim="800000"/>
            <a:headEnd/>
            <a:tailEnd/>
          </a:ln>
          <a:effectLst/>
        </p:spPr>
        <p:txBody>
          <a:bodyPr wrap="none" anchor="ctr"/>
          <a:lstStyle/>
          <a:p>
            <a:endParaRPr lang="en-CA"/>
          </a:p>
        </p:txBody>
      </p:sp>
      <p:sp>
        <p:nvSpPr>
          <p:cNvPr id="25657" name="Line 57"/>
          <p:cNvSpPr>
            <a:spLocks noChangeShapeType="1"/>
          </p:cNvSpPr>
          <p:nvPr/>
        </p:nvSpPr>
        <p:spPr bwMode="auto">
          <a:xfrm>
            <a:off x="6172200" y="6248400"/>
            <a:ext cx="1981200" cy="0"/>
          </a:xfrm>
          <a:prstGeom prst="line">
            <a:avLst/>
          </a:prstGeom>
          <a:noFill/>
          <a:ln w="9525">
            <a:solidFill>
              <a:schemeClr val="tx1"/>
            </a:solidFill>
            <a:round/>
            <a:headEnd/>
            <a:tailEnd/>
          </a:ln>
          <a:effectLst/>
        </p:spPr>
        <p:txBody>
          <a:bodyPr/>
          <a:lstStyle/>
          <a:p>
            <a:endParaRPr lang="en-CA"/>
          </a:p>
        </p:txBody>
      </p:sp>
      <p:sp>
        <p:nvSpPr>
          <p:cNvPr id="25658" name="Rectangle 58"/>
          <p:cNvSpPr>
            <a:spLocks noChangeArrowheads="1"/>
          </p:cNvSpPr>
          <p:nvPr/>
        </p:nvSpPr>
        <p:spPr bwMode="auto">
          <a:xfrm>
            <a:off x="7162800" y="411480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25659" name="Rectangle 59"/>
          <p:cNvSpPr>
            <a:spLocks noChangeArrowheads="1"/>
          </p:cNvSpPr>
          <p:nvPr/>
        </p:nvSpPr>
        <p:spPr bwMode="auto">
          <a:xfrm>
            <a:off x="6324600" y="411480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25660" name="Text Box 60"/>
          <p:cNvSpPr txBox="1">
            <a:spLocks noChangeArrowheads="1"/>
          </p:cNvSpPr>
          <p:nvPr/>
        </p:nvSpPr>
        <p:spPr bwMode="auto">
          <a:xfrm>
            <a:off x="7543800" y="4114800"/>
            <a:ext cx="609600" cy="396875"/>
          </a:xfrm>
          <a:prstGeom prst="rect">
            <a:avLst/>
          </a:prstGeom>
          <a:noFill/>
          <a:ln w="9525">
            <a:noFill/>
            <a:miter lim="800000"/>
            <a:headEnd/>
            <a:tailEnd/>
          </a:ln>
          <a:effectLst/>
        </p:spPr>
        <p:txBody>
          <a:bodyPr>
            <a:spAutoFit/>
          </a:bodyPr>
          <a:lstStyle/>
          <a:p>
            <a:pPr>
              <a:spcBef>
                <a:spcPct val="50000"/>
              </a:spcBef>
            </a:pPr>
            <a:r>
              <a:rPr lang="en-US"/>
              <a:t>res</a:t>
            </a:r>
          </a:p>
        </p:txBody>
      </p:sp>
      <p:sp>
        <p:nvSpPr>
          <p:cNvPr id="25661" name="Text Box 61"/>
          <p:cNvSpPr txBox="1">
            <a:spLocks noChangeArrowheads="1"/>
          </p:cNvSpPr>
          <p:nvPr/>
        </p:nvSpPr>
        <p:spPr bwMode="auto">
          <a:xfrm>
            <a:off x="6781800" y="4114800"/>
            <a:ext cx="304800" cy="396875"/>
          </a:xfrm>
          <a:prstGeom prst="rect">
            <a:avLst/>
          </a:prstGeom>
          <a:noFill/>
          <a:ln w="9525">
            <a:noFill/>
            <a:miter lim="800000"/>
            <a:headEnd/>
            <a:tailEnd/>
          </a:ln>
          <a:effectLst/>
        </p:spPr>
        <p:txBody>
          <a:bodyPr>
            <a:spAutoFit/>
          </a:bodyPr>
          <a:lstStyle/>
          <a:p>
            <a:pPr>
              <a:spcBef>
                <a:spcPct val="50000"/>
              </a:spcBef>
            </a:pPr>
            <a:r>
              <a:rPr lang="en-US"/>
              <a:t>n</a:t>
            </a:r>
          </a:p>
        </p:txBody>
      </p:sp>
      <p:sp>
        <p:nvSpPr>
          <p:cNvPr id="25662" name="Text Box 62"/>
          <p:cNvSpPr txBox="1">
            <a:spLocks noChangeArrowheads="1"/>
          </p:cNvSpPr>
          <p:nvPr/>
        </p:nvSpPr>
        <p:spPr bwMode="auto">
          <a:xfrm>
            <a:off x="6400800" y="4114800"/>
            <a:ext cx="304800" cy="396875"/>
          </a:xfrm>
          <a:prstGeom prst="rect">
            <a:avLst/>
          </a:prstGeom>
          <a:noFill/>
          <a:ln w="9525">
            <a:noFill/>
            <a:miter lim="800000"/>
            <a:headEnd/>
            <a:tailEnd/>
          </a:ln>
          <a:effectLst/>
        </p:spPr>
        <p:txBody>
          <a:bodyPr>
            <a:spAutoFit/>
          </a:bodyPr>
          <a:lstStyle/>
          <a:p>
            <a:pPr>
              <a:spcBef>
                <a:spcPct val="50000"/>
              </a:spcBef>
            </a:pPr>
            <a:r>
              <a:rPr lang="en-US"/>
              <a:t>3</a:t>
            </a:r>
          </a:p>
        </p:txBody>
      </p:sp>
      <p:sp>
        <p:nvSpPr>
          <p:cNvPr id="25663" name="Text Box 63"/>
          <p:cNvSpPr txBox="1">
            <a:spLocks noChangeArrowheads="1"/>
          </p:cNvSpPr>
          <p:nvPr/>
        </p:nvSpPr>
        <p:spPr bwMode="auto">
          <a:xfrm>
            <a:off x="7239000" y="4114800"/>
            <a:ext cx="304800" cy="396875"/>
          </a:xfrm>
          <a:prstGeom prst="rect">
            <a:avLst/>
          </a:prstGeom>
          <a:noFill/>
          <a:ln w="9525">
            <a:noFill/>
            <a:miter lim="800000"/>
            <a:headEnd/>
            <a:tailEnd/>
          </a:ln>
          <a:effectLst/>
        </p:spPr>
        <p:txBody>
          <a:bodyPr>
            <a:spAutoFit/>
          </a:bodyPr>
          <a:lstStyle/>
          <a:p>
            <a:pPr>
              <a:spcBef>
                <a:spcPct val="50000"/>
              </a:spcBef>
            </a:pPr>
            <a:r>
              <a:rPr lang="en-US"/>
              <a:t>?</a:t>
            </a:r>
          </a:p>
        </p:txBody>
      </p:sp>
      <p:sp>
        <p:nvSpPr>
          <p:cNvPr id="25664" name="Rectangle 64"/>
          <p:cNvSpPr>
            <a:spLocks noChangeArrowheads="1"/>
          </p:cNvSpPr>
          <p:nvPr/>
        </p:nvSpPr>
        <p:spPr bwMode="auto">
          <a:xfrm>
            <a:off x="6248400" y="3962400"/>
            <a:ext cx="1828800" cy="685800"/>
          </a:xfrm>
          <a:prstGeom prst="rect">
            <a:avLst/>
          </a:prstGeom>
          <a:noFill/>
          <a:ln w="9525">
            <a:solidFill>
              <a:schemeClr val="tx1"/>
            </a:solidFill>
            <a:miter lim="800000"/>
            <a:headEnd/>
            <a:tailEnd/>
          </a:ln>
          <a:effectLst/>
        </p:spPr>
        <p:txBody>
          <a:bodyPr wrap="none" anchor="ctr"/>
          <a:lstStyle/>
          <a:p>
            <a:endParaRPr lang="en-CA"/>
          </a:p>
        </p:txBody>
      </p:sp>
      <p:sp>
        <p:nvSpPr>
          <p:cNvPr id="25665" name="Rectangle 65"/>
          <p:cNvSpPr>
            <a:spLocks noChangeArrowheads="1"/>
          </p:cNvSpPr>
          <p:nvPr/>
        </p:nvSpPr>
        <p:spPr bwMode="auto">
          <a:xfrm>
            <a:off x="7162800" y="335280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25666" name="Rectangle 66"/>
          <p:cNvSpPr>
            <a:spLocks noChangeArrowheads="1"/>
          </p:cNvSpPr>
          <p:nvPr/>
        </p:nvSpPr>
        <p:spPr bwMode="auto">
          <a:xfrm>
            <a:off x="6324600" y="3352800"/>
            <a:ext cx="457200" cy="4572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25667" name="Text Box 67"/>
          <p:cNvSpPr txBox="1">
            <a:spLocks noChangeArrowheads="1"/>
          </p:cNvSpPr>
          <p:nvPr/>
        </p:nvSpPr>
        <p:spPr bwMode="auto">
          <a:xfrm>
            <a:off x="7543800" y="3352800"/>
            <a:ext cx="609600" cy="396875"/>
          </a:xfrm>
          <a:prstGeom prst="rect">
            <a:avLst/>
          </a:prstGeom>
          <a:noFill/>
          <a:ln w="9525">
            <a:noFill/>
            <a:miter lim="800000"/>
            <a:headEnd/>
            <a:tailEnd/>
          </a:ln>
          <a:effectLst/>
        </p:spPr>
        <p:txBody>
          <a:bodyPr>
            <a:spAutoFit/>
          </a:bodyPr>
          <a:lstStyle/>
          <a:p>
            <a:pPr>
              <a:spcBef>
                <a:spcPct val="50000"/>
              </a:spcBef>
            </a:pPr>
            <a:r>
              <a:rPr lang="en-US"/>
              <a:t>res</a:t>
            </a:r>
          </a:p>
        </p:txBody>
      </p:sp>
      <p:sp>
        <p:nvSpPr>
          <p:cNvPr id="25668" name="Text Box 68"/>
          <p:cNvSpPr txBox="1">
            <a:spLocks noChangeArrowheads="1"/>
          </p:cNvSpPr>
          <p:nvPr/>
        </p:nvSpPr>
        <p:spPr bwMode="auto">
          <a:xfrm>
            <a:off x="6781800" y="3352800"/>
            <a:ext cx="304800" cy="396875"/>
          </a:xfrm>
          <a:prstGeom prst="rect">
            <a:avLst/>
          </a:prstGeom>
          <a:noFill/>
          <a:ln w="9525">
            <a:noFill/>
            <a:miter lim="800000"/>
            <a:headEnd/>
            <a:tailEnd/>
          </a:ln>
          <a:effectLst/>
        </p:spPr>
        <p:txBody>
          <a:bodyPr>
            <a:spAutoFit/>
          </a:bodyPr>
          <a:lstStyle/>
          <a:p>
            <a:pPr>
              <a:spcBef>
                <a:spcPct val="50000"/>
              </a:spcBef>
            </a:pPr>
            <a:r>
              <a:rPr lang="en-US"/>
              <a:t>n</a:t>
            </a:r>
          </a:p>
        </p:txBody>
      </p:sp>
      <p:sp>
        <p:nvSpPr>
          <p:cNvPr id="25669" name="Text Box 69"/>
          <p:cNvSpPr txBox="1">
            <a:spLocks noChangeArrowheads="1"/>
          </p:cNvSpPr>
          <p:nvPr/>
        </p:nvSpPr>
        <p:spPr bwMode="auto">
          <a:xfrm>
            <a:off x="6400800" y="3352800"/>
            <a:ext cx="304800" cy="396875"/>
          </a:xfrm>
          <a:prstGeom prst="rect">
            <a:avLst/>
          </a:prstGeom>
          <a:noFill/>
          <a:ln w="9525">
            <a:noFill/>
            <a:miter lim="800000"/>
            <a:headEnd/>
            <a:tailEnd/>
          </a:ln>
          <a:effectLst/>
        </p:spPr>
        <p:txBody>
          <a:bodyPr>
            <a:spAutoFit/>
          </a:bodyPr>
          <a:lstStyle/>
          <a:p>
            <a:pPr>
              <a:spcBef>
                <a:spcPct val="50000"/>
              </a:spcBef>
            </a:pPr>
            <a:r>
              <a:rPr lang="en-US">
                <a:solidFill>
                  <a:schemeClr val="hlink"/>
                </a:solidFill>
              </a:rPr>
              <a:t>2</a:t>
            </a:r>
          </a:p>
        </p:txBody>
      </p:sp>
      <p:sp>
        <p:nvSpPr>
          <p:cNvPr id="25670" name="Text Box 70"/>
          <p:cNvSpPr txBox="1">
            <a:spLocks noChangeArrowheads="1"/>
          </p:cNvSpPr>
          <p:nvPr/>
        </p:nvSpPr>
        <p:spPr bwMode="auto">
          <a:xfrm>
            <a:off x="7239000" y="3352800"/>
            <a:ext cx="304800" cy="396875"/>
          </a:xfrm>
          <a:prstGeom prst="rect">
            <a:avLst/>
          </a:prstGeom>
          <a:noFill/>
          <a:ln w="9525">
            <a:noFill/>
            <a:miter lim="800000"/>
            <a:headEnd/>
            <a:tailEnd/>
          </a:ln>
          <a:effectLst/>
        </p:spPr>
        <p:txBody>
          <a:bodyPr>
            <a:spAutoFit/>
          </a:bodyPr>
          <a:lstStyle/>
          <a:p>
            <a:pPr>
              <a:spcBef>
                <a:spcPct val="50000"/>
              </a:spcBef>
            </a:pPr>
            <a:r>
              <a:rPr lang="en-US"/>
              <a:t>?</a:t>
            </a:r>
          </a:p>
        </p:txBody>
      </p:sp>
      <p:sp>
        <p:nvSpPr>
          <p:cNvPr id="25671" name="Rectangle 71"/>
          <p:cNvSpPr>
            <a:spLocks noChangeArrowheads="1"/>
          </p:cNvSpPr>
          <p:nvPr/>
        </p:nvSpPr>
        <p:spPr bwMode="auto">
          <a:xfrm>
            <a:off x="6248400" y="3200400"/>
            <a:ext cx="1828800" cy="685800"/>
          </a:xfrm>
          <a:prstGeom prst="rect">
            <a:avLst/>
          </a:prstGeom>
          <a:noFill/>
          <a:ln w="25400">
            <a:solidFill>
              <a:schemeClr val="hlink"/>
            </a:solidFill>
            <a:miter lim="800000"/>
            <a:headEnd/>
            <a:tailEnd/>
          </a:ln>
          <a:effectLst/>
        </p:spPr>
        <p:txBody>
          <a:bodyPr wrap="none" anchor="ctr"/>
          <a:lstStyle/>
          <a:p>
            <a:endParaRPr lang="en-CA"/>
          </a:p>
        </p:txBody>
      </p:sp>
      <p:sp>
        <p:nvSpPr>
          <p:cNvPr id="25672" name="Line 72"/>
          <p:cNvSpPr>
            <a:spLocks noChangeShapeType="1"/>
          </p:cNvSpPr>
          <p:nvPr/>
        </p:nvSpPr>
        <p:spPr bwMode="auto">
          <a:xfrm flipV="1">
            <a:off x="6172200" y="2895600"/>
            <a:ext cx="0" cy="3352800"/>
          </a:xfrm>
          <a:prstGeom prst="line">
            <a:avLst/>
          </a:prstGeom>
          <a:noFill/>
          <a:ln w="9525">
            <a:solidFill>
              <a:schemeClr val="tx1"/>
            </a:solidFill>
            <a:round/>
            <a:headEnd/>
            <a:tailEnd/>
          </a:ln>
          <a:effectLst/>
        </p:spPr>
        <p:txBody>
          <a:bodyPr/>
          <a:lstStyle/>
          <a:p>
            <a:endParaRPr lang="en-CA"/>
          </a:p>
        </p:txBody>
      </p:sp>
      <p:sp>
        <p:nvSpPr>
          <p:cNvPr id="25673" name="Line 73"/>
          <p:cNvSpPr>
            <a:spLocks noChangeShapeType="1"/>
          </p:cNvSpPr>
          <p:nvPr/>
        </p:nvSpPr>
        <p:spPr bwMode="auto">
          <a:xfrm flipV="1">
            <a:off x="8153400" y="2895600"/>
            <a:ext cx="0" cy="3352800"/>
          </a:xfrm>
          <a:prstGeom prst="line">
            <a:avLst/>
          </a:prstGeom>
          <a:noFill/>
          <a:ln w="9525">
            <a:solidFill>
              <a:schemeClr val="tx1"/>
            </a:solidFill>
            <a:round/>
            <a:headEnd/>
            <a:tailEnd/>
          </a:ln>
          <a:effectLst/>
        </p:spPr>
        <p:txBody>
          <a:bodyPr/>
          <a:lstStyle/>
          <a:p>
            <a:endParaRPr lang="en-CA"/>
          </a:p>
        </p:txBody>
      </p:sp>
      <p:sp>
        <p:nvSpPr>
          <p:cNvPr id="25674" name="Line 74"/>
          <p:cNvSpPr>
            <a:spLocks noChangeShapeType="1"/>
          </p:cNvSpPr>
          <p:nvPr/>
        </p:nvSpPr>
        <p:spPr bwMode="auto">
          <a:xfrm>
            <a:off x="8382000" y="4419600"/>
            <a:ext cx="533400" cy="0"/>
          </a:xfrm>
          <a:prstGeom prst="line">
            <a:avLst/>
          </a:prstGeom>
          <a:noFill/>
          <a:ln w="38100">
            <a:solidFill>
              <a:schemeClr val="hlink"/>
            </a:solidFill>
            <a:round/>
            <a:headEnd/>
            <a:tailEnd type="triangle" w="med" len="med"/>
          </a:ln>
          <a:effectLst/>
        </p:spPr>
        <p:txBody>
          <a:bodyPr/>
          <a:lstStyle/>
          <a:p>
            <a:endParaRPr lang="en-CA"/>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Slide Number Placeholder 4"/>
          <p:cNvSpPr>
            <a:spLocks noGrp="1"/>
          </p:cNvSpPr>
          <p:nvPr>
            <p:ph type="sldNum" sz="quarter" idx="12"/>
          </p:nvPr>
        </p:nvSpPr>
        <p:spPr/>
        <p:txBody>
          <a:bodyPr/>
          <a:lstStyle/>
          <a:p>
            <a:r>
              <a:rPr lang="en-US"/>
              <a:t>8-</a:t>
            </a:r>
            <a:fld id="{3421F64A-030E-4CF0-B985-F71859C771E3}" type="slidenum">
              <a:rPr lang="en-US"/>
              <a:pPr/>
              <a:t>22</a:t>
            </a:fld>
            <a:endParaRPr lang="en-US"/>
          </a:p>
        </p:txBody>
      </p:sp>
      <p:sp>
        <p:nvSpPr>
          <p:cNvPr id="37890" name="Rectangle 2"/>
          <p:cNvSpPr>
            <a:spLocks noChangeArrowheads="1"/>
          </p:cNvSpPr>
          <p:nvPr/>
        </p:nvSpPr>
        <p:spPr bwMode="auto">
          <a:xfrm>
            <a:off x="609600" y="563880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37891" name="Text Box 3"/>
          <p:cNvSpPr txBox="1">
            <a:spLocks noChangeArrowheads="1"/>
          </p:cNvSpPr>
          <p:nvPr/>
        </p:nvSpPr>
        <p:spPr bwMode="auto">
          <a:xfrm>
            <a:off x="1143000" y="5638800"/>
            <a:ext cx="304800" cy="396875"/>
          </a:xfrm>
          <a:prstGeom prst="rect">
            <a:avLst/>
          </a:prstGeom>
          <a:noFill/>
          <a:ln w="9525">
            <a:noFill/>
            <a:miter lim="800000"/>
            <a:headEnd/>
            <a:tailEnd/>
          </a:ln>
          <a:effectLst/>
        </p:spPr>
        <p:txBody>
          <a:bodyPr>
            <a:spAutoFit/>
          </a:bodyPr>
          <a:lstStyle/>
          <a:p>
            <a:pPr>
              <a:spcBef>
                <a:spcPct val="50000"/>
              </a:spcBef>
            </a:pPr>
            <a:r>
              <a:rPr lang="en-US"/>
              <a:t>k</a:t>
            </a:r>
          </a:p>
        </p:txBody>
      </p:sp>
      <p:sp>
        <p:nvSpPr>
          <p:cNvPr id="37892" name="Text Box 4"/>
          <p:cNvSpPr txBox="1">
            <a:spLocks noChangeArrowheads="1"/>
          </p:cNvSpPr>
          <p:nvPr/>
        </p:nvSpPr>
        <p:spPr bwMode="auto">
          <a:xfrm>
            <a:off x="685800" y="5638800"/>
            <a:ext cx="304800" cy="396875"/>
          </a:xfrm>
          <a:prstGeom prst="rect">
            <a:avLst/>
          </a:prstGeom>
          <a:noFill/>
          <a:ln w="9525">
            <a:noFill/>
            <a:miter lim="800000"/>
            <a:headEnd/>
            <a:tailEnd/>
          </a:ln>
          <a:effectLst/>
        </p:spPr>
        <p:txBody>
          <a:bodyPr>
            <a:spAutoFit/>
          </a:bodyPr>
          <a:lstStyle/>
          <a:p>
            <a:pPr>
              <a:spcBef>
                <a:spcPct val="50000"/>
              </a:spcBef>
            </a:pPr>
            <a:r>
              <a:rPr lang="en-US"/>
              <a:t>?</a:t>
            </a:r>
          </a:p>
        </p:txBody>
      </p:sp>
      <p:sp>
        <p:nvSpPr>
          <p:cNvPr id="37893" name="Rectangle 5"/>
          <p:cNvSpPr>
            <a:spLocks noChangeArrowheads="1"/>
          </p:cNvSpPr>
          <p:nvPr/>
        </p:nvSpPr>
        <p:spPr bwMode="auto">
          <a:xfrm>
            <a:off x="533400" y="5486400"/>
            <a:ext cx="1828800" cy="685800"/>
          </a:xfrm>
          <a:prstGeom prst="rect">
            <a:avLst/>
          </a:prstGeom>
          <a:noFill/>
          <a:ln w="9525">
            <a:solidFill>
              <a:schemeClr val="tx1"/>
            </a:solidFill>
            <a:miter lim="800000"/>
            <a:headEnd/>
            <a:tailEnd/>
          </a:ln>
          <a:effectLst/>
        </p:spPr>
        <p:txBody>
          <a:bodyPr wrap="none" anchor="ctr"/>
          <a:lstStyle/>
          <a:p>
            <a:endParaRPr lang="en-CA"/>
          </a:p>
        </p:txBody>
      </p:sp>
      <p:sp>
        <p:nvSpPr>
          <p:cNvPr id="37894" name="Rectangle 6"/>
          <p:cNvSpPr>
            <a:spLocks noChangeArrowheads="1"/>
          </p:cNvSpPr>
          <p:nvPr/>
        </p:nvSpPr>
        <p:spPr bwMode="auto">
          <a:xfrm>
            <a:off x="1447800" y="487680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37895" name="Rectangle 7"/>
          <p:cNvSpPr>
            <a:spLocks noChangeArrowheads="1"/>
          </p:cNvSpPr>
          <p:nvPr/>
        </p:nvSpPr>
        <p:spPr bwMode="auto">
          <a:xfrm>
            <a:off x="609600" y="487680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37896" name="Text Box 8"/>
          <p:cNvSpPr txBox="1">
            <a:spLocks noChangeArrowheads="1"/>
          </p:cNvSpPr>
          <p:nvPr/>
        </p:nvSpPr>
        <p:spPr bwMode="auto">
          <a:xfrm>
            <a:off x="1828800" y="4876800"/>
            <a:ext cx="609600" cy="396875"/>
          </a:xfrm>
          <a:prstGeom prst="rect">
            <a:avLst/>
          </a:prstGeom>
          <a:noFill/>
          <a:ln w="9525">
            <a:noFill/>
            <a:miter lim="800000"/>
            <a:headEnd/>
            <a:tailEnd/>
          </a:ln>
          <a:effectLst/>
        </p:spPr>
        <p:txBody>
          <a:bodyPr>
            <a:spAutoFit/>
          </a:bodyPr>
          <a:lstStyle/>
          <a:p>
            <a:pPr>
              <a:spcBef>
                <a:spcPct val="50000"/>
              </a:spcBef>
            </a:pPr>
            <a:r>
              <a:rPr lang="en-US"/>
              <a:t>res</a:t>
            </a:r>
          </a:p>
        </p:txBody>
      </p:sp>
      <p:sp>
        <p:nvSpPr>
          <p:cNvPr id="37897" name="Text Box 9"/>
          <p:cNvSpPr txBox="1">
            <a:spLocks noChangeArrowheads="1"/>
          </p:cNvSpPr>
          <p:nvPr/>
        </p:nvSpPr>
        <p:spPr bwMode="auto">
          <a:xfrm>
            <a:off x="1066800" y="4876800"/>
            <a:ext cx="304800" cy="396875"/>
          </a:xfrm>
          <a:prstGeom prst="rect">
            <a:avLst/>
          </a:prstGeom>
          <a:noFill/>
          <a:ln w="9525">
            <a:noFill/>
            <a:miter lim="800000"/>
            <a:headEnd/>
            <a:tailEnd/>
          </a:ln>
          <a:effectLst/>
        </p:spPr>
        <p:txBody>
          <a:bodyPr>
            <a:spAutoFit/>
          </a:bodyPr>
          <a:lstStyle/>
          <a:p>
            <a:pPr>
              <a:spcBef>
                <a:spcPct val="50000"/>
              </a:spcBef>
            </a:pPr>
            <a:r>
              <a:rPr lang="en-US"/>
              <a:t>n</a:t>
            </a:r>
          </a:p>
        </p:txBody>
      </p:sp>
      <p:sp>
        <p:nvSpPr>
          <p:cNvPr id="37898" name="Text Box 10"/>
          <p:cNvSpPr txBox="1">
            <a:spLocks noChangeArrowheads="1"/>
          </p:cNvSpPr>
          <p:nvPr/>
        </p:nvSpPr>
        <p:spPr bwMode="auto">
          <a:xfrm>
            <a:off x="685800" y="4876800"/>
            <a:ext cx="304800" cy="396875"/>
          </a:xfrm>
          <a:prstGeom prst="rect">
            <a:avLst/>
          </a:prstGeom>
          <a:noFill/>
          <a:ln w="9525">
            <a:noFill/>
            <a:miter lim="800000"/>
            <a:headEnd/>
            <a:tailEnd/>
          </a:ln>
          <a:effectLst/>
        </p:spPr>
        <p:txBody>
          <a:bodyPr>
            <a:spAutoFit/>
          </a:bodyPr>
          <a:lstStyle/>
          <a:p>
            <a:pPr>
              <a:spcBef>
                <a:spcPct val="50000"/>
              </a:spcBef>
            </a:pPr>
            <a:r>
              <a:rPr lang="en-US"/>
              <a:t>4</a:t>
            </a:r>
          </a:p>
        </p:txBody>
      </p:sp>
      <p:sp>
        <p:nvSpPr>
          <p:cNvPr id="37899" name="Text Box 11"/>
          <p:cNvSpPr txBox="1">
            <a:spLocks noChangeArrowheads="1"/>
          </p:cNvSpPr>
          <p:nvPr/>
        </p:nvSpPr>
        <p:spPr bwMode="auto">
          <a:xfrm>
            <a:off x="1524000" y="4876800"/>
            <a:ext cx="304800" cy="396875"/>
          </a:xfrm>
          <a:prstGeom prst="rect">
            <a:avLst/>
          </a:prstGeom>
          <a:noFill/>
          <a:ln w="9525">
            <a:noFill/>
            <a:miter lim="800000"/>
            <a:headEnd/>
            <a:tailEnd/>
          </a:ln>
          <a:effectLst/>
        </p:spPr>
        <p:txBody>
          <a:bodyPr>
            <a:spAutoFit/>
          </a:bodyPr>
          <a:lstStyle/>
          <a:p>
            <a:pPr>
              <a:spcBef>
                <a:spcPct val="50000"/>
              </a:spcBef>
            </a:pPr>
            <a:r>
              <a:rPr lang="en-US"/>
              <a:t>?</a:t>
            </a:r>
          </a:p>
        </p:txBody>
      </p:sp>
      <p:sp>
        <p:nvSpPr>
          <p:cNvPr id="37900" name="Rectangle 12"/>
          <p:cNvSpPr>
            <a:spLocks noChangeArrowheads="1"/>
          </p:cNvSpPr>
          <p:nvPr/>
        </p:nvSpPr>
        <p:spPr bwMode="auto">
          <a:xfrm>
            <a:off x="533400" y="4724400"/>
            <a:ext cx="1828800" cy="685800"/>
          </a:xfrm>
          <a:prstGeom prst="rect">
            <a:avLst/>
          </a:prstGeom>
          <a:noFill/>
          <a:ln w="9525">
            <a:solidFill>
              <a:schemeClr val="tx1"/>
            </a:solidFill>
            <a:miter lim="800000"/>
            <a:headEnd/>
            <a:tailEnd/>
          </a:ln>
          <a:effectLst/>
        </p:spPr>
        <p:txBody>
          <a:bodyPr wrap="none" anchor="ctr"/>
          <a:lstStyle/>
          <a:p>
            <a:endParaRPr lang="en-CA"/>
          </a:p>
        </p:txBody>
      </p:sp>
      <p:sp>
        <p:nvSpPr>
          <p:cNvPr id="37901" name="Line 13"/>
          <p:cNvSpPr>
            <a:spLocks noChangeShapeType="1"/>
          </p:cNvSpPr>
          <p:nvPr/>
        </p:nvSpPr>
        <p:spPr bwMode="auto">
          <a:xfrm>
            <a:off x="457200" y="6248400"/>
            <a:ext cx="1981200" cy="1588"/>
          </a:xfrm>
          <a:prstGeom prst="line">
            <a:avLst/>
          </a:prstGeom>
          <a:noFill/>
          <a:ln w="9525">
            <a:solidFill>
              <a:schemeClr val="tx1"/>
            </a:solidFill>
            <a:round/>
            <a:headEnd/>
            <a:tailEnd/>
          </a:ln>
          <a:effectLst/>
        </p:spPr>
        <p:txBody>
          <a:bodyPr/>
          <a:lstStyle/>
          <a:p>
            <a:endParaRPr lang="en-CA"/>
          </a:p>
        </p:txBody>
      </p:sp>
      <p:sp>
        <p:nvSpPr>
          <p:cNvPr id="37902" name="Rectangle 14"/>
          <p:cNvSpPr>
            <a:spLocks noChangeArrowheads="1"/>
          </p:cNvSpPr>
          <p:nvPr/>
        </p:nvSpPr>
        <p:spPr bwMode="auto">
          <a:xfrm>
            <a:off x="1447800" y="411480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37903" name="Rectangle 15"/>
          <p:cNvSpPr>
            <a:spLocks noChangeArrowheads="1"/>
          </p:cNvSpPr>
          <p:nvPr/>
        </p:nvSpPr>
        <p:spPr bwMode="auto">
          <a:xfrm>
            <a:off x="609600" y="411480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37904" name="Text Box 16"/>
          <p:cNvSpPr txBox="1">
            <a:spLocks noChangeArrowheads="1"/>
          </p:cNvSpPr>
          <p:nvPr/>
        </p:nvSpPr>
        <p:spPr bwMode="auto">
          <a:xfrm>
            <a:off x="1828800" y="4114800"/>
            <a:ext cx="609600" cy="396875"/>
          </a:xfrm>
          <a:prstGeom prst="rect">
            <a:avLst/>
          </a:prstGeom>
          <a:noFill/>
          <a:ln w="9525">
            <a:noFill/>
            <a:miter lim="800000"/>
            <a:headEnd/>
            <a:tailEnd/>
          </a:ln>
          <a:effectLst/>
        </p:spPr>
        <p:txBody>
          <a:bodyPr>
            <a:spAutoFit/>
          </a:bodyPr>
          <a:lstStyle/>
          <a:p>
            <a:pPr>
              <a:spcBef>
                <a:spcPct val="50000"/>
              </a:spcBef>
            </a:pPr>
            <a:r>
              <a:rPr lang="en-US"/>
              <a:t>res</a:t>
            </a:r>
          </a:p>
        </p:txBody>
      </p:sp>
      <p:sp>
        <p:nvSpPr>
          <p:cNvPr id="37905" name="Text Box 17"/>
          <p:cNvSpPr txBox="1">
            <a:spLocks noChangeArrowheads="1"/>
          </p:cNvSpPr>
          <p:nvPr/>
        </p:nvSpPr>
        <p:spPr bwMode="auto">
          <a:xfrm>
            <a:off x="1066800" y="4114800"/>
            <a:ext cx="304800" cy="396875"/>
          </a:xfrm>
          <a:prstGeom prst="rect">
            <a:avLst/>
          </a:prstGeom>
          <a:noFill/>
          <a:ln w="9525">
            <a:noFill/>
            <a:miter lim="800000"/>
            <a:headEnd/>
            <a:tailEnd/>
          </a:ln>
          <a:effectLst/>
        </p:spPr>
        <p:txBody>
          <a:bodyPr>
            <a:spAutoFit/>
          </a:bodyPr>
          <a:lstStyle/>
          <a:p>
            <a:pPr>
              <a:spcBef>
                <a:spcPct val="50000"/>
              </a:spcBef>
            </a:pPr>
            <a:r>
              <a:rPr lang="en-US"/>
              <a:t>n</a:t>
            </a:r>
          </a:p>
        </p:txBody>
      </p:sp>
      <p:sp>
        <p:nvSpPr>
          <p:cNvPr id="37906" name="Text Box 18"/>
          <p:cNvSpPr txBox="1">
            <a:spLocks noChangeArrowheads="1"/>
          </p:cNvSpPr>
          <p:nvPr/>
        </p:nvSpPr>
        <p:spPr bwMode="auto">
          <a:xfrm>
            <a:off x="685800" y="4114800"/>
            <a:ext cx="304800" cy="396875"/>
          </a:xfrm>
          <a:prstGeom prst="rect">
            <a:avLst/>
          </a:prstGeom>
          <a:noFill/>
          <a:ln w="9525">
            <a:noFill/>
            <a:miter lim="800000"/>
            <a:headEnd/>
            <a:tailEnd/>
          </a:ln>
          <a:effectLst/>
        </p:spPr>
        <p:txBody>
          <a:bodyPr>
            <a:spAutoFit/>
          </a:bodyPr>
          <a:lstStyle/>
          <a:p>
            <a:pPr>
              <a:spcBef>
                <a:spcPct val="50000"/>
              </a:spcBef>
            </a:pPr>
            <a:r>
              <a:rPr lang="en-US"/>
              <a:t>3</a:t>
            </a:r>
          </a:p>
        </p:txBody>
      </p:sp>
      <p:sp>
        <p:nvSpPr>
          <p:cNvPr id="37907" name="Text Box 19"/>
          <p:cNvSpPr txBox="1">
            <a:spLocks noChangeArrowheads="1"/>
          </p:cNvSpPr>
          <p:nvPr/>
        </p:nvSpPr>
        <p:spPr bwMode="auto">
          <a:xfrm>
            <a:off x="1524000" y="4114800"/>
            <a:ext cx="304800" cy="396875"/>
          </a:xfrm>
          <a:prstGeom prst="rect">
            <a:avLst/>
          </a:prstGeom>
          <a:noFill/>
          <a:ln w="9525">
            <a:noFill/>
            <a:miter lim="800000"/>
            <a:headEnd/>
            <a:tailEnd/>
          </a:ln>
          <a:effectLst/>
        </p:spPr>
        <p:txBody>
          <a:bodyPr>
            <a:spAutoFit/>
          </a:bodyPr>
          <a:lstStyle/>
          <a:p>
            <a:pPr>
              <a:spcBef>
                <a:spcPct val="50000"/>
              </a:spcBef>
            </a:pPr>
            <a:r>
              <a:rPr lang="en-US"/>
              <a:t>?</a:t>
            </a:r>
          </a:p>
        </p:txBody>
      </p:sp>
      <p:sp>
        <p:nvSpPr>
          <p:cNvPr id="37908" name="Rectangle 20"/>
          <p:cNvSpPr>
            <a:spLocks noChangeArrowheads="1"/>
          </p:cNvSpPr>
          <p:nvPr/>
        </p:nvSpPr>
        <p:spPr bwMode="auto">
          <a:xfrm>
            <a:off x="533400" y="3962400"/>
            <a:ext cx="1828800" cy="685800"/>
          </a:xfrm>
          <a:prstGeom prst="rect">
            <a:avLst/>
          </a:prstGeom>
          <a:noFill/>
          <a:ln w="9525">
            <a:solidFill>
              <a:schemeClr val="tx1"/>
            </a:solidFill>
            <a:miter lim="800000"/>
            <a:headEnd/>
            <a:tailEnd/>
          </a:ln>
          <a:effectLst/>
        </p:spPr>
        <p:txBody>
          <a:bodyPr wrap="none" anchor="ctr"/>
          <a:lstStyle/>
          <a:p>
            <a:endParaRPr lang="en-CA"/>
          </a:p>
        </p:txBody>
      </p:sp>
      <p:sp>
        <p:nvSpPr>
          <p:cNvPr id="37909" name="Rectangle 21"/>
          <p:cNvSpPr>
            <a:spLocks noChangeArrowheads="1"/>
          </p:cNvSpPr>
          <p:nvPr/>
        </p:nvSpPr>
        <p:spPr bwMode="auto">
          <a:xfrm>
            <a:off x="1447800" y="335280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37910" name="Rectangle 22"/>
          <p:cNvSpPr>
            <a:spLocks noChangeArrowheads="1"/>
          </p:cNvSpPr>
          <p:nvPr/>
        </p:nvSpPr>
        <p:spPr bwMode="auto">
          <a:xfrm>
            <a:off x="609600" y="335280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37911" name="Text Box 23"/>
          <p:cNvSpPr txBox="1">
            <a:spLocks noChangeArrowheads="1"/>
          </p:cNvSpPr>
          <p:nvPr/>
        </p:nvSpPr>
        <p:spPr bwMode="auto">
          <a:xfrm>
            <a:off x="1828800" y="3352800"/>
            <a:ext cx="609600" cy="396875"/>
          </a:xfrm>
          <a:prstGeom prst="rect">
            <a:avLst/>
          </a:prstGeom>
          <a:noFill/>
          <a:ln w="9525">
            <a:noFill/>
            <a:miter lim="800000"/>
            <a:headEnd/>
            <a:tailEnd/>
          </a:ln>
          <a:effectLst/>
        </p:spPr>
        <p:txBody>
          <a:bodyPr>
            <a:spAutoFit/>
          </a:bodyPr>
          <a:lstStyle/>
          <a:p>
            <a:pPr>
              <a:spcBef>
                <a:spcPct val="50000"/>
              </a:spcBef>
            </a:pPr>
            <a:r>
              <a:rPr lang="en-US"/>
              <a:t>res</a:t>
            </a:r>
          </a:p>
        </p:txBody>
      </p:sp>
      <p:sp>
        <p:nvSpPr>
          <p:cNvPr id="37912" name="Text Box 24"/>
          <p:cNvSpPr txBox="1">
            <a:spLocks noChangeArrowheads="1"/>
          </p:cNvSpPr>
          <p:nvPr/>
        </p:nvSpPr>
        <p:spPr bwMode="auto">
          <a:xfrm>
            <a:off x="1066800" y="3352800"/>
            <a:ext cx="304800" cy="396875"/>
          </a:xfrm>
          <a:prstGeom prst="rect">
            <a:avLst/>
          </a:prstGeom>
          <a:noFill/>
          <a:ln w="9525">
            <a:noFill/>
            <a:miter lim="800000"/>
            <a:headEnd/>
            <a:tailEnd/>
          </a:ln>
          <a:effectLst/>
        </p:spPr>
        <p:txBody>
          <a:bodyPr>
            <a:spAutoFit/>
          </a:bodyPr>
          <a:lstStyle/>
          <a:p>
            <a:pPr>
              <a:spcBef>
                <a:spcPct val="50000"/>
              </a:spcBef>
            </a:pPr>
            <a:r>
              <a:rPr lang="en-US"/>
              <a:t>n</a:t>
            </a:r>
          </a:p>
        </p:txBody>
      </p:sp>
      <p:sp>
        <p:nvSpPr>
          <p:cNvPr id="37913" name="Text Box 25"/>
          <p:cNvSpPr txBox="1">
            <a:spLocks noChangeArrowheads="1"/>
          </p:cNvSpPr>
          <p:nvPr/>
        </p:nvSpPr>
        <p:spPr bwMode="auto">
          <a:xfrm>
            <a:off x="685800" y="3352800"/>
            <a:ext cx="304800" cy="396875"/>
          </a:xfrm>
          <a:prstGeom prst="rect">
            <a:avLst/>
          </a:prstGeom>
          <a:noFill/>
          <a:ln w="9525">
            <a:noFill/>
            <a:miter lim="800000"/>
            <a:headEnd/>
            <a:tailEnd/>
          </a:ln>
          <a:effectLst/>
        </p:spPr>
        <p:txBody>
          <a:bodyPr>
            <a:spAutoFit/>
          </a:bodyPr>
          <a:lstStyle/>
          <a:p>
            <a:pPr>
              <a:spcBef>
                <a:spcPct val="50000"/>
              </a:spcBef>
            </a:pPr>
            <a:r>
              <a:rPr lang="en-US"/>
              <a:t>2</a:t>
            </a:r>
          </a:p>
        </p:txBody>
      </p:sp>
      <p:sp>
        <p:nvSpPr>
          <p:cNvPr id="37914" name="Text Box 26"/>
          <p:cNvSpPr txBox="1">
            <a:spLocks noChangeArrowheads="1"/>
          </p:cNvSpPr>
          <p:nvPr/>
        </p:nvSpPr>
        <p:spPr bwMode="auto">
          <a:xfrm>
            <a:off x="1524000" y="3352800"/>
            <a:ext cx="304800" cy="396875"/>
          </a:xfrm>
          <a:prstGeom prst="rect">
            <a:avLst/>
          </a:prstGeom>
          <a:noFill/>
          <a:ln w="9525">
            <a:noFill/>
            <a:miter lim="800000"/>
            <a:headEnd/>
            <a:tailEnd/>
          </a:ln>
          <a:effectLst/>
        </p:spPr>
        <p:txBody>
          <a:bodyPr>
            <a:spAutoFit/>
          </a:bodyPr>
          <a:lstStyle/>
          <a:p>
            <a:pPr>
              <a:spcBef>
                <a:spcPct val="50000"/>
              </a:spcBef>
            </a:pPr>
            <a:r>
              <a:rPr lang="en-US"/>
              <a:t>?</a:t>
            </a:r>
          </a:p>
        </p:txBody>
      </p:sp>
      <p:sp>
        <p:nvSpPr>
          <p:cNvPr id="37915" name="Rectangle 27"/>
          <p:cNvSpPr>
            <a:spLocks noChangeArrowheads="1"/>
          </p:cNvSpPr>
          <p:nvPr/>
        </p:nvSpPr>
        <p:spPr bwMode="auto">
          <a:xfrm>
            <a:off x="533400" y="3200400"/>
            <a:ext cx="1828800" cy="685800"/>
          </a:xfrm>
          <a:prstGeom prst="rect">
            <a:avLst/>
          </a:prstGeom>
          <a:noFill/>
          <a:ln w="9525">
            <a:solidFill>
              <a:schemeClr val="tx1"/>
            </a:solidFill>
            <a:miter lim="800000"/>
            <a:headEnd/>
            <a:tailEnd/>
          </a:ln>
          <a:effectLst/>
        </p:spPr>
        <p:txBody>
          <a:bodyPr wrap="none" anchor="ctr"/>
          <a:lstStyle/>
          <a:p>
            <a:endParaRPr lang="en-CA"/>
          </a:p>
        </p:txBody>
      </p:sp>
      <p:sp>
        <p:nvSpPr>
          <p:cNvPr id="37916" name="Rectangle 28"/>
          <p:cNvSpPr>
            <a:spLocks noChangeArrowheads="1"/>
          </p:cNvSpPr>
          <p:nvPr/>
        </p:nvSpPr>
        <p:spPr bwMode="auto">
          <a:xfrm>
            <a:off x="1447800" y="259080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37917" name="Rectangle 29"/>
          <p:cNvSpPr>
            <a:spLocks noChangeArrowheads="1"/>
          </p:cNvSpPr>
          <p:nvPr/>
        </p:nvSpPr>
        <p:spPr bwMode="auto">
          <a:xfrm>
            <a:off x="609600" y="2590800"/>
            <a:ext cx="457200" cy="4572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37918" name="Text Box 30"/>
          <p:cNvSpPr txBox="1">
            <a:spLocks noChangeArrowheads="1"/>
          </p:cNvSpPr>
          <p:nvPr/>
        </p:nvSpPr>
        <p:spPr bwMode="auto">
          <a:xfrm>
            <a:off x="1828800" y="2590800"/>
            <a:ext cx="609600" cy="396875"/>
          </a:xfrm>
          <a:prstGeom prst="rect">
            <a:avLst/>
          </a:prstGeom>
          <a:noFill/>
          <a:ln w="9525">
            <a:noFill/>
            <a:miter lim="800000"/>
            <a:headEnd/>
            <a:tailEnd/>
          </a:ln>
          <a:effectLst/>
        </p:spPr>
        <p:txBody>
          <a:bodyPr>
            <a:spAutoFit/>
          </a:bodyPr>
          <a:lstStyle/>
          <a:p>
            <a:pPr>
              <a:spcBef>
                <a:spcPct val="50000"/>
              </a:spcBef>
            </a:pPr>
            <a:r>
              <a:rPr lang="en-US"/>
              <a:t>res</a:t>
            </a:r>
          </a:p>
        </p:txBody>
      </p:sp>
      <p:sp>
        <p:nvSpPr>
          <p:cNvPr id="37919" name="Text Box 31"/>
          <p:cNvSpPr txBox="1">
            <a:spLocks noChangeArrowheads="1"/>
          </p:cNvSpPr>
          <p:nvPr/>
        </p:nvSpPr>
        <p:spPr bwMode="auto">
          <a:xfrm>
            <a:off x="1066800" y="2590800"/>
            <a:ext cx="304800" cy="396875"/>
          </a:xfrm>
          <a:prstGeom prst="rect">
            <a:avLst/>
          </a:prstGeom>
          <a:noFill/>
          <a:ln w="9525">
            <a:noFill/>
            <a:miter lim="800000"/>
            <a:headEnd/>
            <a:tailEnd/>
          </a:ln>
          <a:effectLst/>
        </p:spPr>
        <p:txBody>
          <a:bodyPr>
            <a:spAutoFit/>
          </a:bodyPr>
          <a:lstStyle/>
          <a:p>
            <a:pPr>
              <a:spcBef>
                <a:spcPct val="50000"/>
              </a:spcBef>
            </a:pPr>
            <a:r>
              <a:rPr lang="en-US"/>
              <a:t>n</a:t>
            </a:r>
          </a:p>
        </p:txBody>
      </p:sp>
      <p:sp>
        <p:nvSpPr>
          <p:cNvPr id="37920" name="Text Box 32"/>
          <p:cNvSpPr txBox="1">
            <a:spLocks noChangeArrowheads="1"/>
          </p:cNvSpPr>
          <p:nvPr/>
        </p:nvSpPr>
        <p:spPr bwMode="auto">
          <a:xfrm>
            <a:off x="685800" y="2590800"/>
            <a:ext cx="304800" cy="396875"/>
          </a:xfrm>
          <a:prstGeom prst="rect">
            <a:avLst/>
          </a:prstGeom>
          <a:noFill/>
          <a:ln w="9525">
            <a:noFill/>
            <a:miter lim="800000"/>
            <a:headEnd/>
            <a:tailEnd/>
          </a:ln>
          <a:effectLst/>
        </p:spPr>
        <p:txBody>
          <a:bodyPr>
            <a:spAutoFit/>
          </a:bodyPr>
          <a:lstStyle/>
          <a:p>
            <a:pPr>
              <a:spcBef>
                <a:spcPct val="50000"/>
              </a:spcBef>
            </a:pPr>
            <a:r>
              <a:rPr lang="en-US">
                <a:solidFill>
                  <a:schemeClr val="hlink"/>
                </a:solidFill>
              </a:rPr>
              <a:t>1</a:t>
            </a:r>
          </a:p>
        </p:txBody>
      </p:sp>
      <p:sp>
        <p:nvSpPr>
          <p:cNvPr id="37921" name="Text Box 33"/>
          <p:cNvSpPr txBox="1">
            <a:spLocks noChangeArrowheads="1"/>
          </p:cNvSpPr>
          <p:nvPr/>
        </p:nvSpPr>
        <p:spPr bwMode="auto">
          <a:xfrm>
            <a:off x="1524000" y="2590800"/>
            <a:ext cx="304800" cy="396875"/>
          </a:xfrm>
          <a:prstGeom prst="rect">
            <a:avLst/>
          </a:prstGeom>
          <a:noFill/>
          <a:ln w="9525">
            <a:noFill/>
            <a:miter lim="800000"/>
            <a:headEnd/>
            <a:tailEnd/>
          </a:ln>
          <a:effectLst/>
        </p:spPr>
        <p:txBody>
          <a:bodyPr>
            <a:spAutoFit/>
          </a:bodyPr>
          <a:lstStyle/>
          <a:p>
            <a:pPr>
              <a:spcBef>
                <a:spcPct val="50000"/>
              </a:spcBef>
            </a:pPr>
            <a:r>
              <a:rPr lang="en-US"/>
              <a:t>?</a:t>
            </a:r>
          </a:p>
        </p:txBody>
      </p:sp>
      <p:sp>
        <p:nvSpPr>
          <p:cNvPr id="37922" name="Rectangle 34"/>
          <p:cNvSpPr>
            <a:spLocks noChangeArrowheads="1"/>
          </p:cNvSpPr>
          <p:nvPr/>
        </p:nvSpPr>
        <p:spPr bwMode="auto">
          <a:xfrm>
            <a:off x="533400" y="2438400"/>
            <a:ext cx="1828800" cy="685800"/>
          </a:xfrm>
          <a:prstGeom prst="rect">
            <a:avLst/>
          </a:prstGeom>
          <a:noFill/>
          <a:ln w="25400">
            <a:solidFill>
              <a:schemeClr val="hlink"/>
            </a:solidFill>
            <a:miter lim="800000"/>
            <a:headEnd/>
            <a:tailEnd/>
          </a:ln>
          <a:effectLst/>
        </p:spPr>
        <p:txBody>
          <a:bodyPr wrap="none" anchor="ctr"/>
          <a:lstStyle/>
          <a:p>
            <a:endParaRPr lang="en-CA"/>
          </a:p>
        </p:txBody>
      </p:sp>
      <p:sp>
        <p:nvSpPr>
          <p:cNvPr id="37923" name="Rectangle 35"/>
          <p:cNvSpPr>
            <a:spLocks noChangeArrowheads="1"/>
          </p:cNvSpPr>
          <p:nvPr/>
        </p:nvSpPr>
        <p:spPr bwMode="auto">
          <a:xfrm>
            <a:off x="2743200" y="563880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37924" name="Text Box 36"/>
          <p:cNvSpPr txBox="1">
            <a:spLocks noChangeArrowheads="1"/>
          </p:cNvSpPr>
          <p:nvPr/>
        </p:nvSpPr>
        <p:spPr bwMode="auto">
          <a:xfrm>
            <a:off x="3276600" y="5638800"/>
            <a:ext cx="304800" cy="396875"/>
          </a:xfrm>
          <a:prstGeom prst="rect">
            <a:avLst/>
          </a:prstGeom>
          <a:noFill/>
          <a:ln w="9525">
            <a:noFill/>
            <a:miter lim="800000"/>
            <a:headEnd/>
            <a:tailEnd/>
          </a:ln>
          <a:effectLst/>
        </p:spPr>
        <p:txBody>
          <a:bodyPr>
            <a:spAutoFit/>
          </a:bodyPr>
          <a:lstStyle/>
          <a:p>
            <a:pPr>
              <a:spcBef>
                <a:spcPct val="50000"/>
              </a:spcBef>
            </a:pPr>
            <a:r>
              <a:rPr lang="en-US"/>
              <a:t>k</a:t>
            </a:r>
          </a:p>
        </p:txBody>
      </p:sp>
      <p:sp>
        <p:nvSpPr>
          <p:cNvPr id="37925" name="Text Box 37"/>
          <p:cNvSpPr txBox="1">
            <a:spLocks noChangeArrowheads="1"/>
          </p:cNvSpPr>
          <p:nvPr/>
        </p:nvSpPr>
        <p:spPr bwMode="auto">
          <a:xfrm>
            <a:off x="2819400" y="5638800"/>
            <a:ext cx="304800" cy="396875"/>
          </a:xfrm>
          <a:prstGeom prst="rect">
            <a:avLst/>
          </a:prstGeom>
          <a:noFill/>
          <a:ln w="9525">
            <a:noFill/>
            <a:miter lim="800000"/>
            <a:headEnd/>
            <a:tailEnd/>
          </a:ln>
          <a:effectLst/>
        </p:spPr>
        <p:txBody>
          <a:bodyPr>
            <a:spAutoFit/>
          </a:bodyPr>
          <a:lstStyle/>
          <a:p>
            <a:pPr>
              <a:spcBef>
                <a:spcPct val="50000"/>
              </a:spcBef>
            </a:pPr>
            <a:r>
              <a:rPr lang="en-US"/>
              <a:t>?</a:t>
            </a:r>
          </a:p>
        </p:txBody>
      </p:sp>
      <p:sp>
        <p:nvSpPr>
          <p:cNvPr id="37926" name="Rectangle 38"/>
          <p:cNvSpPr>
            <a:spLocks noChangeArrowheads="1"/>
          </p:cNvSpPr>
          <p:nvPr/>
        </p:nvSpPr>
        <p:spPr bwMode="auto">
          <a:xfrm>
            <a:off x="2667000" y="5486400"/>
            <a:ext cx="1828800" cy="685800"/>
          </a:xfrm>
          <a:prstGeom prst="rect">
            <a:avLst/>
          </a:prstGeom>
          <a:noFill/>
          <a:ln w="9525">
            <a:solidFill>
              <a:schemeClr val="tx1"/>
            </a:solidFill>
            <a:miter lim="800000"/>
            <a:headEnd/>
            <a:tailEnd/>
          </a:ln>
          <a:effectLst/>
        </p:spPr>
        <p:txBody>
          <a:bodyPr wrap="none" anchor="ctr"/>
          <a:lstStyle/>
          <a:p>
            <a:endParaRPr lang="en-CA"/>
          </a:p>
        </p:txBody>
      </p:sp>
      <p:sp>
        <p:nvSpPr>
          <p:cNvPr id="37927" name="Rectangle 39"/>
          <p:cNvSpPr>
            <a:spLocks noChangeArrowheads="1"/>
          </p:cNvSpPr>
          <p:nvPr/>
        </p:nvSpPr>
        <p:spPr bwMode="auto">
          <a:xfrm>
            <a:off x="3581400" y="487680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37928" name="Rectangle 40"/>
          <p:cNvSpPr>
            <a:spLocks noChangeArrowheads="1"/>
          </p:cNvSpPr>
          <p:nvPr/>
        </p:nvSpPr>
        <p:spPr bwMode="auto">
          <a:xfrm>
            <a:off x="2743200" y="487680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37929" name="Text Box 41"/>
          <p:cNvSpPr txBox="1">
            <a:spLocks noChangeArrowheads="1"/>
          </p:cNvSpPr>
          <p:nvPr/>
        </p:nvSpPr>
        <p:spPr bwMode="auto">
          <a:xfrm>
            <a:off x="3962400" y="4876800"/>
            <a:ext cx="609600" cy="396875"/>
          </a:xfrm>
          <a:prstGeom prst="rect">
            <a:avLst/>
          </a:prstGeom>
          <a:noFill/>
          <a:ln w="9525">
            <a:noFill/>
            <a:miter lim="800000"/>
            <a:headEnd/>
            <a:tailEnd/>
          </a:ln>
          <a:effectLst/>
        </p:spPr>
        <p:txBody>
          <a:bodyPr>
            <a:spAutoFit/>
          </a:bodyPr>
          <a:lstStyle/>
          <a:p>
            <a:pPr>
              <a:spcBef>
                <a:spcPct val="50000"/>
              </a:spcBef>
            </a:pPr>
            <a:r>
              <a:rPr lang="en-US"/>
              <a:t>res</a:t>
            </a:r>
          </a:p>
        </p:txBody>
      </p:sp>
      <p:sp>
        <p:nvSpPr>
          <p:cNvPr id="37930" name="Text Box 42"/>
          <p:cNvSpPr txBox="1">
            <a:spLocks noChangeArrowheads="1"/>
          </p:cNvSpPr>
          <p:nvPr/>
        </p:nvSpPr>
        <p:spPr bwMode="auto">
          <a:xfrm>
            <a:off x="3200400" y="4876800"/>
            <a:ext cx="304800" cy="396875"/>
          </a:xfrm>
          <a:prstGeom prst="rect">
            <a:avLst/>
          </a:prstGeom>
          <a:noFill/>
          <a:ln w="9525">
            <a:noFill/>
            <a:miter lim="800000"/>
            <a:headEnd/>
            <a:tailEnd/>
          </a:ln>
          <a:effectLst/>
        </p:spPr>
        <p:txBody>
          <a:bodyPr>
            <a:spAutoFit/>
          </a:bodyPr>
          <a:lstStyle/>
          <a:p>
            <a:pPr>
              <a:spcBef>
                <a:spcPct val="50000"/>
              </a:spcBef>
            </a:pPr>
            <a:r>
              <a:rPr lang="en-US"/>
              <a:t>n</a:t>
            </a:r>
          </a:p>
        </p:txBody>
      </p:sp>
      <p:sp>
        <p:nvSpPr>
          <p:cNvPr id="37931" name="Text Box 43"/>
          <p:cNvSpPr txBox="1">
            <a:spLocks noChangeArrowheads="1"/>
          </p:cNvSpPr>
          <p:nvPr/>
        </p:nvSpPr>
        <p:spPr bwMode="auto">
          <a:xfrm>
            <a:off x="2819400" y="4876800"/>
            <a:ext cx="304800" cy="396875"/>
          </a:xfrm>
          <a:prstGeom prst="rect">
            <a:avLst/>
          </a:prstGeom>
          <a:noFill/>
          <a:ln w="9525">
            <a:noFill/>
            <a:miter lim="800000"/>
            <a:headEnd/>
            <a:tailEnd/>
          </a:ln>
          <a:effectLst/>
        </p:spPr>
        <p:txBody>
          <a:bodyPr>
            <a:spAutoFit/>
          </a:bodyPr>
          <a:lstStyle/>
          <a:p>
            <a:pPr>
              <a:spcBef>
                <a:spcPct val="50000"/>
              </a:spcBef>
            </a:pPr>
            <a:r>
              <a:rPr lang="en-US"/>
              <a:t>4</a:t>
            </a:r>
          </a:p>
        </p:txBody>
      </p:sp>
      <p:sp>
        <p:nvSpPr>
          <p:cNvPr id="37932" name="Text Box 44"/>
          <p:cNvSpPr txBox="1">
            <a:spLocks noChangeArrowheads="1"/>
          </p:cNvSpPr>
          <p:nvPr/>
        </p:nvSpPr>
        <p:spPr bwMode="auto">
          <a:xfrm>
            <a:off x="3657600" y="4876800"/>
            <a:ext cx="304800" cy="396875"/>
          </a:xfrm>
          <a:prstGeom prst="rect">
            <a:avLst/>
          </a:prstGeom>
          <a:noFill/>
          <a:ln w="9525">
            <a:noFill/>
            <a:miter lim="800000"/>
            <a:headEnd/>
            <a:tailEnd/>
          </a:ln>
          <a:effectLst/>
        </p:spPr>
        <p:txBody>
          <a:bodyPr>
            <a:spAutoFit/>
          </a:bodyPr>
          <a:lstStyle/>
          <a:p>
            <a:pPr>
              <a:spcBef>
                <a:spcPct val="50000"/>
              </a:spcBef>
            </a:pPr>
            <a:r>
              <a:rPr lang="en-US"/>
              <a:t>?</a:t>
            </a:r>
          </a:p>
        </p:txBody>
      </p:sp>
      <p:sp>
        <p:nvSpPr>
          <p:cNvPr id="37933" name="Rectangle 45"/>
          <p:cNvSpPr>
            <a:spLocks noChangeArrowheads="1"/>
          </p:cNvSpPr>
          <p:nvPr/>
        </p:nvSpPr>
        <p:spPr bwMode="auto">
          <a:xfrm>
            <a:off x="2667000" y="4724400"/>
            <a:ext cx="1828800" cy="685800"/>
          </a:xfrm>
          <a:prstGeom prst="rect">
            <a:avLst/>
          </a:prstGeom>
          <a:noFill/>
          <a:ln w="9525">
            <a:solidFill>
              <a:schemeClr val="tx1"/>
            </a:solidFill>
            <a:miter lim="800000"/>
            <a:headEnd/>
            <a:tailEnd/>
          </a:ln>
          <a:effectLst/>
        </p:spPr>
        <p:txBody>
          <a:bodyPr wrap="none" anchor="ctr"/>
          <a:lstStyle/>
          <a:p>
            <a:endParaRPr lang="en-CA"/>
          </a:p>
        </p:txBody>
      </p:sp>
      <p:sp>
        <p:nvSpPr>
          <p:cNvPr id="37934" name="Line 46"/>
          <p:cNvSpPr>
            <a:spLocks noChangeShapeType="1"/>
          </p:cNvSpPr>
          <p:nvPr/>
        </p:nvSpPr>
        <p:spPr bwMode="auto">
          <a:xfrm>
            <a:off x="2590800" y="6248400"/>
            <a:ext cx="1981200" cy="1588"/>
          </a:xfrm>
          <a:prstGeom prst="line">
            <a:avLst/>
          </a:prstGeom>
          <a:noFill/>
          <a:ln w="9525">
            <a:solidFill>
              <a:schemeClr val="tx1"/>
            </a:solidFill>
            <a:round/>
            <a:headEnd/>
            <a:tailEnd/>
          </a:ln>
          <a:effectLst/>
        </p:spPr>
        <p:txBody>
          <a:bodyPr/>
          <a:lstStyle/>
          <a:p>
            <a:endParaRPr lang="en-CA"/>
          </a:p>
        </p:txBody>
      </p:sp>
      <p:sp>
        <p:nvSpPr>
          <p:cNvPr id="37935" name="Rectangle 47"/>
          <p:cNvSpPr>
            <a:spLocks noChangeArrowheads="1"/>
          </p:cNvSpPr>
          <p:nvPr/>
        </p:nvSpPr>
        <p:spPr bwMode="auto">
          <a:xfrm>
            <a:off x="3581400" y="411480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37936" name="Rectangle 48"/>
          <p:cNvSpPr>
            <a:spLocks noChangeArrowheads="1"/>
          </p:cNvSpPr>
          <p:nvPr/>
        </p:nvSpPr>
        <p:spPr bwMode="auto">
          <a:xfrm>
            <a:off x="2743200" y="411480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37937" name="Text Box 49"/>
          <p:cNvSpPr txBox="1">
            <a:spLocks noChangeArrowheads="1"/>
          </p:cNvSpPr>
          <p:nvPr/>
        </p:nvSpPr>
        <p:spPr bwMode="auto">
          <a:xfrm>
            <a:off x="3962400" y="4114800"/>
            <a:ext cx="609600" cy="396875"/>
          </a:xfrm>
          <a:prstGeom prst="rect">
            <a:avLst/>
          </a:prstGeom>
          <a:noFill/>
          <a:ln w="9525">
            <a:noFill/>
            <a:miter lim="800000"/>
            <a:headEnd/>
            <a:tailEnd/>
          </a:ln>
          <a:effectLst/>
        </p:spPr>
        <p:txBody>
          <a:bodyPr>
            <a:spAutoFit/>
          </a:bodyPr>
          <a:lstStyle/>
          <a:p>
            <a:pPr>
              <a:spcBef>
                <a:spcPct val="50000"/>
              </a:spcBef>
            </a:pPr>
            <a:r>
              <a:rPr lang="en-US"/>
              <a:t>res</a:t>
            </a:r>
          </a:p>
        </p:txBody>
      </p:sp>
      <p:sp>
        <p:nvSpPr>
          <p:cNvPr id="37938" name="Text Box 50"/>
          <p:cNvSpPr txBox="1">
            <a:spLocks noChangeArrowheads="1"/>
          </p:cNvSpPr>
          <p:nvPr/>
        </p:nvSpPr>
        <p:spPr bwMode="auto">
          <a:xfrm>
            <a:off x="3200400" y="4114800"/>
            <a:ext cx="304800" cy="396875"/>
          </a:xfrm>
          <a:prstGeom prst="rect">
            <a:avLst/>
          </a:prstGeom>
          <a:noFill/>
          <a:ln w="9525">
            <a:noFill/>
            <a:miter lim="800000"/>
            <a:headEnd/>
            <a:tailEnd/>
          </a:ln>
          <a:effectLst/>
        </p:spPr>
        <p:txBody>
          <a:bodyPr>
            <a:spAutoFit/>
          </a:bodyPr>
          <a:lstStyle/>
          <a:p>
            <a:pPr>
              <a:spcBef>
                <a:spcPct val="50000"/>
              </a:spcBef>
            </a:pPr>
            <a:r>
              <a:rPr lang="en-US"/>
              <a:t>n</a:t>
            </a:r>
          </a:p>
        </p:txBody>
      </p:sp>
      <p:sp>
        <p:nvSpPr>
          <p:cNvPr id="37939" name="Text Box 51"/>
          <p:cNvSpPr txBox="1">
            <a:spLocks noChangeArrowheads="1"/>
          </p:cNvSpPr>
          <p:nvPr/>
        </p:nvSpPr>
        <p:spPr bwMode="auto">
          <a:xfrm>
            <a:off x="2819400" y="4114800"/>
            <a:ext cx="304800" cy="396875"/>
          </a:xfrm>
          <a:prstGeom prst="rect">
            <a:avLst/>
          </a:prstGeom>
          <a:noFill/>
          <a:ln w="9525">
            <a:noFill/>
            <a:miter lim="800000"/>
            <a:headEnd/>
            <a:tailEnd/>
          </a:ln>
          <a:effectLst/>
        </p:spPr>
        <p:txBody>
          <a:bodyPr>
            <a:spAutoFit/>
          </a:bodyPr>
          <a:lstStyle/>
          <a:p>
            <a:pPr>
              <a:spcBef>
                <a:spcPct val="50000"/>
              </a:spcBef>
            </a:pPr>
            <a:r>
              <a:rPr lang="en-US"/>
              <a:t>3</a:t>
            </a:r>
          </a:p>
        </p:txBody>
      </p:sp>
      <p:sp>
        <p:nvSpPr>
          <p:cNvPr id="37940" name="Text Box 52"/>
          <p:cNvSpPr txBox="1">
            <a:spLocks noChangeArrowheads="1"/>
          </p:cNvSpPr>
          <p:nvPr/>
        </p:nvSpPr>
        <p:spPr bwMode="auto">
          <a:xfrm>
            <a:off x="3657600" y="4114800"/>
            <a:ext cx="304800" cy="396875"/>
          </a:xfrm>
          <a:prstGeom prst="rect">
            <a:avLst/>
          </a:prstGeom>
          <a:noFill/>
          <a:ln w="9525">
            <a:noFill/>
            <a:miter lim="800000"/>
            <a:headEnd/>
            <a:tailEnd/>
          </a:ln>
          <a:effectLst/>
        </p:spPr>
        <p:txBody>
          <a:bodyPr>
            <a:spAutoFit/>
          </a:bodyPr>
          <a:lstStyle/>
          <a:p>
            <a:pPr>
              <a:spcBef>
                <a:spcPct val="50000"/>
              </a:spcBef>
            </a:pPr>
            <a:r>
              <a:rPr lang="en-US"/>
              <a:t>?</a:t>
            </a:r>
          </a:p>
        </p:txBody>
      </p:sp>
      <p:sp>
        <p:nvSpPr>
          <p:cNvPr id="37941" name="Rectangle 53"/>
          <p:cNvSpPr>
            <a:spLocks noChangeArrowheads="1"/>
          </p:cNvSpPr>
          <p:nvPr/>
        </p:nvSpPr>
        <p:spPr bwMode="auto">
          <a:xfrm>
            <a:off x="2667000" y="3962400"/>
            <a:ext cx="1828800" cy="685800"/>
          </a:xfrm>
          <a:prstGeom prst="rect">
            <a:avLst/>
          </a:prstGeom>
          <a:noFill/>
          <a:ln w="9525">
            <a:solidFill>
              <a:schemeClr val="tx1"/>
            </a:solidFill>
            <a:miter lim="800000"/>
            <a:headEnd/>
            <a:tailEnd/>
          </a:ln>
          <a:effectLst/>
        </p:spPr>
        <p:txBody>
          <a:bodyPr wrap="none" anchor="ctr"/>
          <a:lstStyle/>
          <a:p>
            <a:endParaRPr lang="en-CA"/>
          </a:p>
        </p:txBody>
      </p:sp>
      <p:sp>
        <p:nvSpPr>
          <p:cNvPr id="37942" name="Rectangle 54"/>
          <p:cNvSpPr>
            <a:spLocks noChangeArrowheads="1"/>
          </p:cNvSpPr>
          <p:nvPr/>
        </p:nvSpPr>
        <p:spPr bwMode="auto">
          <a:xfrm>
            <a:off x="3581400" y="335280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37943" name="Rectangle 55"/>
          <p:cNvSpPr>
            <a:spLocks noChangeArrowheads="1"/>
          </p:cNvSpPr>
          <p:nvPr/>
        </p:nvSpPr>
        <p:spPr bwMode="auto">
          <a:xfrm>
            <a:off x="2743200" y="335280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37944" name="Text Box 56"/>
          <p:cNvSpPr txBox="1">
            <a:spLocks noChangeArrowheads="1"/>
          </p:cNvSpPr>
          <p:nvPr/>
        </p:nvSpPr>
        <p:spPr bwMode="auto">
          <a:xfrm>
            <a:off x="3962400" y="3352800"/>
            <a:ext cx="609600" cy="396875"/>
          </a:xfrm>
          <a:prstGeom prst="rect">
            <a:avLst/>
          </a:prstGeom>
          <a:noFill/>
          <a:ln w="9525">
            <a:noFill/>
            <a:miter lim="800000"/>
            <a:headEnd/>
            <a:tailEnd/>
          </a:ln>
          <a:effectLst/>
        </p:spPr>
        <p:txBody>
          <a:bodyPr>
            <a:spAutoFit/>
          </a:bodyPr>
          <a:lstStyle/>
          <a:p>
            <a:pPr>
              <a:spcBef>
                <a:spcPct val="50000"/>
              </a:spcBef>
            </a:pPr>
            <a:r>
              <a:rPr lang="en-US"/>
              <a:t>res</a:t>
            </a:r>
          </a:p>
        </p:txBody>
      </p:sp>
      <p:sp>
        <p:nvSpPr>
          <p:cNvPr id="37945" name="Text Box 57"/>
          <p:cNvSpPr txBox="1">
            <a:spLocks noChangeArrowheads="1"/>
          </p:cNvSpPr>
          <p:nvPr/>
        </p:nvSpPr>
        <p:spPr bwMode="auto">
          <a:xfrm>
            <a:off x="3200400" y="3352800"/>
            <a:ext cx="304800" cy="396875"/>
          </a:xfrm>
          <a:prstGeom prst="rect">
            <a:avLst/>
          </a:prstGeom>
          <a:noFill/>
          <a:ln w="9525">
            <a:noFill/>
            <a:miter lim="800000"/>
            <a:headEnd/>
            <a:tailEnd/>
          </a:ln>
          <a:effectLst/>
        </p:spPr>
        <p:txBody>
          <a:bodyPr>
            <a:spAutoFit/>
          </a:bodyPr>
          <a:lstStyle/>
          <a:p>
            <a:pPr>
              <a:spcBef>
                <a:spcPct val="50000"/>
              </a:spcBef>
            </a:pPr>
            <a:r>
              <a:rPr lang="en-US"/>
              <a:t>n</a:t>
            </a:r>
          </a:p>
        </p:txBody>
      </p:sp>
      <p:sp>
        <p:nvSpPr>
          <p:cNvPr id="37946" name="Text Box 58"/>
          <p:cNvSpPr txBox="1">
            <a:spLocks noChangeArrowheads="1"/>
          </p:cNvSpPr>
          <p:nvPr/>
        </p:nvSpPr>
        <p:spPr bwMode="auto">
          <a:xfrm>
            <a:off x="2819400" y="3352800"/>
            <a:ext cx="304800" cy="396875"/>
          </a:xfrm>
          <a:prstGeom prst="rect">
            <a:avLst/>
          </a:prstGeom>
          <a:noFill/>
          <a:ln w="9525">
            <a:noFill/>
            <a:miter lim="800000"/>
            <a:headEnd/>
            <a:tailEnd/>
          </a:ln>
          <a:effectLst/>
        </p:spPr>
        <p:txBody>
          <a:bodyPr>
            <a:spAutoFit/>
          </a:bodyPr>
          <a:lstStyle/>
          <a:p>
            <a:pPr>
              <a:spcBef>
                <a:spcPct val="50000"/>
              </a:spcBef>
            </a:pPr>
            <a:r>
              <a:rPr lang="en-US"/>
              <a:t>2</a:t>
            </a:r>
          </a:p>
        </p:txBody>
      </p:sp>
      <p:sp>
        <p:nvSpPr>
          <p:cNvPr id="37947" name="Text Box 59"/>
          <p:cNvSpPr txBox="1">
            <a:spLocks noChangeArrowheads="1"/>
          </p:cNvSpPr>
          <p:nvPr/>
        </p:nvSpPr>
        <p:spPr bwMode="auto">
          <a:xfrm>
            <a:off x="3657600" y="3352800"/>
            <a:ext cx="304800" cy="396875"/>
          </a:xfrm>
          <a:prstGeom prst="rect">
            <a:avLst/>
          </a:prstGeom>
          <a:noFill/>
          <a:ln w="9525">
            <a:noFill/>
            <a:miter lim="800000"/>
            <a:headEnd/>
            <a:tailEnd/>
          </a:ln>
          <a:effectLst/>
        </p:spPr>
        <p:txBody>
          <a:bodyPr>
            <a:spAutoFit/>
          </a:bodyPr>
          <a:lstStyle/>
          <a:p>
            <a:pPr>
              <a:spcBef>
                <a:spcPct val="50000"/>
              </a:spcBef>
            </a:pPr>
            <a:r>
              <a:rPr lang="en-US"/>
              <a:t>?</a:t>
            </a:r>
          </a:p>
        </p:txBody>
      </p:sp>
      <p:sp>
        <p:nvSpPr>
          <p:cNvPr id="37948" name="Rectangle 60"/>
          <p:cNvSpPr>
            <a:spLocks noChangeArrowheads="1"/>
          </p:cNvSpPr>
          <p:nvPr/>
        </p:nvSpPr>
        <p:spPr bwMode="auto">
          <a:xfrm>
            <a:off x="2667000" y="3200400"/>
            <a:ext cx="1828800" cy="685800"/>
          </a:xfrm>
          <a:prstGeom prst="rect">
            <a:avLst/>
          </a:prstGeom>
          <a:noFill/>
          <a:ln w="9525">
            <a:solidFill>
              <a:schemeClr val="tx1"/>
            </a:solidFill>
            <a:miter lim="800000"/>
            <a:headEnd/>
            <a:tailEnd/>
          </a:ln>
          <a:effectLst/>
        </p:spPr>
        <p:txBody>
          <a:bodyPr wrap="none" anchor="ctr"/>
          <a:lstStyle/>
          <a:p>
            <a:endParaRPr lang="en-CA"/>
          </a:p>
        </p:txBody>
      </p:sp>
      <p:sp>
        <p:nvSpPr>
          <p:cNvPr id="37949" name="Rectangle 61"/>
          <p:cNvSpPr>
            <a:spLocks noChangeArrowheads="1"/>
          </p:cNvSpPr>
          <p:nvPr/>
        </p:nvSpPr>
        <p:spPr bwMode="auto">
          <a:xfrm>
            <a:off x="3581400" y="2590800"/>
            <a:ext cx="457200" cy="4572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37950" name="Rectangle 62"/>
          <p:cNvSpPr>
            <a:spLocks noChangeArrowheads="1"/>
          </p:cNvSpPr>
          <p:nvPr/>
        </p:nvSpPr>
        <p:spPr bwMode="auto">
          <a:xfrm>
            <a:off x="2743200" y="259080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37951" name="Text Box 63"/>
          <p:cNvSpPr txBox="1">
            <a:spLocks noChangeArrowheads="1"/>
          </p:cNvSpPr>
          <p:nvPr/>
        </p:nvSpPr>
        <p:spPr bwMode="auto">
          <a:xfrm>
            <a:off x="3962400" y="2590800"/>
            <a:ext cx="609600" cy="396875"/>
          </a:xfrm>
          <a:prstGeom prst="rect">
            <a:avLst/>
          </a:prstGeom>
          <a:noFill/>
          <a:ln w="9525">
            <a:noFill/>
            <a:miter lim="800000"/>
            <a:headEnd/>
            <a:tailEnd/>
          </a:ln>
          <a:effectLst/>
        </p:spPr>
        <p:txBody>
          <a:bodyPr>
            <a:spAutoFit/>
          </a:bodyPr>
          <a:lstStyle/>
          <a:p>
            <a:pPr>
              <a:spcBef>
                <a:spcPct val="50000"/>
              </a:spcBef>
            </a:pPr>
            <a:r>
              <a:rPr lang="en-US"/>
              <a:t>res</a:t>
            </a:r>
          </a:p>
        </p:txBody>
      </p:sp>
      <p:sp>
        <p:nvSpPr>
          <p:cNvPr id="37952" name="Text Box 64"/>
          <p:cNvSpPr txBox="1">
            <a:spLocks noChangeArrowheads="1"/>
          </p:cNvSpPr>
          <p:nvPr/>
        </p:nvSpPr>
        <p:spPr bwMode="auto">
          <a:xfrm>
            <a:off x="3200400" y="2590800"/>
            <a:ext cx="304800" cy="396875"/>
          </a:xfrm>
          <a:prstGeom prst="rect">
            <a:avLst/>
          </a:prstGeom>
          <a:noFill/>
          <a:ln w="9525">
            <a:noFill/>
            <a:miter lim="800000"/>
            <a:headEnd/>
            <a:tailEnd/>
          </a:ln>
          <a:effectLst/>
        </p:spPr>
        <p:txBody>
          <a:bodyPr>
            <a:spAutoFit/>
          </a:bodyPr>
          <a:lstStyle/>
          <a:p>
            <a:pPr>
              <a:spcBef>
                <a:spcPct val="50000"/>
              </a:spcBef>
            </a:pPr>
            <a:r>
              <a:rPr lang="en-US"/>
              <a:t>n</a:t>
            </a:r>
          </a:p>
        </p:txBody>
      </p:sp>
      <p:sp>
        <p:nvSpPr>
          <p:cNvPr id="37953" name="Text Box 65"/>
          <p:cNvSpPr txBox="1">
            <a:spLocks noChangeArrowheads="1"/>
          </p:cNvSpPr>
          <p:nvPr/>
        </p:nvSpPr>
        <p:spPr bwMode="auto">
          <a:xfrm>
            <a:off x="2819400" y="2590800"/>
            <a:ext cx="304800" cy="396875"/>
          </a:xfrm>
          <a:prstGeom prst="rect">
            <a:avLst/>
          </a:prstGeom>
          <a:noFill/>
          <a:ln w="9525">
            <a:noFill/>
            <a:miter lim="800000"/>
            <a:headEnd/>
            <a:tailEnd/>
          </a:ln>
          <a:effectLst/>
        </p:spPr>
        <p:txBody>
          <a:bodyPr>
            <a:spAutoFit/>
          </a:bodyPr>
          <a:lstStyle/>
          <a:p>
            <a:pPr>
              <a:spcBef>
                <a:spcPct val="50000"/>
              </a:spcBef>
            </a:pPr>
            <a:r>
              <a:rPr lang="en-US"/>
              <a:t>1</a:t>
            </a:r>
          </a:p>
        </p:txBody>
      </p:sp>
      <p:sp>
        <p:nvSpPr>
          <p:cNvPr id="37954" name="Text Box 66"/>
          <p:cNvSpPr txBox="1">
            <a:spLocks noChangeArrowheads="1"/>
          </p:cNvSpPr>
          <p:nvPr/>
        </p:nvSpPr>
        <p:spPr bwMode="auto">
          <a:xfrm>
            <a:off x="3657600" y="2590800"/>
            <a:ext cx="304800" cy="396875"/>
          </a:xfrm>
          <a:prstGeom prst="rect">
            <a:avLst/>
          </a:prstGeom>
          <a:noFill/>
          <a:ln w="9525">
            <a:noFill/>
            <a:miter lim="800000"/>
            <a:headEnd/>
            <a:tailEnd/>
          </a:ln>
          <a:effectLst/>
        </p:spPr>
        <p:txBody>
          <a:bodyPr>
            <a:spAutoFit/>
          </a:bodyPr>
          <a:lstStyle/>
          <a:p>
            <a:pPr>
              <a:spcBef>
                <a:spcPct val="50000"/>
              </a:spcBef>
            </a:pPr>
            <a:r>
              <a:rPr lang="en-US">
                <a:solidFill>
                  <a:schemeClr val="hlink"/>
                </a:solidFill>
              </a:rPr>
              <a:t>1</a:t>
            </a:r>
          </a:p>
        </p:txBody>
      </p:sp>
      <p:sp>
        <p:nvSpPr>
          <p:cNvPr id="37955" name="Rectangle 67"/>
          <p:cNvSpPr>
            <a:spLocks noChangeArrowheads="1"/>
          </p:cNvSpPr>
          <p:nvPr/>
        </p:nvSpPr>
        <p:spPr bwMode="auto">
          <a:xfrm>
            <a:off x="2667000" y="2438400"/>
            <a:ext cx="1828800" cy="685800"/>
          </a:xfrm>
          <a:prstGeom prst="rect">
            <a:avLst/>
          </a:prstGeom>
          <a:noFill/>
          <a:ln w="25400">
            <a:solidFill>
              <a:schemeClr val="hlink"/>
            </a:solidFill>
            <a:prstDash val="dash"/>
            <a:miter lim="800000"/>
            <a:headEnd/>
            <a:tailEnd/>
          </a:ln>
          <a:effectLst/>
        </p:spPr>
        <p:txBody>
          <a:bodyPr wrap="none" anchor="ctr"/>
          <a:lstStyle/>
          <a:p>
            <a:endParaRPr lang="en-CA"/>
          </a:p>
        </p:txBody>
      </p:sp>
      <p:sp>
        <p:nvSpPr>
          <p:cNvPr id="37956" name="Rectangle 68"/>
          <p:cNvSpPr>
            <a:spLocks noChangeArrowheads="1"/>
          </p:cNvSpPr>
          <p:nvPr/>
        </p:nvSpPr>
        <p:spPr bwMode="auto">
          <a:xfrm>
            <a:off x="4876800" y="563880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37957" name="Text Box 69"/>
          <p:cNvSpPr txBox="1">
            <a:spLocks noChangeArrowheads="1"/>
          </p:cNvSpPr>
          <p:nvPr/>
        </p:nvSpPr>
        <p:spPr bwMode="auto">
          <a:xfrm>
            <a:off x="5410200" y="5638800"/>
            <a:ext cx="304800" cy="396875"/>
          </a:xfrm>
          <a:prstGeom prst="rect">
            <a:avLst/>
          </a:prstGeom>
          <a:noFill/>
          <a:ln w="9525">
            <a:noFill/>
            <a:miter lim="800000"/>
            <a:headEnd/>
            <a:tailEnd/>
          </a:ln>
          <a:effectLst/>
        </p:spPr>
        <p:txBody>
          <a:bodyPr>
            <a:spAutoFit/>
          </a:bodyPr>
          <a:lstStyle/>
          <a:p>
            <a:pPr>
              <a:spcBef>
                <a:spcPct val="50000"/>
              </a:spcBef>
            </a:pPr>
            <a:r>
              <a:rPr lang="en-US"/>
              <a:t>k</a:t>
            </a:r>
          </a:p>
        </p:txBody>
      </p:sp>
      <p:sp>
        <p:nvSpPr>
          <p:cNvPr id="37958" name="Text Box 70"/>
          <p:cNvSpPr txBox="1">
            <a:spLocks noChangeArrowheads="1"/>
          </p:cNvSpPr>
          <p:nvPr/>
        </p:nvSpPr>
        <p:spPr bwMode="auto">
          <a:xfrm>
            <a:off x="4953000" y="5638800"/>
            <a:ext cx="304800" cy="396875"/>
          </a:xfrm>
          <a:prstGeom prst="rect">
            <a:avLst/>
          </a:prstGeom>
          <a:noFill/>
          <a:ln w="9525">
            <a:noFill/>
            <a:miter lim="800000"/>
            <a:headEnd/>
            <a:tailEnd/>
          </a:ln>
          <a:effectLst/>
        </p:spPr>
        <p:txBody>
          <a:bodyPr>
            <a:spAutoFit/>
          </a:bodyPr>
          <a:lstStyle/>
          <a:p>
            <a:pPr>
              <a:spcBef>
                <a:spcPct val="50000"/>
              </a:spcBef>
            </a:pPr>
            <a:r>
              <a:rPr lang="en-US"/>
              <a:t>?</a:t>
            </a:r>
          </a:p>
        </p:txBody>
      </p:sp>
      <p:sp>
        <p:nvSpPr>
          <p:cNvPr id="37959" name="Rectangle 71"/>
          <p:cNvSpPr>
            <a:spLocks noChangeArrowheads="1"/>
          </p:cNvSpPr>
          <p:nvPr/>
        </p:nvSpPr>
        <p:spPr bwMode="auto">
          <a:xfrm>
            <a:off x="4800600" y="5486400"/>
            <a:ext cx="1828800" cy="685800"/>
          </a:xfrm>
          <a:prstGeom prst="rect">
            <a:avLst/>
          </a:prstGeom>
          <a:noFill/>
          <a:ln w="9525">
            <a:solidFill>
              <a:schemeClr val="tx1"/>
            </a:solidFill>
            <a:miter lim="800000"/>
            <a:headEnd/>
            <a:tailEnd/>
          </a:ln>
          <a:effectLst/>
        </p:spPr>
        <p:txBody>
          <a:bodyPr wrap="none" anchor="ctr"/>
          <a:lstStyle/>
          <a:p>
            <a:endParaRPr lang="en-CA"/>
          </a:p>
        </p:txBody>
      </p:sp>
      <p:sp>
        <p:nvSpPr>
          <p:cNvPr id="37960" name="Rectangle 72"/>
          <p:cNvSpPr>
            <a:spLocks noChangeArrowheads="1"/>
          </p:cNvSpPr>
          <p:nvPr/>
        </p:nvSpPr>
        <p:spPr bwMode="auto">
          <a:xfrm>
            <a:off x="5715000" y="487680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37961" name="Rectangle 73"/>
          <p:cNvSpPr>
            <a:spLocks noChangeArrowheads="1"/>
          </p:cNvSpPr>
          <p:nvPr/>
        </p:nvSpPr>
        <p:spPr bwMode="auto">
          <a:xfrm>
            <a:off x="4876800" y="487680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37962" name="Text Box 74"/>
          <p:cNvSpPr txBox="1">
            <a:spLocks noChangeArrowheads="1"/>
          </p:cNvSpPr>
          <p:nvPr/>
        </p:nvSpPr>
        <p:spPr bwMode="auto">
          <a:xfrm>
            <a:off x="6096000" y="4876800"/>
            <a:ext cx="609600" cy="396875"/>
          </a:xfrm>
          <a:prstGeom prst="rect">
            <a:avLst/>
          </a:prstGeom>
          <a:noFill/>
          <a:ln w="9525">
            <a:noFill/>
            <a:miter lim="800000"/>
            <a:headEnd/>
            <a:tailEnd/>
          </a:ln>
          <a:effectLst/>
        </p:spPr>
        <p:txBody>
          <a:bodyPr>
            <a:spAutoFit/>
          </a:bodyPr>
          <a:lstStyle/>
          <a:p>
            <a:pPr>
              <a:spcBef>
                <a:spcPct val="50000"/>
              </a:spcBef>
            </a:pPr>
            <a:r>
              <a:rPr lang="en-US"/>
              <a:t>res</a:t>
            </a:r>
          </a:p>
        </p:txBody>
      </p:sp>
      <p:sp>
        <p:nvSpPr>
          <p:cNvPr id="37963" name="Text Box 75"/>
          <p:cNvSpPr txBox="1">
            <a:spLocks noChangeArrowheads="1"/>
          </p:cNvSpPr>
          <p:nvPr/>
        </p:nvSpPr>
        <p:spPr bwMode="auto">
          <a:xfrm>
            <a:off x="5334000" y="4876800"/>
            <a:ext cx="304800" cy="396875"/>
          </a:xfrm>
          <a:prstGeom prst="rect">
            <a:avLst/>
          </a:prstGeom>
          <a:noFill/>
          <a:ln w="9525">
            <a:noFill/>
            <a:miter lim="800000"/>
            <a:headEnd/>
            <a:tailEnd/>
          </a:ln>
          <a:effectLst/>
        </p:spPr>
        <p:txBody>
          <a:bodyPr>
            <a:spAutoFit/>
          </a:bodyPr>
          <a:lstStyle/>
          <a:p>
            <a:pPr>
              <a:spcBef>
                <a:spcPct val="50000"/>
              </a:spcBef>
            </a:pPr>
            <a:r>
              <a:rPr lang="en-US"/>
              <a:t>n</a:t>
            </a:r>
          </a:p>
        </p:txBody>
      </p:sp>
      <p:sp>
        <p:nvSpPr>
          <p:cNvPr id="37964" name="Text Box 76"/>
          <p:cNvSpPr txBox="1">
            <a:spLocks noChangeArrowheads="1"/>
          </p:cNvSpPr>
          <p:nvPr/>
        </p:nvSpPr>
        <p:spPr bwMode="auto">
          <a:xfrm>
            <a:off x="4953000" y="4876800"/>
            <a:ext cx="304800" cy="396875"/>
          </a:xfrm>
          <a:prstGeom prst="rect">
            <a:avLst/>
          </a:prstGeom>
          <a:noFill/>
          <a:ln w="9525">
            <a:noFill/>
            <a:miter lim="800000"/>
            <a:headEnd/>
            <a:tailEnd/>
          </a:ln>
          <a:effectLst/>
        </p:spPr>
        <p:txBody>
          <a:bodyPr>
            <a:spAutoFit/>
          </a:bodyPr>
          <a:lstStyle/>
          <a:p>
            <a:pPr>
              <a:spcBef>
                <a:spcPct val="50000"/>
              </a:spcBef>
            </a:pPr>
            <a:r>
              <a:rPr lang="en-US"/>
              <a:t>4</a:t>
            </a:r>
          </a:p>
        </p:txBody>
      </p:sp>
      <p:sp>
        <p:nvSpPr>
          <p:cNvPr id="37965" name="Text Box 77"/>
          <p:cNvSpPr txBox="1">
            <a:spLocks noChangeArrowheads="1"/>
          </p:cNvSpPr>
          <p:nvPr/>
        </p:nvSpPr>
        <p:spPr bwMode="auto">
          <a:xfrm>
            <a:off x="5791200" y="4876800"/>
            <a:ext cx="304800" cy="396875"/>
          </a:xfrm>
          <a:prstGeom prst="rect">
            <a:avLst/>
          </a:prstGeom>
          <a:noFill/>
          <a:ln w="9525">
            <a:noFill/>
            <a:miter lim="800000"/>
            <a:headEnd/>
            <a:tailEnd/>
          </a:ln>
          <a:effectLst/>
        </p:spPr>
        <p:txBody>
          <a:bodyPr>
            <a:spAutoFit/>
          </a:bodyPr>
          <a:lstStyle/>
          <a:p>
            <a:pPr>
              <a:spcBef>
                <a:spcPct val="50000"/>
              </a:spcBef>
            </a:pPr>
            <a:r>
              <a:rPr lang="en-US"/>
              <a:t>?</a:t>
            </a:r>
          </a:p>
        </p:txBody>
      </p:sp>
      <p:sp>
        <p:nvSpPr>
          <p:cNvPr id="37966" name="Rectangle 78"/>
          <p:cNvSpPr>
            <a:spLocks noChangeArrowheads="1"/>
          </p:cNvSpPr>
          <p:nvPr/>
        </p:nvSpPr>
        <p:spPr bwMode="auto">
          <a:xfrm>
            <a:off x="4800600" y="4724400"/>
            <a:ext cx="1828800" cy="685800"/>
          </a:xfrm>
          <a:prstGeom prst="rect">
            <a:avLst/>
          </a:prstGeom>
          <a:noFill/>
          <a:ln w="9525">
            <a:solidFill>
              <a:schemeClr val="tx1"/>
            </a:solidFill>
            <a:miter lim="800000"/>
            <a:headEnd/>
            <a:tailEnd/>
          </a:ln>
          <a:effectLst/>
        </p:spPr>
        <p:txBody>
          <a:bodyPr wrap="none" anchor="ctr"/>
          <a:lstStyle/>
          <a:p>
            <a:endParaRPr lang="en-CA"/>
          </a:p>
        </p:txBody>
      </p:sp>
      <p:sp>
        <p:nvSpPr>
          <p:cNvPr id="37967" name="Line 79"/>
          <p:cNvSpPr>
            <a:spLocks noChangeShapeType="1"/>
          </p:cNvSpPr>
          <p:nvPr/>
        </p:nvSpPr>
        <p:spPr bwMode="auto">
          <a:xfrm>
            <a:off x="4724400" y="6248400"/>
            <a:ext cx="1981200" cy="1588"/>
          </a:xfrm>
          <a:prstGeom prst="line">
            <a:avLst/>
          </a:prstGeom>
          <a:noFill/>
          <a:ln w="9525">
            <a:solidFill>
              <a:schemeClr val="tx1"/>
            </a:solidFill>
            <a:round/>
            <a:headEnd/>
            <a:tailEnd/>
          </a:ln>
          <a:effectLst/>
        </p:spPr>
        <p:txBody>
          <a:bodyPr/>
          <a:lstStyle/>
          <a:p>
            <a:endParaRPr lang="en-CA"/>
          </a:p>
        </p:txBody>
      </p:sp>
      <p:sp>
        <p:nvSpPr>
          <p:cNvPr id="37968" name="Rectangle 80"/>
          <p:cNvSpPr>
            <a:spLocks noChangeArrowheads="1"/>
          </p:cNvSpPr>
          <p:nvPr/>
        </p:nvSpPr>
        <p:spPr bwMode="auto">
          <a:xfrm>
            <a:off x="5715000" y="411480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37969" name="Rectangle 81"/>
          <p:cNvSpPr>
            <a:spLocks noChangeArrowheads="1"/>
          </p:cNvSpPr>
          <p:nvPr/>
        </p:nvSpPr>
        <p:spPr bwMode="auto">
          <a:xfrm>
            <a:off x="4876800" y="411480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37970" name="Text Box 82"/>
          <p:cNvSpPr txBox="1">
            <a:spLocks noChangeArrowheads="1"/>
          </p:cNvSpPr>
          <p:nvPr/>
        </p:nvSpPr>
        <p:spPr bwMode="auto">
          <a:xfrm>
            <a:off x="6096000" y="4114800"/>
            <a:ext cx="609600" cy="396875"/>
          </a:xfrm>
          <a:prstGeom prst="rect">
            <a:avLst/>
          </a:prstGeom>
          <a:noFill/>
          <a:ln w="9525">
            <a:noFill/>
            <a:miter lim="800000"/>
            <a:headEnd/>
            <a:tailEnd/>
          </a:ln>
          <a:effectLst/>
        </p:spPr>
        <p:txBody>
          <a:bodyPr>
            <a:spAutoFit/>
          </a:bodyPr>
          <a:lstStyle/>
          <a:p>
            <a:pPr>
              <a:spcBef>
                <a:spcPct val="50000"/>
              </a:spcBef>
            </a:pPr>
            <a:r>
              <a:rPr lang="en-US"/>
              <a:t>res</a:t>
            </a:r>
          </a:p>
        </p:txBody>
      </p:sp>
      <p:sp>
        <p:nvSpPr>
          <p:cNvPr id="37971" name="Text Box 83"/>
          <p:cNvSpPr txBox="1">
            <a:spLocks noChangeArrowheads="1"/>
          </p:cNvSpPr>
          <p:nvPr/>
        </p:nvSpPr>
        <p:spPr bwMode="auto">
          <a:xfrm>
            <a:off x="5334000" y="4114800"/>
            <a:ext cx="304800" cy="396875"/>
          </a:xfrm>
          <a:prstGeom prst="rect">
            <a:avLst/>
          </a:prstGeom>
          <a:noFill/>
          <a:ln w="9525">
            <a:noFill/>
            <a:miter lim="800000"/>
            <a:headEnd/>
            <a:tailEnd/>
          </a:ln>
          <a:effectLst/>
        </p:spPr>
        <p:txBody>
          <a:bodyPr>
            <a:spAutoFit/>
          </a:bodyPr>
          <a:lstStyle/>
          <a:p>
            <a:pPr>
              <a:spcBef>
                <a:spcPct val="50000"/>
              </a:spcBef>
            </a:pPr>
            <a:r>
              <a:rPr lang="en-US"/>
              <a:t>n</a:t>
            </a:r>
          </a:p>
        </p:txBody>
      </p:sp>
      <p:sp>
        <p:nvSpPr>
          <p:cNvPr id="37972" name="Text Box 84"/>
          <p:cNvSpPr txBox="1">
            <a:spLocks noChangeArrowheads="1"/>
          </p:cNvSpPr>
          <p:nvPr/>
        </p:nvSpPr>
        <p:spPr bwMode="auto">
          <a:xfrm>
            <a:off x="4953000" y="4114800"/>
            <a:ext cx="304800" cy="396875"/>
          </a:xfrm>
          <a:prstGeom prst="rect">
            <a:avLst/>
          </a:prstGeom>
          <a:noFill/>
          <a:ln w="9525">
            <a:noFill/>
            <a:miter lim="800000"/>
            <a:headEnd/>
            <a:tailEnd/>
          </a:ln>
          <a:effectLst/>
        </p:spPr>
        <p:txBody>
          <a:bodyPr>
            <a:spAutoFit/>
          </a:bodyPr>
          <a:lstStyle/>
          <a:p>
            <a:pPr>
              <a:spcBef>
                <a:spcPct val="50000"/>
              </a:spcBef>
            </a:pPr>
            <a:r>
              <a:rPr lang="en-US"/>
              <a:t>3</a:t>
            </a:r>
          </a:p>
        </p:txBody>
      </p:sp>
      <p:sp>
        <p:nvSpPr>
          <p:cNvPr id="37973" name="Text Box 85"/>
          <p:cNvSpPr txBox="1">
            <a:spLocks noChangeArrowheads="1"/>
          </p:cNvSpPr>
          <p:nvPr/>
        </p:nvSpPr>
        <p:spPr bwMode="auto">
          <a:xfrm>
            <a:off x="5791200" y="4114800"/>
            <a:ext cx="304800" cy="396875"/>
          </a:xfrm>
          <a:prstGeom prst="rect">
            <a:avLst/>
          </a:prstGeom>
          <a:noFill/>
          <a:ln w="9525">
            <a:noFill/>
            <a:miter lim="800000"/>
            <a:headEnd/>
            <a:tailEnd/>
          </a:ln>
          <a:effectLst/>
        </p:spPr>
        <p:txBody>
          <a:bodyPr>
            <a:spAutoFit/>
          </a:bodyPr>
          <a:lstStyle/>
          <a:p>
            <a:pPr>
              <a:spcBef>
                <a:spcPct val="50000"/>
              </a:spcBef>
            </a:pPr>
            <a:r>
              <a:rPr lang="en-US"/>
              <a:t>?</a:t>
            </a:r>
          </a:p>
        </p:txBody>
      </p:sp>
      <p:sp>
        <p:nvSpPr>
          <p:cNvPr id="37974" name="Rectangle 86"/>
          <p:cNvSpPr>
            <a:spLocks noChangeArrowheads="1"/>
          </p:cNvSpPr>
          <p:nvPr/>
        </p:nvSpPr>
        <p:spPr bwMode="auto">
          <a:xfrm>
            <a:off x="4800600" y="3962400"/>
            <a:ext cx="1828800" cy="685800"/>
          </a:xfrm>
          <a:prstGeom prst="rect">
            <a:avLst/>
          </a:prstGeom>
          <a:noFill/>
          <a:ln w="9525">
            <a:solidFill>
              <a:schemeClr val="tx1"/>
            </a:solidFill>
            <a:miter lim="800000"/>
            <a:headEnd/>
            <a:tailEnd/>
          </a:ln>
          <a:effectLst/>
        </p:spPr>
        <p:txBody>
          <a:bodyPr wrap="none" anchor="ctr"/>
          <a:lstStyle/>
          <a:p>
            <a:endParaRPr lang="en-CA"/>
          </a:p>
        </p:txBody>
      </p:sp>
      <p:sp>
        <p:nvSpPr>
          <p:cNvPr id="37975" name="Rectangle 87"/>
          <p:cNvSpPr>
            <a:spLocks noChangeArrowheads="1"/>
          </p:cNvSpPr>
          <p:nvPr/>
        </p:nvSpPr>
        <p:spPr bwMode="auto">
          <a:xfrm>
            <a:off x="5715000" y="3352800"/>
            <a:ext cx="457200" cy="4572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37976" name="Rectangle 88"/>
          <p:cNvSpPr>
            <a:spLocks noChangeArrowheads="1"/>
          </p:cNvSpPr>
          <p:nvPr/>
        </p:nvSpPr>
        <p:spPr bwMode="auto">
          <a:xfrm>
            <a:off x="4876800" y="335280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37977" name="Text Box 89"/>
          <p:cNvSpPr txBox="1">
            <a:spLocks noChangeArrowheads="1"/>
          </p:cNvSpPr>
          <p:nvPr/>
        </p:nvSpPr>
        <p:spPr bwMode="auto">
          <a:xfrm>
            <a:off x="6096000" y="3352800"/>
            <a:ext cx="609600" cy="396875"/>
          </a:xfrm>
          <a:prstGeom prst="rect">
            <a:avLst/>
          </a:prstGeom>
          <a:noFill/>
          <a:ln w="9525">
            <a:noFill/>
            <a:miter lim="800000"/>
            <a:headEnd/>
            <a:tailEnd/>
          </a:ln>
          <a:effectLst/>
        </p:spPr>
        <p:txBody>
          <a:bodyPr>
            <a:spAutoFit/>
          </a:bodyPr>
          <a:lstStyle/>
          <a:p>
            <a:pPr>
              <a:spcBef>
                <a:spcPct val="50000"/>
              </a:spcBef>
            </a:pPr>
            <a:r>
              <a:rPr lang="en-US"/>
              <a:t>res</a:t>
            </a:r>
          </a:p>
        </p:txBody>
      </p:sp>
      <p:sp>
        <p:nvSpPr>
          <p:cNvPr id="37978" name="Text Box 90"/>
          <p:cNvSpPr txBox="1">
            <a:spLocks noChangeArrowheads="1"/>
          </p:cNvSpPr>
          <p:nvPr/>
        </p:nvSpPr>
        <p:spPr bwMode="auto">
          <a:xfrm>
            <a:off x="5334000" y="3352800"/>
            <a:ext cx="304800" cy="396875"/>
          </a:xfrm>
          <a:prstGeom prst="rect">
            <a:avLst/>
          </a:prstGeom>
          <a:noFill/>
          <a:ln w="9525">
            <a:noFill/>
            <a:miter lim="800000"/>
            <a:headEnd/>
            <a:tailEnd/>
          </a:ln>
          <a:effectLst/>
        </p:spPr>
        <p:txBody>
          <a:bodyPr>
            <a:spAutoFit/>
          </a:bodyPr>
          <a:lstStyle/>
          <a:p>
            <a:pPr>
              <a:spcBef>
                <a:spcPct val="50000"/>
              </a:spcBef>
            </a:pPr>
            <a:r>
              <a:rPr lang="en-US"/>
              <a:t>n</a:t>
            </a:r>
          </a:p>
        </p:txBody>
      </p:sp>
      <p:sp>
        <p:nvSpPr>
          <p:cNvPr id="37979" name="Text Box 91"/>
          <p:cNvSpPr txBox="1">
            <a:spLocks noChangeArrowheads="1"/>
          </p:cNvSpPr>
          <p:nvPr/>
        </p:nvSpPr>
        <p:spPr bwMode="auto">
          <a:xfrm>
            <a:off x="4953000" y="3352800"/>
            <a:ext cx="304800" cy="396875"/>
          </a:xfrm>
          <a:prstGeom prst="rect">
            <a:avLst/>
          </a:prstGeom>
          <a:noFill/>
          <a:ln w="9525">
            <a:noFill/>
            <a:miter lim="800000"/>
            <a:headEnd/>
            <a:tailEnd/>
          </a:ln>
          <a:effectLst/>
        </p:spPr>
        <p:txBody>
          <a:bodyPr>
            <a:spAutoFit/>
          </a:bodyPr>
          <a:lstStyle/>
          <a:p>
            <a:pPr>
              <a:spcBef>
                <a:spcPct val="50000"/>
              </a:spcBef>
            </a:pPr>
            <a:r>
              <a:rPr lang="en-US"/>
              <a:t>2</a:t>
            </a:r>
          </a:p>
        </p:txBody>
      </p:sp>
      <p:sp>
        <p:nvSpPr>
          <p:cNvPr id="37980" name="Text Box 92"/>
          <p:cNvSpPr txBox="1">
            <a:spLocks noChangeArrowheads="1"/>
          </p:cNvSpPr>
          <p:nvPr/>
        </p:nvSpPr>
        <p:spPr bwMode="auto">
          <a:xfrm>
            <a:off x="5791200" y="3352800"/>
            <a:ext cx="304800" cy="396875"/>
          </a:xfrm>
          <a:prstGeom prst="rect">
            <a:avLst/>
          </a:prstGeom>
          <a:noFill/>
          <a:ln w="9525">
            <a:noFill/>
            <a:miter lim="800000"/>
            <a:headEnd/>
            <a:tailEnd/>
          </a:ln>
          <a:effectLst/>
        </p:spPr>
        <p:txBody>
          <a:bodyPr>
            <a:spAutoFit/>
          </a:bodyPr>
          <a:lstStyle/>
          <a:p>
            <a:pPr>
              <a:spcBef>
                <a:spcPct val="50000"/>
              </a:spcBef>
            </a:pPr>
            <a:r>
              <a:rPr lang="en-US">
                <a:solidFill>
                  <a:schemeClr val="hlink"/>
                </a:solidFill>
              </a:rPr>
              <a:t>3</a:t>
            </a:r>
          </a:p>
        </p:txBody>
      </p:sp>
      <p:sp>
        <p:nvSpPr>
          <p:cNvPr id="37981" name="Rectangle 93"/>
          <p:cNvSpPr>
            <a:spLocks noChangeArrowheads="1"/>
          </p:cNvSpPr>
          <p:nvPr/>
        </p:nvSpPr>
        <p:spPr bwMode="auto">
          <a:xfrm>
            <a:off x="4800600" y="3200400"/>
            <a:ext cx="1828800" cy="685800"/>
          </a:xfrm>
          <a:prstGeom prst="rect">
            <a:avLst/>
          </a:prstGeom>
          <a:noFill/>
          <a:ln w="25400">
            <a:solidFill>
              <a:schemeClr val="hlink"/>
            </a:solidFill>
            <a:prstDash val="dash"/>
            <a:miter lim="800000"/>
            <a:headEnd/>
            <a:tailEnd/>
          </a:ln>
          <a:effectLst/>
        </p:spPr>
        <p:txBody>
          <a:bodyPr wrap="none" anchor="ctr"/>
          <a:lstStyle/>
          <a:p>
            <a:endParaRPr lang="en-CA"/>
          </a:p>
        </p:txBody>
      </p:sp>
      <p:sp>
        <p:nvSpPr>
          <p:cNvPr id="37982" name="Rectangle 94"/>
          <p:cNvSpPr>
            <a:spLocks noChangeArrowheads="1"/>
          </p:cNvSpPr>
          <p:nvPr/>
        </p:nvSpPr>
        <p:spPr bwMode="auto">
          <a:xfrm>
            <a:off x="6934200" y="563880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37983" name="Text Box 95"/>
          <p:cNvSpPr txBox="1">
            <a:spLocks noChangeArrowheads="1"/>
          </p:cNvSpPr>
          <p:nvPr/>
        </p:nvSpPr>
        <p:spPr bwMode="auto">
          <a:xfrm>
            <a:off x="7467600" y="5638800"/>
            <a:ext cx="304800" cy="396875"/>
          </a:xfrm>
          <a:prstGeom prst="rect">
            <a:avLst/>
          </a:prstGeom>
          <a:noFill/>
          <a:ln w="9525">
            <a:noFill/>
            <a:miter lim="800000"/>
            <a:headEnd/>
            <a:tailEnd/>
          </a:ln>
          <a:effectLst/>
        </p:spPr>
        <p:txBody>
          <a:bodyPr>
            <a:spAutoFit/>
          </a:bodyPr>
          <a:lstStyle/>
          <a:p>
            <a:pPr>
              <a:spcBef>
                <a:spcPct val="50000"/>
              </a:spcBef>
            </a:pPr>
            <a:r>
              <a:rPr lang="en-US"/>
              <a:t>k</a:t>
            </a:r>
          </a:p>
        </p:txBody>
      </p:sp>
      <p:sp>
        <p:nvSpPr>
          <p:cNvPr id="37984" name="Text Box 96"/>
          <p:cNvSpPr txBox="1">
            <a:spLocks noChangeArrowheads="1"/>
          </p:cNvSpPr>
          <p:nvPr/>
        </p:nvSpPr>
        <p:spPr bwMode="auto">
          <a:xfrm>
            <a:off x="7010400" y="5638800"/>
            <a:ext cx="304800" cy="396875"/>
          </a:xfrm>
          <a:prstGeom prst="rect">
            <a:avLst/>
          </a:prstGeom>
          <a:noFill/>
          <a:ln w="9525">
            <a:noFill/>
            <a:miter lim="800000"/>
            <a:headEnd/>
            <a:tailEnd/>
          </a:ln>
          <a:effectLst/>
        </p:spPr>
        <p:txBody>
          <a:bodyPr>
            <a:spAutoFit/>
          </a:bodyPr>
          <a:lstStyle/>
          <a:p>
            <a:pPr>
              <a:spcBef>
                <a:spcPct val="50000"/>
              </a:spcBef>
            </a:pPr>
            <a:r>
              <a:rPr lang="en-US"/>
              <a:t>?</a:t>
            </a:r>
          </a:p>
        </p:txBody>
      </p:sp>
      <p:sp>
        <p:nvSpPr>
          <p:cNvPr id="37985" name="Rectangle 97"/>
          <p:cNvSpPr>
            <a:spLocks noChangeArrowheads="1"/>
          </p:cNvSpPr>
          <p:nvPr/>
        </p:nvSpPr>
        <p:spPr bwMode="auto">
          <a:xfrm>
            <a:off x="6858000" y="5486400"/>
            <a:ext cx="1828800" cy="685800"/>
          </a:xfrm>
          <a:prstGeom prst="rect">
            <a:avLst/>
          </a:prstGeom>
          <a:noFill/>
          <a:ln w="9525">
            <a:solidFill>
              <a:schemeClr val="tx1"/>
            </a:solidFill>
            <a:miter lim="800000"/>
            <a:headEnd/>
            <a:tailEnd/>
          </a:ln>
          <a:effectLst/>
        </p:spPr>
        <p:txBody>
          <a:bodyPr wrap="none" anchor="ctr"/>
          <a:lstStyle/>
          <a:p>
            <a:endParaRPr lang="en-CA"/>
          </a:p>
        </p:txBody>
      </p:sp>
      <p:sp>
        <p:nvSpPr>
          <p:cNvPr id="37986" name="Rectangle 98"/>
          <p:cNvSpPr>
            <a:spLocks noChangeArrowheads="1"/>
          </p:cNvSpPr>
          <p:nvPr/>
        </p:nvSpPr>
        <p:spPr bwMode="auto">
          <a:xfrm>
            <a:off x="7772400" y="487680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37987" name="Rectangle 99"/>
          <p:cNvSpPr>
            <a:spLocks noChangeArrowheads="1"/>
          </p:cNvSpPr>
          <p:nvPr/>
        </p:nvSpPr>
        <p:spPr bwMode="auto">
          <a:xfrm>
            <a:off x="6934200" y="487680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37988" name="Text Box 100"/>
          <p:cNvSpPr txBox="1">
            <a:spLocks noChangeArrowheads="1"/>
          </p:cNvSpPr>
          <p:nvPr/>
        </p:nvSpPr>
        <p:spPr bwMode="auto">
          <a:xfrm>
            <a:off x="8153400" y="4876800"/>
            <a:ext cx="609600" cy="396875"/>
          </a:xfrm>
          <a:prstGeom prst="rect">
            <a:avLst/>
          </a:prstGeom>
          <a:noFill/>
          <a:ln w="9525">
            <a:noFill/>
            <a:miter lim="800000"/>
            <a:headEnd/>
            <a:tailEnd/>
          </a:ln>
          <a:effectLst/>
        </p:spPr>
        <p:txBody>
          <a:bodyPr>
            <a:spAutoFit/>
          </a:bodyPr>
          <a:lstStyle/>
          <a:p>
            <a:pPr>
              <a:spcBef>
                <a:spcPct val="50000"/>
              </a:spcBef>
            </a:pPr>
            <a:r>
              <a:rPr lang="en-US"/>
              <a:t>res</a:t>
            </a:r>
          </a:p>
        </p:txBody>
      </p:sp>
      <p:sp>
        <p:nvSpPr>
          <p:cNvPr id="37989" name="Text Box 101"/>
          <p:cNvSpPr txBox="1">
            <a:spLocks noChangeArrowheads="1"/>
          </p:cNvSpPr>
          <p:nvPr/>
        </p:nvSpPr>
        <p:spPr bwMode="auto">
          <a:xfrm>
            <a:off x="7391400" y="4876800"/>
            <a:ext cx="304800" cy="396875"/>
          </a:xfrm>
          <a:prstGeom prst="rect">
            <a:avLst/>
          </a:prstGeom>
          <a:noFill/>
          <a:ln w="9525">
            <a:noFill/>
            <a:miter lim="800000"/>
            <a:headEnd/>
            <a:tailEnd/>
          </a:ln>
          <a:effectLst/>
        </p:spPr>
        <p:txBody>
          <a:bodyPr>
            <a:spAutoFit/>
          </a:bodyPr>
          <a:lstStyle/>
          <a:p>
            <a:pPr>
              <a:spcBef>
                <a:spcPct val="50000"/>
              </a:spcBef>
            </a:pPr>
            <a:r>
              <a:rPr lang="en-US"/>
              <a:t>n</a:t>
            </a:r>
          </a:p>
        </p:txBody>
      </p:sp>
      <p:sp>
        <p:nvSpPr>
          <p:cNvPr id="37990" name="Text Box 102"/>
          <p:cNvSpPr txBox="1">
            <a:spLocks noChangeArrowheads="1"/>
          </p:cNvSpPr>
          <p:nvPr/>
        </p:nvSpPr>
        <p:spPr bwMode="auto">
          <a:xfrm>
            <a:off x="7010400" y="4876800"/>
            <a:ext cx="304800" cy="396875"/>
          </a:xfrm>
          <a:prstGeom prst="rect">
            <a:avLst/>
          </a:prstGeom>
          <a:noFill/>
          <a:ln w="9525">
            <a:noFill/>
            <a:miter lim="800000"/>
            <a:headEnd/>
            <a:tailEnd/>
          </a:ln>
          <a:effectLst/>
        </p:spPr>
        <p:txBody>
          <a:bodyPr>
            <a:spAutoFit/>
          </a:bodyPr>
          <a:lstStyle/>
          <a:p>
            <a:pPr>
              <a:spcBef>
                <a:spcPct val="50000"/>
              </a:spcBef>
            </a:pPr>
            <a:r>
              <a:rPr lang="en-US"/>
              <a:t>4</a:t>
            </a:r>
          </a:p>
        </p:txBody>
      </p:sp>
      <p:sp>
        <p:nvSpPr>
          <p:cNvPr id="37991" name="Text Box 103"/>
          <p:cNvSpPr txBox="1">
            <a:spLocks noChangeArrowheads="1"/>
          </p:cNvSpPr>
          <p:nvPr/>
        </p:nvSpPr>
        <p:spPr bwMode="auto">
          <a:xfrm>
            <a:off x="7848600" y="4876800"/>
            <a:ext cx="304800" cy="396875"/>
          </a:xfrm>
          <a:prstGeom prst="rect">
            <a:avLst/>
          </a:prstGeom>
          <a:noFill/>
          <a:ln w="9525">
            <a:noFill/>
            <a:miter lim="800000"/>
            <a:headEnd/>
            <a:tailEnd/>
          </a:ln>
          <a:effectLst/>
        </p:spPr>
        <p:txBody>
          <a:bodyPr>
            <a:spAutoFit/>
          </a:bodyPr>
          <a:lstStyle/>
          <a:p>
            <a:pPr>
              <a:spcBef>
                <a:spcPct val="50000"/>
              </a:spcBef>
            </a:pPr>
            <a:r>
              <a:rPr lang="en-US"/>
              <a:t>?</a:t>
            </a:r>
          </a:p>
        </p:txBody>
      </p:sp>
      <p:sp>
        <p:nvSpPr>
          <p:cNvPr id="37992" name="Rectangle 104"/>
          <p:cNvSpPr>
            <a:spLocks noChangeArrowheads="1"/>
          </p:cNvSpPr>
          <p:nvPr/>
        </p:nvSpPr>
        <p:spPr bwMode="auto">
          <a:xfrm>
            <a:off x="6858000" y="4724400"/>
            <a:ext cx="1828800" cy="685800"/>
          </a:xfrm>
          <a:prstGeom prst="rect">
            <a:avLst/>
          </a:prstGeom>
          <a:noFill/>
          <a:ln w="9525">
            <a:solidFill>
              <a:schemeClr val="tx1"/>
            </a:solidFill>
            <a:miter lim="800000"/>
            <a:headEnd/>
            <a:tailEnd/>
          </a:ln>
          <a:effectLst/>
        </p:spPr>
        <p:txBody>
          <a:bodyPr wrap="none" anchor="ctr"/>
          <a:lstStyle/>
          <a:p>
            <a:endParaRPr lang="en-CA"/>
          </a:p>
        </p:txBody>
      </p:sp>
      <p:sp>
        <p:nvSpPr>
          <p:cNvPr id="37993" name="Line 105"/>
          <p:cNvSpPr>
            <a:spLocks noChangeShapeType="1"/>
          </p:cNvSpPr>
          <p:nvPr/>
        </p:nvSpPr>
        <p:spPr bwMode="auto">
          <a:xfrm>
            <a:off x="6781800" y="6248400"/>
            <a:ext cx="1981200" cy="1588"/>
          </a:xfrm>
          <a:prstGeom prst="line">
            <a:avLst/>
          </a:prstGeom>
          <a:noFill/>
          <a:ln w="9525">
            <a:solidFill>
              <a:schemeClr val="tx1"/>
            </a:solidFill>
            <a:round/>
            <a:headEnd/>
            <a:tailEnd/>
          </a:ln>
          <a:effectLst/>
        </p:spPr>
        <p:txBody>
          <a:bodyPr/>
          <a:lstStyle/>
          <a:p>
            <a:endParaRPr lang="en-CA"/>
          </a:p>
        </p:txBody>
      </p:sp>
      <p:sp>
        <p:nvSpPr>
          <p:cNvPr id="37994" name="Rectangle 106"/>
          <p:cNvSpPr>
            <a:spLocks noChangeArrowheads="1"/>
          </p:cNvSpPr>
          <p:nvPr/>
        </p:nvSpPr>
        <p:spPr bwMode="auto">
          <a:xfrm>
            <a:off x="7772400" y="4114800"/>
            <a:ext cx="457200" cy="4572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37995" name="Rectangle 107"/>
          <p:cNvSpPr>
            <a:spLocks noChangeArrowheads="1"/>
          </p:cNvSpPr>
          <p:nvPr/>
        </p:nvSpPr>
        <p:spPr bwMode="auto">
          <a:xfrm>
            <a:off x="6934200" y="411480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37996" name="Text Box 108"/>
          <p:cNvSpPr txBox="1">
            <a:spLocks noChangeArrowheads="1"/>
          </p:cNvSpPr>
          <p:nvPr/>
        </p:nvSpPr>
        <p:spPr bwMode="auto">
          <a:xfrm>
            <a:off x="8153400" y="4114800"/>
            <a:ext cx="609600" cy="396875"/>
          </a:xfrm>
          <a:prstGeom prst="rect">
            <a:avLst/>
          </a:prstGeom>
          <a:noFill/>
          <a:ln w="9525">
            <a:noFill/>
            <a:miter lim="800000"/>
            <a:headEnd/>
            <a:tailEnd/>
          </a:ln>
          <a:effectLst/>
        </p:spPr>
        <p:txBody>
          <a:bodyPr>
            <a:spAutoFit/>
          </a:bodyPr>
          <a:lstStyle/>
          <a:p>
            <a:pPr>
              <a:spcBef>
                <a:spcPct val="50000"/>
              </a:spcBef>
            </a:pPr>
            <a:r>
              <a:rPr lang="en-US"/>
              <a:t>res</a:t>
            </a:r>
          </a:p>
        </p:txBody>
      </p:sp>
      <p:sp>
        <p:nvSpPr>
          <p:cNvPr id="37997" name="Text Box 109"/>
          <p:cNvSpPr txBox="1">
            <a:spLocks noChangeArrowheads="1"/>
          </p:cNvSpPr>
          <p:nvPr/>
        </p:nvSpPr>
        <p:spPr bwMode="auto">
          <a:xfrm>
            <a:off x="7391400" y="4114800"/>
            <a:ext cx="304800" cy="396875"/>
          </a:xfrm>
          <a:prstGeom prst="rect">
            <a:avLst/>
          </a:prstGeom>
          <a:noFill/>
          <a:ln w="9525">
            <a:noFill/>
            <a:miter lim="800000"/>
            <a:headEnd/>
            <a:tailEnd/>
          </a:ln>
          <a:effectLst/>
        </p:spPr>
        <p:txBody>
          <a:bodyPr>
            <a:spAutoFit/>
          </a:bodyPr>
          <a:lstStyle/>
          <a:p>
            <a:pPr>
              <a:spcBef>
                <a:spcPct val="50000"/>
              </a:spcBef>
            </a:pPr>
            <a:r>
              <a:rPr lang="en-US"/>
              <a:t>n</a:t>
            </a:r>
          </a:p>
        </p:txBody>
      </p:sp>
      <p:sp>
        <p:nvSpPr>
          <p:cNvPr id="37998" name="Text Box 110"/>
          <p:cNvSpPr txBox="1">
            <a:spLocks noChangeArrowheads="1"/>
          </p:cNvSpPr>
          <p:nvPr/>
        </p:nvSpPr>
        <p:spPr bwMode="auto">
          <a:xfrm>
            <a:off x="7010400" y="4114800"/>
            <a:ext cx="304800" cy="396875"/>
          </a:xfrm>
          <a:prstGeom prst="rect">
            <a:avLst/>
          </a:prstGeom>
          <a:noFill/>
          <a:ln w="9525">
            <a:noFill/>
            <a:miter lim="800000"/>
            <a:headEnd/>
            <a:tailEnd/>
          </a:ln>
          <a:effectLst/>
        </p:spPr>
        <p:txBody>
          <a:bodyPr>
            <a:spAutoFit/>
          </a:bodyPr>
          <a:lstStyle/>
          <a:p>
            <a:pPr>
              <a:spcBef>
                <a:spcPct val="50000"/>
              </a:spcBef>
            </a:pPr>
            <a:r>
              <a:rPr lang="en-US"/>
              <a:t>3</a:t>
            </a:r>
          </a:p>
        </p:txBody>
      </p:sp>
      <p:sp>
        <p:nvSpPr>
          <p:cNvPr id="37999" name="Text Box 111"/>
          <p:cNvSpPr txBox="1">
            <a:spLocks noChangeArrowheads="1"/>
          </p:cNvSpPr>
          <p:nvPr/>
        </p:nvSpPr>
        <p:spPr bwMode="auto">
          <a:xfrm>
            <a:off x="7848600" y="4114800"/>
            <a:ext cx="304800" cy="396875"/>
          </a:xfrm>
          <a:prstGeom prst="rect">
            <a:avLst/>
          </a:prstGeom>
          <a:noFill/>
          <a:ln w="9525">
            <a:noFill/>
            <a:miter lim="800000"/>
            <a:headEnd/>
            <a:tailEnd/>
          </a:ln>
          <a:effectLst/>
        </p:spPr>
        <p:txBody>
          <a:bodyPr>
            <a:spAutoFit/>
          </a:bodyPr>
          <a:lstStyle/>
          <a:p>
            <a:pPr>
              <a:spcBef>
                <a:spcPct val="50000"/>
              </a:spcBef>
            </a:pPr>
            <a:r>
              <a:rPr lang="en-US">
                <a:solidFill>
                  <a:schemeClr val="hlink"/>
                </a:solidFill>
              </a:rPr>
              <a:t>6</a:t>
            </a:r>
          </a:p>
        </p:txBody>
      </p:sp>
      <p:sp>
        <p:nvSpPr>
          <p:cNvPr id="38000" name="Rectangle 112"/>
          <p:cNvSpPr>
            <a:spLocks noChangeArrowheads="1"/>
          </p:cNvSpPr>
          <p:nvPr/>
        </p:nvSpPr>
        <p:spPr bwMode="auto">
          <a:xfrm>
            <a:off x="6858000" y="3962400"/>
            <a:ext cx="1828800" cy="685800"/>
          </a:xfrm>
          <a:prstGeom prst="rect">
            <a:avLst/>
          </a:prstGeom>
          <a:noFill/>
          <a:ln w="25400">
            <a:solidFill>
              <a:schemeClr val="hlink"/>
            </a:solidFill>
            <a:prstDash val="dash"/>
            <a:miter lim="800000"/>
            <a:headEnd/>
            <a:tailEnd/>
          </a:ln>
          <a:effectLst/>
        </p:spPr>
        <p:txBody>
          <a:bodyPr wrap="none" anchor="ctr"/>
          <a:lstStyle/>
          <a:p>
            <a:endParaRPr lang="en-CA"/>
          </a:p>
        </p:txBody>
      </p:sp>
      <p:sp>
        <p:nvSpPr>
          <p:cNvPr id="38001" name="Line 113"/>
          <p:cNvSpPr>
            <a:spLocks noChangeShapeType="1"/>
          </p:cNvSpPr>
          <p:nvPr/>
        </p:nvSpPr>
        <p:spPr bwMode="auto">
          <a:xfrm flipV="1">
            <a:off x="457200" y="1981200"/>
            <a:ext cx="0" cy="4267200"/>
          </a:xfrm>
          <a:prstGeom prst="line">
            <a:avLst/>
          </a:prstGeom>
          <a:noFill/>
          <a:ln w="9525">
            <a:solidFill>
              <a:schemeClr val="tx1"/>
            </a:solidFill>
            <a:round/>
            <a:headEnd/>
            <a:tailEnd/>
          </a:ln>
          <a:effectLst/>
        </p:spPr>
        <p:txBody>
          <a:bodyPr/>
          <a:lstStyle/>
          <a:p>
            <a:endParaRPr lang="en-CA"/>
          </a:p>
        </p:txBody>
      </p:sp>
      <p:sp>
        <p:nvSpPr>
          <p:cNvPr id="38002" name="Line 114"/>
          <p:cNvSpPr>
            <a:spLocks noChangeShapeType="1"/>
          </p:cNvSpPr>
          <p:nvPr/>
        </p:nvSpPr>
        <p:spPr bwMode="auto">
          <a:xfrm flipV="1">
            <a:off x="6781800" y="3581400"/>
            <a:ext cx="0" cy="2667000"/>
          </a:xfrm>
          <a:prstGeom prst="line">
            <a:avLst/>
          </a:prstGeom>
          <a:noFill/>
          <a:ln w="9525">
            <a:solidFill>
              <a:schemeClr val="tx1"/>
            </a:solidFill>
            <a:round/>
            <a:headEnd/>
            <a:tailEnd/>
          </a:ln>
          <a:effectLst/>
        </p:spPr>
        <p:txBody>
          <a:bodyPr/>
          <a:lstStyle/>
          <a:p>
            <a:endParaRPr lang="en-CA"/>
          </a:p>
        </p:txBody>
      </p:sp>
      <p:sp>
        <p:nvSpPr>
          <p:cNvPr id="38003" name="Line 115"/>
          <p:cNvSpPr>
            <a:spLocks noChangeShapeType="1"/>
          </p:cNvSpPr>
          <p:nvPr/>
        </p:nvSpPr>
        <p:spPr bwMode="auto">
          <a:xfrm flipV="1">
            <a:off x="8763000" y="3581400"/>
            <a:ext cx="0" cy="2667000"/>
          </a:xfrm>
          <a:prstGeom prst="line">
            <a:avLst/>
          </a:prstGeom>
          <a:noFill/>
          <a:ln w="9525">
            <a:solidFill>
              <a:schemeClr val="tx1"/>
            </a:solidFill>
            <a:round/>
            <a:headEnd/>
            <a:tailEnd/>
          </a:ln>
          <a:effectLst/>
        </p:spPr>
        <p:txBody>
          <a:bodyPr/>
          <a:lstStyle/>
          <a:p>
            <a:endParaRPr lang="en-CA"/>
          </a:p>
        </p:txBody>
      </p:sp>
      <p:sp>
        <p:nvSpPr>
          <p:cNvPr id="38004" name="Line 116"/>
          <p:cNvSpPr>
            <a:spLocks noChangeShapeType="1"/>
          </p:cNvSpPr>
          <p:nvPr/>
        </p:nvSpPr>
        <p:spPr bwMode="auto">
          <a:xfrm flipV="1">
            <a:off x="2438400" y="1981200"/>
            <a:ext cx="0" cy="4267200"/>
          </a:xfrm>
          <a:prstGeom prst="line">
            <a:avLst/>
          </a:prstGeom>
          <a:noFill/>
          <a:ln w="9525">
            <a:solidFill>
              <a:schemeClr val="tx1"/>
            </a:solidFill>
            <a:round/>
            <a:headEnd/>
            <a:tailEnd/>
          </a:ln>
          <a:effectLst/>
        </p:spPr>
        <p:txBody>
          <a:bodyPr/>
          <a:lstStyle/>
          <a:p>
            <a:endParaRPr lang="en-CA"/>
          </a:p>
        </p:txBody>
      </p:sp>
      <p:sp>
        <p:nvSpPr>
          <p:cNvPr id="38005" name="Line 117"/>
          <p:cNvSpPr>
            <a:spLocks noChangeShapeType="1"/>
          </p:cNvSpPr>
          <p:nvPr/>
        </p:nvSpPr>
        <p:spPr bwMode="auto">
          <a:xfrm flipV="1">
            <a:off x="2590800" y="1981200"/>
            <a:ext cx="0" cy="4267200"/>
          </a:xfrm>
          <a:prstGeom prst="line">
            <a:avLst/>
          </a:prstGeom>
          <a:noFill/>
          <a:ln w="9525">
            <a:solidFill>
              <a:schemeClr val="tx1"/>
            </a:solidFill>
            <a:round/>
            <a:headEnd/>
            <a:tailEnd/>
          </a:ln>
          <a:effectLst/>
        </p:spPr>
        <p:txBody>
          <a:bodyPr/>
          <a:lstStyle/>
          <a:p>
            <a:endParaRPr lang="en-CA"/>
          </a:p>
        </p:txBody>
      </p:sp>
      <p:sp>
        <p:nvSpPr>
          <p:cNvPr id="38006" name="Line 118"/>
          <p:cNvSpPr>
            <a:spLocks noChangeShapeType="1"/>
          </p:cNvSpPr>
          <p:nvPr/>
        </p:nvSpPr>
        <p:spPr bwMode="auto">
          <a:xfrm flipV="1">
            <a:off x="4724400" y="2819400"/>
            <a:ext cx="0" cy="3429000"/>
          </a:xfrm>
          <a:prstGeom prst="line">
            <a:avLst/>
          </a:prstGeom>
          <a:noFill/>
          <a:ln w="9525">
            <a:solidFill>
              <a:schemeClr val="tx1"/>
            </a:solidFill>
            <a:round/>
            <a:headEnd/>
            <a:tailEnd/>
          </a:ln>
          <a:effectLst/>
        </p:spPr>
        <p:txBody>
          <a:bodyPr/>
          <a:lstStyle/>
          <a:p>
            <a:endParaRPr lang="en-CA"/>
          </a:p>
        </p:txBody>
      </p:sp>
      <p:sp>
        <p:nvSpPr>
          <p:cNvPr id="38007" name="Line 119"/>
          <p:cNvSpPr>
            <a:spLocks noChangeShapeType="1"/>
          </p:cNvSpPr>
          <p:nvPr/>
        </p:nvSpPr>
        <p:spPr bwMode="auto">
          <a:xfrm flipV="1">
            <a:off x="6705600" y="2819400"/>
            <a:ext cx="0" cy="3429000"/>
          </a:xfrm>
          <a:prstGeom prst="line">
            <a:avLst/>
          </a:prstGeom>
          <a:noFill/>
          <a:ln w="9525">
            <a:solidFill>
              <a:schemeClr val="tx1"/>
            </a:solidFill>
            <a:round/>
            <a:headEnd/>
            <a:tailEnd/>
          </a:ln>
          <a:effectLst/>
        </p:spPr>
        <p:txBody>
          <a:bodyPr/>
          <a:lstStyle/>
          <a:p>
            <a:endParaRPr lang="en-CA"/>
          </a:p>
        </p:txBody>
      </p:sp>
      <p:sp>
        <p:nvSpPr>
          <p:cNvPr id="38008" name="Line 120"/>
          <p:cNvSpPr>
            <a:spLocks noChangeShapeType="1"/>
          </p:cNvSpPr>
          <p:nvPr/>
        </p:nvSpPr>
        <p:spPr bwMode="auto">
          <a:xfrm flipV="1">
            <a:off x="4572000" y="1981200"/>
            <a:ext cx="0" cy="4267200"/>
          </a:xfrm>
          <a:prstGeom prst="line">
            <a:avLst/>
          </a:prstGeom>
          <a:noFill/>
          <a:ln w="9525">
            <a:solidFill>
              <a:schemeClr val="tx1"/>
            </a:solidFill>
            <a:round/>
            <a:headEnd/>
            <a:tailEnd/>
          </a:ln>
          <a:effectLst/>
        </p:spPr>
        <p:txBody>
          <a:bodyPr/>
          <a:lstStyle/>
          <a:p>
            <a:endParaRPr lang="en-CA"/>
          </a:p>
        </p:txBody>
      </p:sp>
      <p:sp>
        <p:nvSpPr>
          <p:cNvPr id="38009" name="Line 121"/>
          <p:cNvSpPr>
            <a:spLocks noChangeShapeType="1"/>
          </p:cNvSpPr>
          <p:nvPr/>
        </p:nvSpPr>
        <p:spPr bwMode="auto">
          <a:xfrm>
            <a:off x="8763000" y="3962400"/>
            <a:ext cx="381000" cy="0"/>
          </a:xfrm>
          <a:prstGeom prst="line">
            <a:avLst/>
          </a:prstGeom>
          <a:noFill/>
          <a:ln w="38100">
            <a:solidFill>
              <a:schemeClr val="hlink"/>
            </a:solidFill>
            <a:round/>
            <a:headEnd/>
            <a:tailEnd type="triangle" w="med" len="med"/>
          </a:ln>
          <a:effectLst/>
        </p:spPr>
        <p:txBody>
          <a:bodyPr/>
          <a:lstStyle/>
          <a:p>
            <a:endParaRPr lang="en-CA"/>
          </a:p>
        </p:txBody>
      </p:sp>
      <p:sp>
        <p:nvSpPr>
          <p:cNvPr id="38010" name="Text Box 122"/>
          <p:cNvSpPr txBox="1">
            <a:spLocks noChangeArrowheads="1"/>
          </p:cNvSpPr>
          <p:nvPr/>
        </p:nvSpPr>
        <p:spPr bwMode="auto">
          <a:xfrm>
            <a:off x="5181600" y="304800"/>
            <a:ext cx="2819400" cy="1654175"/>
          </a:xfrm>
          <a:prstGeom prst="rect">
            <a:avLst/>
          </a:prstGeom>
          <a:solidFill>
            <a:schemeClr val="bg2"/>
          </a:solidFill>
          <a:ln w="38100">
            <a:solidFill>
              <a:schemeClr val="accent2"/>
            </a:solidFill>
            <a:miter lim="800000"/>
            <a:headEnd/>
            <a:tailEnd/>
          </a:ln>
          <a:effectLst/>
        </p:spPr>
        <p:txBody>
          <a:bodyPr>
            <a:spAutoFit/>
          </a:bodyPr>
          <a:lstStyle/>
          <a:p>
            <a:pPr>
              <a:spcBef>
                <a:spcPct val="50000"/>
              </a:spcBef>
            </a:pPr>
            <a:r>
              <a:rPr lang="en-US"/>
              <a:t>Value returned by previous call is added to </a:t>
            </a:r>
            <a:r>
              <a:rPr lang="en-US">
                <a:solidFill>
                  <a:schemeClr val="hlink"/>
                </a:solidFill>
              </a:rPr>
              <a:t>n</a:t>
            </a:r>
            <a:r>
              <a:rPr lang="en-US"/>
              <a:t> to yield this call’s return value</a:t>
            </a:r>
          </a:p>
        </p:txBody>
      </p:sp>
      <p:sp>
        <p:nvSpPr>
          <p:cNvPr id="38011" name="Line 123"/>
          <p:cNvSpPr>
            <a:spLocks noChangeShapeType="1"/>
          </p:cNvSpPr>
          <p:nvPr/>
        </p:nvSpPr>
        <p:spPr bwMode="auto">
          <a:xfrm flipH="1">
            <a:off x="5715000" y="1981200"/>
            <a:ext cx="381000" cy="1066800"/>
          </a:xfrm>
          <a:prstGeom prst="line">
            <a:avLst/>
          </a:prstGeom>
          <a:noFill/>
          <a:ln w="38100">
            <a:solidFill>
              <a:schemeClr val="accent2"/>
            </a:solidFill>
            <a:round/>
            <a:headEnd/>
            <a:tailEnd type="triangle" w="med" len="med"/>
          </a:ln>
          <a:effectLst/>
        </p:spPr>
        <p:txBody>
          <a:bodyPr>
            <a:spAutoFit/>
          </a:bodyPr>
          <a:lstStyle/>
          <a:p>
            <a:endParaRPr lang="en-CA"/>
          </a:p>
        </p:txBody>
      </p:sp>
      <p:sp>
        <p:nvSpPr>
          <p:cNvPr id="38012" name="Line 124"/>
          <p:cNvSpPr>
            <a:spLocks noChangeShapeType="1"/>
          </p:cNvSpPr>
          <p:nvPr/>
        </p:nvSpPr>
        <p:spPr bwMode="auto">
          <a:xfrm>
            <a:off x="7239000" y="1981200"/>
            <a:ext cx="685800" cy="1828800"/>
          </a:xfrm>
          <a:prstGeom prst="line">
            <a:avLst/>
          </a:prstGeom>
          <a:noFill/>
          <a:ln w="38100">
            <a:solidFill>
              <a:schemeClr val="accent2"/>
            </a:solidFill>
            <a:round/>
            <a:headEnd/>
            <a:tailEnd type="triangle" w="med" len="med"/>
          </a:ln>
          <a:effectLst/>
        </p:spPr>
        <p:txBody>
          <a:bodyPr>
            <a:spAutoFit/>
          </a:bodyPr>
          <a:lstStyle/>
          <a:p>
            <a:endParaRPr lang="en-CA"/>
          </a:p>
        </p:txBody>
      </p:sp>
      <p:sp>
        <p:nvSpPr>
          <p:cNvPr id="38013" name="Line 125"/>
          <p:cNvSpPr>
            <a:spLocks noChangeShapeType="1"/>
          </p:cNvSpPr>
          <p:nvPr/>
        </p:nvSpPr>
        <p:spPr bwMode="auto">
          <a:xfrm>
            <a:off x="152400" y="3962400"/>
            <a:ext cx="381000" cy="0"/>
          </a:xfrm>
          <a:prstGeom prst="line">
            <a:avLst/>
          </a:prstGeom>
          <a:noFill/>
          <a:ln w="38100">
            <a:solidFill>
              <a:schemeClr val="hlink"/>
            </a:solidFill>
            <a:round/>
            <a:headEnd/>
            <a:tailEnd type="triangle" w="med" len="med"/>
          </a:ln>
          <a:effectLst/>
        </p:spPr>
        <p:txBody>
          <a:bodyPr/>
          <a:lstStyle/>
          <a:p>
            <a:endParaRPr lang="en-CA"/>
          </a:p>
        </p:txBody>
      </p:sp>
      <p:sp>
        <p:nvSpPr>
          <p:cNvPr id="38014" name="Text Box 126"/>
          <p:cNvSpPr txBox="1">
            <a:spLocks noChangeArrowheads="1"/>
          </p:cNvSpPr>
          <p:nvPr/>
        </p:nvSpPr>
        <p:spPr bwMode="auto">
          <a:xfrm>
            <a:off x="1371600" y="381000"/>
            <a:ext cx="2819400" cy="1044575"/>
          </a:xfrm>
          <a:prstGeom prst="rect">
            <a:avLst/>
          </a:prstGeom>
          <a:solidFill>
            <a:schemeClr val="bg2"/>
          </a:solidFill>
          <a:ln w="38100">
            <a:solidFill>
              <a:schemeClr val="accent2"/>
            </a:solidFill>
            <a:miter lim="800000"/>
            <a:headEnd/>
            <a:tailEnd/>
          </a:ln>
          <a:effectLst/>
        </p:spPr>
        <p:txBody>
          <a:bodyPr>
            <a:spAutoFit/>
          </a:bodyPr>
          <a:lstStyle/>
          <a:p>
            <a:pPr>
              <a:spcBef>
                <a:spcPct val="50000"/>
              </a:spcBef>
            </a:pPr>
            <a:r>
              <a:rPr lang="en-US"/>
              <a:t>Base case occurs here; no new recursive call</a:t>
            </a:r>
          </a:p>
        </p:txBody>
      </p:sp>
      <p:sp>
        <p:nvSpPr>
          <p:cNvPr id="38015" name="Line 127"/>
          <p:cNvSpPr>
            <a:spLocks noChangeShapeType="1"/>
          </p:cNvSpPr>
          <p:nvPr/>
        </p:nvSpPr>
        <p:spPr bwMode="auto">
          <a:xfrm>
            <a:off x="2971800" y="1447800"/>
            <a:ext cx="533400" cy="914400"/>
          </a:xfrm>
          <a:prstGeom prst="line">
            <a:avLst/>
          </a:prstGeom>
          <a:noFill/>
          <a:ln w="38100">
            <a:solidFill>
              <a:schemeClr val="accent2"/>
            </a:solidFill>
            <a:round/>
            <a:headEnd/>
            <a:tailEnd type="triangle" w="med" len="med"/>
          </a:ln>
          <a:effectLst/>
        </p:spPr>
        <p:txBody>
          <a:bodyPr>
            <a:spAutoFit/>
          </a:bodyPr>
          <a:lstStyle/>
          <a:p>
            <a:endParaRPr lang="en-CA"/>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4"/>
          <p:cNvSpPr>
            <a:spLocks noGrp="1"/>
          </p:cNvSpPr>
          <p:nvPr>
            <p:ph type="sldNum" sz="quarter" idx="12"/>
          </p:nvPr>
        </p:nvSpPr>
        <p:spPr/>
        <p:txBody>
          <a:bodyPr/>
          <a:lstStyle/>
          <a:p>
            <a:r>
              <a:rPr lang="en-US"/>
              <a:t>8-</a:t>
            </a:r>
            <a:fld id="{6F589DC4-DFEB-49B5-B656-7461EF9AC348}" type="slidenum">
              <a:rPr lang="en-US"/>
              <a:pPr/>
              <a:t>23</a:t>
            </a:fld>
            <a:endParaRPr lang="en-US"/>
          </a:p>
        </p:txBody>
      </p:sp>
      <p:sp>
        <p:nvSpPr>
          <p:cNvPr id="38914" name="Rectangle 2"/>
          <p:cNvSpPr>
            <a:spLocks noChangeArrowheads="1"/>
          </p:cNvSpPr>
          <p:nvPr/>
        </p:nvSpPr>
        <p:spPr bwMode="auto">
          <a:xfrm>
            <a:off x="1600200" y="464820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38915" name="Text Box 3"/>
          <p:cNvSpPr txBox="1">
            <a:spLocks noChangeArrowheads="1"/>
          </p:cNvSpPr>
          <p:nvPr/>
        </p:nvSpPr>
        <p:spPr bwMode="auto">
          <a:xfrm>
            <a:off x="2133600" y="4648200"/>
            <a:ext cx="304800" cy="396875"/>
          </a:xfrm>
          <a:prstGeom prst="rect">
            <a:avLst/>
          </a:prstGeom>
          <a:noFill/>
          <a:ln w="9525">
            <a:noFill/>
            <a:miter lim="800000"/>
            <a:headEnd/>
            <a:tailEnd/>
          </a:ln>
          <a:effectLst/>
        </p:spPr>
        <p:txBody>
          <a:bodyPr>
            <a:spAutoFit/>
          </a:bodyPr>
          <a:lstStyle/>
          <a:p>
            <a:pPr>
              <a:spcBef>
                <a:spcPct val="50000"/>
              </a:spcBef>
            </a:pPr>
            <a:r>
              <a:rPr lang="en-US"/>
              <a:t>k</a:t>
            </a:r>
          </a:p>
        </p:txBody>
      </p:sp>
      <p:sp>
        <p:nvSpPr>
          <p:cNvPr id="38916" name="Text Box 4"/>
          <p:cNvSpPr txBox="1">
            <a:spLocks noChangeArrowheads="1"/>
          </p:cNvSpPr>
          <p:nvPr/>
        </p:nvSpPr>
        <p:spPr bwMode="auto">
          <a:xfrm>
            <a:off x="1676400" y="4648200"/>
            <a:ext cx="304800" cy="396875"/>
          </a:xfrm>
          <a:prstGeom prst="rect">
            <a:avLst/>
          </a:prstGeom>
          <a:noFill/>
          <a:ln w="9525">
            <a:noFill/>
            <a:miter lim="800000"/>
            <a:headEnd/>
            <a:tailEnd/>
          </a:ln>
          <a:effectLst/>
        </p:spPr>
        <p:txBody>
          <a:bodyPr>
            <a:spAutoFit/>
          </a:bodyPr>
          <a:lstStyle/>
          <a:p>
            <a:pPr>
              <a:spcBef>
                <a:spcPct val="50000"/>
              </a:spcBef>
            </a:pPr>
            <a:r>
              <a:rPr lang="en-US"/>
              <a:t>?</a:t>
            </a:r>
          </a:p>
        </p:txBody>
      </p:sp>
      <p:sp>
        <p:nvSpPr>
          <p:cNvPr id="38917" name="Rectangle 5"/>
          <p:cNvSpPr>
            <a:spLocks noChangeArrowheads="1"/>
          </p:cNvSpPr>
          <p:nvPr/>
        </p:nvSpPr>
        <p:spPr bwMode="auto">
          <a:xfrm>
            <a:off x="1524000" y="4495800"/>
            <a:ext cx="1828800" cy="685800"/>
          </a:xfrm>
          <a:prstGeom prst="rect">
            <a:avLst/>
          </a:prstGeom>
          <a:noFill/>
          <a:ln w="9525">
            <a:solidFill>
              <a:schemeClr val="tx1"/>
            </a:solidFill>
            <a:miter lim="800000"/>
            <a:headEnd/>
            <a:tailEnd/>
          </a:ln>
          <a:effectLst/>
        </p:spPr>
        <p:txBody>
          <a:bodyPr wrap="none" anchor="ctr"/>
          <a:lstStyle/>
          <a:p>
            <a:endParaRPr lang="en-CA"/>
          </a:p>
        </p:txBody>
      </p:sp>
      <p:sp>
        <p:nvSpPr>
          <p:cNvPr id="38918" name="Rectangle 6"/>
          <p:cNvSpPr>
            <a:spLocks noChangeArrowheads="1"/>
          </p:cNvSpPr>
          <p:nvPr/>
        </p:nvSpPr>
        <p:spPr bwMode="auto">
          <a:xfrm>
            <a:off x="2438400" y="3886200"/>
            <a:ext cx="457200" cy="4572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38919" name="Rectangle 7"/>
          <p:cNvSpPr>
            <a:spLocks noChangeArrowheads="1"/>
          </p:cNvSpPr>
          <p:nvPr/>
        </p:nvSpPr>
        <p:spPr bwMode="auto">
          <a:xfrm>
            <a:off x="1600200" y="388620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38920" name="Text Box 8"/>
          <p:cNvSpPr txBox="1">
            <a:spLocks noChangeArrowheads="1"/>
          </p:cNvSpPr>
          <p:nvPr/>
        </p:nvSpPr>
        <p:spPr bwMode="auto">
          <a:xfrm>
            <a:off x="2819400" y="3886200"/>
            <a:ext cx="609600" cy="396875"/>
          </a:xfrm>
          <a:prstGeom prst="rect">
            <a:avLst/>
          </a:prstGeom>
          <a:noFill/>
          <a:ln w="9525">
            <a:noFill/>
            <a:miter lim="800000"/>
            <a:headEnd/>
            <a:tailEnd/>
          </a:ln>
          <a:effectLst/>
        </p:spPr>
        <p:txBody>
          <a:bodyPr>
            <a:spAutoFit/>
          </a:bodyPr>
          <a:lstStyle/>
          <a:p>
            <a:pPr>
              <a:spcBef>
                <a:spcPct val="50000"/>
              </a:spcBef>
            </a:pPr>
            <a:r>
              <a:rPr lang="en-US"/>
              <a:t>res</a:t>
            </a:r>
          </a:p>
        </p:txBody>
      </p:sp>
      <p:sp>
        <p:nvSpPr>
          <p:cNvPr id="38921" name="Text Box 9"/>
          <p:cNvSpPr txBox="1">
            <a:spLocks noChangeArrowheads="1"/>
          </p:cNvSpPr>
          <p:nvPr/>
        </p:nvSpPr>
        <p:spPr bwMode="auto">
          <a:xfrm>
            <a:off x="2057400" y="3886200"/>
            <a:ext cx="304800" cy="396875"/>
          </a:xfrm>
          <a:prstGeom prst="rect">
            <a:avLst/>
          </a:prstGeom>
          <a:noFill/>
          <a:ln w="9525">
            <a:noFill/>
            <a:miter lim="800000"/>
            <a:headEnd/>
            <a:tailEnd/>
          </a:ln>
          <a:effectLst/>
        </p:spPr>
        <p:txBody>
          <a:bodyPr>
            <a:spAutoFit/>
          </a:bodyPr>
          <a:lstStyle/>
          <a:p>
            <a:pPr>
              <a:spcBef>
                <a:spcPct val="50000"/>
              </a:spcBef>
            </a:pPr>
            <a:r>
              <a:rPr lang="en-US"/>
              <a:t>n</a:t>
            </a:r>
          </a:p>
        </p:txBody>
      </p:sp>
      <p:sp>
        <p:nvSpPr>
          <p:cNvPr id="38922" name="Text Box 10"/>
          <p:cNvSpPr txBox="1">
            <a:spLocks noChangeArrowheads="1"/>
          </p:cNvSpPr>
          <p:nvPr/>
        </p:nvSpPr>
        <p:spPr bwMode="auto">
          <a:xfrm>
            <a:off x="1676400" y="3886200"/>
            <a:ext cx="304800" cy="396875"/>
          </a:xfrm>
          <a:prstGeom prst="rect">
            <a:avLst/>
          </a:prstGeom>
          <a:noFill/>
          <a:ln w="9525">
            <a:noFill/>
            <a:miter lim="800000"/>
            <a:headEnd/>
            <a:tailEnd/>
          </a:ln>
          <a:effectLst/>
        </p:spPr>
        <p:txBody>
          <a:bodyPr>
            <a:spAutoFit/>
          </a:bodyPr>
          <a:lstStyle/>
          <a:p>
            <a:pPr>
              <a:spcBef>
                <a:spcPct val="50000"/>
              </a:spcBef>
            </a:pPr>
            <a:r>
              <a:rPr lang="en-US"/>
              <a:t>4</a:t>
            </a:r>
          </a:p>
        </p:txBody>
      </p:sp>
      <p:sp>
        <p:nvSpPr>
          <p:cNvPr id="38923" name="Text Box 11"/>
          <p:cNvSpPr txBox="1">
            <a:spLocks noChangeArrowheads="1"/>
          </p:cNvSpPr>
          <p:nvPr/>
        </p:nvSpPr>
        <p:spPr bwMode="auto">
          <a:xfrm>
            <a:off x="2438400" y="3886200"/>
            <a:ext cx="609600" cy="396875"/>
          </a:xfrm>
          <a:prstGeom prst="rect">
            <a:avLst/>
          </a:prstGeom>
          <a:noFill/>
          <a:ln w="9525">
            <a:noFill/>
            <a:miter lim="800000"/>
            <a:headEnd/>
            <a:tailEnd/>
          </a:ln>
          <a:effectLst/>
        </p:spPr>
        <p:txBody>
          <a:bodyPr>
            <a:spAutoFit/>
          </a:bodyPr>
          <a:lstStyle/>
          <a:p>
            <a:pPr>
              <a:spcBef>
                <a:spcPct val="50000"/>
              </a:spcBef>
            </a:pPr>
            <a:r>
              <a:rPr lang="en-US">
                <a:solidFill>
                  <a:schemeClr val="hlink"/>
                </a:solidFill>
              </a:rPr>
              <a:t>10</a:t>
            </a:r>
          </a:p>
        </p:txBody>
      </p:sp>
      <p:sp>
        <p:nvSpPr>
          <p:cNvPr id="38924" name="Rectangle 12"/>
          <p:cNvSpPr>
            <a:spLocks noChangeArrowheads="1"/>
          </p:cNvSpPr>
          <p:nvPr/>
        </p:nvSpPr>
        <p:spPr bwMode="auto">
          <a:xfrm>
            <a:off x="1524000" y="3733800"/>
            <a:ext cx="1828800" cy="685800"/>
          </a:xfrm>
          <a:prstGeom prst="rect">
            <a:avLst/>
          </a:prstGeom>
          <a:noFill/>
          <a:ln w="25400">
            <a:solidFill>
              <a:schemeClr val="hlink"/>
            </a:solidFill>
            <a:prstDash val="dash"/>
            <a:miter lim="800000"/>
            <a:headEnd/>
            <a:tailEnd/>
          </a:ln>
          <a:effectLst/>
        </p:spPr>
        <p:txBody>
          <a:bodyPr wrap="none" anchor="ctr"/>
          <a:lstStyle/>
          <a:p>
            <a:endParaRPr lang="en-CA"/>
          </a:p>
        </p:txBody>
      </p:sp>
      <p:sp>
        <p:nvSpPr>
          <p:cNvPr id="38925" name="Line 13"/>
          <p:cNvSpPr>
            <a:spLocks noChangeShapeType="1"/>
          </p:cNvSpPr>
          <p:nvPr/>
        </p:nvSpPr>
        <p:spPr bwMode="auto">
          <a:xfrm>
            <a:off x="1447800" y="5257800"/>
            <a:ext cx="1981200" cy="1588"/>
          </a:xfrm>
          <a:prstGeom prst="line">
            <a:avLst/>
          </a:prstGeom>
          <a:noFill/>
          <a:ln w="9525">
            <a:solidFill>
              <a:schemeClr val="tx1"/>
            </a:solidFill>
            <a:round/>
            <a:headEnd/>
            <a:tailEnd/>
          </a:ln>
          <a:effectLst/>
        </p:spPr>
        <p:txBody>
          <a:bodyPr/>
          <a:lstStyle/>
          <a:p>
            <a:endParaRPr lang="en-CA"/>
          </a:p>
        </p:txBody>
      </p:sp>
      <p:sp>
        <p:nvSpPr>
          <p:cNvPr id="38926" name="Rectangle 14"/>
          <p:cNvSpPr>
            <a:spLocks noChangeArrowheads="1"/>
          </p:cNvSpPr>
          <p:nvPr/>
        </p:nvSpPr>
        <p:spPr bwMode="auto">
          <a:xfrm>
            <a:off x="3733800" y="4648200"/>
            <a:ext cx="457200" cy="4572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38927" name="Text Box 15"/>
          <p:cNvSpPr txBox="1">
            <a:spLocks noChangeArrowheads="1"/>
          </p:cNvSpPr>
          <p:nvPr/>
        </p:nvSpPr>
        <p:spPr bwMode="auto">
          <a:xfrm>
            <a:off x="4191000" y="4648200"/>
            <a:ext cx="381000" cy="396875"/>
          </a:xfrm>
          <a:prstGeom prst="rect">
            <a:avLst/>
          </a:prstGeom>
          <a:noFill/>
          <a:ln w="9525">
            <a:noFill/>
            <a:miter lim="800000"/>
            <a:headEnd/>
            <a:tailEnd/>
          </a:ln>
          <a:effectLst/>
        </p:spPr>
        <p:txBody>
          <a:bodyPr>
            <a:spAutoFit/>
          </a:bodyPr>
          <a:lstStyle/>
          <a:p>
            <a:pPr>
              <a:spcBef>
                <a:spcPct val="50000"/>
              </a:spcBef>
            </a:pPr>
            <a:r>
              <a:rPr lang="en-US"/>
              <a:t>k</a:t>
            </a:r>
          </a:p>
        </p:txBody>
      </p:sp>
      <p:sp>
        <p:nvSpPr>
          <p:cNvPr id="38928" name="Text Box 16"/>
          <p:cNvSpPr txBox="1">
            <a:spLocks noChangeArrowheads="1"/>
          </p:cNvSpPr>
          <p:nvPr/>
        </p:nvSpPr>
        <p:spPr bwMode="auto">
          <a:xfrm>
            <a:off x="3733800" y="4648200"/>
            <a:ext cx="533400" cy="396875"/>
          </a:xfrm>
          <a:prstGeom prst="rect">
            <a:avLst/>
          </a:prstGeom>
          <a:noFill/>
          <a:ln w="9525">
            <a:noFill/>
            <a:miter lim="800000"/>
            <a:headEnd/>
            <a:tailEnd/>
          </a:ln>
          <a:effectLst/>
        </p:spPr>
        <p:txBody>
          <a:bodyPr>
            <a:spAutoFit/>
          </a:bodyPr>
          <a:lstStyle/>
          <a:p>
            <a:pPr>
              <a:spcBef>
                <a:spcPct val="50000"/>
              </a:spcBef>
            </a:pPr>
            <a:r>
              <a:rPr lang="en-US">
                <a:solidFill>
                  <a:schemeClr val="hlink"/>
                </a:solidFill>
              </a:rPr>
              <a:t>10</a:t>
            </a:r>
          </a:p>
        </p:txBody>
      </p:sp>
      <p:sp>
        <p:nvSpPr>
          <p:cNvPr id="38929" name="Rectangle 17"/>
          <p:cNvSpPr>
            <a:spLocks noChangeArrowheads="1"/>
          </p:cNvSpPr>
          <p:nvPr/>
        </p:nvSpPr>
        <p:spPr bwMode="auto">
          <a:xfrm>
            <a:off x="3581400" y="4495800"/>
            <a:ext cx="1828800" cy="685800"/>
          </a:xfrm>
          <a:prstGeom prst="rect">
            <a:avLst/>
          </a:prstGeom>
          <a:noFill/>
          <a:ln w="25400">
            <a:solidFill>
              <a:schemeClr val="hlink"/>
            </a:solidFill>
            <a:miter lim="800000"/>
            <a:headEnd/>
            <a:tailEnd/>
          </a:ln>
          <a:effectLst/>
        </p:spPr>
        <p:txBody>
          <a:bodyPr wrap="none" anchor="ctr"/>
          <a:lstStyle/>
          <a:p>
            <a:endParaRPr lang="en-CA"/>
          </a:p>
        </p:txBody>
      </p:sp>
      <p:sp>
        <p:nvSpPr>
          <p:cNvPr id="38930" name="Line 18"/>
          <p:cNvSpPr>
            <a:spLocks noChangeShapeType="1"/>
          </p:cNvSpPr>
          <p:nvPr/>
        </p:nvSpPr>
        <p:spPr bwMode="auto">
          <a:xfrm>
            <a:off x="3505200" y="5257800"/>
            <a:ext cx="1981200" cy="1588"/>
          </a:xfrm>
          <a:prstGeom prst="line">
            <a:avLst/>
          </a:prstGeom>
          <a:noFill/>
          <a:ln w="9525">
            <a:solidFill>
              <a:schemeClr val="tx1"/>
            </a:solidFill>
            <a:round/>
            <a:headEnd/>
            <a:tailEnd/>
          </a:ln>
          <a:effectLst/>
        </p:spPr>
        <p:txBody>
          <a:bodyPr/>
          <a:lstStyle/>
          <a:p>
            <a:endParaRPr lang="en-CA"/>
          </a:p>
        </p:txBody>
      </p:sp>
      <p:sp>
        <p:nvSpPr>
          <p:cNvPr id="38931" name="Line 19"/>
          <p:cNvSpPr>
            <a:spLocks noChangeShapeType="1"/>
          </p:cNvSpPr>
          <p:nvPr/>
        </p:nvSpPr>
        <p:spPr bwMode="auto">
          <a:xfrm flipV="1">
            <a:off x="3429000" y="2895600"/>
            <a:ext cx="0" cy="2362200"/>
          </a:xfrm>
          <a:prstGeom prst="line">
            <a:avLst/>
          </a:prstGeom>
          <a:noFill/>
          <a:ln w="9525">
            <a:solidFill>
              <a:schemeClr val="tx1"/>
            </a:solidFill>
            <a:round/>
            <a:headEnd/>
            <a:tailEnd/>
          </a:ln>
          <a:effectLst/>
        </p:spPr>
        <p:txBody>
          <a:bodyPr/>
          <a:lstStyle/>
          <a:p>
            <a:endParaRPr lang="en-CA"/>
          </a:p>
        </p:txBody>
      </p:sp>
      <p:sp>
        <p:nvSpPr>
          <p:cNvPr id="38932" name="Line 20"/>
          <p:cNvSpPr>
            <a:spLocks noChangeShapeType="1"/>
          </p:cNvSpPr>
          <p:nvPr/>
        </p:nvSpPr>
        <p:spPr bwMode="auto">
          <a:xfrm flipV="1">
            <a:off x="3505200" y="4267200"/>
            <a:ext cx="0" cy="990600"/>
          </a:xfrm>
          <a:prstGeom prst="line">
            <a:avLst/>
          </a:prstGeom>
          <a:noFill/>
          <a:ln w="9525">
            <a:solidFill>
              <a:schemeClr val="tx1"/>
            </a:solidFill>
            <a:round/>
            <a:headEnd/>
            <a:tailEnd/>
          </a:ln>
          <a:effectLst/>
        </p:spPr>
        <p:txBody>
          <a:bodyPr/>
          <a:lstStyle/>
          <a:p>
            <a:endParaRPr lang="en-CA"/>
          </a:p>
        </p:txBody>
      </p:sp>
      <p:sp>
        <p:nvSpPr>
          <p:cNvPr id="38933" name="Line 21"/>
          <p:cNvSpPr>
            <a:spLocks noChangeShapeType="1"/>
          </p:cNvSpPr>
          <p:nvPr/>
        </p:nvSpPr>
        <p:spPr bwMode="auto">
          <a:xfrm flipV="1">
            <a:off x="5486400" y="4267200"/>
            <a:ext cx="0" cy="990600"/>
          </a:xfrm>
          <a:prstGeom prst="line">
            <a:avLst/>
          </a:prstGeom>
          <a:noFill/>
          <a:ln w="9525">
            <a:solidFill>
              <a:schemeClr val="tx1"/>
            </a:solidFill>
            <a:round/>
            <a:headEnd/>
            <a:tailEnd/>
          </a:ln>
          <a:effectLst/>
        </p:spPr>
        <p:txBody>
          <a:bodyPr/>
          <a:lstStyle/>
          <a:p>
            <a:endParaRPr lang="en-CA"/>
          </a:p>
        </p:txBody>
      </p:sp>
      <p:sp>
        <p:nvSpPr>
          <p:cNvPr id="38934" name="Line 22"/>
          <p:cNvSpPr>
            <a:spLocks noChangeShapeType="1"/>
          </p:cNvSpPr>
          <p:nvPr/>
        </p:nvSpPr>
        <p:spPr bwMode="auto">
          <a:xfrm flipV="1">
            <a:off x="1447800" y="2895600"/>
            <a:ext cx="0" cy="2362200"/>
          </a:xfrm>
          <a:prstGeom prst="line">
            <a:avLst/>
          </a:prstGeom>
          <a:noFill/>
          <a:ln w="9525">
            <a:solidFill>
              <a:schemeClr val="tx1"/>
            </a:solidFill>
            <a:round/>
            <a:headEnd/>
            <a:tailEnd/>
          </a:ln>
          <a:effectLst/>
        </p:spPr>
        <p:txBody>
          <a:bodyPr/>
          <a:lstStyle/>
          <a:p>
            <a:endParaRPr lang="en-CA"/>
          </a:p>
        </p:txBody>
      </p:sp>
      <p:sp>
        <p:nvSpPr>
          <p:cNvPr id="38935" name="Text Box 23"/>
          <p:cNvSpPr txBox="1">
            <a:spLocks noChangeArrowheads="1"/>
          </p:cNvSpPr>
          <p:nvPr/>
        </p:nvSpPr>
        <p:spPr bwMode="auto">
          <a:xfrm>
            <a:off x="1752600" y="381000"/>
            <a:ext cx="2819400" cy="1654175"/>
          </a:xfrm>
          <a:prstGeom prst="rect">
            <a:avLst/>
          </a:prstGeom>
          <a:solidFill>
            <a:schemeClr val="bg2"/>
          </a:solidFill>
          <a:ln w="38100">
            <a:solidFill>
              <a:schemeClr val="accent2"/>
            </a:solidFill>
            <a:miter lim="800000"/>
            <a:headEnd/>
            <a:tailEnd/>
          </a:ln>
          <a:effectLst/>
        </p:spPr>
        <p:txBody>
          <a:bodyPr>
            <a:spAutoFit/>
          </a:bodyPr>
          <a:lstStyle/>
          <a:p>
            <a:pPr>
              <a:spcBef>
                <a:spcPct val="50000"/>
              </a:spcBef>
            </a:pPr>
            <a:r>
              <a:rPr lang="en-US"/>
              <a:t>Value returned by previous call is added to </a:t>
            </a:r>
            <a:r>
              <a:rPr lang="en-US">
                <a:solidFill>
                  <a:schemeClr val="hlink"/>
                </a:solidFill>
              </a:rPr>
              <a:t>n</a:t>
            </a:r>
            <a:r>
              <a:rPr lang="en-US"/>
              <a:t> to yield this call’s return value</a:t>
            </a:r>
          </a:p>
        </p:txBody>
      </p:sp>
      <p:sp>
        <p:nvSpPr>
          <p:cNvPr id="38936" name="Line 24"/>
          <p:cNvSpPr>
            <a:spLocks noChangeShapeType="1"/>
          </p:cNvSpPr>
          <p:nvPr/>
        </p:nvSpPr>
        <p:spPr bwMode="auto">
          <a:xfrm flipH="1">
            <a:off x="2590800" y="2057400"/>
            <a:ext cx="457200" cy="1600200"/>
          </a:xfrm>
          <a:prstGeom prst="line">
            <a:avLst/>
          </a:prstGeom>
          <a:noFill/>
          <a:ln w="38100">
            <a:solidFill>
              <a:schemeClr val="accent2"/>
            </a:solidFill>
            <a:round/>
            <a:headEnd/>
            <a:tailEnd type="triangle" w="med" len="med"/>
          </a:ln>
          <a:effectLst/>
        </p:spPr>
        <p:txBody>
          <a:bodyPr>
            <a:spAutoFit/>
          </a:bodyPr>
          <a:lstStyle/>
          <a:p>
            <a:endParaRPr lang="en-CA"/>
          </a:p>
        </p:txBody>
      </p:sp>
      <p:sp>
        <p:nvSpPr>
          <p:cNvPr id="38937" name="Text Box 25"/>
          <p:cNvSpPr txBox="1">
            <a:spLocks noChangeArrowheads="1"/>
          </p:cNvSpPr>
          <p:nvPr/>
        </p:nvSpPr>
        <p:spPr bwMode="auto">
          <a:xfrm>
            <a:off x="5791200" y="3505200"/>
            <a:ext cx="2438400" cy="1165225"/>
          </a:xfrm>
          <a:prstGeom prst="rect">
            <a:avLst/>
          </a:prstGeom>
          <a:solidFill>
            <a:schemeClr val="bg2"/>
          </a:solidFill>
          <a:ln w="38100">
            <a:solidFill>
              <a:schemeClr val="accent2"/>
            </a:solidFill>
            <a:miter lim="800000"/>
            <a:headEnd/>
            <a:tailEnd/>
          </a:ln>
          <a:effectLst/>
        </p:spPr>
        <p:txBody>
          <a:bodyPr>
            <a:spAutoFit/>
          </a:bodyPr>
          <a:lstStyle/>
          <a:p>
            <a:pPr>
              <a:spcBef>
                <a:spcPct val="20000"/>
              </a:spcBef>
            </a:pPr>
            <a:r>
              <a:rPr lang="en-US"/>
              <a:t>Result of</a:t>
            </a:r>
          </a:p>
          <a:p>
            <a:pPr>
              <a:spcBef>
                <a:spcPct val="20000"/>
              </a:spcBef>
            </a:pPr>
            <a:r>
              <a:rPr lang="en-US">
                <a:solidFill>
                  <a:schemeClr val="tx2"/>
                </a:solidFill>
              </a:rPr>
              <a:t>int k = sum(4);</a:t>
            </a:r>
          </a:p>
          <a:p>
            <a:pPr>
              <a:spcBef>
                <a:spcPct val="20000"/>
              </a:spcBef>
            </a:pPr>
            <a:r>
              <a:rPr lang="en-US"/>
              <a:t>has been stored</a:t>
            </a:r>
          </a:p>
        </p:txBody>
      </p:sp>
      <p:sp>
        <p:nvSpPr>
          <p:cNvPr id="38938" name="Freeform 26"/>
          <p:cNvSpPr>
            <a:spLocks/>
          </p:cNvSpPr>
          <p:nvPr/>
        </p:nvSpPr>
        <p:spPr bwMode="auto">
          <a:xfrm>
            <a:off x="3962400" y="3657600"/>
            <a:ext cx="1828800" cy="990600"/>
          </a:xfrm>
          <a:custGeom>
            <a:avLst/>
            <a:gdLst/>
            <a:ahLst/>
            <a:cxnLst>
              <a:cxn ang="0">
                <a:pos x="1152" y="48"/>
              </a:cxn>
              <a:cxn ang="0">
                <a:pos x="432" y="96"/>
              </a:cxn>
              <a:cxn ang="0">
                <a:pos x="0" y="624"/>
              </a:cxn>
            </a:cxnLst>
            <a:rect l="0" t="0" r="r" b="b"/>
            <a:pathLst>
              <a:path w="1152" h="624">
                <a:moveTo>
                  <a:pt x="1152" y="48"/>
                </a:moveTo>
                <a:cubicBezTo>
                  <a:pt x="888" y="24"/>
                  <a:pt x="624" y="0"/>
                  <a:pt x="432" y="96"/>
                </a:cubicBezTo>
                <a:cubicBezTo>
                  <a:pt x="240" y="192"/>
                  <a:pt x="120" y="408"/>
                  <a:pt x="0" y="624"/>
                </a:cubicBezTo>
              </a:path>
            </a:pathLst>
          </a:custGeom>
          <a:noFill/>
          <a:ln w="38100" cap="flat" cmpd="sng">
            <a:solidFill>
              <a:schemeClr val="hlink"/>
            </a:solidFill>
            <a:prstDash val="solid"/>
            <a:round/>
            <a:headEnd type="none" w="med" len="med"/>
            <a:tailEnd type="triangle" w="med" len="med"/>
          </a:ln>
          <a:effectLst/>
        </p:spPr>
        <p:txBody>
          <a:bodyPr>
            <a:spAutoFit/>
          </a:bodyPr>
          <a:lstStyle/>
          <a:p>
            <a:endParaRPr lang="en-CA"/>
          </a:p>
        </p:txBody>
      </p:sp>
      <p:sp>
        <p:nvSpPr>
          <p:cNvPr id="38939" name="Line 27"/>
          <p:cNvSpPr>
            <a:spLocks noChangeShapeType="1"/>
          </p:cNvSpPr>
          <p:nvPr/>
        </p:nvSpPr>
        <p:spPr bwMode="auto">
          <a:xfrm>
            <a:off x="838200" y="3962400"/>
            <a:ext cx="533400" cy="0"/>
          </a:xfrm>
          <a:prstGeom prst="line">
            <a:avLst/>
          </a:prstGeom>
          <a:noFill/>
          <a:ln w="38100">
            <a:solidFill>
              <a:schemeClr val="hlink"/>
            </a:solidFill>
            <a:round/>
            <a:headEnd/>
            <a:tailEnd type="triangle" w="med" len="med"/>
          </a:ln>
          <a:effectLst/>
        </p:spPr>
        <p:txBody>
          <a:bodyPr/>
          <a:lstStyle/>
          <a:p>
            <a:endParaRPr lang="en-CA"/>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0B0340EC-C981-45DE-A16B-41FDEDBCE6B5}" type="slidenum">
              <a:rPr lang="en-US"/>
              <a:pPr/>
              <a:t>24</a:t>
            </a:fld>
            <a:endParaRPr lang="en-US"/>
          </a:p>
        </p:txBody>
      </p:sp>
      <p:sp>
        <p:nvSpPr>
          <p:cNvPr id="28674" name="Rectangle 2"/>
          <p:cNvSpPr>
            <a:spLocks noGrp="1" noChangeArrowheads="1"/>
          </p:cNvSpPr>
          <p:nvPr>
            <p:ph type="title"/>
          </p:nvPr>
        </p:nvSpPr>
        <p:spPr/>
        <p:txBody>
          <a:bodyPr/>
          <a:lstStyle/>
          <a:p>
            <a:r>
              <a:rPr lang="en-US"/>
              <a:t>Discussion:</a:t>
            </a:r>
            <a:br>
              <a:rPr lang="en-US"/>
            </a:br>
            <a:r>
              <a:rPr lang="en-US"/>
              <a:t>Recursion vs. Iteration</a:t>
            </a:r>
          </a:p>
        </p:txBody>
      </p:sp>
      <p:sp>
        <p:nvSpPr>
          <p:cNvPr id="28675" name="Rectangle 3"/>
          <p:cNvSpPr>
            <a:spLocks noGrp="1" noChangeArrowheads="1"/>
          </p:cNvSpPr>
          <p:nvPr>
            <p:ph type="body" idx="1"/>
          </p:nvPr>
        </p:nvSpPr>
        <p:spPr>
          <a:xfrm>
            <a:off x="685800" y="1962150"/>
            <a:ext cx="7620000" cy="4133850"/>
          </a:xfrm>
        </p:spPr>
        <p:txBody>
          <a:bodyPr/>
          <a:lstStyle/>
          <a:p>
            <a:r>
              <a:rPr lang="en-US"/>
              <a:t>Just because we </a:t>
            </a:r>
            <a:r>
              <a:rPr lang="en-US" b="1" i="1">
                <a:solidFill>
                  <a:schemeClr val="accent2"/>
                </a:solidFill>
              </a:rPr>
              <a:t>can</a:t>
            </a:r>
            <a:r>
              <a:rPr lang="en-US"/>
              <a:t> use recursion to solve a problem, doesn't mean we </a:t>
            </a:r>
            <a:r>
              <a:rPr lang="en-US" i="1"/>
              <a:t>should</a:t>
            </a:r>
            <a:r>
              <a:rPr lang="en-US"/>
              <a:t>!</a:t>
            </a:r>
          </a:p>
          <a:p>
            <a:r>
              <a:rPr lang="en-US"/>
              <a:t>Would you use iteration or recursion to compute the sum of 1 to n? Why?</a:t>
            </a:r>
          </a:p>
          <a:p>
            <a:pPr>
              <a:buFontTx/>
              <a:buNone/>
            </a:pPr>
            <a:endParaRPr lang="en-US"/>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D506A0DF-223E-4C71-B314-D6A0F90BC71C}" type="slidenum">
              <a:rPr lang="en-US"/>
              <a:pPr/>
              <a:t>25</a:t>
            </a:fld>
            <a:endParaRPr lang="en-US"/>
          </a:p>
        </p:txBody>
      </p:sp>
      <p:sp>
        <p:nvSpPr>
          <p:cNvPr id="30722" name="Rectangle 2"/>
          <p:cNvSpPr>
            <a:spLocks noGrp="1" noChangeArrowheads="1"/>
          </p:cNvSpPr>
          <p:nvPr>
            <p:ph type="title"/>
          </p:nvPr>
        </p:nvSpPr>
        <p:spPr/>
        <p:txBody>
          <a:bodyPr/>
          <a:lstStyle/>
          <a:p>
            <a:r>
              <a:rPr lang="en-US" b="1" i="1">
                <a:solidFill>
                  <a:schemeClr val="accent2"/>
                </a:solidFill>
              </a:rPr>
              <a:t>Exercise</a:t>
            </a:r>
            <a:r>
              <a:rPr lang="en-US"/>
              <a:t>: Factorial Method</a:t>
            </a:r>
          </a:p>
        </p:txBody>
      </p:sp>
      <p:sp>
        <p:nvSpPr>
          <p:cNvPr id="30723" name="Rectangle 3"/>
          <p:cNvSpPr>
            <a:spLocks noGrp="1" noChangeArrowheads="1"/>
          </p:cNvSpPr>
          <p:nvPr>
            <p:ph type="body" idx="1"/>
          </p:nvPr>
        </p:nvSpPr>
        <p:spPr/>
        <p:txBody>
          <a:bodyPr/>
          <a:lstStyle/>
          <a:p>
            <a:pPr>
              <a:lnSpc>
                <a:spcPct val="90000"/>
              </a:lnSpc>
            </a:pPr>
            <a:r>
              <a:rPr lang="en-US"/>
              <a:t>Write an iterative method to compute the factorial of a positive integer.</a:t>
            </a:r>
          </a:p>
          <a:p>
            <a:pPr>
              <a:lnSpc>
                <a:spcPct val="90000"/>
              </a:lnSpc>
            </a:pPr>
            <a:endParaRPr lang="en-US"/>
          </a:p>
          <a:p>
            <a:pPr>
              <a:lnSpc>
                <a:spcPct val="90000"/>
              </a:lnSpc>
            </a:pPr>
            <a:r>
              <a:rPr lang="en-US"/>
              <a:t>Write a recursive method to compute the factorial of a positive integer.</a:t>
            </a:r>
          </a:p>
          <a:p>
            <a:pPr>
              <a:lnSpc>
                <a:spcPct val="90000"/>
              </a:lnSpc>
            </a:pPr>
            <a:endParaRPr lang="en-US"/>
          </a:p>
          <a:p>
            <a:pPr>
              <a:lnSpc>
                <a:spcPct val="90000"/>
              </a:lnSpc>
            </a:pPr>
            <a:r>
              <a:rPr lang="en-US"/>
              <a:t>Which do you think is faster, the recursive or the iterative version of the factorial method?</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15EC4E6F-B1F4-45AF-A398-810ACD2401DA}" type="slidenum">
              <a:rPr lang="en-US"/>
              <a:pPr/>
              <a:t>26</a:t>
            </a:fld>
            <a:endParaRPr lang="en-US"/>
          </a:p>
        </p:txBody>
      </p:sp>
      <p:sp>
        <p:nvSpPr>
          <p:cNvPr id="32770" name="Rectangle 2"/>
          <p:cNvSpPr>
            <a:spLocks noGrp="1" noChangeArrowheads="1"/>
          </p:cNvSpPr>
          <p:nvPr>
            <p:ph type="title"/>
          </p:nvPr>
        </p:nvSpPr>
        <p:spPr/>
        <p:txBody>
          <a:bodyPr/>
          <a:lstStyle/>
          <a:p>
            <a:r>
              <a:rPr lang="en-US" b="1" i="1">
                <a:solidFill>
                  <a:schemeClr val="accent2"/>
                </a:solidFill>
              </a:rPr>
              <a:t>Example</a:t>
            </a:r>
            <a:r>
              <a:rPr lang="en-US"/>
              <a:t>: Fibonacci Numbers</a:t>
            </a:r>
          </a:p>
        </p:txBody>
      </p:sp>
      <p:sp>
        <p:nvSpPr>
          <p:cNvPr id="32771" name="Rectangle 3"/>
          <p:cNvSpPr>
            <a:spLocks noGrp="1" noChangeArrowheads="1"/>
          </p:cNvSpPr>
          <p:nvPr>
            <p:ph type="body" idx="1"/>
          </p:nvPr>
        </p:nvSpPr>
        <p:spPr>
          <a:xfrm>
            <a:off x="685800" y="1371600"/>
            <a:ext cx="8153400" cy="4724400"/>
          </a:xfrm>
        </p:spPr>
        <p:txBody>
          <a:bodyPr/>
          <a:lstStyle/>
          <a:p>
            <a:pPr>
              <a:lnSpc>
                <a:spcPct val="90000"/>
              </a:lnSpc>
            </a:pPr>
            <a:r>
              <a:rPr lang="en-US" sz="2800" b="1" i="1">
                <a:solidFill>
                  <a:schemeClr val="hlink"/>
                </a:solidFill>
              </a:rPr>
              <a:t>Fibonacci numbers</a:t>
            </a:r>
            <a:r>
              <a:rPr lang="en-US" sz="2800"/>
              <a:t> are those of the sequence</a:t>
            </a:r>
            <a:br>
              <a:rPr lang="en-US" sz="2800"/>
            </a:br>
            <a:br>
              <a:rPr lang="en-US" sz="2400" b="1" i="1">
                <a:solidFill>
                  <a:schemeClr val="tx2"/>
                </a:solidFill>
              </a:rPr>
            </a:br>
            <a:r>
              <a:rPr lang="en-US" sz="2400" b="1" i="1">
                <a:solidFill>
                  <a:schemeClr val="tx2"/>
                </a:solidFill>
              </a:rPr>
              <a:t> </a:t>
            </a:r>
            <a:r>
              <a:rPr lang="en-US" sz="2800" b="1" i="1">
                <a:solidFill>
                  <a:schemeClr val="tx2"/>
                </a:solidFill>
              </a:rPr>
              <a:t>1, 1, 2, 3, 5, 8, 13, 21, 34, 55, 89, …</a:t>
            </a:r>
            <a:br>
              <a:rPr lang="en-US" sz="2400" b="1" i="1">
                <a:solidFill>
                  <a:schemeClr val="tx2"/>
                </a:solidFill>
              </a:rPr>
            </a:br>
            <a:endParaRPr lang="en-US" sz="2400" b="1" i="1">
              <a:solidFill>
                <a:schemeClr val="tx2"/>
              </a:solidFill>
            </a:endParaRPr>
          </a:p>
          <a:p>
            <a:pPr>
              <a:lnSpc>
                <a:spcPct val="90000"/>
              </a:lnSpc>
            </a:pPr>
            <a:r>
              <a:rPr lang="en-US" sz="2800"/>
              <a:t>Define them recursively:</a:t>
            </a:r>
            <a:br>
              <a:rPr lang="en-US" sz="2800"/>
            </a:br>
            <a:br>
              <a:rPr lang="en-US" sz="2400" b="1">
                <a:solidFill>
                  <a:schemeClr val="tx2"/>
                </a:solidFill>
              </a:rPr>
            </a:br>
            <a:r>
              <a:rPr lang="en-US" sz="2400" b="1">
                <a:solidFill>
                  <a:schemeClr val="tx2"/>
                </a:solidFill>
              </a:rPr>
              <a:t> </a:t>
            </a:r>
            <a:r>
              <a:rPr lang="en-US" sz="2800" b="1" i="1">
                <a:solidFill>
                  <a:schemeClr val="tx2"/>
                </a:solidFill>
              </a:rPr>
              <a:t>fib(1) = 1</a:t>
            </a:r>
          </a:p>
          <a:p>
            <a:pPr lvl="1">
              <a:lnSpc>
                <a:spcPct val="90000"/>
              </a:lnSpc>
              <a:buFontTx/>
              <a:buNone/>
            </a:pPr>
            <a:r>
              <a:rPr lang="en-US" b="1" i="1">
                <a:solidFill>
                  <a:schemeClr val="tx2"/>
                </a:solidFill>
              </a:rPr>
              <a:t>fib(2) = 1</a:t>
            </a:r>
          </a:p>
          <a:p>
            <a:pPr lvl="1">
              <a:lnSpc>
                <a:spcPct val="90000"/>
              </a:lnSpc>
              <a:buFontTx/>
              <a:buNone/>
            </a:pPr>
            <a:r>
              <a:rPr lang="en-US" b="1" i="1">
                <a:solidFill>
                  <a:schemeClr val="tx2"/>
                </a:solidFill>
              </a:rPr>
              <a:t>fib(n) = fib(n – 1) + fib(n – 2)</a:t>
            </a:r>
            <a:r>
              <a:rPr lang="en-US" b="1">
                <a:solidFill>
                  <a:schemeClr val="tx2"/>
                </a:solidFill>
              </a:rPr>
              <a:t>      for n &gt; 2</a:t>
            </a:r>
          </a:p>
          <a:p>
            <a:pPr lvl="1">
              <a:lnSpc>
                <a:spcPct val="90000"/>
              </a:lnSpc>
              <a:buFontTx/>
              <a:buNone/>
            </a:pPr>
            <a:endParaRPr lang="en-US" sz="2400" b="1">
              <a:solidFill>
                <a:schemeClr val="tx2"/>
              </a:solidFill>
            </a:endParaRPr>
          </a:p>
          <a:p>
            <a:pPr>
              <a:lnSpc>
                <a:spcPct val="90000"/>
              </a:lnSpc>
            </a:pPr>
            <a:r>
              <a:rPr lang="en-US" sz="2800"/>
              <a:t>This sequence is also known as the solution to the </a:t>
            </a:r>
            <a:r>
              <a:rPr lang="en-US" sz="2800" b="1" i="1">
                <a:solidFill>
                  <a:schemeClr val="accent2"/>
                </a:solidFill>
              </a:rPr>
              <a:t>Multiplying Rabbits Problem</a:t>
            </a:r>
            <a:r>
              <a:rPr lang="en-US" sz="2800"/>
              <a:t> </a:t>
            </a:r>
            <a:r>
              <a:rPr lang="en-US" sz="2800">
                <a:sym typeface="Wingdings" pitchFamily="2" charset="2"/>
              </a:rPr>
              <a:t></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1B422139-D81A-461A-B17B-A8E3D0950E01}" type="slidenum">
              <a:rPr lang="en-US"/>
              <a:pPr/>
              <a:t>27</a:t>
            </a:fld>
            <a:endParaRPr lang="en-US"/>
          </a:p>
        </p:txBody>
      </p:sp>
      <p:sp>
        <p:nvSpPr>
          <p:cNvPr id="33794" name="Rectangle 2"/>
          <p:cNvSpPr>
            <a:spLocks noGrp="1" noChangeArrowheads="1"/>
          </p:cNvSpPr>
          <p:nvPr>
            <p:ph type="title"/>
          </p:nvPr>
        </p:nvSpPr>
        <p:spPr>
          <a:xfrm>
            <a:off x="533400" y="228600"/>
            <a:ext cx="8382000" cy="1219200"/>
          </a:xfrm>
        </p:spPr>
        <p:txBody>
          <a:bodyPr/>
          <a:lstStyle/>
          <a:p>
            <a:r>
              <a:rPr lang="en-US">
                <a:sym typeface="Wingdings" pitchFamily="2" charset="2"/>
              </a:rPr>
              <a:t>A Recursive Method for Fibonacci Numbers</a:t>
            </a:r>
          </a:p>
        </p:txBody>
      </p:sp>
      <p:sp>
        <p:nvSpPr>
          <p:cNvPr id="33795" name="Rectangle 3"/>
          <p:cNvSpPr>
            <a:spLocks noGrp="1" noChangeArrowheads="1"/>
          </p:cNvSpPr>
          <p:nvPr>
            <p:ph type="body" idx="1"/>
          </p:nvPr>
        </p:nvSpPr>
        <p:spPr>
          <a:xfrm>
            <a:off x="685800" y="1844824"/>
            <a:ext cx="7467600" cy="4046538"/>
          </a:xfrm>
          <a:solidFill>
            <a:schemeClr val="bg2"/>
          </a:solidFill>
          <a:ln w="38100">
            <a:solidFill>
              <a:schemeClr val="accent1"/>
            </a:solidFill>
          </a:ln>
        </p:spPr>
        <p:txBody>
          <a:bodyPr/>
          <a:lstStyle/>
          <a:p>
            <a:pPr>
              <a:lnSpc>
                <a:spcPct val="90000"/>
              </a:lnSpc>
              <a:buFontTx/>
              <a:buNone/>
            </a:pPr>
            <a:r>
              <a:rPr lang="en-US" sz="2800" b="1">
                <a:solidFill>
                  <a:schemeClr val="accent2"/>
                </a:solidFill>
              </a:rPr>
              <a:t>// precondition (assumption) : n &gt; = 1</a:t>
            </a:r>
            <a:br>
              <a:rPr lang="en-US" sz="2800" b="1">
                <a:solidFill>
                  <a:schemeClr val="accent2"/>
                </a:solidFill>
              </a:rPr>
            </a:br>
            <a:endParaRPr lang="en-US" sz="2800" b="1">
              <a:solidFill>
                <a:schemeClr val="accent2"/>
              </a:solidFill>
            </a:endParaRPr>
          </a:p>
          <a:p>
            <a:pPr>
              <a:lnSpc>
                <a:spcPct val="90000"/>
              </a:lnSpc>
              <a:buFontTx/>
              <a:buNone/>
            </a:pPr>
            <a:r>
              <a:rPr lang="en-US" sz="2800" b="1"/>
              <a:t>public static int </a:t>
            </a:r>
            <a:r>
              <a:rPr lang="en-US" sz="2800" b="1">
                <a:solidFill>
                  <a:schemeClr val="hlink"/>
                </a:solidFill>
              </a:rPr>
              <a:t>rfib </a:t>
            </a:r>
            <a:r>
              <a:rPr lang="en-US" sz="2800" b="1"/>
              <a:t>(int n) {</a:t>
            </a:r>
          </a:p>
          <a:p>
            <a:pPr>
              <a:lnSpc>
                <a:spcPct val="90000"/>
              </a:lnSpc>
              <a:buFontTx/>
              <a:buNone/>
            </a:pPr>
            <a:r>
              <a:rPr lang="en-US" sz="2800" b="1"/>
              <a:t>	</a:t>
            </a:r>
            <a:r>
              <a:rPr lang="en-US" sz="2800" b="1">
                <a:solidFill>
                  <a:schemeClr val="accent2"/>
                </a:solidFill>
              </a:rPr>
              <a:t>if ((n == 1) || (n == 2))</a:t>
            </a:r>
          </a:p>
          <a:p>
            <a:pPr>
              <a:lnSpc>
                <a:spcPct val="90000"/>
              </a:lnSpc>
              <a:buFontTx/>
              <a:buNone/>
            </a:pPr>
            <a:r>
              <a:rPr lang="en-US" sz="2800" b="1">
                <a:solidFill>
                  <a:schemeClr val="accent2"/>
                </a:solidFill>
              </a:rPr>
              <a:t>		return 1;</a:t>
            </a:r>
          </a:p>
          <a:p>
            <a:pPr>
              <a:lnSpc>
                <a:spcPct val="90000"/>
              </a:lnSpc>
              <a:buFontTx/>
              <a:buNone/>
            </a:pPr>
            <a:r>
              <a:rPr lang="en-US" sz="2800" b="1"/>
              <a:t>	else</a:t>
            </a:r>
          </a:p>
          <a:p>
            <a:pPr>
              <a:lnSpc>
                <a:spcPct val="90000"/>
              </a:lnSpc>
              <a:buFontTx/>
              <a:buNone/>
            </a:pPr>
            <a:r>
              <a:rPr lang="en-US" sz="2800" b="1"/>
              <a:t>		return </a:t>
            </a:r>
            <a:r>
              <a:rPr lang="en-US" sz="2800" b="1">
                <a:solidFill>
                  <a:schemeClr val="hlink"/>
                </a:solidFill>
              </a:rPr>
              <a:t>rfib</a:t>
            </a:r>
            <a:r>
              <a:rPr lang="en-US" sz="2800" b="1"/>
              <a:t>(n – 1) + </a:t>
            </a:r>
            <a:r>
              <a:rPr lang="en-US" sz="2800" b="1">
                <a:solidFill>
                  <a:schemeClr val="hlink"/>
                </a:solidFill>
              </a:rPr>
              <a:t>rfib</a:t>
            </a:r>
            <a:r>
              <a:rPr lang="en-US" sz="2800" b="1"/>
              <a:t>(n – 2);</a:t>
            </a:r>
          </a:p>
          <a:p>
            <a:pPr>
              <a:lnSpc>
                <a:spcPct val="90000"/>
              </a:lnSpc>
              <a:buFontTx/>
              <a:buNone/>
            </a:pPr>
            <a:r>
              <a:rPr lang="en-US" sz="2800" b="1"/>
              <a:t>}</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A6836FFC-AB78-4793-99E5-53307744B80D}" type="slidenum">
              <a:rPr lang="en-US"/>
              <a:pPr/>
              <a:t>28</a:t>
            </a:fld>
            <a:endParaRPr lang="en-US"/>
          </a:p>
        </p:txBody>
      </p:sp>
      <p:sp>
        <p:nvSpPr>
          <p:cNvPr id="34818" name="Rectangle 2"/>
          <p:cNvSpPr>
            <a:spLocks noGrp="1" noChangeArrowheads="1"/>
          </p:cNvSpPr>
          <p:nvPr>
            <p:ph type="title"/>
          </p:nvPr>
        </p:nvSpPr>
        <p:spPr>
          <a:xfrm>
            <a:off x="685800" y="152400"/>
            <a:ext cx="7772400" cy="990600"/>
          </a:xfrm>
        </p:spPr>
        <p:txBody>
          <a:bodyPr/>
          <a:lstStyle/>
          <a:p>
            <a:r>
              <a:rPr lang="en-US" sz="3600"/>
              <a:t>An Iterative Method for Fibonacci Numbers</a:t>
            </a:r>
          </a:p>
        </p:txBody>
      </p:sp>
      <p:sp>
        <p:nvSpPr>
          <p:cNvPr id="34819" name="Rectangle 3"/>
          <p:cNvSpPr>
            <a:spLocks noGrp="1" noChangeArrowheads="1"/>
          </p:cNvSpPr>
          <p:nvPr>
            <p:ph type="body" idx="1"/>
          </p:nvPr>
        </p:nvSpPr>
        <p:spPr>
          <a:xfrm>
            <a:off x="609600" y="1219200"/>
            <a:ext cx="7391400" cy="5486400"/>
          </a:xfrm>
          <a:solidFill>
            <a:schemeClr val="bg2"/>
          </a:solidFill>
          <a:ln w="38100">
            <a:solidFill>
              <a:schemeClr val="accent1"/>
            </a:solidFill>
          </a:ln>
        </p:spPr>
        <p:txBody>
          <a:bodyPr/>
          <a:lstStyle/>
          <a:p>
            <a:pPr>
              <a:buFontTx/>
              <a:buNone/>
            </a:pPr>
            <a:r>
              <a:rPr lang="en-US" sz="2400" b="1"/>
              <a:t>public static int ifib(int n) {</a:t>
            </a:r>
          </a:p>
          <a:p>
            <a:pPr>
              <a:buFontTx/>
              <a:buNone/>
            </a:pPr>
            <a:r>
              <a:rPr lang="en-US" sz="2400" b="1"/>
              <a:t>	if ((n == 1) || (n == 2))</a:t>
            </a:r>
          </a:p>
          <a:p>
            <a:pPr>
              <a:buFontTx/>
              <a:buNone/>
            </a:pPr>
            <a:r>
              <a:rPr lang="en-US" sz="2400" b="1"/>
              <a:t>		return 1;</a:t>
            </a:r>
          </a:p>
          <a:p>
            <a:pPr>
              <a:buFontTx/>
              <a:buNone/>
            </a:pPr>
            <a:r>
              <a:rPr lang="en-US" sz="2400" b="1"/>
              <a:t>	else {</a:t>
            </a:r>
          </a:p>
          <a:p>
            <a:pPr>
              <a:buFontTx/>
              <a:buNone/>
            </a:pPr>
            <a:r>
              <a:rPr lang="en-US" sz="2400" b="1"/>
              <a:t>		int prev = 1, current = 1, next;</a:t>
            </a:r>
          </a:p>
          <a:p>
            <a:pPr>
              <a:buFontTx/>
              <a:buNone/>
            </a:pPr>
            <a:r>
              <a:rPr lang="en-US" sz="2400" b="1"/>
              <a:t>		for (int i = 3; i &lt;= n; i ++) {</a:t>
            </a:r>
          </a:p>
          <a:p>
            <a:pPr>
              <a:buFontTx/>
              <a:buNone/>
            </a:pPr>
            <a:r>
              <a:rPr lang="en-US" sz="2400" b="1"/>
              <a:t>			next = prev + current;</a:t>
            </a:r>
          </a:p>
          <a:p>
            <a:pPr>
              <a:buFontTx/>
              <a:buNone/>
            </a:pPr>
            <a:r>
              <a:rPr lang="en-US" sz="2400" b="1"/>
              <a:t>			prev = current;</a:t>
            </a:r>
          </a:p>
          <a:p>
            <a:pPr>
              <a:buFontTx/>
              <a:buNone/>
            </a:pPr>
            <a:r>
              <a:rPr lang="en-US" sz="2400" b="1"/>
              <a:t>			current = next;</a:t>
            </a:r>
          </a:p>
          <a:p>
            <a:pPr>
              <a:buFontTx/>
              <a:buNone/>
            </a:pPr>
            <a:r>
              <a:rPr lang="en-US" sz="2400" b="1"/>
              <a:t>		}</a:t>
            </a:r>
          </a:p>
          <a:p>
            <a:pPr>
              <a:buFontTx/>
              <a:buNone/>
            </a:pPr>
            <a:r>
              <a:rPr lang="en-US" sz="2400" b="1"/>
              <a:t>	return next;</a:t>
            </a:r>
          </a:p>
          <a:p>
            <a:pPr>
              <a:buFontTx/>
              <a:buNone/>
            </a:pPr>
            <a:r>
              <a:rPr lang="en-US" sz="2400" b="1"/>
              <a:t>	}</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DA048F7B-9439-455D-BBCF-4A0E60E78550}" type="slidenum">
              <a:rPr lang="en-US"/>
              <a:pPr/>
              <a:t>29</a:t>
            </a:fld>
            <a:endParaRPr lang="en-US"/>
          </a:p>
        </p:txBody>
      </p:sp>
      <p:sp>
        <p:nvSpPr>
          <p:cNvPr id="35842" name="Rectangle 2"/>
          <p:cNvSpPr>
            <a:spLocks noGrp="1" noChangeArrowheads="1"/>
          </p:cNvSpPr>
          <p:nvPr>
            <p:ph type="title"/>
          </p:nvPr>
        </p:nvSpPr>
        <p:spPr/>
        <p:txBody>
          <a:bodyPr/>
          <a:lstStyle/>
          <a:p>
            <a:r>
              <a:rPr lang="en-US"/>
              <a:t>Discussion</a:t>
            </a:r>
          </a:p>
        </p:txBody>
      </p:sp>
      <p:sp>
        <p:nvSpPr>
          <p:cNvPr id="35843" name="Rectangle 3"/>
          <p:cNvSpPr>
            <a:spLocks noGrp="1" noChangeArrowheads="1"/>
          </p:cNvSpPr>
          <p:nvPr>
            <p:ph type="body" idx="1"/>
          </p:nvPr>
        </p:nvSpPr>
        <p:spPr/>
        <p:txBody>
          <a:bodyPr/>
          <a:lstStyle/>
          <a:p>
            <a:r>
              <a:rPr lang="en-US" dirty="0"/>
              <a:t>Which solution looks simpler, the recursive or the iterative?</a:t>
            </a:r>
            <a:br>
              <a:rPr lang="en-US" dirty="0"/>
            </a:br>
            <a:endParaRPr lang="en-US" dirty="0"/>
          </a:p>
          <a:p>
            <a:r>
              <a:rPr lang="en-US" dirty="0"/>
              <a:t>Which one is (</a:t>
            </a:r>
            <a:r>
              <a:rPr lang="en-US" b="1" i="1" dirty="0">
                <a:solidFill>
                  <a:schemeClr val="accent2"/>
                </a:solidFill>
              </a:rPr>
              <a:t>much</a:t>
            </a:r>
            <a:r>
              <a:rPr lang="en-US" dirty="0"/>
              <a:t>) faster?</a:t>
            </a:r>
            <a:br>
              <a:rPr lang="en-US" dirty="0"/>
            </a:br>
            <a:r>
              <a:rPr lang="en-US" dirty="0"/>
              <a:t>Why?</a:t>
            </a:r>
            <a:br>
              <a:rPr lang="en-US" dirty="0"/>
            </a:br>
            <a:endParaRPr lang="en-US" dirty="0"/>
          </a:p>
          <a:p>
            <a:r>
              <a:rPr lang="en-US" b="1" i="1" dirty="0">
                <a:solidFill>
                  <a:schemeClr val="accent2"/>
                </a:solidFill>
              </a:rPr>
              <a:t>Note</a:t>
            </a:r>
            <a:r>
              <a:rPr lang="en-US" dirty="0"/>
              <a:t>: recursive and iterative code for Fibonacci are both online - try running them both, and </a:t>
            </a:r>
            <a:r>
              <a:rPr lang="en-US" i="1" dirty="0">
                <a:solidFill>
                  <a:schemeClr val="hlink"/>
                </a:solidFill>
              </a:rPr>
              <a:t>time them</a:t>
            </a:r>
            <a:r>
              <a:rPr lang="en-US" dirty="0"/>
              <a:t>!</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163942D8-841F-41DD-9679-B95CCF277236}" type="slidenum">
              <a:rPr lang="en-US"/>
              <a:pPr/>
              <a:t>3</a:t>
            </a:fld>
            <a:endParaRPr lang="en-US"/>
          </a:p>
        </p:txBody>
      </p:sp>
      <p:sp>
        <p:nvSpPr>
          <p:cNvPr id="6146" name="Rectangle 2"/>
          <p:cNvSpPr>
            <a:spLocks noGrp="1" noChangeArrowheads="1"/>
          </p:cNvSpPr>
          <p:nvPr>
            <p:ph type="title"/>
          </p:nvPr>
        </p:nvSpPr>
        <p:spPr/>
        <p:txBody>
          <a:bodyPr/>
          <a:lstStyle/>
          <a:p>
            <a:r>
              <a:rPr lang="en-US"/>
              <a:t>Recursive Definitions</a:t>
            </a:r>
          </a:p>
        </p:txBody>
      </p:sp>
      <p:sp>
        <p:nvSpPr>
          <p:cNvPr id="6147" name="Rectangle 3"/>
          <p:cNvSpPr>
            <a:spLocks noGrp="1" noChangeArrowheads="1"/>
          </p:cNvSpPr>
          <p:nvPr>
            <p:ph type="body" idx="1"/>
          </p:nvPr>
        </p:nvSpPr>
        <p:spPr>
          <a:xfrm>
            <a:off x="685800" y="1447800"/>
            <a:ext cx="7543800" cy="4419600"/>
          </a:xfrm>
        </p:spPr>
        <p:txBody>
          <a:bodyPr/>
          <a:lstStyle/>
          <a:p>
            <a:r>
              <a:rPr lang="en-US" b="1" i="1">
                <a:solidFill>
                  <a:schemeClr val="hlink"/>
                </a:solidFill>
              </a:rPr>
              <a:t>Recursion</a:t>
            </a:r>
            <a:r>
              <a:rPr lang="en-US"/>
              <a:t>: defining something </a:t>
            </a:r>
            <a:r>
              <a:rPr lang="en-US" i="1">
                <a:solidFill>
                  <a:schemeClr val="tx2"/>
                </a:solidFill>
              </a:rPr>
              <a:t>in terms of itself </a:t>
            </a:r>
          </a:p>
          <a:p>
            <a:r>
              <a:rPr lang="en-US" b="1" i="1">
                <a:solidFill>
                  <a:schemeClr val="hlink"/>
                </a:solidFill>
              </a:rPr>
              <a:t>Recursive definition</a:t>
            </a:r>
            <a:r>
              <a:rPr lang="en-US"/>
              <a:t> </a:t>
            </a:r>
          </a:p>
          <a:p>
            <a:pPr lvl="1"/>
            <a:r>
              <a:rPr lang="en-US" sz="3200"/>
              <a:t>Uses the word or concept being defined </a:t>
            </a:r>
            <a:r>
              <a:rPr lang="en-US" sz="3200" b="1" i="1">
                <a:solidFill>
                  <a:schemeClr val="accent2"/>
                </a:solidFill>
              </a:rPr>
              <a:t>in the definition itself</a:t>
            </a:r>
          </a:p>
          <a:p>
            <a:pPr lvl="1"/>
            <a:r>
              <a:rPr lang="en-US" sz="3200"/>
              <a:t>Includes a </a:t>
            </a:r>
            <a:r>
              <a:rPr lang="en-US" sz="3200" b="1" i="1">
                <a:solidFill>
                  <a:schemeClr val="hlink"/>
                </a:solidFill>
              </a:rPr>
              <a:t>base case</a:t>
            </a:r>
            <a:r>
              <a:rPr lang="en-US" sz="3200"/>
              <a:t> that is defined directly, </a:t>
            </a:r>
            <a:r>
              <a:rPr lang="en-US" sz="3200" b="1" i="1">
                <a:solidFill>
                  <a:schemeClr val="accent2"/>
                </a:solidFill>
              </a:rPr>
              <a:t>without</a:t>
            </a:r>
            <a:r>
              <a:rPr lang="en-US" sz="3200"/>
              <a:t> self-reference</a:t>
            </a: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 name="Slide Number Placeholder 4"/>
          <p:cNvSpPr>
            <a:spLocks noGrp="1"/>
          </p:cNvSpPr>
          <p:nvPr>
            <p:ph type="sldNum" sz="quarter" idx="12"/>
          </p:nvPr>
        </p:nvSpPr>
        <p:spPr/>
        <p:txBody>
          <a:bodyPr/>
          <a:lstStyle/>
          <a:p>
            <a:r>
              <a:rPr lang="en-US"/>
              <a:t>8-</a:t>
            </a:r>
            <a:fld id="{C3C97BF9-F261-48CD-B0E8-C84C260640BA}" type="slidenum">
              <a:rPr lang="en-US"/>
              <a:pPr/>
              <a:t>30</a:t>
            </a:fld>
            <a:endParaRPr lang="en-US"/>
          </a:p>
        </p:txBody>
      </p:sp>
      <p:sp>
        <p:nvSpPr>
          <p:cNvPr id="40962" name="Rectangle 2"/>
          <p:cNvSpPr>
            <a:spLocks noGrp="1" noChangeArrowheads="1"/>
          </p:cNvSpPr>
          <p:nvPr>
            <p:ph type="title"/>
          </p:nvPr>
        </p:nvSpPr>
        <p:spPr>
          <a:xfrm>
            <a:off x="457200" y="152400"/>
            <a:ext cx="4032250" cy="1143000"/>
          </a:xfrm>
        </p:spPr>
        <p:txBody>
          <a:bodyPr/>
          <a:lstStyle/>
          <a:p>
            <a:r>
              <a:rPr lang="en-US"/>
              <a:t>Evaluating fib(6)</a:t>
            </a:r>
          </a:p>
        </p:txBody>
      </p:sp>
      <p:grpSp>
        <p:nvGrpSpPr>
          <p:cNvPr id="40963" name="Group 3"/>
          <p:cNvGrpSpPr>
            <a:grpSpLocks/>
          </p:cNvGrpSpPr>
          <p:nvPr/>
        </p:nvGrpSpPr>
        <p:grpSpPr bwMode="auto">
          <a:xfrm>
            <a:off x="2555875" y="4724400"/>
            <a:ext cx="360363" cy="830263"/>
            <a:chOff x="1610" y="2976"/>
            <a:chExt cx="227" cy="523"/>
          </a:xfrm>
        </p:grpSpPr>
        <p:sp>
          <p:nvSpPr>
            <p:cNvPr id="40964" name="Line 4"/>
            <p:cNvSpPr>
              <a:spLocks noChangeShapeType="1"/>
            </p:cNvSpPr>
            <p:nvPr/>
          </p:nvSpPr>
          <p:spPr bwMode="auto">
            <a:xfrm flipV="1">
              <a:off x="1701" y="2976"/>
              <a:ext cx="0" cy="182"/>
            </a:xfrm>
            <a:prstGeom prst="line">
              <a:avLst/>
            </a:prstGeom>
            <a:noFill/>
            <a:ln w="38100">
              <a:solidFill>
                <a:schemeClr val="tx2"/>
              </a:solidFill>
              <a:round/>
              <a:headEnd/>
              <a:tailEnd type="triangle" w="med" len="med"/>
            </a:ln>
            <a:effectLst/>
          </p:spPr>
          <p:txBody>
            <a:bodyPr/>
            <a:lstStyle/>
            <a:p>
              <a:endParaRPr lang="en-CA"/>
            </a:p>
          </p:txBody>
        </p:sp>
        <p:sp>
          <p:nvSpPr>
            <p:cNvPr id="40965" name="Text Box 5"/>
            <p:cNvSpPr txBox="1">
              <a:spLocks noChangeArrowheads="1"/>
            </p:cNvSpPr>
            <p:nvPr/>
          </p:nvSpPr>
          <p:spPr bwMode="auto">
            <a:xfrm>
              <a:off x="1610" y="3249"/>
              <a:ext cx="227" cy="250"/>
            </a:xfrm>
            <a:prstGeom prst="rect">
              <a:avLst/>
            </a:prstGeom>
            <a:noFill/>
            <a:ln w="9525">
              <a:noFill/>
              <a:miter lim="800000"/>
              <a:headEnd/>
              <a:tailEnd/>
            </a:ln>
            <a:effectLst/>
          </p:spPr>
          <p:txBody>
            <a:bodyPr>
              <a:spAutoFit/>
            </a:bodyPr>
            <a:lstStyle/>
            <a:p>
              <a:pPr>
                <a:spcBef>
                  <a:spcPct val="50000"/>
                </a:spcBef>
              </a:pPr>
              <a:r>
                <a:rPr lang="en-US">
                  <a:solidFill>
                    <a:schemeClr val="hlink"/>
                  </a:solidFill>
                </a:rPr>
                <a:t>1</a:t>
              </a:r>
            </a:p>
          </p:txBody>
        </p:sp>
      </p:grpSp>
      <p:grpSp>
        <p:nvGrpSpPr>
          <p:cNvPr id="40966" name="Group 6"/>
          <p:cNvGrpSpPr>
            <a:grpSpLocks/>
          </p:cNvGrpSpPr>
          <p:nvPr/>
        </p:nvGrpSpPr>
        <p:grpSpPr bwMode="auto">
          <a:xfrm>
            <a:off x="1476375" y="5734050"/>
            <a:ext cx="360363" cy="684213"/>
            <a:chOff x="930" y="3612"/>
            <a:chExt cx="227" cy="431"/>
          </a:xfrm>
        </p:grpSpPr>
        <p:sp>
          <p:nvSpPr>
            <p:cNvPr id="40967" name="Text Box 7"/>
            <p:cNvSpPr txBox="1">
              <a:spLocks noChangeArrowheads="1"/>
            </p:cNvSpPr>
            <p:nvPr/>
          </p:nvSpPr>
          <p:spPr bwMode="auto">
            <a:xfrm>
              <a:off x="930" y="3793"/>
              <a:ext cx="227" cy="250"/>
            </a:xfrm>
            <a:prstGeom prst="rect">
              <a:avLst/>
            </a:prstGeom>
            <a:noFill/>
            <a:ln w="9525">
              <a:noFill/>
              <a:miter lim="800000"/>
              <a:headEnd/>
              <a:tailEnd/>
            </a:ln>
            <a:effectLst/>
          </p:spPr>
          <p:txBody>
            <a:bodyPr>
              <a:spAutoFit/>
            </a:bodyPr>
            <a:lstStyle/>
            <a:p>
              <a:pPr>
                <a:spcBef>
                  <a:spcPct val="50000"/>
                </a:spcBef>
              </a:pPr>
              <a:r>
                <a:rPr lang="en-US">
                  <a:solidFill>
                    <a:schemeClr val="hlink"/>
                  </a:solidFill>
                </a:rPr>
                <a:t>1</a:t>
              </a:r>
            </a:p>
          </p:txBody>
        </p:sp>
        <p:sp>
          <p:nvSpPr>
            <p:cNvPr id="40968" name="Line 8"/>
            <p:cNvSpPr>
              <a:spLocks noChangeShapeType="1"/>
            </p:cNvSpPr>
            <p:nvPr/>
          </p:nvSpPr>
          <p:spPr bwMode="auto">
            <a:xfrm flipV="1">
              <a:off x="1020" y="3612"/>
              <a:ext cx="0" cy="182"/>
            </a:xfrm>
            <a:prstGeom prst="line">
              <a:avLst/>
            </a:prstGeom>
            <a:noFill/>
            <a:ln w="38100">
              <a:solidFill>
                <a:schemeClr val="tx2"/>
              </a:solidFill>
              <a:round/>
              <a:headEnd/>
              <a:tailEnd type="triangle" w="med" len="med"/>
            </a:ln>
            <a:effectLst/>
          </p:spPr>
          <p:txBody>
            <a:bodyPr/>
            <a:lstStyle/>
            <a:p>
              <a:endParaRPr lang="en-CA"/>
            </a:p>
          </p:txBody>
        </p:sp>
      </p:grpSp>
      <p:grpSp>
        <p:nvGrpSpPr>
          <p:cNvPr id="40969" name="Group 9"/>
          <p:cNvGrpSpPr>
            <a:grpSpLocks/>
          </p:cNvGrpSpPr>
          <p:nvPr/>
        </p:nvGrpSpPr>
        <p:grpSpPr bwMode="auto">
          <a:xfrm>
            <a:off x="827088" y="5734050"/>
            <a:ext cx="360362" cy="684213"/>
            <a:chOff x="521" y="3612"/>
            <a:chExt cx="227" cy="431"/>
          </a:xfrm>
        </p:grpSpPr>
        <p:sp>
          <p:nvSpPr>
            <p:cNvPr id="40970" name="Text Box 10"/>
            <p:cNvSpPr txBox="1">
              <a:spLocks noChangeArrowheads="1"/>
            </p:cNvSpPr>
            <p:nvPr/>
          </p:nvSpPr>
          <p:spPr bwMode="auto">
            <a:xfrm>
              <a:off x="521" y="3793"/>
              <a:ext cx="227" cy="250"/>
            </a:xfrm>
            <a:prstGeom prst="rect">
              <a:avLst/>
            </a:prstGeom>
            <a:noFill/>
            <a:ln w="9525">
              <a:noFill/>
              <a:miter lim="800000"/>
              <a:headEnd/>
              <a:tailEnd/>
            </a:ln>
            <a:effectLst/>
          </p:spPr>
          <p:txBody>
            <a:bodyPr>
              <a:spAutoFit/>
            </a:bodyPr>
            <a:lstStyle/>
            <a:p>
              <a:pPr>
                <a:spcBef>
                  <a:spcPct val="50000"/>
                </a:spcBef>
              </a:pPr>
              <a:r>
                <a:rPr lang="en-US">
                  <a:solidFill>
                    <a:schemeClr val="hlink"/>
                  </a:solidFill>
                </a:rPr>
                <a:t>1</a:t>
              </a:r>
            </a:p>
          </p:txBody>
        </p:sp>
        <p:sp>
          <p:nvSpPr>
            <p:cNvPr id="40971" name="Line 11"/>
            <p:cNvSpPr>
              <a:spLocks noChangeShapeType="1"/>
            </p:cNvSpPr>
            <p:nvPr/>
          </p:nvSpPr>
          <p:spPr bwMode="auto">
            <a:xfrm flipV="1">
              <a:off x="612" y="3612"/>
              <a:ext cx="0" cy="182"/>
            </a:xfrm>
            <a:prstGeom prst="line">
              <a:avLst/>
            </a:prstGeom>
            <a:noFill/>
            <a:ln w="38100">
              <a:solidFill>
                <a:schemeClr val="tx2"/>
              </a:solidFill>
              <a:round/>
              <a:headEnd/>
              <a:tailEnd type="triangle" w="med" len="med"/>
            </a:ln>
            <a:effectLst/>
          </p:spPr>
          <p:txBody>
            <a:bodyPr/>
            <a:lstStyle/>
            <a:p>
              <a:endParaRPr lang="en-CA"/>
            </a:p>
          </p:txBody>
        </p:sp>
      </p:grpSp>
      <p:grpSp>
        <p:nvGrpSpPr>
          <p:cNvPr id="40972" name="Group 12"/>
          <p:cNvGrpSpPr>
            <a:grpSpLocks/>
          </p:cNvGrpSpPr>
          <p:nvPr/>
        </p:nvGrpSpPr>
        <p:grpSpPr bwMode="auto">
          <a:xfrm>
            <a:off x="4213225" y="4652963"/>
            <a:ext cx="360363" cy="757237"/>
            <a:chOff x="2654" y="2931"/>
            <a:chExt cx="227" cy="477"/>
          </a:xfrm>
        </p:grpSpPr>
        <p:sp>
          <p:nvSpPr>
            <p:cNvPr id="40973" name="Text Box 13"/>
            <p:cNvSpPr txBox="1">
              <a:spLocks noChangeArrowheads="1"/>
            </p:cNvSpPr>
            <p:nvPr/>
          </p:nvSpPr>
          <p:spPr bwMode="auto">
            <a:xfrm>
              <a:off x="2654" y="3158"/>
              <a:ext cx="227" cy="250"/>
            </a:xfrm>
            <a:prstGeom prst="rect">
              <a:avLst/>
            </a:prstGeom>
            <a:noFill/>
            <a:ln w="9525">
              <a:noFill/>
              <a:miter lim="800000"/>
              <a:headEnd/>
              <a:tailEnd/>
            </a:ln>
            <a:effectLst/>
          </p:spPr>
          <p:txBody>
            <a:bodyPr>
              <a:spAutoFit/>
            </a:bodyPr>
            <a:lstStyle/>
            <a:p>
              <a:pPr>
                <a:spcBef>
                  <a:spcPct val="50000"/>
                </a:spcBef>
              </a:pPr>
              <a:r>
                <a:rPr lang="en-US">
                  <a:solidFill>
                    <a:schemeClr val="hlink"/>
                  </a:solidFill>
                </a:rPr>
                <a:t>1</a:t>
              </a:r>
            </a:p>
          </p:txBody>
        </p:sp>
        <p:sp>
          <p:nvSpPr>
            <p:cNvPr id="40974" name="Line 14"/>
            <p:cNvSpPr>
              <a:spLocks noChangeShapeType="1"/>
            </p:cNvSpPr>
            <p:nvPr/>
          </p:nvSpPr>
          <p:spPr bwMode="auto">
            <a:xfrm flipV="1">
              <a:off x="2744" y="2931"/>
              <a:ext cx="0" cy="182"/>
            </a:xfrm>
            <a:prstGeom prst="line">
              <a:avLst/>
            </a:prstGeom>
            <a:noFill/>
            <a:ln w="38100">
              <a:solidFill>
                <a:schemeClr val="tx2"/>
              </a:solidFill>
              <a:round/>
              <a:headEnd/>
              <a:tailEnd type="triangle" w="med" len="med"/>
            </a:ln>
            <a:effectLst/>
          </p:spPr>
          <p:txBody>
            <a:bodyPr/>
            <a:lstStyle/>
            <a:p>
              <a:endParaRPr lang="en-CA"/>
            </a:p>
          </p:txBody>
        </p:sp>
      </p:grpSp>
      <p:grpSp>
        <p:nvGrpSpPr>
          <p:cNvPr id="40975" name="Group 15"/>
          <p:cNvGrpSpPr>
            <a:grpSpLocks/>
          </p:cNvGrpSpPr>
          <p:nvPr/>
        </p:nvGrpSpPr>
        <p:grpSpPr bwMode="auto">
          <a:xfrm>
            <a:off x="3563938" y="4652963"/>
            <a:ext cx="360362" cy="757237"/>
            <a:chOff x="2245" y="2931"/>
            <a:chExt cx="227" cy="477"/>
          </a:xfrm>
        </p:grpSpPr>
        <p:sp>
          <p:nvSpPr>
            <p:cNvPr id="40976" name="Text Box 16"/>
            <p:cNvSpPr txBox="1">
              <a:spLocks noChangeArrowheads="1"/>
            </p:cNvSpPr>
            <p:nvPr/>
          </p:nvSpPr>
          <p:spPr bwMode="auto">
            <a:xfrm>
              <a:off x="2245" y="3158"/>
              <a:ext cx="227" cy="250"/>
            </a:xfrm>
            <a:prstGeom prst="rect">
              <a:avLst/>
            </a:prstGeom>
            <a:noFill/>
            <a:ln w="9525">
              <a:noFill/>
              <a:miter lim="800000"/>
              <a:headEnd/>
              <a:tailEnd/>
            </a:ln>
            <a:effectLst/>
          </p:spPr>
          <p:txBody>
            <a:bodyPr>
              <a:spAutoFit/>
            </a:bodyPr>
            <a:lstStyle/>
            <a:p>
              <a:pPr>
                <a:spcBef>
                  <a:spcPct val="50000"/>
                </a:spcBef>
              </a:pPr>
              <a:r>
                <a:rPr lang="en-US">
                  <a:solidFill>
                    <a:schemeClr val="hlink"/>
                  </a:solidFill>
                </a:rPr>
                <a:t>1</a:t>
              </a:r>
            </a:p>
          </p:txBody>
        </p:sp>
        <p:sp>
          <p:nvSpPr>
            <p:cNvPr id="40977" name="Line 17"/>
            <p:cNvSpPr>
              <a:spLocks noChangeShapeType="1"/>
            </p:cNvSpPr>
            <p:nvPr/>
          </p:nvSpPr>
          <p:spPr bwMode="auto">
            <a:xfrm flipV="1">
              <a:off x="2336" y="2931"/>
              <a:ext cx="0" cy="182"/>
            </a:xfrm>
            <a:prstGeom prst="line">
              <a:avLst/>
            </a:prstGeom>
            <a:noFill/>
            <a:ln w="38100">
              <a:solidFill>
                <a:schemeClr val="tx2"/>
              </a:solidFill>
              <a:round/>
              <a:headEnd/>
              <a:tailEnd type="triangle" w="med" len="med"/>
            </a:ln>
            <a:effectLst/>
          </p:spPr>
          <p:txBody>
            <a:bodyPr/>
            <a:lstStyle/>
            <a:p>
              <a:endParaRPr lang="en-CA"/>
            </a:p>
          </p:txBody>
        </p:sp>
      </p:grpSp>
      <p:grpSp>
        <p:nvGrpSpPr>
          <p:cNvPr id="40978" name="Group 18"/>
          <p:cNvGrpSpPr>
            <a:grpSpLocks/>
          </p:cNvGrpSpPr>
          <p:nvPr/>
        </p:nvGrpSpPr>
        <p:grpSpPr bwMode="auto">
          <a:xfrm>
            <a:off x="7092950" y="3716338"/>
            <a:ext cx="360363" cy="830262"/>
            <a:chOff x="4468" y="2341"/>
            <a:chExt cx="227" cy="523"/>
          </a:xfrm>
        </p:grpSpPr>
        <p:sp>
          <p:nvSpPr>
            <p:cNvPr id="40979" name="Line 19"/>
            <p:cNvSpPr>
              <a:spLocks noChangeShapeType="1"/>
            </p:cNvSpPr>
            <p:nvPr/>
          </p:nvSpPr>
          <p:spPr bwMode="auto">
            <a:xfrm flipV="1">
              <a:off x="4559" y="2341"/>
              <a:ext cx="0" cy="182"/>
            </a:xfrm>
            <a:prstGeom prst="line">
              <a:avLst/>
            </a:prstGeom>
            <a:noFill/>
            <a:ln w="38100">
              <a:solidFill>
                <a:schemeClr val="tx2"/>
              </a:solidFill>
              <a:round/>
              <a:headEnd/>
              <a:tailEnd type="triangle" w="med" len="med"/>
            </a:ln>
            <a:effectLst/>
          </p:spPr>
          <p:txBody>
            <a:bodyPr/>
            <a:lstStyle/>
            <a:p>
              <a:endParaRPr lang="en-CA"/>
            </a:p>
          </p:txBody>
        </p:sp>
        <p:sp>
          <p:nvSpPr>
            <p:cNvPr id="40980" name="Text Box 20"/>
            <p:cNvSpPr txBox="1">
              <a:spLocks noChangeArrowheads="1"/>
            </p:cNvSpPr>
            <p:nvPr/>
          </p:nvSpPr>
          <p:spPr bwMode="auto">
            <a:xfrm>
              <a:off x="4468" y="2614"/>
              <a:ext cx="227" cy="250"/>
            </a:xfrm>
            <a:prstGeom prst="rect">
              <a:avLst/>
            </a:prstGeom>
            <a:noFill/>
            <a:ln w="9525">
              <a:noFill/>
              <a:miter lim="800000"/>
              <a:headEnd/>
              <a:tailEnd/>
            </a:ln>
            <a:effectLst/>
          </p:spPr>
          <p:txBody>
            <a:bodyPr>
              <a:spAutoFit/>
            </a:bodyPr>
            <a:lstStyle/>
            <a:p>
              <a:pPr>
                <a:spcBef>
                  <a:spcPct val="50000"/>
                </a:spcBef>
              </a:pPr>
              <a:r>
                <a:rPr lang="en-US">
                  <a:solidFill>
                    <a:schemeClr val="hlink"/>
                  </a:solidFill>
                </a:rPr>
                <a:t>1</a:t>
              </a:r>
            </a:p>
          </p:txBody>
        </p:sp>
      </p:grpSp>
      <p:grpSp>
        <p:nvGrpSpPr>
          <p:cNvPr id="40981" name="Group 21"/>
          <p:cNvGrpSpPr>
            <a:grpSpLocks/>
          </p:cNvGrpSpPr>
          <p:nvPr/>
        </p:nvGrpSpPr>
        <p:grpSpPr bwMode="auto">
          <a:xfrm>
            <a:off x="6013450" y="4725988"/>
            <a:ext cx="360363" cy="684212"/>
            <a:chOff x="3788" y="2977"/>
            <a:chExt cx="227" cy="431"/>
          </a:xfrm>
        </p:grpSpPr>
        <p:sp>
          <p:nvSpPr>
            <p:cNvPr id="40982" name="Text Box 22"/>
            <p:cNvSpPr txBox="1">
              <a:spLocks noChangeArrowheads="1"/>
            </p:cNvSpPr>
            <p:nvPr/>
          </p:nvSpPr>
          <p:spPr bwMode="auto">
            <a:xfrm>
              <a:off x="3788" y="3158"/>
              <a:ext cx="227" cy="250"/>
            </a:xfrm>
            <a:prstGeom prst="rect">
              <a:avLst/>
            </a:prstGeom>
            <a:noFill/>
            <a:ln w="9525">
              <a:noFill/>
              <a:miter lim="800000"/>
              <a:headEnd/>
              <a:tailEnd/>
            </a:ln>
            <a:effectLst/>
          </p:spPr>
          <p:txBody>
            <a:bodyPr>
              <a:spAutoFit/>
            </a:bodyPr>
            <a:lstStyle/>
            <a:p>
              <a:pPr>
                <a:spcBef>
                  <a:spcPct val="50000"/>
                </a:spcBef>
              </a:pPr>
              <a:r>
                <a:rPr lang="en-US">
                  <a:solidFill>
                    <a:schemeClr val="hlink"/>
                  </a:solidFill>
                </a:rPr>
                <a:t>1</a:t>
              </a:r>
            </a:p>
          </p:txBody>
        </p:sp>
        <p:sp>
          <p:nvSpPr>
            <p:cNvPr id="40983" name="Line 23"/>
            <p:cNvSpPr>
              <a:spLocks noChangeShapeType="1"/>
            </p:cNvSpPr>
            <p:nvPr/>
          </p:nvSpPr>
          <p:spPr bwMode="auto">
            <a:xfrm flipV="1">
              <a:off x="3878" y="2977"/>
              <a:ext cx="0" cy="182"/>
            </a:xfrm>
            <a:prstGeom prst="line">
              <a:avLst/>
            </a:prstGeom>
            <a:noFill/>
            <a:ln w="38100">
              <a:solidFill>
                <a:schemeClr val="tx2"/>
              </a:solidFill>
              <a:round/>
              <a:headEnd/>
              <a:tailEnd type="triangle" w="med" len="med"/>
            </a:ln>
            <a:effectLst/>
          </p:spPr>
          <p:txBody>
            <a:bodyPr/>
            <a:lstStyle/>
            <a:p>
              <a:endParaRPr lang="en-CA"/>
            </a:p>
          </p:txBody>
        </p:sp>
      </p:grpSp>
      <p:grpSp>
        <p:nvGrpSpPr>
          <p:cNvPr id="40984" name="Group 24"/>
          <p:cNvGrpSpPr>
            <a:grpSpLocks/>
          </p:cNvGrpSpPr>
          <p:nvPr/>
        </p:nvGrpSpPr>
        <p:grpSpPr bwMode="auto">
          <a:xfrm>
            <a:off x="5292725" y="4725988"/>
            <a:ext cx="360363" cy="684212"/>
            <a:chOff x="3334" y="2977"/>
            <a:chExt cx="227" cy="431"/>
          </a:xfrm>
        </p:grpSpPr>
        <p:sp>
          <p:nvSpPr>
            <p:cNvPr id="40985" name="Text Box 25"/>
            <p:cNvSpPr txBox="1">
              <a:spLocks noChangeArrowheads="1"/>
            </p:cNvSpPr>
            <p:nvPr/>
          </p:nvSpPr>
          <p:spPr bwMode="auto">
            <a:xfrm>
              <a:off x="3334" y="3158"/>
              <a:ext cx="227" cy="250"/>
            </a:xfrm>
            <a:prstGeom prst="rect">
              <a:avLst/>
            </a:prstGeom>
            <a:noFill/>
            <a:ln w="9525">
              <a:noFill/>
              <a:miter lim="800000"/>
              <a:headEnd/>
              <a:tailEnd/>
            </a:ln>
            <a:effectLst/>
          </p:spPr>
          <p:txBody>
            <a:bodyPr>
              <a:spAutoFit/>
            </a:bodyPr>
            <a:lstStyle/>
            <a:p>
              <a:pPr>
                <a:spcBef>
                  <a:spcPct val="50000"/>
                </a:spcBef>
              </a:pPr>
              <a:r>
                <a:rPr lang="en-US">
                  <a:solidFill>
                    <a:schemeClr val="hlink"/>
                  </a:solidFill>
                </a:rPr>
                <a:t>1</a:t>
              </a:r>
            </a:p>
          </p:txBody>
        </p:sp>
        <p:sp>
          <p:nvSpPr>
            <p:cNvPr id="40986" name="Line 26"/>
            <p:cNvSpPr>
              <a:spLocks noChangeShapeType="1"/>
            </p:cNvSpPr>
            <p:nvPr/>
          </p:nvSpPr>
          <p:spPr bwMode="auto">
            <a:xfrm flipV="1">
              <a:off x="3470" y="2977"/>
              <a:ext cx="0" cy="182"/>
            </a:xfrm>
            <a:prstGeom prst="line">
              <a:avLst/>
            </a:prstGeom>
            <a:noFill/>
            <a:ln w="38100">
              <a:solidFill>
                <a:schemeClr val="tx2"/>
              </a:solidFill>
              <a:round/>
              <a:headEnd/>
              <a:tailEnd type="triangle" w="med" len="med"/>
            </a:ln>
            <a:effectLst/>
          </p:spPr>
          <p:txBody>
            <a:bodyPr/>
            <a:lstStyle/>
            <a:p>
              <a:endParaRPr lang="en-CA"/>
            </a:p>
          </p:txBody>
        </p:sp>
      </p:grpSp>
      <p:sp>
        <p:nvSpPr>
          <p:cNvPr id="40987" name="Text Box 27"/>
          <p:cNvSpPr txBox="1">
            <a:spLocks noChangeArrowheads="1"/>
          </p:cNvSpPr>
          <p:nvPr/>
        </p:nvSpPr>
        <p:spPr bwMode="auto">
          <a:xfrm>
            <a:off x="4356100" y="1268413"/>
            <a:ext cx="936625" cy="457200"/>
          </a:xfrm>
          <a:prstGeom prst="rect">
            <a:avLst/>
          </a:prstGeom>
          <a:noFill/>
          <a:ln w="9525">
            <a:noFill/>
            <a:miter lim="800000"/>
            <a:headEnd/>
            <a:tailEnd/>
          </a:ln>
          <a:effectLst/>
        </p:spPr>
        <p:txBody>
          <a:bodyPr>
            <a:spAutoFit/>
          </a:bodyPr>
          <a:lstStyle/>
          <a:p>
            <a:pPr>
              <a:spcBef>
                <a:spcPct val="50000"/>
              </a:spcBef>
            </a:pPr>
            <a:r>
              <a:rPr lang="en-US" sz="2400" b="0">
                <a:latin typeface="Times New Roman" pitchFamily="18" charset="0"/>
              </a:rPr>
              <a:t> </a:t>
            </a:r>
            <a:r>
              <a:rPr lang="en-US" b="0"/>
              <a:t>fib(6)</a:t>
            </a:r>
          </a:p>
        </p:txBody>
      </p:sp>
      <p:grpSp>
        <p:nvGrpSpPr>
          <p:cNvPr id="40988" name="Group 28"/>
          <p:cNvGrpSpPr>
            <a:grpSpLocks/>
          </p:cNvGrpSpPr>
          <p:nvPr/>
        </p:nvGrpSpPr>
        <p:grpSpPr bwMode="auto">
          <a:xfrm>
            <a:off x="1403350" y="4724400"/>
            <a:ext cx="504825" cy="396875"/>
            <a:chOff x="884" y="2976"/>
            <a:chExt cx="318" cy="250"/>
          </a:xfrm>
        </p:grpSpPr>
        <p:sp>
          <p:nvSpPr>
            <p:cNvPr id="40989" name="Line 29"/>
            <p:cNvSpPr>
              <a:spLocks noChangeShapeType="1"/>
            </p:cNvSpPr>
            <p:nvPr/>
          </p:nvSpPr>
          <p:spPr bwMode="auto">
            <a:xfrm flipV="1">
              <a:off x="884" y="2976"/>
              <a:ext cx="0" cy="182"/>
            </a:xfrm>
            <a:prstGeom prst="line">
              <a:avLst/>
            </a:prstGeom>
            <a:noFill/>
            <a:ln w="38100">
              <a:solidFill>
                <a:schemeClr val="tx2"/>
              </a:solidFill>
              <a:round/>
              <a:headEnd/>
              <a:tailEnd type="triangle" w="med" len="med"/>
            </a:ln>
            <a:effectLst/>
          </p:spPr>
          <p:txBody>
            <a:bodyPr/>
            <a:lstStyle/>
            <a:p>
              <a:endParaRPr lang="en-CA"/>
            </a:p>
          </p:txBody>
        </p:sp>
        <p:sp>
          <p:nvSpPr>
            <p:cNvPr id="40990" name="Text Box 30"/>
            <p:cNvSpPr txBox="1">
              <a:spLocks noChangeArrowheads="1"/>
            </p:cNvSpPr>
            <p:nvPr/>
          </p:nvSpPr>
          <p:spPr bwMode="auto">
            <a:xfrm>
              <a:off x="975" y="2976"/>
              <a:ext cx="227" cy="250"/>
            </a:xfrm>
            <a:prstGeom prst="rect">
              <a:avLst/>
            </a:prstGeom>
            <a:noFill/>
            <a:ln w="9525">
              <a:noFill/>
              <a:miter lim="800000"/>
              <a:headEnd/>
              <a:tailEnd/>
            </a:ln>
            <a:effectLst/>
          </p:spPr>
          <p:txBody>
            <a:bodyPr>
              <a:spAutoFit/>
            </a:bodyPr>
            <a:lstStyle/>
            <a:p>
              <a:pPr>
                <a:spcBef>
                  <a:spcPct val="50000"/>
                </a:spcBef>
              </a:pPr>
              <a:r>
                <a:rPr lang="en-US">
                  <a:solidFill>
                    <a:schemeClr val="hlink"/>
                  </a:solidFill>
                </a:rPr>
                <a:t>2</a:t>
              </a:r>
            </a:p>
          </p:txBody>
        </p:sp>
      </p:grpSp>
      <p:grpSp>
        <p:nvGrpSpPr>
          <p:cNvPr id="40991" name="Group 31"/>
          <p:cNvGrpSpPr>
            <a:grpSpLocks/>
          </p:cNvGrpSpPr>
          <p:nvPr/>
        </p:nvGrpSpPr>
        <p:grpSpPr bwMode="auto">
          <a:xfrm>
            <a:off x="5940425" y="3716338"/>
            <a:ext cx="504825" cy="396875"/>
            <a:chOff x="3742" y="2341"/>
            <a:chExt cx="318" cy="250"/>
          </a:xfrm>
        </p:grpSpPr>
        <p:sp>
          <p:nvSpPr>
            <p:cNvPr id="40992" name="Line 32"/>
            <p:cNvSpPr>
              <a:spLocks noChangeShapeType="1"/>
            </p:cNvSpPr>
            <p:nvPr/>
          </p:nvSpPr>
          <p:spPr bwMode="auto">
            <a:xfrm flipV="1">
              <a:off x="3742" y="2341"/>
              <a:ext cx="0" cy="182"/>
            </a:xfrm>
            <a:prstGeom prst="line">
              <a:avLst/>
            </a:prstGeom>
            <a:noFill/>
            <a:ln w="38100">
              <a:solidFill>
                <a:schemeClr val="tx2"/>
              </a:solidFill>
              <a:round/>
              <a:headEnd/>
              <a:tailEnd type="triangle" w="med" len="med"/>
            </a:ln>
            <a:effectLst/>
          </p:spPr>
          <p:txBody>
            <a:bodyPr/>
            <a:lstStyle/>
            <a:p>
              <a:endParaRPr lang="en-CA"/>
            </a:p>
          </p:txBody>
        </p:sp>
        <p:sp>
          <p:nvSpPr>
            <p:cNvPr id="40993" name="Text Box 33"/>
            <p:cNvSpPr txBox="1">
              <a:spLocks noChangeArrowheads="1"/>
            </p:cNvSpPr>
            <p:nvPr/>
          </p:nvSpPr>
          <p:spPr bwMode="auto">
            <a:xfrm>
              <a:off x="3833" y="2341"/>
              <a:ext cx="227" cy="250"/>
            </a:xfrm>
            <a:prstGeom prst="rect">
              <a:avLst/>
            </a:prstGeom>
            <a:noFill/>
            <a:ln w="9525">
              <a:noFill/>
              <a:miter lim="800000"/>
              <a:headEnd/>
              <a:tailEnd/>
            </a:ln>
            <a:effectLst/>
          </p:spPr>
          <p:txBody>
            <a:bodyPr>
              <a:spAutoFit/>
            </a:bodyPr>
            <a:lstStyle/>
            <a:p>
              <a:pPr>
                <a:spcBef>
                  <a:spcPct val="50000"/>
                </a:spcBef>
              </a:pPr>
              <a:r>
                <a:rPr lang="en-US">
                  <a:solidFill>
                    <a:schemeClr val="hlink"/>
                  </a:solidFill>
                </a:rPr>
                <a:t>2</a:t>
              </a:r>
            </a:p>
          </p:txBody>
        </p:sp>
      </p:grpSp>
      <p:grpSp>
        <p:nvGrpSpPr>
          <p:cNvPr id="40994" name="Group 34"/>
          <p:cNvGrpSpPr>
            <a:grpSpLocks/>
          </p:cNvGrpSpPr>
          <p:nvPr/>
        </p:nvGrpSpPr>
        <p:grpSpPr bwMode="auto">
          <a:xfrm>
            <a:off x="4140200" y="3716338"/>
            <a:ext cx="431800" cy="396875"/>
            <a:chOff x="2608" y="2341"/>
            <a:chExt cx="272" cy="250"/>
          </a:xfrm>
        </p:grpSpPr>
        <p:sp>
          <p:nvSpPr>
            <p:cNvPr id="40995" name="Line 35"/>
            <p:cNvSpPr>
              <a:spLocks noChangeShapeType="1"/>
            </p:cNvSpPr>
            <p:nvPr/>
          </p:nvSpPr>
          <p:spPr bwMode="auto">
            <a:xfrm flipV="1">
              <a:off x="2608" y="2341"/>
              <a:ext cx="0" cy="182"/>
            </a:xfrm>
            <a:prstGeom prst="line">
              <a:avLst/>
            </a:prstGeom>
            <a:noFill/>
            <a:ln w="38100">
              <a:solidFill>
                <a:schemeClr val="tx2"/>
              </a:solidFill>
              <a:round/>
              <a:headEnd/>
              <a:tailEnd type="triangle" w="med" len="med"/>
            </a:ln>
            <a:effectLst/>
          </p:spPr>
          <p:txBody>
            <a:bodyPr/>
            <a:lstStyle/>
            <a:p>
              <a:endParaRPr lang="en-CA"/>
            </a:p>
          </p:txBody>
        </p:sp>
        <p:sp>
          <p:nvSpPr>
            <p:cNvPr id="40996" name="Text Box 36"/>
            <p:cNvSpPr txBox="1">
              <a:spLocks noChangeArrowheads="1"/>
            </p:cNvSpPr>
            <p:nvPr/>
          </p:nvSpPr>
          <p:spPr bwMode="auto">
            <a:xfrm>
              <a:off x="2653" y="2341"/>
              <a:ext cx="227" cy="250"/>
            </a:xfrm>
            <a:prstGeom prst="rect">
              <a:avLst/>
            </a:prstGeom>
            <a:noFill/>
            <a:ln w="9525">
              <a:noFill/>
              <a:miter lim="800000"/>
              <a:headEnd/>
              <a:tailEnd/>
            </a:ln>
            <a:effectLst/>
          </p:spPr>
          <p:txBody>
            <a:bodyPr>
              <a:spAutoFit/>
            </a:bodyPr>
            <a:lstStyle/>
            <a:p>
              <a:pPr>
                <a:spcBef>
                  <a:spcPct val="50000"/>
                </a:spcBef>
              </a:pPr>
              <a:r>
                <a:rPr lang="en-US">
                  <a:solidFill>
                    <a:schemeClr val="hlink"/>
                  </a:solidFill>
                </a:rPr>
                <a:t>2</a:t>
              </a:r>
            </a:p>
          </p:txBody>
        </p:sp>
      </p:grpSp>
      <p:grpSp>
        <p:nvGrpSpPr>
          <p:cNvPr id="40997" name="Group 37"/>
          <p:cNvGrpSpPr>
            <a:grpSpLocks/>
          </p:cNvGrpSpPr>
          <p:nvPr/>
        </p:nvGrpSpPr>
        <p:grpSpPr bwMode="auto">
          <a:xfrm>
            <a:off x="2124075" y="3716338"/>
            <a:ext cx="504825" cy="396875"/>
            <a:chOff x="1338" y="2341"/>
            <a:chExt cx="318" cy="250"/>
          </a:xfrm>
        </p:grpSpPr>
        <p:sp>
          <p:nvSpPr>
            <p:cNvPr id="40998" name="Line 38"/>
            <p:cNvSpPr>
              <a:spLocks noChangeShapeType="1"/>
            </p:cNvSpPr>
            <p:nvPr/>
          </p:nvSpPr>
          <p:spPr bwMode="auto">
            <a:xfrm flipV="1">
              <a:off x="1338" y="2341"/>
              <a:ext cx="0" cy="182"/>
            </a:xfrm>
            <a:prstGeom prst="line">
              <a:avLst/>
            </a:prstGeom>
            <a:noFill/>
            <a:ln w="38100">
              <a:solidFill>
                <a:schemeClr val="tx2"/>
              </a:solidFill>
              <a:round/>
              <a:headEnd/>
              <a:tailEnd type="triangle" w="med" len="med"/>
            </a:ln>
            <a:effectLst/>
          </p:spPr>
          <p:txBody>
            <a:bodyPr/>
            <a:lstStyle/>
            <a:p>
              <a:endParaRPr lang="en-CA"/>
            </a:p>
          </p:txBody>
        </p:sp>
        <p:sp>
          <p:nvSpPr>
            <p:cNvPr id="40999" name="Text Box 39"/>
            <p:cNvSpPr txBox="1">
              <a:spLocks noChangeArrowheads="1"/>
            </p:cNvSpPr>
            <p:nvPr/>
          </p:nvSpPr>
          <p:spPr bwMode="auto">
            <a:xfrm>
              <a:off x="1429" y="2341"/>
              <a:ext cx="227" cy="250"/>
            </a:xfrm>
            <a:prstGeom prst="rect">
              <a:avLst/>
            </a:prstGeom>
            <a:noFill/>
            <a:ln w="9525">
              <a:noFill/>
              <a:miter lim="800000"/>
              <a:headEnd/>
              <a:tailEnd/>
            </a:ln>
            <a:effectLst/>
          </p:spPr>
          <p:txBody>
            <a:bodyPr>
              <a:spAutoFit/>
            </a:bodyPr>
            <a:lstStyle/>
            <a:p>
              <a:pPr>
                <a:spcBef>
                  <a:spcPct val="50000"/>
                </a:spcBef>
              </a:pPr>
              <a:r>
                <a:rPr lang="en-US">
                  <a:solidFill>
                    <a:schemeClr val="hlink"/>
                  </a:solidFill>
                </a:rPr>
                <a:t>3</a:t>
              </a:r>
            </a:p>
          </p:txBody>
        </p:sp>
      </p:grpSp>
      <p:grpSp>
        <p:nvGrpSpPr>
          <p:cNvPr id="41000" name="Group 40"/>
          <p:cNvGrpSpPr>
            <a:grpSpLocks/>
          </p:cNvGrpSpPr>
          <p:nvPr/>
        </p:nvGrpSpPr>
        <p:grpSpPr bwMode="auto">
          <a:xfrm>
            <a:off x="6732588" y="2779713"/>
            <a:ext cx="431800" cy="398462"/>
            <a:chOff x="4241" y="1751"/>
            <a:chExt cx="272" cy="251"/>
          </a:xfrm>
        </p:grpSpPr>
        <p:sp>
          <p:nvSpPr>
            <p:cNvPr id="41001" name="Line 41"/>
            <p:cNvSpPr>
              <a:spLocks noChangeShapeType="1"/>
            </p:cNvSpPr>
            <p:nvPr/>
          </p:nvSpPr>
          <p:spPr bwMode="auto">
            <a:xfrm flipV="1">
              <a:off x="4241" y="1751"/>
              <a:ext cx="0" cy="182"/>
            </a:xfrm>
            <a:prstGeom prst="line">
              <a:avLst/>
            </a:prstGeom>
            <a:noFill/>
            <a:ln w="38100">
              <a:solidFill>
                <a:schemeClr val="tx2"/>
              </a:solidFill>
              <a:round/>
              <a:headEnd/>
              <a:tailEnd type="triangle" w="med" len="med"/>
            </a:ln>
            <a:effectLst/>
          </p:spPr>
          <p:txBody>
            <a:bodyPr/>
            <a:lstStyle/>
            <a:p>
              <a:endParaRPr lang="en-CA"/>
            </a:p>
          </p:txBody>
        </p:sp>
        <p:sp>
          <p:nvSpPr>
            <p:cNvPr id="41002" name="Text Box 42"/>
            <p:cNvSpPr txBox="1">
              <a:spLocks noChangeArrowheads="1"/>
            </p:cNvSpPr>
            <p:nvPr/>
          </p:nvSpPr>
          <p:spPr bwMode="auto">
            <a:xfrm>
              <a:off x="4286" y="1752"/>
              <a:ext cx="227" cy="250"/>
            </a:xfrm>
            <a:prstGeom prst="rect">
              <a:avLst/>
            </a:prstGeom>
            <a:noFill/>
            <a:ln w="9525">
              <a:noFill/>
              <a:miter lim="800000"/>
              <a:headEnd/>
              <a:tailEnd/>
            </a:ln>
            <a:effectLst/>
          </p:spPr>
          <p:txBody>
            <a:bodyPr>
              <a:spAutoFit/>
            </a:bodyPr>
            <a:lstStyle/>
            <a:p>
              <a:pPr>
                <a:spcBef>
                  <a:spcPct val="50000"/>
                </a:spcBef>
              </a:pPr>
              <a:r>
                <a:rPr lang="en-US">
                  <a:solidFill>
                    <a:schemeClr val="hlink"/>
                  </a:solidFill>
                </a:rPr>
                <a:t>3</a:t>
              </a:r>
            </a:p>
          </p:txBody>
        </p:sp>
      </p:grpSp>
      <p:grpSp>
        <p:nvGrpSpPr>
          <p:cNvPr id="41003" name="Group 43"/>
          <p:cNvGrpSpPr>
            <a:grpSpLocks/>
          </p:cNvGrpSpPr>
          <p:nvPr/>
        </p:nvGrpSpPr>
        <p:grpSpPr bwMode="auto">
          <a:xfrm>
            <a:off x="2987675" y="2781300"/>
            <a:ext cx="504825" cy="396875"/>
            <a:chOff x="1882" y="1752"/>
            <a:chExt cx="318" cy="250"/>
          </a:xfrm>
        </p:grpSpPr>
        <p:sp>
          <p:nvSpPr>
            <p:cNvPr id="41004" name="Line 44"/>
            <p:cNvSpPr>
              <a:spLocks noChangeShapeType="1"/>
            </p:cNvSpPr>
            <p:nvPr/>
          </p:nvSpPr>
          <p:spPr bwMode="auto">
            <a:xfrm flipV="1">
              <a:off x="1882" y="1752"/>
              <a:ext cx="0" cy="182"/>
            </a:xfrm>
            <a:prstGeom prst="line">
              <a:avLst/>
            </a:prstGeom>
            <a:noFill/>
            <a:ln w="38100">
              <a:solidFill>
                <a:schemeClr val="tx2"/>
              </a:solidFill>
              <a:round/>
              <a:headEnd/>
              <a:tailEnd type="triangle" w="med" len="med"/>
            </a:ln>
            <a:effectLst/>
          </p:spPr>
          <p:txBody>
            <a:bodyPr/>
            <a:lstStyle/>
            <a:p>
              <a:endParaRPr lang="en-CA"/>
            </a:p>
          </p:txBody>
        </p:sp>
        <p:sp>
          <p:nvSpPr>
            <p:cNvPr id="41005" name="Text Box 45"/>
            <p:cNvSpPr txBox="1">
              <a:spLocks noChangeArrowheads="1"/>
            </p:cNvSpPr>
            <p:nvPr/>
          </p:nvSpPr>
          <p:spPr bwMode="auto">
            <a:xfrm>
              <a:off x="1973" y="1752"/>
              <a:ext cx="227" cy="250"/>
            </a:xfrm>
            <a:prstGeom prst="rect">
              <a:avLst/>
            </a:prstGeom>
            <a:noFill/>
            <a:ln w="9525">
              <a:noFill/>
              <a:miter lim="800000"/>
              <a:headEnd/>
              <a:tailEnd/>
            </a:ln>
            <a:effectLst/>
          </p:spPr>
          <p:txBody>
            <a:bodyPr>
              <a:spAutoFit/>
            </a:bodyPr>
            <a:lstStyle/>
            <a:p>
              <a:pPr>
                <a:spcBef>
                  <a:spcPct val="50000"/>
                </a:spcBef>
              </a:pPr>
              <a:r>
                <a:rPr lang="en-US">
                  <a:solidFill>
                    <a:schemeClr val="hlink"/>
                  </a:solidFill>
                </a:rPr>
                <a:t>5</a:t>
              </a:r>
            </a:p>
          </p:txBody>
        </p:sp>
      </p:grpSp>
      <p:grpSp>
        <p:nvGrpSpPr>
          <p:cNvPr id="41006" name="Group 46"/>
          <p:cNvGrpSpPr>
            <a:grpSpLocks/>
          </p:cNvGrpSpPr>
          <p:nvPr/>
        </p:nvGrpSpPr>
        <p:grpSpPr bwMode="auto">
          <a:xfrm>
            <a:off x="4787900" y="1773238"/>
            <a:ext cx="504825" cy="396875"/>
            <a:chOff x="3016" y="1117"/>
            <a:chExt cx="318" cy="250"/>
          </a:xfrm>
        </p:grpSpPr>
        <p:sp>
          <p:nvSpPr>
            <p:cNvPr id="41007" name="Line 47"/>
            <p:cNvSpPr>
              <a:spLocks noChangeShapeType="1"/>
            </p:cNvSpPr>
            <p:nvPr/>
          </p:nvSpPr>
          <p:spPr bwMode="auto">
            <a:xfrm flipV="1">
              <a:off x="3016" y="1117"/>
              <a:ext cx="0" cy="182"/>
            </a:xfrm>
            <a:prstGeom prst="line">
              <a:avLst/>
            </a:prstGeom>
            <a:noFill/>
            <a:ln w="38100">
              <a:solidFill>
                <a:schemeClr val="tx2"/>
              </a:solidFill>
              <a:round/>
              <a:headEnd/>
              <a:tailEnd type="triangle" w="med" len="med"/>
            </a:ln>
            <a:effectLst/>
          </p:spPr>
          <p:txBody>
            <a:bodyPr/>
            <a:lstStyle/>
            <a:p>
              <a:endParaRPr lang="en-CA"/>
            </a:p>
          </p:txBody>
        </p:sp>
        <p:sp>
          <p:nvSpPr>
            <p:cNvPr id="41008" name="Text Box 48"/>
            <p:cNvSpPr txBox="1">
              <a:spLocks noChangeArrowheads="1"/>
            </p:cNvSpPr>
            <p:nvPr/>
          </p:nvSpPr>
          <p:spPr bwMode="auto">
            <a:xfrm>
              <a:off x="3107" y="1117"/>
              <a:ext cx="227" cy="250"/>
            </a:xfrm>
            <a:prstGeom prst="rect">
              <a:avLst/>
            </a:prstGeom>
            <a:noFill/>
            <a:ln w="9525">
              <a:noFill/>
              <a:miter lim="800000"/>
              <a:headEnd/>
              <a:tailEnd/>
            </a:ln>
            <a:effectLst/>
          </p:spPr>
          <p:txBody>
            <a:bodyPr>
              <a:spAutoFit/>
            </a:bodyPr>
            <a:lstStyle/>
            <a:p>
              <a:pPr>
                <a:spcBef>
                  <a:spcPct val="50000"/>
                </a:spcBef>
              </a:pPr>
              <a:r>
                <a:rPr lang="en-US">
                  <a:solidFill>
                    <a:schemeClr val="hlink"/>
                  </a:solidFill>
                </a:rPr>
                <a:t>8</a:t>
              </a:r>
            </a:p>
          </p:txBody>
        </p:sp>
      </p:grpSp>
      <p:sp>
        <p:nvSpPr>
          <p:cNvPr id="41009" name="Text Box 49"/>
          <p:cNvSpPr txBox="1">
            <a:spLocks noChangeArrowheads="1"/>
          </p:cNvSpPr>
          <p:nvPr/>
        </p:nvSpPr>
        <p:spPr bwMode="auto">
          <a:xfrm>
            <a:off x="6804025" y="3500438"/>
            <a:ext cx="287338" cy="396875"/>
          </a:xfrm>
          <a:prstGeom prst="rect">
            <a:avLst/>
          </a:prstGeom>
          <a:solidFill>
            <a:schemeClr val="accent1"/>
          </a:solidFill>
          <a:ln w="9525">
            <a:noFill/>
            <a:miter lim="800000"/>
            <a:headEnd/>
            <a:tailEnd/>
          </a:ln>
          <a:effectLst/>
        </p:spPr>
        <p:txBody>
          <a:bodyPr>
            <a:spAutoFit/>
          </a:bodyPr>
          <a:lstStyle/>
          <a:p>
            <a:pPr>
              <a:spcBef>
                <a:spcPct val="50000"/>
              </a:spcBef>
            </a:pPr>
            <a:r>
              <a:rPr lang="en-US" b="0">
                <a:solidFill>
                  <a:schemeClr val="tx2"/>
                </a:solidFill>
              </a:rPr>
              <a:t>o</a:t>
            </a:r>
          </a:p>
        </p:txBody>
      </p:sp>
      <p:sp>
        <p:nvSpPr>
          <p:cNvPr id="41010" name="Text Box 50"/>
          <p:cNvSpPr txBox="1">
            <a:spLocks noChangeArrowheads="1"/>
          </p:cNvSpPr>
          <p:nvPr/>
        </p:nvSpPr>
        <p:spPr bwMode="auto">
          <a:xfrm>
            <a:off x="4716463" y="4581525"/>
            <a:ext cx="287337" cy="396875"/>
          </a:xfrm>
          <a:prstGeom prst="rect">
            <a:avLst/>
          </a:prstGeom>
          <a:solidFill>
            <a:schemeClr val="accent1"/>
          </a:solidFill>
          <a:ln w="9525">
            <a:noFill/>
            <a:miter lim="800000"/>
            <a:headEnd/>
            <a:tailEnd/>
          </a:ln>
          <a:effectLst/>
        </p:spPr>
        <p:txBody>
          <a:bodyPr>
            <a:spAutoFit/>
          </a:bodyPr>
          <a:lstStyle/>
          <a:p>
            <a:pPr>
              <a:spcBef>
                <a:spcPct val="50000"/>
              </a:spcBef>
            </a:pPr>
            <a:r>
              <a:rPr lang="en-US" b="0">
                <a:solidFill>
                  <a:schemeClr val="tx2"/>
                </a:solidFill>
              </a:rPr>
              <a:t>j</a:t>
            </a:r>
          </a:p>
        </p:txBody>
      </p:sp>
      <p:sp>
        <p:nvSpPr>
          <p:cNvPr id="41011" name="Text Box 51"/>
          <p:cNvSpPr txBox="1">
            <a:spLocks noChangeArrowheads="1"/>
          </p:cNvSpPr>
          <p:nvPr/>
        </p:nvSpPr>
        <p:spPr bwMode="auto">
          <a:xfrm>
            <a:off x="3492500" y="3357563"/>
            <a:ext cx="287338" cy="396875"/>
          </a:xfrm>
          <a:prstGeom prst="rect">
            <a:avLst/>
          </a:prstGeom>
          <a:solidFill>
            <a:schemeClr val="accent1"/>
          </a:solidFill>
          <a:ln w="9525">
            <a:noFill/>
            <a:miter lim="800000"/>
            <a:headEnd/>
            <a:tailEnd/>
          </a:ln>
          <a:effectLst/>
        </p:spPr>
        <p:txBody>
          <a:bodyPr>
            <a:spAutoFit/>
          </a:bodyPr>
          <a:lstStyle/>
          <a:p>
            <a:pPr>
              <a:spcBef>
                <a:spcPct val="50000"/>
              </a:spcBef>
            </a:pPr>
            <a:r>
              <a:rPr lang="en-US" b="0">
                <a:solidFill>
                  <a:schemeClr val="tx2"/>
                </a:solidFill>
              </a:rPr>
              <a:t>h</a:t>
            </a:r>
          </a:p>
        </p:txBody>
      </p:sp>
      <p:sp>
        <p:nvSpPr>
          <p:cNvPr id="41012" name="Text Box 52"/>
          <p:cNvSpPr txBox="1">
            <a:spLocks noChangeArrowheads="1"/>
          </p:cNvSpPr>
          <p:nvPr/>
        </p:nvSpPr>
        <p:spPr bwMode="auto">
          <a:xfrm>
            <a:off x="2195513" y="4365625"/>
            <a:ext cx="287337" cy="396875"/>
          </a:xfrm>
          <a:prstGeom prst="rect">
            <a:avLst/>
          </a:prstGeom>
          <a:solidFill>
            <a:schemeClr val="accent1"/>
          </a:solidFill>
          <a:ln w="9525">
            <a:noFill/>
            <a:miter lim="800000"/>
            <a:headEnd/>
            <a:tailEnd/>
          </a:ln>
          <a:effectLst/>
        </p:spPr>
        <p:txBody>
          <a:bodyPr>
            <a:spAutoFit/>
          </a:bodyPr>
          <a:lstStyle/>
          <a:p>
            <a:pPr>
              <a:spcBef>
                <a:spcPct val="50000"/>
              </a:spcBef>
            </a:pPr>
            <a:r>
              <a:rPr lang="en-US" b="0">
                <a:solidFill>
                  <a:schemeClr val="tx2"/>
                </a:solidFill>
              </a:rPr>
              <a:t>g</a:t>
            </a:r>
          </a:p>
        </p:txBody>
      </p:sp>
      <p:sp>
        <p:nvSpPr>
          <p:cNvPr id="41013" name="Text Box 53"/>
          <p:cNvSpPr txBox="1">
            <a:spLocks noChangeArrowheads="1"/>
          </p:cNvSpPr>
          <p:nvPr/>
        </p:nvSpPr>
        <p:spPr bwMode="auto">
          <a:xfrm>
            <a:off x="2051050" y="5300663"/>
            <a:ext cx="287338" cy="396875"/>
          </a:xfrm>
          <a:prstGeom prst="rect">
            <a:avLst/>
          </a:prstGeom>
          <a:solidFill>
            <a:schemeClr val="accent1"/>
          </a:solidFill>
          <a:ln w="9525">
            <a:noFill/>
            <a:miter lim="800000"/>
            <a:headEnd/>
            <a:tailEnd/>
          </a:ln>
          <a:effectLst/>
        </p:spPr>
        <p:txBody>
          <a:bodyPr>
            <a:spAutoFit/>
          </a:bodyPr>
          <a:lstStyle/>
          <a:p>
            <a:pPr>
              <a:spcBef>
                <a:spcPct val="50000"/>
              </a:spcBef>
            </a:pPr>
            <a:r>
              <a:rPr lang="en-US" b="0">
                <a:solidFill>
                  <a:schemeClr val="tx2"/>
                </a:solidFill>
              </a:rPr>
              <a:t>f</a:t>
            </a:r>
          </a:p>
        </p:txBody>
      </p:sp>
      <p:grpSp>
        <p:nvGrpSpPr>
          <p:cNvPr id="41014" name="Group 54"/>
          <p:cNvGrpSpPr>
            <a:grpSpLocks/>
          </p:cNvGrpSpPr>
          <p:nvPr/>
        </p:nvGrpSpPr>
        <p:grpSpPr bwMode="auto">
          <a:xfrm>
            <a:off x="395288" y="5157788"/>
            <a:ext cx="2016125" cy="539750"/>
            <a:chOff x="249" y="3249"/>
            <a:chExt cx="1270" cy="340"/>
          </a:xfrm>
        </p:grpSpPr>
        <p:sp>
          <p:nvSpPr>
            <p:cNvPr id="41015" name="Text Box 55"/>
            <p:cNvSpPr txBox="1">
              <a:spLocks noChangeArrowheads="1"/>
            </p:cNvSpPr>
            <p:nvPr/>
          </p:nvSpPr>
          <p:spPr bwMode="auto">
            <a:xfrm>
              <a:off x="340" y="3294"/>
              <a:ext cx="1179" cy="288"/>
            </a:xfrm>
            <a:prstGeom prst="rect">
              <a:avLst/>
            </a:prstGeom>
            <a:noFill/>
            <a:ln w="9525">
              <a:noFill/>
              <a:miter lim="800000"/>
              <a:headEnd/>
              <a:tailEnd/>
            </a:ln>
            <a:effectLst/>
          </p:spPr>
          <p:txBody>
            <a:bodyPr>
              <a:spAutoFit/>
            </a:bodyPr>
            <a:lstStyle/>
            <a:p>
              <a:pPr>
                <a:spcBef>
                  <a:spcPct val="50000"/>
                </a:spcBef>
              </a:pPr>
              <a:r>
                <a:rPr lang="en-US" sz="2400" b="0">
                  <a:latin typeface="Times New Roman" pitchFamily="18" charset="0"/>
                </a:rPr>
                <a:t> </a:t>
              </a:r>
              <a:r>
                <a:rPr lang="en-US" b="0"/>
                <a:t>fib(2)+fib(1)</a:t>
              </a:r>
            </a:p>
          </p:txBody>
        </p:sp>
        <p:grpSp>
          <p:nvGrpSpPr>
            <p:cNvPr id="41016" name="Group 56"/>
            <p:cNvGrpSpPr>
              <a:grpSpLocks/>
            </p:cNvGrpSpPr>
            <p:nvPr/>
          </p:nvGrpSpPr>
          <p:grpSpPr bwMode="auto">
            <a:xfrm>
              <a:off x="385" y="3249"/>
              <a:ext cx="998" cy="90"/>
              <a:chOff x="385" y="3249"/>
              <a:chExt cx="998" cy="90"/>
            </a:xfrm>
          </p:grpSpPr>
          <p:sp>
            <p:nvSpPr>
              <p:cNvPr id="41017" name="Line 57"/>
              <p:cNvSpPr>
                <a:spLocks noChangeShapeType="1"/>
              </p:cNvSpPr>
              <p:nvPr/>
            </p:nvSpPr>
            <p:spPr bwMode="auto">
              <a:xfrm>
                <a:off x="385" y="3249"/>
                <a:ext cx="998" cy="0"/>
              </a:xfrm>
              <a:prstGeom prst="line">
                <a:avLst/>
              </a:prstGeom>
              <a:noFill/>
              <a:ln w="38100">
                <a:solidFill>
                  <a:schemeClr val="tx1"/>
                </a:solidFill>
                <a:round/>
                <a:headEnd/>
                <a:tailEnd/>
              </a:ln>
              <a:effectLst/>
            </p:spPr>
            <p:txBody>
              <a:bodyPr/>
              <a:lstStyle/>
              <a:p>
                <a:endParaRPr lang="en-CA"/>
              </a:p>
            </p:txBody>
          </p:sp>
          <p:sp>
            <p:nvSpPr>
              <p:cNvPr id="41018" name="Line 58"/>
              <p:cNvSpPr>
                <a:spLocks noChangeShapeType="1"/>
              </p:cNvSpPr>
              <p:nvPr/>
            </p:nvSpPr>
            <p:spPr bwMode="auto">
              <a:xfrm>
                <a:off x="385" y="3249"/>
                <a:ext cx="0" cy="90"/>
              </a:xfrm>
              <a:prstGeom prst="line">
                <a:avLst/>
              </a:prstGeom>
              <a:noFill/>
              <a:ln w="38100">
                <a:solidFill>
                  <a:schemeClr val="tx1"/>
                </a:solidFill>
                <a:round/>
                <a:headEnd/>
                <a:tailEnd/>
              </a:ln>
              <a:effectLst/>
            </p:spPr>
            <p:txBody>
              <a:bodyPr/>
              <a:lstStyle/>
              <a:p>
                <a:endParaRPr lang="en-CA"/>
              </a:p>
            </p:txBody>
          </p:sp>
          <p:sp>
            <p:nvSpPr>
              <p:cNvPr id="41019" name="Line 59"/>
              <p:cNvSpPr>
                <a:spLocks noChangeShapeType="1"/>
              </p:cNvSpPr>
              <p:nvPr/>
            </p:nvSpPr>
            <p:spPr bwMode="auto">
              <a:xfrm>
                <a:off x="1383" y="3249"/>
                <a:ext cx="0" cy="90"/>
              </a:xfrm>
              <a:prstGeom prst="line">
                <a:avLst/>
              </a:prstGeom>
              <a:noFill/>
              <a:ln w="38100">
                <a:solidFill>
                  <a:schemeClr val="tx1"/>
                </a:solidFill>
                <a:round/>
                <a:headEnd/>
                <a:tailEnd/>
              </a:ln>
              <a:effectLst/>
            </p:spPr>
            <p:txBody>
              <a:bodyPr/>
              <a:lstStyle/>
              <a:p>
                <a:endParaRPr lang="en-CA"/>
              </a:p>
            </p:txBody>
          </p:sp>
        </p:grpSp>
        <p:sp>
          <p:nvSpPr>
            <p:cNvPr id="41020" name="Text Box 60"/>
            <p:cNvSpPr txBox="1">
              <a:spLocks noChangeArrowheads="1"/>
            </p:cNvSpPr>
            <p:nvPr/>
          </p:nvSpPr>
          <p:spPr bwMode="auto">
            <a:xfrm>
              <a:off x="249" y="3339"/>
              <a:ext cx="181" cy="250"/>
            </a:xfrm>
            <a:prstGeom prst="rect">
              <a:avLst/>
            </a:prstGeom>
            <a:solidFill>
              <a:schemeClr val="accent1"/>
            </a:solidFill>
            <a:ln w="9525">
              <a:noFill/>
              <a:miter lim="800000"/>
              <a:headEnd/>
              <a:tailEnd/>
            </a:ln>
            <a:effectLst/>
          </p:spPr>
          <p:txBody>
            <a:bodyPr>
              <a:spAutoFit/>
            </a:bodyPr>
            <a:lstStyle/>
            <a:p>
              <a:pPr>
                <a:spcBef>
                  <a:spcPct val="50000"/>
                </a:spcBef>
              </a:pPr>
              <a:r>
                <a:rPr lang="en-US" b="0">
                  <a:solidFill>
                    <a:schemeClr val="tx2"/>
                  </a:solidFill>
                </a:rPr>
                <a:t>e</a:t>
              </a:r>
            </a:p>
          </p:txBody>
        </p:sp>
      </p:grpSp>
      <p:grpSp>
        <p:nvGrpSpPr>
          <p:cNvPr id="41021" name="Group 61"/>
          <p:cNvGrpSpPr>
            <a:grpSpLocks/>
          </p:cNvGrpSpPr>
          <p:nvPr/>
        </p:nvGrpSpPr>
        <p:grpSpPr bwMode="auto">
          <a:xfrm>
            <a:off x="755650" y="4149725"/>
            <a:ext cx="2592388" cy="684213"/>
            <a:chOff x="476" y="2614"/>
            <a:chExt cx="1633" cy="431"/>
          </a:xfrm>
        </p:grpSpPr>
        <p:sp>
          <p:nvSpPr>
            <p:cNvPr id="41022" name="Text Box 62"/>
            <p:cNvSpPr txBox="1">
              <a:spLocks noChangeArrowheads="1"/>
            </p:cNvSpPr>
            <p:nvPr/>
          </p:nvSpPr>
          <p:spPr bwMode="auto">
            <a:xfrm>
              <a:off x="567" y="2659"/>
              <a:ext cx="1542" cy="288"/>
            </a:xfrm>
            <a:prstGeom prst="rect">
              <a:avLst/>
            </a:prstGeom>
            <a:noFill/>
            <a:ln w="9525">
              <a:noFill/>
              <a:miter lim="800000"/>
              <a:headEnd/>
              <a:tailEnd/>
            </a:ln>
            <a:effectLst/>
          </p:spPr>
          <p:txBody>
            <a:bodyPr>
              <a:spAutoFit/>
            </a:bodyPr>
            <a:lstStyle/>
            <a:p>
              <a:pPr>
                <a:spcBef>
                  <a:spcPct val="50000"/>
                </a:spcBef>
              </a:pPr>
              <a:r>
                <a:rPr lang="en-US" sz="2400" b="0">
                  <a:latin typeface="Times New Roman" pitchFamily="18" charset="0"/>
                </a:rPr>
                <a:t> </a:t>
              </a:r>
              <a:r>
                <a:rPr lang="en-US" b="0"/>
                <a:t>fib(3)     +     fib(2)</a:t>
              </a:r>
            </a:p>
          </p:txBody>
        </p:sp>
        <p:grpSp>
          <p:nvGrpSpPr>
            <p:cNvPr id="41023" name="Group 63"/>
            <p:cNvGrpSpPr>
              <a:grpSpLocks/>
            </p:cNvGrpSpPr>
            <p:nvPr/>
          </p:nvGrpSpPr>
          <p:grpSpPr bwMode="auto">
            <a:xfrm>
              <a:off x="612" y="2614"/>
              <a:ext cx="1361" cy="90"/>
              <a:chOff x="612" y="2614"/>
              <a:chExt cx="1361" cy="90"/>
            </a:xfrm>
          </p:grpSpPr>
          <p:sp>
            <p:nvSpPr>
              <p:cNvPr id="41024" name="Line 64"/>
              <p:cNvSpPr>
                <a:spLocks noChangeShapeType="1"/>
              </p:cNvSpPr>
              <p:nvPr/>
            </p:nvSpPr>
            <p:spPr bwMode="auto">
              <a:xfrm>
                <a:off x="612" y="2614"/>
                <a:ext cx="1361" cy="0"/>
              </a:xfrm>
              <a:prstGeom prst="line">
                <a:avLst/>
              </a:prstGeom>
              <a:noFill/>
              <a:ln w="38100">
                <a:solidFill>
                  <a:schemeClr val="tx1"/>
                </a:solidFill>
                <a:round/>
                <a:headEnd/>
                <a:tailEnd/>
              </a:ln>
              <a:effectLst/>
            </p:spPr>
            <p:txBody>
              <a:bodyPr/>
              <a:lstStyle/>
              <a:p>
                <a:endParaRPr lang="en-CA"/>
              </a:p>
            </p:txBody>
          </p:sp>
          <p:sp>
            <p:nvSpPr>
              <p:cNvPr id="41025" name="Line 65"/>
              <p:cNvSpPr>
                <a:spLocks noChangeShapeType="1"/>
              </p:cNvSpPr>
              <p:nvPr/>
            </p:nvSpPr>
            <p:spPr bwMode="auto">
              <a:xfrm>
                <a:off x="612" y="2614"/>
                <a:ext cx="0" cy="90"/>
              </a:xfrm>
              <a:prstGeom prst="line">
                <a:avLst/>
              </a:prstGeom>
              <a:noFill/>
              <a:ln w="38100">
                <a:solidFill>
                  <a:schemeClr val="tx1"/>
                </a:solidFill>
                <a:round/>
                <a:headEnd/>
                <a:tailEnd/>
              </a:ln>
              <a:effectLst/>
            </p:spPr>
            <p:txBody>
              <a:bodyPr/>
              <a:lstStyle/>
              <a:p>
                <a:endParaRPr lang="en-CA"/>
              </a:p>
            </p:txBody>
          </p:sp>
          <p:sp>
            <p:nvSpPr>
              <p:cNvPr id="41026" name="Line 66"/>
              <p:cNvSpPr>
                <a:spLocks noChangeShapeType="1"/>
              </p:cNvSpPr>
              <p:nvPr/>
            </p:nvSpPr>
            <p:spPr bwMode="auto">
              <a:xfrm>
                <a:off x="1973" y="2614"/>
                <a:ext cx="0" cy="90"/>
              </a:xfrm>
              <a:prstGeom prst="line">
                <a:avLst/>
              </a:prstGeom>
              <a:noFill/>
              <a:ln w="38100">
                <a:solidFill>
                  <a:schemeClr val="tx1"/>
                </a:solidFill>
                <a:round/>
                <a:headEnd/>
                <a:tailEnd/>
              </a:ln>
              <a:effectLst/>
            </p:spPr>
            <p:txBody>
              <a:bodyPr/>
              <a:lstStyle/>
              <a:p>
                <a:endParaRPr lang="en-CA"/>
              </a:p>
            </p:txBody>
          </p:sp>
        </p:grpSp>
        <p:sp>
          <p:nvSpPr>
            <p:cNvPr id="41027" name="Text Box 67"/>
            <p:cNvSpPr txBox="1">
              <a:spLocks noChangeArrowheads="1"/>
            </p:cNvSpPr>
            <p:nvPr/>
          </p:nvSpPr>
          <p:spPr bwMode="auto">
            <a:xfrm>
              <a:off x="476" y="2795"/>
              <a:ext cx="181" cy="250"/>
            </a:xfrm>
            <a:prstGeom prst="rect">
              <a:avLst/>
            </a:prstGeom>
            <a:solidFill>
              <a:schemeClr val="accent1"/>
            </a:solidFill>
            <a:ln w="9525">
              <a:noFill/>
              <a:miter lim="800000"/>
              <a:headEnd/>
              <a:tailEnd/>
            </a:ln>
            <a:effectLst/>
          </p:spPr>
          <p:txBody>
            <a:bodyPr>
              <a:spAutoFit/>
            </a:bodyPr>
            <a:lstStyle/>
            <a:p>
              <a:pPr>
                <a:spcBef>
                  <a:spcPct val="50000"/>
                </a:spcBef>
              </a:pPr>
              <a:r>
                <a:rPr lang="en-US" b="0">
                  <a:solidFill>
                    <a:schemeClr val="tx2"/>
                  </a:solidFill>
                </a:rPr>
                <a:t>d</a:t>
              </a:r>
            </a:p>
          </p:txBody>
        </p:sp>
      </p:grpSp>
      <p:grpSp>
        <p:nvGrpSpPr>
          <p:cNvPr id="41028" name="Group 68"/>
          <p:cNvGrpSpPr>
            <a:grpSpLocks/>
          </p:cNvGrpSpPr>
          <p:nvPr/>
        </p:nvGrpSpPr>
        <p:grpSpPr bwMode="auto">
          <a:xfrm>
            <a:off x="1547813" y="3213100"/>
            <a:ext cx="3887787" cy="541338"/>
            <a:chOff x="975" y="2024"/>
            <a:chExt cx="2449" cy="341"/>
          </a:xfrm>
        </p:grpSpPr>
        <p:sp>
          <p:nvSpPr>
            <p:cNvPr id="41029" name="Text Box 69"/>
            <p:cNvSpPr txBox="1">
              <a:spLocks noChangeArrowheads="1"/>
            </p:cNvSpPr>
            <p:nvPr/>
          </p:nvSpPr>
          <p:spPr bwMode="auto">
            <a:xfrm>
              <a:off x="975" y="2024"/>
              <a:ext cx="2449" cy="288"/>
            </a:xfrm>
            <a:prstGeom prst="rect">
              <a:avLst/>
            </a:prstGeom>
            <a:noFill/>
            <a:ln w="9525">
              <a:noFill/>
              <a:miter lim="800000"/>
              <a:headEnd/>
              <a:tailEnd/>
            </a:ln>
            <a:effectLst/>
          </p:spPr>
          <p:txBody>
            <a:bodyPr>
              <a:spAutoFit/>
            </a:bodyPr>
            <a:lstStyle/>
            <a:p>
              <a:pPr>
                <a:spcBef>
                  <a:spcPct val="50000"/>
                </a:spcBef>
              </a:pPr>
              <a:r>
                <a:rPr lang="en-US" sz="2400" b="0">
                  <a:latin typeface="Times New Roman" pitchFamily="18" charset="0"/>
                </a:rPr>
                <a:t> </a:t>
              </a:r>
              <a:r>
                <a:rPr lang="en-US" b="0"/>
                <a:t>fib(4)         +           fib(3)</a:t>
              </a:r>
            </a:p>
          </p:txBody>
        </p:sp>
        <p:grpSp>
          <p:nvGrpSpPr>
            <p:cNvPr id="41030" name="Group 70"/>
            <p:cNvGrpSpPr>
              <a:grpSpLocks/>
            </p:cNvGrpSpPr>
            <p:nvPr/>
          </p:nvGrpSpPr>
          <p:grpSpPr bwMode="auto">
            <a:xfrm>
              <a:off x="975" y="2024"/>
              <a:ext cx="1860" cy="90"/>
              <a:chOff x="975" y="2024"/>
              <a:chExt cx="1860" cy="90"/>
            </a:xfrm>
          </p:grpSpPr>
          <p:sp>
            <p:nvSpPr>
              <p:cNvPr id="41031" name="Line 71"/>
              <p:cNvSpPr>
                <a:spLocks noChangeShapeType="1"/>
              </p:cNvSpPr>
              <p:nvPr/>
            </p:nvSpPr>
            <p:spPr bwMode="auto">
              <a:xfrm>
                <a:off x="975" y="2024"/>
                <a:ext cx="1860" cy="0"/>
              </a:xfrm>
              <a:prstGeom prst="line">
                <a:avLst/>
              </a:prstGeom>
              <a:noFill/>
              <a:ln w="38100">
                <a:solidFill>
                  <a:schemeClr val="tx1"/>
                </a:solidFill>
                <a:round/>
                <a:headEnd/>
                <a:tailEnd/>
              </a:ln>
              <a:effectLst/>
            </p:spPr>
            <p:txBody>
              <a:bodyPr/>
              <a:lstStyle/>
              <a:p>
                <a:endParaRPr lang="en-CA"/>
              </a:p>
            </p:txBody>
          </p:sp>
          <p:sp>
            <p:nvSpPr>
              <p:cNvPr id="41032" name="Line 72"/>
              <p:cNvSpPr>
                <a:spLocks noChangeShapeType="1"/>
              </p:cNvSpPr>
              <p:nvPr/>
            </p:nvSpPr>
            <p:spPr bwMode="auto">
              <a:xfrm>
                <a:off x="2835" y="2024"/>
                <a:ext cx="0" cy="90"/>
              </a:xfrm>
              <a:prstGeom prst="line">
                <a:avLst/>
              </a:prstGeom>
              <a:noFill/>
              <a:ln w="38100">
                <a:solidFill>
                  <a:schemeClr val="tx1"/>
                </a:solidFill>
                <a:round/>
                <a:headEnd/>
                <a:tailEnd/>
              </a:ln>
              <a:effectLst/>
            </p:spPr>
            <p:txBody>
              <a:bodyPr/>
              <a:lstStyle/>
              <a:p>
                <a:endParaRPr lang="en-CA"/>
              </a:p>
            </p:txBody>
          </p:sp>
          <p:sp>
            <p:nvSpPr>
              <p:cNvPr id="41033" name="Line 73"/>
              <p:cNvSpPr>
                <a:spLocks noChangeShapeType="1"/>
              </p:cNvSpPr>
              <p:nvPr/>
            </p:nvSpPr>
            <p:spPr bwMode="auto">
              <a:xfrm>
                <a:off x="975" y="2024"/>
                <a:ext cx="0" cy="90"/>
              </a:xfrm>
              <a:prstGeom prst="line">
                <a:avLst/>
              </a:prstGeom>
              <a:noFill/>
              <a:ln w="38100">
                <a:solidFill>
                  <a:schemeClr val="tx1"/>
                </a:solidFill>
                <a:round/>
                <a:headEnd/>
                <a:tailEnd/>
              </a:ln>
              <a:effectLst/>
            </p:spPr>
            <p:txBody>
              <a:bodyPr/>
              <a:lstStyle/>
              <a:p>
                <a:endParaRPr lang="en-CA"/>
              </a:p>
            </p:txBody>
          </p:sp>
        </p:grpSp>
        <p:sp>
          <p:nvSpPr>
            <p:cNvPr id="41034" name="Text Box 74"/>
            <p:cNvSpPr txBox="1">
              <a:spLocks noChangeArrowheads="1"/>
            </p:cNvSpPr>
            <p:nvPr/>
          </p:nvSpPr>
          <p:spPr bwMode="auto">
            <a:xfrm>
              <a:off x="1474" y="2115"/>
              <a:ext cx="181" cy="250"/>
            </a:xfrm>
            <a:prstGeom prst="rect">
              <a:avLst/>
            </a:prstGeom>
            <a:solidFill>
              <a:schemeClr val="accent1"/>
            </a:solidFill>
            <a:ln w="9525">
              <a:noFill/>
              <a:miter lim="800000"/>
              <a:headEnd/>
              <a:tailEnd/>
            </a:ln>
            <a:effectLst/>
          </p:spPr>
          <p:txBody>
            <a:bodyPr>
              <a:spAutoFit/>
            </a:bodyPr>
            <a:lstStyle/>
            <a:p>
              <a:pPr>
                <a:spcBef>
                  <a:spcPct val="50000"/>
                </a:spcBef>
              </a:pPr>
              <a:r>
                <a:rPr lang="en-US" b="0">
                  <a:solidFill>
                    <a:schemeClr val="tx2"/>
                  </a:solidFill>
                </a:rPr>
                <a:t>c</a:t>
              </a:r>
            </a:p>
          </p:txBody>
        </p:sp>
      </p:grpSp>
      <p:grpSp>
        <p:nvGrpSpPr>
          <p:cNvPr id="41035" name="Group 75"/>
          <p:cNvGrpSpPr>
            <a:grpSpLocks/>
          </p:cNvGrpSpPr>
          <p:nvPr/>
        </p:nvGrpSpPr>
        <p:grpSpPr bwMode="auto">
          <a:xfrm>
            <a:off x="2555875" y="2205038"/>
            <a:ext cx="5545138" cy="684212"/>
            <a:chOff x="1610" y="1389"/>
            <a:chExt cx="3493" cy="431"/>
          </a:xfrm>
        </p:grpSpPr>
        <p:sp>
          <p:nvSpPr>
            <p:cNvPr id="41036" name="Text Box 76"/>
            <p:cNvSpPr txBox="1">
              <a:spLocks noChangeArrowheads="1"/>
            </p:cNvSpPr>
            <p:nvPr/>
          </p:nvSpPr>
          <p:spPr bwMode="auto">
            <a:xfrm>
              <a:off x="1610" y="1434"/>
              <a:ext cx="3493" cy="288"/>
            </a:xfrm>
            <a:prstGeom prst="rect">
              <a:avLst/>
            </a:prstGeom>
            <a:noFill/>
            <a:ln w="9525">
              <a:noFill/>
              <a:miter lim="800000"/>
              <a:headEnd/>
              <a:tailEnd/>
            </a:ln>
            <a:effectLst/>
          </p:spPr>
          <p:txBody>
            <a:bodyPr>
              <a:spAutoFit/>
            </a:bodyPr>
            <a:lstStyle/>
            <a:p>
              <a:pPr>
                <a:spcBef>
                  <a:spcPct val="50000"/>
                </a:spcBef>
              </a:pPr>
              <a:r>
                <a:rPr lang="en-US" sz="2400" b="0">
                  <a:latin typeface="Times New Roman" pitchFamily="18" charset="0"/>
                </a:rPr>
                <a:t> </a:t>
              </a:r>
              <a:r>
                <a:rPr lang="en-US" b="0"/>
                <a:t>fib(5)                    +                        fib(4)</a:t>
              </a:r>
            </a:p>
          </p:txBody>
        </p:sp>
        <p:grpSp>
          <p:nvGrpSpPr>
            <p:cNvPr id="41037" name="Group 77"/>
            <p:cNvGrpSpPr>
              <a:grpSpLocks/>
            </p:cNvGrpSpPr>
            <p:nvPr/>
          </p:nvGrpSpPr>
          <p:grpSpPr bwMode="auto">
            <a:xfrm>
              <a:off x="1610" y="1389"/>
              <a:ext cx="2948" cy="90"/>
              <a:chOff x="1610" y="1389"/>
              <a:chExt cx="2948" cy="90"/>
            </a:xfrm>
          </p:grpSpPr>
          <p:sp>
            <p:nvSpPr>
              <p:cNvPr id="41038" name="Line 78"/>
              <p:cNvSpPr>
                <a:spLocks noChangeShapeType="1"/>
              </p:cNvSpPr>
              <p:nvPr/>
            </p:nvSpPr>
            <p:spPr bwMode="auto">
              <a:xfrm>
                <a:off x="1610" y="1389"/>
                <a:ext cx="2948" cy="0"/>
              </a:xfrm>
              <a:prstGeom prst="line">
                <a:avLst/>
              </a:prstGeom>
              <a:noFill/>
              <a:ln w="38100">
                <a:solidFill>
                  <a:schemeClr val="tx1"/>
                </a:solidFill>
                <a:round/>
                <a:headEnd/>
                <a:tailEnd/>
              </a:ln>
              <a:effectLst/>
            </p:spPr>
            <p:txBody>
              <a:bodyPr/>
              <a:lstStyle/>
              <a:p>
                <a:endParaRPr lang="en-CA"/>
              </a:p>
            </p:txBody>
          </p:sp>
          <p:sp>
            <p:nvSpPr>
              <p:cNvPr id="41039" name="Line 79"/>
              <p:cNvSpPr>
                <a:spLocks noChangeShapeType="1"/>
              </p:cNvSpPr>
              <p:nvPr/>
            </p:nvSpPr>
            <p:spPr bwMode="auto">
              <a:xfrm>
                <a:off x="1610" y="1389"/>
                <a:ext cx="0" cy="90"/>
              </a:xfrm>
              <a:prstGeom prst="line">
                <a:avLst/>
              </a:prstGeom>
              <a:noFill/>
              <a:ln w="38100">
                <a:solidFill>
                  <a:schemeClr val="tx1"/>
                </a:solidFill>
                <a:round/>
                <a:headEnd/>
                <a:tailEnd/>
              </a:ln>
              <a:effectLst/>
            </p:spPr>
            <p:txBody>
              <a:bodyPr/>
              <a:lstStyle/>
              <a:p>
                <a:endParaRPr lang="en-CA"/>
              </a:p>
            </p:txBody>
          </p:sp>
          <p:sp>
            <p:nvSpPr>
              <p:cNvPr id="41040" name="Line 80"/>
              <p:cNvSpPr>
                <a:spLocks noChangeShapeType="1"/>
              </p:cNvSpPr>
              <p:nvPr/>
            </p:nvSpPr>
            <p:spPr bwMode="auto">
              <a:xfrm>
                <a:off x="4558" y="1389"/>
                <a:ext cx="0" cy="90"/>
              </a:xfrm>
              <a:prstGeom prst="line">
                <a:avLst/>
              </a:prstGeom>
              <a:noFill/>
              <a:ln w="38100">
                <a:solidFill>
                  <a:schemeClr val="tx1"/>
                </a:solidFill>
                <a:round/>
                <a:headEnd/>
                <a:tailEnd/>
              </a:ln>
              <a:effectLst/>
            </p:spPr>
            <p:txBody>
              <a:bodyPr/>
              <a:lstStyle/>
              <a:p>
                <a:endParaRPr lang="en-CA"/>
              </a:p>
            </p:txBody>
          </p:sp>
        </p:grpSp>
        <p:sp>
          <p:nvSpPr>
            <p:cNvPr id="41041" name="Text Box 81"/>
            <p:cNvSpPr txBox="1">
              <a:spLocks noChangeArrowheads="1"/>
            </p:cNvSpPr>
            <p:nvPr/>
          </p:nvSpPr>
          <p:spPr bwMode="auto">
            <a:xfrm>
              <a:off x="2109" y="1570"/>
              <a:ext cx="181" cy="250"/>
            </a:xfrm>
            <a:prstGeom prst="rect">
              <a:avLst/>
            </a:prstGeom>
            <a:solidFill>
              <a:schemeClr val="accent1"/>
            </a:solidFill>
            <a:ln w="9525">
              <a:noFill/>
              <a:miter lim="800000"/>
              <a:headEnd/>
              <a:tailEnd/>
            </a:ln>
            <a:effectLst/>
          </p:spPr>
          <p:txBody>
            <a:bodyPr>
              <a:spAutoFit/>
            </a:bodyPr>
            <a:lstStyle/>
            <a:p>
              <a:pPr>
                <a:spcBef>
                  <a:spcPct val="50000"/>
                </a:spcBef>
              </a:pPr>
              <a:r>
                <a:rPr lang="en-US" b="0">
                  <a:solidFill>
                    <a:schemeClr val="tx2"/>
                  </a:solidFill>
                </a:rPr>
                <a:t>b</a:t>
              </a:r>
            </a:p>
          </p:txBody>
        </p:sp>
      </p:grpSp>
      <p:sp>
        <p:nvSpPr>
          <p:cNvPr id="41042" name="Text Box 82"/>
          <p:cNvSpPr txBox="1">
            <a:spLocks noChangeArrowheads="1"/>
          </p:cNvSpPr>
          <p:nvPr/>
        </p:nvSpPr>
        <p:spPr bwMode="auto">
          <a:xfrm>
            <a:off x="4140200" y="1268413"/>
            <a:ext cx="287338" cy="396875"/>
          </a:xfrm>
          <a:prstGeom prst="rect">
            <a:avLst/>
          </a:prstGeom>
          <a:solidFill>
            <a:schemeClr val="accent1"/>
          </a:solidFill>
          <a:ln w="9525">
            <a:noFill/>
            <a:miter lim="800000"/>
            <a:headEnd/>
            <a:tailEnd/>
          </a:ln>
          <a:effectLst/>
        </p:spPr>
        <p:txBody>
          <a:bodyPr>
            <a:spAutoFit/>
          </a:bodyPr>
          <a:lstStyle/>
          <a:p>
            <a:pPr>
              <a:spcBef>
                <a:spcPct val="50000"/>
              </a:spcBef>
            </a:pPr>
            <a:r>
              <a:rPr lang="en-US" b="0">
                <a:solidFill>
                  <a:schemeClr val="tx2"/>
                </a:solidFill>
              </a:rPr>
              <a:t>a</a:t>
            </a:r>
          </a:p>
        </p:txBody>
      </p:sp>
      <p:sp>
        <p:nvSpPr>
          <p:cNvPr id="41043" name="Text Box 83"/>
          <p:cNvSpPr txBox="1">
            <a:spLocks noChangeArrowheads="1"/>
          </p:cNvSpPr>
          <p:nvPr/>
        </p:nvSpPr>
        <p:spPr bwMode="auto">
          <a:xfrm>
            <a:off x="6588125" y="4508500"/>
            <a:ext cx="287338" cy="396875"/>
          </a:xfrm>
          <a:prstGeom prst="rect">
            <a:avLst/>
          </a:prstGeom>
          <a:solidFill>
            <a:schemeClr val="accent1"/>
          </a:solidFill>
          <a:ln w="9525">
            <a:noFill/>
            <a:miter lim="800000"/>
            <a:headEnd/>
            <a:tailEnd/>
          </a:ln>
          <a:effectLst/>
        </p:spPr>
        <p:txBody>
          <a:bodyPr>
            <a:spAutoFit/>
          </a:bodyPr>
          <a:lstStyle/>
          <a:p>
            <a:pPr>
              <a:spcBef>
                <a:spcPct val="50000"/>
              </a:spcBef>
            </a:pPr>
            <a:r>
              <a:rPr lang="en-US" b="0">
                <a:solidFill>
                  <a:schemeClr val="tx2"/>
                </a:solidFill>
              </a:rPr>
              <a:t>n</a:t>
            </a:r>
          </a:p>
        </p:txBody>
      </p:sp>
      <p:grpSp>
        <p:nvGrpSpPr>
          <p:cNvPr id="41044" name="Group 84"/>
          <p:cNvGrpSpPr>
            <a:grpSpLocks/>
          </p:cNvGrpSpPr>
          <p:nvPr/>
        </p:nvGrpSpPr>
        <p:grpSpPr bwMode="auto">
          <a:xfrm>
            <a:off x="5076825" y="4149725"/>
            <a:ext cx="1871663" cy="828675"/>
            <a:chOff x="3198" y="2614"/>
            <a:chExt cx="1179" cy="522"/>
          </a:xfrm>
        </p:grpSpPr>
        <p:sp>
          <p:nvSpPr>
            <p:cNvPr id="41045" name="Text Box 85"/>
            <p:cNvSpPr txBox="1">
              <a:spLocks noChangeArrowheads="1"/>
            </p:cNvSpPr>
            <p:nvPr/>
          </p:nvSpPr>
          <p:spPr bwMode="auto">
            <a:xfrm>
              <a:off x="3198" y="2659"/>
              <a:ext cx="1179" cy="288"/>
            </a:xfrm>
            <a:prstGeom prst="rect">
              <a:avLst/>
            </a:prstGeom>
            <a:noFill/>
            <a:ln w="9525">
              <a:noFill/>
              <a:miter lim="800000"/>
              <a:headEnd/>
              <a:tailEnd/>
            </a:ln>
            <a:effectLst/>
          </p:spPr>
          <p:txBody>
            <a:bodyPr>
              <a:spAutoFit/>
            </a:bodyPr>
            <a:lstStyle/>
            <a:p>
              <a:pPr>
                <a:spcBef>
                  <a:spcPct val="50000"/>
                </a:spcBef>
              </a:pPr>
              <a:r>
                <a:rPr lang="en-US" sz="2400" b="0">
                  <a:latin typeface="Times New Roman" pitchFamily="18" charset="0"/>
                </a:rPr>
                <a:t> </a:t>
              </a:r>
              <a:r>
                <a:rPr lang="en-US" b="0"/>
                <a:t>fib(2)+fib(1)</a:t>
              </a:r>
            </a:p>
          </p:txBody>
        </p:sp>
        <p:grpSp>
          <p:nvGrpSpPr>
            <p:cNvPr id="41046" name="Group 86"/>
            <p:cNvGrpSpPr>
              <a:grpSpLocks/>
            </p:cNvGrpSpPr>
            <p:nvPr/>
          </p:nvGrpSpPr>
          <p:grpSpPr bwMode="auto">
            <a:xfrm>
              <a:off x="3243" y="2614"/>
              <a:ext cx="998" cy="90"/>
              <a:chOff x="3243" y="2614"/>
              <a:chExt cx="998" cy="90"/>
            </a:xfrm>
          </p:grpSpPr>
          <p:sp>
            <p:nvSpPr>
              <p:cNvPr id="41047" name="Line 87"/>
              <p:cNvSpPr>
                <a:spLocks noChangeShapeType="1"/>
              </p:cNvSpPr>
              <p:nvPr/>
            </p:nvSpPr>
            <p:spPr bwMode="auto">
              <a:xfrm>
                <a:off x="3243" y="2614"/>
                <a:ext cx="998" cy="0"/>
              </a:xfrm>
              <a:prstGeom prst="line">
                <a:avLst/>
              </a:prstGeom>
              <a:noFill/>
              <a:ln w="38100">
                <a:solidFill>
                  <a:schemeClr val="tx1"/>
                </a:solidFill>
                <a:round/>
                <a:headEnd/>
                <a:tailEnd/>
              </a:ln>
              <a:effectLst/>
            </p:spPr>
            <p:txBody>
              <a:bodyPr/>
              <a:lstStyle/>
              <a:p>
                <a:endParaRPr lang="en-CA"/>
              </a:p>
            </p:txBody>
          </p:sp>
          <p:sp>
            <p:nvSpPr>
              <p:cNvPr id="41048" name="Line 88"/>
              <p:cNvSpPr>
                <a:spLocks noChangeShapeType="1"/>
              </p:cNvSpPr>
              <p:nvPr/>
            </p:nvSpPr>
            <p:spPr bwMode="auto">
              <a:xfrm>
                <a:off x="3243" y="2614"/>
                <a:ext cx="0" cy="90"/>
              </a:xfrm>
              <a:prstGeom prst="line">
                <a:avLst/>
              </a:prstGeom>
              <a:noFill/>
              <a:ln w="38100">
                <a:solidFill>
                  <a:schemeClr val="tx1"/>
                </a:solidFill>
                <a:round/>
                <a:headEnd/>
                <a:tailEnd/>
              </a:ln>
              <a:effectLst/>
            </p:spPr>
            <p:txBody>
              <a:bodyPr/>
              <a:lstStyle/>
              <a:p>
                <a:endParaRPr lang="en-CA"/>
              </a:p>
            </p:txBody>
          </p:sp>
          <p:sp>
            <p:nvSpPr>
              <p:cNvPr id="41049" name="Line 89"/>
              <p:cNvSpPr>
                <a:spLocks noChangeShapeType="1"/>
              </p:cNvSpPr>
              <p:nvPr/>
            </p:nvSpPr>
            <p:spPr bwMode="auto">
              <a:xfrm>
                <a:off x="4241" y="2614"/>
                <a:ext cx="0" cy="90"/>
              </a:xfrm>
              <a:prstGeom prst="line">
                <a:avLst/>
              </a:prstGeom>
              <a:noFill/>
              <a:ln w="38100">
                <a:solidFill>
                  <a:schemeClr val="tx1"/>
                </a:solidFill>
                <a:round/>
                <a:headEnd/>
                <a:tailEnd/>
              </a:ln>
              <a:effectLst/>
            </p:spPr>
            <p:txBody>
              <a:bodyPr/>
              <a:lstStyle/>
              <a:p>
                <a:endParaRPr lang="en-CA"/>
              </a:p>
            </p:txBody>
          </p:sp>
        </p:grpSp>
        <p:sp>
          <p:nvSpPr>
            <p:cNvPr id="41050" name="Text Box 90"/>
            <p:cNvSpPr txBox="1">
              <a:spLocks noChangeArrowheads="1"/>
            </p:cNvSpPr>
            <p:nvPr/>
          </p:nvSpPr>
          <p:spPr bwMode="auto">
            <a:xfrm>
              <a:off x="3198" y="2886"/>
              <a:ext cx="181" cy="250"/>
            </a:xfrm>
            <a:prstGeom prst="rect">
              <a:avLst/>
            </a:prstGeom>
            <a:solidFill>
              <a:schemeClr val="accent1"/>
            </a:solidFill>
            <a:ln w="9525">
              <a:noFill/>
              <a:miter lim="800000"/>
              <a:headEnd/>
              <a:tailEnd/>
            </a:ln>
            <a:effectLst/>
          </p:spPr>
          <p:txBody>
            <a:bodyPr>
              <a:spAutoFit/>
            </a:bodyPr>
            <a:lstStyle/>
            <a:p>
              <a:pPr>
                <a:spcBef>
                  <a:spcPct val="50000"/>
                </a:spcBef>
              </a:pPr>
              <a:r>
                <a:rPr lang="en-US" b="0">
                  <a:solidFill>
                    <a:schemeClr val="tx2"/>
                  </a:solidFill>
                </a:rPr>
                <a:t>m</a:t>
              </a:r>
            </a:p>
          </p:txBody>
        </p:sp>
      </p:grpSp>
      <p:grpSp>
        <p:nvGrpSpPr>
          <p:cNvPr id="41051" name="Group 91"/>
          <p:cNvGrpSpPr>
            <a:grpSpLocks/>
          </p:cNvGrpSpPr>
          <p:nvPr/>
        </p:nvGrpSpPr>
        <p:grpSpPr bwMode="auto">
          <a:xfrm>
            <a:off x="5364163" y="3213100"/>
            <a:ext cx="2592387" cy="612775"/>
            <a:chOff x="3379" y="2024"/>
            <a:chExt cx="1633" cy="386"/>
          </a:xfrm>
        </p:grpSpPr>
        <p:grpSp>
          <p:nvGrpSpPr>
            <p:cNvPr id="41052" name="Group 92"/>
            <p:cNvGrpSpPr>
              <a:grpSpLocks/>
            </p:cNvGrpSpPr>
            <p:nvPr/>
          </p:nvGrpSpPr>
          <p:grpSpPr bwMode="auto">
            <a:xfrm>
              <a:off x="3515" y="2024"/>
              <a:ext cx="1361" cy="90"/>
              <a:chOff x="3515" y="2024"/>
              <a:chExt cx="1361" cy="90"/>
            </a:xfrm>
          </p:grpSpPr>
          <p:sp>
            <p:nvSpPr>
              <p:cNvPr id="41053" name="Line 93"/>
              <p:cNvSpPr>
                <a:spLocks noChangeShapeType="1"/>
              </p:cNvSpPr>
              <p:nvPr/>
            </p:nvSpPr>
            <p:spPr bwMode="auto">
              <a:xfrm>
                <a:off x="3515" y="2024"/>
                <a:ext cx="1361" cy="0"/>
              </a:xfrm>
              <a:prstGeom prst="line">
                <a:avLst/>
              </a:prstGeom>
              <a:noFill/>
              <a:ln w="38100">
                <a:solidFill>
                  <a:schemeClr val="tx1"/>
                </a:solidFill>
                <a:round/>
                <a:headEnd/>
                <a:tailEnd/>
              </a:ln>
              <a:effectLst/>
            </p:spPr>
            <p:txBody>
              <a:bodyPr/>
              <a:lstStyle/>
              <a:p>
                <a:endParaRPr lang="en-CA"/>
              </a:p>
            </p:txBody>
          </p:sp>
          <p:sp>
            <p:nvSpPr>
              <p:cNvPr id="41054" name="Line 94"/>
              <p:cNvSpPr>
                <a:spLocks noChangeShapeType="1"/>
              </p:cNvSpPr>
              <p:nvPr/>
            </p:nvSpPr>
            <p:spPr bwMode="auto">
              <a:xfrm>
                <a:off x="3515" y="2024"/>
                <a:ext cx="0" cy="90"/>
              </a:xfrm>
              <a:prstGeom prst="line">
                <a:avLst/>
              </a:prstGeom>
              <a:noFill/>
              <a:ln w="38100">
                <a:solidFill>
                  <a:schemeClr val="tx1"/>
                </a:solidFill>
                <a:round/>
                <a:headEnd/>
                <a:tailEnd/>
              </a:ln>
              <a:effectLst/>
            </p:spPr>
            <p:txBody>
              <a:bodyPr/>
              <a:lstStyle/>
              <a:p>
                <a:endParaRPr lang="en-CA"/>
              </a:p>
            </p:txBody>
          </p:sp>
          <p:sp>
            <p:nvSpPr>
              <p:cNvPr id="41055" name="Line 95"/>
              <p:cNvSpPr>
                <a:spLocks noChangeShapeType="1"/>
              </p:cNvSpPr>
              <p:nvPr/>
            </p:nvSpPr>
            <p:spPr bwMode="auto">
              <a:xfrm>
                <a:off x="4876" y="2024"/>
                <a:ext cx="0" cy="90"/>
              </a:xfrm>
              <a:prstGeom prst="line">
                <a:avLst/>
              </a:prstGeom>
              <a:noFill/>
              <a:ln w="38100">
                <a:solidFill>
                  <a:schemeClr val="tx1"/>
                </a:solidFill>
                <a:round/>
                <a:headEnd/>
                <a:tailEnd/>
              </a:ln>
              <a:effectLst/>
            </p:spPr>
            <p:txBody>
              <a:bodyPr/>
              <a:lstStyle/>
              <a:p>
                <a:endParaRPr lang="en-CA"/>
              </a:p>
            </p:txBody>
          </p:sp>
        </p:grpSp>
        <p:sp>
          <p:nvSpPr>
            <p:cNvPr id="41056" name="Text Box 96"/>
            <p:cNvSpPr txBox="1">
              <a:spLocks noChangeArrowheads="1"/>
            </p:cNvSpPr>
            <p:nvPr/>
          </p:nvSpPr>
          <p:spPr bwMode="auto">
            <a:xfrm>
              <a:off x="3470" y="2024"/>
              <a:ext cx="1542" cy="288"/>
            </a:xfrm>
            <a:prstGeom prst="rect">
              <a:avLst/>
            </a:prstGeom>
            <a:noFill/>
            <a:ln w="9525">
              <a:noFill/>
              <a:miter lim="800000"/>
              <a:headEnd/>
              <a:tailEnd/>
            </a:ln>
            <a:effectLst/>
          </p:spPr>
          <p:txBody>
            <a:bodyPr>
              <a:spAutoFit/>
            </a:bodyPr>
            <a:lstStyle/>
            <a:p>
              <a:pPr>
                <a:spcBef>
                  <a:spcPct val="50000"/>
                </a:spcBef>
              </a:pPr>
              <a:r>
                <a:rPr lang="en-US" sz="2400" b="0">
                  <a:latin typeface="Times New Roman" pitchFamily="18" charset="0"/>
                </a:rPr>
                <a:t> </a:t>
              </a:r>
              <a:r>
                <a:rPr lang="en-US" b="0"/>
                <a:t>fib(3)     +     fib(2)</a:t>
              </a:r>
            </a:p>
          </p:txBody>
        </p:sp>
        <p:sp>
          <p:nvSpPr>
            <p:cNvPr id="41057" name="Text Box 97"/>
            <p:cNvSpPr txBox="1">
              <a:spLocks noChangeArrowheads="1"/>
            </p:cNvSpPr>
            <p:nvPr/>
          </p:nvSpPr>
          <p:spPr bwMode="auto">
            <a:xfrm>
              <a:off x="3379" y="2160"/>
              <a:ext cx="181" cy="250"/>
            </a:xfrm>
            <a:prstGeom prst="rect">
              <a:avLst/>
            </a:prstGeom>
            <a:solidFill>
              <a:schemeClr val="accent1"/>
            </a:solidFill>
            <a:ln w="9525">
              <a:noFill/>
              <a:miter lim="800000"/>
              <a:headEnd/>
              <a:tailEnd/>
            </a:ln>
            <a:effectLst/>
          </p:spPr>
          <p:txBody>
            <a:bodyPr>
              <a:spAutoFit/>
            </a:bodyPr>
            <a:lstStyle/>
            <a:p>
              <a:pPr>
                <a:spcBef>
                  <a:spcPct val="50000"/>
                </a:spcBef>
              </a:pPr>
              <a:r>
                <a:rPr lang="en-US" b="0">
                  <a:solidFill>
                    <a:schemeClr val="tx2"/>
                  </a:solidFill>
                </a:rPr>
                <a:t>l</a:t>
              </a:r>
            </a:p>
          </p:txBody>
        </p:sp>
      </p:grpSp>
      <p:sp>
        <p:nvSpPr>
          <p:cNvPr id="41058" name="Text Box 98"/>
          <p:cNvSpPr txBox="1">
            <a:spLocks noChangeArrowheads="1"/>
          </p:cNvSpPr>
          <p:nvPr/>
        </p:nvSpPr>
        <p:spPr bwMode="auto">
          <a:xfrm>
            <a:off x="6156325" y="2420938"/>
            <a:ext cx="287338" cy="396875"/>
          </a:xfrm>
          <a:prstGeom prst="rect">
            <a:avLst/>
          </a:prstGeom>
          <a:solidFill>
            <a:schemeClr val="accent1"/>
          </a:solidFill>
          <a:ln w="9525">
            <a:noFill/>
            <a:miter lim="800000"/>
            <a:headEnd/>
            <a:tailEnd/>
          </a:ln>
          <a:effectLst/>
        </p:spPr>
        <p:txBody>
          <a:bodyPr>
            <a:spAutoFit/>
          </a:bodyPr>
          <a:lstStyle/>
          <a:p>
            <a:pPr>
              <a:spcBef>
                <a:spcPct val="50000"/>
              </a:spcBef>
            </a:pPr>
            <a:r>
              <a:rPr lang="en-US" b="0">
                <a:solidFill>
                  <a:schemeClr val="tx2"/>
                </a:solidFill>
              </a:rPr>
              <a:t>k</a:t>
            </a:r>
          </a:p>
        </p:txBody>
      </p:sp>
      <p:sp>
        <p:nvSpPr>
          <p:cNvPr id="41059" name="Text Box 99"/>
          <p:cNvSpPr txBox="1">
            <a:spLocks noChangeArrowheads="1"/>
          </p:cNvSpPr>
          <p:nvPr/>
        </p:nvSpPr>
        <p:spPr bwMode="auto">
          <a:xfrm>
            <a:off x="5364163" y="836613"/>
            <a:ext cx="3455987" cy="892175"/>
          </a:xfrm>
          <a:prstGeom prst="rect">
            <a:avLst/>
          </a:prstGeom>
          <a:solidFill>
            <a:schemeClr val="bg2"/>
          </a:solidFill>
          <a:ln w="38100">
            <a:solidFill>
              <a:schemeClr val="accent2"/>
            </a:solidFill>
            <a:miter lim="800000"/>
            <a:headEnd/>
            <a:tailEnd/>
          </a:ln>
          <a:effectLst/>
        </p:spPr>
        <p:txBody>
          <a:bodyPr>
            <a:spAutoFit/>
          </a:bodyPr>
          <a:lstStyle/>
          <a:p>
            <a:pPr>
              <a:spcBef>
                <a:spcPct val="50000"/>
              </a:spcBef>
            </a:pPr>
            <a:r>
              <a:rPr lang="en-US" i="1">
                <a:solidFill>
                  <a:schemeClr val="tx2"/>
                </a:solidFill>
              </a:rPr>
              <a:t>Letters</a:t>
            </a:r>
            <a:r>
              <a:rPr lang="en-US">
                <a:solidFill>
                  <a:schemeClr val="tx2"/>
                </a:solidFill>
              </a:rPr>
              <a:t>: Give </a:t>
            </a:r>
            <a:r>
              <a:rPr lang="en-US" u="sng">
                <a:solidFill>
                  <a:schemeClr val="tx2"/>
                </a:solidFill>
              </a:rPr>
              <a:t>order</a:t>
            </a:r>
            <a:r>
              <a:rPr lang="en-US">
                <a:solidFill>
                  <a:schemeClr val="tx2"/>
                </a:solidFill>
              </a:rPr>
              <a:t> of calls</a:t>
            </a:r>
          </a:p>
          <a:p>
            <a:pPr>
              <a:spcBef>
                <a:spcPct val="50000"/>
              </a:spcBef>
            </a:pPr>
            <a:r>
              <a:rPr lang="en-US" i="1">
                <a:solidFill>
                  <a:schemeClr val="hlink"/>
                </a:solidFill>
              </a:rPr>
              <a:t>Numbers</a:t>
            </a:r>
            <a:r>
              <a:rPr lang="en-US">
                <a:solidFill>
                  <a:schemeClr val="hlink"/>
                </a:solidFill>
              </a:rPr>
              <a:t>: Return values</a:t>
            </a:r>
          </a:p>
        </p:txBody>
      </p:sp>
      <p:grpSp>
        <p:nvGrpSpPr>
          <p:cNvPr id="41060" name="Group 100"/>
          <p:cNvGrpSpPr>
            <a:grpSpLocks/>
          </p:cNvGrpSpPr>
          <p:nvPr/>
        </p:nvGrpSpPr>
        <p:grpSpPr bwMode="auto">
          <a:xfrm>
            <a:off x="3276600" y="4149725"/>
            <a:ext cx="1871663" cy="828675"/>
            <a:chOff x="2064" y="2614"/>
            <a:chExt cx="1179" cy="522"/>
          </a:xfrm>
        </p:grpSpPr>
        <p:sp>
          <p:nvSpPr>
            <p:cNvPr id="41061" name="Text Box 101"/>
            <p:cNvSpPr txBox="1">
              <a:spLocks noChangeArrowheads="1"/>
            </p:cNvSpPr>
            <p:nvPr/>
          </p:nvSpPr>
          <p:spPr bwMode="auto">
            <a:xfrm>
              <a:off x="2064" y="2886"/>
              <a:ext cx="181" cy="250"/>
            </a:xfrm>
            <a:prstGeom prst="rect">
              <a:avLst/>
            </a:prstGeom>
            <a:solidFill>
              <a:schemeClr val="accent1"/>
            </a:solidFill>
            <a:ln w="9525">
              <a:noFill/>
              <a:miter lim="800000"/>
              <a:headEnd/>
              <a:tailEnd/>
            </a:ln>
            <a:effectLst/>
          </p:spPr>
          <p:txBody>
            <a:bodyPr>
              <a:spAutoFit/>
            </a:bodyPr>
            <a:lstStyle/>
            <a:p>
              <a:pPr>
                <a:spcBef>
                  <a:spcPct val="50000"/>
                </a:spcBef>
              </a:pPr>
              <a:r>
                <a:rPr lang="en-US" b="0">
                  <a:solidFill>
                    <a:schemeClr val="tx2"/>
                  </a:solidFill>
                </a:rPr>
                <a:t>i</a:t>
              </a:r>
            </a:p>
          </p:txBody>
        </p:sp>
        <p:grpSp>
          <p:nvGrpSpPr>
            <p:cNvPr id="41062" name="Group 102"/>
            <p:cNvGrpSpPr>
              <a:grpSpLocks/>
            </p:cNvGrpSpPr>
            <p:nvPr/>
          </p:nvGrpSpPr>
          <p:grpSpPr bwMode="auto">
            <a:xfrm>
              <a:off x="2064" y="2614"/>
              <a:ext cx="1179" cy="333"/>
              <a:chOff x="2064" y="2614"/>
              <a:chExt cx="1179" cy="333"/>
            </a:xfrm>
          </p:grpSpPr>
          <p:sp>
            <p:nvSpPr>
              <p:cNvPr id="41063" name="Text Box 103"/>
              <p:cNvSpPr txBox="1">
                <a:spLocks noChangeArrowheads="1"/>
              </p:cNvSpPr>
              <p:nvPr/>
            </p:nvSpPr>
            <p:spPr bwMode="auto">
              <a:xfrm>
                <a:off x="2064" y="2659"/>
                <a:ext cx="1179" cy="288"/>
              </a:xfrm>
              <a:prstGeom prst="rect">
                <a:avLst/>
              </a:prstGeom>
              <a:noFill/>
              <a:ln w="9525">
                <a:noFill/>
                <a:miter lim="800000"/>
                <a:headEnd/>
                <a:tailEnd/>
              </a:ln>
              <a:effectLst/>
            </p:spPr>
            <p:txBody>
              <a:bodyPr>
                <a:spAutoFit/>
              </a:bodyPr>
              <a:lstStyle/>
              <a:p>
                <a:pPr>
                  <a:spcBef>
                    <a:spcPct val="50000"/>
                  </a:spcBef>
                </a:pPr>
                <a:r>
                  <a:rPr lang="en-US" sz="2400" b="0">
                    <a:latin typeface="Times New Roman" pitchFamily="18" charset="0"/>
                  </a:rPr>
                  <a:t> </a:t>
                </a:r>
                <a:r>
                  <a:rPr lang="en-US" b="0"/>
                  <a:t>fib(2)+fib(1)</a:t>
                </a:r>
              </a:p>
            </p:txBody>
          </p:sp>
          <p:grpSp>
            <p:nvGrpSpPr>
              <p:cNvPr id="41064" name="Group 104"/>
              <p:cNvGrpSpPr>
                <a:grpSpLocks/>
              </p:cNvGrpSpPr>
              <p:nvPr/>
            </p:nvGrpSpPr>
            <p:grpSpPr bwMode="auto">
              <a:xfrm>
                <a:off x="2109" y="2614"/>
                <a:ext cx="998" cy="90"/>
                <a:chOff x="2109" y="2614"/>
                <a:chExt cx="998" cy="90"/>
              </a:xfrm>
            </p:grpSpPr>
            <p:sp>
              <p:nvSpPr>
                <p:cNvPr id="41065" name="Line 105"/>
                <p:cNvSpPr>
                  <a:spLocks noChangeShapeType="1"/>
                </p:cNvSpPr>
                <p:nvPr/>
              </p:nvSpPr>
              <p:spPr bwMode="auto">
                <a:xfrm>
                  <a:off x="2109" y="2614"/>
                  <a:ext cx="998" cy="0"/>
                </a:xfrm>
                <a:prstGeom prst="line">
                  <a:avLst/>
                </a:prstGeom>
                <a:noFill/>
                <a:ln w="38100">
                  <a:solidFill>
                    <a:schemeClr val="tx1"/>
                  </a:solidFill>
                  <a:round/>
                  <a:headEnd/>
                  <a:tailEnd/>
                </a:ln>
                <a:effectLst/>
              </p:spPr>
              <p:txBody>
                <a:bodyPr/>
                <a:lstStyle/>
                <a:p>
                  <a:endParaRPr lang="en-CA"/>
                </a:p>
              </p:txBody>
            </p:sp>
            <p:sp>
              <p:nvSpPr>
                <p:cNvPr id="41066" name="Line 106"/>
                <p:cNvSpPr>
                  <a:spLocks noChangeShapeType="1"/>
                </p:cNvSpPr>
                <p:nvPr/>
              </p:nvSpPr>
              <p:spPr bwMode="auto">
                <a:xfrm>
                  <a:off x="2109" y="2614"/>
                  <a:ext cx="0" cy="90"/>
                </a:xfrm>
                <a:prstGeom prst="line">
                  <a:avLst/>
                </a:prstGeom>
                <a:noFill/>
                <a:ln w="38100">
                  <a:solidFill>
                    <a:schemeClr val="tx1"/>
                  </a:solidFill>
                  <a:round/>
                  <a:headEnd/>
                  <a:tailEnd/>
                </a:ln>
                <a:effectLst/>
              </p:spPr>
              <p:txBody>
                <a:bodyPr/>
                <a:lstStyle/>
                <a:p>
                  <a:endParaRPr lang="en-CA"/>
                </a:p>
              </p:txBody>
            </p:sp>
            <p:sp>
              <p:nvSpPr>
                <p:cNvPr id="41067" name="Line 107"/>
                <p:cNvSpPr>
                  <a:spLocks noChangeShapeType="1"/>
                </p:cNvSpPr>
                <p:nvPr/>
              </p:nvSpPr>
              <p:spPr bwMode="auto">
                <a:xfrm>
                  <a:off x="3107" y="2614"/>
                  <a:ext cx="0" cy="90"/>
                </a:xfrm>
                <a:prstGeom prst="line">
                  <a:avLst/>
                </a:prstGeom>
                <a:noFill/>
                <a:ln w="38100">
                  <a:solidFill>
                    <a:schemeClr val="tx1"/>
                  </a:solidFill>
                  <a:round/>
                  <a:headEnd/>
                  <a:tailEnd/>
                </a:ln>
                <a:effectLst/>
              </p:spPr>
              <p:txBody>
                <a:bodyPr/>
                <a:lstStyle/>
                <a:p>
                  <a:endParaRPr lang="en-CA"/>
                </a:p>
              </p:txBody>
            </p:sp>
          </p:grpSp>
        </p:grpSp>
      </p:gr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67853AFF-2B9D-4708-B644-12E96C30AA37}" type="slidenum">
              <a:rPr lang="en-US"/>
              <a:pPr/>
              <a:t>31</a:t>
            </a:fld>
            <a:endParaRPr lang="en-US"/>
          </a:p>
        </p:txBody>
      </p:sp>
      <p:sp>
        <p:nvSpPr>
          <p:cNvPr id="66562" name="Rectangle 2"/>
          <p:cNvSpPr>
            <a:spLocks noGrp="1" noChangeArrowheads="1"/>
          </p:cNvSpPr>
          <p:nvPr>
            <p:ph type="title"/>
          </p:nvPr>
        </p:nvSpPr>
        <p:spPr/>
        <p:txBody>
          <a:bodyPr/>
          <a:lstStyle/>
          <a:p>
            <a:r>
              <a:rPr lang="en-US"/>
              <a:t>Useful Recursive Solutions</a:t>
            </a:r>
          </a:p>
        </p:txBody>
      </p:sp>
      <p:sp>
        <p:nvSpPr>
          <p:cNvPr id="66563" name="Rectangle 3"/>
          <p:cNvSpPr>
            <a:spLocks noGrp="1" noChangeArrowheads="1"/>
          </p:cNvSpPr>
          <p:nvPr>
            <p:ph type="body" idx="1"/>
          </p:nvPr>
        </p:nvSpPr>
        <p:spPr>
          <a:ln>
            <a:solidFill>
              <a:schemeClr val="bg1"/>
            </a:solidFill>
          </a:ln>
        </p:spPr>
        <p:txBody>
          <a:bodyPr/>
          <a:lstStyle/>
          <a:p>
            <a:r>
              <a:rPr lang="en-US" sz="2800" b="1" i="1" dirty="0">
                <a:solidFill>
                  <a:schemeClr val="hlink"/>
                </a:solidFill>
              </a:rPr>
              <a:t>Quicksort </a:t>
            </a:r>
            <a:r>
              <a:rPr lang="en-US" sz="2400" b="1" i="1" dirty="0">
                <a:solidFill>
                  <a:schemeClr val="hlink"/>
                </a:solidFill>
              </a:rPr>
              <a:t>fo</a:t>
            </a:r>
            <a:r>
              <a:rPr lang="en-US" sz="2400" b="1" i="1" dirty="0"/>
              <a:t>r sorting a set of values</a:t>
            </a:r>
            <a:endParaRPr lang="en-US" sz="2400" i="1" dirty="0"/>
          </a:p>
          <a:p>
            <a:r>
              <a:rPr lang="en-US" sz="2800" dirty="0"/>
              <a:t>Backtracking problems in Artificial Intelligence</a:t>
            </a:r>
          </a:p>
          <a:p>
            <a:r>
              <a:rPr lang="en-US" sz="2800" dirty="0"/>
              <a:t>Formal language definitions such as </a:t>
            </a:r>
            <a:r>
              <a:rPr lang="en-US" sz="2800" b="1" i="1" dirty="0">
                <a:solidFill>
                  <a:schemeClr val="hlink"/>
                </a:solidFill>
              </a:rPr>
              <a:t>Backus-Naur Form (BNF)</a:t>
            </a:r>
            <a:br>
              <a:rPr lang="en-US" sz="2800" dirty="0">
                <a:solidFill>
                  <a:schemeClr val="hlink"/>
                </a:solidFill>
              </a:rPr>
            </a:br>
            <a:r>
              <a:rPr lang="en-US" sz="2800" dirty="0">
                <a:solidFill>
                  <a:schemeClr val="tx2"/>
                </a:solidFill>
              </a:rPr>
              <a:t>	</a:t>
            </a:r>
            <a:r>
              <a:rPr lang="en-US" sz="2800" b="1" dirty="0">
                <a:solidFill>
                  <a:schemeClr val="tx2"/>
                </a:solidFill>
              </a:rPr>
              <a:t>&lt;ident&gt; ::= &lt;letter&gt; | &lt;ident&gt;&lt;letter&gt; |</a:t>
            </a:r>
            <a:br>
              <a:rPr lang="en-US" sz="2800" b="1" dirty="0">
                <a:solidFill>
                  <a:schemeClr val="tx2"/>
                </a:solidFill>
              </a:rPr>
            </a:br>
            <a:r>
              <a:rPr lang="en-US" sz="2800" b="1" dirty="0">
                <a:solidFill>
                  <a:schemeClr val="tx2"/>
                </a:solidFill>
              </a:rPr>
              <a:t>		  &lt;ident&gt;&lt;digit&gt; </a:t>
            </a:r>
            <a:br>
              <a:rPr lang="en-US" sz="2800" b="1" dirty="0">
                <a:solidFill>
                  <a:schemeClr val="tx2"/>
                </a:solidFill>
              </a:rPr>
            </a:br>
            <a:r>
              <a:rPr lang="en-US" sz="2800" b="1" dirty="0">
                <a:solidFill>
                  <a:schemeClr val="tx2"/>
                </a:solidFill>
              </a:rPr>
              <a:t>	etc.</a:t>
            </a:r>
          </a:p>
          <a:p>
            <a:r>
              <a:rPr lang="en-US" sz="2800" dirty="0"/>
              <a:t>Evaluating algebraic expressions in postfix form </a:t>
            </a:r>
            <a:r>
              <a:rPr lang="en-US" sz="2800" i="1" dirty="0"/>
              <a:t>(how did we do this earlier?)</a:t>
            </a:r>
          </a:p>
          <a:p>
            <a:r>
              <a:rPr lang="en-US" sz="2800" dirty="0"/>
              <a:t>etc.</a:t>
            </a: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E80B83E4-EE18-42B1-83DD-0F54550A15DE}" type="slidenum">
              <a:rPr lang="en-US"/>
              <a:pPr/>
              <a:t>32</a:t>
            </a:fld>
            <a:endParaRPr lang="en-US"/>
          </a:p>
        </p:txBody>
      </p:sp>
      <p:sp>
        <p:nvSpPr>
          <p:cNvPr id="43010" name="Rectangle 2"/>
          <p:cNvSpPr>
            <a:spLocks noGrp="1" noChangeArrowheads="1"/>
          </p:cNvSpPr>
          <p:nvPr>
            <p:ph type="title"/>
          </p:nvPr>
        </p:nvSpPr>
        <p:spPr/>
        <p:txBody>
          <a:bodyPr/>
          <a:lstStyle/>
          <a:p>
            <a:r>
              <a:rPr lang="en-US" dirty="0"/>
              <a:t>Recursive Solutions</a:t>
            </a:r>
          </a:p>
        </p:txBody>
      </p:sp>
      <p:sp>
        <p:nvSpPr>
          <p:cNvPr id="43011" name="Rectangle 3"/>
          <p:cNvSpPr>
            <a:spLocks noGrp="1" noChangeArrowheads="1"/>
          </p:cNvSpPr>
          <p:nvPr>
            <p:ph type="body" idx="1"/>
          </p:nvPr>
        </p:nvSpPr>
        <p:spPr>
          <a:xfrm>
            <a:off x="685800" y="1143000"/>
            <a:ext cx="8077200" cy="4953000"/>
          </a:xfrm>
        </p:spPr>
        <p:txBody>
          <a:bodyPr/>
          <a:lstStyle/>
          <a:p>
            <a:pPr>
              <a:lnSpc>
                <a:spcPct val="90000"/>
              </a:lnSpc>
            </a:pPr>
            <a:r>
              <a:rPr lang="en-US" sz="2800" dirty="0"/>
              <a:t>For some problems, recursive solutions are simpler and more </a:t>
            </a:r>
            <a:r>
              <a:rPr lang="en-US" sz="2800" b="1" i="1" dirty="0">
                <a:solidFill>
                  <a:schemeClr val="accent2"/>
                </a:solidFill>
              </a:rPr>
              <a:t>elegant</a:t>
            </a:r>
            <a:r>
              <a:rPr lang="en-US" sz="2800" b="1" dirty="0"/>
              <a:t> </a:t>
            </a:r>
            <a:r>
              <a:rPr lang="en-US" sz="2800" dirty="0"/>
              <a:t>than iterative solutions</a:t>
            </a:r>
          </a:p>
          <a:p>
            <a:pPr>
              <a:lnSpc>
                <a:spcPct val="90000"/>
              </a:lnSpc>
            </a:pPr>
            <a:r>
              <a:rPr lang="en-US" sz="2800" b="1" i="1" dirty="0">
                <a:solidFill>
                  <a:schemeClr val="accent2"/>
                </a:solidFill>
              </a:rPr>
              <a:t>Classic example</a:t>
            </a:r>
            <a:r>
              <a:rPr lang="en-US" sz="2800" dirty="0"/>
              <a:t>: </a:t>
            </a:r>
            <a:r>
              <a:rPr lang="en-US" sz="2800" b="1" i="1" dirty="0">
                <a:solidFill>
                  <a:schemeClr val="hlink"/>
                </a:solidFill>
              </a:rPr>
              <a:t>Towers of Hanoi</a:t>
            </a:r>
          </a:p>
          <a:p>
            <a:pPr lvl="1">
              <a:lnSpc>
                <a:spcPct val="90000"/>
              </a:lnSpc>
            </a:pPr>
            <a:r>
              <a:rPr lang="en-US" dirty="0"/>
              <a:t>Puzzle invented in the 1880’s by a mathematician named </a:t>
            </a:r>
            <a:r>
              <a:rPr lang="en-US" dirty="0" err="1"/>
              <a:t>Edouard</a:t>
            </a:r>
            <a:r>
              <a:rPr lang="en-US" dirty="0"/>
              <a:t> Lucas</a:t>
            </a:r>
          </a:p>
          <a:p>
            <a:pPr lvl="1">
              <a:lnSpc>
                <a:spcPct val="90000"/>
              </a:lnSpc>
            </a:pPr>
            <a:r>
              <a:rPr lang="en-US" dirty="0"/>
              <a:t>Based on a legend for which there are many versions, but they all involve monks or priests moving 64 gold disks from one place to another. When their task is completed, the world will end …</a:t>
            </a: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93748D22-074F-4822-B02E-D51B017A862B}" type="slidenum">
              <a:rPr lang="en-US"/>
              <a:pPr/>
              <a:t>33</a:t>
            </a:fld>
            <a:endParaRPr lang="en-US"/>
          </a:p>
        </p:txBody>
      </p:sp>
      <p:sp>
        <p:nvSpPr>
          <p:cNvPr id="45058" name="Rectangle 2"/>
          <p:cNvSpPr>
            <a:spLocks noGrp="1" noChangeArrowheads="1"/>
          </p:cNvSpPr>
          <p:nvPr>
            <p:ph type="title"/>
          </p:nvPr>
        </p:nvSpPr>
        <p:spPr/>
        <p:txBody>
          <a:bodyPr/>
          <a:lstStyle/>
          <a:p>
            <a:r>
              <a:rPr lang="en-US"/>
              <a:t>The Towers of Hanoi</a:t>
            </a:r>
          </a:p>
        </p:txBody>
      </p:sp>
      <p:sp>
        <p:nvSpPr>
          <p:cNvPr id="45059" name="Rectangle 3"/>
          <p:cNvSpPr>
            <a:spLocks noGrp="1" noChangeArrowheads="1"/>
          </p:cNvSpPr>
          <p:nvPr>
            <p:ph type="body" idx="1"/>
          </p:nvPr>
        </p:nvSpPr>
        <p:spPr>
          <a:xfrm>
            <a:off x="533400" y="1600200"/>
            <a:ext cx="8305800" cy="4267200"/>
          </a:xfrm>
        </p:spPr>
        <p:txBody>
          <a:bodyPr/>
          <a:lstStyle/>
          <a:p>
            <a:pPr>
              <a:lnSpc>
                <a:spcPct val="90000"/>
              </a:lnSpc>
            </a:pPr>
            <a:r>
              <a:rPr lang="en-US"/>
              <a:t>The </a:t>
            </a:r>
            <a:r>
              <a:rPr lang="en-US" b="1" i="1">
                <a:solidFill>
                  <a:schemeClr val="hlink"/>
                </a:solidFill>
              </a:rPr>
              <a:t>Towers of Hanoi</a:t>
            </a:r>
            <a:r>
              <a:rPr lang="en-US"/>
              <a:t> puzzle is made up of</a:t>
            </a:r>
          </a:p>
          <a:p>
            <a:pPr lvl="1">
              <a:lnSpc>
                <a:spcPct val="90000"/>
              </a:lnSpc>
            </a:pPr>
            <a:r>
              <a:rPr lang="en-US" sz="3200"/>
              <a:t>Three vertical pegs</a:t>
            </a:r>
          </a:p>
          <a:p>
            <a:pPr lvl="1">
              <a:lnSpc>
                <a:spcPct val="90000"/>
              </a:lnSpc>
            </a:pPr>
            <a:r>
              <a:rPr lang="en-US" sz="3200"/>
              <a:t>Several disks that slide onto the pegs</a:t>
            </a:r>
          </a:p>
          <a:p>
            <a:pPr lvl="1">
              <a:lnSpc>
                <a:spcPct val="90000"/>
              </a:lnSpc>
            </a:pPr>
            <a:r>
              <a:rPr lang="en-US" sz="3200"/>
              <a:t>The disks are of varying size, initially placed on one peg with the largest disk on the bottom and increasingly smaller disks on top</a:t>
            </a:r>
          </a:p>
          <a:p>
            <a:pPr lvl="1">
              <a:lnSpc>
                <a:spcPct val="90000"/>
              </a:lnSpc>
            </a:pPr>
            <a:endParaRPr lang="en-US" sz="3200"/>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2"/>
          </p:nvPr>
        </p:nvSpPr>
        <p:spPr/>
        <p:txBody>
          <a:bodyPr/>
          <a:lstStyle/>
          <a:p>
            <a:r>
              <a:rPr lang="en-US"/>
              <a:t>8-</a:t>
            </a:r>
            <a:fld id="{363766A2-7E9D-4767-A8CE-F3100A32A72C}" type="slidenum">
              <a:rPr lang="en-US"/>
              <a:pPr/>
              <a:t>34</a:t>
            </a:fld>
            <a:endParaRPr lang="en-US"/>
          </a:p>
        </p:txBody>
      </p:sp>
      <p:sp>
        <p:nvSpPr>
          <p:cNvPr id="67586" name="Rectangle 2"/>
          <p:cNvSpPr>
            <a:spLocks noGrp="1" noChangeArrowheads="1"/>
          </p:cNvSpPr>
          <p:nvPr>
            <p:ph type="title"/>
          </p:nvPr>
        </p:nvSpPr>
        <p:spPr>
          <a:xfrm>
            <a:off x="685800" y="457200"/>
            <a:ext cx="7772400" cy="990600"/>
          </a:xfrm>
        </p:spPr>
        <p:txBody>
          <a:bodyPr/>
          <a:lstStyle/>
          <a:p>
            <a:r>
              <a:rPr lang="en-US"/>
              <a:t>The Towers of Hanoi Puzzle</a:t>
            </a:r>
          </a:p>
        </p:txBody>
      </p:sp>
      <p:pic>
        <p:nvPicPr>
          <p:cNvPr id="67587" name="Picture 3" descr="art04_06"/>
          <p:cNvPicPr preferRelativeResize="0">
            <a:picLocks noChangeAspect="1" noChangeArrowheads="1"/>
          </p:cNvPicPr>
          <p:nvPr/>
        </p:nvPicPr>
        <p:blipFill>
          <a:blip r:embed="rId2" cstate="print"/>
          <a:srcRect/>
          <a:stretch>
            <a:fillRect/>
          </a:stretch>
        </p:blipFill>
        <p:spPr bwMode="auto">
          <a:xfrm>
            <a:off x="990600" y="2438400"/>
            <a:ext cx="7772400" cy="1984375"/>
          </a:xfrm>
          <a:prstGeom prst="rect">
            <a:avLst/>
          </a:prstGeom>
          <a:noFill/>
          <a:ln w="9525">
            <a:noFill/>
            <a:miter lim="800000"/>
            <a:headEnd/>
            <a:tailEnd/>
          </a:ln>
          <a:effectLst/>
        </p:spPr>
      </p:pic>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FA8E3905-1A75-495A-9B55-E253B25EE5C7}" type="slidenum">
              <a:rPr lang="en-US"/>
              <a:pPr/>
              <a:t>35</a:t>
            </a:fld>
            <a:endParaRPr lang="en-US"/>
          </a:p>
        </p:txBody>
      </p:sp>
      <p:sp>
        <p:nvSpPr>
          <p:cNvPr id="46082" name="Rectangle 2"/>
          <p:cNvSpPr>
            <a:spLocks noGrp="1" noChangeArrowheads="1"/>
          </p:cNvSpPr>
          <p:nvPr>
            <p:ph type="title"/>
          </p:nvPr>
        </p:nvSpPr>
        <p:spPr/>
        <p:txBody>
          <a:bodyPr/>
          <a:lstStyle/>
          <a:p>
            <a:r>
              <a:rPr lang="en-US"/>
              <a:t>The Towers of Hanoi</a:t>
            </a:r>
          </a:p>
        </p:txBody>
      </p:sp>
      <p:sp>
        <p:nvSpPr>
          <p:cNvPr id="46083" name="Rectangle 3"/>
          <p:cNvSpPr>
            <a:spLocks noGrp="1" noChangeArrowheads="1"/>
          </p:cNvSpPr>
          <p:nvPr>
            <p:ph type="body" idx="1"/>
          </p:nvPr>
        </p:nvSpPr>
        <p:spPr>
          <a:xfrm>
            <a:off x="533400" y="1524000"/>
            <a:ext cx="8305800" cy="3886200"/>
          </a:xfrm>
        </p:spPr>
        <p:txBody>
          <a:bodyPr/>
          <a:lstStyle/>
          <a:p>
            <a:r>
              <a:rPr lang="en-US" b="1" i="1">
                <a:solidFill>
                  <a:schemeClr val="hlink"/>
                </a:solidFill>
              </a:rPr>
              <a:t>Goal</a:t>
            </a:r>
            <a:r>
              <a:rPr lang="en-US"/>
              <a:t>: move all of the disks from one peg to another following these rules:</a:t>
            </a:r>
          </a:p>
          <a:p>
            <a:pPr lvl="1"/>
            <a:r>
              <a:rPr lang="en-US"/>
              <a:t>Only </a:t>
            </a:r>
            <a:r>
              <a:rPr lang="en-US" b="1" i="1">
                <a:solidFill>
                  <a:schemeClr val="hlink"/>
                </a:solidFill>
              </a:rPr>
              <a:t>one</a:t>
            </a:r>
            <a:r>
              <a:rPr lang="en-US">
                <a:solidFill>
                  <a:schemeClr val="hlink"/>
                </a:solidFill>
              </a:rPr>
              <a:t> </a:t>
            </a:r>
            <a:r>
              <a:rPr lang="en-US"/>
              <a:t>disk can be moved at a time</a:t>
            </a:r>
          </a:p>
          <a:p>
            <a:pPr lvl="1"/>
            <a:r>
              <a:rPr lang="en-US"/>
              <a:t>A disk </a:t>
            </a:r>
            <a:r>
              <a:rPr lang="en-US" b="1" i="1">
                <a:solidFill>
                  <a:schemeClr val="hlink"/>
                </a:solidFill>
              </a:rPr>
              <a:t>cannot</a:t>
            </a:r>
            <a:r>
              <a:rPr lang="en-US"/>
              <a:t> be placed on top of a smaller disk</a:t>
            </a:r>
          </a:p>
          <a:p>
            <a:pPr lvl="1"/>
            <a:r>
              <a:rPr lang="en-US"/>
              <a:t>All disks must be on some peg (except for the one in transit)</a:t>
            </a:r>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Slide Number Placeholder 4"/>
          <p:cNvSpPr>
            <a:spLocks noGrp="1"/>
          </p:cNvSpPr>
          <p:nvPr>
            <p:ph type="sldNum" sz="quarter" idx="12"/>
          </p:nvPr>
        </p:nvSpPr>
        <p:spPr/>
        <p:txBody>
          <a:bodyPr/>
          <a:lstStyle/>
          <a:p>
            <a:r>
              <a:rPr lang="en-US"/>
              <a:t>8-</a:t>
            </a:r>
            <a:fld id="{16F66E7B-4DED-42BD-A4F2-D1CA864484C0}" type="slidenum">
              <a:rPr lang="en-US"/>
              <a:pPr/>
              <a:t>36</a:t>
            </a:fld>
            <a:endParaRPr lang="en-US"/>
          </a:p>
        </p:txBody>
      </p:sp>
      <p:sp>
        <p:nvSpPr>
          <p:cNvPr id="47106" name="Rectangle 2"/>
          <p:cNvSpPr>
            <a:spLocks noGrp="1" noChangeArrowheads="1"/>
          </p:cNvSpPr>
          <p:nvPr>
            <p:ph type="title"/>
          </p:nvPr>
        </p:nvSpPr>
        <p:spPr/>
        <p:txBody>
          <a:bodyPr/>
          <a:lstStyle/>
          <a:p>
            <a:r>
              <a:rPr lang="en-US"/>
              <a:t>Towers of Hanoi Solution: </a:t>
            </a:r>
            <a:r>
              <a:rPr lang="en-US" b="1">
                <a:solidFill>
                  <a:schemeClr val="hlink"/>
                </a:solidFill>
              </a:rPr>
              <a:t>4</a:t>
            </a:r>
            <a:r>
              <a:rPr lang="en-US"/>
              <a:t> disks</a:t>
            </a:r>
            <a:endParaRPr lang="en-US">
              <a:solidFill>
                <a:schemeClr val="accent2"/>
              </a:solidFill>
            </a:endParaRPr>
          </a:p>
        </p:txBody>
      </p:sp>
      <p:sp>
        <p:nvSpPr>
          <p:cNvPr id="47107" name="Rectangle 3"/>
          <p:cNvSpPr>
            <a:spLocks noChangeArrowheads="1"/>
          </p:cNvSpPr>
          <p:nvPr/>
        </p:nvSpPr>
        <p:spPr bwMode="auto">
          <a:xfrm>
            <a:off x="1262063" y="2062163"/>
            <a:ext cx="287337"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7108" name="Rectangle 4"/>
          <p:cNvSpPr>
            <a:spLocks noChangeArrowheads="1"/>
          </p:cNvSpPr>
          <p:nvPr/>
        </p:nvSpPr>
        <p:spPr bwMode="auto">
          <a:xfrm>
            <a:off x="1189038" y="2349500"/>
            <a:ext cx="431800"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7109" name="Rectangle 5"/>
          <p:cNvSpPr>
            <a:spLocks noChangeArrowheads="1"/>
          </p:cNvSpPr>
          <p:nvPr/>
        </p:nvSpPr>
        <p:spPr bwMode="auto">
          <a:xfrm>
            <a:off x="1046163" y="2638425"/>
            <a:ext cx="719137"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7110" name="Rectangle 6"/>
          <p:cNvSpPr>
            <a:spLocks noChangeArrowheads="1"/>
          </p:cNvSpPr>
          <p:nvPr/>
        </p:nvSpPr>
        <p:spPr bwMode="auto">
          <a:xfrm>
            <a:off x="901700" y="2925763"/>
            <a:ext cx="1008063"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7111" name="Line 7"/>
          <p:cNvSpPr>
            <a:spLocks noChangeShapeType="1"/>
          </p:cNvSpPr>
          <p:nvPr/>
        </p:nvSpPr>
        <p:spPr bwMode="auto">
          <a:xfrm>
            <a:off x="1404938" y="1917700"/>
            <a:ext cx="0" cy="1368425"/>
          </a:xfrm>
          <a:prstGeom prst="line">
            <a:avLst/>
          </a:prstGeom>
          <a:noFill/>
          <a:ln w="38100">
            <a:solidFill>
              <a:schemeClr val="tx1"/>
            </a:solidFill>
            <a:round/>
            <a:headEnd/>
            <a:tailEnd/>
          </a:ln>
          <a:effectLst/>
        </p:spPr>
        <p:txBody>
          <a:bodyPr/>
          <a:lstStyle/>
          <a:p>
            <a:endParaRPr lang="en-CA"/>
          </a:p>
        </p:txBody>
      </p:sp>
      <p:sp>
        <p:nvSpPr>
          <p:cNvPr id="47112" name="Text Box 8"/>
          <p:cNvSpPr txBox="1">
            <a:spLocks noChangeArrowheads="1"/>
          </p:cNvSpPr>
          <p:nvPr/>
        </p:nvSpPr>
        <p:spPr bwMode="auto">
          <a:xfrm>
            <a:off x="1189038" y="3286125"/>
            <a:ext cx="431800" cy="396875"/>
          </a:xfrm>
          <a:prstGeom prst="rect">
            <a:avLst/>
          </a:prstGeom>
          <a:noFill/>
          <a:ln w="9525">
            <a:noFill/>
            <a:miter lim="800000"/>
            <a:headEnd/>
            <a:tailEnd/>
          </a:ln>
          <a:effectLst/>
        </p:spPr>
        <p:txBody>
          <a:bodyPr>
            <a:spAutoFit/>
          </a:bodyPr>
          <a:lstStyle/>
          <a:p>
            <a:pPr>
              <a:spcBef>
                <a:spcPct val="50000"/>
              </a:spcBef>
            </a:pPr>
            <a:r>
              <a:rPr lang="en-US" b="0"/>
              <a:t>A</a:t>
            </a:r>
          </a:p>
        </p:txBody>
      </p:sp>
      <p:sp>
        <p:nvSpPr>
          <p:cNvPr id="47113" name="Line 9"/>
          <p:cNvSpPr>
            <a:spLocks noChangeShapeType="1"/>
          </p:cNvSpPr>
          <p:nvPr/>
        </p:nvSpPr>
        <p:spPr bwMode="auto">
          <a:xfrm>
            <a:off x="2557463" y="1917700"/>
            <a:ext cx="0" cy="1368425"/>
          </a:xfrm>
          <a:prstGeom prst="line">
            <a:avLst/>
          </a:prstGeom>
          <a:noFill/>
          <a:ln w="38100">
            <a:solidFill>
              <a:schemeClr val="tx1"/>
            </a:solidFill>
            <a:round/>
            <a:headEnd/>
            <a:tailEnd/>
          </a:ln>
          <a:effectLst/>
        </p:spPr>
        <p:txBody>
          <a:bodyPr/>
          <a:lstStyle/>
          <a:p>
            <a:endParaRPr lang="en-CA"/>
          </a:p>
        </p:txBody>
      </p:sp>
      <p:sp>
        <p:nvSpPr>
          <p:cNvPr id="47114" name="Text Box 10"/>
          <p:cNvSpPr txBox="1">
            <a:spLocks noChangeArrowheads="1"/>
          </p:cNvSpPr>
          <p:nvPr/>
        </p:nvSpPr>
        <p:spPr bwMode="auto">
          <a:xfrm>
            <a:off x="2341563" y="3286125"/>
            <a:ext cx="431800" cy="396875"/>
          </a:xfrm>
          <a:prstGeom prst="rect">
            <a:avLst/>
          </a:prstGeom>
          <a:noFill/>
          <a:ln w="9525">
            <a:noFill/>
            <a:miter lim="800000"/>
            <a:headEnd/>
            <a:tailEnd/>
          </a:ln>
          <a:effectLst/>
        </p:spPr>
        <p:txBody>
          <a:bodyPr>
            <a:spAutoFit/>
          </a:bodyPr>
          <a:lstStyle/>
          <a:p>
            <a:pPr>
              <a:spcBef>
                <a:spcPct val="50000"/>
              </a:spcBef>
            </a:pPr>
            <a:r>
              <a:rPr lang="en-US" b="0"/>
              <a:t>B</a:t>
            </a:r>
          </a:p>
        </p:txBody>
      </p:sp>
      <p:sp>
        <p:nvSpPr>
          <p:cNvPr id="47115" name="Line 11"/>
          <p:cNvSpPr>
            <a:spLocks noChangeShapeType="1"/>
          </p:cNvSpPr>
          <p:nvPr/>
        </p:nvSpPr>
        <p:spPr bwMode="auto">
          <a:xfrm>
            <a:off x="3708400" y="1917700"/>
            <a:ext cx="0" cy="1368425"/>
          </a:xfrm>
          <a:prstGeom prst="line">
            <a:avLst/>
          </a:prstGeom>
          <a:noFill/>
          <a:ln w="38100">
            <a:solidFill>
              <a:schemeClr val="tx1"/>
            </a:solidFill>
            <a:round/>
            <a:headEnd/>
            <a:tailEnd/>
          </a:ln>
          <a:effectLst/>
        </p:spPr>
        <p:txBody>
          <a:bodyPr/>
          <a:lstStyle/>
          <a:p>
            <a:endParaRPr lang="en-CA"/>
          </a:p>
        </p:txBody>
      </p:sp>
      <p:sp>
        <p:nvSpPr>
          <p:cNvPr id="47116" name="Text Box 12"/>
          <p:cNvSpPr txBox="1">
            <a:spLocks noChangeArrowheads="1"/>
          </p:cNvSpPr>
          <p:nvPr/>
        </p:nvSpPr>
        <p:spPr bwMode="auto">
          <a:xfrm>
            <a:off x="3492500" y="3286125"/>
            <a:ext cx="431800" cy="396875"/>
          </a:xfrm>
          <a:prstGeom prst="rect">
            <a:avLst/>
          </a:prstGeom>
          <a:noFill/>
          <a:ln w="9525">
            <a:noFill/>
            <a:miter lim="800000"/>
            <a:headEnd/>
            <a:tailEnd/>
          </a:ln>
          <a:effectLst/>
        </p:spPr>
        <p:txBody>
          <a:bodyPr>
            <a:spAutoFit/>
          </a:bodyPr>
          <a:lstStyle/>
          <a:p>
            <a:pPr>
              <a:spcBef>
                <a:spcPct val="50000"/>
              </a:spcBef>
            </a:pPr>
            <a:r>
              <a:rPr lang="en-US" b="0"/>
              <a:t>C</a:t>
            </a:r>
          </a:p>
        </p:txBody>
      </p:sp>
      <p:sp>
        <p:nvSpPr>
          <p:cNvPr id="47117" name="Line 13"/>
          <p:cNvSpPr>
            <a:spLocks noChangeShapeType="1"/>
          </p:cNvSpPr>
          <p:nvPr/>
        </p:nvSpPr>
        <p:spPr bwMode="auto">
          <a:xfrm>
            <a:off x="900113" y="3286125"/>
            <a:ext cx="1008062" cy="0"/>
          </a:xfrm>
          <a:prstGeom prst="line">
            <a:avLst/>
          </a:prstGeom>
          <a:noFill/>
          <a:ln w="38100">
            <a:solidFill>
              <a:schemeClr val="tx1"/>
            </a:solidFill>
            <a:round/>
            <a:headEnd/>
            <a:tailEnd/>
          </a:ln>
          <a:effectLst/>
        </p:spPr>
        <p:txBody>
          <a:bodyPr/>
          <a:lstStyle/>
          <a:p>
            <a:endParaRPr lang="en-CA"/>
          </a:p>
        </p:txBody>
      </p:sp>
      <p:sp>
        <p:nvSpPr>
          <p:cNvPr id="47118" name="Line 14"/>
          <p:cNvSpPr>
            <a:spLocks noChangeShapeType="1"/>
          </p:cNvSpPr>
          <p:nvPr/>
        </p:nvSpPr>
        <p:spPr bwMode="auto">
          <a:xfrm>
            <a:off x="2052638" y="3286125"/>
            <a:ext cx="1008062" cy="0"/>
          </a:xfrm>
          <a:prstGeom prst="line">
            <a:avLst/>
          </a:prstGeom>
          <a:noFill/>
          <a:ln w="38100">
            <a:solidFill>
              <a:schemeClr val="tx1"/>
            </a:solidFill>
            <a:round/>
            <a:headEnd/>
            <a:tailEnd/>
          </a:ln>
          <a:effectLst/>
        </p:spPr>
        <p:txBody>
          <a:bodyPr/>
          <a:lstStyle/>
          <a:p>
            <a:endParaRPr lang="en-CA"/>
          </a:p>
        </p:txBody>
      </p:sp>
      <p:sp>
        <p:nvSpPr>
          <p:cNvPr id="47119" name="Line 15"/>
          <p:cNvSpPr>
            <a:spLocks noChangeShapeType="1"/>
          </p:cNvSpPr>
          <p:nvPr/>
        </p:nvSpPr>
        <p:spPr bwMode="auto">
          <a:xfrm>
            <a:off x="3205163" y="3286125"/>
            <a:ext cx="1008062" cy="0"/>
          </a:xfrm>
          <a:prstGeom prst="line">
            <a:avLst/>
          </a:prstGeom>
          <a:noFill/>
          <a:ln w="38100">
            <a:solidFill>
              <a:schemeClr val="tx1"/>
            </a:solidFill>
            <a:round/>
            <a:headEnd/>
            <a:tailEnd/>
          </a:ln>
          <a:effectLst/>
        </p:spPr>
        <p:txBody>
          <a:bodyPr/>
          <a:lstStyle/>
          <a:p>
            <a:endParaRPr lang="en-CA"/>
          </a:p>
        </p:txBody>
      </p:sp>
      <p:sp>
        <p:nvSpPr>
          <p:cNvPr id="47120" name="Rectangle 16"/>
          <p:cNvSpPr>
            <a:spLocks noChangeArrowheads="1"/>
          </p:cNvSpPr>
          <p:nvPr/>
        </p:nvSpPr>
        <p:spPr bwMode="auto">
          <a:xfrm>
            <a:off x="6661150" y="2925763"/>
            <a:ext cx="287338" cy="215900"/>
          </a:xfrm>
          <a:prstGeom prst="rect">
            <a:avLst/>
          </a:prstGeom>
          <a:solidFill>
            <a:schemeClr val="hlink"/>
          </a:solidFill>
          <a:ln w="9525">
            <a:solidFill>
              <a:schemeClr val="tx1"/>
            </a:solidFill>
            <a:miter lim="800000"/>
            <a:headEnd/>
            <a:tailEnd/>
          </a:ln>
          <a:effectLst/>
        </p:spPr>
        <p:txBody>
          <a:bodyPr wrap="none" anchor="ctr"/>
          <a:lstStyle/>
          <a:p>
            <a:endParaRPr lang="en-CA"/>
          </a:p>
        </p:txBody>
      </p:sp>
      <p:sp>
        <p:nvSpPr>
          <p:cNvPr id="47121" name="Rectangle 17"/>
          <p:cNvSpPr>
            <a:spLocks noChangeArrowheads="1"/>
          </p:cNvSpPr>
          <p:nvPr/>
        </p:nvSpPr>
        <p:spPr bwMode="auto">
          <a:xfrm>
            <a:off x="5438775" y="2349500"/>
            <a:ext cx="431800"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7122" name="Rectangle 18"/>
          <p:cNvSpPr>
            <a:spLocks noChangeArrowheads="1"/>
          </p:cNvSpPr>
          <p:nvPr/>
        </p:nvSpPr>
        <p:spPr bwMode="auto">
          <a:xfrm>
            <a:off x="5295900" y="2638425"/>
            <a:ext cx="719138"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7123" name="Rectangle 19"/>
          <p:cNvSpPr>
            <a:spLocks noChangeArrowheads="1"/>
          </p:cNvSpPr>
          <p:nvPr/>
        </p:nvSpPr>
        <p:spPr bwMode="auto">
          <a:xfrm>
            <a:off x="5151438" y="2925763"/>
            <a:ext cx="1008062"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7124" name="Line 20"/>
          <p:cNvSpPr>
            <a:spLocks noChangeShapeType="1"/>
          </p:cNvSpPr>
          <p:nvPr/>
        </p:nvSpPr>
        <p:spPr bwMode="auto">
          <a:xfrm>
            <a:off x="5654675" y="1917700"/>
            <a:ext cx="0" cy="1368425"/>
          </a:xfrm>
          <a:prstGeom prst="line">
            <a:avLst/>
          </a:prstGeom>
          <a:noFill/>
          <a:ln w="38100">
            <a:solidFill>
              <a:schemeClr val="tx1"/>
            </a:solidFill>
            <a:round/>
            <a:headEnd/>
            <a:tailEnd/>
          </a:ln>
          <a:effectLst/>
        </p:spPr>
        <p:txBody>
          <a:bodyPr/>
          <a:lstStyle/>
          <a:p>
            <a:endParaRPr lang="en-CA"/>
          </a:p>
        </p:txBody>
      </p:sp>
      <p:sp>
        <p:nvSpPr>
          <p:cNvPr id="47125" name="Text Box 21"/>
          <p:cNvSpPr txBox="1">
            <a:spLocks noChangeArrowheads="1"/>
          </p:cNvSpPr>
          <p:nvPr/>
        </p:nvSpPr>
        <p:spPr bwMode="auto">
          <a:xfrm>
            <a:off x="5438775" y="3286125"/>
            <a:ext cx="431800" cy="396875"/>
          </a:xfrm>
          <a:prstGeom prst="rect">
            <a:avLst/>
          </a:prstGeom>
          <a:noFill/>
          <a:ln w="9525">
            <a:noFill/>
            <a:miter lim="800000"/>
            <a:headEnd/>
            <a:tailEnd/>
          </a:ln>
          <a:effectLst/>
        </p:spPr>
        <p:txBody>
          <a:bodyPr>
            <a:spAutoFit/>
          </a:bodyPr>
          <a:lstStyle/>
          <a:p>
            <a:pPr>
              <a:spcBef>
                <a:spcPct val="50000"/>
              </a:spcBef>
            </a:pPr>
            <a:r>
              <a:rPr lang="en-US" b="0"/>
              <a:t>A</a:t>
            </a:r>
          </a:p>
        </p:txBody>
      </p:sp>
      <p:sp>
        <p:nvSpPr>
          <p:cNvPr id="47126" name="Line 22"/>
          <p:cNvSpPr>
            <a:spLocks noChangeShapeType="1"/>
          </p:cNvSpPr>
          <p:nvPr/>
        </p:nvSpPr>
        <p:spPr bwMode="auto">
          <a:xfrm>
            <a:off x="6807200" y="1917700"/>
            <a:ext cx="0" cy="1368425"/>
          </a:xfrm>
          <a:prstGeom prst="line">
            <a:avLst/>
          </a:prstGeom>
          <a:noFill/>
          <a:ln w="38100">
            <a:solidFill>
              <a:schemeClr val="tx1"/>
            </a:solidFill>
            <a:round/>
            <a:headEnd/>
            <a:tailEnd/>
          </a:ln>
          <a:effectLst/>
        </p:spPr>
        <p:txBody>
          <a:bodyPr/>
          <a:lstStyle/>
          <a:p>
            <a:endParaRPr lang="en-CA"/>
          </a:p>
        </p:txBody>
      </p:sp>
      <p:sp>
        <p:nvSpPr>
          <p:cNvPr id="47127" name="Text Box 23"/>
          <p:cNvSpPr txBox="1">
            <a:spLocks noChangeArrowheads="1"/>
          </p:cNvSpPr>
          <p:nvPr/>
        </p:nvSpPr>
        <p:spPr bwMode="auto">
          <a:xfrm>
            <a:off x="6591300" y="3286125"/>
            <a:ext cx="431800" cy="396875"/>
          </a:xfrm>
          <a:prstGeom prst="rect">
            <a:avLst/>
          </a:prstGeom>
          <a:noFill/>
          <a:ln w="9525">
            <a:noFill/>
            <a:miter lim="800000"/>
            <a:headEnd/>
            <a:tailEnd/>
          </a:ln>
          <a:effectLst/>
        </p:spPr>
        <p:txBody>
          <a:bodyPr>
            <a:spAutoFit/>
          </a:bodyPr>
          <a:lstStyle/>
          <a:p>
            <a:pPr>
              <a:spcBef>
                <a:spcPct val="50000"/>
              </a:spcBef>
            </a:pPr>
            <a:r>
              <a:rPr lang="en-US" b="0"/>
              <a:t>B</a:t>
            </a:r>
          </a:p>
        </p:txBody>
      </p:sp>
      <p:sp>
        <p:nvSpPr>
          <p:cNvPr id="47128" name="Line 24"/>
          <p:cNvSpPr>
            <a:spLocks noChangeShapeType="1"/>
          </p:cNvSpPr>
          <p:nvPr/>
        </p:nvSpPr>
        <p:spPr bwMode="auto">
          <a:xfrm>
            <a:off x="7958138" y="1917700"/>
            <a:ext cx="0" cy="1368425"/>
          </a:xfrm>
          <a:prstGeom prst="line">
            <a:avLst/>
          </a:prstGeom>
          <a:noFill/>
          <a:ln w="38100">
            <a:solidFill>
              <a:schemeClr val="tx1"/>
            </a:solidFill>
            <a:round/>
            <a:headEnd/>
            <a:tailEnd/>
          </a:ln>
          <a:effectLst/>
        </p:spPr>
        <p:txBody>
          <a:bodyPr/>
          <a:lstStyle/>
          <a:p>
            <a:endParaRPr lang="en-CA"/>
          </a:p>
        </p:txBody>
      </p:sp>
      <p:sp>
        <p:nvSpPr>
          <p:cNvPr id="47129" name="Text Box 25"/>
          <p:cNvSpPr txBox="1">
            <a:spLocks noChangeArrowheads="1"/>
          </p:cNvSpPr>
          <p:nvPr/>
        </p:nvSpPr>
        <p:spPr bwMode="auto">
          <a:xfrm>
            <a:off x="7742238" y="3286125"/>
            <a:ext cx="431800" cy="396875"/>
          </a:xfrm>
          <a:prstGeom prst="rect">
            <a:avLst/>
          </a:prstGeom>
          <a:noFill/>
          <a:ln w="9525">
            <a:noFill/>
            <a:miter lim="800000"/>
            <a:headEnd/>
            <a:tailEnd/>
          </a:ln>
          <a:effectLst/>
        </p:spPr>
        <p:txBody>
          <a:bodyPr>
            <a:spAutoFit/>
          </a:bodyPr>
          <a:lstStyle/>
          <a:p>
            <a:pPr>
              <a:spcBef>
                <a:spcPct val="50000"/>
              </a:spcBef>
            </a:pPr>
            <a:r>
              <a:rPr lang="en-US" b="0"/>
              <a:t>C</a:t>
            </a:r>
          </a:p>
        </p:txBody>
      </p:sp>
      <p:sp>
        <p:nvSpPr>
          <p:cNvPr id="47130" name="Line 26"/>
          <p:cNvSpPr>
            <a:spLocks noChangeShapeType="1"/>
          </p:cNvSpPr>
          <p:nvPr/>
        </p:nvSpPr>
        <p:spPr bwMode="auto">
          <a:xfrm>
            <a:off x="5149850" y="3286125"/>
            <a:ext cx="1008063" cy="0"/>
          </a:xfrm>
          <a:prstGeom prst="line">
            <a:avLst/>
          </a:prstGeom>
          <a:noFill/>
          <a:ln w="38100">
            <a:solidFill>
              <a:schemeClr val="tx1"/>
            </a:solidFill>
            <a:round/>
            <a:headEnd/>
            <a:tailEnd/>
          </a:ln>
          <a:effectLst/>
        </p:spPr>
        <p:txBody>
          <a:bodyPr/>
          <a:lstStyle/>
          <a:p>
            <a:endParaRPr lang="en-CA"/>
          </a:p>
        </p:txBody>
      </p:sp>
      <p:sp>
        <p:nvSpPr>
          <p:cNvPr id="47131" name="Line 27"/>
          <p:cNvSpPr>
            <a:spLocks noChangeShapeType="1"/>
          </p:cNvSpPr>
          <p:nvPr/>
        </p:nvSpPr>
        <p:spPr bwMode="auto">
          <a:xfrm>
            <a:off x="6302375" y="3286125"/>
            <a:ext cx="1008063" cy="0"/>
          </a:xfrm>
          <a:prstGeom prst="line">
            <a:avLst/>
          </a:prstGeom>
          <a:noFill/>
          <a:ln w="38100">
            <a:solidFill>
              <a:schemeClr val="tx1"/>
            </a:solidFill>
            <a:round/>
            <a:headEnd/>
            <a:tailEnd/>
          </a:ln>
          <a:effectLst/>
        </p:spPr>
        <p:txBody>
          <a:bodyPr/>
          <a:lstStyle/>
          <a:p>
            <a:endParaRPr lang="en-CA"/>
          </a:p>
        </p:txBody>
      </p:sp>
      <p:sp>
        <p:nvSpPr>
          <p:cNvPr id="47132" name="Line 28"/>
          <p:cNvSpPr>
            <a:spLocks noChangeShapeType="1"/>
          </p:cNvSpPr>
          <p:nvPr/>
        </p:nvSpPr>
        <p:spPr bwMode="auto">
          <a:xfrm>
            <a:off x="7454900" y="3286125"/>
            <a:ext cx="1008063" cy="0"/>
          </a:xfrm>
          <a:prstGeom prst="line">
            <a:avLst/>
          </a:prstGeom>
          <a:noFill/>
          <a:ln w="38100">
            <a:solidFill>
              <a:schemeClr val="tx1"/>
            </a:solidFill>
            <a:round/>
            <a:headEnd/>
            <a:tailEnd/>
          </a:ln>
          <a:effectLst/>
        </p:spPr>
        <p:txBody>
          <a:bodyPr/>
          <a:lstStyle/>
          <a:p>
            <a:endParaRPr lang="en-CA"/>
          </a:p>
        </p:txBody>
      </p:sp>
      <p:sp>
        <p:nvSpPr>
          <p:cNvPr id="47133" name="Rectangle 29"/>
          <p:cNvSpPr>
            <a:spLocks noChangeArrowheads="1"/>
          </p:cNvSpPr>
          <p:nvPr/>
        </p:nvSpPr>
        <p:spPr bwMode="auto">
          <a:xfrm>
            <a:off x="2411413" y="5230813"/>
            <a:ext cx="287337"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7134" name="Rectangle 30"/>
          <p:cNvSpPr>
            <a:spLocks noChangeArrowheads="1"/>
          </p:cNvSpPr>
          <p:nvPr/>
        </p:nvSpPr>
        <p:spPr bwMode="auto">
          <a:xfrm>
            <a:off x="3492500" y="5230813"/>
            <a:ext cx="431800" cy="215900"/>
          </a:xfrm>
          <a:prstGeom prst="rect">
            <a:avLst/>
          </a:prstGeom>
          <a:solidFill>
            <a:schemeClr val="hlink"/>
          </a:solidFill>
          <a:ln w="9525">
            <a:solidFill>
              <a:schemeClr val="tx1"/>
            </a:solidFill>
            <a:miter lim="800000"/>
            <a:headEnd/>
            <a:tailEnd/>
          </a:ln>
          <a:effectLst/>
        </p:spPr>
        <p:txBody>
          <a:bodyPr wrap="none" anchor="ctr"/>
          <a:lstStyle/>
          <a:p>
            <a:endParaRPr lang="en-CA"/>
          </a:p>
        </p:txBody>
      </p:sp>
      <p:sp>
        <p:nvSpPr>
          <p:cNvPr id="47135" name="Rectangle 31"/>
          <p:cNvSpPr>
            <a:spLocks noChangeArrowheads="1"/>
          </p:cNvSpPr>
          <p:nvPr/>
        </p:nvSpPr>
        <p:spPr bwMode="auto">
          <a:xfrm>
            <a:off x="1046163" y="4943475"/>
            <a:ext cx="719137"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7136" name="Rectangle 32"/>
          <p:cNvSpPr>
            <a:spLocks noChangeArrowheads="1"/>
          </p:cNvSpPr>
          <p:nvPr/>
        </p:nvSpPr>
        <p:spPr bwMode="auto">
          <a:xfrm>
            <a:off x="901700" y="5230813"/>
            <a:ext cx="1008063"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7137" name="Line 33"/>
          <p:cNvSpPr>
            <a:spLocks noChangeShapeType="1"/>
          </p:cNvSpPr>
          <p:nvPr/>
        </p:nvSpPr>
        <p:spPr bwMode="auto">
          <a:xfrm>
            <a:off x="1404938" y="4222750"/>
            <a:ext cx="0" cy="1368425"/>
          </a:xfrm>
          <a:prstGeom prst="line">
            <a:avLst/>
          </a:prstGeom>
          <a:noFill/>
          <a:ln w="38100">
            <a:solidFill>
              <a:schemeClr val="tx1"/>
            </a:solidFill>
            <a:round/>
            <a:headEnd/>
            <a:tailEnd/>
          </a:ln>
          <a:effectLst/>
        </p:spPr>
        <p:txBody>
          <a:bodyPr/>
          <a:lstStyle/>
          <a:p>
            <a:endParaRPr lang="en-CA"/>
          </a:p>
        </p:txBody>
      </p:sp>
      <p:sp>
        <p:nvSpPr>
          <p:cNvPr id="47138" name="Text Box 34"/>
          <p:cNvSpPr txBox="1">
            <a:spLocks noChangeArrowheads="1"/>
          </p:cNvSpPr>
          <p:nvPr/>
        </p:nvSpPr>
        <p:spPr bwMode="auto">
          <a:xfrm>
            <a:off x="1189038" y="5591175"/>
            <a:ext cx="431800" cy="396875"/>
          </a:xfrm>
          <a:prstGeom prst="rect">
            <a:avLst/>
          </a:prstGeom>
          <a:noFill/>
          <a:ln w="9525">
            <a:noFill/>
            <a:miter lim="800000"/>
            <a:headEnd/>
            <a:tailEnd/>
          </a:ln>
          <a:effectLst/>
        </p:spPr>
        <p:txBody>
          <a:bodyPr>
            <a:spAutoFit/>
          </a:bodyPr>
          <a:lstStyle/>
          <a:p>
            <a:pPr>
              <a:spcBef>
                <a:spcPct val="50000"/>
              </a:spcBef>
            </a:pPr>
            <a:r>
              <a:rPr lang="en-US" b="0"/>
              <a:t>A</a:t>
            </a:r>
          </a:p>
        </p:txBody>
      </p:sp>
      <p:sp>
        <p:nvSpPr>
          <p:cNvPr id="47139" name="Line 35"/>
          <p:cNvSpPr>
            <a:spLocks noChangeShapeType="1"/>
          </p:cNvSpPr>
          <p:nvPr/>
        </p:nvSpPr>
        <p:spPr bwMode="auto">
          <a:xfrm>
            <a:off x="2557463" y="4222750"/>
            <a:ext cx="0" cy="1368425"/>
          </a:xfrm>
          <a:prstGeom prst="line">
            <a:avLst/>
          </a:prstGeom>
          <a:noFill/>
          <a:ln w="38100">
            <a:solidFill>
              <a:schemeClr val="tx1"/>
            </a:solidFill>
            <a:round/>
            <a:headEnd/>
            <a:tailEnd/>
          </a:ln>
          <a:effectLst/>
        </p:spPr>
        <p:txBody>
          <a:bodyPr/>
          <a:lstStyle/>
          <a:p>
            <a:endParaRPr lang="en-CA"/>
          </a:p>
        </p:txBody>
      </p:sp>
      <p:sp>
        <p:nvSpPr>
          <p:cNvPr id="47140" name="Text Box 36"/>
          <p:cNvSpPr txBox="1">
            <a:spLocks noChangeArrowheads="1"/>
          </p:cNvSpPr>
          <p:nvPr/>
        </p:nvSpPr>
        <p:spPr bwMode="auto">
          <a:xfrm>
            <a:off x="2341563" y="5591175"/>
            <a:ext cx="431800" cy="396875"/>
          </a:xfrm>
          <a:prstGeom prst="rect">
            <a:avLst/>
          </a:prstGeom>
          <a:noFill/>
          <a:ln w="9525">
            <a:noFill/>
            <a:miter lim="800000"/>
            <a:headEnd/>
            <a:tailEnd/>
          </a:ln>
          <a:effectLst/>
        </p:spPr>
        <p:txBody>
          <a:bodyPr>
            <a:spAutoFit/>
          </a:bodyPr>
          <a:lstStyle/>
          <a:p>
            <a:pPr>
              <a:spcBef>
                <a:spcPct val="50000"/>
              </a:spcBef>
            </a:pPr>
            <a:r>
              <a:rPr lang="en-US" b="0"/>
              <a:t>B</a:t>
            </a:r>
          </a:p>
        </p:txBody>
      </p:sp>
      <p:sp>
        <p:nvSpPr>
          <p:cNvPr id="47141" name="Line 37"/>
          <p:cNvSpPr>
            <a:spLocks noChangeShapeType="1"/>
          </p:cNvSpPr>
          <p:nvPr/>
        </p:nvSpPr>
        <p:spPr bwMode="auto">
          <a:xfrm>
            <a:off x="3708400" y="4222750"/>
            <a:ext cx="0" cy="1368425"/>
          </a:xfrm>
          <a:prstGeom prst="line">
            <a:avLst/>
          </a:prstGeom>
          <a:noFill/>
          <a:ln w="38100">
            <a:solidFill>
              <a:schemeClr val="tx1"/>
            </a:solidFill>
            <a:round/>
            <a:headEnd/>
            <a:tailEnd/>
          </a:ln>
          <a:effectLst/>
        </p:spPr>
        <p:txBody>
          <a:bodyPr/>
          <a:lstStyle/>
          <a:p>
            <a:endParaRPr lang="en-CA"/>
          </a:p>
        </p:txBody>
      </p:sp>
      <p:sp>
        <p:nvSpPr>
          <p:cNvPr id="47142" name="Text Box 38"/>
          <p:cNvSpPr txBox="1">
            <a:spLocks noChangeArrowheads="1"/>
          </p:cNvSpPr>
          <p:nvPr/>
        </p:nvSpPr>
        <p:spPr bwMode="auto">
          <a:xfrm>
            <a:off x="3492500" y="5591175"/>
            <a:ext cx="431800" cy="396875"/>
          </a:xfrm>
          <a:prstGeom prst="rect">
            <a:avLst/>
          </a:prstGeom>
          <a:noFill/>
          <a:ln w="9525">
            <a:noFill/>
            <a:miter lim="800000"/>
            <a:headEnd/>
            <a:tailEnd/>
          </a:ln>
          <a:effectLst/>
        </p:spPr>
        <p:txBody>
          <a:bodyPr>
            <a:spAutoFit/>
          </a:bodyPr>
          <a:lstStyle/>
          <a:p>
            <a:pPr>
              <a:spcBef>
                <a:spcPct val="50000"/>
              </a:spcBef>
            </a:pPr>
            <a:r>
              <a:rPr lang="en-US" b="0"/>
              <a:t>C</a:t>
            </a:r>
          </a:p>
        </p:txBody>
      </p:sp>
      <p:sp>
        <p:nvSpPr>
          <p:cNvPr id="47143" name="Line 39"/>
          <p:cNvSpPr>
            <a:spLocks noChangeShapeType="1"/>
          </p:cNvSpPr>
          <p:nvPr/>
        </p:nvSpPr>
        <p:spPr bwMode="auto">
          <a:xfrm>
            <a:off x="900113" y="5591175"/>
            <a:ext cx="1008062" cy="0"/>
          </a:xfrm>
          <a:prstGeom prst="line">
            <a:avLst/>
          </a:prstGeom>
          <a:noFill/>
          <a:ln w="38100">
            <a:solidFill>
              <a:schemeClr val="tx1"/>
            </a:solidFill>
            <a:round/>
            <a:headEnd/>
            <a:tailEnd/>
          </a:ln>
          <a:effectLst/>
        </p:spPr>
        <p:txBody>
          <a:bodyPr/>
          <a:lstStyle/>
          <a:p>
            <a:endParaRPr lang="en-CA"/>
          </a:p>
        </p:txBody>
      </p:sp>
      <p:sp>
        <p:nvSpPr>
          <p:cNvPr id="47144" name="Line 40"/>
          <p:cNvSpPr>
            <a:spLocks noChangeShapeType="1"/>
          </p:cNvSpPr>
          <p:nvPr/>
        </p:nvSpPr>
        <p:spPr bwMode="auto">
          <a:xfrm>
            <a:off x="2052638" y="5591175"/>
            <a:ext cx="1008062" cy="0"/>
          </a:xfrm>
          <a:prstGeom prst="line">
            <a:avLst/>
          </a:prstGeom>
          <a:noFill/>
          <a:ln w="38100">
            <a:solidFill>
              <a:schemeClr val="tx1"/>
            </a:solidFill>
            <a:round/>
            <a:headEnd/>
            <a:tailEnd/>
          </a:ln>
          <a:effectLst/>
        </p:spPr>
        <p:txBody>
          <a:bodyPr/>
          <a:lstStyle/>
          <a:p>
            <a:endParaRPr lang="en-CA"/>
          </a:p>
        </p:txBody>
      </p:sp>
      <p:sp>
        <p:nvSpPr>
          <p:cNvPr id="47145" name="Line 41"/>
          <p:cNvSpPr>
            <a:spLocks noChangeShapeType="1"/>
          </p:cNvSpPr>
          <p:nvPr/>
        </p:nvSpPr>
        <p:spPr bwMode="auto">
          <a:xfrm>
            <a:off x="3205163" y="5591175"/>
            <a:ext cx="1008062" cy="0"/>
          </a:xfrm>
          <a:prstGeom prst="line">
            <a:avLst/>
          </a:prstGeom>
          <a:noFill/>
          <a:ln w="38100">
            <a:solidFill>
              <a:schemeClr val="tx1"/>
            </a:solidFill>
            <a:round/>
            <a:headEnd/>
            <a:tailEnd/>
          </a:ln>
          <a:effectLst/>
        </p:spPr>
        <p:txBody>
          <a:bodyPr/>
          <a:lstStyle/>
          <a:p>
            <a:endParaRPr lang="en-CA"/>
          </a:p>
        </p:txBody>
      </p:sp>
      <p:sp>
        <p:nvSpPr>
          <p:cNvPr id="47146" name="Rectangle 42"/>
          <p:cNvSpPr>
            <a:spLocks noChangeArrowheads="1"/>
          </p:cNvSpPr>
          <p:nvPr/>
        </p:nvSpPr>
        <p:spPr bwMode="auto">
          <a:xfrm>
            <a:off x="7740650" y="4941888"/>
            <a:ext cx="287338" cy="215900"/>
          </a:xfrm>
          <a:prstGeom prst="rect">
            <a:avLst/>
          </a:prstGeom>
          <a:solidFill>
            <a:schemeClr val="hlink"/>
          </a:solidFill>
          <a:ln w="9525">
            <a:solidFill>
              <a:schemeClr val="tx1"/>
            </a:solidFill>
            <a:miter lim="800000"/>
            <a:headEnd/>
            <a:tailEnd/>
          </a:ln>
          <a:effectLst/>
        </p:spPr>
        <p:txBody>
          <a:bodyPr wrap="none" anchor="ctr"/>
          <a:lstStyle/>
          <a:p>
            <a:endParaRPr lang="en-CA"/>
          </a:p>
        </p:txBody>
      </p:sp>
      <p:sp>
        <p:nvSpPr>
          <p:cNvPr id="47147" name="Rectangle 43"/>
          <p:cNvSpPr>
            <a:spLocks noChangeArrowheads="1"/>
          </p:cNvSpPr>
          <p:nvPr/>
        </p:nvSpPr>
        <p:spPr bwMode="auto">
          <a:xfrm>
            <a:off x="7669213" y="5229225"/>
            <a:ext cx="431800"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7148" name="Rectangle 44"/>
          <p:cNvSpPr>
            <a:spLocks noChangeArrowheads="1"/>
          </p:cNvSpPr>
          <p:nvPr/>
        </p:nvSpPr>
        <p:spPr bwMode="auto">
          <a:xfrm>
            <a:off x="5222875" y="4941888"/>
            <a:ext cx="719138"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7149" name="Rectangle 45"/>
          <p:cNvSpPr>
            <a:spLocks noChangeArrowheads="1"/>
          </p:cNvSpPr>
          <p:nvPr/>
        </p:nvSpPr>
        <p:spPr bwMode="auto">
          <a:xfrm>
            <a:off x="5078413" y="5229225"/>
            <a:ext cx="1008062"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7150" name="Line 46"/>
          <p:cNvSpPr>
            <a:spLocks noChangeShapeType="1"/>
          </p:cNvSpPr>
          <p:nvPr/>
        </p:nvSpPr>
        <p:spPr bwMode="auto">
          <a:xfrm>
            <a:off x="5581650" y="4221163"/>
            <a:ext cx="0" cy="1368425"/>
          </a:xfrm>
          <a:prstGeom prst="line">
            <a:avLst/>
          </a:prstGeom>
          <a:noFill/>
          <a:ln w="38100">
            <a:solidFill>
              <a:schemeClr val="tx1"/>
            </a:solidFill>
            <a:round/>
            <a:headEnd/>
            <a:tailEnd/>
          </a:ln>
          <a:effectLst/>
        </p:spPr>
        <p:txBody>
          <a:bodyPr/>
          <a:lstStyle/>
          <a:p>
            <a:endParaRPr lang="en-CA"/>
          </a:p>
        </p:txBody>
      </p:sp>
      <p:sp>
        <p:nvSpPr>
          <p:cNvPr id="47151" name="Text Box 47"/>
          <p:cNvSpPr txBox="1">
            <a:spLocks noChangeArrowheads="1"/>
          </p:cNvSpPr>
          <p:nvPr/>
        </p:nvSpPr>
        <p:spPr bwMode="auto">
          <a:xfrm>
            <a:off x="5365750" y="5589588"/>
            <a:ext cx="431800" cy="396875"/>
          </a:xfrm>
          <a:prstGeom prst="rect">
            <a:avLst/>
          </a:prstGeom>
          <a:noFill/>
          <a:ln w="9525">
            <a:noFill/>
            <a:miter lim="800000"/>
            <a:headEnd/>
            <a:tailEnd/>
          </a:ln>
          <a:effectLst/>
        </p:spPr>
        <p:txBody>
          <a:bodyPr>
            <a:spAutoFit/>
          </a:bodyPr>
          <a:lstStyle/>
          <a:p>
            <a:pPr>
              <a:spcBef>
                <a:spcPct val="50000"/>
              </a:spcBef>
            </a:pPr>
            <a:r>
              <a:rPr lang="en-US" b="0"/>
              <a:t>A</a:t>
            </a:r>
          </a:p>
        </p:txBody>
      </p:sp>
      <p:sp>
        <p:nvSpPr>
          <p:cNvPr id="47152" name="Line 48"/>
          <p:cNvSpPr>
            <a:spLocks noChangeShapeType="1"/>
          </p:cNvSpPr>
          <p:nvPr/>
        </p:nvSpPr>
        <p:spPr bwMode="auto">
          <a:xfrm>
            <a:off x="6734175" y="4221163"/>
            <a:ext cx="0" cy="1368425"/>
          </a:xfrm>
          <a:prstGeom prst="line">
            <a:avLst/>
          </a:prstGeom>
          <a:noFill/>
          <a:ln w="38100">
            <a:solidFill>
              <a:schemeClr val="tx1"/>
            </a:solidFill>
            <a:round/>
            <a:headEnd/>
            <a:tailEnd/>
          </a:ln>
          <a:effectLst/>
        </p:spPr>
        <p:txBody>
          <a:bodyPr/>
          <a:lstStyle/>
          <a:p>
            <a:endParaRPr lang="en-CA"/>
          </a:p>
        </p:txBody>
      </p:sp>
      <p:sp>
        <p:nvSpPr>
          <p:cNvPr id="47153" name="Text Box 49"/>
          <p:cNvSpPr txBox="1">
            <a:spLocks noChangeArrowheads="1"/>
          </p:cNvSpPr>
          <p:nvPr/>
        </p:nvSpPr>
        <p:spPr bwMode="auto">
          <a:xfrm>
            <a:off x="6518275" y="5589588"/>
            <a:ext cx="431800" cy="396875"/>
          </a:xfrm>
          <a:prstGeom prst="rect">
            <a:avLst/>
          </a:prstGeom>
          <a:noFill/>
          <a:ln w="9525">
            <a:noFill/>
            <a:miter lim="800000"/>
            <a:headEnd/>
            <a:tailEnd/>
          </a:ln>
          <a:effectLst/>
        </p:spPr>
        <p:txBody>
          <a:bodyPr>
            <a:spAutoFit/>
          </a:bodyPr>
          <a:lstStyle/>
          <a:p>
            <a:pPr>
              <a:spcBef>
                <a:spcPct val="50000"/>
              </a:spcBef>
            </a:pPr>
            <a:r>
              <a:rPr lang="en-US" b="0"/>
              <a:t>B</a:t>
            </a:r>
          </a:p>
        </p:txBody>
      </p:sp>
      <p:sp>
        <p:nvSpPr>
          <p:cNvPr id="47154" name="Line 50"/>
          <p:cNvSpPr>
            <a:spLocks noChangeShapeType="1"/>
          </p:cNvSpPr>
          <p:nvPr/>
        </p:nvSpPr>
        <p:spPr bwMode="auto">
          <a:xfrm>
            <a:off x="7885113" y="4221163"/>
            <a:ext cx="0" cy="1368425"/>
          </a:xfrm>
          <a:prstGeom prst="line">
            <a:avLst/>
          </a:prstGeom>
          <a:noFill/>
          <a:ln w="38100">
            <a:solidFill>
              <a:schemeClr val="tx1"/>
            </a:solidFill>
            <a:round/>
            <a:headEnd/>
            <a:tailEnd/>
          </a:ln>
          <a:effectLst/>
        </p:spPr>
        <p:txBody>
          <a:bodyPr/>
          <a:lstStyle/>
          <a:p>
            <a:endParaRPr lang="en-CA"/>
          </a:p>
        </p:txBody>
      </p:sp>
      <p:sp>
        <p:nvSpPr>
          <p:cNvPr id="47155" name="Text Box 51"/>
          <p:cNvSpPr txBox="1">
            <a:spLocks noChangeArrowheads="1"/>
          </p:cNvSpPr>
          <p:nvPr/>
        </p:nvSpPr>
        <p:spPr bwMode="auto">
          <a:xfrm>
            <a:off x="7669213" y="5589588"/>
            <a:ext cx="431800" cy="396875"/>
          </a:xfrm>
          <a:prstGeom prst="rect">
            <a:avLst/>
          </a:prstGeom>
          <a:noFill/>
          <a:ln w="9525">
            <a:noFill/>
            <a:miter lim="800000"/>
            <a:headEnd/>
            <a:tailEnd/>
          </a:ln>
          <a:effectLst/>
        </p:spPr>
        <p:txBody>
          <a:bodyPr>
            <a:spAutoFit/>
          </a:bodyPr>
          <a:lstStyle/>
          <a:p>
            <a:pPr>
              <a:spcBef>
                <a:spcPct val="50000"/>
              </a:spcBef>
            </a:pPr>
            <a:r>
              <a:rPr lang="en-US" b="0"/>
              <a:t>C</a:t>
            </a:r>
          </a:p>
        </p:txBody>
      </p:sp>
      <p:sp>
        <p:nvSpPr>
          <p:cNvPr id="47156" name="Line 52"/>
          <p:cNvSpPr>
            <a:spLocks noChangeShapeType="1"/>
          </p:cNvSpPr>
          <p:nvPr/>
        </p:nvSpPr>
        <p:spPr bwMode="auto">
          <a:xfrm>
            <a:off x="5076825" y="5589588"/>
            <a:ext cx="1008063" cy="0"/>
          </a:xfrm>
          <a:prstGeom prst="line">
            <a:avLst/>
          </a:prstGeom>
          <a:noFill/>
          <a:ln w="38100">
            <a:solidFill>
              <a:schemeClr val="tx1"/>
            </a:solidFill>
            <a:round/>
            <a:headEnd/>
            <a:tailEnd/>
          </a:ln>
          <a:effectLst/>
        </p:spPr>
        <p:txBody>
          <a:bodyPr/>
          <a:lstStyle/>
          <a:p>
            <a:endParaRPr lang="en-CA"/>
          </a:p>
        </p:txBody>
      </p:sp>
      <p:sp>
        <p:nvSpPr>
          <p:cNvPr id="47157" name="Line 53"/>
          <p:cNvSpPr>
            <a:spLocks noChangeShapeType="1"/>
          </p:cNvSpPr>
          <p:nvPr/>
        </p:nvSpPr>
        <p:spPr bwMode="auto">
          <a:xfrm>
            <a:off x="6229350" y="5589588"/>
            <a:ext cx="1008063" cy="0"/>
          </a:xfrm>
          <a:prstGeom prst="line">
            <a:avLst/>
          </a:prstGeom>
          <a:noFill/>
          <a:ln w="38100">
            <a:solidFill>
              <a:schemeClr val="tx1"/>
            </a:solidFill>
            <a:round/>
            <a:headEnd/>
            <a:tailEnd/>
          </a:ln>
          <a:effectLst/>
        </p:spPr>
        <p:txBody>
          <a:bodyPr/>
          <a:lstStyle/>
          <a:p>
            <a:endParaRPr lang="en-CA"/>
          </a:p>
        </p:txBody>
      </p:sp>
      <p:sp>
        <p:nvSpPr>
          <p:cNvPr id="47158" name="Line 54"/>
          <p:cNvSpPr>
            <a:spLocks noChangeShapeType="1"/>
          </p:cNvSpPr>
          <p:nvPr/>
        </p:nvSpPr>
        <p:spPr bwMode="auto">
          <a:xfrm>
            <a:off x="7381875" y="5589588"/>
            <a:ext cx="1008063" cy="0"/>
          </a:xfrm>
          <a:prstGeom prst="line">
            <a:avLst/>
          </a:prstGeom>
          <a:noFill/>
          <a:ln w="38100">
            <a:solidFill>
              <a:schemeClr val="tx1"/>
            </a:solidFill>
            <a:round/>
            <a:headEnd/>
            <a:tailEnd/>
          </a:ln>
          <a:effectLst/>
        </p:spPr>
        <p:txBody>
          <a:bodyPr/>
          <a:lstStyle/>
          <a:p>
            <a:endParaRPr lang="en-CA"/>
          </a:p>
        </p:txBody>
      </p:sp>
      <p:sp>
        <p:nvSpPr>
          <p:cNvPr id="47159" name="Line 55"/>
          <p:cNvSpPr>
            <a:spLocks noChangeShapeType="1"/>
          </p:cNvSpPr>
          <p:nvPr/>
        </p:nvSpPr>
        <p:spPr bwMode="auto">
          <a:xfrm>
            <a:off x="4357688" y="2709863"/>
            <a:ext cx="719137" cy="0"/>
          </a:xfrm>
          <a:prstGeom prst="line">
            <a:avLst/>
          </a:prstGeom>
          <a:noFill/>
          <a:ln w="38100">
            <a:solidFill>
              <a:schemeClr val="accent2"/>
            </a:solidFill>
            <a:round/>
            <a:headEnd/>
            <a:tailEnd type="triangle" w="med" len="med"/>
          </a:ln>
          <a:effectLst/>
        </p:spPr>
        <p:txBody>
          <a:bodyPr/>
          <a:lstStyle/>
          <a:p>
            <a:endParaRPr lang="en-CA"/>
          </a:p>
        </p:txBody>
      </p:sp>
      <p:sp>
        <p:nvSpPr>
          <p:cNvPr id="47160" name="Line 56"/>
          <p:cNvSpPr>
            <a:spLocks noChangeShapeType="1"/>
          </p:cNvSpPr>
          <p:nvPr/>
        </p:nvSpPr>
        <p:spPr bwMode="auto">
          <a:xfrm>
            <a:off x="4284663" y="5013325"/>
            <a:ext cx="719137" cy="0"/>
          </a:xfrm>
          <a:prstGeom prst="line">
            <a:avLst/>
          </a:prstGeom>
          <a:noFill/>
          <a:ln w="38100">
            <a:solidFill>
              <a:schemeClr val="accent2"/>
            </a:solidFill>
            <a:round/>
            <a:headEnd/>
            <a:tailEnd type="triangle" w="med" len="med"/>
          </a:ln>
          <a:effectLst/>
        </p:spPr>
        <p:txBody>
          <a:bodyPr/>
          <a:lstStyle/>
          <a:p>
            <a:endParaRPr lang="en-CA"/>
          </a:p>
        </p:txBody>
      </p:sp>
      <p:sp>
        <p:nvSpPr>
          <p:cNvPr id="47161" name="Text Box 57"/>
          <p:cNvSpPr txBox="1">
            <a:spLocks noChangeArrowheads="1"/>
          </p:cNvSpPr>
          <p:nvPr/>
        </p:nvSpPr>
        <p:spPr bwMode="auto">
          <a:xfrm>
            <a:off x="1447800" y="1295400"/>
            <a:ext cx="6400800" cy="495300"/>
          </a:xfrm>
          <a:prstGeom prst="rect">
            <a:avLst/>
          </a:prstGeom>
          <a:solidFill>
            <a:schemeClr val="bg2"/>
          </a:solidFill>
          <a:ln w="38100">
            <a:solidFill>
              <a:schemeClr val="accent2"/>
            </a:solidFill>
            <a:miter lim="800000"/>
            <a:headEnd/>
            <a:tailEnd/>
          </a:ln>
          <a:effectLst/>
        </p:spPr>
        <p:txBody>
          <a:bodyPr>
            <a:spAutoFit/>
          </a:bodyPr>
          <a:lstStyle/>
          <a:p>
            <a:pPr>
              <a:spcBef>
                <a:spcPct val="50000"/>
              </a:spcBef>
            </a:pPr>
            <a:r>
              <a:rPr lang="en-US" sz="2400"/>
              <a:t>Goal: Move the disks from peg </a:t>
            </a:r>
            <a:r>
              <a:rPr lang="en-US" sz="2400">
                <a:solidFill>
                  <a:schemeClr val="hlink"/>
                </a:solidFill>
              </a:rPr>
              <a:t>A</a:t>
            </a:r>
            <a:r>
              <a:rPr lang="en-US" sz="2400"/>
              <a:t> to peg </a:t>
            </a:r>
            <a:r>
              <a:rPr lang="en-US" sz="2400">
                <a:solidFill>
                  <a:schemeClr val="hlink"/>
                </a:solidFill>
              </a:rPr>
              <a:t>C</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lide Number Placeholder 4"/>
          <p:cNvSpPr>
            <a:spLocks noGrp="1"/>
          </p:cNvSpPr>
          <p:nvPr>
            <p:ph type="sldNum" sz="quarter" idx="12"/>
          </p:nvPr>
        </p:nvSpPr>
        <p:spPr/>
        <p:txBody>
          <a:bodyPr/>
          <a:lstStyle/>
          <a:p>
            <a:r>
              <a:rPr lang="en-US"/>
              <a:t>8-</a:t>
            </a:r>
            <a:fld id="{F6B5A372-61D5-4C44-A18C-1D2C597895AE}" type="slidenum">
              <a:rPr lang="en-US"/>
              <a:pPr/>
              <a:t>37</a:t>
            </a:fld>
            <a:endParaRPr lang="en-US"/>
          </a:p>
        </p:txBody>
      </p:sp>
      <p:sp>
        <p:nvSpPr>
          <p:cNvPr id="48131" name="Rectangle 3"/>
          <p:cNvSpPr>
            <a:spLocks noChangeArrowheads="1"/>
          </p:cNvSpPr>
          <p:nvPr/>
        </p:nvSpPr>
        <p:spPr bwMode="auto">
          <a:xfrm>
            <a:off x="3492500" y="2566988"/>
            <a:ext cx="287338"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8132" name="Rectangle 4"/>
          <p:cNvSpPr>
            <a:spLocks noChangeArrowheads="1"/>
          </p:cNvSpPr>
          <p:nvPr/>
        </p:nvSpPr>
        <p:spPr bwMode="auto">
          <a:xfrm>
            <a:off x="3419475" y="2854325"/>
            <a:ext cx="431800"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8133" name="Rectangle 5"/>
          <p:cNvSpPr>
            <a:spLocks noChangeArrowheads="1"/>
          </p:cNvSpPr>
          <p:nvPr/>
        </p:nvSpPr>
        <p:spPr bwMode="auto">
          <a:xfrm>
            <a:off x="2124075" y="2854325"/>
            <a:ext cx="719138" cy="215900"/>
          </a:xfrm>
          <a:prstGeom prst="rect">
            <a:avLst/>
          </a:prstGeom>
          <a:solidFill>
            <a:schemeClr val="hlink"/>
          </a:solidFill>
          <a:ln w="9525">
            <a:solidFill>
              <a:schemeClr val="tx1"/>
            </a:solidFill>
            <a:miter lim="800000"/>
            <a:headEnd/>
            <a:tailEnd/>
          </a:ln>
          <a:effectLst/>
        </p:spPr>
        <p:txBody>
          <a:bodyPr wrap="none" anchor="ctr"/>
          <a:lstStyle/>
          <a:p>
            <a:endParaRPr lang="en-CA"/>
          </a:p>
        </p:txBody>
      </p:sp>
      <p:sp>
        <p:nvSpPr>
          <p:cNvPr id="48134" name="Rectangle 6"/>
          <p:cNvSpPr>
            <a:spLocks noChangeArrowheads="1"/>
          </p:cNvSpPr>
          <p:nvPr/>
        </p:nvSpPr>
        <p:spPr bwMode="auto">
          <a:xfrm>
            <a:off x="828675" y="2854325"/>
            <a:ext cx="1008063"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8135" name="Line 7"/>
          <p:cNvSpPr>
            <a:spLocks noChangeShapeType="1"/>
          </p:cNvSpPr>
          <p:nvPr/>
        </p:nvSpPr>
        <p:spPr bwMode="auto">
          <a:xfrm>
            <a:off x="1331913" y="1846263"/>
            <a:ext cx="0" cy="1368425"/>
          </a:xfrm>
          <a:prstGeom prst="line">
            <a:avLst/>
          </a:prstGeom>
          <a:noFill/>
          <a:ln w="38100">
            <a:solidFill>
              <a:schemeClr val="tx1"/>
            </a:solidFill>
            <a:round/>
            <a:headEnd/>
            <a:tailEnd/>
          </a:ln>
          <a:effectLst/>
        </p:spPr>
        <p:txBody>
          <a:bodyPr/>
          <a:lstStyle/>
          <a:p>
            <a:endParaRPr lang="en-CA"/>
          </a:p>
        </p:txBody>
      </p:sp>
      <p:sp>
        <p:nvSpPr>
          <p:cNvPr id="48136" name="Text Box 8"/>
          <p:cNvSpPr txBox="1">
            <a:spLocks noChangeArrowheads="1"/>
          </p:cNvSpPr>
          <p:nvPr/>
        </p:nvSpPr>
        <p:spPr bwMode="auto">
          <a:xfrm>
            <a:off x="1116013" y="3214688"/>
            <a:ext cx="431800" cy="396875"/>
          </a:xfrm>
          <a:prstGeom prst="rect">
            <a:avLst/>
          </a:prstGeom>
          <a:noFill/>
          <a:ln w="9525">
            <a:noFill/>
            <a:miter lim="800000"/>
            <a:headEnd/>
            <a:tailEnd/>
          </a:ln>
          <a:effectLst/>
        </p:spPr>
        <p:txBody>
          <a:bodyPr>
            <a:spAutoFit/>
          </a:bodyPr>
          <a:lstStyle/>
          <a:p>
            <a:pPr>
              <a:spcBef>
                <a:spcPct val="50000"/>
              </a:spcBef>
            </a:pPr>
            <a:r>
              <a:rPr lang="en-US" b="0"/>
              <a:t>A</a:t>
            </a:r>
          </a:p>
        </p:txBody>
      </p:sp>
      <p:sp>
        <p:nvSpPr>
          <p:cNvPr id="48137" name="Line 9"/>
          <p:cNvSpPr>
            <a:spLocks noChangeShapeType="1"/>
          </p:cNvSpPr>
          <p:nvPr/>
        </p:nvSpPr>
        <p:spPr bwMode="auto">
          <a:xfrm>
            <a:off x="2484438" y="1846263"/>
            <a:ext cx="0" cy="1368425"/>
          </a:xfrm>
          <a:prstGeom prst="line">
            <a:avLst/>
          </a:prstGeom>
          <a:noFill/>
          <a:ln w="38100">
            <a:solidFill>
              <a:schemeClr val="tx1"/>
            </a:solidFill>
            <a:round/>
            <a:headEnd/>
            <a:tailEnd/>
          </a:ln>
          <a:effectLst/>
        </p:spPr>
        <p:txBody>
          <a:bodyPr/>
          <a:lstStyle/>
          <a:p>
            <a:endParaRPr lang="en-CA"/>
          </a:p>
        </p:txBody>
      </p:sp>
      <p:sp>
        <p:nvSpPr>
          <p:cNvPr id="48138" name="Text Box 10"/>
          <p:cNvSpPr txBox="1">
            <a:spLocks noChangeArrowheads="1"/>
          </p:cNvSpPr>
          <p:nvPr/>
        </p:nvSpPr>
        <p:spPr bwMode="auto">
          <a:xfrm>
            <a:off x="2268538" y="3214688"/>
            <a:ext cx="431800" cy="396875"/>
          </a:xfrm>
          <a:prstGeom prst="rect">
            <a:avLst/>
          </a:prstGeom>
          <a:noFill/>
          <a:ln w="9525">
            <a:noFill/>
            <a:miter lim="800000"/>
            <a:headEnd/>
            <a:tailEnd/>
          </a:ln>
          <a:effectLst/>
        </p:spPr>
        <p:txBody>
          <a:bodyPr>
            <a:spAutoFit/>
          </a:bodyPr>
          <a:lstStyle/>
          <a:p>
            <a:pPr>
              <a:spcBef>
                <a:spcPct val="50000"/>
              </a:spcBef>
            </a:pPr>
            <a:r>
              <a:rPr lang="en-US" b="0"/>
              <a:t>B</a:t>
            </a:r>
          </a:p>
        </p:txBody>
      </p:sp>
      <p:sp>
        <p:nvSpPr>
          <p:cNvPr id="48139" name="Line 11"/>
          <p:cNvSpPr>
            <a:spLocks noChangeShapeType="1"/>
          </p:cNvSpPr>
          <p:nvPr/>
        </p:nvSpPr>
        <p:spPr bwMode="auto">
          <a:xfrm>
            <a:off x="3635375" y="1846263"/>
            <a:ext cx="0" cy="1368425"/>
          </a:xfrm>
          <a:prstGeom prst="line">
            <a:avLst/>
          </a:prstGeom>
          <a:noFill/>
          <a:ln w="38100">
            <a:solidFill>
              <a:schemeClr val="tx1"/>
            </a:solidFill>
            <a:round/>
            <a:headEnd/>
            <a:tailEnd/>
          </a:ln>
          <a:effectLst/>
        </p:spPr>
        <p:txBody>
          <a:bodyPr/>
          <a:lstStyle/>
          <a:p>
            <a:endParaRPr lang="en-CA"/>
          </a:p>
        </p:txBody>
      </p:sp>
      <p:sp>
        <p:nvSpPr>
          <p:cNvPr id="48140" name="Text Box 12"/>
          <p:cNvSpPr txBox="1">
            <a:spLocks noChangeArrowheads="1"/>
          </p:cNvSpPr>
          <p:nvPr/>
        </p:nvSpPr>
        <p:spPr bwMode="auto">
          <a:xfrm>
            <a:off x="3419475" y="3214688"/>
            <a:ext cx="431800" cy="396875"/>
          </a:xfrm>
          <a:prstGeom prst="rect">
            <a:avLst/>
          </a:prstGeom>
          <a:noFill/>
          <a:ln w="9525">
            <a:noFill/>
            <a:miter lim="800000"/>
            <a:headEnd/>
            <a:tailEnd/>
          </a:ln>
          <a:effectLst/>
        </p:spPr>
        <p:txBody>
          <a:bodyPr>
            <a:spAutoFit/>
          </a:bodyPr>
          <a:lstStyle/>
          <a:p>
            <a:pPr>
              <a:spcBef>
                <a:spcPct val="50000"/>
              </a:spcBef>
            </a:pPr>
            <a:r>
              <a:rPr lang="en-US" b="0"/>
              <a:t>C</a:t>
            </a:r>
          </a:p>
        </p:txBody>
      </p:sp>
      <p:sp>
        <p:nvSpPr>
          <p:cNvPr id="48141" name="Line 13"/>
          <p:cNvSpPr>
            <a:spLocks noChangeShapeType="1"/>
          </p:cNvSpPr>
          <p:nvPr/>
        </p:nvSpPr>
        <p:spPr bwMode="auto">
          <a:xfrm>
            <a:off x="827088" y="3214688"/>
            <a:ext cx="1008062" cy="0"/>
          </a:xfrm>
          <a:prstGeom prst="line">
            <a:avLst/>
          </a:prstGeom>
          <a:noFill/>
          <a:ln w="38100">
            <a:solidFill>
              <a:schemeClr val="tx1"/>
            </a:solidFill>
            <a:round/>
            <a:headEnd/>
            <a:tailEnd/>
          </a:ln>
          <a:effectLst/>
        </p:spPr>
        <p:txBody>
          <a:bodyPr/>
          <a:lstStyle/>
          <a:p>
            <a:endParaRPr lang="en-CA"/>
          </a:p>
        </p:txBody>
      </p:sp>
      <p:sp>
        <p:nvSpPr>
          <p:cNvPr id="48142" name="Line 14"/>
          <p:cNvSpPr>
            <a:spLocks noChangeShapeType="1"/>
          </p:cNvSpPr>
          <p:nvPr/>
        </p:nvSpPr>
        <p:spPr bwMode="auto">
          <a:xfrm>
            <a:off x="1979613" y="3214688"/>
            <a:ext cx="1008062" cy="0"/>
          </a:xfrm>
          <a:prstGeom prst="line">
            <a:avLst/>
          </a:prstGeom>
          <a:noFill/>
          <a:ln w="38100">
            <a:solidFill>
              <a:schemeClr val="tx1"/>
            </a:solidFill>
            <a:round/>
            <a:headEnd/>
            <a:tailEnd/>
          </a:ln>
          <a:effectLst/>
        </p:spPr>
        <p:txBody>
          <a:bodyPr/>
          <a:lstStyle/>
          <a:p>
            <a:endParaRPr lang="en-CA"/>
          </a:p>
        </p:txBody>
      </p:sp>
      <p:sp>
        <p:nvSpPr>
          <p:cNvPr id="48143" name="Line 15"/>
          <p:cNvSpPr>
            <a:spLocks noChangeShapeType="1"/>
          </p:cNvSpPr>
          <p:nvPr/>
        </p:nvSpPr>
        <p:spPr bwMode="auto">
          <a:xfrm>
            <a:off x="3132138" y="3214688"/>
            <a:ext cx="1008062" cy="0"/>
          </a:xfrm>
          <a:prstGeom prst="line">
            <a:avLst/>
          </a:prstGeom>
          <a:noFill/>
          <a:ln w="38100">
            <a:solidFill>
              <a:schemeClr val="tx1"/>
            </a:solidFill>
            <a:round/>
            <a:headEnd/>
            <a:tailEnd/>
          </a:ln>
          <a:effectLst/>
        </p:spPr>
        <p:txBody>
          <a:bodyPr/>
          <a:lstStyle/>
          <a:p>
            <a:endParaRPr lang="en-CA"/>
          </a:p>
        </p:txBody>
      </p:sp>
      <p:sp>
        <p:nvSpPr>
          <p:cNvPr id="48144" name="Rectangle 16"/>
          <p:cNvSpPr>
            <a:spLocks noChangeArrowheads="1"/>
          </p:cNvSpPr>
          <p:nvPr/>
        </p:nvSpPr>
        <p:spPr bwMode="auto">
          <a:xfrm>
            <a:off x="5435600" y="2566988"/>
            <a:ext cx="287338" cy="215900"/>
          </a:xfrm>
          <a:prstGeom prst="rect">
            <a:avLst/>
          </a:prstGeom>
          <a:solidFill>
            <a:schemeClr val="hlink"/>
          </a:solidFill>
          <a:ln w="9525">
            <a:solidFill>
              <a:schemeClr val="tx1"/>
            </a:solidFill>
            <a:miter lim="800000"/>
            <a:headEnd/>
            <a:tailEnd/>
          </a:ln>
          <a:effectLst/>
        </p:spPr>
        <p:txBody>
          <a:bodyPr wrap="none" anchor="ctr"/>
          <a:lstStyle/>
          <a:p>
            <a:endParaRPr lang="en-CA"/>
          </a:p>
        </p:txBody>
      </p:sp>
      <p:sp>
        <p:nvSpPr>
          <p:cNvPr id="48145" name="Rectangle 17"/>
          <p:cNvSpPr>
            <a:spLocks noChangeArrowheads="1"/>
          </p:cNvSpPr>
          <p:nvPr/>
        </p:nvSpPr>
        <p:spPr bwMode="auto">
          <a:xfrm>
            <a:off x="7667625" y="2854325"/>
            <a:ext cx="431800"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8146" name="Rectangle 18"/>
          <p:cNvSpPr>
            <a:spLocks noChangeArrowheads="1"/>
          </p:cNvSpPr>
          <p:nvPr/>
        </p:nvSpPr>
        <p:spPr bwMode="auto">
          <a:xfrm>
            <a:off x="6372225" y="2854325"/>
            <a:ext cx="719138"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8147" name="Rectangle 19"/>
          <p:cNvSpPr>
            <a:spLocks noChangeArrowheads="1"/>
          </p:cNvSpPr>
          <p:nvPr/>
        </p:nvSpPr>
        <p:spPr bwMode="auto">
          <a:xfrm>
            <a:off x="5078413" y="2854325"/>
            <a:ext cx="1008062"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8148" name="Line 20"/>
          <p:cNvSpPr>
            <a:spLocks noChangeShapeType="1"/>
          </p:cNvSpPr>
          <p:nvPr/>
        </p:nvSpPr>
        <p:spPr bwMode="auto">
          <a:xfrm>
            <a:off x="5581650" y="1846263"/>
            <a:ext cx="0" cy="1368425"/>
          </a:xfrm>
          <a:prstGeom prst="line">
            <a:avLst/>
          </a:prstGeom>
          <a:noFill/>
          <a:ln w="38100">
            <a:solidFill>
              <a:schemeClr val="tx1"/>
            </a:solidFill>
            <a:round/>
            <a:headEnd/>
            <a:tailEnd/>
          </a:ln>
          <a:effectLst/>
        </p:spPr>
        <p:txBody>
          <a:bodyPr/>
          <a:lstStyle/>
          <a:p>
            <a:endParaRPr lang="en-CA"/>
          </a:p>
        </p:txBody>
      </p:sp>
      <p:sp>
        <p:nvSpPr>
          <p:cNvPr id="48149" name="Text Box 21"/>
          <p:cNvSpPr txBox="1">
            <a:spLocks noChangeArrowheads="1"/>
          </p:cNvSpPr>
          <p:nvPr/>
        </p:nvSpPr>
        <p:spPr bwMode="auto">
          <a:xfrm>
            <a:off x="5365750" y="3214688"/>
            <a:ext cx="431800" cy="396875"/>
          </a:xfrm>
          <a:prstGeom prst="rect">
            <a:avLst/>
          </a:prstGeom>
          <a:noFill/>
          <a:ln w="9525">
            <a:noFill/>
            <a:miter lim="800000"/>
            <a:headEnd/>
            <a:tailEnd/>
          </a:ln>
          <a:effectLst/>
        </p:spPr>
        <p:txBody>
          <a:bodyPr>
            <a:spAutoFit/>
          </a:bodyPr>
          <a:lstStyle/>
          <a:p>
            <a:pPr>
              <a:spcBef>
                <a:spcPct val="50000"/>
              </a:spcBef>
            </a:pPr>
            <a:r>
              <a:rPr lang="en-US" b="0"/>
              <a:t>A</a:t>
            </a:r>
          </a:p>
        </p:txBody>
      </p:sp>
      <p:sp>
        <p:nvSpPr>
          <p:cNvPr id="48150" name="Line 22"/>
          <p:cNvSpPr>
            <a:spLocks noChangeShapeType="1"/>
          </p:cNvSpPr>
          <p:nvPr/>
        </p:nvSpPr>
        <p:spPr bwMode="auto">
          <a:xfrm>
            <a:off x="6734175" y="1846263"/>
            <a:ext cx="0" cy="1368425"/>
          </a:xfrm>
          <a:prstGeom prst="line">
            <a:avLst/>
          </a:prstGeom>
          <a:noFill/>
          <a:ln w="38100">
            <a:solidFill>
              <a:schemeClr val="tx1"/>
            </a:solidFill>
            <a:round/>
            <a:headEnd/>
            <a:tailEnd/>
          </a:ln>
          <a:effectLst/>
        </p:spPr>
        <p:txBody>
          <a:bodyPr/>
          <a:lstStyle/>
          <a:p>
            <a:endParaRPr lang="en-CA"/>
          </a:p>
        </p:txBody>
      </p:sp>
      <p:sp>
        <p:nvSpPr>
          <p:cNvPr id="48151" name="Text Box 23"/>
          <p:cNvSpPr txBox="1">
            <a:spLocks noChangeArrowheads="1"/>
          </p:cNvSpPr>
          <p:nvPr/>
        </p:nvSpPr>
        <p:spPr bwMode="auto">
          <a:xfrm>
            <a:off x="6518275" y="3214688"/>
            <a:ext cx="431800" cy="396875"/>
          </a:xfrm>
          <a:prstGeom prst="rect">
            <a:avLst/>
          </a:prstGeom>
          <a:noFill/>
          <a:ln w="9525">
            <a:noFill/>
            <a:miter lim="800000"/>
            <a:headEnd/>
            <a:tailEnd/>
          </a:ln>
          <a:effectLst/>
        </p:spPr>
        <p:txBody>
          <a:bodyPr>
            <a:spAutoFit/>
          </a:bodyPr>
          <a:lstStyle/>
          <a:p>
            <a:pPr>
              <a:spcBef>
                <a:spcPct val="50000"/>
              </a:spcBef>
            </a:pPr>
            <a:r>
              <a:rPr lang="en-US" b="0"/>
              <a:t>B</a:t>
            </a:r>
          </a:p>
        </p:txBody>
      </p:sp>
      <p:sp>
        <p:nvSpPr>
          <p:cNvPr id="48152" name="Line 24"/>
          <p:cNvSpPr>
            <a:spLocks noChangeShapeType="1"/>
          </p:cNvSpPr>
          <p:nvPr/>
        </p:nvSpPr>
        <p:spPr bwMode="auto">
          <a:xfrm>
            <a:off x="7885113" y="1846263"/>
            <a:ext cx="0" cy="1368425"/>
          </a:xfrm>
          <a:prstGeom prst="line">
            <a:avLst/>
          </a:prstGeom>
          <a:noFill/>
          <a:ln w="38100">
            <a:solidFill>
              <a:schemeClr val="tx1"/>
            </a:solidFill>
            <a:round/>
            <a:headEnd/>
            <a:tailEnd/>
          </a:ln>
          <a:effectLst/>
        </p:spPr>
        <p:txBody>
          <a:bodyPr/>
          <a:lstStyle/>
          <a:p>
            <a:endParaRPr lang="en-CA"/>
          </a:p>
        </p:txBody>
      </p:sp>
      <p:sp>
        <p:nvSpPr>
          <p:cNvPr id="48153" name="Text Box 25"/>
          <p:cNvSpPr txBox="1">
            <a:spLocks noChangeArrowheads="1"/>
          </p:cNvSpPr>
          <p:nvPr/>
        </p:nvSpPr>
        <p:spPr bwMode="auto">
          <a:xfrm>
            <a:off x="7669213" y="3214688"/>
            <a:ext cx="431800" cy="396875"/>
          </a:xfrm>
          <a:prstGeom prst="rect">
            <a:avLst/>
          </a:prstGeom>
          <a:noFill/>
          <a:ln w="9525">
            <a:noFill/>
            <a:miter lim="800000"/>
            <a:headEnd/>
            <a:tailEnd/>
          </a:ln>
          <a:effectLst/>
        </p:spPr>
        <p:txBody>
          <a:bodyPr>
            <a:spAutoFit/>
          </a:bodyPr>
          <a:lstStyle/>
          <a:p>
            <a:pPr>
              <a:spcBef>
                <a:spcPct val="50000"/>
              </a:spcBef>
            </a:pPr>
            <a:r>
              <a:rPr lang="en-US" b="0"/>
              <a:t>C</a:t>
            </a:r>
          </a:p>
        </p:txBody>
      </p:sp>
      <p:sp>
        <p:nvSpPr>
          <p:cNvPr id="48154" name="Line 26"/>
          <p:cNvSpPr>
            <a:spLocks noChangeShapeType="1"/>
          </p:cNvSpPr>
          <p:nvPr/>
        </p:nvSpPr>
        <p:spPr bwMode="auto">
          <a:xfrm>
            <a:off x="5076825" y="3214688"/>
            <a:ext cx="1008063" cy="0"/>
          </a:xfrm>
          <a:prstGeom prst="line">
            <a:avLst/>
          </a:prstGeom>
          <a:noFill/>
          <a:ln w="38100">
            <a:solidFill>
              <a:schemeClr val="tx1"/>
            </a:solidFill>
            <a:round/>
            <a:headEnd/>
            <a:tailEnd/>
          </a:ln>
          <a:effectLst/>
        </p:spPr>
        <p:txBody>
          <a:bodyPr/>
          <a:lstStyle/>
          <a:p>
            <a:endParaRPr lang="en-CA"/>
          </a:p>
        </p:txBody>
      </p:sp>
      <p:sp>
        <p:nvSpPr>
          <p:cNvPr id="48155" name="Line 27"/>
          <p:cNvSpPr>
            <a:spLocks noChangeShapeType="1"/>
          </p:cNvSpPr>
          <p:nvPr/>
        </p:nvSpPr>
        <p:spPr bwMode="auto">
          <a:xfrm>
            <a:off x="6229350" y="3214688"/>
            <a:ext cx="1008063" cy="0"/>
          </a:xfrm>
          <a:prstGeom prst="line">
            <a:avLst/>
          </a:prstGeom>
          <a:noFill/>
          <a:ln w="38100">
            <a:solidFill>
              <a:schemeClr val="tx1"/>
            </a:solidFill>
            <a:round/>
            <a:headEnd/>
            <a:tailEnd/>
          </a:ln>
          <a:effectLst/>
        </p:spPr>
        <p:txBody>
          <a:bodyPr/>
          <a:lstStyle/>
          <a:p>
            <a:endParaRPr lang="en-CA"/>
          </a:p>
        </p:txBody>
      </p:sp>
      <p:sp>
        <p:nvSpPr>
          <p:cNvPr id="48156" name="Line 28"/>
          <p:cNvSpPr>
            <a:spLocks noChangeShapeType="1"/>
          </p:cNvSpPr>
          <p:nvPr/>
        </p:nvSpPr>
        <p:spPr bwMode="auto">
          <a:xfrm>
            <a:off x="7381875" y="3214688"/>
            <a:ext cx="1008063" cy="0"/>
          </a:xfrm>
          <a:prstGeom prst="line">
            <a:avLst/>
          </a:prstGeom>
          <a:noFill/>
          <a:ln w="38100">
            <a:solidFill>
              <a:schemeClr val="tx1"/>
            </a:solidFill>
            <a:round/>
            <a:headEnd/>
            <a:tailEnd/>
          </a:ln>
          <a:effectLst/>
        </p:spPr>
        <p:txBody>
          <a:bodyPr/>
          <a:lstStyle/>
          <a:p>
            <a:endParaRPr lang="en-CA"/>
          </a:p>
        </p:txBody>
      </p:sp>
      <p:sp>
        <p:nvSpPr>
          <p:cNvPr id="48157" name="Rectangle 29"/>
          <p:cNvSpPr>
            <a:spLocks noChangeArrowheads="1"/>
          </p:cNvSpPr>
          <p:nvPr/>
        </p:nvSpPr>
        <p:spPr bwMode="auto">
          <a:xfrm>
            <a:off x="1187450" y="4870450"/>
            <a:ext cx="287338"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8158" name="Rectangle 30"/>
          <p:cNvSpPr>
            <a:spLocks noChangeArrowheads="1"/>
          </p:cNvSpPr>
          <p:nvPr/>
        </p:nvSpPr>
        <p:spPr bwMode="auto">
          <a:xfrm>
            <a:off x="2268538" y="4870450"/>
            <a:ext cx="431800" cy="215900"/>
          </a:xfrm>
          <a:prstGeom prst="rect">
            <a:avLst/>
          </a:prstGeom>
          <a:solidFill>
            <a:schemeClr val="hlink"/>
          </a:solidFill>
          <a:ln w="9525">
            <a:solidFill>
              <a:schemeClr val="tx1"/>
            </a:solidFill>
            <a:miter lim="800000"/>
            <a:headEnd/>
            <a:tailEnd/>
          </a:ln>
          <a:effectLst/>
        </p:spPr>
        <p:txBody>
          <a:bodyPr wrap="none" anchor="ctr"/>
          <a:lstStyle/>
          <a:p>
            <a:endParaRPr lang="en-CA"/>
          </a:p>
        </p:txBody>
      </p:sp>
      <p:sp>
        <p:nvSpPr>
          <p:cNvPr id="48159" name="Rectangle 31"/>
          <p:cNvSpPr>
            <a:spLocks noChangeArrowheads="1"/>
          </p:cNvSpPr>
          <p:nvPr/>
        </p:nvSpPr>
        <p:spPr bwMode="auto">
          <a:xfrm>
            <a:off x="2124075" y="5159375"/>
            <a:ext cx="719138"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8160" name="Rectangle 32"/>
          <p:cNvSpPr>
            <a:spLocks noChangeArrowheads="1"/>
          </p:cNvSpPr>
          <p:nvPr/>
        </p:nvSpPr>
        <p:spPr bwMode="auto">
          <a:xfrm>
            <a:off x="828675" y="5159375"/>
            <a:ext cx="1008063"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8161" name="Line 33"/>
          <p:cNvSpPr>
            <a:spLocks noChangeShapeType="1"/>
          </p:cNvSpPr>
          <p:nvPr/>
        </p:nvSpPr>
        <p:spPr bwMode="auto">
          <a:xfrm>
            <a:off x="1331913" y="4151313"/>
            <a:ext cx="0" cy="1368425"/>
          </a:xfrm>
          <a:prstGeom prst="line">
            <a:avLst/>
          </a:prstGeom>
          <a:noFill/>
          <a:ln w="38100">
            <a:solidFill>
              <a:schemeClr val="tx1"/>
            </a:solidFill>
            <a:round/>
            <a:headEnd/>
            <a:tailEnd/>
          </a:ln>
          <a:effectLst/>
        </p:spPr>
        <p:txBody>
          <a:bodyPr/>
          <a:lstStyle/>
          <a:p>
            <a:endParaRPr lang="en-CA"/>
          </a:p>
        </p:txBody>
      </p:sp>
      <p:sp>
        <p:nvSpPr>
          <p:cNvPr id="48162" name="Text Box 34"/>
          <p:cNvSpPr txBox="1">
            <a:spLocks noChangeArrowheads="1"/>
          </p:cNvSpPr>
          <p:nvPr/>
        </p:nvSpPr>
        <p:spPr bwMode="auto">
          <a:xfrm>
            <a:off x="1116013" y="5519738"/>
            <a:ext cx="431800" cy="396875"/>
          </a:xfrm>
          <a:prstGeom prst="rect">
            <a:avLst/>
          </a:prstGeom>
          <a:noFill/>
          <a:ln w="9525">
            <a:noFill/>
            <a:miter lim="800000"/>
            <a:headEnd/>
            <a:tailEnd/>
          </a:ln>
          <a:effectLst/>
        </p:spPr>
        <p:txBody>
          <a:bodyPr>
            <a:spAutoFit/>
          </a:bodyPr>
          <a:lstStyle/>
          <a:p>
            <a:pPr>
              <a:spcBef>
                <a:spcPct val="50000"/>
              </a:spcBef>
            </a:pPr>
            <a:r>
              <a:rPr lang="en-US" b="0"/>
              <a:t>A</a:t>
            </a:r>
          </a:p>
        </p:txBody>
      </p:sp>
      <p:sp>
        <p:nvSpPr>
          <p:cNvPr id="48163" name="Line 35"/>
          <p:cNvSpPr>
            <a:spLocks noChangeShapeType="1"/>
          </p:cNvSpPr>
          <p:nvPr/>
        </p:nvSpPr>
        <p:spPr bwMode="auto">
          <a:xfrm>
            <a:off x="2484438" y="4151313"/>
            <a:ext cx="0" cy="1368425"/>
          </a:xfrm>
          <a:prstGeom prst="line">
            <a:avLst/>
          </a:prstGeom>
          <a:noFill/>
          <a:ln w="38100">
            <a:solidFill>
              <a:schemeClr val="tx1"/>
            </a:solidFill>
            <a:round/>
            <a:headEnd/>
            <a:tailEnd/>
          </a:ln>
          <a:effectLst/>
        </p:spPr>
        <p:txBody>
          <a:bodyPr/>
          <a:lstStyle/>
          <a:p>
            <a:endParaRPr lang="en-CA"/>
          </a:p>
        </p:txBody>
      </p:sp>
      <p:sp>
        <p:nvSpPr>
          <p:cNvPr id="48164" name="Text Box 36"/>
          <p:cNvSpPr txBox="1">
            <a:spLocks noChangeArrowheads="1"/>
          </p:cNvSpPr>
          <p:nvPr/>
        </p:nvSpPr>
        <p:spPr bwMode="auto">
          <a:xfrm>
            <a:off x="2268538" y="5519738"/>
            <a:ext cx="431800" cy="396875"/>
          </a:xfrm>
          <a:prstGeom prst="rect">
            <a:avLst/>
          </a:prstGeom>
          <a:noFill/>
          <a:ln w="9525">
            <a:noFill/>
            <a:miter lim="800000"/>
            <a:headEnd/>
            <a:tailEnd/>
          </a:ln>
          <a:effectLst/>
        </p:spPr>
        <p:txBody>
          <a:bodyPr>
            <a:spAutoFit/>
          </a:bodyPr>
          <a:lstStyle/>
          <a:p>
            <a:pPr>
              <a:spcBef>
                <a:spcPct val="50000"/>
              </a:spcBef>
            </a:pPr>
            <a:r>
              <a:rPr lang="en-US" b="0"/>
              <a:t>B</a:t>
            </a:r>
          </a:p>
        </p:txBody>
      </p:sp>
      <p:sp>
        <p:nvSpPr>
          <p:cNvPr id="48165" name="Line 37"/>
          <p:cNvSpPr>
            <a:spLocks noChangeShapeType="1"/>
          </p:cNvSpPr>
          <p:nvPr/>
        </p:nvSpPr>
        <p:spPr bwMode="auto">
          <a:xfrm>
            <a:off x="3635375" y="4151313"/>
            <a:ext cx="0" cy="1368425"/>
          </a:xfrm>
          <a:prstGeom prst="line">
            <a:avLst/>
          </a:prstGeom>
          <a:noFill/>
          <a:ln w="38100">
            <a:solidFill>
              <a:schemeClr val="tx1"/>
            </a:solidFill>
            <a:round/>
            <a:headEnd/>
            <a:tailEnd/>
          </a:ln>
          <a:effectLst/>
        </p:spPr>
        <p:txBody>
          <a:bodyPr/>
          <a:lstStyle/>
          <a:p>
            <a:endParaRPr lang="en-CA"/>
          </a:p>
        </p:txBody>
      </p:sp>
      <p:sp>
        <p:nvSpPr>
          <p:cNvPr id="48166" name="Text Box 38"/>
          <p:cNvSpPr txBox="1">
            <a:spLocks noChangeArrowheads="1"/>
          </p:cNvSpPr>
          <p:nvPr/>
        </p:nvSpPr>
        <p:spPr bwMode="auto">
          <a:xfrm>
            <a:off x="3419475" y="5519738"/>
            <a:ext cx="431800" cy="396875"/>
          </a:xfrm>
          <a:prstGeom prst="rect">
            <a:avLst/>
          </a:prstGeom>
          <a:noFill/>
          <a:ln w="9525">
            <a:noFill/>
            <a:miter lim="800000"/>
            <a:headEnd/>
            <a:tailEnd/>
          </a:ln>
          <a:effectLst/>
        </p:spPr>
        <p:txBody>
          <a:bodyPr>
            <a:spAutoFit/>
          </a:bodyPr>
          <a:lstStyle/>
          <a:p>
            <a:pPr>
              <a:spcBef>
                <a:spcPct val="50000"/>
              </a:spcBef>
            </a:pPr>
            <a:r>
              <a:rPr lang="en-US" b="0"/>
              <a:t>C</a:t>
            </a:r>
          </a:p>
        </p:txBody>
      </p:sp>
      <p:sp>
        <p:nvSpPr>
          <p:cNvPr id="48167" name="Line 39"/>
          <p:cNvSpPr>
            <a:spLocks noChangeShapeType="1"/>
          </p:cNvSpPr>
          <p:nvPr/>
        </p:nvSpPr>
        <p:spPr bwMode="auto">
          <a:xfrm>
            <a:off x="827088" y="5519738"/>
            <a:ext cx="1008062" cy="0"/>
          </a:xfrm>
          <a:prstGeom prst="line">
            <a:avLst/>
          </a:prstGeom>
          <a:noFill/>
          <a:ln w="38100">
            <a:solidFill>
              <a:schemeClr val="tx1"/>
            </a:solidFill>
            <a:round/>
            <a:headEnd/>
            <a:tailEnd/>
          </a:ln>
          <a:effectLst/>
        </p:spPr>
        <p:txBody>
          <a:bodyPr/>
          <a:lstStyle/>
          <a:p>
            <a:endParaRPr lang="en-CA"/>
          </a:p>
        </p:txBody>
      </p:sp>
      <p:sp>
        <p:nvSpPr>
          <p:cNvPr id="48168" name="Line 40"/>
          <p:cNvSpPr>
            <a:spLocks noChangeShapeType="1"/>
          </p:cNvSpPr>
          <p:nvPr/>
        </p:nvSpPr>
        <p:spPr bwMode="auto">
          <a:xfrm>
            <a:off x="1979613" y="5519738"/>
            <a:ext cx="1008062" cy="0"/>
          </a:xfrm>
          <a:prstGeom prst="line">
            <a:avLst/>
          </a:prstGeom>
          <a:noFill/>
          <a:ln w="38100">
            <a:solidFill>
              <a:schemeClr val="tx1"/>
            </a:solidFill>
            <a:round/>
            <a:headEnd/>
            <a:tailEnd/>
          </a:ln>
          <a:effectLst/>
        </p:spPr>
        <p:txBody>
          <a:bodyPr/>
          <a:lstStyle/>
          <a:p>
            <a:endParaRPr lang="en-CA"/>
          </a:p>
        </p:txBody>
      </p:sp>
      <p:sp>
        <p:nvSpPr>
          <p:cNvPr id="48169" name="Line 41"/>
          <p:cNvSpPr>
            <a:spLocks noChangeShapeType="1"/>
          </p:cNvSpPr>
          <p:nvPr/>
        </p:nvSpPr>
        <p:spPr bwMode="auto">
          <a:xfrm>
            <a:off x="3132138" y="5519738"/>
            <a:ext cx="1008062" cy="0"/>
          </a:xfrm>
          <a:prstGeom prst="line">
            <a:avLst/>
          </a:prstGeom>
          <a:noFill/>
          <a:ln w="38100">
            <a:solidFill>
              <a:schemeClr val="tx1"/>
            </a:solidFill>
            <a:round/>
            <a:headEnd/>
            <a:tailEnd/>
          </a:ln>
          <a:effectLst/>
        </p:spPr>
        <p:txBody>
          <a:bodyPr/>
          <a:lstStyle/>
          <a:p>
            <a:endParaRPr lang="en-CA"/>
          </a:p>
        </p:txBody>
      </p:sp>
      <p:sp>
        <p:nvSpPr>
          <p:cNvPr id="48170" name="Rectangle 42"/>
          <p:cNvSpPr>
            <a:spLocks noChangeArrowheads="1"/>
          </p:cNvSpPr>
          <p:nvPr/>
        </p:nvSpPr>
        <p:spPr bwMode="auto">
          <a:xfrm>
            <a:off x="6516688" y="4581525"/>
            <a:ext cx="287337" cy="215900"/>
          </a:xfrm>
          <a:prstGeom prst="rect">
            <a:avLst/>
          </a:prstGeom>
          <a:solidFill>
            <a:schemeClr val="hlink"/>
          </a:solidFill>
          <a:ln w="9525">
            <a:solidFill>
              <a:schemeClr val="tx1"/>
            </a:solidFill>
            <a:miter lim="800000"/>
            <a:headEnd/>
            <a:tailEnd/>
          </a:ln>
          <a:effectLst/>
        </p:spPr>
        <p:txBody>
          <a:bodyPr wrap="none" anchor="ctr"/>
          <a:lstStyle/>
          <a:p>
            <a:endParaRPr lang="en-CA"/>
          </a:p>
        </p:txBody>
      </p:sp>
      <p:sp>
        <p:nvSpPr>
          <p:cNvPr id="48171" name="Rectangle 43"/>
          <p:cNvSpPr>
            <a:spLocks noChangeArrowheads="1"/>
          </p:cNvSpPr>
          <p:nvPr/>
        </p:nvSpPr>
        <p:spPr bwMode="auto">
          <a:xfrm>
            <a:off x="6445250" y="4868863"/>
            <a:ext cx="431800"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8172" name="Rectangle 44"/>
          <p:cNvSpPr>
            <a:spLocks noChangeArrowheads="1"/>
          </p:cNvSpPr>
          <p:nvPr/>
        </p:nvSpPr>
        <p:spPr bwMode="auto">
          <a:xfrm>
            <a:off x="6300788" y="5157788"/>
            <a:ext cx="719137"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8173" name="Rectangle 45"/>
          <p:cNvSpPr>
            <a:spLocks noChangeArrowheads="1"/>
          </p:cNvSpPr>
          <p:nvPr/>
        </p:nvSpPr>
        <p:spPr bwMode="auto">
          <a:xfrm>
            <a:off x="5005388" y="5157788"/>
            <a:ext cx="1008062"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8174" name="Line 46"/>
          <p:cNvSpPr>
            <a:spLocks noChangeShapeType="1"/>
          </p:cNvSpPr>
          <p:nvPr/>
        </p:nvSpPr>
        <p:spPr bwMode="auto">
          <a:xfrm>
            <a:off x="5508625" y="4149725"/>
            <a:ext cx="0" cy="1368425"/>
          </a:xfrm>
          <a:prstGeom prst="line">
            <a:avLst/>
          </a:prstGeom>
          <a:noFill/>
          <a:ln w="38100">
            <a:solidFill>
              <a:schemeClr val="tx1"/>
            </a:solidFill>
            <a:round/>
            <a:headEnd/>
            <a:tailEnd/>
          </a:ln>
          <a:effectLst/>
        </p:spPr>
        <p:txBody>
          <a:bodyPr/>
          <a:lstStyle/>
          <a:p>
            <a:endParaRPr lang="en-CA"/>
          </a:p>
        </p:txBody>
      </p:sp>
      <p:sp>
        <p:nvSpPr>
          <p:cNvPr id="48175" name="Text Box 47"/>
          <p:cNvSpPr txBox="1">
            <a:spLocks noChangeArrowheads="1"/>
          </p:cNvSpPr>
          <p:nvPr/>
        </p:nvSpPr>
        <p:spPr bwMode="auto">
          <a:xfrm>
            <a:off x="5292725" y="5518150"/>
            <a:ext cx="431800" cy="396875"/>
          </a:xfrm>
          <a:prstGeom prst="rect">
            <a:avLst/>
          </a:prstGeom>
          <a:noFill/>
          <a:ln w="9525">
            <a:noFill/>
            <a:miter lim="800000"/>
            <a:headEnd/>
            <a:tailEnd/>
          </a:ln>
          <a:effectLst/>
        </p:spPr>
        <p:txBody>
          <a:bodyPr>
            <a:spAutoFit/>
          </a:bodyPr>
          <a:lstStyle/>
          <a:p>
            <a:pPr>
              <a:spcBef>
                <a:spcPct val="50000"/>
              </a:spcBef>
            </a:pPr>
            <a:r>
              <a:rPr lang="en-US" b="0"/>
              <a:t>A</a:t>
            </a:r>
          </a:p>
        </p:txBody>
      </p:sp>
      <p:sp>
        <p:nvSpPr>
          <p:cNvPr id="48176" name="Line 48"/>
          <p:cNvSpPr>
            <a:spLocks noChangeShapeType="1"/>
          </p:cNvSpPr>
          <p:nvPr/>
        </p:nvSpPr>
        <p:spPr bwMode="auto">
          <a:xfrm>
            <a:off x="6661150" y="4149725"/>
            <a:ext cx="0" cy="1368425"/>
          </a:xfrm>
          <a:prstGeom prst="line">
            <a:avLst/>
          </a:prstGeom>
          <a:noFill/>
          <a:ln w="38100">
            <a:solidFill>
              <a:schemeClr val="tx1"/>
            </a:solidFill>
            <a:round/>
            <a:headEnd/>
            <a:tailEnd/>
          </a:ln>
          <a:effectLst/>
        </p:spPr>
        <p:txBody>
          <a:bodyPr/>
          <a:lstStyle/>
          <a:p>
            <a:endParaRPr lang="en-CA"/>
          </a:p>
        </p:txBody>
      </p:sp>
      <p:sp>
        <p:nvSpPr>
          <p:cNvPr id="48177" name="Text Box 49"/>
          <p:cNvSpPr txBox="1">
            <a:spLocks noChangeArrowheads="1"/>
          </p:cNvSpPr>
          <p:nvPr/>
        </p:nvSpPr>
        <p:spPr bwMode="auto">
          <a:xfrm>
            <a:off x="6445250" y="5518150"/>
            <a:ext cx="431800" cy="396875"/>
          </a:xfrm>
          <a:prstGeom prst="rect">
            <a:avLst/>
          </a:prstGeom>
          <a:noFill/>
          <a:ln w="9525">
            <a:noFill/>
            <a:miter lim="800000"/>
            <a:headEnd/>
            <a:tailEnd/>
          </a:ln>
          <a:effectLst/>
        </p:spPr>
        <p:txBody>
          <a:bodyPr>
            <a:spAutoFit/>
          </a:bodyPr>
          <a:lstStyle/>
          <a:p>
            <a:pPr>
              <a:spcBef>
                <a:spcPct val="50000"/>
              </a:spcBef>
            </a:pPr>
            <a:r>
              <a:rPr lang="en-US" b="0"/>
              <a:t>B</a:t>
            </a:r>
          </a:p>
        </p:txBody>
      </p:sp>
      <p:sp>
        <p:nvSpPr>
          <p:cNvPr id="48178" name="Line 50"/>
          <p:cNvSpPr>
            <a:spLocks noChangeShapeType="1"/>
          </p:cNvSpPr>
          <p:nvPr/>
        </p:nvSpPr>
        <p:spPr bwMode="auto">
          <a:xfrm>
            <a:off x="7812088" y="4149725"/>
            <a:ext cx="0" cy="1368425"/>
          </a:xfrm>
          <a:prstGeom prst="line">
            <a:avLst/>
          </a:prstGeom>
          <a:noFill/>
          <a:ln w="38100">
            <a:solidFill>
              <a:schemeClr val="tx1"/>
            </a:solidFill>
            <a:round/>
            <a:headEnd/>
            <a:tailEnd/>
          </a:ln>
          <a:effectLst/>
        </p:spPr>
        <p:txBody>
          <a:bodyPr/>
          <a:lstStyle/>
          <a:p>
            <a:endParaRPr lang="en-CA"/>
          </a:p>
        </p:txBody>
      </p:sp>
      <p:sp>
        <p:nvSpPr>
          <p:cNvPr id="48179" name="Text Box 51"/>
          <p:cNvSpPr txBox="1">
            <a:spLocks noChangeArrowheads="1"/>
          </p:cNvSpPr>
          <p:nvPr/>
        </p:nvSpPr>
        <p:spPr bwMode="auto">
          <a:xfrm>
            <a:off x="7596188" y="5518150"/>
            <a:ext cx="431800" cy="396875"/>
          </a:xfrm>
          <a:prstGeom prst="rect">
            <a:avLst/>
          </a:prstGeom>
          <a:noFill/>
          <a:ln w="9525">
            <a:noFill/>
            <a:miter lim="800000"/>
            <a:headEnd/>
            <a:tailEnd/>
          </a:ln>
          <a:effectLst/>
        </p:spPr>
        <p:txBody>
          <a:bodyPr>
            <a:spAutoFit/>
          </a:bodyPr>
          <a:lstStyle/>
          <a:p>
            <a:pPr>
              <a:spcBef>
                <a:spcPct val="50000"/>
              </a:spcBef>
            </a:pPr>
            <a:r>
              <a:rPr lang="en-US" b="0"/>
              <a:t>C</a:t>
            </a:r>
          </a:p>
        </p:txBody>
      </p:sp>
      <p:sp>
        <p:nvSpPr>
          <p:cNvPr id="48180" name="Line 52"/>
          <p:cNvSpPr>
            <a:spLocks noChangeShapeType="1"/>
          </p:cNvSpPr>
          <p:nvPr/>
        </p:nvSpPr>
        <p:spPr bwMode="auto">
          <a:xfrm>
            <a:off x="5003800" y="5518150"/>
            <a:ext cx="1008063" cy="0"/>
          </a:xfrm>
          <a:prstGeom prst="line">
            <a:avLst/>
          </a:prstGeom>
          <a:noFill/>
          <a:ln w="38100">
            <a:solidFill>
              <a:schemeClr val="tx1"/>
            </a:solidFill>
            <a:round/>
            <a:headEnd/>
            <a:tailEnd/>
          </a:ln>
          <a:effectLst/>
        </p:spPr>
        <p:txBody>
          <a:bodyPr/>
          <a:lstStyle/>
          <a:p>
            <a:endParaRPr lang="en-CA"/>
          </a:p>
        </p:txBody>
      </p:sp>
      <p:sp>
        <p:nvSpPr>
          <p:cNvPr id="48181" name="Line 53"/>
          <p:cNvSpPr>
            <a:spLocks noChangeShapeType="1"/>
          </p:cNvSpPr>
          <p:nvPr/>
        </p:nvSpPr>
        <p:spPr bwMode="auto">
          <a:xfrm>
            <a:off x="6156325" y="5518150"/>
            <a:ext cx="1008063" cy="0"/>
          </a:xfrm>
          <a:prstGeom prst="line">
            <a:avLst/>
          </a:prstGeom>
          <a:noFill/>
          <a:ln w="38100">
            <a:solidFill>
              <a:schemeClr val="tx1"/>
            </a:solidFill>
            <a:round/>
            <a:headEnd/>
            <a:tailEnd/>
          </a:ln>
          <a:effectLst/>
        </p:spPr>
        <p:txBody>
          <a:bodyPr/>
          <a:lstStyle/>
          <a:p>
            <a:endParaRPr lang="en-CA"/>
          </a:p>
        </p:txBody>
      </p:sp>
      <p:sp>
        <p:nvSpPr>
          <p:cNvPr id="48182" name="Line 54"/>
          <p:cNvSpPr>
            <a:spLocks noChangeShapeType="1"/>
          </p:cNvSpPr>
          <p:nvPr/>
        </p:nvSpPr>
        <p:spPr bwMode="auto">
          <a:xfrm>
            <a:off x="7308850" y="5518150"/>
            <a:ext cx="1008063" cy="0"/>
          </a:xfrm>
          <a:prstGeom prst="line">
            <a:avLst/>
          </a:prstGeom>
          <a:noFill/>
          <a:ln w="38100">
            <a:solidFill>
              <a:schemeClr val="tx1"/>
            </a:solidFill>
            <a:round/>
            <a:headEnd/>
            <a:tailEnd/>
          </a:ln>
          <a:effectLst/>
        </p:spPr>
        <p:txBody>
          <a:bodyPr/>
          <a:lstStyle/>
          <a:p>
            <a:endParaRPr lang="en-CA"/>
          </a:p>
        </p:txBody>
      </p:sp>
      <p:sp>
        <p:nvSpPr>
          <p:cNvPr id="48183" name="Line 55"/>
          <p:cNvSpPr>
            <a:spLocks noChangeShapeType="1"/>
          </p:cNvSpPr>
          <p:nvPr/>
        </p:nvSpPr>
        <p:spPr bwMode="auto">
          <a:xfrm>
            <a:off x="4211638" y="4941888"/>
            <a:ext cx="719137" cy="0"/>
          </a:xfrm>
          <a:prstGeom prst="line">
            <a:avLst/>
          </a:prstGeom>
          <a:noFill/>
          <a:ln w="38100">
            <a:solidFill>
              <a:schemeClr val="accent2"/>
            </a:solidFill>
            <a:round/>
            <a:headEnd/>
            <a:tailEnd type="triangle" w="med" len="med"/>
          </a:ln>
          <a:effectLst/>
        </p:spPr>
        <p:txBody>
          <a:bodyPr/>
          <a:lstStyle/>
          <a:p>
            <a:endParaRPr lang="en-CA"/>
          </a:p>
        </p:txBody>
      </p:sp>
      <p:sp>
        <p:nvSpPr>
          <p:cNvPr id="48184" name="Line 56"/>
          <p:cNvSpPr>
            <a:spLocks noChangeShapeType="1"/>
          </p:cNvSpPr>
          <p:nvPr/>
        </p:nvSpPr>
        <p:spPr bwMode="auto">
          <a:xfrm>
            <a:off x="4211638" y="2638425"/>
            <a:ext cx="719137" cy="0"/>
          </a:xfrm>
          <a:prstGeom prst="line">
            <a:avLst/>
          </a:prstGeom>
          <a:noFill/>
          <a:ln w="38100">
            <a:solidFill>
              <a:schemeClr val="accent2"/>
            </a:solidFill>
            <a:round/>
            <a:headEnd/>
            <a:tailEnd type="triangle" w="med" len="med"/>
          </a:ln>
          <a:effectLst/>
        </p:spPr>
        <p:txBody>
          <a:bodyPr/>
          <a:lstStyle/>
          <a:p>
            <a:endParaRPr lang="en-CA"/>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lide Number Placeholder 4"/>
          <p:cNvSpPr>
            <a:spLocks noGrp="1"/>
          </p:cNvSpPr>
          <p:nvPr>
            <p:ph type="sldNum" sz="quarter" idx="12"/>
          </p:nvPr>
        </p:nvSpPr>
        <p:spPr/>
        <p:txBody>
          <a:bodyPr/>
          <a:lstStyle/>
          <a:p>
            <a:r>
              <a:rPr lang="en-US"/>
              <a:t>8-</a:t>
            </a:r>
            <a:fld id="{A1430DE5-DB4F-4983-8203-DA528FC9B4DF}" type="slidenum">
              <a:rPr lang="en-US"/>
              <a:pPr/>
              <a:t>38</a:t>
            </a:fld>
            <a:endParaRPr lang="en-US"/>
          </a:p>
        </p:txBody>
      </p:sp>
      <p:sp>
        <p:nvSpPr>
          <p:cNvPr id="49155" name="Rectangle 3"/>
          <p:cNvSpPr>
            <a:spLocks noChangeArrowheads="1"/>
          </p:cNvSpPr>
          <p:nvPr/>
        </p:nvSpPr>
        <p:spPr bwMode="auto">
          <a:xfrm>
            <a:off x="2413000" y="2349500"/>
            <a:ext cx="287338"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9156" name="Rectangle 4"/>
          <p:cNvSpPr>
            <a:spLocks noChangeArrowheads="1"/>
          </p:cNvSpPr>
          <p:nvPr/>
        </p:nvSpPr>
        <p:spPr bwMode="auto">
          <a:xfrm>
            <a:off x="2339975" y="2636838"/>
            <a:ext cx="431800"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9157" name="Rectangle 5"/>
          <p:cNvSpPr>
            <a:spLocks noChangeArrowheads="1"/>
          </p:cNvSpPr>
          <p:nvPr/>
        </p:nvSpPr>
        <p:spPr bwMode="auto">
          <a:xfrm>
            <a:off x="2197100" y="2925763"/>
            <a:ext cx="719138"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9158" name="Rectangle 6"/>
          <p:cNvSpPr>
            <a:spLocks noChangeArrowheads="1"/>
          </p:cNvSpPr>
          <p:nvPr/>
        </p:nvSpPr>
        <p:spPr bwMode="auto">
          <a:xfrm>
            <a:off x="3205163" y="2925763"/>
            <a:ext cx="1008062" cy="215900"/>
          </a:xfrm>
          <a:prstGeom prst="rect">
            <a:avLst/>
          </a:prstGeom>
          <a:solidFill>
            <a:schemeClr val="hlink"/>
          </a:solidFill>
          <a:ln w="9525">
            <a:solidFill>
              <a:schemeClr val="tx1"/>
            </a:solidFill>
            <a:miter lim="800000"/>
            <a:headEnd/>
            <a:tailEnd/>
          </a:ln>
          <a:effectLst/>
        </p:spPr>
        <p:txBody>
          <a:bodyPr wrap="none" anchor="ctr"/>
          <a:lstStyle/>
          <a:p>
            <a:endParaRPr lang="en-CA"/>
          </a:p>
        </p:txBody>
      </p:sp>
      <p:sp>
        <p:nvSpPr>
          <p:cNvPr id="49159" name="Line 7"/>
          <p:cNvSpPr>
            <a:spLocks noChangeShapeType="1"/>
          </p:cNvSpPr>
          <p:nvPr/>
        </p:nvSpPr>
        <p:spPr bwMode="auto">
          <a:xfrm>
            <a:off x="1404938" y="1917700"/>
            <a:ext cx="0" cy="1368425"/>
          </a:xfrm>
          <a:prstGeom prst="line">
            <a:avLst/>
          </a:prstGeom>
          <a:noFill/>
          <a:ln w="38100">
            <a:solidFill>
              <a:schemeClr val="tx1"/>
            </a:solidFill>
            <a:round/>
            <a:headEnd/>
            <a:tailEnd/>
          </a:ln>
          <a:effectLst/>
        </p:spPr>
        <p:txBody>
          <a:bodyPr/>
          <a:lstStyle/>
          <a:p>
            <a:endParaRPr lang="en-CA"/>
          </a:p>
        </p:txBody>
      </p:sp>
      <p:sp>
        <p:nvSpPr>
          <p:cNvPr id="49160" name="Text Box 8"/>
          <p:cNvSpPr txBox="1">
            <a:spLocks noChangeArrowheads="1"/>
          </p:cNvSpPr>
          <p:nvPr/>
        </p:nvSpPr>
        <p:spPr bwMode="auto">
          <a:xfrm>
            <a:off x="1189038" y="3286125"/>
            <a:ext cx="431800" cy="396875"/>
          </a:xfrm>
          <a:prstGeom prst="rect">
            <a:avLst/>
          </a:prstGeom>
          <a:noFill/>
          <a:ln w="9525">
            <a:noFill/>
            <a:miter lim="800000"/>
            <a:headEnd/>
            <a:tailEnd/>
          </a:ln>
          <a:effectLst/>
        </p:spPr>
        <p:txBody>
          <a:bodyPr>
            <a:spAutoFit/>
          </a:bodyPr>
          <a:lstStyle/>
          <a:p>
            <a:pPr>
              <a:spcBef>
                <a:spcPct val="50000"/>
              </a:spcBef>
            </a:pPr>
            <a:r>
              <a:rPr lang="en-US" b="0"/>
              <a:t>A</a:t>
            </a:r>
          </a:p>
        </p:txBody>
      </p:sp>
      <p:sp>
        <p:nvSpPr>
          <p:cNvPr id="49161" name="Line 9"/>
          <p:cNvSpPr>
            <a:spLocks noChangeShapeType="1"/>
          </p:cNvSpPr>
          <p:nvPr/>
        </p:nvSpPr>
        <p:spPr bwMode="auto">
          <a:xfrm>
            <a:off x="2557463" y="1917700"/>
            <a:ext cx="0" cy="1368425"/>
          </a:xfrm>
          <a:prstGeom prst="line">
            <a:avLst/>
          </a:prstGeom>
          <a:noFill/>
          <a:ln w="38100">
            <a:solidFill>
              <a:schemeClr val="tx1"/>
            </a:solidFill>
            <a:round/>
            <a:headEnd/>
            <a:tailEnd/>
          </a:ln>
          <a:effectLst/>
        </p:spPr>
        <p:txBody>
          <a:bodyPr/>
          <a:lstStyle/>
          <a:p>
            <a:endParaRPr lang="en-CA"/>
          </a:p>
        </p:txBody>
      </p:sp>
      <p:sp>
        <p:nvSpPr>
          <p:cNvPr id="49162" name="Text Box 10"/>
          <p:cNvSpPr txBox="1">
            <a:spLocks noChangeArrowheads="1"/>
          </p:cNvSpPr>
          <p:nvPr/>
        </p:nvSpPr>
        <p:spPr bwMode="auto">
          <a:xfrm>
            <a:off x="2341563" y="3286125"/>
            <a:ext cx="431800" cy="396875"/>
          </a:xfrm>
          <a:prstGeom prst="rect">
            <a:avLst/>
          </a:prstGeom>
          <a:noFill/>
          <a:ln w="9525">
            <a:noFill/>
            <a:miter lim="800000"/>
            <a:headEnd/>
            <a:tailEnd/>
          </a:ln>
          <a:effectLst/>
        </p:spPr>
        <p:txBody>
          <a:bodyPr>
            <a:spAutoFit/>
          </a:bodyPr>
          <a:lstStyle/>
          <a:p>
            <a:pPr>
              <a:spcBef>
                <a:spcPct val="50000"/>
              </a:spcBef>
            </a:pPr>
            <a:r>
              <a:rPr lang="en-US" b="0"/>
              <a:t>B</a:t>
            </a:r>
          </a:p>
        </p:txBody>
      </p:sp>
      <p:sp>
        <p:nvSpPr>
          <p:cNvPr id="49163" name="Line 11"/>
          <p:cNvSpPr>
            <a:spLocks noChangeShapeType="1"/>
          </p:cNvSpPr>
          <p:nvPr/>
        </p:nvSpPr>
        <p:spPr bwMode="auto">
          <a:xfrm>
            <a:off x="3708400" y="1917700"/>
            <a:ext cx="0" cy="1368425"/>
          </a:xfrm>
          <a:prstGeom prst="line">
            <a:avLst/>
          </a:prstGeom>
          <a:noFill/>
          <a:ln w="38100">
            <a:solidFill>
              <a:schemeClr val="tx1"/>
            </a:solidFill>
            <a:round/>
            <a:headEnd/>
            <a:tailEnd/>
          </a:ln>
          <a:effectLst/>
        </p:spPr>
        <p:txBody>
          <a:bodyPr/>
          <a:lstStyle/>
          <a:p>
            <a:endParaRPr lang="en-CA"/>
          </a:p>
        </p:txBody>
      </p:sp>
      <p:sp>
        <p:nvSpPr>
          <p:cNvPr id="49164" name="Text Box 12"/>
          <p:cNvSpPr txBox="1">
            <a:spLocks noChangeArrowheads="1"/>
          </p:cNvSpPr>
          <p:nvPr/>
        </p:nvSpPr>
        <p:spPr bwMode="auto">
          <a:xfrm>
            <a:off x="3492500" y="3286125"/>
            <a:ext cx="431800" cy="396875"/>
          </a:xfrm>
          <a:prstGeom prst="rect">
            <a:avLst/>
          </a:prstGeom>
          <a:noFill/>
          <a:ln w="9525">
            <a:noFill/>
            <a:miter lim="800000"/>
            <a:headEnd/>
            <a:tailEnd/>
          </a:ln>
          <a:effectLst/>
        </p:spPr>
        <p:txBody>
          <a:bodyPr>
            <a:spAutoFit/>
          </a:bodyPr>
          <a:lstStyle/>
          <a:p>
            <a:pPr>
              <a:spcBef>
                <a:spcPct val="50000"/>
              </a:spcBef>
            </a:pPr>
            <a:r>
              <a:rPr lang="en-US" b="0"/>
              <a:t>C</a:t>
            </a:r>
          </a:p>
        </p:txBody>
      </p:sp>
      <p:sp>
        <p:nvSpPr>
          <p:cNvPr id="49165" name="Line 13"/>
          <p:cNvSpPr>
            <a:spLocks noChangeShapeType="1"/>
          </p:cNvSpPr>
          <p:nvPr/>
        </p:nvSpPr>
        <p:spPr bwMode="auto">
          <a:xfrm>
            <a:off x="900113" y="3286125"/>
            <a:ext cx="1008062" cy="0"/>
          </a:xfrm>
          <a:prstGeom prst="line">
            <a:avLst/>
          </a:prstGeom>
          <a:noFill/>
          <a:ln w="38100">
            <a:solidFill>
              <a:schemeClr val="tx1"/>
            </a:solidFill>
            <a:round/>
            <a:headEnd/>
            <a:tailEnd/>
          </a:ln>
          <a:effectLst/>
        </p:spPr>
        <p:txBody>
          <a:bodyPr/>
          <a:lstStyle/>
          <a:p>
            <a:endParaRPr lang="en-CA"/>
          </a:p>
        </p:txBody>
      </p:sp>
      <p:sp>
        <p:nvSpPr>
          <p:cNvPr id="49166" name="Line 14"/>
          <p:cNvSpPr>
            <a:spLocks noChangeShapeType="1"/>
          </p:cNvSpPr>
          <p:nvPr/>
        </p:nvSpPr>
        <p:spPr bwMode="auto">
          <a:xfrm>
            <a:off x="2052638" y="3286125"/>
            <a:ext cx="1008062" cy="0"/>
          </a:xfrm>
          <a:prstGeom prst="line">
            <a:avLst/>
          </a:prstGeom>
          <a:noFill/>
          <a:ln w="38100">
            <a:solidFill>
              <a:schemeClr val="tx1"/>
            </a:solidFill>
            <a:round/>
            <a:headEnd/>
            <a:tailEnd/>
          </a:ln>
          <a:effectLst/>
        </p:spPr>
        <p:txBody>
          <a:bodyPr/>
          <a:lstStyle/>
          <a:p>
            <a:endParaRPr lang="en-CA"/>
          </a:p>
        </p:txBody>
      </p:sp>
      <p:sp>
        <p:nvSpPr>
          <p:cNvPr id="49167" name="Line 15"/>
          <p:cNvSpPr>
            <a:spLocks noChangeShapeType="1"/>
          </p:cNvSpPr>
          <p:nvPr/>
        </p:nvSpPr>
        <p:spPr bwMode="auto">
          <a:xfrm>
            <a:off x="3205163" y="3286125"/>
            <a:ext cx="1008062" cy="0"/>
          </a:xfrm>
          <a:prstGeom prst="line">
            <a:avLst/>
          </a:prstGeom>
          <a:noFill/>
          <a:ln w="38100">
            <a:solidFill>
              <a:schemeClr val="tx1"/>
            </a:solidFill>
            <a:round/>
            <a:headEnd/>
            <a:tailEnd/>
          </a:ln>
          <a:effectLst/>
        </p:spPr>
        <p:txBody>
          <a:bodyPr/>
          <a:lstStyle/>
          <a:p>
            <a:endParaRPr lang="en-CA"/>
          </a:p>
        </p:txBody>
      </p:sp>
      <p:sp>
        <p:nvSpPr>
          <p:cNvPr id="49168" name="Rectangle 16"/>
          <p:cNvSpPr>
            <a:spLocks noChangeArrowheads="1"/>
          </p:cNvSpPr>
          <p:nvPr/>
        </p:nvSpPr>
        <p:spPr bwMode="auto">
          <a:xfrm>
            <a:off x="7810500" y="2638425"/>
            <a:ext cx="287338" cy="215900"/>
          </a:xfrm>
          <a:prstGeom prst="rect">
            <a:avLst/>
          </a:prstGeom>
          <a:solidFill>
            <a:schemeClr val="hlink"/>
          </a:solidFill>
          <a:ln w="9525">
            <a:solidFill>
              <a:schemeClr val="tx1"/>
            </a:solidFill>
            <a:miter lim="800000"/>
            <a:headEnd/>
            <a:tailEnd/>
          </a:ln>
          <a:effectLst/>
        </p:spPr>
        <p:txBody>
          <a:bodyPr wrap="none" anchor="ctr"/>
          <a:lstStyle/>
          <a:p>
            <a:endParaRPr lang="en-CA"/>
          </a:p>
        </p:txBody>
      </p:sp>
      <p:sp>
        <p:nvSpPr>
          <p:cNvPr id="49169" name="Rectangle 17"/>
          <p:cNvSpPr>
            <a:spLocks noChangeArrowheads="1"/>
          </p:cNvSpPr>
          <p:nvPr/>
        </p:nvSpPr>
        <p:spPr bwMode="auto">
          <a:xfrm>
            <a:off x="6589713" y="2638425"/>
            <a:ext cx="431800"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9170" name="Rectangle 18"/>
          <p:cNvSpPr>
            <a:spLocks noChangeArrowheads="1"/>
          </p:cNvSpPr>
          <p:nvPr/>
        </p:nvSpPr>
        <p:spPr bwMode="auto">
          <a:xfrm>
            <a:off x="6445250" y="2925763"/>
            <a:ext cx="719138"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9171" name="Rectangle 19"/>
          <p:cNvSpPr>
            <a:spLocks noChangeArrowheads="1"/>
          </p:cNvSpPr>
          <p:nvPr/>
        </p:nvSpPr>
        <p:spPr bwMode="auto">
          <a:xfrm>
            <a:off x="7453313" y="2925763"/>
            <a:ext cx="1008062"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9172" name="Line 20"/>
          <p:cNvSpPr>
            <a:spLocks noChangeShapeType="1"/>
          </p:cNvSpPr>
          <p:nvPr/>
        </p:nvSpPr>
        <p:spPr bwMode="auto">
          <a:xfrm>
            <a:off x="5654675" y="1917700"/>
            <a:ext cx="0" cy="1368425"/>
          </a:xfrm>
          <a:prstGeom prst="line">
            <a:avLst/>
          </a:prstGeom>
          <a:noFill/>
          <a:ln w="38100">
            <a:solidFill>
              <a:schemeClr val="tx1"/>
            </a:solidFill>
            <a:round/>
            <a:headEnd/>
            <a:tailEnd/>
          </a:ln>
          <a:effectLst/>
        </p:spPr>
        <p:txBody>
          <a:bodyPr/>
          <a:lstStyle/>
          <a:p>
            <a:endParaRPr lang="en-CA"/>
          </a:p>
        </p:txBody>
      </p:sp>
      <p:sp>
        <p:nvSpPr>
          <p:cNvPr id="49173" name="Text Box 21"/>
          <p:cNvSpPr txBox="1">
            <a:spLocks noChangeArrowheads="1"/>
          </p:cNvSpPr>
          <p:nvPr/>
        </p:nvSpPr>
        <p:spPr bwMode="auto">
          <a:xfrm>
            <a:off x="5438775" y="3286125"/>
            <a:ext cx="431800" cy="396875"/>
          </a:xfrm>
          <a:prstGeom prst="rect">
            <a:avLst/>
          </a:prstGeom>
          <a:noFill/>
          <a:ln w="9525">
            <a:noFill/>
            <a:miter lim="800000"/>
            <a:headEnd/>
            <a:tailEnd/>
          </a:ln>
          <a:effectLst/>
        </p:spPr>
        <p:txBody>
          <a:bodyPr>
            <a:spAutoFit/>
          </a:bodyPr>
          <a:lstStyle/>
          <a:p>
            <a:pPr>
              <a:spcBef>
                <a:spcPct val="50000"/>
              </a:spcBef>
            </a:pPr>
            <a:r>
              <a:rPr lang="en-US" b="0"/>
              <a:t>A</a:t>
            </a:r>
          </a:p>
        </p:txBody>
      </p:sp>
      <p:sp>
        <p:nvSpPr>
          <p:cNvPr id="49174" name="Line 22"/>
          <p:cNvSpPr>
            <a:spLocks noChangeShapeType="1"/>
          </p:cNvSpPr>
          <p:nvPr/>
        </p:nvSpPr>
        <p:spPr bwMode="auto">
          <a:xfrm>
            <a:off x="6807200" y="1917700"/>
            <a:ext cx="0" cy="1368425"/>
          </a:xfrm>
          <a:prstGeom prst="line">
            <a:avLst/>
          </a:prstGeom>
          <a:noFill/>
          <a:ln w="38100">
            <a:solidFill>
              <a:schemeClr val="tx1"/>
            </a:solidFill>
            <a:round/>
            <a:headEnd/>
            <a:tailEnd/>
          </a:ln>
          <a:effectLst/>
        </p:spPr>
        <p:txBody>
          <a:bodyPr/>
          <a:lstStyle/>
          <a:p>
            <a:endParaRPr lang="en-CA"/>
          </a:p>
        </p:txBody>
      </p:sp>
      <p:sp>
        <p:nvSpPr>
          <p:cNvPr id="49175" name="Text Box 23"/>
          <p:cNvSpPr txBox="1">
            <a:spLocks noChangeArrowheads="1"/>
          </p:cNvSpPr>
          <p:nvPr/>
        </p:nvSpPr>
        <p:spPr bwMode="auto">
          <a:xfrm>
            <a:off x="6591300" y="3286125"/>
            <a:ext cx="431800" cy="396875"/>
          </a:xfrm>
          <a:prstGeom prst="rect">
            <a:avLst/>
          </a:prstGeom>
          <a:noFill/>
          <a:ln w="9525">
            <a:noFill/>
            <a:miter lim="800000"/>
            <a:headEnd/>
            <a:tailEnd/>
          </a:ln>
          <a:effectLst/>
        </p:spPr>
        <p:txBody>
          <a:bodyPr>
            <a:spAutoFit/>
          </a:bodyPr>
          <a:lstStyle/>
          <a:p>
            <a:pPr>
              <a:spcBef>
                <a:spcPct val="50000"/>
              </a:spcBef>
            </a:pPr>
            <a:r>
              <a:rPr lang="en-US" b="0"/>
              <a:t>B</a:t>
            </a:r>
          </a:p>
        </p:txBody>
      </p:sp>
      <p:sp>
        <p:nvSpPr>
          <p:cNvPr id="49176" name="Line 24"/>
          <p:cNvSpPr>
            <a:spLocks noChangeShapeType="1"/>
          </p:cNvSpPr>
          <p:nvPr/>
        </p:nvSpPr>
        <p:spPr bwMode="auto">
          <a:xfrm>
            <a:off x="7958138" y="1917700"/>
            <a:ext cx="0" cy="1368425"/>
          </a:xfrm>
          <a:prstGeom prst="line">
            <a:avLst/>
          </a:prstGeom>
          <a:noFill/>
          <a:ln w="38100">
            <a:solidFill>
              <a:schemeClr val="tx1"/>
            </a:solidFill>
            <a:round/>
            <a:headEnd/>
            <a:tailEnd/>
          </a:ln>
          <a:effectLst/>
        </p:spPr>
        <p:txBody>
          <a:bodyPr/>
          <a:lstStyle/>
          <a:p>
            <a:endParaRPr lang="en-CA"/>
          </a:p>
        </p:txBody>
      </p:sp>
      <p:sp>
        <p:nvSpPr>
          <p:cNvPr id="49177" name="Text Box 25"/>
          <p:cNvSpPr txBox="1">
            <a:spLocks noChangeArrowheads="1"/>
          </p:cNvSpPr>
          <p:nvPr/>
        </p:nvSpPr>
        <p:spPr bwMode="auto">
          <a:xfrm>
            <a:off x="7742238" y="3286125"/>
            <a:ext cx="431800" cy="396875"/>
          </a:xfrm>
          <a:prstGeom prst="rect">
            <a:avLst/>
          </a:prstGeom>
          <a:noFill/>
          <a:ln w="9525">
            <a:noFill/>
            <a:miter lim="800000"/>
            <a:headEnd/>
            <a:tailEnd/>
          </a:ln>
          <a:effectLst/>
        </p:spPr>
        <p:txBody>
          <a:bodyPr>
            <a:spAutoFit/>
          </a:bodyPr>
          <a:lstStyle/>
          <a:p>
            <a:pPr>
              <a:spcBef>
                <a:spcPct val="50000"/>
              </a:spcBef>
            </a:pPr>
            <a:r>
              <a:rPr lang="en-US" b="0"/>
              <a:t>C</a:t>
            </a:r>
          </a:p>
        </p:txBody>
      </p:sp>
      <p:sp>
        <p:nvSpPr>
          <p:cNvPr id="49178" name="Line 26"/>
          <p:cNvSpPr>
            <a:spLocks noChangeShapeType="1"/>
          </p:cNvSpPr>
          <p:nvPr/>
        </p:nvSpPr>
        <p:spPr bwMode="auto">
          <a:xfrm>
            <a:off x="5149850" y="3286125"/>
            <a:ext cx="1008063" cy="0"/>
          </a:xfrm>
          <a:prstGeom prst="line">
            <a:avLst/>
          </a:prstGeom>
          <a:noFill/>
          <a:ln w="38100">
            <a:solidFill>
              <a:schemeClr val="tx1"/>
            </a:solidFill>
            <a:round/>
            <a:headEnd/>
            <a:tailEnd/>
          </a:ln>
          <a:effectLst/>
        </p:spPr>
        <p:txBody>
          <a:bodyPr/>
          <a:lstStyle/>
          <a:p>
            <a:endParaRPr lang="en-CA"/>
          </a:p>
        </p:txBody>
      </p:sp>
      <p:sp>
        <p:nvSpPr>
          <p:cNvPr id="49179" name="Line 27"/>
          <p:cNvSpPr>
            <a:spLocks noChangeShapeType="1"/>
          </p:cNvSpPr>
          <p:nvPr/>
        </p:nvSpPr>
        <p:spPr bwMode="auto">
          <a:xfrm>
            <a:off x="6302375" y="3286125"/>
            <a:ext cx="1008063" cy="0"/>
          </a:xfrm>
          <a:prstGeom prst="line">
            <a:avLst/>
          </a:prstGeom>
          <a:noFill/>
          <a:ln w="38100">
            <a:solidFill>
              <a:schemeClr val="tx1"/>
            </a:solidFill>
            <a:round/>
            <a:headEnd/>
            <a:tailEnd/>
          </a:ln>
          <a:effectLst/>
        </p:spPr>
        <p:txBody>
          <a:bodyPr/>
          <a:lstStyle/>
          <a:p>
            <a:endParaRPr lang="en-CA"/>
          </a:p>
        </p:txBody>
      </p:sp>
      <p:sp>
        <p:nvSpPr>
          <p:cNvPr id="49180" name="Line 28"/>
          <p:cNvSpPr>
            <a:spLocks noChangeShapeType="1"/>
          </p:cNvSpPr>
          <p:nvPr/>
        </p:nvSpPr>
        <p:spPr bwMode="auto">
          <a:xfrm>
            <a:off x="7454900" y="3286125"/>
            <a:ext cx="1008063" cy="0"/>
          </a:xfrm>
          <a:prstGeom prst="line">
            <a:avLst/>
          </a:prstGeom>
          <a:noFill/>
          <a:ln w="38100">
            <a:solidFill>
              <a:schemeClr val="tx1"/>
            </a:solidFill>
            <a:round/>
            <a:headEnd/>
            <a:tailEnd/>
          </a:ln>
          <a:effectLst/>
        </p:spPr>
        <p:txBody>
          <a:bodyPr/>
          <a:lstStyle/>
          <a:p>
            <a:endParaRPr lang="en-CA"/>
          </a:p>
        </p:txBody>
      </p:sp>
      <p:sp>
        <p:nvSpPr>
          <p:cNvPr id="49181" name="Rectangle 29"/>
          <p:cNvSpPr>
            <a:spLocks noChangeArrowheads="1"/>
          </p:cNvSpPr>
          <p:nvPr/>
        </p:nvSpPr>
        <p:spPr bwMode="auto">
          <a:xfrm>
            <a:off x="3563938" y="4941888"/>
            <a:ext cx="287337"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9182" name="Rectangle 30"/>
          <p:cNvSpPr>
            <a:spLocks noChangeArrowheads="1"/>
          </p:cNvSpPr>
          <p:nvPr/>
        </p:nvSpPr>
        <p:spPr bwMode="auto">
          <a:xfrm>
            <a:off x="1189038" y="5230813"/>
            <a:ext cx="431800" cy="215900"/>
          </a:xfrm>
          <a:prstGeom prst="rect">
            <a:avLst/>
          </a:prstGeom>
          <a:solidFill>
            <a:schemeClr val="hlink"/>
          </a:solidFill>
          <a:ln w="9525">
            <a:solidFill>
              <a:schemeClr val="tx1"/>
            </a:solidFill>
            <a:miter lim="800000"/>
            <a:headEnd/>
            <a:tailEnd/>
          </a:ln>
          <a:effectLst/>
        </p:spPr>
        <p:txBody>
          <a:bodyPr wrap="none" anchor="ctr"/>
          <a:lstStyle/>
          <a:p>
            <a:endParaRPr lang="en-CA"/>
          </a:p>
        </p:txBody>
      </p:sp>
      <p:sp>
        <p:nvSpPr>
          <p:cNvPr id="49183" name="Rectangle 31"/>
          <p:cNvSpPr>
            <a:spLocks noChangeArrowheads="1"/>
          </p:cNvSpPr>
          <p:nvPr/>
        </p:nvSpPr>
        <p:spPr bwMode="auto">
          <a:xfrm>
            <a:off x="2197100" y="5230813"/>
            <a:ext cx="719138"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9184" name="Rectangle 32"/>
          <p:cNvSpPr>
            <a:spLocks noChangeArrowheads="1"/>
          </p:cNvSpPr>
          <p:nvPr/>
        </p:nvSpPr>
        <p:spPr bwMode="auto">
          <a:xfrm>
            <a:off x="3205163" y="5230813"/>
            <a:ext cx="1008062"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9185" name="Line 33"/>
          <p:cNvSpPr>
            <a:spLocks noChangeShapeType="1"/>
          </p:cNvSpPr>
          <p:nvPr/>
        </p:nvSpPr>
        <p:spPr bwMode="auto">
          <a:xfrm>
            <a:off x="1404938" y="4222750"/>
            <a:ext cx="0" cy="1368425"/>
          </a:xfrm>
          <a:prstGeom prst="line">
            <a:avLst/>
          </a:prstGeom>
          <a:noFill/>
          <a:ln w="38100">
            <a:solidFill>
              <a:schemeClr val="tx1"/>
            </a:solidFill>
            <a:round/>
            <a:headEnd/>
            <a:tailEnd/>
          </a:ln>
          <a:effectLst/>
        </p:spPr>
        <p:txBody>
          <a:bodyPr/>
          <a:lstStyle/>
          <a:p>
            <a:endParaRPr lang="en-CA"/>
          </a:p>
        </p:txBody>
      </p:sp>
      <p:sp>
        <p:nvSpPr>
          <p:cNvPr id="49186" name="Text Box 34"/>
          <p:cNvSpPr txBox="1">
            <a:spLocks noChangeArrowheads="1"/>
          </p:cNvSpPr>
          <p:nvPr/>
        </p:nvSpPr>
        <p:spPr bwMode="auto">
          <a:xfrm>
            <a:off x="1189038" y="5591175"/>
            <a:ext cx="431800" cy="396875"/>
          </a:xfrm>
          <a:prstGeom prst="rect">
            <a:avLst/>
          </a:prstGeom>
          <a:noFill/>
          <a:ln w="9525">
            <a:noFill/>
            <a:miter lim="800000"/>
            <a:headEnd/>
            <a:tailEnd/>
          </a:ln>
          <a:effectLst/>
        </p:spPr>
        <p:txBody>
          <a:bodyPr>
            <a:spAutoFit/>
          </a:bodyPr>
          <a:lstStyle/>
          <a:p>
            <a:pPr>
              <a:spcBef>
                <a:spcPct val="50000"/>
              </a:spcBef>
            </a:pPr>
            <a:r>
              <a:rPr lang="en-US" b="0"/>
              <a:t>A</a:t>
            </a:r>
          </a:p>
        </p:txBody>
      </p:sp>
      <p:sp>
        <p:nvSpPr>
          <p:cNvPr id="49187" name="Line 35"/>
          <p:cNvSpPr>
            <a:spLocks noChangeShapeType="1"/>
          </p:cNvSpPr>
          <p:nvPr/>
        </p:nvSpPr>
        <p:spPr bwMode="auto">
          <a:xfrm>
            <a:off x="2557463" y="4222750"/>
            <a:ext cx="0" cy="1368425"/>
          </a:xfrm>
          <a:prstGeom prst="line">
            <a:avLst/>
          </a:prstGeom>
          <a:noFill/>
          <a:ln w="38100">
            <a:solidFill>
              <a:schemeClr val="tx1"/>
            </a:solidFill>
            <a:round/>
            <a:headEnd/>
            <a:tailEnd/>
          </a:ln>
          <a:effectLst/>
        </p:spPr>
        <p:txBody>
          <a:bodyPr/>
          <a:lstStyle/>
          <a:p>
            <a:endParaRPr lang="en-CA"/>
          </a:p>
        </p:txBody>
      </p:sp>
      <p:sp>
        <p:nvSpPr>
          <p:cNvPr id="49188" name="Text Box 36"/>
          <p:cNvSpPr txBox="1">
            <a:spLocks noChangeArrowheads="1"/>
          </p:cNvSpPr>
          <p:nvPr/>
        </p:nvSpPr>
        <p:spPr bwMode="auto">
          <a:xfrm>
            <a:off x="2341563" y="5591175"/>
            <a:ext cx="431800" cy="396875"/>
          </a:xfrm>
          <a:prstGeom prst="rect">
            <a:avLst/>
          </a:prstGeom>
          <a:noFill/>
          <a:ln w="9525">
            <a:noFill/>
            <a:miter lim="800000"/>
            <a:headEnd/>
            <a:tailEnd/>
          </a:ln>
          <a:effectLst/>
        </p:spPr>
        <p:txBody>
          <a:bodyPr>
            <a:spAutoFit/>
          </a:bodyPr>
          <a:lstStyle/>
          <a:p>
            <a:pPr>
              <a:spcBef>
                <a:spcPct val="50000"/>
              </a:spcBef>
            </a:pPr>
            <a:r>
              <a:rPr lang="en-US" b="0"/>
              <a:t>B</a:t>
            </a:r>
          </a:p>
        </p:txBody>
      </p:sp>
      <p:sp>
        <p:nvSpPr>
          <p:cNvPr id="49189" name="Line 37"/>
          <p:cNvSpPr>
            <a:spLocks noChangeShapeType="1"/>
          </p:cNvSpPr>
          <p:nvPr/>
        </p:nvSpPr>
        <p:spPr bwMode="auto">
          <a:xfrm>
            <a:off x="3708400" y="4222750"/>
            <a:ext cx="0" cy="1368425"/>
          </a:xfrm>
          <a:prstGeom prst="line">
            <a:avLst/>
          </a:prstGeom>
          <a:noFill/>
          <a:ln w="38100">
            <a:solidFill>
              <a:schemeClr val="tx1"/>
            </a:solidFill>
            <a:round/>
            <a:headEnd/>
            <a:tailEnd/>
          </a:ln>
          <a:effectLst/>
        </p:spPr>
        <p:txBody>
          <a:bodyPr/>
          <a:lstStyle/>
          <a:p>
            <a:endParaRPr lang="en-CA"/>
          </a:p>
        </p:txBody>
      </p:sp>
      <p:sp>
        <p:nvSpPr>
          <p:cNvPr id="49190" name="Text Box 38"/>
          <p:cNvSpPr txBox="1">
            <a:spLocks noChangeArrowheads="1"/>
          </p:cNvSpPr>
          <p:nvPr/>
        </p:nvSpPr>
        <p:spPr bwMode="auto">
          <a:xfrm>
            <a:off x="3492500" y="5591175"/>
            <a:ext cx="431800" cy="396875"/>
          </a:xfrm>
          <a:prstGeom prst="rect">
            <a:avLst/>
          </a:prstGeom>
          <a:noFill/>
          <a:ln w="9525">
            <a:noFill/>
            <a:miter lim="800000"/>
            <a:headEnd/>
            <a:tailEnd/>
          </a:ln>
          <a:effectLst/>
        </p:spPr>
        <p:txBody>
          <a:bodyPr>
            <a:spAutoFit/>
          </a:bodyPr>
          <a:lstStyle/>
          <a:p>
            <a:pPr>
              <a:spcBef>
                <a:spcPct val="50000"/>
              </a:spcBef>
            </a:pPr>
            <a:r>
              <a:rPr lang="en-US" b="0"/>
              <a:t>C</a:t>
            </a:r>
          </a:p>
        </p:txBody>
      </p:sp>
      <p:sp>
        <p:nvSpPr>
          <p:cNvPr id="49191" name="Line 39"/>
          <p:cNvSpPr>
            <a:spLocks noChangeShapeType="1"/>
          </p:cNvSpPr>
          <p:nvPr/>
        </p:nvSpPr>
        <p:spPr bwMode="auto">
          <a:xfrm>
            <a:off x="900113" y="5591175"/>
            <a:ext cx="1008062" cy="0"/>
          </a:xfrm>
          <a:prstGeom prst="line">
            <a:avLst/>
          </a:prstGeom>
          <a:noFill/>
          <a:ln w="38100">
            <a:solidFill>
              <a:schemeClr val="tx1"/>
            </a:solidFill>
            <a:round/>
            <a:headEnd/>
            <a:tailEnd/>
          </a:ln>
          <a:effectLst/>
        </p:spPr>
        <p:txBody>
          <a:bodyPr/>
          <a:lstStyle/>
          <a:p>
            <a:endParaRPr lang="en-CA"/>
          </a:p>
        </p:txBody>
      </p:sp>
      <p:sp>
        <p:nvSpPr>
          <p:cNvPr id="49192" name="Line 40"/>
          <p:cNvSpPr>
            <a:spLocks noChangeShapeType="1"/>
          </p:cNvSpPr>
          <p:nvPr/>
        </p:nvSpPr>
        <p:spPr bwMode="auto">
          <a:xfrm>
            <a:off x="2052638" y="5591175"/>
            <a:ext cx="1008062" cy="0"/>
          </a:xfrm>
          <a:prstGeom prst="line">
            <a:avLst/>
          </a:prstGeom>
          <a:noFill/>
          <a:ln w="38100">
            <a:solidFill>
              <a:schemeClr val="tx1"/>
            </a:solidFill>
            <a:round/>
            <a:headEnd/>
            <a:tailEnd/>
          </a:ln>
          <a:effectLst/>
        </p:spPr>
        <p:txBody>
          <a:bodyPr/>
          <a:lstStyle/>
          <a:p>
            <a:endParaRPr lang="en-CA"/>
          </a:p>
        </p:txBody>
      </p:sp>
      <p:sp>
        <p:nvSpPr>
          <p:cNvPr id="49193" name="Line 41"/>
          <p:cNvSpPr>
            <a:spLocks noChangeShapeType="1"/>
          </p:cNvSpPr>
          <p:nvPr/>
        </p:nvSpPr>
        <p:spPr bwMode="auto">
          <a:xfrm>
            <a:off x="3205163" y="5591175"/>
            <a:ext cx="1008062" cy="0"/>
          </a:xfrm>
          <a:prstGeom prst="line">
            <a:avLst/>
          </a:prstGeom>
          <a:noFill/>
          <a:ln w="38100">
            <a:solidFill>
              <a:schemeClr val="tx1"/>
            </a:solidFill>
            <a:round/>
            <a:headEnd/>
            <a:tailEnd/>
          </a:ln>
          <a:effectLst/>
        </p:spPr>
        <p:txBody>
          <a:bodyPr/>
          <a:lstStyle/>
          <a:p>
            <a:endParaRPr lang="en-CA"/>
          </a:p>
        </p:txBody>
      </p:sp>
      <p:sp>
        <p:nvSpPr>
          <p:cNvPr id="49194" name="Rectangle 42"/>
          <p:cNvSpPr>
            <a:spLocks noChangeArrowheads="1"/>
          </p:cNvSpPr>
          <p:nvPr/>
        </p:nvSpPr>
        <p:spPr bwMode="auto">
          <a:xfrm>
            <a:off x="5437188" y="4941888"/>
            <a:ext cx="287337" cy="215900"/>
          </a:xfrm>
          <a:prstGeom prst="rect">
            <a:avLst/>
          </a:prstGeom>
          <a:solidFill>
            <a:schemeClr val="hlink"/>
          </a:solidFill>
          <a:ln w="9525">
            <a:solidFill>
              <a:schemeClr val="tx1"/>
            </a:solidFill>
            <a:miter lim="800000"/>
            <a:headEnd/>
            <a:tailEnd/>
          </a:ln>
          <a:effectLst/>
        </p:spPr>
        <p:txBody>
          <a:bodyPr wrap="none" anchor="ctr"/>
          <a:lstStyle/>
          <a:p>
            <a:endParaRPr lang="en-CA"/>
          </a:p>
        </p:txBody>
      </p:sp>
      <p:sp>
        <p:nvSpPr>
          <p:cNvPr id="49195" name="Rectangle 43"/>
          <p:cNvSpPr>
            <a:spLocks noChangeArrowheads="1"/>
          </p:cNvSpPr>
          <p:nvPr/>
        </p:nvSpPr>
        <p:spPr bwMode="auto">
          <a:xfrm>
            <a:off x="5365750" y="5229225"/>
            <a:ext cx="431800"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9196" name="Rectangle 44"/>
          <p:cNvSpPr>
            <a:spLocks noChangeArrowheads="1"/>
          </p:cNvSpPr>
          <p:nvPr/>
        </p:nvSpPr>
        <p:spPr bwMode="auto">
          <a:xfrm>
            <a:off x="6373813" y="5229225"/>
            <a:ext cx="719137"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9197" name="Rectangle 45"/>
          <p:cNvSpPr>
            <a:spLocks noChangeArrowheads="1"/>
          </p:cNvSpPr>
          <p:nvPr/>
        </p:nvSpPr>
        <p:spPr bwMode="auto">
          <a:xfrm>
            <a:off x="7381875" y="5229225"/>
            <a:ext cx="1008063"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9198" name="Line 46"/>
          <p:cNvSpPr>
            <a:spLocks noChangeShapeType="1"/>
          </p:cNvSpPr>
          <p:nvPr/>
        </p:nvSpPr>
        <p:spPr bwMode="auto">
          <a:xfrm>
            <a:off x="5581650" y="4221163"/>
            <a:ext cx="0" cy="1368425"/>
          </a:xfrm>
          <a:prstGeom prst="line">
            <a:avLst/>
          </a:prstGeom>
          <a:noFill/>
          <a:ln w="38100">
            <a:solidFill>
              <a:schemeClr val="tx1"/>
            </a:solidFill>
            <a:round/>
            <a:headEnd/>
            <a:tailEnd/>
          </a:ln>
          <a:effectLst/>
        </p:spPr>
        <p:txBody>
          <a:bodyPr/>
          <a:lstStyle/>
          <a:p>
            <a:endParaRPr lang="en-CA"/>
          </a:p>
        </p:txBody>
      </p:sp>
      <p:sp>
        <p:nvSpPr>
          <p:cNvPr id="49199" name="Text Box 47"/>
          <p:cNvSpPr txBox="1">
            <a:spLocks noChangeArrowheads="1"/>
          </p:cNvSpPr>
          <p:nvPr/>
        </p:nvSpPr>
        <p:spPr bwMode="auto">
          <a:xfrm>
            <a:off x="5365750" y="5589588"/>
            <a:ext cx="431800" cy="396875"/>
          </a:xfrm>
          <a:prstGeom prst="rect">
            <a:avLst/>
          </a:prstGeom>
          <a:noFill/>
          <a:ln w="9525">
            <a:noFill/>
            <a:miter lim="800000"/>
            <a:headEnd/>
            <a:tailEnd/>
          </a:ln>
          <a:effectLst/>
        </p:spPr>
        <p:txBody>
          <a:bodyPr>
            <a:spAutoFit/>
          </a:bodyPr>
          <a:lstStyle/>
          <a:p>
            <a:pPr>
              <a:spcBef>
                <a:spcPct val="50000"/>
              </a:spcBef>
            </a:pPr>
            <a:r>
              <a:rPr lang="en-US" b="0"/>
              <a:t>A</a:t>
            </a:r>
          </a:p>
        </p:txBody>
      </p:sp>
      <p:sp>
        <p:nvSpPr>
          <p:cNvPr id="49200" name="Line 48"/>
          <p:cNvSpPr>
            <a:spLocks noChangeShapeType="1"/>
          </p:cNvSpPr>
          <p:nvPr/>
        </p:nvSpPr>
        <p:spPr bwMode="auto">
          <a:xfrm>
            <a:off x="6734175" y="4221163"/>
            <a:ext cx="0" cy="1368425"/>
          </a:xfrm>
          <a:prstGeom prst="line">
            <a:avLst/>
          </a:prstGeom>
          <a:noFill/>
          <a:ln w="38100">
            <a:solidFill>
              <a:schemeClr val="tx1"/>
            </a:solidFill>
            <a:round/>
            <a:headEnd/>
            <a:tailEnd/>
          </a:ln>
          <a:effectLst/>
        </p:spPr>
        <p:txBody>
          <a:bodyPr/>
          <a:lstStyle/>
          <a:p>
            <a:endParaRPr lang="en-CA"/>
          </a:p>
        </p:txBody>
      </p:sp>
      <p:sp>
        <p:nvSpPr>
          <p:cNvPr id="49201" name="Text Box 49"/>
          <p:cNvSpPr txBox="1">
            <a:spLocks noChangeArrowheads="1"/>
          </p:cNvSpPr>
          <p:nvPr/>
        </p:nvSpPr>
        <p:spPr bwMode="auto">
          <a:xfrm>
            <a:off x="6518275" y="5589588"/>
            <a:ext cx="431800" cy="396875"/>
          </a:xfrm>
          <a:prstGeom prst="rect">
            <a:avLst/>
          </a:prstGeom>
          <a:noFill/>
          <a:ln w="9525">
            <a:noFill/>
            <a:miter lim="800000"/>
            <a:headEnd/>
            <a:tailEnd/>
          </a:ln>
          <a:effectLst/>
        </p:spPr>
        <p:txBody>
          <a:bodyPr>
            <a:spAutoFit/>
          </a:bodyPr>
          <a:lstStyle/>
          <a:p>
            <a:pPr>
              <a:spcBef>
                <a:spcPct val="50000"/>
              </a:spcBef>
            </a:pPr>
            <a:r>
              <a:rPr lang="en-US" b="0"/>
              <a:t>B</a:t>
            </a:r>
          </a:p>
        </p:txBody>
      </p:sp>
      <p:sp>
        <p:nvSpPr>
          <p:cNvPr id="49202" name="Line 50"/>
          <p:cNvSpPr>
            <a:spLocks noChangeShapeType="1"/>
          </p:cNvSpPr>
          <p:nvPr/>
        </p:nvSpPr>
        <p:spPr bwMode="auto">
          <a:xfrm>
            <a:off x="7885113" y="4221163"/>
            <a:ext cx="0" cy="1368425"/>
          </a:xfrm>
          <a:prstGeom prst="line">
            <a:avLst/>
          </a:prstGeom>
          <a:noFill/>
          <a:ln w="38100">
            <a:solidFill>
              <a:schemeClr val="tx1"/>
            </a:solidFill>
            <a:round/>
            <a:headEnd/>
            <a:tailEnd/>
          </a:ln>
          <a:effectLst/>
        </p:spPr>
        <p:txBody>
          <a:bodyPr/>
          <a:lstStyle/>
          <a:p>
            <a:endParaRPr lang="en-CA"/>
          </a:p>
        </p:txBody>
      </p:sp>
      <p:sp>
        <p:nvSpPr>
          <p:cNvPr id="49203" name="Text Box 51"/>
          <p:cNvSpPr txBox="1">
            <a:spLocks noChangeArrowheads="1"/>
          </p:cNvSpPr>
          <p:nvPr/>
        </p:nvSpPr>
        <p:spPr bwMode="auto">
          <a:xfrm>
            <a:off x="7669213" y="5589588"/>
            <a:ext cx="431800" cy="396875"/>
          </a:xfrm>
          <a:prstGeom prst="rect">
            <a:avLst/>
          </a:prstGeom>
          <a:noFill/>
          <a:ln w="9525">
            <a:noFill/>
            <a:miter lim="800000"/>
            <a:headEnd/>
            <a:tailEnd/>
          </a:ln>
          <a:effectLst/>
        </p:spPr>
        <p:txBody>
          <a:bodyPr>
            <a:spAutoFit/>
          </a:bodyPr>
          <a:lstStyle/>
          <a:p>
            <a:pPr>
              <a:spcBef>
                <a:spcPct val="50000"/>
              </a:spcBef>
            </a:pPr>
            <a:r>
              <a:rPr lang="en-US" b="0"/>
              <a:t>C</a:t>
            </a:r>
          </a:p>
        </p:txBody>
      </p:sp>
      <p:sp>
        <p:nvSpPr>
          <p:cNvPr id="49204" name="Line 52"/>
          <p:cNvSpPr>
            <a:spLocks noChangeShapeType="1"/>
          </p:cNvSpPr>
          <p:nvPr/>
        </p:nvSpPr>
        <p:spPr bwMode="auto">
          <a:xfrm>
            <a:off x="5076825" y="5589588"/>
            <a:ext cx="1008063" cy="0"/>
          </a:xfrm>
          <a:prstGeom prst="line">
            <a:avLst/>
          </a:prstGeom>
          <a:noFill/>
          <a:ln w="38100">
            <a:solidFill>
              <a:schemeClr val="tx1"/>
            </a:solidFill>
            <a:round/>
            <a:headEnd/>
            <a:tailEnd/>
          </a:ln>
          <a:effectLst/>
        </p:spPr>
        <p:txBody>
          <a:bodyPr/>
          <a:lstStyle/>
          <a:p>
            <a:endParaRPr lang="en-CA"/>
          </a:p>
        </p:txBody>
      </p:sp>
      <p:sp>
        <p:nvSpPr>
          <p:cNvPr id="49205" name="Line 53"/>
          <p:cNvSpPr>
            <a:spLocks noChangeShapeType="1"/>
          </p:cNvSpPr>
          <p:nvPr/>
        </p:nvSpPr>
        <p:spPr bwMode="auto">
          <a:xfrm>
            <a:off x="6229350" y="5589588"/>
            <a:ext cx="1008063" cy="0"/>
          </a:xfrm>
          <a:prstGeom prst="line">
            <a:avLst/>
          </a:prstGeom>
          <a:noFill/>
          <a:ln w="38100">
            <a:solidFill>
              <a:schemeClr val="tx1"/>
            </a:solidFill>
            <a:round/>
            <a:headEnd/>
            <a:tailEnd/>
          </a:ln>
          <a:effectLst/>
        </p:spPr>
        <p:txBody>
          <a:bodyPr/>
          <a:lstStyle/>
          <a:p>
            <a:endParaRPr lang="en-CA"/>
          </a:p>
        </p:txBody>
      </p:sp>
      <p:sp>
        <p:nvSpPr>
          <p:cNvPr id="49206" name="Line 54"/>
          <p:cNvSpPr>
            <a:spLocks noChangeShapeType="1"/>
          </p:cNvSpPr>
          <p:nvPr/>
        </p:nvSpPr>
        <p:spPr bwMode="auto">
          <a:xfrm>
            <a:off x="7381875" y="5589588"/>
            <a:ext cx="1008063" cy="0"/>
          </a:xfrm>
          <a:prstGeom prst="line">
            <a:avLst/>
          </a:prstGeom>
          <a:noFill/>
          <a:ln w="38100">
            <a:solidFill>
              <a:schemeClr val="tx1"/>
            </a:solidFill>
            <a:round/>
            <a:headEnd/>
            <a:tailEnd/>
          </a:ln>
          <a:effectLst/>
        </p:spPr>
        <p:txBody>
          <a:bodyPr/>
          <a:lstStyle/>
          <a:p>
            <a:endParaRPr lang="en-CA"/>
          </a:p>
        </p:txBody>
      </p:sp>
      <p:sp>
        <p:nvSpPr>
          <p:cNvPr id="49207" name="Line 55"/>
          <p:cNvSpPr>
            <a:spLocks noChangeShapeType="1"/>
          </p:cNvSpPr>
          <p:nvPr/>
        </p:nvSpPr>
        <p:spPr bwMode="auto">
          <a:xfrm>
            <a:off x="4284663" y="5013325"/>
            <a:ext cx="719137" cy="0"/>
          </a:xfrm>
          <a:prstGeom prst="line">
            <a:avLst/>
          </a:prstGeom>
          <a:noFill/>
          <a:ln w="38100">
            <a:solidFill>
              <a:schemeClr val="accent2"/>
            </a:solidFill>
            <a:round/>
            <a:headEnd/>
            <a:tailEnd type="triangle" w="med" len="med"/>
          </a:ln>
          <a:effectLst/>
        </p:spPr>
        <p:txBody>
          <a:bodyPr/>
          <a:lstStyle/>
          <a:p>
            <a:endParaRPr lang="en-CA"/>
          </a:p>
        </p:txBody>
      </p:sp>
      <p:sp>
        <p:nvSpPr>
          <p:cNvPr id="49208" name="Line 56"/>
          <p:cNvSpPr>
            <a:spLocks noChangeShapeType="1"/>
          </p:cNvSpPr>
          <p:nvPr/>
        </p:nvSpPr>
        <p:spPr bwMode="auto">
          <a:xfrm>
            <a:off x="4284663" y="2709863"/>
            <a:ext cx="719137" cy="0"/>
          </a:xfrm>
          <a:prstGeom prst="line">
            <a:avLst/>
          </a:prstGeom>
          <a:noFill/>
          <a:ln w="38100">
            <a:solidFill>
              <a:schemeClr val="accent2"/>
            </a:solidFill>
            <a:round/>
            <a:headEnd/>
            <a:tailEnd type="triangle" w="med" len="med"/>
          </a:ln>
          <a:effectLst/>
        </p:spPr>
        <p:txBody>
          <a:bodyPr/>
          <a:lstStyle/>
          <a:p>
            <a:endParaRPr lang="en-CA"/>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lide Number Placeholder 4"/>
          <p:cNvSpPr>
            <a:spLocks noGrp="1"/>
          </p:cNvSpPr>
          <p:nvPr>
            <p:ph type="sldNum" sz="quarter" idx="12"/>
          </p:nvPr>
        </p:nvSpPr>
        <p:spPr/>
        <p:txBody>
          <a:bodyPr/>
          <a:lstStyle/>
          <a:p>
            <a:r>
              <a:rPr lang="en-US"/>
              <a:t>8-</a:t>
            </a:r>
            <a:fld id="{57FAFCE9-092E-4F41-A124-28A345F2BA15}" type="slidenum">
              <a:rPr lang="en-US"/>
              <a:pPr/>
              <a:t>39</a:t>
            </a:fld>
            <a:endParaRPr lang="en-US"/>
          </a:p>
        </p:txBody>
      </p:sp>
      <p:sp>
        <p:nvSpPr>
          <p:cNvPr id="50179" name="Rectangle 3"/>
          <p:cNvSpPr>
            <a:spLocks noChangeArrowheads="1"/>
          </p:cNvSpPr>
          <p:nvPr/>
        </p:nvSpPr>
        <p:spPr bwMode="auto">
          <a:xfrm>
            <a:off x="1189038" y="2638425"/>
            <a:ext cx="287337"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50180" name="Rectangle 4"/>
          <p:cNvSpPr>
            <a:spLocks noChangeArrowheads="1"/>
          </p:cNvSpPr>
          <p:nvPr/>
        </p:nvSpPr>
        <p:spPr bwMode="auto">
          <a:xfrm>
            <a:off x="1116013" y="2925763"/>
            <a:ext cx="431800"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50181" name="Rectangle 5"/>
          <p:cNvSpPr>
            <a:spLocks noChangeArrowheads="1"/>
          </p:cNvSpPr>
          <p:nvPr/>
        </p:nvSpPr>
        <p:spPr bwMode="auto">
          <a:xfrm>
            <a:off x="3276600" y="2638425"/>
            <a:ext cx="719138" cy="215900"/>
          </a:xfrm>
          <a:prstGeom prst="rect">
            <a:avLst/>
          </a:prstGeom>
          <a:solidFill>
            <a:schemeClr val="hlink"/>
          </a:solidFill>
          <a:ln w="9525">
            <a:solidFill>
              <a:schemeClr val="tx1"/>
            </a:solidFill>
            <a:miter lim="800000"/>
            <a:headEnd/>
            <a:tailEnd/>
          </a:ln>
          <a:effectLst/>
        </p:spPr>
        <p:txBody>
          <a:bodyPr wrap="none" anchor="ctr"/>
          <a:lstStyle/>
          <a:p>
            <a:endParaRPr lang="en-CA"/>
          </a:p>
        </p:txBody>
      </p:sp>
      <p:sp>
        <p:nvSpPr>
          <p:cNvPr id="50182" name="Rectangle 6"/>
          <p:cNvSpPr>
            <a:spLocks noChangeArrowheads="1"/>
          </p:cNvSpPr>
          <p:nvPr/>
        </p:nvSpPr>
        <p:spPr bwMode="auto">
          <a:xfrm>
            <a:off x="3132138" y="2925763"/>
            <a:ext cx="1008062"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50183" name="Line 7"/>
          <p:cNvSpPr>
            <a:spLocks noChangeShapeType="1"/>
          </p:cNvSpPr>
          <p:nvPr/>
        </p:nvSpPr>
        <p:spPr bwMode="auto">
          <a:xfrm>
            <a:off x="1331913" y="1917700"/>
            <a:ext cx="0" cy="1368425"/>
          </a:xfrm>
          <a:prstGeom prst="line">
            <a:avLst/>
          </a:prstGeom>
          <a:noFill/>
          <a:ln w="38100">
            <a:solidFill>
              <a:schemeClr val="tx1"/>
            </a:solidFill>
            <a:round/>
            <a:headEnd/>
            <a:tailEnd/>
          </a:ln>
          <a:effectLst/>
        </p:spPr>
        <p:txBody>
          <a:bodyPr/>
          <a:lstStyle/>
          <a:p>
            <a:endParaRPr lang="en-CA"/>
          </a:p>
        </p:txBody>
      </p:sp>
      <p:sp>
        <p:nvSpPr>
          <p:cNvPr id="50184" name="Text Box 8"/>
          <p:cNvSpPr txBox="1">
            <a:spLocks noChangeArrowheads="1"/>
          </p:cNvSpPr>
          <p:nvPr/>
        </p:nvSpPr>
        <p:spPr bwMode="auto">
          <a:xfrm>
            <a:off x="1116013" y="3286125"/>
            <a:ext cx="431800" cy="396875"/>
          </a:xfrm>
          <a:prstGeom prst="rect">
            <a:avLst/>
          </a:prstGeom>
          <a:noFill/>
          <a:ln w="9525">
            <a:noFill/>
            <a:miter lim="800000"/>
            <a:headEnd/>
            <a:tailEnd/>
          </a:ln>
          <a:effectLst/>
        </p:spPr>
        <p:txBody>
          <a:bodyPr>
            <a:spAutoFit/>
          </a:bodyPr>
          <a:lstStyle/>
          <a:p>
            <a:pPr>
              <a:spcBef>
                <a:spcPct val="50000"/>
              </a:spcBef>
            </a:pPr>
            <a:r>
              <a:rPr lang="en-US" b="0"/>
              <a:t>A</a:t>
            </a:r>
          </a:p>
        </p:txBody>
      </p:sp>
      <p:sp>
        <p:nvSpPr>
          <p:cNvPr id="50185" name="Line 9"/>
          <p:cNvSpPr>
            <a:spLocks noChangeShapeType="1"/>
          </p:cNvSpPr>
          <p:nvPr/>
        </p:nvSpPr>
        <p:spPr bwMode="auto">
          <a:xfrm>
            <a:off x="2484438" y="1917700"/>
            <a:ext cx="0" cy="1368425"/>
          </a:xfrm>
          <a:prstGeom prst="line">
            <a:avLst/>
          </a:prstGeom>
          <a:noFill/>
          <a:ln w="38100">
            <a:solidFill>
              <a:schemeClr val="tx1"/>
            </a:solidFill>
            <a:round/>
            <a:headEnd/>
            <a:tailEnd/>
          </a:ln>
          <a:effectLst/>
        </p:spPr>
        <p:txBody>
          <a:bodyPr/>
          <a:lstStyle/>
          <a:p>
            <a:endParaRPr lang="en-CA"/>
          </a:p>
        </p:txBody>
      </p:sp>
      <p:sp>
        <p:nvSpPr>
          <p:cNvPr id="50186" name="Text Box 10"/>
          <p:cNvSpPr txBox="1">
            <a:spLocks noChangeArrowheads="1"/>
          </p:cNvSpPr>
          <p:nvPr/>
        </p:nvSpPr>
        <p:spPr bwMode="auto">
          <a:xfrm>
            <a:off x="2268538" y="3286125"/>
            <a:ext cx="431800" cy="396875"/>
          </a:xfrm>
          <a:prstGeom prst="rect">
            <a:avLst/>
          </a:prstGeom>
          <a:noFill/>
          <a:ln w="9525">
            <a:noFill/>
            <a:miter lim="800000"/>
            <a:headEnd/>
            <a:tailEnd/>
          </a:ln>
          <a:effectLst/>
        </p:spPr>
        <p:txBody>
          <a:bodyPr>
            <a:spAutoFit/>
          </a:bodyPr>
          <a:lstStyle/>
          <a:p>
            <a:pPr>
              <a:spcBef>
                <a:spcPct val="50000"/>
              </a:spcBef>
            </a:pPr>
            <a:r>
              <a:rPr lang="en-US" b="0"/>
              <a:t>B</a:t>
            </a:r>
          </a:p>
        </p:txBody>
      </p:sp>
      <p:sp>
        <p:nvSpPr>
          <p:cNvPr id="50187" name="Line 11"/>
          <p:cNvSpPr>
            <a:spLocks noChangeShapeType="1"/>
          </p:cNvSpPr>
          <p:nvPr/>
        </p:nvSpPr>
        <p:spPr bwMode="auto">
          <a:xfrm>
            <a:off x="3635375" y="1917700"/>
            <a:ext cx="0" cy="1368425"/>
          </a:xfrm>
          <a:prstGeom prst="line">
            <a:avLst/>
          </a:prstGeom>
          <a:noFill/>
          <a:ln w="38100">
            <a:solidFill>
              <a:schemeClr val="tx1"/>
            </a:solidFill>
            <a:round/>
            <a:headEnd/>
            <a:tailEnd/>
          </a:ln>
          <a:effectLst/>
        </p:spPr>
        <p:txBody>
          <a:bodyPr/>
          <a:lstStyle/>
          <a:p>
            <a:endParaRPr lang="en-CA"/>
          </a:p>
        </p:txBody>
      </p:sp>
      <p:sp>
        <p:nvSpPr>
          <p:cNvPr id="50188" name="Text Box 12"/>
          <p:cNvSpPr txBox="1">
            <a:spLocks noChangeArrowheads="1"/>
          </p:cNvSpPr>
          <p:nvPr/>
        </p:nvSpPr>
        <p:spPr bwMode="auto">
          <a:xfrm>
            <a:off x="3419475" y="3286125"/>
            <a:ext cx="431800" cy="396875"/>
          </a:xfrm>
          <a:prstGeom prst="rect">
            <a:avLst/>
          </a:prstGeom>
          <a:noFill/>
          <a:ln w="9525">
            <a:noFill/>
            <a:miter lim="800000"/>
            <a:headEnd/>
            <a:tailEnd/>
          </a:ln>
          <a:effectLst/>
        </p:spPr>
        <p:txBody>
          <a:bodyPr>
            <a:spAutoFit/>
          </a:bodyPr>
          <a:lstStyle/>
          <a:p>
            <a:pPr>
              <a:spcBef>
                <a:spcPct val="50000"/>
              </a:spcBef>
            </a:pPr>
            <a:r>
              <a:rPr lang="en-US" b="0"/>
              <a:t>C</a:t>
            </a:r>
          </a:p>
        </p:txBody>
      </p:sp>
      <p:sp>
        <p:nvSpPr>
          <p:cNvPr id="50189" name="Line 13"/>
          <p:cNvSpPr>
            <a:spLocks noChangeShapeType="1"/>
          </p:cNvSpPr>
          <p:nvPr/>
        </p:nvSpPr>
        <p:spPr bwMode="auto">
          <a:xfrm>
            <a:off x="827088" y="3286125"/>
            <a:ext cx="1008062" cy="0"/>
          </a:xfrm>
          <a:prstGeom prst="line">
            <a:avLst/>
          </a:prstGeom>
          <a:noFill/>
          <a:ln w="38100">
            <a:solidFill>
              <a:schemeClr val="tx1"/>
            </a:solidFill>
            <a:round/>
            <a:headEnd/>
            <a:tailEnd/>
          </a:ln>
          <a:effectLst/>
        </p:spPr>
        <p:txBody>
          <a:bodyPr/>
          <a:lstStyle/>
          <a:p>
            <a:endParaRPr lang="en-CA"/>
          </a:p>
        </p:txBody>
      </p:sp>
      <p:sp>
        <p:nvSpPr>
          <p:cNvPr id="50190" name="Line 14"/>
          <p:cNvSpPr>
            <a:spLocks noChangeShapeType="1"/>
          </p:cNvSpPr>
          <p:nvPr/>
        </p:nvSpPr>
        <p:spPr bwMode="auto">
          <a:xfrm>
            <a:off x="1979613" y="3286125"/>
            <a:ext cx="1008062" cy="0"/>
          </a:xfrm>
          <a:prstGeom prst="line">
            <a:avLst/>
          </a:prstGeom>
          <a:noFill/>
          <a:ln w="38100">
            <a:solidFill>
              <a:schemeClr val="tx1"/>
            </a:solidFill>
            <a:round/>
            <a:headEnd/>
            <a:tailEnd/>
          </a:ln>
          <a:effectLst/>
        </p:spPr>
        <p:txBody>
          <a:bodyPr/>
          <a:lstStyle/>
          <a:p>
            <a:endParaRPr lang="en-CA"/>
          </a:p>
        </p:txBody>
      </p:sp>
      <p:sp>
        <p:nvSpPr>
          <p:cNvPr id="50191" name="Line 15"/>
          <p:cNvSpPr>
            <a:spLocks noChangeShapeType="1"/>
          </p:cNvSpPr>
          <p:nvPr/>
        </p:nvSpPr>
        <p:spPr bwMode="auto">
          <a:xfrm>
            <a:off x="3132138" y="3286125"/>
            <a:ext cx="1008062" cy="0"/>
          </a:xfrm>
          <a:prstGeom prst="line">
            <a:avLst/>
          </a:prstGeom>
          <a:noFill/>
          <a:ln w="38100">
            <a:solidFill>
              <a:schemeClr val="tx1"/>
            </a:solidFill>
            <a:round/>
            <a:headEnd/>
            <a:tailEnd/>
          </a:ln>
          <a:effectLst/>
        </p:spPr>
        <p:txBody>
          <a:bodyPr/>
          <a:lstStyle/>
          <a:p>
            <a:endParaRPr lang="en-CA"/>
          </a:p>
        </p:txBody>
      </p:sp>
      <p:sp>
        <p:nvSpPr>
          <p:cNvPr id="50192" name="Rectangle 16"/>
          <p:cNvSpPr>
            <a:spLocks noChangeArrowheads="1"/>
          </p:cNvSpPr>
          <p:nvPr/>
        </p:nvSpPr>
        <p:spPr bwMode="auto">
          <a:xfrm>
            <a:off x="6588125" y="2925763"/>
            <a:ext cx="287338" cy="215900"/>
          </a:xfrm>
          <a:prstGeom prst="rect">
            <a:avLst/>
          </a:prstGeom>
          <a:solidFill>
            <a:schemeClr val="hlink"/>
          </a:solidFill>
          <a:ln w="9525">
            <a:solidFill>
              <a:schemeClr val="tx1"/>
            </a:solidFill>
            <a:miter lim="800000"/>
            <a:headEnd/>
            <a:tailEnd/>
          </a:ln>
          <a:effectLst/>
        </p:spPr>
        <p:txBody>
          <a:bodyPr wrap="none" anchor="ctr"/>
          <a:lstStyle/>
          <a:p>
            <a:endParaRPr lang="en-CA"/>
          </a:p>
        </p:txBody>
      </p:sp>
      <p:sp>
        <p:nvSpPr>
          <p:cNvPr id="50193" name="Rectangle 17"/>
          <p:cNvSpPr>
            <a:spLocks noChangeArrowheads="1"/>
          </p:cNvSpPr>
          <p:nvPr/>
        </p:nvSpPr>
        <p:spPr bwMode="auto">
          <a:xfrm>
            <a:off x="5364163" y="2925763"/>
            <a:ext cx="431800"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50194" name="Rectangle 18"/>
          <p:cNvSpPr>
            <a:spLocks noChangeArrowheads="1"/>
          </p:cNvSpPr>
          <p:nvPr/>
        </p:nvSpPr>
        <p:spPr bwMode="auto">
          <a:xfrm>
            <a:off x="7524750" y="2638425"/>
            <a:ext cx="719138"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50195" name="Rectangle 19"/>
          <p:cNvSpPr>
            <a:spLocks noChangeArrowheads="1"/>
          </p:cNvSpPr>
          <p:nvPr/>
        </p:nvSpPr>
        <p:spPr bwMode="auto">
          <a:xfrm>
            <a:off x="7380288" y="2925763"/>
            <a:ext cx="1008062"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50196" name="Line 20"/>
          <p:cNvSpPr>
            <a:spLocks noChangeShapeType="1"/>
          </p:cNvSpPr>
          <p:nvPr/>
        </p:nvSpPr>
        <p:spPr bwMode="auto">
          <a:xfrm>
            <a:off x="5581650" y="1917700"/>
            <a:ext cx="0" cy="1368425"/>
          </a:xfrm>
          <a:prstGeom prst="line">
            <a:avLst/>
          </a:prstGeom>
          <a:noFill/>
          <a:ln w="38100">
            <a:solidFill>
              <a:schemeClr val="tx1"/>
            </a:solidFill>
            <a:round/>
            <a:headEnd/>
            <a:tailEnd/>
          </a:ln>
          <a:effectLst/>
        </p:spPr>
        <p:txBody>
          <a:bodyPr/>
          <a:lstStyle/>
          <a:p>
            <a:endParaRPr lang="en-CA"/>
          </a:p>
        </p:txBody>
      </p:sp>
      <p:sp>
        <p:nvSpPr>
          <p:cNvPr id="50197" name="Text Box 21"/>
          <p:cNvSpPr txBox="1">
            <a:spLocks noChangeArrowheads="1"/>
          </p:cNvSpPr>
          <p:nvPr/>
        </p:nvSpPr>
        <p:spPr bwMode="auto">
          <a:xfrm>
            <a:off x="5365750" y="3286125"/>
            <a:ext cx="431800" cy="396875"/>
          </a:xfrm>
          <a:prstGeom prst="rect">
            <a:avLst/>
          </a:prstGeom>
          <a:noFill/>
          <a:ln w="9525">
            <a:noFill/>
            <a:miter lim="800000"/>
            <a:headEnd/>
            <a:tailEnd/>
          </a:ln>
          <a:effectLst/>
        </p:spPr>
        <p:txBody>
          <a:bodyPr>
            <a:spAutoFit/>
          </a:bodyPr>
          <a:lstStyle/>
          <a:p>
            <a:pPr>
              <a:spcBef>
                <a:spcPct val="50000"/>
              </a:spcBef>
            </a:pPr>
            <a:r>
              <a:rPr lang="en-US" b="0"/>
              <a:t>A</a:t>
            </a:r>
          </a:p>
        </p:txBody>
      </p:sp>
      <p:sp>
        <p:nvSpPr>
          <p:cNvPr id="50198" name="Line 22"/>
          <p:cNvSpPr>
            <a:spLocks noChangeShapeType="1"/>
          </p:cNvSpPr>
          <p:nvPr/>
        </p:nvSpPr>
        <p:spPr bwMode="auto">
          <a:xfrm>
            <a:off x="6734175" y="1917700"/>
            <a:ext cx="0" cy="1368425"/>
          </a:xfrm>
          <a:prstGeom prst="line">
            <a:avLst/>
          </a:prstGeom>
          <a:noFill/>
          <a:ln w="38100">
            <a:solidFill>
              <a:schemeClr val="tx1"/>
            </a:solidFill>
            <a:round/>
            <a:headEnd/>
            <a:tailEnd/>
          </a:ln>
          <a:effectLst/>
        </p:spPr>
        <p:txBody>
          <a:bodyPr/>
          <a:lstStyle/>
          <a:p>
            <a:endParaRPr lang="en-CA"/>
          </a:p>
        </p:txBody>
      </p:sp>
      <p:sp>
        <p:nvSpPr>
          <p:cNvPr id="50199" name="Text Box 23"/>
          <p:cNvSpPr txBox="1">
            <a:spLocks noChangeArrowheads="1"/>
          </p:cNvSpPr>
          <p:nvPr/>
        </p:nvSpPr>
        <p:spPr bwMode="auto">
          <a:xfrm>
            <a:off x="6518275" y="3286125"/>
            <a:ext cx="431800" cy="396875"/>
          </a:xfrm>
          <a:prstGeom prst="rect">
            <a:avLst/>
          </a:prstGeom>
          <a:noFill/>
          <a:ln w="9525">
            <a:noFill/>
            <a:miter lim="800000"/>
            <a:headEnd/>
            <a:tailEnd/>
          </a:ln>
          <a:effectLst/>
        </p:spPr>
        <p:txBody>
          <a:bodyPr>
            <a:spAutoFit/>
          </a:bodyPr>
          <a:lstStyle/>
          <a:p>
            <a:pPr>
              <a:spcBef>
                <a:spcPct val="50000"/>
              </a:spcBef>
            </a:pPr>
            <a:r>
              <a:rPr lang="en-US" b="0"/>
              <a:t>B</a:t>
            </a:r>
          </a:p>
        </p:txBody>
      </p:sp>
      <p:sp>
        <p:nvSpPr>
          <p:cNvPr id="50200" name="Line 24"/>
          <p:cNvSpPr>
            <a:spLocks noChangeShapeType="1"/>
          </p:cNvSpPr>
          <p:nvPr/>
        </p:nvSpPr>
        <p:spPr bwMode="auto">
          <a:xfrm>
            <a:off x="7885113" y="1917700"/>
            <a:ext cx="0" cy="1368425"/>
          </a:xfrm>
          <a:prstGeom prst="line">
            <a:avLst/>
          </a:prstGeom>
          <a:noFill/>
          <a:ln w="38100">
            <a:solidFill>
              <a:schemeClr val="tx1"/>
            </a:solidFill>
            <a:round/>
            <a:headEnd/>
            <a:tailEnd/>
          </a:ln>
          <a:effectLst/>
        </p:spPr>
        <p:txBody>
          <a:bodyPr/>
          <a:lstStyle/>
          <a:p>
            <a:endParaRPr lang="en-CA"/>
          </a:p>
        </p:txBody>
      </p:sp>
      <p:sp>
        <p:nvSpPr>
          <p:cNvPr id="50201" name="Text Box 25"/>
          <p:cNvSpPr txBox="1">
            <a:spLocks noChangeArrowheads="1"/>
          </p:cNvSpPr>
          <p:nvPr/>
        </p:nvSpPr>
        <p:spPr bwMode="auto">
          <a:xfrm>
            <a:off x="7669213" y="3286125"/>
            <a:ext cx="431800" cy="396875"/>
          </a:xfrm>
          <a:prstGeom prst="rect">
            <a:avLst/>
          </a:prstGeom>
          <a:noFill/>
          <a:ln w="9525">
            <a:noFill/>
            <a:miter lim="800000"/>
            <a:headEnd/>
            <a:tailEnd/>
          </a:ln>
          <a:effectLst/>
        </p:spPr>
        <p:txBody>
          <a:bodyPr>
            <a:spAutoFit/>
          </a:bodyPr>
          <a:lstStyle/>
          <a:p>
            <a:pPr>
              <a:spcBef>
                <a:spcPct val="50000"/>
              </a:spcBef>
            </a:pPr>
            <a:r>
              <a:rPr lang="en-US" b="0"/>
              <a:t>C</a:t>
            </a:r>
          </a:p>
        </p:txBody>
      </p:sp>
      <p:sp>
        <p:nvSpPr>
          <p:cNvPr id="50202" name="Line 26"/>
          <p:cNvSpPr>
            <a:spLocks noChangeShapeType="1"/>
          </p:cNvSpPr>
          <p:nvPr/>
        </p:nvSpPr>
        <p:spPr bwMode="auto">
          <a:xfrm>
            <a:off x="5076825" y="3286125"/>
            <a:ext cx="1008063" cy="0"/>
          </a:xfrm>
          <a:prstGeom prst="line">
            <a:avLst/>
          </a:prstGeom>
          <a:noFill/>
          <a:ln w="38100">
            <a:solidFill>
              <a:schemeClr val="tx1"/>
            </a:solidFill>
            <a:round/>
            <a:headEnd/>
            <a:tailEnd/>
          </a:ln>
          <a:effectLst/>
        </p:spPr>
        <p:txBody>
          <a:bodyPr/>
          <a:lstStyle/>
          <a:p>
            <a:endParaRPr lang="en-CA"/>
          </a:p>
        </p:txBody>
      </p:sp>
      <p:sp>
        <p:nvSpPr>
          <p:cNvPr id="50203" name="Line 27"/>
          <p:cNvSpPr>
            <a:spLocks noChangeShapeType="1"/>
          </p:cNvSpPr>
          <p:nvPr/>
        </p:nvSpPr>
        <p:spPr bwMode="auto">
          <a:xfrm>
            <a:off x="6229350" y="3286125"/>
            <a:ext cx="1008063" cy="0"/>
          </a:xfrm>
          <a:prstGeom prst="line">
            <a:avLst/>
          </a:prstGeom>
          <a:noFill/>
          <a:ln w="38100">
            <a:solidFill>
              <a:schemeClr val="tx1"/>
            </a:solidFill>
            <a:round/>
            <a:headEnd/>
            <a:tailEnd/>
          </a:ln>
          <a:effectLst/>
        </p:spPr>
        <p:txBody>
          <a:bodyPr/>
          <a:lstStyle/>
          <a:p>
            <a:endParaRPr lang="en-CA"/>
          </a:p>
        </p:txBody>
      </p:sp>
      <p:sp>
        <p:nvSpPr>
          <p:cNvPr id="50204" name="Line 28"/>
          <p:cNvSpPr>
            <a:spLocks noChangeShapeType="1"/>
          </p:cNvSpPr>
          <p:nvPr/>
        </p:nvSpPr>
        <p:spPr bwMode="auto">
          <a:xfrm>
            <a:off x="7381875" y="3286125"/>
            <a:ext cx="1008063" cy="0"/>
          </a:xfrm>
          <a:prstGeom prst="line">
            <a:avLst/>
          </a:prstGeom>
          <a:noFill/>
          <a:ln w="38100">
            <a:solidFill>
              <a:schemeClr val="tx1"/>
            </a:solidFill>
            <a:round/>
            <a:headEnd/>
            <a:tailEnd/>
          </a:ln>
          <a:effectLst/>
        </p:spPr>
        <p:txBody>
          <a:bodyPr/>
          <a:lstStyle/>
          <a:p>
            <a:endParaRPr lang="en-CA"/>
          </a:p>
        </p:txBody>
      </p:sp>
      <p:sp>
        <p:nvSpPr>
          <p:cNvPr id="50205" name="Rectangle 29"/>
          <p:cNvSpPr>
            <a:spLocks noChangeArrowheads="1"/>
          </p:cNvSpPr>
          <p:nvPr/>
        </p:nvSpPr>
        <p:spPr bwMode="auto">
          <a:xfrm>
            <a:off x="2339975" y="5230813"/>
            <a:ext cx="287338"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50206" name="Rectangle 30"/>
          <p:cNvSpPr>
            <a:spLocks noChangeArrowheads="1"/>
          </p:cNvSpPr>
          <p:nvPr/>
        </p:nvSpPr>
        <p:spPr bwMode="auto">
          <a:xfrm>
            <a:off x="3419475" y="4654550"/>
            <a:ext cx="431800" cy="215900"/>
          </a:xfrm>
          <a:prstGeom prst="rect">
            <a:avLst/>
          </a:prstGeom>
          <a:solidFill>
            <a:schemeClr val="hlink"/>
          </a:solidFill>
          <a:ln w="9525">
            <a:solidFill>
              <a:schemeClr val="tx1"/>
            </a:solidFill>
            <a:miter lim="800000"/>
            <a:headEnd/>
            <a:tailEnd/>
          </a:ln>
          <a:effectLst/>
        </p:spPr>
        <p:txBody>
          <a:bodyPr wrap="none" anchor="ctr"/>
          <a:lstStyle/>
          <a:p>
            <a:endParaRPr lang="en-CA"/>
          </a:p>
        </p:txBody>
      </p:sp>
      <p:sp>
        <p:nvSpPr>
          <p:cNvPr id="50207" name="Rectangle 31"/>
          <p:cNvSpPr>
            <a:spLocks noChangeArrowheads="1"/>
          </p:cNvSpPr>
          <p:nvPr/>
        </p:nvSpPr>
        <p:spPr bwMode="auto">
          <a:xfrm>
            <a:off x="3276600" y="4941888"/>
            <a:ext cx="719138"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50208" name="Rectangle 32"/>
          <p:cNvSpPr>
            <a:spLocks noChangeArrowheads="1"/>
          </p:cNvSpPr>
          <p:nvPr/>
        </p:nvSpPr>
        <p:spPr bwMode="auto">
          <a:xfrm>
            <a:off x="3132138" y="5230813"/>
            <a:ext cx="1008062"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50209" name="Line 33"/>
          <p:cNvSpPr>
            <a:spLocks noChangeShapeType="1"/>
          </p:cNvSpPr>
          <p:nvPr/>
        </p:nvSpPr>
        <p:spPr bwMode="auto">
          <a:xfrm>
            <a:off x="1331913" y="4222750"/>
            <a:ext cx="0" cy="1368425"/>
          </a:xfrm>
          <a:prstGeom prst="line">
            <a:avLst/>
          </a:prstGeom>
          <a:noFill/>
          <a:ln w="38100">
            <a:solidFill>
              <a:schemeClr val="tx1"/>
            </a:solidFill>
            <a:round/>
            <a:headEnd/>
            <a:tailEnd/>
          </a:ln>
          <a:effectLst/>
        </p:spPr>
        <p:txBody>
          <a:bodyPr/>
          <a:lstStyle/>
          <a:p>
            <a:endParaRPr lang="en-CA"/>
          </a:p>
        </p:txBody>
      </p:sp>
      <p:sp>
        <p:nvSpPr>
          <p:cNvPr id="50210" name="Text Box 34"/>
          <p:cNvSpPr txBox="1">
            <a:spLocks noChangeArrowheads="1"/>
          </p:cNvSpPr>
          <p:nvPr/>
        </p:nvSpPr>
        <p:spPr bwMode="auto">
          <a:xfrm>
            <a:off x="1116013" y="5591175"/>
            <a:ext cx="431800" cy="396875"/>
          </a:xfrm>
          <a:prstGeom prst="rect">
            <a:avLst/>
          </a:prstGeom>
          <a:noFill/>
          <a:ln w="9525">
            <a:noFill/>
            <a:miter lim="800000"/>
            <a:headEnd/>
            <a:tailEnd/>
          </a:ln>
          <a:effectLst/>
        </p:spPr>
        <p:txBody>
          <a:bodyPr>
            <a:spAutoFit/>
          </a:bodyPr>
          <a:lstStyle/>
          <a:p>
            <a:pPr>
              <a:spcBef>
                <a:spcPct val="50000"/>
              </a:spcBef>
            </a:pPr>
            <a:r>
              <a:rPr lang="en-US" b="0"/>
              <a:t>A</a:t>
            </a:r>
          </a:p>
        </p:txBody>
      </p:sp>
      <p:sp>
        <p:nvSpPr>
          <p:cNvPr id="50211" name="Line 35"/>
          <p:cNvSpPr>
            <a:spLocks noChangeShapeType="1"/>
          </p:cNvSpPr>
          <p:nvPr/>
        </p:nvSpPr>
        <p:spPr bwMode="auto">
          <a:xfrm>
            <a:off x="2484438" y="4222750"/>
            <a:ext cx="0" cy="1368425"/>
          </a:xfrm>
          <a:prstGeom prst="line">
            <a:avLst/>
          </a:prstGeom>
          <a:noFill/>
          <a:ln w="38100">
            <a:solidFill>
              <a:schemeClr val="tx1"/>
            </a:solidFill>
            <a:round/>
            <a:headEnd/>
            <a:tailEnd/>
          </a:ln>
          <a:effectLst/>
        </p:spPr>
        <p:txBody>
          <a:bodyPr/>
          <a:lstStyle/>
          <a:p>
            <a:endParaRPr lang="en-CA"/>
          </a:p>
        </p:txBody>
      </p:sp>
      <p:sp>
        <p:nvSpPr>
          <p:cNvPr id="50212" name="Text Box 36"/>
          <p:cNvSpPr txBox="1">
            <a:spLocks noChangeArrowheads="1"/>
          </p:cNvSpPr>
          <p:nvPr/>
        </p:nvSpPr>
        <p:spPr bwMode="auto">
          <a:xfrm>
            <a:off x="2268538" y="5591175"/>
            <a:ext cx="431800" cy="396875"/>
          </a:xfrm>
          <a:prstGeom prst="rect">
            <a:avLst/>
          </a:prstGeom>
          <a:noFill/>
          <a:ln w="9525">
            <a:noFill/>
            <a:miter lim="800000"/>
            <a:headEnd/>
            <a:tailEnd/>
          </a:ln>
          <a:effectLst/>
        </p:spPr>
        <p:txBody>
          <a:bodyPr>
            <a:spAutoFit/>
          </a:bodyPr>
          <a:lstStyle/>
          <a:p>
            <a:pPr>
              <a:spcBef>
                <a:spcPct val="50000"/>
              </a:spcBef>
            </a:pPr>
            <a:r>
              <a:rPr lang="en-US" b="0"/>
              <a:t>B</a:t>
            </a:r>
          </a:p>
        </p:txBody>
      </p:sp>
      <p:sp>
        <p:nvSpPr>
          <p:cNvPr id="50213" name="Line 37"/>
          <p:cNvSpPr>
            <a:spLocks noChangeShapeType="1"/>
          </p:cNvSpPr>
          <p:nvPr/>
        </p:nvSpPr>
        <p:spPr bwMode="auto">
          <a:xfrm>
            <a:off x="3635375" y="4222750"/>
            <a:ext cx="0" cy="1368425"/>
          </a:xfrm>
          <a:prstGeom prst="line">
            <a:avLst/>
          </a:prstGeom>
          <a:noFill/>
          <a:ln w="38100">
            <a:solidFill>
              <a:schemeClr val="tx1"/>
            </a:solidFill>
            <a:round/>
            <a:headEnd/>
            <a:tailEnd/>
          </a:ln>
          <a:effectLst/>
        </p:spPr>
        <p:txBody>
          <a:bodyPr/>
          <a:lstStyle/>
          <a:p>
            <a:endParaRPr lang="en-CA"/>
          </a:p>
        </p:txBody>
      </p:sp>
      <p:sp>
        <p:nvSpPr>
          <p:cNvPr id="50214" name="Text Box 38"/>
          <p:cNvSpPr txBox="1">
            <a:spLocks noChangeArrowheads="1"/>
          </p:cNvSpPr>
          <p:nvPr/>
        </p:nvSpPr>
        <p:spPr bwMode="auto">
          <a:xfrm>
            <a:off x="3419475" y="5591175"/>
            <a:ext cx="431800" cy="396875"/>
          </a:xfrm>
          <a:prstGeom prst="rect">
            <a:avLst/>
          </a:prstGeom>
          <a:noFill/>
          <a:ln w="9525">
            <a:noFill/>
            <a:miter lim="800000"/>
            <a:headEnd/>
            <a:tailEnd/>
          </a:ln>
          <a:effectLst/>
        </p:spPr>
        <p:txBody>
          <a:bodyPr>
            <a:spAutoFit/>
          </a:bodyPr>
          <a:lstStyle/>
          <a:p>
            <a:pPr>
              <a:spcBef>
                <a:spcPct val="50000"/>
              </a:spcBef>
            </a:pPr>
            <a:r>
              <a:rPr lang="en-US" b="0"/>
              <a:t>C</a:t>
            </a:r>
          </a:p>
        </p:txBody>
      </p:sp>
      <p:sp>
        <p:nvSpPr>
          <p:cNvPr id="50215" name="Line 39"/>
          <p:cNvSpPr>
            <a:spLocks noChangeShapeType="1"/>
          </p:cNvSpPr>
          <p:nvPr/>
        </p:nvSpPr>
        <p:spPr bwMode="auto">
          <a:xfrm>
            <a:off x="827088" y="5591175"/>
            <a:ext cx="1008062" cy="0"/>
          </a:xfrm>
          <a:prstGeom prst="line">
            <a:avLst/>
          </a:prstGeom>
          <a:noFill/>
          <a:ln w="38100">
            <a:solidFill>
              <a:schemeClr val="tx1"/>
            </a:solidFill>
            <a:round/>
            <a:headEnd/>
            <a:tailEnd/>
          </a:ln>
          <a:effectLst/>
        </p:spPr>
        <p:txBody>
          <a:bodyPr/>
          <a:lstStyle/>
          <a:p>
            <a:endParaRPr lang="en-CA"/>
          </a:p>
        </p:txBody>
      </p:sp>
      <p:sp>
        <p:nvSpPr>
          <p:cNvPr id="50216" name="Line 40"/>
          <p:cNvSpPr>
            <a:spLocks noChangeShapeType="1"/>
          </p:cNvSpPr>
          <p:nvPr/>
        </p:nvSpPr>
        <p:spPr bwMode="auto">
          <a:xfrm>
            <a:off x="1979613" y="5591175"/>
            <a:ext cx="1008062" cy="0"/>
          </a:xfrm>
          <a:prstGeom prst="line">
            <a:avLst/>
          </a:prstGeom>
          <a:noFill/>
          <a:ln w="38100">
            <a:solidFill>
              <a:schemeClr val="tx1"/>
            </a:solidFill>
            <a:round/>
            <a:headEnd/>
            <a:tailEnd/>
          </a:ln>
          <a:effectLst/>
        </p:spPr>
        <p:txBody>
          <a:bodyPr/>
          <a:lstStyle/>
          <a:p>
            <a:endParaRPr lang="en-CA"/>
          </a:p>
        </p:txBody>
      </p:sp>
      <p:sp>
        <p:nvSpPr>
          <p:cNvPr id="50217" name="Line 41"/>
          <p:cNvSpPr>
            <a:spLocks noChangeShapeType="1"/>
          </p:cNvSpPr>
          <p:nvPr/>
        </p:nvSpPr>
        <p:spPr bwMode="auto">
          <a:xfrm>
            <a:off x="3132138" y="5591175"/>
            <a:ext cx="1008062" cy="0"/>
          </a:xfrm>
          <a:prstGeom prst="line">
            <a:avLst/>
          </a:prstGeom>
          <a:noFill/>
          <a:ln w="38100">
            <a:solidFill>
              <a:schemeClr val="tx1"/>
            </a:solidFill>
            <a:round/>
            <a:headEnd/>
            <a:tailEnd/>
          </a:ln>
          <a:effectLst/>
        </p:spPr>
        <p:txBody>
          <a:bodyPr/>
          <a:lstStyle/>
          <a:p>
            <a:endParaRPr lang="en-CA"/>
          </a:p>
        </p:txBody>
      </p:sp>
      <p:sp>
        <p:nvSpPr>
          <p:cNvPr id="50218" name="Rectangle 42"/>
          <p:cNvSpPr>
            <a:spLocks noChangeArrowheads="1"/>
          </p:cNvSpPr>
          <p:nvPr/>
        </p:nvSpPr>
        <p:spPr bwMode="auto">
          <a:xfrm>
            <a:off x="7667625" y="4365625"/>
            <a:ext cx="287338" cy="215900"/>
          </a:xfrm>
          <a:prstGeom prst="rect">
            <a:avLst/>
          </a:prstGeom>
          <a:solidFill>
            <a:schemeClr val="hlink"/>
          </a:solidFill>
          <a:ln w="9525">
            <a:solidFill>
              <a:schemeClr val="tx1"/>
            </a:solidFill>
            <a:miter lim="800000"/>
            <a:headEnd/>
            <a:tailEnd/>
          </a:ln>
          <a:effectLst/>
        </p:spPr>
        <p:txBody>
          <a:bodyPr wrap="none" anchor="ctr"/>
          <a:lstStyle/>
          <a:p>
            <a:endParaRPr lang="en-CA"/>
          </a:p>
        </p:txBody>
      </p:sp>
      <p:sp>
        <p:nvSpPr>
          <p:cNvPr id="50219" name="Rectangle 43"/>
          <p:cNvSpPr>
            <a:spLocks noChangeArrowheads="1"/>
          </p:cNvSpPr>
          <p:nvPr/>
        </p:nvSpPr>
        <p:spPr bwMode="auto">
          <a:xfrm>
            <a:off x="7596188" y="4652963"/>
            <a:ext cx="431800"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50220" name="Rectangle 44"/>
          <p:cNvSpPr>
            <a:spLocks noChangeArrowheads="1"/>
          </p:cNvSpPr>
          <p:nvPr/>
        </p:nvSpPr>
        <p:spPr bwMode="auto">
          <a:xfrm>
            <a:off x="7451725" y="4941888"/>
            <a:ext cx="719138"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50221" name="Rectangle 45"/>
          <p:cNvSpPr>
            <a:spLocks noChangeArrowheads="1"/>
          </p:cNvSpPr>
          <p:nvPr/>
        </p:nvSpPr>
        <p:spPr bwMode="auto">
          <a:xfrm>
            <a:off x="7308850" y="5229225"/>
            <a:ext cx="1008063"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50222" name="Line 46"/>
          <p:cNvSpPr>
            <a:spLocks noChangeShapeType="1"/>
          </p:cNvSpPr>
          <p:nvPr/>
        </p:nvSpPr>
        <p:spPr bwMode="auto">
          <a:xfrm>
            <a:off x="5508625" y="4221163"/>
            <a:ext cx="0" cy="1368425"/>
          </a:xfrm>
          <a:prstGeom prst="line">
            <a:avLst/>
          </a:prstGeom>
          <a:noFill/>
          <a:ln w="38100">
            <a:solidFill>
              <a:schemeClr val="tx1"/>
            </a:solidFill>
            <a:round/>
            <a:headEnd/>
            <a:tailEnd/>
          </a:ln>
          <a:effectLst/>
        </p:spPr>
        <p:txBody>
          <a:bodyPr/>
          <a:lstStyle/>
          <a:p>
            <a:endParaRPr lang="en-CA"/>
          </a:p>
        </p:txBody>
      </p:sp>
      <p:sp>
        <p:nvSpPr>
          <p:cNvPr id="50223" name="Text Box 47"/>
          <p:cNvSpPr txBox="1">
            <a:spLocks noChangeArrowheads="1"/>
          </p:cNvSpPr>
          <p:nvPr/>
        </p:nvSpPr>
        <p:spPr bwMode="auto">
          <a:xfrm>
            <a:off x="5292725" y="5589588"/>
            <a:ext cx="431800" cy="396875"/>
          </a:xfrm>
          <a:prstGeom prst="rect">
            <a:avLst/>
          </a:prstGeom>
          <a:noFill/>
          <a:ln w="9525">
            <a:noFill/>
            <a:miter lim="800000"/>
            <a:headEnd/>
            <a:tailEnd/>
          </a:ln>
          <a:effectLst/>
        </p:spPr>
        <p:txBody>
          <a:bodyPr>
            <a:spAutoFit/>
          </a:bodyPr>
          <a:lstStyle/>
          <a:p>
            <a:pPr>
              <a:spcBef>
                <a:spcPct val="50000"/>
              </a:spcBef>
            </a:pPr>
            <a:r>
              <a:rPr lang="en-US" b="0"/>
              <a:t>A</a:t>
            </a:r>
          </a:p>
        </p:txBody>
      </p:sp>
      <p:sp>
        <p:nvSpPr>
          <p:cNvPr id="50224" name="Line 48"/>
          <p:cNvSpPr>
            <a:spLocks noChangeShapeType="1"/>
          </p:cNvSpPr>
          <p:nvPr/>
        </p:nvSpPr>
        <p:spPr bwMode="auto">
          <a:xfrm>
            <a:off x="6661150" y="4221163"/>
            <a:ext cx="0" cy="1368425"/>
          </a:xfrm>
          <a:prstGeom prst="line">
            <a:avLst/>
          </a:prstGeom>
          <a:noFill/>
          <a:ln w="38100">
            <a:solidFill>
              <a:schemeClr val="tx1"/>
            </a:solidFill>
            <a:round/>
            <a:headEnd/>
            <a:tailEnd/>
          </a:ln>
          <a:effectLst/>
        </p:spPr>
        <p:txBody>
          <a:bodyPr/>
          <a:lstStyle/>
          <a:p>
            <a:endParaRPr lang="en-CA"/>
          </a:p>
        </p:txBody>
      </p:sp>
      <p:sp>
        <p:nvSpPr>
          <p:cNvPr id="50225" name="Text Box 49"/>
          <p:cNvSpPr txBox="1">
            <a:spLocks noChangeArrowheads="1"/>
          </p:cNvSpPr>
          <p:nvPr/>
        </p:nvSpPr>
        <p:spPr bwMode="auto">
          <a:xfrm>
            <a:off x="6445250" y="5589588"/>
            <a:ext cx="431800" cy="396875"/>
          </a:xfrm>
          <a:prstGeom prst="rect">
            <a:avLst/>
          </a:prstGeom>
          <a:noFill/>
          <a:ln w="9525">
            <a:noFill/>
            <a:miter lim="800000"/>
            <a:headEnd/>
            <a:tailEnd/>
          </a:ln>
          <a:effectLst/>
        </p:spPr>
        <p:txBody>
          <a:bodyPr>
            <a:spAutoFit/>
          </a:bodyPr>
          <a:lstStyle/>
          <a:p>
            <a:pPr>
              <a:spcBef>
                <a:spcPct val="50000"/>
              </a:spcBef>
            </a:pPr>
            <a:r>
              <a:rPr lang="en-US" b="0"/>
              <a:t>B</a:t>
            </a:r>
          </a:p>
        </p:txBody>
      </p:sp>
      <p:sp>
        <p:nvSpPr>
          <p:cNvPr id="50226" name="Line 50"/>
          <p:cNvSpPr>
            <a:spLocks noChangeShapeType="1"/>
          </p:cNvSpPr>
          <p:nvPr/>
        </p:nvSpPr>
        <p:spPr bwMode="auto">
          <a:xfrm>
            <a:off x="7812088" y="4221163"/>
            <a:ext cx="0" cy="1368425"/>
          </a:xfrm>
          <a:prstGeom prst="line">
            <a:avLst/>
          </a:prstGeom>
          <a:noFill/>
          <a:ln w="38100">
            <a:solidFill>
              <a:schemeClr val="tx1"/>
            </a:solidFill>
            <a:round/>
            <a:headEnd/>
            <a:tailEnd/>
          </a:ln>
          <a:effectLst/>
        </p:spPr>
        <p:txBody>
          <a:bodyPr/>
          <a:lstStyle/>
          <a:p>
            <a:endParaRPr lang="en-CA"/>
          </a:p>
        </p:txBody>
      </p:sp>
      <p:sp>
        <p:nvSpPr>
          <p:cNvPr id="50227" name="Text Box 51"/>
          <p:cNvSpPr txBox="1">
            <a:spLocks noChangeArrowheads="1"/>
          </p:cNvSpPr>
          <p:nvPr/>
        </p:nvSpPr>
        <p:spPr bwMode="auto">
          <a:xfrm>
            <a:off x="7596188" y="5589588"/>
            <a:ext cx="431800" cy="396875"/>
          </a:xfrm>
          <a:prstGeom prst="rect">
            <a:avLst/>
          </a:prstGeom>
          <a:noFill/>
          <a:ln w="9525">
            <a:noFill/>
            <a:miter lim="800000"/>
            <a:headEnd/>
            <a:tailEnd/>
          </a:ln>
          <a:effectLst/>
        </p:spPr>
        <p:txBody>
          <a:bodyPr>
            <a:spAutoFit/>
          </a:bodyPr>
          <a:lstStyle/>
          <a:p>
            <a:pPr>
              <a:spcBef>
                <a:spcPct val="50000"/>
              </a:spcBef>
            </a:pPr>
            <a:r>
              <a:rPr lang="en-US" b="0"/>
              <a:t>C</a:t>
            </a:r>
          </a:p>
        </p:txBody>
      </p:sp>
      <p:sp>
        <p:nvSpPr>
          <p:cNvPr id="50228" name="Line 52"/>
          <p:cNvSpPr>
            <a:spLocks noChangeShapeType="1"/>
          </p:cNvSpPr>
          <p:nvPr/>
        </p:nvSpPr>
        <p:spPr bwMode="auto">
          <a:xfrm>
            <a:off x="5003800" y="5589588"/>
            <a:ext cx="1008063" cy="0"/>
          </a:xfrm>
          <a:prstGeom prst="line">
            <a:avLst/>
          </a:prstGeom>
          <a:noFill/>
          <a:ln w="38100">
            <a:solidFill>
              <a:schemeClr val="tx1"/>
            </a:solidFill>
            <a:round/>
            <a:headEnd/>
            <a:tailEnd/>
          </a:ln>
          <a:effectLst/>
        </p:spPr>
        <p:txBody>
          <a:bodyPr/>
          <a:lstStyle/>
          <a:p>
            <a:endParaRPr lang="en-CA"/>
          </a:p>
        </p:txBody>
      </p:sp>
      <p:sp>
        <p:nvSpPr>
          <p:cNvPr id="50229" name="Line 53"/>
          <p:cNvSpPr>
            <a:spLocks noChangeShapeType="1"/>
          </p:cNvSpPr>
          <p:nvPr/>
        </p:nvSpPr>
        <p:spPr bwMode="auto">
          <a:xfrm>
            <a:off x="6156325" y="5589588"/>
            <a:ext cx="1008063" cy="0"/>
          </a:xfrm>
          <a:prstGeom prst="line">
            <a:avLst/>
          </a:prstGeom>
          <a:noFill/>
          <a:ln w="38100">
            <a:solidFill>
              <a:schemeClr val="tx1"/>
            </a:solidFill>
            <a:round/>
            <a:headEnd/>
            <a:tailEnd/>
          </a:ln>
          <a:effectLst/>
        </p:spPr>
        <p:txBody>
          <a:bodyPr/>
          <a:lstStyle/>
          <a:p>
            <a:endParaRPr lang="en-CA"/>
          </a:p>
        </p:txBody>
      </p:sp>
      <p:sp>
        <p:nvSpPr>
          <p:cNvPr id="50230" name="Line 54"/>
          <p:cNvSpPr>
            <a:spLocks noChangeShapeType="1"/>
          </p:cNvSpPr>
          <p:nvPr/>
        </p:nvSpPr>
        <p:spPr bwMode="auto">
          <a:xfrm>
            <a:off x="7308850" y="5589588"/>
            <a:ext cx="1008063" cy="0"/>
          </a:xfrm>
          <a:prstGeom prst="line">
            <a:avLst/>
          </a:prstGeom>
          <a:noFill/>
          <a:ln w="38100">
            <a:solidFill>
              <a:schemeClr val="tx1"/>
            </a:solidFill>
            <a:round/>
            <a:headEnd/>
            <a:tailEnd/>
          </a:ln>
          <a:effectLst/>
        </p:spPr>
        <p:txBody>
          <a:bodyPr/>
          <a:lstStyle/>
          <a:p>
            <a:endParaRPr lang="en-CA"/>
          </a:p>
        </p:txBody>
      </p:sp>
      <p:sp>
        <p:nvSpPr>
          <p:cNvPr id="50231" name="Line 55"/>
          <p:cNvSpPr>
            <a:spLocks noChangeShapeType="1"/>
          </p:cNvSpPr>
          <p:nvPr/>
        </p:nvSpPr>
        <p:spPr bwMode="auto">
          <a:xfrm>
            <a:off x="4211638" y="5013325"/>
            <a:ext cx="719137" cy="0"/>
          </a:xfrm>
          <a:prstGeom prst="line">
            <a:avLst/>
          </a:prstGeom>
          <a:noFill/>
          <a:ln w="38100">
            <a:solidFill>
              <a:schemeClr val="accent2"/>
            </a:solidFill>
            <a:round/>
            <a:headEnd/>
            <a:tailEnd type="triangle" w="med" len="med"/>
          </a:ln>
          <a:effectLst/>
        </p:spPr>
        <p:txBody>
          <a:bodyPr/>
          <a:lstStyle/>
          <a:p>
            <a:endParaRPr lang="en-CA"/>
          </a:p>
        </p:txBody>
      </p:sp>
      <p:sp>
        <p:nvSpPr>
          <p:cNvPr id="50232" name="Line 56"/>
          <p:cNvSpPr>
            <a:spLocks noChangeShapeType="1"/>
          </p:cNvSpPr>
          <p:nvPr/>
        </p:nvSpPr>
        <p:spPr bwMode="auto">
          <a:xfrm>
            <a:off x="4211638" y="2709863"/>
            <a:ext cx="719137" cy="0"/>
          </a:xfrm>
          <a:prstGeom prst="line">
            <a:avLst/>
          </a:prstGeom>
          <a:noFill/>
          <a:ln w="38100">
            <a:solidFill>
              <a:schemeClr val="accent2"/>
            </a:solidFill>
            <a:round/>
            <a:headEnd/>
            <a:tailEnd type="triangle" w="med" len="med"/>
          </a:ln>
          <a:effectLst/>
        </p:spPr>
        <p:txBody>
          <a:bodyPr/>
          <a:lstStyle/>
          <a:p>
            <a:endParaRPr lang="en-CA"/>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776B339A-CF2D-4914-9AB6-680C2B68480D}" type="slidenum">
              <a:rPr lang="en-US"/>
              <a:pPr/>
              <a:t>4</a:t>
            </a:fld>
            <a:endParaRPr lang="en-US"/>
          </a:p>
        </p:txBody>
      </p:sp>
      <p:sp>
        <p:nvSpPr>
          <p:cNvPr id="7171" name="Rectangle 3"/>
          <p:cNvSpPr>
            <a:spLocks noGrp="1" noChangeArrowheads="1"/>
          </p:cNvSpPr>
          <p:nvPr>
            <p:ph type="body" idx="1"/>
          </p:nvPr>
        </p:nvSpPr>
        <p:spPr>
          <a:xfrm>
            <a:off x="685800" y="1295400"/>
            <a:ext cx="8077200" cy="5105400"/>
          </a:xfrm>
        </p:spPr>
        <p:txBody>
          <a:bodyPr/>
          <a:lstStyle/>
          <a:p>
            <a:r>
              <a:rPr lang="en-US" b="1" i="1">
                <a:solidFill>
                  <a:schemeClr val="accent2"/>
                </a:solidFill>
              </a:rPr>
              <a:t>Example</a:t>
            </a:r>
            <a:r>
              <a:rPr lang="en-US"/>
              <a:t>: define a </a:t>
            </a:r>
            <a:r>
              <a:rPr lang="en-US" b="1" i="1">
                <a:solidFill>
                  <a:schemeClr val="hlink"/>
                </a:solidFill>
              </a:rPr>
              <a:t>group of people</a:t>
            </a:r>
          </a:p>
          <a:p>
            <a:pPr lvl="1"/>
            <a:r>
              <a:rPr lang="en-US" b="1" i="1">
                <a:solidFill>
                  <a:schemeClr val="accent2"/>
                </a:solidFill>
              </a:rPr>
              <a:t>Iterative definition</a:t>
            </a:r>
            <a:r>
              <a:rPr lang="en-US" i="1"/>
              <a:t>:</a:t>
            </a:r>
            <a:br>
              <a:rPr lang="en-US" i="1"/>
            </a:br>
            <a:r>
              <a:rPr lang="en-US"/>
              <a:t>a </a:t>
            </a:r>
            <a:r>
              <a:rPr lang="en-US" i="1">
                <a:solidFill>
                  <a:schemeClr val="hlink"/>
                </a:solidFill>
              </a:rPr>
              <a:t>group</a:t>
            </a:r>
            <a:r>
              <a:rPr lang="en-US"/>
              <a:t> is 2 people, or 3 people, or 4 people, or …</a:t>
            </a:r>
          </a:p>
          <a:p>
            <a:pPr lvl="1"/>
            <a:r>
              <a:rPr lang="en-US" b="1" i="1">
                <a:solidFill>
                  <a:schemeClr val="accent2"/>
                </a:solidFill>
              </a:rPr>
              <a:t>Recursive definition</a:t>
            </a:r>
            <a:r>
              <a:rPr lang="en-US" i="1"/>
              <a:t>:</a:t>
            </a:r>
            <a:br>
              <a:rPr lang="en-US" i="1"/>
            </a:br>
            <a:r>
              <a:rPr lang="en-US" i="1"/>
              <a:t> </a:t>
            </a:r>
            <a:r>
              <a:rPr lang="en-US"/>
              <a:t>a </a:t>
            </a:r>
            <a:r>
              <a:rPr lang="en-US" i="1">
                <a:solidFill>
                  <a:schemeClr val="hlink"/>
                </a:solidFill>
              </a:rPr>
              <a:t>group</a:t>
            </a:r>
            <a:r>
              <a:rPr lang="en-US">
                <a:solidFill>
                  <a:schemeClr val="hlink"/>
                </a:solidFill>
              </a:rPr>
              <a:t> </a:t>
            </a:r>
            <a:r>
              <a:rPr lang="en-US"/>
              <a:t>is: 2 people</a:t>
            </a:r>
          </a:p>
          <a:p>
            <a:pPr lvl="1">
              <a:buFontTx/>
              <a:buNone/>
            </a:pPr>
            <a:r>
              <a:rPr lang="en-US"/>
              <a:t>    or, a </a:t>
            </a:r>
            <a:r>
              <a:rPr lang="en-US" i="1">
                <a:solidFill>
                  <a:schemeClr val="hlink"/>
                </a:solidFill>
              </a:rPr>
              <a:t>group</a:t>
            </a:r>
            <a:r>
              <a:rPr lang="en-US"/>
              <a:t> is: a </a:t>
            </a:r>
            <a:r>
              <a:rPr lang="en-US" i="1">
                <a:solidFill>
                  <a:schemeClr val="hlink"/>
                </a:solidFill>
              </a:rPr>
              <a:t>group</a:t>
            </a:r>
            <a:r>
              <a:rPr lang="en-US"/>
              <a:t> plus one more person</a:t>
            </a:r>
          </a:p>
          <a:p>
            <a:pPr lvl="2"/>
            <a:r>
              <a:rPr lang="en-US"/>
              <a:t>The concept of a group is used to define itself!</a:t>
            </a:r>
          </a:p>
          <a:p>
            <a:pPr lvl="2"/>
            <a:r>
              <a:rPr lang="en-US"/>
              <a:t>The </a:t>
            </a:r>
            <a:r>
              <a:rPr lang="en-US" b="1" i="1">
                <a:solidFill>
                  <a:schemeClr val="accent2"/>
                </a:solidFill>
              </a:rPr>
              <a:t>base case</a:t>
            </a:r>
            <a:r>
              <a:rPr lang="en-US"/>
              <a:t> is “a group is 2 people”</a:t>
            </a:r>
            <a:endParaRPr lang="en-US" sz="2400"/>
          </a:p>
        </p:txBody>
      </p:sp>
      <p:sp>
        <p:nvSpPr>
          <p:cNvPr id="7172" name="Rectangle 4"/>
          <p:cNvSpPr>
            <a:spLocks noChangeArrowheads="1"/>
          </p:cNvSpPr>
          <p:nvPr/>
        </p:nvSpPr>
        <p:spPr bwMode="auto">
          <a:xfrm>
            <a:off x="2093913" y="381000"/>
            <a:ext cx="4956175" cy="701675"/>
          </a:xfrm>
          <a:prstGeom prst="rect">
            <a:avLst/>
          </a:prstGeom>
          <a:noFill/>
          <a:ln w="38100">
            <a:noFill/>
            <a:miter lim="800000"/>
            <a:headEnd/>
            <a:tailEnd/>
          </a:ln>
          <a:effectLst/>
        </p:spPr>
        <p:txBody>
          <a:bodyPr>
            <a:spAutoFit/>
          </a:bodyPr>
          <a:lstStyle/>
          <a:p>
            <a:r>
              <a:rPr lang="en-US" sz="4000" b="0">
                <a:solidFill>
                  <a:schemeClr val="tx2"/>
                </a:solidFill>
              </a:rPr>
              <a:t>Recursive Definitions</a:t>
            </a:r>
          </a:p>
        </p:txBody>
      </p:sp>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14B592AE-78ED-4738-81F7-6A6E12D8B095}" type="slidenum">
              <a:rPr lang="en-US"/>
              <a:pPr/>
              <a:t>40</a:t>
            </a:fld>
            <a:endParaRPr lang="en-US"/>
          </a:p>
        </p:txBody>
      </p:sp>
      <p:sp>
        <p:nvSpPr>
          <p:cNvPr id="53250" name="Rectangle 2"/>
          <p:cNvSpPr>
            <a:spLocks noGrp="1" noChangeArrowheads="1"/>
          </p:cNvSpPr>
          <p:nvPr>
            <p:ph type="title"/>
          </p:nvPr>
        </p:nvSpPr>
        <p:spPr>
          <a:xfrm>
            <a:off x="228600" y="152400"/>
            <a:ext cx="8686800" cy="1143000"/>
          </a:xfrm>
        </p:spPr>
        <p:txBody>
          <a:bodyPr/>
          <a:lstStyle/>
          <a:p>
            <a:r>
              <a:rPr lang="en-US"/>
              <a:t>Towers of Hanoi Recursive Solution</a:t>
            </a:r>
          </a:p>
        </p:txBody>
      </p:sp>
      <p:sp>
        <p:nvSpPr>
          <p:cNvPr id="53251" name="Rectangle 3"/>
          <p:cNvSpPr>
            <a:spLocks noGrp="1" noChangeArrowheads="1"/>
          </p:cNvSpPr>
          <p:nvPr>
            <p:ph type="body" idx="1"/>
          </p:nvPr>
        </p:nvSpPr>
        <p:spPr>
          <a:xfrm>
            <a:off x="838200" y="1181100"/>
            <a:ext cx="8001000" cy="4991100"/>
          </a:xfrm>
        </p:spPr>
        <p:txBody>
          <a:bodyPr/>
          <a:lstStyle/>
          <a:p>
            <a:pPr>
              <a:lnSpc>
                <a:spcPct val="90000"/>
              </a:lnSpc>
            </a:pPr>
            <a:r>
              <a:rPr lang="en-US" sz="2800"/>
              <a:t>To </a:t>
            </a:r>
            <a:r>
              <a:rPr lang="en-US" sz="2800">
                <a:solidFill>
                  <a:schemeClr val="hlink"/>
                </a:solidFill>
              </a:rPr>
              <a:t>move a stack of </a:t>
            </a:r>
            <a:r>
              <a:rPr lang="en-US" sz="2800" b="1">
                <a:solidFill>
                  <a:schemeClr val="hlink"/>
                </a:solidFill>
              </a:rPr>
              <a:t>n</a:t>
            </a:r>
            <a:r>
              <a:rPr lang="en-US" sz="2800">
                <a:solidFill>
                  <a:schemeClr val="hlink"/>
                </a:solidFill>
              </a:rPr>
              <a:t> disks</a:t>
            </a:r>
            <a:r>
              <a:rPr lang="en-US" sz="2800"/>
              <a:t> from the original peg to the destination peg:</a:t>
            </a:r>
          </a:p>
          <a:p>
            <a:pPr lvl="1">
              <a:lnSpc>
                <a:spcPct val="90000"/>
              </a:lnSpc>
            </a:pPr>
            <a:r>
              <a:rPr lang="en-US">
                <a:solidFill>
                  <a:schemeClr val="hlink"/>
                </a:solidFill>
              </a:rPr>
              <a:t>move the </a:t>
            </a:r>
            <a:r>
              <a:rPr lang="en-US"/>
              <a:t>topmost</a:t>
            </a:r>
            <a:r>
              <a:rPr lang="en-US">
                <a:solidFill>
                  <a:schemeClr val="hlink"/>
                </a:solidFill>
              </a:rPr>
              <a:t> </a:t>
            </a:r>
            <a:r>
              <a:rPr lang="en-US" b="1">
                <a:solidFill>
                  <a:schemeClr val="hlink"/>
                </a:solidFill>
              </a:rPr>
              <a:t>n-1</a:t>
            </a:r>
            <a:r>
              <a:rPr lang="en-US">
                <a:solidFill>
                  <a:schemeClr val="hlink"/>
                </a:solidFill>
              </a:rPr>
              <a:t> disks</a:t>
            </a:r>
            <a:r>
              <a:rPr lang="en-US"/>
              <a:t> from the original peg to the extra peg</a:t>
            </a:r>
          </a:p>
          <a:p>
            <a:pPr lvl="1">
              <a:lnSpc>
                <a:spcPct val="90000"/>
              </a:lnSpc>
            </a:pPr>
            <a:r>
              <a:rPr lang="en-US"/>
              <a:t>move the largest disk from the original peg to the destination peg</a:t>
            </a:r>
          </a:p>
          <a:p>
            <a:pPr lvl="1">
              <a:lnSpc>
                <a:spcPct val="90000"/>
              </a:lnSpc>
            </a:pPr>
            <a:r>
              <a:rPr lang="en-US">
                <a:solidFill>
                  <a:schemeClr val="hlink"/>
                </a:solidFill>
              </a:rPr>
              <a:t>move the </a:t>
            </a:r>
            <a:r>
              <a:rPr lang="en-US" b="1">
                <a:solidFill>
                  <a:schemeClr val="hlink"/>
                </a:solidFill>
              </a:rPr>
              <a:t>n-1</a:t>
            </a:r>
            <a:r>
              <a:rPr lang="en-US">
                <a:solidFill>
                  <a:schemeClr val="hlink"/>
                </a:solidFill>
              </a:rPr>
              <a:t> disks</a:t>
            </a:r>
            <a:r>
              <a:rPr lang="en-US"/>
              <a:t> from the extra peg to the destination peg</a:t>
            </a:r>
          </a:p>
          <a:p>
            <a:pPr>
              <a:lnSpc>
                <a:spcPct val="90000"/>
              </a:lnSpc>
            </a:pPr>
            <a:r>
              <a:rPr lang="en-US" sz="2800"/>
              <a:t>The base case occurs when moving just the smallest disk (that is, when solving the </a:t>
            </a:r>
            <a:r>
              <a:rPr lang="en-US" sz="2800" b="1">
                <a:solidFill>
                  <a:schemeClr val="hlink"/>
                </a:solidFill>
              </a:rPr>
              <a:t>1-disk</a:t>
            </a:r>
            <a:r>
              <a:rPr lang="en-US" sz="2800"/>
              <a:t> problem)</a:t>
            </a:r>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B320ED9D-4B19-47CC-BCD2-8FE48F97F21A}" type="slidenum">
              <a:rPr lang="en-US"/>
              <a:pPr/>
              <a:t>41</a:t>
            </a:fld>
            <a:endParaRPr lang="en-US"/>
          </a:p>
        </p:txBody>
      </p:sp>
      <p:sp>
        <p:nvSpPr>
          <p:cNvPr id="54275" name="Rectangle 3"/>
          <p:cNvSpPr>
            <a:spLocks noGrp="1" noChangeArrowheads="1"/>
          </p:cNvSpPr>
          <p:nvPr>
            <p:ph type="body" idx="1"/>
          </p:nvPr>
        </p:nvSpPr>
        <p:spPr>
          <a:xfrm>
            <a:off x="685800" y="1295400"/>
            <a:ext cx="8077200" cy="5257800"/>
          </a:xfrm>
        </p:spPr>
        <p:txBody>
          <a:bodyPr/>
          <a:lstStyle/>
          <a:p>
            <a:r>
              <a:rPr lang="en-US" sz="2800"/>
              <a:t>Note that the number of moves increases </a:t>
            </a:r>
            <a:r>
              <a:rPr lang="en-US" sz="2800" b="1" i="1"/>
              <a:t>exponentially</a:t>
            </a:r>
            <a:r>
              <a:rPr lang="en-US" sz="2800"/>
              <a:t> as the number of disks increases!</a:t>
            </a:r>
          </a:p>
          <a:p>
            <a:pPr lvl="1"/>
            <a:r>
              <a:rPr lang="en-US">
                <a:solidFill>
                  <a:schemeClr val="hlink"/>
                </a:solidFill>
              </a:rPr>
              <a:t>So, how long will it take for the monks to move those 64 disks?</a:t>
            </a:r>
            <a:br>
              <a:rPr lang="en-US">
                <a:solidFill>
                  <a:schemeClr val="hlink"/>
                </a:solidFill>
              </a:rPr>
            </a:br>
            <a:endParaRPr lang="en-US" sz="1600">
              <a:solidFill>
                <a:schemeClr val="hlink"/>
              </a:solidFill>
            </a:endParaRPr>
          </a:p>
          <a:p>
            <a:r>
              <a:rPr lang="en-US" sz="2800"/>
              <a:t>The recursive solution is simple and elegant to express (and program); an iterative solution to this problem is much more complex</a:t>
            </a:r>
          </a:p>
          <a:p>
            <a:r>
              <a:rPr lang="en-US" sz="2800"/>
              <a:t>See </a:t>
            </a:r>
            <a:r>
              <a:rPr lang="en-US" sz="2800" b="1" i="1">
                <a:solidFill>
                  <a:schemeClr val="accent2"/>
                </a:solidFill>
              </a:rPr>
              <a:t>SolveTowers.java</a:t>
            </a:r>
            <a:r>
              <a:rPr lang="en-US" sz="2800"/>
              <a:t>, </a:t>
            </a:r>
            <a:r>
              <a:rPr lang="en-US" sz="2800" b="1" i="1">
                <a:solidFill>
                  <a:schemeClr val="accent2"/>
                </a:solidFill>
              </a:rPr>
              <a:t>TowersOfHanoi.java</a:t>
            </a:r>
            <a:r>
              <a:rPr lang="en-US" sz="2800"/>
              <a:t> </a:t>
            </a:r>
          </a:p>
        </p:txBody>
      </p:sp>
      <p:sp>
        <p:nvSpPr>
          <p:cNvPr id="54276" name="Rectangle 4"/>
          <p:cNvSpPr>
            <a:spLocks noChangeArrowheads="1"/>
          </p:cNvSpPr>
          <p:nvPr/>
        </p:nvSpPr>
        <p:spPr bwMode="auto">
          <a:xfrm>
            <a:off x="442913" y="381000"/>
            <a:ext cx="8259762" cy="701675"/>
          </a:xfrm>
          <a:prstGeom prst="rect">
            <a:avLst/>
          </a:prstGeom>
          <a:noFill/>
          <a:ln w="38100">
            <a:noFill/>
            <a:miter lim="800000"/>
            <a:headEnd/>
            <a:tailEnd/>
          </a:ln>
          <a:effectLst/>
        </p:spPr>
        <p:txBody>
          <a:bodyPr>
            <a:spAutoFit/>
          </a:bodyPr>
          <a:lstStyle/>
          <a:p>
            <a:r>
              <a:rPr lang="en-US" sz="4000" b="0">
                <a:solidFill>
                  <a:schemeClr val="tx2"/>
                </a:solidFill>
              </a:rPr>
              <a:t>Towers of Hanoi Recursive Solution</a:t>
            </a:r>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DA12D093-CA61-4698-ADED-613364F0727D}" type="slidenum">
              <a:rPr lang="en-US"/>
              <a:pPr/>
              <a:t>42</a:t>
            </a:fld>
            <a:endParaRPr lang="en-US"/>
          </a:p>
        </p:txBody>
      </p:sp>
      <p:sp>
        <p:nvSpPr>
          <p:cNvPr id="57346" name="Rectangle 2"/>
          <p:cNvSpPr>
            <a:spLocks noGrp="1" noChangeArrowheads="1"/>
          </p:cNvSpPr>
          <p:nvPr>
            <p:ph type="title"/>
          </p:nvPr>
        </p:nvSpPr>
        <p:spPr/>
        <p:txBody>
          <a:bodyPr/>
          <a:lstStyle/>
          <a:p>
            <a:r>
              <a:rPr lang="en-US" sz="3600"/>
              <a:t>Analyzing Recursive Algorithms</a:t>
            </a:r>
          </a:p>
        </p:txBody>
      </p:sp>
      <p:sp>
        <p:nvSpPr>
          <p:cNvPr id="57347" name="Rectangle 3"/>
          <p:cNvSpPr>
            <a:spLocks noGrp="1" noChangeArrowheads="1"/>
          </p:cNvSpPr>
          <p:nvPr>
            <p:ph type="body" idx="1"/>
          </p:nvPr>
        </p:nvSpPr>
        <p:spPr/>
        <p:txBody>
          <a:bodyPr/>
          <a:lstStyle/>
          <a:p>
            <a:r>
              <a:rPr lang="en-US" sz="2800" b="1" i="1" dirty="0">
                <a:solidFill>
                  <a:schemeClr val="accent2"/>
                </a:solidFill>
              </a:rPr>
              <a:t>Analyzing a loop</a:t>
            </a:r>
            <a:r>
              <a:rPr lang="en-US" sz="2800" dirty="0"/>
              <a:t>:</a:t>
            </a:r>
            <a:br>
              <a:rPr lang="en-US" sz="2800" dirty="0"/>
            </a:br>
            <a:r>
              <a:rPr lang="en-US" sz="2800" dirty="0"/>
              <a:t>determine the number of operations in each iteration of the loop and add it over the number of times the loop is executed</a:t>
            </a:r>
          </a:p>
          <a:p>
            <a:pPr>
              <a:buFontTx/>
              <a:buNone/>
            </a:pPr>
            <a:endParaRPr lang="en-US" sz="2800" dirty="0"/>
          </a:p>
          <a:p>
            <a:r>
              <a:rPr lang="en-US" sz="2800" b="1" i="1" dirty="0">
                <a:solidFill>
                  <a:schemeClr val="accent2"/>
                </a:solidFill>
              </a:rPr>
              <a:t>Recursive analysis</a:t>
            </a:r>
            <a:r>
              <a:rPr lang="en-US" sz="2800" dirty="0"/>
              <a:t> is similar:</a:t>
            </a:r>
          </a:p>
          <a:p>
            <a:pPr>
              <a:buFontTx/>
              <a:buNone/>
            </a:pPr>
            <a:r>
              <a:rPr lang="en-US" sz="2800" dirty="0"/>
              <a:t>	determine the number of operations in the method body and add it over the number of times the recursive call is </a:t>
            </a:r>
            <a:r>
              <a:rPr lang="en-US" sz="2800" i="1" dirty="0"/>
              <a:t>made</a:t>
            </a:r>
            <a:r>
              <a:rPr lang="en-US" sz="2800" dirty="0"/>
              <a:t>)</a:t>
            </a:r>
          </a:p>
        </p:txBody>
      </p:sp>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EA0CECF8-B8E8-4D83-A45C-A9426801EBFC}" type="slidenum">
              <a:rPr lang="en-US"/>
              <a:pPr/>
              <a:t>43</a:t>
            </a:fld>
            <a:endParaRPr lang="en-US"/>
          </a:p>
        </p:txBody>
      </p:sp>
      <p:sp>
        <p:nvSpPr>
          <p:cNvPr id="58371" name="Rectangle 3"/>
          <p:cNvSpPr>
            <a:spLocks noGrp="1" noChangeArrowheads="1"/>
          </p:cNvSpPr>
          <p:nvPr>
            <p:ph type="body" idx="1"/>
          </p:nvPr>
        </p:nvSpPr>
        <p:spPr>
          <a:xfrm>
            <a:off x="381000" y="1371600"/>
            <a:ext cx="8305800" cy="4724400"/>
          </a:xfrm>
        </p:spPr>
        <p:txBody>
          <a:bodyPr/>
          <a:lstStyle/>
          <a:p>
            <a:r>
              <a:rPr lang="en-US" sz="2800" b="1" i="1" dirty="0">
                <a:solidFill>
                  <a:schemeClr val="accent2"/>
                </a:solidFill>
              </a:rPr>
              <a:t>Example</a:t>
            </a:r>
            <a:r>
              <a:rPr lang="en-US" sz="2800" dirty="0"/>
              <a:t>: </a:t>
            </a:r>
            <a:r>
              <a:rPr lang="en-US" sz="2800" b="1" i="1" dirty="0">
                <a:solidFill>
                  <a:schemeClr val="hlink"/>
                </a:solidFill>
              </a:rPr>
              <a:t>Towers of Hanoi</a:t>
            </a:r>
          </a:p>
          <a:p>
            <a:pPr lvl="1"/>
            <a:r>
              <a:rPr lang="en-US" dirty="0"/>
              <a:t>Size of the problem? The number of disks </a:t>
            </a:r>
            <a:r>
              <a:rPr lang="en-US" dirty="0">
                <a:solidFill>
                  <a:schemeClr val="hlink"/>
                </a:solidFill>
              </a:rPr>
              <a:t>n</a:t>
            </a:r>
          </a:p>
          <a:p>
            <a:pPr lvl="1"/>
            <a:r>
              <a:rPr lang="en-US" dirty="0"/>
              <a:t>Operations per call? A constant number</a:t>
            </a:r>
          </a:p>
          <a:p>
            <a:pPr lvl="1"/>
            <a:r>
              <a:rPr lang="en-US" dirty="0"/>
              <a:t>Except for the base case, </a:t>
            </a:r>
            <a:r>
              <a:rPr lang="en-US" i="1" dirty="0"/>
              <a:t>each</a:t>
            </a:r>
            <a:r>
              <a:rPr lang="en-US" dirty="0"/>
              <a:t> recursive call results in calling itself </a:t>
            </a:r>
            <a:r>
              <a:rPr lang="en-US" i="1" dirty="0"/>
              <a:t>twice </a:t>
            </a:r>
            <a:r>
              <a:rPr lang="en-US" dirty="0"/>
              <a:t>more</a:t>
            </a:r>
          </a:p>
          <a:p>
            <a:pPr lvl="1"/>
            <a:r>
              <a:rPr lang="en-US" dirty="0"/>
              <a:t>So, to solve a problem of </a:t>
            </a:r>
            <a:r>
              <a:rPr lang="en-US" b="1" dirty="0">
                <a:solidFill>
                  <a:schemeClr val="hlink"/>
                </a:solidFill>
              </a:rPr>
              <a:t>n</a:t>
            </a:r>
            <a:r>
              <a:rPr lang="en-US" dirty="0"/>
              <a:t> disks, we make</a:t>
            </a:r>
            <a:br>
              <a:rPr lang="en-US" dirty="0"/>
            </a:br>
            <a:r>
              <a:rPr lang="en-US" dirty="0"/>
              <a:t> </a:t>
            </a:r>
            <a:r>
              <a:rPr lang="en-US" b="1" dirty="0">
                <a:solidFill>
                  <a:schemeClr val="hlink"/>
                </a:solidFill>
              </a:rPr>
              <a:t>2</a:t>
            </a:r>
            <a:r>
              <a:rPr lang="en-US" b="1" baseline="30000" dirty="0">
                <a:solidFill>
                  <a:schemeClr val="hlink"/>
                </a:solidFill>
              </a:rPr>
              <a:t>n</a:t>
            </a:r>
            <a:r>
              <a:rPr lang="en-US" b="1" dirty="0">
                <a:solidFill>
                  <a:schemeClr val="hlink"/>
                </a:solidFill>
              </a:rPr>
              <a:t>-1</a:t>
            </a:r>
            <a:r>
              <a:rPr lang="en-US" dirty="0"/>
              <a:t> disk moves</a:t>
            </a:r>
          </a:p>
          <a:p>
            <a:pPr lvl="1"/>
            <a:r>
              <a:rPr lang="en-US" dirty="0"/>
              <a:t>Therefore the algorithm is </a:t>
            </a:r>
            <a:r>
              <a:rPr lang="en-US" b="1" dirty="0">
                <a:solidFill>
                  <a:schemeClr val="hlink"/>
                </a:solidFill>
              </a:rPr>
              <a:t>O(2</a:t>
            </a:r>
            <a:r>
              <a:rPr lang="en-US" b="1" baseline="30000" dirty="0">
                <a:solidFill>
                  <a:schemeClr val="hlink"/>
                </a:solidFill>
              </a:rPr>
              <a:t>n</a:t>
            </a:r>
            <a:r>
              <a:rPr lang="en-US" b="1" dirty="0">
                <a:solidFill>
                  <a:schemeClr val="hlink"/>
                </a:solidFill>
              </a:rPr>
              <a:t>)</a:t>
            </a:r>
            <a:r>
              <a:rPr lang="en-US" dirty="0"/>
              <a:t>, which is called </a:t>
            </a:r>
            <a:r>
              <a:rPr lang="en-US" b="1" i="1" dirty="0">
                <a:solidFill>
                  <a:schemeClr val="hlink"/>
                </a:solidFill>
              </a:rPr>
              <a:t>exponential complexity</a:t>
            </a:r>
          </a:p>
        </p:txBody>
      </p:sp>
      <p:sp>
        <p:nvSpPr>
          <p:cNvPr id="58372" name="Rectangle 4"/>
          <p:cNvSpPr>
            <a:spLocks noChangeArrowheads="1"/>
          </p:cNvSpPr>
          <p:nvPr/>
        </p:nvSpPr>
        <p:spPr bwMode="auto">
          <a:xfrm>
            <a:off x="1266825" y="381000"/>
            <a:ext cx="6610350" cy="641350"/>
          </a:xfrm>
          <a:prstGeom prst="rect">
            <a:avLst/>
          </a:prstGeom>
          <a:noFill/>
          <a:ln w="38100">
            <a:noFill/>
            <a:miter lim="800000"/>
            <a:headEnd/>
            <a:tailEnd/>
          </a:ln>
          <a:effectLst/>
        </p:spPr>
        <p:txBody>
          <a:bodyPr>
            <a:spAutoFit/>
          </a:bodyPr>
          <a:lstStyle/>
          <a:p>
            <a:r>
              <a:rPr lang="en-US" sz="3600" b="0">
                <a:solidFill>
                  <a:schemeClr val="tx2"/>
                </a:solidFill>
              </a:rPr>
              <a:t>Analyzing Recursive Algorithms</a:t>
            </a:r>
          </a:p>
        </p:txBody>
      </p:sp>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5E5E1C24-2591-4813-91EE-8E239174FBCE}" type="slidenum">
              <a:rPr lang="en-US"/>
              <a:pPr/>
              <a:t>44</a:t>
            </a:fld>
            <a:endParaRPr lang="en-US"/>
          </a:p>
        </p:txBody>
      </p:sp>
      <p:sp>
        <p:nvSpPr>
          <p:cNvPr id="59394" name="Rectangle 2"/>
          <p:cNvSpPr>
            <a:spLocks noGrp="1" noChangeArrowheads="1"/>
          </p:cNvSpPr>
          <p:nvPr>
            <p:ph type="title"/>
          </p:nvPr>
        </p:nvSpPr>
        <p:spPr/>
        <p:txBody>
          <a:bodyPr/>
          <a:lstStyle/>
          <a:p>
            <a:r>
              <a:rPr lang="en-US"/>
              <a:t>Exercise</a:t>
            </a:r>
          </a:p>
        </p:txBody>
      </p:sp>
      <p:sp>
        <p:nvSpPr>
          <p:cNvPr id="59395" name="Rectangle 3"/>
          <p:cNvSpPr>
            <a:spLocks noGrp="1" noChangeArrowheads="1"/>
          </p:cNvSpPr>
          <p:nvPr>
            <p:ph type="body" idx="1"/>
          </p:nvPr>
        </p:nvSpPr>
        <p:spPr/>
        <p:txBody>
          <a:bodyPr/>
          <a:lstStyle/>
          <a:p>
            <a:pPr marL="533400" indent="-533400">
              <a:buFontTx/>
              <a:buNone/>
            </a:pPr>
            <a:r>
              <a:rPr lang="en-US"/>
              <a:t>What is the time complexity of:</a:t>
            </a:r>
            <a:br>
              <a:rPr lang="en-US"/>
            </a:br>
            <a:endParaRPr lang="en-US"/>
          </a:p>
          <a:p>
            <a:pPr marL="533400" indent="-533400">
              <a:buFont typeface="Times" pitchFamily="18" charset="0"/>
              <a:buAutoNum type="arabicPeriod"/>
            </a:pPr>
            <a:r>
              <a:rPr lang="en-US"/>
              <a:t>the recursive factorial method?</a:t>
            </a:r>
          </a:p>
          <a:p>
            <a:pPr marL="533400" indent="-533400">
              <a:buFont typeface="Times" pitchFamily="18" charset="0"/>
              <a:buAutoNum type="arabicPeriod"/>
            </a:pPr>
            <a:r>
              <a:rPr lang="en-US"/>
              <a:t>the iterative factorial method?</a:t>
            </a:r>
          </a:p>
          <a:p>
            <a:pPr marL="533400" indent="-533400">
              <a:buFont typeface="Times" pitchFamily="18" charset="0"/>
              <a:buAutoNum type="arabicPeriod"/>
            </a:pPr>
            <a:r>
              <a:rPr lang="en-US"/>
              <a:t>the recursive Fibonacci method?</a:t>
            </a:r>
          </a:p>
          <a:p>
            <a:pPr marL="533400" indent="-533400">
              <a:buFont typeface="Times" pitchFamily="18" charset="0"/>
              <a:buAutoNum type="arabicPeriod"/>
            </a:pPr>
            <a:r>
              <a:rPr lang="en-US"/>
              <a:t>the iterative Fibonacci method?</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2645CD11-E675-4DC7-8E6D-333B7538B5BC}" type="slidenum">
              <a:rPr lang="en-US"/>
              <a:pPr/>
              <a:t>5</a:t>
            </a:fld>
            <a:endParaRPr lang="en-US"/>
          </a:p>
        </p:txBody>
      </p:sp>
      <p:sp>
        <p:nvSpPr>
          <p:cNvPr id="8194" name="Rectangle 2"/>
          <p:cNvSpPr>
            <a:spLocks noGrp="1" noChangeArrowheads="1"/>
          </p:cNvSpPr>
          <p:nvPr>
            <p:ph type="title"/>
          </p:nvPr>
        </p:nvSpPr>
        <p:spPr/>
        <p:txBody>
          <a:bodyPr/>
          <a:lstStyle/>
          <a:p>
            <a:r>
              <a:rPr lang="en-US"/>
              <a:t>Exercise</a:t>
            </a:r>
            <a:br>
              <a:rPr lang="en-US"/>
            </a:br>
            <a:endParaRPr lang="en-US"/>
          </a:p>
        </p:txBody>
      </p:sp>
      <p:sp>
        <p:nvSpPr>
          <p:cNvPr id="8195" name="Rectangle 3"/>
          <p:cNvSpPr>
            <a:spLocks noGrp="1" noChangeArrowheads="1"/>
          </p:cNvSpPr>
          <p:nvPr>
            <p:ph type="body" idx="1"/>
          </p:nvPr>
        </p:nvSpPr>
        <p:spPr>
          <a:xfrm>
            <a:off x="685800" y="1143000"/>
            <a:ext cx="7848600" cy="5105400"/>
          </a:xfrm>
        </p:spPr>
        <p:txBody>
          <a:bodyPr/>
          <a:lstStyle/>
          <a:p>
            <a:r>
              <a:rPr lang="en-US"/>
              <a:t>Give an iterative and a recursive definition of  a </a:t>
            </a:r>
            <a:r>
              <a:rPr lang="en-US" b="1" i="1">
                <a:solidFill>
                  <a:schemeClr val="hlink"/>
                </a:solidFill>
              </a:rPr>
              <a:t>sequence of characters</a:t>
            </a:r>
            <a:br>
              <a:rPr lang="en-US" b="1" i="1">
                <a:solidFill>
                  <a:schemeClr val="accent2"/>
                </a:solidFill>
              </a:rPr>
            </a:br>
            <a:r>
              <a:rPr lang="en-US">
                <a:solidFill>
                  <a:schemeClr val="tx2"/>
                </a:solidFill>
              </a:rPr>
              <a:t>e.g. CS 1027</a:t>
            </a:r>
          </a:p>
          <a:p>
            <a:pPr lvl="1"/>
            <a:r>
              <a:rPr lang="en-US" b="1" i="1">
                <a:solidFill>
                  <a:schemeClr val="accent2"/>
                </a:solidFill>
              </a:rPr>
              <a:t>Iterative definition</a:t>
            </a:r>
            <a:r>
              <a:rPr lang="en-US" i="1"/>
              <a:t>: </a:t>
            </a:r>
            <a:r>
              <a:rPr lang="en-US"/>
              <a:t>a </a:t>
            </a:r>
            <a:r>
              <a:rPr lang="en-US" i="1">
                <a:solidFill>
                  <a:schemeClr val="hlink"/>
                </a:solidFill>
              </a:rPr>
              <a:t>sequence of characters</a:t>
            </a:r>
            <a:r>
              <a:rPr lang="en-US"/>
              <a:t> is </a:t>
            </a:r>
            <a:r>
              <a:rPr lang="en-US">
                <a:solidFill>
                  <a:schemeClr val="hlink"/>
                </a:solidFill>
              </a:rPr>
              <a:t>?</a:t>
            </a:r>
          </a:p>
          <a:p>
            <a:pPr lvl="1"/>
            <a:r>
              <a:rPr lang="en-US" b="1" i="1">
                <a:solidFill>
                  <a:schemeClr val="accent2"/>
                </a:solidFill>
              </a:rPr>
              <a:t>Recursive definition</a:t>
            </a:r>
            <a:r>
              <a:rPr lang="en-US" i="1"/>
              <a:t>: </a:t>
            </a:r>
            <a:r>
              <a:rPr lang="en-US"/>
              <a:t>a </a:t>
            </a:r>
            <a:r>
              <a:rPr lang="en-US">
                <a:solidFill>
                  <a:schemeClr val="hlink"/>
                </a:solidFill>
              </a:rPr>
              <a:t>sequence of characters</a:t>
            </a:r>
            <a:r>
              <a:rPr lang="en-US"/>
              <a:t> is </a:t>
            </a:r>
            <a:r>
              <a:rPr lang="en-US">
                <a:solidFill>
                  <a:schemeClr val="hlink"/>
                </a:solidFill>
              </a:rPr>
              <a:t>?</a:t>
            </a:r>
          </a:p>
          <a:p>
            <a:pPr>
              <a:buFontTx/>
              <a:buNone/>
            </a:pPr>
            <a:endParaRPr lang="en-US" i="1"/>
          </a:p>
          <a:p>
            <a:pPr lvl="1"/>
            <a:endParaRPr lang="en-US" sz="3200" i="1"/>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3E5EC586-FE4C-4B06-B182-D52F3FAA7040}" type="slidenum">
              <a:rPr lang="en-US"/>
              <a:pPr/>
              <a:t>6</a:t>
            </a:fld>
            <a:endParaRPr lang="en-US"/>
          </a:p>
        </p:txBody>
      </p:sp>
      <p:sp>
        <p:nvSpPr>
          <p:cNvPr id="9218" name="Rectangle 2"/>
          <p:cNvSpPr>
            <a:spLocks noGrp="1" noChangeArrowheads="1"/>
          </p:cNvSpPr>
          <p:nvPr>
            <p:ph type="title"/>
          </p:nvPr>
        </p:nvSpPr>
        <p:spPr/>
        <p:txBody>
          <a:bodyPr/>
          <a:lstStyle/>
          <a:p>
            <a:r>
              <a:rPr lang="en-US"/>
              <a:t>Recursive Definitions</a:t>
            </a:r>
          </a:p>
        </p:txBody>
      </p:sp>
      <p:sp>
        <p:nvSpPr>
          <p:cNvPr id="9219" name="Rectangle 3"/>
          <p:cNvSpPr>
            <a:spLocks noGrp="1" noChangeArrowheads="1"/>
          </p:cNvSpPr>
          <p:nvPr>
            <p:ph type="body" idx="1"/>
          </p:nvPr>
        </p:nvSpPr>
        <p:spPr>
          <a:xfrm>
            <a:off x="685800" y="1371600"/>
            <a:ext cx="8153400" cy="4724400"/>
          </a:xfrm>
        </p:spPr>
        <p:txBody>
          <a:bodyPr/>
          <a:lstStyle/>
          <a:p>
            <a:pPr>
              <a:lnSpc>
                <a:spcPct val="90000"/>
              </a:lnSpc>
            </a:pPr>
            <a:r>
              <a:rPr lang="en-US" b="1" i="1" dirty="0">
                <a:solidFill>
                  <a:schemeClr val="accent2"/>
                </a:solidFill>
              </a:rPr>
              <a:t>Example</a:t>
            </a:r>
            <a:r>
              <a:rPr lang="en-US" dirty="0"/>
              <a:t>: consider the following </a:t>
            </a:r>
            <a:r>
              <a:rPr lang="en-US" b="1" i="1" dirty="0">
                <a:solidFill>
                  <a:schemeClr val="hlink"/>
                </a:solidFill>
              </a:rPr>
              <a:t>list of numbers</a:t>
            </a:r>
            <a:r>
              <a:rPr lang="en-US" dirty="0"/>
              <a:t>:</a:t>
            </a:r>
            <a:br>
              <a:rPr lang="en-US" sz="2800" dirty="0"/>
            </a:br>
            <a:r>
              <a:rPr lang="en-US" sz="2800" dirty="0"/>
              <a:t>	</a:t>
            </a:r>
            <a:r>
              <a:rPr lang="en-US" b="1" dirty="0"/>
              <a:t>24, 88, 40, 37</a:t>
            </a:r>
            <a:br>
              <a:rPr lang="en-US" b="1" dirty="0"/>
            </a:br>
            <a:endParaRPr lang="en-US" sz="1600" b="1" dirty="0"/>
          </a:p>
          <a:p>
            <a:pPr>
              <a:lnSpc>
                <a:spcPct val="90000"/>
              </a:lnSpc>
              <a:buFontTx/>
              <a:buNone/>
            </a:pPr>
            <a:r>
              <a:rPr lang="en-US" sz="2800" dirty="0"/>
              <a:t>	It can be defined recursively:</a:t>
            </a:r>
            <a:br>
              <a:rPr lang="en-US" sz="2800" dirty="0"/>
            </a:br>
            <a:endParaRPr lang="en-US" sz="1600" dirty="0"/>
          </a:p>
          <a:p>
            <a:pPr>
              <a:lnSpc>
                <a:spcPct val="90000"/>
              </a:lnSpc>
              <a:buFontTx/>
              <a:buNone/>
            </a:pPr>
            <a:r>
              <a:rPr lang="en-US" sz="2800" dirty="0">
                <a:latin typeface="Courier New" pitchFamily="49" charset="0"/>
              </a:rPr>
              <a:t>  </a:t>
            </a:r>
            <a:r>
              <a:rPr lang="en-US" sz="2800" b="1" i="1" dirty="0">
                <a:solidFill>
                  <a:schemeClr val="hlink"/>
                </a:solidFill>
                <a:latin typeface="Arial Unicode MS" pitchFamily="34" charset="-128"/>
              </a:rPr>
              <a:t>list of </a:t>
            </a:r>
            <a:r>
              <a:rPr lang="en-US" sz="2800" b="1" i="1" dirty="0" err="1">
                <a:solidFill>
                  <a:schemeClr val="hlink"/>
                </a:solidFill>
                <a:latin typeface="Arial Unicode MS" pitchFamily="34" charset="-128"/>
              </a:rPr>
              <a:t>numbers</a:t>
            </a:r>
            <a:r>
              <a:rPr lang="en-US" sz="2800" dirty="0" err="1">
                <a:latin typeface="Courier New" pitchFamily="49" charset="0"/>
              </a:rPr>
              <a:t>:</a:t>
            </a:r>
            <a:r>
              <a:rPr lang="en-US" sz="2800" dirty="0" err="1">
                <a:latin typeface="Arial Unicode MS" pitchFamily="34" charset="-128"/>
              </a:rPr>
              <a:t>is</a:t>
            </a:r>
            <a:r>
              <a:rPr lang="en-US" sz="2800" dirty="0">
                <a:latin typeface="Arial Unicode MS" pitchFamily="34" charset="-128"/>
              </a:rPr>
              <a:t> a </a:t>
            </a:r>
            <a:r>
              <a:rPr lang="en-US" sz="2800" b="1" dirty="0">
                <a:solidFill>
                  <a:schemeClr val="accent2"/>
                </a:solidFill>
                <a:latin typeface="Arial Unicode MS" pitchFamily="34" charset="-128"/>
              </a:rPr>
              <a:t>number</a:t>
            </a:r>
            <a:br>
              <a:rPr lang="en-US" sz="2800" dirty="0">
                <a:latin typeface="Arial Unicode MS" pitchFamily="34" charset="-128"/>
              </a:rPr>
            </a:br>
            <a:r>
              <a:rPr lang="en-US" sz="2800" dirty="0">
                <a:latin typeface="Arial Unicode MS" pitchFamily="34" charset="-128"/>
              </a:rPr>
              <a:t>  </a:t>
            </a:r>
            <a:r>
              <a:rPr lang="en-US" sz="2800" b="1" dirty="0">
                <a:latin typeface="Arial Unicode MS" pitchFamily="34" charset="-128"/>
              </a:rPr>
              <a:t>   </a:t>
            </a:r>
            <a:r>
              <a:rPr lang="en-US" sz="2800" dirty="0">
                <a:latin typeface="Arial Unicode MS" pitchFamily="34" charset="-128"/>
              </a:rPr>
              <a:t>or a </a:t>
            </a:r>
            <a:r>
              <a:rPr lang="en-US" sz="2800" b="1" dirty="0">
                <a:solidFill>
                  <a:schemeClr val="accent2"/>
                </a:solidFill>
                <a:latin typeface="Arial Unicode MS" pitchFamily="34" charset="-128"/>
              </a:rPr>
              <a:t>number  comma</a:t>
            </a:r>
            <a:r>
              <a:rPr lang="en-US" sz="2800" dirty="0">
                <a:latin typeface="Arial Unicode MS" pitchFamily="34" charset="-128"/>
              </a:rPr>
              <a:t>  </a:t>
            </a:r>
            <a:r>
              <a:rPr lang="en-US" sz="2800" b="1" i="1" dirty="0">
                <a:solidFill>
                  <a:schemeClr val="hlink"/>
                </a:solidFill>
                <a:latin typeface="Arial Unicode MS" pitchFamily="34" charset="-128"/>
              </a:rPr>
              <a:t>list of numbers</a:t>
            </a:r>
            <a:endParaRPr lang="en-US" sz="1600" i="1" dirty="0">
              <a:latin typeface="Arial Unicode MS" pitchFamily="34" charset="-128"/>
            </a:endParaRPr>
          </a:p>
          <a:p>
            <a:pPr lvl="1">
              <a:lnSpc>
                <a:spcPct val="90000"/>
              </a:lnSpc>
              <a:buFontTx/>
              <a:buNone/>
            </a:pPr>
            <a:r>
              <a:rPr lang="en-US" b="1" i="1" dirty="0">
                <a:solidFill>
                  <a:schemeClr val="accent2"/>
                </a:solidFill>
              </a:rPr>
              <a:t>i.e.</a:t>
            </a:r>
            <a:r>
              <a:rPr lang="en-US" dirty="0"/>
              <a:t> It is defined to be a single number, or a number followed by a comma followed by a </a:t>
            </a:r>
            <a:r>
              <a:rPr lang="en-US" b="1" i="1" dirty="0">
                <a:solidFill>
                  <a:schemeClr val="hlink"/>
                </a:solidFill>
              </a:rPr>
              <a:t>list of numbers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BA1BF478-880F-4B46-81CA-61E37B149872}" type="slidenum">
              <a:rPr lang="en-US"/>
              <a:pPr/>
              <a:t>7</a:t>
            </a:fld>
            <a:endParaRPr lang="en-US"/>
          </a:p>
        </p:txBody>
      </p:sp>
      <p:sp>
        <p:nvSpPr>
          <p:cNvPr id="3074" name="Rectangle 2"/>
          <p:cNvSpPr>
            <a:spLocks noGrp="1" noChangeArrowheads="1"/>
          </p:cNvSpPr>
          <p:nvPr>
            <p:ph type="title"/>
          </p:nvPr>
        </p:nvSpPr>
        <p:spPr/>
        <p:txBody>
          <a:bodyPr/>
          <a:lstStyle/>
          <a:p>
            <a:r>
              <a:rPr lang="en-US"/>
              <a:t>Tracing a Recursive Definition</a:t>
            </a:r>
          </a:p>
        </p:txBody>
      </p:sp>
      <p:sp>
        <p:nvSpPr>
          <p:cNvPr id="3077" name="Rectangle 5"/>
          <p:cNvSpPr>
            <a:spLocks noGrp="1" noChangeArrowheads="1"/>
          </p:cNvSpPr>
          <p:nvPr>
            <p:ph type="body" idx="1"/>
          </p:nvPr>
        </p:nvSpPr>
        <p:spPr>
          <a:xfrm>
            <a:off x="914400" y="1295400"/>
            <a:ext cx="7772400" cy="5105400"/>
          </a:xfrm>
          <a:noFill/>
          <a:ln/>
        </p:spPr>
        <p:txBody>
          <a:bodyPr/>
          <a:lstStyle/>
          <a:p>
            <a:pPr>
              <a:lnSpc>
                <a:spcPct val="90000"/>
              </a:lnSpc>
            </a:pPr>
            <a:r>
              <a:rPr lang="en-US" sz="2800"/>
              <a:t>To determine whether the sequence</a:t>
            </a:r>
            <a:br>
              <a:rPr lang="en-US" sz="2800"/>
            </a:br>
            <a:r>
              <a:rPr lang="en-US" sz="2800" b="1">
                <a:solidFill>
                  <a:schemeClr val="tx2"/>
                </a:solidFill>
              </a:rPr>
              <a:t>24, 88, 40, 37 </a:t>
            </a:r>
            <a:r>
              <a:rPr lang="en-US" sz="2800"/>
              <a:t>is a </a:t>
            </a:r>
            <a:r>
              <a:rPr lang="en-US" sz="2800" b="1" i="1">
                <a:solidFill>
                  <a:schemeClr val="hlink"/>
                </a:solidFill>
              </a:rPr>
              <a:t>list of numbers</a:t>
            </a:r>
            <a:r>
              <a:rPr lang="en-US" sz="2800"/>
              <a:t>, apply the recursive portion of the definition:</a:t>
            </a:r>
            <a:br>
              <a:rPr lang="en-US" sz="2800"/>
            </a:br>
            <a:r>
              <a:rPr lang="en-US" sz="2800"/>
              <a:t>	</a:t>
            </a:r>
            <a:r>
              <a:rPr lang="en-US" sz="2800" b="1">
                <a:solidFill>
                  <a:schemeClr val="accent2"/>
                </a:solidFill>
              </a:rPr>
              <a:t>24</a:t>
            </a:r>
            <a:r>
              <a:rPr lang="en-US" sz="2800"/>
              <a:t> is a </a:t>
            </a:r>
            <a:r>
              <a:rPr lang="en-US" sz="2800" b="1">
                <a:solidFill>
                  <a:schemeClr val="accent2"/>
                </a:solidFill>
              </a:rPr>
              <a:t>number</a:t>
            </a:r>
            <a:r>
              <a:rPr lang="en-US" sz="2800"/>
              <a:t> and “</a:t>
            </a:r>
            <a:r>
              <a:rPr lang="en-US" sz="2800" b="1">
                <a:solidFill>
                  <a:schemeClr val="accent2"/>
                </a:solidFill>
              </a:rPr>
              <a:t>,</a:t>
            </a:r>
            <a:r>
              <a:rPr lang="en-US" sz="2800"/>
              <a:t>” is a </a:t>
            </a:r>
            <a:r>
              <a:rPr lang="en-US" sz="2800" b="1">
                <a:solidFill>
                  <a:schemeClr val="accent2"/>
                </a:solidFill>
              </a:rPr>
              <a:t>comma</a:t>
            </a:r>
            <a:r>
              <a:rPr lang="en-US" sz="2800"/>
              <a:t>,</a:t>
            </a:r>
            <a:br>
              <a:rPr lang="en-US" sz="2800"/>
            </a:br>
            <a:r>
              <a:rPr lang="en-US" sz="2800"/>
              <a:t>	so </a:t>
            </a:r>
            <a:r>
              <a:rPr lang="en-US" sz="2800" b="1" u="sng">
                <a:solidFill>
                  <a:schemeClr val="accent2"/>
                </a:solidFill>
              </a:rPr>
              <a:t>24,</a:t>
            </a:r>
            <a:r>
              <a:rPr lang="en-US" sz="2800" b="1"/>
              <a:t> </a:t>
            </a:r>
            <a:r>
              <a:rPr lang="en-US" sz="2800" b="1">
                <a:solidFill>
                  <a:schemeClr val="tx2"/>
                </a:solidFill>
              </a:rPr>
              <a:t>88, 40, 37</a:t>
            </a:r>
            <a:r>
              <a:rPr lang="en-US" sz="2800"/>
              <a:t> is a </a:t>
            </a:r>
            <a:r>
              <a:rPr lang="en-US" sz="2800" b="1" i="1">
                <a:solidFill>
                  <a:schemeClr val="hlink"/>
                </a:solidFill>
              </a:rPr>
              <a:t>list of numbers</a:t>
            </a:r>
            <a:br>
              <a:rPr lang="en-US" sz="2800"/>
            </a:br>
            <a:r>
              <a:rPr lang="en-US" sz="2800"/>
              <a:t>	if and only if</a:t>
            </a:r>
            <a:br>
              <a:rPr lang="en-US" sz="2800"/>
            </a:br>
            <a:r>
              <a:rPr lang="en-US" sz="2800"/>
              <a:t>	</a:t>
            </a:r>
            <a:r>
              <a:rPr lang="en-US" sz="2800" b="1">
                <a:solidFill>
                  <a:schemeClr val="tx2"/>
                </a:solidFill>
              </a:rPr>
              <a:t>88, 40, 37</a:t>
            </a:r>
            <a:r>
              <a:rPr lang="en-US" sz="2800"/>
              <a:t> is a </a:t>
            </a:r>
            <a:r>
              <a:rPr lang="en-US" sz="2800" b="1" i="1">
                <a:solidFill>
                  <a:schemeClr val="hlink"/>
                </a:solidFill>
              </a:rPr>
              <a:t>list of numbers</a:t>
            </a:r>
          </a:p>
          <a:p>
            <a:pPr>
              <a:lnSpc>
                <a:spcPct val="90000"/>
              </a:lnSpc>
            </a:pPr>
            <a:r>
              <a:rPr lang="en-US" sz="2800"/>
              <a:t>Apply the same part of the definition to the sequence </a:t>
            </a:r>
            <a:r>
              <a:rPr lang="en-US" sz="2800" b="1">
                <a:solidFill>
                  <a:schemeClr val="tx2"/>
                </a:solidFill>
              </a:rPr>
              <a:t>88, 40, 37</a:t>
            </a:r>
          </a:p>
          <a:p>
            <a:pPr>
              <a:lnSpc>
                <a:spcPct val="90000"/>
              </a:lnSpc>
            </a:pPr>
            <a:r>
              <a:rPr lang="en-US" sz="2800"/>
              <a:t>…</a:t>
            </a:r>
          </a:p>
          <a:p>
            <a:pPr>
              <a:lnSpc>
                <a:spcPct val="90000"/>
              </a:lnSpc>
            </a:pPr>
            <a:r>
              <a:rPr lang="en-US" sz="2800"/>
              <a:t>Eventually, we’ll need to apply the base case of the definition</a:t>
            </a:r>
          </a:p>
          <a:p>
            <a:pPr>
              <a:lnSpc>
                <a:spcPct val="90000"/>
              </a:lnSpc>
            </a:pPr>
            <a:endParaRPr lang="en-US" sz="2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3"/>
          <p:cNvSpPr>
            <a:spLocks noGrp="1"/>
          </p:cNvSpPr>
          <p:nvPr>
            <p:ph type="sldNum" sz="quarter" idx="12"/>
          </p:nvPr>
        </p:nvSpPr>
        <p:spPr/>
        <p:txBody>
          <a:bodyPr/>
          <a:lstStyle/>
          <a:p>
            <a:r>
              <a:rPr lang="en-US"/>
              <a:t>8-</a:t>
            </a:r>
            <a:fld id="{EF8FC04A-E607-4AAA-A16F-03736C32502F}" type="slidenum">
              <a:rPr lang="en-US"/>
              <a:pPr/>
              <a:t>8</a:t>
            </a:fld>
            <a:endParaRPr lang="en-US"/>
          </a:p>
        </p:txBody>
      </p:sp>
      <p:sp>
        <p:nvSpPr>
          <p:cNvPr id="18434" name="Text Box 2"/>
          <p:cNvSpPr txBox="1">
            <a:spLocks noChangeArrowheads="1"/>
          </p:cNvSpPr>
          <p:nvPr/>
        </p:nvSpPr>
        <p:spPr bwMode="auto">
          <a:xfrm>
            <a:off x="304800" y="1295400"/>
            <a:ext cx="6324600" cy="860425"/>
          </a:xfrm>
          <a:prstGeom prst="rect">
            <a:avLst/>
          </a:prstGeom>
          <a:solidFill>
            <a:schemeClr val="bg2"/>
          </a:solidFill>
          <a:ln w="38100">
            <a:solidFill>
              <a:schemeClr val="accent2"/>
            </a:solidFill>
            <a:miter lim="800000"/>
            <a:headEnd/>
            <a:tailEnd/>
          </a:ln>
          <a:effectLst/>
        </p:spPr>
        <p:txBody>
          <a:bodyPr>
            <a:spAutoFit/>
          </a:bodyPr>
          <a:lstStyle/>
          <a:p>
            <a:r>
              <a:rPr lang="en-US" sz="2400">
                <a:solidFill>
                  <a:schemeClr val="accent2"/>
                </a:solidFill>
              </a:rPr>
              <a:t>number 	comma</a:t>
            </a:r>
            <a:r>
              <a:rPr lang="en-US" sz="2400"/>
              <a:t>		</a:t>
            </a:r>
            <a:r>
              <a:rPr lang="en-US" sz="2400">
                <a:solidFill>
                  <a:schemeClr val="hlink"/>
                </a:solidFill>
              </a:rPr>
              <a:t>list</a:t>
            </a:r>
            <a:r>
              <a:rPr lang="en-US" sz="2400"/>
              <a:t>??</a:t>
            </a:r>
          </a:p>
          <a:p>
            <a:r>
              <a:rPr lang="en-US" sz="2400">
                <a:solidFill>
                  <a:schemeClr val="accent2"/>
                </a:solidFill>
              </a:rPr>
              <a:t>   24</a:t>
            </a:r>
            <a:r>
              <a:rPr lang="en-US" sz="2400"/>
              <a:t>		     </a:t>
            </a:r>
            <a:r>
              <a:rPr lang="en-US" sz="2400">
                <a:solidFill>
                  <a:schemeClr val="accent2"/>
                </a:solidFill>
              </a:rPr>
              <a:t>,</a:t>
            </a:r>
            <a:r>
              <a:rPr lang="en-US" sz="2400"/>
              <a:t>			</a:t>
            </a:r>
            <a:r>
              <a:rPr lang="en-US" sz="2400" u="sng">
                <a:solidFill>
                  <a:schemeClr val="tx2"/>
                </a:solidFill>
              </a:rPr>
              <a:t>88,</a:t>
            </a:r>
            <a:r>
              <a:rPr lang="en-US" sz="2400">
                <a:solidFill>
                  <a:schemeClr val="tx2"/>
                </a:solidFill>
              </a:rPr>
              <a:t> 40, 37</a:t>
            </a:r>
          </a:p>
        </p:txBody>
      </p:sp>
      <p:sp>
        <p:nvSpPr>
          <p:cNvPr id="18435" name="Text Box 3"/>
          <p:cNvSpPr txBox="1">
            <a:spLocks noChangeArrowheads="1"/>
          </p:cNvSpPr>
          <p:nvPr/>
        </p:nvSpPr>
        <p:spPr bwMode="auto">
          <a:xfrm>
            <a:off x="685800" y="2590800"/>
            <a:ext cx="6324600" cy="860425"/>
          </a:xfrm>
          <a:prstGeom prst="rect">
            <a:avLst/>
          </a:prstGeom>
          <a:solidFill>
            <a:schemeClr val="bg2"/>
          </a:solidFill>
          <a:ln w="38100">
            <a:solidFill>
              <a:schemeClr val="accent2"/>
            </a:solidFill>
            <a:miter lim="800000"/>
            <a:headEnd/>
            <a:tailEnd/>
          </a:ln>
          <a:effectLst/>
        </p:spPr>
        <p:txBody>
          <a:bodyPr>
            <a:spAutoFit/>
          </a:bodyPr>
          <a:lstStyle/>
          <a:p>
            <a:r>
              <a:rPr lang="en-US" sz="2400">
                <a:solidFill>
                  <a:schemeClr val="accent2"/>
                </a:solidFill>
              </a:rPr>
              <a:t>number 	comma</a:t>
            </a:r>
            <a:r>
              <a:rPr lang="en-US" sz="2400"/>
              <a:t>		</a:t>
            </a:r>
            <a:r>
              <a:rPr lang="en-US" sz="2400">
                <a:solidFill>
                  <a:schemeClr val="hlink"/>
                </a:solidFill>
              </a:rPr>
              <a:t>list</a:t>
            </a:r>
            <a:r>
              <a:rPr lang="en-US" sz="2400"/>
              <a:t>??</a:t>
            </a:r>
          </a:p>
          <a:p>
            <a:r>
              <a:rPr lang="en-US" sz="2400">
                <a:solidFill>
                  <a:schemeClr val="accent2"/>
                </a:solidFill>
              </a:rPr>
              <a:t>   88</a:t>
            </a:r>
            <a:r>
              <a:rPr lang="en-US" sz="2400"/>
              <a:t>		     </a:t>
            </a:r>
            <a:r>
              <a:rPr lang="en-US" sz="2400">
                <a:solidFill>
                  <a:schemeClr val="accent2"/>
                </a:solidFill>
              </a:rPr>
              <a:t>,</a:t>
            </a:r>
            <a:r>
              <a:rPr lang="en-US" sz="2400"/>
              <a:t>			</a:t>
            </a:r>
            <a:r>
              <a:rPr lang="en-US" sz="2400" u="sng">
                <a:solidFill>
                  <a:schemeClr val="tx2"/>
                </a:solidFill>
              </a:rPr>
              <a:t>40,</a:t>
            </a:r>
            <a:r>
              <a:rPr lang="en-US" sz="2400">
                <a:solidFill>
                  <a:schemeClr val="tx2"/>
                </a:solidFill>
              </a:rPr>
              <a:t> 37</a:t>
            </a:r>
          </a:p>
        </p:txBody>
      </p:sp>
      <p:sp>
        <p:nvSpPr>
          <p:cNvPr id="18436" name="Text Box 4"/>
          <p:cNvSpPr txBox="1">
            <a:spLocks noChangeArrowheads="1"/>
          </p:cNvSpPr>
          <p:nvPr/>
        </p:nvSpPr>
        <p:spPr bwMode="auto">
          <a:xfrm>
            <a:off x="990600" y="3886200"/>
            <a:ext cx="6324600" cy="860425"/>
          </a:xfrm>
          <a:prstGeom prst="rect">
            <a:avLst/>
          </a:prstGeom>
          <a:solidFill>
            <a:schemeClr val="bg2"/>
          </a:solidFill>
          <a:ln w="38100">
            <a:solidFill>
              <a:schemeClr val="accent2"/>
            </a:solidFill>
            <a:miter lim="800000"/>
            <a:headEnd/>
            <a:tailEnd/>
          </a:ln>
          <a:effectLst/>
        </p:spPr>
        <p:txBody>
          <a:bodyPr>
            <a:spAutoFit/>
          </a:bodyPr>
          <a:lstStyle/>
          <a:p>
            <a:r>
              <a:rPr lang="en-US" sz="2400">
                <a:solidFill>
                  <a:schemeClr val="accent2"/>
                </a:solidFill>
              </a:rPr>
              <a:t>number 	comma</a:t>
            </a:r>
            <a:r>
              <a:rPr lang="en-US" sz="2400"/>
              <a:t>		</a:t>
            </a:r>
            <a:r>
              <a:rPr lang="en-US" sz="2400">
                <a:solidFill>
                  <a:schemeClr val="hlink"/>
                </a:solidFill>
              </a:rPr>
              <a:t>list</a:t>
            </a:r>
            <a:r>
              <a:rPr lang="en-US" sz="2400"/>
              <a:t>??</a:t>
            </a:r>
          </a:p>
          <a:p>
            <a:r>
              <a:rPr lang="en-US" sz="2400">
                <a:solidFill>
                  <a:schemeClr val="accent2"/>
                </a:solidFill>
              </a:rPr>
              <a:t>   40</a:t>
            </a:r>
            <a:r>
              <a:rPr lang="en-US" sz="2400"/>
              <a:t>		     </a:t>
            </a:r>
            <a:r>
              <a:rPr lang="en-US" sz="2400">
                <a:solidFill>
                  <a:schemeClr val="accent2"/>
                </a:solidFill>
              </a:rPr>
              <a:t>,</a:t>
            </a:r>
            <a:r>
              <a:rPr lang="en-US" sz="2400"/>
              <a:t>			</a:t>
            </a:r>
            <a:r>
              <a:rPr lang="en-US" sz="2400" u="sng">
                <a:solidFill>
                  <a:schemeClr val="tx2"/>
                </a:solidFill>
              </a:rPr>
              <a:t>37</a:t>
            </a:r>
          </a:p>
        </p:txBody>
      </p:sp>
      <p:sp>
        <p:nvSpPr>
          <p:cNvPr id="18437" name="Text Box 5"/>
          <p:cNvSpPr txBox="1">
            <a:spLocks noChangeArrowheads="1"/>
          </p:cNvSpPr>
          <p:nvPr/>
        </p:nvSpPr>
        <p:spPr bwMode="auto">
          <a:xfrm>
            <a:off x="3657600" y="5181600"/>
            <a:ext cx="1828800" cy="860425"/>
          </a:xfrm>
          <a:prstGeom prst="rect">
            <a:avLst/>
          </a:prstGeom>
          <a:solidFill>
            <a:schemeClr val="bg2"/>
          </a:solidFill>
          <a:ln w="38100">
            <a:solidFill>
              <a:schemeClr val="accent2"/>
            </a:solidFill>
            <a:miter lim="800000"/>
            <a:headEnd/>
            <a:tailEnd/>
          </a:ln>
          <a:effectLst/>
        </p:spPr>
        <p:txBody>
          <a:bodyPr>
            <a:spAutoFit/>
          </a:bodyPr>
          <a:lstStyle/>
          <a:p>
            <a:pPr marL="457200" indent="-457200"/>
            <a:r>
              <a:rPr lang="en-US" sz="2400">
                <a:solidFill>
                  <a:schemeClr val="accent2"/>
                </a:solidFill>
              </a:rPr>
              <a:t>number</a:t>
            </a:r>
          </a:p>
          <a:p>
            <a:pPr marL="457200" indent="-457200"/>
            <a:r>
              <a:rPr lang="en-US" sz="2400">
                <a:solidFill>
                  <a:schemeClr val="accent2"/>
                </a:solidFill>
              </a:rPr>
              <a:t>   37 </a:t>
            </a:r>
          </a:p>
        </p:txBody>
      </p:sp>
      <p:sp>
        <p:nvSpPr>
          <p:cNvPr id="18438" name="Text Box 6"/>
          <p:cNvSpPr txBox="1">
            <a:spLocks noChangeArrowheads="1"/>
          </p:cNvSpPr>
          <p:nvPr/>
        </p:nvSpPr>
        <p:spPr bwMode="auto">
          <a:xfrm>
            <a:off x="685800" y="5410200"/>
            <a:ext cx="2514600" cy="1044575"/>
          </a:xfrm>
          <a:prstGeom prst="rect">
            <a:avLst/>
          </a:prstGeom>
          <a:noFill/>
          <a:ln w="38100">
            <a:solidFill>
              <a:schemeClr val="accent2"/>
            </a:solidFill>
            <a:miter lim="800000"/>
            <a:headEnd/>
            <a:tailEnd/>
          </a:ln>
          <a:effectLst/>
        </p:spPr>
        <p:txBody>
          <a:bodyPr>
            <a:spAutoFit/>
          </a:bodyPr>
          <a:lstStyle/>
          <a:p>
            <a:pPr>
              <a:spcBef>
                <a:spcPct val="50000"/>
              </a:spcBef>
            </a:pPr>
            <a:r>
              <a:rPr lang="en-US"/>
              <a:t>Base case from the definition has been applied here</a:t>
            </a:r>
          </a:p>
        </p:txBody>
      </p:sp>
      <p:sp>
        <p:nvSpPr>
          <p:cNvPr id="18439" name="Text Box 7"/>
          <p:cNvSpPr txBox="1">
            <a:spLocks noChangeArrowheads="1"/>
          </p:cNvSpPr>
          <p:nvPr/>
        </p:nvSpPr>
        <p:spPr bwMode="auto">
          <a:xfrm>
            <a:off x="5715000" y="5410200"/>
            <a:ext cx="2819400" cy="860425"/>
          </a:xfrm>
          <a:prstGeom prst="rect">
            <a:avLst/>
          </a:prstGeom>
          <a:noFill/>
          <a:ln w="38100">
            <a:solidFill>
              <a:schemeClr val="accent2"/>
            </a:solidFill>
            <a:miter lim="800000"/>
            <a:headEnd/>
            <a:tailEnd/>
          </a:ln>
          <a:effectLst/>
        </p:spPr>
        <p:txBody>
          <a:bodyPr>
            <a:spAutoFit/>
          </a:bodyPr>
          <a:lstStyle/>
          <a:p>
            <a:pPr>
              <a:spcBef>
                <a:spcPct val="50000"/>
              </a:spcBef>
            </a:pPr>
            <a:r>
              <a:rPr lang="en-US" sz="2400" i="1">
                <a:solidFill>
                  <a:schemeClr val="hlink"/>
                </a:solidFill>
              </a:rPr>
              <a:t>Yes</a:t>
            </a:r>
            <a:r>
              <a:rPr lang="en-US" sz="2400"/>
              <a:t>: </a:t>
            </a:r>
            <a:r>
              <a:rPr lang="en-US" sz="2400">
                <a:solidFill>
                  <a:schemeClr val="tx2"/>
                </a:solidFill>
              </a:rPr>
              <a:t>24, 88, 40, 37</a:t>
            </a:r>
            <a:r>
              <a:rPr lang="en-US" sz="2400"/>
              <a:t> is a </a:t>
            </a:r>
            <a:r>
              <a:rPr lang="en-US" sz="2400">
                <a:solidFill>
                  <a:schemeClr val="hlink"/>
                </a:solidFill>
              </a:rPr>
              <a:t>list</a:t>
            </a:r>
          </a:p>
        </p:txBody>
      </p:sp>
      <p:sp>
        <p:nvSpPr>
          <p:cNvPr id="18440" name="Freeform 8"/>
          <p:cNvSpPr>
            <a:spLocks/>
          </p:cNvSpPr>
          <p:nvPr/>
        </p:nvSpPr>
        <p:spPr bwMode="auto">
          <a:xfrm>
            <a:off x="2209800" y="4826000"/>
            <a:ext cx="2514600" cy="584200"/>
          </a:xfrm>
          <a:custGeom>
            <a:avLst/>
            <a:gdLst/>
            <a:ahLst/>
            <a:cxnLst>
              <a:cxn ang="0">
                <a:pos x="0" y="368"/>
              </a:cxn>
              <a:cxn ang="0">
                <a:pos x="528" y="32"/>
              </a:cxn>
              <a:cxn ang="0">
                <a:pos x="1584" y="176"/>
              </a:cxn>
            </a:cxnLst>
            <a:rect l="0" t="0" r="r" b="b"/>
            <a:pathLst>
              <a:path w="1584" h="368">
                <a:moveTo>
                  <a:pt x="0" y="368"/>
                </a:moveTo>
                <a:cubicBezTo>
                  <a:pt x="132" y="216"/>
                  <a:pt x="264" y="64"/>
                  <a:pt x="528" y="32"/>
                </a:cubicBezTo>
                <a:cubicBezTo>
                  <a:pt x="792" y="0"/>
                  <a:pt x="1188" y="88"/>
                  <a:pt x="1584" y="176"/>
                </a:cubicBezTo>
              </a:path>
            </a:pathLst>
          </a:custGeom>
          <a:noFill/>
          <a:ln w="38100" cap="flat" cmpd="sng">
            <a:solidFill>
              <a:schemeClr val="tx1"/>
            </a:solidFill>
            <a:prstDash val="solid"/>
            <a:round/>
            <a:headEnd type="none" w="med" len="med"/>
            <a:tailEnd type="triangle" w="med" len="med"/>
          </a:ln>
          <a:effectLst/>
        </p:spPr>
        <p:txBody>
          <a:bodyPr>
            <a:spAutoFit/>
          </a:bodyPr>
          <a:lstStyle/>
          <a:p>
            <a:endParaRPr lang="en-CA"/>
          </a:p>
        </p:txBody>
      </p:sp>
      <p:sp>
        <p:nvSpPr>
          <p:cNvPr id="18441" name="Text Box 9"/>
          <p:cNvSpPr txBox="1">
            <a:spLocks noChangeArrowheads="1"/>
          </p:cNvSpPr>
          <p:nvPr/>
        </p:nvSpPr>
        <p:spPr bwMode="auto">
          <a:xfrm>
            <a:off x="3733800" y="76200"/>
            <a:ext cx="2362200" cy="860425"/>
          </a:xfrm>
          <a:prstGeom prst="rect">
            <a:avLst/>
          </a:prstGeom>
          <a:solidFill>
            <a:schemeClr val="bg2"/>
          </a:solidFill>
          <a:ln w="38100">
            <a:solidFill>
              <a:schemeClr val="accent2"/>
            </a:solidFill>
            <a:miter lim="800000"/>
            <a:headEnd/>
            <a:tailEnd/>
          </a:ln>
          <a:effectLst/>
        </p:spPr>
        <p:txBody>
          <a:bodyPr>
            <a:spAutoFit/>
          </a:bodyPr>
          <a:lstStyle/>
          <a:p>
            <a:r>
              <a:rPr lang="en-US" sz="2400">
                <a:solidFill>
                  <a:schemeClr val="hlink"/>
                </a:solidFill>
              </a:rPr>
              <a:t>list</a:t>
            </a:r>
            <a:r>
              <a:rPr lang="en-US" sz="2400"/>
              <a:t>??</a:t>
            </a:r>
          </a:p>
          <a:p>
            <a:r>
              <a:rPr lang="en-US" sz="2400" u="sng">
                <a:solidFill>
                  <a:schemeClr val="tx2"/>
                </a:solidFill>
              </a:rPr>
              <a:t>24,</a:t>
            </a:r>
            <a:r>
              <a:rPr lang="en-US" sz="2400">
                <a:solidFill>
                  <a:schemeClr val="tx2"/>
                </a:solidFill>
              </a:rPr>
              <a:t> 88, 40, 37</a:t>
            </a:r>
          </a:p>
        </p:txBody>
      </p:sp>
      <p:sp>
        <p:nvSpPr>
          <p:cNvPr id="18442" name="Line 10"/>
          <p:cNvSpPr>
            <a:spLocks noChangeShapeType="1"/>
          </p:cNvSpPr>
          <p:nvPr/>
        </p:nvSpPr>
        <p:spPr bwMode="auto">
          <a:xfrm flipH="1">
            <a:off x="4114800" y="914400"/>
            <a:ext cx="762000" cy="304800"/>
          </a:xfrm>
          <a:prstGeom prst="line">
            <a:avLst/>
          </a:prstGeom>
          <a:noFill/>
          <a:ln w="76200">
            <a:solidFill>
              <a:schemeClr val="hlink"/>
            </a:solidFill>
            <a:round/>
            <a:headEnd/>
            <a:tailEnd type="triangle" w="med" len="med"/>
          </a:ln>
          <a:effectLst/>
        </p:spPr>
        <p:txBody>
          <a:bodyPr>
            <a:spAutoFit/>
          </a:bodyPr>
          <a:lstStyle/>
          <a:p>
            <a:endParaRPr lang="en-CA"/>
          </a:p>
        </p:txBody>
      </p:sp>
      <p:sp>
        <p:nvSpPr>
          <p:cNvPr id="18443" name="Line 11"/>
          <p:cNvSpPr>
            <a:spLocks noChangeShapeType="1"/>
          </p:cNvSpPr>
          <p:nvPr/>
        </p:nvSpPr>
        <p:spPr bwMode="auto">
          <a:xfrm flipH="1">
            <a:off x="4343400" y="2209800"/>
            <a:ext cx="762000" cy="304800"/>
          </a:xfrm>
          <a:prstGeom prst="line">
            <a:avLst/>
          </a:prstGeom>
          <a:noFill/>
          <a:ln w="76200">
            <a:solidFill>
              <a:schemeClr val="hlink"/>
            </a:solidFill>
            <a:round/>
            <a:headEnd/>
            <a:tailEnd type="triangle" w="med" len="med"/>
          </a:ln>
          <a:effectLst/>
        </p:spPr>
        <p:txBody>
          <a:bodyPr>
            <a:spAutoFit/>
          </a:bodyPr>
          <a:lstStyle/>
          <a:p>
            <a:endParaRPr lang="en-CA"/>
          </a:p>
        </p:txBody>
      </p:sp>
      <p:sp>
        <p:nvSpPr>
          <p:cNvPr id="18444" name="Line 12"/>
          <p:cNvSpPr>
            <a:spLocks noChangeShapeType="1"/>
          </p:cNvSpPr>
          <p:nvPr/>
        </p:nvSpPr>
        <p:spPr bwMode="auto">
          <a:xfrm flipH="1">
            <a:off x="5029200" y="4800600"/>
            <a:ext cx="762000" cy="304800"/>
          </a:xfrm>
          <a:prstGeom prst="line">
            <a:avLst/>
          </a:prstGeom>
          <a:noFill/>
          <a:ln w="76200">
            <a:solidFill>
              <a:schemeClr val="hlink"/>
            </a:solidFill>
            <a:round/>
            <a:headEnd/>
            <a:tailEnd type="triangle" w="med" len="med"/>
          </a:ln>
          <a:effectLst/>
        </p:spPr>
        <p:txBody>
          <a:bodyPr>
            <a:spAutoFit/>
          </a:bodyPr>
          <a:lstStyle/>
          <a:p>
            <a:endParaRPr lang="en-CA"/>
          </a:p>
        </p:txBody>
      </p:sp>
      <p:sp>
        <p:nvSpPr>
          <p:cNvPr id="18445" name="Line 13"/>
          <p:cNvSpPr>
            <a:spLocks noChangeShapeType="1"/>
          </p:cNvSpPr>
          <p:nvPr/>
        </p:nvSpPr>
        <p:spPr bwMode="auto">
          <a:xfrm flipH="1">
            <a:off x="4724400" y="3505200"/>
            <a:ext cx="762000" cy="304800"/>
          </a:xfrm>
          <a:prstGeom prst="line">
            <a:avLst/>
          </a:prstGeom>
          <a:noFill/>
          <a:ln w="76200">
            <a:solidFill>
              <a:schemeClr val="hlink"/>
            </a:solidFill>
            <a:round/>
            <a:headEnd/>
            <a:tailEnd type="triangle" w="med" len="med"/>
          </a:ln>
          <a:effectLst/>
        </p:spPr>
        <p:txBody>
          <a:bodyPr>
            <a:spAutoFit/>
          </a:bodyPr>
          <a:lstStyle/>
          <a:p>
            <a:endParaRPr lang="en-CA"/>
          </a:p>
        </p:txBody>
      </p:sp>
      <p:sp>
        <p:nvSpPr>
          <p:cNvPr id="18446" name="Text Box 14"/>
          <p:cNvSpPr txBox="1">
            <a:spLocks noChangeArrowheads="1"/>
          </p:cNvSpPr>
          <p:nvPr/>
        </p:nvSpPr>
        <p:spPr bwMode="auto">
          <a:xfrm>
            <a:off x="7467600" y="1600200"/>
            <a:ext cx="1600200" cy="1958975"/>
          </a:xfrm>
          <a:prstGeom prst="rect">
            <a:avLst/>
          </a:prstGeom>
          <a:noFill/>
          <a:ln w="38100">
            <a:solidFill>
              <a:schemeClr val="accent2"/>
            </a:solidFill>
            <a:miter lim="800000"/>
            <a:headEnd/>
            <a:tailEnd/>
          </a:ln>
          <a:effectLst/>
        </p:spPr>
        <p:txBody>
          <a:bodyPr>
            <a:spAutoFit/>
          </a:bodyPr>
          <a:lstStyle/>
          <a:p>
            <a:pPr>
              <a:spcBef>
                <a:spcPct val="50000"/>
              </a:spcBef>
            </a:pPr>
            <a:r>
              <a:rPr lang="en-US"/>
              <a:t>General portion of definition has been applied here</a:t>
            </a:r>
          </a:p>
        </p:txBody>
      </p:sp>
      <p:sp>
        <p:nvSpPr>
          <p:cNvPr id="18447" name="Freeform 15"/>
          <p:cNvSpPr>
            <a:spLocks/>
          </p:cNvSpPr>
          <p:nvPr/>
        </p:nvSpPr>
        <p:spPr bwMode="auto">
          <a:xfrm>
            <a:off x="5257800" y="1117600"/>
            <a:ext cx="2209800" cy="711200"/>
          </a:xfrm>
          <a:custGeom>
            <a:avLst/>
            <a:gdLst/>
            <a:ahLst/>
            <a:cxnLst>
              <a:cxn ang="0">
                <a:pos x="1392" y="448"/>
              </a:cxn>
              <a:cxn ang="0">
                <a:pos x="1104" y="64"/>
              </a:cxn>
              <a:cxn ang="0">
                <a:pos x="0" y="64"/>
              </a:cxn>
            </a:cxnLst>
            <a:rect l="0" t="0" r="r" b="b"/>
            <a:pathLst>
              <a:path w="1392" h="448">
                <a:moveTo>
                  <a:pt x="1392" y="448"/>
                </a:moveTo>
                <a:cubicBezTo>
                  <a:pt x="1364" y="288"/>
                  <a:pt x="1336" y="128"/>
                  <a:pt x="1104" y="64"/>
                </a:cubicBezTo>
                <a:cubicBezTo>
                  <a:pt x="872" y="0"/>
                  <a:pt x="436" y="32"/>
                  <a:pt x="0" y="64"/>
                </a:cubicBezTo>
              </a:path>
            </a:pathLst>
          </a:custGeom>
          <a:noFill/>
          <a:ln w="38100" cap="flat" cmpd="sng">
            <a:solidFill>
              <a:schemeClr val="tx1"/>
            </a:solidFill>
            <a:prstDash val="solid"/>
            <a:round/>
            <a:headEnd type="none" w="med" len="med"/>
            <a:tailEnd type="triangle" w="med" len="med"/>
          </a:ln>
          <a:effectLst/>
        </p:spPr>
        <p:txBody>
          <a:bodyPr>
            <a:spAutoFit/>
          </a:bodyPr>
          <a:lstStyle/>
          <a:p>
            <a:endParaRPr lang="en-CA"/>
          </a:p>
        </p:txBody>
      </p:sp>
      <p:sp>
        <p:nvSpPr>
          <p:cNvPr id="18448" name="Line 16"/>
          <p:cNvSpPr>
            <a:spLocks noChangeShapeType="1"/>
          </p:cNvSpPr>
          <p:nvPr/>
        </p:nvSpPr>
        <p:spPr bwMode="auto">
          <a:xfrm flipH="1">
            <a:off x="5257800" y="2362200"/>
            <a:ext cx="2209800" cy="0"/>
          </a:xfrm>
          <a:prstGeom prst="line">
            <a:avLst/>
          </a:prstGeom>
          <a:noFill/>
          <a:ln w="38100">
            <a:solidFill>
              <a:schemeClr val="tx1"/>
            </a:solidFill>
            <a:round/>
            <a:headEnd/>
            <a:tailEnd type="triangle" w="med" len="med"/>
          </a:ln>
          <a:effectLst/>
        </p:spPr>
        <p:txBody>
          <a:bodyPr>
            <a:spAutoFit/>
          </a:bodyPr>
          <a:lstStyle/>
          <a:p>
            <a:endParaRPr lang="en-CA"/>
          </a:p>
        </p:txBody>
      </p:sp>
      <p:sp>
        <p:nvSpPr>
          <p:cNvPr id="18449" name="Freeform 17"/>
          <p:cNvSpPr>
            <a:spLocks/>
          </p:cNvSpPr>
          <p:nvPr/>
        </p:nvSpPr>
        <p:spPr bwMode="auto">
          <a:xfrm>
            <a:off x="5486400" y="3276600"/>
            <a:ext cx="2006600" cy="457200"/>
          </a:xfrm>
          <a:custGeom>
            <a:avLst/>
            <a:gdLst/>
            <a:ahLst/>
            <a:cxnLst>
              <a:cxn ang="0">
                <a:pos x="1248" y="0"/>
              </a:cxn>
              <a:cxn ang="0">
                <a:pos x="1056" y="192"/>
              </a:cxn>
              <a:cxn ang="0">
                <a:pos x="0" y="288"/>
              </a:cxn>
            </a:cxnLst>
            <a:rect l="0" t="0" r="r" b="b"/>
            <a:pathLst>
              <a:path w="1264" h="288">
                <a:moveTo>
                  <a:pt x="1248" y="0"/>
                </a:moveTo>
                <a:cubicBezTo>
                  <a:pt x="1256" y="72"/>
                  <a:pt x="1264" y="144"/>
                  <a:pt x="1056" y="192"/>
                </a:cubicBezTo>
                <a:cubicBezTo>
                  <a:pt x="848" y="240"/>
                  <a:pt x="176" y="272"/>
                  <a:pt x="0" y="288"/>
                </a:cubicBezTo>
              </a:path>
            </a:pathLst>
          </a:custGeom>
          <a:noFill/>
          <a:ln w="38100" cap="flat" cmpd="sng">
            <a:solidFill>
              <a:schemeClr val="tx1"/>
            </a:solidFill>
            <a:prstDash val="solid"/>
            <a:round/>
            <a:headEnd type="none" w="med" len="med"/>
            <a:tailEnd type="triangle" w="med" len="med"/>
          </a:ln>
          <a:effectLst/>
        </p:spPr>
        <p:txBody>
          <a:bodyPr>
            <a:spAutoFit/>
          </a:bodyPr>
          <a:lstStyle/>
          <a:p>
            <a:endParaRPr lang="en-CA"/>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E29A9FF7-7002-47D4-BC66-D4CDE0B5DA2D}" type="slidenum">
              <a:rPr lang="en-US"/>
              <a:pPr/>
              <a:t>9</a:t>
            </a:fld>
            <a:endParaRPr lang="en-US"/>
          </a:p>
        </p:txBody>
      </p:sp>
      <p:sp>
        <p:nvSpPr>
          <p:cNvPr id="11267" name="Rectangle 3"/>
          <p:cNvSpPr>
            <a:spLocks noGrp="1" noChangeArrowheads="1"/>
          </p:cNvSpPr>
          <p:nvPr>
            <p:ph type="body" idx="1"/>
          </p:nvPr>
        </p:nvSpPr>
        <p:spPr>
          <a:xfrm>
            <a:off x="685800" y="1143000"/>
            <a:ext cx="7772400" cy="4876800"/>
          </a:xfrm>
        </p:spPr>
        <p:txBody>
          <a:bodyPr/>
          <a:lstStyle/>
          <a:p>
            <a:pPr>
              <a:lnSpc>
                <a:spcPct val="90000"/>
              </a:lnSpc>
            </a:pPr>
            <a:r>
              <a:rPr lang="en-US"/>
              <a:t>A recursive definition consists of two parts:</a:t>
            </a:r>
          </a:p>
          <a:p>
            <a:pPr lvl="1">
              <a:lnSpc>
                <a:spcPct val="90000"/>
              </a:lnSpc>
            </a:pPr>
            <a:r>
              <a:rPr lang="en-US"/>
              <a:t>The</a:t>
            </a:r>
            <a:r>
              <a:rPr lang="en-US" i="1"/>
              <a:t> </a:t>
            </a:r>
            <a:r>
              <a:rPr lang="en-US" b="1" i="1">
                <a:solidFill>
                  <a:schemeClr val="hlink"/>
                </a:solidFill>
              </a:rPr>
              <a:t>base case</a:t>
            </a:r>
            <a:r>
              <a:rPr lang="en-US"/>
              <a:t>:</a:t>
            </a:r>
            <a:r>
              <a:rPr lang="en-US" b="1" i="1"/>
              <a:t> </a:t>
            </a:r>
            <a:r>
              <a:rPr lang="en-US"/>
              <a:t>this defines the “</a:t>
            </a:r>
            <a:r>
              <a:rPr lang="en-US" b="1" i="1">
                <a:solidFill>
                  <a:schemeClr val="accent2"/>
                </a:solidFill>
              </a:rPr>
              <a:t>simplest</a:t>
            </a:r>
            <a:r>
              <a:rPr lang="en-US"/>
              <a:t>” case or starting point</a:t>
            </a:r>
          </a:p>
          <a:p>
            <a:pPr lvl="1">
              <a:lnSpc>
                <a:spcPct val="90000"/>
              </a:lnSpc>
            </a:pPr>
            <a:r>
              <a:rPr lang="en-US"/>
              <a:t>The </a:t>
            </a:r>
            <a:r>
              <a:rPr lang="en-US" b="1" i="1">
                <a:solidFill>
                  <a:schemeClr val="hlink"/>
                </a:solidFill>
              </a:rPr>
              <a:t>recursive part</a:t>
            </a:r>
            <a:r>
              <a:rPr lang="en-US"/>
              <a:t>: this is the “</a:t>
            </a:r>
            <a:r>
              <a:rPr lang="en-US" b="1" i="1">
                <a:solidFill>
                  <a:schemeClr val="accent2"/>
                </a:solidFill>
              </a:rPr>
              <a:t>general case</a:t>
            </a:r>
            <a:r>
              <a:rPr lang="en-US"/>
              <a:t>”, that describes all the other cases in terms of “</a:t>
            </a:r>
            <a:r>
              <a:rPr lang="en-US" b="1" i="1">
                <a:solidFill>
                  <a:schemeClr val="accent2"/>
                </a:solidFill>
              </a:rPr>
              <a:t>smaller</a:t>
            </a:r>
            <a:r>
              <a:rPr lang="en-US"/>
              <a:t>” versions of itself</a:t>
            </a:r>
          </a:p>
          <a:p>
            <a:pPr lvl="1">
              <a:lnSpc>
                <a:spcPct val="90000"/>
              </a:lnSpc>
              <a:buFontTx/>
              <a:buNone/>
            </a:pPr>
            <a:endParaRPr lang="en-US" sz="1400"/>
          </a:p>
          <a:p>
            <a:pPr>
              <a:lnSpc>
                <a:spcPct val="90000"/>
              </a:lnSpc>
            </a:pPr>
            <a:r>
              <a:rPr lang="en-US"/>
              <a:t>Why is a base case needed? </a:t>
            </a:r>
          </a:p>
          <a:p>
            <a:pPr lvl="1">
              <a:lnSpc>
                <a:spcPct val="90000"/>
              </a:lnSpc>
            </a:pPr>
            <a:r>
              <a:rPr lang="en-US"/>
              <a:t>A definition without a non-recursive part causes </a:t>
            </a:r>
            <a:r>
              <a:rPr lang="en-US" b="1" i="1">
                <a:solidFill>
                  <a:schemeClr val="hlink"/>
                </a:solidFill>
              </a:rPr>
              <a:t>infinite recursion</a:t>
            </a:r>
          </a:p>
        </p:txBody>
      </p:sp>
      <p:sp>
        <p:nvSpPr>
          <p:cNvPr id="11268" name="Rectangle 4"/>
          <p:cNvSpPr>
            <a:spLocks noChangeArrowheads="1"/>
          </p:cNvSpPr>
          <p:nvPr/>
        </p:nvSpPr>
        <p:spPr bwMode="auto">
          <a:xfrm>
            <a:off x="2093913" y="304800"/>
            <a:ext cx="4956175" cy="701675"/>
          </a:xfrm>
          <a:prstGeom prst="rect">
            <a:avLst/>
          </a:prstGeom>
          <a:noFill/>
          <a:ln w="38100">
            <a:noFill/>
            <a:miter lim="800000"/>
            <a:headEnd/>
            <a:tailEnd/>
          </a:ln>
          <a:effectLst/>
        </p:spPr>
        <p:txBody>
          <a:bodyPr>
            <a:spAutoFit/>
          </a:bodyPr>
          <a:lstStyle/>
          <a:p>
            <a:r>
              <a:rPr lang="en-US" sz="4000" b="0">
                <a:solidFill>
                  <a:schemeClr val="tx2"/>
                </a:solidFill>
              </a:rPr>
              <a:t>Recursive Definitions</a:t>
            </a:r>
          </a:p>
        </p:txBody>
      </p:sp>
    </p:spTree>
  </p:cSld>
  <p:clrMapOvr>
    <a:masterClrMapping/>
  </p:clrMapOvr>
  <p:transition spd="med"/>
</p:sld>
</file>

<file path=ppt/theme/theme1.xml><?xml version="1.0" encoding="utf-8"?>
<a:theme xmlns:a="http://schemas.openxmlformats.org/drawingml/2006/main" name="noteTemplate05">
  <a:themeElements>
    <a:clrScheme name="noteTemplate05 8">
      <a:dk1>
        <a:srgbClr val="000000"/>
      </a:dk1>
      <a:lt1>
        <a:srgbClr val="FFFFFF"/>
      </a:lt1>
      <a:dk2>
        <a:srgbClr val="000099"/>
      </a:dk2>
      <a:lt2>
        <a:srgbClr val="FFFFDF"/>
      </a:lt2>
      <a:accent1>
        <a:srgbClr val="FFFF99"/>
      </a:accent1>
      <a:accent2>
        <a:srgbClr val="339966"/>
      </a:accent2>
      <a:accent3>
        <a:srgbClr val="FFFFFF"/>
      </a:accent3>
      <a:accent4>
        <a:srgbClr val="000000"/>
      </a:accent4>
      <a:accent5>
        <a:srgbClr val="FFFFCA"/>
      </a:accent5>
      <a:accent6>
        <a:srgbClr val="2D8A5C"/>
      </a:accent6>
      <a:hlink>
        <a:srgbClr val="CC3300"/>
      </a:hlink>
      <a:folHlink>
        <a:srgbClr val="B2B2B2"/>
      </a:folHlink>
    </a:clrScheme>
    <a:fontScheme name="noteTemplate0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8100"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38100"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lnDef>
  </a:objectDefaults>
  <a:extraClrSchemeLst>
    <a:extraClrScheme>
      <a:clrScheme name="noteTemplate05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noteTemplate05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oteTemplate05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oteTemplate05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oteTemplate05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oteTemplate05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noteTemplate05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noteTemplate05 8">
        <a:dk1>
          <a:srgbClr val="000000"/>
        </a:dk1>
        <a:lt1>
          <a:srgbClr val="FFFFFF"/>
        </a:lt1>
        <a:dk2>
          <a:srgbClr val="000099"/>
        </a:dk2>
        <a:lt2>
          <a:srgbClr val="FFFFDF"/>
        </a:lt2>
        <a:accent1>
          <a:srgbClr val="FFFF99"/>
        </a:accent1>
        <a:accent2>
          <a:srgbClr val="339966"/>
        </a:accent2>
        <a:accent3>
          <a:srgbClr val="FFFFFF"/>
        </a:accent3>
        <a:accent4>
          <a:srgbClr val="000000"/>
        </a:accent4>
        <a:accent5>
          <a:srgbClr val="FFFFCA"/>
        </a:accent5>
        <a:accent6>
          <a:srgbClr val="2D8A5C"/>
        </a:accent6>
        <a:hlink>
          <a:srgbClr val="CC330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Settings\doug.GAUL\Application Data\Microsoft\Templates\noteTemplate05.pot</Template>
  <TotalTime>357</TotalTime>
  <Words>2037</Words>
  <Application>Microsoft Office PowerPoint</Application>
  <PresentationFormat>On-screen Show (4:3)</PresentationFormat>
  <Paragraphs>494</Paragraphs>
  <Slides>44</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44</vt:i4>
      </vt:variant>
    </vt:vector>
  </HeadingPairs>
  <TitlesOfParts>
    <vt:vector size="51" baseType="lpstr">
      <vt:lpstr>Arial</vt:lpstr>
      <vt:lpstr>Arial Unicode MS</vt:lpstr>
      <vt:lpstr>Courier New</vt:lpstr>
      <vt:lpstr>Times</vt:lpstr>
      <vt:lpstr>Times New Roman</vt:lpstr>
      <vt:lpstr>Wingdings</vt:lpstr>
      <vt:lpstr>noteTemplate05</vt:lpstr>
      <vt:lpstr>PowerPoint Presentation</vt:lpstr>
      <vt:lpstr>Objectives</vt:lpstr>
      <vt:lpstr>Recursive Definitions</vt:lpstr>
      <vt:lpstr>PowerPoint Presentation</vt:lpstr>
      <vt:lpstr>Exercise </vt:lpstr>
      <vt:lpstr>Recursive Definitions</vt:lpstr>
      <vt:lpstr>Tracing a Recursive Definition</vt:lpstr>
      <vt:lpstr>PowerPoint Presentation</vt:lpstr>
      <vt:lpstr>PowerPoint Presentation</vt:lpstr>
      <vt:lpstr>Discussion</vt:lpstr>
      <vt:lpstr>More Recursive Definitions</vt:lpstr>
      <vt:lpstr>Discussion</vt:lpstr>
      <vt:lpstr>Recursive Programming</vt:lpstr>
      <vt:lpstr>Example of Recursive Programming</vt:lpstr>
      <vt:lpstr>Recursive Definition of Sum of 1 to n</vt:lpstr>
      <vt:lpstr>Trace Recursive Definition of Sum of 1 to n</vt:lpstr>
      <vt:lpstr>A Recursive Method for Sum</vt:lpstr>
      <vt:lpstr>How Recursion Works</vt:lpstr>
      <vt:lpstr>How Recursion Works</vt:lpstr>
      <vt:lpstr>PowerPoint Presentation</vt:lpstr>
      <vt:lpstr>Tracing int k = sum(4);</vt:lpstr>
      <vt:lpstr>PowerPoint Presentation</vt:lpstr>
      <vt:lpstr>PowerPoint Presentation</vt:lpstr>
      <vt:lpstr>Discussion: Recursion vs. Iteration</vt:lpstr>
      <vt:lpstr>Exercise: Factorial Method</vt:lpstr>
      <vt:lpstr>Example: Fibonacci Numbers</vt:lpstr>
      <vt:lpstr>A Recursive Method for Fibonacci Numbers</vt:lpstr>
      <vt:lpstr>An Iterative Method for Fibonacci Numbers</vt:lpstr>
      <vt:lpstr>Discussion</vt:lpstr>
      <vt:lpstr>Evaluating fib(6)</vt:lpstr>
      <vt:lpstr>Useful Recursive Solutions</vt:lpstr>
      <vt:lpstr>Recursive Solutions</vt:lpstr>
      <vt:lpstr>The Towers of Hanoi</vt:lpstr>
      <vt:lpstr>The Towers of Hanoi Puzzle</vt:lpstr>
      <vt:lpstr>The Towers of Hanoi</vt:lpstr>
      <vt:lpstr>Towers of Hanoi Solution: 4 disks</vt:lpstr>
      <vt:lpstr>PowerPoint Presentation</vt:lpstr>
      <vt:lpstr>PowerPoint Presentation</vt:lpstr>
      <vt:lpstr>PowerPoint Presentation</vt:lpstr>
      <vt:lpstr>Towers of Hanoi Recursive Solution</vt:lpstr>
      <vt:lpstr>PowerPoint Presentation</vt:lpstr>
      <vt:lpstr>Analyzing Recursive Algorithms</vt:lpstr>
      <vt:lpstr>PowerPoint Presentation</vt:lpstr>
      <vt:lpstr>Exercise</vt:lpstr>
    </vt:vector>
  </TitlesOfParts>
  <Company>University of Western Ontario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8</dc:title>
  <dc:creator>doug vancise</dc:creator>
  <cp:lastModifiedBy>solis</cp:lastModifiedBy>
  <cp:revision>56</cp:revision>
  <dcterms:created xsi:type="dcterms:W3CDTF">2007-06-12T17:22:25Z</dcterms:created>
  <dcterms:modified xsi:type="dcterms:W3CDTF">2018-03-12T17:01:19Z</dcterms:modified>
</cp:coreProperties>
</file>