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341" r:id="rId2"/>
    <p:sldId id="571" r:id="rId3"/>
    <p:sldId id="572" r:id="rId4"/>
    <p:sldId id="491" r:id="rId5"/>
    <p:sldId id="487" r:id="rId6"/>
    <p:sldId id="576" r:id="rId7"/>
    <p:sldId id="578" r:id="rId8"/>
    <p:sldId id="577" r:id="rId9"/>
    <p:sldId id="537" r:id="rId10"/>
    <p:sldId id="624" r:id="rId11"/>
    <p:sldId id="618" r:id="rId12"/>
    <p:sldId id="619" r:id="rId13"/>
    <p:sldId id="621" r:id="rId14"/>
    <p:sldId id="623" r:id="rId15"/>
    <p:sldId id="622" r:id="rId16"/>
    <p:sldId id="575" r:id="rId17"/>
    <p:sldId id="580" r:id="rId18"/>
    <p:sldId id="599" r:id="rId19"/>
    <p:sldId id="581" r:id="rId20"/>
    <p:sldId id="582" r:id="rId21"/>
    <p:sldId id="583" r:id="rId22"/>
    <p:sldId id="585" r:id="rId23"/>
    <p:sldId id="615" r:id="rId24"/>
    <p:sldId id="586" r:id="rId25"/>
    <p:sldId id="600" r:id="rId26"/>
    <p:sldId id="601" r:id="rId27"/>
    <p:sldId id="625" r:id="rId28"/>
    <p:sldId id="587" r:id="rId29"/>
    <p:sldId id="588" r:id="rId30"/>
    <p:sldId id="602" r:id="rId31"/>
    <p:sldId id="617" r:id="rId32"/>
    <p:sldId id="616" r:id="rId33"/>
    <p:sldId id="590" r:id="rId34"/>
    <p:sldId id="591" r:id="rId35"/>
    <p:sldId id="592" r:id="rId36"/>
    <p:sldId id="593" r:id="rId37"/>
    <p:sldId id="594" r:id="rId38"/>
    <p:sldId id="603" r:id="rId39"/>
    <p:sldId id="595" r:id="rId40"/>
    <p:sldId id="596" r:id="rId41"/>
    <p:sldId id="604" r:id="rId42"/>
    <p:sldId id="597" r:id="rId43"/>
    <p:sldId id="605" r:id="rId44"/>
    <p:sldId id="606" r:id="rId45"/>
    <p:sldId id="607" r:id="rId46"/>
    <p:sldId id="608" r:id="rId47"/>
    <p:sldId id="613" r:id="rId48"/>
    <p:sldId id="610" r:id="rId49"/>
    <p:sldId id="614" r:id="rId50"/>
    <p:sldId id="611" r:id="rId51"/>
    <p:sldId id="612" r:id="rId52"/>
    <p:sldId id="538" r:id="rId53"/>
    <p:sldId id="541" r:id="rId54"/>
    <p:sldId id="542" r:id="rId55"/>
    <p:sldId id="549" r:id="rId56"/>
    <p:sldId id="573" r:id="rId57"/>
    <p:sldId id="551" r:id="rId58"/>
    <p:sldId id="553" r:id="rId59"/>
    <p:sldId id="543" r:id="rId60"/>
    <p:sldId id="555" r:id="rId61"/>
    <p:sldId id="554" r:id="rId62"/>
    <p:sldId id="552" r:id="rId63"/>
    <p:sldId id="557" r:id="rId64"/>
    <p:sldId id="556" r:id="rId65"/>
    <p:sldId id="548" r:id="rId66"/>
    <p:sldId id="558" r:id="rId67"/>
    <p:sldId id="544" r:id="rId68"/>
    <p:sldId id="546" r:id="rId69"/>
    <p:sldId id="559" r:id="rId70"/>
    <p:sldId id="560" r:id="rId71"/>
    <p:sldId id="570" r:id="rId72"/>
    <p:sldId id="562" r:id="rId73"/>
    <p:sldId id="563" r:id="rId74"/>
    <p:sldId id="565" r:id="rId75"/>
    <p:sldId id="564" r:id="rId76"/>
    <p:sldId id="566" r:id="rId77"/>
    <p:sldId id="567" r:id="rId78"/>
    <p:sldId id="568" r:id="rId79"/>
    <p:sldId id="569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0179" autoAdjust="0"/>
    <p:restoredTop sz="94675" autoAdjust="0"/>
  </p:normalViewPr>
  <p:slideViewPr>
    <p:cSldViewPr>
      <p:cViewPr>
        <p:scale>
          <a:sx n="80" d="100"/>
          <a:sy n="80" d="100"/>
        </p:scale>
        <p:origin x="-1224" y="-25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2.wmf"/><Relationship Id="rId2" Type="http://schemas.openxmlformats.org/officeDocument/2006/relationships/image" Target="../media/image47.wmf"/><Relationship Id="rId1" Type="http://schemas.openxmlformats.org/officeDocument/2006/relationships/image" Target="../media/image43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Relationship Id="rId9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6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90.wmf"/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91.wmf"/><Relationship Id="rId1" Type="http://schemas.openxmlformats.org/officeDocument/2006/relationships/image" Target="../media/image8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6" Type="http://schemas.openxmlformats.org/officeDocument/2006/relationships/image" Target="../media/image101.wmf"/><Relationship Id="rId5" Type="http://schemas.openxmlformats.org/officeDocument/2006/relationships/image" Target="../media/image100.wmf"/><Relationship Id="rId4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3" Type="http://schemas.openxmlformats.org/officeDocument/2006/relationships/image" Target="../media/image104.wmf"/><Relationship Id="rId7" Type="http://schemas.openxmlformats.org/officeDocument/2006/relationships/image" Target="../media/image108.wmf"/><Relationship Id="rId2" Type="http://schemas.openxmlformats.org/officeDocument/2006/relationships/image" Target="../media/image103.wmf"/><Relationship Id="rId1" Type="http://schemas.openxmlformats.org/officeDocument/2006/relationships/image" Target="../media/image102.wmf"/><Relationship Id="rId6" Type="http://schemas.openxmlformats.org/officeDocument/2006/relationships/image" Target="../media/image107.wmf"/><Relationship Id="rId5" Type="http://schemas.openxmlformats.org/officeDocument/2006/relationships/image" Target="../media/image106.wmf"/><Relationship Id="rId4" Type="http://schemas.openxmlformats.org/officeDocument/2006/relationships/image" Target="../media/image105.w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6.wmf"/><Relationship Id="rId7" Type="http://schemas.openxmlformats.org/officeDocument/2006/relationships/image" Target="../media/image102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image" Target="../media/image106.wmf"/><Relationship Id="rId7" Type="http://schemas.openxmlformats.org/officeDocument/2006/relationships/image" Target="../media/image102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7" Type="http://schemas.openxmlformats.org/officeDocument/2006/relationships/image" Target="../media/image120.wmf"/><Relationship Id="rId2" Type="http://schemas.openxmlformats.org/officeDocument/2006/relationships/image" Target="../media/image115.wmf"/><Relationship Id="rId1" Type="http://schemas.openxmlformats.org/officeDocument/2006/relationships/image" Target="../media/image114.wmf"/><Relationship Id="rId6" Type="http://schemas.openxmlformats.org/officeDocument/2006/relationships/image" Target="../media/image119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wmf"/><Relationship Id="rId1" Type="http://schemas.openxmlformats.org/officeDocument/2006/relationships/image" Target="../media/image13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4" Type="http://schemas.openxmlformats.org/officeDocument/2006/relationships/image" Target="../media/image141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wmf"/><Relationship Id="rId1" Type="http://schemas.openxmlformats.org/officeDocument/2006/relationships/image" Target="../media/image167.w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7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27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27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99B52-919F-45AE-B534-A790CD397FAF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4D4CC-7D22-4C86-9871-C9EB605133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Grabcut energy is NP-hard and is therefore optimized iteratively, resulting in local minimum.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Analysis of the energy shows that it can be decomposed into three terms: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Volume Balancing – which is supermodular and therefore NP-hard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Color separation – which is submodular and easy to optimize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Boundary length – easy to optimize as well.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propose to replace the NP-hard term with application dependent unary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And advocate an even simpler color separation term.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resulting energy is submodular and global minimum is guaranteed in one graph-cut.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show state-of-the art results in several applications.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B694C-2622-4229-BE6C-3119A117658D}" type="slidenum">
              <a:rPr lang="en-US" altLang="en-US"/>
              <a:pPr/>
              <a:t>35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Grabcut energy is NP-hard and is therefore optimized iteratively, resulting in local minimum.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Analysis of the energy shows that it can be decomposed into three terms: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Volume Balancing – which is supermodular and therefore NP-hard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Color separation – which is submodular and easy to optimize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Boundary length – easy to optimize as well.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propose to replace the NP-hard term with application dependent unary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And advocate an even simpler color separation term.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resulting energy is submodular and global minimum is guaranteed in one graph-cut.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show state-of-the art results in several applications.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B694C-2622-4229-BE6C-3119A117658D}" type="slidenum">
              <a:rPr lang="en-US" altLang="en-US"/>
              <a:pPr/>
              <a:t>36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Grabcut energy is NP-hard and is therefore optimized iteratively, resulting in local minimum.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Analysis of the energy shows that it can be decomposed into three terms: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Volume Balancing – which is supermodular and therefore NP-hard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Color separation – which is submodular and easy to optimize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Boundary length – easy to optimize as well.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propose to replace the NP-hard term with application dependent unary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And advocate an even simpler color separation term.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resulting energy is submodular and global minimum is guaranteed in one graph-cut.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show state-of-the art results in several applications.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B694C-2622-4229-BE6C-3119A117658D}" type="slidenum">
              <a:rPr lang="en-US" altLang="en-US"/>
              <a:pPr/>
              <a:t>37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Grabcut energy is NP-hard and is therefore optimized iteratively, resulting in local minimum.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Analysis of the energy shows that it can be decomposed into three terms: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Volume Balancing – which is supermodular and therefore NP-hard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Color separation – which is submodular and easy to optimize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Boundary length – easy to optimize as well.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propose to replace the NP-hard term with application dependent unary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And advocate an even simpler color separation term.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resulting energy is submodular and global minimum is guaranteed in one graph-cut.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show state-of-the art results in several applications.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B694C-2622-4229-BE6C-3119A117658D}" type="slidenum">
              <a:rPr lang="en-US" altLang="en-US"/>
              <a:pPr/>
              <a:t>38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Grabcut energy is NP-hard and is therefore optimized iteratively, resulting in local minimum.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Analysis of the energy shows that it can be decomposed into three terms: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Volume Balancing – which is supermodular and therefore NP-hard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Color separation – which is submodular and easy to optimize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Boundary length – easy to optimize as well.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propose to replace the NP-hard term with application dependent unary terms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And advocate an even simpler color separation term.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The resulting energy is submodular and global minimum is guaranteed in one graph-cut.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We show state-of-the art results in several applications.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FB694C-2622-4229-BE6C-3119A117658D}" type="slidenum">
              <a:rPr lang="en-US" altLang="en-US"/>
              <a:pPr/>
              <a:t>39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Iterative optimization algorithm</a:t>
            </a:r>
          </a:p>
          <a:p>
            <a:r>
              <a:rPr lang="en-CA" dirty="0" smtClean="0"/>
              <a:t> Approximation  model is constructed near current solution</a:t>
            </a:r>
          </a:p>
          <a:p>
            <a:r>
              <a:rPr lang="en-CA" dirty="0" smtClean="0"/>
              <a:t>The model is only “trusted” locally within a small radius  around the current solution – </a:t>
            </a:r>
            <a:r>
              <a:rPr lang="en-CA" b="1" dirty="0" smtClean="0"/>
              <a:t>trust region</a:t>
            </a:r>
          </a:p>
          <a:p>
            <a:r>
              <a:rPr lang="en-CA" dirty="0" smtClean="0"/>
              <a:t>The approximate model is </a:t>
            </a:r>
            <a:r>
              <a:rPr lang="en-CA" b="1" dirty="0" smtClean="0"/>
              <a:t>globally</a:t>
            </a:r>
            <a:r>
              <a:rPr lang="en-CA" dirty="0" smtClean="0"/>
              <a:t> optimized within the current trust region – </a:t>
            </a:r>
            <a:r>
              <a:rPr lang="en-CA" b="1" dirty="0" smtClean="0"/>
              <a:t>trust region sub-problem</a:t>
            </a:r>
            <a:r>
              <a:rPr lang="en-CA" dirty="0" smtClean="0"/>
              <a:t>.</a:t>
            </a:r>
          </a:p>
          <a:p>
            <a:r>
              <a:rPr lang="en-CA" dirty="0" smtClean="0"/>
              <a:t>The size of the trust region is adjusted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970F0-8CC5-4122-839C-866B9C58C19D}" type="slidenum">
              <a:rPr lang="en-CA" smtClean="0"/>
              <a:pPr/>
              <a:t>44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241A6-2036-419B-B1F6-5C3A2328BFEB}" type="slidenum">
              <a:rPr lang="en-CA" smtClean="0"/>
              <a:pPr/>
              <a:t>67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37.bin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6.bin"/><Relationship Id="rId9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4.bin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7.png"/><Relationship Id="rId9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30.png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oleObject" Target="../embeddings/oleObject60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oleObject" Target="../embeddings/oleObject6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oleObject" Target="../embeddings/oleObject68.bin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oleObject" Target="../embeddings/oleObject69.bin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1.bin"/><Relationship Id="rId5" Type="http://schemas.openxmlformats.org/officeDocument/2006/relationships/oleObject" Target="../embeddings/oleObject80.bin"/><Relationship Id="rId4" Type="http://schemas.openxmlformats.org/officeDocument/2006/relationships/image" Target="../media/image9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oleObject" Target="../embeddings/oleObject88.bin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91.bin"/><Relationship Id="rId5" Type="http://schemas.openxmlformats.org/officeDocument/2006/relationships/oleObject" Target="../embeddings/oleObject90.bin"/><Relationship Id="rId10" Type="http://schemas.openxmlformats.org/officeDocument/2006/relationships/oleObject" Target="../embeddings/oleObject95.bin"/><Relationship Id="rId4" Type="http://schemas.openxmlformats.org/officeDocument/2006/relationships/oleObject" Target="../embeddings/oleObject89.bin"/><Relationship Id="rId9" Type="http://schemas.openxmlformats.org/officeDocument/2006/relationships/oleObject" Target="../embeddings/oleObject94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10" Type="http://schemas.openxmlformats.org/officeDocument/2006/relationships/oleObject" Target="../embeddings/oleObject103.bin"/><Relationship Id="rId4" Type="http://schemas.openxmlformats.org/officeDocument/2006/relationships/oleObject" Target="../embeddings/oleObject97.bin"/><Relationship Id="rId9" Type="http://schemas.openxmlformats.org/officeDocument/2006/relationships/oleObject" Target="../embeddings/oleObject102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9.bin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07.bin"/><Relationship Id="rId5" Type="http://schemas.openxmlformats.org/officeDocument/2006/relationships/oleObject" Target="../embeddings/oleObject106.bin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5.bin"/><Relationship Id="rId9" Type="http://schemas.openxmlformats.org/officeDocument/2006/relationships/oleObject" Target="../embeddings/oleObject1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oleObject" Target="../embeddings/oleObject113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16.bin"/><Relationship Id="rId5" Type="http://schemas.openxmlformats.org/officeDocument/2006/relationships/oleObject" Target="../embeddings/oleObject115.bin"/><Relationship Id="rId10" Type="http://schemas.openxmlformats.org/officeDocument/2006/relationships/oleObject" Target="../embeddings/oleObject120.bin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9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6.bin"/><Relationship Id="rId7" Type="http://schemas.openxmlformats.org/officeDocument/2006/relationships/image" Target="../media/image30.png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28.png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3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7.png"/><Relationship Id="rId4" Type="http://schemas.openxmlformats.org/officeDocument/2006/relationships/image" Target="../media/image12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1.bin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9.bin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135.jpeg"/><Relationship Id="rId9" Type="http://schemas.openxmlformats.org/officeDocument/2006/relationships/oleObject" Target="../embeddings/oleObject13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35.jpeg"/><Relationship Id="rId4" Type="http://schemas.openxmlformats.org/officeDocument/2006/relationships/oleObject" Target="../embeddings/oleObject134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142.png"/><Relationship Id="rId7" Type="http://schemas.openxmlformats.org/officeDocument/2006/relationships/image" Target="../media/image1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37.bin"/><Relationship Id="rId5" Type="http://schemas.openxmlformats.org/officeDocument/2006/relationships/oleObject" Target="../embeddings/oleObject136.bin"/><Relationship Id="rId4" Type="http://schemas.openxmlformats.org/officeDocument/2006/relationships/oleObject" Target="../embeddings/oleObject13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5" Type="http://schemas.openxmlformats.org/officeDocument/2006/relationships/oleObject" Target="../embeddings/oleObject140.bin"/><Relationship Id="rId4" Type="http://schemas.openxmlformats.org/officeDocument/2006/relationships/image" Target="../media/image135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3" Type="http://schemas.openxmlformats.org/officeDocument/2006/relationships/image" Target="../media/image147.png"/><Relationship Id="rId7" Type="http://schemas.openxmlformats.org/officeDocument/2006/relationships/image" Target="../media/image151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9.png"/><Relationship Id="rId10" Type="http://schemas.openxmlformats.org/officeDocument/2006/relationships/image" Target="../media/image154.png"/><Relationship Id="rId4" Type="http://schemas.openxmlformats.org/officeDocument/2006/relationships/image" Target="../media/image148.png"/><Relationship Id="rId9" Type="http://schemas.openxmlformats.org/officeDocument/2006/relationships/image" Target="../media/image15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5" Type="http://schemas.openxmlformats.org/officeDocument/2006/relationships/oleObject" Target="../embeddings/oleObject141.bin"/><Relationship Id="rId4" Type="http://schemas.openxmlformats.org/officeDocument/2006/relationships/image" Target="../media/image1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0.jpeg"/><Relationship Id="rId4" Type="http://schemas.openxmlformats.org/officeDocument/2006/relationships/image" Target="../media/image159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4.png"/><Relationship Id="rId4" Type="http://schemas.openxmlformats.org/officeDocument/2006/relationships/image" Target="../media/image16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143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145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9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9.png"/><Relationship Id="rId4" Type="http://schemas.openxmlformats.org/officeDocument/2006/relationships/image" Target="../media/image17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3.png"/><Relationship Id="rId4" Type="http://schemas.openxmlformats.org/officeDocument/2006/relationships/image" Target="../media/image18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oleObject" Target="../embeddings/oleObject149.bin"/><Relationship Id="rId5" Type="http://schemas.openxmlformats.org/officeDocument/2006/relationships/oleObject" Target="../embeddings/oleObject148.bin"/><Relationship Id="rId4" Type="http://schemas.openxmlformats.org/officeDocument/2006/relationships/oleObject" Target="../embeddings/oleObject14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oleObject" Target="../embeddings/oleObject1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93.jpe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png"/><Relationship Id="rId7" Type="http://schemas.openxmlformats.org/officeDocument/2006/relationships/image" Target="../media/image206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29.bin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038600" y="4949468"/>
            <a:ext cx="1380532" cy="1896864"/>
            <a:chOff x="4038600" y="4949468"/>
            <a:chExt cx="1380532" cy="1896864"/>
          </a:xfrm>
        </p:grpSpPr>
        <p:pic>
          <p:nvPicPr>
            <p:cNvPr id="26" name="Picture 1" descr="C:\Users\yuri\Desktop\calle.jpg"/>
            <p:cNvPicPr>
              <a:picLocks noChangeAspect="1" noChangeArrowheads="1"/>
            </p:cNvPicPr>
            <p:nvPr/>
          </p:nvPicPr>
          <p:blipFill>
            <a:blip r:embed="rId2" cstate="print"/>
            <a:srcRect l="14815" t="7339" r="16676" b="16820"/>
            <a:stretch>
              <a:fillRect/>
            </a:stretch>
          </p:blipFill>
          <p:spPr bwMode="auto">
            <a:xfrm>
              <a:off x="4038600" y="4949468"/>
              <a:ext cx="1371600" cy="1838933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038600" y="6477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C. Olsson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20775"/>
            <a:ext cx="78486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Higher-order Segmentation Functionals:</a:t>
            </a:r>
            <a:br>
              <a:rPr lang="en-US" sz="3600" b="1" dirty="0" smtClean="0"/>
            </a:br>
            <a:r>
              <a:rPr lang="en-US" sz="3100" b="1" dirty="0" smtClean="0">
                <a:solidFill>
                  <a:srgbClr val="0000FF"/>
                </a:solidFill>
              </a:rPr>
              <a:t>Entropy, Color Consistency, Curvature, etc.</a:t>
            </a:r>
            <a:br>
              <a:rPr lang="en-US" sz="3100" b="1" dirty="0" smtClean="0">
                <a:solidFill>
                  <a:srgbClr val="0000FF"/>
                </a:solidFill>
              </a:rPr>
            </a:b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2209800"/>
            <a:ext cx="5715000" cy="842392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Yuri </a:t>
            </a:r>
            <a:r>
              <a:rPr lang="en-CA" sz="2400" dirty="0" err="1" smtClean="0">
                <a:solidFill>
                  <a:schemeClr val="tx1"/>
                </a:solidFill>
              </a:rPr>
              <a:t>Boykov</a:t>
            </a:r>
            <a:r>
              <a:rPr lang="en-CA" sz="2400" dirty="0" smtClean="0">
                <a:solidFill>
                  <a:schemeClr val="tx1"/>
                </a:solidFill>
              </a:rPr>
              <a:t>                             </a:t>
            </a:r>
            <a:r>
              <a:rPr lang="en-CA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jointly with</a:t>
            </a:r>
            <a:endParaRPr lang="en-CA" sz="22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061489" y="0"/>
            <a:ext cx="1082511" cy="143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spc="-160" baseline="0" dirty="0" smtClean="0">
                <a:latin typeface="Times" pitchFamily="18" charset="0"/>
              </a:rPr>
              <a:t>W</a:t>
            </a:r>
            <a:r>
              <a:rPr lang="en-US" sz="2000" dirty="0" smtClean="0">
                <a:latin typeface="Times" pitchFamily="18" charset="0"/>
              </a:rPr>
              <a:t>estern University</a:t>
            </a:r>
            <a:endParaRPr lang="en-US" sz="1100" dirty="0" smtClean="0">
              <a:latin typeface="Times" pitchFamily="18" charset="0"/>
            </a:endParaRPr>
          </a:p>
          <a:p>
            <a:pPr algn="r"/>
            <a:r>
              <a:rPr lang="en-US" sz="1600" dirty="0" smtClean="0">
                <a:latin typeface="Times" pitchFamily="18" charset="0"/>
              </a:rPr>
              <a:t>Canada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pc="-160" baseline="0" dirty="0" smtClean="0">
                <a:latin typeface="Times" pitchFamily="18" charset="0"/>
              </a:rPr>
              <a:t>Institute</a:t>
            </a:r>
            <a:r>
              <a:rPr lang="en-US" sz="2000" spc="-160" dirty="0" smtClean="0">
                <a:latin typeface="Times" pitchFamily="18" charset="0"/>
              </a:rPr>
              <a:t> Henri Poincare</a:t>
            </a:r>
            <a:endParaRPr lang="en-US" sz="2000" spc="-160" baseline="0" dirty="0" smtClean="0">
              <a:latin typeface="Times" pitchFamily="18" charset="0"/>
            </a:endParaRPr>
          </a:p>
          <a:p>
            <a:r>
              <a:rPr lang="en-US" sz="1600" spc="-160" dirty="0" smtClean="0">
                <a:latin typeface="Times" pitchFamily="18" charset="0"/>
              </a:rPr>
              <a:t>January </a:t>
            </a:r>
            <a:r>
              <a:rPr lang="en-US" sz="1600" spc="-160" baseline="0" dirty="0" smtClean="0">
                <a:latin typeface="Times" pitchFamily="18" charset="0"/>
              </a:rPr>
              <a:t>2014</a:t>
            </a:r>
            <a:endParaRPr lang="en-US" sz="1600" dirty="0" smtClean="0">
              <a:latin typeface="Times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962893" y="3048000"/>
            <a:ext cx="1447801" cy="1893332"/>
            <a:chOff x="3962893" y="3048000"/>
            <a:chExt cx="1447801" cy="1893332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l="13220" r="7452"/>
            <a:stretch>
              <a:fillRect/>
            </a:stretch>
          </p:blipFill>
          <p:spPr bwMode="auto">
            <a:xfrm>
              <a:off x="4038600" y="3048000"/>
              <a:ext cx="1372094" cy="183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962893" y="4572000"/>
              <a:ext cx="13333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O.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Veksler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239000" y="3056136"/>
            <a:ext cx="1515841" cy="1896864"/>
            <a:chOff x="5646958" y="4949468"/>
            <a:chExt cx="1515841" cy="1896864"/>
          </a:xfrm>
        </p:grpSpPr>
        <p:sp>
          <p:nvSpPr>
            <p:cNvPr id="20" name="TextBox 19"/>
            <p:cNvSpPr txBox="1"/>
            <p:nvPr/>
          </p:nvSpPr>
          <p:spPr>
            <a:xfrm>
              <a:off x="5782267" y="5594866"/>
              <a:ext cx="13805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+mj-lt"/>
                </a:rPr>
                <a:t>Andrew</a:t>
              </a:r>
            </a:p>
            <a:p>
              <a:pPr algn="ctr"/>
              <a:r>
                <a:rPr lang="en-US" sz="2400" dirty="0" smtClean="0">
                  <a:latin typeface="+mj-lt"/>
                </a:rPr>
                <a:t>Delong</a:t>
              </a: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037"/>
            <a:stretch>
              <a:fillRect/>
            </a:stretch>
          </p:blipFill>
          <p:spPr>
            <a:xfrm>
              <a:off x="5648227" y="4949468"/>
              <a:ext cx="1362172" cy="1832679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5646958" y="6477000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L.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Gorelick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57200" y="4949468"/>
            <a:ext cx="1905000" cy="1896864"/>
            <a:chOff x="457200" y="4949468"/>
            <a:chExt cx="1905000" cy="1896864"/>
          </a:xfrm>
        </p:grpSpPr>
        <p:pic>
          <p:nvPicPr>
            <p:cNvPr id="34" name="Picture 2" descr="C:\Users\yuri\Desktop\claudi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2000" y="4949468"/>
              <a:ext cx="1427647" cy="1835546"/>
            </a:xfrm>
            <a:prstGeom prst="rect">
              <a:avLst/>
            </a:prstGeom>
            <a:noFill/>
          </p:spPr>
        </p:pic>
        <p:sp>
          <p:nvSpPr>
            <p:cNvPr id="44" name="TextBox 43"/>
            <p:cNvSpPr txBox="1"/>
            <p:nvPr/>
          </p:nvSpPr>
          <p:spPr>
            <a:xfrm>
              <a:off x="457200" y="64770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 C.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Nieuwenhuis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379719" y="4949468"/>
            <a:ext cx="1430281" cy="1896864"/>
            <a:chOff x="2379719" y="4949468"/>
            <a:chExt cx="1430281" cy="1896864"/>
          </a:xfrm>
        </p:grpSpPr>
        <p:pic>
          <p:nvPicPr>
            <p:cNvPr id="35" name="Picture 3" descr="C:\Users\yuri\Desktop\eno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79719" y="4949468"/>
              <a:ext cx="1430281" cy="1838933"/>
            </a:xfrm>
            <a:prstGeom prst="rect">
              <a:avLst/>
            </a:prstGeom>
            <a:noFill/>
          </p:spPr>
        </p:pic>
        <p:sp>
          <p:nvSpPr>
            <p:cNvPr id="45" name="TextBox 44"/>
            <p:cNvSpPr txBox="1"/>
            <p:nvPr/>
          </p:nvSpPr>
          <p:spPr>
            <a:xfrm>
              <a:off x="2382353" y="64770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E.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Toppe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362200" y="3048000"/>
            <a:ext cx="1447800" cy="1893332"/>
            <a:chOff x="2362200" y="3048000"/>
            <a:chExt cx="1447800" cy="1893332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98" r="4192" b="12248"/>
            <a:stretch>
              <a:fillRect/>
            </a:stretch>
          </p:blipFill>
          <p:spPr>
            <a:xfrm>
              <a:off x="2413001" y="3048000"/>
              <a:ext cx="1396999" cy="1828798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2362200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I. Ben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Ayed</a:t>
              </a:r>
              <a:endParaRPr lang="en-US" dirty="0" smtClean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38200" y="3048000"/>
            <a:ext cx="1380532" cy="1893332"/>
            <a:chOff x="838200" y="3048000"/>
            <a:chExt cx="1380532" cy="1893332"/>
          </a:xfrm>
        </p:grpSpPr>
        <p:pic>
          <p:nvPicPr>
            <p:cNvPr id="440321" name="Picture 1" descr="C:\home\Presentations\Paris14\MengSmall.jpg"/>
            <p:cNvPicPr>
              <a:picLocks noChangeAspect="1" noChangeArrowheads="1"/>
            </p:cNvPicPr>
            <p:nvPr/>
          </p:nvPicPr>
          <p:blipFill>
            <a:blip r:embed="rId9" cstate="print"/>
            <a:srcRect t="11111"/>
            <a:stretch>
              <a:fillRect/>
            </a:stretch>
          </p:blipFill>
          <p:spPr bwMode="auto">
            <a:xfrm>
              <a:off x="838200" y="3048000"/>
              <a:ext cx="1371600" cy="18288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838200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M. Tang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239000" y="4948518"/>
            <a:ext cx="1376378" cy="1897814"/>
            <a:chOff x="7239000" y="4948518"/>
            <a:chExt cx="1376378" cy="1897814"/>
          </a:xfrm>
        </p:grpSpPr>
        <p:pic>
          <p:nvPicPr>
            <p:cNvPr id="39" name="Picture 5" descr="Z:\Presentations\Toronto10\andrew_small.jpg"/>
            <p:cNvPicPr>
              <a:picLocks noChangeAspect="1" noChangeArrowheads="1"/>
            </p:cNvPicPr>
            <p:nvPr/>
          </p:nvPicPr>
          <p:blipFill>
            <a:blip r:embed="rId10" cstate="print">
              <a:lum/>
            </a:blip>
            <a:srcRect b="11087"/>
            <a:stretch>
              <a:fillRect/>
            </a:stretch>
          </p:blipFill>
          <p:spPr bwMode="auto">
            <a:xfrm>
              <a:off x="7239000" y="4948518"/>
              <a:ext cx="1376378" cy="1833282"/>
            </a:xfrm>
            <a:prstGeom prst="rect">
              <a:avLst/>
            </a:prstGeom>
            <a:noFill/>
          </p:spPr>
        </p:pic>
        <p:sp>
          <p:nvSpPr>
            <p:cNvPr id="38" name="TextBox 37"/>
            <p:cNvSpPr txBox="1"/>
            <p:nvPr/>
          </p:nvSpPr>
          <p:spPr>
            <a:xfrm>
              <a:off x="7239000" y="6477000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A. Delong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799" y="3048000"/>
            <a:ext cx="1380532" cy="1893332"/>
            <a:chOff x="5638799" y="3048000"/>
            <a:chExt cx="1380532" cy="1893332"/>
          </a:xfrm>
        </p:grpSpPr>
        <p:pic>
          <p:nvPicPr>
            <p:cNvPr id="40" name="Picture 7" descr="Z:\Presentations\Toronto10\Hossam_small.JPG"/>
            <p:cNvPicPr>
              <a:picLocks noChangeAspect="1" noChangeArrowheads="1"/>
            </p:cNvPicPr>
            <p:nvPr/>
          </p:nvPicPr>
          <p:blipFill>
            <a:blip r:embed="rId11" cstate="print"/>
            <a:srcRect l="5114" r="2842" b="4000"/>
            <a:stretch>
              <a:fillRect/>
            </a:stretch>
          </p:blipFill>
          <p:spPr bwMode="auto">
            <a:xfrm>
              <a:off x="5638799" y="3048000"/>
              <a:ext cx="1371600" cy="1828800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5638799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H.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Isack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638800" y="4964668"/>
            <a:ext cx="1389235" cy="1893332"/>
            <a:chOff x="7239000" y="3048000"/>
            <a:chExt cx="1389235" cy="1893332"/>
          </a:xfrm>
        </p:grpSpPr>
        <p:pic>
          <p:nvPicPr>
            <p:cNvPr id="46" name="Picture 2" descr="Z:\Presentations\Toronto10\anton_osokin.jpg"/>
            <p:cNvPicPr>
              <a:picLocks noChangeAspect="1" noChangeArrowheads="1"/>
            </p:cNvPicPr>
            <p:nvPr/>
          </p:nvPicPr>
          <p:blipFill>
            <a:blip r:embed="rId12" cstate="print">
              <a:lum contrast="-10000"/>
            </a:blip>
            <a:srcRect t="4000"/>
            <a:stretch>
              <a:fillRect/>
            </a:stretch>
          </p:blipFill>
          <p:spPr bwMode="auto">
            <a:xfrm>
              <a:off x="7239000" y="3048000"/>
              <a:ext cx="1389235" cy="1828800"/>
            </a:xfrm>
            <a:prstGeom prst="rect">
              <a:avLst/>
            </a:prstGeom>
            <a:noFill/>
          </p:spPr>
        </p:pic>
        <p:sp>
          <p:nvSpPr>
            <p:cNvPr id="47" name="TextBox 46"/>
            <p:cNvSpPr txBox="1"/>
            <p:nvPr/>
          </p:nvSpPr>
          <p:spPr>
            <a:xfrm>
              <a:off x="7239000" y="4572000"/>
              <a:ext cx="13805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j-lt"/>
                </a:rPr>
                <a:t>A. </a:t>
              </a:r>
              <a:r>
                <a:rPr lang="en-US" dirty="0" err="1" smtClean="0">
                  <a:solidFill>
                    <a:schemeClr val="bg1"/>
                  </a:solidFill>
                  <a:latin typeface="+mj-lt"/>
                </a:rPr>
                <a:t>Osokin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8"/>
          <p:cNvGrpSpPr/>
          <p:nvPr/>
        </p:nvGrpSpPr>
        <p:grpSpPr>
          <a:xfrm>
            <a:off x="206376" y="2971800"/>
            <a:ext cx="8782016" cy="1518072"/>
            <a:chOff x="206376" y="4409473"/>
            <a:chExt cx="8782016" cy="1518072"/>
          </a:xfrm>
        </p:grpSpPr>
        <p:sp>
          <p:nvSpPr>
            <p:cNvPr id="28" name="Freeform 27"/>
            <p:cNvSpPr/>
            <p:nvPr/>
          </p:nvSpPr>
          <p:spPr bwMode="auto">
            <a:xfrm>
              <a:off x="6381549" y="4539900"/>
              <a:ext cx="1499937" cy="1137385"/>
            </a:xfrm>
            <a:custGeom>
              <a:avLst/>
              <a:gdLst>
                <a:gd name="connsiteX0" fmla="*/ 1049154 w 1499937"/>
                <a:gd name="connsiteY0" fmla="*/ 118711 h 1137385"/>
                <a:gd name="connsiteX1" fmla="*/ 693019 w 1499937"/>
                <a:gd name="connsiteY1" fmla="*/ 243840 h 1137385"/>
                <a:gd name="connsiteX2" fmla="*/ 259883 w 1499937"/>
                <a:gd name="connsiteY2" fmla="*/ 214964 h 1137385"/>
                <a:gd name="connsiteX3" fmla="*/ 28876 w 1499937"/>
                <a:gd name="connsiteY3" fmla="*/ 436345 h 1137385"/>
                <a:gd name="connsiteX4" fmla="*/ 86628 w 1499937"/>
                <a:gd name="connsiteY4" fmla="*/ 744353 h 1137385"/>
                <a:gd name="connsiteX5" fmla="*/ 77003 w 1499937"/>
                <a:gd name="connsiteY5" fmla="*/ 1119739 h 1137385"/>
                <a:gd name="connsiteX6" fmla="*/ 211756 w 1499937"/>
                <a:gd name="connsiteY6" fmla="*/ 850231 h 1137385"/>
                <a:gd name="connsiteX7" fmla="*/ 327259 w 1499937"/>
                <a:gd name="connsiteY7" fmla="*/ 1081238 h 1137385"/>
                <a:gd name="connsiteX8" fmla="*/ 404262 w 1499937"/>
                <a:gd name="connsiteY8" fmla="*/ 811730 h 1137385"/>
                <a:gd name="connsiteX9" fmla="*/ 731520 w 1499937"/>
                <a:gd name="connsiteY9" fmla="*/ 782854 h 1137385"/>
                <a:gd name="connsiteX10" fmla="*/ 924026 w 1499937"/>
                <a:gd name="connsiteY10" fmla="*/ 1081238 h 1137385"/>
                <a:gd name="connsiteX11" fmla="*/ 952902 w 1499937"/>
                <a:gd name="connsiteY11" fmla="*/ 811730 h 1137385"/>
                <a:gd name="connsiteX12" fmla="*/ 1087655 w 1499937"/>
                <a:gd name="connsiteY12" fmla="*/ 1052362 h 1137385"/>
                <a:gd name="connsiteX13" fmla="*/ 1106906 w 1499937"/>
                <a:gd name="connsiteY13" fmla="*/ 599974 h 1137385"/>
                <a:gd name="connsiteX14" fmla="*/ 1376413 w 1499937"/>
                <a:gd name="connsiteY14" fmla="*/ 484471 h 1137385"/>
                <a:gd name="connsiteX15" fmla="*/ 1472666 w 1499937"/>
                <a:gd name="connsiteY15" fmla="*/ 311217 h 1137385"/>
                <a:gd name="connsiteX16" fmla="*/ 1212784 w 1499937"/>
                <a:gd name="connsiteY16" fmla="*/ 147587 h 1137385"/>
                <a:gd name="connsiteX17" fmla="*/ 1145407 w 1499937"/>
                <a:gd name="connsiteY17" fmla="*/ 3208 h 1137385"/>
                <a:gd name="connsiteX18" fmla="*/ 1049154 w 1499937"/>
                <a:gd name="connsiteY18" fmla="*/ 118711 h 1137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9937" h="1137385">
                  <a:moveTo>
                    <a:pt x="1049154" y="118711"/>
                  </a:moveTo>
                  <a:cubicBezTo>
                    <a:pt x="973756" y="158816"/>
                    <a:pt x="824564" y="227798"/>
                    <a:pt x="693019" y="243840"/>
                  </a:cubicBezTo>
                  <a:cubicBezTo>
                    <a:pt x="561474" y="259882"/>
                    <a:pt x="370573" y="182880"/>
                    <a:pt x="259883" y="214964"/>
                  </a:cubicBezTo>
                  <a:cubicBezTo>
                    <a:pt x="149193" y="247048"/>
                    <a:pt x="57752" y="348114"/>
                    <a:pt x="28876" y="436345"/>
                  </a:cubicBezTo>
                  <a:cubicBezTo>
                    <a:pt x="0" y="524577"/>
                    <a:pt x="78607" y="630454"/>
                    <a:pt x="86628" y="744353"/>
                  </a:cubicBezTo>
                  <a:cubicBezTo>
                    <a:pt x="94649" y="858252"/>
                    <a:pt x="56148" y="1102093"/>
                    <a:pt x="77003" y="1119739"/>
                  </a:cubicBezTo>
                  <a:cubicBezTo>
                    <a:pt x="97858" y="1137385"/>
                    <a:pt x="170047" y="856648"/>
                    <a:pt x="211756" y="850231"/>
                  </a:cubicBezTo>
                  <a:cubicBezTo>
                    <a:pt x="253465" y="843814"/>
                    <a:pt x="295175" y="1087655"/>
                    <a:pt x="327259" y="1081238"/>
                  </a:cubicBezTo>
                  <a:cubicBezTo>
                    <a:pt x="359343" y="1074821"/>
                    <a:pt x="336885" y="861461"/>
                    <a:pt x="404262" y="811730"/>
                  </a:cubicBezTo>
                  <a:cubicBezTo>
                    <a:pt x="471639" y="761999"/>
                    <a:pt x="644893" y="737936"/>
                    <a:pt x="731520" y="782854"/>
                  </a:cubicBezTo>
                  <a:cubicBezTo>
                    <a:pt x="818147" y="827772"/>
                    <a:pt x="887129" y="1076425"/>
                    <a:pt x="924026" y="1081238"/>
                  </a:cubicBezTo>
                  <a:cubicBezTo>
                    <a:pt x="960923" y="1086051"/>
                    <a:pt x="925631" y="816543"/>
                    <a:pt x="952902" y="811730"/>
                  </a:cubicBezTo>
                  <a:cubicBezTo>
                    <a:pt x="980174" y="806917"/>
                    <a:pt x="1061988" y="1087655"/>
                    <a:pt x="1087655" y="1052362"/>
                  </a:cubicBezTo>
                  <a:cubicBezTo>
                    <a:pt x="1113322" y="1017069"/>
                    <a:pt x="1058780" y="694622"/>
                    <a:pt x="1106906" y="599974"/>
                  </a:cubicBezTo>
                  <a:cubicBezTo>
                    <a:pt x="1155032" y="505326"/>
                    <a:pt x="1315453" y="532597"/>
                    <a:pt x="1376413" y="484471"/>
                  </a:cubicBezTo>
                  <a:cubicBezTo>
                    <a:pt x="1437373" y="436345"/>
                    <a:pt x="1499937" y="367364"/>
                    <a:pt x="1472666" y="311217"/>
                  </a:cubicBezTo>
                  <a:cubicBezTo>
                    <a:pt x="1445395" y="255070"/>
                    <a:pt x="1267327" y="198922"/>
                    <a:pt x="1212784" y="147587"/>
                  </a:cubicBezTo>
                  <a:cubicBezTo>
                    <a:pt x="1158241" y="96252"/>
                    <a:pt x="1169470" y="6416"/>
                    <a:pt x="1145407" y="3208"/>
                  </a:cubicBezTo>
                  <a:cubicBezTo>
                    <a:pt x="1121344" y="0"/>
                    <a:pt x="1124552" y="78606"/>
                    <a:pt x="1049154" y="118711"/>
                  </a:cubicBezTo>
                  <a:close/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794627" name="Object 3"/>
            <p:cNvGraphicFramePr>
              <a:graphicFrameLocks noChangeAspect="1"/>
            </p:cNvGraphicFramePr>
            <p:nvPr/>
          </p:nvGraphicFramePr>
          <p:xfrm>
            <a:off x="3061642" y="4866673"/>
            <a:ext cx="1427163" cy="446087"/>
          </p:xfrm>
          <a:graphic>
            <a:graphicData uri="http://schemas.openxmlformats.org/presentationml/2006/ole">
              <p:oleObj spid="_x0000_s710658" name="Equation" r:id="rId3" imgW="533160" imgH="203040" progId="Equation.3">
                <p:embed/>
              </p:oleObj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206376" y="4409473"/>
              <a:ext cx="70311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any (binary) segmentation energy </a:t>
              </a:r>
              <a:r>
                <a:rPr lang="en-US" sz="2800" i="1" dirty="0" smtClean="0">
                  <a:latin typeface="+mn-lt"/>
                </a:rPr>
                <a:t>E(S)</a:t>
              </a:r>
              <a:r>
                <a:rPr lang="en-US" sz="2800" dirty="0" smtClean="0">
                  <a:latin typeface="+mn-lt"/>
                </a:rPr>
                <a:t> </a:t>
              </a:r>
            </a:p>
            <a:p>
              <a:r>
                <a:rPr lang="en-US" sz="2800" dirty="0" smtClean="0">
                  <a:latin typeface="+mn-lt"/>
                </a:rPr>
                <a:t>is a set function </a:t>
              </a:r>
              <a:r>
                <a:rPr lang="en-US" sz="2800" i="1" dirty="0" smtClean="0">
                  <a:latin typeface="+mn-lt"/>
                </a:rPr>
                <a:t>E:</a:t>
              </a:r>
              <a:r>
                <a:rPr lang="en-US" sz="2800" dirty="0" smtClean="0">
                  <a:latin typeface="+mn-lt"/>
                </a:rPr>
                <a:t> </a:t>
              </a:r>
              <a:endParaRPr lang="en-US" sz="2800" dirty="0">
                <a:latin typeface="+mn-lt"/>
              </a:endParaRPr>
            </a:p>
          </p:txBody>
        </p:sp>
        <p:grpSp>
          <p:nvGrpSpPr>
            <p:cNvPr id="6" name="Group 19"/>
            <p:cNvGrpSpPr/>
            <p:nvPr/>
          </p:nvGrpSpPr>
          <p:grpSpPr>
            <a:xfrm>
              <a:off x="6061860" y="4412461"/>
              <a:ext cx="2926532" cy="1515084"/>
              <a:chOff x="5593975" y="2237750"/>
              <a:chExt cx="2315999" cy="1043337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5593975" y="2248351"/>
                <a:ext cx="1936377" cy="1032736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218246" y="2517289"/>
                <a:ext cx="32733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</a:t>
                </a:r>
                <a:endParaRPr lang="en-US" sz="2000" dirty="0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581038" y="2237750"/>
                <a:ext cx="328936" cy="3385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dirty="0" smtClean="0"/>
                  <a:t>Ω</a:t>
                </a:r>
                <a:endParaRPr lang="en-US" dirty="0"/>
              </a:p>
            </p:txBody>
          </p:sp>
        </p:grp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12206" y="1998908"/>
            <a:ext cx="8559206" cy="11317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83947" y="1956313"/>
            <a:ext cx="8453886" cy="1158362"/>
            <a:chOff x="255931" y="4089833"/>
            <a:chExt cx="8453886" cy="1158362"/>
          </a:xfrm>
        </p:grpSpPr>
        <p:sp>
          <p:nvSpPr>
            <p:cNvPr id="11" name="TextBox 10"/>
            <p:cNvSpPr txBox="1"/>
            <p:nvPr/>
          </p:nvSpPr>
          <p:spPr>
            <a:xfrm>
              <a:off x="255931" y="4163393"/>
              <a:ext cx="8453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Set function                            is </a:t>
              </a:r>
              <a:r>
                <a:rPr lang="en-US" sz="2400" b="1" dirty="0" smtClean="0">
                  <a:solidFill>
                    <a:srgbClr val="FF0000"/>
                  </a:solidFill>
                  <a:latin typeface="+mn-lt"/>
                </a:rPr>
                <a:t>submodular</a:t>
              </a:r>
              <a:r>
                <a:rPr lang="en-US" sz="2400" dirty="0" smtClean="0">
                  <a:latin typeface="+mn-lt"/>
                </a:rPr>
                <a:t> if for any</a:t>
              </a:r>
              <a:endParaRPr lang="en-US" sz="2400" dirty="0">
                <a:latin typeface="+mn-lt"/>
              </a:endParaRPr>
            </a:p>
          </p:txBody>
        </p:sp>
        <p:graphicFrame>
          <p:nvGraphicFramePr>
            <p:cNvPr id="794630" name="Object 6"/>
            <p:cNvGraphicFramePr>
              <a:graphicFrameLocks noChangeAspect="1"/>
            </p:cNvGraphicFramePr>
            <p:nvPr/>
          </p:nvGraphicFramePr>
          <p:xfrm>
            <a:off x="1975359" y="4089833"/>
            <a:ext cx="1777890" cy="520358"/>
          </p:xfrm>
          <a:graphic>
            <a:graphicData uri="http://schemas.openxmlformats.org/presentationml/2006/ole">
              <p:oleObj spid="_x0000_s672770" name="Equation" r:id="rId3" imgW="723600" imgH="203040" progId="Equation.3">
                <p:embed/>
              </p:oleObj>
            </a:graphicData>
          </a:graphic>
        </p:graphicFrame>
        <p:graphicFrame>
          <p:nvGraphicFramePr>
            <p:cNvPr id="794631" name="Object 7"/>
            <p:cNvGraphicFramePr>
              <a:graphicFrameLocks noChangeAspect="1"/>
            </p:cNvGraphicFramePr>
            <p:nvPr/>
          </p:nvGraphicFramePr>
          <p:xfrm>
            <a:off x="1373759" y="4678283"/>
            <a:ext cx="5921375" cy="569912"/>
          </p:xfrm>
          <a:graphic>
            <a:graphicData uri="http://schemas.openxmlformats.org/presentationml/2006/ole">
              <p:oleObj spid="_x0000_s672771" name="Equation" r:id="rId4" imgW="2197080" imgH="203040" progId="Equation.3">
                <p:embed/>
              </p:oleObj>
            </a:graphicData>
          </a:graphic>
        </p:graphicFrame>
        <p:graphicFrame>
          <p:nvGraphicFramePr>
            <p:cNvPr id="794632" name="Object 8"/>
            <p:cNvGraphicFramePr>
              <a:graphicFrameLocks noChangeAspect="1"/>
            </p:cNvGraphicFramePr>
            <p:nvPr/>
          </p:nvGraphicFramePr>
          <p:xfrm>
            <a:off x="7105207" y="4167288"/>
            <a:ext cx="1407858" cy="488559"/>
          </p:xfrm>
          <a:graphic>
            <a:graphicData uri="http://schemas.openxmlformats.org/presentationml/2006/ole">
              <p:oleObj spid="_x0000_s672772" name="Equation" r:id="rId5" imgW="571320" imgH="190440" progId="Equation.3">
                <p:embed/>
              </p:oleObj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66928" y="5174280"/>
            <a:ext cx="7212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any submodular set function can be </a:t>
            </a:r>
          </a:p>
          <a:p>
            <a:pPr algn="ctr"/>
            <a:r>
              <a:rPr lang="en-US" sz="2400" dirty="0" smtClean="0"/>
              <a:t>globally optimized in polynomial time </a:t>
            </a:r>
          </a:p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Grotschel</a:t>
            </a:r>
            <a:r>
              <a:rPr lang="en-US" sz="2400" dirty="0" smtClean="0"/>
              <a:t> et al.1981,88, </a:t>
            </a:r>
            <a:r>
              <a:rPr lang="en-US" sz="2400" dirty="0" err="1" smtClean="0"/>
              <a:t>Schrijver</a:t>
            </a:r>
            <a:r>
              <a:rPr lang="en-US" sz="2400" dirty="0" smtClean="0"/>
              <a:t> 2000]</a:t>
            </a:r>
            <a:endParaRPr lang="en-US" sz="2400" dirty="0"/>
          </a:p>
        </p:txBody>
      </p:sp>
      <p:grpSp>
        <p:nvGrpSpPr>
          <p:cNvPr id="4" name="Group 19"/>
          <p:cNvGrpSpPr/>
          <p:nvPr/>
        </p:nvGrpSpPr>
        <p:grpSpPr>
          <a:xfrm>
            <a:off x="3568428" y="3193308"/>
            <a:ext cx="2315999" cy="1043335"/>
            <a:chOff x="5593975" y="2237747"/>
            <a:chExt cx="2315999" cy="104333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593975" y="2248348"/>
              <a:ext cx="1936377" cy="10327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30645" y="246350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6391835" y="243302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948" y="251728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8352" y="252983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81038" y="2237747"/>
              <a:ext cx="32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</p:grpSp>
      <p:graphicFrame>
        <p:nvGraphicFramePr>
          <p:cNvPr id="672774" name="Object 6"/>
          <p:cNvGraphicFramePr>
            <a:graphicFrameLocks noChangeAspect="1"/>
          </p:cNvGraphicFramePr>
          <p:nvPr/>
        </p:nvGraphicFramePr>
        <p:xfrm>
          <a:off x="7396163" y="5562600"/>
          <a:ext cx="1519237" cy="631825"/>
        </p:xfrm>
        <a:graphic>
          <a:graphicData uri="http://schemas.openxmlformats.org/presentationml/2006/ole">
            <p:oleObj spid="_x0000_s672774" name="Equation" r:id="rId6" imgW="571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auto">
          <a:xfrm>
            <a:off x="212205" y="1998908"/>
            <a:ext cx="8740725" cy="113172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Submodular set functions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83947" y="1956313"/>
            <a:ext cx="8523162" cy="1158362"/>
            <a:chOff x="255931" y="4089833"/>
            <a:chExt cx="8523162" cy="1158362"/>
          </a:xfrm>
        </p:grpSpPr>
        <p:sp>
          <p:nvSpPr>
            <p:cNvPr id="11" name="TextBox 10"/>
            <p:cNvSpPr txBox="1"/>
            <p:nvPr/>
          </p:nvSpPr>
          <p:spPr>
            <a:xfrm>
              <a:off x="255931" y="4163393"/>
              <a:ext cx="8453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n-lt"/>
                </a:rPr>
                <a:t>Set function                            is </a:t>
              </a:r>
              <a:r>
                <a:rPr lang="en-US" sz="2400" b="1" dirty="0" smtClean="0">
                  <a:solidFill>
                    <a:srgbClr val="FF0000"/>
                  </a:solidFill>
                  <a:latin typeface="+mn-lt"/>
                </a:rPr>
                <a:t>submodular</a:t>
              </a:r>
              <a:r>
                <a:rPr lang="en-US" sz="2400" dirty="0" smtClean="0">
                  <a:latin typeface="+mn-lt"/>
                </a:rPr>
                <a:t> if for any</a:t>
              </a:r>
              <a:endParaRPr lang="en-US" sz="2400" dirty="0">
                <a:latin typeface="+mn-lt"/>
              </a:endParaRPr>
            </a:p>
          </p:txBody>
        </p:sp>
        <p:graphicFrame>
          <p:nvGraphicFramePr>
            <p:cNvPr id="794630" name="Object 6"/>
            <p:cNvGraphicFramePr>
              <a:graphicFrameLocks noChangeAspect="1"/>
            </p:cNvGraphicFramePr>
            <p:nvPr/>
          </p:nvGraphicFramePr>
          <p:xfrm>
            <a:off x="1975359" y="4089833"/>
            <a:ext cx="1777890" cy="520358"/>
          </p:xfrm>
          <a:graphic>
            <a:graphicData uri="http://schemas.openxmlformats.org/presentationml/2006/ole">
              <p:oleObj spid="_x0000_s673794" name="Equation" r:id="rId3" imgW="723600" imgH="203040" progId="Equation.3">
                <p:embed/>
              </p:oleObj>
            </a:graphicData>
          </a:graphic>
        </p:graphicFrame>
        <p:graphicFrame>
          <p:nvGraphicFramePr>
            <p:cNvPr id="794631" name="Object 7"/>
            <p:cNvGraphicFramePr>
              <a:graphicFrameLocks noChangeAspect="1"/>
            </p:cNvGraphicFramePr>
            <p:nvPr/>
          </p:nvGraphicFramePr>
          <p:xfrm>
            <a:off x="1135634" y="4678283"/>
            <a:ext cx="6399213" cy="569912"/>
          </p:xfrm>
          <a:graphic>
            <a:graphicData uri="http://schemas.openxmlformats.org/presentationml/2006/ole">
              <p:oleObj spid="_x0000_s673795" name="Equation" r:id="rId4" imgW="2374560" imgH="203040" progId="Equation.3">
                <p:embed/>
              </p:oleObj>
            </a:graphicData>
          </a:graphic>
        </p:graphicFrame>
        <p:graphicFrame>
          <p:nvGraphicFramePr>
            <p:cNvPr id="794632" name="Object 8"/>
            <p:cNvGraphicFramePr>
              <a:graphicFrameLocks noChangeAspect="1"/>
            </p:cNvGraphicFramePr>
            <p:nvPr/>
          </p:nvGraphicFramePr>
          <p:xfrm>
            <a:off x="7056656" y="4167108"/>
            <a:ext cx="1722437" cy="488950"/>
          </p:xfrm>
          <a:graphic>
            <a:graphicData uri="http://schemas.openxmlformats.org/presentationml/2006/ole">
              <p:oleObj spid="_x0000_s673796" name="Equation" r:id="rId5" imgW="698400" imgH="190440" progId="Equation.3">
                <p:embed/>
              </p:oleObj>
            </a:graphicData>
          </a:graphic>
        </p:graphicFrame>
      </p:grpSp>
      <p:grpSp>
        <p:nvGrpSpPr>
          <p:cNvPr id="4" name="Group 19"/>
          <p:cNvGrpSpPr/>
          <p:nvPr/>
        </p:nvGrpSpPr>
        <p:grpSpPr>
          <a:xfrm>
            <a:off x="3568428" y="3193308"/>
            <a:ext cx="2315999" cy="1043335"/>
            <a:chOff x="5593975" y="2237747"/>
            <a:chExt cx="2315999" cy="104333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593975" y="2248348"/>
              <a:ext cx="1936377" cy="103273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5830645" y="2463501"/>
              <a:ext cx="839096" cy="580913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5710443" y="2347196"/>
              <a:ext cx="1446662" cy="846161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05948" y="251728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S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68352" y="2529839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T</a:t>
              </a:r>
              <a:endParaRPr lang="en-US" sz="20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581038" y="2237747"/>
              <a:ext cx="3289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 smtClean="0"/>
                <a:t>Ω</a:t>
              </a:r>
              <a:endParaRPr lang="en-US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18356" y="1651380"/>
            <a:ext cx="8655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an alternative equivalent definition providing intuitive interpretation:   “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diminishing returns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n-C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5172501" y="4026090"/>
            <a:ext cx="95535" cy="95534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54514" y="3596856"/>
            <a:ext cx="343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8"/>
          <p:cNvGraphicFramePr>
            <a:graphicFrameLocks noChangeAspect="1"/>
          </p:cNvGraphicFramePr>
          <p:nvPr/>
        </p:nvGraphicFramePr>
        <p:xfrm>
          <a:off x="6891740" y="3444283"/>
          <a:ext cx="1190625" cy="455612"/>
        </p:xfrm>
        <a:graphic>
          <a:graphicData uri="http://schemas.openxmlformats.org/presentationml/2006/ole">
            <p:oleObj spid="_x0000_s673797" name="Equation" r:id="rId6" imgW="482400" imgH="177480" progId="Equation.3">
              <p:embed/>
            </p:oleObj>
          </a:graphicData>
        </a:graphic>
      </p:graphicFrame>
      <p:grpSp>
        <p:nvGrpSpPr>
          <p:cNvPr id="5" name="Group 31"/>
          <p:cNvGrpSpPr/>
          <p:nvPr/>
        </p:nvGrpSpPr>
        <p:grpSpPr>
          <a:xfrm>
            <a:off x="384405" y="4601574"/>
            <a:ext cx="8339194" cy="399006"/>
            <a:chOff x="384405" y="4519686"/>
            <a:chExt cx="8339194" cy="399006"/>
          </a:xfrm>
        </p:grpSpPr>
        <p:sp>
          <p:nvSpPr>
            <p:cNvPr id="25" name="TextBox 24"/>
            <p:cNvSpPr txBox="1"/>
            <p:nvPr/>
          </p:nvSpPr>
          <p:spPr>
            <a:xfrm>
              <a:off x="384405" y="4519686"/>
              <a:ext cx="41433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75000"/>
                    </a:schemeClr>
                  </a:solidFill>
                </a:rPr>
                <a:t>Easily follows from the previous definition: </a:t>
              </a:r>
              <a:endParaRPr lang="en-CA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4416711" y="4532930"/>
            <a:ext cx="4306888" cy="385762"/>
          </p:xfrm>
          <a:graphic>
            <a:graphicData uri="http://schemas.openxmlformats.org/presentationml/2006/ole">
              <p:oleObj spid="_x0000_s673798" name="Equation" r:id="rId7" imgW="2361960" imgH="203040" progId="Equation.3">
                <p:embed/>
              </p:oleObj>
            </a:graphicData>
          </a:graphic>
        </p:graphicFrame>
      </p:grpSp>
      <p:grpSp>
        <p:nvGrpSpPr>
          <p:cNvPr id="6" name="Group 30"/>
          <p:cNvGrpSpPr/>
          <p:nvPr/>
        </p:nvGrpSpPr>
        <p:grpSpPr>
          <a:xfrm>
            <a:off x="4765304" y="4328359"/>
            <a:ext cx="3013924" cy="355099"/>
            <a:chOff x="4765304" y="4246471"/>
            <a:chExt cx="3013924" cy="355099"/>
          </a:xfrm>
        </p:grpSpPr>
        <p:graphicFrame>
          <p:nvGraphicFramePr>
            <p:cNvPr id="1346568" name="Object 8"/>
            <p:cNvGraphicFramePr>
              <a:graphicFrameLocks noChangeAspect="1"/>
            </p:cNvGraphicFramePr>
            <p:nvPr/>
          </p:nvGraphicFramePr>
          <p:xfrm>
            <a:off x="7318946" y="4246471"/>
            <a:ext cx="255563" cy="265749"/>
          </p:xfrm>
          <a:graphic>
            <a:graphicData uri="http://schemas.openxmlformats.org/presentationml/2006/ole">
              <p:oleObj spid="_x0000_s673799" name="Equation" r:id="rId8" imgW="177480" imgH="177480" progId="Equation.3">
                <p:embed/>
              </p:oleObj>
            </a:graphicData>
          </a:graphic>
        </p:graphicFrame>
        <p:sp>
          <p:nvSpPr>
            <p:cNvPr id="27" name="Right Brace 26"/>
            <p:cNvSpPr/>
            <p:nvPr/>
          </p:nvSpPr>
          <p:spPr bwMode="auto">
            <a:xfrm rot="16200000">
              <a:off x="7356145" y="4176216"/>
              <a:ext cx="109185" cy="73698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8" name="Right Brace 27"/>
            <p:cNvSpPr/>
            <p:nvPr/>
          </p:nvSpPr>
          <p:spPr bwMode="auto">
            <a:xfrm rot="16200000">
              <a:off x="5079201" y="4178488"/>
              <a:ext cx="109185" cy="736980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346569" name="Object 9"/>
            <p:cNvGraphicFramePr>
              <a:graphicFrameLocks noChangeAspect="1"/>
            </p:cNvGraphicFramePr>
            <p:nvPr/>
          </p:nvGraphicFramePr>
          <p:xfrm>
            <a:off x="4813872" y="4271940"/>
            <a:ext cx="620713" cy="265113"/>
          </p:xfrm>
          <a:graphic>
            <a:graphicData uri="http://schemas.openxmlformats.org/presentationml/2006/ole">
              <p:oleObj spid="_x0000_s673800" name="Equation" r:id="rId9" imgW="431640" imgH="177480" progId="Equation.3">
                <p:embed/>
              </p:oleObj>
            </a:graphicData>
          </a:graphic>
        </p:graphicFrame>
        <p:sp>
          <p:nvSpPr>
            <p:cNvPr id="29" name="Right Brace 28"/>
            <p:cNvSpPr/>
            <p:nvPr/>
          </p:nvSpPr>
          <p:spPr bwMode="auto">
            <a:xfrm rot="16200000">
              <a:off x="6246119" y="4430962"/>
              <a:ext cx="79615" cy="202461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346570" name="Object 10"/>
            <p:cNvGraphicFramePr>
              <a:graphicFrameLocks noChangeAspect="1"/>
            </p:cNvGraphicFramePr>
            <p:nvPr/>
          </p:nvGraphicFramePr>
          <p:xfrm>
            <a:off x="5957550" y="4270112"/>
            <a:ext cx="620713" cy="265112"/>
          </p:xfrm>
          <a:graphic>
            <a:graphicData uri="http://schemas.openxmlformats.org/presentationml/2006/ole">
              <p:oleObj spid="_x0000_s673801" name="Equation" r:id="rId10" imgW="431640" imgH="177480" progId="Equation.3">
                <p:embed/>
              </p:oleObj>
            </a:graphicData>
          </a:graphic>
        </p:graphicFrame>
      </p:grpSp>
      <p:sp>
        <p:nvSpPr>
          <p:cNvPr id="33" name="TextBox 32"/>
          <p:cNvSpPr txBox="1"/>
          <p:nvPr/>
        </p:nvSpPr>
        <p:spPr>
          <a:xfrm>
            <a:off x="566928" y="5174280"/>
            <a:ext cx="72129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any submodular set function can be </a:t>
            </a:r>
          </a:p>
          <a:p>
            <a:pPr algn="ctr"/>
            <a:r>
              <a:rPr lang="en-US" sz="2400" dirty="0" smtClean="0"/>
              <a:t>globally optimized in polynomial time </a:t>
            </a:r>
          </a:p>
          <a:p>
            <a:pPr algn="ctr"/>
            <a:r>
              <a:rPr lang="en-US" sz="2400" dirty="0" smtClean="0"/>
              <a:t>[</a:t>
            </a:r>
            <a:r>
              <a:rPr lang="en-US" sz="2400" dirty="0" err="1" smtClean="0"/>
              <a:t>Grotschel</a:t>
            </a:r>
            <a:r>
              <a:rPr lang="en-US" sz="2400" dirty="0" smtClean="0"/>
              <a:t> et al.1981,88, </a:t>
            </a:r>
            <a:r>
              <a:rPr lang="en-US" sz="2400" dirty="0" err="1" smtClean="0"/>
              <a:t>Schrijver</a:t>
            </a:r>
            <a:r>
              <a:rPr lang="en-US" sz="2400" dirty="0" smtClean="0"/>
              <a:t> 2000]</a:t>
            </a:r>
            <a:endParaRPr lang="en-US" sz="2400" dirty="0"/>
          </a:p>
        </p:txBody>
      </p:sp>
      <p:graphicFrame>
        <p:nvGraphicFramePr>
          <p:cNvPr id="673805" name="Object 13"/>
          <p:cNvGraphicFramePr>
            <a:graphicFrameLocks noChangeAspect="1"/>
          </p:cNvGraphicFramePr>
          <p:nvPr/>
        </p:nvGraphicFramePr>
        <p:xfrm>
          <a:off x="7396162" y="5562600"/>
          <a:ext cx="1519238" cy="631825"/>
        </p:xfrm>
        <a:graphic>
          <a:graphicData uri="http://schemas.openxmlformats.org/presentationml/2006/ole">
            <p:oleObj spid="_x0000_s673805" name="Equation" r:id="rId11" imgW="57132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Graph cuts for minimization of submodular set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008" y="1828800"/>
            <a:ext cx="7632192" cy="7680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Assume set  </a:t>
            </a:r>
            <a:r>
              <a:rPr lang="el-GR" sz="2800" dirty="0" smtClean="0"/>
              <a:t>Ω</a:t>
            </a:r>
            <a:r>
              <a:rPr lang="en-US" sz="2800" dirty="0" smtClean="0"/>
              <a:t>  and </a:t>
            </a:r>
            <a:r>
              <a:rPr lang="en-US" sz="2800" i="1" dirty="0" smtClean="0"/>
              <a:t>2nd</a:t>
            </a:r>
            <a:r>
              <a:rPr lang="en-US" sz="2800" dirty="0" smtClean="0"/>
              <a:t>-order (quadratic) function</a:t>
            </a:r>
            <a:endParaRPr lang="en-US" sz="2800" dirty="0"/>
          </a:p>
        </p:txBody>
      </p:sp>
      <p:grpSp>
        <p:nvGrpSpPr>
          <p:cNvPr id="4" name="Group 17"/>
          <p:cNvGrpSpPr/>
          <p:nvPr/>
        </p:nvGrpSpPr>
        <p:grpSpPr>
          <a:xfrm>
            <a:off x="653143" y="3479469"/>
            <a:ext cx="7457704" cy="1389413"/>
            <a:chOff x="653143" y="3479469"/>
            <a:chExt cx="7457704" cy="1389413"/>
          </a:xfrm>
        </p:grpSpPr>
        <p:sp>
          <p:nvSpPr>
            <p:cNvPr id="17" name="Rectangle 16"/>
            <p:cNvSpPr/>
            <p:nvPr/>
          </p:nvSpPr>
          <p:spPr bwMode="auto">
            <a:xfrm>
              <a:off x="653143" y="3479469"/>
              <a:ext cx="7457704" cy="1389413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5" name="Group 14"/>
            <p:cNvGrpSpPr/>
            <p:nvPr/>
          </p:nvGrpSpPr>
          <p:grpSpPr>
            <a:xfrm>
              <a:off x="1128391" y="3501581"/>
              <a:ext cx="6822086" cy="1246632"/>
              <a:chOff x="1027807" y="4178237"/>
              <a:chExt cx="6822086" cy="124663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027807" y="4198889"/>
                <a:ext cx="6139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 Function </a:t>
                </a:r>
                <a:r>
                  <a:rPr lang="en-US" sz="2400" i="1" dirty="0" smtClean="0">
                    <a:latin typeface="+mn-lt"/>
                  </a:rPr>
                  <a:t>E(S)</a:t>
                </a:r>
                <a:r>
                  <a:rPr lang="en-US" sz="2400" dirty="0" smtClean="0">
                    <a:latin typeface="+mn-lt"/>
                  </a:rPr>
                  <a:t>  is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+mn-lt"/>
                  </a:rPr>
                  <a:t>submodular</a:t>
                </a:r>
                <a:r>
                  <a:rPr lang="en-US" sz="2400" dirty="0" smtClean="0">
                    <a:latin typeface="+mn-lt"/>
                  </a:rPr>
                  <a:t> if for any</a:t>
                </a:r>
                <a:endParaRPr lang="en-US" sz="2400" dirty="0">
                  <a:latin typeface="+mn-lt"/>
                </a:endParaRPr>
              </a:p>
            </p:txBody>
          </p:sp>
          <p:graphicFrame>
            <p:nvGraphicFramePr>
              <p:cNvPr id="794631" name="Object 7"/>
              <p:cNvGraphicFramePr>
                <a:graphicFrameLocks noChangeAspect="1"/>
              </p:cNvGraphicFramePr>
              <p:nvPr/>
            </p:nvGraphicFramePr>
            <p:xfrm>
              <a:off x="1144016" y="4783519"/>
              <a:ext cx="6642100" cy="641350"/>
            </p:xfrm>
            <a:graphic>
              <a:graphicData uri="http://schemas.openxmlformats.org/presentationml/2006/ole">
                <p:oleObj spid="_x0000_s675842" name="Equation" r:id="rId3" imgW="2463480" imgH="228600" progId="Equation.3">
                  <p:embed/>
                </p:oleObj>
              </a:graphicData>
            </a:graphic>
          </p:graphicFrame>
          <p:graphicFrame>
            <p:nvGraphicFramePr>
              <p:cNvPr id="794632" name="Object 8"/>
              <p:cNvGraphicFramePr>
                <a:graphicFrameLocks noChangeAspect="1"/>
              </p:cNvGraphicFramePr>
              <p:nvPr/>
            </p:nvGraphicFramePr>
            <p:xfrm>
              <a:off x="6256043" y="4178237"/>
              <a:ext cx="1593850" cy="520700"/>
            </p:xfrm>
            <a:graphic>
              <a:graphicData uri="http://schemas.openxmlformats.org/presentationml/2006/ole">
                <p:oleObj spid="_x0000_s675843" name="Equation" r:id="rId4" imgW="647640" imgH="203040" progId="Equation.3">
                  <p:embed/>
                </p:oleObj>
              </a:graphicData>
            </a:graphic>
          </p:graphicFrame>
        </p:grpSp>
      </p:grpSp>
      <p:sp>
        <p:nvSpPr>
          <p:cNvPr id="12" name="TextBox 11"/>
          <p:cNvSpPr txBox="1"/>
          <p:nvPr/>
        </p:nvSpPr>
        <p:spPr>
          <a:xfrm>
            <a:off x="51928" y="5027474"/>
            <a:ext cx="8826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Significance</a:t>
            </a:r>
            <a:r>
              <a:rPr lang="en-US" sz="2400" dirty="0" smtClean="0"/>
              <a:t>: submodular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-order </a:t>
            </a:r>
            <a:r>
              <a:rPr lang="en-US" sz="2400" dirty="0" err="1" smtClean="0"/>
              <a:t>boolean</a:t>
            </a:r>
            <a:r>
              <a:rPr lang="en-US" sz="2400" dirty="0" smtClean="0"/>
              <a:t> (set) function </a:t>
            </a:r>
          </a:p>
          <a:p>
            <a:pPr algn="ctr"/>
            <a:r>
              <a:rPr lang="en-US" sz="2400" dirty="0" smtClean="0"/>
              <a:t>can be globally optimized in polynomial time by </a:t>
            </a:r>
            <a:r>
              <a:rPr lang="en-US" sz="2400" b="1" dirty="0" smtClean="0">
                <a:solidFill>
                  <a:srgbClr val="FF0000"/>
                </a:solidFill>
              </a:rPr>
              <a:t>graph cuts 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/>
              <a:t>[Hammer 1968, </a:t>
            </a:r>
            <a:r>
              <a:rPr lang="en-US" sz="2400" dirty="0" err="1" smtClean="0"/>
              <a:t>Pickard&amp;Ratliff</a:t>
            </a:r>
            <a:r>
              <a:rPr lang="en-US" sz="2400" dirty="0" smtClean="0"/>
              <a:t> 1973]</a:t>
            </a:r>
          </a:p>
          <a:p>
            <a:pPr algn="ctr"/>
            <a:endParaRPr lang="en-US" sz="2400" dirty="0"/>
          </a:p>
        </p:txBody>
      </p:sp>
      <p:graphicFrame>
        <p:nvGraphicFramePr>
          <p:cNvPr id="796679" name="Object 7"/>
          <p:cNvGraphicFramePr>
            <a:graphicFrameLocks noChangeAspect="1"/>
          </p:cNvGraphicFramePr>
          <p:nvPr/>
        </p:nvGraphicFramePr>
        <p:xfrm>
          <a:off x="1831975" y="2370138"/>
          <a:ext cx="3652838" cy="919162"/>
        </p:xfrm>
        <a:graphic>
          <a:graphicData uri="http://schemas.openxmlformats.org/presentationml/2006/ole">
            <p:oleObj spid="_x0000_s675845" name="Equation" r:id="rId5" imgW="1600200" imgH="368280" progId="Equation.3">
              <p:embed/>
            </p:oleObj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6824663" y="2447925"/>
          <a:ext cx="1939925" cy="587375"/>
        </p:xfrm>
        <a:graphic>
          <a:graphicData uri="http://schemas.openxmlformats.org/presentationml/2006/ole">
            <p:oleObj spid="_x0000_s675846" name="Equation" r:id="rId6" imgW="78732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922008" y="2971800"/>
            <a:ext cx="1848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Indicator variables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239949" y="6268099"/>
            <a:ext cx="6726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Boros&amp;Hammer</a:t>
            </a:r>
            <a:r>
              <a:rPr lang="en-US" sz="2400" dirty="0" smtClean="0"/>
              <a:t> 2000, Kolmogorov&amp;Zabih2003]</a:t>
            </a:r>
            <a:endParaRPr lang="en-US" sz="2400" dirty="0"/>
          </a:p>
        </p:txBody>
      </p:sp>
      <p:graphicFrame>
        <p:nvGraphicFramePr>
          <p:cNvPr id="675848" name="Object 8"/>
          <p:cNvGraphicFramePr>
            <a:graphicFrameLocks noChangeAspect="1"/>
          </p:cNvGraphicFramePr>
          <p:nvPr/>
        </p:nvGraphicFramePr>
        <p:xfrm>
          <a:off x="7100455" y="5859482"/>
          <a:ext cx="1905000" cy="524336"/>
        </p:xfrm>
        <a:graphic>
          <a:graphicData uri="http://schemas.openxmlformats.org/presentationml/2006/ole">
            <p:oleObj spid="_x0000_s675848" name="Equation" r:id="rId7" imgW="8632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2689" y="2448580"/>
            <a:ext cx="22456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Combinatorial</a:t>
            </a:r>
          </a:p>
          <a:p>
            <a:pPr algn="ctr"/>
            <a:r>
              <a:rPr lang="en-US" sz="2800" dirty="0" smtClean="0"/>
              <a:t>optimization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832984" y="2448580"/>
            <a:ext cx="2015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Continuous</a:t>
            </a:r>
          </a:p>
          <a:p>
            <a:pPr algn="ctr"/>
            <a:r>
              <a:rPr lang="en-US" sz="2800" dirty="0" smtClean="0"/>
              <a:t>optimization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048780"/>
            <a:ext cx="2358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submodularity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7728" y="4048780"/>
            <a:ext cx="1603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</a:rPr>
              <a:t>convexity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886200" y="4114800"/>
            <a:ext cx="1600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457200"/>
            <a:ext cx="3916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Global Optimization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068122"/>
            <a:ext cx="1371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smtClean="0"/>
              <a:t>?</a:t>
            </a:r>
            <a:endParaRPr lang="en-US" sz="1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 Box 233"/>
          <p:cNvSpPr txBox="1">
            <a:spLocks noChangeArrowheads="1"/>
          </p:cNvSpPr>
          <p:nvPr/>
        </p:nvSpPr>
        <p:spPr bwMode="auto">
          <a:xfrm>
            <a:off x="914401" y="2066079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dirty="0" smtClean="0"/>
              <a:t>Assume</a:t>
            </a:r>
            <a:r>
              <a:rPr lang="en-US" sz="1800" b="1" dirty="0" smtClean="0"/>
              <a:t> Gibbs distribution </a:t>
            </a:r>
            <a:r>
              <a:rPr lang="en-US" sz="1800" dirty="0" smtClean="0"/>
              <a:t>over binary random variables</a:t>
            </a:r>
          </a:p>
          <a:p>
            <a:pPr algn="ctr"/>
            <a:endParaRPr lang="en-US" dirty="0" smtClean="0"/>
          </a:p>
          <a:p>
            <a:pPr algn="ctr"/>
            <a:r>
              <a:rPr lang="en-US" sz="1800" dirty="0" smtClean="0"/>
              <a:t>                                                                                       for</a:t>
            </a:r>
            <a:endParaRPr lang="en-US" sz="1800" dirty="0"/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547100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Graph cuts for minimization of</a:t>
            </a:r>
            <a:br>
              <a:rPr lang="en-US" dirty="0"/>
            </a:br>
            <a:r>
              <a:rPr lang="en-US" dirty="0"/>
              <a:t>posterior </a:t>
            </a:r>
            <a:r>
              <a:rPr lang="en-US" dirty="0" smtClean="0"/>
              <a:t>energy (MRF)                                        </a:t>
            </a:r>
            <a:endParaRPr lang="en-US" dirty="0"/>
          </a:p>
        </p:txBody>
      </p:sp>
      <p:graphicFrame>
        <p:nvGraphicFramePr>
          <p:cNvPr id="566359" name="Object 87"/>
          <p:cNvGraphicFramePr>
            <a:graphicFrameLocks noChangeAspect="1"/>
          </p:cNvGraphicFramePr>
          <p:nvPr/>
        </p:nvGraphicFramePr>
        <p:xfrm>
          <a:off x="6477000" y="2066353"/>
          <a:ext cx="1334008" cy="448247"/>
        </p:xfrm>
        <a:graphic>
          <a:graphicData uri="http://schemas.openxmlformats.org/presentationml/2006/ole">
            <p:oleObj spid="_x0000_s677890" name="Equation" r:id="rId3" imgW="622080" imgH="228600" progId="Equation.3">
              <p:embed/>
            </p:oleObj>
          </a:graphicData>
        </a:graphic>
      </p:graphicFrame>
      <p:graphicFrame>
        <p:nvGraphicFramePr>
          <p:cNvPr id="797702" name="Object 6"/>
          <p:cNvGraphicFramePr>
            <a:graphicFrameLocks noChangeAspect="1"/>
          </p:cNvGraphicFramePr>
          <p:nvPr/>
        </p:nvGraphicFramePr>
        <p:xfrm>
          <a:off x="1903413" y="2616200"/>
          <a:ext cx="3640137" cy="444500"/>
        </p:xfrm>
        <a:graphic>
          <a:graphicData uri="http://schemas.openxmlformats.org/presentationml/2006/ole">
            <p:oleObj spid="_x0000_s677893" name="Equation" r:id="rId4" imgW="1828800" imgH="228600" progId="Equation.3">
              <p:embed/>
            </p:oleObj>
          </a:graphicData>
        </a:graphic>
      </p:graphicFrame>
      <p:sp>
        <p:nvSpPr>
          <p:cNvPr id="157" name="Text Box 233"/>
          <p:cNvSpPr txBox="1">
            <a:spLocks noChangeArrowheads="1"/>
          </p:cNvSpPr>
          <p:nvPr/>
        </p:nvSpPr>
        <p:spPr bwMode="auto">
          <a:xfrm>
            <a:off x="152401" y="3861137"/>
            <a:ext cx="883919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</a:rPr>
              <a:t>Theorem </a:t>
            </a:r>
            <a:r>
              <a:rPr lang="en-US" sz="1800" dirty="0" smtClean="0">
                <a:solidFill>
                  <a:srgbClr val="0000FF"/>
                </a:solidFill>
              </a:rPr>
              <a:t> [</a:t>
            </a:r>
            <a:r>
              <a:rPr lang="en-US" sz="1800" i="1" dirty="0" err="1" smtClean="0">
                <a:solidFill>
                  <a:srgbClr val="0000FF"/>
                </a:solidFill>
              </a:rPr>
              <a:t>Boykov</a:t>
            </a:r>
            <a:r>
              <a:rPr lang="en-US" sz="1800" i="1" dirty="0" smtClean="0">
                <a:solidFill>
                  <a:srgbClr val="0000FF"/>
                </a:solidFill>
              </a:rPr>
              <a:t>, Delong, </a:t>
            </a:r>
            <a:r>
              <a:rPr lang="en-US" sz="1800" i="1" dirty="0" err="1" smtClean="0">
                <a:solidFill>
                  <a:srgbClr val="0000FF"/>
                </a:solidFill>
              </a:rPr>
              <a:t>Kolmogorov</a:t>
            </a:r>
            <a:r>
              <a:rPr lang="en-US" sz="1800" i="1" dirty="0" smtClean="0">
                <a:solidFill>
                  <a:srgbClr val="0000FF"/>
                </a:solidFill>
              </a:rPr>
              <a:t>, </a:t>
            </a:r>
            <a:r>
              <a:rPr lang="en-US" sz="1800" i="1" dirty="0" err="1" smtClean="0">
                <a:solidFill>
                  <a:srgbClr val="0000FF"/>
                </a:solidFill>
              </a:rPr>
              <a:t>Veksler</a:t>
            </a:r>
            <a:r>
              <a:rPr lang="en-US" sz="1800" i="1" dirty="0" smtClean="0">
                <a:solidFill>
                  <a:srgbClr val="0000FF"/>
                </a:solidFill>
              </a:rPr>
              <a:t>   </a:t>
            </a:r>
            <a:r>
              <a:rPr lang="en-US" sz="1800" dirty="0" smtClean="0">
                <a:solidFill>
                  <a:srgbClr val="0000FF"/>
                </a:solidFill>
              </a:rPr>
              <a:t>in unpublished book 2014?]</a:t>
            </a:r>
          </a:p>
          <a:p>
            <a:pPr algn="ctr"/>
            <a:endParaRPr lang="en-US" sz="1800" dirty="0" smtClean="0">
              <a:solidFill>
                <a:srgbClr val="0000FF"/>
              </a:solidFill>
            </a:endParaRP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All r</a:t>
            </a:r>
            <a:r>
              <a:rPr lang="en-US" sz="1800" dirty="0" smtClean="0">
                <a:solidFill>
                  <a:srgbClr val="0000FF"/>
                </a:solidFill>
              </a:rPr>
              <a:t>andom variables  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i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0000FF"/>
                </a:solidFill>
              </a:rPr>
              <a:t> are </a:t>
            </a:r>
            <a:r>
              <a:rPr lang="en-US" sz="1800" b="1" dirty="0" smtClean="0">
                <a:solidFill>
                  <a:srgbClr val="0000FF"/>
                </a:solidFill>
              </a:rPr>
              <a:t>positively correlated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iff</a:t>
            </a:r>
            <a:r>
              <a:rPr lang="en-US" sz="1800" dirty="0" smtClean="0">
                <a:solidFill>
                  <a:srgbClr val="0000FF"/>
                </a:solidFill>
              </a:rPr>
              <a:t>  set function 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dirty="0" smtClean="0">
                <a:solidFill>
                  <a:srgbClr val="0000FF"/>
                </a:solidFill>
              </a:rPr>
              <a:t>is </a:t>
            </a:r>
            <a:r>
              <a:rPr lang="en-US" sz="1800" b="1" dirty="0" smtClean="0">
                <a:solidFill>
                  <a:srgbClr val="0000FF"/>
                </a:solidFill>
              </a:rPr>
              <a:t>submodular</a:t>
            </a:r>
          </a:p>
        </p:txBody>
      </p:sp>
      <p:sp>
        <p:nvSpPr>
          <p:cNvPr id="158" name="Text Box 233"/>
          <p:cNvSpPr txBox="1">
            <a:spLocks noChangeArrowheads="1"/>
          </p:cNvSpPr>
          <p:nvPr/>
        </p:nvSpPr>
        <p:spPr bwMode="auto">
          <a:xfrm>
            <a:off x="1289244" y="5885413"/>
            <a:ext cx="61123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800" b="1" dirty="0" smtClean="0"/>
              <a:t>That is,  </a:t>
            </a:r>
            <a:r>
              <a:rPr lang="en-US" sz="1800" b="1" dirty="0" err="1" smtClean="0">
                <a:solidFill>
                  <a:srgbClr val="FF0000"/>
                </a:solidFill>
              </a:rPr>
              <a:t>submodularity</a:t>
            </a:r>
            <a:r>
              <a:rPr lang="en-US" sz="1800" b="1" dirty="0" smtClean="0"/>
              <a:t>  implies MRF with “</a:t>
            </a:r>
            <a:r>
              <a:rPr lang="en-US" sz="1800" b="1" dirty="0" smtClean="0">
                <a:solidFill>
                  <a:srgbClr val="FF0000"/>
                </a:solidFill>
              </a:rPr>
              <a:t>smoothness</a:t>
            </a:r>
            <a:r>
              <a:rPr lang="en-US" sz="1800" b="1" dirty="0" smtClean="0"/>
              <a:t>” prior </a:t>
            </a:r>
            <a:endParaRPr lang="en-US" sz="1800" b="1" dirty="0"/>
          </a:p>
        </p:txBody>
      </p:sp>
      <p:graphicFrame>
        <p:nvGraphicFramePr>
          <p:cNvPr id="677894" name="Object 6"/>
          <p:cNvGraphicFramePr>
            <a:graphicFrameLocks noChangeAspect="1"/>
          </p:cNvGraphicFramePr>
          <p:nvPr/>
        </p:nvGraphicFramePr>
        <p:xfrm>
          <a:off x="6461125" y="2608263"/>
          <a:ext cx="2149475" cy="471487"/>
        </p:xfrm>
        <a:graphic>
          <a:graphicData uri="http://schemas.openxmlformats.org/presentationml/2006/ole">
            <p:oleObj spid="_x0000_s677894" name="Equation" r:id="rId5" imgW="10029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Basic segmentation energy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9474" name="Object 2"/>
          <p:cNvGraphicFramePr>
            <a:graphicFrameLocks noChangeAspect="1"/>
          </p:cNvGraphicFramePr>
          <p:nvPr/>
        </p:nvGraphicFramePr>
        <p:xfrm>
          <a:off x="862013" y="1600200"/>
          <a:ext cx="7672387" cy="1385888"/>
        </p:xfrm>
        <a:graphic>
          <a:graphicData uri="http://schemas.openxmlformats.org/presentationml/2006/ole">
            <p:oleObj spid="_x0000_s489474" name="Equation" r:id="rId3" imgW="1968480" imgH="355320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28093" y="3124200"/>
            <a:ext cx="303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boundary smoothness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536" y="3119735"/>
            <a:ext cx="392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segment  region/appearance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76200" y="3354212"/>
            <a:ext cx="8754533" cy="2088444"/>
            <a:chOff x="76200" y="3354212"/>
            <a:chExt cx="8754533" cy="2088444"/>
          </a:xfrm>
        </p:grpSpPr>
        <p:sp>
          <p:nvSpPr>
            <p:cNvPr id="27" name="Freeform 26"/>
            <p:cNvSpPr/>
            <p:nvPr/>
          </p:nvSpPr>
          <p:spPr>
            <a:xfrm>
              <a:off x="76200" y="3354212"/>
              <a:ext cx="8754533" cy="2088444"/>
            </a:xfrm>
            <a:custGeom>
              <a:avLst/>
              <a:gdLst>
                <a:gd name="connsiteX0" fmla="*/ 8231011 w 9594144"/>
                <a:gd name="connsiteY0" fmla="*/ 156633 h 1759655"/>
                <a:gd name="connsiteX1" fmla="*/ 1169811 w 9594144"/>
                <a:gd name="connsiteY1" fmla="*/ 241300 h 1759655"/>
                <a:gd name="connsiteX2" fmla="*/ 1212144 w 9594144"/>
                <a:gd name="connsiteY2" fmla="*/ 1604433 h 1759655"/>
                <a:gd name="connsiteX3" fmla="*/ 5547078 w 9594144"/>
                <a:gd name="connsiteY3" fmla="*/ 1172633 h 1759655"/>
                <a:gd name="connsiteX4" fmla="*/ 7816144 w 9594144"/>
                <a:gd name="connsiteY4" fmla="*/ 740833 h 1759655"/>
                <a:gd name="connsiteX5" fmla="*/ 9348611 w 9594144"/>
                <a:gd name="connsiteY5" fmla="*/ 444500 h 1759655"/>
                <a:gd name="connsiteX6" fmla="*/ 8231011 w 9594144"/>
                <a:gd name="connsiteY6" fmla="*/ 156633 h 1759655"/>
                <a:gd name="connsiteX0" fmla="*/ 8231011 w 9721144"/>
                <a:gd name="connsiteY0" fmla="*/ 156633 h 1759655"/>
                <a:gd name="connsiteX1" fmla="*/ 1169811 w 9721144"/>
                <a:gd name="connsiteY1" fmla="*/ 241300 h 1759655"/>
                <a:gd name="connsiteX2" fmla="*/ 1212144 w 9721144"/>
                <a:gd name="connsiteY2" fmla="*/ 1604433 h 1759655"/>
                <a:gd name="connsiteX3" fmla="*/ 5547078 w 9721144"/>
                <a:gd name="connsiteY3" fmla="*/ 1172633 h 1759655"/>
                <a:gd name="connsiteX4" fmla="*/ 5995811 w 9721144"/>
                <a:gd name="connsiteY4" fmla="*/ 749300 h 1759655"/>
                <a:gd name="connsiteX5" fmla="*/ 9348611 w 9721144"/>
                <a:gd name="connsiteY5" fmla="*/ 444500 h 1759655"/>
                <a:gd name="connsiteX6" fmla="*/ 8231011 w 9721144"/>
                <a:gd name="connsiteY6" fmla="*/ 156633 h 1759655"/>
                <a:gd name="connsiteX0" fmla="*/ 8231011 w 9721144"/>
                <a:gd name="connsiteY0" fmla="*/ 156633 h 1816100"/>
                <a:gd name="connsiteX1" fmla="*/ 1169811 w 9721144"/>
                <a:gd name="connsiteY1" fmla="*/ 241300 h 1816100"/>
                <a:gd name="connsiteX2" fmla="*/ 1212144 w 9721144"/>
                <a:gd name="connsiteY2" fmla="*/ 1604433 h 1816100"/>
                <a:gd name="connsiteX3" fmla="*/ 5157611 w 9721144"/>
                <a:gd name="connsiteY3" fmla="*/ 1511300 h 1816100"/>
                <a:gd name="connsiteX4" fmla="*/ 5995811 w 9721144"/>
                <a:gd name="connsiteY4" fmla="*/ 749300 h 1816100"/>
                <a:gd name="connsiteX5" fmla="*/ 9348611 w 9721144"/>
                <a:gd name="connsiteY5" fmla="*/ 444500 h 1816100"/>
                <a:gd name="connsiteX6" fmla="*/ 8231011 w 9721144"/>
                <a:gd name="connsiteY6" fmla="*/ 156633 h 1816100"/>
                <a:gd name="connsiteX0" fmla="*/ 8231011 w 9721144"/>
                <a:gd name="connsiteY0" fmla="*/ 156633 h 1816100"/>
                <a:gd name="connsiteX1" fmla="*/ 1169811 w 9721144"/>
                <a:gd name="connsiteY1" fmla="*/ 241300 h 1816100"/>
                <a:gd name="connsiteX2" fmla="*/ 1212144 w 9721144"/>
                <a:gd name="connsiteY2" fmla="*/ 1604433 h 1816100"/>
                <a:gd name="connsiteX3" fmla="*/ 5157611 w 9721144"/>
                <a:gd name="connsiteY3" fmla="*/ 1511300 h 1816100"/>
                <a:gd name="connsiteX4" fmla="*/ 5995811 w 9721144"/>
                <a:gd name="connsiteY4" fmla="*/ 749300 h 1816100"/>
                <a:gd name="connsiteX5" fmla="*/ 9348611 w 9721144"/>
                <a:gd name="connsiteY5" fmla="*/ 444500 h 1816100"/>
                <a:gd name="connsiteX6" fmla="*/ 8231011 w 9721144"/>
                <a:gd name="connsiteY6" fmla="*/ 156633 h 1816100"/>
                <a:gd name="connsiteX0" fmla="*/ 8231011 w 9695744"/>
                <a:gd name="connsiteY0" fmla="*/ 156633 h 1816100"/>
                <a:gd name="connsiteX1" fmla="*/ 1169811 w 9695744"/>
                <a:gd name="connsiteY1" fmla="*/ 241300 h 1816100"/>
                <a:gd name="connsiteX2" fmla="*/ 1212144 w 9695744"/>
                <a:gd name="connsiteY2" fmla="*/ 1604433 h 1816100"/>
                <a:gd name="connsiteX3" fmla="*/ 5157611 w 9695744"/>
                <a:gd name="connsiteY3" fmla="*/ 1511300 h 1816100"/>
                <a:gd name="connsiteX4" fmla="*/ 6148211 w 9695744"/>
                <a:gd name="connsiteY4" fmla="*/ 825499 h 1816100"/>
                <a:gd name="connsiteX5" fmla="*/ 9348611 w 9695744"/>
                <a:gd name="connsiteY5" fmla="*/ 444500 h 1816100"/>
                <a:gd name="connsiteX6" fmla="*/ 8231011 w 9695744"/>
                <a:gd name="connsiteY6" fmla="*/ 156633 h 1816100"/>
                <a:gd name="connsiteX0" fmla="*/ 8231011 w 9860844"/>
                <a:gd name="connsiteY0" fmla="*/ 156633 h 1816100"/>
                <a:gd name="connsiteX1" fmla="*/ 1169811 w 9860844"/>
                <a:gd name="connsiteY1" fmla="*/ 241300 h 1816100"/>
                <a:gd name="connsiteX2" fmla="*/ 1212144 w 9860844"/>
                <a:gd name="connsiteY2" fmla="*/ 1604433 h 1816100"/>
                <a:gd name="connsiteX3" fmla="*/ 5157611 w 9860844"/>
                <a:gd name="connsiteY3" fmla="*/ 1511300 h 1816100"/>
                <a:gd name="connsiteX4" fmla="*/ 9348611 w 9860844"/>
                <a:gd name="connsiteY4" fmla="*/ 444500 h 1816100"/>
                <a:gd name="connsiteX5" fmla="*/ 8231011 w 9860844"/>
                <a:gd name="connsiteY5" fmla="*/ 156633 h 1816100"/>
                <a:gd name="connsiteX0" fmla="*/ 8231011 w 9594144"/>
                <a:gd name="connsiteY0" fmla="*/ 156633 h 1816100"/>
                <a:gd name="connsiteX1" fmla="*/ 1169811 w 9594144"/>
                <a:gd name="connsiteY1" fmla="*/ 241300 h 1816100"/>
                <a:gd name="connsiteX2" fmla="*/ 1212144 w 9594144"/>
                <a:gd name="connsiteY2" fmla="*/ 1604433 h 1816100"/>
                <a:gd name="connsiteX3" fmla="*/ 5157611 w 9594144"/>
                <a:gd name="connsiteY3" fmla="*/ 1511300 h 1816100"/>
                <a:gd name="connsiteX4" fmla="*/ 6884811 w 9594144"/>
                <a:gd name="connsiteY4" fmla="*/ 1172632 h 1816100"/>
                <a:gd name="connsiteX5" fmla="*/ 9348611 w 9594144"/>
                <a:gd name="connsiteY5" fmla="*/ 444500 h 1816100"/>
                <a:gd name="connsiteX6" fmla="*/ 8231011 w 9594144"/>
                <a:gd name="connsiteY6" fmla="*/ 156633 h 1816100"/>
                <a:gd name="connsiteX0" fmla="*/ 8231011 w 9721144"/>
                <a:gd name="connsiteY0" fmla="*/ 156633 h 1816100"/>
                <a:gd name="connsiteX1" fmla="*/ 1169811 w 9721144"/>
                <a:gd name="connsiteY1" fmla="*/ 241300 h 1816100"/>
                <a:gd name="connsiteX2" fmla="*/ 1212144 w 9721144"/>
                <a:gd name="connsiteY2" fmla="*/ 1604433 h 1816100"/>
                <a:gd name="connsiteX3" fmla="*/ 5157611 w 9721144"/>
                <a:gd name="connsiteY3" fmla="*/ 1511300 h 1816100"/>
                <a:gd name="connsiteX4" fmla="*/ 5995811 w 9721144"/>
                <a:gd name="connsiteY4" fmla="*/ 825499 h 1816100"/>
                <a:gd name="connsiteX5" fmla="*/ 9348611 w 9721144"/>
                <a:gd name="connsiteY5" fmla="*/ 444500 h 1816100"/>
                <a:gd name="connsiteX6" fmla="*/ 8231011 w 9721144"/>
                <a:gd name="connsiteY6" fmla="*/ 156633 h 1816100"/>
                <a:gd name="connsiteX0" fmla="*/ 8231011 w 9556044"/>
                <a:gd name="connsiteY0" fmla="*/ 156633 h 1816100"/>
                <a:gd name="connsiteX1" fmla="*/ 1169811 w 9556044"/>
                <a:gd name="connsiteY1" fmla="*/ 241300 h 1816100"/>
                <a:gd name="connsiteX2" fmla="*/ 1212144 w 9556044"/>
                <a:gd name="connsiteY2" fmla="*/ 1604433 h 1816100"/>
                <a:gd name="connsiteX3" fmla="*/ 5157611 w 9556044"/>
                <a:gd name="connsiteY3" fmla="*/ 1511300 h 1816100"/>
                <a:gd name="connsiteX4" fmla="*/ 5995811 w 9556044"/>
                <a:gd name="connsiteY4" fmla="*/ 825499 h 1816100"/>
                <a:gd name="connsiteX5" fmla="*/ 9120011 w 9556044"/>
                <a:gd name="connsiteY5" fmla="*/ 596899 h 1816100"/>
                <a:gd name="connsiteX6" fmla="*/ 8231011 w 9556044"/>
                <a:gd name="connsiteY6" fmla="*/ 156633 h 1816100"/>
                <a:gd name="connsiteX0" fmla="*/ 8349544 w 9674577"/>
                <a:gd name="connsiteY0" fmla="*/ 156633 h 1717322"/>
                <a:gd name="connsiteX1" fmla="*/ 1288344 w 9674577"/>
                <a:gd name="connsiteY1" fmla="*/ 241300 h 1717322"/>
                <a:gd name="connsiteX2" fmla="*/ 619477 w 9674577"/>
                <a:gd name="connsiteY2" fmla="*/ 833966 h 1717322"/>
                <a:gd name="connsiteX3" fmla="*/ 1330677 w 9674577"/>
                <a:gd name="connsiteY3" fmla="*/ 1604433 h 1717322"/>
                <a:gd name="connsiteX4" fmla="*/ 5276144 w 9674577"/>
                <a:gd name="connsiteY4" fmla="*/ 1511300 h 1717322"/>
                <a:gd name="connsiteX5" fmla="*/ 6114344 w 9674577"/>
                <a:gd name="connsiteY5" fmla="*/ 825499 h 1717322"/>
                <a:gd name="connsiteX6" fmla="*/ 9238544 w 9674577"/>
                <a:gd name="connsiteY6" fmla="*/ 596899 h 1717322"/>
                <a:gd name="connsiteX7" fmla="*/ 8349544 w 9674577"/>
                <a:gd name="connsiteY7" fmla="*/ 156633 h 1717322"/>
                <a:gd name="connsiteX0" fmla="*/ 8349544 w 9674577"/>
                <a:gd name="connsiteY0" fmla="*/ 156633 h 1706033"/>
                <a:gd name="connsiteX1" fmla="*/ 1288344 w 9674577"/>
                <a:gd name="connsiteY1" fmla="*/ 241300 h 1706033"/>
                <a:gd name="connsiteX2" fmla="*/ 780345 w 9674577"/>
                <a:gd name="connsiteY2" fmla="*/ 901699 h 1706033"/>
                <a:gd name="connsiteX3" fmla="*/ 1330677 w 9674577"/>
                <a:gd name="connsiteY3" fmla="*/ 1604433 h 1706033"/>
                <a:gd name="connsiteX4" fmla="*/ 5276144 w 9674577"/>
                <a:gd name="connsiteY4" fmla="*/ 1511300 h 1706033"/>
                <a:gd name="connsiteX5" fmla="*/ 6114344 w 9674577"/>
                <a:gd name="connsiteY5" fmla="*/ 825499 h 1706033"/>
                <a:gd name="connsiteX6" fmla="*/ 9238544 w 9674577"/>
                <a:gd name="connsiteY6" fmla="*/ 596899 h 1706033"/>
                <a:gd name="connsiteX7" fmla="*/ 8349544 w 9674577"/>
                <a:gd name="connsiteY7" fmla="*/ 156633 h 1706033"/>
                <a:gd name="connsiteX0" fmla="*/ 8349544 w 9674577"/>
                <a:gd name="connsiteY0" fmla="*/ 156633 h 1706033"/>
                <a:gd name="connsiteX1" fmla="*/ 1288344 w 9674577"/>
                <a:gd name="connsiteY1" fmla="*/ 241300 h 1706033"/>
                <a:gd name="connsiteX2" fmla="*/ 780345 w 9674577"/>
                <a:gd name="connsiteY2" fmla="*/ 901699 h 1706033"/>
                <a:gd name="connsiteX3" fmla="*/ 1330677 w 9674577"/>
                <a:gd name="connsiteY3" fmla="*/ 1604433 h 1706033"/>
                <a:gd name="connsiteX4" fmla="*/ 5276144 w 9674577"/>
                <a:gd name="connsiteY4" fmla="*/ 1511300 h 1706033"/>
                <a:gd name="connsiteX5" fmla="*/ 6114344 w 9674577"/>
                <a:gd name="connsiteY5" fmla="*/ 825499 h 1706033"/>
                <a:gd name="connsiteX6" fmla="*/ 9238544 w 9674577"/>
                <a:gd name="connsiteY6" fmla="*/ 596899 h 1706033"/>
                <a:gd name="connsiteX7" fmla="*/ 8349544 w 9674577"/>
                <a:gd name="connsiteY7" fmla="*/ 156633 h 1706033"/>
                <a:gd name="connsiteX0" fmla="*/ 7866943 w 9128476"/>
                <a:gd name="connsiteY0" fmla="*/ 182033 h 1731433"/>
                <a:gd name="connsiteX1" fmla="*/ 1288344 w 9128476"/>
                <a:gd name="connsiteY1" fmla="*/ 241300 h 1731433"/>
                <a:gd name="connsiteX2" fmla="*/ 297744 w 9128476"/>
                <a:gd name="connsiteY2" fmla="*/ 927099 h 1731433"/>
                <a:gd name="connsiteX3" fmla="*/ 848076 w 9128476"/>
                <a:gd name="connsiteY3" fmla="*/ 1629833 h 1731433"/>
                <a:gd name="connsiteX4" fmla="*/ 4793543 w 9128476"/>
                <a:gd name="connsiteY4" fmla="*/ 1536700 h 1731433"/>
                <a:gd name="connsiteX5" fmla="*/ 5631743 w 9128476"/>
                <a:gd name="connsiteY5" fmla="*/ 850899 h 1731433"/>
                <a:gd name="connsiteX6" fmla="*/ 8755943 w 9128476"/>
                <a:gd name="connsiteY6" fmla="*/ 622299 h 1731433"/>
                <a:gd name="connsiteX7" fmla="*/ 7866943 w 9128476"/>
                <a:gd name="connsiteY7" fmla="*/ 182033 h 1731433"/>
                <a:gd name="connsiteX0" fmla="*/ 7768167 w 9029700"/>
                <a:gd name="connsiteY0" fmla="*/ 258233 h 1807633"/>
                <a:gd name="connsiteX1" fmla="*/ 2180167 w 9029700"/>
                <a:gd name="connsiteY1" fmla="*/ 241300 h 1807633"/>
                <a:gd name="connsiteX2" fmla="*/ 198968 w 9029700"/>
                <a:gd name="connsiteY2" fmla="*/ 1003299 h 1807633"/>
                <a:gd name="connsiteX3" fmla="*/ 749300 w 9029700"/>
                <a:gd name="connsiteY3" fmla="*/ 1706033 h 1807633"/>
                <a:gd name="connsiteX4" fmla="*/ 4694767 w 9029700"/>
                <a:gd name="connsiteY4" fmla="*/ 1612900 h 1807633"/>
                <a:gd name="connsiteX5" fmla="*/ 5532967 w 9029700"/>
                <a:gd name="connsiteY5" fmla="*/ 927099 h 1807633"/>
                <a:gd name="connsiteX6" fmla="*/ 8657167 w 9029700"/>
                <a:gd name="connsiteY6" fmla="*/ 698499 h 1807633"/>
                <a:gd name="connsiteX7" fmla="*/ 7768167 w 9029700"/>
                <a:gd name="connsiteY7" fmla="*/ 258233 h 1807633"/>
                <a:gd name="connsiteX0" fmla="*/ 7768167 w 9029700"/>
                <a:gd name="connsiteY0" fmla="*/ 150990 h 1700390"/>
                <a:gd name="connsiteX1" fmla="*/ 2180167 w 9029700"/>
                <a:gd name="connsiteY1" fmla="*/ 134057 h 1700390"/>
                <a:gd name="connsiteX2" fmla="*/ 198968 w 9029700"/>
                <a:gd name="connsiteY2" fmla="*/ 896056 h 1700390"/>
                <a:gd name="connsiteX3" fmla="*/ 749300 w 9029700"/>
                <a:gd name="connsiteY3" fmla="*/ 1598790 h 1700390"/>
                <a:gd name="connsiteX4" fmla="*/ 4694767 w 9029700"/>
                <a:gd name="connsiteY4" fmla="*/ 1505657 h 1700390"/>
                <a:gd name="connsiteX5" fmla="*/ 5532967 w 9029700"/>
                <a:gd name="connsiteY5" fmla="*/ 819856 h 1700390"/>
                <a:gd name="connsiteX6" fmla="*/ 8657167 w 9029700"/>
                <a:gd name="connsiteY6" fmla="*/ 591256 h 1700390"/>
                <a:gd name="connsiteX7" fmla="*/ 7768167 w 9029700"/>
                <a:gd name="connsiteY7" fmla="*/ 150990 h 1700390"/>
                <a:gd name="connsiteX0" fmla="*/ 7768167 w 9029700"/>
                <a:gd name="connsiteY0" fmla="*/ 150990 h 1700390"/>
                <a:gd name="connsiteX1" fmla="*/ 2180167 w 9029700"/>
                <a:gd name="connsiteY1" fmla="*/ 134057 h 1700390"/>
                <a:gd name="connsiteX2" fmla="*/ 198968 w 9029700"/>
                <a:gd name="connsiteY2" fmla="*/ 896056 h 1700390"/>
                <a:gd name="connsiteX3" fmla="*/ 749300 w 9029700"/>
                <a:gd name="connsiteY3" fmla="*/ 1598790 h 1700390"/>
                <a:gd name="connsiteX4" fmla="*/ 4694767 w 9029700"/>
                <a:gd name="connsiteY4" fmla="*/ 1505657 h 1700390"/>
                <a:gd name="connsiteX5" fmla="*/ 5532967 w 9029700"/>
                <a:gd name="connsiteY5" fmla="*/ 819856 h 1700390"/>
                <a:gd name="connsiteX6" fmla="*/ 8657167 w 9029700"/>
                <a:gd name="connsiteY6" fmla="*/ 591256 h 1700390"/>
                <a:gd name="connsiteX7" fmla="*/ 7768167 w 9029700"/>
                <a:gd name="connsiteY7" fmla="*/ 150990 h 1700390"/>
                <a:gd name="connsiteX0" fmla="*/ 7569199 w 8830732"/>
                <a:gd name="connsiteY0" fmla="*/ 150990 h 1683456"/>
                <a:gd name="connsiteX1" fmla="*/ 1981199 w 8830732"/>
                <a:gd name="connsiteY1" fmla="*/ 134057 h 1683456"/>
                <a:gd name="connsiteX2" fmla="*/ 0 w 8830732"/>
                <a:gd name="connsiteY2" fmla="*/ 896056 h 1683456"/>
                <a:gd name="connsiteX3" fmla="*/ 1828799 w 8830732"/>
                <a:gd name="connsiteY3" fmla="*/ 1581856 h 1683456"/>
                <a:gd name="connsiteX4" fmla="*/ 4495799 w 8830732"/>
                <a:gd name="connsiteY4" fmla="*/ 1505657 h 1683456"/>
                <a:gd name="connsiteX5" fmla="*/ 5333999 w 8830732"/>
                <a:gd name="connsiteY5" fmla="*/ 819856 h 1683456"/>
                <a:gd name="connsiteX6" fmla="*/ 8458199 w 8830732"/>
                <a:gd name="connsiteY6" fmla="*/ 591256 h 1683456"/>
                <a:gd name="connsiteX7" fmla="*/ 7569199 w 8830732"/>
                <a:gd name="connsiteY7" fmla="*/ 150990 h 1683456"/>
                <a:gd name="connsiteX0" fmla="*/ 7569199 w 8830732"/>
                <a:gd name="connsiteY0" fmla="*/ 150990 h 1683456"/>
                <a:gd name="connsiteX1" fmla="*/ 1981199 w 8830732"/>
                <a:gd name="connsiteY1" fmla="*/ 134057 h 1683456"/>
                <a:gd name="connsiteX2" fmla="*/ 0 w 8830732"/>
                <a:gd name="connsiteY2" fmla="*/ 896056 h 1683456"/>
                <a:gd name="connsiteX3" fmla="*/ 1828799 w 8830732"/>
                <a:gd name="connsiteY3" fmla="*/ 1581856 h 1683456"/>
                <a:gd name="connsiteX4" fmla="*/ 4495799 w 8830732"/>
                <a:gd name="connsiteY4" fmla="*/ 1505657 h 1683456"/>
                <a:gd name="connsiteX5" fmla="*/ 5333999 w 8830732"/>
                <a:gd name="connsiteY5" fmla="*/ 819856 h 1683456"/>
                <a:gd name="connsiteX6" fmla="*/ 8458199 w 8830732"/>
                <a:gd name="connsiteY6" fmla="*/ 591256 h 1683456"/>
                <a:gd name="connsiteX7" fmla="*/ 7569199 w 8830732"/>
                <a:gd name="connsiteY7" fmla="*/ 150990 h 1683456"/>
                <a:gd name="connsiteX0" fmla="*/ 7569199 w 8830732"/>
                <a:gd name="connsiteY0" fmla="*/ 150990 h 1632657"/>
                <a:gd name="connsiteX1" fmla="*/ 1981199 w 8830732"/>
                <a:gd name="connsiteY1" fmla="*/ 134057 h 1632657"/>
                <a:gd name="connsiteX2" fmla="*/ 0 w 8830732"/>
                <a:gd name="connsiteY2" fmla="*/ 896056 h 1632657"/>
                <a:gd name="connsiteX3" fmla="*/ 1828799 w 8830732"/>
                <a:gd name="connsiteY3" fmla="*/ 1581856 h 1632657"/>
                <a:gd name="connsiteX4" fmla="*/ 4495799 w 8830732"/>
                <a:gd name="connsiteY4" fmla="*/ 1505657 h 1632657"/>
                <a:gd name="connsiteX5" fmla="*/ 5333999 w 8830732"/>
                <a:gd name="connsiteY5" fmla="*/ 819856 h 1632657"/>
                <a:gd name="connsiteX6" fmla="*/ 8458199 w 8830732"/>
                <a:gd name="connsiteY6" fmla="*/ 591256 h 1632657"/>
                <a:gd name="connsiteX7" fmla="*/ 7569199 w 8830732"/>
                <a:gd name="connsiteY7" fmla="*/ 150990 h 1632657"/>
                <a:gd name="connsiteX0" fmla="*/ 7569199 w 8830732"/>
                <a:gd name="connsiteY0" fmla="*/ 150990 h 1632657"/>
                <a:gd name="connsiteX1" fmla="*/ 1981199 w 8830732"/>
                <a:gd name="connsiteY1" fmla="*/ 134057 h 1632657"/>
                <a:gd name="connsiteX2" fmla="*/ 0 w 8830732"/>
                <a:gd name="connsiteY2" fmla="*/ 896056 h 1632657"/>
                <a:gd name="connsiteX3" fmla="*/ 1828799 w 8830732"/>
                <a:gd name="connsiteY3" fmla="*/ 1581856 h 1632657"/>
                <a:gd name="connsiteX4" fmla="*/ 4495799 w 8830732"/>
                <a:gd name="connsiteY4" fmla="*/ 1505657 h 1632657"/>
                <a:gd name="connsiteX5" fmla="*/ 5333999 w 8830732"/>
                <a:gd name="connsiteY5" fmla="*/ 819856 h 1632657"/>
                <a:gd name="connsiteX6" fmla="*/ 8458199 w 8830732"/>
                <a:gd name="connsiteY6" fmla="*/ 591256 h 1632657"/>
                <a:gd name="connsiteX7" fmla="*/ 7569199 w 8830732"/>
                <a:gd name="connsiteY7" fmla="*/ 150990 h 1632657"/>
                <a:gd name="connsiteX0" fmla="*/ 7493000 w 8754533"/>
                <a:gd name="connsiteY0" fmla="*/ 150989 h 1632656"/>
                <a:gd name="connsiteX1" fmla="*/ 1905000 w 8754533"/>
                <a:gd name="connsiteY1" fmla="*/ 134056 h 1632656"/>
                <a:gd name="connsiteX2" fmla="*/ 0 w 8754533"/>
                <a:gd name="connsiteY2" fmla="*/ 896056 h 1632656"/>
                <a:gd name="connsiteX3" fmla="*/ 1752600 w 8754533"/>
                <a:gd name="connsiteY3" fmla="*/ 1581855 h 1632656"/>
                <a:gd name="connsiteX4" fmla="*/ 4419600 w 8754533"/>
                <a:gd name="connsiteY4" fmla="*/ 1505656 h 1632656"/>
                <a:gd name="connsiteX5" fmla="*/ 5257800 w 8754533"/>
                <a:gd name="connsiteY5" fmla="*/ 819855 h 1632656"/>
                <a:gd name="connsiteX6" fmla="*/ 8382000 w 8754533"/>
                <a:gd name="connsiteY6" fmla="*/ 591255 h 1632656"/>
                <a:gd name="connsiteX7" fmla="*/ 7493000 w 8754533"/>
                <a:gd name="connsiteY7" fmla="*/ 150989 h 1632656"/>
                <a:gd name="connsiteX0" fmla="*/ 7493000 w 8754533"/>
                <a:gd name="connsiteY0" fmla="*/ 244122 h 1725789"/>
                <a:gd name="connsiteX1" fmla="*/ 1905000 w 8754533"/>
                <a:gd name="connsiteY1" fmla="*/ 227189 h 1725789"/>
                <a:gd name="connsiteX2" fmla="*/ 0 w 8754533"/>
                <a:gd name="connsiteY2" fmla="*/ 989189 h 1725789"/>
                <a:gd name="connsiteX3" fmla="*/ 1752600 w 8754533"/>
                <a:gd name="connsiteY3" fmla="*/ 1674988 h 1725789"/>
                <a:gd name="connsiteX4" fmla="*/ 4419600 w 8754533"/>
                <a:gd name="connsiteY4" fmla="*/ 1598789 h 1725789"/>
                <a:gd name="connsiteX5" fmla="*/ 5257800 w 8754533"/>
                <a:gd name="connsiteY5" fmla="*/ 912988 h 1725789"/>
                <a:gd name="connsiteX6" fmla="*/ 8382000 w 8754533"/>
                <a:gd name="connsiteY6" fmla="*/ 684388 h 1725789"/>
                <a:gd name="connsiteX7" fmla="*/ 7493000 w 8754533"/>
                <a:gd name="connsiteY7" fmla="*/ 244122 h 1725789"/>
                <a:gd name="connsiteX0" fmla="*/ 7493000 w 8754533"/>
                <a:gd name="connsiteY0" fmla="*/ 244122 h 2088444"/>
                <a:gd name="connsiteX1" fmla="*/ 1905000 w 8754533"/>
                <a:gd name="connsiteY1" fmla="*/ 227189 h 2088444"/>
                <a:gd name="connsiteX2" fmla="*/ 0 w 8754533"/>
                <a:gd name="connsiteY2" fmla="*/ 989189 h 2088444"/>
                <a:gd name="connsiteX3" fmla="*/ 1752600 w 8754533"/>
                <a:gd name="connsiteY3" fmla="*/ 1674988 h 2088444"/>
                <a:gd name="connsiteX4" fmla="*/ 4419600 w 8754533"/>
                <a:gd name="connsiteY4" fmla="*/ 1598789 h 2088444"/>
                <a:gd name="connsiteX5" fmla="*/ 5257800 w 8754533"/>
                <a:gd name="connsiteY5" fmla="*/ 912988 h 2088444"/>
                <a:gd name="connsiteX6" fmla="*/ 8382000 w 8754533"/>
                <a:gd name="connsiteY6" fmla="*/ 684388 h 2088444"/>
                <a:gd name="connsiteX7" fmla="*/ 7493000 w 8754533"/>
                <a:gd name="connsiteY7" fmla="*/ 244122 h 208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54533" h="2088444">
                  <a:moveTo>
                    <a:pt x="7493000" y="244122"/>
                  </a:moveTo>
                  <a:cubicBezTo>
                    <a:pt x="6413500" y="167922"/>
                    <a:pt x="3125611" y="155222"/>
                    <a:pt x="1905000" y="227189"/>
                  </a:cubicBezTo>
                  <a:cubicBezTo>
                    <a:pt x="616656" y="340078"/>
                    <a:pt x="18345" y="0"/>
                    <a:pt x="0" y="989189"/>
                  </a:cubicBezTo>
                  <a:cubicBezTo>
                    <a:pt x="7055" y="2088444"/>
                    <a:pt x="706967" y="1700388"/>
                    <a:pt x="1752600" y="1674988"/>
                  </a:cubicBezTo>
                  <a:cubicBezTo>
                    <a:pt x="2899833" y="1691921"/>
                    <a:pt x="3835400" y="1725789"/>
                    <a:pt x="4419600" y="1598789"/>
                  </a:cubicBezTo>
                  <a:cubicBezTo>
                    <a:pt x="5003800" y="1471789"/>
                    <a:pt x="4597400" y="1065388"/>
                    <a:pt x="5257800" y="912988"/>
                  </a:cubicBezTo>
                  <a:cubicBezTo>
                    <a:pt x="5918200" y="760588"/>
                    <a:pt x="8009467" y="795866"/>
                    <a:pt x="8382000" y="684388"/>
                  </a:cubicBezTo>
                  <a:cubicBezTo>
                    <a:pt x="8754533" y="572910"/>
                    <a:pt x="8572500" y="320322"/>
                    <a:pt x="7493000" y="24412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2000" y="3486090"/>
              <a:ext cx="10317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2">
                      <a:lumMod val="50000"/>
                    </a:schemeClr>
                  </a:solidFill>
                </a:rPr>
                <a:t>this talk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cxnSp>
        <p:nvCxnSpPr>
          <p:cNvPr id="25" name="Straight Connector 24"/>
          <p:cNvCxnSpPr/>
          <p:nvPr/>
        </p:nvCxnSpPr>
        <p:spPr>
          <a:xfrm>
            <a:off x="4876800" y="3886200"/>
            <a:ext cx="0" cy="160020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Higher-order binary segmentation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11519" y="3653135"/>
            <a:ext cx="3201069" cy="995065"/>
            <a:chOff x="5311519" y="3653135"/>
            <a:chExt cx="3201069" cy="995065"/>
          </a:xfrm>
        </p:grpSpPr>
        <p:sp>
          <p:nvSpPr>
            <p:cNvPr id="8" name="TextBox 7"/>
            <p:cNvSpPr txBox="1"/>
            <p:nvPr/>
          </p:nvSpPr>
          <p:spPr>
            <a:xfrm>
              <a:off x="5334435" y="3653135"/>
              <a:ext cx="31556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Curvature    (3-rd order)</a:t>
              </a:r>
              <a:endParaRPr lang="en-US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11519" y="4186535"/>
              <a:ext cx="32010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Convexity     (3-rd order)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46536" y="3119735"/>
            <a:ext cx="3923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segment  region/appearance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352800" y="5867400"/>
            <a:ext cx="3886200" cy="842665"/>
            <a:chOff x="3352800" y="5867400"/>
            <a:chExt cx="3886200" cy="842665"/>
          </a:xfrm>
        </p:grpSpPr>
        <p:sp>
          <p:nvSpPr>
            <p:cNvPr id="14" name="Rectangle 13"/>
            <p:cNvSpPr/>
            <p:nvPr/>
          </p:nvSpPr>
          <p:spPr>
            <a:xfrm>
              <a:off x="3352800" y="6248400"/>
              <a:ext cx="3886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Shape priors   (N-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th</a:t>
              </a:r>
              <a:r>
                <a:rPr lang="en-US" sz="2400" dirty="0" smtClean="0">
                  <a:solidFill>
                    <a:prstClr val="black"/>
                  </a:solidFill>
                </a:rPr>
                <a:t> order)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2800" y="5867400"/>
              <a:ext cx="38862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Connectivity   (N-</a:t>
              </a:r>
              <a:r>
                <a:rPr lang="en-US" sz="2400" dirty="0" err="1" smtClean="0">
                  <a:solidFill>
                    <a:prstClr val="black"/>
                  </a:solidFill>
                </a:rPr>
                <a:t>th</a:t>
              </a:r>
              <a:r>
                <a:rPr lang="en-US" sz="2400" dirty="0" smtClean="0">
                  <a:solidFill>
                    <a:prstClr val="black"/>
                  </a:solidFill>
                </a:rPr>
                <a:t> order)</a:t>
              </a:r>
              <a:endParaRPr lang="en-US" sz="24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688" y="3657600"/>
            <a:ext cx="4813112" cy="1833265"/>
            <a:chOff x="63688" y="3657600"/>
            <a:chExt cx="4813112" cy="1833265"/>
          </a:xfrm>
        </p:grpSpPr>
        <p:sp>
          <p:nvSpPr>
            <p:cNvPr id="16" name="TextBox 15"/>
            <p:cNvSpPr txBox="1"/>
            <p:nvPr/>
          </p:nvSpPr>
          <p:spPr>
            <a:xfrm>
              <a:off x="63688" y="4572000"/>
              <a:ext cx="47545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Cardinality potentials      (N-</a:t>
              </a:r>
              <a:r>
                <a:rPr lang="en-US" sz="2400" dirty="0" err="1" smtClean="0"/>
                <a:t>th</a:t>
              </a:r>
              <a:r>
                <a:rPr lang="en-US" sz="2400" dirty="0" smtClean="0"/>
                <a:t> order)</a:t>
              </a:r>
              <a:endParaRPr lang="en-US" sz="24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3688" y="3657600"/>
              <a:ext cx="47798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Appearance Entropy        (N-</a:t>
              </a:r>
              <a:r>
                <a:rPr lang="en-US" sz="2400" dirty="0" err="1" smtClean="0"/>
                <a:t>th</a:t>
              </a:r>
              <a:r>
                <a:rPr lang="en-US" sz="2400" dirty="0" smtClean="0"/>
                <a:t> order)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688" y="4114800"/>
              <a:ext cx="4758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Color consistency             (N-</a:t>
              </a:r>
              <a:r>
                <a:rPr lang="en-US" sz="2400" dirty="0" err="1" smtClean="0"/>
                <a:t>th</a:t>
              </a:r>
              <a:r>
                <a:rPr lang="en-US" sz="2400" dirty="0" smtClean="0"/>
                <a:t> order)</a:t>
              </a:r>
              <a:endParaRPr lang="en-US" sz="2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688" y="5029200"/>
              <a:ext cx="48131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Distribution consistency (N-</a:t>
              </a:r>
              <a:r>
                <a:rPr lang="en-US" sz="2400" dirty="0" err="1" smtClean="0"/>
                <a:t>th</a:t>
              </a:r>
              <a:r>
                <a:rPr lang="en-US" sz="2400" dirty="0" smtClean="0"/>
                <a:t> order)</a:t>
              </a:r>
              <a:endParaRPr lang="en-US" sz="2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228093" y="3124200"/>
            <a:ext cx="3031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boundary smoothness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52400" y="3886200"/>
            <a:ext cx="8971538" cy="1371600"/>
            <a:chOff x="152400" y="4114800"/>
            <a:chExt cx="8971538" cy="1371600"/>
          </a:xfrm>
        </p:grpSpPr>
        <p:sp>
          <p:nvSpPr>
            <p:cNvPr id="9" name="Rectangle 8"/>
            <p:cNvSpPr/>
            <p:nvPr/>
          </p:nvSpPr>
          <p:spPr>
            <a:xfrm>
              <a:off x="152400" y="4114800"/>
              <a:ext cx="8915400" cy="1371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24400" y="4419600"/>
              <a:ext cx="4399538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submodular approximations </a:t>
              </a:r>
            </a:p>
            <a:p>
              <a:pPr algn="ctr"/>
              <a:r>
                <a:rPr lang="en-US" dirty="0" smtClean="0"/>
                <a:t>[our work: Trust Region 13, Auxiliary Cuts 13]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400" y="3124200"/>
            <a:ext cx="8915400" cy="738664"/>
            <a:chOff x="152400" y="2895600"/>
            <a:chExt cx="8915400" cy="738664"/>
          </a:xfrm>
        </p:grpSpPr>
        <p:sp>
          <p:nvSpPr>
            <p:cNvPr id="8" name="Rectangle 7"/>
            <p:cNvSpPr/>
            <p:nvPr/>
          </p:nvSpPr>
          <p:spPr>
            <a:xfrm>
              <a:off x="152400" y="2971800"/>
              <a:ext cx="8915400" cy="609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283237" y="2895600"/>
              <a:ext cx="256781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global minimum </a:t>
              </a:r>
            </a:p>
            <a:p>
              <a:pPr algn="ctr"/>
              <a:r>
                <a:rPr lang="en-US" dirty="0" smtClean="0"/>
                <a:t>[our work: One Cut 2014]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2400" y="2362200"/>
            <a:ext cx="8991600" cy="762000"/>
            <a:chOff x="152400" y="1905000"/>
            <a:chExt cx="8991600" cy="762000"/>
          </a:xfrm>
        </p:grpSpPr>
        <p:sp>
          <p:nvSpPr>
            <p:cNvPr id="7" name="Rectangle 6"/>
            <p:cNvSpPr/>
            <p:nvPr/>
          </p:nvSpPr>
          <p:spPr>
            <a:xfrm>
              <a:off x="152400" y="1981200"/>
              <a:ext cx="8915400" cy="6858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15000" y="1905000"/>
              <a:ext cx="34290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block-coordinate descent</a:t>
              </a:r>
            </a:p>
            <a:p>
              <a:pPr algn="ctr"/>
              <a:r>
                <a:rPr lang="en-US" dirty="0" smtClean="0"/>
                <a:t>[</a:t>
              </a:r>
              <a:r>
                <a:rPr lang="en-US" dirty="0" err="1" smtClean="0"/>
                <a:t>Zhu&amp;Yuille</a:t>
              </a:r>
              <a:r>
                <a:rPr lang="en-US" dirty="0" smtClean="0"/>
                <a:t> 96, </a:t>
              </a:r>
              <a:r>
                <a:rPr lang="en-US" dirty="0" err="1" smtClean="0"/>
                <a:t>GrabCut</a:t>
              </a:r>
              <a:r>
                <a:rPr lang="en-US" dirty="0" smtClean="0"/>
                <a:t> 04]</a:t>
              </a:r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Overview of 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38400"/>
            <a:ext cx="5867400" cy="4038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From likelihoods to </a:t>
            </a:r>
            <a:r>
              <a:rPr lang="en-US" sz="2800" b="1" dirty="0" smtClean="0">
                <a:solidFill>
                  <a:srgbClr val="0000FF"/>
                </a:solidFill>
              </a:rPr>
              <a:t>entropy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sz="2800" dirty="0" smtClean="0"/>
              <a:t>From entropy to </a:t>
            </a:r>
            <a:r>
              <a:rPr lang="en-US" sz="2800" b="1" dirty="0" smtClean="0">
                <a:solidFill>
                  <a:srgbClr val="0000FF"/>
                </a:solidFill>
              </a:rPr>
              <a:t>color consistency</a:t>
            </a:r>
          </a:p>
          <a:p>
            <a:endParaRPr lang="en-US" sz="900" dirty="0" smtClean="0"/>
          </a:p>
          <a:p>
            <a:r>
              <a:rPr lang="en-US" sz="2800" dirty="0" smtClean="0"/>
              <a:t>Convex </a:t>
            </a:r>
            <a:r>
              <a:rPr lang="en-US" sz="2800" b="1" dirty="0" smtClean="0">
                <a:solidFill>
                  <a:srgbClr val="0000FF"/>
                </a:solidFill>
              </a:rPr>
              <a:t>cardinality potentials </a:t>
            </a:r>
          </a:p>
          <a:p>
            <a:r>
              <a:rPr lang="en-US" sz="2800" b="1" dirty="0" smtClean="0">
                <a:solidFill>
                  <a:srgbClr val="0000FF"/>
                </a:solidFill>
              </a:rPr>
              <a:t>Distribution consistency</a:t>
            </a:r>
          </a:p>
          <a:p>
            <a:r>
              <a:rPr lang="en-US" sz="2800" dirty="0" smtClean="0"/>
              <a:t>From length to </a:t>
            </a:r>
            <a:r>
              <a:rPr lang="en-US" sz="2800" b="1" dirty="0" smtClean="0">
                <a:solidFill>
                  <a:srgbClr val="0000FF"/>
                </a:solidFill>
              </a:rPr>
              <a:t>curvature</a:t>
            </a:r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603778" y="1591270"/>
            <a:ext cx="1754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optimization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8155" y="1595735"/>
            <a:ext cx="2958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</a:rPr>
              <a:t>high-order functionals</a:t>
            </a:r>
            <a:endParaRPr lang="en-US" sz="2400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1324071" y="4953000"/>
            <a:ext cx="4543329" cy="1524000"/>
            <a:chOff x="1324071" y="4953000"/>
            <a:chExt cx="4543329" cy="1524000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4267200" y="4953000"/>
              <a:ext cx="1600200" cy="838200"/>
            </a:xfrm>
            <a:prstGeom prst="straightConnector1">
              <a:avLst/>
            </a:prstGeom>
            <a:ln w="22225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324071" y="5738336"/>
              <a:ext cx="3468514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0000FF"/>
                  </a:solidFill>
                </a:rPr>
                <a:t>other extensions </a:t>
              </a:r>
              <a:r>
                <a:rPr lang="en-US" sz="2400" dirty="0" smtClean="0">
                  <a:solidFill>
                    <a:srgbClr val="0000FF"/>
                  </a:solidFill>
                </a:rPr>
                <a:t>[arXiv13]</a:t>
              </a:r>
            </a:p>
            <a:p>
              <a:pPr algn="ctr"/>
              <a:endParaRPr lang="en-US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86"/>
          <p:cNvGraphicFramePr>
            <a:graphicFrameLocks noChangeAspect="1"/>
          </p:cNvGraphicFramePr>
          <p:nvPr/>
        </p:nvGraphicFramePr>
        <p:xfrm>
          <a:off x="365125" y="1752600"/>
          <a:ext cx="6950075" cy="766763"/>
        </p:xfrm>
        <a:graphic>
          <a:graphicData uri="http://schemas.openxmlformats.org/presentationml/2006/ole">
            <p:oleObj spid="_x0000_s512002" name="Equation" r:id="rId3" imgW="3517560" imgH="35532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4333" y="2638184"/>
            <a:ext cx="2752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assuming known</a:t>
            </a:r>
            <a:endParaRPr lang="en-US" sz="2800" b="1" dirty="0">
              <a:latin typeface="+mn-l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475" y="3746091"/>
            <a:ext cx="2171700" cy="1555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D:\Lena\work\code\linesearchcuts_code\data\GRAB_CUT_DB\data_GT\llama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811" y="3745988"/>
            <a:ext cx="2164781" cy="15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778734" y="5851386"/>
            <a:ext cx="4002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Boykov&amp;Jolly</a:t>
            </a:r>
            <a:r>
              <a:rPr lang="en-US" sz="2400" dirty="0" smtClean="0"/>
              <a:t>, ICCV2001]</a:t>
            </a:r>
            <a:endParaRPr lang="en-US" sz="2400" dirty="0"/>
          </a:p>
        </p:txBody>
      </p:sp>
      <p:sp>
        <p:nvSpPr>
          <p:cNvPr id="20" name="Text Box 231"/>
          <p:cNvSpPr txBox="1">
            <a:spLocks noChangeArrowheads="1"/>
          </p:cNvSpPr>
          <p:nvPr/>
        </p:nvSpPr>
        <p:spPr bwMode="auto">
          <a:xfrm>
            <a:off x="2380425" y="5441914"/>
            <a:ext cx="4420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image segmentation, graph cut</a:t>
            </a:r>
            <a:endParaRPr lang="en-US" sz="2400" dirty="0"/>
          </a:p>
        </p:txBody>
      </p:sp>
      <p:graphicFrame>
        <p:nvGraphicFramePr>
          <p:cNvPr id="847878" name="Object 6"/>
          <p:cNvGraphicFramePr>
            <a:graphicFrameLocks noChangeAspect="1"/>
          </p:cNvGraphicFramePr>
          <p:nvPr/>
        </p:nvGraphicFramePr>
        <p:xfrm>
          <a:off x="830263" y="4060825"/>
          <a:ext cx="1252537" cy="514350"/>
        </p:xfrm>
        <a:graphic>
          <a:graphicData uri="http://schemas.openxmlformats.org/presentationml/2006/ole">
            <p:oleObj spid="_x0000_s512004" name="Equation" r:id="rId6" imgW="634680" imgH="228600" progId="Equation.3">
              <p:embed/>
            </p:oleObj>
          </a:graphicData>
        </a:graphic>
      </p:graphicFrame>
      <p:grpSp>
        <p:nvGrpSpPr>
          <p:cNvPr id="3" name="Group 27"/>
          <p:cNvGrpSpPr/>
          <p:nvPr/>
        </p:nvGrpSpPr>
        <p:grpSpPr>
          <a:xfrm>
            <a:off x="2530907" y="4055633"/>
            <a:ext cx="1825940" cy="1075765"/>
            <a:chOff x="2530907" y="4055633"/>
            <a:chExt cx="1825940" cy="1075765"/>
          </a:xfrm>
        </p:grpSpPr>
        <p:sp>
          <p:nvSpPr>
            <p:cNvPr id="24" name="Freeform 23"/>
            <p:cNvSpPr/>
            <p:nvPr/>
          </p:nvSpPr>
          <p:spPr bwMode="auto">
            <a:xfrm>
              <a:off x="3205783" y="4442908"/>
              <a:ext cx="225910" cy="688490"/>
            </a:xfrm>
            <a:custGeom>
              <a:avLst/>
              <a:gdLst>
                <a:gd name="connsiteX0" fmla="*/ 10757 w 225910"/>
                <a:gd name="connsiteY0" fmla="*/ 688490 h 688490"/>
                <a:gd name="connsiteX1" fmla="*/ 0 w 225910"/>
                <a:gd name="connsiteY1" fmla="*/ 591671 h 688490"/>
                <a:gd name="connsiteX2" fmla="*/ 10757 w 225910"/>
                <a:gd name="connsiteY2" fmla="*/ 355003 h 688490"/>
                <a:gd name="connsiteX3" fmla="*/ 21515 w 225910"/>
                <a:gd name="connsiteY3" fmla="*/ 268941 h 688490"/>
                <a:gd name="connsiteX4" fmla="*/ 43030 w 225910"/>
                <a:gd name="connsiteY4" fmla="*/ 225911 h 688490"/>
                <a:gd name="connsiteX5" fmla="*/ 53788 w 225910"/>
                <a:gd name="connsiteY5" fmla="*/ 193638 h 688490"/>
                <a:gd name="connsiteX6" fmla="*/ 75303 w 225910"/>
                <a:gd name="connsiteY6" fmla="*/ 150607 h 688490"/>
                <a:gd name="connsiteX7" fmla="*/ 86061 w 225910"/>
                <a:gd name="connsiteY7" fmla="*/ 118334 h 688490"/>
                <a:gd name="connsiteX8" fmla="*/ 118334 w 225910"/>
                <a:gd name="connsiteY8" fmla="*/ 64546 h 688490"/>
                <a:gd name="connsiteX9" fmla="*/ 129091 w 225910"/>
                <a:gd name="connsiteY9" fmla="*/ 32273 h 688490"/>
                <a:gd name="connsiteX10" fmla="*/ 182880 w 225910"/>
                <a:gd name="connsiteY10" fmla="*/ 0 h 688490"/>
                <a:gd name="connsiteX11" fmla="*/ 225910 w 225910"/>
                <a:gd name="connsiteY11" fmla="*/ 21516 h 68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910" h="688490">
                  <a:moveTo>
                    <a:pt x="10757" y="688490"/>
                  </a:moveTo>
                  <a:cubicBezTo>
                    <a:pt x="7171" y="656217"/>
                    <a:pt x="0" y="624143"/>
                    <a:pt x="0" y="591671"/>
                  </a:cubicBezTo>
                  <a:cubicBezTo>
                    <a:pt x="0" y="512700"/>
                    <a:pt x="5504" y="433799"/>
                    <a:pt x="10757" y="355003"/>
                  </a:cubicBezTo>
                  <a:cubicBezTo>
                    <a:pt x="12680" y="326156"/>
                    <a:pt x="14503" y="296988"/>
                    <a:pt x="21515" y="268941"/>
                  </a:cubicBezTo>
                  <a:cubicBezTo>
                    <a:pt x="25404" y="253383"/>
                    <a:pt x="36713" y="240651"/>
                    <a:pt x="43030" y="225911"/>
                  </a:cubicBezTo>
                  <a:cubicBezTo>
                    <a:pt x="47497" y="215488"/>
                    <a:pt x="49321" y="204061"/>
                    <a:pt x="53788" y="193638"/>
                  </a:cubicBezTo>
                  <a:cubicBezTo>
                    <a:pt x="60105" y="178898"/>
                    <a:pt x="68986" y="165347"/>
                    <a:pt x="75303" y="150607"/>
                  </a:cubicBezTo>
                  <a:cubicBezTo>
                    <a:pt x="79770" y="140184"/>
                    <a:pt x="80990" y="128476"/>
                    <a:pt x="86061" y="118334"/>
                  </a:cubicBezTo>
                  <a:cubicBezTo>
                    <a:pt x="95412" y="99632"/>
                    <a:pt x="108983" y="83248"/>
                    <a:pt x="118334" y="64546"/>
                  </a:cubicBezTo>
                  <a:cubicBezTo>
                    <a:pt x="123405" y="54404"/>
                    <a:pt x="123257" y="41997"/>
                    <a:pt x="129091" y="32273"/>
                  </a:cubicBezTo>
                  <a:cubicBezTo>
                    <a:pt x="143857" y="7663"/>
                    <a:pt x="157496" y="8461"/>
                    <a:pt x="182880" y="0"/>
                  </a:cubicBezTo>
                  <a:cubicBezTo>
                    <a:pt x="219964" y="12362"/>
                    <a:pt x="207135" y="2739"/>
                    <a:pt x="225910" y="21516"/>
                  </a:cubicBezTo>
                </a:path>
              </a:pathLst>
            </a:custGeom>
            <a:noFill/>
            <a:ln w="60325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009618" y="4055633"/>
              <a:ext cx="347229" cy="849854"/>
            </a:xfrm>
            <a:custGeom>
              <a:avLst/>
              <a:gdLst>
                <a:gd name="connsiteX0" fmla="*/ 218137 w 347229"/>
                <a:gd name="connsiteY0" fmla="*/ 849854 h 849854"/>
                <a:gd name="connsiteX1" fmla="*/ 250410 w 347229"/>
                <a:gd name="connsiteY1" fmla="*/ 817581 h 849854"/>
                <a:gd name="connsiteX2" fmla="*/ 282683 w 347229"/>
                <a:gd name="connsiteY2" fmla="*/ 710005 h 849854"/>
                <a:gd name="connsiteX3" fmla="*/ 293441 w 347229"/>
                <a:gd name="connsiteY3" fmla="*/ 677732 h 849854"/>
                <a:gd name="connsiteX4" fmla="*/ 314956 w 347229"/>
                <a:gd name="connsiteY4" fmla="*/ 591671 h 849854"/>
                <a:gd name="connsiteX5" fmla="*/ 347229 w 347229"/>
                <a:gd name="connsiteY5" fmla="*/ 505609 h 849854"/>
                <a:gd name="connsiteX6" fmla="*/ 325714 w 347229"/>
                <a:gd name="connsiteY6" fmla="*/ 301214 h 849854"/>
                <a:gd name="connsiteX7" fmla="*/ 282683 w 347229"/>
                <a:gd name="connsiteY7" fmla="*/ 215153 h 849854"/>
                <a:gd name="connsiteX8" fmla="*/ 250410 w 347229"/>
                <a:gd name="connsiteY8" fmla="*/ 172122 h 849854"/>
                <a:gd name="connsiteX9" fmla="*/ 142834 w 347229"/>
                <a:gd name="connsiteY9" fmla="*/ 96819 h 849854"/>
                <a:gd name="connsiteX10" fmla="*/ 99803 w 347229"/>
                <a:gd name="connsiteY10" fmla="*/ 75303 h 849854"/>
                <a:gd name="connsiteX11" fmla="*/ 35257 w 347229"/>
                <a:gd name="connsiteY11" fmla="*/ 32273 h 849854"/>
                <a:gd name="connsiteX12" fmla="*/ 2984 w 347229"/>
                <a:gd name="connsiteY12" fmla="*/ 0 h 8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229" h="849854">
                  <a:moveTo>
                    <a:pt x="218137" y="849854"/>
                  </a:moveTo>
                  <a:cubicBezTo>
                    <a:pt x="228895" y="839096"/>
                    <a:pt x="243022" y="830880"/>
                    <a:pt x="250410" y="817581"/>
                  </a:cubicBezTo>
                  <a:cubicBezTo>
                    <a:pt x="265452" y="790506"/>
                    <a:pt x="273694" y="741466"/>
                    <a:pt x="282683" y="710005"/>
                  </a:cubicBezTo>
                  <a:cubicBezTo>
                    <a:pt x="285798" y="699102"/>
                    <a:pt x="290457" y="688672"/>
                    <a:pt x="293441" y="677732"/>
                  </a:cubicBezTo>
                  <a:cubicBezTo>
                    <a:pt x="301221" y="649204"/>
                    <a:pt x="301732" y="618119"/>
                    <a:pt x="314956" y="591671"/>
                  </a:cubicBezTo>
                  <a:cubicBezTo>
                    <a:pt x="343083" y="535416"/>
                    <a:pt x="332581" y="564198"/>
                    <a:pt x="347229" y="505609"/>
                  </a:cubicBezTo>
                  <a:cubicBezTo>
                    <a:pt x="340057" y="437477"/>
                    <a:pt x="336977" y="368790"/>
                    <a:pt x="325714" y="301214"/>
                  </a:cubicBezTo>
                  <a:cubicBezTo>
                    <a:pt x="320468" y="269736"/>
                    <a:pt x="300801" y="240519"/>
                    <a:pt x="282683" y="215153"/>
                  </a:cubicBezTo>
                  <a:cubicBezTo>
                    <a:pt x="272262" y="200563"/>
                    <a:pt x="263088" y="184800"/>
                    <a:pt x="250410" y="172122"/>
                  </a:cubicBezTo>
                  <a:cubicBezTo>
                    <a:pt x="235697" y="157408"/>
                    <a:pt x="151625" y="102093"/>
                    <a:pt x="142834" y="96819"/>
                  </a:cubicBezTo>
                  <a:cubicBezTo>
                    <a:pt x="129083" y="88568"/>
                    <a:pt x="113554" y="83554"/>
                    <a:pt x="99803" y="75303"/>
                  </a:cubicBezTo>
                  <a:cubicBezTo>
                    <a:pt x="77630" y="61999"/>
                    <a:pt x="56772" y="46616"/>
                    <a:pt x="35257" y="32273"/>
                  </a:cubicBezTo>
                  <a:cubicBezTo>
                    <a:pt x="0" y="8769"/>
                    <a:pt x="2984" y="23687"/>
                    <a:pt x="2984" y="0"/>
                  </a:cubicBezTo>
                </a:path>
              </a:pathLst>
            </a:custGeom>
            <a:noFill/>
            <a:ln w="635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 rot="13954688">
              <a:off x="2787146" y="3833961"/>
              <a:ext cx="101334" cy="613812"/>
            </a:xfrm>
            <a:custGeom>
              <a:avLst/>
              <a:gdLst>
                <a:gd name="connsiteX0" fmla="*/ 218137 w 347229"/>
                <a:gd name="connsiteY0" fmla="*/ 849854 h 849854"/>
                <a:gd name="connsiteX1" fmla="*/ 250410 w 347229"/>
                <a:gd name="connsiteY1" fmla="*/ 817581 h 849854"/>
                <a:gd name="connsiteX2" fmla="*/ 282683 w 347229"/>
                <a:gd name="connsiteY2" fmla="*/ 710005 h 849854"/>
                <a:gd name="connsiteX3" fmla="*/ 293441 w 347229"/>
                <a:gd name="connsiteY3" fmla="*/ 677732 h 849854"/>
                <a:gd name="connsiteX4" fmla="*/ 314956 w 347229"/>
                <a:gd name="connsiteY4" fmla="*/ 591671 h 849854"/>
                <a:gd name="connsiteX5" fmla="*/ 347229 w 347229"/>
                <a:gd name="connsiteY5" fmla="*/ 505609 h 849854"/>
                <a:gd name="connsiteX6" fmla="*/ 325714 w 347229"/>
                <a:gd name="connsiteY6" fmla="*/ 301214 h 849854"/>
                <a:gd name="connsiteX7" fmla="*/ 282683 w 347229"/>
                <a:gd name="connsiteY7" fmla="*/ 215153 h 849854"/>
                <a:gd name="connsiteX8" fmla="*/ 250410 w 347229"/>
                <a:gd name="connsiteY8" fmla="*/ 172122 h 849854"/>
                <a:gd name="connsiteX9" fmla="*/ 142834 w 347229"/>
                <a:gd name="connsiteY9" fmla="*/ 96819 h 849854"/>
                <a:gd name="connsiteX10" fmla="*/ 99803 w 347229"/>
                <a:gd name="connsiteY10" fmla="*/ 75303 h 849854"/>
                <a:gd name="connsiteX11" fmla="*/ 35257 w 347229"/>
                <a:gd name="connsiteY11" fmla="*/ 32273 h 849854"/>
                <a:gd name="connsiteX12" fmla="*/ 2984 w 347229"/>
                <a:gd name="connsiteY12" fmla="*/ 0 h 849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7229" h="849854">
                  <a:moveTo>
                    <a:pt x="218137" y="849854"/>
                  </a:moveTo>
                  <a:cubicBezTo>
                    <a:pt x="228895" y="839096"/>
                    <a:pt x="243022" y="830880"/>
                    <a:pt x="250410" y="817581"/>
                  </a:cubicBezTo>
                  <a:cubicBezTo>
                    <a:pt x="265452" y="790506"/>
                    <a:pt x="273694" y="741466"/>
                    <a:pt x="282683" y="710005"/>
                  </a:cubicBezTo>
                  <a:cubicBezTo>
                    <a:pt x="285798" y="699102"/>
                    <a:pt x="290457" y="688672"/>
                    <a:pt x="293441" y="677732"/>
                  </a:cubicBezTo>
                  <a:cubicBezTo>
                    <a:pt x="301221" y="649204"/>
                    <a:pt x="301732" y="618119"/>
                    <a:pt x="314956" y="591671"/>
                  </a:cubicBezTo>
                  <a:cubicBezTo>
                    <a:pt x="343083" y="535416"/>
                    <a:pt x="332581" y="564198"/>
                    <a:pt x="347229" y="505609"/>
                  </a:cubicBezTo>
                  <a:cubicBezTo>
                    <a:pt x="340057" y="437477"/>
                    <a:pt x="336977" y="368790"/>
                    <a:pt x="325714" y="301214"/>
                  </a:cubicBezTo>
                  <a:cubicBezTo>
                    <a:pt x="320468" y="269736"/>
                    <a:pt x="300801" y="240519"/>
                    <a:pt x="282683" y="215153"/>
                  </a:cubicBezTo>
                  <a:cubicBezTo>
                    <a:pt x="272262" y="200563"/>
                    <a:pt x="263088" y="184800"/>
                    <a:pt x="250410" y="172122"/>
                  </a:cubicBezTo>
                  <a:cubicBezTo>
                    <a:pt x="235697" y="157408"/>
                    <a:pt x="151625" y="102093"/>
                    <a:pt x="142834" y="96819"/>
                  </a:cubicBezTo>
                  <a:cubicBezTo>
                    <a:pt x="129083" y="88568"/>
                    <a:pt x="113554" y="83554"/>
                    <a:pt x="99803" y="75303"/>
                  </a:cubicBezTo>
                  <a:cubicBezTo>
                    <a:pt x="77630" y="61999"/>
                    <a:pt x="56772" y="46616"/>
                    <a:pt x="35257" y="32273"/>
                  </a:cubicBezTo>
                  <a:cubicBezTo>
                    <a:pt x="0" y="8769"/>
                    <a:pt x="2984" y="23687"/>
                    <a:pt x="2984" y="0"/>
                  </a:cubicBezTo>
                </a:path>
              </a:pathLst>
            </a:custGeom>
            <a:noFill/>
            <a:ln w="63500" cap="flat" cmpd="sng" algn="ctr">
              <a:solidFill>
                <a:srgbClr val="0000FF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745377" y="5494947"/>
            <a:ext cx="937292" cy="1179096"/>
            <a:chOff x="2681" y="1547"/>
            <a:chExt cx="847" cy="1264"/>
          </a:xfrm>
        </p:grpSpPr>
        <p:grpSp>
          <p:nvGrpSpPr>
            <p:cNvPr id="8" name="Group 7"/>
            <p:cNvGrpSpPr>
              <a:grpSpLocks/>
            </p:cNvGrpSpPr>
            <p:nvPr/>
          </p:nvGrpSpPr>
          <p:grpSpPr bwMode="auto">
            <a:xfrm>
              <a:off x="2728" y="2054"/>
              <a:ext cx="719" cy="580"/>
              <a:chOff x="1773" y="3216"/>
              <a:chExt cx="1058" cy="768"/>
            </a:xfrm>
          </p:grpSpPr>
          <p:sp>
            <p:nvSpPr>
              <p:cNvPr id="64" name="Freeform 8"/>
              <p:cNvSpPr>
                <a:spLocks/>
              </p:cNvSpPr>
              <p:nvPr/>
            </p:nvSpPr>
            <p:spPr bwMode="auto">
              <a:xfrm rot="10836302">
                <a:off x="2350" y="3601"/>
                <a:ext cx="192" cy="336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48" y="144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192" y="0"/>
                    </a:moveTo>
                    <a:cubicBezTo>
                      <a:pt x="136" y="44"/>
                      <a:pt x="80" y="88"/>
                      <a:pt x="48" y="144"/>
                    </a:cubicBezTo>
                    <a:cubicBezTo>
                      <a:pt x="16" y="200"/>
                      <a:pt x="8" y="268"/>
                      <a:pt x="0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9"/>
              <p:cNvSpPr>
                <a:spLocks/>
              </p:cNvSpPr>
              <p:nvPr/>
            </p:nvSpPr>
            <p:spPr bwMode="auto">
              <a:xfrm rot="10836302">
                <a:off x="2304" y="3408"/>
                <a:ext cx="390" cy="574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56" y="192"/>
                  </a:cxn>
                  <a:cxn ang="0">
                    <a:pos x="8" y="576"/>
                  </a:cxn>
                </a:cxnLst>
                <a:rect l="0" t="0" r="r" b="b"/>
                <a:pathLst>
                  <a:path w="344" h="576">
                    <a:moveTo>
                      <a:pt x="344" y="0"/>
                    </a:moveTo>
                    <a:cubicBezTo>
                      <a:pt x="228" y="48"/>
                      <a:pt x="112" y="96"/>
                      <a:pt x="56" y="192"/>
                    </a:cubicBezTo>
                    <a:cubicBezTo>
                      <a:pt x="0" y="288"/>
                      <a:pt x="4" y="432"/>
                      <a:pt x="8" y="576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10"/>
              <p:cNvSpPr>
                <a:spLocks/>
              </p:cNvSpPr>
              <p:nvPr/>
            </p:nvSpPr>
            <p:spPr bwMode="auto">
              <a:xfrm rot="10836302">
                <a:off x="2351" y="3219"/>
                <a:ext cx="480" cy="765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96" y="192"/>
                  </a:cxn>
                  <a:cxn ang="0">
                    <a:pos x="0" y="816"/>
                  </a:cxn>
                </a:cxnLst>
                <a:rect l="0" t="0" r="r" b="b"/>
                <a:pathLst>
                  <a:path w="480" h="816">
                    <a:moveTo>
                      <a:pt x="480" y="0"/>
                    </a:moveTo>
                    <a:cubicBezTo>
                      <a:pt x="328" y="28"/>
                      <a:pt x="176" y="56"/>
                      <a:pt x="96" y="192"/>
                    </a:cubicBezTo>
                    <a:cubicBezTo>
                      <a:pt x="16" y="328"/>
                      <a:pt x="8" y="572"/>
                      <a:pt x="0" y="816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11"/>
              <p:cNvSpPr>
                <a:spLocks/>
              </p:cNvSpPr>
              <p:nvPr/>
            </p:nvSpPr>
            <p:spPr bwMode="auto">
              <a:xfrm rot="10836302">
                <a:off x="2142" y="3598"/>
                <a:ext cx="112" cy="3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96" y="336"/>
                  </a:cxn>
                </a:cxnLst>
                <a:rect l="0" t="0" r="r" b="b"/>
                <a:pathLst>
                  <a:path w="112" h="336">
                    <a:moveTo>
                      <a:pt x="0" y="0"/>
                    </a:moveTo>
                    <a:cubicBezTo>
                      <a:pt x="40" y="68"/>
                      <a:pt x="80" y="136"/>
                      <a:pt x="96" y="192"/>
                    </a:cubicBezTo>
                    <a:cubicBezTo>
                      <a:pt x="112" y="248"/>
                      <a:pt x="104" y="292"/>
                      <a:pt x="96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12"/>
              <p:cNvSpPr>
                <a:spLocks/>
              </p:cNvSpPr>
              <p:nvPr/>
            </p:nvSpPr>
            <p:spPr bwMode="auto">
              <a:xfrm rot="10836302">
                <a:off x="2301" y="3407"/>
                <a:ext cx="1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8"/>
                  </a:cxn>
                </a:cxnLst>
                <a:rect l="0" t="0" r="r" b="b"/>
                <a:pathLst>
                  <a:path w="1" h="528">
                    <a:moveTo>
                      <a:pt x="0" y="0"/>
                    </a:moveTo>
                    <a:cubicBezTo>
                      <a:pt x="0" y="0"/>
                      <a:pt x="0" y="264"/>
                      <a:pt x="0" y="528"/>
                    </a:cubicBezTo>
                  </a:path>
                </a:pathLst>
              </a:custGeom>
              <a:noFill/>
              <a:ln w="1270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13"/>
              <p:cNvSpPr>
                <a:spLocks/>
              </p:cNvSpPr>
              <p:nvPr/>
            </p:nvSpPr>
            <p:spPr bwMode="auto">
              <a:xfrm rot="10836302">
                <a:off x="2351" y="3216"/>
                <a:ext cx="120" cy="720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4" y="480"/>
                  </a:cxn>
                  <a:cxn ang="0">
                    <a:pos x="24" y="720"/>
                  </a:cxn>
                </a:cxnLst>
                <a:rect l="0" t="0" r="r" b="b"/>
                <a:pathLst>
                  <a:path w="168" h="720">
                    <a:moveTo>
                      <a:pt x="168" y="0"/>
                    </a:moveTo>
                    <a:cubicBezTo>
                      <a:pt x="108" y="180"/>
                      <a:pt x="48" y="360"/>
                      <a:pt x="24" y="480"/>
                    </a:cubicBezTo>
                    <a:cubicBezTo>
                      <a:pt x="0" y="600"/>
                      <a:pt x="12" y="660"/>
                      <a:pt x="24" y="720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14"/>
              <p:cNvSpPr>
                <a:spLocks/>
              </p:cNvSpPr>
              <p:nvPr/>
            </p:nvSpPr>
            <p:spPr bwMode="auto">
              <a:xfrm rot="10836302">
                <a:off x="1773" y="3596"/>
                <a:ext cx="480" cy="3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96"/>
                  </a:cxn>
                  <a:cxn ang="0">
                    <a:pos x="480" y="432"/>
                  </a:cxn>
                </a:cxnLst>
                <a:rect l="0" t="0" r="r" b="b"/>
                <a:pathLst>
                  <a:path w="480" h="432">
                    <a:moveTo>
                      <a:pt x="0" y="0"/>
                    </a:moveTo>
                    <a:cubicBezTo>
                      <a:pt x="128" y="12"/>
                      <a:pt x="256" y="24"/>
                      <a:pt x="336" y="96"/>
                    </a:cubicBezTo>
                    <a:cubicBezTo>
                      <a:pt x="416" y="168"/>
                      <a:pt x="448" y="300"/>
                      <a:pt x="480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15"/>
              <p:cNvSpPr>
                <a:spLocks/>
              </p:cNvSpPr>
              <p:nvPr/>
            </p:nvSpPr>
            <p:spPr bwMode="auto">
              <a:xfrm rot="10836302">
                <a:off x="1911" y="3405"/>
                <a:ext cx="344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288"/>
                  </a:cxn>
                  <a:cxn ang="0">
                    <a:pos x="336" y="576"/>
                  </a:cxn>
                </a:cxnLst>
                <a:rect l="0" t="0" r="r" b="b"/>
                <a:pathLst>
                  <a:path w="344" h="576">
                    <a:moveTo>
                      <a:pt x="0" y="0"/>
                    </a:moveTo>
                    <a:cubicBezTo>
                      <a:pt x="116" y="96"/>
                      <a:pt x="232" y="192"/>
                      <a:pt x="288" y="288"/>
                    </a:cubicBezTo>
                    <a:cubicBezTo>
                      <a:pt x="344" y="384"/>
                      <a:pt x="340" y="480"/>
                      <a:pt x="336" y="576"/>
                    </a:cubicBezTo>
                  </a:path>
                </a:pathLst>
              </a:cu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6"/>
            <p:cNvGrpSpPr>
              <a:grpSpLocks/>
            </p:cNvGrpSpPr>
            <p:nvPr/>
          </p:nvGrpSpPr>
          <p:grpSpPr bwMode="auto">
            <a:xfrm>
              <a:off x="2681" y="2011"/>
              <a:ext cx="847" cy="362"/>
              <a:chOff x="1680" y="3168"/>
              <a:chExt cx="1248" cy="480"/>
            </a:xfrm>
          </p:grpSpPr>
          <p:sp>
            <p:nvSpPr>
              <p:cNvPr id="43" name="Line 17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18"/>
              <p:cNvSpPr>
                <a:spLocks noChangeShapeType="1"/>
              </p:cNvSpPr>
              <p:nvPr/>
            </p:nvSpPr>
            <p:spPr bwMode="auto">
              <a:xfrm flipH="1">
                <a:off x="2304" y="3216"/>
                <a:ext cx="144" cy="192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19"/>
              <p:cNvSpPr>
                <a:spLocks noChangeShapeType="1"/>
              </p:cNvSpPr>
              <p:nvPr/>
            </p:nvSpPr>
            <p:spPr bwMode="auto">
              <a:xfrm flipH="1">
                <a:off x="2544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0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1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384" cy="0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776" y="3600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25"/>
              <p:cNvSpPr>
                <a:spLocks noChangeShapeType="1"/>
              </p:cNvSpPr>
              <p:nvPr/>
            </p:nvSpPr>
            <p:spPr bwMode="auto">
              <a:xfrm>
                <a:off x="2304" y="3408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26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Line 27"/>
              <p:cNvSpPr>
                <a:spLocks noChangeShapeType="1"/>
              </p:cNvSpPr>
              <p:nvPr/>
            </p:nvSpPr>
            <p:spPr bwMode="auto">
              <a:xfrm flipH="1">
                <a:off x="2160" y="3408"/>
                <a:ext cx="144" cy="192"/>
              </a:xfrm>
              <a:prstGeom prst="line">
                <a:avLst/>
              </a:prstGeom>
              <a:noFill/>
              <a:ln w="28575">
                <a:solidFill>
                  <a:srgbClr val="E4B7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1680" y="3168"/>
                <a:ext cx="1248" cy="480"/>
                <a:chOff x="2256" y="1536"/>
                <a:chExt cx="1248" cy="480"/>
              </a:xfrm>
            </p:grpSpPr>
            <p:sp>
              <p:nvSpPr>
                <p:cNvPr id="55" name="Oval 29"/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Oval 30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31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32"/>
                <p:cNvSpPr>
                  <a:spLocks noChangeArrowheads="1"/>
                </p:cNvSpPr>
                <p:nvPr/>
              </p:nvSpPr>
              <p:spPr bwMode="auto">
                <a:xfrm>
                  <a:off x="2928" y="1536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33"/>
                <p:cNvSpPr>
                  <a:spLocks noChangeArrowheads="1"/>
                </p:cNvSpPr>
                <p:nvPr/>
              </p:nvSpPr>
              <p:spPr bwMode="auto">
                <a:xfrm>
                  <a:off x="2784" y="1728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34"/>
                <p:cNvSpPr>
                  <a:spLocks noChangeArrowheads="1"/>
                </p:cNvSpPr>
                <p:nvPr/>
              </p:nvSpPr>
              <p:spPr bwMode="auto">
                <a:xfrm>
                  <a:off x="2640" y="1920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35"/>
                <p:cNvSpPr>
                  <a:spLocks noChangeArrowheads="1"/>
                </p:cNvSpPr>
                <p:nvPr/>
              </p:nvSpPr>
              <p:spPr bwMode="auto">
                <a:xfrm>
                  <a:off x="3312" y="1536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36"/>
                <p:cNvSpPr>
                  <a:spLocks noChangeArrowheads="1"/>
                </p:cNvSpPr>
                <p:nvPr/>
              </p:nvSpPr>
              <p:spPr bwMode="auto">
                <a:xfrm>
                  <a:off x="3168" y="1728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37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192" cy="96"/>
                </a:xfrm>
                <a:prstGeom prst="ellipse">
                  <a:avLst/>
                </a:prstGeom>
                <a:solidFill>
                  <a:schemeClr val="bg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2738" y="1764"/>
              <a:ext cx="717" cy="580"/>
              <a:chOff x="1776" y="2832"/>
              <a:chExt cx="1056" cy="768"/>
            </a:xfrm>
          </p:grpSpPr>
          <p:sp>
            <p:nvSpPr>
              <p:cNvPr id="35" name="Freeform 39"/>
              <p:cNvSpPr>
                <a:spLocks/>
              </p:cNvSpPr>
              <p:nvPr/>
            </p:nvSpPr>
            <p:spPr bwMode="auto">
              <a:xfrm>
                <a:off x="2064" y="2880"/>
                <a:ext cx="192" cy="336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48" y="144"/>
                  </a:cxn>
                  <a:cxn ang="0">
                    <a:pos x="0" y="336"/>
                  </a:cxn>
                </a:cxnLst>
                <a:rect l="0" t="0" r="r" b="b"/>
                <a:pathLst>
                  <a:path w="192" h="336">
                    <a:moveTo>
                      <a:pt x="192" y="0"/>
                    </a:moveTo>
                    <a:cubicBezTo>
                      <a:pt x="136" y="44"/>
                      <a:pt x="80" y="88"/>
                      <a:pt x="48" y="144"/>
                    </a:cubicBezTo>
                    <a:cubicBezTo>
                      <a:pt x="16" y="200"/>
                      <a:pt x="8" y="268"/>
                      <a:pt x="0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40"/>
              <p:cNvSpPr>
                <a:spLocks/>
              </p:cNvSpPr>
              <p:nvPr/>
            </p:nvSpPr>
            <p:spPr bwMode="auto">
              <a:xfrm>
                <a:off x="1912" y="2832"/>
                <a:ext cx="392" cy="576"/>
              </a:xfrm>
              <a:custGeom>
                <a:avLst/>
                <a:gdLst/>
                <a:ahLst/>
                <a:cxnLst>
                  <a:cxn ang="0">
                    <a:pos x="344" y="0"/>
                  </a:cxn>
                  <a:cxn ang="0">
                    <a:pos x="56" y="192"/>
                  </a:cxn>
                  <a:cxn ang="0">
                    <a:pos x="8" y="576"/>
                  </a:cxn>
                </a:cxnLst>
                <a:rect l="0" t="0" r="r" b="b"/>
                <a:pathLst>
                  <a:path w="344" h="576">
                    <a:moveTo>
                      <a:pt x="344" y="0"/>
                    </a:moveTo>
                    <a:cubicBezTo>
                      <a:pt x="228" y="48"/>
                      <a:pt x="112" y="96"/>
                      <a:pt x="56" y="192"/>
                    </a:cubicBezTo>
                    <a:cubicBezTo>
                      <a:pt x="0" y="288"/>
                      <a:pt x="4" y="432"/>
                      <a:pt x="8" y="57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41"/>
              <p:cNvSpPr>
                <a:spLocks/>
              </p:cNvSpPr>
              <p:nvPr/>
            </p:nvSpPr>
            <p:spPr bwMode="auto">
              <a:xfrm>
                <a:off x="1776" y="2832"/>
                <a:ext cx="480" cy="768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96" y="192"/>
                  </a:cxn>
                  <a:cxn ang="0">
                    <a:pos x="0" y="816"/>
                  </a:cxn>
                </a:cxnLst>
                <a:rect l="0" t="0" r="r" b="b"/>
                <a:pathLst>
                  <a:path w="480" h="816">
                    <a:moveTo>
                      <a:pt x="480" y="0"/>
                    </a:moveTo>
                    <a:cubicBezTo>
                      <a:pt x="328" y="28"/>
                      <a:pt x="176" y="56"/>
                      <a:pt x="96" y="192"/>
                    </a:cubicBezTo>
                    <a:cubicBezTo>
                      <a:pt x="16" y="328"/>
                      <a:pt x="8" y="572"/>
                      <a:pt x="0" y="81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42"/>
              <p:cNvSpPr>
                <a:spLocks/>
              </p:cNvSpPr>
              <p:nvPr/>
            </p:nvSpPr>
            <p:spPr bwMode="auto">
              <a:xfrm>
                <a:off x="2352" y="2880"/>
                <a:ext cx="112" cy="3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192"/>
                  </a:cxn>
                  <a:cxn ang="0">
                    <a:pos x="96" y="336"/>
                  </a:cxn>
                </a:cxnLst>
                <a:rect l="0" t="0" r="r" b="b"/>
                <a:pathLst>
                  <a:path w="112" h="336">
                    <a:moveTo>
                      <a:pt x="0" y="0"/>
                    </a:moveTo>
                    <a:cubicBezTo>
                      <a:pt x="40" y="68"/>
                      <a:pt x="80" y="136"/>
                      <a:pt x="96" y="192"/>
                    </a:cubicBezTo>
                    <a:cubicBezTo>
                      <a:pt x="112" y="248"/>
                      <a:pt x="104" y="292"/>
                      <a:pt x="96" y="336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43"/>
              <p:cNvSpPr>
                <a:spLocks/>
              </p:cNvSpPr>
              <p:nvPr/>
            </p:nvSpPr>
            <p:spPr bwMode="auto">
              <a:xfrm>
                <a:off x="2304" y="2880"/>
                <a:ext cx="1" cy="52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8"/>
                  </a:cxn>
                </a:cxnLst>
                <a:rect l="0" t="0" r="r" b="b"/>
                <a:pathLst>
                  <a:path w="1" h="528">
                    <a:moveTo>
                      <a:pt x="0" y="0"/>
                    </a:moveTo>
                    <a:cubicBezTo>
                      <a:pt x="0" y="0"/>
                      <a:pt x="0" y="264"/>
                      <a:pt x="0" y="528"/>
                    </a:cubicBezTo>
                  </a:path>
                </a:pathLst>
              </a:custGeom>
              <a:noFill/>
              <a:ln w="38100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44"/>
              <p:cNvSpPr>
                <a:spLocks/>
              </p:cNvSpPr>
              <p:nvPr/>
            </p:nvSpPr>
            <p:spPr bwMode="auto">
              <a:xfrm>
                <a:off x="2136" y="2880"/>
                <a:ext cx="120" cy="720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24" y="480"/>
                  </a:cxn>
                  <a:cxn ang="0">
                    <a:pos x="24" y="720"/>
                  </a:cxn>
                </a:cxnLst>
                <a:rect l="0" t="0" r="r" b="b"/>
                <a:pathLst>
                  <a:path w="168" h="720">
                    <a:moveTo>
                      <a:pt x="168" y="0"/>
                    </a:moveTo>
                    <a:cubicBezTo>
                      <a:pt x="108" y="180"/>
                      <a:pt x="48" y="360"/>
                      <a:pt x="24" y="480"/>
                    </a:cubicBezTo>
                    <a:cubicBezTo>
                      <a:pt x="0" y="600"/>
                      <a:pt x="12" y="660"/>
                      <a:pt x="24" y="720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45"/>
              <p:cNvSpPr>
                <a:spLocks/>
              </p:cNvSpPr>
              <p:nvPr/>
            </p:nvSpPr>
            <p:spPr bwMode="auto">
              <a:xfrm>
                <a:off x="2352" y="2832"/>
                <a:ext cx="480" cy="3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96"/>
                  </a:cxn>
                  <a:cxn ang="0">
                    <a:pos x="480" y="432"/>
                  </a:cxn>
                </a:cxnLst>
                <a:rect l="0" t="0" r="r" b="b"/>
                <a:pathLst>
                  <a:path w="480" h="432">
                    <a:moveTo>
                      <a:pt x="0" y="0"/>
                    </a:moveTo>
                    <a:cubicBezTo>
                      <a:pt x="128" y="12"/>
                      <a:pt x="256" y="24"/>
                      <a:pt x="336" y="96"/>
                    </a:cubicBezTo>
                    <a:cubicBezTo>
                      <a:pt x="416" y="168"/>
                      <a:pt x="448" y="300"/>
                      <a:pt x="480" y="432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46"/>
              <p:cNvSpPr>
                <a:spLocks/>
              </p:cNvSpPr>
              <p:nvPr/>
            </p:nvSpPr>
            <p:spPr bwMode="auto">
              <a:xfrm>
                <a:off x="2352" y="2832"/>
                <a:ext cx="344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8" y="288"/>
                  </a:cxn>
                  <a:cxn ang="0">
                    <a:pos x="336" y="576"/>
                  </a:cxn>
                </a:cxnLst>
                <a:rect l="0" t="0" r="r" b="b"/>
                <a:pathLst>
                  <a:path w="344" h="576">
                    <a:moveTo>
                      <a:pt x="0" y="0"/>
                    </a:moveTo>
                    <a:cubicBezTo>
                      <a:pt x="116" y="96"/>
                      <a:pt x="232" y="192"/>
                      <a:pt x="288" y="288"/>
                    </a:cubicBezTo>
                    <a:cubicBezTo>
                      <a:pt x="344" y="384"/>
                      <a:pt x="340" y="480"/>
                      <a:pt x="336" y="576"/>
                    </a:cubicBezTo>
                  </a:path>
                </a:pathLst>
              </a:cu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Freeform 48"/>
            <p:cNvSpPr>
              <a:spLocks/>
            </p:cNvSpPr>
            <p:nvPr/>
          </p:nvSpPr>
          <p:spPr bwMode="auto">
            <a:xfrm>
              <a:off x="2689" y="1742"/>
              <a:ext cx="717" cy="941"/>
            </a:xfrm>
            <a:custGeom>
              <a:avLst/>
              <a:gdLst/>
              <a:ahLst/>
              <a:cxnLst>
                <a:cxn ang="0">
                  <a:pos x="1056" y="0"/>
                </a:cxn>
                <a:cxn ang="0">
                  <a:pos x="864" y="480"/>
                </a:cxn>
                <a:cxn ang="0">
                  <a:pos x="672" y="720"/>
                </a:cxn>
                <a:cxn ang="0">
                  <a:pos x="384" y="672"/>
                </a:cxn>
                <a:cxn ang="0">
                  <a:pos x="144" y="912"/>
                </a:cxn>
                <a:cxn ang="0">
                  <a:pos x="0" y="1248"/>
                </a:cxn>
              </a:cxnLst>
              <a:rect l="0" t="0" r="r" b="b"/>
              <a:pathLst>
                <a:path w="1056" h="1248">
                  <a:moveTo>
                    <a:pt x="1056" y="0"/>
                  </a:moveTo>
                  <a:cubicBezTo>
                    <a:pt x="992" y="180"/>
                    <a:pt x="928" y="360"/>
                    <a:pt x="864" y="480"/>
                  </a:cubicBezTo>
                  <a:cubicBezTo>
                    <a:pt x="800" y="600"/>
                    <a:pt x="752" y="688"/>
                    <a:pt x="672" y="720"/>
                  </a:cubicBezTo>
                  <a:cubicBezTo>
                    <a:pt x="592" y="752"/>
                    <a:pt x="472" y="640"/>
                    <a:pt x="384" y="672"/>
                  </a:cubicBezTo>
                  <a:cubicBezTo>
                    <a:pt x="296" y="704"/>
                    <a:pt x="208" y="816"/>
                    <a:pt x="144" y="912"/>
                  </a:cubicBezTo>
                  <a:cubicBezTo>
                    <a:pt x="80" y="1008"/>
                    <a:pt x="40" y="1128"/>
                    <a:pt x="0" y="1248"/>
                  </a:cubicBezTo>
                </a:path>
              </a:pathLst>
            </a:custGeom>
            <a:noFill/>
            <a:ln w="38100" cap="flat" cmpd="sng">
              <a:solidFill>
                <a:srgbClr val="33CC33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50"/>
            <p:cNvGrpSpPr>
              <a:grpSpLocks/>
            </p:cNvGrpSpPr>
            <p:nvPr/>
          </p:nvGrpSpPr>
          <p:grpSpPr bwMode="auto">
            <a:xfrm>
              <a:off x="2936" y="1547"/>
              <a:ext cx="275" cy="1264"/>
              <a:chOff x="2057" y="2544"/>
              <a:chExt cx="405" cy="1675"/>
            </a:xfrm>
          </p:grpSpPr>
          <p:sp>
            <p:nvSpPr>
              <p:cNvPr id="31" name="Oval 51"/>
              <p:cNvSpPr>
                <a:spLocks noChangeArrowheads="1"/>
              </p:cNvSpPr>
              <p:nvPr/>
            </p:nvSpPr>
            <p:spPr bwMode="auto">
              <a:xfrm>
                <a:off x="2208" y="2736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52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192" cy="192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Text Box 53"/>
              <p:cNvSpPr txBox="1">
                <a:spLocks noChangeArrowheads="1"/>
              </p:cNvSpPr>
              <p:nvPr/>
            </p:nvSpPr>
            <p:spPr bwMode="auto">
              <a:xfrm>
                <a:off x="2344" y="3888"/>
                <a:ext cx="118" cy="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800" b="1" i="1">
                  <a:solidFill>
                    <a:schemeClr val="accent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" name="Text Box 54"/>
              <p:cNvSpPr txBox="1">
                <a:spLocks noChangeArrowheads="1"/>
              </p:cNvSpPr>
              <p:nvPr/>
            </p:nvSpPr>
            <p:spPr bwMode="auto">
              <a:xfrm>
                <a:off x="2057" y="2544"/>
                <a:ext cx="118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sz="2800" b="1" i="1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72" name="Text Box 7"/>
          <p:cNvSpPr txBox="1">
            <a:spLocks noChangeArrowheads="1"/>
          </p:cNvSpPr>
          <p:nvPr/>
        </p:nvSpPr>
        <p:spPr bwMode="auto">
          <a:xfrm>
            <a:off x="7558" y="3111267"/>
            <a:ext cx="37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parametric models </a:t>
            </a:r>
            <a:r>
              <a:rPr lang="en-US" sz="1400" dirty="0"/>
              <a:t>– </a:t>
            </a:r>
            <a:r>
              <a:rPr lang="en-US" sz="1400" dirty="0" smtClean="0"/>
              <a:t>e.g. Gaussian or GMM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non-parametric models - histograms</a:t>
            </a:r>
            <a:endParaRPr lang="en-US" sz="1400" dirty="0"/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1429422" y="2275687"/>
            <a:ext cx="144996" cy="457384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74" name="Straight Arrow Connector 73"/>
          <p:cNvCxnSpPr/>
          <p:nvPr/>
        </p:nvCxnSpPr>
        <p:spPr bwMode="auto">
          <a:xfrm flipH="1" flipV="1">
            <a:off x="1267352" y="2282609"/>
            <a:ext cx="162070" cy="450462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12005" name="Object 5"/>
          <p:cNvGraphicFramePr>
            <a:graphicFrameLocks noChangeAspect="1"/>
          </p:cNvGraphicFramePr>
          <p:nvPr/>
        </p:nvGraphicFramePr>
        <p:xfrm>
          <a:off x="8162925" y="1905000"/>
          <a:ext cx="801688" cy="334963"/>
        </p:xfrm>
        <a:graphic>
          <a:graphicData uri="http://schemas.openxmlformats.org/presentationml/2006/ole">
            <p:oleObj spid="_x0000_s512005" name="Equation" r:id="rId7" imgW="622080" imgH="228600" progId="Equation.3">
              <p:embed/>
            </p:oleObj>
          </a:graphicData>
        </a:graphic>
      </p:graphicFrame>
      <p:sp>
        <p:nvSpPr>
          <p:cNvPr id="75" name="Text Box 233"/>
          <p:cNvSpPr txBox="1">
            <a:spLocks noChangeArrowheads="1"/>
          </p:cNvSpPr>
          <p:nvPr/>
        </p:nvSpPr>
        <p:spPr bwMode="auto">
          <a:xfrm>
            <a:off x="5215892" y="1371600"/>
            <a:ext cx="263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pair-wise (quadratic) term</a:t>
            </a:r>
            <a:endParaRPr lang="en-US" dirty="0"/>
          </a:p>
        </p:txBody>
      </p:sp>
      <p:sp>
        <p:nvSpPr>
          <p:cNvPr id="76" name="Text Box 234"/>
          <p:cNvSpPr txBox="1">
            <a:spLocks noChangeArrowheads="1"/>
          </p:cNvSpPr>
          <p:nvPr/>
        </p:nvSpPr>
        <p:spPr bwMode="auto">
          <a:xfrm>
            <a:off x="2841153" y="1371600"/>
            <a:ext cx="19594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unary (linear) term</a:t>
            </a:r>
            <a:endParaRPr lang="en-US" dirty="0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Given likelihood models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4015624" y="2667000"/>
            <a:ext cx="4705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guaranteed globally optimal S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Different surface representations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4378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mesh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133600"/>
            <a:ext cx="1587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level-sets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09686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graph labeling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2098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1905000"/>
            <a:ext cx="8305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8" descr="image3D_mean_00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l="3330" t="8881" r="10083"/>
          <a:stretch>
            <a:fillRect/>
          </a:stretch>
        </p:blipFill>
        <p:spPr>
          <a:xfrm>
            <a:off x="2362200" y="3276600"/>
            <a:ext cx="1981200" cy="1563688"/>
          </a:xfrm>
          <a:prstGeom prst="rect">
            <a:avLst/>
          </a:prstGeom>
          <a:noFill/>
          <a:ln/>
        </p:spPr>
      </p:pic>
      <p:grpSp>
        <p:nvGrpSpPr>
          <p:cNvPr id="471" name="Group 470"/>
          <p:cNvGrpSpPr/>
          <p:nvPr/>
        </p:nvGrpSpPr>
        <p:grpSpPr>
          <a:xfrm>
            <a:off x="4724400" y="2590800"/>
            <a:ext cx="1905000" cy="1905000"/>
            <a:chOff x="6629400" y="2590800"/>
            <a:chExt cx="1905000" cy="1905000"/>
          </a:xfrm>
        </p:grpSpPr>
        <p:sp>
          <p:nvSpPr>
            <p:cNvPr id="9" name="TextBox 8"/>
            <p:cNvSpPr txBox="1"/>
            <p:nvPr/>
          </p:nvSpPr>
          <p:spPr>
            <a:xfrm>
              <a:off x="6629400" y="2590800"/>
              <a:ext cx="18690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on complex</a:t>
              </a:r>
              <a:endParaRPr lang="en-US" sz="2800" dirty="0"/>
            </a:p>
          </p:txBody>
        </p:sp>
        <p:pic>
          <p:nvPicPr>
            <p:cNvPr id="20" name="Picture 3" descr="D:\fig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629400" y="2984242"/>
              <a:ext cx="1905000" cy="1511558"/>
            </a:xfrm>
            <a:prstGeom prst="rect">
              <a:avLst/>
            </a:prstGeom>
            <a:noFill/>
          </p:spPr>
        </p:pic>
      </p:grpSp>
      <p:grpSp>
        <p:nvGrpSpPr>
          <p:cNvPr id="214" name="Group 213"/>
          <p:cNvGrpSpPr/>
          <p:nvPr/>
        </p:nvGrpSpPr>
        <p:grpSpPr>
          <a:xfrm>
            <a:off x="4800600" y="3048000"/>
            <a:ext cx="1752600" cy="1392238"/>
            <a:chOff x="1874838" y="2035175"/>
            <a:chExt cx="4987925" cy="3852863"/>
          </a:xfrm>
        </p:grpSpPr>
        <p:sp>
          <p:nvSpPr>
            <p:cNvPr id="22" name="Oval 13"/>
            <p:cNvSpPr>
              <a:spLocks noChangeArrowheads="1"/>
            </p:cNvSpPr>
            <p:nvPr/>
          </p:nvSpPr>
          <p:spPr bwMode="auto">
            <a:xfrm>
              <a:off x="3935413" y="50673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auto">
            <a:xfrm>
              <a:off x="3935413" y="53419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4127500" y="55276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/>
          </p:nvSpPr>
          <p:spPr bwMode="auto">
            <a:xfrm>
              <a:off x="3935413" y="23891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/>
          </p:nvSpPr>
          <p:spPr bwMode="auto">
            <a:xfrm>
              <a:off x="3935413" y="2041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/>
          </p:nvSpPr>
          <p:spPr bwMode="auto">
            <a:xfrm>
              <a:off x="4127500" y="22050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402138" y="55245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402138" y="2201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36"/>
            <p:cNvSpPr>
              <a:spLocks noChangeArrowheads="1"/>
            </p:cNvSpPr>
            <p:nvPr/>
          </p:nvSpPr>
          <p:spPr bwMode="auto">
            <a:xfrm>
              <a:off x="4598988" y="50641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37"/>
            <p:cNvSpPr>
              <a:spLocks noChangeArrowheads="1"/>
            </p:cNvSpPr>
            <p:nvPr/>
          </p:nvSpPr>
          <p:spPr bwMode="auto">
            <a:xfrm>
              <a:off x="4598988" y="5338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38"/>
            <p:cNvSpPr>
              <a:spLocks noChangeArrowheads="1"/>
            </p:cNvSpPr>
            <p:nvPr/>
          </p:nvSpPr>
          <p:spPr bwMode="auto">
            <a:xfrm>
              <a:off x="4791075" y="55245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2"/>
            <p:cNvSpPr>
              <a:spLocks noChangeArrowheads="1"/>
            </p:cNvSpPr>
            <p:nvPr/>
          </p:nvSpPr>
          <p:spPr bwMode="auto">
            <a:xfrm>
              <a:off x="4598988" y="23860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3"/>
            <p:cNvSpPr>
              <a:spLocks noChangeArrowheads="1"/>
            </p:cNvSpPr>
            <p:nvPr/>
          </p:nvSpPr>
          <p:spPr bwMode="auto">
            <a:xfrm>
              <a:off x="4598988" y="20383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44"/>
            <p:cNvSpPr>
              <a:spLocks noChangeArrowheads="1"/>
            </p:cNvSpPr>
            <p:nvPr/>
          </p:nvSpPr>
          <p:spPr bwMode="auto">
            <a:xfrm>
              <a:off x="4791075" y="22018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49"/>
            <p:cNvSpPr>
              <a:spLocks noChangeArrowheads="1"/>
            </p:cNvSpPr>
            <p:nvPr/>
          </p:nvSpPr>
          <p:spPr bwMode="auto">
            <a:xfrm>
              <a:off x="5065713" y="55213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50"/>
            <p:cNvSpPr>
              <a:spLocks noChangeArrowheads="1"/>
            </p:cNvSpPr>
            <p:nvPr/>
          </p:nvSpPr>
          <p:spPr bwMode="auto">
            <a:xfrm>
              <a:off x="5065713" y="21986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52"/>
            <p:cNvSpPr>
              <a:spLocks noChangeArrowheads="1"/>
            </p:cNvSpPr>
            <p:nvPr/>
          </p:nvSpPr>
          <p:spPr bwMode="auto">
            <a:xfrm>
              <a:off x="5410200" y="35274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60"/>
            <p:cNvSpPr>
              <a:spLocks noChangeArrowheads="1"/>
            </p:cNvSpPr>
            <p:nvPr/>
          </p:nvSpPr>
          <p:spPr bwMode="auto">
            <a:xfrm>
              <a:off x="5218113" y="53355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61"/>
            <p:cNvSpPr>
              <a:spLocks noChangeArrowheads="1"/>
            </p:cNvSpPr>
            <p:nvPr/>
          </p:nvSpPr>
          <p:spPr bwMode="auto">
            <a:xfrm>
              <a:off x="5410200" y="55213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65"/>
            <p:cNvSpPr>
              <a:spLocks noChangeArrowheads="1"/>
            </p:cNvSpPr>
            <p:nvPr/>
          </p:nvSpPr>
          <p:spPr bwMode="auto">
            <a:xfrm>
              <a:off x="5218113" y="23828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66"/>
            <p:cNvSpPr>
              <a:spLocks noChangeArrowheads="1"/>
            </p:cNvSpPr>
            <p:nvPr/>
          </p:nvSpPr>
          <p:spPr bwMode="auto">
            <a:xfrm>
              <a:off x="5218113" y="2035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67"/>
            <p:cNvSpPr>
              <a:spLocks noChangeArrowheads="1"/>
            </p:cNvSpPr>
            <p:nvPr/>
          </p:nvSpPr>
          <p:spPr bwMode="auto">
            <a:xfrm>
              <a:off x="5410200" y="21986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69"/>
            <p:cNvSpPr>
              <a:spLocks noChangeArrowheads="1"/>
            </p:cNvSpPr>
            <p:nvPr/>
          </p:nvSpPr>
          <p:spPr bwMode="auto">
            <a:xfrm>
              <a:off x="5684838" y="35242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2"/>
            <p:cNvSpPr>
              <a:spLocks noChangeArrowheads="1"/>
            </p:cNvSpPr>
            <p:nvPr/>
          </p:nvSpPr>
          <p:spPr bwMode="auto">
            <a:xfrm>
              <a:off x="5684838" y="55181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73"/>
            <p:cNvSpPr>
              <a:spLocks noChangeArrowheads="1"/>
            </p:cNvSpPr>
            <p:nvPr/>
          </p:nvSpPr>
          <p:spPr bwMode="auto">
            <a:xfrm>
              <a:off x="5684838" y="2195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75"/>
            <p:cNvSpPr>
              <a:spLocks noChangeArrowheads="1"/>
            </p:cNvSpPr>
            <p:nvPr/>
          </p:nvSpPr>
          <p:spPr bwMode="auto">
            <a:xfrm>
              <a:off x="6051550" y="35353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6"/>
            <p:cNvSpPr>
              <a:spLocks noChangeArrowheads="1"/>
            </p:cNvSpPr>
            <p:nvPr/>
          </p:nvSpPr>
          <p:spPr bwMode="auto">
            <a:xfrm>
              <a:off x="5859463" y="37322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7"/>
            <p:cNvSpPr>
              <a:spLocks noChangeArrowheads="1"/>
            </p:cNvSpPr>
            <p:nvPr/>
          </p:nvSpPr>
          <p:spPr bwMode="auto">
            <a:xfrm>
              <a:off x="5859463" y="39957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78"/>
            <p:cNvSpPr>
              <a:spLocks noChangeArrowheads="1"/>
            </p:cNvSpPr>
            <p:nvPr/>
          </p:nvSpPr>
          <p:spPr bwMode="auto">
            <a:xfrm>
              <a:off x="6051550" y="42148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81"/>
            <p:cNvSpPr>
              <a:spLocks noChangeArrowheads="1"/>
            </p:cNvSpPr>
            <p:nvPr/>
          </p:nvSpPr>
          <p:spPr bwMode="auto">
            <a:xfrm>
              <a:off x="6051550" y="48609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82"/>
            <p:cNvSpPr>
              <a:spLocks noChangeArrowheads="1"/>
            </p:cNvSpPr>
            <p:nvPr/>
          </p:nvSpPr>
          <p:spPr bwMode="auto">
            <a:xfrm>
              <a:off x="5859463" y="50688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83"/>
            <p:cNvSpPr>
              <a:spLocks noChangeArrowheads="1"/>
            </p:cNvSpPr>
            <p:nvPr/>
          </p:nvSpPr>
          <p:spPr bwMode="auto">
            <a:xfrm>
              <a:off x="5859463" y="5343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84"/>
            <p:cNvSpPr>
              <a:spLocks noChangeArrowheads="1"/>
            </p:cNvSpPr>
            <p:nvPr/>
          </p:nvSpPr>
          <p:spPr bwMode="auto">
            <a:xfrm>
              <a:off x="6051550" y="55292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85"/>
            <p:cNvSpPr>
              <a:spLocks noChangeArrowheads="1"/>
            </p:cNvSpPr>
            <p:nvPr/>
          </p:nvSpPr>
          <p:spPr bwMode="auto">
            <a:xfrm>
              <a:off x="5859463" y="3344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86"/>
            <p:cNvSpPr>
              <a:spLocks noChangeArrowheads="1"/>
            </p:cNvSpPr>
            <p:nvPr/>
          </p:nvSpPr>
          <p:spPr bwMode="auto">
            <a:xfrm>
              <a:off x="5859463" y="3052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87"/>
            <p:cNvSpPr>
              <a:spLocks noChangeArrowheads="1"/>
            </p:cNvSpPr>
            <p:nvPr/>
          </p:nvSpPr>
          <p:spPr bwMode="auto">
            <a:xfrm>
              <a:off x="5859463" y="26828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88"/>
            <p:cNvSpPr>
              <a:spLocks noChangeArrowheads="1"/>
            </p:cNvSpPr>
            <p:nvPr/>
          </p:nvSpPr>
          <p:spPr bwMode="auto">
            <a:xfrm>
              <a:off x="5859463" y="23907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Oval 89"/>
            <p:cNvSpPr>
              <a:spLocks noChangeArrowheads="1"/>
            </p:cNvSpPr>
            <p:nvPr/>
          </p:nvSpPr>
          <p:spPr bwMode="auto">
            <a:xfrm>
              <a:off x="5859463" y="20431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90"/>
            <p:cNvSpPr>
              <a:spLocks noChangeArrowheads="1"/>
            </p:cNvSpPr>
            <p:nvPr/>
          </p:nvSpPr>
          <p:spPr bwMode="auto">
            <a:xfrm>
              <a:off x="6051550" y="22066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91"/>
            <p:cNvSpPr>
              <a:spLocks noChangeArrowheads="1"/>
            </p:cNvSpPr>
            <p:nvPr/>
          </p:nvSpPr>
          <p:spPr bwMode="auto">
            <a:xfrm>
              <a:off x="6051550" y="28813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92"/>
            <p:cNvSpPr>
              <a:spLocks noChangeArrowheads="1"/>
            </p:cNvSpPr>
            <p:nvPr/>
          </p:nvSpPr>
          <p:spPr bwMode="auto">
            <a:xfrm>
              <a:off x="6326188" y="35321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93"/>
            <p:cNvSpPr>
              <a:spLocks noChangeArrowheads="1"/>
            </p:cNvSpPr>
            <p:nvPr/>
          </p:nvSpPr>
          <p:spPr bwMode="auto">
            <a:xfrm>
              <a:off x="6326188" y="42116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94"/>
            <p:cNvSpPr>
              <a:spLocks noChangeArrowheads="1"/>
            </p:cNvSpPr>
            <p:nvPr/>
          </p:nvSpPr>
          <p:spPr bwMode="auto">
            <a:xfrm>
              <a:off x="6326188" y="48577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95"/>
            <p:cNvSpPr>
              <a:spLocks noChangeArrowheads="1"/>
            </p:cNvSpPr>
            <p:nvPr/>
          </p:nvSpPr>
          <p:spPr bwMode="auto">
            <a:xfrm>
              <a:off x="6326188" y="55260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96"/>
            <p:cNvSpPr>
              <a:spLocks noChangeArrowheads="1"/>
            </p:cNvSpPr>
            <p:nvPr/>
          </p:nvSpPr>
          <p:spPr bwMode="auto">
            <a:xfrm>
              <a:off x="6326188" y="22034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Oval 97"/>
            <p:cNvSpPr>
              <a:spLocks noChangeArrowheads="1"/>
            </p:cNvSpPr>
            <p:nvPr/>
          </p:nvSpPr>
          <p:spPr bwMode="auto">
            <a:xfrm>
              <a:off x="6326188" y="28781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103"/>
            <p:cNvSpPr>
              <a:spLocks noChangeArrowheads="1"/>
            </p:cNvSpPr>
            <p:nvPr/>
          </p:nvSpPr>
          <p:spPr bwMode="auto">
            <a:xfrm>
              <a:off x="3292475" y="46640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104"/>
            <p:cNvSpPr>
              <a:spLocks noChangeArrowheads="1"/>
            </p:cNvSpPr>
            <p:nvPr/>
          </p:nvSpPr>
          <p:spPr bwMode="auto">
            <a:xfrm>
              <a:off x="3484563" y="48609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105"/>
            <p:cNvSpPr>
              <a:spLocks noChangeArrowheads="1"/>
            </p:cNvSpPr>
            <p:nvPr/>
          </p:nvSpPr>
          <p:spPr bwMode="auto">
            <a:xfrm>
              <a:off x="3292475" y="50688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Oval 106"/>
            <p:cNvSpPr>
              <a:spLocks noChangeArrowheads="1"/>
            </p:cNvSpPr>
            <p:nvPr/>
          </p:nvSpPr>
          <p:spPr bwMode="auto">
            <a:xfrm>
              <a:off x="3292475" y="53435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107"/>
            <p:cNvSpPr>
              <a:spLocks noChangeArrowheads="1"/>
            </p:cNvSpPr>
            <p:nvPr/>
          </p:nvSpPr>
          <p:spPr bwMode="auto">
            <a:xfrm>
              <a:off x="3484563" y="55292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Oval 110"/>
            <p:cNvSpPr>
              <a:spLocks noChangeArrowheads="1"/>
            </p:cNvSpPr>
            <p:nvPr/>
          </p:nvSpPr>
          <p:spPr bwMode="auto">
            <a:xfrm>
              <a:off x="3292475" y="26828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111"/>
            <p:cNvSpPr>
              <a:spLocks noChangeArrowheads="1"/>
            </p:cNvSpPr>
            <p:nvPr/>
          </p:nvSpPr>
          <p:spPr bwMode="auto">
            <a:xfrm>
              <a:off x="3292475" y="23907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12"/>
            <p:cNvSpPr>
              <a:spLocks noChangeArrowheads="1"/>
            </p:cNvSpPr>
            <p:nvPr/>
          </p:nvSpPr>
          <p:spPr bwMode="auto">
            <a:xfrm>
              <a:off x="3292475" y="20431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113"/>
            <p:cNvSpPr>
              <a:spLocks noChangeArrowheads="1"/>
            </p:cNvSpPr>
            <p:nvPr/>
          </p:nvSpPr>
          <p:spPr bwMode="auto">
            <a:xfrm>
              <a:off x="3484563" y="22066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117"/>
            <p:cNvSpPr>
              <a:spLocks noChangeArrowheads="1"/>
            </p:cNvSpPr>
            <p:nvPr/>
          </p:nvSpPr>
          <p:spPr bwMode="auto">
            <a:xfrm>
              <a:off x="3759200" y="48577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118"/>
            <p:cNvSpPr>
              <a:spLocks noChangeArrowheads="1"/>
            </p:cNvSpPr>
            <p:nvPr/>
          </p:nvSpPr>
          <p:spPr bwMode="auto">
            <a:xfrm>
              <a:off x="3759200" y="55260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119"/>
            <p:cNvSpPr>
              <a:spLocks noChangeArrowheads="1"/>
            </p:cNvSpPr>
            <p:nvPr/>
          </p:nvSpPr>
          <p:spPr bwMode="auto">
            <a:xfrm>
              <a:off x="3759200" y="22034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125"/>
            <p:cNvSpPr>
              <a:spLocks noChangeArrowheads="1"/>
            </p:cNvSpPr>
            <p:nvPr/>
          </p:nvSpPr>
          <p:spPr bwMode="auto">
            <a:xfrm>
              <a:off x="2667000" y="43973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126"/>
            <p:cNvSpPr>
              <a:spLocks noChangeArrowheads="1"/>
            </p:cNvSpPr>
            <p:nvPr/>
          </p:nvSpPr>
          <p:spPr bwMode="auto">
            <a:xfrm>
              <a:off x="2667000" y="46609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127"/>
            <p:cNvSpPr>
              <a:spLocks noChangeArrowheads="1"/>
            </p:cNvSpPr>
            <p:nvPr/>
          </p:nvSpPr>
          <p:spPr bwMode="auto">
            <a:xfrm>
              <a:off x="2859088" y="48577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Oval 128"/>
            <p:cNvSpPr>
              <a:spLocks noChangeArrowheads="1"/>
            </p:cNvSpPr>
            <p:nvPr/>
          </p:nvSpPr>
          <p:spPr bwMode="auto">
            <a:xfrm>
              <a:off x="2667000" y="50657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Oval 129"/>
            <p:cNvSpPr>
              <a:spLocks noChangeArrowheads="1"/>
            </p:cNvSpPr>
            <p:nvPr/>
          </p:nvSpPr>
          <p:spPr bwMode="auto">
            <a:xfrm>
              <a:off x="2667000" y="53403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Oval 130"/>
            <p:cNvSpPr>
              <a:spLocks noChangeArrowheads="1"/>
            </p:cNvSpPr>
            <p:nvPr/>
          </p:nvSpPr>
          <p:spPr bwMode="auto">
            <a:xfrm>
              <a:off x="2859088" y="55260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Oval 131"/>
            <p:cNvSpPr>
              <a:spLocks noChangeArrowheads="1"/>
            </p:cNvSpPr>
            <p:nvPr/>
          </p:nvSpPr>
          <p:spPr bwMode="auto">
            <a:xfrm>
              <a:off x="2667000" y="33416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32"/>
            <p:cNvSpPr>
              <a:spLocks noChangeArrowheads="1"/>
            </p:cNvSpPr>
            <p:nvPr/>
          </p:nvSpPr>
          <p:spPr bwMode="auto">
            <a:xfrm>
              <a:off x="2667000" y="30495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33"/>
            <p:cNvSpPr>
              <a:spLocks noChangeArrowheads="1"/>
            </p:cNvSpPr>
            <p:nvPr/>
          </p:nvSpPr>
          <p:spPr bwMode="auto">
            <a:xfrm>
              <a:off x="2667000" y="26797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Oval 134"/>
            <p:cNvSpPr>
              <a:spLocks noChangeArrowheads="1"/>
            </p:cNvSpPr>
            <p:nvPr/>
          </p:nvSpPr>
          <p:spPr bwMode="auto">
            <a:xfrm>
              <a:off x="2667000" y="23876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35"/>
            <p:cNvSpPr>
              <a:spLocks noChangeArrowheads="1"/>
            </p:cNvSpPr>
            <p:nvPr/>
          </p:nvSpPr>
          <p:spPr bwMode="auto">
            <a:xfrm>
              <a:off x="2667000" y="20399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Oval 136"/>
            <p:cNvSpPr>
              <a:spLocks noChangeArrowheads="1"/>
            </p:cNvSpPr>
            <p:nvPr/>
          </p:nvSpPr>
          <p:spPr bwMode="auto">
            <a:xfrm>
              <a:off x="2859088" y="22034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Oval 137"/>
            <p:cNvSpPr>
              <a:spLocks noChangeArrowheads="1"/>
            </p:cNvSpPr>
            <p:nvPr/>
          </p:nvSpPr>
          <p:spPr bwMode="auto">
            <a:xfrm>
              <a:off x="2859088" y="28781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3" name="Group 197"/>
            <p:cNvGrpSpPr>
              <a:grpSpLocks/>
            </p:cNvGrpSpPr>
            <p:nvPr/>
          </p:nvGrpSpPr>
          <p:grpSpPr bwMode="auto">
            <a:xfrm>
              <a:off x="2667000" y="2674938"/>
              <a:ext cx="3362325" cy="2555875"/>
              <a:chOff x="1680" y="1685"/>
              <a:chExt cx="2118" cy="1610"/>
            </a:xfrm>
          </p:grpSpPr>
          <p:sp>
            <p:nvSpPr>
              <p:cNvPr id="94" name="Oval 6"/>
              <p:cNvSpPr>
                <a:spLocks noChangeArrowheads="1"/>
              </p:cNvSpPr>
              <p:nvPr/>
            </p:nvSpPr>
            <p:spPr bwMode="auto">
              <a:xfrm>
                <a:off x="2600" y="222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7"/>
              <p:cNvSpPr>
                <a:spLocks noChangeArrowheads="1"/>
              </p:cNvSpPr>
              <p:nvPr/>
            </p:nvSpPr>
            <p:spPr bwMode="auto">
              <a:xfrm>
                <a:off x="2479" y="23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Oval 8"/>
              <p:cNvSpPr>
                <a:spLocks noChangeArrowheads="1"/>
              </p:cNvSpPr>
              <p:nvPr/>
            </p:nvSpPr>
            <p:spPr bwMode="auto">
              <a:xfrm>
                <a:off x="2479" y="251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9"/>
              <p:cNvSpPr>
                <a:spLocks noChangeArrowheads="1"/>
              </p:cNvSpPr>
              <p:nvPr/>
            </p:nvSpPr>
            <p:spPr bwMode="auto">
              <a:xfrm>
                <a:off x="2600" y="265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0"/>
              <p:cNvSpPr>
                <a:spLocks noChangeArrowheads="1"/>
              </p:cNvSpPr>
              <p:nvPr/>
            </p:nvSpPr>
            <p:spPr bwMode="auto">
              <a:xfrm>
                <a:off x="2479" y="277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11"/>
              <p:cNvSpPr>
                <a:spLocks noChangeArrowheads="1"/>
              </p:cNvSpPr>
              <p:nvPr/>
            </p:nvSpPr>
            <p:spPr bwMode="auto">
              <a:xfrm>
                <a:off x="2479" y="293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12"/>
              <p:cNvSpPr>
                <a:spLocks noChangeArrowheads="1"/>
              </p:cNvSpPr>
              <p:nvPr/>
            </p:nvSpPr>
            <p:spPr bwMode="auto">
              <a:xfrm>
                <a:off x="2600" y="306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16"/>
              <p:cNvSpPr>
                <a:spLocks noChangeArrowheads="1"/>
              </p:cNvSpPr>
              <p:nvPr/>
            </p:nvSpPr>
            <p:spPr bwMode="auto">
              <a:xfrm>
                <a:off x="2479" y="210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17"/>
              <p:cNvSpPr>
                <a:spLocks noChangeArrowheads="1"/>
              </p:cNvSpPr>
              <p:nvPr/>
            </p:nvSpPr>
            <p:spPr bwMode="auto">
              <a:xfrm>
                <a:off x="2479" y="192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18"/>
              <p:cNvSpPr>
                <a:spLocks noChangeArrowheads="1"/>
              </p:cNvSpPr>
              <p:nvPr/>
            </p:nvSpPr>
            <p:spPr bwMode="auto">
              <a:xfrm>
                <a:off x="2479" y="168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22"/>
              <p:cNvSpPr>
                <a:spLocks noChangeArrowheads="1"/>
              </p:cNvSpPr>
              <p:nvPr/>
            </p:nvSpPr>
            <p:spPr bwMode="auto">
              <a:xfrm>
                <a:off x="2600" y="181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23"/>
              <p:cNvSpPr>
                <a:spLocks noChangeArrowheads="1"/>
              </p:cNvSpPr>
              <p:nvPr/>
            </p:nvSpPr>
            <p:spPr bwMode="auto">
              <a:xfrm>
                <a:off x="2773" y="222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24"/>
              <p:cNvSpPr>
                <a:spLocks noChangeArrowheads="1"/>
              </p:cNvSpPr>
              <p:nvPr/>
            </p:nvSpPr>
            <p:spPr bwMode="auto">
              <a:xfrm>
                <a:off x="2773" y="265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Oval 25"/>
              <p:cNvSpPr>
                <a:spLocks noChangeArrowheads="1"/>
              </p:cNvSpPr>
              <p:nvPr/>
            </p:nvSpPr>
            <p:spPr bwMode="auto">
              <a:xfrm>
                <a:off x="2773" y="305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Oval 28"/>
              <p:cNvSpPr>
                <a:spLocks noChangeArrowheads="1"/>
              </p:cNvSpPr>
              <p:nvPr/>
            </p:nvSpPr>
            <p:spPr bwMode="auto">
              <a:xfrm>
                <a:off x="2773" y="18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Oval 29"/>
              <p:cNvSpPr>
                <a:spLocks noChangeArrowheads="1"/>
              </p:cNvSpPr>
              <p:nvPr/>
            </p:nvSpPr>
            <p:spPr bwMode="auto">
              <a:xfrm>
                <a:off x="3018" y="222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Oval 30"/>
              <p:cNvSpPr>
                <a:spLocks noChangeArrowheads="1"/>
              </p:cNvSpPr>
              <p:nvPr/>
            </p:nvSpPr>
            <p:spPr bwMode="auto">
              <a:xfrm>
                <a:off x="2897" y="234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Oval 31"/>
              <p:cNvSpPr>
                <a:spLocks noChangeArrowheads="1"/>
              </p:cNvSpPr>
              <p:nvPr/>
            </p:nvSpPr>
            <p:spPr bwMode="auto">
              <a:xfrm>
                <a:off x="2897" y="251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Oval 32"/>
              <p:cNvSpPr>
                <a:spLocks noChangeArrowheads="1"/>
              </p:cNvSpPr>
              <p:nvPr/>
            </p:nvSpPr>
            <p:spPr bwMode="auto">
              <a:xfrm>
                <a:off x="3018" y="265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Oval 33"/>
              <p:cNvSpPr>
                <a:spLocks noChangeArrowheads="1"/>
              </p:cNvSpPr>
              <p:nvPr/>
            </p:nvSpPr>
            <p:spPr bwMode="auto">
              <a:xfrm>
                <a:off x="2897" y="276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Oval 34"/>
              <p:cNvSpPr>
                <a:spLocks noChangeArrowheads="1"/>
              </p:cNvSpPr>
              <p:nvPr/>
            </p:nvSpPr>
            <p:spPr bwMode="auto">
              <a:xfrm>
                <a:off x="2897" y="293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Oval 35"/>
              <p:cNvSpPr>
                <a:spLocks noChangeArrowheads="1"/>
              </p:cNvSpPr>
              <p:nvPr/>
            </p:nvSpPr>
            <p:spPr bwMode="auto">
              <a:xfrm>
                <a:off x="3018" y="305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Oval 39"/>
              <p:cNvSpPr>
                <a:spLocks noChangeArrowheads="1"/>
              </p:cNvSpPr>
              <p:nvPr/>
            </p:nvSpPr>
            <p:spPr bwMode="auto">
              <a:xfrm>
                <a:off x="2897" y="2104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Oval 40"/>
              <p:cNvSpPr>
                <a:spLocks noChangeArrowheads="1"/>
              </p:cNvSpPr>
              <p:nvPr/>
            </p:nvSpPr>
            <p:spPr bwMode="auto">
              <a:xfrm>
                <a:off x="2897" y="192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Oval 41"/>
              <p:cNvSpPr>
                <a:spLocks noChangeArrowheads="1"/>
              </p:cNvSpPr>
              <p:nvPr/>
            </p:nvSpPr>
            <p:spPr bwMode="auto">
              <a:xfrm>
                <a:off x="2897" y="168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Oval 45"/>
              <p:cNvSpPr>
                <a:spLocks noChangeArrowheads="1"/>
              </p:cNvSpPr>
              <p:nvPr/>
            </p:nvSpPr>
            <p:spPr bwMode="auto">
              <a:xfrm>
                <a:off x="3018" y="18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Oval 46"/>
              <p:cNvSpPr>
                <a:spLocks noChangeArrowheads="1"/>
              </p:cNvSpPr>
              <p:nvPr/>
            </p:nvSpPr>
            <p:spPr bwMode="auto">
              <a:xfrm>
                <a:off x="3191" y="222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47"/>
              <p:cNvSpPr>
                <a:spLocks noChangeArrowheads="1"/>
              </p:cNvSpPr>
              <p:nvPr/>
            </p:nvSpPr>
            <p:spPr bwMode="auto">
              <a:xfrm>
                <a:off x="3191" y="26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48"/>
              <p:cNvSpPr>
                <a:spLocks noChangeArrowheads="1"/>
              </p:cNvSpPr>
              <p:nvPr/>
            </p:nvSpPr>
            <p:spPr bwMode="auto">
              <a:xfrm>
                <a:off x="3191" y="305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1"/>
              <p:cNvSpPr>
                <a:spLocks noChangeArrowheads="1"/>
              </p:cNvSpPr>
              <p:nvPr/>
            </p:nvSpPr>
            <p:spPr bwMode="auto">
              <a:xfrm>
                <a:off x="3191" y="181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Oval 53"/>
              <p:cNvSpPr>
                <a:spLocks noChangeArrowheads="1"/>
              </p:cNvSpPr>
              <p:nvPr/>
            </p:nvSpPr>
            <p:spPr bwMode="auto">
              <a:xfrm>
                <a:off x="3287" y="2346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Oval 54"/>
              <p:cNvSpPr>
                <a:spLocks noChangeArrowheads="1"/>
              </p:cNvSpPr>
              <p:nvPr/>
            </p:nvSpPr>
            <p:spPr bwMode="auto">
              <a:xfrm>
                <a:off x="3287" y="251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Oval 55"/>
              <p:cNvSpPr>
                <a:spLocks noChangeArrowheads="1"/>
              </p:cNvSpPr>
              <p:nvPr/>
            </p:nvSpPr>
            <p:spPr bwMode="auto">
              <a:xfrm>
                <a:off x="3408" y="265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Oval 56"/>
              <p:cNvSpPr>
                <a:spLocks noChangeArrowheads="1"/>
              </p:cNvSpPr>
              <p:nvPr/>
            </p:nvSpPr>
            <p:spPr bwMode="auto">
              <a:xfrm>
                <a:off x="3287" y="276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Oval 57"/>
              <p:cNvSpPr>
                <a:spLocks noChangeArrowheads="1"/>
              </p:cNvSpPr>
              <p:nvPr/>
            </p:nvSpPr>
            <p:spPr bwMode="auto">
              <a:xfrm>
                <a:off x="3287" y="293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Oval 58"/>
              <p:cNvSpPr>
                <a:spLocks noChangeArrowheads="1"/>
              </p:cNvSpPr>
              <p:nvPr/>
            </p:nvSpPr>
            <p:spPr bwMode="auto">
              <a:xfrm>
                <a:off x="3408" y="305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Oval 59"/>
              <p:cNvSpPr>
                <a:spLocks noChangeArrowheads="1"/>
              </p:cNvSpPr>
              <p:nvPr/>
            </p:nvSpPr>
            <p:spPr bwMode="auto">
              <a:xfrm>
                <a:off x="3287" y="318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Oval 62"/>
              <p:cNvSpPr>
                <a:spLocks noChangeArrowheads="1"/>
              </p:cNvSpPr>
              <p:nvPr/>
            </p:nvSpPr>
            <p:spPr bwMode="auto">
              <a:xfrm>
                <a:off x="3287" y="210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Oval 63"/>
              <p:cNvSpPr>
                <a:spLocks noChangeArrowheads="1"/>
              </p:cNvSpPr>
              <p:nvPr/>
            </p:nvSpPr>
            <p:spPr bwMode="auto">
              <a:xfrm>
                <a:off x="3287" y="191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Oval 64"/>
              <p:cNvSpPr>
                <a:spLocks noChangeArrowheads="1"/>
              </p:cNvSpPr>
              <p:nvPr/>
            </p:nvSpPr>
            <p:spPr bwMode="auto">
              <a:xfrm>
                <a:off x="3287" y="168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Oval 68"/>
              <p:cNvSpPr>
                <a:spLocks noChangeArrowheads="1"/>
              </p:cNvSpPr>
              <p:nvPr/>
            </p:nvSpPr>
            <p:spPr bwMode="auto">
              <a:xfrm>
                <a:off x="3408" y="1810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Oval 70"/>
              <p:cNvSpPr>
                <a:spLocks noChangeArrowheads="1"/>
              </p:cNvSpPr>
              <p:nvPr/>
            </p:nvSpPr>
            <p:spPr bwMode="auto">
              <a:xfrm>
                <a:off x="3581" y="264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71"/>
              <p:cNvSpPr>
                <a:spLocks noChangeArrowheads="1"/>
              </p:cNvSpPr>
              <p:nvPr/>
            </p:nvSpPr>
            <p:spPr bwMode="auto">
              <a:xfrm>
                <a:off x="3581" y="305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74"/>
              <p:cNvSpPr>
                <a:spLocks noChangeArrowheads="1"/>
              </p:cNvSpPr>
              <p:nvPr/>
            </p:nvSpPr>
            <p:spPr bwMode="auto">
              <a:xfrm>
                <a:off x="3581" y="180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Oval 79"/>
              <p:cNvSpPr>
                <a:spLocks noChangeArrowheads="1"/>
              </p:cNvSpPr>
              <p:nvPr/>
            </p:nvSpPr>
            <p:spPr bwMode="auto">
              <a:xfrm>
                <a:off x="3691" y="277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Oval 80"/>
              <p:cNvSpPr>
                <a:spLocks noChangeArrowheads="1"/>
              </p:cNvSpPr>
              <p:nvPr/>
            </p:nvSpPr>
            <p:spPr bwMode="auto">
              <a:xfrm>
                <a:off x="3691" y="2938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Oval 98"/>
              <p:cNvSpPr>
                <a:spLocks noChangeArrowheads="1"/>
              </p:cNvSpPr>
              <p:nvPr/>
            </p:nvSpPr>
            <p:spPr bwMode="auto">
              <a:xfrm>
                <a:off x="2195" y="222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1" name="Oval 99"/>
              <p:cNvSpPr>
                <a:spLocks noChangeArrowheads="1"/>
              </p:cNvSpPr>
              <p:nvPr/>
            </p:nvSpPr>
            <p:spPr bwMode="auto">
              <a:xfrm>
                <a:off x="2074" y="235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Oval 100"/>
              <p:cNvSpPr>
                <a:spLocks noChangeArrowheads="1"/>
              </p:cNvSpPr>
              <p:nvPr/>
            </p:nvSpPr>
            <p:spPr bwMode="auto">
              <a:xfrm>
                <a:off x="2074" y="251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Oval 101"/>
              <p:cNvSpPr>
                <a:spLocks noChangeArrowheads="1"/>
              </p:cNvSpPr>
              <p:nvPr/>
            </p:nvSpPr>
            <p:spPr bwMode="auto">
              <a:xfrm>
                <a:off x="2195" y="265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102"/>
              <p:cNvSpPr>
                <a:spLocks noChangeArrowheads="1"/>
              </p:cNvSpPr>
              <p:nvPr/>
            </p:nvSpPr>
            <p:spPr bwMode="auto">
              <a:xfrm>
                <a:off x="2074" y="2772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" name="Oval 108"/>
              <p:cNvSpPr>
                <a:spLocks noChangeArrowheads="1"/>
              </p:cNvSpPr>
              <p:nvPr/>
            </p:nvSpPr>
            <p:spPr bwMode="auto">
              <a:xfrm>
                <a:off x="2074" y="2107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" name="Oval 109"/>
              <p:cNvSpPr>
                <a:spLocks noChangeArrowheads="1"/>
              </p:cNvSpPr>
              <p:nvPr/>
            </p:nvSpPr>
            <p:spPr bwMode="auto">
              <a:xfrm>
                <a:off x="2074" y="192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Oval 114"/>
              <p:cNvSpPr>
                <a:spLocks noChangeArrowheads="1"/>
              </p:cNvSpPr>
              <p:nvPr/>
            </p:nvSpPr>
            <p:spPr bwMode="auto">
              <a:xfrm>
                <a:off x="2195" y="181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" name="Oval 115"/>
              <p:cNvSpPr>
                <a:spLocks noChangeArrowheads="1"/>
              </p:cNvSpPr>
              <p:nvPr/>
            </p:nvSpPr>
            <p:spPr bwMode="auto">
              <a:xfrm>
                <a:off x="2368" y="222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Oval 116"/>
              <p:cNvSpPr>
                <a:spLocks noChangeArrowheads="1"/>
              </p:cNvSpPr>
              <p:nvPr/>
            </p:nvSpPr>
            <p:spPr bwMode="auto">
              <a:xfrm>
                <a:off x="2368" y="265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0" name="Oval 120"/>
              <p:cNvSpPr>
                <a:spLocks noChangeArrowheads="1"/>
              </p:cNvSpPr>
              <p:nvPr/>
            </p:nvSpPr>
            <p:spPr bwMode="auto">
              <a:xfrm>
                <a:off x="2368" y="181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Oval 121"/>
              <p:cNvSpPr>
                <a:spLocks noChangeArrowheads="1"/>
              </p:cNvSpPr>
              <p:nvPr/>
            </p:nvSpPr>
            <p:spPr bwMode="auto">
              <a:xfrm>
                <a:off x="1801" y="222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2" name="Oval 122"/>
              <p:cNvSpPr>
                <a:spLocks noChangeArrowheads="1"/>
              </p:cNvSpPr>
              <p:nvPr/>
            </p:nvSpPr>
            <p:spPr bwMode="auto">
              <a:xfrm>
                <a:off x="1680" y="2349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Oval 123"/>
              <p:cNvSpPr>
                <a:spLocks noChangeArrowheads="1"/>
              </p:cNvSpPr>
              <p:nvPr/>
            </p:nvSpPr>
            <p:spPr bwMode="auto">
              <a:xfrm>
                <a:off x="1680" y="2515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" name="Oval 124"/>
              <p:cNvSpPr>
                <a:spLocks noChangeArrowheads="1"/>
              </p:cNvSpPr>
              <p:nvPr/>
            </p:nvSpPr>
            <p:spPr bwMode="auto">
              <a:xfrm>
                <a:off x="1801" y="265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5" name="Oval 138"/>
              <p:cNvSpPr>
                <a:spLocks noChangeArrowheads="1"/>
              </p:cNvSpPr>
              <p:nvPr/>
            </p:nvSpPr>
            <p:spPr bwMode="auto">
              <a:xfrm>
                <a:off x="1974" y="2223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6" name="Oval 139"/>
              <p:cNvSpPr>
                <a:spLocks noChangeArrowheads="1"/>
              </p:cNvSpPr>
              <p:nvPr/>
            </p:nvSpPr>
            <p:spPr bwMode="auto">
              <a:xfrm>
                <a:off x="1974" y="2651"/>
                <a:ext cx="107" cy="107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57" name="Oval 140"/>
            <p:cNvSpPr>
              <a:spLocks noChangeArrowheads="1"/>
            </p:cNvSpPr>
            <p:nvPr/>
          </p:nvSpPr>
          <p:spPr bwMode="auto">
            <a:xfrm>
              <a:off x="3133725" y="48545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" name="Oval 141"/>
            <p:cNvSpPr>
              <a:spLocks noChangeArrowheads="1"/>
            </p:cNvSpPr>
            <p:nvPr/>
          </p:nvSpPr>
          <p:spPr bwMode="auto">
            <a:xfrm>
              <a:off x="3133725" y="55229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9" name="Oval 142"/>
            <p:cNvSpPr>
              <a:spLocks noChangeArrowheads="1"/>
            </p:cNvSpPr>
            <p:nvPr/>
          </p:nvSpPr>
          <p:spPr bwMode="auto">
            <a:xfrm>
              <a:off x="3133725" y="22002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0" name="Oval 143"/>
            <p:cNvSpPr>
              <a:spLocks noChangeArrowheads="1"/>
            </p:cNvSpPr>
            <p:nvPr/>
          </p:nvSpPr>
          <p:spPr bwMode="auto">
            <a:xfrm>
              <a:off x="3133725" y="28749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" name="Oval 144"/>
            <p:cNvSpPr>
              <a:spLocks noChangeArrowheads="1"/>
            </p:cNvSpPr>
            <p:nvPr/>
          </p:nvSpPr>
          <p:spPr bwMode="auto">
            <a:xfrm>
              <a:off x="2222500" y="35290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145"/>
            <p:cNvSpPr>
              <a:spLocks noChangeArrowheads="1"/>
            </p:cNvSpPr>
            <p:nvPr/>
          </p:nvSpPr>
          <p:spPr bwMode="auto">
            <a:xfrm>
              <a:off x="2030413" y="37258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" name="Oval 146"/>
            <p:cNvSpPr>
              <a:spLocks noChangeArrowheads="1"/>
            </p:cNvSpPr>
            <p:nvPr/>
          </p:nvSpPr>
          <p:spPr bwMode="auto">
            <a:xfrm>
              <a:off x="2030413" y="39893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147"/>
            <p:cNvSpPr>
              <a:spLocks noChangeArrowheads="1"/>
            </p:cNvSpPr>
            <p:nvPr/>
          </p:nvSpPr>
          <p:spPr bwMode="auto">
            <a:xfrm>
              <a:off x="2222500" y="42084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148"/>
            <p:cNvSpPr>
              <a:spLocks noChangeArrowheads="1"/>
            </p:cNvSpPr>
            <p:nvPr/>
          </p:nvSpPr>
          <p:spPr bwMode="auto">
            <a:xfrm>
              <a:off x="2030413" y="43942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Oval 149"/>
            <p:cNvSpPr>
              <a:spLocks noChangeArrowheads="1"/>
            </p:cNvSpPr>
            <p:nvPr/>
          </p:nvSpPr>
          <p:spPr bwMode="auto">
            <a:xfrm>
              <a:off x="2030413" y="46577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Oval 150"/>
            <p:cNvSpPr>
              <a:spLocks noChangeArrowheads="1"/>
            </p:cNvSpPr>
            <p:nvPr/>
          </p:nvSpPr>
          <p:spPr bwMode="auto">
            <a:xfrm>
              <a:off x="2222500" y="48545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Oval 151"/>
            <p:cNvSpPr>
              <a:spLocks noChangeArrowheads="1"/>
            </p:cNvSpPr>
            <p:nvPr/>
          </p:nvSpPr>
          <p:spPr bwMode="auto">
            <a:xfrm>
              <a:off x="2030413" y="50625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Oval 152"/>
            <p:cNvSpPr>
              <a:spLocks noChangeArrowheads="1"/>
            </p:cNvSpPr>
            <p:nvPr/>
          </p:nvSpPr>
          <p:spPr bwMode="auto">
            <a:xfrm>
              <a:off x="2030413" y="5337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Oval 153"/>
            <p:cNvSpPr>
              <a:spLocks noChangeArrowheads="1"/>
            </p:cNvSpPr>
            <p:nvPr/>
          </p:nvSpPr>
          <p:spPr bwMode="auto">
            <a:xfrm>
              <a:off x="2222500" y="55229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Oval 154"/>
            <p:cNvSpPr>
              <a:spLocks noChangeArrowheads="1"/>
            </p:cNvSpPr>
            <p:nvPr/>
          </p:nvSpPr>
          <p:spPr bwMode="auto">
            <a:xfrm>
              <a:off x="2030413" y="3338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Oval 155"/>
            <p:cNvSpPr>
              <a:spLocks noChangeArrowheads="1"/>
            </p:cNvSpPr>
            <p:nvPr/>
          </p:nvSpPr>
          <p:spPr bwMode="auto">
            <a:xfrm>
              <a:off x="2030413" y="30464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156"/>
            <p:cNvSpPr>
              <a:spLocks noChangeArrowheads="1"/>
            </p:cNvSpPr>
            <p:nvPr/>
          </p:nvSpPr>
          <p:spPr bwMode="auto">
            <a:xfrm>
              <a:off x="2030413" y="26765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157"/>
            <p:cNvSpPr>
              <a:spLocks noChangeArrowheads="1"/>
            </p:cNvSpPr>
            <p:nvPr/>
          </p:nvSpPr>
          <p:spPr bwMode="auto">
            <a:xfrm>
              <a:off x="2030413" y="238442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Oval 158"/>
            <p:cNvSpPr>
              <a:spLocks noChangeArrowheads="1"/>
            </p:cNvSpPr>
            <p:nvPr/>
          </p:nvSpPr>
          <p:spPr bwMode="auto">
            <a:xfrm>
              <a:off x="2030413" y="20367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Oval 159"/>
            <p:cNvSpPr>
              <a:spLocks noChangeArrowheads="1"/>
            </p:cNvSpPr>
            <p:nvPr/>
          </p:nvSpPr>
          <p:spPr bwMode="auto">
            <a:xfrm>
              <a:off x="2222500" y="22002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Oval 160"/>
            <p:cNvSpPr>
              <a:spLocks noChangeArrowheads="1"/>
            </p:cNvSpPr>
            <p:nvPr/>
          </p:nvSpPr>
          <p:spPr bwMode="auto">
            <a:xfrm>
              <a:off x="2222500" y="287496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" name="Oval 161"/>
            <p:cNvSpPr>
              <a:spLocks noChangeArrowheads="1"/>
            </p:cNvSpPr>
            <p:nvPr/>
          </p:nvSpPr>
          <p:spPr bwMode="auto">
            <a:xfrm>
              <a:off x="2497138" y="35258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" name="Oval 162"/>
            <p:cNvSpPr>
              <a:spLocks noChangeArrowheads="1"/>
            </p:cNvSpPr>
            <p:nvPr/>
          </p:nvSpPr>
          <p:spPr bwMode="auto">
            <a:xfrm>
              <a:off x="2497138" y="42052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163"/>
            <p:cNvSpPr>
              <a:spLocks noChangeArrowheads="1"/>
            </p:cNvSpPr>
            <p:nvPr/>
          </p:nvSpPr>
          <p:spPr bwMode="auto">
            <a:xfrm>
              <a:off x="2497138" y="48514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Oval 164"/>
            <p:cNvSpPr>
              <a:spLocks noChangeArrowheads="1"/>
            </p:cNvSpPr>
            <p:nvPr/>
          </p:nvSpPr>
          <p:spPr bwMode="auto">
            <a:xfrm>
              <a:off x="2497138" y="55197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2" name="Oval 165"/>
            <p:cNvSpPr>
              <a:spLocks noChangeArrowheads="1"/>
            </p:cNvSpPr>
            <p:nvPr/>
          </p:nvSpPr>
          <p:spPr bwMode="auto">
            <a:xfrm>
              <a:off x="2497138" y="21971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3" name="Oval 166"/>
            <p:cNvSpPr>
              <a:spLocks noChangeArrowheads="1"/>
            </p:cNvSpPr>
            <p:nvPr/>
          </p:nvSpPr>
          <p:spPr bwMode="auto">
            <a:xfrm>
              <a:off x="2497138" y="28717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" name="Oval 167"/>
            <p:cNvSpPr>
              <a:spLocks noChangeArrowheads="1"/>
            </p:cNvSpPr>
            <p:nvPr/>
          </p:nvSpPr>
          <p:spPr bwMode="auto">
            <a:xfrm>
              <a:off x="1874838" y="35369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" name="Oval 168"/>
            <p:cNvSpPr>
              <a:spLocks noChangeArrowheads="1"/>
            </p:cNvSpPr>
            <p:nvPr/>
          </p:nvSpPr>
          <p:spPr bwMode="auto">
            <a:xfrm>
              <a:off x="1874838" y="42164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" name="Oval 169"/>
            <p:cNvSpPr>
              <a:spLocks noChangeArrowheads="1"/>
            </p:cNvSpPr>
            <p:nvPr/>
          </p:nvSpPr>
          <p:spPr bwMode="auto">
            <a:xfrm>
              <a:off x="1874838" y="48625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" name="Oval 170"/>
            <p:cNvSpPr>
              <a:spLocks noChangeArrowheads="1"/>
            </p:cNvSpPr>
            <p:nvPr/>
          </p:nvSpPr>
          <p:spPr bwMode="auto">
            <a:xfrm>
              <a:off x="1874838" y="55308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8" name="Oval 171"/>
            <p:cNvSpPr>
              <a:spLocks noChangeArrowheads="1"/>
            </p:cNvSpPr>
            <p:nvPr/>
          </p:nvSpPr>
          <p:spPr bwMode="auto">
            <a:xfrm>
              <a:off x="1874838" y="22082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9" name="Oval 172"/>
            <p:cNvSpPr>
              <a:spLocks noChangeArrowheads="1"/>
            </p:cNvSpPr>
            <p:nvPr/>
          </p:nvSpPr>
          <p:spPr bwMode="auto">
            <a:xfrm>
              <a:off x="1874838" y="28829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" name="Oval 173"/>
            <p:cNvSpPr>
              <a:spLocks noChangeArrowheads="1"/>
            </p:cNvSpPr>
            <p:nvPr/>
          </p:nvSpPr>
          <p:spPr bwMode="auto">
            <a:xfrm>
              <a:off x="6692900" y="35321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1" name="Oval 174"/>
            <p:cNvSpPr>
              <a:spLocks noChangeArrowheads="1"/>
            </p:cNvSpPr>
            <p:nvPr/>
          </p:nvSpPr>
          <p:spPr bwMode="auto">
            <a:xfrm>
              <a:off x="6500813" y="372903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" name="Oval 175"/>
            <p:cNvSpPr>
              <a:spLocks noChangeArrowheads="1"/>
            </p:cNvSpPr>
            <p:nvPr/>
          </p:nvSpPr>
          <p:spPr bwMode="auto">
            <a:xfrm>
              <a:off x="6500813" y="399256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3" name="Oval 176"/>
            <p:cNvSpPr>
              <a:spLocks noChangeArrowheads="1"/>
            </p:cNvSpPr>
            <p:nvPr/>
          </p:nvSpPr>
          <p:spPr bwMode="auto">
            <a:xfrm>
              <a:off x="6692900" y="42116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Oval 177"/>
            <p:cNvSpPr>
              <a:spLocks noChangeArrowheads="1"/>
            </p:cNvSpPr>
            <p:nvPr/>
          </p:nvSpPr>
          <p:spPr bwMode="auto">
            <a:xfrm>
              <a:off x="6500813" y="43973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" name="Oval 178"/>
            <p:cNvSpPr>
              <a:spLocks noChangeArrowheads="1"/>
            </p:cNvSpPr>
            <p:nvPr/>
          </p:nvSpPr>
          <p:spPr bwMode="auto">
            <a:xfrm>
              <a:off x="6500813" y="46609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6" name="Oval 179"/>
            <p:cNvSpPr>
              <a:spLocks noChangeArrowheads="1"/>
            </p:cNvSpPr>
            <p:nvPr/>
          </p:nvSpPr>
          <p:spPr bwMode="auto">
            <a:xfrm>
              <a:off x="6692900" y="485775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7" name="Oval 180"/>
            <p:cNvSpPr>
              <a:spLocks noChangeArrowheads="1"/>
            </p:cNvSpPr>
            <p:nvPr/>
          </p:nvSpPr>
          <p:spPr bwMode="auto">
            <a:xfrm>
              <a:off x="6500813" y="5065713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Oval 181"/>
            <p:cNvSpPr>
              <a:spLocks noChangeArrowheads="1"/>
            </p:cNvSpPr>
            <p:nvPr/>
          </p:nvSpPr>
          <p:spPr bwMode="auto">
            <a:xfrm>
              <a:off x="6500813" y="534035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Oval 182"/>
            <p:cNvSpPr>
              <a:spLocks noChangeArrowheads="1"/>
            </p:cNvSpPr>
            <p:nvPr/>
          </p:nvSpPr>
          <p:spPr bwMode="auto">
            <a:xfrm>
              <a:off x="6692900" y="55260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0" name="Oval 183"/>
            <p:cNvSpPr>
              <a:spLocks noChangeArrowheads="1"/>
            </p:cNvSpPr>
            <p:nvPr/>
          </p:nvSpPr>
          <p:spPr bwMode="auto">
            <a:xfrm>
              <a:off x="6500813" y="33416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1" name="Oval 184"/>
            <p:cNvSpPr>
              <a:spLocks noChangeArrowheads="1"/>
            </p:cNvSpPr>
            <p:nvPr/>
          </p:nvSpPr>
          <p:spPr bwMode="auto">
            <a:xfrm>
              <a:off x="6500813" y="3049588"/>
              <a:ext cx="169862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" name="Oval 185"/>
            <p:cNvSpPr>
              <a:spLocks noChangeArrowheads="1"/>
            </p:cNvSpPr>
            <p:nvPr/>
          </p:nvSpPr>
          <p:spPr bwMode="auto">
            <a:xfrm>
              <a:off x="6500813" y="26797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3" name="Oval 186"/>
            <p:cNvSpPr>
              <a:spLocks noChangeArrowheads="1"/>
            </p:cNvSpPr>
            <p:nvPr/>
          </p:nvSpPr>
          <p:spPr bwMode="auto">
            <a:xfrm>
              <a:off x="6500813" y="23876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" name="Oval 187"/>
            <p:cNvSpPr>
              <a:spLocks noChangeArrowheads="1"/>
            </p:cNvSpPr>
            <p:nvPr/>
          </p:nvSpPr>
          <p:spPr bwMode="auto">
            <a:xfrm>
              <a:off x="6692900" y="28781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" name="Oval 188"/>
            <p:cNvSpPr>
              <a:spLocks noChangeArrowheads="1"/>
            </p:cNvSpPr>
            <p:nvPr/>
          </p:nvSpPr>
          <p:spPr bwMode="auto">
            <a:xfrm>
              <a:off x="3943350" y="571658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" name="Oval 189"/>
            <p:cNvSpPr>
              <a:spLocks noChangeArrowheads="1"/>
            </p:cNvSpPr>
            <p:nvPr/>
          </p:nvSpPr>
          <p:spPr bwMode="auto">
            <a:xfrm>
              <a:off x="4606925" y="5713413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" name="Oval 190"/>
            <p:cNvSpPr>
              <a:spLocks noChangeArrowheads="1"/>
            </p:cNvSpPr>
            <p:nvPr/>
          </p:nvSpPr>
          <p:spPr bwMode="auto">
            <a:xfrm>
              <a:off x="5226050" y="5710238"/>
              <a:ext cx="169863" cy="169862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" name="Oval 191"/>
            <p:cNvSpPr>
              <a:spLocks noChangeArrowheads="1"/>
            </p:cNvSpPr>
            <p:nvPr/>
          </p:nvSpPr>
          <p:spPr bwMode="auto">
            <a:xfrm>
              <a:off x="5867400" y="571817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" name="Oval 192"/>
            <p:cNvSpPr>
              <a:spLocks noChangeArrowheads="1"/>
            </p:cNvSpPr>
            <p:nvPr/>
          </p:nvSpPr>
          <p:spPr bwMode="auto">
            <a:xfrm>
              <a:off x="3300413" y="5718175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0" name="Oval 193"/>
            <p:cNvSpPr>
              <a:spLocks noChangeArrowheads="1"/>
            </p:cNvSpPr>
            <p:nvPr/>
          </p:nvSpPr>
          <p:spPr bwMode="auto">
            <a:xfrm>
              <a:off x="2674938" y="5715000"/>
              <a:ext cx="169862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1" name="Oval 194"/>
            <p:cNvSpPr>
              <a:spLocks noChangeArrowheads="1"/>
            </p:cNvSpPr>
            <p:nvPr/>
          </p:nvSpPr>
          <p:spPr bwMode="auto">
            <a:xfrm>
              <a:off x="2038350" y="5711825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2" name="Oval 195"/>
            <p:cNvSpPr>
              <a:spLocks noChangeArrowheads="1"/>
            </p:cNvSpPr>
            <p:nvPr/>
          </p:nvSpPr>
          <p:spPr bwMode="auto">
            <a:xfrm>
              <a:off x="6508750" y="5715000"/>
              <a:ext cx="169863" cy="1698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3" name="Group 472"/>
          <p:cNvGrpSpPr/>
          <p:nvPr/>
        </p:nvGrpSpPr>
        <p:grpSpPr>
          <a:xfrm>
            <a:off x="4724400" y="4612342"/>
            <a:ext cx="1905000" cy="2017058"/>
            <a:chOff x="6629400" y="4505980"/>
            <a:chExt cx="1905000" cy="2017058"/>
          </a:xfrm>
        </p:grpSpPr>
        <p:grpSp>
          <p:nvGrpSpPr>
            <p:cNvPr id="472" name="Group 471"/>
            <p:cNvGrpSpPr/>
            <p:nvPr/>
          </p:nvGrpSpPr>
          <p:grpSpPr>
            <a:xfrm>
              <a:off x="6629400" y="4953000"/>
              <a:ext cx="1905000" cy="1570038"/>
              <a:chOff x="6629400" y="4953000"/>
              <a:chExt cx="1905000" cy="1570038"/>
            </a:xfrm>
          </p:grpSpPr>
          <p:sp>
            <p:nvSpPr>
              <p:cNvPr id="401" name="Line 42"/>
              <p:cNvSpPr>
                <a:spLocks noChangeShapeType="1"/>
              </p:cNvSpPr>
              <p:nvPr/>
            </p:nvSpPr>
            <p:spPr bwMode="auto">
              <a:xfrm>
                <a:off x="7167282" y="5009073"/>
                <a:ext cx="1326030" cy="1244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0" name="Line 21"/>
              <p:cNvSpPr>
                <a:spLocks noChangeShapeType="1"/>
              </p:cNvSpPr>
              <p:nvPr/>
            </p:nvSpPr>
            <p:spPr bwMode="auto">
              <a:xfrm>
                <a:off x="7466106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1" name="Line 12"/>
              <p:cNvSpPr>
                <a:spLocks noChangeShapeType="1"/>
              </p:cNvSpPr>
              <p:nvPr/>
            </p:nvSpPr>
            <p:spPr bwMode="auto">
              <a:xfrm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" name="Line 13"/>
              <p:cNvSpPr>
                <a:spLocks noChangeShapeType="1"/>
              </p:cNvSpPr>
              <p:nvPr/>
            </p:nvSpPr>
            <p:spPr bwMode="auto">
              <a:xfrm>
                <a:off x="6629400" y="5065146"/>
                <a:ext cx="18788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" name="Line 14"/>
              <p:cNvSpPr>
                <a:spLocks noChangeShapeType="1"/>
              </p:cNvSpPr>
              <p:nvPr/>
            </p:nvSpPr>
            <p:spPr bwMode="auto">
              <a:xfrm flipV="1">
                <a:off x="6629400" y="5281259"/>
                <a:ext cx="1878853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4" name="Line 15"/>
              <p:cNvSpPr>
                <a:spLocks noChangeShapeType="1"/>
              </p:cNvSpPr>
              <p:nvPr/>
            </p:nvSpPr>
            <p:spPr bwMode="auto">
              <a:xfrm>
                <a:off x="6629400" y="5962310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5" name="Line 16"/>
              <p:cNvSpPr>
                <a:spLocks noChangeShapeType="1"/>
              </p:cNvSpPr>
              <p:nvPr/>
            </p:nvSpPr>
            <p:spPr bwMode="auto">
              <a:xfrm>
                <a:off x="6629400" y="5738019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6" name="Line 17"/>
              <p:cNvSpPr>
                <a:spLocks noChangeShapeType="1"/>
              </p:cNvSpPr>
              <p:nvPr/>
            </p:nvSpPr>
            <p:spPr bwMode="auto">
              <a:xfrm flipV="1">
                <a:off x="6629400" y="5506719"/>
                <a:ext cx="1905000" cy="7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7" name="Line 18"/>
              <p:cNvSpPr>
                <a:spLocks noChangeShapeType="1"/>
              </p:cNvSpPr>
              <p:nvPr/>
            </p:nvSpPr>
            <p:spPr bwMode="auto">
              <a:xfrm>
                <a:off x="6748929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8" name="Line 19"/>
              <p:cNvSpPr>
                <a:spLocks noChangeShapeType="1"/>
              </p:cNvSpPr>
              <p:nvPr/>
            </p:nvSpPr>
            <p:spPr bwMode="auto">
              <a:xfrm>
                <a:off x="6987988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" name="Line 20"/>
              <p:cNvSpPr>
                <a:spLocks noChangeShapeType="1"/>
              </p:cNvSpPr>
              <p:nvPr/>
            </p:nvSpPr>
            <p:spPr bwMode="auto">
              <a:xfrm>
                <a:off x="7227047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1" name="Line 22"/>
              <p:cNvSpPr>
                <a:spLocks noChangeShapeType="1"/>
              </p:cNvSpPr>
              <p:nvPr/>
            </p:nvSpPr>
            <p:spPr bwMode="auto">
              <a:xfrm>
                <a:off x="7705165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2" name="Line 23"/>
              <p:cNvSpPr>
                <a:spLocks noChangeShapeType="1"/>
              </p:cNvSpPr>
              <p:nvPr/>
            </p:nvSpPr>
            <p:spPr bwMode="auto">
              <a:xfrm>
                <a:off x="7944224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3" name="Line 24"/>
              <p:cNvSpPr>
                <a:spLocks noChangeShapeType="1"/>
              </p:cNvSpPr>
              <p:nvPr/>
            </p:nvSpPr>
            <p:spPr bwMode="auto">
              <a:xfrm>
                <a:off x="8183282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4" name="Line 25"/>
              <p:cNvSpPr>
                <a:spLocks noChangeShapeType="1"/>
              </p:cNvSpPr>
              <p:nvPr/>
            </p:nvSpPr>
            <p:spPr bwMode="auto">
              <a:xfrm>
                <a:off x="8422341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5" name="Line 26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6" name="Line 2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7" name="Line 2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8" name="Line 2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" name="Line 30"/>
              <p:cNvSpPr>
                <a:spLocks noChangeShapeType="1"/>
              </p:cNvSpPr>
              <p:nvPr/>
            </p:nvSpPr>
            <p:spPr bwMode="auto">
              <a:xfrm flipV="1"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0" name="Line 31"/>
              <p:cNvSpPr>
                <a:spLocks noChangeShapeType="1"/>
              </p:cNvSpPr>
              <p:nvPr/>
            </p:nvSpPr>
            <p:spPr bwMode="auto">
              <a:xfrm flipV="1">
                <a:off x="7167282" y="5199486"/>
                <a:ext cx="1342216" cy="12674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1" name="Line 32"/>
              <p:cNvSpPr>
                <a:spLocks noChangeShapeType="1"/>
              </p:cNvSpPr>
              <p:nvPr/>
            </p:nvSpPr>
            <p:spPr bwMode="auto">
              <a:xfrm flipV="1">
                <a:off x="7406341" y="5428450"/>
                <a:ext cx="1105647" cy="1038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2" name="Line 33"/>
              <p:cNvSpPr>
                <a:spLocks noChangeShapeType="1"/>
              </p:cNvSpPr>
              <p:nvPr/>
            </p:nvSpPr>
            <p:spPr bwMode="auto">
              <a:xfrm flipV="1">
                <a:off x="7645400" y="5658583"/>
                <a:ext cx="854137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3" name="Line 34"/>
              <p:cNvSpPr>
                <a:spLocks noChangeShapeType="1"/>
              </p:cNvSpPr>
              <p:nvPr/>
            </p:nvSpPr>
            <p:spPr bwMode="auto">
              <a:xfrm flipV="1">
                <a:off x="7884459" y="5887546"/>
                <a:ext cx="616324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4" name="Line 35"/>
              <p:cNvSpPr>
                <a:spLocks noChangeShapeType="1"/>
              </p:cNvSpPr>
              <p:nvPr/>
            </p:nvSpPr>
            <p:spPr bwMode="auto">
              <a:xfrm flipV="1">
                <a:off x="8123518" y="6109501"/>
                <a:ext cx="381000" cy="357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" name="Line 36"/>
              <p:cNvSpPr>
                <a:spLocks noChangeShapeType="1"/>
              </p:cNvSpPr>
              <p:nvPr/>
            </p:nvSpPr>
            <p:spPr bwMode="auto">
              <a:xfrm flipV="1">
                <a:off x="8362576" y="6338465"/>
                <a:ext cx="144431" cy="128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6" name="Line 3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7" name="Line 3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8" name="Line 3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9" name="Line 40"/>
              <p:cNvSpPr>
                <a:spLocks noChangeShapeType="1"/>
              </p:cNvSpPr>
              <p:nvPr/>
            </p:nvSpPr>
            <p:spPr bwMode="auto">
              <a:xfrm>
                <a:off x="6689165" y="5233364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" name="Line 41"/>
              <p:cNvSpPr>
                <a:spLocks noChangeShapeType="1"/>
              </p:cNvSpPr>
              <p:nvPr/>
            </p:nvSpPr>
            <p:spPr bwMode="auto">
              <a:xfrm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" name="Line 43"/>
              <p:cNvSpPr>
                <a:spLocks noChangeShapeType="1"/>
              </p:cNvSpPr>
              <p:nvPr/>
            </p:nvSpPr>
            <p:spPr bwMode="auto">
              <a:xfrm>
                <a:off x="7406341" y="5009073"/>
                <a:ext cx="1089461" cy="1022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3" name="Line 44"/>
              <p:cNvSpPr>
                <a:spLocks noChangeShapeType="1"/>
              </p:cNvSpPr>
              <p:nvPr/>
            </p:nvSpPr>
            <p:spPr bwMode="auto">
              <a:xfrm>
                <a:off x="7645400" y="5009073"/>
                <a:ext cx="861608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4" name="Line 45"/>
              <p:cNvSpPr>
                <a:spLocks noChangeShapeType="1"/>
              </p:cNvSpPr>
              <p:nvPr/>
            </p:nvSpPr>
            <p:spPr bwMode="auto">
              <a:xfrm>
                <a:off x="7884459" y="5009073"/>
                <a:ext cx="617569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5" name="Line 46"/>
              <p:cNvSpPr>
                <a:spLocks noChangeShapeType="1"/>
              </p:cNvSpPr>
              <p:nvPr/>
            </p:nvSpPr>
            <p:spPr bwMode="auto">
              <a:xfrm>
                <a:off x="8123518" y="5009073"/>
                <a:ext cx="363569" cy="341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6" name="Line 47"/>
              <p:cNvSpPr>
                <a:spLocks noChangeShapeType="1"/>
              </p:cNvSpPr>
              <p:nvPr/>
            </p:nvSpPr>
            <p:spPr bwMode="auto">
              <a:xfrm>
                <a:off x="8362576" y="5009073"/>
                <a:ext cx="119529" cy="103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7" name="Line 48"/>
              <p:cNvSpPr>
                <a:spLocks noChangeShapeType="1"/>
              </p:cNvSpPr>
              <p:nvPr/>
            </p:nvSpPr>
            <p:spPr bwMode="auto">
              <a:xfrm>
                <a:off x="6689165" y="5457655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8" name="Line 49"/>
              <p:cNvSpPr>
                <a:spLocks noChangeShapeType="1"/>
              </p:cNvSpPr>
              <p:nvPr/>
            </p:nvSpPr>
            <p:spPr bwMode="auto">
              <a:xfrm>
                <a:off x="6689165" y="5681946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" name="Line 50"/>
              <p:cNvSpPr>
                <a:spLocks noChangeShapeType="1"/>
              </p:cNvSpPr>
              <p:nvPr/>
            </p:nvSpPr>
            <p:spPr bwMode="auto">
              <a:xfrm>
                <a:off x="6689165" y="5906237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0" name="Oval 51"/>
              <p:cNvSpPr>
                <a:spLocks noChangeArrowheads="1"/>
              </p:cNvSpPr>
              <p:nvPr/>
            </p:nvSpPr>
            <p:spPr bwMode="auto">
              <a:xfrm>
                <a:off x="6928224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" name="Oval 52"/>
              <p:cNvSpPr>
                <a:spLocks noChangeArrowheads="1"/>
              </p:cNvSpPr>
              <p:nvPr/>
            </p:nvSpPr>
            <p:spPr bwMode="auto">
              <a:xfrm>
                <a:off x="6689165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" name="Oval 53"/>
              <p:cNvSpPr>
                <a:spLocks noChangeArrowheads="1"/>
              </p:cNvSpPr>
              <p:nvPr/>
            </p:nvSpPr>
            <p:spPr bwMode="auto">
              <a:xfrm>
                <a:off x="6689165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" name="Oval 54"/>
              <p:cNvSpPr>
                <a:spLocks noChangeArrowheads="1"/>
              </p:cNvSpPr>
              <p:nvPr/>
            </p:nvSpPr>
            <p:spPr bwMode="auto">
              <a:xfrm>
                <a:off x="6689165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" name="Oval 55"/>
              <p:cNvSpPr>
                <a:spLocks noChangeArrowheads="1"/>
              </p:cNvSpPr>
              <p:nvPr/>
            </p:nvSpPr>
            <p:spPr bwMode="auto">
              <a:xfrm>
                <a:off x="6689165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" name="Oval 56"/>
              <p:cNvSpPr>
                <a:spLocks noChangeArrowheads="1"/>
              </p:cNvSpPr>
              <p:nvPr/>
            </p:nvSpPr>
            <p:spPr bwMode="auto">
              <a:xfrm>
                <a:off x="6928224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" name="Oval 57"/>
              <p:cNvSpPr>
                <a:spLocks noChangeArrowheads="1"/>
              </p:cNvSpPr>
              <p:nvPr/>
            </p:nvSpPr>
            <p:spPr bwMode="auto">
              <a:xfrm>
                <a:off x="7167282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7" name="Oval 58"/>
              <p:cNvSpPr>
                <a:spLocks noChangeArrowheads="1"/>
              </p:cNvSpPr>
              <p:nvPr/>
            </p:nvSpPr>
            <p:spPr bwMode="auto">
              <a:xfrm>
                <a:off x="7406341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8" name="Oval 59"/>
              <p:cNvSpPr>
                <a:spLocks noChangeArrowheads="1"/>
              </p:cNvSpPr>
              <p:nvPr/>
            </p:nvSpPr>
            <p:spPr bwMode="auto">
              <a:xfrm>
                <a:off x="7645400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" name="Oval 60"/>
              <p:cNvSpPr>
                <a:spLocks noChangeArrowheads="1"/>
              </p:cNvSpPr>
              <p:nvPr/>
            </p:nvSpPr>
            <p:spPr bwMode="auto">
              <a:xfrm>
                <a:off x="7884459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0" name="Oval 61"/>
              <p:cNvSpPr>
                <a:spLocks noChangeArrowheads="1"/>
              </p:cNvSpPr>
              <p:nvPr/>
            </p:nvSpPr>
            <p:spPr bwMode="auto">
              <a:xfrm>
                <a:off x="8123518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1" name="Oval 62"/>
              <p:cNvSpPr>
                <a:spLocks noChangeArrowheads="1"/>
              </p:cNvSpPr>
              <p:nvPr/>
            </p:nvSpPr>
            <p:spPr bwMode="auto">
              <a:xfrm>
                <a:off x="8362576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2" name="Oval 63"/>
              <p:cNvSpPr>
                <a:spLocks noChangeArrowheads="1"/>
              </p:cNvSpPr>
              <p:nvPr/>
            </p:nvSpPr>
            <p:spPr bwMode="auto">
              <a:xfrm>
                <a:off x="6689165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" name="Oval 64"/>
              <p:cNvSpPr>
                <a:spLocks noChangeArrowheads="1"/>
              </p:cNvSpPr>
              <p:nvPr/>
            </p:nvSpPr>
            <p:spPr bwMode="auto">
              <a:xfrm>
                <a:off x="6928224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" name="Oval 65"/>
              <p:cNvSpPr>
                <a:spLocks noChangeArrowheads="1"/>
              </p:cNvSpPr>
              <p:nvPr/>
            </p:nvSpPr>
            <p:spPr bwMode="auto">
              <a:xfrm>
                <a:off x="6928224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" name="Oval 66"/>
              <p:cNvSpPr>
                <a:spLocks noChangeArrowheads="1"/>
              </p:cNvSpPr>
              <p:nvPr/>
            </p:nvSpPr>
            <p:spPr bwMode="auto">
              <a:xfrm>
                <a:off x="6928224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" name="Oval 67"/>
              <p:cNvSpPr>
                <a:spLocks noChangeArrowheads="1"/>
              </p:cNvSpPr>
              <p:nvPr/>
            </p:nvSpPr>
            <p:spPr bwMode="auto">
              <a:xfrm>
                <a:off x="7167282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7" name="Oval 68"/>
              <p:cNvSpPr>
                <a:spLocks noChangeArrowheads="1"/>
              </p:cNvSpPr>
              <p:nvPr/>
            </p:nvSpPr>
            <p:spPr bwMode="auto">
              <a:xfrm>
                <a:off x="7167282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8" name="Oval 69"/>
              <p:cNvSpPr>
                <a:spLocks noChangeArrowheads="1"/>
              </p:cNvSpPr>
              <p:nvPr/>
            </p:nvSpPr>
            <p:spPr bwMode="auto">
              <a:xfrm>
                <a:off x="7167282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9" name="Oval 70"/>
              <p:cNvSpPr>
                <a:spLocks noChangeArrowheads="1"/>
              </p:cNvSpPr>
              <p:nvPr/>
            </p:nvSpPr>
            <p:spPr bwMode="auto">
              <a:xfrm>
                <a:off x="7167282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" name="Oval 71"/>
              <p:cNvSpPr>
                <a:spLocks noChangeArrowheads="1"/>
              </p:cNvSpPr>
              <p:nvPr/>
            </p:nvSpPr>
            <p:spPr bwMode="auto">
              <a:xfrm>
                <a:off x="7406341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1" name="Oval 72"/>
              <p:cNvSpPr>
                <a:spLocks noChangeArrowheads="1"/>
              </p:cNvSpPr>
              <p:nvPr/>
            </p:nvSpPr>
            <p:spPr bwMode="auto">
              <a:xfrm>
                <a:off x="7406341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2" name="Oval 73"/>
              <p:cNvSpPr>
                <a:spLocks noChangeArrowheads="1"/>
              </p:cNvSpPr>
              <p:nvPr/>
            </p:nvSpPr>
            <p:spPr bwMode="auto">
              <a:xfrm>
                <a:off x="7406341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3" name="Oval 74"/>
              <p:cNvSpPr>
                <a:spLocks noChangeArrowheads="1"/>
              </p:cNvSpPr>
              <p:nvPr/>
            </p:nvSpPr>
            <p:spPr bwMode="auto">
              <a:xfrm>
                <a:off x="7406341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434" name="Oval 75"/>
              <p:cNvSpPr>
                <a:spLocks noChangeArrowheads="1"/>
              </p:cNvSpPr>
              <p:nvPr/>
            </p:nvSpPr>
            <p:spPr bwMode="auto">
              <a:xfrm>
                <a:off x="7645400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5" name="Oval 76"/>
              <p:cNvSpPr>
                <a:spLocks noChangeArrowheads="1"/>
              </p:cNvSpPr>
              <p:nvPr/>
            </p:nvSpPr>
            <p:spPr bwMode="auto">
              <a:xfrm>
                <a:off x="7645400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6" name="Oval 77"/>
              <p:cNvSpPr>
                <a:spLocks noChangeArrowheads="1"/>
              </p:cNvSpPr>
              <p:nvPr/>
            </p:nvSpPr>
            <p:spPr bwMode="auto">
              <a:xfrm>
                <a:off x="7645400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7" name="Oval 78"/>
              <p:cNvSpPr>
                <a:spLocks noChangeArrowheads="1"/>
              </p:cNvSpPr>
              <p:nvPr/>
            </p:nvSpPr>
            <p:spPr bwMode="auto">
              <a:xfrm>
                <a:off x="7645400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" name="Oval 79"/>
              <p:cNvSpPr>
                <a:spLocks noChangeArrowheads="1"/>
              </p:cNvSpPr>
              <p:nvPr/>
            </p:nvSpPr>
            <p:spPr bwMode="auto">
              <a:xfrm>
                <a:off x="7884459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9" name="Oval 80"/>
              <p:cNvSpPr>
                <a:spLocks noChangeArrowheads="1"/>
              </p:cNvSpPr>
              <p:nvPr/>
            </p:nvSpPr>
            <p:spPr bwMode="auto">
              <a:xfrm>
                <a:off x="8123518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" name="Oval 81"/>
              <p:cNvSpPr>
                <a:spLocks noChangeArrowheads="1"/>
              </p:cNvSpPr>
              <p:nvPr/>
            </p:nvSpPr>
            <p:spPr bwMode="auto">
              <a:xfrm>
                <a:off x="8362576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" name="Oval 82"/>
              <p:cNvSpPr>
                <a:spLocks noChangeArrowheads="1"/>
              </p:cNvSpPr>
              <p:nvPr/>
            </p:nvSpPr>
            <p:spPr bwMode="auto">
              <a:xfrm>
                <a:off x="7884459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2" name="Oval 83"/>
              <p:cNvSpPr>
                <a:spLocks noChangeArrowheads="1"/>
              </p:cNvSpPr>
              <p:nvPr/>
            </p:nvSpPr>
            <p:spPr bwMode="auto">
              <a:xfrm>
                <a:off x="8123518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3" name="Oval 84"/>
              <p:cNvSpPr>
                <a:spLocks noChangeArrowheads="1"/>
              </p:cNvSpPr>
              <p:nvPr/>
            </p:nvSpPr>
            <p:spPr bwMode="auto">
              <a:xfrm>
                <a:off x="8362576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4" name="Oval 85"/>
              <p:cNvSpPr>
                <a:spLocks noChangeArrowheads="1"/>
              </p:cNvSpPr>
              <p:nvPr/>
            </p:nvSpPr>
            <p:spPr bwMode="auto">
              <a:xfrm>
                <a:off x="7884459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" name="Oval 86"/>
              <p:cNvSpPr>
                <a:spLocks noChangeArrowheads="1"/>
              </p:cNvSpPr>
              <p:nvPr/>
            </p:nvSpPr>
            <p:spPr bwMode="auto">
              <a:xfrm>
                <a:off x="8123518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6" name="Oval 87"/>
              <p:cNvSpPr>
                <a:spLocks noChangeArrowheads="1"/>
              </p:cNvSpPr>
              <p:nvPr/>
            </p:nvSpPr>
            <p:spPr bwMode="auto">
              <a:xfrm>
                <a:off x="8362576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7" name="Oval 88"/>
              <p:cNvSpPr>
                <a:spLocks noChangeArrowheads="1"/>
              </p:cNvSpPr>
              <p:nvPr/>
            </p:nvSpPr>
            <p:spPr bwMode="auto">
              <a:xfrm>
                <a:off x="7884459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8" name="Oval 89"/>
              <p:cNvSpPr>
                <a:spLocks noChangeArrowheads="1"/>
              </p:cNvSpPr>
              <p:nvPr/>
            </p:nvSpPr>
            <p:spPr bwMode="auto">
              <a:xfrm>
                <a:off x="8123518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9" name="Oval 90"/>
              <p:cNvSpPr>
                <a:spLocks noChangeArrowheads="1"/>
              </p:cNvSpPr>
              <p:nvPr/>
            </p:nvSpPr>
            <p:spPr bwMode="auto">
              <a:xfrm>
                <a:off x="8362576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" name="Line 91"/>
              <p:cNvSpPr>
                <a:spLocks noChangeShapeType="1"/>
              </p:cNvSpPr>
              <p:nvPr/>
            </p:nvSpPr>
            <p:spPr bwMode="auto">
              <a:xfrm>
                <a:off x="6629400" y="6186601"/>
                <a:ext cx="18962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" name="Line 92"/>
              <p:cNvSpPr>
                <a:spLocks noChangeShapeType="1"/>
              </p:cNvSpPr>
              <p:nvPr/>
            </p:nvSpPr>
            <p:spPr bwMode="auto">
              <a:xfrm>
                <a:off x="6689165" y="6130528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2" name="Oval 93"/>
              <p:cNvSpPr>
                <a:spLocks noChangeArrowheads="1"/>
              </p:cNvSpPr>
              <p:nvPr/>
            </p:nvSpPr>
            <p:spPr bwMode="auto">
              <a:xfrm>
                <a:off x="6689165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3" name="Oval 94"/>
              <p:cNvSpPr>
                <a:spLocks noChangeArrowheads="1"/>
              </p:cNvSpPr>
              <p:nvPr/>
            </p:nvSpPr>
            <p:spPr bwMode="auto">
              <a:xfrm>
                <a:off x="6928224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4" name="Oval 95"/>
              <p:cNvSpPr>
                <a:spLocks noChangeArrowheads="1"/>
              </p:cNvSpPr>
              <p:nvPr/>
            </p:nvSpPr>
            <p:spPr bwMode="auto">
              <a:xfrm>
                <a:off x="7167282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5" name="Oval 96"/>
              <p:cNvSpPr>
                <a:spLocks noChangeArrowheads="1"/>
              </p:cNvSpPr>
              <p:nvPr/>
            </p:nvSpPr>
            <p:spPr bwMode="auto">
              <a:xfrm>
                <a:off x="7406341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6" name="Oval 97"/>
              <p:cNvSpPr>
                <a:spLocks noChangeArrowheads="1"/>
              </p:cNvSpPr>
              <p:nvPr/>
            </p:nvSpPr>
            <p:spPr bwMode="auto">
              <a:xfrm>
                <a:off x="7645400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7" name="Oval 98"/>
              <p:cNvSpPr>
                <a:spLocks noChangeArrowheads="1"/>
              </p:cNvSpPr>
              <p:nvPr/>
            </p:nvSpPr>
            <p:spPr bwMode="auto">
              <a:xfrm>
                <a:off x="7884459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8" name="Oval 99"/>
              <p:cNvSpPr>
                <a:spLocks noChangeArrowheads="1"/>
              </p:cNvSpPr>
              <p:nvPr/>
            </p:nvSpPr>
            <p:spPr bwMode="auto">
              <a:xfrm>
                <a:off x="8123518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9" name="Oval 100"/>
              <p:cNvSpPr>
                <a:spLocks noChangeArrowheads="1"/>
              </p:cNvSpPr>
              <p:nvPr/>
            </p:nvSpPr>
            <p:spPr bwMode="auto">
              <a:xfrm>
                <a:off x="8362576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" name="Line 101"/>
              <p:cNvSpPr>
                <a:spLocks noChangeShapeType="1"/>
              </p:cNvSpPr>
              <p:nvPr/>
            </p:nvSpPr>
            <p:spPr bwMode="auto">
              <a:xfrm flipV="1">
                <a:off x="6629400" y="6402715"/>
                <a:ext cx="1887569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" name="Line 102"/>
              <p:cNvSpPr>
                <a:spLocks noChangeShapeType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2" name="Oval 103"/>
              <p:cNvSpPr>
                <a:spLocks noChangeArrowheads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3" name="Oval 104"/>
              <p:cNvSpPr>
                <a:spLocks noChangeArrowheads="1"/>
              </p:cNvSpPr>
              <p:nvPr/>
            </p:nvSpPr>
            <p:spPr bwMode="auto">
              <a:xfrm>
                <a:off x="6928224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4" name="Oval 105"/>
              <p:cNvSpPr>
                <a:spLocks noChangeArrowheads="1"/>
              </p:cNvSpPr>
              <p:nvPr/>
            </p:nvSpPr>
            <p:spPr bwMode="auto">
              <a:xfrm>
                <a:off x="7167282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5" name="Oval 106"/>
              <p:cNvSpPr>
                <a:spLocks noChangeArrowheads="1"/>
              </p:cNvSpPr>
              <p:nvPr/>
            </p:nvSpPr>
            <p:spPr bwMode="auto">
              <a:xfrm>
                <a:off x="7406341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6" name="Oval 107"/>
              <p:cNvSpPr>
                <a:spLocks noChangeArrowheads="1"/>
              </p:cNvSpPr>
              <p:nvPr/>
            </p:nvSpPr>
            <p:spPr bwMode="auto">
              <a:xfrm>
                <a:off x="7645400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7" name="Oval 108"/>
              <p:cNvSpPr>
                <a:spLocks noChangeArrowheads="1"/>
              </p:cNvSpPr>
              <p:nvPr/>
            </p:nvSpPr>
            <p:spPr bwMode="auto">
              <a:xfrm>
                <a:off x="7884459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8" name="Oval 109"/>
              <p:cNvSpPr>
                <a:spLocks noChangeArrowheads="1"/>
              </p:cNvSpPr>
              <p:nvPr/>
            </p:nvSpPr>
            <p:spPr bwMode="auto">
              <a:xfrm>
                <a:off x="8123518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9" name="Oval 110"/>
              <p:cNvSpPr>
                <a:spLocks noChangeArrowheads="1"/>
              </p:cNvSpPr>
              <p:nvPr/>
            </p:nvSpPr>
            <p:spPr bwMode="auto">
              <a:xfrm>
                <a:off x="8362576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7010400" y="4505980"/>
              <a:ext cx="1208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on grid</a:t>
              </a:r>
              <a:endParaRPr lang="en-US" sz="2800" dirty="0"/>
            </a:p>
          </p:txBody>
        </p:sp>
      </p:grpSp>
      <p:sp>
        <p:nvSpPr>
          <p:cNvPr id="369" name="Freeform 7"/>
          <p:cNvSpPr>
            <a:spLocks/>
          </p:cNvSpPr>
          <p:nvPr/>
        </p:nvSpPr>
        <p:spPr bwMode="auto">
          <a:xfrm>
            <a:off x="5181600" y="5238750"/>
            <a:ext cx="1219200" cy="1162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95" name="Group 494"/>
          <p:cNvGrpSpPr/>
          <p:nvPr/>
        </p:nvGrpSpPr>
        <p:grpSpPr>
          <a:xfrm>
            <a:off x="7046106" y="1905000"/>
            <a:ext cx="1869294" cy="3581400"/>
            <a:chOff x="4648200" y="1905000"/>
            <a:chExt cx="1869294" cy="3581400"/>
          </a:xfrm>
        </p:grpSpPr>
        <p:sp>
          <p:nvSpPr>
            <p:cNvPr id="488" name="TextBox 487"/>
            <p:cNvSpPr txBox="1"/>
            <p:nvPr/>
          </p:nvSpPr>
          <p:spPr>
            <a:xfrm>
              <a:off x="4648200" y="1905000"/>
              <a:ext cx="1869294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/>
                <a:t>point cloud</a:t>
              </a:r>
            </a:p>
            <a:p>
              <a:pPr algn="ctr"/>
              <a:r>
                <a:rPr lang="en-US" sz="2800" b="1" dirty="0" smtClean="0"/>
                <a:t>labeling</a:t>
              </a:r>
              <a:endParaRPr lang="en-US" sz="2800" b="1" dirty="0"/>
            </a:p>
          </p:txBody>
        </p:sp>
        <p:pic>
          <p:nvPicPr>
            <p:cNvPr id="439303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3001" y="3542924"/>
              <a:ext cx="1523999" cy="1943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39304" name="Picture 8" descr="C:\Users\yuri\Desktop\test_remeshin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716424"/>
            <a:ext cx="1600200" cy="1693776"/>
          </a:xfrm>
          <a:prstGeom prst="rect">
            <a:avLst/>
          </a:prstGeom>
          <a:noFill/>
        </p:spPr>
      </p:pic>
      <p:cxnSp>
        <p:nvCxnSpPr>
          <p:cNvPr id="496" name="Straight Connector 495"/>
          <p:cNvCxnSpPr/>
          <p:nvPr/>
        </p:nvCxnSpPr>
        <p:spPr>
          <a:xfrm>
            <a:off x="44196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/>
          <p:cNvCxnSpPr/>
          <p:nvPr/>
        </p:nvCxnSpPr>
        <p:spPr>
          <a:xfrm>
            <a:off x="6858000" y="2057400"/>
            <a:ext cx="0" cy="449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3" name="Group 502"/>
          <p:cNvGrpSpPr/>
          <p:nvPr/>
        </p:nvGrpSpPr>
        <p:grpSpPr>
          <a:xfrm>
            <a:off x="1531700" y="838200"/>
            <a:ext cx="2887900" cy="1219200"/>
            <a:chOff x="1531700" y="838200"/>
            <a:chExt cx="2887900" cy="1219200"/>
          </a:xfrm>
        </p:grpSpPr>
        <p:graphicFrame>
          <p:nvGraphicFramePr>
            <p:cNvPr id="439299" name="Object 3"/>
            <p:cNvGraphicFramePr>
              <a:graphicFrameLocks noChangeAspect="1"/>
            </p:cNvGraphicFramePr>
            <p:nvPr/>
          </p:nvGraphicFramePr>
          <p:xfrm>
            <a:off x="1676400" y="1371600"/>
            <a:ext cx="998538" cy="527050"/>
          </p:xfrm>
          <a:graphic>
            <a:graphicData uri="http://schemas.openxmlformats.org/presentationml/2006/ole">
              <p:oleObj spid="_x0000_s439299" name="Equation" r:id="rId7" imgW="431640" imgH="228600" progId="Equation.3">
                <p:embed/>
              </p:oleObj>
            </a:graphicData>
          </a:graphic>
        </p:graphicFrame>
        <p:sp>
          <p:nvSpPr>
            <p:cNvPr id="479" name="TextBox 478"/>
            <p:cNvSpPr txBox="1"/>
            <p:nvPr/>
          </p:nvSpPr>
          <p:spPr>
            <a:xfrm>
              <a:off x="1531700" y="838200"/>
              <a:ext cx="1363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continuous </a:t>
              </a:r>
            </a:p>
            <a:p>
              <a:pPr algn="ctr"/>
              <a:r>
                <a:rPr lang="en-US" dirty="0" smtClean="0"/>
                <a:t>optimization</a:t>
              </a:r>
              <a:endParaRPr lang="en-US" dirty="0"/>
            </a:p>
          </p:txBody>
        </p:sp>
        <p:cxnSp>
          <p:nvCxnSpPr>
            <p:cNvPr id="499" name="Straight Connector 498"/>
            <p:cNvCxnSpPr/>
            <p:nvPr/>
          </p:nvCxnSpPr>
          <p:spPr>
            <a:xfrm>
              <a:off x="44196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4" name="Group 503"/>
          <p:cNvGrpSpPr/>
          <p:nvPr/>
        </p:nvGrpSpPr>
        <p:grpSpPr>
          <a:xfrm>
            <a:off x="6934200" y="838200"/>
            <a:ext cx="2209800" cy="1219200"/>
            <a:chOff x="4419600" y="838200"/>
            <a:chExt cx="2209800" cy="1219200"/>
          </a:xfrm>
        </p:grpSpPr>
        <p:sp>
          <p:nvSpPr>
            <p:cNvPr id="486" name="TextBox 485"/>
            <p:cNvSpPr txBox="1"/>
            <p:nvPr/>
          </p:nvSpPr>
          <p:spPr>
            <a:xfrm>
              <a:off x="4808300" y="838200"/>
              <a:ext cx="13639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mixed </a:t>
              </a:r>
            </a:p>
            <a:p>
              <a:pPr algn="ctr"/>
              <a:r>
                <a:rPr lang="en-US" dirty="0" smtClean="0"/>
                <a:t>optimization</a:t>
              </a:r>
              <a:endParaRPr lang="en-US" dirty="0"/>
            </a:p>
          </p:txBody>
        </p:sp>
        <p:graphicFrame>
          <p:nvGraphicFramePr>
            <p:cNvPr id="439301" name="Object 5"/>
            <p:cNvGraphicFramePr>
              <a:graphicFrameLocks noChangeAspect="1"/>
            </p:cNvGraphicFramePr>
            <p:nvPr/>
          </p:nvGraphicFramePr>
          <p:xfrm>
            <a:off x="4419600" y="1377950"/>
            <a:ext cx="969962" cy="527050"/>
          </p:xfrm>
          <a:graphic>
            <a:graphicData uri="http://schemas.openxmlformats.org/presentationml/2006/ole">
              <p:oleObj spid="_x0000_s439301" name="Equation" r:id="rId8" imgW="419040" imgH="228600" progId="Equation.3">
                <p:embed/>
              </p:oleObj>
            </a:graphicData>
          </a:graphic>
        </p:graphicFrame>
        <p:graphicFrame>
          <p:nvGraphicFramePr>
            <p:cNvPr id="439302" name="Object 6"/>
            <p:cNvGraphicFramePr>
              <a:graphicFrameLocks noChangeAspect="1"/>
            </p:cNvGraphicFramePr>
            <p:nvPr/>
          </p:nvGraphicFramePr>
          <p:xfrm>
            <a:off x="5562600" y="1371600"/>
            <a:ext cx="1058862" cy="527050"/>
          </p:xfrm>
          <a:graphic>
            <a:graphicData uri="http://schemas.openxmlformats.org/presentationml/2006/ole">
              <p:oleObj spid="_x0000_s439302" name="Equation" r:id="rId9" imgW="457200" imgH="228600" progId="Equation.3">
                <p:embed/>
              </p:oleObj>
            </a:graphicData>
          </a:graphic>
        </p:graphicFrame>
        <p:cxnSp>
          <p:nvCxnSpPr>
            <p:cNvPr id="502" name="Straight Connector 501"/>
            <p:cNvCxnSpPr/>
            <p:nvPr/>
          </p:nvCxnSpPr>
          <p:spPr>
            <a:xfrm>
              <a:off x="66294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7" name="Group 326"/>
          <p:cNvGrpSpPr/>
          <p:nvPr/>
        </p:nvGrpSpPr>
        <p:grpSpPr>
          <a:xfrm>
            <a:off x="4953000" y="838200"/>
            <a:ext cx="1905000" cy="1219200"/>
            <a:chOff x="4953000" y="838200"/>
            <a:chExt cx="1905000" cy="1219200"/>
          </a:xfrm>
        </p:grpSpPr>
        <p:grpSp>
          <p:nvGrpSpPr>
            <p:cNvPr id="505" name="Group 504"/>
            <p:cNvGrpSpPr/>
            <p:nvPr/>
          </p:nvGrpSpPr>
          <p:grpSpPr>
            <a:xfrm>
              <a:off x="4953000" y="838200"/>
              <a:ext cx="1537729" cy="1066800"/>
              <a:chOff x="7239000" y="838200"/>
              <a:chExt cx="1537729" cy="1066800"/>
            </a:xfrm>
          </p:grpSpPr>
          <p:graphicFrame>
            <p:nvGraphicFramePr>
              <p:cNvPr id="439298" name="Object 2"/>
              <p:cNvGraphicFramePr>
                <a:graphicFrameLocks noChangeAspect="1"/>
              </p:cNvGraphicFramePr>
              <p:nvPr/>
            </p:nvGraphicFramePr>
            <p:xfrm>
              <a:off x="7294033" y="1377491"/>
              <a:ext cx="1468967" cy="527509"/>
            </p:xfrm>
            <a:graphic>
              <a:graphicData uri="http://schemas.openxmlformats.org/presentationml/2006/ole">
                <p:oleObj spid="_x0000_s439298" name="Equation" r:id="rId10" imgW="634680" imgH="228600" progId="Equation.3">
                  <p:embed/>
                </p:oleObj>
              </a:graphicData>
            </a:graphic>
          </p:graphicFrame>
          <p:sp>
            <p:nvSpPr>
              <p:cNvPr id="478" name="TextBox 477"/>
              <p:cNvSpPr txBox="1"/>
              <p:nvPr/>
            </p:nvSpPr>
            <p:spPr>
              <a:xfrm>
                <a:off x="7239000" y="838200"/>
                <a:ext cx="153772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combinatorial </a:t>
                </a:r>
              </a:p>
              <a:p>
                <a:pPr algn="ctr"/>
                <a:r>
                  <a:rPr lang="en-US" dirty="0" smtClean="0"/>
                  <a:t>optimization</a:t>
                </a:r>
                <a:endParaRPr lang="en-US" dirty="0"/>
              </a:p>
            </p:txBody>
          </p:sp>
        </p:grpSp>
        <p:cxnSp>
          <p:nvCxnSpPr>
            <p:cNvPr id="326" name="Straight Connector 325"/>
            <p:cNvCxnSpPr/>
            <p:nvPr/>
          </p:nvCxnSpPr>
          <p:spPr>
            <a:xfrm>
              <a:off x="6858000" y="990600"/>
              <a:ext cx="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9" name="Freeform 328"/>
          <p:cNvSpPr/>
          <p:nvPr/>
        </p:nvSpPr>
        <p:spPr>
          <a:xfrm>
            <a:off x="2586567" y="5181600"/>
            <a:ext cx="1512711" cy="889000"/>
          </a:xfrm>
          <a:custGeom>
            <a:avLst/>
            <a:gdLst>
              <a:gd name="connsiteX0" fmla="*/ 681567 w 1470378"/>
              <a:gd name="connsiteY0" fmla="*/ 320322 h 959556"/>
              <a:gd name="connsiteX1" fmla="*/ 368300 w 1470378"/>
              <a:gd name="connsiteY1" fmla="*/ 40922 h 959556"/>
              <a:gd name="connsiteX2" fmla="*/ 12700 w 1470378"/>
              <a:gd name="connsiteY2" fmla="*/ 311855 h 959556"/>
              <a:gd name="connsiteX3" fmla="*/ 292100 w 1470378"/>
              <a:gd name="connsiteY3" fmla="*/ 912989 h 959556"/>
              <a:gd name="connsiteX4" fmla="*/ 706967 w 1470378"/>
              <a:gd name="connsiteY4" fmla="*/ 591255 h 959556"/>
              <a:gd name="connsiteX5" fmla="*/ 1104900 w 1470378"/>
              <a:gd name="connsiteY5" fmla="*/ 904522 h 959556"/>
              <a:gd name="connsiteX6" fmla="*/ 1468967 w 1470378"/>
              <a:gd name="connsiteY6" fmla="*/ 489655 h 959556"/>
              <a:gd name="connsiteX7" fmla="*/ 1113367 w 1470378"/>
              <a:gd name="connsiteY7" fmla="*/ 23989 h 959556"/>
              <a:gd name="connsiteX8" fmla="*/ 681567 w 1470378"/>
              <a:gd name="connsiteY8" fmla="*/ 320322 h 959556"/>
              <a:gd name="connsiteX0" fmla="*/ 732367 w 1521178"/>
              <a:gd name="connsiteY0" fmla="*/ 320322 h 941211"/>
              <a:gd name="connsiteX1" fmla="*/ 419100 w 1521178"/>
              <a:gd name="connsiteY1" fmla="*/ 40922 h 941211"/>
              <a:gd name="connsiteX2" fmla="*/ 12700 w 1521178"/>
              <a:gd name="connsiteY2" fmla="*/ 421922 h 941211"/>
              <a:gd name="connsiteX3" fmla="*/ 342900 w 1521178"/>
              <a:gd name="connsiteY3" fmla="*/ 912989 h 941211"/>
              <a:gd name="connsiteX4" fmla="*/ 757767 w 1521178"/>
              <a:gd name="connsiteY4" fmla="*/ 591255 h 941211"/>
              <a:gd name="connsiteX5" fmla="*/ 1155700 w 1521178"/>
              <a:gd name="connsiteY5" fmla="*/ 904522 h 941211"/>
              <a:gd name="connsiteX6" fmla="*/ 1519767 w 1521178"/>
              <a:gd name="connsiteY6" fmla="*/ 489655 h 941211"/>
              <a:gd name="connsiteX7" fmla="*/ 1164167 w 1521178"/>
              <a:gd name="connsiteY7" fmla="*/ 23989 h 941211"/>
              <a:gd name="connsiteX8" fmla="*/ 732367 w 1521178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41211"/>
              <a:gd name="connsiteX1" fmla="*/ 309033 w 1512711"/>
              <a:gd name="connsiteY1" fmla="*/ 40923 h 941211"/>
              <a:gd name="connsiteX2" fmla="*/ 4233 w 1512711"/>
              <a:gd name="connsiteY2" fmla="*/ 421922 h 941211"/>
              <a:gd name="connsiteX3" fmla="*/ 334433 w 1512711"/>
              <a:gd name="connsiteY3" fmla="*/ 912989 h 941211"/>
              <a:gd name="connsiteX4" fmla="*/ 749300 w 1512711"/>
              <a:gd name="connsiteY4" fmla="*/ 591255 h 941211"/>
              <a:gd name="connsiteX5" fmla="*/ 1147233 w 1512711"/>
              <a:gd name="connsiteY5" fmla="*/ 904522 h 941211"/>
              <a:gd name="connsiteX6" fmla="*/ 1511300 w 1512711"/>
              <a:gd name="connsiteY6" fmla="*/ 489655 h 941211"/>
              <a:gd name="connsiteX7" fmla="*/ 1155700 w 1512711"/>
              <a:gd name="connsiteY7" fmla="*/ 23989 h 941211"/>
              <a:gd name="connsiteX8" fmla="*/ 723900 w 1512711"/>
              <a:gd name="connsiteY8" fmla="*/ 320322 h 941211"/>
              <a:gd name="connsiteX0" fmla="*/ 723900 w 1512711"/>
              <a:gd name="connsiteY0" fmla="*/ 320322 h 983544"/>
              <a:gd name="connsiteX1" fmla="*/ 309033 w 1512711"/>
              <a:gd name="connsiteY1" fmla="*/ 40923 h 983544"/>
              <a:gd name="connsiteX2" fmla="*/ 4233 w 1512711"/>
              <a:gd name="connsiteY2" fmla="*/ 421922 h 983544"/>
              <a:gd name="connsiteX3" fmla="*/ 334433 w 1512711"/>
              <a:gd name="connsiteY3" fmla="*/ 912989 h 983544"/>
              <a:gd name="connsiteX4" fmla="*/ 749300 w 1512711"/>
              <a:gd name="connsiteY4" fmla="*/ 591255 h 983544"/>
              <a:gd name="connsiteX5" fmla="*/ 1147233 w 1512711"/>
              <a:gd name="connsiteY5" fmla="*/ 904522 h 983544"/>
              <a:gd name="connsiteX6" fmla="*/ 1511300 w 1512711"/>
              <a:gd name="connsiteY6" fmla="*/ 489655 h 983544"/>
              <a:gd name="connsiteX7" fmla="*/ 1155700 w 1512711"/>
              <a:gd name="connsiteY7" fmla="*/ 23989 h 983544"/>
              <a:gd name="connsiteX8" fmla="*/ 723900 w 1512711"/>
              <a:gd name="connsiteY8" fmla="*/ 320322 h 983544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38389"/>
              <a:gd name="connsiteX1" fmla="*/ 309033 w 1512711"/>
              <a:gd name="connsiteY1" fmla="*/ 40923 h 938389"/>
              <a:gd name="connsiteX2" fmla="*/ 4233 w 1512711"/>
              <a:gd name="connsiteY2" fmla="*/ 421922 h 938389"/>
              <a:gd name="connsiteX3" fmla="*/ 334433 w 1512711"/>
              <a:gd name="connsiteY3" fmla="*/ 912989 h 938389"/>
              <a:gd name="connsiteX4" fmla="*/ 749300 w 1512711"/>
              <a:gd name="connsiteY4" fmla="*/ 591255 h 938389"/>
              <a:gd name="connsiteX5" fmla="*/ 1147233 w 1512711"/>
              <a:gd name="connsiteY5" fmla="*/ 904522 h 938389"/>
              <a:gd name="connsiteX6" fmla="*/ 1511300 w 1512711"/>
              <a:gd name="connsiteY6" fmla="*/ 489655 h 938389"/>
              <a:gd name="connsiteX7" fmla="*/ 1155700 w 1512711"/>
              <a:gd name="connsiteY7" fmla="*/ 23989 h 938389"/>
              <a:gd name="connsiteX8" fmla="*/ 723900 w 1512711"/>
              <a:gd name="connsiteY8" fmla="*/ 320322 h 938389"/>
              <a:gd name="connsiteX0" fmla="*/ 723900 w 1512711"/>
              <a:gd name="connsiteY0" fmla="*/ 320322 h 921455"/>
              <a:gd name="connsiteX1" fmla="*/ 309033 w 1512711"/>
              <a:gd name="connsiteY1" fmla="*/ 40923 h 921455"/>
              <a:gd name="connsiteX2" fmla="*/ 4233 w 1512711"/>
              <a:gd name="connsiteY2" fmla="*/ 421922 h 921455"/>
              <a:gd name="connsiteX3" fmla="*/ 334433 w 1512711"/>
              <a:gd name="connsiteY3" fmla="*/ 912989 h 921455"/>
              <a:gd name="connsiteX4" fmla="*/ 749300 w 1512711"/>
              <a:gd name="connsiteY4" fmla="*/ 591255 h 921455"/>
              <a:gd name="connsiteX5" fmla="*/ 1147233 w 1512711"/>
              <a:gd name="connsiteY5" fmla="*/ 904522 h 921455"/>
              <a:gd name="connsiteX6" fmla="*/ 1511300 w 1512711"/>
              <a:gd name="connsiteY6" fmla="*/ 489655 h 921455"/>
              <a:gd name="connsiteX7" fmla="*/ 1155700 w 1512711"/>
              <a:gd name="connsiteY7" fmla="*/ 23989 h 921455"/>
              <a:gd name="connsiteX8" fmla="*/ 723900 w 1512711"/>
              <a:gd name="connsiteY8" fmla="*/ 320322 h 921455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20322 h 912989"/>
              <a:gd name="connsiteX1" fmla="*/ 309033 w 1512711"/>
              <a:gd name="connsiteY1" fmla="*/ 40923 h 912989"/>
              <a:gd name="connsiteX2" fmla="*/ 4233 w 1512711"/>
              <a:gd name="connsiteY2" fmla="*/ 421922 h 912989"/>
              <a:gd name="connsiteX3" fmla="*/ 334433 w 1512711"/>
              <a:gd name="connsiteY3" fmla="*/ 912989 h 912989"/>
              <a:gd name="connsiteX4" fmla="*/ 749300 w 1512711"/>
              <a:gd name="connsiteY4" fmla="*/ 591255 h 912989"/>
              <a:gd name="connsiteX5" fmla="*/ 1147233 w 1512711"/>
              <a:gd name="connsiteY5" fmla="*/ 904522 h 912989"/>
              <a:gd name="connsiteX6" fmla="*/ 1511300 w 1512711"/>
              <a:gd name="connsiteY6" fmla="*/ 489655 h 912989"/>
              <a:gd name="connsiteX7" fmla="*/ 1155700 w 1512711"/>
              <a:gd name="connsiteY7" fmla="*/ 23989 h 912989"/>
              <a:gd name="connsiteX8" fmla="*/ 723900 w 1512711"/>
              <a:gd name="connsiteY8" fmla="*/ 320322 h 912989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337255 h 929922"/>
              <a:gd name="connsiteX1" fmla="*/ 309033 w 1512711"/>
              <a:gd name="connsiteY1" fmla="*/ 57856 h 929922"/>
              <a:gd name="connsiteX2" fmla="*/ 4233 w 1512711"/>
              <a:gd name="connsiteY2" fmla="*/ 438855 h 929922"/>
              <a:gd name="connsiteX3" fmla="*/ 334433 w 1512711"/>
              <a:gd name="connsiteY3" fmla="*/ 929922 h 929922"/>
              <a:gd name="connsiteX4" fmla="*/ 749300 w 1512711"/>
              <a:gd name="connsiteY4" fmla="*/ 608188 h 929922"/>
              <a:gd name="connsiteX5" fmla="*/ 1147233 w 1512711"/>
              <a:gd name="connsiteY5" fmla="*/ 921455 h 929922"/>
              <a:gd name="connsiteX6" fmla="*/ 1511300 w 1512711"/>
              <a:gd name="connsiteY6" fmla="*/ 506588 h 929922"/>
              <a:gd name="connsiteX7" fmla="*/ 1155700 w 1512711"/>
              <a:gd name="connsiteY7" fmla="*/ 40922 h 929922"/>
              <a:gd name="connsiteX8" fmla="*/ 723900 w 1512711"/>
              <a:gd name="connsiteY8" fmla="*/ 337255 h 929922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  <a:gd name="connsiteX0" fmla="*/ 723900 w 1512711"/>
              <a:gd name="connsiteY0" fmla="*/ 296333 h 889000"/>
              <a:gd name="connsiteX1" fmla="*/ 309033 w 1512711"/>
              <a:gd name="connsiteY1" fmla="*/ 16934 h 889000"/>
              <a:gd name="connsiteX2" fmla="*/ 4233 w 1512711"/>
              <a:gd name="connsiteY2" fmla="*/ 397933 h 889000"/>
              <a:gd name="connsiteX3" fmla="*/ 334433 w 1512711"/>
              <a:gd name="connsiteY3" fmla="*/ 889000 h 889000"/>
              <a:gd name="connsiteX4" fmla="*/ 749300 w 1512711"/>
              <a:gd name="connsiteY4" fmla="*/ 567266 h 889000"/>
              <a:gd name="connsiteX5" fmla="*/ 1147233 w 1512711"/>
              <a:gd name="connsiteY5" fmla="*/ 880533 h 889000"/>
              <a:gd name="connsiteX6" fmla="*/ 1511300 w 1512711"/>
              <a:gd name="connsiteY6" fmla="*/ 465666 h 889000"/>
              <a:gd name="connsiteX7" fmla="*/ 1155700 w 1512711"/>
              <a:gd name="connsiteY7" fmla="*/ 0 h 889000"/>
              <a:gd name="connsiteX8" fmla="*/ 723900 w 1512711"/>
              <a:gd name="connsiteY8" fmla="*/ 296333 h 88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12711" h="889000">
                <a:moveTo>
                  <a:pt x="723900" y="296333"/>
                </a:moveTo>
                <a:cubicBezTo>
                  <a:pt x="582789" y="299155"/>
                  <a:pt x="513645" y="33868"/>
                  <a:pt x="309033" y="16934"/>
                </a:cubicBezTo>
                <a:cubicBezTo>
                  <a:pt x="53622" y="8467"/>
                  <a:pt x="0" y="252589"/>
                  <a:pt x="4233" y="397933"/>
                </a:cubicBezTo>
                <a:cubicBezTo>
                  <a:pt x="8466" y="543277"/>
                  <a:pt x="15522" y="886178"/>
                  <a:pt x="334433" y="889000"/>
                </a:cubicBezTo>
                <a:cubicBezTo>
                  <a:pt x="653345" y="883355"/>
                  <a:pt x="613833" y="568677"/>
                  <a:pt x="749300" y="567266"/>
                </a:cubicBezTo>
                <a:cubicBezTo>
                  <a:pt x="986367" y="548922"/>
                  <a:pt x="833966" y="863599"/>
                  <a:pt x="1147233" y="880533"/>
                </a:cubicBezTo>
                <a:cubicBezTo>
                  <a:pt x="1494366" y="889000"/>
                  <a:pt x="1509889" y="612421"/>
                  <a:pt x="1511300" y="465666"/>
                </a:cubicBezTo>
                <a:cubicBezTo>
                  <a:pt x="1512711" y="318911"/>
                  <a:pt x="1382889" y="15522"/>
                  <a:pt x="1155700" y="0"/>
                </a:cubicBezTo>
                <a:cubicBezTo>
                  <a:pt x="894644" y="26811"/>
                  <a:pt x="1008944" y="285044"/>
                  <a:pt x="723900" y="29633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1"/>
          <p:cNvGrpSpPr/>
          <p:nvPr/>
        </p:nvGrpSpPr>
        <p:grpSpPr>
          <a:xfrm>
            <a:off x="2358811" y="3745988"/>
            <a:ext cx="2164781" cy="1565295"/>
            <a:chOff x="2358811" y="3745988"/>
            <a:chExt cx="2164781" cy="1565295"/>
          </a:xfrm>
        </p:grpSpPr>
        <p:pic>
          <p:nvPicPr>
            <p:cNvPr id="25" name="Picture 3" descr="D:\Lena\work\code\linesearchcuts_code\data\GRAB_CUT_DB\data_GT\llama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8811" y="3745988"/>
              <a:ext cx="2164781" cy="1565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27"/>
            <p:cNvGrpSpPr/>
            <p:nvPr/>
          </p:nvGrpSpPr>
          <p:grpSpPr>
            <a:xfrm>
              <a:off x="2530907" y="4055633"/>
              <a:ext cx="1825940" cy="1075765"/>
              <a:chOff x="2530907" y="4055633"/>
              <a:chExt cx="1825940" cy="1075765"/>
            </a:xfrm>
          </p:grpSpPr>
          <p:sp>
            <p:nvSpPr>
              <p:cNvPr id="29" name="Freeform 28"/>
              <p:cNvSpPr/>
              <p:nvPr/>
            </p:nvSpPr>
            <p:spPr bwMode="auto">
              <a:xfrm>
                <a:off x="3205783" y="4442908"/>
                <a:ext cx="225910" cy="688490"/>
              </a:xfrm>
              <a:custGeom>
                <a:avLst/>
                <a:gdLst>
                  <a:gd name="connsiteX0" fmla="*/ 10757 w 225910"/>
                  <a:gd name="connsiteY0" fmla="*/ 688490 h 688490"/>
                  <a:gd name="connsiteX1" fmla="*/ 0 w 225910"/>
                  <a:gd name="connsiteY1" fmla="*/ 591671 h 688490"/>
                  <a:gd name="connsiteX2" fmla="*/ 10757 w 225910"/>
                  <a:gd name="connsiteY2" fmla="*/ 355003 h 688490"/>
                  <a:gd name="connsiteX3" fmla="*/ 21515 w 225910"/>
                  <a:gd name="connsiteY3" fmla="*/ 268941 h 688490"/>
                  <a:gd name="connsiteX4" fmla="*/ 43030 w 225910"/>
                  <a:gd name="connsiteY4" fmla="*/ 225911 h 688490"/>
                  <a:gd name="connsiteX5" fmla="*/ 53788 w 225910"/>
                  <a:gd name="connsiteY5" fmla="*/ 193638 h 688490"/>
                  <a:gd name="connsiteX6" fmla="*/ 75303 w 225910"/>
                  <a:gd name="connsiteY6" fmla="*/ 150607 h 688490"/>
                  <a:gd name="connsiteX7" fmla="*/ 86061 w 225910"/>
                  <a:gd name="connsiteY7" fmla="*/ 118334 h 688490"/>
                  <a:gd name="connsiteX8" fmla="*/ 118334 w 225910"/>
                  <a:gd name="connsiteY8" fmla="*/ 64546 h 688490"/>
                  <a:gd name="connsiteX9" fmla="*/ 129091 w 225910"/>
                  <a:gd name="connsiteY9" fmla="*/ 32273 h 688490"/>
                  <a:gd name="connsiteX10" fmla="*/ 182880 w 225910"/>
                  <a:gd name="connsiteY10" fmla="*/ 0 h 688490"/>
                  <a:gd name="connsiteX11" fmla="*/ 225910 w 225910"/>
                  <a:gd name="connsiteY11" fmla="*/ 21516 h 68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25910" h="688490">
                    <a:moveTo>
                      <a:pt x="10757" y="688490"/>
                    </a:moveTo>
                    <a:cubicBezTo>
                      <a:pt x="7171" y="656217"/>
                      <a:pt x="0" y="624143"/>
                      <a:pt x="0" y="591671"/>
                    </a:cubicBezTo>
                    <a:cubicBezTo>
                      <a:pt x="0" y="512700"/>
                      <a:pt x="5504" y="433799"/>
                      <a:pt x="10757" y="355003"/>
                    </a:cubicBezTo>
                    <a:cubicBezTo>
                      <a:pt x="12680" y="326156"/>
                      <a:pt x="14503" y="296988"/>
                      <a:pt x="21515" y="268941"/>
                    </a:cubicBezTo>
                    <a:cubicBezTo>
                      <a:pt x="25404" y="253383"/>
                      <a:pt x="36713" y="240651"/>
                      <a:pt x="43030" y="225911"/>
                    </a:cubicBezTo>
                    <a:cubicBezTo>
                      <a:pt x="47497" y="215488"/>
                      <a:pt x="49321" y="204061"/>
                      <a:pt x="53788" y="193638"/>
                    </a:cubicBezTo>
                    <a:cubicBezTo>
                      <a:pt x="60105" y="178898"/>
                      <a:pt x="68986" y="165347"/>
                      <a:pt x="75303" y="150607"/>
                    </a:cubicBezTo>
                    <a:cubicBezTo>
                      <a:pt x="79770" y="140184"/>
                      <a:pt x="80990" y="128476"/>
                      <a:pt x="86061" y="118334"/>
                    </a:cubicBezTo>
                    <a:cubicBezTo>
                      <a:pt x="95412" y="99632"/>
                      <a:pt x="108983" y="83248"/>
                      <a:pt x="118334" y="64546"/>
                    </a:cubicBezTo>
                    <a:cubicBezTo>
                      <a:pt x="123405" y="54404"/>
                      <a:pt x="123257" y="41997"/>
                      <a:pt x="129091" y="32273"/>
                    </a:cubicBezTo>
                    <a:cubicBezTo>
                      <a:pt x="143857" y="7663"/>
                      <a:pt x="157496" y="8461"/>
                      <a:pt x="182880" y="0"/>
                    </a:cubicBezTo>
                    <a:cubicBezTo>
                      <a:pt x="219964" y="12362"/>
                      <a:pt x="207135" y="2739"/>
                      <a:pt x="225910" y="21516"/>
                    </a:cubicBezTo>
                  </a:path>
                </a:pathLst>
              </a:custGeom>
              <a:noFill/>
              <a:ln w="60325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4009618" y="4055633"/>
                <a:ext cx="347229" cy="849854"/>
              </a:xfrm>
              <a:custGeom>
                <a:avLst/>
                <a:gdLst>
                  <a:gd name="connsiteX0" fmla="*/ 218137 w 347229"/>
                  <a:gd name="connsiteY0" fmla="*/ 849854 h 849854"/>
                  <a:gd name="connsiteX1" fmla="*/ 250410 w 347229"/>
                  <a:gd name="connsiteY1" fmla="*/ 817581 h 849854"/>
                  <a:gd name="connsiteX2" fmla="*/ 282683 w 347229"/>
                  <a:gd name="connsiteY2" fmla="*/ 710005 h 849854"/>
                  <a:gd name="connsiteX3" fmla="*/ 293441 w 347229"/>
                  <a:gd name="connsiteY3" fmla="*/ 677732 h 849854"/>
                  <a:gd name="connsiteX4" fmla="*/ 314956 w 347229"/>
                  <a:gd name="connsiteY4" fmla="*/ 591671 h 849854"/>
                  <a:gd name="connsiteX5" fmla="*/ 347229 w 347229"/>
                  <a:gd name="connsiteY5" fmla="*/ 505609 h 849854"/>
                  <a:gd name="connsiteX6" fmla="*/ 325714 w 347229"/>
                  <a:gd name="connsiteY6" fmla="*/ 301214 h 849854"/>
                  <a:gd name="connsiteX7" fmla="*/ 282683 w 347229"/>
                  <a:gd name="connsiteY7" fmla="*/ 215153 h 849854"/>
                  <a:gd name="connsiteX8" fmla="*/ 250410 w 347229"/>
                  <a:gd name="connsiteY8" fmla="*/ 172122 h 849854"/>
                  <a:gd name="connsiteX9" fmla="*/ 142834 w 347229"/>
                  <a:gd name="connsiteY9" fmla="*/ 96819 h 849854"/>
                  <a:gd name="connsiteX10" fmla="*/ 99803 w 347229"/>
                  <a:gd name="connsiteY10" fmla="*/ 75303 h 849854"/>
                  <a:gd name="connsiteX11" fmla="*/ 35257 w 347229"/>
                  <a:gd name="connsiteY11" fmla="*/ 32273 h 849854"/>
                  <a:gd name="connsiteX12" fmla="*/ 2984 w 347229"/>
                  <a:gd name="connsiteY12" fmla="*/ 0 h 84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229" h="849854">
                    <a:moveTo>
                      <a:pt x="218137" y="849854"/>
                    </a:moveTo>
                    <a:cubicBezTo>
                      <a:pt x="228895" y="839096"/>
                      <a:pt x="243022" y="830880"/>
                      <a:pt x="250410" y="817581"/>
                    </a:cubicBezTo>
                    <a:cubicBezTo>
                      <a:pt x="265452" y="790506"/>
                      <a:pt x="273694" y="741466"/>
                      <a:pt x="282683" y="710005"/>
                    </a:cubicBezTo>
                    <a:cubicBezTo>
                      <a:pt x="285798" y="699102"/>
                      <a:pt x="290457" y="688672"/>
                      <a:pt x="293441" y="677732"/>
                    </a:cubicBezTo>
                    <a:cubicBezTo>
                      <a:pt x="301221" y="649204"/>
                      <a:pt x="301732" y="618119"/>
                      <a:pt x="314956" y="591671"/>
                    </a:cubicBezTo>
                    <a:cubicBezTo>
                      <a:pt x="343083" y="535416"/>
                      <a:pt x="332581" y="564198"/>
                      <a:pt x="347229" y="505609"/>
                    </a:cubicBezTo>
                    <a:cubicBezTo>
                      <a:pt x="340057" y="437477"/>
                      <a:pt x="336977" y="368790"/>
                      <a:pt x="325714" y="301214"/>
                    </a:cubicBezTo>
                    <a:cubicBezTo>
                      <a:pt x="320468" y="269736"/>
                      <a:pt x="300801" y="240519"/>
                      <a:pt x="282683" y="215153"/>
                    </a:cubicBezTo>
                    <a:cubicBezTo>
                      <a:pt x="272262" y="200563"/>
                      <a:pt x="263088" y="184800"/>
                      <a:pt x="250410" y="172122"/>
                    </a:cubicBezTo>
                    <a:cubicBezTo>
                      <a:pt x="235697" y="157408"/>
                      <a:pt x="151625" y="102093"/>
                      <a:pt x="142834" y="96819"/>
                    </a:cubicBezTo>
                    <a:cubicBezTo>
                      <a:pt x="129083" y="88568"/>
                      <a:pt x="113554" y="83554"/>
                      <a:pt x="99803" y="75303"/>
                    </a:cubicBezTo>
                    <a:cubicBezTo>
                      <a:pt x="77630" y="61999"/>
                      <a:pt x="56772" y="46616"/>
                      <a:pt x="35257" y="32273"/>
                    </a:cubicBezTo>
                    <a:cubicBezTo>
                      <a:pt x="0" y="8769"/>
                      <a:pt x="2984" y="23687"/>
                      <a:pt x="2984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 rot="13954688">
                <a:off x="2787146" y="3833961"/>
                <a:ext cx="101334" cy="613812"/>
              </a:xfrm>
              <a:custGeom>
                <a:avLst/>
                <a:gdLst>
                  <a:gd name="connsiteX0" fmla="*/ 218137 w 347229"/>
                  <a:gd name="connsiteY0" fmla="*/ 849854 h 849854"/>
                  <a:gd name="connsiteX1" fmla="*/ 250410 w 347229"/>
                  <a:gd name="connsiteY1" fmla="*/ 817581 h 849854"/>
                  <a:gd name="connsiteX2" fmla="*/ 282683 w 347229"/>
                  <a:gd name="connsiteY2" fmla="*/ 710005 h 849854"/>
                  <a:gd name="connsiteX3" fmla="*/ 293441 w 347229"/>
                  <a:gd name="connsiteY3" fmla="*/ 677732 h 849854"/>
                  <a:gd name="connsiteX4" fmla="*/ 314956 w 347229"/>
                  <a:gd name="connsiteY4" fmla="*/ 591671 h 849854"/>
                  <a:gd name="connsiteX5" fmla="*/ 347229 w 347229"/>
                  <a:gd name="connsiteY5" fmla="*/ 505609 h 849854"/>
                  <a:gd name="connsiteX6" fmla="*/ 325714 w 347229"/>
                  <a:gd name="connsiteY6" fmla="*/ 301214 h 849854"/>
                  <a:gd name="connsiteX7" fmla="*/ 282683 w 347229"/>
                  <a:gd name="connsiteY7" fmla="*/ 215153 h 849854"/>
                  <a:gd name="connsiteX8" fmla="*/ 250410 w 347229"/>
                  <a:gd name="connsiteY8" fmla="*/ 172122 h 849854"/>
                  <a:gd name="connsiteX9" fmla="*/ 142834 w 347229"/>
                  <a:gd name="connsiteY9" fmla="*/ 96819 h 849854"/>
                  <a:gd name="connsiteX10" fmla="*/ 99803 w 347229"/>
                  <a:gd name="connsiteY10" fmla="*/ 75303 h 849854"/>
                  <a:gd name="connsiteX11" fmla="*/ 35257 w 347229"/>
                  <a:gd name="connsiteY11" fmla="*/ 32273 h 849854"/>
                  <a:gd name="connsiteX12" fmla="*/ 2984 w 347229"/>
                  <a:gd name="connsiteY12" fmla="*/ 0 h 84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47229" h="849854">
                    <a:moveTo>
                      <a:pt x="218137" y="849854"/>
                    </a:moveTo>
                    <a:cubicBezTo>
                      <a:pt x="228895" y="839096"/>
                      <a:pt x="243022" y="830880"/>
                      <a:pt x="250410" y="817581"/>
                    </a:cubicBezTo>
                    <a:cubicBezTo>
                      <a:pt x="265452" y="790506"/>
                      <a:pt x="273694" y="741466"/>
                      <a:pt x="282683" y="710005"/>
                    </a:cubicBezTo>
                    <a:cubicBezTo>
                      <a:pt x="285798" y="699102"/>
                      <a:pt x="290457" y="688672"/>
                      <a:pt x="293441" y="677732"/>
                    </a:cubicBezTo>
                    <a:cubicBezTo>
                      <a:pt x="301221" y="649204"/>
                      <a:pt x="301732" y="618119"/>
                      <a:pt x="314956" y="591671"/>
                    </a:cubicBezTo>
                    <a:cubicBezTo>
                      <a:pt x="343083" y="535416"/>
                      <a:pt x="332581" y="564198"/>
                      <a:pt x="347229" y="505609"/>
                    </a:cubicBezTo>
                    <a:cubicBezTo>
                      <a:pt x="340057" y="437477"/>
                      <a:pt x="336977" y="368790"/>
                      <a:pt x="325714" y="301214"/>
                    </a:cubicBezTo>
                    <a:cubicBezTo>
                      <a:pt x="320468" y="269736"/>
                      <a:pt x="300801" y="240519"/>
                      <a:pt x="282683" y="215153"/>
                    </a:cubicBezTo>
                    <a:cubicBezTo>
                      <a:pt x="272262" y="200563"/>
                      <a:pt x="263088" y="184800"/>
                      <a:pt x="250410" y="172122"/>
                    </a:cubicBezTo>
                    <a:cubicBezTo>
                      <a:pt x="235697" y="157408"/>
                      <a:pt x="151625" y="102093"/>
                      <a:pt x="142834" y="96819"/>
                    </a:cubicBezTo>
                    <a:cubicBezTo>
                      <a:pt x="129083" y="88568"/>
                      <a:pt x="113554" y="83554"/>
                      <a:pt x="99803" y="75303"/>
                    </a:cubicBezTo>
                    <a:cubicBezTo>
                      <a:pt x="77630" y="61999"/>
                      <a:pt x="56772" y="46616"/>
                      <a:pt x="35257" y="32273"/>
                    </a:cubicBezTo>
                    <a:cubicBezTo>
                      <a:pt x="0" y="8769"/>
                      <a:pt x="2984" y="23687"/>
                      <a:pt x="2984" y="0"/>
                    </a:cubicBezTo>
                  </a:path>
                </a:pathLst>
              </a:custGeom>
              <a:noFill/>
              <a:ln w="63500" cap="flat" cmpd="sng" algn="ctr">
                <a:solidFill>
                  <a:srgbClr val="0000FF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fixed likelihood models</a:t>
            </a:r>
            <a:endParaRPr lang="en-US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7475" y="3746091"/>
            <a:ext cx="2171700" cy="1555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 descr="D:\Lena\work\code\linesearchcuts_code\data\GRAB_CUT_DB\data_GT\llama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8811" y="3745988"/>
            <a:ext cx="2164781" cy="15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2574331" y="6217157"/>
            <a:ext cx="45687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[</a:t>
            </a:r>
            <a:r>
              <a:rPr lang="en-US" sz="2400" dirty="0" err="1" smtClean="0"/>
              <a:t>Rother</a:t>
            </a:r>
            <a:r>
              <a:rPr lang="en-US" sz="2400" dirty="0" smtClean="0"/>
              <a:t>, et al. SIGGRAPH’2004]</a:t>
            </a:r>
            <a:endParaRPr lang="en-US" sz="2400" dirty="0"/>
          </a:p>
        </p:txBody>
      </p:sp>
      <p:sp>
        <p:nvSpPr>
          <p:cNvPr id="20" name="Text Box 231"/>
          <p:cNvSpPr txBox="1">
            <a:spLocks noChangeArrowheads="1"/>
          </p:cNvSpPr>
          <p:nvPr/>
        </p:nvSpPr>
        <p:spPr bwMode="auto">
          <a:xfrm>
            <a:off x="2043343" y="5441914"/>
            <a:ext cx="497578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/>
              <a:t>iterative image segmentation, </a:t>
            </a:r>
            <a:r>
              <a:rPr lang="en-US" sz="2400" dirty="0" err="1" smtClean="0"/>
              <a:t>Grabcut</a:t>
            </a:r>
          </a:p>
          <a:p>
            <a:pPr algn="ctr"/>
            <a:r>
              <a:rPr lang="en-US" sz="2400" dirty="0" smtClean="0"/>
              <a:t>(block coordinate descent                    )</a:t>
            </a:r>
            <a:endParaRPr lang="en-US" sz="2400" dirty="0"/>
          </a:p>
        </p:txBody>
      </p:sp>
      <p:graphicFrame>
        <p:nvGraphicFramePr>
          <p:cNvPr id="847878" name="Object 6"/>
          <p:cNvGraphicFramePr>
            <a:graphicFrameLocks noChangeAspect="1"/>
          </p:cNvGraphicFramePr>
          <p:nvPr/>
        </p:nvGraphicFramePr>
        <p:xfrm>
          <a:off x="830263" y="4060825"/>
          <a:ext cx="1252537" cy="514350"/>
        </p:xfrm>
        <a:graphic>
          <a:graphicData uri="http://schemas.openxmlformats.org/presentationml/2006/ole">
            <p:oleObj spid="_x0000_s513027" name="Equation" r:id="rId5" imgW="634680" imgH="228600" progId="Equation.3">
              <p:embed/>
            </p:oleObj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2635624" y="4044875"/>
            <a:ext cx="1613647" cy="1226371"/>
          </a:xfrm>
          <a:prstGeom prst="rect">
            <a:avLst/>
          </a:prstGeom>
          <a:noFill/>
          <a:ln w="3175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848901" name="Object 5"/>
          <p:cNvGraphicFramePr>
            <a:graphicFrameLocks noChangeAspect="1"/>
          </p:cNvGraphicFramePr>
          <p:nvPr/>
        </p:nvGraphicFramePr>
        <p:xfrm>
          <a:off x="5453063" y="5838825"/>
          <a:ext cx="1328737" cy="485775"/>
        </p:xfrm>
        <a:graphic>
          <a:graphicData uri="http://schemas.openxmlformats.org/presentationml/2006/ole">
            <p:oleObj spid="_x0000_s513028" name="Equation" r:id="rId6" imgW="672840" imgH="21564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14259" y="4191000"/>
            <a:ext cx="23297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Models 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0  </a:t>
            </a:r>
            <a:r>
              <a:rPr lang="en-US" sz="2400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sz="2400" i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are iteratively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re-estimated </a:t>
            </a:r>
          </a:p>
          <a:p>
            <a:pPr algn="ctr"/>
            <a:r>
              <a:rPr lang="en-US" sz="2000" dirty="0" smtClean="0"/>
              <a:t>(from initial box)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4333" y="2638184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extra variables</a:t>
            </a:r>
            <a:endParaRPr lang="en-US" sz="2800" b="1" dirty="0">
              <a:latin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7558" y="3111267"/>
            <a:ext cx="37001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parametric models </a:t>
            </a:r>
            <a:r>
              <a:rPr lang="en-US" sz="1400" dirty="0"/>
              <a:t>– </a:t>
            </a:r>
            <a:r>
              <a:rPr lang="en-US" sz="1400" dirty="0" smtClean="0"/>
              <a:t>e.g. Gaussian or GMM</a:t>
            </a:r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non-parametric models - histograms</a:t>
            </a:r>
            <a:endParaRPr lang="en-US" sz="14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V="1">
            <a:off x="1429422" y="2275687"/>
            <a:ext cx="144996" cy="457384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1267352" y="2282609"/>
            <a:ext cx="162070" cy="450462"/>
          </a:xfrm>
          <a:prstGeom prst="straightConnector1">
            <a:avLst/>
          </a:prstGeom>
          <a:solidFill>
            <a:schemeClr val="folHlink"/>
          </a:solidFill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graphicFrame>
        <p:nvGraphicFramePr>
          <p:cNvPr id="513031" name="Object 7"/>
          <p:cNvGraphicFramePr>
            <a:graphicFrameLocks noChangeAspect="1"/>
          </p:cNvGraphicFramePr>
          <p:nvPr/>
        </p:nvGraphicFramePr>
        <p:xfrm>
          <a:off x="8162925" y="1905000"/>
          <a:ext cx="801688" cy="334963"/>
        </p:xfrm>
        <a:graphic>
          <a:graphicData uri="http://schemas.openxmlformats.org/presentationml/2006/ole">
            <p:oleObj spid="_x0000_s513031" name="Equation" r:id="rId7" imgW="622080" imgH="228600" progId="Equation.3">
              <p:embed/>
            </p:oleObj>
          </a:graphicData>
        </a:graphic>
      </p:graphicFrame>
      <p:graphicFrame>
        <p:nvGraphicFramePr>
          <p:cNvPr id="513032" name="Object 8"/>
          <p:cNvGraphicFramePr>
            <a:graphicFrameLocks noChangeAspect="1"/>
          </p:cNvGraphicFramePr>
          <p:nvPr/>
        </p:nvGraphicFramePr>
        <p:xfrm>
          <a:off x="377825" y="1752600"/>
          <a:ext cx="6924675" cy="766763"/>
        </p:xfrm>
        <a:graphic>
          <a:graphicData uri="http://schemas.openxmlformats.org/presentationml/2006/ole">
            <p:oleObj spid="_x0000_s513032" name="Equation" r:id="rId8" imgW="3504960" imgH="355320" progId="Equation.3">
              <p:embed/>
            </p:oleObj>
          </a:graphicData>
        </a:graphic>
      </p:graphicFrame>
      <p:sp>
        <p:nvSpPr>
          <p:cNvPr id="32" name="Text Box 233"/>
          <p:cNvSpPr txBox="1">
            <a:spLocks noChangeArrowheads="1"/>
          </p:cNvSpPr>
          <p:nvPr/>
        </p:nvSpPr>
        <p:spPr bwMode="auto">
          <a:xfrm>
            <a:off x="5215892" y="1371600"/>
            <a:ext cx="2632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pair-wise (quadratic) term</a:t>
            </a:r>
            <a:endParaRPr lang="en-US" dirty="0"/>
          </a:p>
        </p:txBody>
      </p:sp>
      <p:sp>
        <p:nvSpPr>
          <p:cNvPr id="33" name="Text Box 234"/>
          <p:cNvSpPr txBox="1">
            <a:spLocks noChangeArrowheads="1"/>
          </p:cNvSpPr>
          <p:nvPr/>
        </p:nvSpPr>
        <p:spPr bwMode="auto">
          <a:xfrm>
            <a:off x="2636364" y="1371600"/>
            <a:ext cx="2491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mixed optimization term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948530" y="2667000"/>
            <a:ext cx="45402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NP hard mixed optimization! </a:t>
            </a:r>
          </a:p>
          <a:p>
            <a:pPr algn="ctr"/>
            <a:r>
              <a:rPr lang="en-US" sz="2000" dirty="0" smtClean="0"/>
              <a:t>[</a:t>
            </a:r>
            <a:r>
              <a:rPr lang="en-US" sz="2000" dirty="0" err="1" smtClean="0"/>
              <a:t>Vesente</a:t>
            </a:r>
            <a:r>
              <a:rPr lang="en-US" sz="2000" dirty="0" smtClean="0"/>
              <a:t> et al., ICCV’09]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Minimize over segmentation </a:t>
            </a:r>
            <a:r>
              <a:rPr lang="en-US" i="1" dirty="0" smtClean="0"/>
              <a:t>S</a:t>
            </a:r>
            <a:r>
              <a:rPr lang="en-US" dirty="0" smtClean="0"/>
              <a:t>  for fixed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Minimize over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dirty="0" smtClean="0"/>
              <a:t>   for fixed labeling  </a:t>
            </a:r>
            <a:r>
              <a:rPr lang="en-US" i="1" dirty="0" smtClean="0"/>
              <a:t>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724389" y="4625547"/>
            <a:ext cx="1857644" cy="65078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545479" y="4629665"/>
            <a:ext cx="1870002" cy="650789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83243" y="2347784"/>
            <a:ext cx="4390768" cy="77435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Block-coordinate descent for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70343" y="4423729"/>
            <a:ext cx="1521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fixed for </a:t>
            </a:r>
            <a:r>
              <a:rPr lang="en-US" i="1" dirty="0" smtClean="0">
                <a:solidFill>
                  <a:schemeClr val="accent6"/>
                </a:solidFill>
                <a:latin typeface="+mn-lt"/>
              </a:rPr>
              <a:t> S=const</a:t>
            </a:r>
            <a:endParaRPr lang="en-US" i="1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23556" y="2133600"/>
            <a:ext cx="1009155" cy="1878228"/>
            <a:chOff x="123556" y="2133600"/>
            <a:chExt cx="1009155" cy="1878228"/>
          </a:xfrm>
        </p:grpSpPr>
        <p:sp>
          <p:nvSpPr>
            <p:cNvPr id="19" name="Arc 18"/>
            <p:cNvSpPr/>
            <p:nvPr/>
          </p:nvSpPr>
          <p:spPr bwMode="auto">
            <a:xfrm>
              <a:off x="123556" y="2133600"/>
              <a:ext cx="790833" cy="1878228"/>
            </a:xfrm>
            <a:prstGeom prst="arc">
              <a:avLst>
                <a:gd name="adj1" fmla="val 17343447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0" name="Arc 19"/>
            <p:cNvSpPr/>
            <p:nvPr/>
          </p:nvSpPr>
          <p:spPr bwMode="auto">
            <a:xfrm flipH="1" flipV="1">
              <a:off x="313047" y="2220092"/>
              <a:ext cx="819664" cy="1742306"/>
            </a:xfrm>
            <a:prstGeom prst="arc">
              <a:avLst>
                <a:gd name="adj1" fmla="val 16927014"/>
                <a:gd name="adj2" fmla="val 4575823"/>
              </a:avLst>
            </a:pr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aphicFrame>
        <p:nvGraphicFramePr>
          <p:cNvPr id="1030153" name="Object 9"/>
          <p:cNvGraphicFramePr>
            <a:graphicFrameLocks noChangeAspect="1"/>
          </p:cNvGraphicFramePr>
          <p:nvPr/>
        </p:nvGraphicFramePr>
        <p:xfrm>
          <a:off x="7080250" y="654050"/>
          <a:ext cx="1711325" cy="547688"/>
        </p:xfrm>
        <a:graphic>
          <a:graphicData uri="http://schemas.openxmlformats.org/presentationml/2006/ole">
            <p:oleObj spid="_x0000_s514051" name="Equation" r:id="rId3" imgW="736560" imgH="215640" progId="Equation.3">
              <p:embed/>
            </p:oleObj>
          </a:graphicData>
        </a:graphic>
      </p:graphicFrame>
      <p:graphicFrame>
        <p:nvGraphicFramePr>
          <p:cNvPr id="1030154" name="Object 10"/>
          <p:cNvGraphicFramePr>
            <a:graphicFrameLocks noChangeAspect="1"/>
          </p:cNvGraphicFramePr>
          <p:nvPr/>
        </p:nvGraphicFramePr>
        <p:xfrm>
          <a:off x="1706563" y="2444750"/>
          <a:ext cx="5291137" cy="604838"/>
        </p:xfrm>
        <a:graphic>
          <a:graphicData uri="http://schemas.openxmlformats.org/presentationml/2006/ole">
            <p:oleObj spid="_x0000_s514052" name="Equation" r:id="rId4" imgW="3403440" imgH="355320" progId="Equation.3">
              <p:embed/>
            </p:oleObj>
          </a:graphicData>
        </a:graphic>
      </p:graphicFrame>
      <p:graphicFrame>
        <p:nvGraphicFramePr>
          <p:cNvPr id="1030155" name="Object 11"/>
          <p:cNvGraphicFramePr>
            <a:graphicFrameLocks noChangeAspect="1"/>
          </p:cNvGraphicFramePr>
          <p:nvPr/>
        </p:nvGraphicFramePr>
        <p:xfrm>
          <a:off x="914400" y="4649788"/>
          <a:ext cx="7288213" cy="647700"/>
        </p:xfrm>
        <a:graphic>
          <a:graphicData uri="http://schemas.openxmlformats.org/presentationml/2006/ole">
            <p:oleObj spid="_x0000_s514053" name="Equation" r:id="rId5" imgW="4686120" imgH="380880" progId="Equation.3">
              <p:embed/>
            </p:oleObj>
          </a:graphicData>
        </a:graphic>
      </p:graphicFrame>
      <p:grpSp>
        <p:nvGrpSpPr>
          <p:cNvPr id="5" name="Group 29"/>
          <p:cNvGrpSpPr/>
          <p:nvPr/>
        </p:nvGrpSpPr>
        <p:grpSpPr>
          <a:xfrm>
            <a:off x="2160868" y="5371070"/>
            <a:ext cx="5001932" cy="1388417"/>
            <a:chOff x="1456240" y="5371070"/>
            <a:chExt cx="5001932" cy="1388417"/>
          </a:xfrm>
        </p:grpSpPr>
        <p:graphicFrame>
          <p:nvGraphicFramePr>
            <p:cNvPr id="1029127" name="Object 7"/>
            <p:cNvGraphicFramePr>
              <a:graphicFrameLocks noChangeAspect="1"/>
            </p:cNvGraphicFramePr>
            <p:nvPr/>
          </p:nvGraphicFramePr>
          <p:xfrm>
            <a:off x="2406650" y="5945188"/>
            <a:ext cx="814388" cy="406400"/>
          </p:xfrm>
          <a:graphic>
            <a:graphicData uri="http://schemas.openxmlformats.org/presentationml/2006/ole">
              <p:oleObj spid="_x0000_s514050" name="Equation" r:id="rId6" imgW="507960" imgH="253800" progId="Equation.3">
                <p:embed/>
              </p:oleObj>
            </a:graphicData>
          </a:graphic>
        </p:graphicFrame>
        <p:sp>
          <p:nvSpPr>
            <p:cNvPr id="17" name="Down Arrow 16"/>
            <p:cNvSpPr/>
            <p:nvPr/>
          </p:nvSpPr>
          <p:spPr bwMode="auto">
            <a:xfrm>
              <a:off x="2710250" y="5420496"/>
              <a:ext cx="263611" cy="428367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8" name="Down Arrow 17"/>
            <p:cNvSpPr/>
            <p:nvPr/>
          </p:nvSpPr>
          <p:spPr bwMode="auto">
            <a:xfrm>
              <a:off x="4839770" y="5371070"/>
              <a:ext cx="263611" cy="477794"/>
            </a:xfrm>
            <a:prstGeom prst="downArrow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26" name="Object 7"/>
            <p:cNvGraphicFramePr>
              <a:graphicFrameLocks noChangeAspect="1"/>
            </p:cNvGraphicFramePr>
            <p:nvPr/>
          </p:nvGraphicFramePr>
          <p:xfrm>
            <a:off x="4646613" y="5942013"/>
            <a:ext cx="773112" cy="385762"/>
          </p:xfrm>
          <a:graphic>
            <a:graphicData uri="http://schemas.openxmlformats.org/presentationml/2006/ole">
              <p:oleObj spid="_x0000_s514054" name="Equation" r:id="rId7" imgW="482400" imgH="241200" progId="Equation.3">
                <p:embed/>
              </p:oleObj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>
              <a:off x="1456240" y="6293706"/>
              <a:ext cx="22957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distribution of intensities in</a:t>
              </a:r>
            </a:p>
            <a:p>
              <a:pPr algn="ctr"/>
              <a:r>
                <a:rPr lang="en-US" sz="1200" dirty="0" smtClean="0"/>
                <a:t>current bkg. segment     =</a:t>
              </a:r>
              <a:r>
                <a:rPr lang="en-US" sz="1200" i="1" dirty="0" smtClean="0"/>
                <a:t>{p:S</a:t>
              </a:r>
              <a:r>
                <a:rPr lang="en-US" sz="1200" i="1" baseline="-25000" dirty="0" smtClean="0"/>
                <a:t>p</a:t>
              </a:r>
              <a:r>
                <a:rPr lang="en-US" sz="1200" i="1" dirty="0" smtClean="0"/>
                <a:t>=0} </a:t>
              </a:r>
              <a:endParaRPr lang="en-US" sz="1200" i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32902" y="6297822"/>
              <a:ext cx="26252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/>
                <a:t>distribution of intensities in</a:t>
              </a:r>
            </a:p>
            <a:p>
              <a:pPr algn="ctr"/>
              <a:r>
                <a:rPr lang="en-US" sz="1200" dirty="0" smtClean="0"/>
                <a:t>current obj. segment   S=</a:t>
              </a:r>
              <a:r>
                <a:rPr lang="en-US" sz="1200" i="1" dirty="0" smtClean="0"/>
                <a:t>{p:S</a:t>
              </a:r>
              <a:r>
                <a:rPr lang="en-US" sz="1200" i="1" baseline="-25000" dirty="0" smtClean="0"/>
                <a:t>p</a:t>
              </a:r>
              <a:r>
                <a:rPr lang="en-US" sz="1200" i="1" dirty="0" smtClean="0"/>
                <a:t>=1} </a:t>
              </a:r>
              <a:endParaRPr lang="en-US" sz="1200" i="1" dirty="0"/>
            </a:p>
          </p:txBody>
        </p:sp>
      </p:grpSp>
      <p:graphicFrame>
        <p:nvGraphicFramePr>
          <p:cNvPr id="1030157" name="Object 13"/>
          <p:cNvGraphicFramePr>
            <a:graphicFrameLocks noChangeAspect="1"/>
          </p:cNvGraphicFramePr>
          <p:nvPr/>
        </p:nvGraphicFramePr>
        <p:xfrm>
          <a:off x="3561231" y="6482684"/>
          <a:ext cx="172569" cy="252484"/>
        </p:xfrm>
        <a:graphic>
          <a:graphicData uri="http://schemas.openxmlformats.org/presentationml/2006/ole">
            <p:oleObj spid="_x0000_s514055" name="Equation" r:id="rId8" imgW="152280" imgH="203040" progId="Equation.3">
              <p:embed/>
            </p:oleObj>
          </a:graphicData>
        </a:graphic>
      </p:graphicFrame>
      <p:cxnSp>
        <p:nvCxnSpPr>
          <p:cNvPr id="25" name="Straight Connector 24"/>
          <p:cNvCxnSpPr/>
          <p:nvPr/>
        </p:nvCxnSpPr>
        <p:spPr bwMode="auto">
          <a:xfrm>
            <a:off x="2224585" y="2565767"/>
            <a:ext cx="368490" cy="13649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210937" y="2552131"/>
            <a:ext cx="409433" cy="13647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241930" y="4776716"/>
            <a:ext cx="125105" cy="16604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1200988" y="4776716"/>
            <a:ext cx="163773" cy="163773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80" name="Group 79"/>
          <p:cNvGrpSpPr/>
          <p:nvPr/>
        </p:nvGrpSpPr>
        <p:grpSpPr>
          <a:xfrm>
            <a:off x="2899716" y="2971800"/>
            <a:ext cx="6091884" cy="874296"/>
            <a:chOff x="2899716" y="2971800"/>
            <a:chExt cx="6091884" cy="874296"/>
          </a:xfrm>
        </p:grpSpPr>
        <p:sp>
          <p:nvSpPr>
            <p:cNvPr id="10" name="TextBox 9"/>
            <p:cNvSpPr txBox="1"/>
            <p:nvPr/>
          </p:nvSpPr>
          <p:spPr>
            <a:xfrm>
              <a:off x="2899716" y="3130376"/>
              <a:ext cx="54050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optimal  </a:t>
              </a:r>
              <a:r>
                <a:rPr lang="en-US" i="1" dirty="0" smtClean="0">
                  <a:solidFill>
                    <a:srgbClr val="FF0000"/>
                  </a:solidFill>
                  <a:latin typeface="+mn-lt"/>
                </a:rPr>
                <a:t>S</a:t>
              </a:r>
              <a:r>
                <a:rPr lang="en-US" dirty="0" smtClean="0">
                  <a:solidFill>
                    <a:srgbClr val="FF0000"/>
                  </a:solidFill>
                </a:rPr>
                <a:t>  is computed using graph cuts, as in [BJ 2001]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0" name="Group 6"/>
            <p:cNvGrpSpPr>
              <a:grpSpLocks/>
            </p:cNvGrpSpPr>
            <p:nvPr/>
          </p:nvGrpSpPr>
          <p:grpSpPr bwMode="auto">
            <a:xfrm>
              <a:off x="8305800" y="2971800"/>
              <a:ext cx="685800" cy="874296"/>
              <a:chOff x="2681" y="1547"/>
              <a:chExt cx="847" cy="1264"/>
            </a:xfrm>
          </p:grpSpPr>
          <p:grpSp>
            <p:nvGrpSpPr>
              <p:cNvPr id="34" name="Group 7"/>
              <p:cNvGrpSpPr>
                <a:grpSpLocks/>
              </p:cNvGrpSpPr>
              <p:nvPr/>
            </p:nvGrpSpPr>
            <p:grpSpPr bwMode="auto">
              <a:xfrm>
                <a:off x="2728" y="2054"/>
                <a:ext cx="719" cy="580"/>
                <a:chOff x="1773" y="3216"/>
                <a:chExt cx="1058" cy="768"/>
              </a:xfrm>
            </p:grpSpPr>
            <p:sp>
              <p:nvSpPr>
                <p:cNvPr id="72" name="Freeform 8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Freeform 9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Freeform 10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Freeform 11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Freeform 12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Freeform 13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Freeform 14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Freeform 15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5" name="Group 16"/>
              <p:cNvGrpSpPr>
                <a:grpSpLocks/>
              </p:cNvGrpSpPr>
              <p:nvPr/>
            </p:nvGrpSpPr>
            <p:grpSpPr bwMode="auto">
              <a:xfrm>
                <a:off x="2681" y="2011"/>
                <a:ext cx="847" cy="362"/>
                <a:chOff x="1680" y="3168"/>
                <a:chExt cx="1248" cy="480"/>
              </a:xfrm>
            </p:grpSpPr>
            <p:sp>
              <p:nvSpPr>
                <p:cNvPr id="5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20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21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22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24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25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26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62" name="Group 28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2256" y="1536"/>
                  <a:chExt cx="1248" cy="480"/>
                </a:xfrm>
              </p:grpSpPr>
              <p:sp>
                <p:nvSpPr>
                  <p:cNvPr id="6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bg2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" name="Group 38"/>
              <p:cNvGrpSpPr>
                <a:grpSpLocks/>
              </p:cNvGrpSpPr>
              <p:nvPr/>
            </p:nvGrpSpPr>
            <p:grpSpPr bwMode="auto">
              <a:xfrm>
                <a:off x="2738" y="1764"/>
                <a:ext cx="717" cy="580"/>
                <a:chOff x="1776" y="2832"/>
                <a:chExt cx="1056" cy="768"/>
              </a:xfrm>
            </p:grpSpPr>
            <p:sp>
              <p:nvSpPr>
                <p:cNvPr id="43" name="Freeform 39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4" name="Freeform 40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5" name="Freeform 41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Freeform 42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Freeform 43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Freeform 44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Freeform 45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Freeform 46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Freeform 48"/>
              <p:cNvSpPr>
                <a:spLocks/>
              </p:cNvSpPr>
              <p:nvPr/>
            </p:nvSpPr>
            <p:spPr bwMode="auto">
              <a:xfrm>
                <a:off x="2689" y="1742"/>
                <a:ext cx="717" cy="941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864" y="480"/>
                  </a:cxn>
                  <a:cxn ang="0">
                    <a:pos x="672" y="720"/>
                  </a:cxn>
                  <a:cxn ang="0">
                    <a:pos x="384" y="672"/>
                  </a:cxn>
                  <a:cxn ang="0">
                    <a:pos x="144" y="912"/>
                  </a:cxn>
                  <a:cxn ang="0">
                    <a:pos x="0" y="1248"/>
                  </a:cxn>
                </a:cxnLst>
                <a:rect l="0" t="0" r="r" b="b"/>
                <a:pathLst>
                  <a:path w="1056" h="1248">
                    <a:moveTo>
                      <a:pt x="1056" y="0"/>
                    </a:moveTo>
                    <a:cubicBezTo>
                      <a:pt x="992" y="180"/>
                      <a:pt x="928" y="360"/>
                      <a:pt x="864" y="480"/>
                    </a:cubicBezTo>
                    <a:cubicBezTo>
                      <a:pt x="800" y="600"/>
                      <a:pt x="752" y="688"/>
                      <a:pt x="672" y="720"/>
                    </a:cubicBezTo>
                    <a:cubicBezTo>
                      <a:pt x="592" y="752"/>
                      <a:pt x="472" y="640"/>
                      <a:pt x="384" y="672"/>
                    </a:cubicBezTo>
                    <a:cubicBezTo>
                      <a:pt x="296" y="704"/>
                      <a:pt x="208" y="816"/>
                      <a:pt x="144" y="912"/>
                    </a:cubicBezTo>
                    <a:cubicBezTo>
                      <a:pt x="80" y="1008"/>
                      <a:pt x="40" y="1128"/>
                      <a:pt x="0" y="1248"/>
                    </a:cubicBezTo>
                  </a:path>
                </a:pathLst>
              </a:custGeom>
              <a:noFill/>
              <a:ln w="38100" cap="flat" cmpd="sng">
                <a:solidFill>
                  <a:srgbClr val="33CC33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50"/>
              <p:cNvGrpSpPr>
                <a:grpSpLocks/>
              </p:cNvGrpSpPr>
              <p:nvPr/>
            </p:nvGrpSpPr>
            <p:grpSpPr bwMode="auto">
              <a:xfrm>
                <a:off x="2936" y="1547"/>
                <a:ext cx="275" cy="1264"/>
                <a:chOff x="2057" y="2544"/>
                <a:chExt cx="405" cy="1675"/>
              </a:xfrm>
            </p:grpSpPr>
            <p:sp>
              <p:nvSpPr>
                <p:cNvPr id="39" name="Oval 51"/>
                <p:cNvSpPr>
                  <a:spLocks noChangeArrowheads="1"/>
                </p:cNvSpPr>
                <p:nvPr/>
              </p:nvSpPr>
              <p:spPr bwMode="auto">
                <a:xfrm>
                  <a:off x="2208" y="2736"/>
                  <a:ext cx="192" cy="19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Oval 52"/>
                <p:cNvSpPr>
                  <a:spLocks noChangeArrowheads="1"/>
                </p:cNvSpPr>
                <p:nvPr/>
              </p:nvSpPr>
              <p:spPr bwMode="auto">
                <a:xfrm>
                  <a:off x="2208" y="3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344" y="3888"/>
                  <a:ext cx="118" cy="3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 sz="2800" b="1" i="1">
                    <a:solidFill>
                      <a:schemeClr val="accent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057" y="2544"/>
                  <a:ext cx="118" cy="3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 sz="2800" b="1" i="1">
                    <a:solidFill>
                      <a:schemeClr val="accent2"/>
                    </a:solidFill>
                    <a:latin typeface="Times New Roman" pitchFamily="18" charset="0"/>
                  </a:endParaRPr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learning of </a:t>
            </a:r>
            <a:r>
              <a:rPr lang="en-US" dirty="0" smtClean="0"/>
              <a:t>color models</a:t>
            </a:r>
            <a:br>
              <a:rPr lang="en-US" dirty="0" smtClean="0"/>
            </a:br>
            <a:r>
              <a:rPr lang="en-US" sz="2400" dirty="0" smtClean="0"/>
              <a:t>(binary case                   )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4" y="1583725"/>
            <a:ext cx="8847436" cy="1151237"/>
          </a:xfrm>
        </p:spPr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: </a:t>
            </a:r>
            <a:r>
              <a:rPr lang="en-US" u="sng" dirty="0" smtClean="0"/>
              <a:t>iterated</a:t>
            </a:r>
            <a:r>
              <a:rPr lang="en-US" dirty="0" smtClean="0"/>
              <a:t> graph cuts   </a:t>
            </a:r>
            <a:r>
              <a:rPr lang="en-US" sz="2000" dirty="0" smtClean="0"/>
              <a:t>[</a:t>
            </a:r>
            <a:r>
              <a:rPr lang="en-US" sz="2000" dirty="0" err="1" smtClean="0"/>
              <a:t>Rother</a:t>
            </a:r>
            <a:r>
              <a:rPr lang="en-US" sz="2000" dirty="0" smtClean="0"/>
              <a:t> </a:t>
            </a:r>
            <a:r>
              <a:rPr lang="en-US" sz="2000" dirty="0"/>
              <a:t>et al., </a:t>
            </a:r>
            <a:r>
              <a:rPr lang="en-US" sz="2000" dirty="0" smtClean="0"/>
              <a:t>SIGGRAPH 04]</a:t>
            </a:r>
          </a:p>
        </p:txBody>
      </p:sp>
      <p:pic>
        <p:nvPicPr>
          <p:cNvPr id="5560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8825" y="3400392"/>
            <a:ext cx="31829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603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288" y="3605179"/>
            <a:ext cx="3140075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6038" name="AutoShape 6"/>
          <p:cNvSpPr>
            <a:spLocks noChangeArrowheads="1"/>
          </p:cNvSpPr>
          <p:nvPr/>
        </p:nvSpPr>
        <p:spPr bwMode="auto">
          <a:xfrm rot="-88168">
            <a:off x="4432300" y="4167154"/>
            <a:ext cx="590550" cy="547688"/>
          </a:xfrm>
          <a:prstGeom prst="rightArrow">
            <a:avLst>
              <a:gd name="adj1" fmla="val 55556"/>
              <a:gd name="adj2" fmla="val 3818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1904" y="5486400"/>
            <a:ext cx="3515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start from models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dirty="0" smtClean="0"/>
              <a:t>   </a:t>
            </a:r>
          </a:p>
          <a:p>
            <a:pPr algn="ctr"/>
            <a:r>
              <a:rPr lang="en-US" dirty="0" smtClean="0"/>
              <a:t>inside and outside some given box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800600" y="5493603"/>
            <a:ext cx="434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iterate</a:t>
            </a:r>
            <a:r>
              <a:rPr lang="en-US" dirty="0" smtClean="0"/>
              <a:t> graph cuts and model re-estimation</a:t>
            </a:r>
          </a:p>
          <a:p>
            <a:pPr algn="ctr"/>
            <a:r>
              <a:rPr lang="en-US" dirty="0" smtClean="0"/>
              <a:t>until convergence to </a:t>
            </a:r>
            <a:r>
              <a:rPr lang="en-US" b="1" dirty="0" smtClean="0">
                <a:solidFill>
                  <a:srgbClr val="0000FF"/>
                </a:solidFill>
              </a:rPr>
              <a:t>a local minimum </a:t>
            </a: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1784350" y="2582561"/>
            <a:ext cx="5289550" cy="686102"/>
            <a:chOff x="2289326" y="2582561"/>
            <a:chExt cx="5289550" cy="686102"/>
          </a:xfrm>
        </p:grpSpPr>
        <p:sp>
          <p:nvSpPr>
            <p:cNvPr id="12" name="Oval 11"/>
            <p:cNvSpPr/>
            <p:nvPr/>
          </p:nvSpPr>
          <p:spPr bwMode="auto">
            <a:xfrm>
              <a:off x="2450749" y="2722602"/>
              <a:ext cx="218312" cy="3418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2718486" y="2726724"/>
              <a:ext cx="469557" cy="3542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034241" name="Object 1"/>
            <p:cNvGraphicFramePr>
              <a:graphicFrameLocks noChangeAspect="1"/>
            </p:cNvGraphicFramePr>
            <p:nvPr/>
          </p:nvGraphicFramePr>
          <p:xfrm>
            <a:off x="2289326" y="2667000"/>
            <a:ext cx="5289550" cy="601663"/>
          </p:xfrm>
          <a:graphic>
            <a:graphicData uri="http://schemas.openxmlformats.org/presentationml/2006/ole">
              <p:oleObj spid="_x0000_s516098" name="Equation" r:id="rId5" imgW="3403440" imgH="355320" progId="Equation.3">
                <p:embed/>
              </p:oleObj>
            </a:graphicData>
          </a:graphic>
        </p:graphicFrame>
        <p:sp>
          <p:nvSpPr>
            <p:cNvPr id="10" name="Freeform 9"/>
            <p:cNvSpPr/>
            <p:nvPr/>
          </p:nvSpPr>
          <p:spPr bwMode="auto">
            <a:xfrm>
              <a:off x="2586680" y="2582561"/>
              <a:ext cx="362465" cy="152400"/>
            </a:xfrm>
            <a:custGeom>
              <a:avLst/>
              <a:gdLst>
                <a:gd name="connsiteX0" fmla="*/ 0 w 362465"/>
                <a:gd name="connsiteY0" fmla="*/ 127687 h 152400"/>
                <a:gd name="connsiteX1" fmla="*/ 181233 w 362465"/>
                <a:gd name="connsiteY1" fmla="*/ 4119 h 152400"/>
                <a:gd name="connsiteX2" fmla="*/ 362465 w 36246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152400">
                  <a:moveTo>
                    <a:pt x="0" y="127687"/>
                  </a:moveTo>
                  <a:cubicBezTo>
                    <a:pt x="60411" y="63843"/>
                    <a:pt x="120822" y="0"/>
                    <a:pt x="181233" y="4119"/>
                  </a:cubicBezTo>
                  <a:cubicBezTo>
                    <a:pt x="241644" y="8238"/>
                    <a:pt x="302054" y="80319"/>
                    <a:pt x="362465" y="152400"/>
                  </a:cubicBezTo>
                </a:path>
              </a:pathLst>
            </a:cu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aphicFrame>
        <p:nvGraphicFramePr>
          <p:cNvPr id="1034242" name="Object 2"/>
          <p:cNvGraphicFramePr>
            <a:graphicFrameLocks noChangeAspect="1"/>
          </p:cNvGraphicFramePr>
          <p:nvPr/>
        </p:nvGraphicFramePr>
        <p:xfrm>
          <a:off x="4613275" y="877888"/>
          <a:ext cx="1254125" cy="417512"/>
        </p:xfrm>
        <a:graphic>
          <a:graphicData uri="http://schemas.openxmlformats.org/presentationml/2006/ole">
            <p:oleObj spid="_x0000_s516099" name="Equation" r:id="rId6" imgW="660240" imgH="2286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556911" y="6243935"/>
            <a:ext cx="437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solution is sensitive to initial box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02814" y="5867400"/>
            <a:ext cx="8311891" cy="476250"/>
            <a:chOff x="402814" y="5867400"/>
            <a:chExt cx="8311891" cy="476250"/>
          </a:xfrm>
        </p:grpSpPr>
        <p:sp>
          <p:nvSpPr>
            <p:cNvPr id="27" name="TextBox 26"/>
            <p:cNvSpPr txBox="1"/>
            <p:nvPr/>
          </p:nvSpPr>
          <p:spPr>
            <a:xfrm>
              <a:off x="402814" y="5867400"/>
              <a:ext cx="8311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BCD minimization of                       converges to a local minimum  </a:t>
              </a:r>
            </a:p>
          </p:txBody>
        </p:sp>
        <p:graphicFrame>
          <p:nvGraphicFramePr>
            <p:cNvPr id="607234" name="Object 2"/>
            <p:cNvGraphicFramePr>
              <a:graphicFrameLocks noChangeAspect="1"/>
            </p:cNvGraphicFramePr>
            <p:nvPr/>
          </p:nvGraphicFramePr>
          <p:xfrm>
            <a:off x="3190875" y="5886450"/>
            <a:ext cx="1428583" cy="457200"/>
          </p:xfrm>
          <a:graphic>
            <a:graphicData uri="http://schemas.openxmlformats.org/presentationml/2006/ole">
              <p:oleObj spid="_x0000_s607234" name="Equation" r:id="rId3" imgW="736560" imgH="215640" progId="Equation.3">
                <p:embed/>
              </p:oleObj>
            </a:graphicData>
          </a:graphic>
        </p:graphicFrame>
      </p:grpSp>
      <p:grpSp>
        <p:nvGrpSpPr>
          <p:cNvPr id="33" name="组合 46"/>
          <p:cNvGrpSpPr/>
          <p:nvPr/>
        </p:nvGrpSpPr>
        <p:grpSpPr>
          <a:xfrm>
            <a:off x="986051" y="1493400"/>
            <a:ext cx="3128749" cy="2088000"/>
            <a:chOff x="762000" y="1140568"/>
            <a:chExt cx="3128749" cy="2088000"/>
          </a:xfrm>
        </p:grpSpPr>
        <p:pic>
          <p:nvPicPr>
            <p:cNvPr id="34" name="Picture 5" descr="E:\repositories\parametricgrabcut\BCD\113044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0" y="1140568"/>
              <a:ext cx="3128749" cy="2088000"/>
            </a:xfrm>
            <a:prstGeom prst="rect">
              <a:avLst/>
            </a:prstGeom>
            <a:noFill/>
          </p:spPr>
        </p:pic>
        <p:sp>
          <p:nvSpPr>
            <p:cNvPr id="35" name="椭圆 39"/>
            <p:cNvSpPr/>
            <p:nvPr/>
          </p:nvSpPr>
          <p:spPr>
            <a:xfrm>
              <a:off x="2057400" y="2133600"/>
              <a:ext cx="1219200" cy="1066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椭圆 42"/>
            <p:cNvSpPr/>
            <p:nvPr/>
          </p:nvSpPr>
          <p:spPr>
            <a:xfrm>
              <a:off x="1066800" y="1447800"/>
              <a:ext cx="2057400" cy="12954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966200" y="1493400"/>
            <a:ext cx="4025400" cy="4364764"/>
            <a:chOff x="4966200" y="1493400"/>
            <a:chExt cx="4025400" cy="4364764"/>
          </a:xfrm>
        </p:grpSpPr>
        <p:grpSp>
          <p:nvGrpSpPr>
            <p:cNvPr id="37" name="组合 35"/>
            <p:cNvGrpSpPr/>
            <p:nvPr/>
          </p:nvGrpSpPr>
          <p:grpSpPr>
            <a:xfrm>
              <a:off x="5105400" y="1493400"/>
              <a:ext cx="2848043" cy="2088000"/>
              <a:chOff x="4572000" y="1031132"/>
              <a:chExt cx="3810000" cy="2857500"/>
            </a:xfrm>
          </p:grpSpPr>
          <p:pic>
            <p:nvPicPr>
              <p:cNvPr id="38" name="Picture 9" descr="E:\repositories\parametricgrabcut\BCD\person2.bmp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572000" y="1031132"/>
                <a:ext cx="3810000" cy="2857500"/>
              </a:xfrm>
              <a:prstGeom prst="rect">
                <a:avLst/>
              </a:prstGeom>
              <a:noFill/>
            </p:spPr>
          </p:pic>
          <p:sp>
            <p:nvSpPr>
              <p:cNvPr id="42" name="椭圆 33"/>
              <p:cNvSpPr/>
              <p:nvPr/>
            </p:nvSpPr>
            <p:spPr>
              <a:xfrm>
                <a:off x="5410200" y="2286000"/>
                <a:ext cx="2590800" cy="16002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椭圆 34"/>
              <p:cNvSpPr/>
              <p:nvPr/>
            </p:nvSpPr>
            <p:spPr>
              <a:xfrm>
                <a:off x="5811877" y="1951822"/>
                <a:ext cx="1143000" cy="1905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组合 48"/>
            <p:cNvGrpSpPr/>
            <p:nvPr/>
          </p:nvGrpSpPr>
          <p:grpSpPr>
            <a:xfrm>
              <a:off x="4966200" y="3124200"/>
              <a:ext cx="4025400" cy="2733964"/>
              <a:chOff x="4966200" y="3045568"/>
              <a:chExt cx="4025400" cy="2733964"/>
            </a:xfrm>
          </p:grpSpPr>
          <p:pic>
            <p:nvPicPr>
              <p:cNvPr id="45" name="Picture 7" descr="E:\repositories\parametricgrabcut\BCD\person2_bcd_result.bmp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023600" y="3858000"/>
                <a:ext cx="1968000" cy="1476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pic>
            <p:nvPicPr>
              <p:cNvPr id="46" name="Picture 8" descr="E:\repositories\parametricgrabcut\BCD\person2_bcd_result.bmp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66200" y="3858000"/>
                <a:ext cx="1968000" cy="147600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47" name="Straight Arrow Connector 46"/>
              <p:cNvCxnSpPr/>
              <p:nvPr/>
            </p:nvCxnSpPr>
            <p:spPr>
              <a:xfrm>
                <a:off x="7315200" y="3347936"/>
                <a:ext cx="304800" cy="4596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7285340" y="54102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E=2.37×10</a:t>
                </a:r>
                <a:r>
                  <a:rPr lang="en-CA" baseline="30000" dirty="0" smtClean="0"/>
                  <a:t>6</a:t>
                </a:r>
                <a:endParaRPr lang="en-CA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5181600" y="5410200"/>
                <a:ext cx="12490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E=2.41×10</a:t>
                </a:r>
                <a:r>
                  <a:rPr lang="en-CA" baseline="30000" dirty="0" smtClean="0"/>
                  <a:t>6</a:t>
                </a:r>
                <a:endParaRPr lang="en-CA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H="1">
                <a:off x="5791200" y="3045568"/>
                <a:ext cx="304800" cy="76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47"/>
          <p:cNvGrpSpPr/>
          <p:nvPr/>
        </p:nvGrpSpPr>
        <p:grpSpPr>
          <a:xfrm>
            <a:off x="228600" y="3048000"/>
            <a:ext cx="4572000" cy="2821832"/>
            <a:chOff x="228600" y="2969368"/>
            <a:chExt cx="4572000" cy="2821832"/>
          </a:xfrm>
        </p:grpSpPr>
        <p:cxnSp>
          <p:nvCxnSpPr>
            <p:cNvPr id="52" name="Straight Arrow Connector 51"/>
            <p:cNvCxnSpPr/>
            <p:nvPr/>
          </p:nvCxnSpPr>
          <p:spPr>
            <a:xfrm flipH="1">
              <a:off x="990600" y="2969368"/>
              <a:ext cx="762000" cy="8406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2667000" y="5421868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E=1.39×10</a:t>
              </a:r>
              <a:r>
                <a:rPr lang="en-CA" baseline="30000" dirty="0" smtClean="0"/>
                <a:t>6</a:t>
              </a:r>
              <a:endParaRPr lang="en-CA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33400" y="5410200"/>
              <a:ext cx="1366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 smtClean="0"/>
                <a:t>E=1.410×10</a:t>
              </a:r>
              <a:r>
                <a:rPr lang="en-CA" baseline="30000" dirty="0" smtClean="0"/>
                <a:t>6</a:t>
              </a:r>
              <a:endParaRPr lang="en-CA" dirty="0"/>
            </a:p>
          </p:txBody>
        </p:sp>
        <p:cxnSp>
          <p:nvCxnSpPr>
            <p:cNvPr id="55" name="Straight Arrow Connector 54"/>
            <p:cNvCxnSpPr/>
            <p:nvPr/>
          </p:nvCxnSpPr>
          <p:spPr>
            <a:xfrm>
              <a:off x="3124200" y="3426568"/>
              <a:ext cx="76200" cy="38343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" descr="E:\repositories\parametricgrabcut\BCD\113044_bcd_result.bm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600" y="3886200"/>
              <a:ext cx="2211700" cy="147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57" name="Picture 3" descr="E:\repositories\parametricgrabcut\BCD\113044_bcd_result.bmp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88898" y="3886200"/>
              <a:ext cx="2211702" cy="1476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67" name="Rectangle 2"/>
          <p:cNvSpPr txBox="1">
            <a:spLocks noChangeArrowheads="1"/>
          </p:cNvSpPr>
          <p:nvPr/>
        </p:nvSpPr>
        <p:spPr>
          <a:xfrm>
            <a:off x="431800" y="190500"/>
            <a:ext cx="8145463" cy="11049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Iterative learning of color models</a:t>
            </a:r>
            <a:b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(binary case                   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8" name="Object 2"/>
          <p:cNvGraphicFramePr>
            <a:graphicFrameLocks noChangeAspect="1"/>
          </p:cNvGraphicFramePr>
          <p:nvPr/>
        </p:nvGraphicFramePr>
        <p:xfrm>
          <a:off x="4613275" y="877888"/>
          <a:ext cx="1254125" cy="417512"/>
        </p:xfrm>
        <a:graphic>
          <a:graphicData uri="http://schemas.openxmlformats.org/presentationml/2006/ole">
            <p:oleObj spid="_x0000_s607239" name="Equation" r:id="rId10" imgW="660240" imgH="228600" progId="Equation.3">
              <p:embed/>
            </p:oleObj>
          </a:graphicData>
        </a:graphic>
      </p:graphicFrame>
      <p:sp>
        <p:nvSpPr>
          <p:cNvPr id="69" name="Rectangle 68"/>
          <p:cNvSpPr/>
          <p:nvPr/>
        </p:nvSpPr>
        <p:spPr>
          <a:xfrm>
            <a:off x="2538508" y="6324600"/>
            <a:ext cx="3622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(interactivity a la “snakes”)</a:t>
            </a:r>
            <a:endParaRPr lang="en-US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learning of </a:t>
            </a:r>
            <a:r>
              <a:rPr lang="en-US" dirty="0" smtClean="0"/>
              <a:t>color models</a:t>
            </a:r>
            <a:br>
              <a:rPr lang="en-US" dirty="0" smtClean="0"/>
            </a:br>
            <a:r>
              <a:rPr lang="en-US" sz="2400" dirty="0" smtClean="0">
                <a:solidFill>
                  <a:srgbClr val="081D58"/>
                </a:solidFill>
              </a:rPr>
              <a:t>(could be used for more than 2 labels                           ) 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4" y="1600200"/>
            <a:ext cx="8847436" cy="1151237"/>
          </a:xfrm>
        </p:spPr>
        <p:txBody>
          <a:bodyPr/>
          <a:lstStyle/>
          <a:p>
            <a:r>
              <a:rPr lang="en-US" dirty="0" smtClean="0"/>
              <a:t>Unsupervised segmentation </a:t>
            </a:r>
            <a:r>
              <a:rPr lang="en-US" sz="2000" dirty="0" smtClean="0"/>
              <a:t>[</a:t>
            </a:r>
            <a:r>
              <a:rPr lang="en-US" sz="2000" dirty="0" err="1" smtClean="0"/>
              <a:t>Zhu&amp;Yuille</a:t>
            </a:r>
            <a:r>
              <a:rPr lang="en-US" sz="2000" dirty="0" smtClean="0"/>
              <a:t>, 1996]</a:t>
            </a:r>
          </a:p>
        </p:txBody>
      </p:sp>
      <p:sp>
        <p:nvSpPr>
          <p:cNvPr id="556038" name="AutoShape 6"/>
          <p:cNvSpPr>
            <a:spLocks noChangeArrowheads="1"/>
          </p:cNvSpPr>
          <p:nvPr/>
        </p:nvSpPr>
        <p:spPr bwMode="auto">
          <a:xfrm rot="-88168">
            <a:off x="4432300" y="4167154"/>
            <a:ext cx="590550" cy="547688"/>
          </a:xfrm>
          <a:prstGeom prst="rightArrow">
            <a:avLst>
              <a:gd name="adj1" fmla="val 55556"/>
              <a:gd name="adj2" fmla="val 3818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7"/>
          <p:cNvGrpSpPr/>
          <p:nvPr/>
        </p:nvGrpSpPr>
        <p:grpSpPr>
          <a:xfrm>
            <a:off x="1295400" y="2582561"/>
            <a:ext cx="5743575" cy="686102"/>
            <a:chOff x="1224933" y="2582561"/>
            <a:chExt cx="5743575" cy="686102"/>
          </a:xfrm>
        </p:grpSpPr>
        <p:sp>
          <p:nvSpPr>
            <p:cNvPr id="12" name="Oval 11"/>
            <p:cNvSpPr/>
            <p:nvPr/>
          </p:nvSpPr>
          <p:spPr bwMode="auto">
            <a:xfrm>
              <a:off x="1468093" y="2722602"/>
              <a:ext cx="218312" cy="3418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1735830" y="2726724"/>
              <a:ext cx="993719" cy="3542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034241" name="Object 1"/>
            <p:cNvGraphicFramePr>
              <a:graphicFrameLocks noChangeAspect="1"/>
            </p:cNvGraphicFramePr>
            <p:nvPr/>
          </p:nvGraphicFramePr>
          <p:xfrm>
            <a:off x="1224933" y="2667000"/>
            <a:ext cx="5743575" cy="601663"/>
          </p:xfrm>
          <a:graphic>
            <a:graphicData uri="http://schemas.openxmlformats.org/presentationml/2006/ole">
              <p:oleObj spid="_x0000_s517122" name="Equation" r:id="rId3" imgW="3695400" imgH="355320" progId="Equation.3">
                <p:embed/>
              </p:oleObj>
            </a:graphicData>
          </a:graphic>
        </p:graphicFrame>
        <p:sp>
          <p:nvSpPr>
            <p:cNvPr id="10" name="Freeform 9"/>
            <p:cNvSpPr/>
            <p:nvPr/>
          </p:nvSpPr>
          <p:spPr bwMode="auto">
            <a:xfrm>
              <a:off x="1604024" y="2582561"/>
              <a:ext cx="362465" cy="152400"/>
            </a:xfrm>
            <a:custGeom>
              <a:avLst/>
              <a:gdLst>
                <a:gd name="connsiteX0" fmla="*/ 0 w 362465"/>
                <a:gd name="connsiteY0" fmla="*/ 127687 h 152400"/>
                <a:gd name="connsiteX1" fmla="*/ 181233 w 362465"/>
                <a:gd name="connsiteY1" fmla="*/ 4119 h 152400"/>
                <a:gd name="connsiteX2" fmla="*/ 362465 w 36246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152400">
                  <a:moveTo>
                    <a:pt x="0" y="127687"/>
                  </a:moveTo>
                  <a:cubicBezTo>
                    <a:pt x="60411" y="63843"/>
                    <a:pt x="120822" y="0"/>
                    <a:pt x="181233" y="4119"/>
                  </a:cubicBezTo>
                  <a:cubicBezTo>
                    <a:pt x="241644" y="8238"/>
                    <a:pt x="302054" y="80319"/>
                    <a:pt x="362465" y="152400"/>
                  </a:cubicBezTo>
                </a:path>
              </a:pathLst>
            </a:cu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479" y="3384644"/>
            <a:ext cx="3801875" cy="23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0365" y="3384645"/>
            <a:ext cx="3801875" cy="23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7780" name="Object 4"/>
          <p:cNvGraphicFramePr>
            <a:graphicFrameLocks noChangeAspect="1"/>
          </p:cNvGraphicFramePr>
          <p:nvPr/>
        </p:nvGraphicFramePr>
        <p:xfrm>
          <a:off x="7327732" y="2739244"/>
          <a:ext cx="1144587" cy="344487"/>
        </p:xfrm>
        <a:graphic>
          <a:graphicData uri="http://schemas.openxmlformats.org/presentationml/2006/ole">
            <p:oleObj spid="_x0000_s517123" name="Equation" r:id="rId6" imgW="736560" imgH="203040" progId="Equation.3">
              <p:embed/>
            </p:oleObj>
          </a:graphicData>
        </a:graphic>
      </p:graphicFrame>
      <p:graphicFrame>
        <p:nvGraphicFramePr>
          <p:cNvPr id="1227781" name="Object 5"/>
          <p:cNvGraphicFramePr>
            <a:graphicFrameLocks noChangeAspect="1"/>
          </p:cNvGraphicFramePr>
          <p:nvPr/>
        </p:nvGraphicFramePr>
        <p:xfrm>
          <a:off x="5802313" y="865188"/>
          <a:ext cx="1736725" cy="417512"/>
        </p:xfrm>
        <a:graphic>
          <a:graphicData uri="http://schemas.openxmlformats.org/presentationml/2006/ole">
            <p:oleObj spid="_x0000_s517124" name="Equation" r:id="rId7" imgW="9144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785131" y="2057400"/>
            <a:ext cx="344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level sets + merging heuristic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21" y="5813471"/>
            <a:ext cx="3699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initialize models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i="1" dirty="0" smtClean="0">
                <a:latin typeface="Symbol" pitchFamily="18" charset="2"/>
              </a:rPr>
              <a:t>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2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...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many randomly sampled boxes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38956" y="563880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iterate</a:t>
            </a:r>
            <a:r>
              <a:rPr lang="en-US" dirty="0" smtClean="0"/>
              <a:t> segmentation</a:t>
            </a:r>
          </a:p>
          <a:p>
            <a:pPr algn="ctr"/>
            <a:r>
              <a:rPr lang="en-US" dirty="0" smtClean="0"/>
              <a:t>and model re-estimation</a:t>
            </a:r>
          </a:p>
          <a:p>
            <a:pPr algn="ctr"/>
            <a:r>
              <a:rPr lang="en-US" dirty="0" smtClean="0"/>
              <a:t>until convergence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62200" y="648866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models compete, stable result if sufficiently many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learning of </a:t>
            </a:r>
            <a:r>
              <a:rPr lang="en-US" dirty="0" smtClean="0"/>
              <a:t>color models</a:t>
            </a:r>
            <a:br>
              <a:rPr lang="en-US" dirty="0" smtClean="0"/>
            </a:br>
            <a:r>
              <a:rPr lang="en-US" sz="2400" dirty="0" smtClean="0">
                <a:solidFill>
                  <a:srgbClr val="081D58"/>
                </a:solidFill>
              </a:rPr>
              <a:t>(could be used for more than 2 labels                           ) 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4" y="1600200"/>
            <a:ext cx="8847436" cy="1151237"/>
          </a:xfrm>
        </p:spPr>
        <p:txBody>
          <a:bodyPr/>
          <a:lstStyle/>
          <a:p>
            <a:r>
              <a:rPr lang="en-US" dirty="0" smtClean="0"/>
              <a:t>Unsupervised segmentation </a:t>
            </a:r>
            <a:r>
              <a:rPr lang="en-US" sz="2000" dirty="0" smtClean="0"/>
              <a:t>[Delong et al., 2012]</a:t>
            </a:r>
          </a:p>
        </p:txBody>
      </p:sp>
      <p:sp>
        <p:nvSpPr>
          <p:cNvPr id="556038" name="AutoShape 6"/>
          <p:cNvSpPr>
            <a:spLocks noChangeArrowheads="1"/>
          </p:cNvSpPr>
          <p:nvPr/>
        </p:nvSpPr>
        <p:spPr bwMode="auto">
          <a:xfrm rot="-88168">
            <a:off x="4432300" y="4167154"/>
            <a:ext cx="590550" cy="547688"/>
          </a:xfrm>
          <a:prstGeom prst="rightArrow">
            <a:avLst>
              <a:gd name="adj1" fmla="val 55556"/>
              <a:gd name="adj2" fmla="val 3818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479" y="3384644"/>
            <a:ext cx="3801875" cy="23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0365" y="3384645"/>
            <a:ext cx="3801875" cy="2306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27780" name="Object 4"/>
          <p:cNvGraphicFramePr>
            <a:graphicFrameLocks noChangeAspect="1"/>
          </p:cNvGraphicFramePr>
          <p:nvPr/>
        </p:nvGraphicFramePr>
        <p:xfrm>
          <a:off x="7327732" y="2739244"/>
          <a:ext cx="1144587" cy="344487"/>
        </p:xfrm>
        <a:graphic>
          <a:graphicData uri="http://schemas.openxmlformats.org/presentationml/2006/ole">
            <p:oleObj spid="_x0000_s551939" name="Equation" r:id="rId5" imgW="736560" imgH="203040" progId="Equation.3">
              <p:embed/>
            </p:oleObj>
          </a:graphicData>
        </a:graphic>
      </p:graphicFrame>
      <p:graphicFrame>
        <p:nvGraphicFramePr>
          <p:cNvPr id="1227781" name="Object 5"/>
          <p:cNvGraphicFramePr>
            <a:graphicFrameLocks noChangeAspect="1"/>
          </p:cNvGraphicFramePr>
          <p:nvPr/>
        </p:nvGraphicFramePr>
        <p:xfrm>
          <a:off x="5802313" y="865188"/>
          <a:ext cx="1736725" cy="417512"/>
        </p:xfrm>
        <a:graphic>
          <a:graphicData uri="http://schemas.openxmlformats.org/presentationml/2006/ole">
            <p:oleObj spid="_x0000_s551940" name="Equation" r:id="rId6" imgW="914400" imgH="2286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05400" y="2057400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a-expansion (graph-cuts)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0021" y="5813471"/>
            <a:ext cx="36991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initialize models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i="1" dirty="0" smtClean="0">
                <a:latin typeface="Symbol" pitchFamily="18" charset="2"/>
              </a:rPr>
              <a:t>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2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...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from </a:t>
            </a:r>
            <a:r>
              <a:rPr lang="en-US" dirty="0" smtClean="0">
                <a:solidFill>
                  <a:srgbClr val="0000FF"/>
                </a:solidFill>
              </a:rPr>
              <a:t>many randomly sampled boxes 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2200" y="648866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models compete, stable result if sufficiently many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38956" y="563880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iterate</a:t>
            </a:r>
            <a:r>
              <a:rPr lang="en-US" dirty="0" smtClean="0"/>
              <a:t> segmentation</a:t>
            </a:r>
          </a:p>
          <a:p>
            <a:pPr algn="ctr"/>
            <a:r>
              <a:rPr lang="en-US" dirty="0" smtClean="0"/>
              <a:t>and model re-estimation</a:t>
            </a:r>
          </a:p>
          <a:p>
            <a:pPr algn="ctr"/>
            <a:r>
              <a:rPr lang="en-US" dirty="0" smtClean="0"/>
              <a:t>until convergence </a:t>
            </a:r>
            <a:endParaRPr lang="en-US" dirty="0"/>
          </a:p>
        </p:txBody>
      </p:sp>
      <p:grpSp>
        <p:nvGrpSpPr>
          <p:cNvPr id="22" name="Group 17"/>
          <p:cNvGrpSpPr/>
          <p:nvPr/>
        </p:nvGrpSpPr>
        <p:grpSpPr>
          <a:xfrm>
            <a:off x="1295400" y="2582561"/>
            <a:ext cx="5743575" cy="686102"/>
            <a:chOff x="1224933" y="2582561"/>
            <a:chExt cx="5743575" cy="686102"/>
          </a:xfrm>
        </p:grpSpPr>
        <p:sp>
          <p:nvSpPr>
            <p:cNvPr id="23" name="Oval 22"/>
            <p:cNvSpPr/>
            <p:nvPr/>
          </p:nvSpPr>
          <p:spPr bwMode="auto">
            <a:xfrm>
              <a:off x="1468093" y="2722602"/>
              <a:ext cx="218312" cy="3418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1735830" y="2726724"/>
              <a:ext cx="993719" cy="3542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25" name="Object 1"/>
            <p:cNvGraphicFramePr>
              <a:graphicFrameLocks noChangeAspect="1"/>
            </p:cNvGraphicFramePr>
            <p:nvPr/>
          </p:nvGraphicFramePr>
          <p:xfrm>
            <a:off x="1224933" y="2667000"/>
            <a:ext cx="5743575" cy="601663"/>
          </p:xfrm>
          <a:graphic>
            <a:graphicData uri="http://schemas.openxmlformats.org/presentationml/2006/ole">
              <p:oleObj spid="_x0000_s551942" name="Equation" r:id="rId7" imgW="3695400" imgH="355320" progId="Equation.3">
                <p:embed/>
              </p:oleObj>
            </a:graphicData>
          </a:graphic>
        </p:graphicFrame>
        <p:sp>
          <p:nvSpPr>
            <p:cNvPr id="26" name="Freeform 25"/>
            <p:cNvSpPr/>
            <p:nvPr/>
          </p:nvSpPr>
          <p:spPr bwMode="auto">
            <a:xfrm>
              <a:off x="1604024" y="2582561"/>
              <a:ext cx="362465" cy="152400"/>
            </a:xfrm>
            <a:custGeom>
              <a:avLst/>
              <a:gdLst>
                <a:gd name="connsiteX0" fmla="*/ 0 w 362465"/>
                <a:gd name="connsiteY0" fmla="*/ 127687 h 152400"/>
                <a:gd name="connsiteX1" fmla="*/ 181233 w 362465"/>
                <a:gd name="connsiteY1" fmla="*/ 4119 h 152400"/>
                <a:gd name="connsiteX2" fmla="*/ 362465 w 36246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152400">
                  <a:moveTo>
                    <a:pt x="0" y="127687"/>
                  </a:moveTo>
                  <a:cubicBezTo>
                    <a:pt x="60411" y="63843"/>
                    <a:pt x="120822" y="0"/>
                    <a:pt x="181233" y="4119"/>
                  </a:cubicBezTo>
                  <a:cubicBezTo>
                    <a:pt x="241644" y="8238"/>
                    <a:pt x="302054" y="80319"/>
                    <a:pt x="362465" y="152400"/>
                  </a:cubicBezTo>
                </a:path>
              </a:pathLst>
            </a:cu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learning of </a:t>
            </a:r>
            <a:r>
              <a:rPr lang="en-US" dirty="0" smtClean="0"/>
              <a:t>other models</a:t>
            </a:r>
            <a:br>
              <a:rPr lang="en-US" dirty="0" smtClean="0"/>
            </a:br>
            <a:r>
              <a:rPr lang="en-US" sz="2400" dirty="0" smtClean="0">
                <a:solidFill>
                  <a:srgbClr val="081D58"/>
                </a:solidFill>
              </a:rPr>
              <a:t>(could be used for more than 2 labels                           ) 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4" y="1600200"/>
            <a:ext cx="8847436" cy="1151237"/>
          </a:xfrm>
        </p:spPr>
        <p:txBody>
          <a:bodyPr/>
          <a:lstStyle/>
          <a:p>
            <a:r>
              <a:rPr lang="en-US" dirty="0" smtClean="0"/>
              <a:t>Geometric multi-model fitting </a:t>
            </a:r>
            <a:r>
              <a:rPr lang="en-US" sz="2000" dirty="0" smtClean="0"/>
              <a:t>[</a:t>
            </a:r>
            <a:r>
              <a:rPr lang="en-US" sz="2000" dirty="0" err="1" smtClean="0"/>
              <a:t>Isack</a:t>
            </a:r>
            <a:r>
              <a:rPr lang="en-US" sz="2000" dirty="0" smtClean="0"/>
              <a:t> et al., 2012]</a:t>
            </a:r>
          </a:p>
        </p:txBody>
      </p:sp>
      <p:sp>
        <p:nvSpPr>
          <p:cNvPr id="556038" name="AutoShape 6"/>
          <p:cNvSpPr>
            <a:spLocks noChangeArrowheads="1"/>
          </p:cNvSpPr>
          <p:nvPr/>
        </p:nvSpPr>
        <p:spPr bwMode="auto">
          <a:xfrm rot="-88168">
            <a:off x="4432300" y="4167154"/>
            <a:ext cx="590550" cy="547688"/>
          </a:xfrm>
          <a:prstGeom prst="rightArrow">
            <a:avLst>
              <a:gd name="adj1" fmla="val 55556"/>
              <a:gd name="adj2" fmla="val 3818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5334000"/>
            <a:ext cx="428187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initialize plane models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i="1" dirty="0" smtClean="0">
                <a:latin typeface="Symbol" pitchFamily="18" charset="2"/>
              </a:rPr>
              <a:t>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2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...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from many randomly sampled SIFT matches</a:t>
            </a:r>
          </a:p>
          <a:p>
            <a:pPr algn="ctr"/>
            <a:r>
              <a:rPr lang="en-US" dirty="0" smtClean="0"/>
              <a:t>in 2 images of the same scene</a:t>
            </a:r>
            <a:endParaRPr lang="en-US" dirty="0"/>
          </a:p>
        </p:txBody>
      </p:sp>
      <p:graphicFrame>
        <p:nvGraphicFramePr>
          <p:cNvPr id="1227780" name="Object 4"/>
          <p:cNvGraphicFramePr>
            <a:graphicFrameLocks noChangeAspect="1"/>
          </p:cNvGraphicFramePr>
          <p:nvPr/>
        </p:nvGraphicFramePr>
        <p:xfrm>
          <a:off x="7327732" y="2739244"/>
          <a:ext cx="1144587" cy="344487"/>
        </p:xfrm>
        <a:graphic>
          <a:graphicData uri="http://schemas.openxmlformats.org/presentationml/2006/ole">
            <p:oleObj spid="_x0000_s552963" name="Equation" r:id="rId3" imgW="73656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05400" y="2057400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a-expansion (graph-cuts)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352800"/>
            <a:ext cx="3170876" cy="237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5738956" y="563880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iterate</a:t>
            </a:r>
            <a:r>
              <a:rPr lang="en-US" dirty="0" smtClean="0"/>
              <a:t> segmentation</a:t>
            </a:r>
          </a:p>
          <a:p>
            <a:pPr algn="ctr"/>
            <a:r>
              <a:rPr lang="en-US" dirty="0" smtClean="0"/>
              <a:t>and model re-estimation</a:t>
            </a:r>
          </a:p>
          <a:p>
            <a:pPr algn="ctr"/>
            <a:r>
              <a:rPr lang="en-US" dirty="0" smtClean="0"/>
              <a:t>until convergence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648866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models compete, stable result if sufficiently many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52966" name="Picture 6" descr="C:\home\Presentations\Paris14\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400" y="3771900"/>
            <a:ext cx="1981200" cy="1485900"/>
          </a:xfrm>
          <a:prstGeom prst="rect">
            <a:avLst/>
          </a:prstGeom>
          <a:noFill/>
        </p:spPr>
      </p:pic>
      <p:pic>
        <p:nvPicPr>
          <p:cNvPr id="552965" name="Picture 5" descr="C:\home\Presentations\Paris14\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6800" y="3810000"/>
            <a:ext cx="1930400" cy="1447800"/>
          </a:xfrm>
          <a:prstGeom prst="rect">
            <a:avLst/>
          </a:prstGeom>
          <a:noFill/>
        </p:spPr>
      </p:pic>
      <p:grpSp>
        <p:nvGrpSpPr>
          <p:cNvPr id="19" name="Group 17"/>
          <p:cNvGrpSpPr/>
          <p:nvPr/>
        </p:nvGrpSpPr>
        <p:grpSpPr>
          <a:xfrm>
            <a:off x="1300163" y="2568273"/>
            <a:ext cx="5745162" cy="708327"/>
            <a:chOff x="1229696" y="2582561"/>
            <a:chExt cx="5745162" cy="708327"/>
          </a:xfrm>
        </p:grpSpPr>
        <p:sp>
          <p:nvSpPr>
            <p:cNvPr id="22" name="Oval 21"/>
            <p:cNvSpPr/>
            <p:nvPr/>
          </p:nvSpPr>
          <p:spPr bwMode="auto">
            <a:xfrm>
              <a:off x="1468093" y="2722602"/>
              <a:ext cx="218312" cy="3418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1735830" y="2726724"/>
              <a:ext cx="993719" cy="3542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24" name="Object 1"/>
            <p:cNvGraphicFramePr>
              <a:graphicFrameLocks noChangeAspect="1"/>
            </p:cNvGraphicFramePr>
            <p:nvPr/>
          </p:nvGraphicFramePr>
          <p:xfrm>
            <a:off x="1229696" y="2646363"/>
            <a:ext cx="5745162" cy="644525"/>
          </p:xfrm>
          <a:graphic>
            <a:graphicData uri="http://schemas.openxmlformats.org/presentationml/2006/ole">
              <p:oleObj spid="_x0000_s552965" name="Equation" r:id="rId7" imgW="3695400" imgH="380880" progId="Equation.3">
                <p:embed/>
              </p:oleObj>
            </a:graphicData>
          </a:graphic>
        </p:graphicFrame>
        <p:sp>
          <p:nvSpPr>
            <p:cNvPr id="25" name="Freeform 24"/>
            <p:cNvSpPr/>
            <p:nvPr/>
          </p:nvSpPr>
          <p:spPr bwMode="auto">
            <a:xfrm>
              <a:off x="1604024" y="2582561"/>
              <a:ext cx="362465" cy="152400"/>
            </a:xfrm>
            <a:custGeom>
              <a:avLst/>
              <a:gdLst>
                <a:gd name="connsiteX0" fmla="*/ 0 w 362465"/>
                <a:gd name="connsiteY0" fmla="*/ 127687 h 152400"/>
                <a:gd name="connsiteX1" fmla="*/ 181233 w 362465"/>
                <a:gd name="connsiteY1" fmla="*/ 4119 h 152400"/>
                <a:gd name="connsiteX2" fmla="*/ 362465 w 36246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152400">
                  <a:moveTo>
                    <a:pt x="0" y="127687"/>
                  </a:moveTo>
                  <a:cubicBezTo>
                    <a:pt x="60411" y="63843"/>
                    <a:pt x="120822" y="0"/>
                    <a:pt x="181233" y="4119"/>
                  </a:cubicBezTo>
                  <a:cubicBezTo>
                    <a:pt x="241644" y="8238"/>
                    <a:pt x="302054" y="80319"/>
                    <a:pt x="362465" y="152400"/>
                  </a:cubicBezTo>
                </a:path>
              </a:pathLst>
            </a:cu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802313" y="865188"/>
          <a:ext cx="1736725" cy="417512"/>
        </p:xfrm>
        <a:graphic>
          <a:graphicData uri="http://schemas.openxmlformats.org/presentationml/2006/ole">
            <p:oleObj spid="_x0000_s552966" name="Equation" r:id="rId8" imgW="9144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/>
              <a:t>Iterative learning of </a:t>
            </a:r>
            <a:r>
              <a:rPr lang="en-US" dirty="0" smtClean="0"/>
              <a:t>other models</a:t>
            </a:r>
            <a:br>
              <a:rPr lang="en-US" dirty="0" smtClean="0"/>
            </a:br>
            <a:r>
              <a:rPr lang="en-US" sz="2400" dirty="0" smtClean="0">
                <a:solidFill>
                  <a:srgbClr val="081D58"/>
                </a:solidFill>
              </a:rPr>
              <a:t>(could be used for more than 2 labels                           ) 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564" y="1600200"/>
            <a:ext cx="8847436" cy="1151237"/>
          </a:xfrm>
        </p:spPr>
        <p:txBody>
          <a:bodyPr/>
          <a:lstStyle/>
          <a:p>
            <a:r>
              <a:rPr lang="en-US" dirty="0" smtClean="0"/>
              <a:t>Geometric multi-model fitting </a:t>
            </a:r>
            <a:r>
              <a:rPr lang="en-US" sz="2000" dirty="0" smtClean="0"/>
              <a:t>[</a:t>
            </a:r>
            <a:r>
              <a:rPr lang="en-US" sz="2000" dirty="0" err="1" smtClean="0"/>
              <a:t>Isack</a:t>
            </a:r>
            <a:r>
              <a:rPr lang="en-US" sz="2000" dirty="0" smtClean="0"/>
              <a:t> et al., 2012]</a:t>
            </a:r>
          </a:p>
        </p:txBody>
      </p:sp>
      <p:sp>
        <p:nvSpPr>
          <p:cNvPr id="556038" name="AutoShape 6"/>
          <p:cNvSpPr>
            <a:spLocks noChangeArrowheads="1"/>
          </p:cNvSpPr>
          <p:nvPr/>
        </p:nvSpPr>
        <p:spPr bwMode="auto">
          <a:xfrm rot="-88168">
            <a:off x="4432300" y="4167154"/>
            <a:ext cx="590550" cy="547688"/>
          </a:xfrm>
          <a:prstGeom prst="rightArrow">
            <a:avLst>
              <a:gd name="adj1" fmla="val 55556"/>
              <a:gd name="adj2" fmla="val 38188"/>
            </a:avLst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508" y="5334000"/>
            <a:ext cx="46800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initialize Fundamental matrices 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0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1</a:t>
            </a:r>
            <a:r>
              <a:rPr lang="en-US" i="1" dirty="0" smtClean="0">
                <a:latin typeface="Symbol" pitchFamily="18" charset="2"/>
              </a:rPr>
              <a:t>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q</a:t>
            </a:r>
            <a:r>
              <a:rPr lang="en-US" i="1" baseline="-25000" dirty="0" smtClean="0"/>
              <a:t>2  </a:t>
            </a:r>
            <a:r>
              <a:rPr lang="en-US" dirty="0" smtClean="0"/>
              <a:t>, </a:t>
            </a:r>
            <a:r>
              <a:rPr lang="en-US" i="1" dirty="0" smtClean="0">
                <a:latin typeface="Symbol" pitchFamily="18" charset="2"/>
              </a:rPr>
              <a:t>...</a:t>
            </a:r>
            <a:r>
              <a:rPr lang="en-US" dirty="0" smtClean="0"/>
              <a:t>  </a:t>
            </a:r>
          </a:p>
          <a:p>
            <a:pPr algn="ctr"/>
            <a:r>
              <a:rPr lang="en-US" dirty="0" smtClean="0"/>
              <a:t>from many randomly sampled SIFT matches</a:t>
            </a:r>
          </a:p>
          <a:p>
            <a:pPr algn="ctr"/>
            <a:r>
              <a:rPr lang="en-US" dirty="0" smtClean="0"/>
              <a:t>in 2 consecutive frames in video</a:t>
            </a:r>
            <a:endParaRPr lang="en-US" dirty="0"/>
          </a:p>
        </p:txBody>
      </p:sp>
      <p:graphicFrame>
        <p:nvGraphicFramePr>
          <p:cNvPr id="1227780" name="Object 4"/>
          <p:cNvGraphicFramePr>
            <a:graphicFrameLocks noChangeAspect="1"/>
          </p:cNvGraphicFramePr>
          <p:nvPr/>
        </p:nvGraphicFramePr>
        <p:xfrm>
          <a:off x="7327732" y="2739244"/>
          <a:ext cx="1144587" cy="344487"/>
        </p:xfrm>
        <a:graphic>
          <a:graphicData uri="http://schemas.openxmlformats.org/presentationml/2006/ole">
            <p:oleObj spid="_x0000_s711683" name="Equation" r:id="rId3" imgW="73656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05400" y="2057400"/>
            <a:ext cx="303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using a-expansion (graph-cuts)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8956" y="5638800"/>
            <a:ext cx="24144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iterate</a:t>
            </a:r>
            <a:r>
              <a:rPr lang="en-US" dirty="0" smtClean="0"/>
              <a:t> segmentation</a:t>
            </a:r>
          </a:p>
          <a:p>
            <a:pPr algn="ctr"/>
            <a:r>
              <a:rPr lang="en-US" dirty="0" smtClean="0"/>
              <a:t>and model re-estimation</a:t>
            </a:r>
          </a:p>
          <a:p>
            <a:pPr algn="ctr"/>
            <a:r>
              <a:rPr lang="en-US" dirty="0" smtClean="0"/>
              <a:t>until convergence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6488668"/>
            <a:ext cx="4980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models compete, stable result if sufficiently many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429000"/>
            <a:ext cx="3072015" cy="230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371600" y="3962400"/>
            <a:ext cx="21603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VIDEO</a:t>
            </a:r>
            <a:endParaRPr lang="en-US" sz="6000" dirty="0"/>
          </a:p>
        </p:txBody>
      </p:sp>
      <p:graphicFrame>
        <p:nvGraphicFramePr>
          <p:cNvPr id="711686" name="Object 6"/>
          <p:cNvGraphicFramePr>
            <a:graphicFrameLocks noChangeAspect="1"/>
          </p:cNvGraphicFramePr>
          <p:nvPr/>
        </p:nvGraphicFramePr>
        <p:xfrm>
          <a:off x="5802313" y="865188"/>
          <a:ext cx="1736725" cy="417512"/>
        </p:xfrm>
        <a:graphic>
          <a:graphicData uri="http://schemas.openxmlformats.org/presentationml/2006/ole">
            <p:oleObj spid="_x0000_s711686" name="Equation" r:id="rId5" imgW="914400" imgH="228600" progId="Equation.3">
              <p:embed/>
            </p:oleObj>
          </a:graphicData>
        </a:graphic>
      </p:graphicFrame>
      <p:grpSp>
        <p:nvGrpSpPr>
          <p:cNvPr id="27" name="Group 17"/>
          <p:cNvGrpSpPr/>
          <p:nvPr/>
        </p:nvGrpSpPr>
        <p:grpSpPr>
          <a:xfrm>
            <a:off x="1300163" y="2568273"/>
            <a:ext cx="5745162" cy="708327"/>
            <a:chOff x="1229696" y="2582561"/>
            <a:chExt cx="5745162" cy="708327"/>
          </a:xfrm>
        </p:grpSpPr>
        <p:sp>
          <p:nvSpPr>
            <p:cNvPr id="28" name="Oval 27"/>
            <p:cNvSpPr/>
            <p:nvPr/>
          </p:nvSpPr>
          <p:spPr bwMode="auto">
            <a:xfrm>
              <a:off x="1468093" y="2722602"/>
              <a:ext cx="218312" cy="341873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1735830" y="2726724"/>
              <a:ext cx="993719" cy="354226"/>
            </a:xfrm>
            <a:prstGeom prst="ellipse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30" name="Object 1"/>
            <p:cNvGraphicFramePr>
              <a:graphicFrameLocks noChangeAspect="1"/>
            </p:cNvGraphicFramePr>
            <p:nvPr/>
          </p:nvGraphicFramePr>
          <p:xfrm>
            <a:off x="1229696" y="2646363"/>
            <a:ext cx="5745162" cy="644525"/>
          </p:xfrm>
          <a:graphic>
            <a:graphicData uri="http://schemas.openxmlformats.org/presentationml/2006/ole">
              <p:oleObj spid="_x0000_s711687" name="Equation" r:id="rId6" imgW="3695400" imgH="380880" progId="Equation.3">
                <p:embed/>
              </p:oleObj>
            </a:graphicData>
          </a:graphic>
        </p:graphicFrame>
        <p:sp>
          <p:nvSpPr>
            <p:cNvPr id="31" name="Freeform 30"/>
            <p:cNvSpPr/>
            <p:nvPr/>
          </p:nvSpPr>
          <p:spPr bwMode="auto">
            <a:xfrm>
              <a:off x="1604024" y="2582561"/>
              <a:ext cx="362465" cy="152400"/>
            </a:xfrm>
            <a:custGeom>
              <a:avLst/>
              <a:gdLst>
                <a:gd name="connsiteX0" fmla="*/ 0 w 362465"/>
                <a:gd name="connsiteY0" fmla="*/ 127687 h 152400"/>
                <a:gd name="connsiteX1" fmla="*/ 181233 w 362465"/>
                <a:gd name="connsiteY1" fmla="*/ 4119 h 152400"/>
                <a:gd name="connsiteX2" fmla="*/ 362465 w 362465"/>
                <a:gd name="connsiteY2" fmla="*/ 152400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465" h="152400">
                  <a:moveTo>
                    <a:pt x="0" y="127687"/>
                  </a:moveTo>
                  <a:cubicBezTo>
                    <a:pt x="60411" y="63843"/>
                    <a:pt x="120822" y="0"/>
                    <a:pt x="181233" y="4119"/>
                  </a:cubicBezTo>
                  <a:cubicBezTo>
                    <a:pt x="241644" y="8238"/>
                    <a:pt x="302054" y="80319"/>
                    <a:pt x="362465" y="152400"/>
                  </a:cubicBezTo>
                </a:path>
              </a:pathLst>
            </a:custGeom>
            <a:noFill/>
            <a:ln w="34925" cap="flat" cmpd="sng" algn="ctr">
              <a:solidFill>
                <a:schemeClr val="accent6"/>
              </a:solidFill>
              <a:prstDash val="solid"/>
              <a:miter lim="800000"/>
              <a:headEnd type="arrow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296" y="1676400"/>
            <a:ext cx="7807325" cy="3444484"/>
          </a:xfrm>
        </p:spPr>
        <p:txBody>
          <a:bodyPr>
            <a:normAutofit/>
          </a:bodyPr>
          <a:lstStyle/>
          <a:p>
            <a:r>
              <a:rPr lang="en-US" dirty="0" smtClean="0"/>
              <a:t>From color model estimation</a:t>
            </a:r>
            <a:br>
              <a:rPr lang="en-US" dirty="0" smtClean="0"/>
            </a:br>
            <a:r>
              <a:rPr lang="en-US" dirty="0" smtClean="0"/>
              <a:t>to </a:t>
            </a:r>
            <a:r>
              <a:rPr lang="en-US" b="1" dirty="0" smtClean="0"/>
              <a:t>entropy</a:t>
            </a:r>
            <a:r>
              <a:rPr lang="en-US" dirty="0" smtClean="0"/>
              <a:t> and </a:t>
            </a:r>
            <a:r>
              <a:rPr lang="en-US" b="1" dirty="0" smtClean="0"/>
              <a:t>color consistency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57660" y="4191000"/>
            <a:ext cx="742434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>
                <a:solidFill>
                  <a:prstClr val="black"/>
                </a:solidFill>
                <a:ea typeface="+mj-ea"/>
                <a:cs typeface="+mj-cs"/>
              </a:rPr>
              <a:t> global optimization in  </a:t>
            </a:r>
            <a:r>
              <a:rPr lang="en-US" sz="4400" i="1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One Cut</a:t>
            </a:r>
          </a:p>
          <a:p>
            <a:pPr algn="ctr"/>
            <a:endParaRPr lang="en-US" sz="4400" i="1" dirty="0" smtClean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54668" y="6019800"/>
            <a:ext cx="3671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[Tang et al. ICCV 2013]</a:t>
            </a:r>
            <a:endParaRPr 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val 96"/>
          <p:cNvSpPr/>
          <p:nvPr/>
        </p:nvSpPr>
        <p:spPr>
          <a:xfrm>
            <a:off x="3505200" y="1600200"/>
            <a:ext cx="2667000" cy="12192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343400" y="4358163"/>
            <a:ext cx="1524000" cy="1066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934200" y="1905000"/>
            <a:ext cx="2133600" cy="106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 bwMode="auto">
          <a:xfrm>
            <a:off x="306607" y="3031868"/>
            <a:ext cx="2262659" cy="2225932"/>
          </a:xfrm>
          <a:custGeom>
            <a:avLst/>
            <a:gdLst>
              <a:gd name="connsiteX0" fmla="*/ 812800 w 2207740"/>
              <a:gd name="connsiteY0" fmla="*/ 0 h 2177535"/>
              <a:gd name="connsiteX1" fmla="*/ 5492 w 2207740"/>
              <a:gd name="connsiteY1" fmla="*/ 527221 h 2177535"/>
              <a:gd name="connsiteX2" fmla="*/ 779848 w 2207740"/>
              <a:gd name="connsiteY2" fmla="*/ 1210962 h 2177535"/>
              <a:gd name="connsiteX3" fmla="*/ 672757 w 2207740"/>
              <a:gd name="connsiteY3" fmla="*/ 1993556 h 2177535"/>
              <a:gd name="connsiteX4" fmla="*/ 1974335 w 2207740"/>
              <a:gd name="connsiteY4" fmla="*/ 1935892 h 2177535"/>
              <a:gd name="connsiteX5" fmla="*/ 2073189 w 2207740"/>
              <a:gd name="connsiteY5" fmla="*/ 543697 h 2177535"/>
              <a:gd name="connsiteX6" fmla="*/ 1199978 w 2207740"/>
              <a:gd name="connsiteY6" fmla="*/ 337751 h 2177535"/>
              <a:gd name="connsiteX7" fmla="*/ 870465 w 2207740"/>
              <a:gd name="connsiteY7" fmla="*/ 0 h 2177535"/>
              <a:gd name="connsiteX0" fmla="*/ 812800 w 2207740"/>
              <a:gd name="connsiteY0" fmla="*/ 0 h 2177535"/>
              <a:gd name="connsiteX1" fmla="*/ 5492 w 2207740"/>
              <a:gd name="connsiteY1" fmla="*/ 527221 h 2177535"/>
              <a:gd name="connsiteX2" fmla="*/ 779848 w 2207740"/>
              <a:gd name="connsiteY2" fmla="*/ 1210962 h 2177535"/>
              <a:gd name="connsiteX3" fmla="*/ 672757 w 2207740"/>
              <a:gd name="connsiteY3" fmla="*/ 1993556 h 2177535"/>
              <a:gd name="connsiteX4" fmla="*/ 1974335 w 2207740"/>
              <a:gd name="connsiteY4" fmla="*/ 1935892 h 2177535"/>
              <a:gd name="connsiteX5" fmla="*/ 2073189 w 2207740"/>
              <a:gd name="connsiteY5" fmla="*/ 543697 h 2177535"/>
              <a:gd name="connsiteX6" fmla="*/ 1199978 w 2207740"/>
              <a:gd name="connsiteY6" fmla="*/ 337751 h 2177535"/>
              <a:gd name="connsiteX7" fmla="*/ 1199978 w 2207740"/>
              <a:gd name="connsiteY7" fmla="*/ 24713 h 2177535"/>
              <a:gd name="connsiteX0" fmla="*/ 812800 w 2207740"/>
              <a:gd name="connsiteY0" fmla="*/ 0 h 2177535"/>
              <a:gd name="connsiteX1" fmla="*/ 5492 w 2207740"/>
              <a:gd name="connsiteY1" fmla="*/ 527221 h 2177535"/>
              <a:gd name="connsiteX2" fmla="*/ 779848 w 2207740"/>
              <a:gd name="connsiteY2" fmla="*/ 1210962 h 2177535"/>
              <a:gd name="connsiteX3" fmla="*/ 672757 w 2207740"/>
              <a:gd name="connsiteY3" fmla="*/ 1993556 h 2177535"/>
              <a:gd name="connsiteX4" fmla="*/ 1974335 w 2207740"/>
              <a:gd name="connsiteY4" fmla="*/ 1935892 h 2177535"/>
              <a:gd name="connsiteX5" fmla="*/ 2073189 w 2207740"/>
              <a:gd name="connsiteY5" fmla="*/ 543697 h 2177535"/>
              <a:gd name="connsiteX6" fmla="*/ 1199978 w 2207740"/>
              <a:gd name="connsiteY6" fmla="*/ 24713 h 2177535"/>
              <a:gd name="connsiteX0" fmla="*/ 812800 w 2270897"/>
              <a:gd name="connsiteY0" fmla="*/ 16476 h 2194011"/>
              <a:gd name="connsiteX1" fmla="*/ 5492 w 2270897"/>
              <a:gd name="connsiteY1" fmla="*/ 543697 h 2194011"/>
              <a:gd name="connsiteX2" fmla="*/ 779848 w 2270897"/>
              <a:gd name="connsiteY2" fmla="*/ 1227438 h 2194011"/>
              <a:gd name="connsiteX3" fmla="*/ 672757 w 2270897"/>
              <a:gd name="connsiteY3" fmla="*/ 2010032 h 2194011"/>
              <a:gd name="connsiteX4" fmla="*/ 1974335 w 2270897"/>
              <a:gd name="connsiteY4" fmla="*/ 1952368 h 2194011"/>
              <a:gd name="connsiteX5" fmla="*/ 2073189 w 2270897"/>
              <a:gd name="connsiteY5" fmla="*/ 560173 h 2194011"/>
              <a:gd name="connsiteX6" fmla="*/ 788086 w 2270897"/>
              <a:gd name="connsiteY6" fmla="*/ 0 h 2194011"/>
              <a:gd name="connsiteX0" fmla="*/ 812800 w 2270897"/>
              <a:gd name="connsiteY0" fmla="*/ 64873 h 2242408"/>
              <a:gd name="connsiteX1" fmla="*/ 5492 w 2270897"/>
              <a:gd name="connsiteY1" fmla="*/ 592094 h 2242408"/>
              <a:gd name="connsiteX2" fmla="*/ 779848 w 2270897"/>
              <a:gd name="connsiteY2" fmla="*/ 1275835 h 2242408"/>
              <a:gd name="connsiteX3" fmla="*/ 672757 w 2270897"/>
              <a:gd name="connsiteY3" fmla="*/ 2058429 h 2242408"/>
              <a:gd name="connsiteX4" fmla="*/ 1974335 w 2270897"/>
              <a:gd name="connsiteY4" fmla="*/ 2000765 h 2242408"/>
              <a:gd name="connsiteX5" fmla="*/ 2073189 w 2270897"/>
              <a:gd name="connsiteY5" fmla="*/ 608570 h 2242408"/>
              <a:gd name="connsiteX6" fmla="*/ 788086 w 2270897"/>
              <a:gd name="connsiteY6" fmla="*/ 48397 h 2242408"/>
              <a:gd name="connsiteX0" fmla="*/ 812800 w 2262659"/>
              <a:gd name="connsiteY0" fmla="*/ 48397 h 2225932"/>
              <a:gd name="connsiteX1" fmla="*/ 5492 w 2262659"/>
              <a:gd name="connsiteY1" fmla="*/ 575618 h 2225932"/>
              <a:gd name="connsiteX2" fmla="*/ 779848 w 2262659"/>
              <a:gd name="connsiteY2" fmla="*/ 1259359 h 2225932"/>
              <a:gd name="connsiteX3" fmla="*/ 672757 w 2262659"/>
              <a:gd name="connsiteY3" fmla="*/ 2041953 h 2225932"/>
              <a:gd name="connsiteX4" fmla="*/ 1974335 w 2262659"/>
              <a:gd name="connsiteY4" fmla="*/ 1984289 h 2225932"/>
              <a:gd name="connsiteX5" fmla="*/ 2073189 w 2262659"/>
              <a:gd name="connsiteY5" fmla="*/ 592094 h 2225932"/>
              <a:gd name="connsiteX6" fmla="*/ 837513 w 2262659"/>
              <a:gd name="connsiteY6" fmla="*/ 48397 h 22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2659" h="2225932">
                <a:moveTo>
                  <a:pt x="812800" y="48397"/>
                </a:moveTo>
                <a:cubicBezTo>
                  <a:pt x="411892" y="211094"/>
                  <a:pt x="10984" y="373791"/>
                  <a:pt x="5492" y="575618"/>
                </a:cubicBezTo>
                <a:cubicBezTo>
                  <a:pt x="0" y="777445"/>
                  <a:pt x="668637" y="1014970"/>
                  <a:pt x="779848" y="1259359"/>
                </a:cubicBezTo>
                <a:cubicBezTo>
                  <a:pt x="891059" y="1503748"/>
                  <a:pt x="473676" y="1921131"/>
                  <a:pt x="672757" y="2041953"/>
                </a:cubicBezTo>
                <a:cubicBezTo>
                  <a:pt x="871838" y="2162775"/>
                  <a:pt x="1740930" y="2225932"/>
                  <a:pt x="1974335" y="1984289"/>
                </a:cubicBezTo>
                <a:cubicBezTo>
                  <a:pt x="2207740" y="1742646"/>
                  <a:pt x="2262659" y="914743"/>
                  <a:pt x="2073189" y="592094"/>
                </a:cubicBezTo>
                <a:cubicBezTo>
                  <a:pt x="1883719" y="269445"/>
                  <a:pt x="1348945" y="0"/>
                  <a:pt x="837513" y="48397"/>
                </a:cubicBezTo>
              </a:path>
            </a:pathLst>
          </a:cu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log-likelihoods: </a:t>
            </a:r>
            <a:br>
              <a:rPr lang="en-US" dirty="0" smtClean="0"/>
            </a:br>
            <a:r>
              <a:rPr lang="en-US" b="1" dirty="0" smtClean="0"/>
              <a:t>entropy</a:t>
            </a:r>
            <a:r>
              <a:rPr lang="en-US" dirty="0" smtClean="0"/>
              <a:t> of segment intensities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72580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smtClean="0"/>
              <a:t>S </a:t>
            </a:r>
            <a:endParaRPr lang="en-US" sz="2800" dirty="0"/>
          </a:p>
        </p:txBody>
      </p:sp>
      <p:grpSp>
        <p:nvGrpSpPr>
          <p:cNvPr id="3" name="Group 24"/>
          <p:cNvGrpSpPr/>
          <p:nvPr/>
        </p:nvGrpSpPr>
        <p:grpSpPr>
          <a:xfrm>
            <a:off x="446722" y="2422268"/>
            <a:ext cx="2048404" cy="2668029"/>
            <a:chOff x="6296526" y="1088425"/>
            <a:chExt cx="2048404" cy="2668029"/>
          </a:xfrm>
        </p:grpSpPr>
        <p:grpSp>
          <p:nvGrpSpPr>
            <p:cNvPr id="6" name="Group 23"/>
            <p:cNvGrpSpPr/>
            <p:nvPr/>
          </p:nvGrpSpPr>
          <p:grpSpPr>
            <a:xfrm>
              <a:off x="6687531" y="1779373"/>
              <a:ext cx="1657399" cy="1977081"/>
              <a:chOff x="6687531" y="1779373"/>
              <a:chExt cx="1657399" cy="1977081"/>
            </a:xfrm>
          </p:grpSpPr>
          <p:grpSp>
            <p:nvGrpSpPr>
              <p:cNvPr id="7" name="Group 22"/>
              <p:cNvGrpSpPr/>
              <p:nvPr/>
            </p:nvGrpSpPr>
            <p:grpSpPr>
              <a:xfrm>
                <a:off x="6705600" y="1779373"/>
                <a:ext cx="1639330" cy="1977081"/>
                <a:chOff x="6705600" y="1779373"/>
                <a:chExt cx="1639330" cy="1977081"/>
              </a:xfrm>
            </p:grpSpPr>
            <p:sp>
              <p:nvSpPr>
                <p:cNvPr id="9" name="Freeform 8"/>
                <p:cNvSpPr/>
                <p:nvPr/>
              </p:nvSpPr>
              <p:spPr bwMode="auto">
                <a:xfrm>
                  <a:off x="7306962" y="2273643"/>
                  <a:ext cx="1037968" cy="443471"/>
                </a:xfrm>
                <a:custGeom>
                  <a:avLst/>
                  <a:gdLst>
                    <a:gd name="connsiteX0" fmla="*/ 0 w 1037968"/>
                    <a:gd name="connsiteY0" fmla="*/ 0 h 443471"/>
                    <a:gd name="connsiteX1" fmla="*/ 593124 w 1037968"/>
                    <a:gd name="connsiteY1" fmla="*/ 370703 h 443471"/>
                    <a:gd name="connsiteX2" fmla="*/ 1037968 w 1037968"/>
                    <a:gd name="connsiteY2" fmla="*/ 436606 h 443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37968" h="443471">
                      <a:moveTo>
                        <a:pt x="0" y="0"/>
                      </a:moveTo>
                      <a:cubicBezTo>
                        <a:pt x="210064" y="148967"/>
                        <a:pt x="420129" y="297935"/>
                        <a:pt x="593124" y="370703"/>
                      </a:cubicBezTo>
                      <a:cubicBezTo>
                        <a:pt x="766119" y="443471"/>
                        <a:pt x="902043" y="440038"/>
                        <a:pt x="1037968" y="436606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0" name="Freeform 9"/>
                <p:cNvSpPr/>
                <p:nvPr/>
              </p:nvSpPr>
              <p:spPr bwMode="auto">
                <a:xfrm>
                  <a:off x="6705600" y="1779373"/>
                  <a:ext cx="708454" cy="939113"/>
                </a:xfrm>
                <a:custGeom>
                  <a:avLst/>
                  <a:gdLst>
                    <a:gd name="connsiteX0" fmla="*/ 708454 w 708454"/>
                    <a:gd name="connsiteY0" fmla="*/ 0 h 939113"/>
                    <a:gd name="connsiteX1" fmla="*/ 584886 w 708454"/>
                    <a:gd name="connsiteY1" fmla="*/ 568411 h 939113"/>
                    <a:gd name="connsiteX2" fmla="*/ 0 w 708454"/>
                    <a:gd name="connsiteY2" fmla="*/ 939113 h 939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08454" h="939113">
                      <a:moveTo>
                        <a:pt x="708454" y="0"/>
                      </a:moveTo>
                      <a:cubicBezTo>
                        <a:pt x="705708" y="205946"/>
                        <a:pt x="702962" y="411892"/>
                        <a:pt x="584886" y="568411"/>
                      </a:cubicBezTo>
                      <a:cubicBezTo>
                        <a:pt x="466810" y="724930"/>
                        <a:pt x="233405" y="832021"/>
                        <a:pt x="0" y="93911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 bwMode="auto">
                <a:xfrm>
                  <a:off x="6928022" y="2512541"/>
                  <a:ext cx="523102" cy="733167"/>
                </a:xfrm>
                <a:custGeom>
                  <a:avLst/>
                  <a:gdLst>
                    <a:gd name="connsiteX0" fmla="*/ 222421 w 523102"/>
                    <a:gd name="connsiteY0" fmla="*/ 0 h 733167"/>
                    <a:gd name="connsiteX1" fmla="*/ 486032 w 523102"/>
                    <a:gd name="connsiteY1" fmla="*/ 469556 h 733167"/>
                    <a:gd name="connsiteX2" fmla="*/ 0 w 523102"/>
                    <a:gd name="connsiteY2" fmla="*/ 733167 h 733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3102" h="733167">
                      <a:moveTo>
                        <a:pt x="222421" y="0"/>
                      </a:moveTo>
                      <a:cubicBezTo>
                        <a:pt x="372761" y="173680"/>
                        <a:pt x="523102" y="347361"/>
                        <a:pt x="486032" y="469556"/>
                      </a:cubicBezTo>
                      <a:cubicBezTo>
                        <a:pt x="448962" y="591751"/>
                        <a:pt x="224481" y="662459"/>
                        <a:pt x="0" y="733167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2" name="Freeform 11"/>
                <p:cNvSpPr/>
                <p:nvPr/>
              </p:nvSpPr>
              <p:spPr bwMode="auto">
                <a:xfrm>
                  <a:off x="7224584" y="2710249"/>
                  <a:ext cx="848497" cy="626075"/>
                </a:xfrm>
                <a:custGeom>
                  <a:avLst/>
                  <a:gdLst>
                    <a:gd name="connsiteX0" fmla="*/ 848497 w 848497"/>
                    <a:gd name="connsiteY0" fmla="*/ 0 h 626075"/>
                    <a:gd name="connsiteX1" fmla="*/ 477794 w 848497"/>
                    <a:gd name="connsiteY1" fmla="*/ 551935 h 626075"/>
                    <a:gd name="connsiteX2" fmla="*/ 0 w 848497"/>
                    <a:gd name="connsiteY2" fmla="*/ 444843 h 626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8497" h="626075">
                      <a:moveTo>
                        <a:pt x="848497" y="0"/>
                      </a:moveTo>
                      <a:cubicBezTo>
                        <a:pt x="733853" y="238897"/>
                        <a:pt x="619210" y="477795"/>
                        <a:pt x="477794" y="551935"/>
                      </a:cubicBezTo>
                      <a:cubicBezTo>
                        <a:pt x="336378" y="626075"/>
                        <a:pt x="168189" y="535459"/>
                        <a:pt x="0" y="444843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14" name="Freeform 13"/>
                <p:cNvSpPr/>
                <p:nvPr/>
              </p:nvSpPr>
              <p:spPr bwMode="auto">
                <a:xfrm>
                  <a:off x="7727092" y="3253946"/>
                  <a:ext cx="313038" cy="502508"/>
                </a:xfrm>
                <a:custGeom>
                  <a:avLst/>
                  <a:gdLst>
                    <a:gd name="connsiteX0" fmla="*/ 0 w 313038"/>
                    <a:gd name="connsiteY0" fmla="*/ 0 h 502508"/>
                    <a:gd name="connsiteX1" fmla="*/ 255373 w 313038"/>
                    <a:gd name="connsiteY1" fmla="*/ 304800 h 502508"/>
                    <a:gd name="connsiteX2" fmla="*/ 313038 w 313038"/>
                    <a:gd name="connsiteY2" fmla="*/ 502508 h 502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3038" h="502508">
                      <a:moveTo>
                        <a:pt x="0" y="0"/>
                      </a:moveTo>
                      <a:cubicBezTo>
                        <a:pt x="101600" y="110524"/>
                        <a:pt x="203200" y="221049"/>
                        <a:pt x="255373" y="304800"/>
                      </a:cubicBezTo>
                      <a:cubicBezTo>
                        <a:pt x="307546" y="388551"/>
                        <a:pt x="310292" y="445529"/>
                        <a:pt x="313038" y="502508"/>
                      </a:cubicBezTo>
                    </a:path>
                  </a:pathLst>
                </a:custGeom>
                <a:noFill/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dash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6687531" y="1978739"/>
                <a:ext cx="437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1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7482482" y="2691312"/>
                <a:ext cx="39305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i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618407" y="2127020"/>
                <a:ext cx="437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2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6934666" y="2720144"/>
                <a:ext cx="437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3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7177684" y="3325634"/>
                <a:ext cx="437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4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865554" y="3057896"/>
                <a:ext cx="437940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smtClean="0"/>
                  <a:t>S</a:t>
                </a:r>
                <a:r>
                  <a:rPr lang="en-US" i="1" baseline="-25000" dirty="0" smtClean="0"/>
                  <a:t>5</a:t>
                </a:r>
                <a:r>
                  <a:rPr lang="en-US" i="1" dirty="0" smtClean="0"/>
                  <a:t> </a:t>
                </a:r>
                <a:endParaRPr lang="en-US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6355819" y="1386714"/>
              <a:ext cx="17677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pixels of color </a:t>
              </a:r>
              <a:r>
                <a:rPr lang="en-US" sz="1200" i="1" dirty="0" err="1" smtClean="0">
                  <a:latin typeface="+mn-lt"/>
                </a:rPr>
                <a:t>i</a:t>
              </a:r>
              <a:r>
                <a:rPr lang="en-US" sz="1200" i="1" dirty="0" smtClean="0">
                  <a:latin typeface="+mn-lt"/>
                </a:rPr>
                <a:t> </a:t>
              </a:r>
              <a:r>
                <a:rPr lang="en-US" sz="1200" i="1" dirty="0" smtClean="0"/>
                <a:t> </a:t>
              </a:r>
              <a:r>
                <a:rPr lang="en-US" sz="1200" dirty="0" smtClean="0"/>
                <a:t>in  </a:t>
              </a:r>
              <a:r>
                <a:rPr lang="en-US" sz="1200" i="1" dirty="0" smtClean="0">
                  <a:latin typeface="+mn-lt"/>
                </a:rPr>
                <a:t>S</a:t>
              </a:r>
              <a:endParaRPr lang="en-US" sz="1200" i="1" dirty="0">
                <a:latin typeface="+mn-lt"/>
              </a:endParaRPr>
            </a:p>
          </p:txBody>
        </p:sp>
        <p:graphicFrame>
          <p:nvGraphicFramePr>
            <p:cNvPr id="1032196" name="Object 4"/>
            <p:cNvGraphicFramePr>
              <a:graphicFrameLocks noChangeAspect="1"/>
            </p:cNvGraphicFramePr>
            <p:nvPr/>
          </p:nvGraphicFramePr>
          <p:xfrm>
            <a:off x="6296526" y="1088425"/>
            <a:ext cx="1772765" cy="392165"/>
          </p:xfrm>
          <a:graphic>
            <a:graphicData uri="http://schemas.openxmlformats.org/presentationml/2006/ole">
              <p:oleObj spid="_x0000_s518146" name="Equation" r:id="rId3" imgW="1193760" imgH="241200" progId="Equation.3">
                <p:embed/>
              </p:oleObj>
            </a:graphicData>
          </a:graphic>
        </p:graphicFrame>
      </p:grpSp>
      <p:grpSp>
        <p:nvGrpSpPr>
          <p:cNvPr id="8" name="Group 30"/>
          <p:cNvGrpSpPr/>
          <p:nvPr/>
        </p:nvGrpSpPr>
        <p:grpSpPr>
          <a:xfrm>
            <a:off x="177107" y="5562600"/>
            <a:ext cx="1346893" cy="1143000"/>
            <a:chOff x="6502196" y="4808877"/>
            <a:chExt cx="1346893" cy="1143000"/>
          </a:xfrm>
        </p:grpSpPr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6553689" y="4808877"/>
            <a:ext cx="913909" cy="685800"/>
          </p:xfrm>
          <a:graphic>
            <a:graphicData uri="http://schemas.openxmlformats.org/presentationml/2006/ole">
              <p:oleObj spid="_x0000_s518147" name="Equation" r:id="rId4" imgW="609480" imgH="419040" progId="Equation.3">
                <p:embed/>
              </p:oleObj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6502196" y="5490212"/>
              <a:ext cx="134689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1200" dirty="0" smtClean="0"/>
                <a:t>probability of </a:t>
              </a:r>
            </a:p>
            <a:p>
              <a:pPr lvl="0" algn="ctr"/>
              <a:r>
                <a:rPr lang="en-US" sz="1200" dirty="0" smtClean="0">
                  <a:solidFill>
                    <a:srgbClr val="000000"/>
                  </a:solidFill>
                </a:rPr>
                <a:t>intensity  </a:t>
              </a:r>
              <a:r>
                <a:rPr lang="en-US" sz="1200" i="1" dirty="0" err="1" smtClean="0">
                  <a:solidFill>
                    <a:srgbClr val="000000"/>
                  </a:solidFill>
                  <a:latin typeface="Times New Roman"/>
                </a:rPr>
                <a:t>i</a:t>
              </a:r>
              <a:r>
                <a:rPr lang="en-US" sz="1200" i="1" dirty="0" smtClean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en-US" sz="1200" dirty="0" smtClean="0"/>
                <a:t> in  </a:t>
              </a:r>
              <a:r>
                <a:rPr lang="en-US" sz="1200" i="1" dirty="0" smtClean="0">
                  <a:latin typeface="+mn-lt"/>
                </a:rPr>
                <a:t>S</a:t>
              </a:r>
              <a:endParaRPr lang="en-US" sz="1200" i="1" dirty="0">
                <a:latin typeface="+mn-lt"/>
              </a:endParaRPr>
            </a:p>
          </p:txBody>
        </p:sp>
      </p:grpSp>
      <p:graphicFrame>
        <p:nvGraphicFramePr>
          <p:cNvPr id="1084428" name="Object 12"/>
          <p:cNvGraphicFramePr>
            <a:graphicFrameLocks noChangeAspect="1"/>
          </p:cNvGraphicFramePr>
          <p:nvPr/>
        </p:nvGraphicFramePr>
        <p:xfrm>
          <a:off x="3698050" y="1828800"/>
          <a:ext cx="2626550" cy="896020"/>
        </p:xfrm>
        <a:graphic>
          <a:graphicData uri="http://schemas.openxmlformats.org/presentationml/2006/ole">
            <p:oleObj spid="_x0000_s518148" name="Equation" r:id="rId5" imgW="1143000" imgH="355320" progId="Equation.3">
              <p:embed/>
            </p:oleObj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3657600" y="3962400"/>
            <a:ext cx="2374900" cy="1310163"/>
            <a:chOff x="76200" y="2786504"/>
            <a:chExt cx="2374900" cy="1310163"/>
          </a:xfrm>
        </p:grpSpPr>
        <p:graphicFrame>
          <p:nvGraphicFramePr>
            <p:cNvPr id="518150" name="Object 6"/>
            <p:cNvGraphicFramePr>
              <a:graphicFrameLocks noChangeAspect="1"/>
            </p:cNvGraphicFramePr>
            <p:nvPr/>
          </p:nvGraphicFramePr>
          <p:xfrm>
            <a:off x="76200" y="3428330"/>
            <a:ext cx="2374900" cy="668337"/>
          </p:xfrm>
          <a:graphic>
            <a:graphicData uri="http://schemas.openxmlformats.org/presentationml/2006/ole">
              <p:oleObj spid="_x0000_s518150" name="Equation" r:id="rId6" imgW="1333440" imgH="342720" progId="Equation.3">
                <p:embed/>
              </p:oleObj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 rot="5400000">
              <a:off x="1146286" y="2670286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  <p:cxnSp>
        <p:nvCxnSpPr>
          <p:cNvPr id="47" name="Straight Arrow Connector 46"/>
          <p:cNvCxnSpPr/>
          <p:nvPr/>
        </p:nvCxnSpPr>
        <p:spPr>
          <a:xfrm flipH="1">
            <a:off x="5562600" y="2412083"/>
            <a:ext cx="1524000" cy="101691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172200" y="1992868"/>
            <a:ext cx="279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where</a:t>
            </a:r>
            <a:r>
              <a:rPr lang="en-US" i="1" dirty="0" smtClean="0">
                <a:solidFill>
                  <a:srgbClr val="002060"/>
                </a:solidFill>
                <a:latin typeface="Symbol" pitchFamily="18" charset="2"/>
              </a:rPr>
              <a:t>    q 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= {</a:t>
            </a:r>
            <a:r>
              <a:rPr lang="en-US" i="1" dirty="0" smtClean="0">
                <a:solidFill>
                  <a:srgbClr val="002060"/>
                </a:solidFill>
              </a:rPr>
              <a:t>p</a:t>
            </a:r>
            <a:r>
              <a:rPr lang="en-US" i="1" baseline="-25000" dirty="0" smtClean="0">
                <a:solidFill>
                  <a:srgbClr val="002060"/>
                </a:solidFill>
              </a:rPr>
              <a:t>1</a:t>
            </a:r>
            <a:r>
              <a:rPr lang="en-US" i="1" baseline="-25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,</a:t>
            </a:r>
            <a:r>
              <a:rPr lang="en-US" i="1" dirty="0" smtClean="0">
                <a:solidFill>
                  <a:srgbClr val="002060"/>
                </a:solidFill>
              </a:rPr>
              <a:t> p</a:t>
            </a:r>
            <a:r>
              <a:rPr lang="en-US" i="1" baseline="-25000" dirty="0" smtClean="0">
                <a:solidFill>
                  <a:srgbClr val="002060"/>
                </a:solidFill>
              </a:rPr>
              <a:t>2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 , ... , </a:t>
            </a:r>
            <a:r>
              <a:rPr lang="en-US" i="1" dirty="0" err="1" smtClean="0">
                <a:solidFill>
                  <a:srgbClr val="002060"/>
                </a:solidFill>
              </a:rPr>
              <a:t>p</a:t>
            </a:r>
            <a:r>
              <a:rPr lang="en-US" i="1" baseline="-25000" dirty="0" err="1" smtClean="0">
                <a:solidFill>
                  <a:srgbClr val="002060"/>
                </a:solidFill>
              </a:rPr>
              <a:t>n</a:t>
            </a:r>
            <a:r>
              <a:rPr lang="en-US" i="1" dirty="0" smtClean="0">
                <a:solidFill>
                  <a:srgbClr val="002060"/>
                </a:solidFill>
                <a:latin typeface="+mn-lt"/>
              </a:rPr>
              <a:t> }</a:t>
            </a:r>
            <a:endParaRPr lang="en-US" dirty="0">
              <a:latin typeface="+mn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7315200" y="2362200"/>
            <a:ext cx="13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/>
              <a:t>given distribution </a:t>
            </a:r>
          </a:p>
          <a:p>
            <a:pPr algn="ctr"/>
            <a:r>
              <a:rPr lang="en-US" sz="1200" dirty="0" smtClean="0"/>
              <a:t>of intensities</a:t>
            </a:r>
            <a:endParaRPr lang="en-US" sz="1200" dirty="0"/>
          </a:p>
        </p:txBody>
      </p:sp>
      <p:grpSp>
        <p:nvGrpSpPr>
          <p:cNvPr id="67" name="Group 66"/>
          <p:cNvGrpSpPr/>
          <p:nvPr/>
        </p:nvGrpSpPr>
        <p:grpSpPr>
          <a:xfrm>
            <a:off x="1524000" y="5562600"/>
            <a:ext cx="2133600" cy="1066800"/>
            <a:chOff x="6324600" y="5410200"/>
            <a:chExt cx="2133600" cy="1066800"/>
          </a:xfrm>
        </p:grpSpPr>
        <p:sp>
          <p:nvSpPr>
            <p:cNvPr id="65" name="Rectangle 64"/>
            <p:cNvSpPr/>
            <p:nvPr/>
          </p:nvSpPr>
          <p:spPr>
            <a:xfrm>
              <a:off x="6324600" y="5410200"/>
              <a:ext cx="2133600" cy="10668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6400800" y="5562600"/>
              <a:ext cx="1899994" cy="838200"/>
              <a:chOff x="5410200" y="5780087"/>
              <a:chExt cx="1899994" cy="838200"/>
            </a:xfrm>
          </p:grpSpPr>
          <p:graphicFrame>
            <p:nvGraphicFramePr>
              <p:cNvPr id="51" name="Object 4"/>
              <p:cNvGraphicFramePr>
                <a:graphicFrameLocks noChangeAspect="1"/>
              </p:cNvGraphicFramePr>
              <p:nvPr/>
            </p:nvGraphicFramePr>
            <p:xfrm>
              <a:off x="5410200" y="5780087"/>
              <a:ext cx="1828800" cy="392113"/>
            </p:xfrm>
            <a:graphic>
              <a:graphicData uri="http://schemas.openxmlformats.org/presentationml/2006/ole">
                <p:oleObj spid="_x0000_s518151" name="Equation" r:id="rId7" imgW="1231560" imgH="241200" progId="Equation.3">
                  <p:embed/>
                </p:oleObj>
              </a:graphicData>
            </a:graphic>
          </p:graphicFrame>
          <p:sp>
            <p:nvSpPr>
              <p:cNvPr id="59" name="Rectangle 58"/>
              <p:cNvSpPr/>
              <p:nvPr/>
            </p:nvSpPr>
            <p:spPr>
              <a:xfrm>
                <a:off x="5562600" y="6156622"/>
                <a:ext cx="17475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/>
                  <a:t>distribution of intensities</a:t>
                </a:r>
              </a:p>
              <a:p>
                <a:pPr algn="ctr"/>
                <a:r>
                  <a:rPr lang="en-US" sz="1200" dirty="0" smtClean="0"/>
                  <a:t>observed at S</a:t>
                </a:r>
                <a:endParaRPr lang="en-US" sz="1200" dirty="0"/>
              </a:p>
            </p:txBody>
          </p:sp>
        </p:grpSp>
      </p:grpSp>
      <p:cxnSp>
        <p:nvCxnSpPr>
          <p:cNvPr id="52" name="Straight Arrow Connector 51"/>
          <p:cNvCxnSpPr/>
          <p:nvPr/>
        </p:nvCxnSpPr>
        <p:spPr>
          <a:xfrm flipV="1">
            <a:off x="3429000" y="5105400"/>
            <a:ext cx="1447800" cy="8382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4800600" y="5029200"/>
            <a:ext cx="3657600" cy="1535668"/>
            <a:chOff x="5396001" y="4520625"/>
            <a:chExt cx="2743200" cy="1535668"/>
          </a:xfrm>
        </p:grpSpPr>
        <p:sp>
          <p:nvSpPr>
            <p:cNvPr id="44" name="TextBox 43"/>
            <p:cNvSpPr txBox="1"/>
            <p:nvPr/>
          </p:nvSpPr>
          <p:spPr>
            <a:xfrm>
              <a:off x="5396001" y="5163741"/>
              <a:ext cx="27432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 </a:t>
              </a:r>
              <a:r>
                <a:rPr lang="en-US" sz="2400" b="1" dirty="0" smtClean="0">
                  <a:solidFill>
                    <a:srgbClr val="0000FF"/>
                  </a:solidFill>
                </a:rPr>
                <a:t>cross entropy</a:t>
              </a:r>
              <a:r>
                <a:rPr lang="en-US" sz="2400" dirty="0" smtClean="0">
                  <a:solidFill>
                    <a:srgbClr val="0000FF"/>
                  </a:solidFill>
                </a:rPr>
                <a:t> </a:t>
              </a:r>
            </a:p>
            <a:p>
              <a:pPr algn="ctr"/>
              <a:r>
                <a:rPr lang="en-US" sz="2400" dirty="0" smtClean="0"/>
                <a:t>of  distribution  </a:t>
              </a:r>
              <a:r>
                <a:rPr lang="en-US" sz="2800" i="1" dirty="0" err="1" smtClean="0">
                  <a:latin typeface="+mn-lt"/>
                </a:rPr>
                <a:t>p</a:t>
              </a:r>
              <a:r>
                <a:rPr lang="en-US" sz="2800" i="1" baseline="30000" dirty="0" err="1" smtClean="0">
                  <a:latin typeface="+mn-lt"/>
                </a:rPr>
                <a:t>S</a:t>
              </a:r>
              <a:r>
                <a:rPr lang="en-US" sz="2400" dirty="0" smtClean="0"/>
                <a:t>  </a:t>
              </a:r>
              <a:r>
                <a:rPr lang="en-US" sz="2400" dirty="0" err="1" smtClean="0"/>
                <a:t>w.r.t</a:t>
              </a:r>
              <a:r>
                <a:rPr lang="en-US" sz="2400" dirty="0" smtClean="0"/>
                <a:t>. </a:t>
              </a:r>
              <a:r>
                <a:rPr lang="en-US" sz="2400" i="1" dirty="0" smtClean="0">
                  <a:latin typeface="Symbol" pitchFamily="18" charset="2"/>
                </a:rPr>
                <a:t>q</a:t>
              </a:r>
              <a:endParaRPr lang="en-US" sz="2400" i="1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172200" y="4520625"/>
              <a:ext cx="162736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4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4000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S|</a:t>
              </a:r>
              <a:r>
                <a:rPr lang="en-US" sz="4000" i="1" dirty="0" err="1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000" i="1" dirty="0" smtClean="0">
                  <a:solidFill>
                    <a:srgbClr val="0000FF"/>
                  </a:solidFill>
                  <a:latin typeface="Symbol" pitchFamily="18" charset="2"/>
                </a:rPr>
                <a:t> </a:t>
              </a:r>
              <a:r>
                <a:rPr lang="en-US" sz="4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894138" y="2786504"/>
            <a:ext cx="1900237" cy="1175896"/>
            <a:chOff x="3894138" y="2786504"/>
            <a:chExt cx="1900237" cy="1175896"/>
          </a:xfrm>
        </p:grpSpPr>
        <p:graphicFrame>
          <p:nvGraphicFramePr>
            <p:cNvPr id="87" name="Object 6"/>
            <p:cNvGraphicFramePr>
              <a:graphicFrameLocks noChangeAspect="1"/>
            </p:cNvGraphicFramePr>
            <p:nvPr/>
          </p:nvGraphicFramePr>
          <p:xfrm>
            <a:off x="3894138" y="3294063"/>
            <a:ext cx="1900237" cy="668337"/>
          </p:xfrm>
          <a:graphic>
            <a:graphicData uri="http://schemas.openxmlformats.org/presentationml/2006/ole">
              <p:oleObj spid="_x0000_s518152" name="Equation" r:id="rId8" imgW="1066680" imgH="342720" progId="Equation.3">
                <p:embed/>
              </p:oleObj>
            </a:graphicData>
          </a:graphic>
        </p:graphicFrame>
        <p:sp>
          <p:nvSpPr>
            <p:cNvPr id="88" name="TextBox 87"/>
            <p:cNvSpPr txBox="1"/>
            <p:nvPr/>
          </p:nvSpPr>
          <p:spPr>
            <a:xfrm rot="5400000">
              <a:off x="4727686" y="2670286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=</a:t>
              </a:r>
              <a:endParaRPr lang="en-US" sz="36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Rectangle 751"/>
          <p:cNvSpPr/>
          <p:nvPr/>
        </p:nvSpPr>
        <p:spPr>
          <a:xfrm>
            <a:off x="152400" y="4724400"/>
            <a:ext cx="8839200" cy="1981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algn="l"/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95800" y="2096869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graph labeling</a:t>
            </a:r>
            <a:endParaRPr lang="en-US" sz="2800" b="1" dirty="0"/>
          </a:p>
        </p:txBody>
      </p:sp>
      <p:grpSp>
        <p:nvGrpSpPr>
          <p:cNvPr id="21" name="Group 504"/>
          <p:cNvGrpSpPr/>
          <p:nvPr/>
        </p:nvGrpSpPr>
        <p:grpSpPr>
          <a:xfrm>
            <a:off x="4953000" y="838200"/>
            <a:ext cx="1537729" cy="1066800"/>
            <a:chOff x="7239000" y="838200"/>
            <a:chExt cx="1537729" cy="1066800"/>
          </a:xfrm>
        </p:grpSpPr>
        <p:graphicFrame>
          <p:nvGraphicFramePr>
            <p:cNvPr id="439298" name="Object 2"/>
            <p:cNvGraphicFramePr>
              <a:graphicFrameLocks noChangeAspect="1"/>
            </p:cNvGraphicFramePr>
            <p:nvPr/>
          </p:nvGraphicFramePr>
          <p:xfrm>
            <a:off x="7294033" y="1377491"/>
            <a:ext cx="1468967" cy="527509"/>
          </p:xfrm>
          <a:graphic>
            <a:graphicData uri="http://schemas.openxmlformats.org/presentationml/2006/ole">
              <p:oleObj spid="_x0000_s471042" name="Equation" r:id="rId3" imgW="634680" imgH="228600" progId="Equation.3">
                <p:embed/>
              </p:oleObj>
            </a:graphicData>
          </a:graphic>
        </p:graphicFrame>
        <p:sp>
          <p:nvSpPr>
            <p:cNvPr id="478" name="TextBox 477"/>
            <p:cNvSpPr txBox="1"/>
            <p:nvPr/>
          </p:nvSpPr>
          <p:spPr>
            <a:xfrm>
              <a:off x="7239000" y="838200"/>
              <a:ext cx="15377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combinatorial </a:t>
              </a:r>
            </a:p>
            <a:p>
              <a:pPr algn="ctr"/>
              <a:r>
                <a:rPr lang="en-US" dirty="0" smtClean="0"/>
                <a:t>optimization</a:t>
              </a:r>
              <a:endParaRPr lang="en-US" dirty="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169327" y="5096470"/>
            <a:ext cx="3945473" cy="461665"/>
            <a:chOff x="169327" y="3352800"/>
            <a:chExt cx="3945473" cy="461665"/>
          </a:xfrm>
        </p:grpSpPr>
        <p:sp>
          <p:nvSpPr>
            <p:cNvPr id="337" name="TextBox 336"/>
            <p:cNvSpPr txBox="1"/>
            <p:nvPr/>
          </p:nvSpPr>
          <p:spPr>
            <a:xfrm>
              <a:off x="169327" y="3352800"/>
              <a:ext cx="3403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Implicit</a:t>
              </a:r>
              <a:r>
                <a:rPr lang="en-US" sz="2400" dirty="0" smtClean="0"/>
                <a:t> surfaces/</a:t>
              </a:r>
              <a:r>
                <a:rPr lang="en-US" sz="2400" dirty="0" err="1" smtClean="0"/>
                <a:t>bondary</a:t>
              </a:r>
              <a:endParaRPr lang="en-US" sz="2400" dirty="0" smtClean="0"/>
            </a:p>
          </p:txBody>
        </p:sp>
        <p:cxnSp>
          <p:nvCxnSpPr>
            <p:cNvPr id="338" name="Straight Arrow Connector 337"/>
            <p:cNvCxnSpPr/>
            <p:nvPr/>
          </p:nvCxnSpPr>
          <p:spPr>
            <a:xfrm>
              <a:off x="3505200" y="3581400"/>
              <a:ext cx="6096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5" name="Freeform 7"/>
          <p:cNvSpPr>
            <a:spLocks/>
          </p:cNvSpPr>
          <p:nvPr/>
        </p:nvSpPr>
        <p:spPr bwMode="auto">
          <a:xfrm>
            <a:off x="5181600" y="5238750"/>
            <a:ext cx="1219200" cy="1162050"/>
          </a:xfrm>
          <a:custGeom>
            <a:avLst/>
            <a:gdLst/>
            <a:ahLst/>
            <a:cxnLst>
              <a:cxn ang="0">
                <a:pos x="90" y="642"/>
              </a:cxn>
              <a:cxn ang="0">
                <a:pos x="203" y="688"/>
              </a:cxn>
              <a:cxn ang="0">
                <a:pos x="294" y="801"/>
              </a:cxn>
              <a:cxn ang="0">
                <a:pos x="453" y="983"/>
              </a:cxn>
              <a:cxn ang="0">
                <a:pos x="702" y="983"/>
              </a:cxn>
              <a:cxn ang="0">
                <a:pos x="929" y="801"/>
              </a:cxn>
              <a:cxn ang="0">
                <a:pos x="929" y="665"/>
              </a:cxn>
              <a:cxn ang="0">
                <a:pos x="838" y="597"/>
              </a:cxn>
              <a:cxn ang="0">
                <a:pos x="816" y="302"/>
              </a:cxn>
              <a:cxn ang="0">
                <a:pos x="929" y="234"/>
              </a:cxn>
              <a:cxn ang="0">
                <a:pos x="952" y="98"/>
              </a:cxn>
              <a:cxn ang="0">
                <a:pos x="725" y="30"/>
              </a:cxn>
              <a:cxn ang="0">
                <a:pos x="317" y="53"/>
              </a:cxn>
              <a:cxn ang="0">
                <a:pos x="45" y="348"/>
              </a:cxn>
              <a:cxn ang="0">
                <a:pos x="45" y="574"/>
              </a:cxn>
              <a:cxn ang="0">
                <a:pos x="90" y="642"/>
              </a:cxn>
            </a:cxnLst>
            <a:rect l="0" t="0" r="r" b="b"/>
            <a:pathLst>
              <a:path w="986" h="1013">
                <a:moveTo>
                  <a:pt x="90" y="642"/>
                </a:moveTo>
                <a:cubicBezTo>
                  <a:pt x="116" y="661"/>
                  <a:pt x="169" y="662"/>
                  <a:pt x="203" y="688"/>
                </a:cubicBezTo>
                <a:cubicBezTo>
                  <a:pt x="237" y="714"/>
                  <a:pt x="252" y="752"/>
                  <a:pt x="294" y="801"/>
                </a:cubicBezTo>
                <a:cubicBezTo>
                  <a:pt x="336" y="850"/>
                  <a:pt x="385" y="953"/>
                  <a:pt x="453" y="983"/>
                </a:cubicBezTo>
                <a:cubicBezTo>
                  <a:pt x="521" y="1013"/>
                  <a:pt x="623" y="1013"/>
                  <a:pt x="702" y="983"/>
                </a:cubicBezTo>
                <a:cubicBezTo>
                  <a:pt x="781" y="953"/>
                  <a:pt x="891" y="854"/>
                  <a:pt x="929" y="801"/>
                </a:cubicBezTo>
                <a:cubicBezTo>
                  <a:pt x="967" y="748"/>
                  <a:pt x="944" y="699"/>
                  <a:pt x="929" y="665"/>
                </a:cubicBezTo>
                <a:cubicBezTo>
                  <a:pt x="914" y="631"/>
                  <a:pt x="857" y="658"/>
                  <a:pt x="838" y="597"/>
                </a:cubicBezTo>
                <a:cubicBezTo>
                  <a:pt x="819" y="536"/>
                  <a:pt x="801" y="362"/>
                  <a:pt x="816" y="302"/>
                </a:cubicBezTo>
                <a:cubicBezTo>
                  <a:pt x="831" y="242"/>
                  <a:pt x="906" y="268"/>
                  <a:pt x="929" y="234"/>
                </a:cubicBezTo>
                <a:cubicBezTo>
                  <a:pt x="952" y="200"/>
                  <a:pt x="986" y="132"/>
                  <a:pt x="952" y="98"/>
                </a:cubicBezTo>
                <a:cubicBezTo>
                  <a:pt x="918" y="64"/>
                  <a:pt x="831" y="37"/>
                  <a:pt x="725" y="30"/>
                </a:cubicBezTo>
                <a:cubicBezTo>
                  <a:pt x="619" y="23"/>
                  <a:pt x="430" y="0"/>
                  <a:pt x="317" y="53"/>
                </a:cubicBezTo>
                <a:cubicBezTo>
                  <a:pt x="204" y="106"/>
                  <a:pt x="90" y="261"/>
                  <a:pt x="45" y="348"/>
                </a:cubicBezTo>
                <a:cubicBezTo>
                  <a:pt x="0" y="435"/>
                  <a:pt x="38" y="525"/>
                  <a:pt x="45" y="574"/>
                </a:cubicBezTo>
                <a:cubicBezTo>
                  <a:pt x="52" y="623"/>
                  <a:pt x="64" y="623"/>
                  <a:pt x="90" y="642"/>
                </a:cubicBez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46" name="Group 345"/>
          <p:cNvGrpSpPr/>
          <p:nvPr/>
        </p:nvGrpSpPr>
        <p:grpSpPr>
          <a:xfrm>
            <a:off x="4724400" y="4612342"/>
            <a:ext cx="1905000" cy="2017058"/>
            <a:chOff x="6629400" y="4505980"/>
            <a:chExt cx="1905000" cy="2017058"/>
          </a:xfrm>
        </p:grpSpPr>
        <p:grpSp>
          <p:nvGrpSpPr>
            <p:cNvPr id="347" name="Group 471"/>
            <p:cNvGrpSpPr/>
            <p:nvPr/>
          </p:nvGrpSpPr>
          <p:grpSpPr>
            <a:xfrm>
              <a:off x="6629400" y="4953000"/>
              <a:ext cx="1905000" cy="1570038"/>
              <a:chOff x="6629400" y="4953000"/>
              <a:chExt cx="1905000" cy="1570038"/>
            </a:xfrm>
          </p:grpSpPr>
          <p:sp>
            <p:nvSpPr>
              <p:cNvPr id="349" name="Line 42"/>
              <p:cNvSpPr>
                <a:spLocks noChangeShapeType="1"/>
              </p:cNvSpPr>
              <p:nvPr/>
            </p:nvSpPr>
            <p:spPr bwMode="auto">
              <a:xfrm>
                <a:off x="7167282" y="5009073"/>
                <a:ext cx="1326030" cy="1244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Line 21"/>
              <p:cNvSpPr>
                <a:spLocks noChangeShapeType="1"/>
              </p:cNvSpPr>
              <p:nvPr/>
            </p:nvSpPr>
            <p:spPr bwMode="auto">
              <a:xfrm>
                <a:off x="7466106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Line 12"/>
              <p:cNvSpPr>
                <a:spLocks noChangeShapeType="1"/>
              </p:cNvSpPr>
              <p:nvPr/>
            </p:nvSpPr>
            <p:spPr bwMode="auto">
              <a:xfrm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Line 13"/>
              <p:cNvSpPr>
                <a:spLocks noChangeShapeType="1"/>
              </p:cNvSpPr>
              <p:nvPr/>
            </p:nvSpPr>
            <p:spPr bwMode="auto">
              <a:xfrm>
                <a:off x="6629400" y="5065146"/>
                <a:ext cx="187885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Line 14"/>
              <p:cNvSpPr>
                <a:spLocks noChangeShapeType="1"/>
              </p:cNvSpPr>
              <p:nvPr/>
            </p:nvSpPr>
            <p:spPr bwMode="auto">
              <a:xfrm flipV="1">
                <a:off x="6629400" y="5281259"/>
                <a:ext cx="1878853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Line 15"/>
              <p:cNvSpPr>
                <a:spLocks noChangeShapeType="1"/>
              </p:cNvSpPr>
              <p:nvPr/>
            </p:nvSpPr>
            <p:spPr bwMode="auto">
              <a:xfrm>
                <a:off x="6629400" y="5962310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Line 16"/>
              <p:cNvSpPr>
                <a:spLocks noChangeShapeType="1"/>
              </p:cNvSpPr>
              <p:nvPr/>
            </p:nvSpPr>
            <p:spPr bwMode="auto">
              <a:xfrm>
                <a:off x="6629400" y="5738019"/>
                <a:ext cx="190500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Line 17"/>
              <p:cNvSpPr>
                <a:spLocks noChangeShapeType="1"/>
              </p:cNvSpPr>
              <p:nvPr/>
            </p:nvSpPr>
            <p:spPr bwMode="auto">
              <a:xfrm flipV="1">
                <a:off x="6629400" y="5506719"/>
                <a:ext cx="1905000" cy="70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Line 18"/>
              <p:cNvSpPr>
                <a:spLocks noChangeShapeType="1"/>
              </p:cNvSpPr>
              <p:nvPr/>
            </p:nvSpPr>
            <p:spPr bwMode="auto">
              <a:xfrm>
                <a:off x="6748929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Line 19"/>
              <p:cNvSpPr>
                <a:spLocks noChangeShapeType="1"/>
              </p:cNvSpPr>
              <p:nvPr/>
            </p:nvSpPr>
            <p:spPr bwMode="auto">
              <a:xfrm>
                <a:off x="6987988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" name="Line 20"/>
              <p:cNvSpPr>
                <a:spLocks noChangeShapeType="1"/>
              </p:cNvSpPr>
              <p:nvPr/>
            </p:nvSpPr>
            <p:spPr bwMode="auto">
              <a:xfrm>
                <a:off x="7227047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0" name="Line 22"/>
              <p:cNvSpPr>
                <a:spLocks noChangeShapeType="1"/>
              </p:cNvSpPr>
              <p:nvPr/>
            </p:nvSpPr>
            <p:spPr bwMode="auto">
              <a:xfrm>
                <a:off x="7705165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1" name="Line 23"/>
              <p:cNvSpPr>
                <a:spLocks noChangeShapeType="1"/>
              </p:cNvSpPr>
              <p:nvPr/>
            </p:nvSpPr>
            <p:spPr bwMode="auto">
              <a:xfrm>
                <a:off x="7944224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2" name="Line 24"/>
              <p:cNvSpPr>
                <a:spLocks noChangeShapeType="1"/>
              </p:cNvSpPr>
              <p:nvPr/>
            </p:nvSpPr>
            <p:spPr bwMode="auto">
              <a:xfrm>
                <a:off x="8183282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Line 25"/>
              <p:cNvSpPr>
                <a:spLocks noChangeShapeType="1"/>
              </p:cNvSpPr>
              <p:nvPr/>
            </p:nvSpPr>
            <p:spPr bwMode="auto">
              <a:xfrm>
                <a:off x="8422341" y="4953000"/>
                <a:ext cx="0" cy="15700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4" name="Line 26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5" name="Line 2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6" name="Line 2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7" name="Line 2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8" name="Line 30"/>
              <p:cNvSpPr>
                <a:spLocks noChangeShapeType="1"/>
              </p:cNvSpPr>
              <p:nvPr/>
            </p:nvSpPr>
            <p:spPr bwMode="auto">
              <a:xfrm flipV="1"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0" name="Line 31"/>
              <p:cNvSpPr>
                <a:spLocks noChangeShapeType="1"/>
              </p:cNvSpPr>
              <p:nvPr/>
            </p:nvSpPr>
            <p:spPr bwMode="auto">
              <a:xfrm flipV="1">
                <a:off x="7167282" y="5199486"/>
                <a:ext cx="1342216" cy="12674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0" name="Line 32"/>
              <p:cNvSpPr>
                <a:spLocks noChangeShapeType="1"/>
              </p:cNvSpPr>
              <p:nvPr/>
            </p:nvSpPr>
            <p:spPr bwMode="auto">
              <a:xfrm flipV="1">
                <a:off x="7406341" y="5428450"/>
                <a:ext cx="1105647" cy="10385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" name="Line 33"/>
              <p:cNvSpPr>
                <a:spLocks noChangeShapeType="1"/>
              </p:cNvSpPr>
              <p:nvPr/>
            </p:nvSpPr>
            <p:spPr bwMode="auto">
              <a:xfrm flipV="1">
                <a:off x="7645400" y="5658583"/>
                <a:ext cx="854137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2" name="Line 34"/>
              <p:cNvSpPr>
                <a:spLocks noChangeShapeType="1"/>
              </p:cNvSpPr>
              <p:nvPr/>
            </p:nvSpPr>
            <p:spPr bwMode="auto">
              <a:xfrm flipV="1">
                <a:off x="7884459" y="5887546"/>
                <a:ext cx="616324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3" name="Line 35"/>
              <p:cNvSpPr>
                <a:spLocks noChangeShapeType="1"/>
              </p:cNvSpPr>
              <p:nvPr/>
            </p:nvSpPr>
            <p:spPr bwMode="auto">
              <a:xfrm flipV="1">
                <a:off x="8123518" y="6109501"/>
                <a:ext cx="381000" cy="3574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4" name="Line 36"/>
              <p:cNvSpPr>
                <a:spLocks noChangeShapeType="1"/>
              </p:cNvSpPr>
              <p:nvPr/>
            </p:nvSpPr>
            <p:spPr bwMode="auto">
              <a:xfrm flipV="1">
                <a:off x="8362576" y="6338465"/>
                <a:ext cx="144431" cy="1285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5" name="Line 37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6" name="Line 38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7" name="Line 39"/>
              <p:cNvSpPr>
                <a:spLocks noChangeShapeType="1"/>
              </p:cNvSpPr>
              <p:nvPr/>
            </p:nvSpPr>
            <p:spPr bwMode="auto">
              <a:xfrm flipV="1">
                <a:off x="6689165" y="5009073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0" name="Line 40"/>
              <p:cNvSpPr>
                <a:spLocks noChangeShapeType="1"/>
              </p:cNvSpPr>
              <p:nvPr/>
            </p:nvSpPr>
            <p:spPr bwMode="auto">
              <a:xfrm>
                <a:off x="6689165" y="5233364"/>
                <a:ext cx="1314824" cy="1233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" name="Line 41"/>
              <p:cNvSpPr>
                <a:spLocks noChangeShapeType="1"/>
              </p:cNvSpPr>
              <p:nvPr/>
            </p:nvSpPr>
            <p:spPr bwMode="auto">
              <a:xfrm>
                <a:off x="6928224" y="5009073"/>
                <a:ext cx="1553882" cy="14578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" name="Line 43"/>
              <p:cNvSpPr>
                <a:spLocks noChangeShapeType="1"/>
              </p:cNvSpPr>
              <p:nvPr/>
            </p:nvSpPr>
            <p:spPr bwMode="auto">
              <a:xfrm>
                <a:off x="7406341" y="5009073"/>
                <a:ext cx="1089461" cy="10221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" name="Line 44"/>
              <p:cNvSpPr>
                <a:spLocks noChangeShapeType="1"/>
              </p:cNvSpPr>
              <p:nvPr/>
            </p:nvSpPr>
            <p:spPr bwMode="auto">
              <a:xfrm>
                <a:off x="7645400" y="5009073"/>
                <a:ext cx="861608" cy="8083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4" name="Line 45"/>
              <p:cNvSpPr>
                <a:spLocks noChangeShapeType="1"/>
              </p:cNvSpPr>
              <p:nvPr/>
            </p:nvSpPr>
            <p:spPr bwMode="auto">
              <a:xfrm>
                <a:off x="7884459" y="5009073"/>
                <a:ext cx="617569" cy="5794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5" name="Line 46"/>
              <p:cNvSpPr>
                <a:spLocks noChangeShapeType="1"/>
              </p:cNvSpPr>
              <p:nvPr/>
            </p:nvSpPr>
            <p:spPr bwMode="auto">
              <a:xfrm>
                <a:off x="8123518" y="5009073"/>
                <a:ext cx="363569" cy="3411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7" name="Line 47"/>
              <p:cNvSpPr>
                <a:spLocks noChangeShapeType="1"/>
              </p:cNvSpPr>
              <p:nvPr/>
            </p:nvSpPr>
            <p:spPr bwMode="auto">
              <a:xfrm>
                <a:off x="8362576" y="5009073"/>
                <a:ext cx="119529" cy="1039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9" name="Line 48"/>
              <p:cNvSpPr>
                <a:spLocks noChangeShapeType="1"/>
              </p:cNvSpPr>
              <p:nvPr/>
            </p:nvSpPr>
            <p:spPr bwMode="auto">
              <a:xfrm>
                <a:off x="6689165" y="5457655"/>
                <a:ext cx="1075765" cy="10093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0" name="Line 49"/>
              <p:cNvSpPr>
                <a:spLocks noChangeShapeType="1"/>
              </p:cNvSpPr>
              <p:nvPr/>
            </p:nvSpPr>
            <p:spPr bwMode="auto">
              <a:xfrm>
                <a:off x="6689165" y="5681946"/>
                <a:ext cx="836706" cy="78501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1" name="Line 50"/>
              <p:cNvSpPr>
                <a:spLocks noChangeShapeType="1"/>
              </p:cNvSpPr>
              <p:nvPr/>
            </p:nvSpPr>
            <p:spPr bwMode="auto">
              <a:xfrm>
                <a:off x="6689165" y="5906237"/>
                <a:ext cx="597647" cy="56072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2" name="Oval 51"/>
              <p:cNvSpPr>
                <a:spLocks noChangeArrowheads="1"/>
              </p:cNvSpPr>
              <p:nvPr/>
            </p:nvSpPr>
            <p:spPr bwMode="auto">
              <a:xfrm>
                <a:off x="6928224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3" name="Oval 52"/>
              <p:cNvSpPr>
                <a:spLocks noChangeArrowheads="1"/>
              </p:cNvSpPr>
              <p:nvPr/>
            </p:nvSpPr>
            <p:spPr bwMode="auto">
              <a:xfrm>
                <a:off x="6689165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4" name="Oval 53"/>
              <p:cNvSpPr>
                <a:spLocks noChangeArrowheads="1"/>
              </p:cNvSpPr>
              <p:nvPr/>
            </p:nvSpPr>
            <p:spPr bwMode="auto">
              <a:xfrm>
                <a:off x="6689165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5" name="Oval 54"/>
              <p:cNvSpPr>
                <a:spLocks noChangeArrowheads="1"/>
              </p:cNvSpPr>
              <p:nvPr/>
            </p:nvSpPr>
            <p:spPr bwMode="auto">
              <a:xfrm>
                <a:off x="6689165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8" name="Oval 55"/>
              <p:cNvSpPr>
                <a:spLocks noChangeArrowheads="1"/>
              </p:cNvSpPr>
              <p:nvPr/>
            </p:nvSpPr>
            <p:spPr bwMode="auto">
              <a:xfrm>
                <a:off x="6689165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" name="Oval 56"/>
              <p:cNvSpPr>
                <a:spLocks noChangeArrowheads="1"/>
              </p:cNvSpPr>
              <p:nvPr/>
            </p:nvSpPr>
            <p:spPr bwMode="auto">
              <a:xfrm>
                <a:off x="6928224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" name="Oval 57"/>
              <p:cNvSpPr>
                <a:spLocks noChangeArrowheads="1"/>
              </p:cNvSpPr>
              <p:nvPr/>
            </p:nvSpPr>
            <p:spPr bwMode="auto">
              <a:xfrm>
                <a:off x="7167282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" name="Oval 58"/>
              <p:cNvSpPr>
                <a:spLocks noChangeArrowheads="1"/>
              </p:cNvSpPr>
              <p:nvPr/>
            </p:nvSpPr>
            <p:spPr bwMode="auto">
              <a:xfrm>
                <a:off x="7406341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Oval 59"/>
              <p:cNvSpPr>
                <a:spLocks noChangeArrowheads="1"/>
              </p:cNvSpPr>
              <p:nvPr/>
            </p:nvSpPr>
            <p:spPr bwMode="auto">
              <a:xfrm>
                <a:off x="7645400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5" name="Oval 60"/>
              <p:cNvSpPr>
                <a:spLocks noChangeArrowheads="1"/>
              </p:cNvSpPr>
              <p:nvPr/>
            </p:nvSpPr>
            <p:spPr bwMode="auto">
              <a:xfrm>
                <a:off x="7884459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6" name="Oval 61"/>
              <p:cNvSpPr>
                <a:spLocks noChangeArrowheads="1"/>
              </p:cNvSpPr>
              <p:nvPr/>
            </p:nvSpPr>
            <p:spPr bwMode="auto">
              <a:xfrm>
                <a:off x="8123518" y="5906237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7" name="Oval 62"/>
              <p:cNvSpPr>
                <a:spLocks noChangeArrowheads="1"/>
              </p:cNvSpPr>
              <p:nvPr/>
            </p:nvSpPr>
            <p:spPr bwMode="auto">
              <a:xfrm>
                <a:off x="8362576" y="5906237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Oval 63"/>
              <p:cNvSpPr>
                <a:spLocks noChangeArrowheads="1"/>
              </p:cNvSpPr>
              <p:nvPr/>
            </p:nvSpPr>
            <p:spPr bwMode="auto">
              <a:xfrm>
                <a:off x="6689165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Oval 64"/>
              <p:cNvSpPr>
                <a:spLocks noChangeArrowheads="1"/>
              </p:cNvSpPr>
              <p:nvPr/>
            </p:nvSpPr>
            <p:spPr bwMode="auto">
              <a:xfrm>
                <a:off x="6928224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" name="Oval 65"/>
              <p:cNvSpPr>
                <a:spLocks noChangeArrowheads="1"/>
              </p:cNvSpPr>
              <p:nvPr/>
            </p:nvSpPr>
            <p:spPr bwMode="auto">
              <a:xfrm>
                <a:off x="6928224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" name="Oval 66"/>
              <p:cNvSpPr>
                <a:spLocks noChangeArrowheads="1"/>
              </p:cNvSpPr>
              <p:nvPr/>
            </p:nvSpPr>
            <p:spPr bwMode="auto">
              <a:xfrm>
                <a:off x="6928224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Oval 67"/>
              <p:cNvSpPr>
                <a:spLocks noChangeArrowheads="1"/>
              </p:cNvSpPr>
              <p:nvPr/>
            </p:nvSpPr>
            <p:spPr bwMode="auto">
              <a:xfrm>
                <a:off x="7167282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" name="Oval 68"/>
              <p:cNvSpPr>
                <a:spLocks noChangeArrowheads="1"/>
              </p:cNvSpPr>
              <p:nvPr/>
            </p:nvSpPr>
            <p:spPr bwMode="auto">
              <a:xfrm>
                <a:off x="7167282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Oval 69"/>
              <p:cNvSpPr>
                <a:spLocks noChangeArrowheads="1"/>
              </p:cNvSpPr>
              <p:nvPr/>
            </p:nvSpPr>
            <p:spPr bwMode="auto">
              <a:xfrm>
                <a:off x="7167282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Oval 70"/>
              <p:cNvSpPr>
                <a:spLocks noChangeArrowheads="1"/>
              </p:cNvSpPr>
              <p:nvPr/>
            </p:nvSpPr>
            <p:spPr bwMode="auto">
              <a:xfrm>
                <a:off x="7167282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Oval 71"/>
              <p:cNvSpPr>
                <a:spLocks noChangeArrowheads="1"/>
              </p:cNvSpPr>
              <p:nvPr/>
            </p:nvSpPr>
            <p:spPr bwMode="auto">
              <a:xfrm>
                <a:off x="7406341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Oval 72"/>
              <p:cNvSpPr>
                <a:spLocks noChangeArrowheads="1"/>
              </p:cNvSpPr>
              <p:nvPr/>
            </p:nvSpPr>
            <p:spPr bwMode="auto">
              <a:xfrm>
                <a:off x="7406341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Oval 73"/>
              <p:cNvSpPr>
                <a:spLocks noChangeArrowheads="1"/>
              </p:cNvSpPr>
              <p:nvPr/>
            </p:nvSpPr>
            <p:spPr bwMode="auto">
              <a:xfrm>
                <a:off x="7406341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Oval 74"/>
              <p:cNvSpPr>
                <a:spLocks noChangeArrowheads="1"/>
              </p:cNvSpPr>
              <p:nvPr/>
            </p:nvSpPr>
            <p:spPr bwMode="auto">
              <a:xfrm>
                <a:off x="7406341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GB" sz="2400">
                  <a:latin typeface="Times New Roman" pitchFamily="18" charset="0"/>
                </a:endParaRPr>
              </a:p>
            </p:txBody>
          </p:sp>
          <p:sp>
            <p:nvSpPr>
              <p:cNvPr id="520" name="Oval 75"/>
              <p:cNvSpPr>
                <a:spLocks noChangeArrowheads="1"/>
              </p:cNvSpPr>
              <p:nvPr/>
            </p:nvSpPr>
            <p:spPr bwMode="auto">
              <a:xfrm>
                <a:off x="7645400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" name="Oval 76"/>
              <p:cNvSpPr>
                <a:spLocks noChangeArrowheads="1"/>
              </p:cNvSpPr>
              <p:nvPr/>
            </p:nvSpPr>
            <p:spPr bwMode="auto">
              <a:xfrm>
                <a:off x="7645400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Oval 77"/>
              <p:cNvSpPr>
                <a:spLocks noChangeArrowheads="1"/>
              </p:cNvSpPr>
              <p:nvPr/>
            </p:nvSpPr>
            <p:spPr bwMode="auto">
              <a:xfrm>
                <a:off x="7645400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" name="Oval 78"/>
              <p:cNvSpPr>
                <a:spLocks noChangeArrowheads="1"/>
              </p:cNvSpPr>
              <p:nvPr/>
            </p:nvSpPr>
            <p:spPr bwMode="auto">
              <a:xfrm>
                <a:off x="7645400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4" name="Oval 79"/>
              <p:cNvSpPr>
                <a:spLocks noChangeArrowheads="1"/>
              </p:cNvSpPr>
              <p:nvPr/>
            </p:nvSpPr>
            <p:spPr bwMode="auto">
              <a:xfrm>
                <a:off x="7884459" y="5681946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" name="Oval 80"/>
              <p:cNvSpPr>
                <a:spLocks noChangeArrowheads="1"/>
              </p:cNvSpPr>
              <p:nvPr/>
            </p:nvSpPr>
            <p:spPr bwMode="auto">
              <a:xfrm>
                <a:off x="8123518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6" name="Oval 81"/>
              <p:cNvSpPr>
                <a:spLocks noChangeArrowheads="1"/>
              </p:cNvSpPr>
              <p:nvPr/>
            </p:nvSpPr>
            <p:spPr bwMode="auto">
              <a:xfrm>
                <a:off x="8362576" y="5681946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7" name="Oval 82"/>
              <p:cNvSpPr>
                <a:spLocks noChangeArrowheads="1"/>
              </p:cNvSpPr>
              <p:nvPr/>
            </p:nvSpPr>
            <p:spPr bwMode="auto">
              <a:xfrm>
                <a:off x="7884459" y="5457655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" name="Oval 83"/>
              <p:cNvSpPr>
                <a:spLocks noChangeArrowheads="1"/>
              </p:cNvSpPr>
              <p:nvPr/>
            </p:nvSpPr>
            <p:spPr bwMode="auto">
              <a:xfrm>
                <a:off x="8123518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9" name="Oval 84"/>
              <p:cNvSpPr>
                <a:spLocks noChangeArrowheads="1"/>
              </p:cNvSpPr>
              <p:nvPr/>
            </p:nvSpPr>
            <p:spPr bwMode="auto">
              <a:xfrm>
                <a:off x="8362576" y="5457655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0" name="Oval 85"/>
              <p:cNvSpPr>
                <a:spLocks noChangeArrowheads="1"/>
              </p:cNvSpPr>
              <p:nvPr/>
            </p:nvSpPr>
            <p:spPr bwMode="auto">
              <a:xfrm>
                <a:off x="7884459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1" name="Oval 86"/>
              <p:cNvSpPr>
                <a:spLocks noChangeArrowheads="1"/>
              </p:cNvSpPr>
              <p:nvPr/>
            </p:nvSpPr>
            <p:spPr bwMode="auto">
              <a:xfrm>
                <a:off x="8123518" y="5233364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" name="Oval 87"/>
              <p:cNvSpPr>
                <a:spLocks noChangeArrowheads="1"/>
              </p:cNvSpPr>
              <p:nvPr/>
            </p:nvSpPr>
            <p:spPr bwMode="auto">
              <a:xfrm>
                <a:off x="8362576" y="5233364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" name="Oval 88"/>
              <p:cNvSpPr>
                <a:spLocks noChangeArrowheads="1"/>
              </p:cNvSpPr>
              <p:nvPr/>
            </p:nvSpPr>
            <p:spPr bwMode="auto">
              <a:xfrm>
                <a:off x="7884459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" name="Oval 89"/>
              <p:cNvSpPr>
                <a:spLocks noChangeArrowheads="1"/>
              </p:cNvSpPr>
              <p:nvPr/>
            </p:nvSpPr>
            <p:spPr bwMode="auto">
              <a:xfrm>
                <a:off x="8123518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5" name="Oval 90"/>
              <p:cNvSpPr>
                <a:spLocks noChangeArrowheads="1"/>
              </p:cNvSpPr>
              <p:nvPr/>
            </p:nvSpPr>
            <p:spPr bwMode="auto">
              <a:xfrm>
                <a:off x="8362576" y="5009073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6" name="Line 91"/>
              <p:cNvSpPr>
                <a:spLocks noChangeShapeType="1"/>
              </p:cNvSpPr>
              <p:nvPr/>
            </p:nvSpPr>
            <p:spPr bwMode="auto">
              <a:xfrm>
                <a:off x="6629400" y="6186601"/>
                <a:ext cx="189628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7" name="Line 92"/>
              <p:cNvSpPr>
                <a:spLocks noChangeShapeType="1"/>
              </p:cNvSpPr>
              <p:nvPr/>
            </p:nvSpPr>
            <p:spPr bwMode="auto">
              <a:xfrm>
                <a:off x="6689165" y="6130528"/>
                <a:ext cx="358588" cy="3364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8" name="Oval 93"/>
              <p:cNvSpPr>
                <a:spLocks noChangeArrowheads="1"/>
              </p:cNvSpPr>
              <p:nvPr/>
            </p:nvSpPr>
            <p:spPr bwMode="auto">
              <a:xfrm>
                <a:off x="6689165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9" name="Oval 94"/>
              <p:cNvSpPr>
                <a:spLocks noChangeArrowheads="1"/>
              </p:cNvSpPr>
              <p:nvPr/>
            </p:nvSpPr>
            <p:spPr bwMode="auto">
              <a:xfrm>
                <a:off x="6928224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0" name="Oval 95"/>
              <p:cNvSpPr>
                <a:spLocks noChangeArrowheads="1"/>
              </p:cNvSpPr>
              <p:nvPr/>
            </p:nvSpPr>
            <p:spPr bwMode="auto">
              <a:xfrm>
                <a:off x="7167282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1" name="Oval 96"/>
              <p:cNvSpPr>
                <a:spLocks noChangeArrowheads="1"/>
              </p:cNvSpPr>
              <p:nvPr/>
            </p:nvSpPr>
            <p:spPr bwMode="auto">
              <a:xfrm>
                <a:off x="7406341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2" name="Oval 97"/>
              <p:cNvSpPr>
                <a:spLocks noChangeArrowheads="1"/>
              </p:cNvSpPr>
              <p:nvPr/>
            </p:nvSpPr>
            <p:spPr bwMode="auto">
              <a:xfrm>
                <a:off x="7645400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3" name="Oval 98"/>
              <p:cNvSpPr>
                <a:spLocks noChangeArrowheads="1"/>
              </p:cNvSpPr>
              <p:nvPr/>
            </p:nvSpPr>
            <p:spPr bwMode="auto">
              <a:xfrm>
                <a:off x="7884459" y="6130529"/>
                <a:ext cx="119529" cy="112146"/>
              </a:xfrm>
              <a:prstGeom prst="ellipse">
                <a:avLst/>
              </a:pr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" name="Oval 99"/>
              <p:cNvSpPr>
                <a:spLocks noChangeArrowheads="1"/>
              </p:cNvSpPr>
              <p:nvPr/>
            </p:nvSpPr>
            <p:spPr bwMode="auto">
              <a:xfrm>
                <a:off x="8123518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" name="Oval 100"/>
              <p:cNvSpPr>
                <a:spLocks noChangeArrowheads="1"/>
              </p:cNvSpPr>
              <p:nvPr/>
            </p:nvSpPr>
            <p:spPr bwMode="auto">
              <a:xfrm>
                <a:off x="8362576" y="6130529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6" name="Line 101"/>
              <p:cNvSpPr>
                <a:spLocks noChangeShapeType="1"/>
              </p:cNvSpPr>
              <p:nvPr/>
            </p:nvSpPr>
            <p:spPr bwMode="auto">
              <a:xfrm flipV="1">
                <a:off x="6629400" y="6402715"/>
                <a:ext cx="1887569" cy="81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7" name="Line 102"/>
              <p:cNvSpPr>
                <a:spLocks noChangeShapeType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8" name="Oval 103"/>
              <p:cNvSpPr>
                <a:spLocks noChangeArrowheads="1"/>
              </p:cNvSpPr>
              <p:nvPr/>
            </p:nvSpPr>
            <p:spPr bwMode="auto">
              <a:xfrm>
                <a:off x="6689165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9" name="Oval 104"/>
              <p:cNvSpPr>
                <a:spLocks noChangeArrowheads="1"/>
              </p:cNvSpPr>
              <p:nvPr/>
            </p:nvSpPr>
            <p:spPr bwMode="auto">
              <a:xfrm>
                <a:off x="6928224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0" name="Oval 105"/>
              <p:cNvSpPr>
                <a:spLocks noChangeArrowheads="1"/>
              </p:cNvSpPr>
              <p:nvPr/>
            </p:nvSpPr>
            <p:spPr bwMode="auto">
              <a:xfrm>
                <a:off x="7167282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1" name="Oval 106"/>
              <p:cNvSpPr>
                <a:spLocks noChangeArrowheads="1"/>
              </p:cNvSpPr>
              <p:nvPr/>
            </p:nvSpPr>
            <p:spPr bwMode="auto">
              <a:xfrm>
                <a:off x="7406341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2" name="Oval 107"/>
              <p:cNvSpPr>
                <a:spLocks noChangeArrowheads="1"/>
              </p:cNvSpPr>
              <p:nvPr/>
            </p:nvSpPr>
            <p:spPr bwMode="auto">
              <a:xfrm>
                <a:off x="7645400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3" name="Oval 108"/>
              <p:cNvSpPr>
                <a:spLocks noChangeArrowheads="1"/>
              </p:cNvSpPr>
              <p:nvPr/>
            </p:nvSpPr>
            <p:spPr bwMode="auto">
              <a:xfrm>
                <a:off x="7884459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4" name="Oval 109"/>
              <p:cNvSpPr>
                <a:spLocks noChangeArrowheads="1"/>
              </p:cNvSpPr>
              <p:nvPr/>
            </p:nvSpPr>
            <p:spPr bwMode="auto">
              <a:xfrm>
                <a:off x="8123518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5" name="Oval 110"/>
              <p:cNvSpPr>
                <a:spLocks noChangeArrowheads="1"/>
              </p:cNvSpPr>
              <p:nvPr/>
            </p:nvSpPr>
            <p:spPr bwMode="auto">
              <a:xfrm>
                <a:off x="8362576" y="6354820"/>
                <a:ext cx="119529" cy="112146"/>
              </a:xfrm>
              <a:prstGeom prst="ellipse">
                <a:avLst/>
              </a:pr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8" name="TextBox 347"/>
            <p:cNvSpPr txBox="1"/>
            <p:nvPr/>
          </p:nvSpPr>
          <p:spPr>
            <a:xfrm>
              <a:off x="7010400" y="4505980"/>
              <a:ext cx="12089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on grid</a:t>
              </a:r>
              <a:endParaRPr 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>
            <a:off x="45720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574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log-likelihoods: </a:t>
            </a:r>
            <a:br>
              <a:rPr lang="en-US" dirty="0" smtClean="0"/>
            </a:br>
            <a:r>
              <a:rPr lang="en-US" b="1" dirty="0" smtClean="0"/>
              <a:t>entropy</a:t>
            </a:r>
            <a:r>
              <a:rPr lang="en-US" dirty="0" smtClean="0"/>
              <a:t> of segment intensities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100" name="Group 99"/>
          <p:cNvGrpSpPr/>
          <p:nvPr/>
        </p:nvGrpSpPr>
        <p:grpSpPr>
          <a:xfrm>
            <a:off x="450850" y="5410200"/>
            <a:ext cx="8540750" cy="990600"/>
            <a:chOff x="450850" y="5410200"/>
            <a:chExt cx="8540750" cy="9906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457200" y="5410200"/>
              <a:ext cx="8534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1085447" name="Object 7"/>
            <p:cNvGraphicFramePr>
              <a:graphicFrameLocks noChangeAspect="1"/>
            </p:cNvGraphicFramePr>
            <p:nvPr/>
          </p:nvGraphicFramePr>
          <p:xfrm>
            <a:off x="450850" y="5599113"/>
            <a:ext cx="8526463" cy="649287"/>
          </p:xfrm>
          <a:graphic>
            <a:graphicData uri="http://schemas.openxmlformats.org/presentationml/2006/ole">
              <p:oleObj spid="_x0000_s553986" name="Equation" r:id="rId3" imgW="5092560" imgH="355320" progId="Equation.3">
                <p:embed/>
              </p:oleObj>
            </a:graphicData>
          </a:graphic>
        </p:graphicFrame>
      </p:grpSp>
      <p:graphicFrame>
        <p:nvGraphicFramePr>
          <p:cNvPr id="1085448" name="Object 8"/>
          <p:cNvGraphicFramePr>
            <a:graphicFrameLocks noChangeAspect="1"/>
          </p:cNvGraphicFramePr>
          <p:nvPr/>
        </p:nvGraphicFramePr>
        <p:xfrm>
          <a:off x="2154238" y="1981200"/>
          <a:ext cx="6684962" cy="742950"/>
        </p:xfrm>
        <a:graphic>
          <a:graphicData uri="http://schemas.openxmlformats.org/presentationml/2006/ole">
            <p:oleObj spid="_x0000_s553987" name="Equation" r:id="rId4" imgW="3746160" imgH="380880" progId="Equation.3">
              <p:embed/>
            </p:oleObj>
          </a:graphicData>
        </a:graphic>
      </p:graphicFrame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228600" y="2038325"/>
          <a:ext cx="1849679" cy="457200"/>
        </p:xfrm>
        <a:graphic>
          <a:graphicData uri="http://schemas.openxmlformats.org/presentationml/2006/ole">
            <p:oleObj spid="_x0000_s553988" name="Equation" r:id="rId5" imgW="952200" imgH="21564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2251075" y="2971800"/>
          <a:ext cx="1638300" cy="441325"/>
        </p:xfrm>
        <a:graphic>
          <a:graphicData uri="http://schemas.openxmlformats.org/presentationml/2006/ole">
            <p:oleObj spid="_x0000_s553989" name="Equation" r:id="rId6" imgW="977760" imgH="241200" progId="Equation.3">
              <p:embed/>
            </p:oleObj>
          </a:graphicData>
        </a:graphic>
      </p:graphicFrame>
      <p:sp>
        <p:nvSpPr>
          <p:cNvPr id="80" name="Down Arrow 79"/>
          <p:cNvSpPr/>
          <p:nvPr/>
        </p:nvSpPr>
        <p:spPr bwMode="auto">
          <a:xfrm>
            <a:off x="30480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9" name="Down Arrow 88"/>
          <p:cNvSpPr/>
          <p:nvPr/>
        </p:nvSpPr>
        <p:spPr bwMode="auto">
          <a:xfrm>
            <a:off x="56388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4876800" y="3048000"/>
          <a:ext cx="1595438" cy="395287"/>
        </p:xfrm>
        <a:graphic>
          <a:graphicData uri="http://schemas.openxmlformats.org/presentationml/2006/ole">
            <p:oleObj spid="_x0000_s553991" name="Equation" r:id="rId7" imgW="952200" imgH="215640" progId="Equation.3">
              <p:embed/>
            </p:oleObj>
          </a:graphicData>
        </a:graphic>
      </p:graphicFrame>
      <p:grpSp>
        <p:nvGrpSpPr>
          <p:cNvPr id="99" name="Group 98"/>
          <p:cNvGrpSpPr/>
          <p:nvPr/>
        </p:nvGrpSpPr>
        <p:grpSpPr>
          <a:xfrm>
            <a:off x="174613" y="2667000"/>
            <a:ext cx="815987" cy="2514600"/>
            <a:chOff x="174613" y="2667000"/>
            <a:chExt cx="815987" cy="2514600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990600" y="2667000"/>
              <a:ext cx="0" cy="2514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992" name="Object 8"/>
            <p:cNvGraphicFramePr>
              <a:graphicFrameLocks noChangeAspect="1"/>
            </p:cNvGraphicFramePr>
            <p:nvPr/>
          </p:nvGraphicFramePr>
          <p:xfrm>
            <a:off x="174613" y="3429000"/>
            <a:ext cx="739787" cy="892176"/>
          </p:xfrm>
          <a:graphic>
            <a:graphicData uri="http://schemas.openxmlformats.org/presentationml/2006/ole">
              <p:oleObj spid="_x0000_s553992" name="Equation" r:id="rId8" imgW="253800" imgH="279360" progId="Equation.3">
                <p:embed/>
              </p:oleObj>
            </a:graphicData>
          </a:graphic>
        </p:graphicFrame>
      </p:grpSp>
      <p:grpSp>
        <p:nvGrpSpPr>
          <p:cNvPr id="104" name="Group 103"/>
          <p:cNvGrpSpPr/>
          <p:nvPr/>
        </p:nvGrpSpPr>
        <p:grpSpPr>
          <a:xfrm>
            <a:off x="2133600" y="4948535"/>
            <a:ext cx="1981200" cy="461665"/>
            <a:chOff x="2133600" y="4886980"/>
            <a:chExt cx="1981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133600" y="48869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3539067" y="5029200"/>
            <a:ext cx="194734" cy="284799"/>
          </p:xfrm>
          <a:graphic>
            <a:graphicData uri="http://schemas.openxmlformats.org/presentationml/2006/ole">
              <p:oleObj spid="_x0000_s553995" name="Equation" r:id="rId9" imgW="152280" imgH="203040" progId="Equation.3">
                <p:embed/>
              </p:oleObj>
            </a:graphicData>
          </a:graphic>
        </p:graphicFrame>
      </p:grpSp>
      <p:grpSp>
        <p:nvGrpSpPr>
          <p:cNvPr id="107" name="Group 106"/>
          <p:cNvGrpSpPr/>
          <p:nvPr/>
        </p:nvGrpSpPr>
        <p:grpSpPr>
          <a:xfrm>
            <a:off x="4724400" y="4948535"/>
            <a:ext cx="1981200" cy="461665"/>
            <a:chOff x="3352800" y="4429780"/>
            <a:chExt cx="1981200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352800" y="44297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11" name="Object 9"/>
            <p:cNvGraphicFramePr>
              <a:graphicFrameLocks noChangeAspect="1"/>
            </p:cNvGraphicFramePr>
            <p:nvPr/>
          </p:nvGraphicFramePr>
          <p:xfrm>
            <a:off x="4780611" y="4622799"/>
            <a:ext cx="163923" cy="228600"/>
          </p:xfrm>
          <a:graphic>
            <a:graphicData uri="http://schemas.openxmlformats.org/presentationml/2006/ole">
              <p:oleObj spid="_x0000_s553996" name="Equation" r:id="rId10" imgW="139680" imgH="177480" progId="Equation.3">
                <p:embed/>
              </p:oleObj>
            </a:graphicData>
          </a:graphic>
        </p:graphicFrame>
      </p:grpSp>
      <p:sp>
        <p:nvSpPr>
          <p:cNvPr id="114" name="TextBox 113"/>
          <p:cNvSpPr txBox="1"/>
          <p:nvPr/>
        </p:nvSpPr>
        <p:spPr>
          <a:xfrm>
            <a:off x="838200" y="6400800"/>
            <a:ext cx="339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minimization of segments entropy</a:t>
            </a:r>
            <a:endParaRPr lang="en-US" dirty="0"/>
          </a:p>
        </p:txBody>
      </p:sp>
      <p:grpSp>
        <p:nvGrpSpPr>
          <p:cNvPr id="122" name="Group 121"/>
          <p:cNvGrpSpPr/>
          <p:nvPr/>
        </p:nvGrpSpPr>
        <p:grpSpPr>
          <a:xfrm>
            <a:off x="1458422" y="3990201"/>
            <a:ext cx="7456978" cy="600909"/>
            <a:chOff x="1295400" y="3990201"/>
            <a:chExt cx="7456978" cy="600909"/>
          </a:xfrm>
        </p:grpSpPr>
        <p:sp>
          <p:nvSpPr>
            <p:cNvPr id="119" name="TextBox 118"/>
            <p:cNvSpPr txBox="1"/>
            <p:nvPr/>
          </p:nvSpPr>
          <p:spPr>
            <a:xfrm>
              <a:off x="1295400" y="4191000"/>
              <a:ext cx="7456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Note:  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H(P|Q)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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H(P)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for any two distributions (equality when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Q=P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39902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cross-entropy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48000" y="3990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685800" y="1524000"/>
            <a:ext cx="3737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joint estimation of S and color models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4349522" y="1524000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Rother</a:t>
            </a:r>
            <a:r>
              <a:rPr lang="en-US" dirty="0" smtClean="0"/>
              <a:t> et al., SIGGRAPH’04, ICCV’09]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91000" y="6412468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[Tang et al, ICCV 2013]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30" grpId="0"/>
      <p:bldP spid="32" grpId="0"/>
      <p:bldP spid="3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Oval 123"/>
          <p:cNvSpPr/>
          <p:nvPr/>
        </p:nvSpPr>
        <p:spPr>
          <a:xfrm>
            <a:off x="45720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574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log-likelihoods: </a:t>
            </a:r>
            <a:br>
              <a:rPr lang="en-US" dirty="0" smtClean="0"/>
            </a:br>
            <a:r>
              <a:rPr lang="en-US" b="1" dirty="0" smtClean="0"/>
              <a:t>entropy</a:t>
            </a:r>
            <a:r>
              <a:rPr lang="en-US" dirty="0" smtClean="0"/>
              <a:t> of segment intensities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228600" y="2038325"/>
          <a:ext cx="1849679" cy="457200"/>
        </p:xfrm>
        <a:graphic>
          <a:graphicData uri="http://schemas.openxmlformats.org/presentationml/2006/ole">
            <p:oleObj spid="_x0000_s638980" name="Equation" r:id="rId3" imgW="952200" imgH="21564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2251075" y="2971800"/>
          <a:ext cx="1638300" cy="441325"/>
        </p:xfrm>
        <a:graphic>
          <a:graphicData uri="http://schemas.openxmlformats.org/presentationml/2006/ole">
            <p:oleObj spid="_x0000_s638981" name="Equation" r:id="rId4" imgW="977760" imgH="241200" progId="Equation.3">
              <p:embed/>
            </p:oleObj>
          </a:graphicData>
        </a:graphic>
      </p:graphicFrame>
      <p:sp>
        <p:nvSpPr>
          <p:cNvPr id="80" name="Down Arrow 79"/>
          <p:cNvSpPr/>
          <p:nvPr/>
        </p:nvSpPr>
        <p:spPr bwMode="auto">
          <a:xfrm>
            <a:off x="30480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9" name="Down Arrow 88"/>
          <p:cNvSpPr/>
          <p:nvPr/>
        </p:nvSpPr>
        <p:spPr bwMode="auto">
          <a:xfrm>
            <a:off x="56388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4876800" y="3048000"/>
          <a:ext cx="1595438" cy="395287"/>
        </p:xfrm>
        <a:graphic>
          <a:graphicData uri="http://schemas.openxmlformats.org/presentationml/2006/ole">
            <p:oleObj spid="_x0000_s638982" name="Equation" r:id="rId5" imgW="952200" imgH="215640" progId="Equation.3">
              <p:embed/>
            </p:oleObj>
          </a:graphicData>
        </a:graphic>
      </p:graphicFrame>
      <p:grpSp>
        <p:nvGrpSpPr>
          <p:cNvPr id="4" name="Group 98"/>
          <p:cNvGrpSpPr/>
          <p:nvPr/>
        </p:nvGrpSpPr>
        <p:grpSpPr>
          <a:xfrm>
            <a:off x="174613" y="2667000"/>
            <a:ext cx="815987" cy="2514600"/>
            <a:chOff x="174613" y="2667000"/>
            <a:chExt cx="815987" cy="2514600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990600" y="2667000"/>
              <a:ext cx="0" cy="2514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992" name="Object 8"/>
            <p:cNvGraphicFramePr>
              <a:graphicFrameLocks noChangeAspect="1"/>
            </p:cNvGraphicFramePr>
            <p:nvPr/>
          </p:nvGraphicFramePr>
          <p:xfrm>
            <a:off x="174613" y="3429000"/>
            <a:ext cx="739787" cy="892176"/>
          </p:xfrm>
          <a:graphic>
            <a:graphicData uri="http://schemas.openxmlformats.org/presentationml/2006/ole">
              <p:oleObj spid="_x0000_s638983" name="Equation" r:id="rId6" imgW="253800" imgH="279360" progId="Equation.3">
                <p:embed/>
              </p:oleObj>
            </a:graphicData>
          </a:graphic>
        </p:graphicFrame>
      </p:grpSp>
      <p:grpSp>
        <p:nvGrpSpPr>
          <p:cNvPr id="5" name="Group 103"/>
          <p:cNvGrpSpPr/>
          <p:nvPr/>
        </p:nvGrpSpPr>
        <p:grpSpPr>
          <a:xfrm>
            <a:off x="2133600" y="4948535"/>
            <a:ext cx="1981200" cy="461665"/>
            <a:chOff x="2133600" y="4886980"/>
            <a:chExt cx="1981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133600" y="48869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3539067" y="5029200"/>
            <a:ext cx="194734" cy="284799"/>
          </p:xfrm>
          <a:graphic>
            <a:graphicData uri="http://schemas.openxmlformats.org/presentationml/2006/ole">
              <p:oleObj spid="_x0000_s638984" name="Equation" r:id="rId7" imgW="152280" imgH="203040" progId="Equation.3">
                <p:embed/>
              </p:oleObj>
            </a:graphicData>
          </a:graphic>
        </p:graphicFrame>
      </p:grpSp>
      <p:grpSp>
        <p:nvGrpSpPr>
          <p:cNvPr id="6" name="Group 106"/>
          <p:cNvGrpSpPr/>
          <p:nvPr/>
        </p:nvGrpSpPr>
        <p:grpSpPr>
          <a:xfrm>
            <a:off x="4724400" y="4948535"/>
            <a:ext cx="1981200" cy="461665"/>
            <a:chOff x="3352800" y="4429780"/>
            <a:chExt cx="1981200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352800" y="44297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11" name="Object 9"/>
            <p:cNvGraphicFramePr>
              <a:graphicFrameLocks noChangeAspect="1"/>
            </p:cNvGraphicFramePr>
            <p:nvPr/>
          </p:nvGraphicFramePr>
          <p:xfrm>
            <a:off x="4780611" y="4622799"/>
            <a:ext cx="163923" cy="228600"/>
          </p:xfrm>
          <a:graphic>
            <a:graphicData uri="http://schemas.openxmlformats.org/presentationml/2006/ole">
              <p:oleObj spid="_x0000_s638985" name="Equation" r:id="rId8" imgW="139680" imgH="177480" progId="Equation.3">
                <p:embed/>
              </p:oleObj>
            </a:graphicData>
          </a:graphic>
        </p:graphicFrame>
      </p:grpSp>
      <p:sp>
        <p:nvSpPr>
          <p:cNvPr id="114" name="TextBox 113"/>
          <p:cNvSpPr txBox="1"/>
          <p:nvPr/>
        </p:nvSpPr>
        <p:spPr>
          <a:xfrm>
            <a:off x="152400" y="6400800"/>
            <a:ext cx="2009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binary optimization</a:t>
            </a:r>
            <a:endParaRPr lang="en-US" dirty="0"/>
          </a:p>
        </p:txBody>
      </p:sp>
      <p:grpSp>
        <p:nvGrpSpPr>
          <p:cNvPr id="7" name="Group 121"/>
          <p:cNvGrpSpPr/>
          <p:nvPr/>
        </p:nvGrpSpPr>
        <p:grpSpPr>
          <a:xfrm>
            <a:off x="1458422" y="3990201"/>
            <a:ext cx="7456978" cy="600909"/>
            <a:chOff x="1295400" y="3990201"/>
            <a:chExt cx="7456978" cy="600909"/>
          </a:xfrm>
        </p:grpSpPr>
        <p:sp>
          <p:nvSpPr>
            <p:cNvPr id="119" name="TextBox 118"/>
            <p:cNvSpPr txBox="1"/>
            <p:nvPr/>
          </p:nvSpPr>
          <p:spPr>
            <a:xfrm>
              <a:off x="1295400" y="4191000"/>
              <a:ext cx="7456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Note:  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H(P|Q)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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H(P)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for any two distributions (equality when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Q=P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39902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cross-entropy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48000" y="3990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1535668"/>
            <a:ext cx="1984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mixed optimization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4191000" y="6412468"/>
            <a:ext cx="2289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[Tang et al, ICCV 2013]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349522" y="1524000"/>
            <a:ext cx="3703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Rother</a:t>
            </a:r>
            <a:r>
              <a:rPr lang="en-US" dirty="0" smtClean="0"/>
              <a:t> et al., SIGGRAPH’04, ICCV’09]</a:t>
            </a:r>
            <a:endParaRPr lang="en-US" dirty="0"/>
          </a:p>
        </p:txBody>
      </p:sp>
      <p:grpSp>
        <p:nvGrpSpPr>
          <p:cNvPr id="32" name="Group 31"/>
          <p:cNvGrpSpPr/>
          <p:nvPr/>
        </p:nvGrpSpPr>
        <p:grpSpPr>
          <a:xfrm>
            <a:off x="450850" y="5410200"/>
            <a:ext cx="8540750" cy="990600"/>
            <a:chOff x="450850" y="5410200"/>
            <a:chExt cx="8540750" cy="990600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57200" y="5410200"/>
              <a:ext cx="8534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36" name="Object 7"/>
            <p:cNvGraphicFramePr>
              <a:graphicFrameLocks noChangeAspect="1"/>
            </p:cNvGraphicFramePr>
            <p:nvPr/>
          </p:nvGraphicFramePr>
          <p:xfrm>
            <a:off x="450850" y="5599113"/>
            <a:ext cx="8526463" cy="649287"/>
          </p:xfrm>
          <a:graphic>
            <a:graphicData uri="http://schemas.openxmlformats.org/presentationml/2006/ole">
              <p:oleObj spid="_x0000_s638986" name="Equation" r:id="rId9" imgW="5092560" imgH="355320" progId="Equation.3">
                <p:embed/>
              </p:oleObj>
            </a:graphicData>
          </a:graphic>
        </p:graphicFrame>
      </p:grpSp>
      <p:graphicFrame>
        <p:nvGraphicFramePr>
          <p:cNvPr id="638987" name="Object 11"/>
          <p:cNvGraphicFramePr>
            <a:graphicFrameLocks noChangeAspect="1"/>
          </p:cNvGraphicFramePr>
          <p:nvPr/>
        </p:nvGraphicFramePr>
        <p:xfrm>
          <a:off x="2154238" y="1981200"/>
          <a:ext cx="6684962" cy="742950"/>
        </p:xfrm>
        <a:graphic>
          <a:graphicData uri="http://schemas.openxmlformats.org/presentationml/2006/ole">
            <p:oleObj spid="_x0000_s638987" name="Equation" r:id="rId10" imgW="3746160" imgH="380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450850" y="5410200"/>
            <a:ext cx="8540750" cy="990600"/>
            <a:chOff x="450850" y="5410200"/>
            <a:chExt cx="8540750" cy="990600"/>
          </a:xfrm>
        </p:grpSpPr>
        <p:sp>
          <p:nvSpPr>
            <p:cNvPr id="32" name="Rectangle 31"/>
            <p:cNvSpPr/>
            <p:nvPr/>
          </p:nvSpPr>
          <p:spPr bwMode="auto">
            <a:xfrm>
              <a:off x="457200" y="5410200"/>
              <a:ext cx="8534400" cy="9906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33" name="Object 7"/>
            <p:cNvGraphicFramePr>
              <a:graphicFrameLocks noChangeAspect="1"/>
            </p:cNvGraphicFramePr>
            <p:nvPr/>
          </p:nvGraphicFramePr>
          <p:xfrm>
            <a:off x="450850" y="5599113"/>
            <a:ext cx="8526463" cy="649287"/>
          </p:xfrm>
          <a:graphic>
            <a:graphicData uri="http://schemas.openxmlformats.org/presentationml/2006/ole">
              <p:oleObj spid="_x0000_s637962" name="Equation" r:id="rId3" imgW="5092560" imgH="355320" progId="Equation.3">
                <p:embed/>
              </p:oleObj>
            </a:graphicData>
          </a:graphic>
        </p:graphicFrame>
      </p:grpSp>
      <p:sp>
        <p:nvSpPr>
          <p:cNvPr id="124" name="Oval 123"/>
          <p:cNvSpPr/>
          <p:nvPr/>
        </p:nvSpPr>
        <p:spPr>
          <a:xfrm>
            <a:off x="45720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2057400" y="1828800"/>
            <a:ext cx="2209800" cy="9144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Interpretation of log-likelihoods: </a:t>
            </a:r>
            <a:br>
              <a:rPr lang="en-US" dirty="0" smtClean="0"/>
            </a:br>
            <a:r>
              <a:rPr lang="en-US" b="1" dirty="0" smtClean="0"/>
              <a:t>entropy</a:t>
            </a:r>
            <a:r>
              <a:rPr lang="en-US" dirty="0" smtClean="0"/>
              <a:t> of segment intensities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53988" name="Object 4"/>
          <p:cNvGraphicFramePr>
            <a:graphicFrameLocks noChangeAspect="1"/>
          </p:cNvGraphicFramePr>
          <p:nvPr/>
        </p:nvGraphicFramePr>
        <p:xfrm>
          <a:off x="228600" y="2038325"/>
          <a:ext cx="1849679" cy="457200"/>
        </p:xfrm>
        <a:graphic>
          <a:graphicData uri="http://schemas.openxmlformats.org/presentationml/2006/ole">
            <p:oleObj spid="_x0000_s637956" name="Equation" r:id="rId4" imgW="952200" imgH="215640" progId="Equation.3">
              <p:embed/>
            </p:oleObj>
          </a:graphicData>
        </a:graphic>
      </p:graphicFrame>
      <p:graphicFrame>
        <p:nvGraphicFramePr>
          <p:cNvPr id="553989" name="Object 5"/>
          <p:cNvGraphicFramePr>
            <a:graphicFrameLocks noChangeAspect="1"/>
          </p:cNvGraphicFramePr>
          <p:nvPr/>
        </p:nvGraphicFramePr>
        <p:xfrm>
          <a:off x="2251075" y="2971800"/>
          <a:ext cx="1638300" cy="441325"/>
        </p:xfrm>
        <a:graphic>
          <a:graphicData uri="http://schemas.openxmlformats.org/presentationml/2006/ole">
            <p:oleObj spid="_x0000_s637957" name="Equation" r:id="rId5" imgW="977760" imgH="241200" progId="Equation.3">
              <p:embed/>
            </p:oleObj>
          </a:graphicData>
        </a:graphic>
      </p:graphicFrame>
      <p:sp>
        <p:nvSpPr>
          <p:cNvPr id="80" name="Down Arrow 79"/>
          <p:cNvSpPr/>
          <p:nvPr/>
        </p:nvSpPr>
        <p:spPr bwMode="auto">
          <a:xfrm>
            <a:off x="30480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9" name="Down Arrow 88"/>
          <p:cNvSpPr/>
          <p:nvPr/>
        </p:nvSpPr>
        <p:spPr bwMode="auto">
          <a:xfrm>
            <a:off x="5638800" y="2667000"/>
            <a:ext cx="222421" cy="255373"/>
          </a:xfrm>
          <a:prstGeom prst="downArrow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graphicFrame>
        <p:nvGraphicFramePr>
          <p:cNvPr id="553991" name="Object 7"/>
          <p:cNvGraphicFramePr>
            <a:graphicFrameLocks noChangeAspect="1"/>
          </p:cNvGraphicFramePr>
          <p:nvPr/>
        </p:nvGraphicFramePr>
        <p:xfrm>
          <a:off x="4876800" y="3048000"/>
          <a:ext cx="1595438" cy="395287"/>
        </p:xfrm>
        <a:graphic>
          <a:graphicData uri="http://schemas.openxmlformats.org/presentationml/2006/ole">
            <p:oleObj spid="_x0000_s637958" name="Equation" r:id="rId6" imgW="952200" imgH="215640" progId="Equation.3">
              <p:embed/>
            </p:oleObj>
          </a:graphicData>
        </a:graphic>
      </p:graphicFrame>
      <p:grpSp>
        <p:nvGrpSpPr>
          <p:cNvPr id="4" name="Group 98"/>
          <p:cNvGrpSpPr/>
          <p:nvPr/>
        </p:nvGrpSpPr>
        <p:grpSpPr>
          <a:xfrm>
            <a:off x="174613" y="2667000"/>
            <a:ext cx="815987" cy="2514600"/>
            <a:chOff x="174613" y="2667000"/>
            <a:chExt cx="815987" cy="2514600"/>
          </a:xfrm>
        </p:grpSpPr>
        <p:cxnSp>
          <p:nvCxnSpPr>
            <p:cNvPr id="92" name="Straight Arrow Connector 91"/>
            <p:cNvCxnSpPr/>
            <p:nvPr/>
          </p:nvCxnSpPr>
          <p:spPr>
            <a:xfrm>
              <a:off x="990600" y="2667000"/>
              <a:ext cx="0" cy="251460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53992" name="Object 8"/>
            <p:cNvGraphicFramePr>
              <a:graphicFrameLocks noChangeAspect="1"/>
            </p:cNvGraphicFramePr>
            <p:nvPr/>
          </p:nvGraphicFramePr>
          <p:xfrm>
            <a:off x="174613" y="3429000"/>
            <a:ext cx="739787" cy="892176"/>
          </p:xfrm>
          <a:graphic>
            <a:graphicData uri="http://schemas.openxmlformats.org/presentationml/2006/ole">
              <p:oleObj spid="_x0000_s637959" name="Equation" r:id="rId7" imgW="253800" imgH="279360" progId="Equation.3">
                <p:embed/>
              </p:oleObj>
            </a:graphicData>
          </a:graphic>
        </p:graphicFrame>
      </p:grpSp>
      <p:grpSp>
        <p:nvGrpSpPr>
          <p:cNvPr id="5" name="Group 103"/>
          <p:cNvGrpSpPr/>
          <p:nvPr/>
        </p:nvGrpSpPr>
        <p:grpSpPr>
          <a:xfrm>
            <a:off x="2133600" y="4948535"/>
            <a:ext cx="1981200" cy="461665"/>
            <a:chOff x="2133600" y="4886980"/>
            <a:chExt cx="1981200" cy="461665"/>
          </a:xfrm>
        </p:grpSpPr>
        <p:sp>
          <p:nvSpPr>
            <p:cNvPr id="101" name="TextBox 100"/>
            <p:cNvSpPr txBox="1"/>
            <p:nvPr/>
          </p:nvSpPr>
          <p:spPr>
            <a:xfrm>
              <a:off x="2133600" y="48869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03" name="Object 9"/>
            <p:cNvGraphicFramePr>
              <a:graphicFrameLocks noChangeAspect="1"/>
            </p:cNvGraphicFramePr>
            <p:nvPr/>
          </p:nvGraphicFramePr>
          <p:xfrm>
            <a:off x="3539067" y="5029200"/>
            <a:ext cx="194734" cy="284799"/>
          </p:xfrm>
          <a:graphic>
            <a:graphicData uri="http://schemas.openxmlformats.org/presentationml/2006/ole">
              <p:oleObj spid="_x0000_s637960" name="Equation" r:id="rId8" imgW="152280" imgH="203040" progId="Equation.3">
                <p:embed/>
              </p:oleObj>
            </a:graphicData>
          </a:graphic>
        </p:graphicFrame>
      </p:grpSp>
      <p:grpSp>
        <p:nvGrpSpPr>
          <p:cNvPr id="6" name="Group 106"/>
          <p:cNvGrpSpPr/>
          <p:nvPr/>
        </p:nvGrpSpPr>
        <p:grpSpPr>
          <a:xfrm>
            <a:off x="4724400" y="4948535"/>
            <a:ext cx="1981200" cy="461665"/>
            <a:chOff x="3352800" y="4429780"/>
            <a:chExt cx="1981200" cy="461665"/>
          </a:xfrm>
        </p:grpSpPr>
        <p:sp>
          <p:nvSpPr>
            <p:cNvPr id="108" name="TextBox 107"/>
            <p:cNvSpPr txBox="1"/>
            <p:nvPr/>
          </p:nvSpPr>
          <p:spPr>
            <a:xfrm>
              <a:off x="3352800" y="442978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entropy of</a:t>
              </a:r>
            </a:p>
            <a:p>
              <a:pPr algn="ctr"/>
              <a:r>
                <a:rPr lang="en-US" sz="1200" dirty="0" smtClean="0"/>
                <a:t>intensities in    </a:t>
              </a:r>
              <a:endParaRPr lang="en-US" sz="1200" dirty="0"/>
            </a:p>
          </p:txBody>
        </p:sp>
        <p:graphicFrame>
          <p:nvGraphicFramePr>
            <p:cNvPr id="111" name="Object 9"/>
            <p:cNvGraphicFramePr>
              <a:graphicFrameLocks noChangeAspect="1"/>
            </p:cNvGraphicFramePr>
            <p:nvPr/>
          </p:nvGraphicFramePr>
          <p:xfrm>
            <a:off x="4780611" y="4622799"/>
            <a:ext cx="163923" cy="228600"/>
          </p:xfrm>
          <a:graphic>
            <a:graphicData uri="http://schemas.openxmlformats.org/presentationml/2006/ole">
              <p:oleObj spid="_x0000_s637961" name="Equation" r:id="rId9" imgW="139680" imgH="177480" progId="Equation.3">
                <p:embed/>
              </p:oleObj>
            </a:graphicData>
          </a:graphic>
        </p:graphicFrame>
      </p:grpSp>
      <p:grpSp>
        <p:nvGrpSpPr>
          <p:cNvPr id="7" name="Group 117"/>
          <p:cNvGrpSpPr/>
          <p:nvPr/>
        </p:nvGrpSpPr>
        <p:grpSpPr>
          <a:xfrm>
            <a:off x="1219200" y="5486400"/>
            <a:ext cx="6201891" cy="1283732"/>
            <a:chOff x="1219200" y="5486400"/>
            <a:chExt cx="6201891" cy="1283732"/>
          </a:xfrm>
        </p:grpSpPr>
        <p:sp>
          <p:nvSpPr>
            <p:cNvPr id="114" name="TextBox 113"/>
            <p:cNvSpPr txBox="1"/>
            <p:nvPr/>
          </p:nvSpPr>
          <p:spPr>
            <a:xfrm>
              <a:off x="1219200" y="6400800"/>
              <a:ext cx="620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common energy for </a:t>
              </a:r>
              <a:r>
                <a:rPr lang="en-US" b="1" i="1" dirty="0" smtClean="0">
                  <a:solidFill>
                    <a:srgbClr val="FF0000"/>
                  </a:solidFill>
                </a:rPr>
                <a:t>categorical clustering</a:t>
              </a:r>
              <a:r>
                <a:rPr lang="en-US" dirty="0" smtClean="0">
                  <a:solidFill>
                    <a:srgbClr val="FF0000"/>
                  </a:solidFill>
                </a:rPr>
                <a:t>, e.g. [Li </a:t>
              </a:r>
              <a:r>
                <a:rPr lang="en-US" i="1" dirty="0" smtClean="0">
                  <a:solidFill>
                    <a:srgbClr val="FF0000"/>
                  </a:solidFill>
                </a:rPr>
                <a:t>et al</a:t>
              </a:r>
              <a:r>
                <a:rPr lang="en-US" dirty="0" smtClean="0">
                  <a:solidFill>
                    <a:srgbClr val="FF0000"/>
                  </a:solidFill>
                </a:rPr>
                <a:t>. ICML’04]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133600" y="5486400"/>
              <a:ext cx="4114800" cy="762000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121"/>
          <p:cNvGrpSpPr/>
          <p:nvPr/>
        </p:nvGrpSpPr>
        <p:grpSpPr>
          <a:xfrm>
            <a:off x="1458422" y="3990201"/>
            <a:ext cx="7456978" cy="600909"/>
            <a:chOff x="1295400" y="3990201"/>
            <a:chExt cx="7456978" cy="600909"/>
          </a:xfrm>
        </p:grpSpPr>
        <p:sp>
          <p:nvSpPr>
            <p:cNvPr id="119" name="TextBox 118"/>
            <p:cNvSpPr txBox="1"/>
            <p:nvPr/>
          </p:nvSpPr>
          <p:spPr>
            <a:xfrm>
              <a:off x="1295400" y="4191000"/>
              <a:ext cx="74569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000FF"/>
                  </a:solidFill>
                </a:rPr>
                <a:t>Note:  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H(P|Q)</a:t>
              </a:r>
              <a:r>
                <a:rPr lang="en-US" sz="2000" dirty="0" smtClean="0">
                  <a:solidFill>
                    <a:srgbClr val="0000FF"/>
                  </a:solidFill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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H(P) </a:t>
              </a:r>
              <a:r>
                <a:rPr lang="en-US" sz="2000" dirty="0" smtClean="0">
                  <a:solidFill>
                    <a:srgbClr val="0000FF"/>
                  </a:solidFill>
                  <a:sym typeface="Symbol"/>
                </a:rPr>
                <a:t> </a:t>
              </a:r>
              <a:r>
                <a:rPr lang="en-US" sz="2000" dirty="0" smtClean="0">
                  <a:solidFill>
                    <a:srgbClr val="0000FF"/>
                  </a:solidFill>
                </a:rPr>
                <a:t>for any two distributions (equality when </a:t>
              </a:r>
              <a:r>
                <a:rPr lang="en-US" sz="2000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Q=P</a:t>
              </a:r>
              <a:r>
                <a:rPr lang="en-US" sz="2000" dirty="0" smtClean="0">
                  <a:solidFill>
                    <a:srgbClr val="0000FF"/>
                  </a:solidFill>
                </a:rPr>
                <a:t>)</a:t>
              </a:r>
              <a:endParaRPr lang="en-US" sz="20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1828800" y="3990201"/>
              <a:ext cx="1295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cross-entropy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048000" y="3990201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00FF"/>
                  </a:solidFill>
                </a:rPr>
                <a:t>entropy    </a:t>
              </a:r>
              <a:endParaRPr lang="en-US" sz="1200" dirty="0">
                <a:solidFill>
                  <a:srgbClr val="0000FF"/>
                </a:solidFill>
              </a:endParaRPr>
            </a:p>
          </p:txBody>
        </p:sp>
      </p:grpSp>
      <p:graphicFrame>
        <p:nvGraphicFramePr>
          <p:cNvPr id="637963" name="Object 11"/>
          <p:cNvGraphicFramePr>
            <a:graphicFrameLocks noChangeAspect="1"/>
          </p:cNvGraphicFramePr>
          <p:nvPr/>
        </p:nvGraphicFramePr>
        <p:xfrm>
          <a:off x="2154238" y="1981200"/>
          <a:ext cx="6684962" cy="742950"/>
        </p:xfrm>
        <a:graphic>
          <a:graphicData uri="http://schemas.openxmlformats.org/presentationml/2006/ole">
            <p:oleObj spid="_x0000_s637963" name="Equation" r:id="rId10" imgW="3746160" imgH="3808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 bwMode="auto">
          <a:xfrm>
            <a:off x="1005018" y="2057400"/>
            <a:ext cx="4843847" cy="82378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</a:t>
            </a:r>
            <a:r>
              <a:rPr lang="en-US" b="1" dirty="0" smtClean="0"/>
              <a:t>entropy</a:t>
            </a:r>
            <a:r>
              <a:rPr lang="en-US" dirty="0" smtClean="0"/>
              <a:t> of segments intensities</a:t>
            </a:r>
            <a:br>
              <a:rPr lang="en-US" dirty="0" smtClean="0"/>
            </a:br>
            <a:r>
              <a:rPr lang="en-US" sz="3600" dirty="0" smtClean="0"/>
              <a:t> (intuitive motivation)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085447" name="Object 7"/>
          <p:cNvGraphicFramePr>
            <a:graphicFrameLocks noChangeAspect="1"/>
          </p:cNvGraphicFramePr>
          <p:nvPr/>
        </p:nvGraphicFramePr>
        <p:xfrm>
          <a:off x="258763" y="2212975"/>
          <a:ext cx="5461000" cy="573088"/>
        </p:xfrm>
        <a:graphic>
          <a:graphicData uri="http://schemas.openxmlformats.org/presentationml/2006/ole">
            <p:oleObj spid="_x0000_s520194" name="Equation" r:id="rId3" imgW="3695400" imgH="355320" progId="Equation.3">
              <p:embed/>
            </p:oleObj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1421245" y="6380256"/>
            <a:ext cx="624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unsupervised image segmentation (like in </a:t>
            </a:r>
            <a:r>
              <a:rPr lang="en-US" sz="2000" i="1" dirty="0" smtClean="0"/>
              <a:t>Chan-</a:t>
            </a:r>
            <a:r>
              <a:rPr lang="en-US" sz="2000" i="1" dirty="0" err="1" smtClean="0"/>
              <a:t>Vese</a:t>
            </a:r>
            <a:r>
              <a:rPr lang="en-US" sz="2000" i="1" dirty="0" smtClean="0"/>
              <a:t>)</a:t>
            </a:r>
            <a:endParaRPr lang="en-US" sz="2000" i="1" dirty="0"/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>
            <a:off x="374822" y="4369198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74460" y="3975248"/>
            <a:ext cx="3528204" cy="400077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 algn="ctr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high  entropy segmentation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300256" y="2905578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break image into two coherent segments </a:t>
            </a:r>
          </a:p>
          <a:p>
            <a:pPr algn="ctr"/>
            <a:r>
              <a:rPr lang="en-US" sz="2000" dirty="0" smtClean="0"/>
              <a:t>with low entropy of intensities</a:t>
            </a:r>
            <a:endParaRPr lang="en-US" sz="2000" dirty="0"/>
          </a:p>
        </p:txBody>
      </p:sp>
      <p:grpSp>
        <p:nvGrpSpPr>
          <p:cNvPr id="3" name="Group 117"/>
          <p:cNvGrpSpPr/>
          <p:nvPr/>
        </p:nvGrpSpPr>
        <p:grpSpPr>
          <a:xfrm>
            <a:off x="2356022" y="4369198"/>
            <a:ext cx="1757680" cy="1828800"/>
            <a:chOff x="2356022" y="4369198"/>
            <a:chExt cx="1757680" cy="1828800"/>
          </a:xfrm>
        </p:grpSpPr>
        <p:grpSp>
          <p:nvGrpSpPr>
            <p:cNvPr id="4" name="Group 47"/>
            <p:cNvGrpSpPr/>
            <p:nvPr/>
          </p:nvGrpSpPr>
          <p:grpSpPr>
            <a:xfrm>
              <a:off x="2356022" y="4369198"/>
              <a:ext cx="1371600" cy="838200"/>
              <a:chOff x="4762500" y="13611225"/>
              <a:chExt cx="1371600" cy="838200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/>
              <p:cNvSpPr/>
              <p:nvPr/>
            </p:nvSpPr>
            <p:spPr>
              <a:xfrm>
                <a:off x="5067300" y="14144625"/>
                <a:ext cx="304800" cy="2286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5600700" y="13839825"/>
                <a:ext cx="304800" cy="5334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2" name="Straight Arrow Connector 51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2"/>
            <p:cNvGrpSpPr/>
            <p:nvPr/>
          </p:nvGrpSpPr>
          <p:grpSpPr>
            <a:xfrm>
              <a:off x="2356022" y="5359798"/>
              <a:ext cx="1371600" cy="838200"/>
              <a:chOff x="4762500" y="13611225"/>
              <a:chExt cx="1371600" cy="838200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Rectangle 54"/>
              <p:cNvSpPr/>
              <p:nvPr/>
            </p:nvSpPr>
            <p:spPr>
              <a:xfrm>
                <a:off x="5067300" y="13839825"/>
                <a:ext cx="304800" cy="5334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5600700" y="14144625"/>
                <a:ext cx="304800" cy="2286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57" name="Straight Arrow Connector 56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/>
            <p:cNvSpPr txBox="1"/>
            <p:nvPr/>
          </p:nvSpPr>
          <p:spPr>
            <a:xfrm>
              <a:off x="3701410" y="4513360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S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6" name="Group 106"/>
            <p:cNvGrpSpPr/>
            <p:nvPr/>
          </p:nvGrpSpPr>
          <p:grpSpPr>
            <a:xfrm>
              <a:off x="3682580" y="5487539"/>
              <a:ext cx="412292" cy="523220"/>
              <a:chOff x="3682580" y="5487539"/>
              <a:chExt cx="412292" cy="523220"/>
            </a:xfrm>
          </p:grpSpPr>
          <p:cxnSp>
            <p:nvCxnSpPr>
              <p:cNvPr id="105" name="Straight Connector 104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06" name="TextBox 105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7" name="Group 120"/>
          <p:cNvGrpSpPr/>
          <p:nvPr/>
        </p:nvGrpSpPr>
        <p:grpSpPr>
          <a:xfrm>
            <a:off x="5193236" y="4001126"/>
            <a:ext cx="3768079" cy="2240002"/>
            <a:chOff x="5193236" y="4001126"/>
            <a:chExt cx="3768079" cy="2240002"/>
          </a:xfrm>
        </p:grpSpPr>
        <p:pic>
          <p:nvPicPr>
            <p:cNvPr id="43" name="Picture 31"/>
            <p:cNvPicPr>
              <a:picLocks noChangeAspect="1" noChangeArrowheads="1"/>
            </p:cNvPicPr>
            <p:nvPr/>
          </p:nvPicPr>
          <p:blipFill>
            <a:blip r:embed="rId4" cstate="print">
              <a:lum bright="-20000"/>
            </a:blip>
            <a:srcRect/>
            <a:stretch>
              <a:fillRect/>
            </a:stretch>
          </p:blipFill>
          <p:spPr bwMode="auto">
            <a:xfrm>
              <a:off x="5339878" y="4412328"/>
              <a:ext cx="17526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5193236" y="4001126"/>
              <a:ext cx="3657600" cy="400077"/>
            </a:xfrm>
            <a:prstGeom prst="rect">
              <a:avLst/>
            </a:prstGeom>
            <a:noFill/>
          </p:spPr>
          <p:txBody>
            <a:bodyPr wrap="square" lIns="91412" tIns="45704" rIns="91412" bIns="45704" rtlCol="0">
              <a:spAutoFit/>
            </a:bodyPr>
            <a:lstStyle/>
            <a:p>
              <a:pPr algn="ctr"/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low entropy segmentation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63703" y="4726653"/>
              <a:ext cx="1476375" cy="1285875"/>
            </a:xfrm>
            <a:custGeom>
              <a:avLst/>
              <a:gdLst>
                <a:gd name="connsiteX0" fmla="*/ 752475 w 1476375"/>
                <a:gd name="connsiteY0" fmla="*/ 0 h 1285875"/>
                <a:gd name="connsiteX1" fmla="*/ 1476375 w 1476375"/>
                <a:gd name="connsiteY1" fmla="*/ 733425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  <a:gd name="connsiteX0" fmla="*/ 752475 w 1476375"/>
                <a:gd name="connsiteY0" fmla="*/ 0 h 1285875"/>
                <a:gd name="connsiteX1" fmla="*/ 1476375 w 1476375"/>
                <a:gd name="connsiteY1" fmla="*/ 762000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  <a:gd name="connsiteX0" fmla="*/ 752475 w 1476375"/>
                <a:gd name="connsiteY0" fmla="*/ 0 h 1285875"/>
                <a:gd name="connsiteX1" fmla="*/ 1476375 w 1476375"/>
                <a:gd name="connsiteY1" fmla="*/ 762000 h 1285875"/>
                <a:gd name="connsiteX2" fmla="*/ 838200 w 1476375"/>
                <a:gd name="connsiteY2" fmla="*/ 790575 h 1285875"/>
                <a:gd name="connsiteX3" fmla="*/ 857250 w 1476375"/>
                <a:gd name="connsiteY3" fmla="*/ 1095375 h 1285875"/>
                <a:gd name="connsiteX4" fmla="*/ 1009650 w 1476375"/>
                <a:gd name="connsiteY4" fmla="*/ 1123950 h 1285875"/>
                <a:gd name="connsiteX5" fmla="*/ 1019175 w 1476375"/>
                <a:gd name="connsiteY5" fmla="*/ 1276350 h 1285875"/>
                <a:gd name="connsiteX6" fmla="*/ 657225 w 1476375"/>
                <a:gd name="connsiteY6" fmla="*/ 1285875 h 1285875"/>
                <a:gd name="connsiteX7" fmla="*/ 657225 w 1476375"/>
                <a:gd name="connsiteY7" fmla="*/ 781050 h 1285875"/>
                <a:gd name="connsiteX8" fmla="*/ 0 w 1476375"/>
                <a:gd name="connsiteY8" fmla="*/ 781050 h 1285875"/>
                <a:gd name="connsiteX9" fmla="*/ 752475 w 1476375"/>
                <a:gd name="connsiteY9" fmla="*/ 0 h 128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6375" h="1285875">
                  <a:moveTo>
                    <a:pt x="752475" y="0"/>
                  </a:moveTo>
                  <a:lnTo>
                    <a:pt x="1476375" y="762000"/>
                  </a:lnTo>
                  <a:lnTo>
                    <a:pt x="838200" y="790575"/>
                  </a:lnTo>
                  <a:cubicBezTo>
                    <a:pt x="847824" y="1098548"/>
                    <a:pt x="746075" y="1095375"/>
                    <a:pt x="857250" y="1095375"/>
                  </a:cubicBezTo>
                  <a:lnTo>
                    <a:pt x="1009650" y="1123950"/>
                  </a:lnTo>
                  <a:lnTo>
                    <a:pt x="1019175" y="1276350"/>
                  </a:lnTo>
                  <a:lnTo>
                    <a:pt x="657225" y="1285875"/>
                  </a:lnTo>
                  <a:lnTo>
                    <a:pt x="657225" y="781050"/>
                  </a:lnTo>
                  <a:lnTo>
                    <a:pt x="0" y="781050"/>
                  </a:lnTo>
                  <a:lnTo>
                    <a:pt x="752475" y="0"/>
                  </a:lnTo>
                  <a:close/>
                </a:path>
              </a:pathLst>
            </a:custGeom>
            <a:noFill/>
            <a:ln w="63500">
              <a:solidFill>
                <a:srgbClr val="00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/>
            </a:p>
          </p:txBody>
        </p:sp>
        <p:grpSp>
          <p:nvGrpSpPr>
            <p:cNvPr id="8" name="Group 61"/>
            <p:cNvGrpSpPr/>
            <p:nvPr/>
          </p:nvGrpSpPr>
          <p:grpSpPr>
            <a:xfrm>
              <a:off x="7244878" y="4412328"/>
              <a:ext cx="1371600" cy="838200"/>
              <a:chOff x="4762500" y="13611225"/>
              <a:chExt cx="1371600" cy="838200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Rectangle 63"/>
              <p:cNvSpPr/>
              <p:nvPr/>
            </p:nvSpPr>
            <p:spPr>
              <a:xfrm>
                <a:off x="5600700" y="13687425"/>
                <a:ext cx="304800" cy="6858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65"/>
            <p:cNvGrpSpPr/>
            <p:nvPr/>
          </p:nvGrpSpPr>
          <p:grpSpPr>
            <a:xfrm>
              <a:off x="7256934" y="5402928"/>
              <a:ext cx="1371600" cy="838200"/>
              <a:chOff x="4762500" y="13611225"/>
              <a:chExt cx="1371600" cy="838200"/>
            </a:xfrm>
          </p:grpSpPr>
          <p:cxnSp>
            <p:nvCxnSpPr>
              <p:cNvPr id="67" name="Straight Arrow Connector 66"/>
              <p:cNvCxnSpPr/>
              <p:nvPr/>
            </p:nvCxnSpPr>
            <p:spPr>
              <a:xfrm>
                <a:off x="4762500" y="14373225"/>
                <a:ext cx="13716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5067300" y="13687425"/>
                <a:ext cx="304800" cy="6858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/>
              </a:p>
            </p:txBody>
          </p:sp>
          <p:cxnSp>
            <p:nvCxnSpPr>
              <p:cNvPr id="69" name="Straight Arrow Connector 68"/>
              <p:cNvCxnSpPr/>
              <p:nvPr/>
            </p:nvCxnSpPr>
            <p:spPr>
              <a:xfrm rot="5400000" flipH="1" flipV="1">
                <a:off x="4571206" y="14029531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73"/>
            <p:cNvGrpSpPr/>
            <p:nvPr/>
          </p:nvGrpSpPr>
          <p:grpSpPr>
            <a:xfrm>
              <a:off x="5863753" y="4840952"/>
              <a:ext cx="895350" cy="1114429"/>
              <a:chOff x="2619375" y="14268449"/>
              <a:chExt cx="895350" cy="1114429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>
                <a:off x="2590800" y="14335125"/>
                <a:ext cx="228600" cy="152400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2509836" y="14377988"/>
                <a:ext cx="647704" cy="428626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2771775" y="14525627"/>
                <a:ext cx="514352" cy="342901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2724152" y="14706602"/>
                <a:ext cx="809625" cy="542927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3338513" y="14768513"/>
                <a:ext cx="209550" cy="142875"/>
              </a:xfrm>
              <a:prstGeom prst="line">
                <a:avLst/>
              </a:prstGeom>
              <a:ln w="15875">
                <a:solidFill>
                  <a:srgbClr val="00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7" name="Straight Connector 86"/>
            <p:cNvCxnSpPr/>
            <p:nvPr/>
          </p:nvCxnSpPr>
          <p:spPr>
            <a:xfrm rot="5400000">
              <a:off x="6263803" y="5888705"/>
              <a:ext cx="161927" cy="10477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5587529" y="5221953"/>
              <a:ext cx="333375" cy="18097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6099543" y="4970572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8581083" y="4510494"/>
              <a:ext cx="3802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11" name="Group 110"/>
            <p:cNvGrpSpPr/>
            <p:nvPr/>
          </p:nvGrpSpPr>
          <p:grpSpPr>
            <a:xfrm>
              <a:off x="5324861" y="4400268"/>
              <a:ext cx="412292" cy="523220"/>
              <a:chOff x="3682580" y="5487539"/>
              <a:chExt cx="412292" cy="523220"/>
            </a:xfrm>
          </p:grpSpPr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3" name="TextBox 112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12" name="Group 113"/>
            <p:cNvGrpSpPr/>
            <p:nvPr/>
          </p:nvGrpSpPr>
          <p:grpSpPr>
            <a:xfrm>
              <a:off x="8493416" y="5439772"/>
              <a:ext cx="412292" cy="523220"/>
              <a:chOff x="3682580" y="5487539"/>
              <a:chExt cx="412292" cy="523220"/>
            </a:xfrm>
          </p:grpSpPr>
          <p:cxnSp>
            <p:nvCxnSpPr>
              <p:cNvPr id="115" name="Straight Connector 114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6" name="TextBox 115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13" name="Group 118"/>
          <p:cNvGrpSpPr/>
          <p:nvPr/>
        </p:nvGrpSpPr>
        <p:grpSpPr>
          <a:xfrm>
            <a:off x="327506" y="4370697"/>
            <a:ext cx="1622116" cy="1416137"/>
            <a:chOff x="327506" y="4370697"/>
            <a:chExt cx="1622116" cy="1416137"/>
          </a:xfrm>
        </p:grpSpPr>
        <p:grpSp>
          <p:nvGrpSpPr>
            <p:cNvPr id="14" name="Group 98"/>
            <p:cNvGrpSpPr/>
            <p:nvPr/>
          </p:nvGrpSpPr>
          <p:grpSpPr>
            <a:xfrm>
              <a:off x="543097" y="4613672"/>
              <a:ext cx="1406525" cy="1173162"/>
              <a:chOff x="543097" y="4613672"/>
              <a:chExt cx="1406525" cy="1173162"/>
            </a:xfrm>
          </p:grpSpPr>
          <p:grpSp>
            <p:nvGrpSpPr>
              <p:cNvPr id="15" name="Group 97"/>
              <p:cNvGrpSpPr/>
              <p:nvPr/>
            </p:nvGrpSpPr>
            <p:grpSpPr>
              <a:xfrm>
                <a:off x="543097" y="4613672"/>
                <a:ext cx="1406525" cy="1173162"/>
                <a:chOff x="543097" y="4613672"/>
                <a:chExt cx="1406525" cy="1173162"/>
              </a:xfrm>
            </p:grpSpPr>
            <p:grpSp>
              <p:nvGrpSpPr>
                <p:cNvPr id="16" name="Group 79"/>
                <p:cNvGrpSpPr/>
                <p:nvPr/>
              </p:nvGrpSpPr>
              <p:grpSpPr>
                <a:xfrm>
                  <a:off x="691678" y="4750198"/>
                  <a:ext cx="1143000" cy="1000128"/>
                  <a:chOff x="2476500" y="14144625"/>
                  <a:chExt cx="1143000" cy="1000128"/>
                </a:xfrm>
              </p:grpSpPr>
              <p:cxnSp>
                <p:nvCxnSpPr>
                  <p:cNvPr id="81" name="Straight Connector 80"/>
                  <p:cNvCxnSpPr/>
                  <p:nvPr/>
                </p:nvCxnSpPr>
                <p:spPr>
                  <a:xfrm rot="5400000">
                    <a:off x="2590800" y="14335125"/>
                    <a:ext cx="2286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/>
                  <p:cNvCxnSpPr/>
                  <p:nvPr/>
                </p:nvCxnSpPr>
                <p:spPr>
                  <a:xfrm rot="5400000">
                    <a:off x="2581275" y="14516100"/>
                    <a:ext cx="419100" cy="28575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" name="Straight Connector 82"/>
                  <p:cNvCxnSpPr/>
                  <p:nvPr/>
                </p:nvCxnSpPr>
                <p:spPr>
                  <a:xfrm rot="5400000">
                    <a:off x="2600326" y="14506575"/>
                    <a:ext cx="771525" cy="504825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Straight Connector 83"/>
                  <p:cNvCxnSpPr/>
                  <p:nvPr/>
                </p:nvCxnSpPr>
                <p:spPr>
                  <a:xfrm rot="5400000">
                    <a:off x="2867027" y="14468477"/>
                    <a:ext cx="809625" cy="542927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Straight Connector 84"/>
                  <p:cNvCxnSpPr/>
                  <p:nvPr/>
                </p:nvCxnSpPr>
                <p:spPr>
                  <a:xfrm rot="5400000">
                    <a:off x="3238500" y="14678025"/>
                    <a:ext cx="457200" cy="3048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6" name="Straight Connector 85"/>
                  <p:cNvCxnSpPr/>
                  <p:nvPr/>
                </p:nvCxnSpPr>
                <p:spPr>
                  <a:xfrm rot="5400000">
                    <a:off x="2438400" y="14182725"/>
                    <a:ext cx="228600" cy="152400"/>
                  </a:xfrm>
                  <a:prstGeom prst="line">
                    <a:avLst/>
                  </a:prstGeom>
                  <a:ln w="158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Freeform 44"/>
                <p:cNvSpPr/>
                <p:nvPr/>
              </p:nvSpPr>
              <p:spPr>
                <a:xfrm>
                  <a:off x="543097" y="4613672"/>
                  <a:ext cx="1406525" cy="1173162"/>
                </a:xfrm>
                <a:custGeom>
                  <a:avLst/>
                  <a:gdLst>
                    <a:gd name="connsiteX0" fmla="*/ 38100 w 1298575"/>
                    <a:gd name="connsiteY0" fmla="*/ 11112 h 1084262"/>
                    <a:gd name="connsiteX1" fmla="*/ 552450 w 1298575"/>
                    <a:gd name="connsiteY1" fmla="*/ 144462 h 1084262"/>
                    <a:gd name="connsiteX2" fmla="*/ 990600 w 1298575"/>
                    <a:gd name="connsiteY2" fmla="*/ 39687 h 1084262"/>
                    <a:gd name="connsiteX3" fmla="*/ 1181100 w 1298575"/>
                    <a:gd name="connsiteY3" fmla="*/ 382587 h 1084262"/>
                    <a:gd name="connsiteX4" fmla="*/ 1133475 w 1298575"/>
                    <a:gd name="connsiteY4" fmla="*/ 849312 h 1084262"/>
                    <a:gd name="connsiteX5" fmla="*/ 190500 w 1298575"/>
                    <a:gd name="connsiteY5" fmla="*/ 992187 h 1084262"/>
                    <a:gd name="connsiteX6" fmla="*/ 0 w 1298575"/>
                    <a:gd name="connsiteY6" fmla="*/ 296862 h 1084262"/>
                    <a:gd name="connsiteX0" fmla="*/ 38100 w 1298575"/>
                    <a:gd name="connsiteY0" fmla="*/ 22225 h 1095375"/>
                    <a:gd name="connsiteX1" fmla="*/ 323850 w 1298575"/>
                    <a:gd name="connsiteY1" fmla="*/ 22225 h 1095375"/>
                    <a:gd name="connsiteX2" fmla="*/ 552450 w 1298575"/>
                    <a:gd name="connsiteY2" fmla="*/ 155575 h 1095375"/>
                    <a:gd name="connsiteX3" fmla="*/ 990600 w 1298575"/>
                    <a:gd name="connsiteY3" fmla="*/ 50800 h 1095375"/>
                    <a:gd name="connsiteX4" fmla="*/ 1181100 w 1298575"/>
                    <a:gd name="connsiteY4" fmla="*/ 393700 h 1095375"/>
                    <a:gd name="connsiteX5" fmla="*/ 1133475 w 1298575"/>
                    <a:gd name="connsiteY5" fmla="*/ 860425 h 1095375"/>
                    <a:gd name="connsiteX6" fmla="*/ 190500 w 1298575"/>
                    <a:gd name="connsiteY6" fmla="*/ 1003300 h 1095375"/>
                    <a:gd name="connsiteX7" fmla="*/ 0 w 1298575"/>
                    <a:gd name="connsiteY7" fmla="*/ 307975 h 1095375"/>
                    <a:gd name="connsiteX0" fmla="*/ 38100 w 1298575"/>
                    <a:gd name="connsiteY0" fmla="*/ 22225 h 1095375"/>
                    <a:gd name="connsiteX1" fmla="*/ 323850 w 1298575"/>
                    <a:gd name="connsiteY1" fmla="*/ 22225 h 1095375"/>
                    <a:gd name="connsiteX2" fmla="*/ 552450 w 1298575"/>
                    <a:gd name="connsiteY2" fmla="*/ 155575 h 1095375"/>
                    <a:gd name="connsiteX3" fmla="*/ 990600 w 1298575"/>
                    <a:gd name="connsiteY3" fmla="*/ 50800 h 1095375"/>
                    <a:gd name="connsiteX4" fmla="*/ 1181100 w 1298575"/>
                    <a:gd name="connsiteY4" fmla="*/ 393700 h 1095375"/>
                    <a:gd name="connsiteX5" fmla="*/ 1133475 w 1298575"/>
                    <a:gd name="connsiteY5" fmla="*/ 860425 h 1095375"/>
                    <a:gd name="connsiteX6" fmla="*/ 190500 w 1298575"/>
                    <a:gd name="connsiteY6" fmla="*/ 1003300 h 1095375"/>
                    <a:gd name="connsiteX7" fmla="*/ 0 w 1298575"/>
                    <a:gd name="connsiteY7" fmla="*/ 307975 h 1095375"/>
                    <a:gd name="connsiteX8" fmla="*/ 38100 w 1298575"/>
                    <a:gd name="connsiteY8" fmla="*/ 22225 h 1095375"/>
                    <a:gd name="connsiteX0" fmla="*/ 146050 w 1406525"/>
                    <a:gd name="connsiteY0" fmla="*/ 22225 h 1095375"/>
                    <a:gd name="connsiteX1" fmla="*/ 431800 w 1406525"/>
                    <a:gd name="connsiteY1" fmla="*/ 22225 h 1095375"/>
                    <a:gd name="connsiteX2" fmla="*/ 660400 w 1406525"/>
                    <a:gd name="connsiteY2" fmla="*/ 155575 h 1095375"/>
                    <a:gd name="connsiteX3" fmla="*/ 1098550 w 1406525"/>
                    <a:gd name="connsiteY3" fmla="*/ 50800 h 1095375"/>
                    <a:gd name="connsiteX4" fmla="*/ 1289050 w 1406525"/>
                    <a:gd name="connsiteY4" fmla="*/ 393700 h 1095375"/>
                    <a:gd name="connsiteX5" fmla="*/ 1241425 w 1406525"/>
                    <a:gd name="connsiteY5" fmla="*/ 860425 h 1095375"/>
                    <a:gd name="connsiteX6" fmla="*/ 298450 w 1406525"/>
                    <a:gd name="connsiteY6" fmla="*/ 1003300 h 1095375"/>
                    <a:gd name="connsiteX7" fmla="*/ 107950 w 1406525"/>
                    <a:gd name="connsiteY7" fmla="*/ 307975 h 1095375"/>
                    <a:gd name="connsiteX8" fmla="*/ 146050 w 1406525"/>
                    <a:gd name="connsiteY8" fmla="*/ 22225 h 1095375"/>
                    <a:gd name="connsiteX0" fmla="*/ 146050 w 1406525"/>
                    <a:gd name="connsiteY0" fmla="*/ 180975 h 1254125"/>
                    <a:gd name="connsiteX1" fmla="*/ 431800 w 1406525"/>
                    <a:gd name="connsiteY1" fmla="*/ 180975 h 1254125"/>
                    <a:gd name="connsiteX2" fmla="*/ 660400 w 1406525"/>
                    <a:gd name="connsiteY2" fmla="*/ 314325 h 1254125"/>
                    <a:gd name="connsiteX3" fmla="*/ 1098550 w 1406525"/>
                    <a:gd name="connsiteY3" fmla="*/ 209550 h 1254125"/>
                    <a:gd name="connsiteX4" fmla="*/ 1289050 w 1406525"/>
                    <a:gd name="connsiteY4" fmla="*/ 552450 h 1254125"/>
                    <a:gd name="connsiteX5" fmla="*/ 1241425 w 1406525"/>
                    <a:gd name="connsiteY5" fmla="*/ 1019175 h 1254125"/>
                    <a:gd name="connsiteX6" fmla="*/ 298450 w 1406525"/>
                    <a:gd name="connsiteY6" fmla="*/ 1162050 h 1254125"/>
                    <a:gd name="connsiteX7" fmla="*/ 107950 w 1406525"/>
                    <a:gd name="connsiteY7" fmla="*/ 466725 h 1254125"/>
                    <a:gd name="connsiteX8" fmla="*/ 146050 w 1406525"/>
                    <a:gd name="connsiteY8" fmla="*/ 180975 h 1254125"/>
                    <a:gd name="connsiteX0" fmla="*/ 146050 w 1406525"/>
                    <a:gd name="connsiteY0" fmla="*/ 25400 h 1098550"/>
                    <a:gd name="connsiteX1" fmla="*/ 660400 w 1406525"/>
                    <a:gd name="connsiteY1" fmla="*/ 158750 h 1098550"/>
                    <a:gd name="connsiteX2" fmla="*/ 1098550 w 1406525"/>
                    <a:gd name="connsiteY2" fmla="*/ 53975 h 1098550"/>
                    <a:gd name="connsiteX3" fmla="*/ 1289050 w 1406525"/>
                    <a:gd name="connsiteY3" fmla="*/ 396875 h 1098550"/>
                    <a:gd name="connsiteX4" fmla="*/ 1241425 w 1406525"/>
                    <a:gd name="connsiteY4" fmla="*/ 863600 h 1098550"/>
                    <a:gd name="connsiteX5" fmla="*/ 298450 w 1406525"/>
                    <a:gd name="connsiteY5" fmla="*/ 1006475 h 1098550"/>
                    <a:gd name="connsiteX6" fmla="*/ 107950 w 1406525"/>
                    <a:gd name="connsiteY6" fmla="*/ 311150 h 1098550"/>
                    <a:gd name="connsiteX7" fmla="*/ 146050 w 1406525"/>
                    <a:gd name="connsiteY7" fmla="*/ 25400 h 1098550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1098550 w 1406525"/>
                    <a:gd name="connsiteY2" fmla="*/ 53975 h 1052513"/>
                    <a:gd name="connsiteX3" fmla="*/ 1289050 w 1406525"/>
                    <a:gd name="connsiteY3" fmla="*/ 396875 h 1052513"/>
                    <a:gd name="connsiteX4" fmla="*/ 1241425 w 1406525"/>
                    <a:gd name="connsiteY4" fmla="*/ 863600 h 1052513"/>
                    <a:gd name="connsiteX5" fmla="*/ 298450 w 1406525"/>
                    <a:gd name="connsiteY5" fmla="*/ 1006475 h 1052513"/>
                    <a:gd name="connsiteX6" fmla="*/ 107950 w 1406525"/>
                    <a:gd name="connsiteY6" fmla="*/ 587375 h 1052513"/>
                    <a:gd name="connsiteX7" fmla="*/ 146050 w 1406525"/>
                    <a:gd name="connsiteY7" fmla="*/ 25400 h 1052513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1098550 w 1406525"/>
                    <a:gd name="connsiteY2" fmla="*/ 53975 h 1052513"/>
                    <a:gd name="connsiteX3" fmla="*/ 1289050 w 1406525"/>
                    <a:gd name="connsiteY3" fmla="*/ 396875 h 1052513"/>
                    <a:gd name="connsiteX4" fmla="*/ 1241425 w 1406525"/>
                    <a:gd name="connsiteY4" fmla="*/ 863600 h 1052513"/>
                    <a:gd name="connsiteX5" fmla="*/ 298450 w 1406525"/>
                    <a:gd name="connsiteY5" fmla="*/ 1006475 h 1052513"/>
                    <a:gd name="connsiteX6" fmla="*/ 107950 w 1406525"/>
                    <a:gd name="connsiteY6" fmla="*/ 587375 h 1052513"/>
                    <a:gd name="connsiteX7" fmla="*/ 146050 w 1406525"/>
                    <a:gd name="connsiteY7" fmla="*/ 25400 h 1052513"/>
                    <a:gd name="connsiteX0" fmla="*/ 146050 w 1406525"/>
                    <a:gd name="connsiteY0" fmla="*/ 25400 h 1052513"/>
                    <a:gd name="connsiteX1" fmla="*/ 660400 w 1406525"/>
                    <a:gd name="connsiteY1" fmla="*/ 158750 h 1052513"/>
                    <a:gd name="connsiteX2" fmla="*/ 669925 w 1406525"/>
                    <a:gd name="connsiteY2" fmla="*/ 158751 h 1052513"/>
                    <a:gd name="connsiteX3" fmla="*/ 1098550 w 1406525"/>
                    <a:gd name="connsiteY3" fmla="*/ 53975 h 1052513"/>
                    <a:gd name="connsiteX4" fmla="*/ 1289050 w 1406525"/>
                    <a:gd name="connsiteY4" fmla="*/ 396875 h 1052513"/>
                    <a:gd name="connsiteX5" fmla="*/ 1241425 w 1406525"/>
                    <a:gd name="connsiteY5" fmla="*/ 863600 h 1052513"/>
                    <a:gd name="connsiteX6" fmla="*/ 298450 w 1406525"/>
                    <a:gd name="connsiteY6" fmla="*/ 1006475 h 1052513"/>
                    <a:gd name="connsiteX7" fmla="*/ 107950 w 1406525"/>
                    <a:gd name="connsiteY7" fmla="*/ 587375 h 1052513"/>
                    <a:gd name="connsiteX8" fmla="*/ 146050 w 1406525"/>
                    <a:gd name="connsiteY8" fmla="*/ 25400 h 1052513"/>
                    <a:gd name="connsiteX0" fmla="*/ 146050 w 1406525"/>
                    <a:gd name="connsiteY0" fmla="*/ 139700 h 1166813"/>
                    <a:gd name="connsiteX1" fmla="*/ 660400 w 1406525"/>
                    <a:gd name="connsiteY1" fmla="*/ 273050 h 1166813"/>
                    <a:gd name="connsiteX2" fmla="*/ 669925 w 1406525"/>
                    <a:gd name="connsiteY2" fmla="*/ 273051 h 1166813"/>
                    <a:gd name="connsiteX3" fmla="*/ 1098550 w 1406525"/>
                    <a:gd name="connsiteY3" fmla="*/ 168275 h 1166813"/>
                    <a:gd name="connsiteX4" fmla="*/ 1289050 w 1406525"/>
                    <a:gd name="connsiteY4" fmla="*/ 511175 h 1166813"/>
                    <a:gd name="connsiteX5" fmla="*/ 1241425 w 1406525"/>
                    <a:gd name="connsiteY5" fmla="*/ 977900 h 1166813"/>
                    <a:gd name="connsiteX6" fmla="*/ 298450 w 1406525"/>
                    <a:gd name="connsiteY6" fmla="*/ 1120775 h 1166813"/>
                    <a:gd name="connsiteX7" fmla="*/ 107950 w 1406525"/>
                    <a:gd name="connsiteY7" fmla="*/ 701675 h 1166813"/>
                    <a:gd name="connsiteX8" fmla="*/ 146050 w 1406525"/>
                    <a:gd name="connsiteY8" fmla="*/ 139700 h 1166813"/>
                    <a:gd name="connsiteX0" fmla="*/ 146050 w 1406525"/>
                    <a:gd name="connsiteY0" fmla="*/ 139700 h 1166813"/>
                    <a:gd name="connsiteX1" fmla="*/ 660400 w 1406525"/>
                    <a:gd name="connsiteY1" fmla="*/ 273050 h 1166813"/>
                    <a:gd name="connsiteX2" fmla="*/ 860425 w 1406525"/>
                    <a:gd name="connsiteY2" fmla="*/ 625476 h 1166813"/>
                    <a:gd name="connsiteX3" fmla="*/ 1098550 w 1406525"/>
                    <a:gd name="connsiteY3" fmla="*/ 168275 h 1166813"/>
                    <a:gd name="connsiteX4" fmla="*/ 1289050 w 1406525"/>
                    <a:gd name="connsiteY4" fmla="*/ 511175 h 1166813"/>
                    <a:gd name="connsiteX5" fmla="*/ 1241425 w 1406525"/>
                    <a:gd name="connsiteY5" fmla="*/ 977900 h 1166813"/>
                    <a:gd name="connsiteX6" fmla="*/ 298450 w 1406525"/>
                    <a:gd name="connsiteY6" fmla="*/ 1120775 h 1166813"/>
                    <a:gd name="connsiteX7" fmla="*/ 107950 w 1406525"/>
                    <a:gd name="connsiteY7" fmla="*/ 701675 h 1166813"/>
                    <a:gd name="connsiteX8" fmla="*/ 146050 w 1406525"/>
                    <a:gd name="connsiteY8" fmla="*/ 139700 h 1166813"/>
                    <a:gd name="connsiteX0" fmla="*/ 146050 w 1406525"/>
                    <a:gd name="connsiteY0" fmla="*/ 12700 h 1039813"/>
                    <a:gd name="connsiteX1" fmla="*/ 860425 w 1406525"/>
                    <a:gd name="connsiteY1" fmla="*/ 498476 h 1039813"/>
                    <a:gd name="connsiteX2" fmla="*/ 1098550 w 1406525"/>
                    <a:gd name="connsiteY2" fmla="*/ 41275 h 1039813"/>
                    <a:gd name="connsiteX3" fmla="*/ 1289050 w 1406525"/>
                    <a:gd name="connsiteY3" fmla="*/ 384175 h 1039813"/>
                    <a:gd name="connsiteX4" fmla="*/ 1241425 w 1406525"/>
                    <a:gd name="connsiteY4" fmla="*/ 850900 h 1039813"/>
                    <a:gd name="connsiteX5" fmla="*/ 298450 w 1406525"/>
                    <a:gd name="connsiteY5" fmla="*/ 993775 h 1039813"/>
                    <a:gd name="connsiteX6" fmla="*/ 107950 w 1406525"/>
                    <a:gd name="connsiteY6" fmla="*/ 574675 h 1039813"/>
                    <a:gd name="connsiteX7" fmla="*/ 146050 w 1406525"/>
                    <a:gd name="connsiteY7" fmla="*/ 12700 h 1039813"/>
                    <a:gd name="connsiteX0" fmla="*/ 146050 w 1406525"/>
                    <a:gd name="connsiteY0" fmla="*/ 12700 h 1039813"/>
                    <a:gd name="connsiteX1" fmla="*/ 669925 w 1406525"/>
                    <a:gd name="connsiteY1" fmla="*/ 317501 h 1039813"/>
                    <a:gd name="connsiteX2" fmla="*/ 1098550 w 1406525"/>
                    <a:gd name="connsiteY2" fmla="*/ 41275 h 1039813"/>
                    <a:gd name="connsiteX3" fmla="*/ 1289050 w 1406525"/>
                    <a:gd name="connsiteY3" fmla="*/ 384175 h 1039813"/>
                    <a:gd name="connsiteX4" fmla="*/ 1241425 w 1406525"/>
                    <a:gd name="connsiteY4" fmla="*/ 850900 h 1039813"/>
                    <a:gd name="connsiteX5" fmla="*/ 298450 w 1406525"/>
                    <a:gd name="connsiteY5" fmla="*/ 993775 h 1039813"/>
                    <a:gd name="connsiteX6" fmla="*/ 107950 w 1406525"/>
                    <a:gd name="connsiteY6" fmla="*/ 574675 h 1039813"/>
                    <a:gd name="connsiteX7" fmla="*/ 146050 w 1406525"/>
                    <a:gd name="connsiteY7" fmla="*/ 12700 h 1039813"/>
                    <a:gd name="connsiteX0" fmla="*/ 146050 w 1406525"/>
                    <a:gd name="connsiteY0" fmla="*/ 146050 h 1173163"/>
                    <a:gd name="connsiteX1" fmla="*/ 669925 w 1406525"/>
                    <a:gd name="connsiteY1" fmla="*/ 450851 h 1173163"/>
                    <a:gd name="connsiteX2" fmla="*/ 1098550 w 1406525"/>
                    <a:gd name="connsiteY2" fmla="*/ 174625 h 1173163"/>
                    <a:gd name="connsiteX3" fmla="*/ 1289050 w 1406525"/>
                    <a:gd name="connsiteY3" fmla="*/ 517525 h 1173163"/>
                    <a:gd name="connsiteX4" fmla="*/ 1241425 w 1406525"/>
                    <a:gd name="connsiteY4" fmla="*/ 984250 h 1173163"/>
                    <a:gd name="connsiteX5" fmla="*/ 298450 w 1406525"/>
                    <a:gd name="connsiteY5" fmla="*/ 1127125 h 1173163"/>
                    <a:gd name="connsiteX6" fmla="*/ 107950 w 1406525"/>
                    <a:gd name="connsiteY6" fmla="*/ 708025 h 1173163"/>
                    <a:gd name="connsiteX7" fmla="*/ 146050 w 1406525"/>
                    <a:gd name="connsiteY7" fmla="*/ 146050 h 1173163"/>
                    <a:gd name="connsiteX0" fmla="*/ 146050 w 1406525"/>
                    <a:gd name="connsiteY0" fmla="*/ 146050 h 1173163"/>
                    <a:gd name="connsiteX1" fmla="*/ 669925 w 1406525"/>
                    <a:gd name="connsiteY1" fmla="*/ 450851 h 1173163"/>
                    <a:gd name="connsiteX2" fmla="*/ 1098550 w 1406525"/>
                    <a:gd name="connsiteY2" fmla="*/ 174625 h 1173163"/>
                    <a:gd name="connsiteX3" fmla="*/ 1289050 w 1406525"/>
                    <a:gd name="connsiteY3" fmla="*/ 517525 h 1173163"/>
                    <a:gd name="connsiteX4" fmla="*/ 1241425 w 1406525"/>
                    <a:gd name="connsiteY4" fmla="*/ 984250 h 1173163"/>
                    <a:gd name="connsiteX5" fmla="*/ 298450 w 1406525"/>
                    <a:gd name="connsiteY5" fmla="*/ 1127125 h 1173163"/>
                    <a:gd name="connsiteX6" fmla="*/ 107950 w 1406525"/>
                    <a:gd name="connsiteY6" fmla="*/ 708025 h 1173163"/>
                    <a:gd name="connsiteX7" fmla="*/ 146050 w 1406525"/>
                    <a:gd name="connsiteY7" fmla="*/ 146050 h 1173163"/>
                    <a:gd name="connsiteX0" fmla="*/ 146050 w 1406525"/>
                    <a:gd name="connsiteY0" fmla="*/ 146050 h 1173162"/>
                    <a:gd name="connsiteX1" fmla="*/ 669925 w 1406525"/>
                    <a:gd name="connsiteY1" fmla="*/ 450851 h 1173162"/>
                    <a:gd name="connsiteX2" fmla="*/ 1098550 w 1406525"/>
                    <a:gd name="connsiteY2" fmla="*/ 174625 h 1173162"/>
                    <a:gd name="connsiteX3" fmla="*/ 1289050 w 1406525"/>
                    <a:gd name="connsiteY3" fmla="*/ 517525 h 1173162"/>
                    <a:gd name="connsiteX4" fmla="*/ 1241425 w 1406525"/>
                    <a:gd name="connsiteY4" fmla="*/ 984250 h 1173162"/>
                    <a:gd name="connsiteX5" fmla="*/ 298450 w 1406525"/>
                    <a:gd name="connsiteY5" fmla="*/ 1127125 h 1173162"/>
                    <a:gd name="connsiteX6" fmla="*/ 298450 w 1406525"/>
                    <a:gd name="connsiteY6" fmla="*/ 708025 h 1173162"/>
                    <a:gd name="connsiteX7" fmla="*/ 146050 w 1406525"/>
                    <a:gd name="connsiteY7" fmla="*/ 146050 h 1173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06525" h="1173162">
                      <a:moveTo>
                        <a:pt x="146050" y="146050"/>
                      </a:moveTo>
                      <a:cubicBezTo>
                        <a:pt x="433388" y="0"/>
                        <a:pt x="511175" y="446089"/>
                        <a:pt x="669925" y="450851"/>
                      </a:cubicBezTo>
                      <a:cubicBezTo>
                        <a:pt x="828675" y="455614"/>
                        <a:pt x="995363" y="163513"/>
                        <a:pt x="1098550" y="174625"/>
                      </a:cubicBezTo>
                      <a:cubicBezTo>
                        <a:pt x="1201737" y="185737"/>
                        <a:pt x="1265238" y="382588"/>
                        <a:pt x="1289050" y="517525"/>
                      </a:cubicBezTo>
                      <a:cubicBezTo>
                        <a:pt x="1312862" y="652462"/>
                        <a:pt x="1406525" y="882650"/>
                        <a:pt x="1241425" y="984250"/>
                      </a:cubicBezTo>
                      <a:cubicBezTo>
                        <a:pt x="1076325" y="1085850"/>
                        <a:pt x="455612" y="1173162"/>
                        <a:pt x="298450" y="1127125"/>
                      </a:cubicBezTo>
                      <a:cubicBezTo>
                        <a:pt x="141288" y="1081088"/>
                        <a:pt x="299244" y="1009650"/>
                        <a:pt x="298450" y="708025"/>
                      </a:cubicBezTo>
                      <a:cubicBezTo>
                        <a:pt x="292100" y="450850"/>
                        <a:pt x="0" y="336550"/>
                        <a:pt x="146050" y="146050"/>
                      </a:cubicBezTo>
                      <a:close/>
                    </a:path>
                  </a:pathLst>
                </a:custGeom>
                <a:ln w="63500">
                  <a:solidFill>
                    <a:srgbClr val="00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1237131" y="5016568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7" name="Group 107"/>
            <p:cNvGrpSpPr/>
            <p:nvPr/>
          </p:nvGrpSpPr>
          <p:grpSpPr>
            <a:xfrm>
              <a:off x="327506" y="4370697"/>
              <a:ext cx="412292" cy="523220"/>
              <a:chOff x="3682580" y="5487539"/>
              <a:chExt cx="412292" cy="523220"/>
            </a:xfrm>
          </p:grpSpPr>
          <p:cxnSp>
            <p:nvCxnSpPr>
              <p:cNvPr id="109" name="Straight Connector 108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110" name="TextBox 109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10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Box 91"/>
          <p:cNvSpPr txBox="1"/>
          <p:nvPr/>
        </p:nvSpPr>
        <p:spPr>
          <a:xfrm>
            <a:off x="463759" y="6380256"/>
            <a:ext cx="8008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more general than </a:t>
            </a:r>
            <a:r>
              <a:rPr lang="en-US" sz="2000" i="1" dirty="0" smtClean="0"/>
              <a:t>Chan-</a:t>
            </a:r>
            <a:r>
              <a:rPr lang="en-US" sz="2000" i="1" dirty="0" err="1" smtClean="0"/>
              <a:t>Vese</a:t>
            </a:r>
            <a:r>
              <a:rPr lang="en-US" sz="2000" dirty="0" smtClean="0"/>
              <a:t>  (colors can vary within each segment)</a:t>
            </a:r>
            <a:endParaRPr lang="en-US" sz="2000" dirty="0"/>
          </a:p>
        </p:txBody>
      </p:sp>
      <p:pic>
        <p:nvPicPr>
          <p:cNvPr id="1086470" name="Picture 6"/>
          <p:cNvPicPr>
            <a:picLocks noChangeAspect="1" noChangeArrowheads="1"/>
          </p:cNvPicPr>
          <p:nvPr/>
        </p:nvPicPr>
        <p:blipFill>
          <a:blip r:embed="rId3" cstate="print"/>
          <a:srcRect l="19647" t="9711" r="16523" b="3902"/>
          <a:stretch>
            <a:fillRect/>
          </a:stretch>
        </p:blipFill>
        <p:spPr bwMode="auto">
          <a:xfrm>
            <a:off x="6632824" y="2005070"/>
            <a:ext cx="1992573" cy="4040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57"/>
          <p:cNvGrpSpPr/>
          <p:nvPr/>
        </p:nvGrpSpPr>
        <p:grpSpPr>
          <a:xfrm>
            <a:off x="828841" y="4434440"/>
            <a:ext cx="1957184" cy="838200"/>
            <a:chOff x="1238281" y="4175128"/>
            <a:chExt cx="1957184" cy="838200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1238281" y="4937128"/>
              <a:ext cx="1957184" cy="151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41"/>
            <p:cNvSpPr/>
            <p:nvPr/>
          </p:nvSpPr>
          <p:spPr>
            <a:xfrm>
              <a:off x="1526963" y="4533205"/>
              <a:ext cx="198408" cy="40392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rot="5400000" flipH="1" flipV="1">
              <a:off x="1046987" y="4593434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2177549" y="4515953"/>
              <a:ext cx="178280" cy="4183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374710" y="4353635"/>
              <a:ext cx="193903" cy="57774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565779" y="4653887"/>
              <a:ext cx="224247" cy="274615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965278" y="4626590"/>
              <a:ext cx="185621" cy="294747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749799" y="4280897"/>
              <a:ext cx="192657" cy="66559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814487" y="4594363"/>
              <a:ext cx="186908" cy="3406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5" name="Group 55"/>
          <p:cNvGrpSpPr/>
          <p:nvPr/>
        </p:nvGrpSpPr>
        <p:grpSpPr>
          <a:xfrm>
            <a:off x="3195845" y="4145558"/>
            <a:ext cx="3348800" cy="1828800"/>
            <a:chOff x="3195845" y="4145558"/>
            <a:chExt cx="3348800" cy="1828800"/>
          </a:xfrm>
        </p:grpSpPr>
        <p:grpSp>
          <p:nvGrpSpPr>
            <p:cNvPr id="6" name="Group 33"/>
            <p:cNvGrpSpPr/>
            <p:nvPr/>
          </p:nvGrpSpPr>
          <p:grpSpPr>
            <a:xfrm>
              <a:off x="4320400" y="4145558"/>
              <a:ext cx="2214858" cy="1828800"/>
              <a:chOff x="6695110" y="4050021"/>
              <a:chExt cx="2214858" cy="1828800"/>
            </a:xfrm>
          </p:grpSpPr>
          <p:cxnSp>
            <p:nvCxnSpPr>
              <p:cNvPr id="102" name="Straight Arrow Connector 101"/>
              <p:cNvCxnSpPr/>
              <p:nvPr/>
            </p:nvCxnSpPr>
            <p:spPr>
              <a:xfrm>
                <a:off x="6695110" y="4812021"/>
                <a:ext cx="1957184" cy="151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ctangle 102"/>
              <p:cNvSpPr/>
              <p:nvPr/>
            </p:nvSpPr>
            <p:spPr>
              <a:xfrm>
                <a:off x="6970144" y="4408098"/>
                <a:ext cx="198408" cy="40392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cxnSp>
            <p:nvCxnSpPr>
              <p:cNvPr id="105" name="Straight Arrow Connector 104"/>
              <p:cNvCxnSpPr/>
              <p:nvPr/>
            </p:nvCxnSpPr>
            <p:spPr>
              <a:xfrm rot="5400000" flipH="1" flipV="1">
                <a:off x="6503816" y="4468327"/>
                <a:ext cx="838200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52"/>
              <p:cNvGrpSpPr/>
              <p:nvPr/>
            </p:nvGrpSpPr>
            <p:grpSpPr>
              <a:xfrm>
                <a:off x="6695110" y="5040621"/>
                <a:ext cx="1983064" cy="838200"/>
                <a:chOff x="4762500" y="13611225"/>
                <a:chExt cx="1983064" cy="838200"/>
              </a:xfrm>
            </p:grpSpPr>
            <p:cxnSp>
              <p:nvCxnSpPr>
                <p:cNvPr id="98" name="Straight Arrow Connector 97"/>
                <p:cNvCxnSpPr/>
                <p:nvPr/>
              </p:nvCxnSpPr>
              <p:spPr>
                <a:xfrm>
                  <a:off x="4762500" y="14373225"/>
                  <a:ext cx="1983064" cy="2956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Arrow Connector 100"/>
                <p:cNvCxnSpPr/>
                <p:nvPr/>
              </p:nvCxnSpPr>
              <p:spPr>
                <a:xfrm rot="5400000" flipH="1" flipV="1">
                  <a:off x="4571206" y="14029531"/>
                  <a:ext cx="838200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6" name="TextBox 95"/>
              <p:cNvSpPr txBox="1"/>
              <p:nvPr/>
            </p:nvSpPr>
            <p:spPr>
              <a:xfrm>
                <a:off x="8497676" y="4194183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S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>
              <a:xfrm>
                <a:off x="7634378" y="4390846"/>
                <a:ext cx="178280" cy="4183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832785" y="4140682"/>
                <a:ext cx="192657" cy="6655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376599" y="5382883"/>
                <a:ext cx="162890" cy="4096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7165684" y="5138429"/>
                <a:ext cx="192657" cy="66559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8079474" y="5336272"/>
                <a:ext cx="199018" cy="46487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8298611" y="5451894"/>
                <a:ext cx="186908" cy="340663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6" name="Rectangle 115"/>
              <p:cNvSpPr/>
              <p:nvPr/>
            </p:nvSpPr>
            <p:spPr>
              <a:xfrm>
                <a:off x="7875917" y="5650302"/>
                <a:ext cx="204160" cy="15950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59" name="Right Arrow 58"/>
            <p:cNvSpPr/>
            <p:nvPr/>
          </p:nvSpPr>
          <p:spPr bwMode="auto">
            <a:xfrm rot="20244147">
              <a:off x="3207221" y="4653890"/>
              <a:ext cx="641444" cy="35484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0" name="Right Arrow 59"/>
            <p:cNvSpPr/>
            <p:nvPr/>
          </p:nvSpPr>
          <p:spPr bwMode="auto">
            <a:xfrm rot="1253613">
              <a:off x="3195845" y="4970066"/>
              <a:ext cx="641444" cy="354842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8" name="Group 50"/>
            <p:cNvGrpSpPr/>
            <p:nvPr/>
          </p:nvGrpSpPr>
          <p:grpSpPr>
            <a:xfrm>
              <a:off x="6132353" y="5262351"/>
              <a:ext cx="412292" cy="523220"/>
              <a:chOff x="3682580" y="5487539"/>
              <a:chExt cx="412292" cy="523220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55" name="TextBox 54"/>
              <p:cNvSpPr txBox="1"/>
              <p:nvPr/>
            </p:nvSpPr>
            <p:spPr>
              <a:xfrm>
                <a:off x="3682580" y="5487539"/>
                <a:ext cx="41229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S</a:t>
                </a:r>
                <a:endParaRPr lang="en-US" sz="2800" b="1" dirty="0">
                  <a:solidFill>
                    <a:srgbClr val="00B0F0"/>
                  </a:solidFill>
                </a:endParaRPr>
              </a:p>
            </p:txBody>
          </p:sp>
        </p:grpSp>
      </p:grpSp>
      <p:grpSp>
        <p:nvGrpSpPr>
          <p:cNvPr id="9" name="Group 63"/>
          <p:cNvGrpSpPr/>
          <p:nvPr/>
        </p:nvGrpSpPr>
        <p:grpSpPr>
          <a:xfrm>
            <a:off x="6878471" y="2156347"/>
            <a:ext cx="1653654" cy="3725839"/>
            <a:chOff x="-2593076" y="2088108"/>
            <a:chExt cx="1653654" cy="3725839"/>
          </a:xfrm>
        </p:grpSpPr>
        <p:sp>
          <p:nvSpPr>
            <p:cNvPr id="38" name="TextBox 37"/>
            <p:cNvSpPr txBox="1"/>
            <p:nvPr/>
          </p:nvSpPr>
          <p:spPr>
            <a:xfrm>
              <a:off x="-2139765" y="2786515"/>
              <a:ext cx="6076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</a:rPr>
                <a:t>S</a:t>
              </a:r>
              <a:endParaRPr lang="en-US" sz="40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Freeform 34"/>
            <p:cNvSpPr/>
            <p:nvPr/>
          </p:nvSpPr>
          <p:spPr bwMode="auto">
            <a:xfrm>
              <a:off x="-2593076" y="2088108"/>
              <a:ext cx="1653654" cy="3725839"/>
            </a:xfrm>
            <a:custGeom>
              <a:avLst/>
              <a:gdLst>
                <a:gd name="connsiteX0" fmla="*/ 532263 w 1653654"/>
                <a:gd name="connsiteY0" fmla="*/ 68238 h 3775880"/>
                <a:gd name="connsiteX1" fmla="*/ 395786 w 1653654"/>
                <a:gd name="connsiteY1" fmla="*/ 395785 h 3775880"/>
                <a:gd name="connsiteX2" fmla="*/ 395786 w 1653654"/>
                <a:gd name="connsiteY2" fmla="*/ 559558 h 3775880"/>
                <a:gd name="connsiteX3" fmla="*/ 286604 w 1653654"/>
                <a:gd name="connsiteY3" fmla="*/ 709683 h 3775880"/>
                <a:gd name="connsiteX4" fmla="*/ 232013 w 1653654"/>
                <a:gd name="connsiteY4" fmla="*/ 1078173 h 3775880"/>
                <a:gd name="connsiteX5" fmla="*/ 163774 w 1653654"/>
                <a:gd name="connsiteY5" fmla="*/ 1228298 h 3775880"/>
                <a:gd name="connsiteX6" fmla="*/ 245660 w 1653654"/>
                <a:gd name="connsiteY6" fmla="*/ 1255594 h 3775880"/>
                <a:gd name="connsiteX7" fmla="*/ 218365 w 1653654"/>
                <a:gd name="connsiteY7" fmla="*/ 1323832 h 3775880"/>
                <a:gd name="connsiteX8" fmla="*/ 259308 w 1653654"/>
                <a:gd name="connsiteY8" fmla="*/ 1323832 h 3775880"/>
                <a:gd name="connsiteX9" fmla="*/ 272956 w 1653654"/>
                <a:gd name="connsiteY9" fmla="*/ 1446662 h 3775880"/>
                <a:gd name="connsiteX10" fmla="*/ 423081 w 1653654"/>
                <a:gd name="connsiteY10" fmla="*/ 1542197 h 3775880"/>
                <a:gd name="connsiteX11" fmla="*/ 259308 w 1653654"/>
                <a:gd name="connsiteY11" fmla="*/ 2019868 h 3775880"/>
                <a:gd name="connsiteX12" fmla="*/ 177422 w 1653654"/>
                <a:gd name="connsiteY12" fmla="*/ 2866029 h 3775880"/>
                <a:gd name="connsiteX13" fmla="*/ 163774 w 1653654"/>
                <a:gd name="connsiteY13" fmla="*/ 3439235 h 3775880"/>
                <a:gd name="connsiteX14" fmla="*/ 13648 w 1653654"/>
                <a:gd name="connsiteY14" fmla="*/ 3671247 h 3775880"/>
                <a:gd name="connsiteX15" fmla="*/ 81887 w 1653654"/>
                <a:gd name="connsiteY15" fmla="*/ 3753134 h 3775880"/>
                <a:gd name="connsiteX16" fmla="*/ 368490 w 1653654"/>
                <a:gd name="connsiteY16" fmla="*/ 3671247 h 3775880"/>
                <a:gd name="connsiteX17" fmla="*/ 382138 w 1653654"/>
                <a:gd name="connsiteY17" fmla="*/ 3739486 h 3775880"/>
                <a:gd name="connsiteX18" fmla="*/ 464025 w 1653654"/>
                <a:gd name="connsiteY18" fmla="*/ 3452883 h 3775880"/>
                <a:gd name="connsiteX19" fmla="*/ 436729 w 1653654"/>
                <a:gd name="connsiteY19" fmla="*/ 3302758 h 3775880"/>
                <a:gd name="connsiteX20" fmla="*/ 627798 w 1653654"/>
                <a:gd name="connsiteY20" fmla="*/ 2893325 h 3775880"/>
                <a:gd name="connsiteX21" fmla="*/ 682389 w 1653654"/>
                <a:gd name="connsiteY21" fmla="*/ 2565779 h 3775880"/>
                <a:gd name="connsiteX22" fmla="*/ 955344 w 1653654"/>
                <a:gd name="connsiteY22" fmla="*/ 2156346 h 3775880"/>
                <a:gd name="connsiteX23" fmla="*/ 1064526 w 1653654"/>
                <a:gd name="connsiteY23" fmla="*/ 1760561 h 3775880"/>
                <a:gd name="connsiteX24" fmla="*/ 1037230 w 1653654"/>
                <a:gd name="connsiteY24" fmla="*/ 1405719 h 3775880"/>
                <a:gd name="connsiteX25" fmla="*/ 1064526 w 1653654"/>
                <a:gd name="connsiteY25" fmla="*/ 1201002 h 3775880"/>
                <a:gd name="connsiteX26" fmla="*/ 1569493 w 1653654"/>
                <a:gd name="connsiteY26" fmla="*/ 1119116 h 3775880"/>
                <a:gd name="connsiteX27" fmla="*/ 1569493 w 1653654"/>
                <a:gd name="connsiteY27" fmla="*/ 1023582 h 3775880"/>
                <a:gd name="connsiteX28" fmla="*/ 1078174 w 1653654"/>
                <a:gd name="connsiteY28" fmla="*/ 559558 h 3775880"/>
                <a:gd name="connsiteX29" fmla="*/ 900753 w 1653654"/>
                <a:gd name="connsiteY29" fmla="*/ 573205 h 3775880"/>
                <a:gd name="connsiteX30" fmla="*/ 832514 w 1653654"/>
                <a:gd name="connsiteY30" fmla="*/ 491319 h 3775880"/>
                <a:gd name="connsiteX31" fmla="*/ 873457 w 1653654"/>
                <a:gd name="connsiteY31" fmla="*/ 300250 h 3775880"/>
                <a:gd name="connsiteX32" fmla="*/ 750628 w 1653654"/>
                <a:gd name="connsiteY32" fmla="*/ 40943 h 3775880"/>
                <a:gd name="connsiteX33" fmla="*/ 477672 w 1653654"/>
                <a:gd name="connsiteY33" fmla="*/ 54591 h 3775880"/>
                <a:gd name="connsiteX0" fmla="*/ 532263 w 1653654"/>
                <a:gd name="connsiteY0" fmla="*/ 68238 h 3753134"/>
                <a:gd name="connsiteX1" fmla="*/ 395786 w 1653654"/>
                <a:gd name="connsiteY1" fmla="*/ 395785 h 3753134"/>
                <a:gd name="connsiteX2" fmla="*/ 395786 w 1653654"/>
                <a:gd name="connsiteY2" fmla="*/ 559558 h 3753134"/>
                <a:gd name="connsiteX3" fmla="*/ 286604 w 1653654"/>
                <a:gd name="connsiteY3" fmla="*/ 709683 h 3753134"/>
                <a:gd name="connsiteX4" fmla="*/ 232013 w 1653654"/>
                <a:gd name="connsiteY4" fmla="*/ 1078173 h 3753134"/>
                <a:gd name="connsiteX5" fmla="*/ 163774 w 1653654"/>
                <a:gd name="connsiteY5" fmla="*/ 1228298 h 3753134"/>
                <a:gd name="connsiteX6" fmla="*/ 245660 w 1653654"/>
                <a:gd name="connsiteY6" fmla="*/ 1255594 h 3753134"/>
                <a:gd name="connsiteX7" fmla="*/ 218365 w 1653654"/>
                <a:gd name="connsiteY7" fmla="*/ 1323832 h 3753134"/>
                <a:gd name="connsiteX8" fmla="*/ 259308 w 1653654"/>
                <a:gd name="connsiteY8" fmla="*/ 1323832 h 3753134"/>
                <a:gd name="connsiteX9" fmla="*/ 272956 w 1653654"/>
                <a:gd name="connsiteY9" fmla="*/ 1446662 h 3753134"/>
                <a:gd name="connsiteX10" fmla="*/ 423081 w 1653654"/>
                <a:gd name="connsiteY10" fmla="*/ 1542197 h 3753134"/>
                <a:gd name="connsiteX11" fmla="*/ 259308 w 1653654"/>
                <a:gd name="connsiteY11" fmla="*/ 2019868 h 3753134"/>
                <a:gd name="connsiteX12" fmla="*/ 177422 w 1653654"/>
                <a:gd name="connsiteY12" fmla="*/ 2866029 h 3753134"/>
                <a:gd name="connsiteX13" fmla="*/ 163774 w 1653654"/>
                <a:gd name="connsiteY13" fmla="*/ 3439235 h 3753134"/>
                <a:gd name="connsiteX14" fmla="*/ 13648 w 1653654"/>
                <a:gd name="connsiteY14" fmla="*/ 3671247 h 3753134"/>
                <a:gd name="connsiteX15" fmla="*/ 81887 w 1653654"/>
                <a:gd name="connsiteY15" fmla="*/ 3753134 h 3753134"/>
                <a:gd name="connsiteX16" fmla="*/ 368490 w 1653654"/>
                <a:gd name="connsiteY16" fmla="*/ 3671247 h 3753134"/>
                <a:gd name="connsiteX17" fmla="*/ 464025 w 1653654"/>
                <a:gd name="connsiteY17" fmla="*/ 3452883 h 3753134"/>
                <a:gd name="connsiteX18" fmla="*/ 436729 w 1653654"/>
                <a:gd name="connsiteY18" fmla="*/ 3302758 h 3753134"/>
                <a:gd name="connsiteX19" fmla="*/ 627798 w 1653654"/>
                <a:gd name="connsiteY19" fmla="*/ 2893325 h 3753134"/>
                <a:gd name="connsiteX20" fmla="*/ 682389 w 1653654"/>
                <a:gd name="connsiteY20" fmla="*/ 2565779 h 3753134"/>
                <a:gd name="connsiteX21" fmla="*/ 955344 w 1653654"/>
                <a:gd name="connsiteY21" fmla="*/ 2156346 h 3753134"/>
                <a:gd name="connsiteX22" fmla="*/ 1064526 w 1653654"/>
                <a:gd name="connsiteY22" fmla="*/ 1760561 h 3753134"/>
                <a:gd name="connsiteX23" fmla="*/ 1037230 w 1653654"/>
                <a:gd name="connsiteY23" fmla="*/ 1405719 h 3753134"/>
                <a:gd name="connsiteX24" fmla="*/ 1064526 w 1653654"/>
                <a:gd name="connsiteY24" fmla="*/ 1201002 h 3753134"/>
                <a:gd name="connsiteX25" fmla="*/ 1569493 w 1653654"/>
                <a:gd name="connsiteY25" fmla="*/ 1119116 h 3753134"/>
                <a:gd name="connsiteX26" fmla="*/ 1569493 w 1653654"/>
                <a:gd name="connsiteY26" fmla="*/ 1023582 h 3753134"/>
                <a:gd name="connsiteX27" fmla="*/ 1078174 w 1653654"/>
                <a:gd name="connsiteY27" fmla="*/ 559558 h 3753134"/>
                <a:gd name="connsiteX28" fmla="*/ 900753 w 1653654"/>
                <a:gd name="connsiteY28" fmla="*/ 573205 h 3753134"/>
                <a:gd name="connsiteX29" fmla="*/ 832514 w 1653654"/>
                <a:gd name="connsiteY29" fmla="*/ 491319 h 3753134"/>
                <a:gd name="connsiteX30" fmla="*/ 873457 w 1653654"/>
                <a:gd name="connsiteY30" fmla="*/ 300250 h 3753134"/>
                <a:gd name="connsiteX31" fmla="*/ 750628 w 1653654"/>
                <a:gd name="connsiteY31" fmla="*/ 40943 h 3753134"/>
                <a:gd name="connsiteX32" fmla="*/ 477672 w 1653654"/>
                <a:gd name="connsiteY32" fmla="*/ 54591 h 3753134"/>
                <a:gd name="connsiteX0" fmla="*/ 532263 w 1653654"/>
                <a:gd name="connsiteY0" fmla="*/ 27295 h 3712191"/>
                <a:gd name="connsiteX1" fmla="*/ 395786 w 1653654"/>
                <a:gd name="connsiteY1" fmla="*/ 354842 h 3712191"/>
                <a:gd name="connsiteX2" fmla="*/ 395786 w 1653654"/>
                <a:gd name="connsiteY2" fmla="*/ 518615 h 3712191"/>
                <a:gd name="connsiteX3" fmla="*/ 286604 w 1653654"/>
                <a:gd name="connsiteY3" fmla="*/ 668740 h 3712191"/>
                <a:gd name="connsiteX4" fmla="*/ 232013 w 1653654"/>
                <a:gd name="connsiteY4" fmla="*/ 1037230 h 3712191"/>
                <a:gd name="connsiteX5" fmla="*/ 163774 w 1653654"/>
                <a:gd name="connsiteY5" fmla="*/ 1187355 h 3712191"/>
                <a:gd name="connsiteX6" fmla="*/ 245660 w 1653654"/>
                <a:gd name="connsiteY6" fmla="*/ 1214651 h 3712191"/>
                <a:gd name="connsiteX7" fmla="*/ 218365 w 1653654"/>
                <a:gd name="connsiteY7" fmla="*/ 1282889 h 3712191"/>
                <a:gd name="connsiteX8" fmla="*/ 259308 w 1653654"/>
                <a:gd name="connsiteY8" fmla="*/ 1282889 h 3712191"/>
                <a:gd name="connsiteX9" fmla="*/ 272956 w 1653654"/>
                <a:gd name="connsiteY9" fmla="*/ 1405719 h 3712191"/>
                <a:gd name="connsiteX10" fmla="*/ 423081 w 1653654"/>
                <a:gd name="connsiteY10" fmla="*/ 1501254 h 3712191"/>
                <a:gd name="connsiteX11" fmla="*/ 259308 w 1653654"/>
                <a:gd name="connsiteY11" fmla="*/ 1978925 h 3712191"/>
                <a:gd name="connsiteX12" fmla="*/ 177422 w 1653654"/>
                <a:gd name="connsiteY12" fmla="*/ 2825086 h 3712191"/>
                <a:gd name="connsiteX13" fmla="*/ 163774 w 1653654"/>
                <a:gd name="connsiteY13" fmla="*/ 3398292 h 3712191"/>
                <a:gd name="connsiteX14" fmla="*/ 13648 w 1653654"/>
                <a:gd name="connsiteY14" fmla="*/ 3630304 h 3712191"/>
                <a:gd name="connsiteX15" fmla="*/ 81887 w 1653654"/>
                <a:gd name="connsiteY15" fmla="*/ 3712191 h 3712191"/>
                <a:gd name="connsiteX16" fmla="*/ 368490 w 1653654"/>
                <a:gd name="connsiteY16" fmla="*/ 3630304 h 3712191"/>
                <a:gd name="connsiteX17" fmla="*/ 464025 w 1653654"/>
                <a:gd name="connsiteY17" fmla="*/ 3411940 h 3712191"/>
                <a:gd name="connsiteX18" fmla="*/ 436729 w 1653654"/>
                <a:gd name="connsiteY18" fmla="*/ 3261815 h 3712191"/>
                <a:gd name="connsiteX19" fmla="*/ 627798 w 1653654"/>
                <a:gd name="connsiteY19" fmla="*/ 2852382 h 3712191"/>
                <a:gd name="connsiteX20" fmla="*/ 682389 w 1653654"/>
                <a:gd name="connsiteY20" fmla="*/ 2524836 h 3712191"/>
                <a:gd name="connsiteX21" fmla="*/ 955344 w 1653654"/>
                <a:gd name="connsiteY21" fmla="*/ 2115403 h 3712191"/>
                <a:gd name="connsiteX22" fmla="*/ 1064526 w 1653654"/>
                <a:gd name="connsiteY22" fmla="*/ 1719618 h 3712191"/>
                <a:gd name="connsiteX23" fmla="*/ 1037230 w 1653654"/>
                <a:gd name="connsiteY23" fmla="*/ 1364776 h 3712191"/>
                <a:gd name="connsiteX24" fmla="*/ 1064526 w 1653654"/>
                <a:gd name="connsiteY24" fmla="*/ 1160059 h 3712191"/>
                <a:gd name="connsiteX25" fmla="*/ 1569493 w 1653654"/>
                <a:gd name="connsiteY25" fmla="*/ 1078173 h 3712191"/>
                <a:gd name="connsiteX26" fmla="*/ 1569493 w 1653654"/>
                <a:gd name="connsiteY26" fmla="*/ 982639 h 3712191"/>
                <a:gd name="connsiteX27" fmla="*/ 1078174 w 1653654"/>
                <a:gd name="connsiteY27" fmla="*/ 518615 h 3712191"/>
                <a:gd name="connsiteX28" fmla="*/ 900753 w 1653654"/>
                <a:gd name="connsiteY28" fmla="*/ 532262 h 3712191"/>
                <a:gd name="connsiteX29" fmla="*/ 832514 w 1653654"/>
                <a:gd name="connsiteY29" fmla="*/ 450376 h 3712191"/>
                <a:gd name="connsiteX30" fmla="*/ 873457 w 1653654"/>
                <a:gd name="connsiteY30" fmla="*/ 259307 h 3712191"/>
                <a:gd name="connsiteX31" fmla="*/ 750628 w 1653654"/>
                <a:gd name="connsiteY31" fmla="*/ 0 h 3712191"/>
                <a:gd name="connsiteX0" fmla="*/ 532263 w 1653654"/>
                <a:gd name="connsiteY0" fmla="*/ 40943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641445 w 1653654"/>
                <a:gd name="connsiteY31" fmla="*/ 0 h 3725839"/>
                <a:gd name="connsiteX0" fmla="*/ 573207 w 1653654"/>
                <a:gd name="connsiteY0" fmla="*/ 0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641445 w 1653654"/>
                <a:gd name="connsiteY31" fmla="*/ 0 h 3725839"/>
                <a:gd name="connsiteX0" fmla="*/ 573207 w 1653654"/>
                <a:gd name="connsiteY0" fmla="*/ 1 h 3725840"/>
                <a:gd name="connsiteX1" fmla="*/ 395786 w 1653654"/>
                <a:gd name="connsiteY1" fmla="*/ 368491 h 3725840"/>
                <a:gd name="connsiteX2" fmla="*/ 395786 w 1653654"/>
                <a:gd name="connsiteY2" fmla="*/ 532264 h 3725840"/>
                <a:gd name="connsiteX3" fmla="*/ 286604 w 1653654"/>
                <a:gd name="connsiteY3" fmla="*/ 682389 h 3725840"/>
                <a:gd name="connsiteX4" fmla="*/ 232013 w 1653654"/>
                <a:gd name="connsiteY4" fmla="*/ 1050879 h 3725840"/>
                <a:gd name="connsiteX5" fmla="*/ 163774 w 1653654"/>
                <a:gd name="connsiteY5" fmla="*/ 1201004 h 3725840"/>
                <a:gd name="connsiteX6" fmla="*/ 245660 w 1653654"/>
                <a:gd name="connsiteY6" fmla="*/ 1228300 h 3725840"/>
                <a:gd name="connsiteX7" fmla="*/ 218365 w 1653654"/>
                <a:gd name="connsiteY7" fmla="*/ 1296538 h 3725840"/>
                <a:gd name="connsiteX8" fmla="*/ 259308 w 1653654"/>
                <a:gd name="connsiteY8" fmla="*/ 1296538 h 3725840"/>
                <a:gd name="connsiteX9" fmla="*/ 272956 w 1653654"/>
                <a:gd name="connsiteY9" fmla="*/ 1419368 h 3725840"/>
                <a:gd name="connsiteX10" fmla="*/ 423081 w 1653654"/>
                <a:gd name="connsiteY10" fmla="*/ 1514903 h 3725840"/>
                <a:gd name="connsiteX11" fmla="*/ 259308 w 1653654"/>
                <a:gd name="connsiteY11" fmla="*/ 1992574 h 3725840"/>
                <a:gd name="connsiteX12" fmla="*/ 177422 w 1653654"/>
                <a:gd name="connsiteY12" fmla="*/ 2838735 h 3725840"/>
                <a:gd name="connsiteX13" fmla="*/ 163774 w 1653654"/>
                <a:gd name="connsiteY13" fmla="*/ 3411941 h 3725840"/>
                <a:gd name="connsiteX14" fmla="*/ 13648 w 1653654"/>
                <a:gd name="connsiteY14" fmla="*/ 3643953 h 3725840"/>
                <a:gd name="connsiteX15" fmla="*/ 81887 w 1653654"/>
                <a:gd name="connsiteY15" fmla="*/ 3725840 h 3725840"/>
                <a:gd name="connsiteX16" fmla="*/ 368490 w 1653654"/>
                <a:gd name="connsiteY16" fmla="*/ 3643953 h 3725840"/>
                <a:gd name="connsiteX17" fmla="*/ 464025 w 1653654"/>
                <a:gd name="connsiteY17" fmla="*/ 3425589 h 3725840"/>
                <a:gd name="connsiteX18" fmla="*/ 436729 w 1653654"/>
                <a:gd name="connsiteY18" fmla="*/ 3275464 h 3725840"/>
                <a:gd name="connsiteX19" fmla="*/ 627798 w 1653654"/>
                <a:gd name="connsiteY19" fmla="*/ 2866031 h 3725840"/>
                <a:gd name="connsiteX20" fmla="*/ 682389 w 1653654"/>
                <a:gd name="connsiteY20" fmla="*/ 2538485 h 3725840"/>
                <a:gd name="connsiteX21" fmla="*/ 955344 w 1653654"/>
                <a:gd name="connsiteY21" fmla="*/ 2129052 h 3725840"/>
                <a:gd name="connsiteX22" fmla="*/ 1064526 w 1653654"/>
                <a:gd name="connsiteY22" fmla="*/ 1733267 h 3725840"/>
                <a:gd name="connsiteX23" fmla="*/ 1037230 w 1653654"/>
                <a:gd name="connsiteY23" fmla="*/ 1378425 h 3725840"/>
                <a:gd name="connsiteX24" fmla="*/ 1064526 w 1653654"/>
                <a:gd name="connsiteY24" fmla="*/ 1173708 h 3725840"/>
                <a:gd name="connsiteX25" fmla="*/ 1569493 w 1653654"/>
                <a:gd name="connsiteY25" fmla="*/ 1091822 h 3725840"/>
                <a:gd name="connsiteX26" fmla="*/ 1569493 w 1653654"/>
                <a:gd name="connsiteY26" fmla="*/ 996288 h 3725840"/>
                <a:gd name="connsiteX27" fmla="*/ 1078174 w 1653654"/>
                <a:gd name="connsiteY27" fmla="*/ 532264 h 3725840"/>
                <a:gd name="connsiteX28" fmla="*/ 900753 w 1653654"/>
                <a:gd name="connsiteY28" fmla="*/ 545911 h 3725840"/>
                <a:gd name="connsiteX29" fmla="*/ 832514 w 1653654"/>
                <a:gd name="connsiteY29" fmla="*/ 464025 h 3725840"/>
                <a:gd name="connsiteX30" fmla="*/ 873457 w 1653654"/>
                <a:gd name="connsiteY30" fmla="*/ 272956 h 3725840"/>
                <a:gd name="connsiteX31" fmla="*/ 641445 w 1653654"/>
                <a:gd name="connsiteY31" fmla="*/ 1 h 3725840"/>
                <a:gd name="connsiteX0" fmla="*/ 573207 w 1653654"/>
                <a:gd name="connsiteY0" fmla="*/ 1 h 3725840"/>
                <a:gd name="connsiteX1" fmla="*/ 395786 w 1653654"/>
                <a:gd name="connsiteY1" fmla="*/ 368491 h 3725840"/>
                <a:gd name="connsiteX2" fmla="*/ 395786 w 1653654"/>
                <a:gd name="connsiteY2" fmla="*/ 532264 h 3725840"/>
                <a:gd name="connsiteX3" fmla="*/ 286604 w 1653654"/>
                <a:gd name="connsiteY3" fmla="*/ 682389 h 3725840"/>
                <a:gd name="connsiteX4" fmla="*/ 232013 w 1653654"/>
                <a:gd name="connsiteY4" fmla="*/ 1050879 h 3725840"/>
                <a:gd name="connsiteX5" fmla="*/ 163774 w 1653654"/>
                <a:gd name="connsiteY5" fmla="*/ 1201004 h 3725840"/>
                <a:gd name="connsiteX6" fmla="*/ 245660 w 1653654"/>
                <a:gd name="connsiteY6" fmla="*/ 1228300 h 3725840"/>
                <a:gd name="connsiteX7" fmla="*/ 218365 w 1653654"/>
                <a:gd name="connsiteY7" fmla="*/ 1296538 h 3725840"/>
                <a:gd name="connsiteX8" fmla="*/ 259308 w 1653654"/>
                <a:gd name="connsiteY8" fmla="*/ 1296538 h 3725840"/>
                <a:gd name="connsiteX9" fmla="*/ 272956 w 1653654"/>
                <a:gd name="connsiteY9" fmla="*/ 1419368 h 3725840"/>
                <a:gd name="connsiteX10" fmla="*/ 423081 w 1653654"/>
                <a:gd name="connsiteY10" fmla="*/ 1514903 h 3725840"/>
                <a:gd name="connsiteX11" fmla="*/ 259308 w 1653654"/>
                <a:gd name="connsiteY11" fmla="*/ 1992574 h 3725840"/>
                <a:gd name="connsiteX12" fmla="*/ 177422 w 1653654"/>
                <a:gd name="connsiteY12" fmla="*/ 2838735 h 3725840"/>
                <a:gd name="connsiteX13" fmla="*/ 163774 w 1653654"/>
                <a:gd name="connsiteY13" fmla="*/ 3411941 h 3725840"/>
                <a:gd name="connsiteX14" fmla="*/ 13648 w 1653654"/>
                <a:gd name="connsiteY14" fmla="*/ 3643953 h 3725840"/>
                <a:gd name="connsiteX15" fmla="*/ 81887 w 1653654"/>
                <a:gd name="connsiteY15" fmla="*/ 3725840 h 3725840"/>
                <a:gd name="connsiteX16" fmla="*/ 368490 w 1653654"/>
                <a:gd name="connsiteY16" fmla="*/ 3643953 h 3725840"/>
                <a:gd name="connsiteX17" fmla="*/ 464025 w 1653654"/>
                <a:gd name="connsiteY17" fmla="*/ 3425589 h 3725840"/>
                <a:gd name="connsiteX18" fmla="*/ 436729 w 1653654"/>
                <a:gd name="connsiteY18" fmla="*/ 3275464 h 3725840"/>
                <a:gd name="connsiteX19" fmla="*/ 627798 w 1653654"/>
                <a:gd name="connsiteY19" fmla="*/ 2866031 h 3725840"/>
                <a:gd name="connsiteX20" fmla="*/ 682389 w 1653654"/>
                <a:gd name="connsiteY20" fmla="*/ 2538485 h 3725840"/>
                <a:gd name="connsiteX21" fmla="*/ 955344 w 1653654"/>
                <a:gd name="connsiteY21" fmla="*/ 2129052 h 3725840"/>
                <a:gd name="connsiteX22" fmla="*/ 1064526 w 1653654"/>
                <a:gd name="connsiteY22" fmla="*/ 1733267 h 3725840"/>
                <a:gd name="connsiteX23" fmla="*/ 1037230 w 1653654"/>
                <a:gd name="connsiteY23" fmla="*/ 1378425 h 3725840"/>
                <a:gd name="connsiteX24" fmla="*/ 1064526 w 1653654"/>
                <a:gd name="connsiteY24" fmla="*/ 1173708 h 3725840"/>
                <a:gd name="connsiteX25" fmla="*/ 1569493 w 1653654"/>
                <a:gd name="connsiteY25" fmla="*/ 1091822 h 3725840"/>
                <a:gd name="connsiteX26" fmla="*/ 1569493 w 1653654"/>
                <a:gd name="connsiteY26" fmla="*/ 996288 h 3725840"/>
                <a:gd name="connsiteX27" fmla="*/ 1078174 w 1653654"/>
                <a:gd name="connsiteY27" fmla="*/ 532264 h 3725840"/>
                <a:gd name="connsiteX28" fmla="*/ 900753 w 1653654"/>
                <a:gd name="connsiteY28" fmla="*/ 545911 h 3725840"/>
                <a:gd name="connsiteX29" fmla="*/ 832514 w 1653654"/>
                <a:gd name="connsiteY29" fmla="*/ 464025 h 3725840"/>
                <a:gd name="connsiteX30" fmla="*/ 873457 w 1653654"/>
                <a:gd name="connsiteY30" fmla="*/ 272956 h 3725840"/>
                <a:gd name="connsiteX31" fmla="*/ 641445 w 1653654"/>
                <a:gd name="connsiteY31" fmla="*/ 1 h 3725840"/>
                <a:gd name="connsiteX0" fmla="*/ 573207 w 1653654"/>
                <a:gd name="connsiteY0" fmla="*/ 0 h 3725839"/>
                <a:gd name="connsiteX1" fmla="*/ 395786 w 1653654"/>
                <a:gd name="connsiteY1" fmla="*/ 368490 h 3725839"/>
                <a:gd name="connsiteX2" fmla="*/ 395786 w 1653654"/>
                <a:gd name="connsiteY2" fmla="*/ 532263 h 3725839"/>
                <a:gd name="connsiteX3" fmla="*/ 286604 w 1653654"/>
                <a:gd name="connsiteY3" fmla="*/ 682388 h 3725839"/>
                <a:gd name="connsiteX4" fmla="*/ 232013 w 1653654"/>
                <a:gd name="connsiteY4" fmla="*/ 1050878 h 3725839"/>
                <a:gd name="connsiteX5" fmla="*/ 163774 w 1653654"/>
                <a:gd name="connsiteY5" fmla="*/ 1201003 h 3725839"/>
                <a:gd name="connsiteX6" fmla="*/ 245660 w 1653654"/>
                <a:gd name="connsiteY6" fmla="*/ 1228299 h 3725839"/>
                <a:gd name="connsiteX7" fmla="*/ 218365 w 1653654"/>
                <a:gd name="connsiteY7" fmla="*/ 1296537 h 3725839"/>
                <a:gd name="connsiteX8" fmla="*/ 259308 w 1653654"/>
                <a:gd name="connsiteY8" fmla="*/ 1296537 h 3725839"/>
                <a:gd name="connsiteX9" fmla="*/ 272956 w 1653654"/>
                <a:gd name="connsiteY9" fmla="*/ 1419367 h 3725839"/>
                <a:gd name="connsiteX10" fmla="*/ 423081 w 1653654"/>
                <a:gd name="connsiteY10" fmla="*/ 1514902 h 3725839"/>
                <a:gd name="connsiteX11" fmla="*/ 259308 w 1653654"/>
                <a:gd name="connsiteY11" fmla="*/ 1992573 h 3725839"/>
                <a:gd name="connsiteX12" fmla="*/ 177422 w 1653654"/>
                <a:gd name="connsiteY12" fmla="*/ 2838734 h 3725839"/>
                <a:gd name="connsiteX13" fmla="*/ 163774 w 1653654"/>
                <a:gd name="connsiteY13" fmla="*/ 3411940 h 3725839"/>
                <a:gd name="connsiteX14" fmla="*/ 13648 w 1653654"/>
                <a:gd name="connsiteY14" fmla="*/ 3643952 h 3725839"/>
                <a:gd name="connsiteX15" fmla="*/ 81887 w 1653654"/>
                <a:gd name="connsiteY15" fmla="*/ 3725839 h 3725839"/>
                <a:gd name="connsiteX16" fmla="*/ 368490 w 1653654"/>
                <a:gd name="connsiteY16" fmla="*/ 3643952 h 3725839"/>
                <a:gd name="connsiteX17" fmla="*/ 464025 w 1653654"/>
                <a:gd name="connsiteY17" fmla="*/ 3425588 h 3725839"/>
                <a:gd name="connsiteX18" fmla="*/ 436729 w 1653654"/>
                <a:gd name="connsiteY18" fmla="*/ 3275463 h 3725839"/>
                <a:gd name="connsiteX19" fmla="*/ 627798 w 1653654"/>
                <a:gd name="connsiteY19" fmla="*/ 2866030 h 3725839"/>
                <a:gd name="connsiteX20" fmla="*/ 682389 w 1653654"/>
                <a:gd name="connsiteY20" fmla="*/ 2538484 h 3725839"/>
                <a:gd name="connsiteX21" fmla="*/ 955344 w 1653654"/>
                <a:gd name="connsiteY21" fmla="*/ 2129051 h 3725839"/>
                <a:gd name="connsiteX22" fmla="*/ 1064526 w 1653654"/>
                <a:gd name="connsiteY22" fmla="*/ 1733266 h 3725839"/>
                <a:gd name="connsiteX23" fmla="*/ 1037230 w 1653654"/>
                <a:gd name="connsiteY23" fmla="*/ 1378424 h 3725839"/>
                <a:gd name="connsiteX24" fmla="*/ 1064526 w 1653654"/>
                <a:gd name="connsiteY24" fmla="*/ 1173707 h 3725839"/>
                <a:gd name="connsiteX25" fmla="*/ 1569493 w 1653654"/>
                <a:gd name="connsiteY25" fmla="*/ 1091821 h 3725839"/>
                <a:gd name="connsiteX26" fmla="*/ 1569493 w 1653654"/>
                <a:gd name="connsiteY26" fmla="*/ 996287 h 3725839"/>
                <a:gd name="connsiteX27" fmla="*/ 1078174 w 1653654"/>
                <a:gd name="connsiteY27" fmla="*/ 532263 h 3725839"/>
                <a:gd name="connsiteX28" fmla="*/ 900753 w 1653654"/>
                <a:gd name="connsiteY28" fmla="*/ 545910 h 3725839"/>
                <a:gd name="connsiteX29" fmla="*/ 832514 w 1653654"/>
                <a:gd name="connsiteY29" fmla="*/ 464024 h 3725839"/>
                <a:gd name="connsiteX30" fmla="*/ 873457 w 1653654"/>
                <a:gd name="connsiteY30" fmla="*/ 272955 h 3725839"/>
                <a:gd name="connsiteX31" fmla="*/ 573206 w 1653654"/>
                <a:gd name="connsiteY31" fmla="*/ 13648 h 372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653654" h="3725839">
                  <a:moveTo>
                    <a:pt x="573207" y="0"/>
                  </a:moveTo>
                  <a:cubicBezTo>
                    <a:pt x="448102" y="95535"/>
                    <a:pt x="425356" y="279779"/>
                    <a:pt x="395786" y="368490"/>
                  </a:cubicBezTo>
                  <a:cubicBezTo>
                    <a:pt x="366216" y="457201"/>
                    <a:pt x="413983" y="479947"/>
                    <a:pt x="395786" y="532263"/>
                  </a:cubicBezTo>
                  <a:cubicBezTo>
                    <a:pt x="377589" y="584579"/>
                    <a:pt x="313900" y="595952"/>
                    <a:pt x="286604" y="682388"/>
                  </a:cubicBezTo>
                  <a:cubicBezTo>
                    <a:pt x="259309" y="768824"/>
                    <a:pt x="252485" y="964442"/>
                    <a:pt x="232013" y="1050878"/>
                  </a:cubicBezTo>
                  <a:cubicBezTo>
                    <a:pt x="211541" y="1137314"/>
                    <a:pt x="161500" y="1171433"/>
                    <a:pt x="163774" y="1201003"/>
                  </a:cubicBezTo>
                  <a:cubicBezTo>
                    <a:pt x="166048" y="1230573"/>
                    <a:pt x="236562" y="1212377"/>
                    <a:pt x="245660" y="1228299"/>
                  </a:cubicBezTo>
                  <a:cubicBezTo>
                    <a:pt x="254759" y="1244221"/>
                    <a:pt x="216090" y="1285164"/>
                    <a:pt x="218365" y="1296537"/>
                  </a:cubicBezTo>
                  <a:cubicBezTo>
                    <a:pt x="220640" y="1307910"/>
                    <a:pt x="250210" y="1276065"/>
                    <a:pt x="259308" y="1296537"/>
                  </a:cubicBezTo>
                  <a:cubicBezTo>
                    <a:pt x="268406" y="1317009"/>
                    <a:pt x="245661" y="1382973"/>
                    <a:pt x="272956" y="1419367"/>
                  </a:cubicBezTo>
                  <a:cubicBezTo>
                    <a:pt x="300251" y="1455761"/>
                    <a:pt x="425356" y="1419368"/>
                    <a:pt x="423081" y="1514902"/>
                  </a:cubicBezTo>
                  <a:cubicBezTo>
                    <a:pt x="420806" y="1610436"/>
                    <a:pt x="300251" y="1771934"/>
                    <a:pt x="259308" y="1992573"/>
                  </a:cubicBezTo>
                  <a:cubicBezTo>
                    <a:pt x="218365" y="2213212"/>
                    <a:pt x="193344" y="2602173"/>
                    <a:pt x="177422" y="2838734"/>
                  </a:cubicBezTo>
                  <a:cubicBezTo>
                    <a:pt x="161500" y="3075295"/>
                    <a:pt x="191070" y="3277737"/>
                    <a:pt x="163774" y="3411940"/>
                  </a:cubicBezTo>
                  <a:cubicBezTo>
                    <a:pt x="136478" y="3546143"/>
                    <a:pt x="27296" y="3591636"/>
                    <a:pt x="13648" y="3643952"/>
                  </a:cubicBezTo>
                  <a:cubicBezTo>
                    <a:pt x="0" y="3696268"/>
                    <a:pt x="22747" y="3725839"/>
                    <a:pt x="81887" y="3725839"/>
                  </a:cubicBezTo>
                  <a:cubicBezTo>
                    <a:pt x="141027" y="3725839"/>
                    <a:pt x="304800" y="3693994"/>
                    <a:pt x="368490" y="3643952"/>
                  </a:cubicBezTo>
                  <a:cubicBezTo>
                    <a:pt x="432180" y="3593910"/>
                    <a:pt x="452652" y="3487003"/>
                    <a:pt x="464025" y="3425588"/>
                  </a:cubicBezTo>
                  <a:cubicBezTo>
                    <a:pt x="475398" y="3364173"/>
                    <a:pt x="409434" y="3368722"/>
                    <a:pt x="436729" y="3275463"/>
                  </a:cubicBezTo>
                  <a:cubicBezTo>
                    <a:pt x="464024" y="3182204"/>
                    <a:pt x="586855" y="2988860"/>
                    <a:pt x="627798" y="2866030"/>
                  </a:cubicBezTo>
                  <a:cubicBezTo>
                    <a:pt x="668741" y="2743200"/>
                    <a:pt x="627798" y="2661314"/>
                    <a:pt x="682389" y="2538484"/>
                  </a:cubicBezTo>
                  <a:cubicBezTo>
                    <a:pt x="736980" y="2415654"/>
                    <a:pt x="891654" y="2263254"/>
                    <a:pt x="955344" y="2129051"/>
                  </a:cubicBezTo>
                  <a:cubicBezTo>
                    <a:pt x="1019034" y="1994848"/>
                    <a:pt x="1050878" y="1858371"/>
                    <a:pt x="1064526" y="1733266"/>
                  </a:cubicBezTo>
                  <a:cubicBezTo>
                    <a:pt x="1078174" y="1608162"/>
                    <a:pt x="1037230" y="1471684"/>
                    <a:pt x="1037230" y="1378424"/>
                  </a:cubicBezTo>
                  <a:cubicBezTo>
                    <a:pt x="1037230" y="1285164"/>
                    <a:pt x="975816" y="1221474"/>
                    <a:pt x="1064526" y="1173707"/>
                  </a:cubicBezTo>
                  <a:cubicBezTo>
                    <a:pt x="1153236" y="1125940"/>
                    <a:pt x="1485332" y="1121391"/>
                    <a:pt x="1569493" y="1091821"/>
                  </a:cubicBezTo>
                  <a:cubicBezTo>
                    <a:pt x="1653654" y="1062251"/>
                    <a:pt x="1651380" y="1089547"/>
                    <a:pt x="1569493" y="996287"/>
                  </a:cubicBezTo>
                  <a:cubicBezTo>
                    <a:pt x="1487607" y="903027"/>
                    <a:pt x="1189631" y="607326"/>
                    <a:pt x="1078174" y="532263"/>
                  </a:cubicBezTo>
                  <a:cubicBezTo>
                    <a:pt x="966717" y="457200"/>
                    <a:pt x="941696" y="557283"/>
                    <a:pt x="900753" y="545910"/>
                  </a:cubicBezTo>
                  <a:cubicBezTo>
                    <a:pt x="859810" y="534537"/>
                    <a:pt x="837063" y="509517"/>
                    <a:pt x="832514" y="464024"/>
                  </a:cubicBezTo>
                  <a:cubicBezTo>
                    <a:pt x="827965" y="418532"/>
                    <a:pt x="916675" y="348018"/>
                    <a:pt x="873457" y="272955"/>
                  </a:cubicBezTo>
                  <a:cubicBezTo>
                    <a:pt x="830239" y="197892"/>
                    <a:pt x="693761" y="13647"/>
                    <a:pt x="573206" y="13648"/>
                  </a:cubicBezTo>
                </a:path>
              </a:pathLst>
            </a:custGeom>
            <a:noFill/>
            <a:ln w="50800" cap="flat" cmpd="sng" algn="ctr">
              <a:solidFill>
                <a:srgbClr val="33CC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pSp>
          <p:nvGrpSpPr>
            <p:cNvPr id="10" name="Group 56"/>
            <p:cNvGrpSpPr/>
            <p:nvPr/>
          </p:nvGrpSpPr>
          <p:grpSpPr>
            <a:xfrm>
              <a:off x="-1564984" y="4934805"/>
              <a:ext cx="476412" cy="646331"/>
              <a:chOff x="3682580" y="5487539"/>
              <a:chExt cx="476412" cy="646331"/>
            </a:xfrm>
          </p:grpSpPr>
          <p:cxnSp>
            <p:nvCxnSpPr>
              <p:cNvPr id="62" name="Straight Connector 61"/>
              <p:cNvCxnSpPr/>
              <p:nvPr/>
            </p:nvCxnSpPr>
            <p:spPr bwMode="auto">
              <a:xfrm flipH="1">
                <a:off x="3769059" y="5556914"/>
                <a:ext cx="245657" cy="18"/>
              </a:xfrm>
              <a:prstGeom prst="line">
                <a:avLst/>
              </a:prstGeom>
              <a:solidFill>
                <a:schemeClr val="folHlink"/>
              </a:solidFill>
              <a:ln w="38100" cap="flat" cmpd="sng" algn="ctr">
                <a:solidFill>
                  <a:srgbClr val="00C6EE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63" name="TextBox 62"/>
              <p:cNvSpPr txBox="1"/>
              <p:nvPr/>
            </p:nvSpPr>
            <p:spPr>
              <a:xfrm>
                <a:off x="3682580" y="5487539"/>
                <a:ext cx="47641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B0F0"/>
                    </a:solidFill>
                  </a:rPr>
                  <a:t>S</a:t>
                </a:r>
                <a:endParaRPr lang="en-US" sz="3600" b="1" dirty="0">
                  <a:solidFill>
                    <a:srgbClr val="00B0F0"/>
                  </a:solidFill>
                </a:endParaRPr>
              </a:p>
            </p:txBody>
          </p:sp>
        </p:grpSp>
      </p:grpSp>
      <p:sp>
        <p:nvSpPr>
          <p:cNvPr id="51" name="Rectangle 50"/>
          <p:cNvSpPr/>
          <p:nvPr/>
        </p:nvSpPr>
        <p:spPr bwMode="auto">
          <a:xfrm>
            <a:off x="1005018" y="2057400"/>
            <a:ext cx="4843847" cy="82378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00256" y="2905578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break image into two coherent segments </a:t>
            </a:r>
          </a:p>
          <a:p>
            <a:pPr algn="ctr"/>
            <a:r>
              <a:rPr lang="en-US" sz="2000" dirty="0" smtClean="0"/>
              <a:t>with low entropy of intensities</a:t>
            </a:r>
            <a:endParaRPr lang="en-US" sz="2000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Minimizing </a:t>
            </a:r>
            <a:r>
              <a:rPr lang="en-US" b="1" dirty="0" smtClean="0"/>
              <a:t>entropy</a:t>
            </a:r>
            <a:r>
              <a:rPr lang="en-US" dirty="0" smtClean="0"/>
              <a:t> of segments intensities</a:t>
            </a:r>
            <a:br>
              <a:rPr lang="en-US" dirty="0" smtClean="0"/>
            </a:br>
            <a:r>
              <a:rPr lang="en-US" sz="3600" dirty="0" smtClean="0"/>
              <a:t> (intuitive motivation)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521221" name="Object 5"/>
          <p:cNvGraphicFramePr>
            <a:graphicFrameLocks noChangeAspect="1"/>
          </p:cNvGraphicFramePr>
          <p:nvPr/>
        </p:nvGraphicFramePr>
        <p:xfrm>
          <a:off x="258763" y="2212975"/>
          <a:ext cx="5461000" cy="573088"/>
        </p:xfrm>
        <a:graphic>
          <a:graphicData uri="http://schemas.openxmlformats.org/presentationml/2006/ole">
            <p:oleObj spid="_x0000_s521221" name="Equation" r:id="rId4" imgW="369540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entropy</a:t>
            </a:r>
            <a:br>
              <a:rPr lang="en-US" dirty="0" smtClean="0"/>
            </a:br>
            <a:r>
              <a:rPr lang="en-US" dirty="0" smtClean="0"/>
              <a:t>to color consistency</a:t>
            </a:r>
            <a:endParaRPr lang="en-US" dirty="0"/>
          </a:p>
        </p:txBody>
      </p:sp>
      <p:sp>
        <p:nvSpPr>
          <p:cNvPr id="94" name="TextBox 93"/>
          <p:cNvSpPr txBox="1"/>
          <p:nvPr/>
        </p:nvSpPr>
        <p:spPr>
          <a:xfrm>
            <a:off x="6444006" y="1530826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n-lt"/>
              </a:rPr>
              <a:t>all pixels </a:t>
            </a:r>
            <a:r>
              <a:rPr lang="en-US" sz="2400" i="1" dirty="0" smtClean="0">
                <a:latin typeface="Symbol" pitchFamily="18" charset="2"/>
              </a:rPr>
              <a:t>W = </a:t>
            </a:r>
            <a:r>
              <a:rPr lang="en-US" sz="2400" dirty="0" smtClean="0">
                <a:latin typeface="Symbol" pitchFamily="18" charset="2"/>
                <a:sym typeface="Symbol"/>
              </a:rPr>
              <a:t></a:t>
            </a:r>
            <a:r>
              <a:rPr lang="en-US" sz="2400" i="1" dirty="0" err="1" smtClean="0">
                <a:latin typeface="Symbol" pitchFamily="18" charset="2"/>
              </a:rPr>
              <a:t>W</a:t>
            </a:r>
            <a:r>
              <a:rPr lang="en-US" sz="2400" i="1" baseline="-25000" dirty="0" err="1" smtClean="0">
                <a:latin typeface="+mn-lt"/>
              </a:rPr>
              <a:t>i</a:t>
            </a:r>
            <a:endParaRPr lang="en-CA" sz="2400" i="1" dirty="0">
              <a:latin typeface="Symbol" pitchFamily="18" charset="2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914135" y="4728878"/>
            <a:ext cx="593726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Minimization of entropy encourages </a:t>
            </a:r>
          </a:p>
          <a:p>
            <a:r>
              <a:rPr lang="en-US" sz="2800" dirty="0" smtClean="0"/>
              <a:t>pixels  </a:t>
            </a:r>
            <a:r>
              <a:rPr lang="en-US" sz="2800" b="1" i="1" dirty="0" err="1" smtClean="0">
                <a:latin typeface="Symbol" pitchFamily="18" charset="2"/>
              </a:rPr>
              <a:t>W</a:t>
            </a:r>
            <a:r>
              <a:rPr lang="en-US" sz="2800" b="1" i="1" baseline="-25000" dirty="0" err="1" smtClean="0">
                <a:latin typeface="+mn-lt"/>
              </a:rPr>
              <a:t>i</a:t>
            </a:r>
            <a:r>
              <a:rPr lang="en-US" sz="2800" b="1" i="1" baseline="-25000" dirty="0" smtClean="0">
                <a:latin typeface="+mn-lt"/>
              </a:rPr>
              <a:t> </a:t>
            </a:r>
            <a:r>
              <a:rPr lang="en-US" sz="2800" b="1" i="1" baseline="-25000" dirty="0" smtClean="0"/>
              <a:t>   </a:t>
            </a:r>
            <a:r>
              <a:rPr lang="en-US" sz="2800" dirty="0" smtClean="0"/>
              <a:t>of the same color bin  </a:t>
            </a:r>
            <a:r>
              <a:rPr lang="en-US" sz="2800" i="1" dirty="0" err="1" smtClean="0">
                <a:latin typeface="+mn-lt"/>
              </a:rPr>
              <a:t>i</a:t>
            </a:r>
            <a:endParaRPr lang="en-CA" sz="2800" b="1" i="1" dirty="0" smtClean="0">
              <a:latin typeface="+mn-lt"/>
            </a:endParaRPr>
          </a:p>
          <a:p>
            <a:r>
              <a:rPr lang="en-US" sz="2800" dirty="0" smtClean="0"/>
              <a:t>to be segmented together</a:t>
            </a:r>
            <a:endParaRPr lang="en-US" sz="2800" dirty="0"/>
          </a:p>
        </p:txBody>
      </p:sp>
      <p:sp>
        <p:nvSpPr>
          <p:cNvPr id="93" name="TextBox 92"/>
          <p:cNvSpPr txBox="1"/>
          <p:nvPr/>
        </p:nvSpPr>
        <p:spPr>
          <a:xfrm>
            <a:off x="6590270" y="6236044"/>
            <a:ext cx="22082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(proof: see next page)</a:t>
            </a:r>
            <a:endParaRPr lang="en-US" dirty="0"/>
          </a:p>
        </p:txBody>
      </p:sp>
      <p:grpSp>
        <p:nvGrpSpPr>
          <p:cNvPr id="2" name="Group 20"/>
          <p:cNvGrpSpPr/>
          <p:nvPr/>
        </p:nvGrpSpPr>
        <p:grpSpPr>
          <a:xfrm>
            <a:off x="6428095" y="2053989"/>
            <a:ext cx="2429302" cy="2176817"/>
            <a:chOff x="6428095" y="2053989"/>
            <a:chExt cx="2429302" cy="2176817"/>
          </a:xfrm>
        </p:grpSpPr>
        <p:sp>
          <p:nvSpPr>
            <p:cNvPr id="67" name="Freeform 66"/>
            <p:cNvSpPr/>
            <p:nvPr/>
          </p:nvSpPr>
          <p:spPr bwMode="auto">
            <a:xfrm>
              <a:off x="7642746" y="2060812"/>
              <a:ext cx="1214651" cy="1828800"/>
            </a:xfrm>
            <a:custGeom>
              <a:avLst/>
              <a:gdLst>
                <a:gd name="connsiteX0" fmla="*/ 0 w 1214651"/>
                <a:gd name="connsiteY0" fmla="*/ 0 h 1828800"/>
                <a:gd name="connsiteX1" fmla="*/ 1214651 w 1214651"/>
                <a:gd name="connsiteY1" fmla="*/ 0 h 1828800"/>
                <a:gd name="connsiteX2" fmla="*/ 1214651 w 1214651"/>
                <a:gd name="connsiteY2" fmla="*/ 1774209 h 1828800"/>
                <a:gd name="connsiteX3" fmla="*/ 477672 w 1214651"/>
                <a:gd name="connsiteY3" fmla="*/ 1828800 h 1828800"/>
                <a:gd name="connsiteX4" fmla="*/ 13648 w 1214651"/>
                <a:gd name="connsiteY4" fmla="*/ 1037230 h 1828800"/>
                <a:gd name="connsiteX5" fmla="*/ 0 w 1214651"/>
                <a:gd name="connsiteY5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51" h="1828800">
                  <a:moveTo>
                    <a:pt x="0" y="0"/>
                  </a:moveTo>
                  <a:lnTo>
                    <a:pt x="1214651" y="0"/>
                  </a:lnTo>
                  <a:lnTo>
                    <a:pt x="1214651" y="1774209"/>
                  </a:lnTo>
                  <a:lnTo>
                    <a:pt x="477672" y="1828800"/>
                  </a:lnTo>
                  <a:lnTo>
                    <a:pt x="13648" y="103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7028598" y="2322391"/>
              <a:ext cx="1453209" cy="1471684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441743" y="2053989"/>
              <a:ext cx="1514902" cy="1201003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77" name="Straight Connector 76"/>
            <p:cNvCxnSpPr/>
            <p:nvPr/>
          </p:nvCxnSpPr>
          <p:spPr bwMode="auto">
            <a:xfrm>
              <a:off x="7779224" y="2374710"/>
              <a:ext cx="914400" cy="91440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8" name="Freeform 17"/>
            <p:cNvSpPr/>
            <p:nvPr/>
          </p:nvSpPr>
          <p:spPr bwMode="auto">
            <a:xfrm>
              <a:off x="6714699" y="2788689"/>
              <a:ext cx="1064525" cy="1237401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rgbClr val="FE4CE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9" name="Freeform 68"/>
            <p:cNvSpPr/>
            <p:nvPr/>
          </p:nvSpPr>
          <p:spPr bwMode="auto">
            <a:xfrm>
              <a:off x="6428095" y="2574877"/>
              <a:ext cx="764275" cy="1646829"/>
            </a:xfrm>
            <a:custGeom>
              <a:avLst/>
              <a:gdLst>
                <a:gd name="connsiteX0" fmla="*/ 145576 w 1521724"/>
                <a:gd name="connsiteY0" fmla="*/ 222913 h 1865193"/>
                <a:gd name="connsiteX1" fmla="*/ 1032680 w 1521724"/>
                <a:gd name="connsiteY1" fmla="*/ 291152 h 1865193"/>
                <a:gd name="connsiteX2" fmla="*/ 1182805 w 1521724"/>
                <a:gd name="connsiteY2" fmla="*/ 741528 h 1865193"/>
                <a:gd name="connsiteX3" fmla="*/ 1305635 w 1521724"/>
                <a:gd name="connsiteY3" fmla="*/ 946244 h 1865193"/>
                <a:gd name="connsiteX4" fmla="*/ 1469408 w 1521724"/>
                <a:gd name="connsiteY4" fmla="*/ 1314734 h 1865193"/>
                <a:gd name="connsiteX5" fmla="*/ 991737 w 1521724"/>
                <a:gd name="connsiteY5" fmla="*/ 1642280 h 1865193"/>
                <a:gd name="connsiteX6" fmla="*/ 159223 w 1521724"/>
                <a:gd name="connsiteY6" fmla="*/ 1628632 h 1865193"/>
                <a:gd name="connsiteX7" fmla="*/ 145576 w 1521724"/>
                <a:gd name="connsiteY7" fmla="*/ 222913 h 1865193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0 w 1376148"/>
                <a:gd name="connsiteY0" fmla="*/ 222913 h 1694596"/>
                <a:gd name="connsiteX1" fmla="*/ 887104 w 1376148"/>
                <a:gd name="connsiteY1" fmla="*/ 291152 h 1694596"/>
                <a:gd name="connsiteX2" fmla="*/ 1037229 w 1376148"/>
                <a:gd name="connsiteY2" fmla="*/ 741528 h 1694596"/>
                <a:gd name="connsiteX3" fmla="*/ 1160059 w 1376148"/>
                <a:gd name="connsiteY3" fmla="*/ 946244 h 1694596"/>
                <a:gd name="connsiteX4" fmla="*/ 1323832 w 1376148"/>
                <a:gd name="connsiteY4" fmla="*/ 1314734 h 1694596"/>
                <a:gd name="connsiteX5" fmla="*/ 846161 w 1376148"/>
                <a:gd name="connsiteY5" fmla="*/ 1642280 h 1694596"/>
                <a:gd name="connsiteX6" fmla="*/ 13647 w 1376148"/>
                <a:gd name="connsiteY6" fmla="*/ 1628632 h 1694596"/>
                <a:gd name="connsiteX7" fmla="*/ 0 w 1376148"/>
                <a:gd name="connsiteY7" fmla="*/ 222913 h 1694596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212375"/>
                <a:gd name="connsiteY0" fmla="*/ 222913 h 1646829"/>
                <a:gd name="connsiteX1" fmla="*/ 887104 w 1212375"/>
                <a:gd name="connsiteY1" fmla="*/ 291152 h 1646829"/>
                <a:gd name="connsiteX2" fmla="*/ 1037229 w 1212375"/>
                <a:gd name="connsiteY2" fmla="*/ 741528 h 1646829"/>
                <a:gd name="connsiteX3" fmla="*/ 1160059 w 1212375"/>
                <a:gd name="connsiteY3" fmla="*/ 946244 h 1646829"/>
                <a:gd name="connsiteX4" fmla="*/ 1160059 w 1212375"/>
                <a:gd name="connsiteY4" fmla="*/ 1328382 h 1646829"/>
                <a:gd name="connsiteX5" fmla="*/ 846161 w 1212375"/>
                <a:gd name="connsiteY5" fmla="*/ 1642280 h 1646829"/>
                <a:gd name="connsiteX6" fmla="*/ 13647 w 1212375"/>
                <a:gd name="connsiteY6" fmla="*/ 1628632 h 1646829"/>
                <a:gd name="connsiteX7" fmla="*/ 0 w 1212375"/>
                <a:gd name="connsiteY7" fmla="*/ 222913 h 164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75" h="1646829">
                  <a:moveTo>
                    <a:pt x="0" y="222913"/>
                  </a:moveTo>
                  <a:cubicBezTo>
                    <a:pt x="145576" y="0"/>
                    <a:pt x="714232" y="204716"/>
                    <a:pt x="887104" y="291152"/>
                  </a:cubicBezTo>
                  <a:cubicBezTo>
                    <a:pt x="1059976" y="377588"/>
                    <a:pt x="991737" y="632346"/>
                    <a:pt x="1037229" y="741528"/>
                  </a:cubicBezTo>
                  <a:cubicBezTo>
                    <a:pt x="1082721" y="850710"/>
                    <a:pt x="1139587" y="848435"/>
                    <a:pt x="1160059" y="946244"/>
                  </a:cubicBezTo>
                  <a:cubicBezTo>
                    <a:pt x="1180531" y="1044053"/>
                    <a:pt x="1212375" y="1212376"/>
                    <a:pt x="1160059" y="1328382"/>
                  </a:cubicBezTo>
                  <a:cubicBezTo>
                    <a:pt x="1107743" y="1444388"/>
                    <a:pt x="1091821" y="1508078"/>
                    <a:pt x="846161" y="1642280"/>
                  </a:cubicBezTo>
                  <a:cubicBezTo>
                    <a:pt x="341194" y="1640005"/>
                    <a:pt x="1203277" y="1646829"/>
                    <a:pt x="13647" y="1628632"/>
                  </a:cubicBezTo>
                  <a:cubicBezTo>
                    <a:pt x="11373" y="491319"/>
                    <a:pt x="4550" y="746077"/>
                    <a:pt x="0" y="2229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 flipH="1" flipV="1">
              <a:off x="6851177" y="3407392"/>
              <a:ext cx="2006220" cy="823414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6441868" y="2066957"/>
              <a:ext cx="2402006" cy="215634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6519078" y="2110853"/>
            <a:ext cx="2296438" cy="1958371"/>
            <a:chOff x="6505430" y="2179093"/>
            <a:chExt cx="2296438" cy="1958371"/>
          </a:xfrm>
        </p:grpSpPr>
        <p:sp>
          <p:nvSpPr>
            <p:cNvPr id="75" name="TextBox 74"/>
            <p:cNvSpPr txBox="1"/>
            <p:nvPr/>
          </p:nvSpPr>
          <p:spPr>
            <a:xfrm>
              <a:off x="7756475" y="2802343"/>
              <a:ext cx="4796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err="1" smtClean="0">
                  <a:latin typeface="Symbol" pitchFamily="18" charset="2"/>
                </a:rPr>
                <a:t>W</a:t>
              </a:r>
              <a:r>
                <a:rPr lang="en-US" sz="2400" b="1" i="1" baseline="-25000" dirty="0" err="1" smtClean="0">
                  <a:latin typeface="+mn-lt"/>
                </a:rPr>
                <a:t>i</a:t>
              </a:r>
              <a:endParaRPr lang="en-CA" sz="2400" b="1" i="1" dirty="0">
                <a:latin typeface="Symbol" pitchFamily="18" charset="2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277365" y="2354241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W</a:t>
              </a:r>
              <a:r>
                <a:rPr lang="en-US" sz="2400" b="1" i="1" baseline="-25000" dirty="0" smtClean="0">
                  <a:latin typeface="+mn-lt"/>
                </a:rPr>
                <a:t>1</a:t>
              </a:r>
              <a:endParaRPr lang="en-CA" sz="2400" b="1" i="1" dirty="0">
                <a:latin typeface="Symbol" pitchFamily="18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751090" y="2179093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W</a:t>
              </a:r>
              <a:r>
                <a:rPr lang="en-US" sz="2400" b="1" i="1" baseline="-25000" dirty="0" smtClean="0">
                  <a:latin typeface="+mn-lt"/>
                </a:rPr>
                <a:t>2</a:t>
              </a:r>
              <a:endParaRPr lang="en-CA" sz="2400" b="1" i="1" dirty="0">
                <a:latin typeface="Symbol" pitchFamily="18" charset="2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505430" y="3311857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W</a:t>
              </a:r>
              <a:r>
                <a:rPr lang="en-US" sz="2400" b="1" i="1" baseline="-25000" dirty="0" smtClean="0">
                  <a:latin typeface="+mn-lt"/>
                </a:rPr>
                <a:t>4</a:t>
              </a:r>
              <a:endParaRPr lang="en-CA" sz="2400" b="1" i="1" dirty="0">
                <a:latin typeface="Symbol" pitchFamily="18" charset="2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8029430" y="3675799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W</a:t>
              </a:r>
              <a:r>
                <a:rPr lang="en-US" sz="2400" b="1" i="1" baseline="-25000" dirty="0" smtClean="0">
                  <a:latin typeface="+mn-lt"/>
                </a:rPr>
                <a:t>3</a:t>
              </a:r>
              <a:endParaRPr lang="en-CA" sz="2400" b="1" i="1" dirty="0">
                <a:latin typeface="Symbol" pitchFamily="18" charset="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0911" y="3109415"/>
              <a:ext cx="5245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latin typeface="Symbol" pitchFamily="18" charset="2"/>
                </a:rPr>
                <a:t>W</a:t>
              </a:r>
              <a:r>
                <a:rPr lang="en-US" sz="2400" b="1" i="1" baseline="-25000" dirty="0" smtClean="0">
                  <a:latin typeface="+mn-lt"/>
                </a:rPr>
                <a:t>5</a:t>
              </a:r>
              <a:endParaRPr lang="en-CA" sz="2400" b="1" i="1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6428095" y="2053989"/>
            <a:ext cx="2429302" cy="2176817"/>
            <a:chOff x="6428095" y="2053989"/>
            <a:chExt cx="2429302" cy="2176817"/>
          </a:xfrm>
        </p:grpSpPr>
        <p:sp>
          <p:nvSpPr>
            <p:cNvPr id="88" name="Freeform 87"/>
            <p:cNvSpPr/>
            <p:nvPr/>
          </p:nvSpPr>
          <p:spPr bwMode="auto">
            <a:xfrm>
              <a:off x="7642746" y="2060812"/>
              <a:ext cx="1214651" cy="1828800"/>
            </a:xfrm>
            <a:custGeom>
              <a:avLst/>
              <a:gdLst>
                <a:gd name="connsiteX0" fmla="*/ 0 w 1214651"/>
                <a:gd name="connsiteY0" fmla="*/ 0 h 1828800"/>
                <a:gd name="connsiteX1" fmla="*/ 1214651 w 1214651"/>
                <a:gd name="connsiteY1" fmla="*/ 0 h 1828800"/>
                <a:gd name="connsiteX2" fmla="*/ 1214651 w 1214651"/>
                <a:gd name="connsiteY2" fmla="*/ 1774209 h 1828800"/>
                <a:gd name="connsiteX3" fmla="*/ 477672 w 1214651"/>
                <a:gd name="connsiteY3" fmla="*/ 1828800 h 1828800"/>
                <a:gd name="connsiteX4" fmla="*/ 13648 w 1214651"/>
                <a:gd name="connsiteY4" fmla="*/ 1037230 h 1828800"/>
                <a:gd name="connsiteX5" fmla="*/ 0 w 1214651"/>
                <a:gd name="connsiteY5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51" h="1828800">
                  <a:moveTo>
                    <a:pt x="0" y="0"/>
                  </a:moveTo>
                  <a:lnTo>
                    <a:pt x="1214651" y="0"/>
                  </a:lnTo>
                  <a:lnTo>
                    <a:pt x="1214651" y="1774209"/>
                  </a:lnTo>
                  <a:lnTo>
                    <a:pt x="477672" y="1828800"/>
                  </a:lnTo>
                  <a:lnTo>
                    <a:pt x="13648" y="103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028598" y="2322391"/>
              <a:ext cx="1453209" cy="1471684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6441743" y="2053989"/>
              <a:ext cx="1514902" cy="1201003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7779224" y="2374710"/>
              <a:ext cx="914400" cy="91440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Freeform 115"/>
            <p:cNvSpPr/>
            <p:nvPr/>
          </p:nvSpPr>
          <p:spPr bwMode="auto">
            <a:xfrm>
              <a:off x="6714699" y="2788689"/>
              <a:ext cx="1064525" cy="1237401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rgbClr val="FE4CE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6428095" y="2574877"/>
              <a:ext cx="764275" cy="1646829"/>
            </a:xfrm>
            <a:custGeom>
              <a:avLst/>
              <a:gdLst>
                <a:gd name="connsiteX0" fmla="*/ 145576 w 1521724"/>
                <a:gd name="connsiteY0" fmla="*/ 222913 h 1865193"/>
                <a:gd name="connsiteX1" fmla="*/ 1032680 w 1521724"/>
                <a:gd name="connsiteY1" fmla="*/ 291152 h 1865193"/>
                <a:gd name="connsiteX2" fmla="*/ 1182805 w 1521724"/>
                <a:gd name="connsiteY2" fmla="*/ 741528 h 1865193"/>
                <a:gd name="connsiteX3" fmla="*/ 1305635 w 1521724"/>
                <a:gd name="connsiteY3" fmla="*/ 946244 h 1865193"/>
                <a:gd name="connsiteX4" fmla="*/ 1469408 w 1521724"/>
                <a:gd name="connsiteY4" fmla="*/ 1314734 h 1865193"/>
                <a:gd name="connsiteX5" fmla="*/ 991737 w 1521724"/>
                <a:gd name="connsiteY5" fmla="*/ 1642280 h 1865193"/>
                <a:gd name="connsiteX6" fmla="*/ 159223 w 1521724"/>
                <a:gd name="connsiteY6" fmla="*/ 1628632 h 1865193"/>
                <a:gd name="connsiteX7" fmla="*/ 145576 w 1521724"/>
                <a:gd name="connsiteY7" fmla="*/ 222913 h 1865193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0 w 1376148"/>
                <a:gd name="connsiteY0" fmla="*/ 222913 h 1694596"/>
                <a:gd name="connsiteX1" fmla="*/ 887104 w 1376148"/>
                <a:gd name="connsiteY1" fmla="*/ 291152 h 1694596"/>
                <a:gd name="connsiteX2" fmla="*/ 1037229 w 1376148"/>
                <a:gd name="connsiteY2" fmla="*/ 741528 h 1694596"/>
                <a:gd name="connsiteX3" fmla="*/ 1160059 w 1376148"/>
                <a:gd name="connsiteY3" fmla="*/ 946244 h 1694596"/>
                <a:gd name="connsiteX4" fmla="*/ 1323832 w 1376148"/>
                <a:gd name="connsiteY4" fmla="*/ 1314734 h 1694596"/>
                <a:gd name="connsiteX5" fmla="*/ 846161 w 1376148"/>
                <a:gd name="connsiteY5" fmla="*/ 1642280 h 1694596"/>
                <a:gd name="connsiteX6" fmla="*/ 13647 w 1376148"/>
                <a:gd name="connsiteY6" fmla="*/ 1628632 h 1694596"/>
                <a:gd name="connsiteX7" fmla="*/ 0 w 1376148"/>
                <a:gd name="connsiteY7" fmla="*/ 222913 h 1694596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212375"/>
                <a:gd name="connsiteY0" fmla="*/ 222913 h 1646829"/>
                <a:gd name="connsiteX1" fmla="*/ 887104 w 1212375"/>
                <a:gd name="connsiteY1" fmla="*/ 291152 h 1646829"/>
                <a:gd name="connsiteX2" fmla="*/ 1037229 w 1212375"/>
                <a:gd name="connsiteY2" fmla="*/ 741528 h 1646829"/>
                <a:gd name="connsiteX3" fmla="*/ 1160059 w 1212375"/>
                <a:gd name="connsiteY3" fmla="*/ 946244 h 1646829"/>
                <a:gd name="connsiteX4" fmla="*/ 1160059 w 1212375"/>
                <a:gd name="connsiteY4" fmla="*/ 1328382 h 1646829"/>
                <a:gd name="connsiteX5" fmla="*/ 846161 w 1212375"/>
                <a:gd name="connsiteY5" fmla="*/ 1642280 h 1646829"/>
                <a:gd name="connsiteX6" fmla="*/ 13647 w 1212375"/>
                <a:gd name="connsiteY6" fmla="*/ 1628632 h 1646829"/>
                <a:gd name="connsiteX7" fmla="*/ 0 w 1212375"/>
                <a:gd name="connsiteY7" fmla="*/ 222913 h 164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75" h="1646829">
                  <a:moveTo>
                    <a:pt x="0" y="222913"/>
                  </a:moveTo>
                  <a:cubicBezTo>
                    <a:pt x="145576" y="0"/>
                    <a:pt x="714232" y="204716"/>
                    <a:pt x="887104" y="291152"/>
                  </a:cubicBezTo>
                  <a:cubicBezTo>
                    <a:pt x="1059976" y="377588"/>
                    <a:pt x="991737" y="632346"/>
                    <a:pt x="1037229" y="741528"/>
                  </a:cubicBezTo>
                  <a:cubicBezTo>
                    <a:pt x="1082721" y="850710"/>
                    <a:pt x="1139587" y="848435"/>
                    <a:pt x="1160059" y="946244"/>
                  </a:cubicBezTo>
                  <a:cubicBezTo>
                    <a:pt x="1180531" y="1044053"/>
                    <a:pt x="1212375" y="1212376"/>
                    <a:pt x="1160059" y="1328382"/>
                  </a:cubicBezTo>
                  <a:cubicBezTo>
                    <a:pt x="1107743" y="1444388"/>
                    <a:pt x="1091821" y="1508078"/>
                    <a:pt x="846161" y="1642280"/>
                  </a:cubicBezTo>
                  <a:cubicBezTo>
                    <a:pt x="341194" y="1640005"/>
                    <a:pt x="1203277" y="1646829"/>
                    <a:pt x="13647" y="1628632"/>
                  </a:cubicBezTo>
                  <a:cubicBezTo>
                    <a:pt x="11373" y="491319"/>
                    <a:pt x="4550" y="746077"/>
                    <a:pt x="0" y="2229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 flipH="1" flipV="1">
              <a:off x="6851177" y="3407392"/>
              <a:ext cx="2006220" cy="823414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441868" y="2066957"/>
              <a:ext cx="2402006" cy="215634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43" name="Down Arrow 42"/>
          <p:cNvSpPr/>
          <p:nvPr/>
        </p:nvSpPr>
        <p:spPr bwMode="auto">
          <a:xfrm>
            <a:off x="2366417" y="1791818"/>
            <a:ext cx="301924" cy="35368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>
            <a:off x="3812546" y="1780921"/>
            <a:ext cx="301924" cy="353683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078406" y="1435395"/>
            <a:ext cx="2519916" cy="4572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entropy</a:t>
            </a:r>
            <a:br>
              <a:rPr lang="en-US" dirty="0" smtClean="0"/>
            </a:br>
            <a:r>
              <a:rPr lang="en-US" dirty="0" smtClean="0"/>
              <a:t>to color consistency</a:t>
            </a:r>
            <a:endParaRPr lang="en-US" dirty="0"/>
          </a:p>
        </p:txBody>
      </p:sp>
      <p:graphicFrame>
        <p:nvGraphicFramePr>
          <p:cNvPr id="974854" name="Object 6"/>
          <p:cNvGraphicFramePr>
            <a:graphicFrameLocks noChangeAspect="1"/>
          </p:cNvGraphicFramePr>
          <p:nvPr/>
        </p:nvGraphicFramePr>
        <p:xfrm>
          <a:off x="1235075" y="1514475"/>
          <a:ext cx="5292725" cy="539750"/>
        </p:xfrm>
        <a:graphic>
          <a:graphicData uri="http://schemas.openxmlformats.org/presentationml/2006/ole">
            <p:oleObj spid="_x0000_s522242" name="Equation" r:id="rId4" imgW="3809880" imgH="355320" progId="Equation.3">
              <p:embed/>
            </p:oleObj>
          </a:graphicData>
        </a:graphic>
      </p:graphicFrame>
      <p:graphicFrame>
        <p:nvGraphicFramePr>
          <p:cNvPr id="974855" name="Object 7"/>
          <p:cNvGraphicFramePr>
            <a:graphicFrameLocks noChangeAspect="1"/>
          </p:cNvGraphicFramePr>
          <p:nvPr/>
        </p:nvGraphicFramePr>
        <p:xfrm>
          <a:off x="1612900" y="2197100"/>
          <a:ext cx="3181350" cy="476250"/>
        </p:xfrm>
        <a:graphic>
          <a:graphicData uri="http://schemas.openxmlformats.org/presentationml/2006/ole">
            <p:oleObj spid="_x0000_s522243" name="Equation" r:id="rId5" imgW="2400120" imgH="355320" progId="Equation.3">
              <p:embed/>
            </p:oleObj>
          </a:graphicData>
        </a:graphic>
      </p:graphicFrame>
      <p:graphicFrame>
        <p:nvGraphicFramePr>
          <p:cNvPr id="974856" name="Object 8"/>
          <p:cNvGraphicFramePr>
            <a:graphicFrameLocks noChangeAspect="1"/>
          </p:cNvGraphicFramePr>
          <p:nvPr/>
        </p:nvGraphicFramePr>
        <p:xfrm>
          <a:off x="1874838" y="2720975"/>
          <a:ext cx="2608262" cy="474663"/>
        </p:xfrm>
        <a:graphic>
          <a:graphicData uri="http://schemas.openxmlformats.org/presentationml/2006/ole">
            <p:oleObj spid="_x0000_s522244" name="Equation" r:id="rId6" imgW="1968480" imgH="355320" progId="Equation.3">
              <p:embed/>
            </p:oleObj>
          </a:graphicData>
        </a:graphic>
      </p:graphicFrame>
      <p:grpSp>
        <p:nvGrpSpPr>
          <p:cNvPr id="3" name="Group 28"/>
          <p:cNvGrpSpPr/>
          <p:nvPr/>
        </p:nvGrpSpPr>
        <p:grpSpPr>
          <a:xfrm>
            <a:off x="280890" y="3092665"/>
            <a:ext cx="3047744" cy="923710"/>
            <a:chOff x="1509210" y="3145830"/>
            <a:chExt cx="3047744" cy="923710"/>
          </a:xfrm>
        </p:grpSpPr>
        <p:sp>
          <p:nvSpPr>
            <p:cNvPr id="33" name="Rectangle 32"/>
            <p:cNvSpPr/>
            <p:nvPr/>
          </p:nvSpPr>
          <p:spPr bwMode="auto">
            <a:xfrm>
              <a:off x="1509210" y="3531185"/>
              <a:ext cx="2760453" cy="5175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974858" name="Object 10"/>
            <p:cNvGraphicFramePr>
              <a:graphicFrameLocks noChangeAspect="1"/>
            </p:cNvGraphicFramePr>
            <p:nvPr/>
          </p:nvGraphicFramePr>
          <p:xfrm>
            <a:off x="1596267" y="3612340"/>
            <a:ext cx="2960687" cy="457200"/>
          </p:xfrm>
          <a:graphic>
            <a:graphicData uri="http://schemas.openxmlformats.org/presentationml/2006/ole">
              <p:oleObj spid="_x0000_s522246" name="Equation" r:id="rId7" imgW="2234880" imgH="342720" progId="Equation.3">
                <p:embed/>
              </p:oleObj>
            </a:graphicData>
          </a:graphic>
        </p:graphicFrame>
        <p:sp>
          <p:nvSpPr>
            <p:cNvPr id="31" name="Down Arrow 30"/>
            <p:cNvSpPr/>
            <p:nvPr/>
          </p:nvSpPr>
          <p:spPr bwMode="auto">
            <a:xfrm rot="1915849">
              <a:off x="3573144" y="3145830"/>
              <a:ext cx="301924" cy="353683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4" name="Group 29"/>
          <p:cNvGrpSpPr/>
          <p:nvPr/>
        </p:nvGrpSpPr>
        <p:grpSpPr>
          <a:xfrm>
            <a:off x="3413892" y="3097817"/>
            <a:ext cx="2665549" cy="909033"/>
            <a:chOff x="4642212" y="3150982"/>
            <a:chExt cx="2665549" cy="909033"/>
          </a:xfrm>
        </p:grpSpPr>
        <p:sp>
          <p:nvSpPr>
            <p:cNvPr id="34" name="Rectangle 33"/>
            <p:cNvSpPr/>
            <p:nvPr/>
          </p:nvSpPr>
          <p:spPr bwMode="auto">
            <a:xfrm>
              <a:off x="4642212" y="3536945"/>
              <a:ext cx="2587925" cy="517585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974857" name="Object 9"/>
            <p:cNvGraphicFramePr>
              <a:graphicFrameLocks noChangeAspect="1"/>
            </p:cNvGraphicFramePr>
            <p:nvPr/>
          </p:nvGraphicFramePr>
          <p:xfrm>
            <a:off x="4667748" y="3602815"/>
            <a:ext cx="2640013" cy="457200"/>
          </p:xfrm>
          <a:graphic>
            <a:graphicData uri="http://schemas.openxmlformats.org/presentationml/2006/ole">
              <p:oleObj spid="_x0000_s522245" name="Equation" r:id="rId8" imgW="1993680" imgH="342720" progId="Equation.3">
                <p:embed/>
              </p:oleObj>
            </a:graphicData>
          </a:graphic>
        </p:graphicFrame>
        <p:sp>
          <p:nvSpPr>
            <p:cNvPr id="32" name="Down Arrow 31"/>
            <p:cNvSpPr/>
            <p:nvPr/>
          </p:nvSpPr>
          <p:spPr bwMode="auto">
            <a:xfrm rot="19796478">
              <a:off x="5051001" y="3150982"/>
              <a:ext cx="301924" cy="353683"/>
            </a:xfrm>
            <a:prstGeom prst="downArrow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grpSp>
        <p:nvGrpSpPr>
          <p:cNvPr id="5" name="Group 34"/>
          <p:cNvGrpSpPr/>
          <p:nvPr/>
        </p:nvGrpSpPr>
        <p:grpSpPr>
          <a:xfrm>
            <a:off x="398462" y="4481747"/>
            <a:ext cx="6435726" cy="1187069"/>
            <a:chOff x="1626782" y="4481747"/>
            <a:chExt cx="6435726" cy="118706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986869" y="4481747"/>
              <a:ext cx="2838694" cy="517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626782" y="4518837"/>
              <a:ext cx="2542984" cy="448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974861" name="Object 13"/>
            <p:cNvGraphicFramePr>
              <a:graphicFrameLocks noChangeAspect="1"/>
            </p:cNvGraphicFramePr>
            <p:nvPr/>
          </p:nvGraphicFramePr>
          <p:xfrm>
            <a:off x="1677583" y="4560888"/>
            <a:ext cx="2581275" cy="395287"/>
          </p:xfrm>
          <a:graphic>
            <a:graphicData uri="http://schemas.openxmlformats.org/presentationml/2006/ole">
              <p:oleObj spid="_x0000_s522247" name="Equation" r:id="rId9" imgW="1511280" imgH="228600" progId="Equation.3">
                <p:embed/>
              </p:oleObj>
            </a:graphicData>
          </a:graphic>
        </p:graphicFrame>
        <p:graphicFrame>
          <p:nvGraphicFramePr>
            <p:cNvPr id="974862" name="Object 14"/>
            <p:cNvGraphicFramePr>
              <a:graphicFrameLocks noChangeAspect="1"/>
            </p:cNvGraphicFramePr>
            <p:nvPr/>
          </p:nvGraphicFramePr>
          <p:xfrm>
            <a:off x="4208058" y="4530725"/>
            <a:ext cx="3854450" cy="627063"/>
          </p:xfrm>
          <a:graphic>
            <a:graphicData uri="http://schemas.openxmlformats.org/presentationml/2006/ole">
              <p:oleObj spid="_x0000_s522248" name="Equation" r:id="rId10" imgW="2120760" imgH="342720" progId="Equation.3">
                <p:embed/>
              </p:oleObj>
            </a:graphicData>
          </a:graphic>
        </p:graphicFrame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grpSp>
        <p:nvGrpSpPr>
          <p:cNvPr id="6" name="Group 27"/>
          <p:cNvGrpSpPr/>
          <p:nvPr/>
        </p:nvGrpSpPr>
        <p:grpSpPr>
          <a:xfrm>
            <a:off x="3230386" y="3405954"/>
            <a:ext cx="836308" cy="944610"/>
            <a:chOff x="4458706" y="3459119"/>
            <a:chExt cx="836308" cy="944610"/>
          </a:xfrm>
        </p:grpSpPr>
        <p:sp>
          <p:nvSpPr>
            <p:cNvPr id="23" name="Oval 22"/>
            <p:cNvSpPr/>
            <p:nvPr/>
          </p:nvSpPr>
          <p:spPr bwMode="auto">
            <a:xfrm>
              <a:off x="4593265" y="3459119"/>
              <a:ext cx="701749" cy="655681"/>
            </a:xfrm>
            <a:prstGeom prst="ellipse">
              <a:avLst/>
            </a:prstGeom>
            <a:noFill/>
            <a:ln w="9525" cap="flat" cmpd="sng" algn="ctr">
              <a:solidFill>
                <a:srgbClr val="33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58706" y="406517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9933"/>
                  </a:solidFill>
                </a:rPr>
                <a:t>|</a:t>
              </a:r>
              <a:r>
                <a:rPr lang="en-US" i="1" dirty="0" smtClean="0">
                  <a:solidFill>
                    <a:srgbClr val="339933"/>
                  </a:solidFill>
                  <a:latin typeface="+mn-lt"/>
                </a:rPr>
                <a:t>S</a:t>
              </a:r>
              <a:r>
                <a:rPr lang="en-US" dirty="0" smtClean="0">
                  <a:solidFill>
                    <a:srgbClr val="339933"/>
                  </a:solidFill>
                </a:rPr>
                <a:t>|</a:t>
              </a:r>
              <a:endParaRPr lang="en-CA" dirty="0">
                <a:solidFill>
                  <a:srgbClr val="339933"/>
                </a:solidFill>
              </a:endParaRPr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>
            <a:off x="7779224" y="237471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7" name="Group 88"/>
          <p:cNvGrpSpPr/>
          <p:nvPr/>
        </p:nvGrpSpPr>
        <p:grpSpPr>
          <a:xfrm>
            <a:off x="175177" y="3434315"/>
            <a:ext cx="850604" cy="923344"/>
            <a:chOff x="175177" y="3434315"/>
            <a:chExt cx="850604" cy="923344"/>
          </a:xfrm>
        </p:grpSpPr>
        <p:grpSp>
          <p:nvGrpSpPr>
            <p:cNvPr id="8" name="Group 26"/>
            <p:cNvGrpSpPr/>
            <p:nvPr/>
          </p:nvGrpSpPr>
          <p:grpSpPr>
            <a:xfrm>
              <a:off x="175177" y="3434315"/>
              <a:ext cx="850604" cy="923344"/>
              <a:chOff x="1403497" y="3487480"/>
              <a:chExt cx="850604" cy="923344"/>
            </a:xfrm>
          </p:grpSpPr>
          <p:sp>
            <p:nvSpPr>
              <p:cNvPr id="22" name="Oval 21"/>
              <p:cNvSpPr/>
              <p:nvPr/>
            </p:nvSpPr>
            <p:spPr bwMode="auto">
              <a:xfrm>
                <a:off x="1573617" y="3487480"/>
                <a:ext cx="680484" cy="627321"/>
              </a:xfrm>
              <a:prstGeom prst="ellipse">
                <a:avLst/>
              </a:prstGeom>
              <a:noFill/>
              <a:ln w="9525" cap="flat" cmpd="sng" algn="ctr">
                <a:solidFill>
                  <a:srgbClr val="339933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rgbClr val="339933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403497" y="4072270"/>
                <a:ext cx="455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339933"/>
                    </a:solidFill>
                  </a:rPr>
                  <a:t>|</a:t>
                </a:r>
                <a:r>
                  <a:rPr lang="en-US" i="1" dirty="0" smtClean="0">
                    <a:solidFill>
                      <a:srgbClr val="339933"/>
                    </a:solidFill>
                    <a:latin typeface="+mn-lt"/>
                  </a:rPr>
                  <a:t>S</a:t>
                </a:r>
                <a:r>
                  <a:rPr lang="en-US" dirty="0" smtClean="0">
                    <a:solidFill>
                      <a:srgbClr val="339933"/>
                    </a:solidFill>
                  </a:rPr>
                  <a:t>|</a:t>
                </a:r>
                <a:endParaRPr lang="en-CA" dirty="0">
                  <a:solidFill>
                    <a:srgbClr val="339933"/>
                  </a:solidFill>
                </a:endParaRPr>
              </a:p>
            </p:txBody>
          </p:sp>
        </p:grpSp>
        <p:cxnSp>
          <p:nvCxnSpPr>
            <p:cNvPr id="70" name="Straight Connector 69"/>
            <p:cNvCxnSpPr/>
            <p:nvPr/>
          </p:nvCxnSpPr>
          <p:spPr bwMode="auto">
            <a:xfrm flipH="1">
              <a:off x="342930" y="4062416"/>
              <a:ext cx="124614" cy="116"/>
            </a:xfrm>
            <a:prstGeom prst="line">
              <a:avLst/>
            </a:prstGeom>
            <a:solidFill>
              <a:schemeClr val="folHlink"/>
            </a:solidFill>
            <a:ln w="19050" cap="flat" cmpd="sng" algn="ctr">
              <a:solidFill>
                <a:srgbClr val="339933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92"/>
          <p:cNvGrpSpPr/>
          <p:nvPr/>
        </p:nvGrpSpPr>
        <p:grpSpPr>
          <a:xfrm>
            <a:off x="6689674" y="2113125"/>
            <a:ext cx="1965278" cy="1886144"/>
            <a:chOff x="6689674" y="2113125"/>
            <a:chExt cx="1965278" cy="1886144"/>
          </a:xfrm>
        </p:grpSpPr>
        <p:grpSp>
          <p:nvGrpSpPr>
            <p:cNvPr id="10" name="Group 98"/>
            <p:cNvGrpSpPr/>
            <p:nvPr/>
          </p:nvGrpSpPr>
          <p:grpSpPr>
            <a:xfrm>
              <a:off x="6689674" y="2113125"/>
              <a:ext cx="1965278" cy="1886144"/>
              <a:chOff x="6989928" y="4515132"/>
              <a:chExt cx="1965278" cy="1886144"/>
            </a:xfrm>
          </p:grpSpPr>
          <p:grpSp>
            <p:nvGrpSpPr>
              <p:cNvPr id="11" name="Group 74"/>
              <p:cNvGrpSpPr/>
              <p:nvPr/>
            </p:nvGrpSpPr>
            <p:grpSpPr>
              <a:xfrm>
                <a:off x="6989928" y="4515132"/>
                <a:ext cx="1965278" cy="1886144"/>
                <a:chOff x="6757916" y="2249604"/>
                <a:chExt cx="1965278" cy="1886144"/>
              </a:xfrm>
            </p:grpSpPr>
            <p:sp>
              <p:nvSpPr>
                <p:cNvPr id="71" name="Freeform 70"/>
                <p:cNvSpPr/>
                <p:nvPr/>
              </p:nvSpPr>
              <p:spPr bwMode="auto">
                <a:xfrm>
                  <a:off x="6787486" y="2249604"/>
                  <a:ext cx="1935708" cy="1533099"/>
                </a:xfrm>
                <a:custGeom>
                  <a:avLst/>
                  <a:gdLst>
                    <a:gd name="connsiteX0" fmla="*/ 500418 w 1935708"/>
                    <a:gd name="connsiteY0" fmla="*/ 179696 h 1533099"/>
                    <a:gd name="connsiteX1" fmla="*/ 50042 w 1935708"/>
                    <a:gd name="connsiteY1" fmla="*/ 875731 h 1533099"/>
                    <a:gd name="connsiteX2" fmla="*/ 800669 w 1935708"/>
                    <a:gd name="connsiteY2" fmla="*/ 1066800 h 1533099"/>
                    <a:gd name="connsiteX3" fmla="*/ 1182807 w 1935708"/>
                    <a:gd name="connsiteY3" fmla="*/ 1530824 h 1533099"/>
                    <a:gd name="connsiteX4" fmla="*/ 1865195 w 1935708"/>
                    <a:gd name="connsiteY4" fmla="*/ 1080448 h 1533099"/>
                    <a:gd name="connsiteX5" fmla="*/ 1605887 w 1935708"/>
                    <a:gd name="connsiteY5" fmla="*/ 152400 h 1533099"/>
                    <a:gd name="connsiteX6" fmla="*/ 500418 w 1935708"/>
                    <a:gd name="connsiteY6" fmla="*/ 179696 h 1533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5708" h="1533099">
                      <a:moveTo>
                        <a:pt x="500418" y="179696"/>
                      </a:moveTo>
                      <a:cubicBezTo>
                        <a:pt x="241111" y="300251"/>
                        <a:pt x="0" y="727880"/>
                        <a:pt x="50042" y="875731"/>
                      </a:cubicBezTo>
                      <a:cubicBezTo>
                        <a:pt x="100084" y="1023582"/>
                        <a:pt x="611875" y="957618"/>
                        <a:pt x="800669" y="1066800"/>
                      </a:cubicBezTo>
                      <a:cubicBezTo>
                        <a:pt x="989463" y="1175982"/>
                        <a:pt x="1005386" y="1528549"/>
                        <a:pt x="1182807" y="1530824"/>
                      </a:cubicBezTo>
                      <a:cubicBezTo>
                        <a:pt x="1360228" y="1533099"/>
                        <a:pt x="1794682" y="1310185"/>
                        <a:pt x="1865195" y="1080448"/>
                      </a:cubicBezTo>
                      <a:cubicBezTo>
                        <a:pt x="1935708" y="850711"/>
                        <a:pt x="1833350" y="304800"/>
                        <a:pt x="1605887" y="152400"/>
                      </a:cubicBezTo>
                      <a:cubicBezTo>
                        <a:pt x="1378424" y="0"/>
                        <a:pt x="759725" y="59141"/>
                        <a:pt x="500418" y="179696"/>
                      </a:cubicBezTo>
                      <a:close/>
                    </a:path>
                  </a:pathLst>
                </a:custGeom>
                <a:noFill/>
                <a:ln w="63500" cap="flat" cmpd="sng" algn="ctr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CA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ahoma" pitchFamily="34" charset="0"/>
                  </a:endParaRP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7683689" y="2593074"/>
                  <a:ext cx="4700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i="1" dirty="0" smtClean="0">
                      <a:latin typeface="+mn-lt"/>
                    </a:rPr>
                    <a:t>S</a:t>
                  </a:r>
                  <a:endParaRPr lang="en-CA" sz="4000" b="1" i="1" dirty="0">
                    <a:latin typeface="+mn-lt"/>
                  </a:endParaRPr>
                </a:p>
              </p:txBody>
            </p:sp>
            <p:sp>
              <p:nvSpPr>
                <p:cNvPr id="74" name="TextBox 73"/>
                <p:cNvSpPr txBox="1"/>
                <p:nvPr/>
              </p:nvSpPr>
              <p:spPr>
                <a:xfrm>
                  <a:off x="6757916" y="3427862"/>
                  <a:ext cx="47000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i="1" dirty="0" smtClean="0">
                      <a:latin typeface="+mn-lt"/>
                    </a:rPr>
                    <a:t>S</a:t>
                  </a:r>
                  <a:endParaRPr lang="en-CA" sz="4000" b="1" i="1" dirty="0">
                    <a:latin typeface="+mn-lt"/>
                  </a:endParaRPr>
                </a:p>
              </p:txBody>
            </p:sp>
          </p:grpSp>
          <p:cxnSp>
            <p:nvCxnSpPr>
              <p:cNvPr id="79" name="Straight Connector 78"/>
              <p:cNvCxnSpPr/>
              <p:nvPr/>
            </p:nvCxnSpPr>
            <p:spPr bwMode="auto">
              <a:xfrm flipV="1">
                <a:off x="7205232" y="4653136"/>
                <a:ext cx="532262" cy="777922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flipV="1">
                <a:off x="7399362" y="4581128"/>
                <a:ext cx="629022" cy="907545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flipV="1">
                <a:off x="7620002" y="4581128"/>
                <a:ext cx="624406" cy="937113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flipV="1">
                <a:off x="7813346" y="4653136"/>
                <a:ext cx="647086" cy="921969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3" name="Straight Connector 82"/>
              <p:cNvCxnSpPr/>
              <p:nvPr/>
            </p:nvCxnSpPr>
            <p:spPr bwMode="auto">
              <a:xfrm flipV="1">
                <a:off x="7965746" y="4725144"/>
                <a:ext cx="638702" cy="975066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flipV="1">
                <a:off x="8049906" y="4869160"/>
                <a:ext cx="698558" cy="1024393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flipV="1">
                <a:off x="8175010" y="5085184"/>
                <a:ext cx="645462" cy="947121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flipV="1">
                <a:off x="8436594" y="5301208"/>
                <a:ext cx="455886" cy="678777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7084677" y="4797152"/>
                <a:ext cx="367643" cy="527000"/>
              </a:xfrm>
              <a:prstGeom prst="line">
                <a:avLst/>
              </a:prstGeom>
              <a:solidFill>
                <a:schemeClr val="folHlink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90" name="Straight Connector 89"/>
            <p:cNvCxnSpPr/>
            <p:nvPr/>
          </p:nvCxnSpPr>
          <p:spPr bwMode="auto">
            <a:xfrm flipH="1">
              <a:off x="6811966" y="3380097"/>
              <a:ext cx="245657" cy="18"/>
            </a:xfrm>
            <a:prstGeom prst="line">
              <a:avLst/>
            </a:prstGeom>
            <a:solidFill>
              <a:schemeClr val="folHlink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91"/>
          <p:cNvGrpSpPr/>
          <p:nvPr/>
        </p:nvGrpSpPr>
        <p:grpSpPr>
          <a:xfrm>
            <a:off x="6500881" y="2106304"/>
            <a:ext cx="938194" cy="743858"/>
            <a:chOff x="6500881" y="2106304"/>
            <a:chExt cx="938194" cy="743858"/>
          </a:xfrm>
        </p:grpSpPr>
        <p:grpSp>
          <p:nvGrpSpPr>
            <p:cNvPr id="13" name="Group 101"/>
            <p:cNvGrpSpPr/>
            <p:nvPr/>
          </p:nvGrpSpPr>
          <p:grpSpPr>
            <a:xfrm>
              <a:off x="6500881" y="2106304"/>
              <a:ext cx="938194" cy="743858"/>
              <a:chOff x="6500881" y="2106304"/>
              <a:chExt cx="938194" cy="743858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500881" y="2106304"/>
                <a:ext cx="430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C00000"/>
                    </a:solidFill>
                    <a:latin typeface="+mn-lt"/>
                  </a:rPr>
                  <a:t>S</a:t>
                </a:r>
                <a:r>
                  <a:rPr lang="en-US" sz="2800" i="1" baseline="-25000" dirty="0" smtClean="0">
                    <a:solidFill>
                      <a:srgbClr val="C00000"/>
                    </a:solidFill>
                    <a:latin typeface="+mn-lt"/>
                  </a:rPr>
                  <a:t>i</a:t>
                </a:r>
                <a:endParaRPr lang="en-CA" sz="28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7008123" y="2326942"/>
                <a:ext cx="4309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>
                    <a:solidFill>
                      <a:srgbClr val="C00000"/>
                    </a:solidFill>
                    <a:latin typeface="+mn-lt"/>
                  </a:rPr>
                  <a:t>S</a:t>
                </a:r>
                <a:r>
                  <a:rPr lang="en-US" sz="2800" i="1" baseline="-25000" dirty="0" smtClean="0">
                    <a:solidFill>
                      <a:srgbClr val="C00000"/>
                    </a:solidFill>
                    <a:latin typeface="+mn-lt"/>
                  </a:rPr>
                  <a:t>i</a:t>
                </a:r>
                <a:endParaRPr lang="en-CA" sz="2800" i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  <p:cxnSp>
          <p:nvCxnSpPr>
            <p:cNvPr id="91" name="Straight Connector 90"/>
            <p:cNvCxnSpPr/>
            <p:nvPr/>
          </p:nvCxnSpPr>
          <p:spPr bwMode="auto">
            <a:xfrm flipH="1">
              <a:off x="6595876" y="2181369"/>
              <a:ext cx="245657" cy="18"/>
            </a:xfrm>
            <a:prstGeom prst="line">
              <a:avLst/>
            </a:prstGeom>
            <a:solidFill>
              <a:schemeClr val="folHlink"/>
            </a:solidFill>
            <a:ln w="2540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7604080" y="1626363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S</a:t>
            </a:r>
            <a:r>
              <a:rPr lang="en-US" sz="2000" i="1" baseline="-25000" dirty="0" smtClean="0">
                <a:latin typeface="+mn-lt"/>
              </a:rPr>
              <a:t>i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i="1" dirty="0" smtClean="0">
                <a:latin typeface="+mn-lt"/>
              </a:rPr>
              <a:t>= </a:t>
            </a:r>
            <a:r>
              <a:rPr lang="en-US" sz="2000" i="1" dirty="0" err="1" smtClean="0">
                <a:latin typeface="+mn-lt"/>
              </a:rPr>
              <a:t>S</a:t>
            </a:r>
            <a:r>
              <a:rPr lang="en-US" sz="2000" i="1" dirty="0" err="1" smtClean="0">
                <a:latin typeface="+mn-lt"/>
                <a:sym typeface="Symbol"/>
              </a:rPr>
              <a:t>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i</a:t>
            </a:r>
            <a:endParaRPr lang="en-CA" sz="2000" i="1" dirty="0" smtClean="0">
              <a:latin typeface="Symbol" pitchFamily="18" charset="2"/>
            </a:endParaRPr>
          </a:p>
        </p:txBody>
      </p:sp>
      <p:grpSp>
        <p:nvGrpSpPr>
          <p:cNvPr id="14" name="Group 114"/>
          <p:cNvGrpSpPr/>
          <p:nvPr/>
        </p:nvGrpSpPr>
        <p:grpSpPr>
          <a:xfrm>
            <a:off x="436502" y="5316271"/>
            <a:ext cx="6146597" cy="1366579"/>
            <a:chOff x="436502" y="5316271"/>
            <a:chExt cx="6146597" cy="1366579"/>
          </a:xfrm>
        </p:grpSpPr>
        <p:cxnSp>
          <p:nvCxnSpPr>
            <p:cNvPr id="104" name="Straight Connector 103"/>
            <p:cNvCxnSpPr>
              <a:stCxn id="51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5" name="Group 113"/>
            <p:cNvGrpSpPr/>
            <p:nvPr/>
          </p:nvGrpSpPr>
          <p:grpSpPr>
            <a:xfrm>
              <a:off x="436502" y="5316271"/>
              <a:ext cx="6146597" cy="1366579"/>
              <a:chOff x="436502" y="5316271"/>
              <a:chExt cx="6146597" cy="1366579"/>
            </a:xfrm>
          </p:grpSpPr>
          <p:grpSp>
            <p:nvGrpSpPr>
              <p:cNvPr id="16" name="Group 61"/>
              <p:cNvGrpSpPr/>
              <p:nvPr/>
            </p:nvGrpSpPr>
            <p:grpSpPr>
              <a:xfrm>
                <a:off x="536664" y="5316271"/>
                <a:ext cx="6046435" cy="1176664"/>
                <a:chOff x="1764984" y="5316271"/>
                <a:chExt cx="6046435" cy="1176664"/>
              </a:xfrm>
            </p:grpSpPr>
            <p:grpSp>
              <p:nvGrpSpPr>
                <p:cNvPr id="17" name="Group 53"/>
                <p:cNvGrpSpPr/>
                <p:nvPr/>
              </p:nvGrpSpPr>
              <p:grpSpPr>
                <a:xfrm>
                  <a:off x="1764984" y="5316271"/>
                  <a:ext cx="2558334" cy="1173126"/>
                  <a:chOff x="1637388" y="5316271"/>
                  <a:chExt cx="2558334" cy="1173126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1" name="Freeform 50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740148" y="6036955"/>
                    <a:ext cx="4555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18" name="Group 55"/>
                <p:cNvGrpSpPr/>
                <p:nvPr/>
              </p:nvGrpSpPr>
              <p:grpSpPr>
                <a:xfrm>
                  <a:off x="5266779" y="5319809"/>
                  <a:ext cx="2544640" cy="1173126"/>
                  <a:chOff x="1637388" y="5316271"/>
                  <a:chExt cx="2544640" cy="1173126"/>
                </a:xfrm>
              </p:grpSpPr>
              <p:cxnSp>
                <p:nvCxnSpPr>
                  <p:cNvPr id="57" name="Straight Arrow Connector 56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58" name="Straight Arrow Connector 57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9" name="Freeform 58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699204" y="6009659"/>
                    <a:ext cx="4828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19" name="Group 111"/>
              <p:cNvGrpSpPr/>
              <p:nvPr/>
            </p:nvGrpSpPr>
            <p:grpSpPr>
              <a:xfrm>
                <a:off x="436502" y="6328374"/>
                <a:ext cx="2260684" cy="354476"/>
                <a:chOff x="436502" y="6328374"/>
                <a:chExt cx="2260684" cy="354476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272070" y="6328374"/>
                  <a:ext cx="4251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332649" y="6344296"/>
                  <a:ext cx="5854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36502" y="63306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20" name="Group 112"/>
              <p:cNvGrpSpPr/>
              <p:nvPr/>
            </p:nvGrpSpPr>
            <p:grpSpPr>
              <a:xfrm>
                <a:off x="3955349" y="6330646"/>
                <a:ext cx="2208229" cy="349930"/>
                <a:chOff x="3955349" y="6330646"/>
                <a:chExt cx="2208229" cy="34993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699990" y="6330646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955349" y="6342022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760550" y="6332918"/>
                  <a:ext cx="6238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sp>
        <p:nvSpPr>
          <p:cNvPr id="89" name="TextBox 88"/>
          <p:cNvSpPr txBox="1"/>
          <p:nvPr/>
        </p:nvSpPr>
        <p:spPr>
          <a:xfrm>
            <a:off x="6286381" y="5090611"/>
            <a:ext cx="2876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pixels in each color bin 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 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prefer  to be together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(either inside object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or background)</a:t>
            </a:r>
            <a:endParaRPr lang="en-CA" b="1" dirty="0">
              <a:solidFill>
                <a:srgbClr val="C00000"/>
              </a:solidFill>
            </a:endParaRPr>
          </a:p>
        </p:txBody>
      </p:sp>
      <p:grpSp>
        <p:nvGrpSpPr>
          <p:cNvPr id="21" name="Group 91"/>
          <p:cNvGrpSpPr/>
          <p:nvPr/>
        </p:nvGrpSpPr>
        <p:grpSpPr>
          <a:xfrm>
            <a:off x="4312693" y="5520999"/>
            <a:ext cx="2251877" cy="743323"/>
            <a:chOff x="4312693" y="5520999"/>
            <a:chExt cx="2251877" cy="743323"/>
          </a:xfrm>
        </p:grpSpPr>
        <p:sp>
          <p:nvSpPr>
            <p:cNvPr id="93" name="Freeform 92"/>
            <p:cNvSpPr/>
            <p:nvPr/>
          </p:nvSpPr>
          <p:spPr bwMode="auto">
            <a:xfrm>
              <a:off x="5991367" y="5800297"/>
              <a:ext cx="545911" cy="464025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8448" h="433762">
                  <a:moveTo>
                    <a:pt x="318448" y="0"/>
                  </a:moveTo>
                  <a:cubicBezTo>
                    <a:pt x="108803" y="119072"/>
                    <a:pt x="58382" y="110569"/>
                    <a:pt x="0" y="43376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4312693" y="5520999"/>
              <a:ext cx="2251877" cy="729676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34829 h 621683"/>
                <a:gd name="connsiteX1" fmla="*/ 134630 w 286603"/>
                <a:gd name="connsiteY1" fmla="*/ 103067 h 621683"/>
                <a:gd name="connsiteX2" fmla="*/ 0 w 286603"/>
                <a:gd name="connsiteY2" fmla="*/ 621683 h 621683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48383 h 635237"/>
                <a:gd name="connsiteX1" fmla="*/ 0 w 286603"/>
                <a:gd name="connsiteY1" fmla="*/ 635237 h 635237"/>
                <a:gd name="connsiteX0" fmla="*/ 295559 w 295559"/>
                <a:gd name="connsiteY0" fmla="*/ 83924 h 542357"/>
                <a:gd name="connsiteX1" fmla="*/ 0 w 295559"/>
                <a:gd name="connsiteY1" fmla="*/ 542357 h 542357"/>
                <a:gd name="connsiteX0" fmla="*/ 295559 w 295559"/>
                <a:gd name="connsiteY0" fmla="*/ 228172 h 686605"/>
                <a:gd name="connsiteX1" fmla="*/ 0 w 295559"/>
                <a:gd name="connsiteY1" fmla="*/ 686605 h 68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559" h="686605">
                  <a:moveTo>
                    <a:pt x="295559" y="228172"/>
                  </a:moveTo>
                  <a:cubicBezTo>
                    <a:pt x="218421" y="0"/>
                    <a:pt x="120709" y="144248"/>
                    <a:pt x="0" y="6866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8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6428095" y="2053989"/>
            <a:ext cx="2429302" cy="2176817"/>
            <a:chOff x="6428095" y="2053989"/>
            <a:chExt cx="2429302" cy="2176817"/>
          </a:xfrm>
        </p:grpSpPr>
        <p:sp>
          <p:nvSpPr>
            <p:cNvPr id="88" name="Freeform 87"/>
            <p:cNvSpPr/>
            <p:nvPr/>
          </p:nvSpPr>
          <p:spPr bwMode="auto">
            <a:xfrm>
              <a:off x="7642746" y="2060812"/>
              <a:ext cx="1214651" cy="1828800"/>
            </a:xfrm>
            <a:custGeom>
              <a:avLst/>
              <a:gdLst>
                <a:gd name="connsiteX0" fmla="*/ 0 w 1214651"/>
                <a:gd name="connsiteY0" fmla="*/ 0 h 1828800"/>
                <a:gd name="connsiteX1" fmla="*/ 1214651 w 1214651"/>
                <a:gd name="connsiteY1" fmla="*/ 0 h 1828800"/>
                <a:gd name="connsiteX2" fmla="*/ 1214651 w 1214651"/>
                <a:gd name="connsiteY2" fmla="*/ 1774209 h 1828800"/>
                <a:gd name="connsiteX3" fmla="*/ 477672 w 1214651"/>
                <a:gd name="connsiteY3" fmla="*/ 1828800 h 1828800"/>
                <a:gd name="connsiteX4" fmla="*/ 13648 w 1214651"/>
                <a:gd name="connsiteY4" fmla="*/ 1037230 h 1828800"/>
                <a:gd name="connsiteX5" fmla="*/ 0 w 1214651"/>
                <a:gd name="connsiteY5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51" h="1828800">
                  <a:moveTo>
                    <a:pt x="0" y="0"/>
                  </a:moveTo>
                  <a:lnTo>
                    <a:pt x="1214651" y="0"/>
                  </a:lnTo>
                  <a:lnTo>
                    <a:pt x="1214651" y="1774209"/>
                  </a:lnTo>
                  <a:lnTo>
                    <a:pt x="477672" y="1828800"/>
                  </a:lnTo>
                  <a:lnTo>
                    <a:pt x="13648" y="103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028598" y="2322391"/>
              <a:ext cx="1453209" cy="1471684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6441743" y="2053989"/>
              <a:ext cx="1514902" cy="1201003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7779224" y="2374710"/>
              <a:ext cx="914400" cy="91440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Freeform 115"/>
            <p:cNvSpPr/>
            <p:nvPr/>
          </p:nvSpPr>
          <p:spPr bwMode="auto">
            <a:xfrm>
              <a:off x="6714699" y="2788689"/>
              <a:ext cx="1064525" cy="1237401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rgbClr val="FE4CE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6428095" y="2574877"/>
              <a:ext cx="764275" cy="1646829"/>
            </a:xfrm>
            <a:custGeom>
              <a:avLst/>
              <a:gdLst>
                <a:gd name="connsiteX0" fmla="*/ 145576 w 1521724"/>
                <a:gd name="connsiteY0" fmla="*/ 222913 h 1865193"/>
                <a:gd name="connsiteX1" fmla="*/ 1032680 w 1521724"/>
                <a:gd name="connsiteY1" fmla="*/ 291152 h 1865193"/>
                <a:gd name="connsiteX2" fmla="*/ 1182805 w 1521724"/>
                <a:gd name="connsiteY2" fmla="*/ 741528 h 1865193"/>
                <a:gd name="connsiteX3" fmla="*/ 1305635 w 1521724"/>
                <a:gd name="connsiteY3" fmla="*/ 946244 h 1865193"/>
                <a:gd name="connsiteX4" fmla="*/ 1469408 w 1521724"/>
                <a:gd name="connsiteY4" fmla="*/ 1314734 h 1865193"/>
                <a:gd name="connsiteX5" fmla="*/ 991737 w 1521724"/>
                <a:gd name="connsiteY5" fmla="*/ 1642280 h 1865193"/>
                <a:gd name="connsiteX6" fmla="*/ 159223 w 1521724"/>
                <a:gd name="connsiteY6" fmla="*/ 1628632 h 1865193"/>
                <a:gd name="connsiteX7" fmla="*/ 145576 w 1521724"/>
                <a:gd name="connsiteY7" fmla="*/ 222913 h 1865193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0 w 1376148"/>
                <a:gd name="connsiteY0" fmla="*/ 222913 h 1694596"/>
                <a:gd name="connsiteX1" fmla="*/ 887104 w 1376148"/>
                <a:gd name="connsiteY1" fmla="*/ 291152 h 1694596"/>
                <a:gd name="connsiteX2" fmla="*/ 1037229 w 1376148"/>
                <a:gd name="connsiteY2" fmla="*/ 741528 h 1694596"/>
                <a:gd name="connsiteX3" fmla="*/ 1160059 w 1376148"/>
                <a:gd name="connsiteY3" fmla="*/ 946244 h 1694596"/>
                <a:gd name="connsiteX4" fmla="*/ 1323832 w 1376148"/>
                <a:gd name="connsiteY4" fmla="*/ 1314734 h 1694596"/>
                <a:gd name="connsiteX5" fmla="*/ 846161 w 1376148"/>
                <a:gd name="connsiteY5" fmla="*/ 1642280 h 1694596"/>
                <a:gd name="connsiteX6" fmla="*/ 13647 w 1376148"/>
                <a:gd name="connsiteY6" fmla="*/ 1628632 h 1694596"/>
                <a:gd name="connsiteX7" fmla="*/ 0 w 1376148"/>
                <a:gd name="connsiteY7" fmla="*/ 222913 h 1694596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212375"/>
                <a:gd name="connsiteY0" fmla="*/ 222913 h 1646829"/>
                <a:gd name="connsiteX1" fmla="*/ 887104 w 1212375"/>
                <a:gd name="connsiteY1" fmla="*/ 291152 h 1646829"/>
                <a:gd name="connsiteX2" fmla="*/ 1037229 w 1212375"/>
                <a:gd name="connsiteY2" fmla="*/ 741528 h 1646829"/>
                <a:gd name="connsiteX3" fmla="*/ 1160059 w 1212375"/>
                <a:gd name="connsiteY3" fmla="*/ 946244 h 1646829"/>
                <a:gd name="connsiteX4" fmla="*/ 1160059 w 1212375"/>
                <a:gd name="connsiteY4" fmla="*/ 1328382 h 1646829"/>
                <a:gd name="connsiteX5" fmla="*/ 846161 w 1212375"/>
                <a:gd name="connsiteY5" fmla="*/ 1642280 h 1646829"/>
                <a:gd name="connsiteX6" fmla="*/ 13647 w 1212375"/>
                <a:gd name="connsiteY6" fmla="*/ 1628632 h 1646829"/>
                <a:gd name="connsiteX7" fmla="*/ 0 w 1212375"/>
                <a:gd name="connsiteY7" fmla="*/ 222913 h 164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75" h="1646829">
                  <a:moveTo>
                    <a:pt x="0" y="222913"/>
                  </a:moveTo>
                  <a:cubicBezTo>
                    <a:pt x="145576" y="0"/>
                    <a:pt x="714232" y="204716"/>
                    <a:pt x="887104" y="291152"/>
                  </a:cubicBezTo>
                  <a:cubicBezTo>
                    <a:pt x="1059976" y="377588"/>
                    <a:pt x="991737" y="632346"/>
                    <a:pt x="1037229" y="741528"/>
                  </a:cubicBezTo>
                  <a:cubicBezTo>
                    <a:pt x="1082721" y="850710"/>
                    <a:pt x="1139587" y="848435"/>
                    <a:pt x="1160059" y="946244"/>
                  </a:cubicBezTo>
                  <a:cubicBezTo>
                    <a:pt x="1180531" y="1044053"/>
                    <a:pt x="1212375" y="1212376"/>
                    <a:pt x="1160059" y="1328382"/>
                  </a:cubicBezTo>
                  <a:cubicBezTo>
                    <a:pt x="1107743" y="1444388"/>
                    <a:pt x="1091821" y="1508078"/>
                    <a:pt x="846161" y="1642280"/>
                  </a:cubicBezTo>
                  <a:cubicBezTo>
                    <a:pt x="341194" y="1640005"/>
                    <a:pt x="1203277" y="1646829"/>
                    <a:pt x="13647" y="1628632"/>
                  </a:cubicBezTo>
                  <a:cubicBezTo>
                    <a:pt x="11373" y="491319"/>
                    <a:pt x="4550" y="746077"/>
                    <a:pt x="0" y="2229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 flipH="1" flipV="1">
              <a:off x="6851177" y="3407392"/>
              <a:ext cx="2006220" cy="823414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441868" y="2066957"/>
              <a:ext cx="2402006" cy="215634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entropy</a:t>
            </a:r>
            <a:br>
              <a:rPr lang="en-US" dirty="0" smtClean="0"/>
            </a:br>
            <a:r>
              <a:rPr lang="en-US" dirty="0" smtClean="0"/>
              <a:t>to color consistency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398462" y="4481747"/>
            <a:ext cx="6198781" cy="1187069"/>
            <a:chOff x="1626782" y="4481747"/>
            <a:chExt cx="6198781" cy="118706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986869" y="4481747"/>
              <a:ext cx="2838694" cy="517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626782" y="4518837"/>
              <a:ext cx="2542984" cy="448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974861" name="Object 13"/>
            <p:cNvGraphicFramePr>
              <a:graphicFrameLocks noChangeAspect="1"/>
            </p:cNvGraphicFramePr>
            <p:nvPr/>
          </p:nvGraphicFramePr>
          <p:xfrm>
            <a:off x="1677583" y="4560888"/>
            <a:ext cx="2581275" cy="395287"/>
          </p:xfrm>
          <a:graphic>
            <a:graphicData uri="http://schemas.openxmlformats.org/presentationml/2006/ole">
              <p:oleObj spid="_x0000_s523266" name="Equation" r:id="rId4" imgW="1511280" imgH="228600" progId="Equation.3">
                <p:embed/>
              </p:oleObj>
            </a:graphicData>
          </a:graphic>
        </p:graphicFrame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>
            <a:off x="7779224" y="237471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" name="Group 132"/>
          <p:cNvGrpSpPr/>
          <p:nvPr/>
        </p:nvGrpSpPr>
        <p:grpSpPr>
          <a:xfrm>
            <a:off x="6935333" y="2235957"/>
            <a:ext cx="1649105" cy="1687774"/>
            <a:chOff x="9842306" y="2099479"/>
            <a:chExt cx="1649105" cy="1687774"/>
          </a:xfrm>
        </p:grpSpPr>
        <p:sp>
          <p:nvSpPr>
            <p:cNvPr id="71" name="Freeform 70"/>
            <p:cNvSpPr/>
            <p:nvPr/>
          </p:nvSpPr>
          <p:spPr bwMode="auto">
            <a:xfrm>
              <a:off x="9842306" y="2099479"/>
              <a:ext cx="1649105" cy="1687774"/>
            </a:xfrm>
            <a:custGeom>
              <a:avLst/>
              <a:gdLst>
                <a:gd name="connsiteX0" fmla="*/ 500418 w 1935708"/>
                <a:gd name="connsiteY0" fmla="*/ 179696 h 1533099"/>
                <a:gd name="connsiteX1" fmla="*/ 50042 w 1935708"/>
                <a:gd name="connsiteY1" fmla="*/ 875731 h 1533099"/>
                <a:gd name="connsiteX2" fmla="*/ 800669 w 1935708"/>
                <a:gd name="connsiteY2" fmla="*/ 1066800 h 1533099"/>
                <a:gd name="connsiteX3" fmla="*/ 1182807 w 1935708"/>
                <a:gd name="connsiteY3" fmla="*/ 1530824 h 1533099"/>
                <a:gd name="connsiteX4" fmla="*/ 1865195 w 1935708"/>
                <a:gd name="connsiteY4" fmla="*/ 1080448 h 1533099"/>
                <a:gd name="connsiteX5" fmla="*/ 1605887 w 1935708"/>
                <a:gd name="connsiteY5" fmla="*/ 152400 h 1533099"/>
                <a:gd name="connsiteX6" fmla="*/ 500418 w 1935708"/>
                <a:gd name="connsiteY6" fmla="*/ 179696 h 1533099"/>
                <a:gd name="connsiteX0" fmla="*/ 693761 w 1897039"/>
                <a:gd name="connsiteY0" fmla="*/ 541361 h 1458036"/>
                <a:gd name="connsiteX1" fmla="*/ 11373 w 1897039"/>
                <a:gd name="connsiteY1" fmla="*/ 800668 h 1458036"/>
                <a:gd name="connsiteX2" fmla="*/ 762000 w 1897039"/>
                <a:gd name="connsiteY2" fmla="*/ 991737 h 1458036"/>
                <a:gd name="connsiteX3" fmla="*/ 1144138 w 1897039"/>
                <a:gd name="connsiteY3" fmla="*/ 1455761 h 1458036"/>
                <a:gd name="connsiteX4" fmla="*/ 1826526 w 1897039"/>
                <a:gd name="connsiteY4" fmla="*/ 1005385 h 1458036"/>
                <a:gd name="connsiteX5" fmla="*/ 1567218 w 1897039"/>
                <a:gd name="connsiteY5" fmla="*/ 77337 h 1458036"/>
                <a:gd name="connsiteX6" fmla="*/ 693761 w 1897039"/>
                <a:gd name="connsiteY6" fmla="*/ 541361 h 1458036"/>
                <a:gd name="connsiteX0" fmla="*/ 693761 w 1833350"/>
                <a:gd name="connsiteY0" fmla="*/ 473122 h 1389797"/>
                <a:gd name="connsiteX1" fmla="*/ 11373 w 1833350"/>
                <a:gd name="connsiteY1" fmla="*/ 732429 h 1389797"/>
                <a:gd name="connsiteX2" fmla="*/ 762000 w 1833350"/>
                <a:gd name="connsiteY2" fmla="*/ 923498 h 1389797"/>
                <a:gd name="connsiteX3" fmla="*/ 1144138 w 1833350"/>
                <a:gd name="connsiteY3" fmla="*/ 1387522 h 1389797"/>
                <a:gd name="connsiteX4" fmla="*/ 1826526 w 1833350"/>
                <a:gd name="connsiteY4" fmla="*/ 937146 h 1389797"/>
                <a:gd name="connsiteX5" fmla="*/ 1185081 w 1833350"/>
                <a:gd name="connsiteY5" fmla="*/ 77337 h 1389797"/>
                <a:gd name="connsiteX6" fmla="*/ 693761 w 1833350"/>
                <a:gd name="connsiteY6" fmla="*/ 473122 h 1389797"/>
                <a:gd name="connsiteX0" fmla="*/ 693761 w 1696872"/>
                <a:gd name="connsiteY0" fmla="*/ 479946 h 1403445"/>
                <a:gd name="connsiteX1" fmla="*/ 11373 w 1696872"/>
                <a:gd name="connsiteY1" fmla="*/ 739253 h 1403445"/>
                <a:gd name="connsiteX2" fmla="*/ 762000 w 1696872"/>
                <a:gd name="connsiteY2" fmla="*/ 930322 h 1403445"/>
                <a:gd name="connsiteX3" fmla="*/ 1144138 w 1696872"/>
                <a:gd name="connsiteY3" fmla="*/ 1394346 h 1403445"/>
                <a:gd name="connsiteX4" fmla="*/ 1690048 w 1696872"/>
                <a:gd name="connsiteY4" fmla="*/ 984913 h 1403445"/>
                <a:gd name="connsiteX5" fmla="*/ 1185081 w 1696872"/>
                <a:gd name="connsiteY5" fmla="*/ 84161 h 1403445"/>
                <a:gd name="connsiteX6" fmla="*/ 693761 w 1696872"/>
                <a:gd name="connsiteY6" fmla="*/ 479946 h 1403445"/>
                <a:gd name="connsiteX0" fmla="*/ 489045 w 1492156"/>
                <a:gd name="connsiteY0" fmla="*/ 479946 h 1403445"/>
                <a:gd name="connsiteX1" fmla="*/ 11373 w 1492156"/>
                <a:gd name="connsiteY1" fmla="*/ 684662 h 1403445"/>
                <a:gd name="connsiteX2" fmla="*/ 557284 w 1492156"/>
                <a:gd name="connsiteY2" fmla="*/ 930322 h 1403445"/>
                <a:gd name="connsiteX3" fmla="*/ 939422 w 1492156"/>
                <a:gd name="connsiteY3" fmla="*/ 1394346 h 1403445"/>
                <a:gd name="connsiteX4" fmla="*/ 1485332 w 1492156"/>
                <a:gd name="connsiteY4" fmla="*/ 984913 h 1403445"/>
                <a:gd name="connsiteX5" fmla="*/ 980365 w 1492156"/>
                <a:gd name="connsiteY5" fmla="*/ 84161 h 1403445"/>
                <a:gd name="connsiteX6" fmla="*/ 489045 w 1492156"/>
                <a:gd name="connsiteY6" fmla="*/ 479946 h 1403445"/>
                <a:gd name="connsiteX0" fmla="*/ 529988 w 1533099"/>
                <a:gd name="connsiteY0" fmla="*/ 479946 h 1414818"/>
                <a:gd name="connsiteX1" fmla="*/ 52316 w 1533099"/>
                <a:gd name="connsiteY1" fmla="*/ 684662 h 1414818"/>
                <a:gd name="connsiteX2" fmla="*/ 216090 w 1533099"/>
                <a:gd name="connsiteY2" fmla="*/ 1107743 h 1414818"/>
                <a:gd name="connsiteX3" fmla="*/ 980365 w 1533099"/>
                <a:gd name="connsiteY3" fmla="*/ 1394346 h 1414818"/>
                <a:gd name="connsiteX4" fmla="*/ 1526275 w 1533099"/>
                <a:gd name="connsiteY4" fmla="*/ 984913 h 1414818"/>
                <a:gd name="connsiteX5" fmla="*/ 1021308 w 1533099"/>
                <a:gd name="connsiteY5" fmla="*/ 84161 h 1414818"/>
                <a:gd name="connsiteX6" fmla="*/ 529988 w 1533099"/>
                <a:gd name="connsiteY6" fmla="*/ 479946 h 1414818"/>
                <a:gd name="connsiteX0" fmla="*/ 529988 w 1649105"/>
                <a:gd name="connsiteY0" fmla="*/ 479946 h 1687774"/>
                <a:gd name="connsiteX1" fmla="*/ 52316 w 1649105"/>
                <a:gd name="connsiteY1" fmla="*/ 684662 h 1687774"/>
                <a:gd name="connsiteX2" fmla="*/ 216090 w 1649105"/>
                <a:gd name="connsiteY2" fmla="*/ 1107743 h 1687774"/>
                <a:gd name="connsiteX3" fmla="*/ 284329 w 1649105"/>
                <a:gd name="connsiteY3" fmla="*/ 1667302 h 1687774"/>
                <a:gd name="connsiteX4" fmla="*/ 1526275 w 1649105"/>
                <a:gd name="connsiteY4" fmla="*/ 984913 h 1687774"/>
                <a:gd name="connsiteX5" fmla="*/ 1021308 w 1649105"/>
                <a:gd name="connsiteY5" fmla="*/ 84161 h 1687774"/>
                <a:gd name="connsiteX6" fmla="*/ 529988 w 1649105"/>
                <a:gd name="connsiteY6" fmla="*/ 479946 h 168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105" h="1687774">
                  <a:moveTo>
                    <a:pt x="529988" y="479946"/>
                  </a:moveTo>
                  <a:cubicBezTo>
                    <a:pt x="368489" y="580030"/>
                    <a:pt x="104632" y="580029"/>
                    <a:pt x="52316" y="684662"/>
                  </a:cubicBezTo>
                  <a:cubicBezTo>
                    <a:pt x="0" y="789295"/>
                    <a:pt x="177421" y="943970"/>
                    <a:pt x="216090" y="1107743"/>
                  </a:cubicBezTo>
                  <a:cubicBezTo>
                    <a:pt x="254759" y="1271516"/>
                    <a:pt x="65965" y="1687774"/>
                    <a:pt x="284329" y="1667302"/>
                  </a:cubicBezTo>
                  <a:cubicBezTo>
                    <a:pt x="502693" y="1646830"/>
                    <a:pt x="1403445" y="1248770"/>
                    <a:pt x="1526275" y="984913"/>
                  </a:cubicBezTo>
                  <a:cubicBezTo>
                    <a:pt x="1649105" y="721056"/>
                    <a:pt x="1187356" y="168322"/>
                    <a:pt x="1021308" y="84161"/>
                  </a:cubicBezTo>
                  <a:cubicBezTo>
                    <a:pt x="855260" y="0"/>
                    <a:pt x="691487" y="379863"/>
                    <a:pt x="529988" y="479946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9951490" y="2661313"/>
              <a:ext cx="297979" cy="37076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10090244" y="2233711"/>
              <a:ext cx="624406" cy="93711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0051576" y="2279175"/>
              <a:ext cx="866633" cy="1276061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10217624" y="2402005"/>
              <a:ext cx="878006" cy="1319278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10492852" y="2562686"/>
              <a:ext cx="698558" cy="102439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10795377" y="2729552"/>
              <a:ext cx="504969" cy="750621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11056961" y="2920620"/>
              <a:ext cx="338920" cy="50723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133"/>
          <p:cNvGrpSpPr/>
          <p:nvPr/>
        </p:nvGrpSpPr>
        <p:grpSpPr>
          <a:xfrm>
            <a:off x="6498605" y="3345974"/>
            <a:ext cx="470000" cy="707886"/>
            <a:chOff x="9487465" y="3141257"/>
            <a:chExt cx="470000" cy="707886"/>
          </a:xfrm>
        </p:grpSpPr>
        <p:sp>
          <p:nvSpPr>
            <p:cNvPr id="74" name="TextBox 73"/>
            <p:cNvSpPr txBox="1"/>
            <p:nvPr/>
          </p:nvSpPr>
          <p:spPr>
            <a:xfrm>
              <a:off x="9487465" y="314125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>
                  <a:latin typeface="+mn-lt"/>
                </a:rPr>
                <a:t>S</a:t>
              </a:r>
              <a:endParaRPr lang="en-CA" sz="4000" b="1" i="1" dirty="0"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flipH="1">
              <a:off x="9596107" y="3229971"/>
              <a:ext cx="245657" cy="18"/>
            </a:xfrm>
            <a:prstGeom prst="line">
              <a:avLst/>
            </a:prstGeom>
            <a:solidFill>
              <a:schemeClr val="folHlink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7604080" y="1626363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S</a:t>
            </a:r>
            <a:r>
              <a:rPr lang="en-US" sz="2000" i="1" baseline="-25000" dirty="0" smtClean="0">
                <a:latin typeface="+mn-lt"/>
              </a:rPr>
              <a:t>i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i="1" dirty="0" smtClean="0">
                <a:latin typeface="+mn-lt"/>
              </a:rPr>
              <a:t>= </a:t>
            </a:r>
            <a:r>
              <a:rPr lang="en-US" sz="2000" i="1" dirty="0" err="1" smtClean="0">
                <a:latin typeface="+mn-lt"/>
              </a:rPr>
              <a:t>S</a:t>
            </a:r>
            <a:r>
              <a:rPr lang="en-US" sz="2000" i="1" dirty="0" err="1" smtClean="0">
                <a:latin typeface="+mn-lt"/>
                <a:sym typeface="Symbol"/>
              </a:rPr>
              <a:t>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i</a:t>
            </a:r>
            <a:endParaRPr lang="en-CA" sz="2000" i="1" dirty="0" smtClean="0">
              <a:latin typeface="Symbol" pitchFamily="18" charset="2"/>
            </a:endParaRPr>
          </a:p>
        </p:txBody>
      </p:sp>
      <p:grpSp>
        <p:nvGrpSpPr>
          <p:cNvPr id="6" name="Group 114"/>
          <p:cNvGrpSpPr/>
          <p:nvPr/>
        </p:nvGrpSpPr>
        <p:grpSpPr>
          <a:xfrm>
            <a:off x="436502" y="5316271"/>
            <a:ext cx="6146597" cy="1366579"/>
            <a:chOff x="436502" y="5316271"/>
            <a:chExt cx="6146597" cy="1366579"/>
          </a:xfrm>
        </p:grpSpPr>
        <p:cxnSp>
          <p:nvCxnSpPr>
            <p:cNvPr id="104" name="Straight Connector 103"/>
            <p:cNvCxnSpPr>
              <a:stCxn id="51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113"/>
            <p:cNvGrpSpPr/>
            <p:nvPr/>
          </p:nvGrpSpPr>
          <p:grpSpPr>
            <a:xfrm>
              <a:off x="436502" y="5316271"/>
              <a:ext cx="6146597" cy="1366579"/>
              <a:chOff x="436502" y="5316271"/>
              <a:chExt cx="6146597" cy="1366579"/>
            </a:xfrm>
          </p:grpSpPr>
          <p:grpSp>
            <p:nvGrpSpPr>
              <p:cNvPr id="8" name="Group 61"/>
              <p:cNvGrpSpPr/>
              <p:nvPr/>
            </p:nvGrpSpPr>
            <p:grpSpPr>
              <a:xfrm>
                <a:off x="536664" y="5316271"/>
                <a:ext cx="6046435" cy="1176664"/>
                <a:chOff x="1764984" y="5316271"/>
                <a:chExt cx="6046435" cy="1176664"/>
              </a:xfrm>
            </p:grpSpPr>
            <p:grpSp>
              <p:nvGrpSpPr>
                <p:cNvPr id="9" name="Group 53"/>
                <p:cNvGrpSpPr/>
                <p:nvPr/>
              </p:nvGrpSpPr>
              <p:grpSpPr>
                <a:xfrm>
                  <a:off x="1764984" y="5316271"/>
                  <a:ext cx="2558334" cy="1173126"/>
                  <a:chOff x="1637388" y="5316271"/>
                  <a:chExt cx="2558334" cy="1173126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1" name="Freeform 50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740148" y="6036955"/>
                    <a:ext cx="4555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10" name="Group 55"/>
                <p:cNvGrpSpPr/>
                <p:nvPr/>
              </p:nvGrpSpPr>
              <p:grpSpPr>
                <a:xfrm>
                  <a:off x="5266779" y="5319809"/>
                  <a:ext cx="2544640" cy="1173126"/>
                  <a:chOff x="1637388" y="5316271"/>
                  <a:chExt cx="2544640" cy="1173126"/>
                </a:xfrm>
              </p:grpSpPr>
              <p:cxnSp>
                <p:nvCxnSpPr>
                  <p:cNvPr id="57" name="Straight Arrow Connector 56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58" name="Straight Arrow Connector 57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9" name="Freeform 58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699204" y="6009659"/>
                    <a:ext cx="4828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11" name="Group 111"/>
              <p:cNvGrpSpPr/>
              <p:nvPr/>
            </p:nvGrpSpPr>
            <p:grpSpPr>
              <a:xfrm>
                <a:off x="436502" y="6328374"/>
                <a:ext cx="2260684" cy="354476"/>
                <a:chOff x="436502" y="6328374"/>
                <a:chExt cx="2260684" cy="354476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272070" y="6328374"/>
                  <a:ext cx="4251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332649" y="6344296"/>
                  <a:ext cx="5854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36502" y="63306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12" name="Group 112"/>
              <p:cNvGrpSpPr/>
              <p:nvPr/>
            </p:nvGrpSpPr>
            <p:grpSpPr>
              <a:xfrm>
                <a:off x="3955349" y="6330646"/>
                <a:ext cx="2208229" cy="349930"/>
                <a:chOff x="3955349" y="6330646"/>
                <a:chExt cx="2208229" cy="34993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699990" y="6330646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955349" y="6342022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760550" y="6332918"/>
                  <a:ext cx="6238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sp>
        <p:nvSpPr>
          <p:cNvPr id="125" name="TextBox 124"/>
          <p:cNvSpPr txBox="1"/>
          <p:nvPr/>
        </p:nvSpPr>
        <p:spPr>
          <a:xfrm>
            <a:off x="3717292" y="2033516"/>
            <a:ext cx="243688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segmentation  </a:t>
            </a:r>
            <a:r>
              <a:rPr lang="en-US" sz="2800" b="1" i="1" dirty="0" smtClean="0">
                <a:latin typeface="+mn-lt"/>
              </a:rPr>
              <a:t>S</a:t>
            </a:r>
            <a:endParaRPr lang="en-US" sz="2000" b="1" i="1" dirty="0" smtClean="0">
              <a:latin typeface="+mn-lt"/>
            </a:endParaRPr>
          </a:p>
          <a:p>
            <a:pPr algn="r"/>
            <a:r>
              <a:rPr lang="en-US" sz="2000" b="1" dirty="0" smtClean="0"/>
              <a:t>with better</a:t>
            </a:r>
          </a:p>
          <a:p>
            <a:pPr algn="r"/>
            <a:r>
              <a:rPr lang="en-US" sz="2000" b="1" dirty="0" smtClean="0"/>
              <a:t>color consistency</a:t>
            </a:r>
          </a:p>
        </p:txBody>
      </p:sp>
      <p:grpSp>
        <p:nvGrpSpPr>
          <p:cNvPr id="13" name="Group 129"/>
          <p:cNvGrpSpPr/>
          <p:nvPr/>
        </p:nvGrpSpPr>
        <p:grpSpPr>
          <a:xfrm>
            <a:off x="4312693" y="5520999"/>
            <a:ext cx="2251877" cy="743323"/>
            <a:chOff x="4312693" y="5520999"/>
            <a:chExt cx="2251877" cy="743323"/>
          </a:xfrm>
        </p:grpSpPr>
        <p:sp>
          <p:nvSpPr>
            <p:cNvPr id="127" name="Freeform 126"/>
            <p:cNvSpPr/>
            <p:nvPr/>
          </p:nvSpPr>
          <p:spPr bwMode="auto">
            <a:xfrm>
              <a:off x="5991367" y="5800297"/>
              <a:ext cx="545911" cy="464025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8448" h="433762">
                  <a:moveTo>
                    <a:pt x="318448" y="0"/>
                  </a:moveTo>
                  <a:cubicBezTo>
                    <a:pt x="108803" y="119072"/>
                    <a:pt x="58382" y="110569"/>
                    <a:pt x="0" y="43376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4312693" y="5520999"/>
              <a:ext cx="2251877" cy="729676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34829 h 621683"/>
                <a:gd name="connsiteX1" fmla="*/ 134630 w 286603"/>
                <a:gd name="connsiteY1" fmla="*/ 103067 h 621683"/>
                <a:gd name="connsiteX2" fmla="*/ 0 w 286603"/>
                <a:gd name="connsiteY2" fmla="*/ 621683 h 621683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48383 h 635237"/>
                <a:gd name="connsiteX1" fmla="*/ 0 w 286603"/>
                <a:gd name="connsiteY1" fmla="*/ 635237 h 635237"/>
                <a:gd name="connsiteX0" fmla="*/ 295559 w 295559"/>
                <a:gd name="connsiteY0" fmla="*/ 83924 h 542357"/>
                <a:gd name="connsiteX1" fmla="*/ 0 w 295559"/>
                <a:gd name="connsiteY1" fmla="*/ 542357 h 542357"/>
                <a:gd name="connsiteX0" fmla="*/ 295559 w 295559"/>
                <a:gd name="connsiteY0" fmla="*/ 228172 h 686605"/>
                <a:gd name="connsiteX1" fmla="*/ 0 w 295559"/>
                <a:gd name="connsiteY1" fmla="*/ 686605 h 68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559" h="686605">
                  <a:moveTo>
                    <a:pt x="295559" y="228172"/>
                  </a:moveTo>
                  <a:cubicBezTo>
                    <a:pt x="218421" y="0"/>
                    <a:pt x="120709" y="144248"/>
                    <a:pt x="0" y="6866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286381" y="5090611"/>
            <a:ext cx="2876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pixels in each color bin 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 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prefer  to be together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(either inside object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or background)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672" y="27704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atin typeface="+mn-lt"/>
              </a:rPr>
              <a:t>S</a:t>
            </a:r>
            <a:endParaRPr lang="en-CA" sz="4000" b="1" i="1" dirty="0">
              <a:latin typeface="+mn-lt"/>
            </a:endParaRPr>
          </a:p>
        </p:txBody>
      </p:sp>
      <p:graphicFrame>
        <p:nvGraphicFramePr>
          <p:cNvPr id="62" name="Object 14"/>
          <p:cNvGraphicFramePr>
            <a:graphicFrameLocks noChangeAspect="1"/>
          </p:cNvGraphicFramePr>
          <p:nvPr/>
        </p:nvGraphicFramePr>
        <p:xfrm>
          <a:off x="2979738" y="4530725"/>
          <a:ext cx="3854450" cy="627063"/>
        </p:xfrm>
        <a:graphic>
          <a:graphicData uri="http://schemas.openxmlformats.org/presentationml/2006/ole">
            <p:oleObj spid="_x0000_s523268" name="Equation" r:id="rId5" imgW="21207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6"/>
          <p:cNvGrpSpPr/>
          <p:nvPr/>
        </p:nvGrpSpPr>
        <p:grpSpPr>
          <a:xfrm>
            <a:off x="6428095" y="2053989"/>
            <a:ext cx="2429302" cy="2176817"/>
            <a:chOff x="6428095" y="2053989"/>
            <a:chExt cx="2429302" cy="2176817"/>
          </a:xfrm>
        </p:grpSpPr>
        <p:sp>
          <p:nvSpPr>
            <p:cNvPr id="88" name="Freeform 87"/>
            <p:cNvSpPr/>
            <p:nvPr/>
          </p:nvSpPr>
          <p:spPr bwMode="auto">
            <a:xfrm>
              <a:off x="7642746" y="2060812"/>
              <a:ext cx="1214651" cy="1828800"/>
            </a:xfrm>
            <a:custGeom>
              <a:avLst/>
              <a:gdLst>
                <a:gd name="connsiteX0" fmla="*/ 0 w 1214651"/>
                <a:gd name="connsiteY0" fmla="*/ 0 h 1828800"/>
                <a:gd name="connsiteX1" fmla="*/ 1214651 w 1214651"/>
                <a:gd name="connsiteY1" fmla="*/ 0 h 1828800"/>
                <a:gd name="connsiteX2" fmla="*/ 1214651 w 1214651"/>
                <a:gd name="connsiteY2" fmla="*/ 1774209 h 1828800"/>
                <a:gd name="connsiteX3" fmla="*/ 477672 w 1214651"/>
                <a:gd name="connsiteY3" fmla="*/ 1828800 h 1828800"/>
                <a:gd name="connsiteX4" fmla="*/ 13648 w 1214651"/>
                <a:gd name="connsiteY4" fmla="*/ 1037230 h 1828800"/>
                <a:gd name="connsiteX5" fmla="*/ 0 w 1214651"/>
                <a:gd name="connsiteY5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4651" h="1828800">
                  <a:moveTo>
                    <a:pt x="0" y="0"/>
                  </a:moveTo>
                  <a:lnTo>
                    <a:pt x="1214651" y="0"/>
                  </a:lnTo>
                  <a:lnTo>
                    <a:pt x="1214651" y="1774209"/>
                  </a:lnTo>
                  <a:lnTo>
                    <a:pt x="477672" y="1828800"/>
                  </a:lnTo>
                  <a:lnTo>
                    <a:pt x="13648" y="1037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33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7028598" y="2322391"/>
              <a:ext cx="1453209" cy="1471684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6441743" y="2053989"/>
              <a:ext cx="1514902" cy="1201003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110" name="Straight Connector 109"/>
            <p:cNvCxnSpPr/>
            <p:nvPr/>
          </p:nvCxnSpPr>
          <p:spPr bwMode="auto">
            <a:xfrm>
              <a:off x="7779224" y="2374710"/>
              <a:ext cx="914400" cy="91440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116" name="Freeform 115"/>
            <p:cNvSpPr/>
            <p:nvPr/>
          </p:nvSpPr>
          <p:spPr bwMode="auto">
            <a:xfrm>
              <a:off x="6714699" y="2788689"/>
              <a:ext cx="1064525" cy="1237401"/>
            </a:xfrm>
            <a:custGeom>
              <a:avLst/>
              <a:gdLst>
                <a:gd name="connsiteX0" fmla="*/ 1078173 w 1715068"/>
                <a:gd name="connsiteY0" fmla="*/ 297976 h 1635456"/>
                <a:gd name="connsiteX1" fmla="*/ 150125 w 1715068"/>
                <a:gd name="connsiteY1" fmla="*/ 175146 h 1635456"/>
                <a:gd name="connsiteX2" fmla="*/ 177421 w 1715068"/>
                <a:gd name="connsiteY2" fmla="*/ 1348854 h 1635456"/>
                <a:gd name="connsiteX3" fmla="*/ 1050878 w 1715068"/>
                <a:gd name="connsiteY3" fmla="*/ 1594513 h 1635456"/>
                <a:gd name="connsiteX4" fmla="*/ 1569493 w 1715068"/>
                <a:gd name="connsiteY4" fmla="*/ 1103194 h 1635456"/>
                <a:gd name="connsiteX5" fmla="*/ 1637731 w 1715068"/>
                <a:gd name="connsiteY5" fmla="*/ 502692 h 1635456"/>
                <a:gd name="connsiteX6" fmla="*/ 1078173 w 1715068"/>
                <a:gd name="connsiteY6" fmla="*/ 297976 h 1635456"/>
                <a:gd name="connsiteX0" fmla="*/ 1041779 w 1678674"/>
                <a:gd name="connsiteY0" fmla="*/ 38669 h 1376149"/>
                <a:gd name="connsiteX1" fmla="*/ 168322 w 1678674"/>
                <a:gd name="connsiteY1" fmla="*/ 175146 h 1376149"/>
                <a:gd name="connsiteX2" fmla="*/ 141027 w 1678674"/>
                <a:gd name="connsiteY2" fmla="*/ 1089547 h 1376149"/>
                <a:gd name="connsiteX3" fmla="*/ 1014484 w 1678674"/>
                <a:gd name="connsiteY3" fmla="*/ 1335206 h 1376149"/>
                <a:gd name="connsiteX4" fmla="*/ 1533099 w 1678674"/>
                <a:gd name="connsiteY4" fmla="*/ 843887 h 1376149"/>
                <a:gd name="connsiteX5" fmla="*/ 1601337 w 1678674"/>
                <a:gd name="connsiteY5" fmla="*/ 243385 h 1376149"/>
                <a:gd name="connsiteX6" fmla="*/ 1041779 w 1678674"/>
                <a:gd name="connsiteY6" fmla="*/ 38669 h 1376149"/>
                <a:gd name="connsiteX0" fmla="*/ 1041779 w 1595935"/>
                <a:gd name="connsiteY0" fmla="*/ 38669 h 1376149"/>
                <a:gd name="connsiteX1" fmla="*/ 168322 w 1595935"/>
                <a:gd name="connsiteY1" fmla="*/ 175146 h 1376149"/>
                <a:gd name="connsiteX2" fmla="*/ 141027 w 1595935"/>
                <a:gd name="connsiteY2" fmla="*/ 1089547 h 1376149"/>
                <a:gd name="connsiteX3" fmla="*/ 1014484 w 1595935"/>
                <a:gd name="connsiteY3" fmla="*/ 1335206 h 1376149"/>
                <a:gd name="connsiteX4" fmla="*/ 1533099 w 1595935"/>
                <a:gd name="connsiteY4" fmla="*/ 843887 h 1376149"/>
                <a:gd name="connsiteX5" fmla="*/ 1391502 w 1595935"/>
                <a:gd name="connsiteY5" fmla="*/ 332717 h 1376149"/>
                <a:gd name="connsiteX6" fmla="*/ 1041779 w 1595935"/>
                <a:gd name="connsiteY6" fmla="*/ 38669 h 1376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935" h="1376149">
                  <a:moveTo>
                    <a:pt x="1041779" y="38669"/>
                  </a:moveTo>
                  <a:cubicBezTo>
                    <a:pt x="837916" y="12407"/>
                    <a:pt x="318447" y="0"/>
                    <a:pt x="168322" y="175146"/>
                  </a:cubicBezTo>
                  <a:cubicBezTo>
                    <a:pt x="18197" y="350292"/>
                    <a:pt x="0" y="896204"/>
                    <a:pt x="141027" y="1089547"/>
                  </a:cubicBezTo>
                  <a:cubicBezTo>
                    <a:pt x="282054" y="1282890"/>
                    <a:pt x="782472" y="1376149"/>
                    <a:pt x="1014484" y="1335206"/>
                  </a:cubicBezTo>
                  <a:cubicBezTo>
                    <a:pt x="1246496" y="1294263"/>
                    <a:pt x="1470263" y="1010968"/>
                    <a:pt x="1533099" y="843887"/>
                  </a:cubicBezTo>
                  <a:cubicBezTo>
                    <a:pt x="1595935" y="676806"/>
                    <a:pt x="1468839" y="464645"/>
                    <a:pt x="1391502" y="332717"/>
                  </a:cubicBezTo>
                  <a:cubicBezTo>
                    <a:pt x="1314165" y="200789"/>
                    <a:pt x="1245642" y="64931"/>
                    <a:pt x="1041779" y="38669"/>
                  </a:cubicBezTo>
                  <a:close/>
                </a:path>
              </a:pathLst>
            </a:custGeom>
            <a:solidFill>
              <a:srgbClr val="FE4CE5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>
              <a:off x="6428095" y="2574877"/>
              <a:ext cx="764275" cy="1646829"/>
            </a:xfrm>
            <a:custGeom>
              <a:avLst/>
              <a:gdLst>
                <a:gd name="connsiteX0" fmla="*/ 145576 w 1521724"/>
                <a:gd name="connsiteY0" fmla="*/ 222913 h 1865193"/>
                <a:gd name="connsiteX1" fmla="*/ 1032680 w 1521724"/>
                <a:gd name="connsiteY1" fmla="*/ 291152 h 1865193"/>
                <a:gd name="connsiteX2" fmla="*/ 1182805 w 1521724"/>
                <a:gd name="connsiteY2" fmla="*/ 741528 h 1865193"/>
                <a:gd name="connsiteX3" fmla="*/ 1305635 w 1521724"/>
                <a:gd name="connsiteY3" fmla="*/ 946244 h 1865193"/>
                <a:gd name="connsiteX4" fmla="*/ 1469408 w 1521724"/>
                <a:gd name="connsiteY4" fmla="*/ 1314734 h 1865193"/>
                <a:gd name="connsiteX5" fmla="*/ 991737 w 1521724"/>
                <a:gd name="connsiteY5" fmla="*/ 1642280 h 1865193"/>
                <a:gd name="connsiteX6" fmla="*/ 159223 w 1521724"/>
                <a:gd name="connsiteY6" fmla="*/ 1628632 h 1865193"/>
                <a:gd name="connsiteX7" fmla="*/ 145576 w 1521724"/>
                <a:gd name="connsiteY7" fmla="*/ 222913 h 1865193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145576 w 1521724"/>
                <a:gd name="connsiteY0" fmla="*/ 222913 h 1694596"/>
                <a:gd name="connsiteX1" fmla="*/ 1032680 w 1521724"/>
                <a:gd name="connsiteY1" fmla="*/ 291152 h 1694596"/>
                <a:gd name="connsiteX2" fmla="*/ 1182805 w 1521724"/>
                <a:gd name="connsiteY2" fmla="*/ 741528 h 1694596"/>
                <a:gd name="connsiteX3" fmla="*/ 1305635 w 1521724"/>
                <a:gd name="connsiteY3" fmla="*/ 946244 h 1694596"/>
                <a:gd name="connsiteX4" fmla="*/ 1469408 w 1521724"/>
                <a:gd name="connsiteY4" fmla="*/ 1314734 h 1694596"/>
                <a:gd name="connsiteX5" fmla="*/ 991737 w 1521724"/>
                <a:gd name="connsiteY5" fmla="*/ 1642280 h 1694596"/>
                <a:gd name="connsiteX6" fmla="*/ 159223 w 1521724"/>
                <a:gd name="connsiteY6" fmla="*/ 1628632 h 1694596"/>
                <a:gd name="connsiteX7" fmla="*/ 145576 w 1521724"/>
                <a:gd name="connsiteY7" fmla="*/ 222913 h 1694596"/>
                <a:gd name="connsiteX0" fmla="*/ 0 w 1376148"/>
                <a:gd name="connsiteY0" fmla="*/ 222913 h 1694596"/>
                <a:gd name="connsiteX1" fmla="*/ 887104 w 1376148"/>
                <a:gd name="connsiteY1" fmla="*/ 291152 h 1694596"/>
                <a:gd name="connsiteX2" fmla="*/ 1037229 w 1376148"/>
                <a:gd name="connsiteY2" fmla="*/ 741528 h 1694596"/>
                <a:gd name="connsiteX3" fmla="*/ 1160059 w 1376148"/>
                <a:gd name="connsiteY3" fmla="*/ 946244 h 1694596"/>
                <a:gd name="connsiteX4" fmla="*/ 1323832 w 1376148"/>
                <a:gd name="connsiteY4" fmla="*/ 1314734 h 1694596"/>
                <a:gd name="connsiteX5" fmla="*/ 846161 w 1376148"/>
                <a:gd name="connsiteY5" fmla="*/ 1642280 h 1694596"/>
                <a:gd name="connsiteX6" fmla="*/ 13647 w 1376148"/>
                <a:gd name="connsiteY6" fmla="*/ 1628632 h 1694596"/>
                <a:gd name="connsiteX7" fmla="*/ 0 w 1376148"/>
                <a:gd name="connsiteY7" fmla="*/ 222913 h 1694596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376148"/>
                <a:gd name="connsiteY0" fmla="*/ 222913 h 1646829"/>
                <a:gd name="connsiteX1" fmla="*/ 887104 w 1376148"/>
                <a:gd name="connsiteY1" fmla="*/ 291152 h 1646829"/>
                <a:gd name="connsiteX2" fmla="*/ 1037229 w 1376148"/>
                <a:gd name="connsiteY2" fmla="*/ 741528 h 1646829"/>
                <a:gd name="connsiteX3" fmla="*/ 1160059 w 1376148"/>
                <a:gd name="connsiteY3" fmla="*/ 946244 h 1646829"/>
                <a:gd name="connsiteX4" fmla="*/ 1323832 w 1376148"/>
                <a:gd name="connsiteY4" fmla="*/ 1314734 h 1646829"/>
                <a:gd name="connsiteX5" fmla="*/ 846161 w 1376148"/>
                <a:gd name="connsiteY5" fmla="*/ 1642280 h 1646829"/>
                <a:gd name="connsiteX6" fmla="*/ 13647 w 1376148"/>
                <a:gd name="connsiteY6" fmla="*/ 1628632 h 1646829"/>
                <a:gd name="connsiteX7" fmla="*/ 0 w 1376148"/>
                <a:gd name="connsiteY7" fmla="*/ 222913 h 1646829"/>
                <a:gd name="connsiteX0" fmla="*/ 0 w 1212375"/>
                <a:gd name="connsiteY0" fmla="*/ 222913 h 1646829"/>
                <a:gd name="connsiteX1" fmla="*/ 887104 w 1212375"/>
                <a:gd name="connsiteY1" fmla="*/ 291152 h 1646829"/>
                <a:gd name="connsiteX2" fmla="*/ 1037229 w 1212375"/>
                <a:gd name="connsiteY2" fmla="*/ 741528 h 1646829"/>
                <a:gd name="connsiteX3" fmla="*/ 1160059 w 1212375"/>
                <a:gd name="connsiteY3" fmla="*/ 946244 h 1646829"/>
                <a:gd name="connsiteX4" fmla="*/ 1160059 w 1212375"/>
                <a:gd name="connsiteY4" fmla="*/ 1328382 h 1646829"/>
                <a:gd name="connsiteX5" fmla="*/ 846161 w 1212375"/>
                <a:gd name="connsiteY5" fmla="*/ 1642280 h 1646829"/>
                <a:gd name="connsiteX6" fmla="*/ 13647 w 1212375"/>
                <a:gd name="connsiteY6" fmla="*/ 1628632 h 1646829"/>
                <a:gd name="connsiteX7" fmla="*/ 0 w 1212375"/>
                <a:gd name="connsiteY7" fmla="*/ 222913 h 1646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2375" h="1646829">
                  <a:moveTo>
                    <a:pt x="0" y="222913"/>
                  </a:moveTo>
                  <a:cubicBezTo>
                    <a:pt x="145576" y="0"/>
                    <a:pt x="714232" y="204716"/>
                    <a:pt x="887104" y="291152"/>
                  </a:cubicBezTo>
                  <a:cubicBezTo>
                    <a:pt x="1059976" y="377588"/>
                    <a:pt x="991737" y="632346"/>
                    <a:pt x="1037229" y="741528"/>
                  </a:cubicBezTo>
                  <a:cubicBezTo>
                    <a:pt x="1082721" y="850710"/>
                    <a:pt x="1139587" y="848435"/>
                    <a:pt x="1160059" y="946244"/>
                  </a:cubicBezTo>
                  <a:cubicBezTo>
                    <a:pt x="1180531" y="1044053"/>
                    <a:pt x="1212375" y="1212376"/>
                    <a:pt x="1160059" y="1328382"/>
                  </a:cubicBezTo>
                  <a:cubicBezTo>
                    <a:pt x="1107743" y="1444388"/>
                    <a:pt x="1091821" y="1508078"/>
                    <a:pt x="846161" y="1642280"/>
                  </a:cubicBezTo>
                  <a:cubicBezTo>
                    <a:pt x="341194" y="1640005"/>
                    <a:pt x="1203277" y="1646829"/>
                    <a:pt x="13647" y="1628632"/>
                  </a:cubicBezTo>
                  <a:cubicBezTo>
                    <a:pt x="11373" y="491319"/>
                    <a:pt x="4550" y="746077"/>
                    <a:pt x="0" y="222913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8" name="Freeform 117"/>
            <p:cNvSpPr/>
            <p:nvPr/>
          </p:nvSpPr>
          <p:spPr bwMode="auto">
            <a:xfrm flipH="1" flipV="1">
              <a:off x="6851177" y="3407392"/>
              <a:ext cx="2006220" cy="823414"/>
            </a:xfrm>
            <a:custGeom>
              <a:avLst/>
              <a:gdLst>
                <a:gd name="connsiteX0" fmla="*/ 247934 w 1885666"/>
                <a:gd name="connsiteY0" fmla="*/ 1084996 h 1219199"/>
                <a:gd name="connsiteX1" fmla="*/ 1066800 w 1885666"/>
                <a:gd name="connsiteY1" fmla="*/ 962167 h 1219199"/>
                <a:gd name="connsiteX2" fmla="*/ 1749188 w 1885666"/>
                <a:gd name="connsiteY2" fmla="*/ 156949 h 1219199"/>
                <a:gd name="connsiteX3" fmla="*/ 247934 w 1885666"/>
                <a:gd name="connsiteY3" fmla="*/ 156949 h 1219199"/>
                <a:gd name="connsiteX4" fmla="*/ 247934 w 1885666"/>
                <a:gd name="connsiteY4" fmla="*/ 1084996 h 1219199"/>
                <a:gd name="connsiteX0" fmla="*/ 247934 w 1885666"/>
                <a:gd name="connsiteY0" fmla="*/ 1062250 h 1196453"/>
                <a:gd name="connsiteX1" fmla="*/ 1066800 w 1885666"/>
                <a:gd name="connsiteY1" fmla="*/ 939421 h 1196453"/>
                <a:gd name="connsiteX2" fmla="*/ 1749188 w 1885666"/>
                <a:gd name="connsiteY2" fmla="*/ 134203 h 1196453"/>
                <a:gd name="connsiteX3" fmla="*/ 247934 w 1885666"/>
                <a:gd name="connsiteY3" fmla="*/ 134203 h 1196453"/>
                <a:gd name="connsiteX4" fmla="*/ 247934 w 1885666"/>
                <a:gd name="connsiteY4" fmla="*/ 1062250 h 1196453"/>
                <a:gd name="connsiteX0" fmla="*/ 136478 w 1774210"/>
                <a:gd name="connsiteY0" fmla="*/ 1062250 h 1314734"/>
                <a:gd name="connsiteX1" fmla="*/ 955344 w 1774210"/>
                <a:gd name="connsiteY1" fmla="*/ 939421 h 1314734"/>
                <a:gd name="connsiteX2" fmla="*/ 1637732 w 1774210"/>
                <a:gd name="connsiteY2" fmla="*/ 134203 h 1314734"/>
                <a:gd name="connsiteX3" fmla="*/ 136478 w 1774210"/>
                <a:gd name="connsiteY3" fmla="*/ 134203 h 1314734"/>
                <a:gd name="connsiteX4" fmla="*/ 136478 w 1774210"/>
                <a:gd name="connsiteY4" fmla="*/ 1062250 h 1314734"/>
                <a:gd name="connsiteX0" fmla="*/ 0 w 1637732"/>
                <a:gd name="connsiteY0" fmla="*/ 1062250 h 1314734"/>
                <a:gd name="connsiteX1" fmla="*/ 818866 w 1637732"/>
                <a:gd name="connsiteY1" fmla="*/ 939421 h 1314734"/>
                <a:gd name="connsiteX2" fmla="*/ 1501254 w 1637732"/>
                <a:gd name="connsiteY2" fmla="*/ 134203 h 1314734"/>
                <a:gd name="connsiteX3" fmla="*/ 0 w 1637732"/>
                <a:gd name="connsiteY3" fmla="*/ 134203 h 1314734"/>
                <a:gd name="connsiteX4" fmla="*/ 0 w 1637732"/>
                <a:gd name="connsiteY4" fmla="*/ 1062250 h 1314734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637732"/>
                <a:gd name="connsiteY0" fmla="*/ 948519 h 1201003"/>
                <a:gd name="connsiteX1" fmla="*/ 818866 w 1637732"/>
                <a:gd name="connsiteY1" fmla="*/ 825690 h 1201003"/>
                <a:gd name="connsiteX2" fmla="*/ 1501254 w 1637732"/>
                <a:gd name="connsiteY2" fmla="*/ 20472 h 1201003"/>
                <a:gd name="connsiteX3" fmla="*/ 0 w 1637732"/>
                <a:gd name="connsiteY3" fmla="*/ 20472 h 1201003"/>
                <a:gd name="connsiteX4" fmla="*/ 0 w 163773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  <a:gd name="connsiteX0" fmla="*/ 0 w 1514902"/>
                <a:gd name="connsiteY0" fmla="*/ 948519 h 1201003"/>
                <a:gd name="connsiteX1" fmla="*/ 818866 w 1514902"/>
                <a:gd name="connsiteY1" fmla="*/ 825690 h 1201003"/>
                <a:gd name="connsiteX2" fmla="*/ 1501254 w 1514902"/>
                <a:gd name="connsiteY2" fmla="*/ 20472 h 1201003"/>
                <a:gd name="connsiteX3" fmla="*/ 0 w 1514902"/>
                <a:gd name="connsiteY3" fmla="*/ 20472 h 1201003"/>
                <a:gd name="connsiteX4" fmla="*/ 0 w 1514902"/>
                <a:gd name="connsiteY4" fmla="*/ 948519 h 120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4902" h="1201003">
                  <a:moveTo>
                    <a:pt x="0" y="948519"/>
                  </a:moveTo>
                  <a:cubicBezTo>
                    <a:pt x="341194" y="1000835"/>
                    <a:pt x="568657" y="980364"/>
                    <a:pt x="818866" y="825690"/>
                  </a:cubicBezTo>
                  <a:cubicBezTo>
                    <a:pt x="1069075" y="671016"/>
                    <a:pt x="1514902" y="318448"/>
                    <a:pt x="1501254" y="20472"/>
                  </a:cubicBezTo>
                  <a:cubicBezTo>
                    <a:pt x="382137" y="22747"/>
                    <a:pt x="793844" y="0"/>
                    <a:pt x="0" y="20472"/>
                  </a:cubicBezTo>
                  <a:cubicBezTo>
                    <a:pt x="11374" y="1201003"/>
                    <a:pt x="13648" y="486769"/>
                    <a:pt x="0" y="94851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6441868" y="2066957"/>
              <a:ext cx="2402006" cy="2156347"/>
            </a:xfrm>
            <a:prstGeom prst="rect">
              <a:avLst/>
            </a:prstGeom>
            <a:noFill/>
            <a:ln w="222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entropy</a:t>
            </a:r>
            <a:br>
              <a:rPr lang="en-US" dirty="0" smtClean="0"/>
            </a:br>
            <a:r>
              <a:rPr lang="en-US" dirty="0" smtClean="0"/>
              <a:t>to color consistency</a:t>
            </a:r>
            <a:endParaRPr lang="en-US" dirty="0"/>
          </a:p>
        </p:txBody>
      </p:sp>
      <p:grpSp>
        <p:nvGrpSpPr>
          <p:cNvPr id="3" name="Group 34"/>
          <p:cNvGrpSpPr/>
          <p:nvPr/>
        </p:nvGrpSpPr>
        <p:grpSpPr>
          <a:xfrm>
            <a:off x="398462" y="4481747"/>
            <a:ext cx="6198781" cy="1187069"/>
            <a:chOff x="1626782" y="4481747"/>
            <a:chExt cx="6198781" cy="1187069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986869" y="4481747"/>
              <a:ext cx="2838694" cy="517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626782" y="4518837"/>
              <a:ext cx="2542984" cy="448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974861" name="Object 13"/>
            <p:cNvGraphicFramePr>
              <a:graphicFrameLocks noChangeAspect="1"/>
            </p:cNvGraphicFramePr>
            <p:nvPr/>
          </p:nvGraphicFramePr>
          <p:xfrm>
            <a:off x="1677583" y="4560888"/>
            <a:ext cx="2581275" cy="395287"/>
          </p:xfrm>
          <a:graphic>
            <a:graphicData uri="http://schemas.openxmlformats.org/presentationml/2006/ole">
              <p:oleObj spid="_x0000_s555010" name="Equation" r:id="rId4" imgW="1511280" imgH="228600" progId="Equation.3">
                <p:embed/>
              </p:oleObj>
            </a:graphicData>
          </a:graphic>
        </p:graphicFrame>
        <p:sp>
          <p:nvSpPr>
            <p:cNvPr id="41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cxnSp>
        <p:nvCxnSpPr>
          <p:cNvPr id="77" name="Straight Connector 76"/>
          <p:cNvCxnSpPr/>
          <p:nvPr/>
        </p:nvCxnSpPr>
        <p:spPr bwMode="auto">
          <a:xfrm>
            <a:off x="7779224" y="2374710"/>
            <a:ext cx="914400" cy="914400"/>
          </a:xfrm>
          <a:prstGeom prst="line">
            <a:avLst/>
          </a:prstGeom>
          <a:solidFill>
            <a:schemeClr val="folHlink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cxnSp>
      <p:grpSp>
        <p:nvGrpSpPr>
          <p:cNvPr id="4" name="Group 132"/>
          <p:cNvGrpSpPr/>
          <p:nvPr/>
        </p:nvGrpSpPr>
        <p:grpSpPr>
          <a:xfrm>
            <a:off x="6935333" y="2235957"/>
            <a:ext cx="1649105" cy="1687774"/>
            <a:chOff x="9842306" y="2099479"/>
            <a:chExt cx="1649105" cy="1687774"/>
          </a:xfrm>
        </p:grpSpPr>
        <p:sp>
          <p:nvSpPr>
            <p:cNvPr id="71" name="Freeform 70"/>
            <p:cNvSpPr/>
            <p:nvPr/>
          </p:nvSpPr>
          <p:spPr bwMode="auto">
            <a:xfrm>
              <a:off x="9842306" y="2099479"/>
              <a:ext cx="1649105" cy="1687774"/>
            </a:xfrm>
            <a:custGeom>
              <a:avLst/>
              <a:gdLst>
                <a:gd name="connsiteX0" fmla="*/ 500418 w 1935708"/>
                <a:gd name="connsiteY0" fmla="*/ 179696 h 1533099"/>
                <a:gd name="connsiteX1" fmla="*/ 50042 w 1935708"/>
                <a:gd name="connsiteY1" fmla="*/ 875731 h 1533099"/>
                <a:gd name="connsiteX2" fmla="*/ 800669 w 1935708"/>
                <a:gd name="connsiteY2" fmla="*/ 1066800 h 1533099"/>
                <a:gd name="connsiteX3" fmla="*/ 1182807 w 1935708"/>
                <a:gd name="connsiteY3" fmla="*/ 1530824 h 1533099"/>
                <a:gd name="connsiteX4" fmla="*/ 1865195 w 1935708"/>
                <a:gd name="connsiteY4" fmla="*/ 1080448 h 1533099"/>
                <a:gd name="connsiteX5" fmla="*/ 1605887 w 1935708"/>
                <a:gd name="connsiteY5" fmla="*/ 152400 h 1533099"/>
                <a:gd name="connsiteX6" fmla="*/ 500418 w 1935708"/>
                <a:gd name="connsiteY6" fmla="*/ 179696 h 1533099"/>
                <a:gd name="connsiteX0" fmla="*/ 693761 w 1897039"/>
                <a:gd name="connsiteY0" fmla="*/ 541361 h 1458036"/>
                <a:gd name="connsiteX1" fmla="*/ 11373 w 1897039"/>
                <a:gd name="connsiteY1" fmla="*/ 800668 h 1458036"/>
                <a:gd name="connsiteX2" fmla="*/ 762000 w 1897039"/>
                <a:gd name="connsiteY2" fmla="*/ 991737 h 1458036"/>
                <a:gd name="connsiteX3" fmla="*/ 1144138 w 1897039"/>
                <a:gd name="connsiteY3" fmla="*/ 1455761 h 1458036"/>
                <a:gd name="connsiteX4" fmla="*/ 1826526 w 1897039"/>
                <a:gd name="connsiteY4" fmla="*/ 1005385 h 1458036"/>
                <a:gd name="connsiteX5" fmla="*/ 1567218 w 1897039"/>
                <a:gd name="connsiteY5" fmla="*/ 77337 h 1458036"/>
                <a:gd name="connsiteX6" fmla="*/ 693761 w 1897039"/>
                <a:gd name="connsiteY6" fmla="*/ 541361 h 1458036"/>
                <a:gd name="connsiteX0" fmla="*/ 693761 w 1833350"/>
                <a:gd name="connsiteY0" fmla="*/ 473122 h 1389797"/>
                <a:gd name="connsiteX1" fmla="*/ 11373 w 1833350"/>
                <a:gd name="connsiteY1" fmla="*/ 732429 h 1389797"/>
                <a:gd name="connsiteX2" fmla="*/ 762000 w 1833350"/>
                <a:gd name="connsiteY2" fmla="*/ 923498 h 1389797"/>
                <a:gd name="connsiteX3" fmla="*/ 1144138 w 1833350"/>
                <a:gd name="connsiteY3" fmla="*/ 1387522 h 1389797"/>
                <a:gd name="connsiteX4" fmla="*/ 1826526 w 1833350"/>
                <a:gd name="connsiteY4" fmla="*/ 937146 h 1389797"/>
                <a:gd name="connsiteX5" fmla="*/ 1185081 w 1833350"/>
                <a:gd name="connsiteY5" fmla="*/ 77337 h 1389797"/>
                <a:gd name="connsiteX6" fmla="*/ 693761 w 1833350"/>
                <a:gd name="connsiteY6" fmla="*/ 473122 h 1389797"/>
                <a:gd name="connsiteX0" fmla="*/ 693761 w 1696872"/>
                <a:gd name="connsiteY0" fmla="*/ 479946 h 1403445"/>
                <a:gd name="connsiteX1" fmla="*/ 11373 w 1696872"/>
                <a:gd name="connsiteY1" fmla="*/ 739253 h 1403445"/>
                <a:gd name="connsiteX2" fmla="*/ 762000 w 1696872"/>
                <a:gd name="connsiteY2" fmla="*/ 930322 h 1403445"/>
                <a:gd name="connsiteX3" fmla="*/ 1144138 w 1696872"/>
                <a:gd name="connsiteY3" fmla="*/ 1394346 h 1403445"/>
                <a:gd name="connsiteX4" fmla="*/ 1690048 w 1696872"/>
                <a:gd name="connsiteY4" fmla="*/ 984913 h 1403445"/>
                <a:gd name="connsiteX5" fmla="*/ 1185081 w 1696872"/>
                <a:gd name="connsiteY5" fmla="*/ 84161 h 1403445"/>
                <a:gd name="connsiteX6" fmla="*/ 693761 w 1696872"/>
                <a:gd name="connsiteY6" fmla="*/ 479946 h 1403445"/>
                <a:gd name="connsiteX0" fmla="*/ 489045 w 1492156"/>
                <a:gd name="connsiteY0" fmla="*/ 479946 h 1403445"/>
                <a:gd name="connsiteX1" fmla="*/ 11373 w 1492156"/>
                <a:gd name="connsiteY1" fmla="*/ 684662 h 1403445"/>
                <a:gd name="connsiteX2" fmla="*/ 557284 w 1492156"/>
                <a:gd name="connsiteY2" fmla="*/ 930322 h 1403445"/>
                <a:gd name="connsiteX3" fmla="*/ 939422 w 1492156"/>
                <a:gd name="connsiteY3" fmla="*/ 1394346 h 1403445"/>
                <a:gd name="connsiteX4" fmla="*/ 1485332 w 1492156"/>
                <a:gd name="connsiteY4" fmla="*/ 984913 h 1403445"/>
                <a:gd name="connsiteX5" fmla="*/ 980365 w 1492156"/>
                <a:gd name="connsiteY5" fmla="*/ 84161 h 1403445"/>
                <a:gd name="connsiteX6" fmla="*/ 489045 w 1492156"/>
                <a:gd name="connsiteY6" fmla="*/ 479946 h 1403445"/>
                <a:gd name="connsiteX0" fmla="*/ 529988 w 1533099"/>
                <a:gd name="connsiteY0" fmla="*/ 479946 h 1414818"/>
                <a:gd name="connsiteX1" fmla="*/ 52316 w 1533099"/>
                <a:gd name="connsiteY1" fmla="*/ 684662 h 1414818"/>
                <a:gd name="connsiteX2" fmla="*/ 216090 w 1533099"/>
                <a:gd name="connsiteY2" fmla="*/ 1107743 h 1414818"/>
                <a:gd name="connsiteX3" fmla="*/ 980365 w 1533099"/>
                <a:gd name="connsiteY3" fmla="*/ 1394346 h 1414818"/>
                <a:gd name="connsiteX4" fmla="*/ 1526275 w 1533099"/>
                <a:gd name="connsiteY4" fmla="*/ 984913 h 1414818"/>
                <a:gd name="connsiteX5" fmla="*/ 1021308 w 1533099"/>
                <a:gd name="connsiteY5" fmla="*/ 84161 h 1414818"/>
                <a:gd name="connsiteX6" fmla="*/ 529988 w 1533099"/>
                <a:gd name="connsiteY6" fmla="*/ 479946 h 1414818"/>
                <a:gd name="connsiteX0" fmla="*/ 529988 w 1649105"/>
                <a:gd name="connsiteY0" fmla="*/ 479946 h 1687774"/>
                <a:gd name="connsiteX1" fmla="*/ 52316 w 1649105"/>
                <a:gd name="connsiteY1" fmla="*/ 684662 h 1687774"/>
                <a:gd name="connsiteX2" fmla="*/ 216090 w 1649105"/>
                <a:gd name="connsiteY2" fmla="*/ 1107743 h 1687774"/>
                <a:gd name="connsiteX3" fmla="*/ 284329 w 1649105"/>
                <a:gd name="connsiteY3" fmla="*/ 1667302 h 1687774"/>
                <a:gd name="connsiteX4" fmla="*/ 1526275 w 1649105"/>
                <a:gd name="connsiteY4" fmla="*/ 984913 h 1687774"/>
                <a:gd name="connsiteX5" fmla="*/ 1021308 w 1649105"/>
                <a:gd name="connsiteY5" fmla="*/ 84161 h 1687774"/>
                <a:gd name="connsiteX6" fmla="*/ 529988 w 1649105"/>
                <a:gd name="connsiteY6" fmla="*/ 479946 h 168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49105" h="1687774">
                  <a:moveTo>
                    <a:pt x="529988" y="479946"/>
                  </a:moveTo>
                  <a:cubicBezTo>
                    <a:pt x="368489" y="580030"/>
                    <a:pt x="104632" y="580029"/>
                    <a:pt x="52316" y="684662"/>
                  </a:cubicBezTo>
                  <a:cubicBezTo>
                    <a:pt x="0" y="789295"/>
                    <a:pt x="177421" y="943970"/>
                    <a:pt x="216090" y="1107743"/>
                  </a:cubicBezTo>
                  <a:cubicBezTo>
                    <a:pt x="254759" y="1271516"/>
                    <a:pt x="65965" y="1687774"/>
                    <a:pt x="284329" y="1667302"/>
                  </a:cubicBezTo>
                  <a:cubicBezTo>
                    <a:pt x="502693" y="1646830"/>
                    <a:pt x="1403445" y="1248770"/>
                    <a:pt x="1526275" y="984913"/>
                  </a:cubicBezTo>
                  <a:cubicBezTo>
                    <a:pt x="1649105" y="721056"/>
                    <a:pt x="1187356" y="168322"/>
                    <a:pt x="1021308" y="84161"/>
                  </a:cubicBezTo>
                  <a:cubicBezTo>
                    <a:pt x="855260" y="0"/>
                    <a:pt x="691487" y="379863"/>
                    <a:pt x="529988" y="479946"/>
                  </a:cubicBezTo>
                  <a:close/>
                </a:path>
              </a:pathLst>
            </a:custGeom>
            <a:noFill/>
            <a:ln w="635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9951490" y="2661313"/>
              <a:ext cx="297979" cy="37076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10090244" y="2233711"/>
              <a:ext cx="624406" cy="93711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0051576" y="2279175"/>
              <a:ext cx="866633" cy="1276061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/>
            <p:nvPr/>
          </p:nvCxnSpPr>
          <p:spPr bwMode="auto">
            <a:xfrm flipV="1">
              <a:off x="10217624" y="2402005"/>
              <a:ext cx="878006" cy="1319278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flipV="1">
              <a:off x="10492852" y="2562686"/>
              <a:ext cx="698558" cy="102439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flipV="1">
              <a:off x="10795377" y="2729552"/>
              <a:ext cx="504969" cy="750621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flipV="1">
              <a:off x="11056961" y="2920620"/>
              <a:ext cx="338920" cy="507233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133"/>
          <p:cNvGrpSpPr/>
          <p:nvPr/>
        </p:nvGrpSpPr>
        <p:grpSpPr>
          <a:xfrm>
            <a:off x="6498605" y="3345974"/>
            <a:ext cx="470000" cy="707886"/>
            <a:chOff x="9487465" y="3141257"/>
            <a:chExt cx="470000" cy="707886"/>
          </a:xfrm>
        </p:grpSpPr>
        <p:sp>
          <p:nvSpPr>
            <p:cNvPr id="74" name="TextBox 73"/>
            <p:cNvSpPr txBox="1"/>
            <p:nvPr/>
          </p:nvSpPr>
          <p:spPr>
            <a:xfrm>
              <a:off x="9487465" y="3141257"/>
              <a:ext cx="47000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i="1" dirty="0" smtClean="0">
                  <a:latin typeface="+mn-lt"/>
                </a:rPr>
                <a:t>S</a:t>
              </a:r>
              <a:endParaRPr lang="en-CA" sz="4000" b="1" i="1" dirty="0">
                <a:latin typeface="+mn-lt"/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 bwMode="auto">
            <a:xfrm flipH="1">
              <a:off x="9596107" y="3229971"/>
              <a:ext cx="245657" cy="18"/>
            </a:xfrm>
            <a:prstGeom prst="line">
              <a:avLst/>
            </a:prstGeom>
            <a:solidFill>
              <a:schemeClr val="folHlink"/>
            </a:solidFill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94" name="TextBox 93"/>
          <p:cNvSpPr txBox="1"/>
          <p:nvPr/>
        </p:nvSpPr>
        <p:spPr>
          <a:xfrm>
            <a:off x="7604080" y="1626363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+mn-lt"/>
              </a:rPr>
              <a:t>S</a:t>
            </a:r>
            <a:r>
              <a:rPr lang="en-US" sz="2000" i="1" baseline="-25000" dirty="0" smtClean="0">
                <a:latin typeface="+mn-lt"/>
              </a:rPr>
              <a:t>i</a:t>
            </a:r>
            <a:r>
              <a:rPr lang="en-US" sz="2000" i="1" dirty="0" smtClean="0">
                <a:latin typeface="Symbol" pitchFamily="18" charset="2"/>
              </a:rPr>
              <a:t> </a:t>
            </a:r>
            <a:r>
              <a:rPr lang="en-US" sz="2000" i="1" dirty="0" smtClean="0">
                <a:latin typeface="+mn-lt"/>
              </a:rPr>
              <a:t>= </a:t>
            </a:r>
            <a:r>
              <a:rPr lang="en-US" sz="2000" i="1" dirty="0" err="1" smtClean="0">
                <a:latin typeface="+mn-lt"/>
              </a:rPr>
              <a:t>S</a:t>
            </a:r>
            <a:r>
              <a:rPr lang="en-US" sz="2000" i="1" dirty="0" err="1" smtClean="0">
                <a:latin typeface="+mn-lt"/>
                <a:sym typeface="Symbol"/>
              </a:rPr>
              <a:t></a:t>
            </a:r>
            <a:r>
              <a:rPr lang="en-US" sz="2000" i="1" dirty="0" err="1" smtClean="0">
                <a:latin typeface="Symbol" pitchFamily="18" charset="2"/>
              </a:rPr>
              <a:t>W</a:t>
            </a:r>
            <a:r>
              <a:rPr lang="en-US" sz="2000" i="1" baseline="-25000" dirty="0" err="1" smtClean="0"/>
              <a:t>i</a:t>
            </a:r>
            <a:endParaRPr lang="en-CA" sz="2000" i="1" dirty="0" smtClean="0">
              <a:latin typeface="Symbol" pitchFamily="18" charset="2"/>
            </a:endParaRPr>
          </a:p>
        </p:txBody>
      </p:sp>
      <p:grpSp>
        <p:nvGrpSpPr>
          <p:cNvPr id="6" name="Group 114"/>
          <p:cNvGrpSpPr/>
          <p:nvPr/>
        </p:nvGrpSpPr>
        <p:grpSpPr>
          <a:xfrm>
            <a:off x="436502" y="5316271"/>
            <a:ext cx="6146597" cy="1366579"/>
            <a:chOff x="436502" y="5316271"/>
            <a:chExt cx="6146597" cy="1366579"/>
          </a:xfrm>
        </p:grpSpPr>
        <p:cxnSp>
          <p:nvCxnSpPr>
            <p:cNvPr id="104" name="Straight Connector 103"/>
            <p:cNvCxnSpPr>
              <a:stCxn id="51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7" name="Group 113"/>
            <p:cNvGrpSpPr/>
            <p:nvPr/>
          </p:nvGrpSpPr>
          <p:grpSpPr>
            <a:xfrm>
              <a:off x="436502" y="5316271"/>
              <a:ext cx="6146597" cy="1366579"/>
              <a:chOff x="436502" y="5316271"/>
              <a:chExt cx="6146597" cy="1366579"/>
            </a:xfrm>
          </p:grpSpPr>
          <p:grpSp>
            <p:nvGrpSpPr>
              <p:cNvPr id="8" name="Group 61"/>
              <p:cNvGrpSpPr/>
              <p:nvPr/>
            </p:nvGrpSpPr>
            <p:grpSpPr>
              <a:xfrm>
                <a:off x="536664" y="5316271"/>
                <a:ext cx="6046435" cy="1176664"/>
                <a:chOff x="1764984" y="5316271"/>
                <a:chExt cx="6046435" cy="1176664"/>
              </a:xfrm>
            </p:grpSpPr>
            <p:grpSp>
              <p:nvGrpSpPr>
                <p:cNvPr id="9" name="Group 53"/>
                <p:cNvGrpSpPr/>
                <p:nvPr/>
              </p:nvGrpSpPr>
              <p:grpSpPr>
                <a:xfrm>
                  <a:off x="1764984" y="5316271"/>
                  <a:ext cx="2558334" cy="1173126"/>
                  <a:chOff x="1637388" y="5316271"/>
                  <a:chExt cx="2558334" cy="1173126"/>
                </a:xfrm>
              </p:grpSpPr>
              <p:cxnSp>
                <p:nvCxnSpPr>
                  <p:cNvPr id="44" name="Straight Arrow Connector 43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7" name="Straight Arrow Connector 46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1" name="Freeform 50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740148" y="6036955"/>
                    <a:ext cx="4555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10" name="Group 55"/>
                <p:cNvGrpSpPr/>
                <p:nvPr/>
              </p:nvGrpSpPr>
              <p:grpSpPr>
                <a:xfrm>
                  <a:off x="5266779" y="5319809"/>
                  <a:ext cx="2544640" cy="1173126"/>
                  <a:chOff x="1637388" y="5316271"/>
                  <a:chExt cx="2544640" cy="1173126"/>
                </a:xfrm>
              </p:grpSpPr>
              <p:cxnSp>
                <p:nvCxnSpPr>
                  <p:cNvPr id="57" name="Straight Arrow Connector 56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58" name="Straight Arrow Connector 57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59" name="Freeform 58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699204" y="6009659"/>
                    <a:ext cx="4828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11" name="Group 111"/>
              <p:cNvGrpSpPr/>
              <p:nvPr/>
            </p:nvGrpSpPr>
            <p:grpSpPr>
              <a:xfrm>
                <a:off x="436502" y="6328374"/>
                <a:ext cx="2260684" cy="354476"/>
                <a:chOff x="436502" y="6328374"/>
                <a:chExt cx="2260684" cy="354476"/>
              </a:xfrm>
            </p:grpSpPr>
            <p:sp>
              <p:nvSpPr>
                <p:cNvPr id="97" name="Rectangle 96"/>
                <p:cNvSpPr/>
                <p:nvPr/>
              </p:nvSpPr>
              <p:spPr>
                <a:xfrm>
                  <a:off x="2272070" y="6328374"/>
                  <a:ext cx="4251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332649" y="6344296"/>
                  <a:ext cx="5854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36502" y="63306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12" name="Group 112"/>
              <p:cNvGrpSpPr/>
              <p:nvPr/>
            </p:nvGrpSpPr>
            <p:grpSpPr>
              <a:xfrm>
                <a:off x="3955349" y="6330646"/>
                <a:ext cx="2208229" cy="349930"/>
                <a:chOff x="3955349" y="6330646"/>
                <a:chExt cx="2208229" cy="349930"/>
              </a:xfrm>
            </p:grpSpPr>
            <p:sp>
              <p:nvSpPr>
                <p:cNvPr id="106" name="Rectangle 105"/>
                <p:cNvSpPr/>
                <p:nvPr/>
              </p:nvSpPr>
              <p:spPr>
                <a:xfrm>
                  <a:off x="5699990" y="6330646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955349" y="6342022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760550" y="6332918"/>
                  <a:ext cx="6238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sp>
        <p:nvSpPr>
          <p:cNvPr id="125" name="TextBox 124"/>
          <p:cNvSpPr txBox="1"/>
          <p:nvPr/>
        </p:nvSpPr>
        <p:spPr>
          <a:xfrm>
            <a:off x="590175" y="3251537"/>
            <a:ext cx="2153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convex function of</a:t>
            </a:r>
          </a:p>
          <a:p>
            <a:pPr algn="ctr"/>
            <a:r>
              <a:rPr lang="en-US" sz="2000" b="1" dirty="0" smtClean="0"/>
              <a:t>cardinality  |</a:t>
            </a:r>
            <a:r>
              <a:rPr lang="en-US" sz="2000" b="1" i="1" dirty="0" smtClean="0"/>
              <a:t>S</a:t>
            </a:r>
            <a:r>
              <a:rPr lang="en-US" sz="2000" b="1" dirty="0" smtClean="0"/>
              <a:t>|</a:t>
            </a:r>
            <a:endParaRPr lang="en-US" sz="2000" b="1" i="1" dirty="0" smtClean="0">
              <a:latin typeface="+mn-lt"/>
            </a:endParaRPr>
          </a:p>
          <a:p>
            <a:pPr algn="ctr"/>
            <a:r>
              <a:rPr lang="en-US" sz="2000" b="1" i="1" dirty="0" smtClean="0">
                <a:solidFill>
                  <a:srgbClr val="FF0000"/>
                </a:solidFill>
              </a:rPr>
              <a:t>(non-submodular)</a:t>
            </a:r>
          </a:p>
        </p:txBody>
      </p:sp>
      <p:grpSp>
        <p:nvGrpSpPr>
          <p:cNvPr id="13" name="Group 129"/>
          <p:cNvGrpSpPr/>
          <p:nvPr/>
        </p:nvGrpSpPr>
        <p:grpSpPr>
          <a:xfrm>
            <a:off x="4312693" y="5520999"/>
            <a:ext cx="2251877" cy="743323"/>
            <a:chOff x="4312693" y="5520999"/>
            <a:chExt cx="2251877" cy="743323"/>
          </a:xfrm>
        </p:grpSpPr>
        <p:sp>
          <p:nvSpPr>
            <p:cNvPr id="127" name="Freeform 126"/>
            <p:cNvSpPr/>
            <p:nvPr/>
          </p:nvSpPr>
          <p:spPr bwMode="auto">
            <a:xfrm>
              <a:off x="5991367" y="5800297"/>
              <a:ext cx="545911" cy="464025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  <a:gd name="connsiteX0" fmla="*/ 318448 w 318448"/>
                <a:gd name="connsiteY0" fmla="*/ 0 h 433762"/>
                <a:gd name="connsiteX1" fmla="*/ 0 w 318448"/>
                <a:gd name="connsiteY1" fmla="*/ 433762 h 433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8448" h="433762">
                  <a:moveTo>
                    <a:pt x="318448" y="0"/>
                  </a:moveTo>
                  <a:cubicBezTo>
                    <a:pt x="108803" y="119072"/>
                    <a:pt x="58382" y="110569"/>
                    <a:pt x="0" y="433762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28" name="Freeform 127"/>
            <p:cNvSpPr/>
            <p:nvPr/>
          </p:nvSpPr>
          <p:spPr bwMode="auto">
            <a:xfrm>
              <a:off x="4312693" y="5520999"/>
              <a:ext cx="2251877" cy="729676"/>
            </a:xfrm>
            <a:custGeom>
              <a:avLst/>
              <a:gdLst>
                <a:gd name="connsiteX0" fmla="*/ 286603 w 286603"/>
                <a:gd name="connsiteY0" fmla="*/ 0 h 586854"/>
                <a:gd name="connsiteX1" fmla="*/ 54591 w 286603"/>
                <a:gd name="connsiteY1" fmla="*/ 259307 h 586854"/>
                <a:gd name="connsiteX2" fmla="*/ 0 w 286603"/>
                <a:gd name="connsiteY2" fmla="*/ 586854 h 586854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29571 h 616425"/>
                <a:gd name="connsiteX1" fmla="*/ 134630 w 286603"/>
                <a:gd name="connsiteY1" fmla="*/ 97809 h 616425"/>
                <a:gd name="connsiteX2" fmla="*/ 0 w 286603"/>
                <a:gd name="connsiteY2" fmla="*/ 616425 h 616425"/>
                <a:gd name="connsiteX0" fmla="*/ 286603 w 286603"/>
                <a:gd name="connsiteY0" fmla="*/ 34829 h 621683"/>
                <a:gd name="connsiteX1" fmla="*/ 134630 w 286603"/>
                <a:gd name="connsiteY1" fmla="*/ 103067 h 621683"/>
                <a:gd name="connsiteX2" fmla="*/ 0 w 286603"/>
                <a:gd name="connsiteY2" fmla="*/ 621683 h 621683"/>
                <a:gd name="connsiteX0" fmla="*/ 286603 w 286603"/>
                <a:gd name="connsiteY0" fmla="*/ 0 h 586854"/>
                <a:gd name="connsiteX1" fmla="*/ 0 w 286603"/>
                <a:gd name="connsiteY1" fmla="*/ 586854 h 586854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96767 h 683621"/>
                <a:gd name="connsiteX1" fmla="*/ 0 w 286603"/>
                <a:gd name="connsiteY1" fmla="*/ 683621 h 683621"/>
                <a:gd name="connsiteX0" fmla="*/ 286603 w 286603"/>
                <a:gd name="connsiteY0" fmla="*/ 48383 h 635237"/>
                <a:gd name="connsiteX1" fmla="*/ 0 w 286603"/>
                <a:gd name="connsiteY1" fmla="*/ 635237 h 635237"/>
                <a:gd name="connsiteX0" fmla="*/ 295559 w 295559"/>
                <a:gd name="connsiteY0" fmla="*/ 83924 h 542357"/>
                <a:gd name="connsiteX1" fmla="*/ 0 w 295559"/>
                <a:gd name="connsiteY1" fmla="*/ 542357 h 542357"/>
                <a:gd name="connsiteX0" fmla="*/ 295559 w 295559"/>
                <a:gd name="connsiteY0" fmla="*/ 228172 h 686605"/>
                <a:gd name="connsiteX1" fmla="*/ 0 w 295559"/>
                <a:gd name="connsiteY1" fmla="*/ 686605 h 68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5559" h="686605">
                  <a:moveTo>
                    <a:pt x="295559" y="228172"/>
                  </a:moveTo>
                  <a:cubicBezTo>
                    <a:pt x="218421" y="0"/>
                    <a:pt x="120709" y="144248"/>
                    <a:pt x="0" y="686605"/>
                  </a:cubicBez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ysDash"/>
              <a:miter lim="800000"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129" name="TextBox 128"/>
          <p:cNvSpPr txBox="1"/>
          <p:nvPr/>
        </p:nvSpPr>
        <p:spPr>
          <a:xfrm>
            <a:off x="6286381" y="5090611"/>
            <a:ext cx="28761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pixels in each color bin 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+mn-lt"/>
              </a:rPr>
              <a:t>i</a:t>
            </a:r>
            <a:r>
              <a:rPr lang="en-US" b="1" i="1" dirty="0" smtClean="0">
                <a:solidFill>
                  <a:srgbClr val="C00000"/>
                </a:solidFill>
                <a:latin typeface="+mn-lt"/>
              </a:rPr>
              <a:t>  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prefer  to be together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(either inside object 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or background)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51672" y="277049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latin typeface="+mn-lt"/>
              </a:rPr>
              <a:t>S</a:t>
            </a:r>
            <a:endParaRPr lang="en-CA" sz="4000" b="1" i="1" dirty="0">
              <a:latin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03410" y="3251537"/>
            <a:ext cx="2271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concave function of</a:t>
            </a:r>
          </a:p>
          <a:p>
            <a:pPr algn="ctr"/>
            <a:r>
              <a:rPr lang="en-US" sz="2000" b="1" dirty="0" smtClean="0"/>
              <a:t>cardinality  |</a:t>
            </a:r>
            <a:r>
              <a:rPr lang="en-US" sz="2000" b="1" i="1" dirty="0" smtClean="0"/>
              <a:t>S</a:t>
            </a:r>
            <a:r>
              <a:rPr lang="en-US" sz="2000" b="1" i="1" baseline="-25000" dirty="0" smtClean="0"/>
              <a:t>i</a:t>
            </a:r>
            <a:r>
              <a:rPr lang="en-US" sz="2000" b="1" dirty="0" smtClean="0"/>
              <a:t>|</a:t>
            </a:r>
            <a:endParaRPr lang="en-US" sz="2000" b="1" i="1" dirty="0" smtClean="0">
              <a:latin typeface="+mn-lt"/>
            </a:endParaRPr>
          </a:p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(submodular)</a:t>
            </a:r>
          </a:p>
        </p:txBody>
      </p:sp>
      <p:sp>
        <p:nvSpPr>
          <p:cNvPr id="78" name="TextBox 24"/>
          <p:cNvSpPr txBox="1">
            <a:spLocks noChangeArrowheads="1"/>
          </p:cNvSpPr>
          <p:nvPr/>
        </p:nvSpPr>
        <p:spPr bwMode="auto">
          <a:xfrm>
            <a:off x="3352800" y="1905000"/>
            <a:ext cx="3352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Graph-cut constructions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for similar cardinality terms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(for  </a:t>
            </a:r>
            <a:r>
              <a:rPr lang="en-CA" b="1" dirty="0" err="1" smtClean="0">
                <a:solidFill>
                  <a:srgbClr val="0000FF"/>
                </a:solidFill>
              </a:rPr>
              <a:t>superpixel</a:t>
            </a:r>
            <a:r>
              <a:rPr lang="en-CA" b="1" dirty="0" smtClean="0">
                <a:solidFill>
                  <a:srgbClr val="0000FF"/>
                </a:solidFill>
              </a:rPr>
              <a:t> consistency)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[</a:t>
            </a:r>
            <a:r>
              <a:rPr lang="en-CA" b="1" dirty="0" err="1" smtClean="0">
                <a:solidFill>
                  <a:srgbClr val="0000FF"/>
                </a:solidFill>
              </a:rPr>
              <a:t>Kohli</a:t>
            </a:r>
            <a:r>
              <a:rPr lang="en-CA" b="1" dirty="0" smtClean="0">
                <a:solidFill>
                  <a:srgbClr val="0000FF"/>
                </a:solidFill>
              </a:rPr>
              <a:t> et al. IJCV’09] 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 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0" y="1905000"/>
            <a:ext cx="3505200" cy="4648200"/>
            <a:chOff x="0" y="1905000"/>
            <a:chExt cx="3505200" cy="4648200"/>
          </a:xfrm>
        </p:grpSpPr>
        <p:cxnSp>
          <p:nvCxnSpPr>
            <p:cNvPr id="89" name="Straight Connector 88"/>
            <p:cNvCxnSpPr/>
            <p:nvPr/>
          </p:nvCxnSpPr>
          <p:spPr bwMode="auto">
            <a:xfrm>
              <a:off x="457200" y="3505200"/>
              <a:ext cx="2514600" cy="304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 bwMode="auto">
            <a:xfrm flipH="1">
              <a:off x="436728" y="3429000"/>
              <a:ext cx="2382672" cy="2999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24"/>
            <p:cNvSpPr txBox="1">
              <a:spLocks noChangeArrowheads="1"/>
            </p:cNvSpPr>
            <p:nvPr/>
          </p:nvSpPr>
          <p:spPr bwMode="auto">
            <a:xfrm>
              <a:off x="0" y="1905000"/>
              <a:ext cx="3505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In many applications, this term </a:t>
              </a:r>
            </a:p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can be either dropped or replaced with simple unary ballooning</a:t>
              </a:r>
            </a:p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[Tang et al. ICCV 2013]</a:t>
              </a:r>
            </a:p>
          </p:txBody>
        </p:sp>
      </p:grpSp>
      <p:graphicFrame>
        <p:nvGraphicFramePr>
          <p:cNvPr id="69" name="Object 14"/>
          <p:cNvGraphicFramePr>
            <a:graphicFrameLocks noChangeAspect="1"/>
          </p:cNvGraphicFramePr>
          <p:nvPr/>
        </p:nvGraphicFramePr>
        <p:xfrm>
          <a:off x="2979738" y="4530725"/>
          <a:ext cx="3854450" cy="627063"/>
        </p:xfrm>
        <a:graphic>
          <a:graphicData uri="http://schemas.openxmlformats.org/presentationml/2006/ole">
            <p:oleObj spid="_x0000_s555012" name="Equation" r:id="rId5" imgW="21207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/>
          <p:cNvGrpSpPr/>
          <p:nvPr/>
        </p:nvGrpSpPr>
        <p:grpSpPr>
          <a:xfrm>
            <a:off x="4027896" y="2951921"/>
            <a:ext cx="2449104" cy="1696278"/>
            <a:chOff x="4027896" y="2951921"/>
            <a:chExt cx="2449104" cy="1696278"/>
          </a:xfrm>
        </p:grpSpPr>
        <p:sp>
          <p:nvSpPr>
            <p:cNvPr id="59" name="Right Arrow 58"/>
            <p:cNvSpPr/>
            <p:nvPr/>
          </p:nvSpPr>
          <p:spPr bwMode="auto">
            <a:xfrm rot="16200000">
              <a:off x="4862015" y="4252415"/>
              <a:ext cx="477671" cy="313898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>
              <a:off x="4027896" y="3972646"/>
              <a:ext cx="2179700" cy="9"/>
            </a:xfrm>
            <a:prstGeom prst="straightConnector1">
              <a:avLst/>
            </a:prstGeom>
            <a:solidFill>
              <a:schemeClr val="folHlink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 flipV="1">
              <a:off x="4176752" y="2951921"/>
              <a:ext cx="3544" cy="1173126"/>
            </a:xfrm>
            <a:prstGeom prst="straightConnector1">
              <a:avLst/>
            </a:prstGeom>
            <a:solidFill>
              <a:schemeClr val="folHlink"/>
            </a:solidFill>
            <a:ln w="2857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arrow"/>
            </a:ln>
            <a:effectLst/>
          </p:spPr>
        </p:cxnSp>
        <p:sp>
          <p:nvSpPr>
            <p:cNvPr id="57" name="TextBox 56"/>
            <p:cNvSpPr txBox="1"/>
            <p:nvPr/>
          </p:nvSpPr>
          <p:spPr>
            <a:xfrm>
              <a:off x="5994176" y="3618013"/>
              <a:ext cx="4828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|</a:t>
              </a:r>
              <a:r>
                <a:rPr lang="en-US" i="1" dirty="0" smtClean="0">
                  <a:latin typeface="+mn-lt"/>
                </a:rPr>
                <a:t>S</a:t>
              </a:r>
              <a:r>
                <a:rPr lang="en-US" i="1" baseline="-25000" dirty="0" smtClean="0">
                  <a:latin typeface="+mn-lt"/>
                </a:rPr>
                <a:t>i</a:t>
              </a:r>
              <a:r>
                <a:rPr lang="en-US" dirty="0" smtClean="0"/>
                <a:t>|</a:t>
              </a:r>
              <a:endParaRPr lang="en-CA" dirty="0"/>
            </a:p>
          </p:txBody>
        </p:sp>
        <p:sp>
          <p:nvSpPr>
            <p:cNvPr id="58" name="Freeform 57"/>
            <p:cNvSpPr/>
            <p:nvPr/>
          </p:nvSpPr>
          <p:spPr bwMode="auto">
            <a:xfrm>
              <a:off x="4176983" y="3048000"/>
              <a:ext cx="1746913" cy="914401"/>
            </a:xfrm>
            <a:custGeom>
              <a:avLst/>
              <a:gdLst>
                <a:gd name="connsiteX0" fmla="*/ 0 w 1610436"/>
                <a:gd name="connsiteY0" fmla="*/ 914400 h 928048"/>
                <a:gd name="connsiteX1" fmla="*/ 846161 w 1610436"/>
                <a:gd name="connsiteY1" fmla="*/ 0 h 928048"/>
                <a:gd name="connsiteX2" fmla="*/ 1610436 w 1610436"/>
                <a:gd name="connsiteY2" fmla="*/ 928048 h 928048"/>
                <a:gd name="connsiteX0" fmla="*/ 0 w 1746913"/>
                <a:gd name="connsiteY0" fmla="*/ 914400 h 955344"/>
                <a:gd name="connsiteX1" fmla="*/ 846161 w 1746913"/>
                <a:gd name="connsiteY1" fmla="*/ 0 h 955344"/>
                <a:gd name="connsiteX2" fmla="*/ 1746913 w 1746913"/>
                <a:gd name="connsiteY2" fmla="*/ 955344 h 955344"/>
                <a:gd name="connsiteX0" fmla="*/ 0 w 1746913"/>
                <a:gd name="connsiteY0" fmla="*/ 914400 h 914401"/>
                <a:gd name="connsiteX1" fmla="*/ 846161 w 1746913"/>
                <a:gd name="connsiteY1" fmla="*/ 0 h 914401"/>
                <a:gd name="connsiteX2" fmla="*/ 1746913 w 1746913"/>
                <a:gd name="connsiteY2" fmla="*/ 914401 h 91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46913" h="914401">
                  <a:moveTo>
                    <a:pt x="0" y="914400"/>
                  </a:moveTo>
                  <a:lnTo>
                    <a:pt x="846161" y="0"/>
                  </a:lnTo>
                  <a:lnTo>
                    <a:pt x="1746913" y="914401"/>
                  </a:lnTo>
                </a:path>
              </a:pathLst>
            </a:custGeom>
            <a:noFill/>
            <a:ln w="41275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6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entropy</a:t>
            </a:r>
            <a:br>
              <a:rPr lang="en-US" dirty="0" smtClean="0"/>
            </a:br>
            <a:r>
              <a:rPr lang="en-US" dirty="0" smtClean="0"/>
              <a:t>to color consistency</a:t>
            </a:r>
            <a:endParaRPr lang="en-US" dirty="0"/>
          </a:p>
        </p:txBody>
      </p:sp>
      <p:grpSp>
        <p:nvGrpSpPr>
          <p:cNvPr id="3" name="Group 21"/>
          <p:cNvGrpSpPr/>
          <p:nvPr/>
        </p:nvGrpSpPr>
        <p:grpSpPr>
          <a:xfrm>
            <a:off x="398462" y="4481747"/>
            <a:ext cx="6198781" cy="1187069"/>
            <a:chOff x="1626782" y="4481747"/>
            <a:chExt cx="6198781" cy="1187069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986869" y="4481747"/>
              <a:ext cx="2838694" cy="5175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1626782" y="4518837"/>
              <a:ext cx="2542984" cy="44886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accent6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graphicFrame>
          <p:nvGraphicFramePr>
            <p:cNvPr id="26" name="Object 13"/>
            <p:cNvGraphicFramePr>
              <a:graphicFrameLocks noChangeAspect="1"/>
            </p:cNvGraphicFramePr>
            <p:nvPr/>
          </p:nvGraphicFramePr>
          <p:xfrm>
            <a:off x="1677583" y="4560888"/>
            <a:ext cx="2581275" cy="395287"/>
          </p:xfrm>
          <a:graphic>
            <a:graphicData uri="http://schemas.openxmlformats.org/presentationml/2006/ole">
              <p:oleObj spid="_x0000_s524290" name="Equation" r:id="rId4" imgW="1511280" imgH="228600" progId="Equation.3">
                <p:embed/>
              </p:oleObj>
            </a:graphicData>
          </a:graphic>
        </p:graphicFrame>
        <p:sp>
          <p:nvSpPr>
            <p:cNvPr id="28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29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3657600" y="1676400"/>
            <a:ext cx="5357884" cy="1954851"/>
            <a:chOff x="3657600" y="1676400"/>
            <a:chExt cx="5357884" cy="1954851"/>
          </a:xfrm>
        </p:grpSpPr>
        <p:sp>
          <p:nvSpPr>
            <p:cNvPr id="1049" name="TextBox 55"/>
            <p:cNvSpPr txBox="1">
              <a:spLocks noChangeArrowheads="1"/>
            </p:cNvSpPr>
            <p:nvPr/>
          </p:nvSpPr>
          <p:spPr bwMode="auto">
            <a:xfrm>
              <a:off x="3657600" y="2599730"/>
              <a:ext cx="2895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CA" b="1" dirty="0" smtClean="0">
                  <a:solidFill>
                    <a:srgbClr val="0000FF"/>
                  </a:solidFill>
                </a:rPr>
                <a:t>(also, simpler construction)</a:t>
              </a:r>
              <a:endParaRPr lang="en-CA" b="1" dirty="0">
                <a:solidFill>
                  <a:srgbClr val="0000FF"/>
                </a:solidFill>
              </a:endParaRPr>
            </a:p>
          </p:txBody>
        </p:sp>
        <p:grpSp>
          <p:nvGrpSpPr>
            <p:cNvPr id="5" name="Group 62"/>
            <p:cNvGrpSpPr/>
            <p:nvPr/>
          </p:nvGrpSpPr>
          <p:grpSpPr>
            <a:xfrm>
              <a:off x="6477000" y="1676400"/>
              <a:ext cx="2538484" cy="1954851"/>
              <a:chOff x="13296900" y="17649825"/>
              <a:chExt cx="8108168" cy="6744256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13296900" y="18100197"/>
                <a:ext cx="8108168" cy="4731228"/>
                <a:chOff x="1534" y="2828"/>
                <a:chExt cx="1754" cy="1019"/>
              </a:xfrm>
            </p:grpSpPr>
            <p:sp>
              <p:nvSpPr>
                <p:cNvPr id="71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2" y="3605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1631" y="3605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412" y="3605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754" y="3606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047" y="3217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901" y="3411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18"/>
                <p:cNvSpPr>
                  <a:spLocks noChangeShapeType="1"/>
                </p:cNvSpPr>
                <p:nvPr/>
              </p:nvSpPr>
              <p:spPr bwMode="auto">
                <a:xfrm>
                  <a:off x="2412" y="38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18"/>
                <p:cNvSpPr>
                  <a:spLocks noChangeShapeType="1"/>
                </p:cNvSpPr>
                <p:nvPr/>
              </p:nvSpPr>
              <p:spPr bwMode="auto">
                <a:xfrm>
                  <a:off x="1631" y="38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" name="Line 19"/>
                <p:cNvSpPr>
                  <a:spLocks noChangeShapeType="1"/>
                </p:cNvSpPr>
                <p:nvPr/>
              </p:nvSpPr>
              <p:spPr bwMode="auto">
                <a:xfrm>
                  <a:off x="2022" y="38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9"/>
                <p:cNvSpPr>
                  <a:spLocks noChangeShapeType="1"/>
                </p:cNvSpPr>
                <p:nvPr/>
              </p:nvSpPr>
              <p:spPr bwMode="auto">
                <a:xfrm>
                  <a:off x="2510" y="360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19"/>
                <p:cNvSpPr>
                  <a:spLocks noChangeShapeType="1"/>
                </p:cNvSpPr>
                <p:nvPr/>
              </p:nvSpPr>
              <p:spPr bwMode="auto">
                <a:xfrm>
                  <a:off x="2656" y="3411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24"/>
                <p:cNvSpPr>
                  <a:spLocks noChangeShapeType="1"/>
                </p:cNvSpPr>
                <p:nvPr/>
              </p:nvSpPr>
              <p:spPr bwMode="auto">
                <a:xfrm>
                  <a:off x="2852" y="3217"/>
                  <a:ext cx="384" cy="0"/>
                </a:xfrm>
                <a:custGeom>
                  <a:avLst/>
                  <a:gdLst>
                    <a:gd name="connsiteX0" fmla="*/ 0 w 10000"/>
                    <a:gd name="connsiteY0" fmla="*/ -2147483648 h 10000"/>
                    <a:gd name="connsiteX1" fmla="*/ 10000 w 10000"/>
                    <a:gd name="connsiteY1" fmla="*/ -214748364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0000">
                      <a:moveTo>
                        <a:pt x="0" y="-2147483648"/>
                      </a:moveTo>
                      <a:lnTo>
                        <a:pt x="10000" y="-21474836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folHlink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304" y="3216"/>
                  <a:ext cx="144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544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baseline="-25000" dirty="0"/>
                </a:p>
              </p:txBody>
            </p:sp>
            <p:sp>
              <p:nvSpPr>
                <p:cNvPr id="86" name="Line 18"/>
                <p:cNvSpPr>
                  <a:spLocks noChangeShapeType="1"/>
                </p:cNvSpPr>
                <p:nvPr/>
              </p:nvSpPr>
              <p:spPr bwMode="auto">
                <a:xfrm>
                  <a:off x="2160" y="3600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9"/>
                <p:cNvSpPr>
                  <a:spLocks noChangeShapeType="1"/>
                </p:cNvSpPr>
                <p:nvPr/>
              </p:nvSpPr>
              <p:spPr bwMode="auto">
                <a:xfrm>
                  <a:off x="1920" y="340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20"/>
                <p:cNvSpPr>
                  <a:spLocks noChangeShapeType="1"/>
                </p:cNvSpPr>
                <p:nvPr/>
              </p:nvSpPr>
              <p:spPr bwMode="auto">
                <a:xfrm>
                  <a:off x="2064" y="3216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1776" y="3216"/>
                  <a:ext cx="288" cy="384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" name="Line 22"/>
                <p:cNvSpPr>
                  <a:spLocks noChangeShapeType="1"/>
                </p:cNvSpPr>
                <p:nvPr/>
              </p:nvSpPr>
              <p:spPr bwMode="auto">
                <a:xfrm>
                  <a:off x="1776" y="3600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Line 23"/>
                <p:cNvSpPr>
                  <a:spLocks noChangeShapeType="1"/>
                </p:cNvSpPr>
                <p:nvPr/>
              </p:nvSpPr>
              <p:spPr bwMode="auto">
                <a:xfrm>
                  <a:off x="2304" y="3408"/>
                  <a:ext cx="38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2" name="Line 24"/>
                <p:cNvSpPr>
                  <a:spLocks noChangeShapeType="1"/>
                </p:cNvSpPr>
                <p:nvPr/>
              </p:nvSpPr>
              <p:spPr bwMode="auto">
                <a:xfrm>
                  <a:off x="2448" y="3216"/>
                  <a:ext cx="384" cy="0"/>
                </a:xfrm>
                <a:custGeom>
                  <a:avLst/>
                  <a:gdLst>
                    <a:gd name="connsiteX0" fmla="*/ 0 w 10000"/>
                    <a:gd name="connsiteY0" fmla="*/ -2147483648 h 10000"/>
                    <a:gd name="connsiteX1" fmla="*/ 10000 w 10000"/>
                    <a:gd name="connsiteY1" fmla="*/ -2147483648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0000" h="10000">
                      <a:moveTo>
                        <a:pt x="0" y="-2147483648"/>
                      </a:moveTo>
                      <a:lnTo>
                        <a:pt x="10000" y="-2147483648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3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160" y="340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7" name="Group 26"/>
                <p:cNvGrpSpPr>
                  <a:grpSpLocks/>
                </p:cNvGrpSpPr>
                <p:nvPr/>
              </p:nvGrpSpPr>
              <p:grpSpPr bwMode="auto">
                <a:xfrm>
                  <a:off x="1534" y="3168"/>
                  <a:ext cx="1754" cy="679"/>
                  <a:chOff x="2110" y="1536"/>
                  <a:chExt cx="1754" cy="679"/>
                </a:xfrm>
              </p:grpSpPr>
              <p:sp>
                <p:nvSpPr>
                  <p:cNvPr id="110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1536"/>
                    <a:ext cx="192" cy="96"/>
                  </a:xfrm>
                  <a:prstGeom prst="ellipse">
                    <a:avLst/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2544" y="1536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2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1728"/>
                    <a:ext cx="192" cy="9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3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920"/>
                    <a:ext cx="192" cy="9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4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2928" y="1536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1728"/>
                    <a:ext cx="192" cy="96"/>
                  </a:xfrm>
                  <a:prstGeom prst="ellipse">
                    <a:avLst/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6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1920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7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168" y="1728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8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1920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9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3672" y="1536"/>
                    <a:ext cx="192" cy="96"/>
                  </a:xfrm>
                  <a:prstGeom prst="ellipse">
                    <a:avLst/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3525" y="1730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379" y="1925"/>
                    <a:ext cx="192" cy="96"/>
                  </a:xfrm>
                  <a:prstGeom prst="ellipse">
                    <a:avLst/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33" y="2119"/>
                    <a:ext cx="192" cy="96"/>
                  </a:xfrm>
                  <a:prstGeom prst="ellipse">
                    <a:avLst/>
                  </a:prstGeom>
                  <a:solidFill>
                    <a:srgbClr val="009900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2891" y="2119"/>
                    <a:ext cx="192" cy="9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2500" y="2119"/>
                    <a:ext cx="192" cy="96"/>
                  </a:xfrm>
                  <a:prstGeom prst="ellips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2110" y="2119"/>
                    <a:ext cx="192" cy="96"/>
                  </a:xfrm>
                  <a:prstGeom prst="ellipse">
                    <a:avLst/>
                  </a:prstGeom>
                  <a:solidFill>
                    <a:srgbClr val="0066FF"/>
                  </a:solidFill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5" name="Line 25"/>
                <p:cNvSpPr>
                  <a:spLocks noChangeShapeType="1"/>
                </p:cNvSpPr>
                <p:nvPr/>
              </p:nvSpPr>
              <p:spPr bwMode="auto">
                <a:xfrm>
                  <a:off x="1600" y="2846"/>
                  <a:ext cx="31" cy="954"/>
                </a:xfrm>
                <a:prstGeom prst="line">
                  <a:avLst/>
                </a:prstGeom>
                <a:ln w="60325">
                  <a:solidFill>
                    <a:srgbClr val="0066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Line 25"/>
                <p:cNvSpPr>
                  <a:spLocks noChangeShapeType="1"/>
                </p:cNvSpPr>
                <p:nvPr/>
              </p:nvSpPr>
              <p:spPr bwMode="auto">
                <a:xfrm>
                  <a:off x="1631" y="2925"/>
                  <a:ext cx="146" cy="681"/>
                </a:xfrm>
                <a:prstGeom prst="line">
                  <a:avLst/>
                </a:prstGeom>
                <a:ln w="60325">
                  <a:solidFill>
                    <a:srgbClr val="0066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7" name="Line 25"/>
                <p:cNvSpPr>
                  <a:spLocks noChangeShapeType="1"/>
                </p:cNvSpPr>
                <p:nvPr/>
              </p:nvSpPr>
              <p:spPr bwMode="auto">
                <a:xfrm>
                  <a:off x="1633" y="2846"/>
                  <a:ext cx="291" cy="566"/>
                </a:xfrm>
                <a:prstGeom prst="line">
                  <a:avLst/>
                </a:prstGeom>
                <a:ln w="60325">
                  <a:solidFill>
                    <a:srgbClr val="0066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8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071" y="2846"/>
                  <a:ext cx="337" cy="371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9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447" y="2911"/>
                  <a:ext cx="0" cy="292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0" name="Line 25"/>
                <p:cNvSpPr>
                  <a:spLocks noChangeShapeType="1"/>
                </p:cNvSpPr>
                <p:nvPr/>
              </p:nvSpPr>
              <p:spPr bwMode="auto">
                <a:xfrm>
                  <a:off x="2474" y="2862"/>
                  <a:ext cx="212" cy="540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1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169" y="2879"/>
                  <a:ext cx="272" cy="727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022" y="2846"/>
                  <a:ext cx="419" cy="954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" name="Line 25"/>
                <p:cNvSpPr>
                  <a:spLocks noChangeShapeType="1"/>
                </p:cNvSpPr>
                <p:nvPr/>
              </p:nvSpPr>
              <p:spPr bwMode="auto">
                <a:xfrm>
                  <a:off x="2507" y="2829"/>
                  <a:ext cx="511" cy="591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" name="Line 25"/>
                <p:cNvSpPr>
                  <a:spLocks noChangeShapeType="1"/>
                </p:cNvSpPr>
                <p:nvPr/>
              </p:nvSpPr>
              <p:spPr bwMode="auto">
                <a:xfrm>
                  <a:off x="3193" y="2828"/>
                  <a:ext cx="1" cy="389"/>
                </a:xfrm>
                <a:prstGeom prst="line">
                  <a:avLst/>
                </a:prstGeom>
                <a:ln w="60325">
                  <a:solidFill>
                    <a:srgbClr val="0099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297" y="2828"/>
                  <a:ext cx="896" cy="581"/>
                </a:xfrm>
                <a:prstGeom prst="line">
                  <a:avLst/>
                </a:prstGeom>
                <a:ln w="60325">
                  <a:solidFill>
                    <a:srgbClr val="0099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754" y="2879"/>
                  <a:ext cx="395" cy="921"/>
                </a:xfrm>
                <a:prstGeom prst="line">
                  <a:avLst/>
                </a:prstGeom>
                <a:ln w="60325">
                  <a:solidFill>
                    <a:srgbClr val="0099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7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2901" y="2862"/>
                  <a:ext cx="281" cy="744"/>
                </a:xfrm>
                <a:prstGeom prst="line">
                  <a:avLst/>
                </a:prstGeom>
                <a:ln w="60325">
                  <a:solidFill>
                    <a:srgbClr val="009900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" name="Line 25"/>
                <p:cNvSpPr>
                  <a:spLocks noChangeShapeType="1"/>
                </p:cNvSpPr>
                <p:nvPr/>
              </p:nvSpPr>
              <p:spPr bwMode="auto">
                <a:xfrm>
                  <a:off x="2457" y="2862"/>
                  <a:ext cx="102" cy="744"/>
                </a:xfrm>
                <a:prstGeom prst="line">
                  <a:avLst/>
                </a:prstGeom>
                <a:ln w="60325">
                  <a:solidFill>
                    <a:schemeClr val="accent6">
                      <a:lumMod val="75000"/>
                    </a:schemeClr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" name="Line 25"/>
                <p:cNvSpPr>
                  <a:spLocks noChangeShapeType="1"/>
                </p:cNvSpPr>
                <p:nvPr/>
              </p:nvSpPr>
              <p:spPr bwMode="auto">
                <a:xfrm>
                  <a:off x="1682" y="2862"/>
                  <a:ext cx="731" cy="938"/>
                </a:xfrm>
                <a:prstGeom prst="line">
                  <a:avLst/>
                </a:prstGeom>
                <a:ln w="60325">
                  <a:solidFill>
                    <a:srgbClr val="0066FF"/>
                  </a:solidFill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3627780" y="22907627"/>
                <a:ext cx="7061529" cy="1486454"/>
              </a:xfrm>
              <a:prstGeom prst="rect">
                <a:avLst/>
              </a:prstGeom>
              <a:noFill/>
            </p:spPr>
            <p:txBody>
              <a:bodyPr wrap="none" lIns="91412" tIns="45704" rIns="91412" bIns="45704" rtlCol="0">
                <a:spAutoFit/>
              </a:bodyPr>
              <a:lstStyle/>
              <a:p>
                <a:pPr algn="ctr"/>
                <a:r>
                  <a:rPr lang="en-US" sz="1100" dirty="0" smtClean="0"/>
                  <a:t>connect pixels in each color bin</a:t>
                </a:r>
              </a:p>
              <a:p>
                <a:pPr algn="ctr"/>
                <a:r>
                  <a:rPr lang="en-US" sz="1100" dirty="0" smtClean="0"/>
                  <a:t>to corresponding auxiliary nodes</a:t>
                </a:r>
                <a:endParaRPr lang="en-US" sz="1100" dirty="0"/>
              </a:p>
            </p:txBody>
          </p:sp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13373101" y="17663481"/>
                <a:ext cx="896798" cy="900744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Oval 28"/>
              <p:cNvSpPr>
                <a:spLocks noChangeArrowheads="1"/>
              </p:cNvSpPr>
              <p:nvPr/>
            </p:nvSpPr>
            <p:spPr bwMode="auto">
              <a:xfrm>
                <a:off x="17106901" y="17663481"/>
                <a:ext cx="896798" cy="900744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5"/>
              <p:cNvSpPr>
                <a:spLocks noChangeShapeType="1"/>
              </p:cNvSpPr>
              <p:nvPr/>
            </p:nvSpPr>
            <p:spPr bwMode="auto">
              <a:xfrm flipH="1">
                <a:off x="19392897" y="18030833"/>
                <a:ext cx="1626161" cy="1758833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8"/>
              <p:cNvSpPr>
                <a:spLocks noChangeArrowheads="1"/>
              </p:cNvSpPr>
              <p:nvPr/>
            </p:nvSpPr>
            <p:spPr bwMode="auto">
              <a:xfrm>
                <a:off x="20459701" y="17649825"/>
                <a:ext cx="896798" cy="900744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149"/>
          <p:cNvGrpSpPr/>
          <p:nvPr/>
        </p:nvGrpSpPr>
        <p:grpSpPr>
          <a:xfrm>
            <a:off x="6623050" y="4518025"/>
            <a:ext cx="2520950" cy="1215584"/>
            <a:chOff x="6623050" y="4518025"/>
            <a:chExt cx="2520950" cy="1215584"/>
          </a:xfrm>
        </p:grpSpPr>
        <p:graphicFrame>
          <p:nvGraphicFramePr>
            <p:cNvPr id="1087502" name="Object 14"/>
            <p:cNvGraphicFramePr>
              <a:graphicFrameLocks noChangeAspect="1"/>
            </p:cNvGraphicFramePr>
            <p:nvPr/>
          </p:nvGraphicFramePr>
          <p:xfrm>
            <a:off x="6623050" y="4518025"/>
            <a:ext cx="2314575" cy="661988"/>
          </p:xfrm>
          <a:graphic>
            <a:graphicData uri="http://schemas.openxmlformats.org/presentationml/2006/ole">
              <p:oleObj spid="_x0000_s524292" name="Equation" r:id="rId5" imgW="1358640" imgH="355320" progId="Equation.3">
                <p:embed/>
              </p:oleObj>
            </a:graphicData>
          </a:graphic>
        </p:graphicFrame>
        <p:sp>
          <p:nvSpPr>
            <p:cNvPr id="126" name="TextBox 9"/>
            <p:cNvSpPr txBox="1">
              <a:spLocks noChangeArrowheads="1"/>
            </p:cNvSpPr>
            <p:nvPr/>
          </p:nvSpPr>
          <p:spPr bwMode="auto">
            <a:xfrm>
              <a:off x="7081566" y="5148834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boundary smoothness</a:t>
              </a:r>
              <a:endParaRPr lang="en-CA" dirty="0"/>
            </a:p>
          </p:txBody>
        </p:sp>
      </p:grpSp>
      <p:grpSp>
        <p:nvGrpSpPr>
          <p:cNvPr id="9" name="Group 126"/>
          <p:cNvGrpSpPr/>
          <p:nvPr/>
        </p:nvGrpSpPr>
        <p:grpSpPr>
          <a:xfrm>
            <a:off x="436502" y="5316271"/>
            <a:ext cx="6146597" cy="1366579"/>
            <a:chOff x="436502" y="5316271"/>
            <a:chExt cx="6146597" cy="1366579"/>
          </a:xfrm>
        </p:grpSpPr>
        <p:cxnSp>
          <p:nvCxnSpPr>
            <p:cNvPr id="128" name="Straight Connector 127"/>
            <p:cNvCxnSpPr>
              <a:stCxn id="148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10" name="Group 113"/>
            <p:cNvGrpSpPr/>
            <p:nvPr/>
          </p:nvGrpSpPr>
          <p:grpSpPr>
            <a:xfrm>
              <a:off x="436502" y="5316271"/>
              <a:ext cx="6146597" cy="1366579"/>
              <a:chOff x="436502" y="5316271"/>
              <a:chExt cx="6146597" cy="1366579"/>
            </a:xfrm>
          </p:grpSpPr>
          <p:grpSp>
            <p:nvGrpSpPr>
              <p:cNvPr id="11" name="Group 61"/>
              <p:cNvGrpSpPr/>
              <p:nvPr/>
            </p:nvGrpSpPr>
            <p:grpSpPr>
              <a:xfrm>
                <a:off x="536664" y="5316271"/>
                <a:ext cx="6046435" cy="1176664"/>
                <a:chOff x="1764984" y="5316271"/>
                <a:chExt cx="6046435" cy="1176664"/>
              </a:xfrm>
            </p:grpSpPr>
            <p:grpSp>
              <p:nvGrpSpPr>
                <p:cNvPr id="12" name="Group 53"/>
                <p:cNvGrpSpPr/>
                <p:nvPr/>
              </p:nvGrpSpPr>
              <p:grpSpPr>
                <a:xfrm>
                  <a:off x="1764984" y="5316271"/>
                  <a:ext cx="2558334" cy="1173126"/>
                  <a:chOff x="1637388" y="5316271"/>
                  <a:chExt cx="2558334" cy="1173126"/>
                </a:xfrm>
              </p:grpSpPr>
              <p:cxnSp>
                <p:nvCxnSpPr>
                  <p:cNvPr id="146" name="Straight Arrow Connector 145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47" name="Straight Arrow Connector 146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148" name="Freeform 147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149" name="TextBox 148"/>
                  <p:cNvSpPr txBox="1"/>
                  <p:nvPr/>
                </p:nvSpPr>
                <p:spPr>
                  <a:xfrm>
                    <a:off x="3740148" y="6036955"/>
                    <a:ext cx="4555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13" name="Group 55"/>
                <p:cNvGrpSpPr/>
                <p:nvPr/>
              </p:nvGrpSpPr>
              <p:grpSpPr>
                <a:xfrm>
                  <a:off x="5266779" y="5319809"/>
                  <a:ext cx="2544640" cy="1173126"/>
                  <a:chOff x="1637388" y="5316271"/>
                  <a:chExt cx="2544640" cy="1173126"/>
                </a:xfrm>
              </p:grpSpPr>
              <p:cxnSp>
                <p:nvCxnSpPr>
                  <p:cNvPr id="142" name="Straight Arrow Connector 141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143" name="Straight Arrow Connector 142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144" name="Freeform 143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3699204" y="6009659"/>
                    <a:ext cx="4828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14" name="Group 111"/>
              <p:cNvGrpSpPr/>
              <p:nvPr/>
            </p:nvGrpSpPr>
            <p:grpSpPr>
              <a:xfrm>
                <a:off x="436502" y="6328374"/>
                <a:ext cx="2260684" cy="354476"/>
                <a:chOff x="436502" y="6328374"/>
                <a:chExt cx="2260684" cy="354476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2272070" y="6328374"/>
                  <a:ext cx="4251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1332649" y="6344296"/>
                  <a:ext cx="5854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436502" y="63306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15" name="Group 112"/>
              <p:cNvGrpSpPr/>
              <p:nvPr/>
            </p:nvGrpSpPr>
            <p:grpSpPr>
              <a:xfrm>
                <a:off x="3955349" y="6330646"/>
                <a:ext cx="2208229" cy="349930"/>
                <a:chOff x="3955349" y="6330646"/>
                <a:chExt cx="2208229" cy="349930"/>
              </a:xfrm>
            </p:grpSpPr>
            <p:sp>
              <p:nvSpPr>
                <p:cNvPr id="134" name="Rectangle 133"/>
                <p:cNvSpPr/>
                <p:nvPr/>
              </p:nvSpPr>
              <p:spPr>
                <a:xfrm>
                  <a:off x="5699990" y="6330646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3955349" y="6342022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4760550" y="6332918"/>
                  <a:ext cx="6238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grpSp>
        <p:nvGrpSpPr>
          <p:cNvPr id="127" name="Group 126"/>
          <p:cNvGrpSpPr/>
          <p:nvPr/>
        </p:nvGrpSpPr>
        <p:grpSpPr>
          <a:xfrm>
            <a:off x="0" y="1905000"/>
            <a:ext cx="3505200" cy="4648200"/>
            <a:chOff x="0" y="1905000"/>
            <a:chExt cx="3505200" cy="4648200"/>
          </a:xfrm>
        </p:grpSpPr>
        <p:cxnSp>
          <p:nvCxnSpPr>
            <p:cNvPr id="130" name="Straight Connector 129"/>
            <p:cNvCxnSpPr/>
            <p:nvPr/>
          </p:nvCxnSpPr>
          <p:spPr bwMode="auto">
            <a:xfrm>
              <a:off x="457200" y="3505200"/>
              <a:ext cx="2514600" cy="3048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 bwMode="auto">
            <a:xfrm flipH="1">
              <a:off x="436728" y="3429000"/>
              <a:ext cx="2382672" cy="29990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24"/>
            <p:cNvSpPr txBox="1">
              <a:spLocks noChangeArrowheads="1"/>
            </p:cNvSpPr>
            <p:nvPr/>
          </p:nvSpPr>
          <p:spPr bwMode="auto">
            <a:xfrm>
              <a:off x="0" y="1905000"/>
              <a:ext cx="3505200" cy="1200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In many applications, this term </a:t>
              </a:r>
            </a:p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can be either dropped or replaced with simple unary ballooning</a:t>
              </a:r>
            </a:p>
            <a:p>
              <a:pPr algn="ctr"/>
              <a:r>
                <a:rPr lang="en-CA" b="1" dirty="0" smtClean="0">
                  <a:solidFill>
                    <a:srgbClr val="FF0000"/>
                  </a:solidFill>
                </a:rPr>
                <a:t>[Tang et al. ICCV 2013]</a:t>
              </a: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590175" y="3251537"/>
            <a:ext cx="21530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convex function of</a:t>
            </a:r>
          </a:p>
          <a:p>
            <a:pPr algn="ctr"/>
            <a:r>
              <a:rPr lang="en-US" sz="2000" b="1" dirty="0" smtClean="0"/>
              <a:t>cardinality  |S|</a:t>
            </a:r>
            <a:endParaRPr lang="en-US" sz="2000" b="1" i="1" dirty="0" smtClean="0">
              <a:latin typeface="+mn-lt"/>
            </a:endParaRPr>
          </a:p>
          <a:p>
            <a:pPr algn="ctr"/>
            <a:r>
              <a:rPr lang="en-US" sz="2000" b="1" i="1" dirty="0" smtClean="0">
                <a:solidFill>
                  <a:srgbClr val="0000FF"/>
                </a:solidFill>
              </a:rPr>
              <a:t>(non-submodular)</a:t>
            </a:r>
          </a:p>
        </p:txBody>
      </p:sp>
      <p:sp>
        <p:nvSpPr>
          <p:cNvPr id="140" name="TextBox 55"/>
          <p:cNvSpPr txBox="1">
            <a:spLocks noChangeArrowheads="1"/>
          </p:cNvSpPr>
          <p:nvPr/>
        </p:nvSpPr>
        <p:spPr bwMode="auto">
          <a:xfrm>
            <a:off x="3810000" y="1752600"/>
            <a:ext cx="2449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b="1" dirty="0" smtClean="0">
                <a:solidFill>
                  <a:srgbClr val="0000FF"/>
                </a:solidFill>
              </a:rPr>
              <a:t>L</a:t>
            </a:r>
            <a:r>
              <a:rPr lang="en-CA" b="1" baseline="-25000" dirty="0" smtClean="0">
                <a:solidFill>
                  <a:srgbClr val="0000FF"/>
                </a:solidFill>
              </a:rPr>
              <a:t>1</a:t>
            </a:r>
            <a:r>
              <a:rPr lang="en-CA" b="1" dirty="0" smtClean="0">
                <a:solidFill>
                  <a:srgbClr val="0000FF"/>
                </a:solidFill>
              </a:rPr>
              <a:t> color separation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works better in practice</a:t>
            </a:r>
          </a:p>
          <a:p>
            <a:pPr algn="ctr"/>
            <a:r>
              <a:rPr lang="en-CA" b="1" dirty="0" smtClean="0">
                <a:solidFill>
                  <a:srgbClr val="0000FF"/>
                </a:solidFill>
              </a:rPr>
              <a:t>[Tang et al. ICCV 2013]</a:t>
            </a:r>
            <a:endParaRPr lang="en-CA" b="1" dirty="0">
              <a:solidFill>
                <a:srgbClr val="0000FF"/>
              </a:solidFill>
            </a:endParaRPr>
          </a:p>
        </p:txBody>
      </p:sp>
      <p:graphicFrame>
        <p:nvGraphicFramePr>
          <p:cNvPr id="151" name="Object 14"/>
          <p:cNvGraphicFramePr>
            <a:graphicFrameLocks noChangeAspect="1"/>
          </p:cNvGraphicFramePr>
          <p:nvPr/>
        </p:nvGraphicFramePr>
        <p:xfrm>
          <a:off x="2979738" y="4530725"/>
          <a:ext cx="3854450" cy="627063"/>
        </p:xfrm>
        <a:graphic>
          <a:graphicData uri="http://schemas.openxmlformats.org/presentationml/2006/ole">
            <p:oleObj spid="_x0000_s524293" name="Equation" r:id="rId6" imgW="2120760" imgH="3427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13115377"/>
              </p:ext>
            </p:extLst>
          </p:nvPr>
        </p:nvGraphicFramePr>
        <p:xfrm>
          <a:off x="3432175" y="1668463"/>
          <a:ext cx="2552700" cy="922337"/>
        </p:xfrm>
        <a:graphic>
          <a:graphicData uri="http://schemas.openxmlformats.org/presentationml/2006/ole">
            <p:oleObj spid="_x0000_s252930" name="Equation" r:id="rId3" imgW="774364" imgH="279279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82934877"/>
              </p:ext>
            </p:extLst>
          </p:nvPr>
        </p:nvGraphicFramePr>
        <p:xfrm>
          <a:off x="3432175" y="1662113"/>
          <a:ext cx="3978275" cy="922337"/>
        </p:xfrm>
        <a:graphic>
          <a:graphicData uri="http://schemas.openxmlformats.org/presentationml/2006/ole">
            <p:oleObj spid="_x0000_s252931" name="Equation" r:id="rId4" imgW="1206500" imgH="2794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Image segmentation </a:t>
            </a:r>
            <a:br>
              <a:rPr lang="en-US" dirty="0" smtClean="0"/>
            </a:br>
            <a:r>
              <a:rPr lang="en-US" dirty="0" smtClean="0"/>
              <a:t>Basics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939267"/>
            <a:ext cx="2171700" cy="1555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2633" y="2939607"/>
            <a:ext cx="2158224" cy="1556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3" name="Picture 3" descr="D:\Lena\work\code\linesearchcuts_code\data\GRAB_CUT_DB\data_GT\llama.bm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219" y="2928407"/>
            <a:ext cx="2164781" cy="156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3" descr="Light upward diagonal"/>
          <p:cNvSpPr>
            <a:spLocks/>
          </p:cNvSpPr>
          <p:nvPr/>
        </p:nvSpPr>
        <p:spPr bwMode="auto">
          <a:xfrm>
            <a:off x="414337" y="5418137"/>
            <a:ext cx="3556000" cy="1209675"/>
          </a:xfrm>
          <a:custGeom>
            <a:avLst/>
            <a:gdLst/>
            <a:ahLst/>
            <a:cxnLst>
              <a:cxn ang="0">
                <a:pos x="0" y="733"/>
              </a:cxn>
              <a:cxn ang="0">
                <a:pos x="155" y="623"/>
              </a:cxn>
              <a:cxn ang="0">
                <a:pos x="366" y="367"/>
              </a:cxn>
              <a:cxn ang="0">
                <a:pos x="549" y="102"/>
              </a:cxn>
              <a:cxn ang="0">
                <a:pos x="704" y="212"/>
              </a:cxn>
              <a:cxn ang="0">
                <a:pos x="841" y="29"/>
              </a:cxn>
              <a:cxn ang="0">
                <a:pos x="914" y="386"/>
              </a:cxn>
              <a:cxn ang="0">
                <a:pos x="1079" y="623"/>
              </a:cxn>
              <a:cxn ang="0">
                <a:pos x="1390" y="724"/>
              </a:cxn>
              <a:cxn ang="0">
                <a:pos x="1691" y="742"/>
              </a:cxn>
              <a:cxn ang="0">
                <a:pos x="1865" y="605"/>
              </a:cxn>
              <a:cxn ang="0">
                <a:pos x="2057" y="523"/>
              </a:cxn>
              <a:cxn ang="0">
                <a:pos x="2158" y="660"/>
              </a:cxn>
              <a:cxn ang="0">
                <a:pos x="2240" y="715"/>
              </a:cxn>
            </a:cxnLst>
            <a:rect l="0" t="0" r="r" b="b"/>
            <a:pathLst>
              <a:path w="2240" h="762">
                <a:moveTo>
                  <a:pt x="0" y="733"/>
                </a:moveTo>
                <a:cubicBezTo>
                  <a:pt x="47" y="708"/>
                  <a:pt x="94" y="684"/>
                  <a:pt x="155" y="623"/>
                </a:cubicBezTo>
                <a:cubicBezTo>
                  <a:pt x="216" y="562"/>
                  <a:pt x="300" y="454"/>
                  <a:pt x="366" y="367"/>
                </a:cubicBezTo>
                <a:cubicBezTo>
                  <a:pt x="432" y="280"/>
                  <a:pt x="493" y="128"/>
                  <a:pt x="549" y="102"/>
                </a:cubicBezTo>
                <a:cubicBezTo>
                  <a:pt x="605" y="76"/>
                  <a:pt x="655" y="224"/>
                  <a:pt x="704" y="212"/>
                </a:cubicBezTo>
                <a:cubicBezTo>
                  <a:pt x="753" y="200"/>
                  <a:pt x="806" y="0"/>
                  <a:pt x="841" y="29"/>
                </a:cubicBezTo>
                <a:cubicBezTo>
                  <a:pt x="876" y="58"/>
                  <a:pt x="874" y="287"/>
                  <a:pt x="914" y="386"/>
                </a:cubicBezTo>
                <a:cubicBezTo>
                  <a:pt x="954" y="485"/>
                  <a:pt x="1000" y="567"/>
                  <a:pt x="1079" y="623"/>
                </a:cubicBezTo>
                <a:cubicBezTo>
                  <a:pt x="1158" y="679"/>
                  <a:pt x="1288" y="704"/>
                  <a:pt x="1390" y="724"/>
                </a:cubicBezTo>
                <a:cubicBezTo>
                  <a:pt x="1492" y="744"/>
                  <a:pt x="1612" y="762"/>
                  <a:pt x="1691" y="742"/>
                </a:cubicBezTo>
                <a:cubicBezTo>
                  <a:pt x="1770" y="722"/>
                  <a:pt x="1804" y="641"/>
                  <a:pt x="1865" y="605"/>
                </a:cubicBezTo>
                <a:cubicBezTo>
                  <a:pt x="1926" y="569"/>
                  <a:pt x="2008" y="514"/>
                  <a:pt x="2057" y="523"/>
                </a:cubicBezTo>
                <a:cubicBezTo>
                  <a:pt x="2106" y="532"/>
                  <a:pt x="2128" y="628"/>
                  <a:pt x="2158" y="660"/>
                </a:cubicBezTo>
                <a:cubicBezTo>
                  <a:pt x="2188" y="692"/>
                  <a:pt x="2215" y="718"/>
                  <a:pt x="2240" y="715"/>
                </a:cubicBezTo>
              </a:path>
            </a:pathLst>
          </a:custGeom>
          <a:pattFill prst="ltUpDiag">
            <a:fgClr>
              <a:schemeClr val="accent1"/>
            </a:fgClr>
            <a:bgClr>
              <a:srgbClr val="FFFFFF"/>
            </a:bgClr>
          </a:pattFill>
          <a:ln w="2857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9" name="Freeform 4" descr="Light downward diagonal"/>
          <p:cNvSpPr>
            <a:spLocks/>
          </p:cNvSpPr>
          <p:nvPr/>
        </p:nvSpPr>
        <p:spPr bwMode="auto">
          <a:xfrm>
            <a:off x="428625" y="5432425"/>
            <a:ext cx="3541712" cy="1177925"/>
          </a:xfrm>
          <a:custGeom>
            <a:avLst/>
            <a:gdLst/>
            <a:ahLst/>
            <a:cxnLst>
              <a:cxn ang="0">
                <a:pos x="0" y="742"/>
              </a:cxn>
              <a:cxn ang="0">
                <a:pos x="146" y="422"/>
              </a:cxn>
              <a:cxn ang="0">
                <a:pos x="585" y="688"/>
              </a:cxn>
              <a:cxn ang="0">
                <a:pos x="942" y="614"/>
              </a:cxn>
              <a:cxn ang="0">
                <a:pos x="1061" y="386"/>
              </a:cxn>
              <a:cxn ang="0">
                <a:pos x="1143" y="212"/>
              </a:cxn>
              <a:cxn ang="0">
                <a:pos x="1317" y="304"/>
              </a:cxn>
              <a:cxn ang="0">
                <a:pos x="1564" y="2"/>
              </a:cxn>
              <a:cxn ang="0">
                <a:pos x="1783" y="294"/>
              </a:cxn>
              <a:cxn ang="0">
                <a:pos x="1975" y="642"/>
              </a:cxn>
              <a:cxn ang="0">
                <a:pos x="2231" y="733"/>
              </a:cxn>
            </a:cxnLst>
            <a:rect l="0" t="0" r="r" b="b"/>
            <a:pathLst>
              <a:path w="2231" h="742">
                <a:moveTo>
                  <a:pt x="0" y="742"/>
                </a:moveTo>
                <a:cubicBezTo>
                  <a:pt x="24" y="690"/>
                  <a:pt x="49" y="431"/>
                  <a:pt x="146" y="422"/>
                </a:cubicBezTo>
                <a:cubicBezTo>
                  <a:pt x="243" y="413"/>
                  <a:pt x="452" y="656"/>
                  <a:pt x="585" y="688"/>
                </a:cubicBezTo>
                <a:cubicBezTo>
                  <a:pt x="718" y="720"/>
                  <a:pt x="863" y="664"/>
                  <a:pt x="942" y="614"/>
                </a:cubicBezTo>
                <a:cubicBezTo>
                  <a:pt x="1021" y="564"/>
                  <a:pt x="1027" y="453"/>
                  <a:pt x="1061" y="386"/>
                </a:cubicBezTo>
                <a:cubicBezTo>
                  <a:pt x="1095" y="319"/>
                  <a:pt x="1100" y="226"/>
                  <a:pt x="1143" y="212"/>
                </a:cubicBezTo>
                <a:cubicBezTo>
                  <a:pt x="1186" y="198"/>
                  <a:pt x="1247" y="339"/>
                  <a:pt x="1317" y="304"/>
                </a:cubicBezTo>
                <a:cubicBezTo>
                  <a:pt x="1387" y="269"/>
                  <a:pt x="1486" y="4"/>
                  <a:pt x="1564" y="2"/>
                </a:cubicBezTo>
                <a:cubicBezTo>
                  <a:pt x="1642" y="0"/>
                  <a:pt x="1715" y="187"/>
                  <a:pt x="1783" y="294"/>
                </a:cubicBezTo>
                <a:cubicBezTo>
                  <a:pt x="1851" y="401"/>
                  <a:pt x="1900" y="569"/>
                  <a:pt x="1975" y="642"/>
                </a:cubicBezTo>
                <a:cubicBezTo>
                  <a:pt x="2050" y="715"/>
                  <a:pt x="2140" y="724"/>
                  <a:pt x="2231" y="733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>
            <a:off x="152400" y="6640512"/>
            <a:ext cx="3963987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sp>
        <p:nvSpPr>
          <p:cNvPr id="11" name="Line 71"/>
          <p:cNvSpPr>
            <a:spLocks noChangeShapeType="1"/>
          </p:cNvSpPr>
          <p:nvPr/>
        </p:nvSpPr>
        <p:spPr bwMode="auto">
          <a:xfrm flipV="1">
            <a:off x="411162" y="5348287"/>
            <a:ext cx="0" cy="1509713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12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477765"/>
              </p:ext>
            </p:extLst>
          </p:nvPr>
        </p:nvGraphicFramePr>
        <p:xfrm>
          <a:off x="4333875" y="6524625"/>
          <a:ext cx="182563" cy="298450"/>
        </p:xfrm>
        <a:graphic>
          <a:graphicData uri="http://schemas.openxmlformats.org/presentationml/2006/ole">
            <p:oleObj spid="_x0000_s252932" name="Equation" r:id="rId8" imgW="114151" imgH="164885" progId="Equation.3">
              <p:embed/>
            </p:oleObj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58038006"/>
              </p:ext>
            </p:extLst>
          </p:nvPr>
        </p:nvGraphicFramePr>
        <p:xfrm>
          <a:off x="854075" y="4995863"/>
          <a:ext cx="1127125" cy="366712"/>
        </p:xfrm>
        <a:graphic>
          <a:graphicData uri="http://schemas.openxmlformats.org/presentationml/2006/ole">
            <p:oleObj spid="_x0000_s252933" name="Equation" r:id="rId9" imgW="622030" imgH="203112" progId="Equation.3">
              <p:embed/>
            </p:oleObj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81578809"/>
              </p:ext>
            </p:extLst>
          </p:nvPr>
        </p:nvGraphicFramePr>
        <p:xfrm>
          <a:off x="2465388" y="4995863"/>
          <a:ext cx="1150937" cy="366712"/>
        </p:xfrm>
        <a:graphic>
          <a:graphicData uri="http://schemas.openxmlformats.org/presentationml/2006/ole">
            <p:oleObj spid="_x0000_s252934" name="Equation" r:id="rId10" imgW="634725" imgH="203112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56871690"/>
              </p:ext>
            </p:extLst>
          </p:nvPr>
        </p:nvGraphicFramePr>
        <p:xfrm>
          <a:off x="3432175" y="1722438"/>
          <a:ext cx="3267075" cy="1173162"/>
        </p:xfrm>
        <a:graphic>
          <a:graphicData uri="http://schemas.openxmlformats.org/presentationml/2006/ole">
            <p:oleObj spid="_x0000_s252935" name="Equation" r:id="rId11" imgW="990360" imgH="355320" progId="Equation.3">
              <p:embed/>
            </p:oleObj>
          </a:graphicData>
        </a:graphic>
      </p:graphicFrame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8843" y="2928407"/>
            <a:ext cx="1990947" cy="156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0313357"/>
              </p:ext>
            </p:extLst>
          </p:nvPr>
        </p:nvGraphicFramePr>
        <p:xfrm>
          <a:off x="5503863" y="5183188"/>
          <a:ext cx="2401887" cy="987425"/>
        </p:xfrm>
        <a:graphic>
          <a:graphicData uri="http://schemas.openxmlformats.org/presentationml/2006/ole">
            <p:oleObj spid="_x0000_s252936" name="Equation" r:id="rId13" imgW="1231560" imgH="507960" progId="Equation.3">
              <p:embed/>
            </p:oleObj>
          </a:graphicData>
        </a:graphic>
      </p:graphicFrame>
      <p:sp>
        <p:nvSpPr>
          <p:cNvPr id="20" name="Freeform 19"/>
          <p:cNvSpPr/>
          <p:nvPr/>
        </p:nvSpPr>
        <p:spPr>
          <a:xfrm>
            <a:off x="578777" y="3448019"/>
            <a:ext cx="1035071" cy="1058307"/>
          </a:xfrm>
          <a:custGeom>
            <a:avLst/>
            <a:gdLst>
              <a:gd name="connsiteX0" fmla="*/ 23158 w 1035071"/>
              <a:gd name="connsiteY0" fmla="*/ 1028447 h 1058307"/>
              <a:gd name="connsiteX1" fmla="*/ 132340 w 1035071"/>
              <a:gd name="connsiteY1" fmla="*/ 796435 h 1058307"/>
              <a:gd name="connsiteX2" fmla="*/ 159635 w 1035071"/>
              <a:gd name="connsiteY2" fmla="*/ 359706 h 1058307"/>
              <a:gd name="connsiteX3" fmla="*/ 214226 w 1035071"/>
              <a:gd name="connsiteY3" fmla="*/ 168638 h 1058307"/>
              <a:gd name="connsiteX4" fmla="*/ 50453 w 1035071"/>
              <a:gd name="connsiteY4" fmla="*/ 4865 h 1058307"/>
              <a:gd name="connsiteX5" fmla="*/ 378000 w 1035071"/>
              <a:gd name="connsiteY5" fmla="*/ 45808 h 1058307"/>
              <a:gd name="connsiteX6" fmla="*/ 719194 w 1035071"/>
              <a:gd name="connsiteY6" fmla="*/ 73103 h 1058307"/>
              <a:gd name="connsiteX7" fmla="*/ 978501 w 1035071"/>
              <a:gd name="connsiteY7" fmla="*/ 209581 h 1058307"/>
              <a:gd name="connsiteX8" fmla="*/ 1033092 w 1035071"/>
              <a:gd name="connsiteY8" fmla="*/ 332411 h 1058307"/>
              <a:gd name="connsiteX9" fmla="*/ 937558 w 1035071"/>
              <a:gd name="connsiteY9" fmla="*/ 414297 h 1058307"/>
              <a:gd name="connsiteX10" fmla="*/ 719194 w 1035071"/>
              <a:gd name="connsiteY10" fmla="*/ 455241 h 1058307"/>
              <a:gd name="connsiteX11" fmla="*/ 582716 w 1035071"/>
              <a:gd name="connsiteY11" fmla="*/ 468888 h 1058307"/>
              <a:gd name="connsiteX12" fmla="*/ 555420 w 1035071"/>
              <a:gd name="connsiteY12" fmla="*/ 605366 h 1058307"/>
              <a:gd name="connsiteX13" fmla="*/ 569068 w 1035071"/>
              <a:gd name="connsiteY13" fmla="*/ 782787 h 1058307"/>
              <a:gd name="connsiteX14" fmla="*/ 637307 w 1035071"/>
              <a:gd name="connsiteY14" fmla="*/ 1028447 h 1058307"/>
              <a:gd name="connsiteX15" fmla="*/ 23158 w 1035071"/>
              <a:gd name="connsiteY15" fmla="*/ 1028447 h 1058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35071" h="1058307">
                <a:moveTo>
                  <a:pt x="23158" y="1028447"/>
                </a:moveTo>
                <a:cubicBezTo>
                  <a:pt x="-61003" y="989778"/>
                  <a:pt x="109594" y="907892"/>
                  <a:pt x="132340" y="796435"/>
                </a:cubicBezTo>
                <a:cubicBezTo>
                  <a:pt x="155086" y="684978"/>
                  <a:pt x="145987" y="464339"/>
                  <a:pt x="159635" y="359706"/>
                </a:cubicBezTo>
                <a:cubicBezTo>
                  <a:pt x="173283" y="255073"/>
                  <a:pt x="232423" y="227778"/>
                  <a:pt x="214226" y="168638"/>
                </a:cubicBezTo>
                <a:cubicBezTo>
                  <a:pt x="196029" y="109498"/>
                  <a:pt x="23157" y="25337"/>
                  <a:pt x="50453" y="4865"/>
                </a:cubicBezTo>
                <a:cubicBezTo>
                  <a:pt x="77749" y="-15607"/>
                  <a:pt x="266543" y="34435"/>
                  <a:pt x="378000" y="45808"/>
                </a:cubicBezTo>
                <a:cubicBezTo>
                  <a:pt x="489457" y="57181"/>
                  <a:pt x="619111" y="45807"/>
                  <a:pt x="719194" y="73103"/>
                </a:cubicBezTo>
                <a:cubicBezTo>
                  <a:pt x="819278" y="100398"/>
                  <a:pt x="926185" y="166363"/>
                  <a:pt x="978501" y="209581"/>
                </a:cubicBezTo>
                <a:cubicBezTo>
                  <a:pt x="1030817" y="252799"/>
                  <a:pt x="1039916" y="298292"/>
                  <a:pt x="1033092" y="332411"/>
                </a:cubicBezTo>
                <a:cubicBezTo>
                  <a:pt x="1026268" y="366530"/>
                  <a:pt x="989874" y="393825"/>
                  <a:pt x="937558" y="414297"/>
                </a:cubicBezTo>
                <a:cubicBezTo>
                  <a:pt x="885242" y="434769"/>
                  <a:pt x="778334" y="446143"/>
                  <a:pt x="719194" y="455241"/>
                </a:cubicBezTo>
                <a:cubicBezTo>
                  <a:pt x="660054" y="464339"/>
                  <a:pt x="610012" y="443867"/>
                  <a:pt x="582716" y="468888"/>
                </a:cubicBezTo>
                <a:cubicBezTo>
                  <a:pt x="555420" y="493909"/>
                  <a:pt x="557695" y="553050"/>
                  <a:pt x="555420" y="605366"/>
                </a:cubicBezTo>
                <a:cubicBezTo>
                  <a:pt x="553145" y="657682"/>
                  <a:pt x="555420" y="712273"/>
                  <a:pt x="569068" y="782787"/>
                </a:cubicBezTo>
                <a:cubicBezTo>
                  <a:pt x="582716" y="853301"/>
                  <a:pt x="723743" y="987504"/>
                  <a:pt x="637307" y="1028447"/>
                </a:cubicBezTo>
                <a:cubicBezTo>
                  <a:pt x="550871" y="1069390"/>
                  <a:pt x="107319" y="1067116"/>
                  <a:pt x="23158" y="1028447"/>
                </a:cubicBez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  S</a:t>
            </a:r>
            <a:endParaRPr lang="en-US" sz="2800" b="1" dirty="0"/>
          </a:p>
        </p:txBody>
      </p:sp>
      <p:graphicFrame>
        <p:nvGraphicFramePr>
          <p:cNvPr id="252938" name="Object 10"/>
          <p:cNvGraphicFramePr>
            <a:graphicFrameLocks noChangeAspect="1"/>
          </p:cNvGraphicFramePr>
          <p:nvPr/>
        </p:nvGraphicFramePr>
        <p:xfrm>
          <a:off x="7565571" y="1219200"/>
          <a:ext cx="1273629" cy="457200"/>
        </p:xfrm>
        <a:graphic>
          <a:graphicData uri="http://schemas.openxmlformats.org/presentationml/2006/ole">
            <p:oleObj spid="_x0000_s252938" name="Equation" r:id="rId14" imgW="634680" imgH="22860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31397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20" grpId="0" animBg="1"/>
      <p:bldP spid="20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/>
          <a:lstStyle/>
          <a:p>
            <a:r>
              <a:rPr lang="en-US" dirty="0" smtClean="0"/>
              <a:t>smoothness + color consistency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3200" kern="0" dirty="0" smtClean="0">
                <a:latin typeface="+mn-lt"/>
              </a:rPr>
              <a:t>One C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sz="2400" kern="0" dirty="0" smtClean="0">
                <a:latin typeface="+mn-lt"/>
              </a:rPr>
              <a:t>     [Tang, et al.,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ICCV’13</a:t>
            </a:r>
            <a:r>
              <a:rPr lang="en-US" sz="2400" kern="0" dirty="0" smtClean="0">
                <a:latin typeface="+mn-lt"/>
              </a:rPr>
              <a:t>]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725824" y="1410049"/>
            <a:ext cx="4230804" cy="1956964"/>
            <a:chOff x="4643438" y="785794"/>
            <a:chExt cx="4376768" cy="2214569"/>
          </a:xfrm>
        </p:grpSpPr>
        <p:grpSp>
          <p:nvGrpSpPr>
            <p:cNvPr id="3" name="Group 37"/>
            <p:cNvGrpSpPr>
              <a:grpSpLocks noChangeAspect="1"/>
            </p:cNvGrpSpPr>
            <p:nvPr/>
          </p:nvGrpSpPr>
          <p:grpSpPr bwMode="auto">
            <a:xfrm>
              <a:off x="4955876" y="857232"/>
              <a:ext cx="2876068" cy="2055428"/>
              <a:chOff x="23689406" y="11789569"/>
              <a:chExt cx="6102131" cy="4281488"/>
            </a:xfrm>
          </p:grpSpPr>
          <p:pic>
            <p:nvPicPr>
              <p:cNvPr id="86" name="Picture 3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1556"/>
              <a:stretch>
                <a:fillRect/>
              </a:stretch>
            </p:blipFill>
            <p:spPr bwMode="auto">
              <a:xfrm>
                <a:off x="23689406" y="11789569"/>
                <a:ext cx="6102131" cy="428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24791450" y="11981361"/>
                <a:ext cx="1296760" cy="19179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baseline="-25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7240138" y="12040884"/>
                <a:ext cx="872367" cy="18154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8863615" y="12646029"/>
                <a:ext cx="599541" cy="9159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4643438" y="785794"/>
              <a:ext cx="4376768" cy="22145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585711" y="3271001"/>
            <a:ext cx="3550456" cy="2838569"/>
            <a:chOff x="13296900" y="17649825"/>
            <a:chExt cx="8108168" cy="619867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3296900" y="18100197"/>
              <a:ext cx="8108168" cy="4731228"/>
              <a:chOff x="1534" y="2828"/>
              <a:chExt cx="1754" cy="1019"/>
            </a:xfrm>
          </p:grpSpPr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2022" y="3605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 flipH="1">
                <a:off x="1631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25"/>
              <p:cNvSpPr>
                <a:spLocks noChangeShapeType="1"/>
              </p:cNvSpPr>
              <p:nvPr/>
            </p:nvSpPr>
            <p:spPr bwMode="auto">
              <a:xfrm flipH="1">
                <a:off x="2412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 flipH="1">
                <a:off x="2754" y="3606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auto">
              <a:xfrm flipH="1">
                <a:off x="3047" y="3217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 flipH="1">
                <a:off x="2901" y="3411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8"/>
              <p:cNvSpPr>
                <a:spLocks noChangeShapeType="1"/>
              </p:cNvSpPr>
              <p:nvPr/>
            </p:nvSpPr>
            <p:spPr bwMode="auto">
              <a:xfrm>
                <a:off x="241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>
                <a:off x="1631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>
                <a:off x="202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2510" y="360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19"/>
              <p:cNvSpPr>
                <a:spLocks noChangeShapeType="1"/>
              </p:cNvSpPr>
              <p:nvPr/>
            </p:nvSpPr>
            <p:spPr bwMode="auto">
              <a:xfrm>
                <a:off x="2656" y="3411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>
                <a:off x="2852" y="3217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 flipH="1">
                <a:off x="2304" y="3216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 flipH="1">
                <a:off x="2544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9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20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1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>
                <a:off x="1776" y="36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23"/>
              <p:cNvSpPr>
                <a:spLocks noChangeShapeType="1"/>
              </p:cNvSpPr>
              <p:nvPr/>
            </p:nvSpPr>
            <p:spPr bwMode="auto">
              <a:xfrm>
                <a:off x="2304" y="34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24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25"/>
              <p:cNvSpPr>
                <a:spLocks noChangeShapeType="1"/>
              </p:cNvSpPr>
              <p:nvPr/>
            </p:nvSpPr>
            <p:spPr bwMode="auto">
              <a:xfrm flipH="1">
                <a:off x="2160" y="340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534" y="3168"/>
                <a:ext cx="1754" cy="679"/>
                <a:chOff x="2110" y="1536"/>
                <a:chExt cx="1754" cy="679"/>
              </a:xfrm>
            </p:grpSpPr>
            <p:sp>
              <p:nvSpPr>
                <p:cNvPr id="136" name="Oval 33"/>
                <p:cNvSpPr>
                  <a:spLocks noChangeArrowheads="1"/>
                </p:cNvSpPr>
                <p:nvPr/>
              </p:nvSpPr>
              <p:spPr bwMode="auto">
                <a:xfrm>
                  <a:off x="331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27"/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2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9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30"/>
                <p:cNvSpPr>
                  <a:spLocks noChangeArrowheads="1"/>
                </p:cNvSpPr>
                <p:nvPr/>
              </p:nvSpPr>
              <p:spPr bwMode="auto">
                <a:xfrm>
                  <a:off x="2928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31"/>
                <p:cNvSpPr>
                  <a:spLocks noChangeArrowheads="1"/>
                </p:cNvSpPr>
                <p:nvPr/>
              </p:nvSpPr>
              <p:spPr bwMode="auto">
                <a:xfrm>
                  <a:off x="2784" y="1728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32"/>
                <p:cNvSpPr>
                  <a:spLocks noChangeArrowheads="1"/>
                </p:cNvSpPr>
                <p:nvPr/>
              </p:nvSpPr>
              <p:spPr bwMode="auto">
                <a:xfrm>
                  <a:off x="2640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34"/>
                <p:cNvSpPr>
                  <a:spLocks noChangeArrowheads="1"/>
                </p:cNvSpPr>
                <p:nvPr/>
              </p:nvSpPr>
              <p:spPr bwMode="auto">
                <a:xfrm>
                  <a:off x="3168" y="1728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35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33"/>
                <p:cNvSpPr>
                  <a:spLocks noChangeArrowheads="1"/>
                </p:cNvSpPr>
                <p:nvPr/>
              </p:nvSpPr>
              <p:spPr bwMode="auto">
                <a:xfrm>
                  <a:off x="367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34"/>
                <p:cNvSpPr>
                  <a:spLocks noChangeArrowheads="1"/>
                </p:cNvSpPr>
                <p:nvPr/>
              </p:nvSpPr>
              <p:spPr bwMode="auto">
                <a:xfrm>
                  <a:off x="3525" y="173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35"/>
                <p:cNvSpPr>
                  <a:spLocks noChangeArrowheads="1"/>
                </p:cNvSpPr>
                <p:nvPr/>
              </p:nvSpPr>
              <p:spPr bwMode="auto">
                <a:xfrm>
                  <a:off x="3379" y="1925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35"/>
                <p:cNvSpPr>
                  <a:spLocks noChangeArrowheads="1"/>
                </p:cNvSpPr>
                <p:nvPr/>
              </p:nvSpPr>
              <p:spPr bwMode="auto">
                <a:xfrm>
                  <a:off x="3233" y="2119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35"/>
                <p:cNvSpPr>
                  <a:spLocks noChangeArrowheads="1"/>
                </p:cNvSpPr>
                <p:nvPr/>
              </p:nvSpPr>
              <p:spPr bwMode="auto">
                <a:xfrm>
                  <a:off x="2891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32"/>
                <p:cNvSpPr>
                  <a:spLocks noChangeArrowheads="1"/>
                </p:cNvSpPr>
                <p:nvPr/>
              </p:nvSpPr>
              <p:spPr bwMode="auto">
                <a:xfrm>
                  <a:off x="2500" y="2119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29"/>
                <p:cNvSpPr>
                  <a:spLocks noChangeArrowheads="1"/>
                </p:cNvSpPr>
                <p:nvPr/>
              </p:nvSpPr>
              <p:spPr bwMode="auto">
                <a:xfrm>
                  <a:off x="2110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" name="Line 25"/>
              <p:cNvSpPr>
                <a:spLocks noChangeShapeType="1"/>
              </p:cNvSpPr>
              <p:nvPr/>
            </p:nvSpPr>
            <p:spPr bwMode="auto">
              <a:xfrm>
                <a:off x="1600" y="2846"/>
                <a:ext cx="31" cy="954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631" y="2925"/>
                <a:ext cx="146" cy="681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25"/>
              <p:cNvSpPr>
                <a:spLocks noChangeShapeType="1"/>
              </p:cNvSpPr>
              <p:nvPr/>
            </p:nvSpPr>
            <p:spPr bwMode="auto">
              <a:xfrm>
                <a:off x="1633" y="2846"/>
                <a:ext cx="291" cy="566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 flipH="1">
                <a:off x="2071" y="2846"/>
                <a:ext cx="337" cy="37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auto">
              <a:xfrm flipH="1">
                <a:off x="2447" y="2911"/>
                <a:ext cx="0" cy="292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25"/>
              <p:cNvSpPr>
                <a:spLocks noChangeShapeType="1"/>
              </p:cNvSpPr>
              <p:nvPr/>
            </p:nvSpPr>
            <p:spPr bwMode="auto">
              <a:xfrm>
                <a:off x="2474" y="2862"/>
                <a:ext cx="212" cy="540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25"/>
              <p:cNvSpPr>
                <a:spLocks noChangeShapeType="1"/>
              </p:cNvSpPr>
              <p:nvPr/>
            </p:nvSpPr>
            <p:spPr bwMode="auto">
              <a:xfrm flipH="1">
                <a:off x="2169" y="2879"/>
                <a:ext cx="272" cy="727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25"/>
              <p:cNvSpPr>
                <a:spLocks noChangeShapeType="1"/>
              </p:cNvSpPr>
              <p:nvPr/>
            </p:nvSpPr>
            <p:spPr bwMode="auto">
              <a:xfrm flipH="1">
                <a:off x="2022" y="2846"/>
                <a:ext cx="419" cy="95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25"/>
              <p:cNvSpPr>
                <a:spLocks noChangeShapeType="1"/>
              </p:cNvSpPr>
              <p:nvPr/>
            </p:nvSpPr>
            <p:spPr bwMode="auto">
              <a:xfrm>
                <a:off x="2507" y="2829"/>
                <a:ext cx="511" cy="59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25"/>
              <p:cNvSpPr>
                <a:spLocks noChangeShapeType="1"/>
              </p:cNvSpPr>
              <p:nvPr/>
            </p:nvSpPr>
            <p:spPr bwMode="auto">
              <a:xfrm>
                <a:off x="3193" y="2828"/>
                <a:ext cx="1" cy="389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5"/>
              <p:cNvSpPr>
                <a:spLocks noChangeShapeType="1"/>
              </p:cNvSpPr>
              <p:nvPr/>
            </p:nvSpPr>
            <p:spPr bwMode="auto">
              <a:xfrm flipH="1">
                <a:off x="2297" y="2828"/>
                <a:ext cx="896" cy="58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 flipH="1">
                <a:off x="2754" y="2879"/>
                <a:ext cx="395" cy="92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5"/>
              <p:cNvSpPr>
                <a:spLocks noChangeShapeType="1"/>
              </p:cNvSpPr>
              <p:nvPr/>
            </p:nvSpPr>
            <p:spPr bwMode="auto">
              <a:xfrm flipH="1">
                <a:off x="2901" y="2862"/>
                <a:ext cx="281" cy="744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25"/>
              <p:cNvSpPr>
                <a:spLocks noChangeShapeType="1"/>
              </p:cNvSpPr>
              <p:nvPr/>
            </p:nvSpPr>
            <p:spPr bwMode="auto">
              <a:xfrm>
                <a:off x="2457" y="2862"/>
                <a:ext cx="102" cy="74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auto">
              <a:xfrm>
                <a:off x="1682" y="2862"/>
                <a:ext cx="731" cy="938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4634137" y="22907627"/>
              <a:ext cx="5048812" cy="940872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pPr algn="ctr"/>
              <a:r>
                <a:rPr lang="en-US" sz="1100" dirty="0" smtClean="0"/>
                <a:t>connect pixels in each color bin</a:t>
              </a:r>
            </a:p>
            <a:p>
              <a:pPr algn="ctr"/>
              <a:r>
                <a:rPr lang="en-US" sz="1100" dirty="0" smtClean="0"/>
                <a:t>to corresponding auxiliary nodes</a:t>
              </a:r>
              <a:endParaRPr lang="en-US" sz="1100" dirty="0"/>
            </a:p>
          </p:txBody>
        </p:sp>
        <p:sp>
          <p:nvSpPr>
            <p:cNvPr id="93" name="Oval 28"/>
            <p:cNvSpPr>
              <a:spLocks noChangeArrowheads="1"/>
            </p:cNvSpPr>
            <p:nvPr/>
          </p:nvSpPr>
          <p:spPr bwMode="auto">
            <a:xfrm>
              <a:off x="13373101" y="17663481"/>
              <a:ext cx="896798" cy="9007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>
              <a:off x="17106901" y="17663481"/>
              <a:ext cx="896798" cy="9007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5"/>
            <p:cNvSpPr>
              <a:spLocks noChangeShapeType="1"/>
            </p:cNvSpPr>
            <p:nvPr/>
          </p:nvSpPr>
          <p:spPr bwMode="auto">
            <a:xfrm flipH="1">
              <a:off x="19392897" y="18030833"/>
              <a:ext cx="1626161" cy="1758833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20459701" y="17649825"/>
              <a:ext cx="896798" cy="900744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90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8245"/>
            <a:ext cx="4105563" cy="33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3" name="Group 152"/>
          <p:cNvGrpSpPr/>
          <p:nvPr/>
        </p:nvGrpSpPr>
        <p:grpSpPr>
          <a:xfrm>
            <a:off x="3019483" y="6096000"/>
            <a:ext cx="2238317" cy="646331"/>
            <a:chOff x="3019483" y="6096000"/>
            <a:chExt cx="2238317" cy="646331"/>
          </a:xfrm>
        </p:grpSpPr>
        <p:sp>
          <p:nvSpPr>
            <p:cNvPr id="152" name="TextBox 151"/>
            <p:cNvSpPr txBox="1"/>
            <p:nvPr/>
          </p:nvSpPr>
          <p:spPr>
            <a:xfrm>
              <a:off x="3019483" y="6096000"/>
              <a:ext cx="2009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/>
                <a:t>Grabcut</a:t>
              </a:r>
              <a:r>
                <a:rPr lang="en-US" dirty="0" smtClean="0"/>
                <a:t> is </a:t>
              </a:r>
            </a:p>
            <a:p>
              <a:pPr algn="ctr"/>
              <a:r>
                <a:rPr lang="en-US" dirty="0" smtClean="0"/>
                <a:t>sensitive to </a:t>
              </a:r>
              <a:r>
                <a:rPr lang="en-US" b="1" dirty="0" smtClean="0"/>
                <a:t>bin size</a:t>
              </a:r>
              <a:endParaRPr lang="en-CA" b="1" dirty="0"/>
            </a:p>
          </p:txBody>
        </p:sp>
        <p:cxnSp>
          <p:nvCxnSpPr>
            <p:cNvPr id="120" name="Straight Arrow Connector 119"/>
            <p:cNvCxnSpPr/>
            <p:nvPr/>
          </p:nvCxnSpPr>
          <p:spPr>
            <a:xfrm flipV="1">
              <a:off x="4572000" y="6096000"/>
              <a:ext cx="685800" cy="3048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4" name="TextBox 153"/>
          <p:cNvSpPr txBox="1"/>
          <p:nvPr/>
        </p:nvSpPr>
        <p:spPr>
          <a:xfrm>
            <a:off x="797586" y="2590800"/>
            <a:ext cx="288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guaranteed global minimum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81" name="TextBox 49"/>
          <p:cNvSpPr txBox="1">
            <a:spLocks noChangeArrowheads="1"/>
          </p:cNvSpPr>
          <p:nvPr/>
        </p:nvSpPr>
        <p:spPr bwMode="auto">
          <a:xfrm rot="16200000">
            <a:off x="3651766" y="2215634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box segmentation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493754" y="2505670"/>
            <a:ext cx="149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linear </a:t>
            </a:r>
          </a:p>
          <a:p>
            <a:pPr algn="r"/>
            <a:r>
              <a:rPr lang="en-US" dirty="0" smtClean="0"/>
              <a:t>ballooning</a:t>
            </a:r>
          </a:p>
          <a:p>
            <a:pPr algn="r"/>
            <a:r>
              <a:rPr lang="en-US" dirty="0" smtClean="0"/>
              <a:t>inside the box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/>
          <a:lstStyle/>
          <a:p>
            <a:r>
              <a:rPr lang="en-US" dirty="0" smtClean="0"/>
              <a:t>smoothness + color consistency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3200" kern="0" dirty="0" smtClean="0">
                <a:latin typeface="+mn-lt"/>
              </a:rPr>
              <a:t>One C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sz="2400" kern="0" dirty="0" smtClean="0">
                <a:latin typeface="+mn-lt"/>
              </a:rPr>
              <a:t>     [Tang, et al.,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ICCV’13</a:t>
            </a:r>
            <a:r>
              <a:rPr lang="en-US" sz="2400" kern="0" dirty="0" smtClean="0">
                <a:latin typeface="+mn-lt"/>
              </a:rPr>
              <a:t>]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4419600" y="1410049"/>
            <a:ext cx="4587669" cy="5380681"/>
            <a:chOff x="4326648" y="785794"/>
            <a:chExt cx="4745943" cy="6088966"/>
          </a:xfrm>
        </p:grpSpPr>
        <p:pic>
          <p:nvPicPr>
            <p:cNvPr id="73" name="Picture 4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41086" y="3138253"/>
              <a:ext cx="1005823" cy="1362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4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2656" y="3138253"/>
              <a:ext cx="1005823" cy="1358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7"/>
            <p:cNvGrpSpPr>
              <a:grpSpLocks noChangeAspect="1"/>
            </p:cNvGrpSpPr>
            <p:nvPr/>
          </p:nvGrpSpPr>
          <p:grpSpPr bwMode="auto">
            <a:xfrm>
              <a:off x="4955876" y="857232"/>
              <a:ext cx="2876068" cy="2055428"/>
              <a:chOff x="23689406" y="11789569"/>
              <a:chExt cx="6102131" cy="4281488"/>
            </a:xfrm>
          </p:grpSpPr>
          <p:pic>
            <p:nvPicPr>
              <p:cNvPr id="86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556"/>
              <a:stretch>
                <a:fillRect/>
              </a:stretch>
            </p:blipFill>
            <p:spPr bwMode="auto">
              <a:xfrm>
                <a:off x="23689406" y="11789569"/>
                <a:ext cx="6102131" cy="428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7" name="Rectangle 86"/>
              <p:cNvSpPr/>
              <p:nvPr/>
            </p:nvSpPr>
            <p:spPr>
              <a:xfrm>
                <a:off x="24791450" y="11981361"/>
                <a:ext cx="1296760" cy="19179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baseline="-25000" dirty="0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7240138" y="12040884"/>
                <a:ext cx="872367" cy="18154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8863615" y="12646029"/>
                <a:ext cx="599541" cy="9159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4857752" y="4714884"/>
              <a:ext cx="3143272" cy="2026637"/>
              <a:chOff x="7154951" y="8572536"/>
              <a:chExt cx="3940986" cy="2598141"/>
            </a:xfrm>
          </p:grpSpPr>
          <p:pic>
            <p:nvPicPr>
              <p:cNvPr id="83" name="Picture 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62721" t="39867" r="20114"/>
              <a:stretch>
                <a:fillRect/>
              </a:stretch>
            </p:blipFill>
            <p:spPr bwMode="auto">
              <a:xfrm>
                <a:off x="9806024" y="8572536"/>
                <a:ext cx="1289913" cy="2598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Picture 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1126" t="39867" r="61047"/>
              <a:stretch>
                <a:fillRect/>
              </a:stretch>
            </p:blipFill>
            <p:spPr bwMode="auto">
              <a:xfrm>
                <a:off x="8501088" y="8572536"/>
                <a:ext cx="1339526" cy="2598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5" name="Picture 4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39867" r="82086"/>
              <a:stretch>
                <a:fillRect/>
              </a:stretch>
            </p:blipFill>
            <p:spPr bwMode="auto">
              <a:xfrm>
                <a:off x="7154951" y="8572536"/>
                <a:ext cx="1346139" cy="2598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7" name="TextBox 49"/>
            <p:cNvSpPr txBox="1">
              <a:spLocks noChangeArrowheads="1"/>
            </p:cNvSpPr>
            <p:nvPr/>
          </p:nvSpPr>
          <p:spPr bwMode="auto">
            <a:xfrm rot="16200000">
              <a:off x="3439803" y="1715360"/>
              <a:ext cx="2155764" cy="382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/>
                <a:t>box segmentation</a:t>
              </a:r>
              <a:endParaRPr lang="en-US" dirty="0"/>
            </a:p>
          </p:txBody>
        </p:sp>
        <p:sp>
          <p:nvSpPr>
            <p:cNvPr id="78" name="TextBox 50"/>
            <p:cNvSpPr txBox="1">
              <a:spLocks noChangeArrowheads="1"/>
            </p:cNvSpPr>
            <p:nvPr/>
          </p:nvSpPr>
          <p:spPr bwMode="auto">
            <a:xfrm>
              <a:off x="7011773" y="3846585"/>
              <a:ext cx="2044608" cy="7314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ballooning </a:t>
              </a:r>
              <a:r>
                <a:rPr lang="en-US" dirty="0" smtClean="0"/>
                <a:t>from</a:t>
              </a:r>
              <a:r>
                <a:rPr lang="en-US" dirty="0" smtClean="0"/>
                <a:t> </a:t>
              </a:r>
            </a:p>
            <a:p>
              <a:pPr algn="r"/>
              <a:r>
                <a:rPr lang="en-US" dirty="0" smtClean="0"/>
                <a:t>hard </a:t>
              </a:r>
              <a:r>
                <a:rPr lang="en-US" dirty="0" smtClean="0"/>
                <a:t>constraints</a:t>
              </a:r>
              <a:endParaRPr lang="en-US" dirty="0"/>
            </a:p>
          </p:txBody>
        </p:sp>
        <p:sp>
          <p:nvSpPr>
            <p:cNvPr id="79" name="TextBox 51"/>
            <p:cNvSpPr txBox="1">
              <a:spLocks noChangeArrowheads="1"/>
            </p:cNvSpPr>
            <p:nvPr/>
          </p:nvSpPr>
          <p:spPr bwMode="auto">
            <a:xfrm>
              <a:off x="7006830" y="5829888"/>
              <a:ext cx="2065761" cy="1044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linear</a:t>
              </a:r>
            </a:p>
            <a:p>
              <a:pPr algn="r"/>
              <a:r>
                <a:rPr lang="en-US" dirty="0" smtClean="0"/>
                <a:t>ballooning from</a:t>
              </a:r>
            </a:p>
            <a:p>
              <a:pPr algn="r"/>
              <a:r>
                <a:rPr lang="en-US" i="1" dirty="0" smtClean="0"/>
                <a:t>saliency</a:t>
              </a:r>
              <a:r>
                <a:rPr lang="en-US" dirty="0" smtClean="0"/>
                <a:t> measure</a:t>
              </a:r>
              <a:r>
                <a:rPr lang="en-US" i="1" dirty="0" smtClean="0"/>
                <a:t> </a:t>
              </a:r>
              <a:endParaRPr lang="en-US" i="1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643438" y="785794"/>
              <a:ext cx="4376768" cy="22145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4643438" y="3100376"/>
              <a:ext cx="4376768" cy="147161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643438" y="4672006"/>
              <a:ext cx="4376768" cy="211931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" name="Group 70"/>
          <p:cNvGrpSpPr/>
          <p:nvPr/>
        </p:nvGrpSpPr>
        <p:grpSpPr>
          <a:xfrm>
            <a:off x="585711" y="3271001"/>
            <a:ext cx="3550456" cy="2838569"/>
            <a:chOff x="13296900" y="17649825"/>
            <a:chExt cx="8108168" cy="6198674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3296900" y="18100197"/>
              <a:ext cx="8108168" cy="4731228"/>
              <a:chOff x="1534" y="2828"/>
              <a:chExt cx="1754" cy="1019"/>
            </a:xfrm>
          </p:grpSpPr>
          <p:sp>
            <p:nvSpPr>
              <p:cNvPr id="97" name="Line 16"/>
              <p:cNvSpPr>
                <a:spLocks noChangeShapeType="1"/>
              </p:cNvSpPr>
              <p:nvPr/>
            </p:nvSpPr>
            <p:spPr bwMode="auto">
              <a:xfrm flipH="1">
                <a:off x="2022" y="3605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 flipH="1">
                <a:off x="1631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Line 25"/>
              <p:cNvSpPr>
                <a:spLocks noChangeShapeType="1"/>
              </p:cNvSpPr>
              <p:nvPr/>
            </p:nvSpPr>
            <p:spPr bwMode="auto">
              <a:xfrm flipH="1">
                <a:off x="2412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Line 25"/>
              <p:cNvSpPr>
                <a:spLocks noChangeShapeType="1"/>
              </p:cNvSpPr>
              <p:nvPr/>
            </p:nvSpPr>
            <p:spPr bwMode="auto">
              <a:xfrm flipH="1">
                <a:off x="2754" y="3606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Line 25"/>
              <p:cNvSpPr>
                <a:spLocks noChangeShapeType="1"/>
              </p:cNvSpPr>
              <p:nvPr/>
            </p:nvSpPr>
            <p:spPr bwMode="auto">
              <a:xfrm flipH="1">
                <a:off x="3047" y="3217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Line 16"/>
              <p:cNvSpPr>
                <a:spLocks noChangeShapeType="1"/>
              </p:cNvSpPr>
              <p:nvPr/>
            </p:nvSpPr>
            <p:spPr bwMode="auto">
              <a:xfrm flipH="1">
                <a:off x="2901" y="3411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Line 18"/>
              <p:cNvSpPr>
                <a:spLocks noChangeShapeType="1"/>
              </p:cNvSpPr>
              <p:nvPr/>
            </p:nvSpPr>
            <p:spPr bwMode="auto">
              <a:xfrm>
                <a:off x="241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Line 18"/>
              <p:cNvSpPr>
                <a:spLocks noChangeShapeType="1"/>
              </p:cNvSpPr>
              <p:nvPr/>
            </p:nvSpPr>
            <p:spPr bwMode="auto">
              <a:xfrm>
                <a:off x="1631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Line 19"/>
              <p:cNvSpPr>
                <a:spLocks noChangeShapeType="1"/>
              </p:cNvSpPr>
              <p:nvPr/>
            </p:nvSpPr>
            <p:spPr bwMode="auto">
              <a:xfrm>
                <a:off x="202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Line 19"/>
              <p:cNvSpPr>
                <a:spLocks noChangeShapeType="1"/>
              </p:cNvSpPr>
              <p:nvPr/>
            </p:nvSpPr>
            <p:spPr bwMode="auto">
              <a:xfrm>
                <a:off x="2510" y="360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7" name="Line 19"/>
              <p:cNvSpPr>
                <a:spLocks noChangeShapeType="1"/>
              </p:cNvSpPr>
              <p:nvPr/>
            </p:nvSpPr>
            <p:spPr bwMode="auto">
              <a:xfrm>
                <a:off x="2656" y="3411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8" name="Line 24"/>
              <p:cNvSpPr>
                <a:spLocks noChangeShapeType="1"/>
              </p:cNvSpPr>
              <p:nvPr/>
            </p:nvSpPr>
            <p:spPr bwMode="auto">
              <a:xfrm>
                <a:off x="2852" y="3217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9" name="Line 15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Line 16"/>
              <p:cNvSpPr>
                <a:spLocks noChangeShapeType="1"/>
              </p:cNvSpPr>
              <p:nvPr/>
            </p:nvSpPr>
            <p:spPr bwMode="auto">
              <a:xfrm flipH="1">
                <a:off x="2304" y="3216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1" name="Line 17"/>
              <p:cNvSpPr>
                <a:spLocks noChangeShapeType="1"/>
              </p:cNvSpPr>
              <p:nvPr/>
            </p:nvSpPr>
            <p:spPr bwMode="auto">
              <a:xfrm flipH="1">
                <a:off x="2544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/>
              </a:p>
            </p:txBody>
          </p:sp>
          <p:sp>
            <p:nvSpPr>
              <p:cNvPr id="112" name="Line 18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19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Line 20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1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Line 22"/>
              <p:cNvSpPr>
                <a:spLocks noChangeShapeType="1"/>
              </p:cNvSpPr>
              <p:nvPr/>
            </p:nvSpPr>
            <p:spPr bwMode="auto">
              <a:xfrm>
                <a:off x="1776" y="36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23"/>
              <p:cNvSpPr>
                <a:spLocks noChangeShapeType="1"/>
              </p:cNvSpPr>
              <p:nvPr/>
            </p:nvSpPr>
            <p:spPr bwMode="auto">
              <a:xfrm>
                <a:off x="2304" y="34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24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25"/>
              <p:cNvSpPr>
                <a:spLocks noChangeShapeType="1"/>
              </p:cNvSpPr>
              <p:nvPr/>
            </p:nvSpPr>
            <p:spPr bwMode="auto">
              <a:xfrm flipH="1">
                <a:off x="2160" y="340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7" name="Group 26"/>
              <p:cNvGrpSpPr>
                <a:grpSpLocks/>
              </p:cNvGrpSpPr>
              <p:nvPr/>
            </p:nvGrpSpPr>
            <p:grpSpPr bwMode="auto">
              <a:xfrm>
                <a:off x="1534" y="3168"/>
                <a:ext cx="1754" cy="679"/>
                <a:chOff x="2110" y="1536"/>
                <a:chExt cx="1754" cy="679"/>
              </a:xfrm>
            </p:grpSpPr>
            <p:sp>
              <p:nvSpPr>
                <p:cNvPr id="136" name="Oval 33"/>
                <p:cNvSpPr>
                  <a:spLocks noChangeArrowheads="1"/>
                </p:cNvSpPr>
                <p:nvPr/>
              </p:nvSpPr>
              <p:spPr bwMode="auto">
                <a:xfrm>
                  <a:off x="331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27"/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Oval 2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Oval 29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Oval 30"/>
                <p:cNvSpPr>
                  <a:spLocks noChangeArrowheads="1"/>
                </p:cNvSpPr>
                <p:nvPr/>
              </p:nvSpPr>
              <p:spPr bwMode="auto">
                <a:xfrm>
                  <a:off x="2928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Oval 31"/>
                <p:cNvSpPr>
                  <a:spLocks noChangeArrowheads="1"/>
                </p:cNvSpPr>
                <p:nvPr/>
              </p:nvSpPr>
              <p:spPr bwMode="auto">
                <a:xfrm>
                  <a:off x="2784" y="1728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Oval 32"/>
                <p:cNvSpPr>
                  <a:spLocks noChangeArrowheads="1"/>
                </p:cNvSpPr>
                <p:nvPr/>
              </p:nvSpPr>
              <p:spPr bwMode="auto">
                <a:xfrm>
                  <a:off x="2640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Oval 34"/>
                <p:cNvSpPr>
                  <a:spLocks noChangeArrowheads="1"/>
                </p:cNvSpPr>
                <p:nvPr/>
              </p:nvSpPr>
              <p:spPr bwMode="auto">
                <a:xfrm>
                  <a:off x="3168" y="1728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Oval 35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" name="Oval 33"/>
                <p:cNvSpPr>
                  <a:spLocks noChangeArrowheads="1"/>
                </p:cNvSpPr>
                <p:nvPr/>
              </p:nvSpPr>
              <p:spPr bwMode="auto">
                <a:xfrm>
                  <a:off x="367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Oval 34"/>
                <p:cNvSpPr>
                  <a:spLocks noChangeArrowheads="1"/>
                </p:cNvSpPr>
                <p:nvPr/>
              </p:nvSpPr>
              <p:spPr bwMode="auto">
                <a:xfrm>
                  <a:off x="3525" y="173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35"/>
                <p:cNvSpPr>
                  <a:spLocks noChangeArrowheads="1"/>
                </p:cNvSpPr>
                <p:nvPr/>
              </p:nvSpPr>
              <p:spPr bwMode="auto">
                <a:xfrm>
                  <a:off x="3379" y="1925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35"/>
                <p:cNvSpPr>
                  <a:spLocks noChangeArrowheads="1"/>
                </p:cNvSpPr>
                <p:nvPr/>
              </p:nvSpPr>
              <p:spPr bwMode="auto">
                <a:xfrm>
                  <a:off x="3233" y="2119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Oval 35"/>
                <p:cNvSpPr>
                  <a:spLocks noChangeArrowheads="1"/>
                </p:cNvSpPr>
                <p:nvPr/>
              </p:nvSpPr>
              <p:spPr bwMode="auto">
                <a:xfrm>
                  <a:off x="2891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Oval 32"/>
                <p:cNvSpPr>
                  <a:spLocks noChangeArrowheads="1"/>
                </p:cNvSpPr>
                <p:nvPr/>
              </p:nvSpPr>
              <p:spPr bwMode="auto">
                <a:xfrm>
                  <a:off x="2500" y="2119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Oval 29"/>
                <p:cNvSpPr>
                  <a:spLocks noChangeArrowheads="1"/>
                </p:cNvSpPr>
                <p:nvPr/>
              </p:nvSpPr>
              <p:spPr bwMode="auto">
                <a:xfrm>
                  <a:off x="2110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21" name="Line 25"/>
              <p:cNvSpPr>
                <a:spLocks noChangeShapeType="1"/>
              </p:cNvSpPr>
              <p:nvPr/>
            </p:nvSpPr>
            <p:spPr bwMode="auto">
              <a:xfrm>
                <a:off x="1600" y="2846"/>
                <a:ext cx="31" cy="954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25"/>
              <p:cNvSpPr>
                <a:spLocks noChangeShapeType="1"/>
              </p:cNvSpPr>
              <p:nvPr/>
            </p:nvSpPr>
            <p:spPr bwMode="auto">
              <a:xfrm>
                <a:off x="1631" y="2925"/>
                <a:ext cx="146" cy="681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25"/>
              <p:cNvSpPr>
                <a:spLocks noChangeShapeType="1"/>
              </p:cNvSpPr>
              <p:nvPr/>
            </p:nvSpPr>
            <p:spPr bwMode="auto">
              <a:xfrm>
                <a:off x="1633" y="2846"/>
                <a:ext cx="291" cy="566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25"/>
              <p:cNvSpPr>
                <a:spLocks noChangeShapeType="1"/>
              </p:cNvSpPr>
              <p:nvPr/>
            </p:nvSpPr>
            <p:spPr bwMode="auto">
              <a:xfrm flipH="1">
                <a:off x="2071" y="2846"/>
                <a:ext cx="337" cy="37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25"/>
              <p:cNvSpPr>
                <a:spLocks noChangeShapeType="1"/>
              </p:cNvSpPr>
              <p:nvPr/>
            </p:nvSpPr>
            <p:spPr bwMode="auto">
              <a:xfrm flipH="1">
                <a:off x="2447" y="2911"/>
                <a:ext cx="0" cy="292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25"/>
              <p:cNvSpPr>
                <a:spLocks noChangeShapeType="1"/>
              </p:cNvSpPr>
              <p:nvPr/>
            </p:nvSpPr>
            <p:spPr bwMode="auto">
              <a:xfrm>
                <a:off x="2474" y="2862"/>
                <a:ext cx="212" cy="540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25"/>
              <p:cNvSpPr>
                <a:spLocks noChangeShapeType="1"/>
              </p:cNvSpPr>
              <p:nvPr/>
            </p:nvSpPr>
            <p:spPr bwMode="auto">
              <a:xfrm flipH="1">
                <a:off x="2169" y="2879"/>
                <a:ext cx="272" cy="727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25"/>
              <p:cNvSpPr>
                <a:spLocks noChangeShapeType="1"/>
              </p:cNvSpPr>
              <p:nvPr/>
            </p:nvSpPr>
            <p:spPr bwMode="auto">
              <a:xfrm flipH="1">
                <a:off x="2022" y="2846"/>
                <a:ext cx="419" cy="95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25"/>
              <p:cNvSpPr>
                <a:spLocks noChangeShapeType="1"/>
              </p:cNvSpPr>
              <p:nvPr/>
            </p:nvSpPr>
            <p:spPr bwMode="auto">
              <a:xfrm>
                <a:off x="2507" y="2829"/>
                <a:ext cx="511" cy="59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25"/>
              <p:cNvSpPr>
                <a:spLocks noChangeShapeType="1"/>
              </p:cNvSpPr>
              <p:nvPr/>
            </p:nvSpPr>
            <p:spPr bwMode="auto">
              <a:xfrm>
                <a:off x="3193" y="2828"/>
                <a:ext cx="1" cy="389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25"/>
              <p:cNvSpPr>
                <a:spLocks noChangeShapeType="1"/>
              </p:cNvSpPr>
              <p:nvPr/>
            </p:nvSpPr>
            <p:spPr bwMode="auto">
              <a:xfrm flipH="1">
                <a:off x="2297" y="2828"/>
                <a:ext cx="896" cy="58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25"/>
              <p:cNvSpPr>
                <a:spLocks noChangeShapeType="1"/>
              </p:cNvSpPr>
              <p:nvPr/>
            </p:nvSpPr>
            <p:spPr bwMode="auto">
              <a:xfrm flipH="1">
                <a:off x="2754" y="2879"/>
                <a:ext cx="395" cy="92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25"/>
              <p:cNvSpPr>
                <a:spLocks noChangeShapeType="1"/>
              </p:cNvSpPr>
              <p:nvPr/>
            </p:nvSpPr>
            <p:spPr bwMode="auto">
              <a:xfrm flipH="1">
                <a:off x="2901" y="2862"/>
                <a:ext cx="281" cy="744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25"/>
              <p:cNvSpPr>
                <a:spLocks noChangeShapeType="1"/>
              </p:cNvSpPr>
              <p:nvPr/>
            </p:nvSpPr>
            <p:spPr bwMode="auto">
              <a:xfrm>
                <a:off x="2457" y="2862"/>
                <a:ext cx="102" cy="74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" name="Line 25"/>
              <p:cNvSpPr>
                <a:spLocks noChangeShapeType="1"/>
              </p:cNvSpPr>
              <p:nvPr/>
            </p:nvSpPr>
            <p:spPr bwMode="auto">
              <a:xfrm>
                <a:off x="1682" y="2862"/>
                <a:ext cx="731" cy="938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2" name="TextBox 91"/>
            <p:cNvSpPr txBox="1"/>
            <p:nvPr/>
          </p:nvSpPr>
          <p:spPr>
            <a:xfrm>
              <a:off x="14634137" y="22907627"/>
              <a:ext cx="5048812" cy="940872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pPr algn="ctr"/>
              <a:r>
                <a:rPr lang="en-US" sz="1100" dirty="0" smtClean="0"/>
                <a:t>connect pixels in each color bin</a:t>
              </a:r>
            </a:p>
            <a:p>
              <a:pPr algn="ctr"/>
              <a:r>
                <a:rPr lang="en-US" sz="1100" dirty="0" smtClean="0"/>
                <a:t>to corresponding auxiliary nodes</a:t>
              </a:r>
              <a:endParaRPr lang="en-US" sz="1100" dirty="0"/>
            </a:p>
          </p:txBody>
        </p:sp>
        <p:sp>
          <p:nvSpPr>
            <p:cNvPr id="93" name="Oval 28"/>
            <p:cNvSpPr>
              <a:spLocks noChangeArrowheads="1"/>
            </p:cNvSpPr>
            <p:nvPr/>
          </p:nvSpPr>
          <p:spPr bwMode="auto">
            <a:xfrm>
              <a:off x="13373101" y="17663481"/>
              <a:ext cx="896798" cy="9007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Oval 28"/>
            <p:cNvSpPr>
              <a:spLocks noChangeArrowheads="1"/>
            </p:cNvSpPr>
            <p:nvPr/>
          </p:nvSpPr>
          <p:spPr bwMode="auto">
            <a:xfrm>
              <a:off x="17106901" y="17663481"/>
              <a:ext cx="896798" cy="9007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5"/>
            <p:cNvSpPr>
              <a:spLocks noChangeShapeType="1"/>
            </p:cNvSpPr>
            <p:nvPr/>
          </p:nvSpPr>
          <p:spPr bwMode="auto">
            <a:xfrm flipH="1">
              <a:off x="19392897" y="18030833"/>
              <a:ext cx="1626161" cy="1758833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Oval 28"/>
            <p:cNvSpPr>
              <a:spLocks noChangeArrowheads="1"/>
            </p:cNvSpPr>
            <p:nvPr/>
          </p:nvSpPr>
          <p:spPr bwMode="auto">
            <a:xfrm>
              <a:off x="20459701" y="17649825"/>
              <a:ext cx="896798" cy="900744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97586" y="2590800"/>
            <a:ext cx="288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guaranteed global minimum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493754" y="2505670"/>
            <a:ext cx="1497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linear </a:t>
            </a:r>
          </a:p>
          <a:p>
            <a:pPr algn="r"/>
            <a:r>
              <a:rPr lang="en-US" dirty="0" smtClean="0"/>
              <a:t>ballooning</a:t>
            </a:r>
          </a:p>
          <a:p>
            <a:pPr algn="r"/>
            <a:r>
              <a:rPr lang="en-US" dirty="0" smtClean="0"/>
              <a:t>inside the box</a:t>
            </a:r>
            <a:endParaRPr lang="en-US" dirty="0"/>
          </a:p>
        </p:txBody>
      </p:sp>
      <p:sp>
        <p:nvSpPr>
          <p:cNvPr id="120" name="TextBox 49"/>
          <p:cNvSpPr txBox="1">
            <a:spLocks noChangeArrowheads="1"/>
          </p:cNvSpPr>
          <p:nvPr/>
        </p:nvSpPr>
        <p:spPr bwMode="auto">
          <a:xfrm rot="16200000">
            <a:off x="4006334" y="3853934"/>
            <a:ext cx="12192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from seeds</a:t>
            </a:r>
            <a:endParaRPr lang="en-US" dirty="0"/>
          </a:p>
        </p:txBody>
      </p:sp>
      <p:sp>
        <p:nvSpPr>
          <p:cNvPr id="152" name="TextBox 49"/>
          <p:cNvSpPr txBox="1">
            <a:spLocks noChangeArrowheads="1"/>
          </p:cNvSpPr>
          <p:nvPr/>
        </p:nvSpPr>
        <p:spPr bwMode="auto">
          <a:xfrm rot="16200000">
            <a:off x="3524934" y="5429933"/>
            <a:ext cx="1905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i="1" dirty="0" smtClean="0"/>
              <a:t>saliency</a:t>
            </a:r>
            <a:r>
              <a:rPr lang="en-US" dirty="0" smtClean="0"/>
              <a:t>-based segmentation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90500"/>
            <a:ext cx="8145463" cy="1104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photo-consistency + </a:t>
            </a:r>
            <a:br>
              <a:rPr lang="en-US" dirty="0" smtClean="0"/>
            </a:br>
            <a:r>
              <a:rPr lang="en-US" dirty="0" smtClean="0"/>
              <a:t>smoothness + color consistency</a:t>
            </a:r>
            <a:endParaRPr lang="en-US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Monotype Sorts" pitchFamily="2" charset="2"/>
              <a:buChar char="n"/>
              <a:tabLst/>
              <a:defRPr/>
            </a:pPr>
            <a:r>
              <a:rPr lang="en-US" sz="3200" kern="0" dirty="0" smtClean="0">
                <a:latin typeface="+mn-lt"/>
              </a:rPr>
              <a:t>Color consistency can be integrated into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sz="3200" kern="0" dirty="0" smtClean="0">
                <a:latin typeface="+mn-lt"/>
              </a:rPr>
              <a:t>   binary stereo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585711" y="3271001"/>
            <a:ext cx="3550456" cy="2838569"/>
            <a:chOff x="13296900" y="17649825"/>
            <a:chExt cx="8108168" cy="6198674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13296900" y="18100197"/>
              <a:ext cx="8108168" cy="4731228"/>
              <a:chOff x="1534" y="2828"/>
              <a:chExt cx="1754" cy="1019"/>
            </a:xfrm>
          </p:grpSpPr>
          <p:sp>
            <p:nvSpPr>
              <p:cNvPr id="11" name="Line 16"/>
              <p:cNvSpPr>
                <a:spLocks noChangeShapeType="1"/>
              </p:cNvSpPr>
              <p:nvPr/>
            </p:nvSpPr>
            <p:spPr bwMode="auto">
              <a:xfrm flipH="1">
                <a:off x="2022" y="3605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25"/>
              <p:cNvSpPr>
                <a:spLocks noChangeShapeType="1"/>
              </p:cNvSpPr>
              <p:nvPr/>
            </p:nvSpPr>
            <p:spPr bwMode="auto">
              <a:xfrm flipH="1">
                <a:off x="1631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25"/>
              <p:cNvSpPr>
                <a:spLocks noChangeShapeType="1"/>
              </p:cNvSpPr>
              <p:nvPr/>
            </p:nvSpPr>
            <p:spPr bwMode="auto">
              <a:xfrm flipH="1">
                <a:off x="2412" y="3605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5"/>
              <p:cNvSpPr>
                <a:spLocks noChangeShapeType="1"/>
              </p:cNvSpPr>
              <p:nvPr/>
            </p:nvSpPr>
            <p:spPr bwMode="auto">
              <a:xfrm flipH="1">
                <a:off x="2754" y="3606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25"/>
              <p:cNvSpPr>
                <a:spLocks noChangeShapeType="1"/>
              </p:cNvSpPr>
              <p:nvPr/>
            </p:nvSpPr>
            <p:spPr bwMode="auto">
              <a:xfrm flipH="1">
                <a:off x="3047" y="3217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16"/>
              <p:cNvSpPr>
                <a:spLocks noChangeShapeType="1"/>
              </p:cNvSpPr>
              <p:nvPr/>
            </p:nvSpPr>
            <p:spPr bwMode="auto">
              <a:xfrm flipH="1">
                <a:off x="2901" y="3411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41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18"/>
              <p:cNvSpPr>
                <a:spLocks noChangeShapeType="1"/>
              </p:cNvSpPr>
              <p:nvPr/>
            </p:nvSpPr>
            <p:spPr bwMode="auto">
              <a:xfrm>
                <a:off x="1631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>
                <a:off x="2022" y="38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Line 19"/>
              <p:cNvSpPr>
                <a:spLocks noChangeShapeType="1"/>
              </p:cNvSpPr>
              <p:nvPr/>
            </p:nvSpPr>
            <p:spPr bwMode="auto">
              <a:xfrm>
                <a:off x="2510" y="360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Line 19"/>
              <p:cNvSpPr>
                <a:spLocks noChangeShapeType="1"/>
              </p:cNvSpPr>
              <p:nvPr/>
            </p:nvSpPr>
            <p:spPr bwMode="auto">
              <a:xfrm>
                <a:off x="2656" y="3411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Line 24"/>
              <p:cNvSpPr>
                <a:spLocks noChangeShapeType="1"/>
              </p:cNvSpPr>
              <p:nvPr/>
            </p:nvSpPr>
            <p:spPr bwMode="auto">
              <a:xfrm>
                <a:off x="2852" y="3217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Line 15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Line 16"/>
              <p:cNvSpPr>
                <a:spLocks noChangeShapeType="1"/>
              </p:cNvSpPr>
              <p:nvPr/>
            </p:nvSpPr>
            <p:spPr bwMode="auto">
              <a:xfrm flipH="1">
                <a:off x="2304" y="3216"/>
                <a:ext cx="144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Line 17"/>
              <p:cNvSpPr>
                <a:spLocks noChangeShapeType="1"/>
              </p:cNvSpPr>
              <p:nvPr/>
            </p:nvSpPr>
            <p:spPr bwMode="auto">
              <a:xfrm flipH="1">
                <a:off x="2544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aseline="-25000" dirty="0"/>
              </a:p>
            </p:txBody>
          </p:sp>
          <p:sp>
            <p:nvSpPr>
              <p:cNvPr id="26" name="Line 18"/>
              <p:cNvSpPr>
                <a:spLocks noChangeShapeType="1"/>
              </p:cNvSpPr>
              <p:nvPr/>
            </p:nvSpPr>
            <p:spPr bwMode="auto">
              <a:xfrm>
                <a:off x="2160" y="3600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19"/>
              <p:cNvSpPr>
                <a:spLocks noChangeShapeType="1"/>
              </p:cNvSpPr>
              <p:nvPr/>
            </p:nvSpPr>
            <p:spPr bwMode="auto">
              <a:xfrm>
                <a:off x="1920" y="3408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0"/>
              <p:cNvSpPr>
                <a:spLocks noChangeShapeType="1"/>
              </p:cNvSpPr>
              <p:nvPr/>
            </p:nvSpPr>
            <p:spPr bwMode="auto">
              <a:xfrm>
                <a:off x="2064" y="3216"/>
                <a:ext cx="38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21"/>
              <p:cNvSpPr>
                <a:spLocks noChangeShapeType="1"/>
              </p:cNvSpPr>
              <p:nvPr/>
            </p:nvSpPr>
            <p:spPr bwMode="auto">
              <a:xfrm flipH="1">
                <a:off x="1776" y="3216"/>
                <a:ext cx="288" cy="384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22"/>
              <p:cNvSpPr>
                <a:spLocks noChangeShapeType="1"/>
              </p:cNvSpPr>
              <p:nvPr/>
            </p:nvSpPr>
            <p:spPr bwMode="auto">
              <a:xfrm>
                <a:off x="1776" y="3600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23"/>
              <p:cNvSpPr>
                <a:spLocks noChangeShapeType="1"/>
              </p:cNvSpPr>
              <p:nvPr/>
            </p:nvSpPr>
            <p:spPr bwMode="auto">
              <a:xfrm>
                <a:off x="2304" y="3408"/>
                <a:ext cx="3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Line 24"/>
              <p:cNvSpPr>
                <a:spLocks noChangeShapeType="1"/>
              </p:cNvSpPr>
              <p:nvPr/>
            </p:nvSpPr>
            <p:spPr bwMode="auto">
              <a:xfrm>
                <a:off x="2448" y="3216"/>
                <a:ext cx="384" cy="0"/>
              </a:xfrm>
              <a:custGeom>
                <a:avLst/>
                <a:gdLst>
                  <a:gd name="connsiteX0" fmla="*/ 0 w 10000"/>
                  <a:gd name="connsiteY0" fmla="*/ -2147483648 h 10000"/>
                  <a:gd name="connsiteX1" fmla="*/ 10000 w 10000"/>
                  <a:gd name="connsiteY1" fmla="*/ -2147483648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000" h="10000">
                    <a:moveTo>
                      <a:pt x="0" y="-2147483648"/>
                    </a:moveTo>
                    <a:lnTo>
                      <a:pt x="10000" y="-2147483648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25"/>
              <p:cNvSpPr>
                <a:spLocks noChangeShapeType="1"/>
              </p:cNvSpPr>
              <p:nvPr/>
            </p:nvSpPr>
            <p:spPr bwMode="auto">
              <a:xfrm flipH="1">
                <a:off x="2160" y="3408"/>
                <a:ext cx="144" cy="1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1534" y="3168"/>
                <a:ext cx="1754" cy="679"/>
                <a:chOff x="2110" y="1536"/>
                <a:chExt cx="1754" cy="679"/>
              </a:xfrm>
            </p:grpSpPr>
            <p:sp>
              <p:nvSpPr>
                <p:cNvPr id="50" name="Oval 33"/>
                <p:cNvSpPr>
                  <a:spLocks noChangeArrowheads="1"/>
                </p:cNvSpPr>
                <p:nvPr/>
              </p:nvSpPr>
              <p:spPr bwMode="auto">
                <a:xfrm>
                  <a:off x="331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Oval 27"/>
                <p:cNvSpPr>
                  <a:spLocks noChangeArrowheads="1"/>
                </p:cNvSpPr>
                <p:nvPr/>
              </p:nvSpPr>
              <p:spPr bwMode="auto">
                <a:xfrm>
                  <a:off x="2544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Oval 28"/>
                <p:cNvSpPr>
                  <a:spLocks noChangeArrowheads="1"/>
                </p:cNvSpPr>
                <p:nvPr/>
              </p:nvSpPr>
              <p:spPr bwMode="auto">
                <a:xfrm>
                  <a:off x="2400" y="1728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Oval 29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Oval 30"/>
                <p:cNvSpPr>
                  <a:spLocks noChangeArrowheads="1"/>
                </p:cNvSpPr>
                <p:nvPr/>
              </p:nvSpPr>
              <p:spPr bwMode="auto">
                <a:xfrm>
                  <a:off x="2928" y="1536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Oval 31"/>
                <p:cNvSpPr>
                  <a:spLocks noChangeArrowheads="1"/>
                </p:cNvSpPr>
                <p:nvPr/>
              </p:nvSpPr>
              <p:spPr bwMode="auto">
                <a:xfrm>
                  <a:off x="2784" y="1728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Oval 32"/>
                <p:cNvSpPr>
                  <a:spLocks noChangeArrowheads="1"/>
                </p:cNvSpPr>
                <p:nvPr/>
              </p:nvSpPr>
              <p:spPr bwMode="auto">
                <a:xfrm>
                  <a:off x="2640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Oval 34"/>
                <p:cNvSpPr>
                  <a:spLocks noChangeArrowheads="1"/>
                </p:cNvSpPr>
                <p:nvPr/>
              </p:nvSpPr>
              <p:spPr bwMode="auto">
                <a:xfrm>
                  <a:off x="3168" y="1728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Oval 35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Oval 33"/>
                <p:cNvSpPr>
                  <a:spLocks noChangeArrowheads="1"/>
                </p:cNvSpPr>
                <p:nvPr/>
              </p:nvSpPr>
              <p:spPr bwMode="auto">
                <a:xfrm>
                  <a:off x="3672" y="1536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Oval 34"/>
                <p:cNvSpPr>
                  <a:spLocks noChangeArrowheads="1"/>
                </p:cNvSpPr>
                <p:nvPr/>
              </p:nvSpPr>
              <p:spPr bwMode="auto">
                <a:xfrm>
                  <a:off x="3525" y="1730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Oval 35"/>
                <p:cNvSpPr>
                  <a:spLocks noChangeArrowheads="1"/>
                </p:cNvSpPr>
                <p:nvPr/>
              </p:nvSpPr>
              <p:spPr bwMode="auto">
                <a:xfrm>
                  <a:off x="3379" y="1925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Oval 35"/>
                <p:cNvSpPr>
                  <a:spLocks noChangeArrowheads="1"/>
                </p:cNvSpPr>
                <p:nvPr/>
              </p:nvSpPr>
              <p:spPr bwMode="auto">
                <a:xfrm>
                  <a:off x="3233" y="2119"/>
                  <a:ext cx="192" cy="96"/>
                </a:xfrm>
                <a:prstGeom prst="ellipse">
                  <a:avLst/>
                </a:prstGeom>
                <a:solidFill>
                  <a:srgbClr val="009900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Oval 35"/>
                <p:cNvSpPr>
                  <a:spLocks noChangeArrowheads="1"/>
                </p:cNvSpPr>
                <p:nvPr/>
              </p:nvSpPr>
              <p:spPr bwMode="auto">
                <a:xfrm>
                  <a:off x="2891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Oval 32"/>
                <p:cNvSpPr>
                  <a:spLocks noChangeArrowheads="1"/>
                </p:cNvSpPr>
                <p:nvPr/>
              </p:nvSpPr>
              <p:spPr bwMode="auto">
                <a:xfrm>
                  <a:off x="2500" y="2119"/>
                  <a:ext cx="192" cy="96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Oval 29"/>
                <p:cNvSpPr>
                  <a:spLocks noChangeArrowheads="1"/>
                </p:cNvSpPr>
                <p:nvPr/>
              </p:nvSpPr>
              <p:spPr bwMode="auto">
                <a:xfrm>
                  <a:off x="2110" y="2119"/>
                  <a:ext cx="192" cy="96"/>
                </a:xfrm>
                <a:prstGeom prst="ellipse">
                  <a:avLst/>
                </a:prstGeom>
                <a:solidFill>
                  <a:srgbClr val="0066FF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>
                <a:off x="1600" y="2846"/>
                <a:ext cx="31" cy="954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Line 25"/>
              <p:cNvSpPr>
                <a:spLocks noChangeShapeType="1"/>
              </p:cNvSpPr>
              <p:nvPr/>
            </p:nvSpPr>
            <p:spPr bwMode="auto">
              <a:xfrm>
                <a:off x="1631" y="2925"/>
                <a:ext cx="146" cy="681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25"/>
              <p:cNvSpPr>
                <a:spLocks noChangeShapeType="1"/>
              </p:cNvSpPr>
              <p:nvPr/>
            </p:nvSpPr>
            <p:spPr bwMode="auto">
              <a:xfrm>
                <a:off x="1633" y="2846"/>
                <a:ext cx="291" cy="566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Line 25"/>
              <p:cNvSpPr>
                <a:spLocks noChangeShapeType="1"/>
              </p:cNvSpPr>
              <p:nvPr/>
            </p:nvSpPr>
            <p:spPr bwMode="auto">
              <a:xfrm flipH="1">
                <a:off x="2071" y="2846"/>
                <a:ext cx="337" cy="37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25"/>
              <p:cNvSpPr>
                <a:spLocks noChangeShapeType="1"/>
              </p:cNvSpPr>
              <p:nvPr/>
            </p:nvSpPr>
            <p:spPr bwMode="auto">
              <a:xfrm flipH="1">
                <a:off x="2447" y="2911"/>
                <a:ext cx="0" cy="292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25"/>
              <p:cNvSpPr>
                <a:spLocks noChangeShapeType="1"/>
              </p:cNvSpPr>
              <p:nvPr/>
            </p:nvSpPr>
            <p:spPr bwMode="auto">
              <a:xfrm>
                <a:off x="2474" y="2862"/>
                <a:ext cx="212" cy="540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25"/>
              <p:cNvSpPr>
                <a:spLocks noChangeShapeType="1"/>
              </p:cNvSpPr>
              <p:nvPr/>
            </p:nvSpPr>
            <p:spPr bwMode="auto">
              <a:xfrm flipH="1">
                <a:off x="2169" y="2879"/>
                <a:ext cx="272" cy="727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>
                <a:off x="2022" y="2846"/>
                <a:ext cx="419" cy="95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25"/>
              <p:cNvSpPr>
                <a:spLocks noChangeShapeType="1"/>
              </p:cNvSpPr>
              <p:nvPr/>
            </p:nvSpPr>
            <p:spPr bwMode="auto">
              <a:xfrm>
                <a:off x="2507" y="2829"/>
                <a:ext cx="511" cy="591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>
                <a:off x="3193" y="2828"/>
                <a:ext cx="1" cy="389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25"/>
              <p:cNvSpPr>
                <a:spLocks noChangeShapeType="1"/>
              </p:cNvSpPr>
              <p:nvPr/>
            </p:nvSpPr>
            <p:spPr bwMode="auto">
              <a:xfrm flipH="1">
                <a:off x="2297" y="2828"/>
                <a:ext cx="896" cy="58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>
                <a:off x="2754" y="2879"/>
                <a:ext cx="395" cy="921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25"/>
              <p:cNvSpPr>
                <a:spLocks noChangeShapeType="1"/>
              </p:cNvSpPr>
              <p:nvPr/>
            </p:nvSpPr>
            <p:spPr bwMode="auto">
              <a:xfrm flipH="1">
                <a:off x="2901" y="2862"/>
                <a:ext cx="281" cy="744"/>
              </a:xfrm>
              <a:prstGeom prst="line">
                <a:avLst/>
              </a:prstGeom>
              <a:ln w="60325">
                <a:solidFill>
                  <a:srgbClr val="009900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2457" y="2862"/>
                <a:ext cx="102" cy="744"/>
              </a:xfrm>
              <a:prstGeom prst="line">
                <a:avLst/>
              </a:prstGeom>
              <a:ln w="60325">
                <a:solidFill>
                  <a:schemeClr val="accent6">
                    <a:lumMod val="75000"/>
                  </a:schemeClr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25"/>
              <p:cNvSpPr>
                <a:spLocks noChangeShapeType="1"/>
              </p:cNvSpPr>
              <p:nvPr/>
            </p:nvSpPr>
            <p:spPr bwMode="auto">
              <a:xfrm>
                <a:off x="1682" y="2862"/>
                <a:ext cx="731" cy="938"/>
              </a:xfrm>
              <a:prstGeom prst="line">
                <a:avLst/>
              </a:prstGeom>
              <a:ln w="60325">
                <a:solidFill>
                  <a:srgbClr val="0066FF"/>
                </a:solidFill>
                <a:headEnd/>
                <a:tailEnd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14634137" y="22907627"/>
              <a:ext cx="5048812" cy="940872"/>
            </a:xfrm>
            <a:prstGeom prst="rect">
              <a:avLst/>
            </a:prstGeom>
            <a:noFill/>
          </p:spPr>
          <p:txBody>
            <a:bodyPr wrap="none" lIns="91412" tIns="45704" rIns="91412" bIns="45704" rtlCol="0">
              <a:spAutoFit/>
            </a:bodyPr>
            <a:lstStyle/>
            <a:p>
              <a:pPr algn="ctr"/>
              <a:r>
                <a:rPr lang="en-US" sz="1100" dirty="0" smtClean="0"/>
                <a:t>connect pixels in each color bin</a:t>
              </a:r>
            </a:p>
            <a:p>
              <a:pPr algn="ctr"/>
              <a:r>
                <a:rPr lang="en-US" sz="1100" dirty="0" smtClean="0"/>
                <a:t>to corresponding auxiliary nodes</a:t>
              </a:r>
              <a:endParaRPr lang="en-US" sz="1100" dirty="0"/>
            </a:p>
          </p:txBody>
        </p:sp>
        <p:sp>
          <p:nvSpPr>
            <p:cNvPr id="67" name="Oval 28"/>
            <p:cNvSpPr>
              <a:spLocks noChangeArrowheads="1"/>
            </p:cNvSpPr>
            <p:nvPr/>
          </p:nvSpPr>
          <p:spPr bwMode="auto">
            <a:xfrm>
              <a:off x="13373101" y="17663481"/>
              <a:ext cx="896798" cy="900744"/>
            </a:xfrm>
            <a:prstGeom prst="ellipse">
              <a:avLst/>
            </a:prstGeom>
            <a:solidFill>
              <a:srgbClr val="0066FF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Oval 28"/>
            <p:cNvSpPr>
              <a:spLocks noChangeArrowheads="1"/>
            </p:cNvSpPr>
            <p:nvPr/>
          </p:nvSpPr>
          <p:spPr bwMode="auto">
            <a:xfrm>
              <a:off x="17106901" y="17663481"/>
              <a:ext cx="896798" cy="90074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25"/>
            <p:cNvSpPr>
              <a:spLocks noChangeShapeType="1"/>
            </p:cNvSpPr>
            <p:nvPr/>
          </p:nvSpPr>
          <p:spPr bwMode="auto">
            <a:xfrm flipH="1">
              <a:off x="19392897" y="18030833"/>
              <a:ext cx="1626161" cy="1758833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28"/>
            <p:cNvSpPr>
              <a:spLocks noChangeArrowheads="1"/>
            </p:cNvSpPr>
            <p:nvPr/>
          </p:nvSpPr>
          <p:spPr bwMode="auto">
            <a:xfrm>
              <a:off x="20459701" y="17649825"/>
              <a:ext cx="896798" cy="900744"/>
            </a:xfrm>
            <a:prstGeom prst="ellipse">
              <a:avLst/>
            </a:prstGeom>
            <a:solidFill>
              <a:srgbClr val="009900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73"/>
          <p:cNvGrpSpPr/>
          <p:nvPr/>
        </p:nvGrpSpPr>
        <p:grpSpPr>
          <a:xfrm>
            <a:off x="6128582" y="4531056"/>
            <a:ext cx="2907706" cy="2176815"/>
            <a:chOff x="5978454" y="4338020"/>
            <a:chExt cx="3110342" cy="2369852"/>
          </a:xfrm>
        </p:grpSpPr>
        <p:pic>
          <p:nvPicPr>
            <p:cNvPr id="1293314" name="Picture 2" descr="C:\Users\yuri\Desktop\stereo_c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78454" y="4338020"/>
              <a:ext cx="3094174" cy="2369852"/>
            </a:xfrm>
            <a:prstGeom prst="rect">
              <a:avLst/>
            </a:prstGeom>
            <a:noFill/>
          </p:spPr>
        </p:pic>
        <p:sp>
          <p:nvSpPr>
            <p:cNvPr id="91" name="TextBox 90"/>
            <p:cNvSpPr txBox="1"/>
            <p:nvPr/>
          </p:nvSpPr>
          <p:spPr>
            <a:xfrm>
              <a:off x="7248563" y="4362350"/>
              <a:ext cx="1840233" cy="335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+ color consistency</a:t>
              </a:r>
              <a:endParaRPr lang="en-CA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72"/>
          <p:cNvGrpSpPr/>
          <p:nvPr/>
        </p:nvGrpSpPr>
        <p:grpSpPr>
          <a:xfrm>
            <a:off x="4431298" y="2798913"/>
            <a:ext cx="2913666" cy="2176024"/>
            <a:chOff x="4872503" y="2919845"/>
            <a:chExt cx="3116718" cy="2368991"/>
          </a:xfrm>
        </p:grpSpPr>
        <p:pic>
          <p:nvPicPr>
            <p:cNvPr id="1293313" name="Picture 1" descr="C:\Users\yuri\Desktop\stereo_no_co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2503" y="2919845"/>
              <a:ext cx="3116718" cy="2368991"/>
            </a:xfrm>
            <a:prstGeom prst="rect">
              <a:avLst/>
            </a:prstGeom>
            <a:noFill/>
          </p:spPr>
        </p:pic>
        <p:sp>
          <p:nvSpPr>
            <p:cNvPr id="90" name="TextBox 89"/>
            <p:cNvSpPr txBox="1"/>
            <p:nvPr/>
          </p:nvSpPr>
          <p:spPr>
            <a:xfrm>
              <a:off x="5005603" y="2975209"/>
              <a:ext cx="26821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photo-</a:t>
              </a:r>
              <a:r>
                <a:rPr lang="en-US" sz="1400" dirty="0" err="1" smtClean="0">
                  <a:solidFill>
                    <a:schemeClr val="bg1"/>
                  </a:solidFill>
                </a:rPr>
                <a:t>consistency+smoothness</a:t>
              </a:r>
              <a:endParaRPr lang="en-CA" sz="1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63129"/>
            <a:ext cx="8153401" cy="205167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Approximating: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Convex cardinality potentials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Distribution consistency </a:t>
            </a:r>
            <a:br>
              <a:rPr lang="en-US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- Other high-order region terms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9"/>
          <p:cNvGrpSpPr/>
          <p:nvPr/>
        </p:nvGrpSpPr>
        <p:grpSpPr>
          <a:xfrm>
            <a:off x="798513" y="2925762"/>
            <a:ext cx="5932487" cy="3227387"/>
            <a:chOff x="798513" y="2925762"/>
            <a:chExt cx="5932487" cy="3227387"/>
          </a:xfrm>
        </p:grpSpPr>
        <p:sp>
          <p:nvSpPr>
            <p:cNvPr id="13" name="Freeform 12"/>
            <p:cNvSpPr/>
            <p:nvPr/>
          </p:nvSpPr>
          <p:spPr>
            <a:xfrm>
              <a:off x="798513" y="2925762"/>
              <a:ext cx="5932487" cy="3227387"/>
            </a:xfrm>
            <a:custGeom>
              <a:avLst/>
              <a:gdLst>
                <a:gd name="connsiteX0" fmla="*/ 725487 w 5921374"/>
                <a:gd name="connsiteY0" fmla="*/ 3170237 h 3314700"/>
                <a:gd name="connsiteX1" fmla="*/ 935037 w 5921374"/>
                <a:gd name="connsiteY1" fmla="*/ 2322512 h 3314700"/>
                <a:gd name="connsiteX2" fmla="*/ 1554162 w 5921374"/>
                <a:gd name="connsiteY2" fmla="*/ 1427162 h 3314700"/>
                <a:gd name="connsiteX3" fmla="*/ 2716212 w 5921374"/>
                <a:gd name="connsiteY3" fmla="*/ 465137 h 3314700"/>
                <a:gd name="connsiteX4" fmla="*/ 3754437 w 5921374"/>
                <a:gd name="connsiteY4" fmla="*/ 36512 h 3314700"/>
                <a:gd name="connsiteX5" fmla="*/ 4383087 w 5921374"/>
                <a:gd name="connsiteY5" fmla="*/ 246062 h 3314700"/>
                <a:gd name="connsiteX6" fmla="*/ 4592637 w 5921374"/>
                <a:gd name="connsiteY6" fmla="*/ 817562 h 3314700"/>
                <a:gd name="connsiteX7" fmla="*/ 4421187 w 5921374"/>
                <a:gd name="connsiteY7" fmla="*/ 1331912 h 3314700"/>
                <a:gd name="connsiteX8" fmla="*/ 4202112 w 5921374"/>
                <a:gd name="connsiteY8" fmla="*/ 2093912 h 3314700"/>
                <a:gd name="connsiteX9" fmla="*/ 4192587 w 5921374"/>
                <a:gd name="connsiteY9" fmla="*/ 2646362 h 3314700"/>
                <a:gd name="connsiteX10" fmla="*/ 4525962 w 5921374"/>
                <a:gd name="connsiteY10" fmla="*/ 3027362 h 3314700"/>
                <a:gd name="connsiteX11" fmla="*/ 5287962 w 5921374"/>
                <a:gd name="connsiteY11" fmla="*/ 3189287 h 3314700"/>
                <a:gd name="connsiteX12" fmla="*/ 725487 w 5921374"/>
                <a:gd name="connsiteY12" fmla="*/ 3170237 h 3314700"/>
                <a:gd name="connsiteX0" fmla="*/ 725487 w 5921374"/>
                <a:gd name="connsiteY0" fmla="*/ 3170237 h 3314700"/>
                <a:gd name="connsiteX1" fmla="*/ 935037 w 5921374"/>
                <a:gd name="connsiteY1" fmla="*/ 2322512 h 3314700"/>
                <a:gd name="connsiteX2" fmla="*/ 1554162 w 5921374"/>
                <a:gd name="connsiteY2" fmla="*/ 1427162 h 3314700"/>
                <a:gd name="connsiteX3" fmla="*/ 2716212 w 5921374"/>
                <a:gd name="connsiteY3" fmla="*/ 465137 h 3314700"/>
                <a:gd name="connsiteX4" fmla="*/ 3754437 w 5921374"/>
                <a:gd name="connsiteY4" fmla="*/ 36512 h 3314700"/>
                <a:gd name="connsiteX5" fmla="*/ 4383087 w 5921374"/>
                <a:gd name="connsiteY5" fmla="*/ 246062 h 3314700"/>
                <a:gd name="connsiteX6" fmla="*/ 4592637 w 5921374"/>
                <a:gd name="connsiteY6" fmla="*/ 817562 h 3314700"/>
                <a:gd name="connsiteX7" fmla="*/ 4421187 w 5921374"/>
                <a:gd name="connsiteY7" fmla="*/ 1331912 h 3314700"/>
                <a:gd name="connsiteX8" fmla="*/ 4202112 w 5921374"/>
                <a:gd name="connsiteY8" fmla="*/ 2093912 h 3314700"/>
                <a:gd name="connsiteX9" fmla="*/ 4335462 w 5921374"/>
                <a:gd name="connsiteY9" fmla="*/ 2636837 h 3314700"/>
                <a:gd name="connsiteX10" fmla="*/ 4525962 w 5921374"/>
                <a:gd name="connsiteY10" fmla="*/ 3027362 h 3314700"/>
                <a:gd name="connsiteX11" fmla="*/ 5287962 w 5921374"/>
                <a:gd name="connsiteY11" fmla="*/ 3189287 h 3314700"/>
                <a:gd name="connsiteX12" fmla="*/ 725487 w 5921374"/>
                <a:gd name="connsiteY12" fmla="*/ 3170237 h 3314700"/>
                <a:gd name="connsiteX0" fmla="*/ 725487 w 5965825"/>
                <a:gd name="connsiteY0" fmla="*/ 3170237 h 3314700"/>
                <a:gd name="connsiteX1" fmla="*/ 935037 w 5965825"/>
                <a:gd name="connsiteY1" fmla="*/ 2322512 h 3314700"/>
                <a:gd name="connsiteX2" fmla="*/ 1554162 w 5965825"/>
                <a:gd name="connsiteY2" fmla="*/ 1427162 h 3314700"/>
                <a:gd name="connsiteX3" fmla="*/ 2716212 w 5965825"/>
                <a:gd name="connsiteY3" fmla="*/ 465137 h 3314700"/>
                <a:gd name="connsiteX4" fmla="*/ 3754437 w 5965825"/>
                <a:gd name="connsiteY4" fmla="*/ 36512 h 3314700"/>
                <a:gd name="connsiteX5" fmla="*/ 4383087 w 5965825"/>
                <a:gd name="connsiteY5" fmla="*/ 246062 h 3314700"/>
                <a:gd name="connsiteX6" fmla="*/ 4592637 w 5965825"/>
                <a:gd name="connsiteY6" fmla="*/ 817562 h 3314700"/>
                <a:gd name="connsiteX7" fmla="*/ 4421187 w 5965825"/>
                <a:gd name="connsiteY7" fmla="*/ 1331912 h 3314700"/>
                <a:gd name="connsiteX8" fmla="*/ 4202112 w 5965825"/>
                <a:gd name="connsiteY8" fmla="*/ 2093912 h 3314700"/>
                <a:gd name="connsiteX9" fmla="*/ 4335462 w 5965825"/>
                <a:gd name="connsiteY9" fmla="*/ 2636837 h 3314700"/>
                <a:gd name="connsiteX10" fmla="*/ 4792662 w 5965825"/>
                <a:gd name="connsiteY10" fmla="*/ 2941637 h 3314700"/>
                <a:gd name="connsiteX11" fmla="*/ 5287962 w 5965825"/>
                <a:gd name="connsiteY11" fmla="*/ 3189287 h 3314700"/>
                <a:gd name="connsiteX12" fmla="*/ 725487 w 5965825"/>
                <a:gd name="connsiteY12" fmla="*/ 3170237 h 3314700"/>
                <a:gd name="connsiteX0" fmla="*/ 725487 w 5932487"/>
                <a:gd name="connsiteY0" fmla="*/ 3170237 h 3314700"/>
                <a:gd name="connsiteX1" fmla="*/ 906462 w 5932487"/>
                <a:gd name="connsiteY1" fmla="*/ 2322512 h 3314700"/>
                <a:gd name="connsiteX2" fmla="*/ 1525587 w 5932487"/>
                <a:gd name="connsiteY2" fmla="*/ 1427162 h 3314700"/>
                <a:gd name="connsiteX3" fmla="*/ 2687637 w 5932487"/>
                <a:gd name="connsiteY3" fmla="*/ 465137 h 3314700"/>
                <a:gd name="connsiteX4" fmla="*/ 3725862 w 5932487"/>
                <a:gd name="connsiteY4" fmla="*/ 36512 h 3314700"/>
                <a:gd name="connsiteX5" fmla="*/ 4354512 w 5932487"/>
                <a:gd name="connsiteY5" fmla="*/ 246062 h 3314700"/>
                <a:gd name="connsiteX6" fmla="*/ 4564062 w 5932487"/>
                <a:gd name="connsiteY6" fmla="*/ 817562 h 3314700"/>
                <a:gd name="connsiteX7" fmla="*/ 4392612 w 5932487"/>
                <a:gd name="connsiteY7" fmla="*/ 1331912 h 3314700"/>
                <a:gd name="connsiteX8" fmla="*/ 4173537 w 5932487"/>
                <a:gd name="connsiteY8" fmla="*/ 2093912 h 3314700"/>
                <a:gd name="connsiteX9" fmla="*/ 4306887 w 5932487"/>
                <a:gd name="connsiteY9" fmla="*/ 2636837 h 3314700"/>
                <a:gd name="connsiteX10" fmla="*/ 4764087 w 5932487"/>
                <a:gd name="connsiteY10" fmla="*/ 2941637 h 3314700"/>
                <a:gd name="connsiteX11" fmla="*/ 5259387 w 5932487"/>
                <a:gd name="connsiteY11" fmla="*/ 3189287 h 3314700"/>
                <a:gd name="connsiteX12" fmla="*/ 725487 w 5932487"/>
                <a:gd name="connsiteY12" fmla="*/ 3170237 h 3314700"/>
                <a:gd name="connsiteX0" fmla="*/ 725487 w 5932487"/>
                <a:gd name="connsiteY0" fmla="*/ 3170237 h 3227387"/>
                <a:gd name="connsiteX1" fmla="*/ 906462 w 5932487"/>
                <a:gd name="connsiteY1" fmla="*/ 2322512 h 3227387"/>
                <a:gd name="connsiteX2" fmla="*/ 1525587 w 5932487"/>
                <a:gd name="connsiteY2" fmla="*/ 1427162 h 3227387"/>
                <a:gd name="connsiteX3" fmla="*/ 2687637 w 5932487"/>
                <a:gd name="connsiteY3" fmla="*/ 465137 h 3227387"/>
                <a:gd name="connsiteX4" fmla="*/ 3725862 w 5932487"/>
                <a:gd name="connsiteY4" fmla="*/ 36512 h 3227387"/>
                <a:gd name="connsiteX5" fmla="*/ 4354512 w 5932487"/>
                <a:gd name="connsiteY5" fmla="*/ 246062 h 3227387"/>
                <a:gd name="connsiteX6" fmla="*/ 4564062 w 5932487"/>
                <a:gd name="connsiteY6" fmla="*/ 817562 h 3227387"/>
                <a:gd name="connsiteX7" fmla="*/ 4392612 w 5932487"/>
                <a:gd name="connsiteY7" fmla="*/ 1331912 h 3227387"/>
                <a:gd name="connsiteX8" fmla="*/ 4173537 w 5932487"/>
                <a:gd name="connsiteY8" fmla="*/ 2093912 h 3227387"/>
                <a:gd name="connsiteX9" fmla="*/ 4306887 w 5932487"/>
                <a:gd name="connsiteY9" fmla="*/ 2636837 h 3227387"/>
                <a:gd name="connsiteX10" fmla="*/ 4764087 w 5932487"/>
                <a:gd name="connsiteY10" fmla="*/ 2941637 h 3227387"/>
                <a:gd name="connsiteX11" fmla="*/ 5259387 w 5932487"/>
                <a:gd name="connsiteY11" fmla="*/ 3189287 h 3227387"/>
                <a:gd name="connsiteX12" fmla="*/ 725487 w 5932487"/>
                <a:gd name="connsiteY12" fmla="*/ 3170237 h 3227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32487" h="3227387">
                  <a:moveTo>
                    <a:pt x="725487" y="3170237"/>
                  </a:moveTo>
                  <a:cubicBezTo>
                    <a:pt x="0" y="3025775"/>
                    <a:pt x="773112" y="2613024"/>
                    <a:pt x="906462" y="2322512"/>
                  </a:cubicBezTo>
                  <a:cubicBezTo>
                    <a:pt x="1039812" y="2032000"/>
                    <a:pt x="1228725" y="1736725"/>
                    <a:pt x="1525587" y="1427162"/>
                  </a:cubicBezTo>
                  <a:cubicBezTo>
                    <a:pt x="1822450" y="1117600"/>
                    <a:pt x="2320925" y="696912"/>
                    <a:pt x="2687637" y="465137"/>
                  </a:cubicBezTo>
                  <a:cubicBezTo>
                    <a:pt x="3054350" y="233362"/>
                    <a:pt x="3448050" y="73024"/>
                    <a:pt x="3725862" y="36512"/>
                  </a:cubicBezTo>
                  <a:cubicBezTo>
                    <a:pt x="4003674" y="0"/>
                    <a:pt x="4214812" y="115887"/>
                    <a:pt x="4354512" y="246062"/>
                  </a:cubicBezTo>
                  <a:cubicBezTo>
                    <a:pt x="4494212" y="376237"/>
                    <a:pt x="4557712" y="636587"/>
                    <a:pt x="4564062" y="817562"/>
                  </a:cubicBezTo>
                  <a:cubicBezTo>
                    <a:pt x="4570412" y="998537"/>
                    <a:pt x="4457699" y="1119187"/>
                    <a:pt x="4392612" y="1331912"/>
                  </a:cubicBezTo>
                  <a:cubicBezTo>
                    <a:pt x="4327525" y="1544637"/>
                    <a:pt x="4187825" y="1876425"/>
                    <a:pt x="4173537" y="2093912"/>
                  </a:cubicBezTo>
                  <a:cubicBezTo>
                    <a:pt x="4159250" y="2311400"/>
                    <a:pt x="4208462" y="2495550"/>
                    <a:pt x="4306887" y="2636837"/>
                  </a:cubicBezTo>
                  <a:cubicBezTo>
                    <a:pt x="4405312" y="2778125"/>
                    <a:pt x="4605337" y="2849562"/>
                    <a:pt x="4764087" y="2941637"/>
                  </a:cubicBezTo>
                  <a:cubicBezTo>
                    <a:pt x="4922837" y="3033712"/>
                    <a:pt x="5932487" y="3151187"/>
                    <a:pt x="5259387" y="3189287"/>
                  </a:cubicBezTo>
                  <a:cubicBezTo>
                    <a:pt x="4586287" y="3227387"/>
                    <a:pt x="1479550" y="3219450"/>
                    <a:pt x="725487" y="3170237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905000" y="3419475"/>
              <a:ext cx="3171825" cy="2601913"/>
            </a:xfrm>
            <a:custGeom>
              <a:avLst/>
              <a:gdLst>
                <a:gd name="connsiteX0" fmla="*/ 274638 w 3171825"/>
                <a:gd name="connsiteY0" fmla="*/ 2171700 h 2601913"/>
                <a:gd name="connsiteX1" fmla="*/ 569913 w 3171825"/>
                <a:gd name="connsiteY1" fmla="*/ 1352550 h 2601913"/>
                <a:gd name="connsiteX2" fmla="*/ 1570038 w 3171825"/>
                <a:gd name="connsiteY2" fmla="*/ 447675 h 2601913"/>
                <a:gd name="connsiteX3" fmla="*/ 2513013 w 3171825"/>
                <a:gd name="connsiteY3" fmla="*/ 19050 h 2601913"/>
                <a:gd name="connsiteX4" fmla="*/ 2894013 w 3171825"/>
                <a:gd name="connsiteY4" fmla="*/ 561975 h 2601913"/>
                <a:gd name="connsiteX5" fmla="*/ 2436813 w 3171825"/>
                <a:gd name="connsiteY5" fmla="*/ 1704975 h 2601913"/>
                <a:gd name="connsiteX6" fmla="*/ 2836863 w 3171825"/>
                <a:gd name="connsiteY6" fmla="*/ 2438400 h 2601913"/>
                <a:gd name="connsiteX7" fmla="*/ 427038 w 3171825"/>
                <a:gd name="connsiteY7" fmla="*/ 2552700 h 2601913"/>
                <a:gd name="connsiteX8" fmla="*/ 274638 w 3171825"/>
                <a:gd name="connsiteY8" fmla="*/ 2171700 h 260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1825" h="2601913">
                  <a:moveTo>
                    <a:pt x="274638" y="2171700"/>
                  </a:moveTo>
                  <a:cubicBezTo>
                    <a:pt x="298451" y="1971675"/>
                    <a:pt x="354013" y="1639887"/>
                    <a:pt x="569913" y="1352550"/>
                  </a:cubicBezTo>
                  <a:cubicBezTo>
                    <a:pt x="785813" y="1065213"/>
                    <a:pt x="1246188" y="669925"/>
                    <a:pt x="1570038" y="447675"/>
                  </a:cubicBezTo>
                  <a:cubicBezTo>
                    <a:pt x="1893888" y="225425"/>
                    <a:pt x="2292351" y="0"/>
                    <a:pt x="2513013" y="19050"/>
                  </a:cubicBezTo>
                  <a:cubicBezTo>
                    <a:pt x="2733675" y="38100"/>
                    <a:pt x="2906713" y="280988"/>
                    <a:pt x="2894013" y="561975"/>
                  </a:cubicBezTo>
                  <a:cubicBezTo>
                    <a:pt x="2881313" y="842963"/>
                    <a:pt x="2446338" y="1392238"/>
                    <a:pt x="2436813" y="1704975"/>
                  </a:cubicBezTo>
                  <a:cubicBezTo>
                    <a:pt x="2427288" y="2017712"/>
                    <a:pt x="3171825" y="2297113"/>
                    <a:pt x="2836863" y="2438400"/>
                  </a:cubicBezTo>
                  <a:cubicBezTo>
                    <a:pt x="2501901" y="2579687"/>
                    <a:pt x="854076" y="2601913"/>
                    <a:pt x="427038" y="2552700"/>
                  </a:cubicBezTo>
                  <a:cubicBezTo>
                    <a:pt x="0" y="2503487"/>
                    <a:pt x="250826" y="2371725"/>
                    <a:pt x="274638" y="2171700"/>
                  </a:cubicBezTo>
                  <a:close/>
                </a:path>
              </a:pathLst>
            </a:custGeom>
            <a:solidFill>
              <a:srgbClr val="FFE7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2479675" y="3940175"/>
              <a:ext cx="1979613" cy="1809750"/>
            </a:xfrm>
            <a:custGeom>
              <a:avLst/>
              <a:gdLst>
                <a:gd name="connsiteX0" fmla="*/ 90488 w 1979613"/>
                <a:gd name="connsiteY0" fmla="*/ 1603375 h 1809750"/>
                <a:gd name="connsiteX1" fmla="*/ 433388 w 1979613"/>
                <a:gd name="connsiteY1" fmla="*/ 898525 h 1809750"/>
                <a:gd name="connsiteX2" fmla="*/ 1042988 w 1979613"/>
                <a:gd name="connsiteY2" fmla="*/ 279400 h 1809750"/>
                <a:gd name="connsiteX3" fmla="*/ 1500188 w 1979613"/>
                <a:gd name="connsiteY3" fmla="*/ 3175 h 1809750"/>
                <a:gd name="connsiteX4" fmla="*/ 1500188 w 1979613"/>
                <a:gd name="connsiteY4" fmla="*/ 298450 h 1809750"/>
                <a:gd name="connsiteX5" fmla="*/ 1681163 w 1979613"/>
                <a:gd name="connsiteY5" fmla="*/ 346075 h 1809750"/>
                <a:gd name="connsiteX6" fmla="*/ 1909763 w 1979613"/>
                <a:gd name="connsiteY6" fmla="*/ 136525 h 1809750"/>
                <a:gd name="connsiteX7" fmla="*/ 1919288 w 1979613"/>
                <a:gd name="connsiteY7" fmla="*/ 403225 h 1809750"/>
                <a:gd name="connsiteX8" fmla="*/ 1547813 w 1979613"/>
                <a:gd name="connsiteY8" fmla="*/ 965200 h 1809750"/>
                <a:gd name="connsiteX9" fmla="*/ 1862138 w 1979613"/>
                <a:gd name="connsiteY9" fmla="*/ 1651000 h 1809750"/>
                <a:gd name="connsiteX10" fmla="*/ 1243013 w 1979613"/>
                <a:gd name="connsiteY10" fmla="*/ 1784350 h 1809750"/>
                <a:gd name="connsiteX11" fmla="*/ 519113 w 1979613"/>
                <a:gd name="connsiteY11" fmla="*/ 1803400 h 1809750"/>
                <a:gd name="connsiteX12" fmla="*/ 71438 w 1979613"/>
                <a:gd name="connsiteY12" fmla="*/ 1755775 h 1809750"/>
                <a:gd name="connsiteX13" fmla="*/ 90488 w 1979613"/>
                <a:gd name="connsiteY13" fmla="*/ 1603375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9613" h="1809750">
                  <a:moveTo>
                    <a:pt x="90488" y="1603375"/>
                  </a:moveTo>
                  <a:cubicBezTo>
                    <a:pt x="150813" y="1460500"/>
                    <a:pt x="274638" y="1119188"/>
                    <a:pt x="433388" y="898525"/>
                  </a:cubicBezTo>
                  <a:cubicBezTo>
                    <a:pt x="592138" y="677862"/>
                    <a:pt x="865188" y="428625"/>
                    <a:pt x="1042988" y="279400"/>
                  </a:cubicBezTo>
                  <a:cubicBezTo>
                    <a:pt x="1220788" y="130175"/>
                    <a:pt x="1423988" y="0"/>
                    <a:pt x="1500188" y="3175"/>
                  </a:cubicBezTo>
                  <a:cubicBezTo>
                    <a:pt x="1576388" y="6350"/>
                    <a:pt x="1470026" y="241300"/>
                    <a:pt x="1500188" y="298450"/>
                  </a:cubicBezTo>
                  <a:cubicBezTo>
                    <a:pt x="1530350" y="355600"/>
                    <a:pt x="1612900" y="373063"/>
                    <a:pt x="1681163" y="346075"/>
                  </a:cubicBezTo>
                  <a:cubicBezTo>
                    <a:pt x="1749426" y="319087"/>
                    <a:pt x="1870076" y="127000"/>
                    <a:pt x="1909763" y="136525"/>
                  </a:cubicBezTo>
                  <a:cubicBezTo>
                    <a:pt x="1949451" y="146050"/>
                    <a:pt x="1979613" y="265113"/>
                    <a:pt x="1919288" y="403225"/>
                  </a:cubicBezTo>
                  <a:cubicBezTo>
                    <a:pt x="1858963" y="541337"/>
                    <a:pt x="1557338" y="757238"/>
                    <a:pt x="1547813" y="965200"/>
                  </a:cubicBezTo>
                  <a:cubicBezTo>
                    <a:pt x="1538288" y="1173162"/>
                    <a:pt x="1912938" y="1514475"/>
                    <a:pt x="1862138" y="1651000"/>
                  </a:cubicBezTo>
                  <a:cubicBezTo>
                    <a:pt x="1811338" y="1787525"/>
                    <a:pt x="1466850" y="1758950"/>
                    <a:pt x="1243013" y="1784350"/>
                  </a:cubicBezTo>
                  <a:cubicBezTo>
                    <a:pt x="1019176" y="1809750"/>
                    <a:pt x="714375" y="1808162"/>
                    <a:pt x="519113" y="1803400"/>
                  </a:cubicBezTo>
                  <a:cubicBezTo>
                    <a:pt x="323851" y="1798638"/>
                    <a:pt x="142876" y="1792288"/>
                    <a:pt x="71438" y="1755775"/>
                  </a:cubicBezTo>
                  <a:cubicBezTo>
                    <a:pt x="0" y="1719262"/>
                    <a:pt x="30163" y="1746250"/>
                    <a:pt x="90488" y="1603375"/>
                  </a:cubicBezTo>
                  <a:close/>
                </a:path>
              </a:pathLst>
            </a:custGeom>
            <a:solidFill>
              <a:srgbClr val="92F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859088" y="4306888"/>
              <a:ext cx="1187450" cy="1301749"/>
            </a:xfrm>
            <a:custGeom>
              <a:avLst/>
              <a:gdLst>
                <a:gd name="connsiteX0" fmla="*/ 15875 w 1187450"/>
                <a:gd name="connsiteY0" fmla="*/ 1150937 h 1301749"/>
                <a:gd name="connsiteX1" fmla="*/ 292100 w 1187450"/>
                <a:gd name="connsiteY1" fmla="*/ 588962 h 1301749"/>
                <a:gd name="connsiteX2" fmla="*/ 806450 w 1187450"/>
                <a:gd name="connsiteY2" fmla="*/ 55562 h 1301749"/>
                <a:gd name="connsiteX3" fmla="*/ 939800 w 1187450"/>
                <a:gd name="connsiteY3" fmla="*/ 255587 h 1301749"/>
                <a:gd name="connsiteX4" fmla="*/ 1082675 w 1187450"/>
                <a:gd name="connsiteY4" fmla="*/ 284162 h 1301749"/>
                <a:gd name="connsiteX5" fmla="*/ 987425 w 1187450"/>
                <a:gd name="connsiteY5" fmla="*/ 788987 h 1301749"/>
                <a:gd name="connsiteX6" fmla="*/ 1139825 w 1187450"/>
                <a:gd name="connsiteY6" fmla="*/ 1141412 h 1301749"/>
                <a:gd name="connsiteX7" fmla="*/ 701675 w 1187450"/>
                <a:gd name="connsiteY7" fmla="*/ 1236662 h 1301749"/>
                <a:gd name="connsiteX8" fmla="*/ 196850 w 1187450"/>
                <a:gd name="connsiteY8" fmla="*/ 1293812 h 1301749"/>
                <a:gd name="connsiteX9" fmla="*/ 15875 w 1187450"/>
                <a:gd name="connsiteY9" fmla="*/ 1150937 h 1301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87450" h="1301749">
                  <a:moveTo>
                    <a:pt x="15875" y="1150937"/>
                  </a:moveTo>
                  <a:cubicBezTo>
                    <a:pt x="31750" y="1033462"/>
                    <a:pt x="160338" y="771525"/>
                    <a:pt x="292100" y="588962"/>
                  </a:cubicBezTo>
                  <a:cubicBezTo>
                    <a:pt x="423863" y="406400"/>
                    <a:pt x="698500" y="111125"/>
                    <a:pt x="806450" y="55562"/>
                  </a:cubicBezTo>
                  <a:cubicBezTo>
                    <a:pt x="914400" y="0"/>
                    <a:pt x="893763" y="217487"/>
                    <a:pt x="939800" y="255587"/>
                  </a:cubicBezTo>
                  <a:cubicBezTo>
                    <a:pt x="985837" y="293687"/>
                    <a:pt x="1074738" y="195262"/>
                    <a:pt x="1082675" y="284162"/>
                  </a:cubicBezTo>
                  <a:cubicBezTo>
                    <a:pt x="1090612" y="373062"/>
                    <a:pt x="977900" y="646112"/>
                    <a:pt x="987425" y="788987"/>
                  </a:cubicBezTo>
                  <a:cubicBezTo>
                    <a:pt x="996950" y="931862"/>
                    <a:pt x="1187450" y="1066800"/>
                    <a:pt x="1139825" y="1141412"/>
                  </a:cubicBezTo>
                  <a:cubicBezTo>
                    <a:pt x="1092200" y="1216024"/>
                    <a:pt x="858837" y="1211262"/>
                    <a:pt x="701675" y="1236662"/>
                  </a:cubicBezTo>
                  <a:cubicBezTo>
                    <a:pt x="544513" y="1262062"/>
                    <a:pt x="311150" y="1301749"/>
                    <a:pt x="196850" y="1293812"/>
                  </a:cubicBezTo>
                  <a:cubicBezTo>
                    <a:pt x="82550" y="1285875"/>
                    <a:pt x="0" y="1268412"/>
                    <a:pt x="15875" y="1150937"/>
                  </a:cubicBezTo>
                  <a:close/>
                </a:path>
              </a:pathLst>
            </a:custGeom>
            <a:solidFill>
              <a:srgbClr val="3BA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3152776" y="4660900"/>
              <a:ext cx="623887" cy="715962"/>
            </a:xfrm>
            <a:custGeom>
              <a:avLst/>
              <a:gdLst>
                <a:gd name="connsiteX0" fmla="*/ 36512 w 623887"/>
                <a:gd name="connsiteY0" fmla="*/ 606425 h 715962"/>
                <a:gd name="connsiteX1" fmla="*/ 322262 w 623887"/>
                <a:gd name="connsiteY1" fmla="*/ 111125 h 715962"/>
                <a:gd name="connsiteX2" fmla="*/ 588962 w 623887"/>
                <a:gd name="connsiteY2" fmla="*/ 44450 h 715962"/>
                <a:gd name="connsiteX3" fmla="*/ 484187 w 623887"/>
                <a:gd name="connsiteY3" fmla="*/ 377825 h 715962"/>
                <a:gd name="connsiteX4" fmla="*/ 560387 w 623887"/>
                <a:gd name="connsiteY4" fmla="*/ 663575 h 715962"/>
                <a:gd name="connsiteX5" fmla="*/ 103187 w 623887"/>
                <a:gd name="connsiteY5" fmla="*/ 692150 h 715962"/>
                <a:gd name="connsiteX6" fmla="*/ 36512 w 623887"/>
                <a:gd name="connsiteY6" fmla="*/ 606425 h 715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3887" h="715962">
                  <a:moveTo>
                    <a:pt x="36512" y="606425"/>
                  </a:moveTo>
                  <a:cubicBezTo>
                    <a:pt x="73024" y="509588"/>
                    <a:pt x="230187" y="204787"/>
                    <a:pt x="322262" y="111125"/>
                  </a:cubicBezTo>
                  <a:cubicBezTo>
                    <a:pt x="414337" y="17463"/>
                    <a:pt x="561974" y="0"/>
                    <a:pt x="588962" y="44450"/>
                  </a:cubicBezTo>
                  <a:cubicBezTo>
                    <a:pt x="615950" y="88900"/>
                    <a:pt x="488949" y="274638"/>
                    <a:pt x="484187" y="377825"/>
                  </a:cubicBezTo>
                  <a:cubicBezTo>
                    <a:pt x="479425" y="481012"/>
                    <a:pt x="623887" y="611188"/>
                    <a:pt x="560387" y="663575"/>
                  </a:cubicBezTo>
                  <a:cubicBezTo>
                    <a:pt x="496887" y="715962"/>
                    <a:pt x="190500" y="704850"/>
                    <a:pt x="103187" y="692150"/>
                  </a:cubicBezTo>
                  <a:cubicBezTo>
                    <a:pt x="15874" y="679450"/>
                    <a:pt x="0" y="703262"/>
                    <a:pt x="36512" y="606425"/>
                  </a:cubicBezTo>
                  <a:close/>
                </a:path>
              </a:pathLst>
            </a:custGeom>
            <a:solidFill>
              <a:srgbClr val="6120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6" name="Group 62"/>
          <p:cNvGrpSpPr/>
          <p:nvPr/>
        </p:nvGrpSpPr>
        <p:grpSpPr>
          <a:xfrm>
            <a:off x="2637810" y="3543600"/>
            <a:ext cx="3166686" cy="1798638"/>
            <a:chOff x="2637810" y="3543600"/>
            <a:chExt cx="3166686" cy="1798638"/>
          </a:xfrm>
        </p:grpSpPr>
        <p:grpSp>
          <p:nvGrpSpPr>
            <p:cNvPr id="8" name="Group 57"/>
            <p:cNvGrpSpPr/>
            <p:nvPr/>
          </p:nvGrpSpPr>
          <p:grpSpPr>
            <a:xfrm>
              <a:off x="2637810" y="3543600"/>
              <a:ext cx="3166686" cy="1798638"/>
              <a:chOff x="2662524" y="3471885"/>
              <a:chExt cx="3166686" cy="1798638"/>
            </a:xfrm>
          </p:grpSpPr>
          <p:sp>
            <p:nvSpPr>
              <p:cNvPr id="57" name="Oval 56"/>
              <p:cNvSpPr/>
              <p:nvPr/>
            </p:nvSpPr>
            <p:spPr>
              <a:xfrm rot="3631115">
                <a:off x="3346548" y="2787861"/>
                <a:ext cx="1798638" cy="3166686"/>
              </a:xfrm>
              <a:prstGeom prst="ellipse">
                <a:avLst/>
              </a:prstGeom>
              <a:blipFill dpi="0" rotWithShape="1">
                <a:blip r:embed="rId4" cstate="print">
                  <a:alphaModFix amt="32000"/>
                  <a:duotone>
                    <a:schemeClr val="lt1">
                      <a:shade val="75000"/>
                      <a:satMod val="105000"/>
                    </a:schemeClr>
                    <a:schemeClr val="lt1">
                      <a:tint val="95000"/>
                      <a:satMod val="105000"/>
                    </a:schemeClr>
                  </a:duotone>
                </a:blip>
                <a:srcRect/>
                <a:tile tx="0" ty="0" sx="38000" sy="38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1003">
                <a:schemeClr val="lt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0" name="Oval 29"/>
              <p:cNvSpPr/>
              <p:nvPr/>
            </p:nvSpPr>
            <p:spPr>
              <a:xfrm rot="3631115">
                <a:off x="3600831" y="2981703"/>
                <a:ext cx="1290073" cy="2779003"/>
              </a:xfrm>
              <a:prstGeom prst="ellipse">
                <a:avLst/>
              </a:prstGeom>
              <a:blipFill dpi="0" rotWithShape="1">
                <a:blip r:embed="rId4" cstate="print">
                  <a:alphaModFix amt="32000"/>
                  <a:duotone>
                    <a:schemeClr val="lt1">
                      <a:shade val="75000"/>
                      <a:satMod val="105000"/>
                    </a:schemeClr>
                    <a:schemeClr val="lt1">
                      <a:tint val="95000"/>
                      <a:satMod val="105000"/>
                    </a:schemeClr>
                  </a:duotone>
                </a:blip>
                <a:srcRect/>
                <a:tile tx="0" ty="0" sx="38000" sy="38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1003">
                <a:schemeClr val="lt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1" name="Oval 30"/>
              <p:cNvSpPr/>
              <p:nvPr/>
            </p:nvSpPr>
            <p:spPr>
              <a:xfrm rot="3631115">
                <a:off x="3792887" y="3212924"/>
                <a:ext cx="905960" cy="2316560"/>
              </a:xfrm>
              <a:prstGeom prst="ellipse">
                <a:avLst/>
              </a:prstGeom>
              <a:blipFill dpi="0" rotWithShape="1">
                <a:blip r:embed="rId4" cstate="print">
                  <a:alphaModFix amt="32000"/>
                  <a:duotone>
                    <a:schemeClr val="lt1">
                      <a:shade val="75000"/>
                      <a:satMod val="105000"/>
                    </a:schemeClr>
                    <a:schemeClr val="lt1">
                      <a:tint val="95000"/>
                      <a:satMod val="105000"/>
                    </a:schemeClr>
                  </a:duotone>
                </a:blip>
                <a:srcRect/>
                <a:tile tx="0" ty="0" sx="38000" sy="38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1003">
                <a:schemeClr val="lt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32" name="Oval 31"/>
              <p:cNvSpPr/>
              <p:nvPr/>
            </p:nvSpPr>
            <p:spPr>
              <a:xfrm rot="3631115">
                <a:off x="3989331" y="3510807"/>
                <a:ext cx="513072" cy="1720795"/>
              </a:xfrm>
              <a:prstGeom prst="ellipse">
                <a:avLst/>
              </a:prstGeom>
              <a:blipFill dpi="0" rotWithShape="1">
                <a:blip r:embed="rId4" cstate="print">
                  <a:alphaModFix amt="32000"/>
                  <a:duotone>
                    <a:schemeClr val="lt1">
                      <a:shade val="75000"/>
                      <a:satMod val="105000"/>
                    </a:schemeClr>
                    <a:schemeClr val="lt1">
                      <a:tint val="95000"/>
                      <a:satMod val="105000"/>
                    </a:schemeClr>
                  </a:duotone>
                </a:blip>
                <a:srcRect/>
                <a:tile tx="0" ty="0" sx="38000" sy="38000" flip="none" algn="tl"/>
              </a:blip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dk1"/>
              </a:lnRef>
              <a:fillRef idx="1003">
                <a:schemeClr val="lt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cxnSp>
          <p:nvCxnSpPr>
            <p:cNvPr id="60" name="Straight Connector 59"/>
            <p:cNvCxnSpPr>
              <a:stCxn id="57" idx="4"/>
              <a:endCxn id="57" idx="0"/>
            </p:cNvCxnSpPr>
            <p:nvPr/>
          </p:nvCxnSpPr>
          <p:spPr>
            <a:xfrm flipV="1">
              <a:off x="2842829" y="3663691"/>
              <a:ext cx="2756648" cy="155845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7" idx="2"/>
              <a:endCxn id="57" idx="6"/>
            </p:cNvCxnSpPr>
            <p:nvPr/>
          </p:nvCxnSpPr>
          <p:spPr>
            <a:xfrm>
              <a:off x="3778561" y="3660048"/>
              <a:ext cx="885184" cy="156574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6605433"/>
              </p:ext>
            </p:extLst>
          </p:nvPr>
        </p:nvGraphicFramePr>
        <p:xfrm>
          <a:off x="4114800" y="4759325"/>
          <a:ext cx="1222375" cy="803275"/>
        </p:xfrm>
        <a:graphic>
          <a:graphicData uri="http://schemas.openxmlformats.org/presentationml/2006/ole">
            <p:oleObj spid="_x0000_s556034" name="Equation" r:id="rId5" imgW="41904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General Trust Region Approach</a:t>
            </a:r>
            <a:br>
              <a:rPr lang="en-CA" dirty="0" smtClean="0"/>
            </a:br>
            <a:r>
              <a:rPr lang="en-CA" dirty="0" smtClean="0"/>
              <a:t>(overview)</a:t>
            </a:r>
            <a:endParaRPr lang="en-CA" dirty="0"/>
          </a:p>
        </p:txBody>
      </p:sp>
      <p:sp>
        <p:nvSpPr>
          <p:cNvPr id="21" name="Oval 20"/>
          <p:cNvSpPr/>
          <p:nvPr/>
        </p:nvSpPr>
        <p:spPr>
          <a:xfrm>
            <a:off x="3279999" y="3919208"/>
            <a:ext cx="76200" cy="7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2868519" y="3507728"/>
            <a:ext cx="914400" cy="914400"/>
          </a:xfrm>
          <a:prstGeom prst="ellipse">
            <a:avLst/>
          </a:prstGeom>
          <a:noFill/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3314636" y="3518060"/>
            <a:ext cx="181039" cy="383445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ular Callout 64"/>
          <p:cNvSpPr/>
          <p:nvPr/>
        </p:nvSpPr>
        <p:spPr>
          <a:xfrm>
            <a:off x="1066800" y="3886200"/>
            <a:ext cx="990600" cy="762000"/>
          </a:xfrm>
          <a:prstGeom prst="wedgeRoundRectCallout">
            <a:avLst>
              <a:gd name="adj1" fmla="val 132587"/>
              <a:gd name="adj2" fmla="val -18390"/>
              <a:gd name="adj3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/>
              <a:t>Trust region</a:t>
            </a:r>
            <a:endParaRPr lang="en-CA" b="1" dirty="0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22982091"/>
              </p:ext>
            </p:extLst>
          </p:nvPr>
        </p:nvGraphicFramePr>
        <p:xfrm>
          <a:off x="5081588" y="1854200"/>
          <a:ext cx="3516312" cy="584200"/>
        </p:xfrm>
        <a:graphic>
          <a:graphicData uri="http://schemas.openxmlformats.org/presentationml/2006/ole">
            <p:oleObj spid="_x0000_s556035" name="Equation" r:id="rId6" imgW="1206360" imgH="203040" progId="Equation.3">
              <p:embed/>
            </p:oleObj>
          </a:graphicData>
        </a:graphic>
      </p:graphicFrame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5210455" y="4643735"/>
          <a:ext cx="3704945" cy="741832"/>
        </p:xfrm>
        <a:graphic>
          <a:graphicData uri="http://schemas.openxmlformats.org/presentationml/2006/ole">
            <p:oleObj spid="_x0000_s556036" name="Equation" r:id="rId7" imgW="1269720" imgH="253800" progId="Equation.3">
              <p:embed/>
            </p:oleObj>
          </a:graphicData>
        </a:graphic>
      </p:graphicFrame>
      <p:sp>
        <p:nvSpPr>
          <p:cNvPr id="33" name="Rounded Rectangular Callout 32"/>
          <p:cNvSpPr/>
          <p:nvPr/>
        </p:nvSpPr>
        <p:spPr>
          <a:xfrm>
            <a:off x="4267200" y="5761036"/>
            <a:ext cx="4648200" cy="868364"/>
          </a:xfrm>
          <a:prstGeom prst="wedgeRoundRectCallout">
            <a:avLst>
              <a:gd name="adj1" fmla="val 9070"/>
              <a:gd name="adj2" fmla="val -10033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en-US" sz="2400" b="1" dirty="0" smtClean="0"/>
              <a:t>1</a:t>
            </a:r>
            <a:r>
              <a:rPr lang="en-US" sz="2400" b="1" baseline="30000" dirty="0" smtClean="0"/>
              <a:t>st</a:t>
            </a:r>
            <a:r>
              <a:rPr lang="en-US" sz="2400" b="1" dirty="0" smtClean="0"/>
              <a:t>-order approximation for H(S)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254897135"/>
              </p:ext>
            </p:extLst>
          </p:nvPr>
        </p:nvGraphicFramePr>
        <p:xfrm>
          <a:off x="2897233" y="3524536"/>
          <a:ext cx="403225" cy="520700"/>
        </p:xfrm>
        <a:graphic>
          <a:graphicData uri="http://schemas.openxmlformats.org/presentationml/2006/ole">
            <p:oleObj spid="_x0000_s556037" name="Equation" r:id="rId8" imgW="177646" imgH="228402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59043349"/>
              </p:ext>
            </p:extLst>
          </p:nvPr>
        </p:nvGraphicFramePr>
        <p:xfrm>
          <a:off x="3314083" y="3061648"/>
          <a:ext cx="288925" cy="404813"/>
        </p:xfrm>
        <a:graphic>
          <a:graphicData uri="http://schemas.openxmlformats.org/presentationml/2006/ole">
            <p:oleObj spid="_x0000_s556038" name="Equation" r:id="rId9" imgW="126725" imgH="177415" progId="Equation.3">
              <p:embed/>
            </p:oleObj>
          </a:graphicData>
        </a:graphic>
      </p:graphicFrame>
      <p:sp>
        <p:nvSpPr>
          <p:cNvPr id="36" name="Rounded Rectangular Callout 35"/>
          <p:cNvSpPr/>
          <p:nvPr/>
        </p:nvSpPr>
        <p:spPr>
          <a:xfrm>
            <a:off x="7086600" y="2819400"/>
            <a:ext cx="1828800" cy="762000"/>
          </a:xfrm>
          <a:prstGeom prst="wedgeRoundRectCallout">
            <a:avLst>
              <a:gd name="adj1" fmla="val -8638"/>
              <a:gd name="adj2" fmla="val -12144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/>
            <a:r>
              <a:rPr lang="en-US" sz="2400" b="1" dirty="0" smtClean="0"/>
              <a:t>submodular</a:t>
            </a:r>
          </a:p>
          <a:p>
            <a:pPr marL="285750" indent="-285750" algn="ctr"/>
            <a:r>
              <a:rPr lang="en-US" sz="2400" b="1" dirty="0" smtClean="0"/>
              <a:t>(easy)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6019800" y="2819400"/>
            <a:ext cx="914400" cy="685800"/>
          </a:xfrm>
          <a:prstGeom prst="wedgeRoundRectCallout">
            <a:avLst>
              <a:gd name="adj1" fmla="val 18966"/>
              <a:gd name="adj2" fmla="val -1211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/>
            <a:r>
              <a:rPr lang="en-US" sz="2400" b="1" dirty="0" smtClean="0"/>
              <a:t>hard</a:t>
            </a:r>
          </a:p>
        </p:txBody>
      </p:sp>
      <p:grpSp>
        <p:nvGrpSpPr>
          <p:cNvPr id="9" name="Group 40"/>
          <p:cNvGrpSpPr/>
          <p:nvPr/>
        </p:nvGrpSpPr>
        <p:grpSpPr>
          <a:xfrm>
            <a:off x="3619108" y="4229492"/>
            <a:ext cx="648092" cy="571108"/>
            <a:chOff x="3619108" y="4229492"/>
            <a:chExt cx="648092" cy="571108"/>
          </a:xfrm>
        </p:grpSpPr>
        <p:sp>
          <p:nvSpPr>
            <p:cNvPr id="37" name="Oval 36"/>
            <p:cNvSpPr/>
            <p:nvPr/>
          </p:nvSpPr>
          <p:spPr>
            <a:xfrm>
              <a:off x="3619108" y="4229492"/>
              <a:ext cx="76200" cy="76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H="1" flipV="1">
              <a:off x="3733800" y="4343400"/>
              <a:ext cx="533400" cy="4572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65" grpId="0" animBg="1"/>
      <p:bldP spid="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28089286"/>
              </p:ext>
            </p:extLst>
          </p:nvPr>
        </p:nvGraphicFramePr>
        <p:xfrm>
          <a:off x="2514600" y="3962400"/>
          <a:ext cx="5129213" cy="550862"/>
        </p:xfrm>
        <a:graphic>
          <a:graphicData uri="http://schemas.openxmlformats.org/presentationml/2006/ole">
            <p:oleObj spid="_x0000_s557058" name="Equation" r:id="rId3" imgW="2133600" imgH="228600" progId="Equation.3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229600" cy="342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Constrained optimization</a:t>
            </a:r>
            <a:endParaRPr lang="en-US" sz="2400" dirty="0" smtClean="0"/>
          </a:p>
          <a:p>
            <a:pPr>
              <a:buNone/>
            </a:pPr>
            <a:r>
              <a:rPr lang="en-US" sz="2800" dirty="0" smtClean="0"/>
              <a:t>     minimize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Unconstrained </a:t>
            </a:r>
            <a:r>
              <a:rPr lang="en-US" sz="2800" dirty="0" err="1" smtClean="0"/>
              <a:t>Lagrangian</a:t>
            </a:r>
            <a:r>
              <a:rPr lang="en-US" sz="2800" dirty="0" smtClean="0"/>
              <a:t> Formulation</a:t>
            </a:r>
          </a:p>
          <a:p>
            <a:pPr>
              <a:buNone/>
            </a:pPr>
            <a:r>
              <a:rPr lang="en-US" sz="2800" dirty="0" smtClean="0"/>
              <a:t>    minimize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79515792"/>
              </p:ext>
            </p:extLst>
          </p:nvPr>
        </p:nvGraphicFramePr>
        <p:xfrm>
          <a:off x="2514600" y="1890712"/>
          <a:ext cx="3054350" cy="1157288"/>
        </p:xfrm>
        <a:graphic>
          <a:graphicData uri="http://schemas.openxmlformats.org/presentationml/2006/ole">
            <p:oleObj spid="_x0000_s557059" name="Equation" r:id="rId4" imgW="1269449" imgH="482391" progId="Equation.3">
              <p:embed/>
            </p:oleObj>
          </a:graphicData>
        </a:graphic>
      </p:graphicFrame>
      <p:grpSp>
        <p:nvGrpSpPr>
          <p:cNvPr id="2" name="Group 4"/>
          <p:cNvGrpSpPr/>
          <p:nvPr/>
        </p:nvGrpSpPr>
        <p:grpSpPr>
          <a:xfrm>
            <a:off x="6324600" y="1676400"/>
            <a:ext cx="2562519" cy="1343122"/>
            <a:chOff x="798513" y="2925762"/>
            <a:chExt cx="5932487" cy="3227387"/>
          </a:xfrm>
        </p:grpSpPr>
        <p:grpSp>
          <p:nvGrpSpPr>
            <p:cNvPr id="5" name="Group 19"/>
            <p:cNvGrpSpPr/>
            <p:nvPr/>
          </p:nvGrpSpPr>
          <p:grpSpPr>
            <a:xfrm>
              <a:off x="798513" y="2925762"/>
              <a:ext cx="5932487" cy="3227387"/>
              <a:chOff x="798513" y="2925762"/>
              <a:chExt cx="5932487" cy="3227387"/>
            </a:xfrm>
          </p:grpSpPr>
          <p:sp>
            <p:nvSpPr>
              <p:cNvPr id="7" name="Freeform 6"/>
              <p:cNvSpPr/>
              <p:nvPr/>
            </p:nvSpPr>
            <p:spPr>
              <a:xfrm>
                <a:off x="798513" y="2925762"/>
                <a:ext cx="5932487" cy="3227387"/>
              </a:xfrm>
              <a:custGeom>
                <a:avLst/>
                <a:gdLst>
                  <a:gd name="connsiteX0" fmla="*/ 725487 w 5921374"/>
                  <a:gd name="connsiteY0" fmla="*/ 3170237 h 3314700"/>
                  <a:gd name="connsiteX1" fmla="*/ 935037 w 5921374"/>
                  <a:gd name="connsiteY1" fmla="*/ 2322512 h 3314700"/>
                  <a:gd name="connsiteX2" fmla="*/ 1554162 w 5921374"/>
                  <a:gd name="connsiteY2" fmla="*/ 1427162 h 3314700"/>
                  <a:gd name="connsiteX3" fmla="*/ 2716212 w 5921374"/>
                  <a:gd name="connsiteY3" fmla="*/ 465137 h 3314700"/>
                  <a:gd name="connsiteX4" fmla="*/ 3754437 w 5921374"/>
                  <a:gd name="connsiteY4" fmla="*/ 36512 h 3314700"/>
                  <a:gd name="connsiteX5" fmla="*/ 4383087 w 5921374"/>
                  <a:gd name="connsiteY5" fmla="*/ 246062 h 3314700"/>
                  <a:gd name="connsiteX6" fmla="*/ 4592637 w 5921374"/>
                  <a:gd name="connsiteY6" fmla="*/ 817562 h 3314700"/>
                  <a:gd name="connsiteX7" fmla="*/ 4421187 w 5921374"/>
                  <a:gd name="connsiteY7" fmla="*/ 1331912 h 3314700"/>
                  <a:gd name="connsiteX8" fmla="*/ 4202112 w 5921374"/>
                  <a:gd name="connsiteY8" fmla="*/ 2093912 h 3314700"/>
                  <a:gd name="connsiteX9" fmla="*/ 4192587 w 5921374"/>
                  <a:gd name="connsiteY9" fmla="*/ 2646362 h 3314700"/>
                  <a:gd name="connsiteX10" fmla="*/ 4525962 w 5921374"/>
                  <a:gd name="connsiteY10" fmla="*/ 3027362 h 3314700"/>
                  <a:gd name="connsiteX11" fmla="*/ 5287962 w 5921374"/>
                  <a:gd name="connsiteY11" fmla="*/ 3189287 h 3314700"/>
                  <a:gd name="connsiteX12" fmla="*/ 725487 w 5921374"/>
                  <a:gd name="connsiteY12" fmla="*/ 3170237 h 3314700"/>
                  <a:gd name="connsiteX0" fmla="*/ 725487 w 5921374"/>
                  <a:gd name="connsiteY0" fmla="*/ 3170237 h 3314700"/>
                  <a:gd name="connsiteX1" fmla="*/ 935037 w 5921374"/>
                  <a:gd name="connsiteY1" fmla="*/ 2322512 h 3314700"/>
                  <a:gd name="connsiteX2" fmla="*/ 1554162 w 5921374"/>
                  <a:gd name="connsiteY2" fmla="*/ 1427162 h 3314700"/>
                  <a:gd name="connsiteX3" fmla="*/ 2716212 w 5921374"/>
                  <a:gd name="connsiteY3" fmla="*/ 465137 h 3314700"/>
                  <a:gd name="connsiteX4" fmla="*/ 3754437 w 5921374"/>
                  <a:gd name="connsiteY4" fmla="*/ 36512 h 3314700"/>
                  <a:gd name="connsiteX5" fmla="*/ 4383087 w 5921374"/>
                  <a:gd name="connsiteY5" fmla="*/ 246062 h 3314700"/>
                  <a:gd name="connsiteX6" fmla="*/ 4592637 w 5921374"/>
                  <a:gd name="connsiteY6" fmla="*/ 817562 h 3314700"/>
                  <a:gd name="connsiteX7" fmla="*/ 4421187 w 5921374"/>
                  <a:gd name="connsiteY7" fmla="*/ 1331912 h 3314700"/>
                  <a:gd name="connsiteX8" fmla="*/ 4202112 w 5921374"/>
                  <a:gd name="connsiteY8" fmla="*/ 2093912 h 3314700"/>
                  <a:gd name="connsiteX9" fmla="*/ 4335462 w 5921374"/>
                  <a:gd name="connsiteY9" fmla="*/ 2636837 h 3314700"/>
                  <a:gd name="connsiteX10" fmla="*/ 4525962 w 5921374"/>
                  <a:gd name="connsiteY10" fmla="*/ 3027362 h 3314700"/>
                  <a:gd name="connsiteX11" fmla="*/ 5287962 w 5921374"/>
                  <a:gd name="connsiteY11" fmla="*/ 3189287 h 3314700"/>
                  <a:gd name="connsiteX12" fmla="*/ 725487 w 5921374"/>
                  <a:gd name="connsiteY12" fmla="*/ 3170237 h 3314700"/>
                  <a:gd name="connsiteX0" fmla="*/ 725487 w 5965825"/>
                  <a:gd name="connsiteY0" fmla="*/ 3170237 h 3314700"/>
                  <a:gd name="connsiteX1" fmla="*/ 935037 w 5965825"/>
                  <a:gd name="connsiteY1" fmla="*/ 2322512 h 3314700"/>
                  <a:gd name="connsiteX2" fmla="*/ 1554162 w 5965825"/>
                  <a:gd name="connsiteY2" fmla="*/ 1427162 h 3314700"/>
                  <a:gd name="connsiteX3" fmla="*/ 2716212 w 5965825"/>
                  <a:gd name="connsiteY3" fmla="*/ 465137 h 3314700"/>
                  <a:gd name="connsiteX4" fmla="*/ 3754437 w 5965825"/>
                  <a:gd name="connsiteY4" fmla="*/ 36512 h 3314700"/>
                  <a:gd name="connsiteX5" fmla="*/ 4383087 w 5965825"/>
                  <a:gd name="connsiteY5" fmla="*/ 246062 h 3314700"/>
                  <a:gd name="connsiteX6" fmla="*/ 4592637 w 5965825"/>
                  <a:gd name="connsiteY6" fmla="*/ 817562 h 3314700"/>
                  <a:gd name="connsiteX7" fmla="*/ 4421187 w 5965825"/>
                  <a:gd name="connsiteY7" fmla="*/ 1331912 h 3314700"/>
                  <a:gd name="connsiteX8" fmla="*/ 4202112 w 5965825"/>
                  <a:gd name="connsiteY8" fmla="*/ 2093912 h 3314700"/>
                  <a:gd name="connsiteX9" fmla="*/ 4335462 w 5965825"/>
                  <a:gd name="connsiteY9" fmla="*/ 2636837 h 3314700"/>
                  <a:gd name="connsiteX10" fmla="*/ 4792662 w 5965825"/>
                  <a:gd name="connsiteY10" fmla="*/ 2941637 h 3314700"/>
                  <a:gd name="connsiteX11" fmla="*/ 5287962 w 5965825"/>
                  <a:gd name="connsiteY11" fmla="*/ 3189287 h 3314700"/>
                  <a:gd name="connsiteX12" fmla="*/ 725487 w 5965825"/>
                  <a:gd name="connsiteY12" fmla="*/ 3170237 h 3314700"/>
                  <a:gd name="connsiteX0" fmla="*/ 725487 w 5932487"/>
                  <a:gd name="connsiteY0" fmla="*/ 3170237 h 3314700"/>
                  <a:gd name="connsiteX1" fmla="*/ 906462 w 5932487"/>
                  <a:gd name="connsiteY1" fmla="*/ 2322512 h 3314700"/>
                  <a:gd name="connsiteX2" fmla="*/ 1525587 w 5932487"/>
                  <a:gd name="connsiteY2" fmla="*/ 1427162 h 3314700"/>
                  <a:gd name="connsiteX3" fmla="*/ 2687637 w 5932487"/>
                  <a:gd name="connsiteY3" fmla="*/ 465137 h 3314700"/>
                  <a:gd name="connsiteX4" fmla="*/ 3725862 w 5932487"/>
                  <a:gd name="connsiteY4" fmla="*/ 36512 h 3314700"/>
                  <a:gd name="connsiteX5" fmla="*/ 4354512 w 5932487"/>
                  <a:gd name="connsiteY5" fmla="*/ 246062 h 3314700"/>
                  <a:gd name="connsiteX6" fmla="*/ 4564062 w 5932487"/>
                  <a:gd name="connsiteY6" fmla="*/ 817562 h 3314700"/>
                  <a:gd name="connsiteX7" fmla="*/ 4392612 w 5932487"/>
                  <a:gd name="connsiteY7" fmla="*/ 1331912 h 3314700"/>
                  <a:gd name="connsiteX8" fmla="*/ 4173537 w 5932487"/>
                  <a:gd name="connsiteY8" fmla="*/ 2093912 h 3314700"/>
                  <a:gd name="connsiteX9" fmla="*/ 4306887 w 5932487"/>
                  <a:gd name="connsiteY9" fmla="*/ 2636837 h 3314700"/>
                  <a:gd name="connsiteX10" fmla="*/ 4764087 w 5932487"/>
                  <a:gd name="connsiteY10" fmla="*/ 2941637 h 3314700"/>
                  <a:gd name="connsiteX11" fmla="*/ 5259387 w 5932487"/>
                  <a:gd name="connsiteY11" fmla="*/ 3189287 h 3314700"/>
                  <a:gd name="connsiteX12" fmla="*/ 725487 w 5932487"/>
                  <a:gd name="connsiteY12" fmla="*/ 3170237 h 3314700"/>
                  <a:gd name="connsiteX0" fmla="*/ 725487 w 5932487"/>
                  <a:gd name="connsiteY0" fmla="*/ 3170237 h 3227387"/>
                  <a:gd name="connsiteX1" fmla="*/ 906462 w 5932487"/>
                  <a:gd name="connsiteY1" fmla="*/ 2322512 h 3227387"/>
                  <a:gd name="connsiteX2" fmla="*/ 1525587 w 5932487"/>
                  <a:gd name="connsiteY2" fmla="*/ 1427162 h 3227387"/>
                  <a:gd name="connsiteX3" fmla="*/ 2687637 w 5932487"/>
                  <a:gd name="connsiteY3" fmla="*/ 465137 h 3227387"/>
                  <a:gd name="connsiteX4" fmla="*/ 3725862 w 5932487"/>
                  <a:gd name="connsiteY4" fmla="*/ 36512 h 3227387"/>
                  <a:gd name="connsiteX5" fmla="*/ 4354512 w 5932487"/>
                  <a:gd name="connsiteY5" fmla="*/ 246062 h 3227387"/>
                  <a:gd name="connsiteX6" fmla="*/ 4564062 w 5932487"/>
                  <a:gd name="connsiteY6" fmla="*/ 817562 h 3227387"/>
                  <a:gd name="connsiteX7" fmla="*/ 4392612 w 5932487"/>
                  <a:gd name="connsiteY7" fmla="*/ 1331912 h 3227387"/>
                  <a:gd name="connsiteX8" fmla="*/ 4173537 w 5932487"/>
                  <a:gd name="connsiteY8" fmla="*/ 2093912 h 3227387"/>
                  <a:gd name="connsiteX9" fmla="*/ 4306887 w 5932487"/>
                  <a:gd name="connsiteY9" fmla="*/ 2636837 h 3227387"/>
                  <a:gd name="connsiteX10" fmla="*/ 4764087 w 5932487"/>
                  <a:gd name="connsiteY10" fmla="*/ 2941637 h 3227387"/>
                  <a:gd name="connsiteX11" fmla="*/ 5259387 w 5932487"/>
                  <a:gd name="connsiteY11" fmla="*/ 3189287 h 3227387"/>
                  <a:gd name="connsiteX12" fmla="*/ 725487 w 5932487"/>
                  <a:gd name="connsiteY12" fmla="*/ 3170237 h 3227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32487" h="3227387">
                    <a:moveTo>
                      <a:pt x="725487" y="3170237"/>
                    </a:moveTo>
                    <a:cubicBezTo>
                      <a:pt x="0" y="3025775"/>
                      <a:pt x="773112" y="2613024"/>
                      <a:pt x="906462" y="2322512"/>
                    </a:cubicBezTo>
                    <a:cubicBezTo>
                      <a:pt x="1039812" y="2032000"/>
                      <a:pt x="1228725" y="1736725"/>
                      <a:pt x="1525587" y="1427162"/>
                    </a:cubicBezTo>
                    <a:cubicBezTo>
                      <a:pt x="1822450" y="1117600"/>
                      <a:pt x="2320925" y="696912"/>
                      <a:pt x="2687637" y="465137"/>
                    </a:cubicBezTo>
                    <a:cubicBezTo>
                      <a:pt x="3054350" y="233362"/>
                      <a:pt x="3448050" y="73024"/>
                      <a:pt x="3725862" y="36512"/>
                    </a:cubicBezTo>
                    <a:cubicBezTo>
                      <a:pt x="4003674" y="0"/>
                      <a:pt x="4214812" y="115887"/>
                      <a:pt x="4354512" y="246062"/>
                    </a:cubicBezTo>
                    <a:cubicBezTo>
                      <a:pt x="4494212" y="376237"/>
                      <a:pt x="4557712" y="636587"/>
                      <a:pt x="4564062" y="817562"/>
                    </a:cubicBezTo>
                    <a:cubicBezTo>
                      <a:pt x="4570412" y="998537"/>
                      <a:pt x="4457699" y="1119187"/>
                      <a:pt x="4392612" y="1331912"/>
                    </a:cubicBezTo>
                    <a:cubicBezTo>
                      <a:pt x="4327525" y="1544637"/>
                      <a:pt x="4187825" y="1876425"/>
                      <a:pt x="4173537" y="2093912"/>
                    </a:cubicBezTo>
                    <a:cubicBezTo>
                      <a:pt x="4159250" y="2311400"/>
                      <a:pt x="4208462" y="2495550"/>
                      <a:pt x="4306887" y="2636837"/>
                    </a:cubicBezTo>
                    <a:cubicBezTo>
                      <a:pt x="4405312" y="2778125"/>
                      <a:pt x="4605337" y="2849562"/>
                      <a:pt x="4764087" y="2941637"/>
                    </a:cubicBezTo>
                    <a:cubicBezTo>
                      <a:pt x="4922837" y="3033712"/>
                      <a:pt x="5932487" y="3151187"/>
                      <a:pt x="5259387" y="3189287"/>
                    </a:cubicBezTo>
                    <a:cubicBezTo>
                      <a:pt x="4586287" y="3227387"/>
                      <a:pt x="1479550" y="3219450"/>
                      <a:pt x="725487" y="317023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1905000" y="3419475"/>
                <a:ext cx="3171825" cy="2601913"/>
              </a:xfrm>
              <a:custGeom>
                <a:avLst/>
                <a:gdLst>
                  <a:gd name="connsiteX0" fmla="*/ 274638 w 3171825"/>
                  <a:gd name="connsiteY0" fmla="*/ 2171700 h 2601913"/>
                  <a:gd name="connsiteX1" fmla="*/ 569913 w 3171825"/>
                  <a:gd name="connsiteY1" fmla="*/ 1352550 h 2601913"/>
                  <a:gd name="connsiteX2" fmla="*/ 1570038 w 3171825"/>
                  <a:gd name="connsiteY2" fmla="*/ 447675 h 2601913"/>
                  <a:gd name="connsiteX3" fmla="*/ 2513013 w 3171825"/>
                  <a:gd name="connsiteY3" fmla="*/ 19050 h 2601913"/>
                  <a:gd name="connsiteX4" fmla="*/ 2894013 w 3171825"/>
                  <a:gd name="connsiteY4" fmla="*/ 561975 h 2601913"/>
                  <a:gd name="connsiteX5" fmla="*/ 2436813 w 3171825"/>
                  <a:gd name="connsiteY5" fmla="*/ 1704975 h 2601913"/>
                  <a:gd name="connsiteX6" fmla="*/ 2836863 w 3171825"/>
                  <a:gd name="connsiteY6" fmla="*/ 2438400 h 2601913"/>
                  <a:gd name="connsiteX7" fmla="*/ 427038 w 3171825"/>
                  <a:gd name="connsiteY7" fmla="*/ 2552700 h 2601913"/>
                  <a:gd name="connsiteX8" fmla="*/ 274638 w 3171825"/>
                  <a:gd name="connsiteY8" fmla="*/ 2171700 h 260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1825" h="2601913">
                    <a:moveTo>
                      <a:pt x="274638" y="2171700"/>
                    </a:moveTo>
                    <a:cubicBezTo>
                      <a:pt x="298451" y="1971675"/>
                      <a:pt x="354013" y="1639887"/>
                      <a:pt x="569913" y="1352550"/>
                    </a:cubicBezTo>
                    <a:cubicBezTo>
                      <a:pt x="785813" y="1065213"/>
                      <a:pt x="1246188" y="669925"/>
                      <a:pt x="1570038" y="447675"/>
                    </a:cubicBezTo>
                    <a:cubicBezTo>
                      <a:pt x="1893888" y="225425"/>
                      <a:pt x="2292351" y="0"/>
                      <a:pt x="2513013" y="19050"/>
                    </a:cubicBezTo>
                    <a:cubicBezTo>
                      <a:pt x="2733675" y="38100"/>
                      <a:pt x="2906713" y="280988"/>
                      <a:pt x="2894013" y="561975"/>
                    </a:cubicBezTo>
                    <a:cubicBezTo>
                      <a:pt x="2881313" y="842963"/>
                      <a:pt x="2446338" y="1392238"/>
                      <a:pt x="2436813" y="1704975"/>
                    </a:cubicBezTo>
                    <a:cubicBezTo>
                      <a:pt x="2427288" y="2017712"/>
                      <a:pt x="3171825" y="2297113"/>
                      <a:pt x="2836863" y="2438400"/>
                    </a:cubicBezTo>
                    <a:cubicBezTo>
                      <a:pt x="2501901" y="2579687"/>
                      <a:pt x="854076" y="2601913"/>
                      <a:pt x="427038" y="2552700"/>
                    </a:cubicBezTo>
                    <a:cubicBezTo>
                      <a:pt x="0" y="2503487"/>
                      <a:pt x="250826" y="2371725"/>
                      <a:pt x="274638" y="2171700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2479675" y="3940175"/>
                <a:ext cx="1979613" cy="1809750"/>
              </a:xfrm>
              <a:custGeom>
                <a:avLst/>
                <a:gdLst>
                  <a:gd name="connsiteX0" fmla="*/ 90488 w 1979613"/>
                  <a:gd name="connsiteY0" fmla="*/ 1603375 h 1809750"/>
                  <a:gd name="connsiteX1" fmla="*/ 433388 w 1979613"/>
                  <a:gd name="connsiteY1" fmla="*/ 898525 h 1809750"/>
                  <a:gd name="connsiteX2" fmla="*/ 1042988 w 1979613"/>
                  <a:gd name="connsiteY2" fmla="*/ 279400 h 1809750"/>
                  <a:gd name="connsiteX3" fmla="*/ 1500188 w 1979613"/>
                  <a:gd name="connsiteY3" fmla="*/ 3175 h 1809750"/>
                  <a:gd name="connsiteX4" fmla="*/ 1500188 w 1979613"/>
                  <a:gd name="connsiteY4" fmla="*/ 298450 h 1809750"/>
                  <a:gd name="connsiteX5" fmla="*/ 1681163 w 1979613"/>
                  <a:gd name="connsiteY5" fmla="*/ 346075 h 1809750"/>
                  <a:gd name="connsiteX6" fmla="*/ 1909763 w 1979613"/>
                  <a:gd name="connsiteY6" fmla="*/ 136525 h 1809750"/>
                  <a:gd name="connsiteX7" fmla="*/ 1919288 w 1979613"/>
                  <a:gd name="connsiteY7" fmla="*/ 403225 h 1809750"/>
                  <a:gd name="connsiteX8" fmla="*/ 1547813 w 1979613"/>
                  <a:gd name="connsiteY8" fmla="*/ 965200 h 1809750"/>
                  <a:gd name="connsiteX9" fmla="*/ 1862138 w 1979613"/>
                  <a:gd name="connsiteY9" fmla="*/ 1651000 h 1809750"/>
                  <a:gd name="connsiteX10" fmla="*/ 1243013 w 1979613"/>
                  <a:gd name="connsiteY10" fmla="*/ 1784350 h 1809750"/>
                  <a:gd name="connsiteX11" fmla="*/ 519113 w 1979613"/>
                  <a:gd name="connsiteY11" fmla="*/ 1803400 h 1809750"/>
                  <a:gd name="connsiteX12" fmla="*/ 71438 w 1979613"/>
                  <a:gd name="connsiteY12" fmla="*/ 1755775 h 1809750"/>
                  <a:gd name="connsiteX13" fmla="*/ 90488 w 1979613"/>
                  <a:gd name="connsiteY13" fmla="*/ 16033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613" h="1809750">
                    <a:moveTo>
                      <a:pt x="90488" y="1603375"/>
                    </a:moveTo>
                    <a:cubicBezTo>
                      <a:pt x="150813" y="1460500"/>
                      <a:pt x="274638" y="1119188"/>
                      <a:pt x="433388" y="898525"/>
                    </a:cubicBezTo>
                    <a:cubicBezTo>
                      <a:pt x="592138" y="677862"/>
                      <a:pt x="865188" y="428625"/>
                      <a:pt x="1042988" y="279400"/>
                    </a:cubicBezTo>
                    <a:cubicBezTo>
                      <a:pt x="1220788" y="130175"/>
                      <a:pt x="1423988" y="0"/>
                      <a:pt x="1500188" y="3175"/>
                    </a:cubicBezTo>
                    <a:cubicBezTo>
                      <a:pt x="1576388" y="6350"/>
                      <a:pt x="1470026" y="241300"/>
                      <a:pt x="1500188" y="298450"/>
                    </a:cubicBezTo>
                    <a:cubicBezTo>
                      <a:pt x="1530350" y="355600"/>
                      <a:pt x="1612900" y="373063"/>
                      <a:pt x="1681163" y="346075"/>
                    </a:cubicBezTo>
                    <a:cubicBezTo>
                      <a:pt x="1749426" y="319087"/>
                      <a:pt x="1870076" y="127000"/>
                      <a:pt x="1909763" y="136525"/>
                    </a:cubicBezTo>
                    <a:cubicBezTo>
                      <a:pt x="1949451" y="146050"/>
                      <a:pt x="1979613" y="265113"/>
                      <a:pt x="1919288" y="403225"/>
                    </a:cubicBezTo>
                    <a:cubicBezTo>
                      <a:pt x="1858963" y="541337"/>
                      <a:pt x="1557338" y="757238"/>
                      <a:pt x="1547813" y="965200"/>
                    </a:cubicBezTo>
                    <a:cubicBezTo>
                      <a:pt x="1538288" y="1173162"/>
                      <a:pt x="1912938" y="1514475"/>
                      <a:pt x="1862138" y="1651000"/>
                    </a:cubicBezTo>
                    <a:cubicBezTo>
                      <a:pt x="1811338" y="1787525"/>
                      <a:pt x="1466850" y="1758950"/>
                      <a:pt x="1243013" y="1784350"/>
                    </a:cubicBezTo>
                    <a:cubicBezTo>
                      <a:pt x="1019176" y="1809750"/>
                      <a:pt x="714375" y="1808162"/>
                      <a:pt x="519113" y="1803400"/>
                    </a:cubicBezTo>
                    <a:cubicBezTo>
                      <a:pt x="323851" y="1798638"/>
                      <a:pt x="142876" y="1792288"/>
                      <a:pt x="71438" y="1755775"/>
                    </a:cubicBezTo>
                    <a:cubicBezTo>
                      <a:pt x="0" y="1719262"/>
                      <a:pt x="30163" y="1746250"/>
                      <a:pt x="90488" y="1603375"/>
                    </a:cubicBezTo>
                    <a:close/>
                  </a:path>
                </a:pathLst>
              </a:custGeom>
              <a:solidFill>
                <a:srgbClr val="92F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2859088" y="4306888"/>
                <a:ext cx="1187450" cy="1301749"/>
              </a:xfrm>
              <a:custGeom>
                <a:avLst/>
                <a:gdLst>
                  <a:gd name="connsiteX0" fmla="*/ 15875 w 1187450"/>
                  <a:gd name="connsiteY0" fmla="*/ 1150937 h 1301749"/>
                  <a:gd name="connsiteX1" fmla="*/ 292100 w 1187450"/>
                  <a:gd name="connsiteY1" fmla="*/ 588962 h 1301749"/>
                  <a:gd name="connsiteX2" fmla="*/ 806450 w 1187450"/>
                  <a:gd name="connsiteY2" fmla="*/ 55562 h 1301749"/>
                  <a:gd name="connsiteX3" fmla="*/ 939800 w 1187450"/>
                  <a:gd name="connsiteY3" fmla="*/ 255587 h 1301749"/>
                  <a:gd name="connsiteX4" fmla="*/ 1082675 w 1187450"/>
                  <a:gd name="connsiteY4" fmla="*/ 284162 h 1301749"/>
                  <a:gd name="connsiteX5" fmla="*/ 987425 w 1187450"/>
                  <a:gd name="connsiteY5" fmla="*/ 788987 h 1301749"/>
                  <a:gd name="connsiteX6" fmla="*/ 1139825 w 1187450"/>
                  <a:gd name="connsiteY6" fmla="*/ 1141412 h 1301749"/>
                  <a:gd name="connsiteX7" fmla="*/ 701675 w 1187450"/>
                  <a:gd name="connsiteY7" fmla="*/ 1236662 h 1301749"/>
                  <a:gd name="connsiteX8" fmla="*/ 196850 w 1187450"/>
                  <a:gd name="connsiteY8" fmla="*/ 1293812 h 1301749"/>
                  <a:gd name="connsiteX9" fmla="*/ 15875 w 1187450"/>
                  <a:gd name="connsiteY9" fmla="*/ 1150937 h 130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7450" h="1301749">
                    <a:moveTo>
                      <a:pt x="15875" y="1150937"/>
                    </a:moveTo>
                    <a:cubicBezTo>
                      <a:pt x="31750" y="1033462"/>
                      <a:pt x="160338" y="771525"/>
                      <a:pt x="292100" y="588962"/>
                    </a:cubicBezTo>
                    <a:cubicBezTo>
                      <a:pt x="423863" y="406400"/>
                      <a:pt x="698500" y="111125"/>
                      <a:pt x="806450" y="55562"/>
                    </a:cubicBezTo>
                    <a:cubicBezTo>
                      <a:pt x="914400" y="0"/>
                      <a:pt x="893763" y="217487"/>
                      <a:pt x="939800" y="255587"/>
                    </a:cubicBezTo>
                    <a:cubicBezTo>
                      <a:pt x="985837" y="293687"/>
                      <a:pt x="1074738" y="195262"/>
                      <a:pt x="1082675" y="284162"/>
                    </a:cubicBezTo>
                    <a:cubicBezTo>
                      <a:pt x="1090612" y="373062"/>
                      <a:pt x="977900" y="646112"/>
                      <a:pt x="987425" y="788987"/>
                    </a:cubicBezTo>
                    <a:cubicBezTo>
                      <a:pt x="996950" y="931862"/>
                      <a:pt x="1187450" y="1066800"/>
                      <a:pt x="1139825" y="1141412"/>
                    </a:cubicBezTo>
                    <a:cubicBezTo>
                      <a:pt x="1092200" y="1216024"/>
                      <a:pt x="858837" y="1211262"/>
                      <a:pt x="701675" y="1236662"/>
                    </a:cubicBezTo>
                    <a:cubicBezTo>
                      <a:pt x="544513" y="1262062"/>
                      <a:pt x="311150" y="1301749"/>
                      <a:pt x="196850" y="1293812"/>
                    </a:cubicBezTo>
                    <a:cubicBezTo>
                      <a:pt x="82550" y="1285875"/>
                      <a:pt x="0" y="1268412"/>
                      <a:pt x="15875" y="1150937"/>
                    </a:cubicBezTo>
                    <a:close/>
                  </a:path>
                </a:pathLst>
              </a:custGeom>
              <a:solidFill>
                <a:srgbClr val="3B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3152776" y="4660900"/>
                <a:ext cx="623887" cy="715962"/>
              </a:xfrm>
              <a:custGeom>
                <a:avLst/>
                <a:gdLst>
                  <a:gd name="connsiteX0" fmla="*/ 36512 w 623887"/>
                  <a:gd name="connsiteY0" fmla="*/ 606425 h 715962"/>
                  <a:gd name="connsiteX1" fmla="*/ 322262 w 623887"/>
                  <a:gd name="connsiteY1" fmla="*/ 111125 h 715962"/>
                  <a:gd name="connsiteX2" fmla="*/ 588962 w 623887"/>
                  <a:gd name="connsiteY2" fmla="*/ 44450 h 715962"/>
                  <a:gd name="connsiteX3" fmla="*/ 484187 w 623887"/>
                  <a:gd name="connsiteY3" fmla="*/ 377825 h 715962"/>
                  <a:gd name="connsiteX4" fmla="*/ 560387 w 623887"/>
                  <a:gd name="connsiteY4" fmla="*/ 663575 h 715962"/>
                  <a:gd name="connsiteX5" fmla="*/ 103187 w 623887"/>
                  <a:gd name="connsiteY5" fmla="*/ 692150 h 715962"/>
                  <a:gd name="connsiteX6" fmla="*/ 36512 w 623887"/>
                  <a:gd name="connsiteY6" fmla="*/ 606425 h 7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887" h="715962">
                    <a:moveTo>
                      <a:pt x="36512" y="606425"/>
                    </a:moveTo>
                    <a:cubicBezTo>
                      <a:pt x="73024" y="509588"/>
                      <a:pt x="230187" y="204787"/>
                      <a:pt x="322262" y="111125"/>
                    </a:cubicBezTo>
                    <a:cubicBezTo>
                      <a:pt x="414337" y="17463"/>
                      <a:pt x="561974" y="0"/>
                      <a:pt x="588962" y="44450"/>
                    </a:cubicBezTo>
                    <a:cubicBezTo>
                      <a:pt x="615950" y="88900"/>
                      <a:pt x="488949" y="274638"/>
                      <a:pt x="484187" y="377825"/>
                    </a:cubicBezTo>
                    <a:cubicBezTo>
                      <a:pt x="479425" y="481012"/>
                      <a:pt x="623887" y="611188"/>
                      <a:pt x="560387" y="663575"/>
                    </a:cubicBezTo>
                    <a:cubicBezTo>
                      <a:pt x="496887" y="715962"/>
                      <a:pt x="190500" y="704850"/>
                      <a:pt x="103187" y="692150"/>
                    </a:cubicBezTo>
                    <a:cubicBezTo>
                      <a:pt x="15874" y="679450"/>
                      <a:pt x="0" y="703262"/>
                      <a:pt x="36512" y="606425"/>
                    </a:cubicBezTo>
                    <a:close/>
                  </a:path>
                </a:pathLst>
              </a:custGeom>
              <a:solidFill>
                <a:srgbClr val="6120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6" name="Group 62"/>
            <p:cNvGrpSpPr/>
            <p:nvPr/>
          </p:nvGrpSpPr>
          <p:grpSpPr>
            <a:xfrm rot="21382477">
              <a:off x="2638525" y="4100635"/>
              <a:ext cx="3166686" cy="1798638"/>
              <a:chOff x="2637810" y="3543600"/>
              <a:chExt cx="3166686" cy="1798638"/>
            </a:xfrm>
          </p:grpSpPr>
          <p:grpSp>
            <p:nvGrpSpPr>
              <p:cNvPr id="12" name="Group 57"/>
              <p:cNvGrpSpPr/>
              <p:nvPr/>
            </p:nvGrpSpPr>
            <p:grpSpPr>
              <a:xfrm>
                <a:off x="2637810" y="3543600"/>
                <a:ext cx="3166686" cy="1798638"/>
                <a:chOff x="2662524" y="3471885"/>
                <a:chExt cx="3166686" cy="1798638"/>
              </a:xfrm>
            </p:grpSpPr>
            <p:sp>
              <p:nvSpPr>
                <p:cNvPr id="16" name="Oval 15"/>
                <p:cNvSpPr/>
                <p:nvPr/>
              </p:nvSpPr>
              <p:spPr>
                <a:xfrm rot="3631115">
                  <a:off x="3346548" y="2787861"/>
                  <a:ext cx="1798638" cy="3166686"/>
                </a:xfrm>
                <a:prstGeom prst="ellipse">
                  <a:avLst/>
                </a:prstGeom>
                <a:blipFill dpi="0" rotWithShape="1">
                  <a:blip r:embed="rId5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3631115">
                  <a:off x="3600831" y="2981703"/>
                  <a:ext cx="1290073" cy="2779003"/>
                </a:xfrm>
                <a:prstGeom prst="ellipse">
                  <a:avLst/>
                </a:prstGeom>
                <a:blipFill dpi="0" rotWithShape="1">
                  <a:blip r:embed="rId5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3631115">
                  <a:off x="3792887" y="3212924"/>
                  <a:ext cx="905960" cy="2316560"/>
                </a:xfrm>
                <a:prstGeom prst="ellipse">
                  <a:avLst/>
                </a:prstGeom>
                <a:blipFill dpi="0" rotWithShape="1">
                  <a:blip r:embed="rId5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3631115">
                  <a:off x="3989331" y="3510807"/>
                  <a:ext cx="513072" cy="1720795"/>
                </a:xfrm>
                <a:prstGeom prst="ellipse">
                  <a:avLst/>
                </a:prstGeom>
                <a:blipFill dpi="0" rotWithShape="1">
                  <a:blip r:embed="rId5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14" name="Straight Connector 13"/>
              <p:cNvCxnSpPr>
                <a:stCxn id="16" idx="4"/>
                <a:endCxn id="16" idx="0"/>
              </p:cNvCxnSpPr>
              <p:nvPr/>
            </p:nvCxnSpPr>
            <p:spPr>
              <a:xfrm flipV="1">
                <a:off x="2842829" y="3663691"/>
                <a:ext cx="2756648" cy="155845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16" idx="2"/>
                <a:endCxn id="16" idx="6"/>
              </p:cNvCxnSpPr>
              <p:nvPr/>
            </p:nvCxnSpPr>
            <p:spPr>
              <a:xfrm>
                <a:off x="3778561" y="3660048"/>
                <a:ext cx="885184" cy="156574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3619108" y="4229492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3057427" y="3667027"/>
              <a:ext cx="1219200" cy="1143000"/>
            </a:xfrm>
            <a:prstGeom prst="ellipse">
              <a:avLst/>
            </a:prstGeom>
            <a:noFill/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2" name="Rounded Rectangular Callout 21"/>
          <p:cNvSpPr/>
          <p:nvPr/>
        </p:nvSpPr>
        <p:spPr>
          <a:xfrm>
            <a:off x="4648200" y="4724400"/>
            <a:ext cx="4191000" cy="533400"/>
          </a:xfrm>
          <a:prstGeom prst="wedgeRoundRectCallout">
            <a:avLst>
              <a:gd name="adj1" fmla="val 2981"/>
              <a:gd name="adj2" fmla="val -9070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can be approximated with unary terms</a:t>
            </a:r>
          </a:p>
          <a:p>
            <a:pPr algn="ctr"/>
            <a:r>
              <a:rPr lang="en-US" sz="1600" dirty="0" smtClean="0"/>
              <a:t>[</a:t>
            </a:r>
            <a:r>
              <a:rPr lang="en-US" sz="1600" dirty="0" err="1" smtClean="0"/>
              <a:t>Boykov,Kolmogorov,Cremers,Delong</a:t>
            </a:r>
            <a:r>
              <a:rPr lang="en-US" sz="1600" dirty="0" smtClean="0"/>
              <a:t>, ECCV’06] </a:t>
            </a:r>
            <a:endParaRPr lang="en-US" sz="16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General Trust Region Approach</a:t>
            </a:r>
            <a:br>
              <a:rPr lang="en-CA" dirty="0" smtClean="0"/>
            </a:br>
            <a:r>
              <a:rPr lang="en-CA" dirty="0" smtClean="0"/>
              <a:t>(overview)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553200" cy="1143000"/>
          </a:xfrm>
        </p:spPr>
        <p:txBody>
          <a:bodyPr/>
          <a:lstStyle/>
          <a:p>
            <a:r>
              <a:rPr lang="en-US" dirty="0" smtClean="0"/>
              <a:t>Approximating 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  distance</a:t>
            </a:r>
            <a:endParaRPr lang="en-US" dirty="0"/>
          </a:p>
        </p:txBody>
      </p:sp>
      <p:pic>
        <p:nvPicPr>
          <p:cNvPr id="333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85890"/>
            <a:ext cx="32289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5362" y="5314890"/>
          <a:ext cx="2509838" cy="787400"/>
        </p:xfrm>
        <a:graphic>
          <a:graphicData uri="http://schemas.openxmlformats.org/presentationml/2006/ole">
            <p:oleObj spid="_x0000_s558082" name="Equation" r:id="rId4" imgW="1295280" imgH="406080" progId="Equation.3">
              <p:embed/>
            </p:oleObj>
          </a:graphicData>
        </a:graphic>
      </p:graphicFrame>
      <p:graphicFrame>
        <p:nvGraphicFramePr>
          <p:cNvPr id="333830" name="Object 6"/>
          <p:cNvGraphicFramePr>
            <a:graphicFrameLocks noChangeAspect="1"/>
          </p:cNvGraphicFramePr>
          <p:nvPr/>
        </p:nvGraphicFramePr>
        <p:xfrm>
          <a:off x="6858000" y="515938"/>
          <a:ext cx="1833563" cy="703262"/>
        </p:xfrm>
        <a:graphic>
          <a:graphicData uri="http://schemas.openxmlformats.org/presentationml/2006/ole">
            <p:oleObj spid="_x0000_s558084" name="Equation" r:id="rId5" imgW="596880" imgH="228600" progId="Equation.3">
              <p:embed/>
            </p:oleObj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4267200" y="5389502"/>
            <a:ext cx="4724400" cy="1239898"/>
            <a:chOff x="4267200" y="5103812"/>
            <a:chExt cx="4724400" cy="123989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6553200" y="5103812"/>
            <a:ext cx="2438400" cy="687388"/>
          </p:xfrm>
          <a:graphic>
            <a:graphicData uri="http://schemas.openxmlformats.org/presentationml/2006/ole">
              <p:oleObj spid="_x0000_s558085" name="Equation" r:id="rId6" imgW="1257120" imgH="355320" progId="Equation.3">
                <p:embed/>
              </p:oleObj>
            </a:graphicData>
          </a:graphic>
        </p:graphicFrame>
        <p:sp>
          <p:nvSpPr>
            <p:cNvPr id="11" name="TextBox 10"/>
            <p:cNvSpPr txBox="1"/>
            <p:nvPr/>
          </p:nvSpPr>
          <p:spPr>
            <a:xfrm>
              <a:off x="4267200" y="5943600"/>
              <a:ext cx="45960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unary potentials </a:t>
              </a:r>
              <a:r>
                <a:rPr lang="en-US" sz="2000" dirty="0" smtClean="0"/>
                <a:t>[Boykov et al. ECCV 2006]</a:t>
              </a:r>
              <a:endParaRPr lang="en-US" sz="20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97413" y="1524000"/>
            <a:ext cx="3989387" cy="4548188"/>
            <a:chOff x="4697413" y="1524000"/>
            <a:chExt cx="3989387" cy="4548188"/>
          </a:xfrm>
        </p:grpSpPr>
        <p:grpSp>
          <p:nvGrpSpPr>
            <p:cNvPr id="3" name="Group 9"/>
            <p:cNvGrpSpPr/>
            <p:nvPr/>
          </p:nvGrpSpPr>
          <p:grpSpPr>
            <a:xfrm>
              <a:off x="4697413" y="1952565"/>
              <a:ext cx="3379787" cy="4119623"/>
              <a:chOff x="5002213" y="1971675"/>
              <a:chExt cx="3379787" cy="4119623"/>
            </a:xfrm>
          </p:grpSpPr>
          <p:pic>
            <p:nvPicPr>
              <p:cNvPr id="333826" name="Picture 2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53025" y="1971675"/>
                <a:ext cx="3228975" cy="328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333829" name="Object 5"/>
              <p:cNvGraphicFramePr>
                <a:graphicFrameLocks noChangeAspect="1"/>
              </p:cNvGraphicFramePr>
              <p:nvPr/>
            </p:nvGraphicFramePr>
            <p:xfrm>
              <a:off x="5002213" y="5353110"/>
              <a:ext cx="1550987" cy="738188"/>
            </p:xfrm>
            <a:graphic>
              <a:graphicData uri="http://schemas.openxmlformats.org/presentationml/2006/ole">
                <p:oleObj spid="_x0000_s558083" name="Equation" r:id="rId8" imgW="799920" imgH="380880" progId="Equation.3">
                  <p:embed/>
                </p:oleObj>
              </a:graphicData>
            </a:graphic>
          </p:graphicFrame>
        </p:grpSp>
        <p:sp>
          <p:nvSpPr>
            <p:cNvPr id="13" name="TextBox 12"/>
            <p:cNvSpPr txBox="1"/>
            <p:nvPr/>
          </p:nvSpPr>
          <p:spPr>
            <a:xfrm>
              <a:off x="5105400" y="15240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i="1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>
                  <a:solidFill>
                    <a:srgbClr val="0000FF"/>
                  </a:solidFill>
                </a:rPr>
                <a:t> </a:t>
              </a:r>
              <a:r>
                <a:rPr lang="en-US" dirty="0" smtClean="0"/>
                <a:t>  - signed distance map from </a:t>
              </a:r>
              <a:r>
                <a:rPr lang="en-US" i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i="1" baseline="-25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Region </a:t>
            </a:r>
            <a:br>
              <a:rPr lang="en-US" dirty="0" smtClean="0"/>
            </a:br>
            <a:r>
              <a:rPr lang="en-US" dirty="0" smtClean="0"/>
              <a:t>Approximation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457200" y="2602468"/>
            <a:ext cx="2658496" cy="1352933"/>
            <a:chOff x="762000" y="2286000"/>
            <a:chExt cx="2658496" cy="1352933"/>
          </a:xfrm>
        </p:grpSpPr>
        <p:cxnSp>
          <p:nvCxnSpPr>
            <p:cNvPr id="24" name="Straight Connector 23"/>
            <p:cNvCxnSpPr>
              <a:stCxn id="44" idx="2"/>
            </p:cNvCxnSpPr>
            <p:nvPr/>
          </p:nvCxnSpPr>
          <p:spPr bwMode="auto">
            <a:xfrm>
              <a:off x="2807947" y="2474370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36" name="Group 53"/>
            <p:cNvGrpSpPr/>
            <p:nvPr/>
          </p:nvGrpSpPr>
          <p:grpSpPr>
            <a:xfrm>
              <a:off x="862162" y="2286000"/>
              <a:ext cx="2558334" cy="1173126"/>
              <a:chOff x="1637388" y="5316271"/>
              <a:chExt cx="2558334" cy="1173126"/>
            </a:xfrm>
          </p:grpSpPr>
          <p:cxnSp>
            <p:nvCxnSpPr>
              <p:cNvPr id="42" name="Straight Arrow Connector 41"/>
              <p:cNvCxnSpPr/>
              <p:nvPr/>
            </p:nvCxnSpPr>
            <p:spPr bwMode="auto">
              <a:xfrm>
                <a:off x="1637388" y="6336996"/>
                <a:ext cx="2179700" cy="9"/>
              </a:xfrm>
              <a:prstGeom prst="straightConnector1">
                <a:avLst/>
              </a:prstGeom>
              <a:solidFill>
                <a:schemeClr val="folHlink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 flipH="1" flipV="1">
                <a:off x="1786244" y="5316271"/>
                <a:ext cx="3544" cy="1173126"/>
              </a:xfrm>
              <a:prstGeom prst="straightConnector1">
                <a:avLst/>
              </a:prstGeom>
              <a:solidFill>
                <a:schemeClr val="folHlink"/>
              </a:solidFill>
              <a:ln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/>
              </a:ln>
              <a:effectLst/>
            </p:spPr>
          </p:cxnSp>
          <p:sp>
            <p:nvSpPr>
              <p:cNvPr id="44" name="Freeform 43"/>
              <p:cNvSpPr/>
              <p:nvPr/>
            </p:nvSpPr>
            <p:spPr bwMode="auto">
              <a:xfrm>
                <a:off x="1786245" y="5504641"/>
                <a:ext cx="1796928" cy="818707"/>
              </a:xfrm>
              <a:custGeom>
                <a:avLst/>
                <a:gdLst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  <a:gd name="connsiteX0" fmla="*/ 0 w 1360967"/>
                  <a:gd name="connsiteY0" fmla="*/ 0 h 818707"/>
                  <a:gd name="connsiteX1" fmla="*/ 712381 w 1360967"/>
                  <a:gd name="connsiteY1" fmla="*/ 818707 h 818707"/>
                  <a:gd name="connsiteX2" fmla="*/ 1360967 w 1360967"/>
                  <a:gd name="connsiteY2" fmla="*/ 0 h 818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60967" h="818707">
                    <a:moveTo>
                      <a:pt x="0" y="0"/>
                    </a:moveTo>
                    <a:cubicBezTo>
                      <a:pt x="178981" y="579474"/>
                      <a:pt x="485553" y="818707"/>
                      <a:pt x="712381" y="818707"/>
                    </a:cubicBezTo>
                    <a:cubicBezTo>
                      <a:pt x="939209" y="818707"/>
                      <a:pt x="1192618" y="579474"/>
                      <a:pt x="1360967" y="0"/>
                    </a:cubicBezTo>
                  </a:path>
                </a:pathLst>
              </a:custGeom>
              <a:noFill/>
              <a:ln w="41275" cap="flat" cmpd="sng" algn="ctr">
                <a:solidFill>
                  <a:schemeClr val="accent6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3740148" y="6036955"/>
                <a:ext cx="4555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|</a:t>
                </a:r>
                <a:r>
                  <a:rPr lang="en-US" i="1" dirty="0" smtClean="0">
                    <a:latin typeface="+mn-lt"/>
                  </a:rPr>
                  <a:t>S</a:t>
                </a:r>
                <a:r>
                  <a:rPr lang="en-US" dirty="0" smtClean="0"/>
                  <a:t>|</a:t>
                </a:r>
                <a:endParaRPr lang="en-CA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762000" y="3300379"/>
              <a:ext cx="28725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Symbol" pitchFamily="18" charset="2"/>
                </a:rPr>
                <a:t>0</a:t>
              </a:r>
              <a:endParaRPr lang="en-CA" dirty="0"/>
            </a:p>
          </p:txBody>
        </p:sp>
      </p:grpSp>
      <p:graphicFrame>
        <p:nvGraphicFramePr>
          <p:cNvPr id="50" name="Object 1"/>
          <p:cNvGraphicFramePr>
            <a:graphicFrameLocks noChangeAspect="1"/>
          </p:cNvGraphicFramePr>
          <p:nvPr/>
        </p:nvGraphicFramePr>
        <p:xfrm>
          <a:off x="3397250" y="2973388"/>
          <a:ext cx="5314950" cy="771525"/>
        </p:xfrm>
        <a:graphic>
          <a:graphicData uri="http://schemas.openxmlformats.org/presentationml/2006/ole">
            <p:oleObj spid="_x0000_s560130" name="Equation" r:id="rId3" imgW="2666880" imgH="35532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181600" y="2450068"/>
            <a:ext cx="193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submodular terms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581400" y="3604736"/>
            <a:ext cx="2694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appearance log-likelihoods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946324" y="3604736"/>
            <a:ext cx="1737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boundary length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533400" y="2221468"/>
            <a:ext cx="23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non-submodular term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39407" y="4050268"/>
            <a:ext cx="1875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volume constraint</a:t>
            </a:r>
            <a:endParaRPr lang="en-US" dirty="0"/>
          </a:p>
        </p:txBody>
      </p:sp>
      <p:grpSp>
        <p:nvGrpSpPr>
          <p:cNvPr id="68" name="Group 67"/>
          <p:cNvGrpSpPr/>
          <p:nvPr/>
        </p:nvGrpSpPr>
        <p:grpSpPr>
          <a:xfrm>
            <a:off x="1614639" y="1992868"/>
            <a:ext cx="3109761" cy="2006957"/>
            <a:chOff x="1614639" y="1992868"/>
            <a:chExt cx="3109761" cy="2006957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1614639" y="2526268"/>
              <a:ext cx="1357161" cy="147355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3048000" y="1992868"/>
              <a:ext cx="167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Linear approx.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at 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62" name="Straight Connector 61"/>
            <p:cNvCxnSpPr/>
            <p:nvPr/>
          </p:nvCxnSpPr>
          <p:spPr bwMode="auto">
            <a:xfrm>
              <a:off x="2209800" y="3312196"/>
              <a:ext cx="0" cy="2808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64" name="Rectangle 63"/>
            <p:cNvSpPr/>
            <p:nvPr/>
          </p:nvSpPr>
          <p:spPr>
            <a:xfrm>
              <a:off x="2066182" y="3593068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5638800" y="4495800"/>
            <a:ext cx="3389816" cy="1343122"/>
            <a:chOff x="5638800" y="4495800"/>
            <a:chExt cx="3389816" cy="1343122"/>
          </a:xfrm>
        </p:grpSpPr>
        <p:grpSp>
          <p:nvGrpSpPr>
            <p:cNvPr id="3" name="Group 4"/>
            <p:cNvGrpSpPr/>
            <p:nvPr/>
          </p:nvGrpSpPr>
          <p:grpSpPr>
            <a:xfrm>
              <a:off x="5638800" y="4495800"/>
              <a:ext cx="2562519" cy="1343122"/>
              <a:chOff x="798513" y="2925762"/>
              <a:chExt cx="5932487" cy="3227387"/>
            </a:xfrm>
          </p:grpSpPr>
          <p:grpSp>
            <p:nvGrpSpPr>
              <p:cNvPr id="5" name="Group 19"/>
              <p:cNvGrpSpPr/>
              <p:nvPr/>
            </p:nvGrpSpPr>
            <p:grpSpPr>
              <a:xfrm>
                <a:off x="798513" y="2925762"/>
                <a:ext cx="5932487" cy="3227387"/>
                <a:chOff x="798513" y="2925762"/>
                <a:chExt cx="5932487" cy="3227387"/>
              </a:xfrm>
            </p:grpSpPr>
            <p:sp>
              <p:nvSpPr>
                <p:cNvPr id="17" name="Freeform 6"/>
                <p:cNvSpPr/>
                <p:nvPr/>
              </p:nvSpPr>
              <p:spPr>
                <a:xfrm>
                  <a:off x="798513" y="2925762"/>
                  <a:ext cx="5932487" cy="3227387"/>
                </a:xfrm>
                <a:custGeom>
                  <a:avLst/>
                  <a:gdLst>
                    <a:gd name="connsiteX0" fmla="*/ 725487 w 5921374"/>
                    <a:gd name="connsiteY0" fmla="*/ 3170237 h 3314700"/>
                    <a:gd name="connsiteX1" fmla="*/ 935037 w 5921374"/>
                    <a:gd name="connsiteY1" fmla="*/ 2322512 h 3314700"/>
                    <a:gd name="connsiteX2" fmla="*/ 1554162 w 5921374"/>
                    <a:gd name="connsiteY2" fmla="*/ 1427162 h 3314700"/>
                    <a:gd name="connsiteX3" fmla="*/ 2716212 w 5921374"/>
                    <a:gd name="connsiteY3" fmla="*/ 465137 h 3314700"/>
                    <a:gd name="connsiteX4" fmla="*/ 3754437 w 5921374"/>
                    <a:gd name="connsiteY4" fmla="*/ 36512 h 3314700"/>
                    <a:gd name="connsiteX5" fmla="*/ 4383087 w 5921374"/>
                    <a:gd name="connsiteY5" fmla="*/ 246062 h 3314700"/>
                    <a:gd name="connsiteX6" fmla="*/ 4592637 w 5921374"/>
                    <a:gd name="connsiteY6" fmla="*/ 817562 h 3314700"/>
                    <a:gd name="connsiteX7" fmla="*/ 4421187 w 5921374"/>
                    <a:gd name="connsiteY7" fmla="*/ 1331912 h 3314700"/>
                    <a:gd name="connsiteX8" fmla="*/ 4202112 w 5921374"/>
                    <a:gd name="connsiteY8" fmla="*/ 2093912 h 3314700"/>
                    <a:gd name="connsiteX9" fmla="*/ 4192587 w 5921374"/>
                    <a:gd name="connsiteY9" fmla="*/ 2646362 h 3314700"/>
                    <a:gd name="connsiteX10" fmla="*/ 4525962 w 5921374"/>
                    <a:gd name="connsiteY10" fmla="*/ 3027362 h 3314700"/>
                    <a:gd name="connsiteX11" fmla="*/ 5287962 w 5921374"/>
                    <a:gd name="connsiteY11" fmla="*/ 3189287 h 3314700"/>
                    <a:gd name="connsiteX12" fmla="*/ 725487 w 5921374"/>
                    <a:gd name="connsiteY12" fmla="*/ 3170237 h 3314700"/>
                    <a:gd name="connsiteX0" fmla="*/ 725487 w 5921374"/>
                    <a:gd name="connsiteY0" fmla="*/ 3170237 h 3314700"/>
                    <a:gd name="connsiteX1" fmla="*/ 935037 w 5921374"/>
                    <a:gd name="connsiteY1" fmla="*/ 2322512 h 3314700"/>
                    <a:gd name="connsiteX2" fmla="*/ 1554162 w 5921374"/>
                    <a:gd name="connsiteY2" fmla="*/ 1427162 h 3314700"/>
                    <a:gd name="connsiteX3" fmla="*/ 2716212 w 5921374"/>
                    <a:gd name="connsiteY3" fmla="*/ 465137 h 3314700"/>
                    <a:gd name="connsiteX4" fmla="*/ 3754437 w 5921374"/>
                    <a:gd name="connsiteY4" fmla="*/ 36512 h 3314700"/>
                    <a:gd name="connsiteX5" fmla="*/ 4383087 w 5921374"/>
                    <a:gd name="connsiteY5" fmla="*/ 246062 h 3314700"/>
                    <a:gd name="connsiteX6" fmla="*/ 4592637 w 5921374"/>
                    <a:gd name="connsiteY6" fmla="*/ 817562 h 3314700"/>
                    <a:gd name="connsiteX7" fmla="*/ 4421187 w 5921374"/>
                    <a:gd name="connsiteY7" fmla="*/ 1331912 h 3314700"/>
                    <a:gd name="connsiteX8" fmla="*/ 4202112 w 5921374"/>
                    <a:gd name="connsiteY8" fmla="*/ 2093912 h 3314700"/>
                    <a:gd name="connsiteX9" fmla="*/ 4335462 w 5921374"/>
                    <a:gd name="connsiteY9" fmla="*/ 2636837 h 3314700"/>
                    <a:gd name="connsiteX10" fmla="*/ 4525962 w 5921374"/>
                    <a:gd name="connsiteY10" fmla="*/ 3027362 h 3314700"/>
                    <a:gd name="connsiteX11" fmla="*/ 5287962 w 5921374"/>
                    <a:gd name="connsiteY11" fmla="*/ 3189287 h 3314700"/>
                    <a:gd name="connsiteX12" fmla="*/ 725487 w 5921374"/>
                    <a:gd name="connsiteY12" fmla="*/ 3170237 h 3314700"/>
                    <a:gd name="connsiteX0" fmla="*/ 725487 w 5965825"/>
                    <a:gd name="connsiteY0" fmla="*/ 3170237 h 3314700"/>
                    <a:gd name="connsiteX1" fmla="*/ 935037 w 5965825"/>
                    <a:gd name="connsiteY1" fmla="*/ 2322512 h 3314700"/>
                    <a:gd name="connsiteX2" fmla="*/ 1554162 w 5965825"/>
                    <a:gd name="connsiteY2" fmla="*/ 1427162 h 3314700"/>
                    <a:gd name="connsiteX3" fmla="*/ 2716212 w 5965825"/>
                    <a:gd name="connsiteY3" fmla="*/ 465137 h 3314700"/>
                    <a:gd name="connsiteX4" fmla="*/ 3754437 w 5965825"/>
                    <a:gd name="connsiteY4" fmla="*/ 36512 h 3314700"/>
                    <a:gd name="connsiteX5" fmla="*/ 4383087 w 5965825"/>
                    <a:gd name="connsiteY5" fmla="*/ 246062 h 3314700"/>
                    <a:gd name="connsiteX6" fmla="*/ 4592637 w 5965825"/>
                    <a:gd name="connsiteY6" fmla="*/ 817562 h 3314700"/>
                    <a:gd name="connsiteX7" fmla="*/ 4421187 w 5965825"/>
                    <a:gd name="connsiteY7" fmla="*/ 1331912 h 3314700"/>
                    <a:gd name="connsiteX8" fmla="*/ 4202112 w 5965825"/>
                    <a:gd name="connsiteY8" fmla="*/ 2093912 h 3314700"/>
                    <a:gd name="connsiteX9" fmla="*/ 4335462 w 5965825"/>
                    <a:gd name="connsiteY9" fmla="*/ 2636837 h 3314700"/>
                    <a:gd name="connsiteX10" fmla="*/ 4792662 w 5965825"/>
                    <a:gd name="connsiteY10" fmla="*/ 2941637 h 3314700"/>
                    <a:gd name="connsiteX11" fmla="*/ 5287962 w 5965825"/>
                    <a:gd name="connsiteY11" fmla="*/ 3189287 h 3314700"/>
                    <a:gd name="connsiteX12" fmla="*/ 725487 w 5965825"/>
                    <a:gd name="connsiteY12" fmla="*/ 3170237 h 3314700"/>
                    <a:gd name="connsiteX0" fmla="*/ 725487 w 5932487"/>
                    <a:gd name="connsiteY0" fmla="*/ 3170237 h 3314700"/>
                    <a:gd name="connsiteX1" fmla="*/ 906462 w 5932487"/>
                    <a:gd name="connsiteY1" fmla="*/ 2322512 h 3314700"/>
                    <a:gd name="connsiteX2" fmla="*/ 1525587 w 5932487"/>
                    <a:gd name="connsiteY2" fmla="*/ 1427162 h 3314700"/>
                    <a:gd name="connsiteX3" fmla="*/ 2687637 w 5932487"/>
                    <a:gd name="connsiteY3" fmla="*/ 465137 h 3314700"/>
                    <a:gd name="connsiteX4" fmla="*/ 3725862 w 5932487"/>
                    <a:gd name="connsiteY4" fmla="*/ 36512 h 3314700"/>
                    <a:gd name="connsiteX5" fmla="*/ 4354512 w 5932487"/>
                    <a:gd name="connsiteY5" fmla="*/ 246062 h 3314700"/>
                    <a:gd name="connsiteX6" fmla="*/ 4564062 w 5932487"/>
                    <a:gd name="connsiteY6" fmla="*/ 817562 h 3314700"/>
                    <a:gd name="connsiteX7" fmla="*/ 4392612 w 5932487"/>
                    <a:gd name="connsiteY7" fmla="*/ 1331912 h 3314700"/>
                    <a:gd name="connsiteX8" fmla="*/ 4173537 w 5932487"/>
                    <a:gd name="connsiteY8" fmla="*/ 2093912 h 3314700"/>
                    <a:gd name="connsiteX9" fmla="*/ 4306887 w 5932487"/>
                    <a:gd name="connsiteY9" fmla="*/ 2636837 h 3314700"/>
                    <a:gd name="connsiteX10" fmla="*/ 4764087 w 5932487"/>
                    <a:gd name="connsiteY10" fmla="*/ 2941637 h 3314700"/>
                    <a:gd name="connsiteX11" fmla="*/ 5259387 w 5932487"/>
                    <a:gd name="connsiteY11" fmla="*/ 3189287 h 3314700"/>
                    <a:gd name="connsiteX12" fmla="*/ 725487 w 5932487"/>
                    <a:gd name="connsiteY12" fmla="*/ 3170237 h 3314700"/>
                    <a:gd name="connsiteX0" fmla="*/ 725487 w 5932487"/>
                    <a:gd name="connsiteY0" fmla="*/ 3170237 h 3227387"/>
                    <a:gd name="connsiteX1" fmla="*/ 906462 w 5932487"/>
                    <a:gd name="connsiteY1" fmla="*/ 2322512 h 3227387"/>
                    <a:gd name="connsiteX2" fmla="*/ 1525587 w 5932487"/>
                    <a:gd name="connsiteY2" fmla="*/ 1427162 h 3227387"/>
                    <a:gd name="connsiteX3" fmla="*/ 2687637 w 5932487"/>
                    <a:gd name="connsiteY3" fmla="*/ 465137 h 3227387"/>
                    <a:gd name="connsiteX4" fmla="*/ 3725862 w 5932487"/>
                    <a:gd name="connsiteY4" fmla="*/ 36512 h 3227387"/>
                    <a:gd name="connsiteX5" fmla="*/ 4354512 w 5932487"/>
                    <a:gd name="connsiteY5" fmla="*/ 246062 h 3227387"/>
                    <a:gd name="connsiteX6" fmla="*/ 4564062 w 5932487"/>
                    <a:gd name="connsiteY6" fmla="*/ 817562 h 3227387"/>
                    <a:gd name="connsiteX7" fmla="*/ 4392612 w 5932487"/>
                    <a:gd name="connsiteY7" fmla="*/ 1331912 h 3227387"/>
                    <a:gd name="connsiteX8" fmla="*/ 4173537 w 5932487"/>
                    <a:gd name="connsiteY8" fmla="*/ 2093912 h 3227387"/>
                    <a:gd name="connsiteX9" fmla="*/ 4306887 w 5932487"/>
                    <a:gd name="connsiteY9" fmla="*/ 2636837 h 3227387"/>
                    <a:gd name="connsiteX10" fmla="*/ 4764087 w 5932487"/>
                    <a:gd name="connsiteY10" fmla="*/ 2941637 h 3227387"/>
                    <a:gd name="connsiteX11" fmla="*/ 5259387 w 5932487"/>
                    <a:gd name="connsiteY11" fmla="*/ 3189287 h 3227387"/>
                    <a:gd name="connsiteX12" fmla="*/ 725487 w 5932487"/>
                    <a:gd name="connsiteY12" fmla="*/ 3170237 h 32273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5932487" h="3227387">
                      <a:moveTo>
                        <a:pt x="725487" y="3170237"/>
                      </a:moveTo>
                      <a:cubicBezTo>
                        <a:pt x="0" y="3025775"/>
                        <a:pt x="773112" y="2613024"/>
                        <a:pt x="906462" y="2322512"/>
                      </a:cubicBezTo>
                      <a:cubicBezTo>
                        <a:pt x="1039812" y="2032000"/>
                        <a:pt x="1228725" y="1736725"/>
                        <a:pt x="1525587" y="1427162"/>
                      </a:cubicBezTo>
                      <a:cubicBezTo>
                        <a:pt x="1822450" y="1117600"/>
                        <a:pt x="2320925" y="696912"/>
                        <a:pt x="2687637" y="465137"/>
                      </a:cubicBezTo>
                      <a:cubicBezTo>
                        <a:pt x="3054350" y="233362"/>
                        <a:pt x="3448050" y="73024"/>
                        <a:pt x="3725862" y="36512"/>
                      </a:cubicBezTo>
                      <a:cubicBezTo>
                        <a:pt x="4003674" y="0"/>
                        <a:pt x="4214812" y="115887"/>
                        <a:pt x="4354512" y="246062"/>
                      </a:cubicBezTo>
                      <a:cubicBezTo>
                        <a:pt x="4494212" y="376237"/>
                        <a:pt x="4557712" y="636587"/>
                        <a:pt x="4564062" y="817562"/>
                      </a:cubicBezTo>
                      <a:cubicBezTo>
                        <a:pt x="4570412" y="998537"/>
                        <a:pt x="4457699" y="1119187"/>
                        <a:pt x="4392612" y="1331912"/>
                      </a:cubicBezTo>
                      <a:cubicBezTo>
                        <a:pt x="4327525" y="1544637"/>
                        <a:pt x="4187825" y="1876425"/>
                        <a:pt x="4173537" y="2093912"/>
                      </a:cubicBezTo>
                      <a:cubicBezTo>
                        <a:pt x="4159250" y="2311400"/>
                        <a:pt x="4208462" y="2495550"/>
                        <a:pt x="4306887" y="2636837"/>
                      </a:cubicBezTo>
                      <a:cubicBezTo>
                        <a:pt x="4405312" y="2778125"/>
                        <a:pt x="4605337" y="2849562"/>
                        <a:pt x="4764087" y="2941637"/>
                      </a:cubicBezTo>
                      <a:cubicBezTo>
                        <a:pt x="4922837" y="3033712"/>
                        <a:pt x="5932487" y="3151187"/>
                        <a:pt x="5259387" y="3189287"/>
                      </a:cubicBezTo>
                      <a:cubicBezTo>
                        <a:pt x="4586287" y="3227387"/>
                        <a:pt x="1479550" y="3219450"/>
                        <a:pt x="725487" y="3170237"/>
                      </a:cubicBez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1905000" y="3419475"/>
                  <a:ext cx="3171825" cy="2601913"/>
                </a:xfrm>
                <a:custGeom>
                  <a:avLst/>
                  <a:gdLst>
                    <a:gd name="connsiteX0" fmla="*/ 274638 w 3171825"/>
                    <a:gd name="connsiteY0" fmla="*/ 2171700 h 2601913"/>
                    <a:gd name="connsiteX1" fmla="*/ 569913 w 3171825"/>
                    <a:gd name="connsiteY1" fmla="*/ 1352550 h 2601913"/>
                    <a:gd name="connsiteX2" fmla="*/ 1570038 w 3171825"/>
                    <a:gd name="connsiteY2" fmla="*/ 447675 h 2601913"/>
                    <a:gd name="connsiteX3" fmla="*/ 2513013 w 3171825"/>
                    <a:gd name="connsiteY3" fmla="*/ 19050 h 2601913"/>
                    <a:gd name="connsiteX4" fmla="*/ 2894013 w 3171825"/>
                    <a:gd name="connsiteY4" fmla="*/ 561975 h 2601913"/>
                    <a:gd name="connsiteX5" fmla="*/ 2436813 w 3171825"/>
                    <a:gd name="connsiteY5" fmla="*/ 1704975 h 2601913"/>
                    <a:gd name="connsiteX6" fmla="*/ 2836863 w 3171825"/>
                    <a:gd name="connsiteY6" fmla="*/ 2438400 h 2601913"/>
                    <a:gd name="connsiteX7" fmla="*/ 427038 w 3171825"/>
                    <a:gd name="connsiteY7" fmla="*/ 2552700 h 2601913"/>
                    <a:gd name="connsiteX8" fmla="*/ 274638 w 3171825"/>
                    <a:gd name="connsiteY8" fmla="*/ 2171700 h 2601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1825" h="2601913">
                      <a:moveTo>
                        <a:pt x="274638" y="2171700"/>
                      </a:moveTo>
                      <a:cubicBezTo>
                        <a:pt x="298451" y="1971675"/>
                        <a:pt x="354013" y="1639887"/>
                        <a:pt x="569913" y="1352550"/>
                      </a:cubicBezTo>
                      <a:cubicBezTo>
                        <a:pt x="785813" y="1065213"/>
                        <a:pt x="1246188" y="669925"/>
                        <a:pt x="1570038" y="447675"/>
                      </a:cubicBezTo>
                      <a:cubicBezTo>
                        <a:pt x="1893888" y="225425"/>
                        <a:pt x="2292351" y="0"/>
                        <a:pt x="2513013" y="19050"/>
                      </a:cubicBezTo>
                      <a:cubicBezTo>
                        <a:pt x="2733675" y="38100"/>
                        <a:pt x="2906713" y="280988"/>
                        <a:pt x="2894013" y="561975"/>
                      </a:cubicBezTo>
                      <a:cubicBezTo>
                        <a:pt x="2881313" y="842963"/>
                        <a:pt x="2446338" y="1392238"/>
                        <a:pt x="2436813" y="1704975"/>
                      </a:cubicBezTo>
                      <a:cubicBezTo>
                        <a:pt x="2427288" y="2017712"/>
                        <a:pt x="3171825" y="2297113"/>
                        <a:pt x="2836863" y="2438400"/>
                      </a:cubicBezTo>
                      <a:cubicBezTo>
                        <a:pt x="2501901" y="2579687"/>
                        <a:pt x="854076" y="2601913"/>
                        <a:pt x="427038" y="2552700"/>
                      </a:cubicBezTo>
                      <a:cubicBezTo>
                        <a:pt x="0" y="2503487"/>
                        <a:pt x="250826" y="2371725"/>
                        <a:pt x="274638" y="2171700"/>
                      </a:cubicBezTo>
                      <a:close/>
                    </a:path>
                  </a:pathLst>
                </a:custGeom>
                <a:solidFill>
                  <a:srgbClr val="FFE79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479675" y="3940175"/>
                  <a:ext cx="1979613" cy="1809750"/>
                </a:xfrm>
                <a:custGeom>
                  <a:avLst/>
                  <a:gdLst>
                    <a:gd name="connsiteX0" fmla="*/ 90488 w 1979613"/>
                    <a:gd name="connsiteY0" fmla="*/ 1603375 h 1809750"/>
                    <a:gd name="connsiteX1" fmla="*/ 433388 w 1979613"/>
                    <a:gd name="connsiteY1" fmla="*/ 898525 h 1809750"/>
                    <a:gd name="connsiteX2" fmla="*/ 1042988 w 1979613"/>
                    <a:gd name="connsiteY2" fmla="*/ 279400 h 1809750"/>
                    <a:gd name="connsiteX3" fmla="*/ 1500188 w 1979613"/>
                    <a:gd name="connsiteY3" fmla="*/ 3175 h 1809750"/>
                    <a:gd name="connsiteX4" fmla="*/ 1500188 w 1979613"/>
                    <a:gd name="connsiteY4" fmla="*/ 298450 h 1809750"/>
                    <a:gd name="connsiteX5" fmla="*/ 1681163 w 1979613"/>
                    <a:gd name="connsiteY5" fmla="*/ 346075 h 1809750"/>
                    <a:gd name="connsiteX6" fmla="*/ 1909763 w 1979613"/>
                    <a:gd name="connsiteY6" fmla="*/ 136525 h 1809750"/>
                    <a:gd name="connsiteX7" fmla="*/ 1919288 w 1979613"/>
                    <a:gd name="connsiteY7" fmla="*/ 403225 h 1809750"/>
                    <a:gd name="connsiteX8" fmla="*/ 1547813 w 1979613"/>
                    <a:gd name="connsiteY8" fmla="*/ 965200 h 1809750"/>
                    <a:gd name="connsiteX9" fmla="*/ 1862138 w 1979613"/>
                    <a:gd name="connsiteY9" fmla="*/ 1651000 h 1809750"/>
                    <a:gd name="connsiteX10" fmla="*/ 1243013 w 1979613"/>
                    <a:gd name="connsiteY10" fmla="*/ 1784350 h 1809750"/>
                    <a:gd name="connsiteX11" fmla="*/ 519113 w 1979613"/>
                    <a:gd name="connsiteY11" fmla="*/ 1803400 h 1809750"/>
                    <a:gd name="connsiteX12" fmla="*/ 71438 w 1979613"/>
                    <a:gd name="connsiteY12" fmla="*/ 1755775 h 1809750"/>
                    <a:gd name="connsiteX13" fmla="*/ 90488 w 1979613"/>
                    <a:gd name="connsiteY13" fmla="*/ 1603375 h 180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979613" h="1809750">
                      <a:moveTo>
                        <a:pt x="90488" y="1603375"/>
                      </a:moveTo>
                      <a:cubicBezTo>
                        <a:pt x="150813" y="1460500"/>
                        <a:pt x="274638" y="1119188"/>
                        <a:pt x="433388" y="898525"/>
                      </a:cubicBezTo>
                      <a:cubicBezTo>
                        <a:pt x="592138" y="677862"/>
                        <a:pt x="865188" y="428625"/>
                        <a:pt x="1042988" y="279400"/>
                      </a:cubicBezTo>
                      <a:cubicBezTo>
                        <a:pt x="1220788" y="130175"/>
                        <a:pt x="1423988" y="0"/>
                        <a:pt x="1500188" y="3175"/>
                      </a:cubicBezTo>
                      <a:cubicBezTo>
                        <a:pt x="1576388" y="6350"/>
                        <a:pt x="1470026" y="241300"/>
                        <a:pt x="1500188" y="298450"/>
                      </a:cubicBezTo>
                      <a:cubicBezTo>
                        <a:pt x="1530350" y="355600"/>
                        <a:pt x="1612900" y="373063"/>
                        <a:pt x="1681163" y="346075"/>
                      </a:cubicBezTo>
                      <a:cubicBezTo>
                        <a:pt x="1749426" y="319087"/>
                        <a:pt x="1870076" y="127000"/>
                        <a:pt x="1909763" y="136525"/>
                      </a:cubicBezTo>
                      <a:cubicBezTo>
                        <a:pt x="1949451" y="146050"/>
                        <a:pt x="1979613" y="265113"/>
                        <a:pt x="1919288" y="403225"/>
                      </a:cubicBezTo>
                      <a:cubicBezTo>
                        <a:pt x="1858963" y="541337"/>
                        <a:pt x="1557338" y="757238"/>
                        <a:pt x="1547813" y="965200"/>
                      </a:cubicBezTo>
                      <a:cubicBezTo>
                        <a:pt x="1538288" y="1173162"/>
                        <a:pt x="1912938" y="1514475"/>
                        <a:pt x="1862138" y="1651000"/>
                      </a:cubicBezTo>
                      <a:cubicBezTo>
                        <a:pt x="1811338" y="1787525"/>
                        <a:pt x="1466850" y="1758950"/>
                        <a:pt x="1243013" y="1784350"/>
                      </a:cubicBezTo>
                      <a:cubicBezTo>
                        <a:pt x="1019176" y="1809750"/>
                        <a:pt x="714375" y="1808162"/>
                        <a:pt x="519113" y="1803400"/>
                      </a:cubicBezTo>
                      <a:cubicBezTo>
                        <a:pt x="323851" y="1798638"/>
                        <a:pt x="142876" y="1792288"/>
                        <a:pt x="71438" y="1755775"/>
                      </a:cubicBezTo>
                      <a:cubicBezTo>
                        <a:pt x="0" y="1719262"/>
                        <a:pt x="30163" y="1746250"/>
                        <a:pt x="90488" y="1603375"/>
                      </a:cubicBezTo>
                      <a:close/>
                    </a:path>
                  </a:pathLst>
                </a:custGeom>
                <a:solidFill>
                  <a:srgbClr val="92FA8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2859088" y="4306888"/>
                  <a:ext cx="1187450" cy="1301749"/>
                </a:xfrm>
                <a:custGeom>
                  <a:avLst/>
                  <a:gdLst>
                    <a:gd name="connsiteX0" fmla="*/ 15875 w 1187450"/>
                    <a:gd name="connsiteY0" fmla="*/ 1150937 h 1301749"/>
                    <a:gd name="connsiteX1" fmla="*/ 292100 w 1187450"/>
                    <a:gd name="connsiteY1" fmla="*/ 588962 h 1301749"/>
                    <a:gd name="connsiteX2" fmla="*/ 806450 w 1187450"/>
                    <a:gd name="connsiteY2" fmla="*/ 55562 h 1301749"/>
                    <a:gd name="connsiteX3" fmla="*/ 939800 w 1187450"/>
                    <a:gd name="connsiteY3" fmla="*/ 255587 h 1301749"/>
                    <a:gd name="connsiteX4" fmla="*/ 1082675 w 1187450"/>
                    <a:gd name="connsiteY4" fmla="*/ 284162 h 1301749"/>
                    <a:gd name="connsiteX5" fmla="*/ 987425 w 1187450"/>
                    <a:gd name="connsiteY5" fmla="*/ 788987 h 1301749"/>
                    <a:gd name="connsiteX6" fmla="*/ 1139825 w 1187450"/>
                    <a:gd name="connsiteY6" fmla="*/ 1141412 h 1301749"/>
                    <a:gd name="connsiteX7" fmla="*/ 701675 w 1187450"/>
                    <a:gd name="connsiteY7" fmla="*/ 1236662 h 1301749"/>
                    <a:gd name="connsiteX8" fmla="*/ 196850 w 1187450"/>
                    <a:gd name="connsiteY8" fmla="*/ 1293812 h 1301749"/>
                    <a:gd name="connsiteX9" fmla="*/ 15875 w 1187450"/>
                    <a:gd name="connsiteY9" fmla="*/ 1150937 h 130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87450" h="1301749">
                      <a:moveTo>
                        <a:pt x="15875" y="1150937"/>
                      </a:moveTo>
                      <a:cubicBezTo>
                        <a:pt x="31750" y="1033462"/>
                        <a:pt x="160338" y="771525"/>
                        <a:pt x="292100" y="588962"/>
                      </a:cubicBezTo>
                      <a:cubicBezTo>
                        <a:pt x="423863" y="406400"/>
                        <a:pt x="698500" y="111125"/>
                        <a:pt x="806450" y="55562"/>
                      </a:cubicBezTo>
                      <a:cubicBezTo>
                        <a:pt x="914400" y="0"/>
                        <a:pt x="893763" y="217487"/>
                        <a:pt x="939800" y="255587"/>
                      </a:cubicBezTo>
                      <a:cubicBezTo>
                        <a:pt x="985837" y="293687"/>
                        <a:pt x="1074738" y="195262"/>
                        <a:pt x="1082675" y="284162"/>
                      </a:cubicBezTo>
                      <a:cubicBezTo>
                        <a:pt x="1090612" y="373062"/>
                        <a:pt x="977900" y="646112"/>
                        <a:pt x="987425" y="788987"/>
                      </a:cubicBezTo>
                      <a:cubicBezTo>
                        <a:pt x="996950" y="931862"/>
                        <a:pt x="1187450" y="1066800"/>
                        <a:pt x="1139825" y="1141412"/>
                      </a:cubicBezTo>
                      <a:cubicBezTo>
                        <a:pt x="1092200" y="1216024"/>
                        <a:pt x="858837" y="1211262"/>
                        <a:pt x="701675" y="1236662"/>
                      </a:cubicBezTo>
                      <a:cubicBezTo>
                        <a:pt x="544513" y="1262062"/>
                        <a:pt x="311150" y="1301749"/>
                        <a:pt x="196850" y="1293812"/>
                      </a:cubicBezTo>
                      <a:cubicBezTo>
                        <a:pt x="82550" y="1285875"/>
                        <a:pt x="0" y="1268412"/>
                        <a:pt x="15875" y="1150937"/>
                      </a:cubicBezTo>
                      <a:close/>
                    </a:path>
                  </a:pathLst>
                </a:custGeom>
                <a:solidFill>
                  <a:srgbClr val="3BAB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3152776" y="4660900"/>
                  <a:ext cx="623887" cy="715962"/>
                </a:xfrm>
                <a:custGeom>
                  <a:avLst/>
                  <a:gdLst>
                    <a:gd name="connsiteX0" fmla="*/ 36512 w 623887"/>
                    <a:gd name="connsiteY0" fmla="*/ 606425 h 715962"/>
                    <a:gd name="connsiteX1" fmla="*/ 322262 w 623887"/>
                    <a:gd name="connsiteY1" fmla="*/ 111125 h 715962"/>
                    <a:gd name="connsiteX2" fmla="*/ 588962 w 623887"/>
                    <a:gd name="connsiteY2" fmla="*/ 44450 h 715962"/>
                    <a:gd name="connsiteX3" fmla="*/ 484187 w 623887"/>
                    <a:gd name="connsiteY3" fmla="*/ 377825 h 715962"/>
                    <a:gd name="connsiteX4" fmla="*/ 560387 w 623887"/>
                    <a:gd name="connsiteY4" fmla="*/ 663575 h 715962"/>
                    <a:gd name="connsiteX5" fmla="*/ 103187 w 623887"/>
                    <a:gd name="connsiteY5" fmla="*/ 692150 h 715962"/>
                    <a:gd name="connsiteX6" fmla="*/ 36512 w 623887"/>
                    <a:gd name="connsiteY6" fmla="*/ 606425 h 715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23887" h="715962">
                      <a:moveTo>
                        <a:pt x="36512" y="606425"/>
                      </a:moveTo>
                      <a:cubicBezTo>
                        <a:pt x="73024" y="509588"/>
                        <a:pt x="230187" y="204787"/>
                        <a:pt x="322262" y="111125"/>
                      </a:cubicBezTo>
                      <a:cubicBezTo>
                        <a:pt x="414337" y="17463"/>
                        <a:pt x="561974" y="0"/>
                        <a:pt x="588962" y="44450"/>
                      </a:cubicBezTo>
                      <a:cubicBezTo>
                        <a:pt x="615950" y="88900"/>
                        <a:pt x="488949" y="274638"/>
                        <a:pt x="484187" y="377825"/>
                      </a:cubicBezTo>
                      <a:cubicBezTo>
                        <a:pt x="479425" y="481012"/>
                        <a:pt x="623887" y="611188"/>
                        <a:pt x="560387" y="663575"/>
                      </a:cubicBezTo>
                      <a:cubicBezTo>
                        <a:pt x="496887" y="715962"/>
                        <a:pt x="190500" y="704850"/>
                        <a:pt x="103187" y="692150"/>
                      </a:cubicBezTo>
                      <a:cubicBezTo>
                        <a:pt x="15874" y="679450"/>
                        <a:pt x="0" y="703262"/>
                        <a:pt x="36512" y="606425"/>
                      </a:cubicBezTo>
                      <a:close/>
                    </a:path>
                  </a:pathLst>
                </a:custGeom>
                <a:solidFill>
                  <a:srgbClr val="6120E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6" name="Group 62"/>
              <p:cNvGrpSpPr/>
              <p:nvPr/>
            </p:nvGrpSpPr>
            <p:grpSpPr>
              <a:xfrm rot="21382477">
                <a:off x="2638525" y="4100635"/>
                <a:ext cx="3166686" cy="1798638"/>
                <a:chOff x="2637810" y="3543600"/>
                <a:chExt cx="3166686" cy="1798638"/>
              </a:xfrm>
            </p:grpSpPr>
            <p:grpSp>
              <p:nvGrpSpPr>
                <p:cNvPr id="7" name="Group 57"/>
                <p:cNvGrpSpPr/>
                <p:nvPr/>
              </p:nvGrpSpPr>
              <p:grpSpPr>
                <a:xfrm>
                  <a:off x="2637810" y="3543600"/>
                  <a:ext cx="3166686" cy="1798638"/>
                  <a:chOff x="2662524" y="3471885"/>
                  <a:chExt cx="3166686" cy="1798638"/>
                </a:xfrm>
              </p:grpSpPr>
              <p:sp>
                <p:nvSpPr>
                  <p:cNvPr id="13" name="Oval 12"/>
                  <p:cNvSpPr/>
                  <p:nvPr/>
                </p:nvSpPr>
                <p:spPr>
                  <a:xfrm rot="3631115">
                    <a:off x="3346548" y="2787861"/>
                    <a:ext cx="1798638" cy="3166686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4" name="Oval 13"/>
                  <p:cNvSpPr/>
                  <p:nvPr/>
                </p:nvSpPr>
                <p:spPr>
                  <a:xfrm rot="3631115">
                    <a:off x="3600831" y="2981703"/>
                    <a:ext cx="1290073" cy="2779003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5" name="Oval 14"/>
                  <p:cNvSpPr/>
                  <p:nvPr/>
                </p:nvSpPr>
                <p:spPr>
                  <a:xfrm rot="3631115">
                    <a:off x="3792887" y="3212924"/>
                    <a:ext cx="905960" cy="2316560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  <p:sp>
                <p:nvSpPr>
                  <p:cNvPr id="16" name="Oval 15"/>
                  <p:cNvSpPr/>
                  <p:nvPr/>
                </p:nvSpPr>
                <p:spPr>
                  <a:xfrm rot="3631115">
                    <a:off x="3989331" y="3510807"/>
                    <a:ext cx="513072" cy="1720795"/>
                  </a:xfrm>
                  <a:prstGeom prst="ellipse">
                    <a:avLst/>
                  </a:prstGeom>
                  <a:blipFill dpi="0" rotWithShape="1">
                    <a:blip r:embed="rId4" cstate="print">
                      <a:alphaModFix amt="32000"/>
                      <a:duotone>
                        <a:schemeClr val="lt1">
                          <a:shade val="75000"/>
                          <a:satMod val="105000"/>
                        </a:schemeClr>
                        <a:schemeClr val="lt1">
                          <a:tint val="95000"/>
                          <a:satMod val="105000"/>
                        </a:schemeClr>
                      </a:duotone>
                    </a:blip>
                    <a:srcRect/>
                    <a:tile tx="0" ty="0" sx="38000" sy="38000" flip="none" algn="tl"/>
                  </a:blipFill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1003">
                    <a:schemeClr val="lt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/>
                  </a:p>
                </p:txBody>
              </p:sp>
            </p:grpSp>
            <p:cxnSp>
              <p:nvCxnSpPr>
                <p:cNvPr id="11" name="Straight Connector 10"/>
                <p:cNvCxnSpPr>
                  <a:stCxn id="13" idx="4"/>
                  <a:endCxn id="13" idx="0"/>
                </p:cNvCxnSpPr>
                <p:nvPr/>
              </p:nvCxnSpPr>
              <p:spPr>
                <a:xfrm flipV="1">
                  <a:off x="2842829" y="3663691"/>
                  <a:ext cx="2756648" cy="1558456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13" idx="2"/>
                  <a:endCxn id="13" idx="6"/>
                </p:cNvCxnSpPr>
                <p:nvPr/>
              </p:nvCxnSpPr>
              <p:spPr>
                <a:xfrm>
                  <a:off x="3778561" y="3660048"/>
                  <a:ext cx="885184" cy="1565742"/>
                </a:xfrm>
                <a:prstGeom prst="lin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" name="Oval 7"/>
              <p:cNvSpPr/>
              <p:nvPr/>
            </p:nvSpPr>
            <p:spPr>
              <a:xfrm>
                <a:off x="3619108" y="4229492"/>
                <a:ext cx="76200" cy="76200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65" name="Rectangle 64"/>
            <p:cNvSpPr/>
            <p:nvPr/>
          </p:nvSpPr>
          <p:spPr>
            <a:xfrm>
              <a:off x="6714382" y="4736068"/>
              <a:ext cx="3722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696200" y="4916269"/>
              <a:ext cx="13324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submodular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approx.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838158" y="4419600"/>
            <a:ext cx="1303003" cy="860363"/>
            <a:chOff x="5838158" y="4419600"/>
            <a:chExt cx="1303003" cy="860363"/>
          </a:xfrm>
        </p:grpSpPr>
        <p:sp>
          <p:nvSpPr>
            <p:cNvPr id="70" name="Oval 69"/>
            <p:cNvSpPr/>
            <p:nvPr/>
          </p:nvSpPr>
          <p:spPr>
            <a:xfrm>
              <a:off x="6614531" y="4804288"/>
              <a:ext cx="526630" cy="475675"/>
            </a:xfrm>
            <a:prstGeom prst="ellipse">
              <a:avLst/>
            </a:prstGeom>
            <a:noFill/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838158" y="4419600"/>
              <a:ext cx="7912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trust </a:t>
              </a:r>
            </a:p>
            <a:p>
              <a:pPr algn="ctr"/>
              <a:r>
                <a:rPr lang="en-US" b="1" dirty="0" smtClean="0"/>
                <a:t>region</a:t>
              </a:r>
              <a:endParaRPr lang="en-US" b="1" dirty="0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570038" y="4953000"/>
            <a:ext cx="3140075" cy="1228725"/>
            <a:chOff x="1570038" y="4953000"/>
            <a:chExt cx="3140075" cy="1228725"/>
          </a:xfrm>
        </p:grpSpPr>
        <p:graphicFrame>
          <p:nvGraphicFramePr>
            <p:cNvPr id="560131" name="Object 3"/>
            <p:cNvGraphicFramePr>
              <a:graphicFrameLocks noChangeAspect="1"/>
            </p:cNvGraphicFramePr>
            <p:nvPr/>
          </p:nvGraphicFramePr>
          <p:xfrm>
            <a:off x="1570038" y="5410200"/>
            <a:ext cx="3140075" cy="771525"/>
          </p:xfrm>
          <a:graphic>
            <a:graphicData uri="http://schemas.openxmlformats.org/presentationml/2006/ole">
              <p:oleObj spid="_x0000_s560131" name="Equation" r:id="rId5" imgW="1346040" imgH="355320" progId="Equation.3">
                <p:embed/>
              </p:oleObj>
            </a:graphicData>
          </a:graphic>
        </p:graphicFrame>
        <p:sp>
          <p:nvSpPr>
            <p:cNvPr id="73" name="TextBox 72"/>
            <p:cNvSpPr txBox="1"/>
            <p:nvPr/>
          </p:nvSpPr>
          <p:spPr>
            <a:xfrm>
              <a:off x="2746518" y="4953000"/>
              <a:ext cx="17421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L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b="1" dirty="0" smtClean="0">
                  <a:solidFill>
                    <a:srgbClr val="0000FF"/>
                  </a:solidFill>
                </a:rPr>
                <a:t> distance to S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0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Volume Constraint </a:t>
            </a:r>
            <a:br>
              <a:rPr lang="en-CA" dirty="0" smtClean="0"/>
            </a:br>
            <a:r>
              <a:rPr lang="en-CA" dirty="0" smtClean="0"/>
              <a:t>for Vertebrae segmentation</a:t>
            </a:r>
            <a:endParaRPr lang="en-CA" dirty="0"/>
          </a:p>
        </p:txBody>
      </p:sp>
      <p:pic>
        <p:nvPicPr>
          <p:cNvPr id="4" name="Picture 7" descr="C:\lena\code\linesearchcuts_code\nonLinearRegionalFunctionals\resultsForBacktrackingPaper\spineVertebra5V3BacktrackingFinalSolution_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600" y="2514773"/>
            <a:ext cx="3038400" cy="3038400"/>
          </a:xfrm>
          <a:prstGeom prst="rect">
            <a:avLst/>
          </a:prstGeom>
          <a:noFill/>
        </p:spPr>
      </p:pic>
      <p:pic>
        <p:nvPicPr>
          <p:cNvPr id="5" name="Picture 8" descr="C:\lena\code\linesearchcuts_code\nonLinearRegionalFunctionals\resultsForBacktrackingPaper\spineVertebra5V4BacktrackingFinalSolution_B.png"/>
          <p:cNvPicPr>
            <a:picLocks noChangeAspect="1" noChangeArrowheads="1"/>
          </p:cNvPicPr>
          <p:nvPr/>
        </p:nvPicPr>
        <p:blipFill>
          <a:blip r:embed="rId3" cstate="print"/>
          <a:srcRect t="54830"/>
          <a:stretch>
            <a:fillRect/>
          </a:stretch>
        </p:blipFill>
        <p:spPr bwMode="auto">
          <a:xfrm>
            <a:off x="6105600" y="4180721"/>
            <a:ext cx="3038400" cy="1372452"/>
          </a:xfrm>
          <a:prstGeom prst="rect">
            <a:avLst/>
          </a:prstGeom>
          <a:noFill/>
        </p:spPr>
      </p:pic>
      <p:pic>
        <p:nvPicPr>
          <p:cNvPr id="6" name="Picture 9" descr="C:\lena\code\linesearchcuts_code\nonLinearRegionalFunctionals\resultsForBacktrackingPaper\spineVertebra5V2BacktrackingFinalSolution_B.png"/>
          <p:cNvPicPr>
            <a:picLocks noChangeAspect="1" noChangeArrowheads="1"/>
          </p:cNvPicPr>
          <p:nvPr/>
        </p:nvPicPr>
        <p:blipFill>
          <a:blip r:embed="rId4" cstate="print"/>
          <a:srcRect b="59825"/>
          <a:stretch>
            <a:fillRect/>
          </a:stretch>
        </p:blipFill>
        <p:spPr bwMode="auto">
          <a:xfrm>
            <a:off x="6105600" y="2514773"/>
            <a:ext cx="3038400" cy="1220675"/>
          </a:xfrm>
          <a:prstGeom prst="rect">
            <a:avLst/>
          </a:prstGeom>
          <a:noFill/>
        </p:spPr>
      </p:pic>
      <p:pic>
        <p:nvPicPr>
          <p:cNvPr id="7" name="Picture 10" descr="C:\lena\code\linesearchcuts_code\nonLinearRegionalFunctionals\resultsForBacktrackingPaper\spineVertebra5BacktrackingV1FinalSolution_B.png"/>
          <p:cNvPicPr>
            <a:picLocks noChangeAspect="1" noChangeArrowheads="1"/>
          </p:cNvPicPr>
          <p:nvPr/>
        </p:nvPicPr>
        <p:blipFill>
          <a:blip r:embed="rId5" cstate="print"/>
          <a:srcRect t="54568" b="31562"/>
          <a:stretch>
            <a:fillRect/>
          </a:stretch>
        </p:blipFill>
        <p:spPr bwMode="auto">
          <a:xfrm>
            <a:off x="6105600" y="4172769"/>
            <a:ext cx="3038400" cy="421419"/>
          </a:xfrm>
          <a:prstGeom prst="rect">
            <a:avLst/>
          </a:prstGeom>
          <a:noFill/>
        </p:spPr>
      </p:pic>
      <p:pic>
        <p:nvPicPr>
          <p:cNvPr id="9" name="Picture 15" descr="C:\lena\code\linesearchcuts_code\nonLinearRegionalFunctionals\resultsForBacktrackingPaper\spineVertebraV4Initialization_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7389" y="2514773"/>
            <a:ext cx="3038400" cy="3038400"/>
          </a:xfrm>
          <a:prstGeom prst="rect">
            <a:avLst/>
          </a:prstGeom>
          <a:noFill/>
        </p:spPr>
      </p:pic>
      <p:pic>
        <p:nvPicPr>
          <p:cNvPr id="10" name="Picture 16" descr="C:\lena\code\linesearchcuts_code\nonLinearRegionalFunctionals\resultsForBacktrackingPaper\spineVertebraV3Initialization_B.png"/>
          <p:cNvPicPr>
            <a:picLocks noChangeAspect="1" noChangeArrowheads="1"/>
          </p:cNvPicPr>
          <p:nvPr/>
        </p:nvPicPr>
        <p:blipFill>
          <a:blip r:embed="rId7" cstate="print"/>
          <a:srcRect b="29361"/>
          <a:stretch>
            <a:fillRect/>
          </a:stretch>
        </p:blipFill>
        <p:spPr bwMode="auto">
          <a:xfrm>
            <a:off x="3047389" y="2514773"/>
            <a:ext cx="3038400" cy="2146300"/>
          </a:xfrm>
          <a:prstGeom prst="rect">
            <a:avLst/>
          </a:prstGeom>
          <a:noFill/>
        </p:spPr>
      </p:pic>
      <p:pic>
        <p:nvPicPr>
          <p:cNvPr id="11" name="Picture 17" descr="C:\lena\code\linesearchcuts_code\nonLinearRegionalFunctionals\resultsForBacktrackingPaper\spineVertebraV2Initialization_B.png"/>
          <p:cNvPicPr>
            <a:picLocks noChangeAspect="1" noChangeArrowheads="1"/>
          </p:cNvPicPr>
          <p:nvPr/>
        </p:nvPicPr>
        <p:blipFill>
          <a:blip r:embed="rId8" cstate="print"/>
          <a:srcRect t="43052" b="31869"/>
          <a:stretch>
            <a:fillRect/>
          </a:stretch>
        </p:blipFill>
        <p:spPr bwMode="auto">
          <a:xfrm>
            <a:off x="3047389" y="3822873"/>
            <a:ext cx="3038400" cy="762000"/>
          </a:xfrm>
          <a:prstGeom prst="rect">
            <a:avLst/>
          </a:prstGeom>
          <a:noFill/>
        </p:spPr>
      </p:pic>
      <p:pic>
        <p:nvPicPr>
          <p:cNvPr id="12" name="Picture 18" descr="C:\lena\code\linesearchcuts_code\nonLinearRegionalFunctionals\resultsForBacktrackingPaper\spineVertebraV1Initialization_B.png"/>
          <p:cNvPicPr>
            <a:picLocks noChangeAspect="1" noChangeArrowheads="1"/>
          </p:cNvPicPr>
          <p:nvPr/>
        </p:nvPicPr>
        <p:blipFill>
          <a:blip r:embed="rId9" cstate="print"/>
          <a:srcRect t="55592" b="31869"/>
          <a:stretch>
            <a:fillRect/>
          </a:stretch>
        </p:blipFill>
        <p:spPr bwMode="auto">
          <a:xfrm>
            <a:off x="3047389" y="4203873"/>
            <a:ext cx="3038400" cy="381000"/>
          </a:xfrm>
          <a:prstGeom prst="rect">
            <a:avLst/>
          </a:prstGeom>
          <a:noFill/>
        </p:spPr>
      </p:pic>
      <p:pic>
        <p:nvPicPr>
          <p:cNvPr id="14" name="Picture 6" descr="C:\lena\code\linesearchcuts_code\nonLinearRegionalFunctionals\resultsForBacktrackingPaper\spineVertebraBJFinalSolution_B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9254" y="2514772"/>
            <a:ext cx="3038400" cy="3038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2514600"/>
            <a:ext cx="30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Log-</a:t>
            </a:r>
            <a:r>
              <a:rPr lang="en-CA" b="1" dirty="0" err="1" smtClean="0">
                <a:solidFill>
                  <a:schemeClr val="bg1"/>
                </a:solidFill>
              </a:rPr>
              <a:t>Lik</a:t>
            </a:r>
            <a:r>
              <a:rPr lang="en-CA" b="1" dirty="0" smtClean="0">
                <a:solidFill>
                  <a:schemeClr val="bg1"/>
                </a:solidFill>
              </a:rPr>
              <a:t>. + length</a:t>
            </a:r>
            <a:endParaRPr lang="en-CA" b="1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204396" y="5411236"/>
            <a:ext cx="733864" cy="27432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 to entropy-based segmentation</a:t>
            </a:r>
            <a:endParaRPr lang="en-US" dirty="0"/>
          </a:p>
        </p:txBody>
      </p:sp>
      <p:pic>
        <p:nvPicPr>
          <p:cNvPr id="589826" name="Picture 2" descr="C:\home\Presentations\Paris_jan14\errorra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09262"/>
            <a:ext cx="4419600" cy="3261452"/>
          </a:xfrm>
          <a:prstGeom prst="rect">
            <a:avLst/>
          </a:prstGeom>
          <a:noFill/>
        </p:spPr>
      </p:pic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4725824" y="1410049"/>
            <a:ext cx="4281445" cy="2027882"/>
            <a:chOff x="4643438" y="785794"/>
            <a:chExt cx="4429156" cy="2294822"/>
          </a:xfrm>
        </p:grpSpPr>
        <p:grpSp>
          <p:nvGrpSpPr>
            <p:cNvPr id="6" name="Group 37"/>
            <p:cNvGrpSpPr>
              <a:grpSpLocks noChangeAspect="1"/>
            </p:cNvGrpSpPr>
            <p:nvPr/>
          </p:nvGrpSpPr>
          <p:grpSpPr bwMode="auto">
            <a:xfrm>
              <a:off x="4955876" y="857232"/>
              <a:ext cx="2876068" cy="2055428"/>
              <a:chOff x="23689406" y="11789569"/>
              <a:chExt cx="6102131" cy="4281488"/>
            </a:xfrm>
          </p:grpSpPr>
          <p:pic>
            <p:nvPicPr>
              <p:cNvPr id="9" name="Picture 3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556"/>
              <a:stretch>
                <a:fillRect/>
              </a:stretch>
            </p:blipFill>
            <p:spPr bwMode="auto">
              <a:xfrm>
                <a:off x="23689406" y="11789569"/>
                <a:ext cx="6102131" cy="42814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24791450" y="11981361"/>
                <a:ext cx="1296760" cy="191794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 baseline="-25000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7240138" y="12040884"/>
                <a:ext cx="872367" cy="181543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28863615" y="12646029"/>
                <a:ext cx="599541" cy="91598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CA"/>
              </a:p>
            </p:txBody>
          </p:sp>
        </p:grpSp>
        <p:sp>
          <p:nvSpPr>
            <p:cNvPr id="7" name="TextBox 49"/>
            <p:cNvSpPr txBox="1">
              <a:spLocks noChangeArrowheads="1"/>
            </p:cNvSpPr>
            <p:nvPr/>
          </p:nvSpPr>
          <p:spPr bwMode="auto">
            <a:xfrm>
              <a:off x="7479806" y="2035743"/>
              <a:ext cx="1592788" cy="1044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dirty="0" smtClean="0"/>
                <a:t>Interactive segmentation with box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43438" y="785794"/>
              <a:ext cx="4376768" cy="22145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" name="Group 21"/>
          <p:cNvGrpSpPr/>
          <p:nvPr/>
        </p:nvGrpSpPr>
        <p:grpSpPr>
          <a:xfrm>
            <a:off x="559249" y="5084041"/>
            <a:ext cx="5621460" cy="584775"/>
            <a:chOff x="1787569" y="5084041"/>
            <a:chExt cx="5621460" cy="584775"/>
          </a:xfrm>
        </p:grpSpPr>
        <p:sp>
          <p:nvSpPr>
            <p:cNvPr id="18" name="TextBox 9"/>
            <p:cNvSpPr txBox="1">
              <a:spLocks noChangeArrowheads="1"/>
            </p:cNvSpPr>
            <p:nvPr/>
          </p:nvSpPr>
          <p:spPr bwMode="auto">
            <a:xfrm>
              <a:off x="1787569" y="5084041"/>
              <a:ext cx="20624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/>
                <a:t>volume </a:t>
              </a:r>
              <a:endParaRPr lang="en-CA" dirty="0" smtClean="0"/>
            </a:p>
            <a:p>
              <a:pPr algn="ctr"/>
              <a:r>
                <a:rPr lang="en-CA" dirty="0" smtClean="0"/>
                <a:t>balancing</a:t>
              </a:r>
              <a:endParaRPr lang="en-CA" dirty="0"/>
            </a:p>
          </p:txBody>
        </p:sp>
        <p:sp>
          <p:nvSpPr>
            <p:cNvPr id="19" name="TextBox 9"/>
            <p:cNvSpPr txBox="1">
              <a:spLocks noChangeArrowheads="1"/>
            </p:cNvSpPr>
            <p:nvPr/>
          </p:nvSpPr>
          <p:spPr bwMode="auto">
            <a:xfrm>
              <a:off x="5346595" y="5187505"/>
              <a:ext cx="2062434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color consistency</a:t>
              </a:r>
              <a:endParaRPr lang="en-CA" dirty="0"/>
            </a:p>
          </p:txBody>
        </p:sp>
      </p:grpSp>
      <p:grpSp>
        <p:nvGrpSpPr>
          <p:cNvPr id="20" name="Group 149"/>
          <p:cNvGrpSpPr/>
          <p:nvPr/>
        </p:nvGrpSpPr>
        <p:grpSpPr>
          <a:xfrm>
            <a:off x="6705600" y="5193268"/>
            <a:ext cx="2362200" cy="1110695"/>
            <a:chOff x="6324600" y="4068877"/>
            <a:chExt cx="2362200" cy="1110695"/>
          </a:xfrm>
        </p:grpSpPr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6935788" y="4517584"/>
            <a:ext cx="1687512" cy="661988"/>
          </p:xfrm>
          <a:graphic>
            <a:graphicData uri="http://schemas.openxmlformats.org/presentationml/2006/ole">
              <p:oleObj spid="_x0000_s589829" name="Equation" r:id="rId5" imgW="990360" imgH="355320" progId="Equation.3">
                <p:embed/>
              </p:oleObj>
            </a:graphicData>
          </a:graphic>
        </p:graphicFrame>
        <p:sp>
          <p:nvSpPr>
            <p:cNvPr id="22" name="TextBox 9"/>
            <p:cNvSpPr txBox="1">
              <a:spLocks noChangeArrowheads="1"/>
            </p:cNvSpPr>
            <p:nvPr/>
          </p:nvSpPr>
          <p:spPr bwMode="auto">
            <a:xfrm>
              <a:off x="6324600" y="4068877"/>
              <a:ext cx="2362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dirty="0" smtClean="0"/>
                <a:t>boundary smoothness</a:t>
              </a:r>
              <a:endParaRPr lang="en-CA" dirty="0"/>
            </a:p>
          </p:txBody>
        </p:sp>
      </p:grpSp>
      <p:grpSp>
        <p:nvGrpSpPr>
          <p:cNvPr id="23" name="Group 126"/>
          <p:cNvGrpSpPr/>
          <p:nvPr/>
        </p:nvGrpSpPr>
        <p:grpSpPr>
          <a:xfrm>
            <a:off x="436502" y="5316271"/>
            <a:ext cx="6146597" cy="1366579"/>
            <a:chOff x="436502" y="5316271"/>
            <a:chExt cx="6146597" cy="1366579"/>
          </a:xfrm>
        </p:grpSpPr>
        <p:cxnSp>
          <p:nvCxnSpPr>
            <p:cNvPr id="24" name="Straight Connector 23"/>
            <p:cNvCxnSpPr>
              <a:stCxn id="44" idx="2"/>
            </p:cNvCxnSpPr>
            <p:nvPr/>
          </p:nvCxnSpPr>
          <p:spPr bwMode="auto">
            <a:xfrm>
              <a:off x="2482449" y="550464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105094" y="5534211"/>
              <a:ext cx="15091" cy="814272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tx1"/>
              </a:solidFill>
              <a:prstDash val="dash"/>
              <a:miter lim="800000"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Group 113"/>
            <p:cNvGrpSpPr/>
            <p:nvPr/>
          </p:nvGrpSpPr>
          <p:grpSpPr>
            <a:xfrm>
              <a:off x="436502" y="5316271"/>
              <a:ext cx="6146597" cy="1366579"/>
              <a:chOff x="436502" y="5316271"/>
              <a:chExt cx="6146597" cy="1366579"/>
            </a:xfrm>
          </p:grpSpPr>
          <p:grpSp>
            <p:nvGrpSpPr>
              <p:cNvPr id="27" name="Group 61"/>
              <p:cNvGrpSpPr/>
              <p:nvPr/>
            </p:nvGrpSpPr>
            <p:grpSpPr>
              <a:xfrm>
                <a:off x="536664" y="5316271"/>
                <a:ext cx="6046435" cy="1176664"/>
                <a:chOff x="1764984" y="5316271"/>
                <a:chExt cx="6046435" cy="1176664"/>
              </a:xfrm>
            </p:grpSpPr>
            <p:grpSp>
              <p:nvGrpSpPr>
                <p:cNvPr id="36" name="Group 53"/>
                <p:cNvGrpSpPr/>
                <p:nvPr/>
              </p:nvGrpSpPr>
              <p:grpSpPr>
                <a:xfrm>
                  <a:off x="1764984" y="5316271"/>
                  <a:ext cx="2558334" cy="1173126"/>
                  <a:chOff x="1637388" y="5316271"/>
                  <a:chExt cx="2558334" cy="1173126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43" name="Straight Arrow Connector 42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4" name="Freeform 43"/>
                  <p:cNvSpPr/>
                  <p:nvPr/>
                </p:nvSpPr>
                <p:spPr bwMode="auto">
                  <a:xfrm>
                    <a:off x="1786245" y="5504641"/>
                    <a:ext cx="1796928" cy="818707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chemeClr val="accent6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3740148" y="6036955"/>
                    <a:ext cx="45557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  <p:grpSp>
              <p:nvGrpSpPr>
                <p:cNvPr id="37" name="Group 55"/>
                <p:cNvGrpSpPr/>
                <p:nvPr/>
              </p:nvGrpSpPr>
              <p:grpSpPr>
                <a:xfrm>
                  <a:off x="5266779" y="5319809"/>
                  <a:ext cx="2544640" cy="1173126"/>
                  <a:chOff x="1637388" y="5316271"/>
                  <a:chExt cx="2544640" cy="1173126"/>
                </a:xfrm>
              </p:grpSpPr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1637388" y="6336996"/>
                    <a:ext cx="2179700" cy="9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cxnSp>
                <p:nvCxnSpPr>
                  <p:cNvPr id="39" name="Straight Arrow Connector 38"/>
                  <p:cNvCxnSpPr/>
                  <p:nvPr/>
                </p:nvCxnSpPr>
                <p:spPr bwMode="auto">
                  <a:xfrm flipH="1" flipV="1">
                    <a:off x="1786244" y="5316271"/>
                    <a:ext cx="3544" cy="1173126"/>
                  </a:xfrm>
                  <a:prstGeom prst="straightConnector1">
                    <a:avLst/>
                  </a:prstGeom>
                  <a:solidFill>
                    <a:schemeClr val="folHlink"/>
                  </a:solidFill>
                  <a:ln w="28575" cap="flat" cmpd="sng" algn="ctr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arrow"/>
                  </a:ln>
                  <a:effectLst/>
                </p:spPr>
              </p:cxnSp>
              <p:sp>
                <p:nvSpPr>
                  <p:cNvPr id="40" name="Freeform 39"/>
                  <p:cNvSpPr/>
                  <p:nvPr/>
                </p:nvSpPr>
                <p:spPr bwMode="auto">
                  <a:xfrm flipV="1">
                    <a:off x="1807510" y="5567955"/>
                    <a:ext cx="1771973" cy="758441"/>
                  </a:xfrm>
                  <a:custGeom>
                    <a:avLst/>
                    <a:gdLst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  <a:gd name="connsiteX0" fmla="*/ 0 w 1360967"/>
                      <a:gd name="connsiteY0" fmla="*/ 0 h 818707"/>
                      <a:gd name="connsiteX1" fmla="*/ 712381 w 1360967"/>
                      <a:gd name="connsiteY1" fmla="*/ 818707 h 818707"/>
                      <a:gd name="connsiteX2" fmla="*/ 1360967 w 1360967"/>
                      <a:gd name="connsiteY2" fmla="*/ 0 h 8187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60967" h="818707">
                        <a:moveTo>
                          <a:pt x="0" y="0"/>
                        </a:moveTo>
                        <a:cubicBezTo>
                          <a:pt x="178981" y="579474"/>
                          <a:pt x="485553" y="818707"/>
                          <a:pt x="712381" y="818707"/>
                        </a:cubicBezTo>
                        <a:cubicBezTo>
                          <a:pt x="939209" y="818707"/>
                          <a:pt x="1192618" y="579474"/>
                          <a:pt x="1360967" y="0"/>
                        </a:cubicBezTo>
                      </a:path>
                    </a:pathLst>
                  </a:custGeom>
                  <a:noFill/>
                  <a:ln w="41275" cap="flat" cmpd="sng" algn="ctr">
                    <a:solidFill>
                      <a:srgbClr val="C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CA" sz="16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ahoma" pitchFamily="34" charset="0"/>
                    </a:endParaRPr>
                  </a:p>
                </p:txBody>
              </p:sp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3699204" y="6009659"/>
                    <a:ext cx="482824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|</a:t>
                    </a:r>
                    <a:r>
                      <a:rPr lang="en-US" i="1" dirty="0" smtClean="0">
                        <a:latin typeface="+mn-lt"/>
                      </a:rPr>
                      <a:t>S</a:t>
                    </a:r>
                    <a:r>
                      <a:rPr lang="en-US" i="1" baseline="-25000" dirty="0" smtClean="0">
                        <a:latin typeface="+mn-lt"/>
                      </a:rPr>
                      <a:t>i</a:t>
                    </a:r>
                    <a:r>
                      <a:rPr lang="en-US" dirty="0" smtClean="0"/>
                      <a:t>|</a:t>
                    </a:r>
                    <a:endParaRPr lang="en-CA" dirty="0"/>
                  </a:p>
                </p:txBody>
              </p:sp>
            </p:grpSp>
          </p:grpSp>
          <p:grpSp>
            <p:nvGrpSpPr>
              <p:cNvPr id="28" name="Group 111"/>
              <p:cNvGrpSpPr/>
              <p:nvPr/>
            </p:nvGrpSpPr>
            <p:grpSpPr>
              <a:xfrm>
                <a:off x="436502" y="6328374"/>
                <a:ext cx="2260684" cy="354476"/>
                <a:chOff x="436502" y="6328374"/>
                <a:chExt cx="2260684" cy="354476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2272070" y="6328374"/>
                  <a:ext cx="42511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1332649" y="6344296"/>
                  <a:ext cx="58541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smtClean="0">
                      <a:latin typeface="Symbol" pitchFamily="18" charset="2"/>
                    </a:rPr>
                    <a:t>W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36502" y="6330650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</p:grpSp>
          <p:grpSp>
            <p:nvGrpSpPr>
              <p:cNvPr id="29" name="Group 112"/>
              <p:cNvGrpSpPr/>
              <p:nvPr/>
            </p:nvGrpSpPr>
            <p:grpSpPr>
              <a:xfrm>
                <a:off x="3955349" y="6330646"/>
                <a:ext cx="2208229" cy="349930"/>
                <a:chOff x="3955349" y="6330646"/>
                <a:chExt cx="2208229" cy="349930"/>
              </a:xfrm>
            </p:grpSpPr>
            <p:sp>
              <p:nvSpPr>
                <p:cNvPr id="30" name="Rectangle 29"/>
                <p:cNvSpPr/>
                <p:nvPr/>
              </p:nvSpPr>
              <p:spPr>
                <a:xfrm>
                  <a:off x="5699990" y="6330646"/>
                  <a:ext cx="46358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</a:t>
                  </a:r>
                  <a:endParaRPr lang="en-CA" dirty="0"/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3955349" y="6342022"/>
                  <a:ext cx="287258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0</a:t>
                  </a:r>
                  <a:endParaRPr lang="en-CA" dirty="0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4760550" y="6332918"/>
                  <a:ext cx="62388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latin typeface="Symbol" pitchFamily="18" charset="2"/>
                    </a:rPr>
                    <a:t>|</a:t>
                  </a:r>
                  <a:r>
                    <a:rPr lang="en-US" i="1" dirty="0" err="1" smtClean="0">
                      <a:latin typeface="Symbol" pitchFamily="18" charset="2"/>
                    </a:rPr>
                    <a:t>W</a:t>
                  </a:r>
                  <a:r>
                    <a:rPr lang="en-US" i="1" baseline="-25000" dirty="0" err="1" smtClean="0">
                      <a:latin typeface="+mn-lt"/>
                    </a:rPr>
                    <a:t>i</a:t>
                  </a:r>
                  <a:r>
                    <a:rPr lang="en-US" dirty="0" smtClean="0">
                      <a:latin typeface="Symbol" pitchFamily="18" charset="2"/>
                    </a:rPr>
                    <a:t>|/2</a:t>
                  </a:r>
                  <a:endParaRPr lang="en-CA" dirty="0"/>
                </a:p>
              </p:txBody>
            </p:sp>
          </p:grpSp>
        </p:grpSp>
      </p:grpSp>
      <p:sp>
        <p:nvSpPr>
          <p:cNvPr id="46" name="TextBox 9"/>
          <p:cNvSpPr txBox="1">
            <a:spLocks noChangeArrowheads="1"/>
          </p:cNvSpPr>
          <p:nvPr/>
        </p:nvSpPr>
        <p:spPr bwMode="auto">
          <a:xfrm>
            <a:off x="3119166" y="5562600"/>
            <a:ext cx="767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600" dirty="0" smtClean="0"/>
              <a:t>+</a:t>
            </a:r>
            <a:endParaRPr lang="en-CA" sz="3600" dirty="0"/>
          </a:p>
        </p:txBody>
      </p:sp>
      <p:sp>
        <p:nvSpPr>
          <p:cNvPr id="47" name="TextBox 9"/>
          <p:cNvSpPr txBox="1">
            <a:spLocks noChangeArrowheads="1"/>
          </p:cNvSpPr>
          <p:nvPr/>
        </p:nvSpPr>
        <p:spPr bwMode="auto">
          <a:xfrm>
            <a:off x="6548166" y="5562600"/>
            <a:ext cx="7670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3600" dirty="0" smtClean="0"/>
              <a:t>+</a:t>
            </a:r>
            <a:endParaRPr lang="en-CA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334000" y="4800600"/>
            <a:ext cx="1938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submodular terms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57200" y="4800600"/>
            <a:ext cx="2344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non-submodular term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05000" y="2051447"/>
            <a:ext cx="2450913" cy="1625263"/>
            <a:chOff x="1905000" y="2051447"/>
            <a:chExt cx="2450913" cy="1625263"/>
          </a:xfrm>
        </p:grpSpPr>
        <p:sp>
          <p:nvSpPr>
            <p:cNvPr id="50" name="TextBox 49"/>
            <p:cNvSpPr txBox="1"/>
            <p:nvPr/>
          </p:nvSpPr>
          <p:spPr>
            <a:xfrm>
              <a:off x="2438400" y="3276600"/>
              <a:ext cx="19175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global minimum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905000" y="2051447"/>
              <a:ext cx="222868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Approximations</a:t>
              </a:r>
            </a:p>
            <a:p>
              <a:pPr algn="ctr"/>
              <a:r>
                <a:rPr lang="en-US" sz="1400" b="1" dirty="0" smtClean="0">
                  <a:solidFill>
                    <a:srgbClr val="00B050"/>
                  </a:solidFill>
                </a:rPr>
                <a:t>(local minima near the box)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Linear (modular) appearance of </a:t>
            </a:r>
            <a:r>
              <a:rPr lang="en-US" b="1" dirty="0" smtClean="0"/>
              <a:t>region</a:t>
            </a:r>
            <a:r>
              <a:rPr lang="en-US" dirty="0" smtClean="0"/>
              <a:t>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S</a:t>
            </a:r>
            <a:endParaRPr lang="en-US" i="1" dirty="0">
              <a:latin typeface="Times" pitchFamily="18" charset="0"/>
              <a:cs typeface="Times" pitchFamily="18" charset="0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/>
        </p:nvGraphicFramePr>
        <p:xfrm>
          <a:off x="1633538" y="1555750"/>
          <a:ext cx="7129462" cy="1385888"/>
        </p:xfrm>
        <a:graphic>
          <a:graphicData uri="http://schemas.openxmlformats.org/presentationml/2006/ole">
            <p:oleObj spid="_x0000_s251906" name="Equation" r:id="rId3" imgW="1828800" imgH="35532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793882" y="3781008"/>
            <a:ext cx="514031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Examples of potential functions  </a:t>
            </a:r>
            <a:r>
              <a:rPr lang="en-US" sz="2800" b="1" i="1" dirty="0" smtClean="0">
                <a:latin typeface="Times" pitchFamily="18" charset="0"/>
                <a:cs typeface="Times" pitchFamily="18" charset="0"/>
              </a:rPr>
              <a:t>f</a:t>
            </a:r>
            <a:endParaRPr lang="en-US" sz="2800" dirty="0" smtClean="0"/>
          </a:p>
          <a:p>
            <a:endParaRPr lang="en-US" sz="28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Log-likelihoods</a:t>
            </a:r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Chan-</a:t>
            </a:r>
            <a:r>
              <a:rPr lang="en-US" sz="2400" dirty="0" err="1" smtClean="0"/>
              <a:t>Vese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 Ballooning</a:t>
            </a:r>
            <a:endParaRPr lang="en-US" sz="2400" dirty="0"/>
          </a:p>
        </p:txBody>
      </p:sp>
      <p:graphicFrame>
        <p:nvGraphicFramePr>
          <p:cNvPr id="251909" name="Object 5"/>
          <p:cNvGraphicFramePr>
            <a:graphicFrameLocks noChangeAspect="1"/>
          </p:cNvGraphicFramePr>
          <p:nvPr/>
        </p:nvGraphicFramePr>
        <p:xfrm>
          <a:off x="4643445" y="5348287"/>
          <a:ext cx="1879600" cy="561975"/>
        </p:xfrm>
        <a:graphic>
          <a:graphicData uri="http://schemas.openxmlformats.org/presentationml/2006/ole">
            <p:oleObj spid="_x0000_s251909" name="Equation" r:id="rId4" imgW="850680" imgH="253800" progId="Equation.3">
              <p:embed/>
            </p:oleObj>
          </a:graphicData>
        </a:graphic>
      </p:graphicFrame>
      <p:graphicFrame>
        <p:nvGraphicFramePr>
          <p:cNvPr id="251910" name="Object 6"/>
          <p:cNvGraphicFramePr>
            <a:graphicFrameLocks noChangeAspect="1"/>
          </p:cNvGraphicFramePr>
          <p:nvPr/>
        </p:nvGraphicFramePr>
        <p:xfrm>
          <a:off x="4613282" y="6124575"/>
          <a:ext cx="1123950" cy="504825"/>
        </p:xfrm>
        <a:graphic>
          <a:graphicData uri="http://schemas.openxmlformats.org/presentationml/2006/ole">
            <p:oleObj spid="_x0000_s251910" name="Equation" r:id="rId5" imgW="507960" imgH="228600" progId="Equation.3">
              <p:embed/>
            </p:oleObj>
          </a:graphicData>
        </a:graphic>
      </p:graphicFrame>
      <p:graphicFrame>
        <p:nvGraphicFramePr>
          <p:cNvPr id="251911" name="Object 7"/>
          <p:cNvGraphicFramePr>
            <a:graphicFrameLocks noChangeAspect="1"/>
          </p:cNvGraphicFramePr>
          <p:nvPr/>
        </p:nvGraphicFramePr>
        <p:xfrm>
          <a:off x="4662495" y="4676775"/>
          <a:ext cx="2133600" cy="504825"/>
        </p:xfrm>
        <a:graphic>
          <a:graphicData uri="http://schemas.openxmlformats.org/presentationml/2006/ole">
            <p:oleObj spid="_x0000_s251911" name="Equation" r:id="rId6" imgW="9651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Trust Region </a:t>
            </a:r>
            <a:br>
              <a:rPr lang="en-US" dirty="0" smtClean="0"/>
            </a:br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8600" y="2590800"/>
            <a:ext cx="8686800" cy="155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Surprisingly, TR outperforms QPBO, DD, TRWS, BP, etc.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on many high-order [CVPR’13] and/or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non-submodular problems [arXiv13]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638800" y="4495800"/>
            <a:ext cx="2562519" cy="1343122"/>
            <a:chOff x="798513" y="2925762"/>
            <a:chExt cx="5932487" cy="3227387"/>
          </a:xfrm>
        </p:grpSpPr>
        <p:grpSp>
          <p:nvGrpSpPr>
            <p:cNvPr id="6" name="Group 19"/>
            <p:cNvGrpSpPr/>
            <p:nvPr/>
          </p:nvGrpSpPr>
          <p:grpSpPr>
            <a:xfrm>
              <a:off x="798513" y="2925762"/>
              <a:ext cx="5932487" cy="3227387"/>
              <a:chOff x="798513" y="2925762"/>
              <a:chExt cx="5932487" cy="3227387"/>
            </a:xfrm>
          </p:grpSpPr>
          <p:sp>
            <p:nvSpPr>
              <p:cNvPr id="17" name="Freeform 6"/>
              <p:cNvSpPr/>
              <p:nvPr/>
            </p:nvSpPr>
            <p:spPr>
              <a:xfrm>
                <a:off x="798513" y="2925762"/>
                <a:ext cx="5932487" cy="3227387"/>
              </a:xfrm>
              <a:custGeom>
                <a:avLst/>
                <a:gdLst>
                  <a:gd name="connsiteX0" fmla="*/ 725487 w 5921374"/>
                  <a:gd name="connsiteY0" fmla="*/ 3170237 h 3314700"/>
                  <a:gd name="connsiteX1" fmla="*/ 935037 w 5921374"/>
                  <a:gd name="connsiteY1" fmla="*/ 2322512 h 3314700"/>
                  <a:gd name="connsiteX2" fmla="*/ 1554162 w 5921374"/>
                  <a:gd name="connsiteY2" fmla="*/ 1427162 h 3314700"/>
                  <a:gd name="connsiteX3" fmla="*/ 2716212 w 5921374"/>
                  <a:gd name="connsiteY3" fmla="*/ 465137 h 3314700"/>
                  <a:gd name="connsiteX4" fmla="*/ 3754437 w 5921374"/>
                  <a:gd name="connsiteY4" fmla="*/ 36512 h 3314700"/>
                  <a:gd name="connsiteX5" fmla="*/ 4383087 w 5921374"/>
                  <a:gd name="connsiteY5" fmla="*/ 246062 h 3314700"/>
                  <a:gd name="connsiteX6" fmla="*/ 4592637 w 5921374"/>
                  <a:gd name="connsiteY6" fmla="*/ 817562 h 3314700"/>
                  <a:gd name="connsiteX7" fmla="*/ 4421187 w 5921374"/>
                  <a:gd name="connsiteY7" fmla="*/ 1331912 h 3314700"/>
                  <a:gd name="connsiteX8" fmla="*/ 4202112 w 5921374"/>
                  <a:gd name="connsiteY8" fmla="*/ 2093912 h 3314700"/>
                  <a:gd name="connsiteX9" fmla="*/ 4192587 w 5921374"/>
                  <a:gd name="connsiteY9" fmla="*/ 2646362 h 3314700"/>
                  <a:gd name="connsiteX10" fmla="*/ 4525962 w 5921374"/>
                  <a:gd name="connsiteY10" fmla="*/ 3027362 h 3314700"/>
                  <a:gd name="connsiteX11" fmla="*/ 5287962 w 5921374"/>
                  <a:gd name="connsiteY11" fmla="*/ 3189287 h 3314700"/>
                  <a:gd name="connsiteX12" fmla="*/ 725487 w 5921374"/>
                  <a:gd name="connsiteY12" fmla="*/ 3170237 h 3314700"/>
                  <a:gd name="connsiteX0" fmla="*/ 725487 w 5921374"/>
                  <a:gd name="connsiteY0" fmla="*/ 3170237 h 3314700"/>
                  <a:gd name="connsiteX1" fmla="*/ 935037 w 5921374"/>
                  <a:gd name="connsiteY1" fmla="*/ 2322512 h 3314700"/>
                  <a:gd name="connsiteX2" fmla="*/ 1554162 w 5921374"/>
                  <a:gd name="connsiteY2" fmla="*/ 1427162 h 3314700"/>
                  <a:gd name="connsiteX3" fmla="*/ 2716212 w 5921374"/>
                  <a:gd name="connsiteY3" fmla="*/ 465137 h 3314700"/>
                  <a:gd name="connsiteX4" fmla="*/ 3754437 w 5921374"/>
                  <a:gd name="connsiteY4" fmla="*/ 36512 h 3314700"/>
                  <a:gd name="connsiteX5" fmla="*/ 4383087 w 5921374"/>
                  <a:gd name="connsiteY5" fmla="*/ 246062 h 3314700"/>
                  <a:gd name="connsiteX6" fmla="*/ 4592637 w 5921374"/>
                  <a:gd name="connsiteY6" fmla="*/ 817562 h 3314700"/>
                  <a:gd name="connsiteX7" fmla="*/ 4421187 w 5921374"/>
                  <a:gd name="connsiteY7" fmla="*/ 1331912 h 3314700"/>
                  <a:gd name="connsiteX8" fmla="*/ 4202112 w 5921374"/>
                  <a:gd name="connsiteY8" fmla="*/ 2093912 h 3314700"/>
                  <a:gd name="connsiteX9" fmla="*/ 4335462 w 5921374"/>
                  <a:gd name="connsiteY9" fmla="*/ 2636837 h 3314700"/>
                  <a:gd name="connsiteX10" fmla="*/ 4525962 w 5921374"/>
                  <a:gd name="connsiteY10" fmla="*/ 3027362 h 3314700"/>
                  <a:gd name="connsiteX11" fmla="*/ 5287962 w 5921374"/>
                  <a:gd name="connsiteY11" fmla="*/ 3189287 h 3314700"/>
                  <a:gd name="connsiteX12" fmla="*/ 725487 w 5921374"/>
                  <a:gd name="connsiteY12" fmla="*/ 3170237 h 3314700"/>
                  <a:gd name="connsiteX0" fmla="*/ 725487 w 5965825"/>
                  <a:gd name="connsiteY0" fmla="*/ 3170237 h 3314700"/>
                  <a:gd name="connsiteX1" fmla="*/ 935037 w 5965825"/>
                  <a:gd name="connsiteY1" fmla="*/ 2322512 h 3314700"/>
                  <a:gd name="connsiteX2" fmla="*/ 1554162 w 5965825"/>
                  <a:gd name="connsiteY2" fmla="*/ 1427162 h 3314700"/>
                  <a:gd name="connsiteX3" fmla="*/ 2716212 w 5965825"/>
                  <a:gd name="connsiteY3" fmla="*/ 465137 h 3314700"/>
                  <a:gd name="connsiteX4" fmla="*/ 3754437 w 5965825"/>
                  <a:gd name="connsiteY4" fmla="*/ 36512 h 3314700"/>
                  <a:gd name="connsiteX5" fmla="*/ 4383087 w 5965825"/>
                  <a:gd name="connsiteY5" fmla="*/ 246062 h 3314700"/>
                  <a:gd name="connsiteX6" fmla="*/ 4592637 w 5965825"/>
                  <a:gd name="connsiteY6" fmla="*/ 817562 h 3314700"/>
                  <a:gd name="connsiteX7" fmla="*/ 4421187 w 5965825"/>
                  <a:gd name="connsiteY7" fmla="*/ 1331912 h 3314700"/>
                  <a:gd name="connsiteX8" fmla="*/ 4202112 w 5965825"/>
                  <a:gd name="connsiteY8" fmla="*/ 2093912 h 3314700"/>
                  <a:gd name="connsiteX9" fmla="*/ 4335462 w 5965825"/>
                  <a:gd name="connsiteY9" fmla="*/ 2636837 h 3314700"/>
                  <a:gd name="connsiteX10" fmla="*/ 4792662 w 5965825"/>
                  <a:gd name="connsiteY10" fmla="*/ 2941637 h 3314700"/>
                  <a:gd name="connsiteX11" fmla="*/ 5287962 w 5965825"/>
                  <a:gd name="connsiteY11" fmla="*/ 3189287 h 3314700"/>
                  <a:gd name="connsiteX12" fmla="*/ 725487 w 5965825"/>
                  <a:gd name="connsiteY12" fmla="*/ 3170237 h 3314700"/>
                  <a:gd name="connsiteX0" fmla="*/ 725487 w 5932487"/>
                  <a:gd name="connsiteY0" fmla="*/ 3170237 h 3314700"/>
                  <a:gd name="connsiteX1" fmla="*/ 906462 w 5932487"/>
                  <a:gd name="connsiteY1" fmla="*/ 2322512 h 3314700"/>
                  <a:gd name="connsiteX2" fmla="*/ 1525587 w 5932487"/>
                  <a:gd name="connsiteY2" fmla="*/ 1427162 h 3314700"/>
                  <a:gd name="connsiteX3" fmla="*/ 2687637 w 5932487"/>
                  <a:gd name="connsiteY3" fmla="*/ 465137 h 3314700"/>
                  <a:gd name="connsiteX4" fmla="*/ 3725862 w 5932487"/>
                  <a:gd name="connsiteY4" fmla="*/ 36512 h 3314700"/>
                  <a:gd name="connsiteX5" fmla="*/ 4354512 w 5932487"/>
                  <a:gd name="connsiteY5" fmla="*/ 246062 h 3314700"/>
                  <a:gd name="connsiteX6" fmla="*/ 4564062 w 5932487"/>
                  <a:gd name="connsiteY6" fmla="*/ 817562 h 3314700"/>
                  <a:gd name="connsiteX7" fmla="*/ 4392612 w 5932487"/>
                  <a:gd name="connsiteY7" fmla="*/ 1331912 h 3314700"/>
                  <a:gd name="connsiteX8" fmla="*/ 4173537 w 5932487"/>
                  <a:gd name="connsiteY8" fmla="*/ 2093912 h 3314700"/>
                  <a:gd name="connsiteX9" fmla="*/ 4306887 w 5932487"/>
                  <a:gd name="connsiteY9" fmla="*/ 2636837 h 3314700"/>
                  <a:gd name="connsiteX10" fmla="*/ 4764087 w 5932487"/>
                  <a:gd name="connsiteY10" fmla="*/ 2941637 h 3314700"/>
                  <a:gd name="connsiteX11" fmla="*/ 5259387 w 5932487"/>
                  <a:gd name="connsiteY11" fmla="*/ 3189287 h 3314700"/>
                  <a:gd name="connsiteX12" fmla="*/ 725487 w 5932487"/>
                  <a:gd name="connsiteY12" fmla="*/ 3170237 h 3314700"/>
                  <a:gd name="connsiteX0" fmla="*/ 725487 w 5932487"/>
                  <a:gd name="connsiteY0" fmla="*/ 3170237 h 3227387"/>
                  <a:gd name="connsiteX1" fmla="*/ 906462 w 5932487"/>
                  <a:gd name="connsiteY1" fmla="*/ 2322512 h 3227387"/>
                  <a:gd name="connsiteX2" fmla="*/ 1525587 w 5932487"/>
                  <a:gd name="connsiteY2" fmla="*/ 1427162 h 3227387"/>
                  <a:gd name="connsiteX3" fmla="*/ 2687637 w 5932487"/>
                  <a:gd name="connsiteY3" fmla="*/ 465137 h 3227387"/>
                  <a:gd name="connsiteX4" fmla="*/ 3725862 w 5932487"/>
                  <a:gd name="connsiteY4" fmla="*/ 36512 h 3227387"/>
                  <a:gd name="connsiteX5" fmla="*/ 4354512 w 5932487"/>
                  <a:gd name="connsiteY5" fmla="*/ 246062 h 3227387"/>
                  <a:gd name="connsiteX6" fmla="*/ 4564062 w 5932487"/>
                  <a:gd name="connsiteY6" fmla="*/ 817562 h 3227387"/>
                  <a:gd name="connsiteX7" fmla="*/ 4392612 w 5932487"/>
                  <a:gd name="connsiteY7" fmla="*/ 1331912 h 3227387"/>
                  <a:gd name="connsiteX8" fmla="*/ 4173537 w 5932487"/>
                  <a:gd name="connsiteY8" fmla="*/ 2093912 h 3227387"/>
                  <a:gd name="connsiteX9" fmla="*/ 4306887 w 5932487"/>
                  <a:gd name="connsiteY9" fmla="*/ 2636837 h 3227387"/>
                  <a:gd name="connsiteX10" fmla="*/ 4764087 w 5932487"/>
                  <a:gd name="connsiteY10" fmla="*/ 2941637 h 3227387"/>
                  <a:gd name="connsiteX11" fmla="*/ 5259387 w 5932487"/>
                  <a:gd name="connsiteY11" fmla="*/ 3189287 h 3227387"/>
                  <a:gd name="connsiteX12" fmla="*/ 725487 w 5932487"/>
                  <a:gd name="connsiteY12" fmla="*/ 3170237 h 3227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32487" h="3227387">
                    <a:moveTo>
                      <a:pt x="725487" y="3170237"/>
                    </a:moveTo>
                    <a:cubicBezTo>
                      <a:pt x="0" y="3025775"/>
                      <a:pt x="773112" y="2613024"/>
                      <a:pt x="906462" y="2322512"/>
                    </a:cubicBezTo>
                    <a:cubicBezTo>
                      <a:pt x="1039812" y="2032000"/>
                      <a:pt x="1228725" y="1736725"/>
                      <a:pt x="1525587" y="1427162"/>
                    </a:cubicBezTo>
                    <a:cubicBezTo>
                      <a:pt x="1822450" y="1117600"/>
                      <a:pt x="2320925" y="696912"/>
                      <a:pt x="2687637" y="465137"/>
                    </a:cubicBezTo>
                    <a:cubicBezTo>
                      <a:pt x="3054350" y="233362"/>
                      <a:pt x="3448050" y="73024"/>
                      <a:pt x="3725862" y="36512"/>
                    </a:cubicBezTo>
                    <a:cubicBezTo>
                      <a:pt x="4003674" y="0"/>
                      <a:pt x="4214812" y="115887"/>
                      <a:pt x="4354512" y="246062"/>
                    </a:cubicBezTo>
                    <a:cubicBezTo>
                      <a:pt x="4494212" y="376237"/>
                      <a:pt x="4557712" y="636587"/>
                      <a:pt x="4564062" y="817562"/>
                    </a:cubicBezTo>
                    <a:cubicBezTo>
                      <a:pt x="4570412" y="998537"/>
                      <a:pt x="4457699" y="1119187"/>
                      <a:pt x="4392612" y="1331912"/>
                    </a:cubicBezTo>
                    <a:cubicBezTo>
                      <a:pt x="4327525" y="1544637"/>
                      <a:pt x="4187825" y="1876425"/>
                      <a:pt x="4173537" y="2093912"/>
                    </a:cubicBezTo>
                    <a:cubicBezTo>
                      <a:pt x="4159250" y="2311400"/>
                      <a:pt x="4208462" y="2495550"/>
                      <a:pt x="4306887" y="2636837"/>
                    </a:cubicBezTo>
                    <a:cubicBezTo>
                      <a:pt x="4405312" y="2778125"/>
                      <a:pt x="4605337" y="2849562"/>
                      <a:pt x="4764087" y="2941637"/>
                    </a:cubicBezTo>
                    <a:cubicBezTo>
                      <a:pt x="4922837" y="3033712"/>
                      <a:pt x="5932487" y="3151187"/>
                      <a:pt x="5259387" y="3189287"/>
                    </a:cubicBezTo>
                    <a:cubicBezTo>
                      <a:pt x="4586287" y="3227387"/>
                      <a:pt x="1479550" y="3219450"/>
                      <a:pt x="725487" y="3170237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905000" y="3419475"/>
                <a:ext cx="3171825" cy="2601913"/>
              </a:xfrm>
              <a:custGeom>
                <a:avLst/>
                <a:gdLst>
                  <a:gd name="connsiteX0" fmla="*/ 274638 w 3171825"/>
                  <a:gd name="connsiteY0" fmla="*/ 2171700 h 2601913"/>
                  <a:gd name="connsiteX1" fmla="*/ 569913 w 3171825"/>
                  <a:gd name="connsiteY1" fmla="*/ 1352550 h 2601913"/>
                  <a:gd name="connsiteX2" fmla="*/ 1570038 w 3171825"/>
                  <a:gd name="connsiteY2" fmla="*/ 447675 h 2601913"/>
                  <a:gd name="connsiteX3" fmla="*/ 2513013 w 3171825"/>
                  <a:gd name="connsiteY3" fmla="*/ 19050 h 2601913"/>
                  <a:gd name="connsiteX4" fmla="*/ 2894013 w 3171825"/>
                  <a:gd name="connsiteY4" fmla="*/ 561975 h 2601913"/>
                  <a:gd name="connsiteX5" fmla="*/ 2436813 w 3171825"/>
                  <a:gd name="connsiteY5" fmla="*/ 1704975 h 2601913"/>
                  <a:gd name="connsiteX6" fmla="*/ 2836863 w 3171825"/>
                  <a:gd name="connsiteY6" fmla="*/ 2438400 h 2601913"/>
                  <a:gd name="connsiteX7" fmla="*/ 427038 w 3171825"/>
                  <a:gd name="connsiteY7" fmla="*/ 2552700 h 2601913"/>
                  <a:gd name="connsiteX8" fmla="*/ 274638 w 3171825"/>
                  <a:gd name="connsiteY8" fmla="*/ 2171700 h 260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71825" h="2601913">
                    <a:moveTo>
                      <a:pt x="274638" y="2171700"/>
                    </a:moveTo>
                    <a:cubicBezTo>
                      <a:pt x="298451" y="1971675"/>
                      <a:pt x="354013" y="1639887"/>
                      <a:pt x="569913" y="1352550"/>
                    </a:cubicBezTo>
                    <a:cubicBezTo>
                      <a:pt x="785813" y="1065213"/>
                      <a:pt x="1246188" y="669925"/>
                      <a:pt x="1570038" y="447675"/>
                    </a:cubicBezTo>
                    <a:cubicBezTo>
                      <a:pt x="1893888" y="225425"/>
                      <a:pt x="2292351" y="0"/>
                      <a:pt x="2513013" y="19050"/>
                    </a:cubicBezTo>
                    <a:cubicBezTo>
                      <a:pt x="2733675" y="38100"/>
                      <a:pt x="2906713" y="280988"/>
                      <a:pt x="2894013" y="561975"/>
                    </a:cubicBezTo>
                    <a:cubicBezTo>
                      <a:pt x="2881313" y="842963"/>
                      <a:pt x="2446338" y="1392238"/>
                      <a:pt x="2436813" y="1704975"/>
                    </a:cubicBezTo>
                    <a:cubicBezTo>
                      <a:pt x="2427288" y="2017712"/>
                      <a:pt x="3171825" y="2297113"/>
                      <a:pt x="2836863" y="2438400"/>
                    </a:cubicBezTo>
                    <a:cubicBezTo>
                      <a:pt x="2501901" y="2579687"/>
                      <a:pt x="854076" y="2601913"/>
                      <a:pt x="427038" y="2552700"/>
                    </a:cubicBezTo>
                    <a:cubicBezTo>
                      <a:pt x="0" y="2503487"/>
                      <a:pt x="250826" y="2371725"/>
                      <a:pt x="274638" y="2171700"/>
                    </a:cubicBezTo>
                    <a:close/>
                  </a:path>
                </a:pathLst>
              </a:custGeom>
              <a:solidFill>
                <a:srgbClr val="FFE7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2479675" y="3940175"/>
                <a:ext cx="1979613" cy="1809750"/>
              </a:xfrm>
              <a:custGeom>
                <a:avLst/>
                <a:gdLst>
                  <a:gd name="connsiteX0" fmla="*/ 90488 w 1979613"/>
                  <a:gd name="connsiteY0" fmla="*/ 1603375 h 1809750"/>
                  <a:gd name="connsiteX1" fmla="*/ 433388 w 1979613"/>
                  <a:gd name="connsiteY1" fmla="*/ 898525 h 1809750"/>
                  <a:gd name="connsiteX2" fmla="*/ 1042988 w 1979613"/>
                  <a:gd name="connsiteY2" fmla="*/ 279400 h 1809750"/>
                  <a:gd name="connsiteX3" fmla="*/ 1500188 w 1979613"/>
                  <a:gd name="connsiteY3" fmla="*/ 3175 h 1809750"/>
                  <a:gd name="connsiteX4" fmla="*/ 1500188 w 1979613"/>
                  <a:gd name="connsiteY4" fmla="*/ 298450 h 1809750"/>
                  <a:gd name="connsiteX5" fmla="*/ 1681163 w 1979613"/>
                  <a:gd name="connsiteY5" fmla="*/ 346075 h 1809750"/>
                  <a:gd name="connsiteX6" fmla="*/ 1909763 w 1979613"/>
                  <a:gd name="connsiteY6" fmla="*/ 136525 h 1809750"/>
                  <a:gd name="connsiteX7" fmla="*/ 1919288 w 1979613"/>
                  <a:gd name="connsiteY7" fmla="*/ 403225 h 1809750"/>
                  <a:gd name="connsiteX8" fmla="*/ 1547813 w 1979613"/>
                  <a:gd name="connsiteY8" fmla="*/ 965200 h 1809750"/>
                  <a:gd name="connsiteX9" fmla="*/ 1862138 w 1979613"/>
                  <a:gd name="connsiteY9" fmla="*/ 1651000 h 1809750"/>
                  <a:gd name="connsiteX10" fmla="*/ 1243013 w 1979613"/>
                  <a:gd name="connsiteY10" fmla="*/ 1784350 h 1809750"/>
                  <a:gd name="connsiteX11" fmla="*/ 519113 w 1979613"/>
                  <a:gd name="connsiteY11" fmla="*/ 1803400 h 1809750"/>
                  <a:gd name="connsiteX12" fmla="*/ 71438 w 1979613"/>
                  <a:gd name="connsiteY12" fmla="*/ 1755775 h 1809750"/>
                  <a:gd name="connsiteX13" fmla="*/ 90488 w 1979613"/>
                  <a:gd name="connsiteY13" fmla="*/ 1603375 h 1809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79613" h="1809750">
                    <a:moveTo>
                      <a:pt x="90488" y="1603375"/>
                    </a:moveTo>
                    <a:cubicBezTo>
                      <a:pt x="150813" y="1460500"/>
                      <a:pt x="274638" y="1119188"/>
                      <a:pt x="433388" y="898525"/>
                    </a:cubicBezTo>
                    <a:cubicBezTo>
                      <a:pt x="592138" y="677862"/>
                      <a:pt x="865188" y="428625"/>
                      <a:pt x="1042988" y="279400"/>
                    </a:cubicBezTo>
                    <a:cubicBezTo>
                      <a:pt x="1220788" y="130175"/>
                      <a:pt x="1423988" y="0"/>
                      <a:pt x="1500188" y="3175"/>
                    </a:cubicBezTo>
                    <a:cubicBezTo>
                      <a:pt x="1576388" y="6350"/>
                      <a:pt x="1470026" y="241300"/>
                      <a:pt x="1500188" y="298450"/>
                    </a:cubicBezTo>
                    <a:cubicBezTo>
                      <a:pt x="1530350" y="355600"/>
                      <a:pt x="1612900" y="373063"/>
                      <a:pt x="1681163" y="346075"/>
                    </a:cubicBezTo>
                    <a:cubicBezTo>
                      <a:pt x="1749426" y="319087"/>
                      <a:pt x="1870076" y="127000"/>
                      <a:pt x="1909763" y="136525"/>
                    </a:cubicBezTo>
                    <a:cubicBezTo>
                      <a:pt x="1949451" y="146050"/>
                      <a:pt x="1979613" y="265113"/>
                      <a:pt x="1919288" y="403225"/>
                    </a:cubicBezTo>
                    <a:cubicBezTo>
                      <a:pt x="1858963" y="541337"/>
                      <a:pt x="1557338" y="757238"/>
                      <a:pt x="1547813" y="965200"/>
                    </a:cubicBezTo>
                    <a:cubicBezTo>
                      <a:pt x="1538288" y="1173162"/>
                      <a:pt x="1912938" y="1514475"/>
                      <a:pt x="1862138" y="1651000"/>
                    </a:cubicBezTo>
                    <a:cubicBezTo>
                      <a:pt x="1811338" y="1787525"/>
                      <a:pt x="1466850" y="1758950"/>
                      <a:pt x="1243013" y="1784350"/>
                    </a:cubicBezTo>
                    <a:cubicBezTo>
                      <a:pt x="1019176" y="1809750"/>
                      <a:pt x="714375" y="1808162"/>
                      <a:pt x="519113" y="1803400"/>
                    </a:cubicBezTo>
                    <a:cubicBezTo>
                      <a:pt x="323851" y="1798638"/>
                      <a:pt x="142876" y="1792288"/>
                      <a:pt x="71438" y="1755775"/>
                    </a:cubicBezTo>
                    <a:cubicBezTo>
                      <a:pt x="0" y="1719262"/>
                      <a:pt x="30163" y="1746250"/>
                      <a:pt x="90488" y="1603375"/>
                    </a:cubicBezTo>
                    <a:close/>
                  </a:path>
                </a:pathLst>
              </a:custGeom>
              <a:solidFill>
                <a:srgbClr val="92FA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859088" y="4306888"/>
                <a:ext cx="1187450" cy="1301749"/>
              </a:xfrm>
              <a:custGeom>
                <a:avLst/>
                <a:gdLst>
                  <a:gd name="connsiteX0" fmla="*/ 15875 w 1187450"/>
                  <a:gd name="connsiteY0" fmla="*/ 1150937 h 1301749"/>
                  <a:gd name="connsiteX1" fmla="*/ 292100 w 1187450"/>
                  <a:gd name="connsiteY1" fmla="*/ 588962 h 1301749"/>
                  <a:gd name="connsiteX2" fmla="*/ 806450 w 1187450"/>
                  <a:gd name="connsiteY2" fmla="*/ 55562 h 1301749"/>
                  <a:gd name="connsiteX3" fmla="*/ 939800 w 1187450"/>
                  <a:gd name="connsiteY3" fmla="*/ 255587 h 1301749"/>
                  <a:gd name="connsiteX4" fmla="*/ 1082675 w 1187450"/>
                  <a:gd name="connsiteY4" fmla="*/ 284162 h 1301749"/>
                  <a:gd name="connsiteX5" fmla="*/ 987425 w 1187450"/>
                  <a:gd name="connsiteY5" fmla="*/ 788987 h 1301749"/>
                  <a:gd name="connsiteX6" fmla="*/ 1139825 w 1187450"/>
                  <a:gd name="connsiteY6" fmla="*/ 1141412 h 1301749"/>
                  <a:gd name="connsiteX7" fmla="*/ 701675 w 1187450"/>
                  <a:gd name="connsiteY7" fmla="*/ 1236662 h 1301749"/>
                  <a:gd name="connsiteX8" fmla="*/ 196850 w 1187450"/>
                  <a:gd name="connsiteY8" fmla="*/ 1293812 h 1301749"/>
                  <a:gd name="connsiteX9" fmla="*/ 15875 w 1187450"/>
                  <a:gd name="connsiteY9" fmla="*/ 1150937 h 1301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7450" h="1301749">
                    <a:moveTo>
                      <a:pt x="15875" y="1150937"/>
                    </a:moveTo>
                    <a:cubicBezTo>
                      <a:pt x="31750" y="1033462"/>
                      <a:pt x="160338" y="771525"/>
                      <a:pt x="292100" y="588962"/>
                    </a:cubicBezTo>
                    <a:cubicBezTo>
                      <a:pt x="423863" y="406400"/>
                      <a:pt x="698500" y="111125"/>
                      <a:pt x="806450" y="55562"/>
                    </a:cubicBezTo>
                    <a:cubicBezTo>
                      <a:pt x="914400" y="0"/>
                      <a:pt x="893763" y="217487"/>
                      <a:pt x="939800" y="255587"/>
                    </a:cubicBezTo>
                    <a:cubicBezTo>
                      <a:pt x="985837" y="293687"/>
                      <a:pt x="1074738" y="195262"/>
                      <a:pt x="1082675" y="284162"/>
                    </a:cubicBezTo>
                    <a:cubicBezTo>
                      <a:pt x="1090612" y="373062"/>
                      <a:pt x="977900" y="646112"/>
                      <a:pt x="987425" y="788987"/>
                    </a:cubicBezTo>
                    <a:cubicBezTo>
                      <a:pt x="996950" y="931862"/>
                      <a:pt x="1187450" y="1066800"/>
                      <a:pt x="1139825" y="1141412"/>
                    </a:cubicBezTo>
                    <a:cubicBezTo>
                      <a:pt x="1092200" y="1216024"/>
                      <a:pt x="858837" y="1211262"/>
                      <a:pt x="701675" y="1236662"/>
                    </a:cubicBezTo>
                    <a:cubicBezTo>
                      <a:pt x="544513" y="1262062"/>
                      <a:pt x="311150" y="1301749"/>
                      <a:pt x="196850" y="1293812"/>
                    </a:cubicBezTo>
                    <a:cubicBezTo>
                      <a:pt x="82550" y="1285875"/>
                      <a:pt x="0" y="1268412"/>
                      <a:pt x="15875" y="1150937"/>
                    </a:cubicBezTo>
                    <a:close/>
                  </a:path>
                </a:pathLst>
              </a:custGeom>
              <a:solidFill>
                <a:srgbClr val="3BAB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3152776" y="4660900"/>
                <a:ext cx="623887" cy="715962"/>
              </a:xfrm>
              <a:custGeom>
                <a:avLst/>
                <a:gdLst>
                  <a:gd name="connsiteX0" fmla="*/ 36512 w 623887"/>
                  <a:gd name="connsiteY0" fmla="*/ 606425 h 715962"/>
                  <a:gd name="connsiteX1" fmla="*/ 322262 w 623887"/>
                  <a:gd name="connsiteY1" fmla="*/ 111125 h 715962"/>
                  <a:gd name="connsiteX2" fmla="*/ 588962 w 623887"/>
                  <a:gd name="connsiteY2" fmla="*/ 44450 h 715962"/>
                  <a:gd name="connsiteX3" fmla="*/ 484187 w 623887"/>
                  <a:gd name="connsiteY3" fmla="*/ 377825 h 715962"/>
                  <a:gd name="connsiteX4" fmla="*/ 560387 w 623887"/>
                  <a:gd name="connsiteY4" fmla="*/ 663575 h 715962"/>
                  <a:gd name="connsiteX5" fmla="*/ 103187 w 623887"/>
                  <a:gd name="connsiteY5" fmla="*/ 692150 h 715962"/>
                  <a:gd name="connsiteX6" fmla="*/ 36512 w 623887"/>
                  <a:gd name="connsiteY6" fmla="*/ 606425 h 715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3887" h="715962">
                    <a:moveTo>
                      <a:pt x="36512" y="606425"/>
                    </a:moveTo>
                    <a:cubicBezTo>
                      <a:pt x="73024" y="509588"/>
                      <a:pt x="230187" y="204787"/>
                      <a:pt x="322262" y="111125"/>
                    </a:cubicBezTo>
                    <a:cubicBezTo>
                      <a:pt x="414337" y="17463"/>
                      <a:pt x="561974" y="0"/>
                      <a:pt x="588962" y="44450"/>
                    </a:cubicBezTo>
                    <a:cubicBezTo>
                      <a:pt x="615950" y="88900"/>
                      <a:pt x="488949" y="274638"/>
                      <a:pt x="484187" y="377825"/>
                    </a:cubicBezTo>
                    <a:cubicBezTo>
                      <a:pt x="479425" y="481012"/>
                      <a:pt x="623887" y="611188"/>
                      <a:pt x="560387" y="663575"/>
                    </a:cubicBezTo>
                    <a:cubicBezTo>
                      <a:pt x="496887" y="715962"/>
                      <a:pt x="190500" y="704850"/>
                      <a:pt x="103187" y="692150"/>
                    </a:cubicBezTo>
                    <a:cubicBezTo>
                      <a:pt x="15874" y="679450"/>
                      <a:pt x="0" y="703262"/>
                      <a:pt x="36512" y="606425"/>
                    </a:cubicBezTo>
                    <a:close/>
                  </a:path>
                </a:pathLst>
              </a:custGeom>
              <a:solidFill>
                <a:srgbClr val="6120E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7" name="Group 62"/>
            <p:cNvGrpSpPr/>
            <p:nvPr/>
          </p:nvGrpSpPr>
          <p:grpSpPr>
            <a:xfrm rot="21382477">
              <a:off x="2638525" y="4100635"/>
              <a:ext cx="3166686" cy="1798638"/>
              <a:chOff x="2637810" y="3543600"/>
              <a:chExt cx="3166686" cy="1798638"/>
            </a:xfrm>
          </p:grpSpPr>
          <p:grpSp>
            <p:nvGrpSpPr>
              <p:cNvPr id="10" name="Group 57"/>
              <p:cNvGrpSpPr/>
              <p:nvPr/>
            </p:nvGrpSpPr>
            <p:grpSpPr>
              <a:xfrm>
                <a:off x="2637810" y="3543600"/>
                <a:ext cx="3166686" cy="1798638"/>
                <a:chOff x="2662524" y="3471885"/>
                <a:chExt cx="3166686" cy="1798638"/>
              </a:xfrm>
            </p:grpSpPr>
            <p:sp>
              <p:nvSpPr>
                <p:cNvPr id="13" name="Oval 12"/>
                <p:cNvSpPr/>
                <p:nvPr/>
              </p:nvSpPr>
              <p:spPr>
                <a:xfrm rot="3631115">
                  <a:off x="3346548" y="2787861"/>
                  <a:ext cx="1798638" cy="3166686"/>
                </a:xfrm>
                <a:prstGeom prst="ellipse">
                  <a:avLst/>
                </a:prstGeom>
                <a:blipFill dpi="0" rotWithShape="1">
                  <a:blip r:embed="rId2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 rot="3631115">
                  <a:off x="3600831" y="2981703"/>
                  <a:ext cx="1290073" cy="2779003"/>
                </a:xfrm>
                <a:prstGeom prst="ellipse">
                  <a:avLst/>
                </a:prstGeom>
                <a:blipFill dpi="0" rotWithShape="1">
                  <a:blip r:embed="rId2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 rot="3631115">
                  <a:off x="3792887" y="3212924"/>
                  <a:ext cx="905960" cy="2316560"/>
                </a:xfrm>
                <a:prstGeom prst="ellipse">
                  <a:avLst/>
                </a:prstGeom>
                <a:blipFill dpi="0" rotWithShape="1">
                  <a:blip r:embed="rId2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 rot="3631115">
                  <a:off x="3989331" y="3510807"/>
                  <a:ext cx="513072" cy="1720795"/>
                </a:xfrm>
                <a:prstGeom prst="ellipse">
                  <a:avLst/>
                </a:prstGeom>
                <a:blipFill dpi="0" rotWithShape="1">
                  <a:blip r:embed="rId2" cstate="print">
                    <a:alphaModFix amt="32000"/>
                    <a:duotone>
                      <a:schemeClr val="lt1">
                        <a:shade val="75000"/>
                        <a:satMod val="105000"/>
                      </a:schemeClr>
                      <a:schemeClr val="lt1">
                        <a:tint val="95000"/>
                        <a:satMod val="105000"/>
                      </a:schemeClr>
                    </a:duotone>
                  </a:blip>
                  <a:srcRect/>
                  <a:tile tx="0" ty="0" sx="38000" sy="38000" flip="none" algn="tl"/>
                </a:blip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1003">
                  <a:schemeClr val="lt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cxnSp>
            <p:nvCxnSpPr>
              <p:cNvPr id="11" name="Straight Connector 10"/>
              <p:cNvCxnSpPr>
                <a:stCxn id="13" idx="4"/>
                <a:endCxn id="13" idx="0"/>
              </p:cNvCxnSpPr>
              <p:nvPr/>
            </p:nvCxnSpPr>
            <p:spPr>
              <a:xfrm flipV="1">
                <a:off x="2842829" y="3663691"/>
                <a:ext cx="2756648" cy="155845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13" idx="2"/>
                <a:endCxn id="13" idx="6"/>
              </p:cNvCxnSpPr>
              <p:nvPr/>
            </p:nvCxnSpPr>
            <p:spPr>
              <a:xfrm>
                <a:off x="3778561" y="3660048"/>
                <a:ext cx="885184" cy="156574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Oval 7"/>
            <p:cNvSpPr/>
            <p:nvPr/>
          </p:nvSpPr>
          <p:spPr>
            <a:xfrm>
              <a:off x="3619108" y="4229492"/>
              <a:ext cx="76200" cy="76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Oval 8"/>
            <p:cNvSpPr/>
            <p:nvPr/>
          </p:nvSpPr>
          <p:spPr>
            <a:xfrm>
              <a:off x="3057427" y="3667027"/>
              <a:ext cx="1219200" cy="1143000"/>
            </a:xfrm>
            <a:prstGeom prst="ellipse">
              <a:avLst/>
            </a:prstGeom>
            <a:noFill/>
            <a:ln w="127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057400"/>
            <a:ext cx="5673725" cy="205167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Curvature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Pair-wise smoothness: limitations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42689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discrete </a:t>
            </a:r>
            <a:r>
              <a:rPr lang="en-US" sz="2800" dirty="0" smtClean="0">
                <a:solidFill>
                  <a:srgbClr val="FF0000"/>
                </a:solidFill>
              </a:rPr>
              <a:t>metrication errors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grpSp>
        <p:nvGrpSpPr>
          <p:cNvPr id="26" name="Group 25"/>
          <p:cNvGrpSpPr/>
          <p:nvPr/>
        </p:nvGrpSpPr>
        <p:grpSpPr>
          <a:xfrm>
            <a:off x="1720850" y="3732153"/>
            <a:ext cx="2393950" cy="2894012"/>
            <a:chOff x="1720850" y="3732153"/>
            <a:chExt cx="2393950" cy="2894012"/>
          </a:xfrm>
        </p:grpSpPr>
        <p:pic>
          <p:nvPicPr>
            <p:cNvPr id="7" name="Picture 5" descr="barsuk2_slice2_n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0850" y="3732153"/>
              <a:ext cx="2393950" cy="2878138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057400" y="6229290"/>
              <a:ext cx="18049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Times New Roman" pitchFamily="18" charset="0"/>
                </a:rPr>
                <a:t>4-neighborhood</a:t>
              </a: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447800" y="3486090"/>
            <a:ext cx="1238250" cy="1216025"/>
            <a:chOff x="952" y="1867"/>
            <a:chExt cx="780" cy="766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952" y="1867"/>
              <a:ext cx="780" cy="76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0" descr="C:\home\Presentations\ICCV03\crop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27" y="1946"/>
              <a:ext cx="620" cy="620"/>
            </a:xfrm>
            <a:prstGeom prst="rect">
              <a:avLst/>
            </a:prstGeom>
            <a:solidFill>
              <a:srgbClr val="F3A313"/>
            </a:solidFill>
          </p:spPr>
        </p:pic>
      </p:grpSp>
      <p:sp>
        <p:nvSpPr>
          <p:cNvPr id="19" name="Rectangle 18"/>
          <p:cNvSpPr/>
          <p:nvPr/>
        </p:nvSpPr>
        <p:spPr>
          <a:xfrm>
            <a:off x="609600" y="281493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 continuous convex formulations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2743200" y="4114799"/>
            <a:ext cx="1295400" cy="990601"/>
            <a:chOff x="2743200" y="4114799"/>
            <a:chExt cx="1295400" cy="990601"/>
          </a:xfrm>
        </p:grpSpPr>
        <p:sp>
          <p:nvSpPr>
            <p:cNvPr id="20" name="Oval 19"/>
            <p:cNvSpPr/>
            <p:nvPr/>
          </p:nvSpPr>
          <p:spPr>
            <a:xfrm>
              <a:off x="3581400" y="4648200"/>
              <a:ext cx="457200" cy="457200"/>
            </a:xfrm>
            <a:prstGeom prst="ellipse">
              <a:avLst/>
            </a:prstGeom>
            <a:noFill/>
            <a:ln w="635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743200" y="4114799"/>
              <a:ext cx="965675" cy="517021"/>
            </a:xfrm>
            <a:custGeom>
              <a:avLst/>
              <a:gdLst>
                <a:gd name="connsiteX0" fmla="*/ 880217 w 880217"/>
                <a:gd name="connsiteY0" fmla="*/ 606752 h 606752"/>
                <a:gd name="connsiteX1" fmla="*/ 589660 w 880217"/>
                <a:gd name="connsiteY1" fmla="*/ 162370 h 606752"/>
                <a:gd name="connsiteX2" fmla="*/ 0 w 880217"/>
                <a:gd name="connsiteY2" fmla="*/ 0 h 60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0217" h="606752">
                  <a:moveTo>
                    <a:pt x="880217" y="606752"/>
                  </a:moveTo>
                  <a:cubicBezTo>
                    <a:pt x="808290" y="435123"/>
                    <a:pt x="736363" y="263495"/>
                    <a:pt x="589660" y="162370"/>
                  </a:cubicBezTo>
                  <a:cubicBezTo>
                    <a:pt x="442957" y="61245"/>
                    <a:pt x="221478" y="30622"/>
                    <a:pt x="0" y="0"/>
                  </a:cubicBezTo>
                </a:path>
              </a:pathLst>
            </a:custGeom>
            <a:ln w="6350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34000" y="3532067"/>
            <a:ext cx="2662221" cy="3097333"/>
            <a:chOff x="5334000" y="3532067"/>
            <a:chExt cx="2662221" cy="3097333"/>
          </a:xfrm>
        </p:grpSpPr>
        <p:grpSp>
          <p:nvGrpSpPr>
            <p:cNvPr id="27" name="Group 26"/>
            <p:cNvGrpSpPr/>
            <p:nvPr/>
          </p:nvGrpSpPr>
          <p:grpSpPr>
            <a:xfrm>
              <a:off x="5608638" y="3740030"/>
              <a:ext cx="2387583" cy="2889370"/>
              <a:chOff x="5608638" y="3740030"/>
              <a:chExt cx="2387583" cy="2889370"/>
            </a:xfrm>
          </p:grpSpPr>
          <p:pic>
            <p:nvPicPr>
              <p:cNvPr id="13" name="Picture 13" descr="barsuk2_slice2_n2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08638" y="3740030"/>
                <a:ext cx="2387583" cy="2870260"/>
              </a:xfrm>
              <a:prstGeom prst="rect">
                <a:avLst/>
              </a:prstGeom>
              <a:noFill/>
            </p:spPr>
          </p:pic>
          <p:sp>
            <p:nvSpPr>
              <p:cNvPr id="14" name="Text Box 14"/>
              <p:cNvSpPr txBox="1">
                <a:spLocks noChangeArrowheads="1"/>
              </p:cNvSpPr>
              <p:nvPr/>
            </p:nvSpPr>
            <p:spPr bwMode="auto">
              <a:xfrm>
                <a:off x="5924550" y="6229290"/>
                <a:ext cx="18213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chemeClr val="bg1"/>
                    </a:solidFill>
                    <a:latin typeface="Times New Roman" pitchFamily="18" charset="0"/>
                  </a:rPr>
                  <a:t>8-neighborhood</a:t>
                </a:r>
                <a:endParaRPr lang="en-US" sz="2000" dirty="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6" name="Group 16"/>
            <p:cNvGrpSpPr>
              <a:grpSpLocks/>
            </p:cNvGrpSpPr>
            <p:nvPr/>
          </p:nvGrpSpPr>
          <p:grpSpPr bwMode="auto">
            <a:xfrm>
              <a:off x="5334000" y="3532067"/>
              <a:ext cx="1238250" cy="1216025"/>
              <a:chOff x="3435" y="2008"/>
              <a:chExt cx="780" cy="766"/>
            </a:xfrm>
          </p:grpSpPr>
          <p:sp>
            <p:nvSpPr>
              <p:cNvPr id="17" name="Rectangle 17"/>
              <p:cNvSpPr>
                <a:spLocks noChangeArrowheads="1"/>
              </p:cNvSpPr>
              <p:nvPr/>
            </p:nvSpPr>
            <p:spPr bwMode="auto">
              <a:xfrm>
                <a:off x="3435" y="2008"/>
                <a:ext cx="780" cy="766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18" descr="C:\home\Presentations\ICCV03\Image2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41" y="2097"/>
                <a:ext cx="570" cy="589"/>
              </a:xfrm>
              <a:prstGeom prst="rect">
                <a:avLst/>
              </a:prstGeom>
              <a:solidFill>
                <a:srgbClr val="F3A313"/>
              </a:solidFill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6629400" y="4114800"/>
              <a:ext cx="1295400" cy="990601"/>
              <a:chOff x="2743200" y="4114799"/>
              <a:chExt cx="1295400" cy="990601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3581400" y="4648200"/>
                <a:ext cx="457200" cy="457200"/>
              </a:xfrm>
              <a:prstGeom prst="ellipse">
                <a:avLst/>
              </a:prstGeom>
              <a:noFill/>
              <a:ln w="6350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743200" y="4114799"/>
                <a:ext cx="965675" cy="517021"/>
              </a:xfrm>
              <a:custGeom>
                <a:avLst/>
                <a:gdLst>
                  <a:gd name="connsiteX0" fmla="*/ 880217 w 880217"/>
                  <a:gd name="connsiteY0" fmla="*/ 606752 h 606752"/>
                  <a:gd name="connsiteX1" fmla="*/ 589660 w 880217"/>
                  <a:gd name="connsiteY1" fmla="*/ 162370 h 606752"/>
                  <a:gd name="connsiteX2" fmla="*/ 0 w 880217"/>
                  <a:gd name="connsiteY2" fmla="*/ 0 h 606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80217" h="606752">
                    <a:moveTo>
                      <a:pt x="880217" y="606752"/>
                    </a:moveTo>
                    <a:cubicBezTo>
                      <a:pt x="808290" y="435123"/>
                      <a:pt x="736363" y="263495"/>
                      <a:pt x="589660" y="162370"/>
                    </a:cubicBezTo>
                    <a:cubicBezTo>
                      <a:pt x="442957" y="61245"/>
                      <a:pt x="221478" y="30622"/>
                      <a:pt x="0" y="0"/>
                    </a:cubicBezTo>
                  </a:path>
                </a:pathLst>
              </a:custGeom>
              <a:ln w="63500"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9" name="Rectangle 28"/>
          <p:cNvSpPr/>
          <p:nvPr/>
        </p:nvSpPr>
        <p:spPr>
          <a:xfrm>
            <a:off x="609600" y="2362200"/>
            <a:ext cx="47004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 resolved by higher connectivity</a:t>
            </a:r>
          </a:p>
        </p:txBody>
      </p:sp>
    </p:spTree>
    <p:extLst>
      <p:ext uri="{BB962C8B-B14F-4D97-AF65-F5344CB8AC3E}">
        <p14:creationId xmlns:p14="http://schemas.microsoft.com/office/powerpoint/2010/main" xmlns="" val="19306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667000" y="3505200"/>
            <a:ext cx="3733800" cy="304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1400" y="4191000"/>
            <a:ext cx="1905000" cy="16764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Pair-wise smoothness: limitations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68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boundary </a:t>
            </a:r>
            <a:r>
              <a:rPr lang="en-US" sz="2800" dirty="0" smtClean="0">
                <a:solidFill>
                  <a:srgbClr val="FF0000"/>
                </a:solidFill>
              </a:rPr>
              <a:t>over-smoothing    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smtClean="0"/>
              <a:t>(a.k.a. </a:t>
            </a:r>
            <a:r>
              <a:rPr lang="en-US" sz="2800" i="1" dirty="0" smtClean="0"/>
              <a:t>shrinking bias</a:t>
            </a:r>
            <a:r>
              <a:rPr lang="en-US" sz="2800" dirty="0" smtClean="0"/>
              <a:t>)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581400" y="4191000"/>
            <a:ext cx="1905000" cy="1676400"/>
            <a:chOff x="2743200" y="4191000"/>
            <a:chExt cx="1905000" cy="1676400"/>
          </a:xfrm>
        </p:grpSpPr>
        <p:sp>
          <p:nvSpPr>
            <p:cNvPr id="11" name="Rectangle 10"/>
            <p:cNvSpPr/>
            <p:nvPr/>
          </p:nvSpPr>
          <p:spPr>
            <a:xfrm>
              <a:off x="3810000" y="4191000"/>
              <a:ext cx="46679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i="1" dirty="0" smtClean="0">
                  <a:solidFill>
                    <a:srgbClr val="00FF00"/>
                  </a:solidFill>
                  <a:latin typeface="Times" pitchFamily="18" charset="0"/>
                  <a:cs typeface="Times" pitchFamily="18" charset="0"/>
                </a:rPr>
                <a:t>S</a:t>
              </a:r>
              <a:endParaRPr lang="en-US" sz="4400" dirty="0">
                <a:solidFill>
                  <a:srgbClr val="00FF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743200" y="4191000"/>
              <a:ext cx="1905000" cy="1676400"/>
            </a:xfrm>
            <a:prstGeom prst="roundRect">
              <a:avLst/>
            </a:prstGeom>
            <a:noFill/>
            <a:ln w="53975"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306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Pair-wise smoothness: limitations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2814935"/>
            <a:ext cx="5867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 curvature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2362200"/>
            <a:ext cx="4792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needs higher-order smoothness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768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boundary </a:t>
            </a:r>
            <a:r>
              <a:rPr lang="en-US" sz="2800" dirty="0" smtClean="0">
                <a:solidFill>
                  <a:srgbClr val="FF0000"/>
                </a:solidFill>
              </a:rPr>
              <a:t>over-smoothing </a:t>
            </a:r>
            <a:r>
              <a:rPr lang="en-US" sz="2800" dirty="0" smtClean="0">
                <a:solidFill>
                  <a:srgbClr val="0000FF"/>
                </a:solidFill>
              </a:rPr>
              <a:t>    </a:t>
            </a:r>
            <a:r>
              <a:rPr lang="en-US" sz="2800" dirty="0" smtClean="0"/>
              <a:t>(a.k.a. </a:t>
            </a:r>
            <a:r>
              <a:rPr lang="en-US" sz="2800" i="1" dirty="0" smtClean="0"/>
              <a:t>shrinking bias</a:t>
            </a:r>
            <a:r>
              <a:rPr lang="en-US" sz="2800" dirty="0" smtClean="0"/>
              <a:t>)</a:t>
            </a:r>
          </a:p>
        </p:txBody>
      </p:sp>
      <p:pic>
        <p:nvPicPr>
          <p:cNvPr id="12" name="Picture 5" descr="hous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149475"/>
            <a:ext cx="1508125" cy="1508125"/>
          </a:xfrm>
          <a:prstGeom prst="rect">
            <a:avLst/>
          </a:prstGeom>
          <a:noFill/>
        </p:spPr>
      </p:pic>
      <p:pic>
        <p:nvPicPr>
          <p:cNvPr id="13" name="Picture 6" descr="hous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711575"/>
            <a:ext cx="1508125" cy="1508125"/>
          </a:xfrm>
          <a:prstGeom prst="rect">
            <a:avLst/>
          </a:prstGeom>
          <a:noFill/>
        </p:spPr>
      </p:pic>
      <p:pic>
        <p:nvPicPr>
          <p:cNvPr id="14" name="Picture 7" descr="hous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273675"/>
            <a:ext cx="1508125" cy="1508125"/>
          </a:xfrm>
          <a:prstGeom prst="rect">
            <a:avLst/>
          </a:prstGeom>
          <a:noFill/>
        </p:spPr>
      </p:pic>
      <p:pic>
        <p:nvPicPr>
          <p:cNvPr id="15" name="Picture 4" descr="house_roof_withou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0425" y="3371850"/>
            <a:ext cx="4041775" cy="3409950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>
          <a:xfrm>
            <a:off x="3806825" y="3124200"/>
            <a:ext cx="546931" cy="663723"/>
          </a:xfrm>
          <a:custGeom>
            <a:avLst/>
            <a:gdLst>
              <a:gd name="connsiteX0" fmla="*/ 0 w 546931"/>
              <a:gd name="connsiteY0" fmla="*/ 608175 h 663723"/>
              <a:gd name="connsiteX1" fmla="*/ 76912 w 546931"/>
              <a:gd name="connsiteY1" fmla="*/ 505626 h 663723"/>
              <a:gd name="connsiteX2" fmla="*/ 85458 w 546931"/>
              <a:gd name="connsiteY2" fmla="*/ 103974 h 663723"/>
              <a:gd name="connsiteX3" fmla="*/ 401653 w 546931"/>
              <a:gd name="connsiteY3" fmla="*/ 78336 h 663723"/>
              <a:gd name="connsiteX4" fmla="*/ 452927 w 546931"/>
              <a:gd name="connsiteY4" fmla="*/ 573992 h 663723"/>
              <a:gd name="connsiteX5" fmla="*/ 546931 w 546931"/>
              <a:gd name="connsiteY5" fmla="*/ 616721 h 663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931" h="663723">
                <a:moveTo>
                  <a:pt x="0" y="608175"/>
                </a:moveTo>
                <a:cubicBezTo>
                  <a:pt x="31334" y="598917"/>
                  <a:pt x="62669" y="589659"/>
                  <a:pt x="76912" y="505626"/>
                </a:cubicBezTo>
                <a:cubicBezTo>
                  <a:pt x="91155" y="421593"/>
                  <a:pt x="31335" y="175189"/>
                  <a:pt x="85458" y="103974"/>
                </a:cubicBezTo>
                <a:cubicBezTo>
                  <a:pt x="139582" y="32759"/>
                  <a:pt x="340408" y="0"/>
                  <a:pt x="401653" y="78336"/>
                </a:cubicBezTo>
                <a:cubicBezTo>
                  <a:pt x="462898" y="156672"/>
                  <a:pt x="428714" y="484261"/>
                  <a:pt x="452927" y="573992"/>
                </a:cubicBezTo>
                <a:cubicBezTo>
                  <a:pt x="477140" y="663723"/>
                  <a:pt x="512035" y="640222"/>
                  <a:pt x="546931" y="616721"/>
                </a:cubicBezTo>
              </a:path>
            </a:pathLst>
          </a:custGeom>
          <a:ln w="222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>
            <a:off x="6324600" y="2209800"/>
            <a:ext cx="533400" cy="4572000"/>
          </a:xfrm>
          <a:prstGeom prst="leftBrace">
            <a:avLst>
              <a:gd name="adj1" fmla="val 352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3581400" y="3200400"/>
            <a:ext cx="990600" cy="457200"/>
            <a:chOff x="3810000" y="3048000"/>
            <a:chExt cx="990600" cy="4572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3810000" y="3048000"/>
              <a:ext cx="990600" cy="4572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886200" y="3048000"/>
              <a:ext cx="914400" cy="4572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2422226" y="6027003"/>
            <a:ext cx="3445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</a:rPr>
              <a:t>multi-view reconstruction </a:t>
            </a:r>
          </a:p>
          <a:p>
            <a:pPr algn="ctr"/>
            <a:r>
              <a:rPr lang="en-US" sz="2400" dirty="0" smtClean="0">
                <a:latin typeface="Times New Roman" pitchFamily="18" charset="0"/>
              </a:rPr>
              <a:t>[</a:t>
            </a:r>
            <a:r>
              <a:rPr lang="en-US" sz="2400" dirty="0" err="1" smtClean="0">
                <a:latin typeface="Times New Roman" pitchFamily="18" charset="0"/>
              </a:rPr>
              <a:t>Vogiatzis</a:t>
            </a:r>
            <a:r>
              <a:rPr lang="en-US" sz="2400" dirty="0" smtClean="0">
                <a:latin typeface="Times New Roman" pitchFamily="18" charset="0"/>
              </a:rPr>
              <a:t> et al. 2005]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6" name="Left Arrow 25"/>
          <p:cNvSpPr/>
          <p:nvPr/>
        </p:nvSpPr>
        <p:spPr>
          <a:xfrm>
            <a:off x="5641649" y="4309217"/>
            <a:ext cx="381000" cy="3810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064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3400" y="5638800"/>
            <a:ext cx="85344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Higher-order smoothness &amp; curvature for discrete regularization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Geman</a:t>
            </a:r>
            <a:r>
              <a:rPr lang="en-US" dirty="0" smtClean="0"/>
              <a:t> and </a:t>
            </a:r>
            <a:r>
              <a:rPr lang="en-US" dirty="0" err="1" smtClean="0"/>
              <a:t>Geman</a:t>
            </a:r>
            <a:r>
              <a:rPr lang="en-US" dirty="0" smtClean="0"/>
              <a:t> 1983           (line process, simulated annealing)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Second-order stereo and surface reconstruction</a:t>
            </a:r>
          </a:p>
          <a:p>
            <a:pPr lvl="1"/>
            <a:r>
              <a:rPr lang="en-US" dirty="0" smtClean="0"/>
              <a:t>Li &amp; </a:t>
            </a:r>
            <a:r>
              <a:rPr lang="en-US" dirty="0" err="1" smtClean="0"/>
              <a:t>Zuker</a:t>
            </a:r>
            <a:r>
              <a:rPr lang="en-US" dirty="0" smtClean="0"/>
              <a:t> 2010                          (loopy belief propagation)</a:t>
            </a:r>
          </a:p>
          <a:p>
            <a:pPr lvl="1"/>
            <a:r>
              <a:rPr lang="en-US" dirty="0" smtClean="0"/>
              <a:t>Woodford et al. 2009                (fusion of proposals, QPBO)</a:t>
            </a:r>
          </a:p>
          <a:p>
            <a:pPr lvl="1"/>
            <a:r>
              <a:rPr lang="en-US" dirty="0" smtClean="0"/>
              <a:t>Olsson et al. 2012-13                (fusion of planes, nearly submodular)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Curvature in segmentation: </a:t>
            </a:r>
          </a:p>
          <a:p>
            <a:pPr lvl="1"/>
            <a:r>
              <a:rPr lang="en-US" dirty="0" err="1" smtClean="0"/>
              <a:t>Schoenemann</a:t>
            </a:r>
            <a:r>
              <a:rPr lang="en-US" dirty="0" smtClean="0"/>
              <a:t> et al. 2009       (complex, LP relaxation, many extra variables) </a:t>
            </a:r>
          </a:p>
          <a:p>
            <a:pPr lvl="1"/>
            <a:r>
              <a:rPr lang="en-US" dirty="0" err="1" smtClean="0"/>
              <a:t>Strandmark</a:t>
            </a:r>
            <a:r>
              <a:rPr lang="en-US" dirty="0" smtClean="0"/>
              <a:t> &amp; </a:t>
            </a:r>
            <a:r>
              <a:rPr lang="en-US" dirty="0" err="1" smtClean="0"/>
              <a:t>Kahl</a:t>
            </a:r>
            <a:r>
              <a:rPr lang="en-US" dirty="0" smtClean="0"/>
              <a:t> 2011         (complex, LP relaxation,…)</a:t>
            </a:r>
          </a:p>
          <a:p>
            <a:pPr lvl="1"/>
            <a:r>
              <a:rPr lang="en-US" dirty="0" smtClean="0"/>
              <a:t>El-</a:t>
            </a:r>
            <a:r>
              <a:rPr lang="en-US" dirty="0" err="1" smtClean="0"/>
              <a:t>Zehiry</a:t>
            </a:r>
            <a:r>
              <a:rPr lang="en-US" dirty="0" smtClean="0"/>
              <a:t> &amp; Grady 2010           (grid, 3-clique, only 90 degree accurate, QPBO)</a:t>
            </a:r>
          </a:p>
          <a:p>
            <a:pPr lvl="1"/>
            <a:r>
              <a:rPr lang="en-US" dirty="0" err="1" smtClean="0"/>
              <a:t>Shekhovtsov</a:t>
            </a:r>
            <a:r>
              <a:rPr lang="en-US" dirty="0" smtClean="0"/>
              <a:t> et al.  2012         (grid patches, approximately learned, QPBO)</a:t>
            </a:r>
          </a:p>
          <a:p>
            <a:pPr lvl="1"/>
            <a:r>
              <a:rPr lang="en-US" dirty="0" smtClean="0"/>
              <a:t>Olsson et al. 2013          (grid patches, </a:t>
            </a:r>
            <a:r>
              <a:rPr lang="en-US" dirty="0" smtClean="0">
                <a:solidFill>
                  <a:srgbClr val="FF0000"/>
                </a:solidFill>
              </a:rPr>
              <a:t>integral geometry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partial enumeration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Nieuwenhuis</a:t>
            </a:r>
            <a:r>
              <a:rPr lang="en-US" dirty="0" smtClean="0"/>
              <a:t> et al 2014?      (grid, 3-cliques, </a:t>
            </a:r>
            <a:r>
              <a:rPr lang="en-US" dirty="0" smtClean="0">
                <a:solidFill>
                  <a:srgbClr val="FF0000"/>
                </a:solidFill>
              </a:rPr>
              <a:t>integral geometry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trust region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22970" y="6019800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this talk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260068"/>
            <a:ext cx="642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good approximation of curvature, better and faster optimization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10400" y="6135469"/>
            <a:ext cx="20697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practical !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the rest of the talk: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1"/>
            <a:ext cx="8534400" cy="37338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Absolute curvature </a:t>
            </a:r>
            <a:r>
              <a:rPr lang="en-US" dirty="0" smtClean="0"/>
              <a:t>regularization on a grid</a:t>
            </a:r>
          </a:p>
          <a:p>
            <a:pPr lvl="1">
              <a:buNone/>
            </a:pPr>
            <a:r>
              <a:rPr lang="en-US" sz="2400" dirty="0" smtClean="0"/>
              <a:t>[Olsson, </a:t>
            </a:r>
            <a:r>
              <a:rPr lang="en-US" sz="2400" dirty="0" err="1" smtClean="0"/>
              <a:t>Ulen</a:t>
            </a:r>
            <a:r>
              <a:rPr lang="en-US" sz="2400" dirty="0" smtClean="0"/>
              <a:t>, </a:t>
            </a:r>
            <a:r>
              <a:rPr lang="en-US" sz="2400" dirty="0" err="1" smtClean="0"/>
              <a:t>Boykov</a:t>
            </a:r>
            <a:r>
              <a:rPr lang="en-US" sz="2400" dirty="0" smtClean="0"/>
              <a:t>, </a:t>
            </a:r>
            <a:r>
              <a:rPr lang="en-US" sz="2400" dirty="0" err="1" smtClean="0"/>
              <a:t>Kolmogorov</a:t>
            </a:r>
            <a:r>
              <a:rPr lang="en-US" sz="2400" dirty="0" smtClean="0"/>
              <a:t>  -  ICCV 2013]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Squared curvature </a:t>
            </a:r>
            <a:r>
              <a:rPr lang="en-US" dirty="0" smtClean="0"/>
              <a:t>regularization on a grid</a:t>
            </a:r>
            <a:endParaRPr lang="en-US" sz="2400" dirty="0" smtClean="0"/>
          </a:p>
          <a:p>
            <a:pPr marL="342900" lvl="1" indent="-342900">
              <a:buNone/>
            </a:pPr>
            <a:r>
              <a:rPr lang="en-US" sz="2400" dirty="0" smtClean="0"/>
              <a:t>      [</a:t>
            </a:r>
            <a:r>
              <a:rPr lang="en-US" sz="2400" dirty="0" err="1" smtClean="0"/>
              <a:t>Nieuwenhuis</a:t>
            </a:r>
            <a:r>
              <a:rPr lang="en-US" sz="2400" dirty="0" smtClean="0"/>
              <a:t>, </a:t>
            </a:r>
            <a:r>
              <a:rPr lang="en-US" sz="2400" dirty="0" err="1" smtClean="0"/>
              <a:t>Toppe</a:t>
            </a:r>
            <a:r>
              <a:rPr lang="en-US" sz="2400" dirty="0" smtClean="0"/>
              <a:t>, </a:t>
            </a:r>
            <a:r>
              <a:rPr lang="en-US" sz="2400" dirty="0" err="1" smtClean="0"/>
              <a:t>Gorelick</a:t>
            </a:r>
            <a:r>
              <a:rPr lang="en-US" sz="2400" dirty="0" smtClean="0"/>
              <a:t>, </a:t>
            </a:r>
            <a:r>
              <a:rPr lang="en-US" sz="2400" dirty="0" err="1" smtClean="0"/>
              <a:t>Veksler</a:t>
            </a:r>
            <a:r>
              <a:rPr lang="en-US" sz="2400" dirty="0" smtClean="0"/>
              <a:t>, </a:t>
            </a:r>
            <a:r>
              <a:rPr lang="en-US" sz="2400" dirty="0" err="1" smtClean="0"/>
              <a:t>Boykov</a:t>
            </a:r>
            <a:r>
              <a:rPr lang="en-US" sz="2400" dirty="0" smtClean="0"/>
              <a:t>  -  </a:t>
            </a:r>
            <a:r>
              <a:rPr lang="en-US" sz="2400" dirty="0" err="1" smtClean="0"/>
              <a:t>arXiv</a:t>
            </a:r>
            <a:r>
              <a:rPr lang="en-US" sz="2400" dirty="0" smtClean="0"/>
              <a:t> 2013]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Curvature</a:t>
            </a:r>
            <a:endParaRPr lang="en-US" dirty="0"/>
          </a:p>
        </p:txBody>
      </p:sp>
      <p:graphicFrame>
        <p:nvGraphicFramePr>
          <p:cNvPr id="407555" name="Object 3"/>
          <p:cNvGraphicFramePr>
            <a:graphicFrameLocks noChangeAspect="1"/>
          </p:cNvGraphicFramePr>
          <p:nvPr/>
        </p:nvGraphicFramePr>
        <p:xfrm>
          <a:off x="3581400" y="1554163"/>
          <a:ext cx="2686715" cy="1570037"/>
        </p:xfrm>
        <a:graphic>
          <a:graphicData uri="http://schemas.openxmlformats.org/presentationml/2006/ole">
            <p:oleObj spid="_x0000_s408579" name="Equation" r:id="rId3" imgW="672840" imgH="393480" progId="Equation.3">
              <p:embed/>
            </p:oleObj>
          </a:graphicData>
        </a:graphic>
      </p:graphicFrame>
      <p:grpSp>
        <p:nvGrpSpPr>
          <p:cNvPr id="31" name="Group 30"/>
          <p:cNvGrpSpPr/>
          <p:nvPr/>
        </p:nvGrpSpPr>
        <p:grpSpPr>
          <a:xfrm>
            <a:off x="304800" y="3345286"/>
            <a:ext cx="8229600" cy="3212379"/>
            <a:chOff x="304800" y="3345286"/>
            <a:chExt cx="8229600" cy="3212379"/>
          </a:xfrm>
        </p:grpSpPr>
        <p:sp>
          <p:nvSpPr>
            <p:cNvPr id="14" name="TextBox 13"/>
            <p:cNvSpPr txBox="1"/>
            <p:nvPr/>
          </p:nvSpPr>
          <p:spPr>
            <a:xfrm>
              <a:off x="304800" y="3505200"/>
              <a:ext cx="55085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Motivating example</a:t>
              </a:r>
              <a:r>
                <a:rPr lang="en-US" sz="2400" dirty="0" smtClean="0"/>
                <a:t>: for any convex shape</a:t>
              </a:r>
              <a:endParaRPr lang="en-US" sz="2400" dirty="0"/>
            </a:p>
          </p:txBody>
        </p:sp>
        <p:graphicFrame>
          <p:nvGraphicFramePr>
            <p:cNvPr id="408581" name="Object 5"/>
            <p:cNvGraphicFramePr>
              <a:graphicFrameLocks noChangeAspect="1"/>
            </p:cNvGraphicFramePr>
            <p:nvPr/>
          </p:nvGraphicFramePr>
          <p:xfrm>
            <a:off x="5897563" y="3345286"/>
            <a:ext cx="2636837" cy="1074314"/>
          </p:xfrm>
          <a:graphic>
            <a:graphicData uri="http://schemas.openxmlformats.org/presentationml/2006/ole">
              <p:oleObj spid="_x0000_s408581" name="Equation" r:id="rId4" imgW="965160" imgH="393480" progId="Equation.3">
                <p:embed/>
              </p:oleObj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4038600" y="4648200"/>
              <a:ext cx="1219200" cy="1295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43400" y="4930140"/>
              <a:ext cx="709127" cy="7086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343400" y="4876800"/>
              <a:ext cx="745889" cy="769441"/>
              <a:chOff x="2743200" y="4064819"/>
              <a:chExt cx="2003758" cy="1820183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2947904" y="4064819"/>
                <a:ext cx="1799054" cy="18201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i="1" dirty="0" smtClean="0">
                    <a:solidFill>
                      <a:srgbClr val="00FF00"/>
                    </a:solidFill>
                    <a:latin typeface="Times" pitchFamily="18" charset="0"/>
                    <a:cs typeface="Times" pitchFamily="18" charset="0"/>
                  </a:rPr>
                  <a:t>S</a:t>
                </a:r>
                <a:endParaRPr lang="en-US" sz="4400" dirty="0">
                  <a:solidFill>
                    <a:srgbClr val="00FF00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2743200" y="4191000"/>
                <a:ext cx="1905000" cy="1676400"/>
              </a:xfrm>
              <a:prstGeom prst="roundRect">
                <a:avLst/>
              </a:prstGeom>
              <a:noFill/>
              <a:ln w="25400"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>
              <a:off x="5486400" y="5029200"/>
              <a:ext cx="304800" cy="381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19800" y="4648200"/>
              <a:ext cx="1219200" cy="12954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324600" y="4930140"/>
              <a:ext cx="709127" cy="7086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400800" y="4876800"/>
              <a:ext cx="66968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i="1" dirty="0" smtClean="0">
                  <a:solidFill>
                    <a:srgbClr val="00FF00"/>
                  </a:solidFill>
                  <a:latin typeface="Times" pitchFamily="18" charset="0"/>
                  <a:cs typeface="Times" pitchFamily="18" charset="0"/>
                </a:rPr>
                <a:t>S</a:t>
              </a:r>
              <a:endParaRPr lang="en-US" sz="4400" dirty="0">
                <a:solidFill>
                  <a:srgbClr val="00FF00"/>
                </a:solidFill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 flipV="1">
              <a:off x="3733800" y="4648200"/>
              <a:ext cx="1905000" cy="121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3886200" y="4648200"/>
              <a:ext cx="1600200" cy="12192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411600" y="6096000"/>
              <a:ext cx="24609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solidFill>
                    <a:srgbClr val="FF0000"/>
                  </a:solidFill>
                </a:rPr>
                <a:t> no shrinking bias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410200" y="6396335"/>
            <a:ext cx="2187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thin structures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Absolute Curvature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 rot="19478336">
            <a:off x="442445" y="2990839"/>
            <a:ext cx="4038600" cy="3170489"/>
            <a:chOff x="506362" y="2904646"/>
            <a:chExt cx="4038600" cy="3170489"/>
          </a:xfrm>
        </p:grpSpPr>
        <p:sp>
          <p:nvSpPr>
            <p:cNvPr id="4" name="Freeform 3"/>
            <p:cNvSpPr/>
            <p:nvPr/>
          </p:nvSpPr>
          <p:spPr>
            <a:xfrm rot="1387681">
              <a:off x="506362" y="2904646"/>
              <a:ext cx="4038600" cy="3170489"/>
            </a:xfrm>
            <a:custGeom>
              <a:avLst/>
              <a:gdLst>
                <a:gd name="connsiteX0" fmla="*/ 871671 w 3999431"/>
                <a:gd name="connsiteY0" fmla="*/ 2606467 h 3170489"/>
                <a:gd name="connsiteX1" fmla="*/ 0 w 3999431"/>
                <a:gd name="connsiteY1" fmla="*/ 1999715 h 3170489"/>
                <a:gd name="connsiteX2" fmla="*/ 555476 w 3999431"/>
                <a:gd name="connsiteY2" fmla="*/ 444381 h 3170489"/>
                <a:gd name="connsiteX3" fmla="*/ 2085174 w 3999431"/>
                <a:gd name="connsiteY3" fmla="*/ 0 h 3170489"/>
                <a:gd name="connsiteX4" fmla="*/ 2187723 w 3999431"/>
                <a:gd name="connsiteY4" fmla="*/ 1051132 h 3170489"/>
                <a:gd name="connsiteX5" fmla="*/ 3401226 w 3999431"/>
                <a:gd name="connsiteY5" fmla="*/ 1572426 h 3170489"/>
                <a:gd name="connsiteX6" fmla="*/ 3999431 w 3999431"/>
                <a:gd name="connsiteY6" fmla="*/ 2401368 h 3170489"/>
                <a:gd name="connsiteX7" fmla="*/ 3922519 w 3999431"/>
                <a:gd name="connsiteY7" fmla="*/ 2478280 h 3170489"/>
                <a:gd name="connsiteX8" fmla="*/ 2939753 w 3999431"/>
                <a:gd name="connsiteY8" fmla="*/ 3170489 h 3170489"/>
                <a:gd name="connsiteX9" fmla="*/ 871671 w 3999431"/>
                <a:gd name="connsiteY9" fmla="*/ 2606467 h 3170489"/>
                <a:gd name="connsiteX0" fmla="*/ 977781 w 3999431"/>
                <a:gd name="connsiteY0" fmla="*/ 2945450 h 3170489"/>
                <a:gd name="connsiteX1" fmla="*/ 0 w 3999431"/>
                <a:gd name="connsiteY1" fmla="*/ 1999715 h 3170489"/>
                <a:gd name="connsiteX2" fmla="*/ 555476 w 3999431"/>
                <a:gd name="connsiteY2" fmla="*/ 444381 h 3170489"/>
                <a:gd name="connsiteX3" fmla="*/ 2085174 w 3999431"/>
                <a:gd name="connsiteY3" fmla="*/ 0 h 3170489"/>
                <a:gd name="connsiteX4" fmla="*/ 2187723 w 3999431"/>
                <a:gd name="connsiteY4" fmla="*/ 1051132 h 3170489"/>
                <a:gd name="connsiteX5" fmla="*/ 3401226 w 3999431"/>
                <a:gd name="connsiteY5" fmla="*/ 1572426 h 3170489"/>
                <a:gd name="connsiteX6" fmla="*/ 3999431 w 3999431"/>
                <a:gd name="connsiteY6" fmla="*/ 2401368 h 3170489"/>
                <a:gd name="connsiteX7" fmla="*/ 3922519 w 3999431"/>
                <a:gd name="connsiteY7" fmla="*/ 2478280 h 3170489"/>
                <a:gd name="connsiteX8" fmla="*/ 2939753 w 3999431"/>
                <a:gd name="connsiteY8" fmla="*/ 3170489 h 3170489"/>
                <a:gd name="connsiteX9" fmla="*/ 977781 w 3999431"/>
                <a:gd name="connsiteY9" fmla="*/ 2945450 h 3170489"/>
                <a:gd name="connsiteX0" fmla="*/ 977781 w 3999431"/>
                <a:gd name="connsiteY0" fmla="*/ 2945450 h 3170489"/>
                <a:gd name="connsiteX1" fmla="*/ 0 w 3999431"/>
                <a:gd name="connsiteY1" fmla="*/ 1999715 h 3170489"/>
                <a:gd name="connsiteX2" fmla="*/ 555476 w 3999431"/>
                <a:gd name="connsiteY2" fmla="*/ 444381 h 3170489"/>
                <a:gd name="connsiteX3" fmla="*/ 2085174 w 3999431"/>
                <a:gd name="connsiteY3" fmla="*/ 0 h 3170489"/>
                <a:gd name="connsiteX4" fmla="*/ 2187723 w 3999431"/>
                <a:gd name="connsiteY4" fmla="*/ 1051132 h 3170489"/>
                <a:gd name="connsiteX5" fmla="*/ 3505200 w 3999431"/>
                <a:gd name="connsiteY5" fmla="*/ 1447800 h 3170489"/>
                <a:gd name="connsiteX6" fmla="*/ 3999431 w 3999431"/>
                <a:gd name="connsiteY6" fmla="*/ 2401368 h 3170489"/>
                <a:gd name="connsiteX7" fmla="*/ 3922519 w 3999431"/>
                <a:gd name="connsiteY7" fmla="*/ 2478280 h 3170489"/>
                <a:gd name="connsiteX8" fmla="*/ 2939753 w 3999431"/>
                <a:gd name="connsiteY8" fmla="*/ 3170489 h 3170489"/>
                <a:gd name="connsiteX9" fmla="*/ 977781 w 3999431"/>
                <a:gd name="connsiteY9" fmla="*/ 2945450 h 3170489"/>
                <a:gd name="connsiteX0" fmla="*/ 977781 w 3999431"/>
                <a:gd name="connsiteY0" fmla="*/ 2945450 h 3170489"/>
                <a:gd name="connsiteX1" fmla="*/ 0 w 3999431"/>
                <a:gd name="connsiteY1" fmla="*/ 1999715 h 3170489"/>
                <a:gd name="connsiteX2" fmla="*/ 555476 w 3999431"/>
                <a:gd name="connsiteY2" fmla="*/ 444381 h 3170489"/>
                <a:gd name="connsiteX3" fmla="*/ 2085174 w 3999431"/>
                <a:gd name="connsiteY3" fmla="*/ 0 h 3170489"/>
                <a:gd name="connsiteX4" fmla="*/ 2187723 w 3999431"/>
                <a:gd name="connsiteY4" fmla="*/ 1051132 h 3170489"/>
                <a:gd name="connsiteX5" fmla="*/ 3505200 w 3999431"/>
                <a:gd name="connsiteY5" fmla="*/ 1447800 h 3170489"/>
                <a:gd name="connsiteX6" fmla="*/ 3999431 w 3999431"/>
                <a:gd name="connsiteY6" fmla="*/ 2401368 h 3170489"/>
                <a:gd name="connsiteX7" fmla="*/ 2939753 w 3999431"/>
                <a:gd name="connsiteY7" fmla="*/ 3170489 h 3170489"/>
                <a:gd name="connsiteX8" fmla="*/ 977781 w 3999431"/>
                <a:gd name="connsiteY8" fmla="*/ 2945450 h 3170489"/>
                <a:gd name="connsiteX0" fmla="*/ 977781 w 4038600"/>
                <a:gd name="connsiteY0" fmla="*/ 2945450 h 3170489"/>
                <a:gd name="connsiteX1" fmla="*/ 0 w 4038600"/>
                <a:gd name="connsiteY1" fmla="*/ 1999715 h 3170489"/>
                <a:gd name="connsiteX2" fmla="*/ 555476 w 4038600"/>
                <a:gd name="connsiteY2" fmla="*/ 444381 h 3170489"/>
                <a:gd name="connsiteX3" fmla="*/ 2085174 w 4038600"/>
                <a:gd name="connsiteY3" fmla="*/ 0 h 3170489"/>
                <a:gd name="connsiteX4" fmla="*/ 2187723 w 4038600"/>
                <a:gd name="connsiteY4" fmla="*/ 1051132 h 3170489"/>
                <a:gd name="connsiteX5" fmla="*/ 3505200 w 4038600"/>
                <a:gd name="connsiteY5" fmla="*/ 1447800 h 3170489"/>
                <a:gd name="connsiteX6" fmla="*/ 4038600 w 4038600"/>
                <a:gd name="connsiteY6" fmla="*/ 2667000 h 3170489"/>
                <a:gd name="connsiteX7" fmla="*/ 2939753 w 4038600"/>
                <a:gd name="connsiteY7" fmla="*/ 3170489 h 3170489"/>
                <a:gd name="connsiteX8" fmla="*/ 977781 w 4038600"/>
                <a:gd name="connsiteY8" fmla="*/ 2945450 h 3170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38600" h="3170489">
                  <a:moveTo>
                    <a:pt x="977781" y="2945450"/>
                  </a:moveTo>
                  <a:lnTo>
                    <a:pt x="0" y="1999715"/>
                  </a:lnTo>
                  <a:lnTo>
                    <a:pt x="555476" y="444381"/>
                  </a:lnTo>
                  <a:lnTo>
                    <a:pt x="2085174" y="0"/>
                  </a:lnTo>
                  <a:lnTo>
                    <a:pt x="2187723" y="1051132"/>
                  </a:lnTo>
                  <a:lnTo>
                    <a:pt x="3505200" y="1447800"/>
                  </a:lnTo>
                  <a:lnTo>
                    <a:pt x="4038600" y="2667000"/>
                  </a:lnTo>
                  <a:lnTo>
                    <a:pt x="2939753" y="3170489"/>
                  </a:lnTo>
                  <a:lnTo>
                    <a:pt x="977781" y="294545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4"/>
            <p:cNvGrpSpPr/>
            <p:nvPr/>
          </p:nvGrpSpPr>
          <p:grpSpPr>
            <a:xfrm>
              <a:off x="3697018" y="4817011"/>
              <a:ext cx="844773" cy="622288"/>
              <a:chOff x="3547789" y="3196759"/>
              <a:chExt cx="844773" cy="622288"/>
            </a:xfrm>
          </p:grpSpPr>
          <p:cxnSp>
            <p:nvCxnSpPr>
              <p:cNvPr id="9" name="Straight Connector 8"/>
              <p:cNvCxnSpPr>
                <a:stCxn id="4" idx="5"/>
              </p:cNvCxnSpPr>
              <p:nvPr/>
            </p:nvCxnSpPr>
            <p:spPr>
              <a:xfrm>
                <a:off x="3796897" y="3326884"/>
                <a:ext cx="595665" cy="4921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>
                <a:off x="3547789" y="3196759"/>
                <a:ext cx="533400" cy="457200"/>
              </a:xfrm>
              <a:prstGeom prst="arc">
                <a:avLst>
                  <a:gd name="adj1" fmla="val 1705507"/>
                  <a:gd name="adj2" fmla="val 610120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/>
          <p:cNvSpPr txBox="1"/>
          <p:nvPr/>
        </p:nvSpPr>
        <p:spPr>
          <a:xfrm>
            <a:off x="4303234" y="4186535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dirty="0">
              <a:latin typeface="Symbol" pitchFamily="18" charset="2"/>
            </a:endParaRPr>
          </a:p>
        </p:txBody>
      </p:sp>
      <p:graphicFrame>
        <p:nvGraphicFramePr>
          <p:cNvPr id="408582" name="Object 6"/>
          <p:cNvGraphicFramePr>
            <a:graphicFrameLocks noChangeAspect="1"/>
          </p:cNvGraphicFramePr>
          <p:nvPr/>
        </p:nvGraphicFramePr>
        <p:xfrm>
          <a:off x="5486400" y="1746924"/>
          <a:ext cx="2895600" cy="1301076"/>
        </p:xfrm>
        <a:graphic>
          <a:graphicData uri="http://schemas.openxmlformats.org/presentationml/2006/ole">
            <p:oleObj spid="_x0000_s421892" name="Equation" r:id="rId3" imgW="761760" imgH="34272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815931" y="3276600"/>
            <a:ext cx="27846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easy to estimate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via approximating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polygon</a:t>
            </a:r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sz="2800" dirty="0">
              <a:solidFill>
                <a:srgbClr val="0000FF"/>
              </a:solidFill>
            </a:endParaRPr>
          </a:p>
        </p:txBody>
      </p:sp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3581400" y="1554163"/>
          <a:ext cx="2686050" cy="1570037"/>
        </p:xfrm>
        <a:graphic>
          <a:graphicData uri="http://schemas.openxmlformats.org/presentationml/2006/ole">
            <p:oleObj spid="_x0000_s421893" name="Equation" r:id="rId4" imgW="672840" imgH="393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508041" y="5105400"/>
            <a:ext cx="34522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polygons also work for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|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k|</a:t>
            </a:r>
            <a:r>
              <a:rPr lang="en-US" sz="2400" i="1" baseline="30000" dirty="0" err="1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</a:rPr>
              <a:t>Bruckstein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 et al. 2001]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76200" y="152400"/>
            <a:ext cx="4181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curvature on a cell complex</a:t>
            </a:r>
          </a:p>
          <a:p>
            <a:pPr algn="ctr"/>
            <a:r>
              <a:rPr lang="en-US" sz="2800" dirty="0" smtClean="0"/>
              <a:t>(standard geometry) </a:t>
            </a:r>
          </a:p>
        </p:txBody>
      </p:sp>
      <p:grpSp>
        <p:nvGrpSpPr>
          <p:cNvPr id="2" name="Group 225"/>
          <p:cNvGrpSpPr/>
          <p:nvPr/>
        </p:nvGrpSpPr>
        <p:grpSpPr>
          <a:xfrm>
            <a:off x="304800" y="1447800"/>
            <a:ext cx="3276606" cy="2579132"/>
            <a:chOff x="304800" y="1688068"/>
            <a:chExt cx="3276606" cy="2579132"/>
          </a:xfrm>
        </p:grpSpPr>
        <p:sp>
          <p:nvSpPr>
            <p:cNvPr id="282" name="Freeform 281"/>
            <p:cNvSpPr/>
            <p:nvPr/>
          </p:nvSpPr>
          <p:spPr>
            <a:xfrm>
              <a:off x="1141679" y="2362200"/>
              <a:ext cx="2135361" cy="1383268"/>
            </a:xfrm>
            <a:custGeom>
              <a:avLst/>
              <a:gdLst>
                <a:gd name="connsiteX0" fmla="*/ 0 w 2135361"/>
                <a:gd name="connsiteY0" fmla="*/ 0 h 1379528"/>
                <a:gd name="connsiteX1" fmla="*/ 0 w 2135361"/>
                <a:gd name="connsiteY1" fmla="*/ 618409 h 1379528"/>
                <a:gd name="connsiteX2" fmla="*/ 771690 w 2135361"/>
                <a:gd name="connsiteY2" fmla="*/ 1379528 h 1379528"/>
                <a:gd name="connsiteX3" fmla="*/ 2135361 w 2135361"/>
                <a:gd name="connsiteY3" fmla="*/ 5285 h 1379528"/>
                <a:gd name="connsiteX4" fmla="*/ 0 w 2135361"/>
                <a:gd name="connsiteY4" fmla="*/ 0 h 13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361" h="1379528">
                  <a:moveTo>
                    <a:pt x="0" y="0"/>
                  </a:moveTo>
                  <a:lnTo>
                    <a:pt x="0" y="618409"/>
                  </a:lnTo>
                  <a:lnTo>
                    <a:pt x="771690" y="1379528"/>
                  </a:lnTo>
                  <a:lnTo>
                    <a:pt x="2135361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835117" y="2057396"/>
              <a:ext cx="2746286" cy="2133605"/>
              <a:chOff x="5407117" y="2133601"/>
              <a:chExt cx="2746286" cy="2133605"/>
            </a:xfrm>
          </p:grpSpPr>
          <p:grpSp>
            <p:nvGrpSpPr>
              <p:cNvPr id="4" name="Group 173"/>
              <p:cNvGrpSpPr/>
              <p:nvPr/>
            </p:nvGrpSpPr>
            <p:grpSpPr>
              <a:xfrm>
                <a:off x="5410200" y="2133601"/>
                <a:ext cx="2743200" cy="2133605"/>
                <a:chOff x="5410200" y="1579880"/>
                <a:chExt cx="2743200" cy="398273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5410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57150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019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3246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66294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934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72390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543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7846839" y="1583178"/>
                  <a:ext cx="1761" cy="397943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534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74"/>
              <p:cNvGrpSpPr/>
              <p:nvPr/>
            </p:nvGrpSpPr>
            <p:grpSpPr>
              <a:xfrm rot="16200000">
                <a:off x="5713460" y="1827259"/>
                <a:ext cx="2133600" cy="2746286"/>
                <a:chOff x="5867401" y="1515444"/>
                <a:chExt cx="2133600" cy="4047157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3846096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41508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44556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47604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5064784" y="3537258"/>
                  <a:ext cx="4047153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53700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676654" y="3539532"/>
                  <a:ext cx="4042612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979695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262"/>
            <p:cNvGrpSpPr/>
            <p:nvPr/>
          </p:nvGrpSpPr>
          <p:grpSpPr>
            <a:xfrm>
              <a:off x="838200" y="2057395"/>
              <a:ext cx="2743200" cy="2145273"/>
              <a:chOff x="838200" y="2133600"/>
              <a:chExt cx="2743200" cy="2145273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H="1">
                <a:off x="838200" y="2145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838201" y="2145273"/>
                <a:ext cx="914399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endCxn id="228" idx="0"/>
              </p:cNvCxnSpPr>
              <p:nvPr/>
            </p:nvCxnSpPr>
            <p:spPr>
              <a:xfrm flipH="1">
                <a:off x="838200" y="2145273"/>
                <a:ext cx="306562" cy="301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838200" y="21452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838200" y="2145273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838200" y="21452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838200" y="2145273"/>
                <a:ext cx="2133600" cy="21219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1143000" y="2145273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1447800" y="2133600"/>
                <a:ext cx="2133600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1752600" y="24500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2362200" y="30596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2057401" y="2754873"/>
                <a:ext cx="1523999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667000" y="3364473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2971800" y="3669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3276600" y="3974073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3"/>
            <p:cNvGrpSpPr/>
            <p:nvPr/>
          </p:nvGrpSpPr>
          <p:grpSpPr>
            <a:xfrm rot="16200000">
              <a:off x="1137167" y="1758434"/>
              <a:ext cx="2145273" cy="2743204"/>
              <a:chOff x="1436133" y="1523991"/>
              <a:chExt cx="2145273" cy="2743204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rot="5400000">
                <a:off x="1436134" y="1523994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>
                <a:off x="1436133" y="1523994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5400000">
                <a:off x="1436134" y="1523994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>
                <a:off x="1436135" y="1523992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5400000">
                <a:off x="1436133" y="1523994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1436136" y="1523991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441970" y="1518158"/>
                <a:ext cx="2133599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1436133" y="1828794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1441969" y="2139430"/>
                <a:ext cx="2133601" cy="212192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1740934" y="243839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>
                <a:off x="2350533" y="3047991"/>
                <a:ext cx="1219204" cy="1219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2045733" y="2743191"/>
                <a:ext cx="1524004" cy="1524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>
                <a:off x="2655333" y="3352791"/>
                <a:ext cx="914404" cy="9144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2960133" y="3657591"/>
                <a:ext cx="609604" cy="6096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>
                <a:off x="3264937" y="3962390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1" name="TextBox 360"/>
            <p:cNvSpPr txBox="1"/>
            <p:nvPr/>
          </p:nvSpPr>
          <p:spPr>
            <a:xfrm>
              <a:off x="668573" y="172716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/2</a:t>
              </a:r>
              <a:endParaRPr lang="en-CA" b="1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895600" y="16880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3p</a:t>
              </a:r>
              <a:r>
                <a:rPr lang="en-US" b="1" dirty="0" smtClean="0"/>
                <a:t>/4</a:t>
              </a:r>
              <a:endParaRPr lang="en-CA" b="1" dirty="0"/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304800" y="2766536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/4</a:t>
              </a:r>
              <a:endParaRPr lang="en-CA" b="1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682091" y="389786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/2</a:t>
              </a:r>
              <a:endParaRPr lang="en-CA" b="1" dirty="0"/>
            </a:p>
          </p:txBody>
        </p:sp>
      </p:grpSp>
      <p:cxnSp>
        <p:nvCxnSpPr>
          <p:cNvPr id="379" name="Straight Connector 378"/>
          <p:cNvCxnSpPr/>
          <p:nvPr/>
        </p:nvCxnSpPr>
        <p:spPr>
          <a:xfrm flipH="1">
            <a:off x="838200" y="1828800"/>
            <a:ext cx="304800" cy="304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Rectangle 230"/>
          <p:cNvSpPr/>
          <p:nvPr/>
        </p:nvSpPr>
        <p:spPr>
          <a:xfrm>
            <a:off x="4648200" y="2209800"/>
            <a:ext cx="381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Schoenemann</a:t>
            </a:r>
            <a:r>
              <a:rPr lang="en-US" sz="2000" dirty="0" smtClean="0"/>
              <a:t> et al. 2009 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Strandmark</a:t>
            </a:r>
            <a:r>
              <a:rPr lang="en-US" sz="2000" dirty="0" smtClean="0"/>
              <a:t> &amp; </a:t>
            </a:r>
            <a:r>
              <a:rPr lang="en-US" sz="2000" dirty="0" err="1" smtClean="0"/>
              <a:t>Kahl</a:t>
            </a:r>
            <a:r>
              <a:rPr lang="en-US" sz="2000" dirty="0" smtClean="0"/>
              <a:t> 2011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4419600" y="166300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4- or 3-cliques on a cell complex</a:t>
            </a:r>
            <a:endParaRPr lang="en-US" sz="2400" dirty="0"/>
          </a:p>
        </p:txBody>
      </p:sp>
      <p:sp>
        <p:nvSpPr>
          <p:cNvPr id="239" name="Oval 238"/>
          <p:cNvSpPr/>
          <p:nvPr/>
        </p:nvSpPr>
        <p:spPr>
          <a:xfrm>
            <a:off x="1249680" y="202692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249680" y="21437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1163320" y="22453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041400" y="225552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3078480" y="20320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3083560" y="214884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175000" y="224028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1864360" y="33629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1950720" y="34645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1772920" y="34645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1046480" y="25501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1163320" y="255524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1163320" y="28549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1244600" y="27533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8" name="Group 287"/>
          <p:cNvGrpSpPr/>
          <p:nvPr/>
        </p:nvGrpSpPr>
        <p:grpSpPr>
          <a:xfrm>
            <a:off x="2419351" y="4343400"/>
            <a:ext cx="6724649" cy="2209800"/>
            <a:chOff x="2419351" y="4343400"/>
            <a:chExt cx="6724649" cy="2209800"/>
          </a:xfrm>
        </p:grpSpPr>
        <p:pic>
          <p:nvPicPr>
            <p:cNvPr id="415748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24400" y="4343400"/>
              <a:ext cx="2244183" cy="219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4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19351" y="4393257"/>
              <a:ext cx="2166278" cy="2140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5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47487" y="4348162"/>
              <a:ext cx="2096513" cy="2205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9" name="Rectangle 288"/>
          <p:cNvSpPr/>
          <p:nvPr/>
        </p:nvSpPr>
        <p:spPr>
          <a:xfrm>
            <a:off x="4800600" y="3729335"/>
            <a:ext cx="33625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solved via LP relaxations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b="1" dirty="0" smtClean="0"/>
              <a:t>boundary</a:t>
            </a:r>
            <a:r>
              <a:rPr lang="en-US" dirty="0" smtClean="0"/>
              <a:t> regularization for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S</a:t>
            </a:r>
            <a:endParaRPr lang="en-US" dirty="0"/>
          </a:p>
        </p:txBody>
      </p: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7620000" y="2362200"/>
          <a:ext cx="1273175" cy="457200"/>
        </p:xfrm>
        <a:graphic>
          <a:graphicData uri="http://schemas.openxmlformats.org/presentationml/2006/ole">
            <p:oleObj spid="_x0000_s490499" name="Equation" r:id="rId3" imgW="634680" imgH="228600" progId="Equation.3">
              <p:embed/>
            </p:oleObj>
          </a:graphicData>
        </a:graphic>
      </p:graphicFrame>
      <p:sp>
        <p:nvSpPr>
          <p:cNvPr id="89" name="Rectangle 88"/>
          <p:cNvSpPr/>
          <p:nvPr/>
        </p:nvSpPr>
        <p:spPr>
          <a:xfrm>
            <a:off x="4267200" y="2895600"/>
            <a:ext cx="3248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pair-wise </a:t>
            </a:r>
            <a:r>
              <a:rPr lang="en-US" sz="2400" dirty="0" smtClean="0"/>
              <a:t>discontinuities</a:t>
            </a:r>
          </a:p>
        </p:txBody>
      </p:sp>
      <p:graphicFrame>
        <p:nvGraphicFramePr>
          <p:cNvPr id="490501" name="Object 5"/>
          <p:cNvGraphicFramePr>
            <a:graphicFrameLocks noChangeAspect="1"/>
          </p:cNvGraphicFramePr>
          <p:nvPr/>
        </p:nvGraphicFramePr>
        <p:xfrm>
          <a:off x="1500188" y="1555750"/>
          <a:ext cx="5891212" cy="1385888"/>
        </p:xfrm>
        <a:graphic>
          <a:graphicData uri="http://schemas.openxmlformats.org/presentationml/2006/ole">
            <p:oleObj spid="_x0000_s490501" name="Equation" r:id="rId4" imgW="15112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76200" y="152400"/>
            <a:ext cx="4181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curvature on a cell complex</a:t>
            </a:r>
          </a:p>
          <a:p>
            <a:pPr algn="ctr"/>
            <a:r>
              <a:rPr lang="en-US" sz="2800" dirty="0" smtClean="0"/>
              <a:t>(standard geometry) </a:t>
            </a:r>
          </a:p>
        </p:txBody>
      </p:sp>
      <p:sp>
        <p:nvSpPr>
          <p:cNvPr id="268" name="Rectangle 267"/>
          <p:cNvSpPr/>
          <p:nvPr/>
        </p:nvSpPr>
        <p:spPr>
          <a:xfrm>
            <a:off x="4724400" y="2514600"/>
            <a:ext cx="381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El-</a:t>
            </a:r>
            <a:r>
              <a:rPr lang="en-US" sz="2000" dirty="0" err="1" smtClean="0"/>
              <a:t>Zehiry</a:t>
            </a:r>
            <a:r>
              <a:rPr lang="en-US" sz="2000" dirty="0" smtClean="0"/>
              <a:t> &amp; Grady 2010</a:t>
            </a:r>
          </a:p>
        </p:txBody>
      </p:sp>
      <p:sp>
        <p:nvSpPr>
          <p:cNvPr id="269" name="TextBox 268"/>
          <p:cNvSpPr txBox="1"/>
          <p:nvPr/>
        </p:nvSpPr>
        <p:spPr>
          <a:xfrm>
            <a:off x="4876800" y="15240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3 cliques are enough for 90 degree accuracy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1905000" y="4648200"/>
            <a:ext cx="7086600" cy="1740932"/>
            <a:chOff x="1905000" y="4648200"/>
            <a:chExt cx="7086600" cy="1740932"/>
          </a:xfrm>
        </p:grpSpPr>
        <p:pic>
          <p:nvPicPr>
            <p:cNvPr id="41574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05000" y="4648200"/>
              <a:ext cx="224028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43400" y="4648200"/>
              <a:ext cx="224028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51320" y="4648200"/>
              <a:ext cx="224028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7" name="Rectangle 86"/>
            <p:cNvSpPr/>
            <p:nvPr/>
          </p:nvSpPr>
          <p:spPr>
            <a:xfrm>
              <a:off x="5334000" y="6019800"/>
              <a:ext cx="7360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QPBO</a:t>
              </a:r>
              <a:endParaRPr lang="en-US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467600" y="6019800"/>
              <a:ext cx="8643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QPBO-I</a:t>
              </a:r>
              <a:endParaRPr lang="en-US" dirty="0"/>
            </a:p>
          </p:txBody>
        </p:sp>
      </p:grpSp>
      <p:sp>
        <p:nvSpPr>
          <p:cNvPr id="89" name="Rectangle 88"/>
          <p:cNvSpPr/>
          <p:nvPr/>
        </p:nvSpPr>
        <p:spPr>
          <a:xfrm>
            <a:off x="5270959" y="3729335"/>
            <a:ext cx="23490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 solved via QPBO</a:t>
            </a:r>
            <a:endParaRPr lang="en-US" sz="2400" b="1" dirty="0"/>
          </a:p>
        </p:txBody>
      </p:sp>
      <p:grpSp>
        <p:nvGrpSpPr>
          <p:cNvPr id="86" name="Group 225"/>
          <p:cNvGrpSpPr/>
          <p:nvPr/>
        </p:nvGrpSpPr>
        <p:grpSpPr>
          <a:xfrm>
            <a:off x="304800" y="1447800"/>
            <a:ext cx="3276606" cy="2579132"/>
            <a:chOff x="304800" y="1688068"/>
            <a:chExt cx="3276606" cy="2579132"/>
          </a:xfrm>
        </p:grpSpPr>
        <p:sp>
          <p:nvSpPr>
            <p:cNvPr id="91" name="Freeform 90"/>
            <p:cNvSpPr/>
            <p:nvPr/>
          </p:nvSpPr>
          <p:spPr>
            <a:xfrm>
              <a:off x="1141679" y="2362200"/>
              <a:ext cx="2135361" cy="1383268"/>
            </a:xfrm>
            <a:custGeom>
              <a:avLst/>
              <a:gdLst>
                <a:gd name="connsiteX0" fmla="*/ 0 w 2135361"/>
                <a:gd name="connsiteY0" fmla="*/ 0 h 1379528"/>
                <a:gd name="connsiteX1" fmla="*/ 0 w 2135361"/>
                <a:gd name="connsiteY1" fmla="*/ 618409 h 1379528"/>
                <a:gd name="connsiteX2" fmla="*/ 771690 w 2135361"/>
                <a:gd name="connsiteY2" fmla="*/ 1379528 h 1379528"/>
                <a:gd name="connsiteX3" fmla="*/ 2135361 w 2135361"/>
                <a:gd name="connsiteY3" fmla="*/ 5285 h 1379528"/>
                <a:gd name="connsiteX4" fmla="*/ 0 w 2135361"/>
                <a:gd name="connsiteY4" fmla="*/ 0 h 13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361" h="1379528">
                  <a:moveTo>
                    <a:pt x="0" y="0"/>
                  </a:moveTo>
                  <a:lnTo>
                    <a:pt x="0" y="618409"/>
                  </a:lnTo>
                  <a:lnTo>
                    <a:pt x="771690" y="1379528"/>
                  </a:lnTo>
                  <a:lnTo>
                    <a:pt x="2135361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2" name="Group 133"/>
            <p:cNvGrpSpPr/>
            <p:nvPr/>
          </p:nvGrpSpPr>
          <p:grpSpPr>
            <a:xfrm>
              <a:off x="835117" y="2057396"/>
              <a:ext cx="2746286" cy="2133605"/>
              <a:chOff x="5407117" y="2133601"/>
              <a:chExt cx="2746286" cy="2133605"/>
            </a:xfrm>
          </p:grpSpPr>
          <p:grpSp>
            <p:nvGrpSpPr>
              <p:cNvPr id="130" name="Group 173"/>
              <p:cNvGrpSpPr/>
              <p:nvPr/>
            </p:nvGrpSpPr>
            <p:grpSpPr>
              <a:xfrm>
                <a:off x="5410200" y="2133601"/>
                <a:ext cx="2743200" cy="2133605"/>
                <a:chOff x="5410200" y="1579880"/>
                <a:chExt cx="2743200" cy="3982730"/>
              </a:xfrm>
            </p:grpSpPr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5410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flipH="1">
                  <a:off x="57150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6019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63246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flipH="1">
                  <a:off x="66294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6934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72390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7543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7846839" y="1583178"/>
                  <a:ext cx="1761" cy="397943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81534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1" name="Group 174"/>
              <p:cNvGrpSpPr/>
              <p:nvPr/>
            </p:nvGrpSpPr>
            <p:grpSpPr>
              <a:xfrm rot="16200000">
                <a:off x="5713460" y="1827259"/>
                <a:ext cx="2133600" cy="2746286"/>
                <a:chOff x="5867401" y="1515444"/>
                <a:chExt cx="2133600" cy="4047157"/>
              </a:xfrm>
            </p:grpSpPr>
            <p:cxnSp>
              <p:nvCxnSpPr>
                <p:cNvPr id="132" name="Straight Connector 131"/>
                <p:cNvCxnSpPr/>
                <p:nvPr/>
              </p:nvCxnSpPr>
              <p:spPr>
                <a:xfrm rot="5400000">
                  <a:off x="3846096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 rot="5400000">
                  <a:off x="41508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 rot="5400000">
                  <a:off x="44556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 rot="5400000">
                  <a:off x="47604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5400000">
                  <a:off x="5064784" y="3537258"/>
                  <a:ext cx="4047153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5400000">
                  <a:off x="53700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5400000">
                  <a:off x="5676654" y="3539532"/>
                  <a:ext cx="4042612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>
                  <a:off x="5979695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3" name="Group 262"/>
            <p:cNvGrpSpPr/>
            <p:nvPr/>
          </p:nvGrpSpPr>
          <p:grpSpPr>
            <a:xfrm>
              <a:off x="838200" y="2057395"/>
              <a:ext cx="2743200" cy="2145273"/>
              <a:chOff x="838200" y="2133600"/>
              <a:chExt cx="2743200" cy="2145273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flipH="1">
                <a:off x="838200" y="2145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H="1">
                <a:off x="838201" y="2145273"/>
                <a:ext cx="914399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H="1">
                <a:off x="838200" y="2145273"/>
                <a:ext cx="306562" cy="301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H="1">
                <a:off x="838200" y="21452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H="1">
                <a:off x="838200" y="2145273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flipH="1">
                <a:off x="838200" y="21452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H="1">
                <a:off x="838200" y="2145273"/>
                <a:ext cx="2133600" cy="21219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H="1">
                <a:off x="1143000" y="2145273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H="1">
                <a:off x="1447800" y="2133600"/>
                <a:ext cx="2133600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H="1">
                <a:off x="1752600" y="24500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H="1">
                <a:off x="2362200" y="30596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flipH="1">
                <a:off x="2057401" y="2754873"/>
                <a:ext cx="1523999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flipH="1">
                <a:off x="2667000" y="3364473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flipH="1">
                <a:off x="2971800" y="3669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flipH="1">
                <a:off x="3276600" y="3974073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263"/>
            <p:cNvGrpSpPr/>
            <p:nvPr/>
          </p:nvGrpSpPr>
          <p:grpSpPr>
            <a:xfrm rot="16200000">
              <a:off x="1137167" y="1758434"/>
              <a:ext cx="2145273" cy="2743204"/>
              <a:chOff x="1436133" y="1523991"/>
              <a:chExt cx="2145273" cy="2743204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>
                <a:off x="1436134" y="1523994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5400000">
                <a:off x="1436133" y="1523994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1436134" y="1523994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>
                <a:off x="1436135" y="1523992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>
                <a:off x="1436133" y="1523994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5400000">
                <a:off x="1436136" y="1523991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>
                <a:off x="1441970" y="1518158"/>
                <a:ext cx="2133599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>
                <a:off x="1436133" y="1828794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>
                <a:off x="1441969" y="2139430"/>
                <a:ext cx="2133601" cy="212192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>
                <a:off x="1740934" y="243839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>
                <a:off x="2350533" y="3047991"/>
                <a:ext cx="1219204" cy="1219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>
                <a:off x="2045733" y="2743191"/>
                <a:ext cx="1524004" cy="1524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>
                <a:off x="2655333" y="3352791"/>
                <a:ext cx="914404" cy="9144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>
                <a:off x="2960133" y="3657591"/>
                <a:ext cx="609604" cy="6096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>
                <a:off x="3264937" y="3962390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/>
            <p:cNvSpPr txBox="1"/>
            <p:nvPr/>
          </p:nvSpPr>
          <p:spPr>
            <a:xfrm>
              <a:off x="668573" y="172716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/2</a:t>
              </a:r>
              <a:endParaRPr lang="en-CA" b="1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895600" y="16880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3p</a:t>
              </a:r>
              <a:r>
                <a:rPr lang="en-US" b="1" dirty="0" smtClean="0"/>
                <a:t>/4</a:t>
              </a:r>
              <a:endParaRPr lang="en-CA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4800" y="2766536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/4</a:t>
              </a:r>
              <a:endParaRPr lang="en-CA" b="1" dirty="0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682091" y="389786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p</a:t>
              </a:r>
              <a:r>
                <a:rPr lang="en-US" b="1" dirty="0" smtClean="0"/>
                <a:t>/2</a:t>
              </a:r>
              <a:endParaRPr lang="en-CA" b="1" dirty="0"/>
            </a:p>
          </p:txBody>
        </p:sp>
      </p:grpSp>
      <p:cxnSp>
        <p:nvCxnSpPr>
          <p:cNvPr id="159" name="Straight Connector 158"/>
          <p:cNvCxnSpPr/>
          <p:nvPr/>
        </p:nvCxnSpPr>
        <p:spPr>
          <a:xfrm flipH="1">
            <a:off x="838200" y="1828800"/>
            <a:ext cx="304800" cy="304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Oval 159"/>
          <p:cNvSpPr/>
          <p:nvPr/>
        </p:nvSpPr>
        <p:spPr>
          <a:xfrm>
            <a:off x="1249680" y="202692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249680" y="21437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1163320" y="22453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041400" y="225552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078480" y="203200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3083560" y="214884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3175000" y="224028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864360" y="33629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1950720" y="34645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1772920" y="34645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1046480" y="25501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1163320" y="255524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163320" y="2854960"/>
            <a:ext cx="76200" cy="76200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244600" y="2753360"/>
            <a:ext cx="76200" cy="76200"/>
          </a:xfrm>
          <a:prstGeom prst="ellipse">
            <a:avLst/>
          </a:prstGeom>
          <a:solidFill>
            <a:srgbClr val="0000FF"/>
          </a:solidFill>
          <a:ln w="127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8"/>
          <p:cNvSpPr txBox="1"/>
          <p:nvPr/>
        </p:nvSpPr>
        <p:spPr>
          <a:xfrm>
            <a:off x="76200" y="152400"/>
            <a:ext cx="4181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curvature on a cell complex</a:t>
            </a:r>
          </a:p>
          <a:p>
            <a:pPr algn="ctr"/>
            <a:r>
              <a:rPr lang="en-US" sz="2800" dirty="0" smtClean="0"/>
              <a:t>(standard geometry) </a:t>
            </a:r>
          </a:p>
        </p:txBody>
      </p:sp>
      <p:grpSp>
        <p:nvGrpSpPr>
          <p:cNvPr id="2" name="Group 225"/>
          <p:cNvGrpSpPr/>
          <p:nvPr/>
        </p:nvGrpSpPr>
        <p:grpSpPr>
          <a:xfrm>
            <a:off x="304800" y="1447800"/>
            <a:ext cx="3276606" cy="2579132"/>
            <a:chOff x="304800" y="1688068"/>
            <a:chExt cx="3276606" cy="2579132"/>
          </a:xfrm>
        </p:grpSpPr>
        <p:sp>
          <p:nvSpPr>
            <p:cNvPr id="282" name="Freeform 281"/>
            <p:cNvSpPr/>
            <p:nvPr/>
          </p:nvSpPr>
          <p:spPr>
            <a:xfrm>
              <a:off x="1141679" y="2362200"/>
              <a:ext cx="2135361" cy="1383268"/>
            </a:xfrm>
            <a:custGeom>
              <a:avLst/>
              <a:gdLst>
                <a:gd name="connsiteX0" fmla="*/ 0 w 2135361"/>
                <a:gd name="connsiteY0" fmla="*/ 0 h 1379528"/>
                <a:gd name="connsiteX1" fmla="*/ 0 w 2135361"/>
                <a:gd name="connsiteY1" fmla="*/ 618409 h 1379528"/>
                <a:gd name="connsiteX2" fmla="*/ 771690 w 2135361"/>
                <a:gd name="connsiteY2" fmla="*/ 1379528 h 1379528"/>
                <a:gd name="connsiteX3" fmla="*/ 2135361 w 2135361"/>
                <a:gd name="connsiteY3" fmla="*/ 5285 h 1379528"/>
                <a:gd name="connsiteX4" fmla="*/ 0 w 2135361"/>
                <a:gd name="connsiteY4" fmla="*/ 0 h 13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361" h="1379528">
                  <a:moveTo>
                    <a:pt x="0" y="0"/>
                  </a:moveTo>
                  <a:lnTo>
                    <a:pt x="0" y="618409"/>
                  </a:lnTo>
                  <a:lnTo>
                    <a:pt x="771690" y="1379528"/>
                  </a:lnTo>
                  <a:lnTo>
                    <a:pt x="2135361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835117" y="2057396"/>
              <a:ext cx="2746286" cy="2133605"/>
              <a:chOff x="5407117" y="2133601"/>
              <a:chExt cx="2746286" cy="2133605"/>
            </a:xfrm>
          </p:grpSpPr>
          <p:grpSp>
            <p:nvGrpSpPr>
              <p:cNvPr id="4" name="Group 173"/>
              <p:cNvGrpSpPr/>
              <p:nvPr/>
            </p:nvGrpSpPr>
            <p:grpSpPr>
              <a:xfrm>
                <a:off x="5410200" y="2133601"/>
                <a:ext cx="2743200" cy="2133605"/>
                <a:chOff x="5410200" y="1579880"/>
                <a:chExt cx="2743200" cy="398273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5410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57150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019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3246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66294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934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72390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543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7846839" y="1583178"/>
                  <a:ext cx="1761" cy="397943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534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74"/>
              <p:cNvGrpSpPr/>
              <p:nvPr/>
            </p:nvGrpSpPr>
            <p:grpSpPr>
              <a:xfrm rot="16200000">
                <a:off x="5713460" y="1827259"/>
                <a:ext cx="2133600" cy="2746286"/>
                <a:chOff x="5867401" y="1515444"/>
                <a:chExt cx="2133600" cy="4047157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3846096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41508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44556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47604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5064784" y="3537258"/>
                  <a:ext cx="4047153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53700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676654" y="3539532"/>
                  <a:ext cx="4042612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979695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262"/>
            <p:cNvGrpSpPr/>
            <p:nvPr/>
          </p:nvGrpSpPr>
          <p:grpSpPr>
            <a:xfrm>
              <a:off x="838200" y="2057395"/>
              <a:ext cx="2743200" cy="2145273"/>
              <a:chOff x="838200" y="2133600"/>
              <a:chExt cx="2743200" cy="2145273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H="1">
                <a:off x="838200" y="2145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838201" y="2145273"/>
                <a:ext cx="914399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28" idx="1"/>
                <a:endCxn id="228" idx="0"/>
              </p:cNvCxnSpPr>
              <p:nvPr/>
            </p:nvCxnSpPr>
            <p:spPr>
              <a:xfrm flipH="1">
                <a:off x="838200" y="2145273"/>
                <a:ext cx="306562" cy="301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838200" y="21452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838200" y="2145273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838200" y="21452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838200" y="2145273"/>
                <a:ext cx="2133600" cy="21219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1143000" y="2145273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1447800" y="2133600"/>
                <a:ext cx="2133600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1752600" y="24500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2362200" y="30596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2057401" y="2754873"/>
                <a:ext cx="1523999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667000" y="3364473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2971800" y="3669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3276600" y="3974073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3"/>
            <p:cNvGrpSpPr/>
            <p:nvPr/>
          </p:nvGrpSpPr>
          <p:grpSpPr>
            <a:xfrm rot="16200000">
              <a:off x="1137167" y="1758434"/>
              <a:ext cx="2145273" cy="2743204"/>
              <a:chOff x="1436133" y="1523991"/>
              <a:chExt cx="2145273" cy="2743204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rot="5400000">
                <a:off x="1436134" y="1523994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>
                <a:off x="1436133" y="1523994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5400000">
                <a:off x="1436134" y="1523994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>
                <a:off x="1436135" y="1523992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5400000">
                <a:off x="1436133" y="1523994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1436136" y="1523991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441970" y="1518158"/>
                <a:ext cx="2133599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1436133" y="1828794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1441969" y="2139430"/>
                <a:ext cx="2133601" cy="212192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1740934" y="243839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>
                <a:off x="2350533" y="3047991"/>
                <a:ext cx="1219204" cy="1219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2045733" y="2743191"/>
                <a:ext cx="1524004" cy="1524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>
                <a:off x="2655333" y="3352791"/>
                <a:ext cx="914404" cy="9144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2960133" y="3657591"/>
                <a:ext cx="609604" cy="6096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>
                <a:off x="3264937" y="3962390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Freeform 227"/>
            <p:cNvSpPr/>
            <p:nvPr/>
          </p:nvSpPr>
          <p:spPr>
            <a:xfrm>
              <a:off x="838200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968277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752600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8200" y="2666995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752600" y="3581395"/>
              <a:ext cx="304800" cy="3048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053877" y="2973557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667000" y="2666995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68573" y="172716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895600" y="16880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3p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304800" y="2766536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682091" y="389786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912951" y="17441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519318" y="33644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2976518" y="2831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</p:grpSp>
      <p:cxnSp>
        <p:nvCxnSpPr>
          <p:cNvPr id="379" name="Straight Connector 378"/>
          <p:cNvCxnSpPr/>
          <p:nvPr/>
        </p:nvCxnSpPr>
        <p:spPr>
          <a:xfrm flipH="1">
            <a:off x="838200" y="1828800"/>
            <a:ext cx="304800" cy="304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TextBox 234"/>
          <p:cNvSpPr txBox="1"/>
          <p:nvPr/>
        </p:nvSpPr>
        <p:spPr>
          <a:xfrm>
            <a:off x="4572001" y="1902954"/>
            <a:ext cx="4190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cell-patch cliques on a complex</a:t>
            </a:r>
            <a:endParaRPr lang="en-US" sz="2400" dirty="0"/>
          </a:p>
        </p:txBody>
      </p:sp>
      <p:sp>
        <p:nvSpPr>
          <p:cNvPr id="237" name="Rectangle 236"/>
          <p:cNvSpPr/>
          <p:nvPr/>
        </p:nvSpPr>
        <p:spPr>
          <a:xfrm>
            <a:off x="4191000" y="2743200"/>
            <a:ext cx="48768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Arial" pitchFamily="34" charset="0"/>
              <a:buChar char="•"/>
            </a:pPr>
            <a:r>
              <a:rPr lang="en-US" sz="2000" dirty="0" smtClean="0"/>
              <a:t> Olsson et al., ICCV 2013</a:t>
            </a:r>
          </a:p>
          <a:p>
            <a:pPr lvl="1" algn="ctr"/>
            <a:endParaRPr lang="en-US" sz="2400" dirty="0" smtClean="0"/>
          </a:p>
          <a:p>
            <a:pPr lvl="1" algn="ctr"/>
            <a:r>
              <a:rPr lang="en-US" sz="2400" b="1" dirty="0" smtClean="0"/>
              <a:t>partial enumeration + TRWS</a:t>
            </a:r>
          </a:p>
        </p:txBody>
      </p:sp>
      <p:pic>
        <p:nvPicPr>
          <p:cNvPr id="422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1144" y="0"/>
            <a:ext cx="2162856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Box 104"/>
          <p:cNvSpPr txBox="1"/>
          <p:nvPr/>
        </p:nvSpPr>
        <p:spPr>
          <a:xfrm>
            <a:off x="7636038" y="1524000"/>
            <a:ext cx="974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zero gap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01" name="Group 100"/>
          <p:cNvGrpSpPr/>
          <p:nvPr/>
        </p:nvGrpSpPr>
        <p:grpSpPr>
          <a:xfrm>
            <a:off x="471270" y="2590800"/>
            <a:ext cx="3338730" cy="4151531"/>
            <a:chOff x="471270" y="2590800"/>
            <a:chExt cx="3338730" cy="4151531"/>
          </a:xfrm>
        </p:grpSpPr>
        <p:grpSp>
          <p:nvGrpSpPr>
            <p:cNvPr id="107" name="Group 155"/>
            <p:cNvGrpSpPr/>
            <p:nvPr/>
          </p:nvGrpSpPr>
          <p:grpSpPr>
            <a:xfrm>
              <a:off x="1264722" y="5087295"/>
              <a:ext cx="1958051" cy="678003"/>
              <a:chOff x="4922322" y="3136197"/>
              <a:chExt cx="1958051" cy="678003"/>
            </a:xfrm>
          </p:grpSpPr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4922322" y="3810000"/>
                <a:ext cx="1958051" cy="42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4922322" y="3136197"/>
                <a:ext cx="1958051" cy="42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4927270" y="3198421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>
                <a:off x="5836722" y="3200400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2" name="Straight Connector 111"/>
              <p:cNvCxnSpPr/>
              <p:nvPr/>
            </p:nvCxnSpPr>
            <p:spPr bwMode="auto">
              <a:xfrm>
                <a:off x="6756070" y="3210296"/>
                <a:ext cx="0" cy="533400"/>
              </a:xfrm>
              <a:prstGeom prst="line">
                <a:avLst/>
              </a:prstGeom>
              <a:solidFill>
                <a:schemeClr val="accent1"/>
              </a:solidFill>
              <a:ln w="34925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28" name="Group 127"/>
            <p:cNvGrpSpPr/>
            <p:nvPr/>
          </p:nvGrpSpPr>
          <p:grpSpPr>
            <a:xfrm>
              <a:off x="471270" y="2590800"/>
              <a:ext cx="1084828" cy="2971800"/>
              <a:chOff x="471270" y="2590800"/>
              <a:chExt cx="1084828" cy="2971800"/>
            </a:xfrm>
          </p:grpSpPr>
          <p:sp>
            <p:nvSpPr>
              <p:cNvPr id="119" name="Freeform 118"/>
              <p:cNvSpPr/>
              <p:nvPr/>
            </p:nvSpPr>
            <p:spPr>
              <a:xfrm>
                <a:off x="942975" y="2590800"/>
                <a:ext cx="613123" cy="607838"/>
              </a:xfrm>
              <a:custGeom>
                <a:avLst/>
                <a:gdLst>
                  <a:gd name="connsiteX0" fmla="*/ 0 w 613123"/>
                  <a:gd name="connsiteY0" fmla="*/ 301276 h 607838"/>
                  <a:gd name="connsiteX1" fmla="*/ 306562 w 613123"/>
                  <a:gd name="connsiteY1" fmla="*/ 0 h 607838"/>
                  <a:gd name="connsiteX2" fmla="*/ 613123 w 613123"/>
                  <a:gd name="connsiteY2" fmla="*/ 306562 h 607838"/>
                  <a:gd name="connsiteX3" fmla="*/ 306562 w 613123"/>
                  <a:gd name="connsiteY3" fmla="*/ 607838 h 607838"/>
                  <a:gd name="connsiteX4" fmla="*/ 0 w 613123"/>
                  <a:gd name="connsiteY4" fmla="*/ 301276 h 607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3123" h="607838">
                    <a:moveTo>
                      <a:pt x="0" y="301276"/>
                    </a:moveTo>
                    <a:lnTo>
                      <a:pt x="306562" y="0"/>
                    </a:lnTo>
                    <a:lnTo>
                      <a:pt x="613123" y="306562"/>
                    </a:lnTo>
                    <a:lnTo>
                      <a:pt x="306562" y="607838"/>
                    </a:lnTo>
                    <a:lnTo>
                      <a:pt x="0" y="301276"/>
                    </a:lnTo>
                    <a:close/>
                  </a:path>
                </a:pathLst>
              </a:custGeom>
              <a:noFill/>
              <a:ln>
                <a:solidFill>
                  <a:srgbClr val="FF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21" name="Freeform 120"/>
              <p:cNvSpPr/>
              <p:nvPr/>
            </p:nvSpPr>
            <p:spPr>
              <a:xfrm rot="10800000" flipV="1">
                <a:off x="471270" y="3150657"/>
                <a:ext cx="721473" cy="2411943"/>
              </a:xfrm>
              <a:custGeom>
                <a:avLst/>
                <a:gdLst>
                  <a:gd name="connsiteX0" fmla="*/ 162046 w 162046"/>
                  <a:gd name="connsiteY0" fmla="*/ 0 h 914400"/>
                  <a:gd name="connsiteX1" fmla="*/ 115747 w 162046"/>
                  <a:gd name="connsiteY1" fmla="*/ 509286 h 914400"/>
                  <a:gd name="connsiteX2" fmla="*/ 0 w 162046"/>
                  <a:gd name="connsiteY2" fmla="*/ 914400 h 914400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97643"/>
                  <a:gd name="connsiteY0" fmla="*/ 0 h 947057"/>
                  <a:gd name="connsiteX1" fmla="*/ 87256 w 97643"/>
                  <a:gd name="connsiteY1" fmla="*/ 522514 h 947057"/>
                  <a:gd name="connsiteX2" fmla="*/ 0 w 97643"/>
                  <a:gd name="connsiteY2" fmla="*/ 947057 h 947057"/>
                  <a:gd name="connsiteX0" fmla="*/ 62325 w 145425"/>
                  <a:gd name="connsiteY0" fmla="*/ 0 h 947057"/>
                  <a:gd name="connsiteX1" fmla="*/ 135038 w 145425"/>
                  <a:gd name="connsiteY1" fmla="*/ 563725 h 947057"/>
                  <a:gd name="connsiteX2" fmla="*/ 0 w 145425"/>
                  <a:gd name="connsiteY2" fmla="*/ 947057 h 947057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33307"/>
                  <a:gd name="connsiteY0" fmla="*/ 0 h 969606"/>
                  <a:gd name="connsiteX1" fmla="*/ 124651 w 133307"/>
                  <a:gd name="connsiteY1" fmla="*/ 518627 h 969606"/>
                  <a:gd name="connsiteX2" fmla="*/ 51938 w 133307"/>
                  <a:gd name="connsiteY2" fmla="*/ 969606 h 969606"/>
                  <a:gd name="connsiteX0" fmla="*/ 18605 w 146357"/>
                  <a:gd name="connsiteY0" fmla="*/ 0 h 1048267"/>
                  <a:gd name="connsiteX1" fmla="*/ 143256 w 146357"/>
                  <a:gd name="connsiteY1" fmla="*/ 518627 h 1048267"/>
                  <a:gd name="connsiteX2" fmla="*/ 0 w 146357"/>
                  <a:gd name="connsiteY2" fmla="*/ 1048267 h 1048267"/>
                  <a:gd name="connsiteX0" fmla="*/ 0 w 130757"/>
                  <a:gd name="connsiteY0" fmla="*/ 0 h 1048267"/>
                  <a:gd name="connsiteX1" fmla="*/ 124651 w 130757"/>
                  <a:gd name="connsiteY1" fmla="*/ 518627 h 1048267"/>
                  <a:gd name="connsiteX2" fmla="*/ 36636 w 130757"/>
                  <a:gd name="connsiteY2" fmla="*/ 1048267 h 10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757" h="1048267">
                    <a:moveTo>
                      <a:pt x="0" y="0"/>
                    </a:moveTo>
                    <a:cubicBezTo>
                      <a:pt x="68577" y="53465"/>
                      <a:pt x="118545" y="343916"/>
                      <a:pt x="124651" y="518627"/>
                    </a:cubicBezTo>
                    <a:cubicBezTo>
                      <a:pt x="130757" y="693338"/>
                      <a:pt x="91333" y="982470"/>
                      <a:pt x="36636" y="1048267"/>
                    </a:cubicBezTo>
                  </a:path>
                </a:pathLst>
              </a:cu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>
              <a:off x="694019" y="6096000"/>
              <a:ext cx="311598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 smtClean="0"/>
                <a:t>reduction to pair-wise</a:t>
              </a:r>
              <a:r>
                <a:rPr lang="en-US" b="1" dirty="0" smtClean="0"/>
                <a:t>  </a:t>
              </a:r>
            </a:p>
            <a:p>
              <a:pPr algn="ctr"/>
              <a:r>
                <a:rPr lang="en-US" b="1" dirty="0" smtClean="0"/>
                <a:t>Constrain Satisfaction Problem</a:t>
              </a:r>
              <a:endParaRPr lang="en-US" dirty="0"/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3962400" y="4362271"/>
            <a:ext cx="480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smtClean="0"/>
              <a:t>- new graph: patches are nodes</a:t>
            </a:r>
          </a:p>
          <a:p>
            <a:pPr lvl="1">
              <a:buFontTx/>
              <a:buChar char="-"/>
            </a:pPr>
            <a:r>
              <a:rPr lang="en-US" sz="2400" dirty="0" smtClean="0"/>
              <a:t> curvature is a unary potential</a:t>
            </a:r>
          </a:p>
        </p:txBody>
      </p:sp>
      <p:sp>
        <p:nvSpPr>
          <p:cNvPr id="124" name="Rectangle 123"/>
          <p:cNvSpPr/>
          <p:nvPr/>
        </p:nvSpPr>
        <p:spPr>
          <a:xfrm>
            <a:off x="3886200" y="5181600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Tx/>
              <a:buChar char="-"/>
            </a:pPr>
            <a:r>
              <a:rPr lang="en-US" sz="2400" dirty="0" smtClean="0"/>
              <a:t> patches overlap, need consistency 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3962400" y="5715000"/>
            <a:ext cx="331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FontTx/>
              <a:buChar char="-"/>
            </a:pPr>
            <a:r>
              <a:rPr lang="en-US" sz="2400" dirty="0" smtClean="0"/>
              <a:t> tighter LP relaxation</a:t>
            </a:r>
          </a:p>
        </p:txBody>
      </p:sp>
      <p:pic>
        <p:nvPicPr>
          <p:cNvPr id="422914" name="Picture 2" descr="C:\Users\yuri\Desktop\allcurv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962400"/>
            <a:ext cx="5029200" cy="2831036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183052" y="2362200"/>
            <a:ext cx="3398349" cy="3657600"/>
            <a:chOff x="183052" y="2362200"/>
            <a:chExt cx="3398349" cy="3657600"/>
          </a:xfrm>
        </p:grpSpPr>
        <p:grpSp>
          <p:nvGrpSpPr>
            <p:cNvPr id="103" name="Group 102"/>
            <p:cNvGrpSpPr/>
            <p:nvPr/>
          </p:nvGrpSpPr>
          <p:grpSpPr>
            <a:xfrm>
              <a:off x="183052" y="2362200"/>
              <a:ext cx="3398349" cy="3657600"/>
              <a:chOff x="183052" y="2362200"/>
              <a:chExt cx="3398349" cy="3657600"/>
            </a:xfrm>
          </p:grpSpPr>
          <p:sp>
            <p:nvSpPr>
              <p:cNvPr id="120" name="Freeform 119"/>
              <p:cNvSpPr/>
              <p:nvPr/>
            </p:nvSpPr>
            <p:spPr>
              <a:xfrm rot="10800000" flipV="1">
                <a:off x="183052" y="2845857"/>
                <a:ext cx="807548" cy="2030943"/>
              </a:xfrm>
              <a:custGeom>
                <a:avLst/>
                <a:gdLst>
                  <a:gd name="connsiteX0" fmla="*/ 162046 w 162046"/>
                  <a:gd name="connsiteY0" fmla="*/ 0 h 914400"/>
                  <a:gd name="connsiteX1" fmla="*/ 115747 w 162046"/>
                  <a:gd name="connsiteY1" fmla="*/ 509286 h 914400"/>
                  <a:gd name="connsiteX2" fmla="*/ 0 w 162046"/>
                  <a:gd name="connsiteY2" fmla="*/ 914400 h 914400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97643"/>
                  <a:gd name="connsiteY0" fmla="*/ 0 h 947057"/>
                  <a:gd name="connsiteX1" fmla="*/ 87256 w 97643"/>
                  <a:gd name="connsiteY1" fmla="*/ 522514 h 947057"/>
                  <a:gd name="connsiteX2" fmla="*/ 0 w 97643"/>
                  <a:gd name="connsiteY2" fmla="*/ 947057 h 947057"/>
                  <a:gd name="connsiteX0" fmla="*/ 62325 w 145425"/>
                  <a:gd name="connsiteY0" fmla="*/ 0 h 947057"/>
                  <a:gd name="connsiteX1" fmla="*/ 135038 w 145425"/>
                  <a:gd name="connsiteY1" fmla="*/ 563725 h 947057"/>
                  <a:gd name="connsiteX2" fmla="*/ 0 w 145425"/>
                  <a:gd name="connsiteY2" fmla="*/ 947057 h 947057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33307"/>
                  <a:gd name="connsiteY0" fmla="*/ 0 h 969606"/>
                  <a:gd name="connsiteX1" fmla="*/ 124651 w 133307"/>
                  <a:gd name="connsiteY1" fmla="*/ 518627 h 969606"/>
                  <a:gd name="connsiteX2" fmla="*/ 51938 w 133307"/>
                  <a:gd name="connsiteY2" fmla="*/ 969606 h 969606"/>
                  <a:gd name="connsiteX0" fmla="*/ 18605 w 146357"/>
                  <a:gd name="connsiteY0" fmla="*/ 0 h 1048267"/>
                  <a:gd name="connsiteX1" fmla="*/ 143256 w 146357"/>
                  <a:gd name="connsiteY1" fmla="*/ 518627 h 1048267"/>
                  <a:gd name="connsiteX2" fmla="*/ 0 w 146357"/>
                  <a:gd name="connsiteY2" fmla="*/ 1048267 h 104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6357" h="1048267">
                    <a:moveTo>
                      <a:pt x="18605" y="0"/>
                    </a:moveTo>
                    <a:cubicBezTo>
                      <a:pt x="87182" y="53465"/>
                      <a:pt x="146357" y="343916"/>
                      <a:pt x="143256" y="518627"/>
                    </a:cubicBezTo>
                    <a:cubicBezTo>
                      <a:pt x="140155" y="693338"/>
                      <a:pt x="54697" y="982470"/>
                      <a:pt x="0" y="1048267"/>
                    </a:cubicBezTo>
                  </a:path>
                </a:pathLst>
              </a:cu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/>
              <p:cNvSpPr/>
              <p:nvPr/>
            </p:nvSpPr>
            <p:spPr>
              <a:xfrm rot="10800000" flipH="1" flipV="1">
                <a:off x="3200400" y="2362200"/>
                <a:ext cx="381001" cy="2514600"/>
              </a:xfrm>
              <a:custGeom>
                <a:avLst/>
                <a:gdLst>
                  <a:gd name="connsiteX0" fmla="*/ 162046 w 162046"/>
                  <a:gd name="connsiteY0" fmla="*/ 0 h 914400"/>
                  <a:gd name="connsiteX1" fmla="*/ 115747 w 162046"/>
                  <a:gd name="connsiteY1" fmla="*/ 509286 h 914400"/>
                  <a:gd name="connsiteX2" fmla="*/ 0 w 162046"/>
                  <a:gd name="connsiteY2" fmla="*/ 914400 h 914400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126134"/>
                  <a:gd name="connsiteY0" fmla="*/ 0 h 947057"/>
                  <a:gd name="connsiteX1" fmla="*/ 115747 w 126134"/>
                  <a:gd name="connsiteY1" fmla="*/ 541943 h 947057"/>
                  <a:gd name="connsiteX2" fmla="*/ 0 w 126134"/>
                  <a:gd name="connsiteY2" fmla="*/ 947057 h 947057"/>
                  <a:gd name="connsiteX0" fmla="*/ 62325 w 97643"/>
                  <a:gd name="connsiteY0" fmla="*/ 0 h 947057"/>
                  <a:gd name="connsiteX1" fmla="*/ 87256 w 97643"/>
                  <a:gd name="connsiteY1" fmla="*/ 522514 h 947057"/>
                  <a:gd name="connsiteX2" fmla="*/ 0 w 97643"/>
                  <a:gd name="connsiteY2" fmla="*/ 947057 h 947057"/>
                  <a:gd name="connsiteX0" fmla="*/ 62325 w 145425"/>
                  <a:gd name="connsiteY0" fmla="*/ 0 h 947057"/>
                  <a:gd name="connsiteX1" fmla="*/ 135038 w 145425"/>
                  <a:gd name="connsiteY1" fmla="*/ 563725 h 947057"/>
                  <a:gd name="connsiteX2" fmla="*/ 0 w 145425"/>
                  <a:gd name="connsiteY2" fmla="*/ 947057 h 947057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95632"/>
                  <a:gd name="connsiteY0" fmla="*/ 0 h 969606"/>
                  <a:gd name="connsiteX1" fmla="*/ 186976 w 195632"/>
                  <a:gd name="connsiteY1" fmla="*/ 586274 h 969606"/>
                  <a:gd name="connsiteX2" fmla="*/ 51938 w 19563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45772"/>
                  <a:gd name="connsiteY0" fmla="*/ 0 h 969606"/>
                  <a:gd name="connsiteX1" fmla="*/ 137116 w 145772"/>
                  <a:gd name="connsiteY1" fmla="*/ 541176 h 969606"/>
                  <a:gd name="connsiteX2" fmla="*/ 51938 w 145772"/>
                  <a:gd name="connsiteY2" fmla="*/ 969606 h 969606"/>
                  <a:gd name="connsiteX0" fmla="*/ 0 w 133307"/>
                  <a:gd name="connsiteY0" fmla="*/ 0 h 969606"/>
                  <a:gd name="connsiteX1" fmla="*/ 124651 w 133307"/>
                  <a:gd name="connsiteY1" fmla="*/ 518627 h 969606"/>
                  <a:gd name="connsiteX2" fmla="*/ 51938 w 133307"/>
                  <a:gd name="connsiteY2" fmla="*/ 969606 h 969606"/>
                  <a:gd name="connsiteX0" fmla="*/ 18605 w 146357"/>
                  <a:gd name="connsiteY0" fmla="*/ 0 h 1048267"/>
                  <a:gd name="connsiteX1" fmla="*/ 143256 w 146357"/>
                  <a:gd name="connsiteY1" fmla="*/ 518627 h 1048267"/>
                  <a:gd name="connsiteX2" fmla="*/ 0 w 146357"/>
                  <a:gd name="connsiteY2" fmla="*/ 1048267 h 1048267"/>
                  <a:gd name="connsiteX0" fmla="*/ 58543 w 153013"/>
                  <a:gd name="connsiteY0" fmla="*/ 0 h 988885"/>
                  <a:gd name="connsiteX1" fmla="*/ 143256 w 153013"/>
                  <a:gd name="connsiteY1" fmla="*/ 459245 h 988885"/>
                  <a:gd name="connsiteX2" fmla="*/ 0 w 153013"/>
                  <a:gd name="connsiteY2" fmla="*/ 988885 h 988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3013" h="988885">
                    <a:moveTo>
                      <a:pt x="58543" y="0"/>
                    </a:moveTo>
                    <a:cubicBezTo>
                      <a:pt x="127120" y="53465"/>
                      <a:pt x="153013" y="294431"/>
                      <a:pt x="143256" y="459245"/>
                    </a:cubicBezTo>
                    <a:cubicBezTo>
                      <a:pt x="133499" y="624059"/>
                      <a:pt x="54697" y="923088"/>
                      <a:pt x="0" y="988885"/>
                    </a:cubicBezTo>
                  </a:path>
                </a:pathLst>
              </a:custGeom>
              <a:ln w="28575">
                <a:solidFill>
                  <a:schemeClr val="accent3">
                    <a:lumMod val="75000"/>
                  </a:schemeClr>
                </a:solidFill>
                <a:prstDash val="sysDot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2" name="Group 101"/>
              <p:cNvGrpSpPr/>
              <p:nvPr/>
            </p:nvGrpSpPr>
            <p:grpSpPr>
              <a:xfrm>
                <a:off x="990600" y="4800600"/>
                <a:ext cx="2362200" cy="1219200"/>
                <a:chOff x="990600" y="4800600"/>
                <a:chExt cx="2362200" cy="1219200"/>
              </a:xfrm>
            </p:grpSpPr>
            <p:sp>
              <p:nvSpPr>
                <p:cNvPr id="113" name="Oval 69"/>
                <p:cNvSpPr>
                  <a:spLocks noChangeArrowheads="1"/>
                </p:cNvSpPr>
                <p:nvPr/>
              </p:nvSpPr>
              <p:spPr bwMode="auto">
                <a:xfrm>
                  <a:off x="990600" y="5474403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4" name="Oval 69"/>
                <p:cNvSpPr>
                  <a:spLocks noChangeArrowheads="1"/>
                </p:cNvSpPr>
                <p:nvPr/>
              </p:nvSpPr>
              <p:spPr bwMode="auto">
                <a:xfrm>
                  <a:off x="1906497" y="5478402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5" name="Oval 69"/>
                <p:cNvSpPr>
                  <a:spLocks noChangeArrowheads="1"/>
                </p:cNvSpPr>
                <p:nvPr/>
              </p:nvSpPr>
              <p:spPr bwMode="auto">
                <a:xfrm>
                  <a:off x="2820897" y="5478402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6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6" name="Oval 69"/>
                <p:cNvSpPr>
                  <a:spLocks noChangeArrowheads="1"/>
                </p:cNvSpPr>
                <p:nvPr/>
              </p:nvSpPr>
              <p:spPr bwMode="auto">
                <a:xfrm>
                  <a:off x="990600" y="4800600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7" name="Oval 69"/>
                <p:cNvSpPr>
                  <a:spLocks noChangeArrowheads="1"/>
                </p:cNvSpPr>
                <p:nvPr/>
              </p:nvSpPr>
              <p:spPr bwMode="auto">
                <a:xfrm>
                  <a:off x="1906497" y="4804599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18" name="Oval 69"/>
                <p:cNvSpPr>
                  <a:spLocks noChangeArrowheads="1"/>
                </p:cNvSpPr>
                <p:nvPr/>
              </p:nvSpPr>
              <p:spPr bwMode="auto">
                <a:xfrm>
                  <a:off x="2820897" y="4804599"/>
                  <a:ext cx="531903" cy="541398"/>
                </a:xfrm>
                <a:prstGeom prst="ellipse">
                  <a:avLst/>
                </a:prstGeom>
                <a:solidFill>
                  <a:srgbClr val="FF7C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r>
                    <a:rPr lang="en-US" sz="2400" i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lang="en-US" sz="2400" i="1" baseline="-25000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2400" i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104" name="Freeform 103"/>
            <p:cNvSpPr/>
            <p:nvPr/>
          </p:nvSpPr>
          <p:spPr>
            <a:xfrm rot="10800000" flipV="1">
              <a:off x="1498600" y="3657599"/>
              <a:ext cx="406400" cy="1981201"/>
            </a:xfrm>
            <a:custGeom>
              <a:avLst/>
              <a:gdLst>
                <a:gd name="connsiteX0" fmla="*/ 162046 w 162046"/>
                <a:gd name="connsiteY0" fmla="*/ 0 h 914400"/>
                <a:gd name="connsiteX1" fmla="*/ 115747 w 162046"/>
                <a:gd name="connsiteY1" fmla="*/ 509286 h 914400"/>
                <a:gd name="connsiteX2" fmla="*/ 0 w 162046"/>
                <a:gd name="connsiteY2" fmla="*/ 914400 h 914400"/>
                <a:gd name="connsiteX0" fmla="*/ 62325 w 126134"/>
                <a:gd name="connsiteY0" fmla="*/ 0 h 947057"/>
                <a:gd name="connsiteX1" fmla="*/ 115747 w 126134"/>
                <a:gd name="connsiteY1" fmla="*/ 541943 h 947057"/>
                <a:gd name="connsiteX2" fmla="*/ 0 w 126134"/>
                <a:gd name="connsiteY2" fmla="*/ 947057 h 947057"/>
                <a:gd name="connsiteX0" fmla="*/ 62325 w 126134"/>
                <a:gd name="connsiteY0" fmla="*/ 0 h 947057"/>
                <a:gd name="connsiteX1" fmla="*/ 115747 w 126134"/>
                <a:gd name="connsiteY1" fmla="*/ 541943 h 947057"/>
                <a:gd name="connsiteX2" fmla="*/ 0 w 126134"/>
                <a:gd name="connsiteY2" fmla="*/ 947057 h 947057"/>
                <a:gd name="connsiteX0" fmla="*/ 62325 w 97643"/>
                <a:gd name="connsiteY0" fmla="*/ 0 h 947057"/>
                <a:gd name="connsiteX1" fmla="*/ 87256 w 97643"/>
                <a:gd name="connsiteY1" fmla="*/ 522514 h 947057"/>
                <a:gd name="connsiteX2" fmla="*/ 0 w 97643"/>
                <a:gd name="connsiteY2" fmla="*/ 947057 h 947057"/>
                <a:gd name="connsiteX0" fmla="*/ 62325 w 145425"/>
                <a:gd name="connsiteY0" fmla="*/ 0 h 947057"/>
                <a:gd name="connsiteX1" fmla="*/ 135038 w 145425"/>
                <a:gd name="connsiteY1" fmla="*/ 563725 h 947057"/>
                <a:gd name="connsiteX2" fmla="*/ 0 w 145425"/>
                <a:gd name="connsiteY2" fmla="*/ 947057 h 947057"/>
                <a:gd name="connsiteX0" fmla="*/ 0 w 195632"/>
                <a:gd name="connsiteY0" fmla="*/ 0 h 969606"/>
                <a:gd name="connsiteX1" fmla="*/ 186976 w 195632"/>
                <a:gd name="connsiteY1" fmla="*/ 586274 h 969606"/>
                <a:gd name="connsiteX2" fmla="*/ 51938 w 195632"/>
                <a:gd name="connsiteY2" fmla="*/ 969606 h 969606"/>
                <a:gd name="connsiteX0" fmla="*/ 0 w 195632"/>
                <a:gd name="connsiteY0" fmla="*/ 0 h 969606"/>
                <a:gd name="connsiteX1" fmla="*/ 186976 w 195632"/>
                <a:gd name="connsiteY1" fmla="*/ 586274 h 969606"/>
                <a:gd name="connsiteX2" fmla="*/ 51938 w 195632"/>
                <a:gd name="connsiteY2" fmla="*/ 969606 h 969606"/>
                <a:gd name="connsiteX0" fmla="*/ 0 w 145772"/>
                <a:gd name="connsiteY0" fmla="*/ 0 h 969606"/>
                <a:gd name="connsiteX1" fmla="*/ 137116 w 145772"/>
                <a:gd name="connsiteY1" fmla="*/ 541176 h 969606"/>
                <a:gd name="connsiteX2" fmla="*/ 51938 w 145772"/>
                <a:gd name="connsiteY2" fmla="*/ 969606 h 969606"/>
                <a:gd name="connsiteX0" fmla="*/ 0 w 145772"/>
                <a:gd name="connsiteY0" fmla="*/ 0 h 969606"/>
                <a:gd name="connsiteX1" fmla="*/ 137116 w 145772"/>
                <a:gd name="connsiteY1" fmla="*/ 541176 h 969606"/>
                <a:gd name="connsiteX2" fmla="*/ 51938 w 145772"/>
                <a:gd name="connsiteY2" fmla="*/ 969606 h 969606"/>
                <a:gd name="connsiteX0" fmla="*/ 0 w 133307"/>
                <a:gd name="connsiteY0" fmla="*/ 0 h 969606"/>
                <a:gd name="connsiteX1" fmla="*/ 124651 w 133307"/>
                <a:gd name="connsiteY1" fmla="*/ 518627 h 969606"/>
                <a:gd name="connsiteX2" fmla="*/ 51938 w 133307"/>
                <a:gd name="connsiteY2" fmla="*/ 969606 h 969606"/>
                <a:gd name="connsiteX0" fmla="*/ 18605 w 146357"/>
                <a:gd name="connsiteY0" fmla="*/ 0 h 1048267"/>
                <a:gd name="connsiteX1" fmla="*/ 143256 w 146357"/>
                <a:gd name="connsiteY1" fmla="*/ 518627 h 1048267"/>
                <a:gd name="connsiteX2" fmla="*/ 0 w 146357"/>
                <a:gd name="connsiteY2" fmla="*/ 1048267 h 1048267"/>
                <a:gd name="connsiteX0" fmla="*/ 0 w 130757"/>
                <a:gd name="connsiteY0" fmla="*/ 0 h 1048267"/>
                <a:gd name="connsiteX1" fmla="*/ 124651 w 130757"/>
                <a:gd name="connsiteY1" fmla="*/ 518627 h 1048267"/>
                <a:gd name="connsiteX2" fmla="*/ 36636 w 130757"/>
                <a:gd name="connsiteY2" fmla="*/ 1048267 h 1048267"/>
                <a:gd name="connsiteX0" fmla="*/ 43586 w 175501"/>
                <a:gd name="connsiteY0" fmla="*/ 0 h 1090197"/>
                <a:gd name="connsiteX1" fmla="*/ 168237 w 175501"/>
                <a:gd name="connsiteY1" fmla="*/ 518627 h 1090197"/>
                <a:gd name="connsiteX2" fmla="*/ 0 w 175501"/>
                <a:gd name="connsiteY2" fmla="*/ 1090197 h 1090197"/>
                <a:gd name="connsiteX0" fmla="*/ 43586 w 225191"/>
                <a:gd name="connsiteY0" fmla="*/ 0 h 1090197"/>
                <a:gd name="connsiteX1" fmla="*/ 217927 w 225191"/>
                <a:gd name="connsiteY1" fmla="*/ 335445 h 1090197"/>
                <a:gd name="connsiteX2" fmla="*/ 0 w 225191"/>
                <a:gd name="connsiteY2" fmla="*/ 1090197 h 1090197"/>
                <a:gd name="connsiteX0" fmla="*/ 87171 w 232455"/>
                <a:gd name="connsiteY0" fmla="*/ 0 h 1090198"/>
                <a:gd name="connsiteX1" fmla="*/ 217927 w 232455"/>
                <a:gd name="connsiteY1" fmla="*/ 335446 h 1090198"/>
                <a:gd name="connsiteX2" fmla="*/ 0 w 232455"/>
                <a:gd name="connsiteY2" fmla="*/ 1090198 h 109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2455" h="1090198">
                  <a:moveTo>
                    <a:pt x="87171" y="0"/>
                  </a:moveTo>
                  <a:cubicBezTo>
                    <a:pt x="155748" y="53465"/>
                    <a:pt x="232455" y="153746"/>
                    <a:pt x="217927" y="335446"/>
                  </a:cubicBezTo>
                  <a:cubicBezTo>
                    <a:pt x="203399" y="517146"/>
                    <a:pt x="54697" y="1024401"/>
                    <a:pt x="0" y="1090198"/>
                  </a:cubicBezTo>
                </a:path>
              </a:pathLst>
            </a:custGeom>
            <a:ln w="28575">
              <a:solidFill>
                <a:schemeClr val="accent3">
                  <a:lumMod val="75000"/>
                </a:schemeClr>
              </a:solidFill>
              <a:prstDash val="sysDot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Freeform 325"/>
          <p:cNvSpPr/>
          <p:nvPr/>
        </p:nvSpPr>
        <p:spPr>
          <a:xfrm>
            <a:off x="3276600" y="5976653"/>
            <a:ext cx="300251" cy="293426"/>
          </a:xfrm>
          <a:custGeom>
            <a:avLst/>
            <a:gdLst>
              <a:gd name="connsiteX0" fmla="*/ 13648 w 300251"/>
              <a:gd name="connsiteY0" fmla="*/ 293426 h 293426"/>
              <a:gd name="connsiteX1" fmla="*/ 300251 w 300251"/>
              <a:gd name="connsiteY1" fmla="*/ 0 h 293426"/>
              <a:gd name="connsiteX2" fmla="*/ 0 w 300251"/>
              <a:gd name="connsiteY2" fmla="*/ 0 h 293426"/>
              <a:gd name="connsiteX3" fmla="*/ 13648 w 300251"/>
              <a:gd name="connsiteY3" fmla="*/ 293426 h 293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293426">
                <a:moveTo>
                  <a:pt x="13648" y="293426"/>
                </a:moveTo>
                <a:lnTo>
                  <a:pt x="300251" y="0"/>
                </a:lnTo>
                <a:lnTo>
                  <a:pt x="0" y="0"/>
                </a:lnTo>
                <a:lnTo>
                  <a:pt x="13648" y="29342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3" name="Freeform 322"/>
          <p:cNvSpPr/>
          <p:nvPr/>
        </p:nvSpPr>
        <p:spPr>
          <a:xfrm>
            <a:off x="1539922" y="5824253"/>
            <a:ext cx="593678" cy="300250"/>
          </a:xfrm>
          <a:custGeom>
            <a:avLst/>
            <a:gdLst>
              <a:gd name="connsiteX0" fmla="*/ 0 w 593678"/>
              <a:gd name="connsiteY0" fmla="*/ 300250 h 300250"/>
              <a:gd name="connsiteX1" fmla="*/ 593678 w 593678"/>
              <a:gd name="connsiteY1" fmla="*/ 300250 h 300250"/>
              <a:gd name="connsiteX2" fmla="*/ 286603 w 593678"/>
              <a:gd name="connsiteY2" fmla="*/ 0 h 300250"/>
              <a:gd name="connsiteX3" fmla="*/ 0 w 593678"/>
              <a:gd name="connsiteY3" fmla="*/ 30025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678" h="300250">
                <a:moveTo>
                  <a:pt x="0" y="300250"/>
                </a:moveTo>
                <a:lnTo>
                  <a:pt x="593678" y="300250"/>
                </a:lnTo>
                <a:lnTo>
                  <a:pt x="286603" y="0"/>
                </a:lnTo>
                <a:lnTo>
                  <a:pt x="0" y="3002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2" name="Freeform 321"/>
          <p:cNvSpPr/>
          <p:nvPr/>
        </p:nvSpPr>
        <p:spPr>
          <a:xfrm>
            <a:off x="2367887" y="5824253"/>
            <a:ext cx="443552" cy="450376"/>
          </a:xfrm>
          <a:custGeom>
            <a:avLst/>
            <a:gdLst>
              <a:gd name="connsiteX0" fmla="*/ 443552 w 443552"/>
              <a:gd name="connsiteY0" fmla="*/ 156949 h 450376"/>
              <a:gd name="connsiteX1" fmla="*/ 150125 w 443552"/>
              <a:gd name="connsiteY1" fmla="*/ 450376 h 450376"/>
              <a:gd name="connsiteX2" fmla="*/ 0 w 443552"/>
              <a:gd name="connsiteY2" fmla="*/ 307074 h 450376"/>
              <a:gd name="connsiteX3" fmla="*/ 300250 w 443552"/>
              <a:gd name="connsiteY3" fmla="*/ 0 h 450376"/>
              <a:gd name="connsiteX4" fmla="*/ 443552 w 443552"/>
              <a:gd name="connsiteY4" fmla="*/ 156949 h 45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52" h="450376">
                <a:moveTo>
                  <a:pt x="443552" y="156949"/>
                </a:moveTo>
                <a:lnTo>
                  <a:pt x="150125" y="450376"/>
                </a:lnTo>
                <a:lnTo>
                  <a:pt x="0" y="307074"/>
                </a:lnTo>
                <a:lnTo>
                  <a:pt x="300250" y="0"/>
                </a:lnTo>
                <a:lnTo>
                  <a:pt x="443552" y="1569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8" name="Freeform 107"/>
          <p:cNvSpPr/>
          <p:nvPr/>
        </p:nvSpPr>
        <p:spPr>
          <a:xfrm>
            <a:off x="7086600" y="6190299"/>
            <a:ext cx="157227" cy="157228"/>
          </a:xfrm>
          <a:custGeom>
            <a:avLst/>
            <a:gdLst>
              <a:gd name="connsiteX0" fmla="*/ 0 w 157227"/>
              <a:gd name="connsiteY0" fmla="*/ 0 h 157228"/>
              <a:gd name="connsiteX1" fmla="*/ 157227 w 157227"/>
              <a:gd name="connsiteY1" fmla="*/ 0 h 157228"/>
              <a:gd name="connsiteX2" fmla="*/ 157227 w 157227"/>
              <a:gd name="connsiteY2" fmla="*/ 157228 h 157228"/>
              <a:gd name="connsiteX3" fmla="*/ 4137 w 157227"/>
              <a:gd name="connsiteY3" fmla="*/ 157228 h 157228"/>
              <a:gd name="connsiteX4" fmla="*/ 0 w 157227"/>
              <a:gd name="connsiteY4" fmla="*/ 0 h 1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27" h="157228">
                <a:moveTo>
                  <a:pt x="0" y="0"/>
                </a:moveTo>
                <a:lnTo>
                  <a:pt x="157227" y="0"/>
                </a:lnTo>
                <a:lnTo>
                  <a:pt x="157227" y="157228"/>
                </a:lnTo>
                <a:lnTo>
                  <a:pt x="4137" y="15722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4" name="Freeform 123"/>
          <p:cNvSpPr/>
          <p:nvPr/>
        </p:nvSpPr>
        <p:spPr>
          <a:xfrm rot="16200000">
            <a:off x="5866021" y="6046222"/>
            <a:ext cx="459268" cy="153089"/>
          </a:xfrm>
          <a:custGeom>
            <a:avLst/>
            <a:gdLst>
              <a:gd name="connsiteX0" fmla="*/ 0 w 459268"/>
              <a:gd name="connsiteY0" fmla="*/ 0 h 153089"/>
              <a:gd name="connsiteX1" fmla="*/ 459268 w 459268"/>
              <a:gd name="connsiteY1" fmla="*/ 0 h 153089"/>
              <a:gd name="connsiteX2" fmla="*/ 459268 w 459268"/>
              <a:gd name="connsiteY2" fmla="*/ 153089 h 153089"/>
              <a:gd name="connsiteX3" fmla="*/ 0 w 459268"/>
              <a:gd name="connsiteY3" fmla="*/ 153089 h 153089"/>
              <a:gd name="connsiteX4" fmla="*/ 0 w 459268"/>
              <a:gd name="connsiteY4" fmla="*/ 0 h 1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68" h="153089">
                <a:moveTo>
                  <a:pt x="0" y="0"/>
                </a:moveTo>
                <a:lnTo>
                  <a:pt x="459268" y="0"/>
                </a:lnTo>
                <a:lnTo>
                  <a:pt x="459268" y="153089"/>
                </a:lnTo>
                <a:lnTo>
                  <a:pt x="0" y="15308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5" name="Freeform 124"/>
          <p:cNvSpPr/>
          <p:nvPr/>
        </p:nvSpPr>
        <p:spPr>
          <a:xfrm rot="16200000">
            <a:off x="6323221" y="5970022"/>
            <a:ext cx="459268" cy="305489"/>
          </a:xfrm>
          <a:custGeom>
            <a:avLst/>
            <a:gdLst>
              <a:gd name="connsiteX0" fmla="*/ 0 w 459268"/>
              <a:gd name="connsiteY0" fmla="*/ 0 h 153089"/>
              <a:gd name="connsiteX1" fmla="*/ 459268 w 459268"/>
              <a:gd name="connsiteY1" fmla="*/ 0 h 153089"/>
              <a:gd name="connsiteX2" fmla="*/ 459268 w 459268"/>
              <a:gd name="connsiteY2" fmla="*/ 153089 h 153089"/>
              <a:gd name="connsiteX3" fmla="*/ 0 w 459268"/>
              <a:gd name="connsiteY3" fmla="*/ 153089 h 153089"/>
              <a:gd name="connsiteX4" fmla="*/ 0 w 459268"/>
              <a:gd name="connsiteY4" fmla="*/ 0 h 1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68" h="153089">
                <a:moveTo>
                  <a:pt x="0" y="0"/>
                </a:moveTo>
                <a:lnTo>
                  <a:pt x="459268" y="0"/>
                </a:lnTo>
                <a:lnTo>
                  <a:pt x="459268" y="153089"/>
                </a:lnTo>
                <a:lnTo>
                  <a:pt x="0" y="15308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1" name="Freeform 120"/>
          <p:cNvSpPr/>
          <p:nvPr/>
        </p:nvSpPr>
        <p:spPr>
          <a:xfrm>
            <a:off x="8382000" y="5890327"/>
            <a:ext cx="454396" cy="460005"/>
          </a:xfrm>
          <a:custGeom>
            <a:avLst/>
            <a:gdLst>
              <a:gd name="connsiteX0" fmla="*/ 151465 w 454396"/>
              <a:gd name="connsiteY0" fmla="*/ 0 h 460005"/>
              <a:gd name="connsiteX1" fmla="*/ 454396 w 454396"/>
              <a:gd name="connsiteY1" fmla="*/ 0 h 460005"/>
              <a:gd name="connsiteX2" fmla="*/ 454396 w 454396"/>
              <a:gd name="connsiteY2" fmla="*/ 460005 h 460005"/>
              <a:gd name="connsiteX3" fmla="*/ 0 w 454396"/>
              <a:gd name="connsiteY3" fmla="*/ 460005 h 460005"/>
              <a:gd name="connsiteX4" fmla="*/ 5610 w 454396"/>
              <a:gd name="connsiteY4" fmla="*/ 151465 h 460005"/>
              <a:gd name="connsiteX5" fmla="*/ 151465 w 454396"/>
              <a:gd name="connsiteY5" fmla="*/ 151465 h 460005"/>
              <a:gd name="connsiteX6" fmla="*/ 151465 w 454396"/>
              <a:gd name="connsiteY6" fmla="*/ 0 h 460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396" h="460005">
                <a:moveTo>
                  <a:pt x="151465" y="0"/>
                </a:moveTo>
                <a:lnTo>
                  <a:pt x="454396" y="0"/>
                </a:lnTo>
                <a:lnTo>
                  <a:pt x="454396" y="460005"/>
                </a:lnTo>
                <a:lnTo>
                  <a:pt x="0" y="460005"/>
                </a:lnTo>
                <a:lnTo>
                  <a:pt x="5610" y="151465"/>
                </a:lnTo>
                <a:lnTo>
                  <a:pt x="151465" y="151465"/>
                </a:lnTo>
                <a:lnTo>
                  <a:pt x="151465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9" name="Freeform 108"/>
          <p:cNvSpPr/>
          <p:nvPr/>
        </p:nvSpPr>
        <p:spPr>
          <a:xfrm rot="16200000">
            <a:off x="7466221" y="6041348"/>
            <a:ext cx="306179" cy="306179"/>
          </a:xfrm>
          <a:custGeom>
            <a:avLst/>
            <a:gdLst>
              <a:gd name="connsiteX0" fmla="*/ 0 w 306179"/>
              <a:gd name="connsiteY0" fmla="*/ 0 h 306179"/>
              <a:gd name="connsiteX1" fmla="*/ 153090 w 306179"/>
              <a:gd name="connsiteY1" fmla="*/ 0 h 306179"/>
              <a:gd name="connsiteX2" fmla="*/ 153090 w 306179"/>
              <a:gd name="connsiteY2" fmla="*/ 153089 h 306179"/>
              <a:gd name="connsiteX3" fmla="*/ 306179 w 306179"/>
              <a:gd name="connsiteY3" fmla="*/ 153089 h 306179"/>
              <a:gd name="connsiteX4" fmla="*/ 306179 w 306179"/>
              <a:gd name="connsiteY4" fmla="*/ 306179 h 306179"/>
              <a:gd name="connsiteX5" fmla="*/ 0 w 306179"/>
              <a:gd name="connsiteY5" fmla="*/ 306179 h 306179"/>
              <a:gd name="connsiteX6" fmla="*/ 0 w 306179"/>
              <a:gd name="connsiteY6" fmla="*/ 0 h 3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79" h="306179">
                <a:moveTo>
                  <a:pt x="0" y="0"/>
                </a:moveTo>
                <a:lnTo>
                  <a:pt x="153090" y="0"/>
                </a:lnTo>
                <a:lnTo>
                  <a:pt x="153090" y="153089"/>
                </a:lnTo>
                <a:lnTo>
                  <a:pt x="306179" y="153089"/>
                </a:lnTo>
                <a:lnTo>
                  <a:pt x="306179" y="306179"/>
                </a:lnTo>
                <a:lnTo>
                  <a:pt x="0" y="306179"/>
                </a:lnTo>
                <a:cubicBezTo>
                  <a:pt x="1379" y="204119"/>
                  <a:pt x="2759" y="10206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4" name="Freeform 113"/>
          <p:cNvSpPr/>
          <p:nvPr/>
        </p:nvSpPr>
        <p:spPr>
          <a:xfrm>
            <a:off x="5179532" y="6042727"/>
            <a:ext cx="459268" cy="305489"/>
          </a:xfrm>
          <a:custGeom>
            <a:avLst/>
            <a:gdLst>
              <a:gd name="connsiteX0" fmla="*/ 0 w 459268"/>
              <a:gd name="connsiteY0" fmla="*/ 0 h 153089"/>
              <a:gd name="connsiteX1" fmla="*/ 459268 w 459268"/>
              <a:gd name="connsiteY1" fmla="*/ 0 h 153089"/>
              <a:gd name="connsiteX2" fmla="*/ 459268 w 459268"/>
              <a:gd name="connsiteY2" fmla="*/ 153089 h 153089"/>
              <a:gd name="connsiteX3" fmla="*/ 0 w 459268"/>
              <a:gd name="connsiteY3" fmla="*/ 153089 h 153089"/>
              <a:gd name="connsiteX4" fmla="*/ 0 w 459268"/>
              <a:gd name="connsiteY4" fmla="*/ 0 h 1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68" h="153089">
                <a:moveTo>
                  <a:pt x="0" y="0"/>
                </a:moveTo>
                <a:lnTo>
                  <a:pt x="459268" y="0"/>
                </a:lnTo>
                <a:lnTo>
                  <a:pt x="459268" y="153089"/>
                </a:lnTo>
                <a:lnTo>
                  <a:pt x="0" y="15308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3" name="Freeform 112"/>
          <p:cNvSpPr/>
          <p:nvPr/>
        </p:nvSpPr>
        <p:spPr>
          <a:xfrm>
            <a:off x="4648200" y="6194438"/>
            <a:ext cx="459268" cy="153089"/>
          </a:xfrm>
          <a:custGeom>
            <a:avLst/>
            <a:gdLst>
              <a:gd name="connsiteX0" fmla="*/ 0 w 459268"/>
              <a:gd name="connsiteY0" fmla="*/ 0 h 153089"/>
              <a:gd name="connsiteX1" fmla="*/ 459268 w 459268"/>
              <a:gd name="connsiteY1" fmla="*/ 0 h 153089"/>
              <a:gd name="connsiteX2" fmla="*/ 459268 w 459268"/>
              <a:gd name="connsiteY2" fmla="*/ 153089 h 153089"/>
              <a:gd name="connsiteX3" fmla="*/ 0 w 459268"/>
              <a:gd name="connsiteY3" fmla="*/ 153089 h 153089"/>
              <a:gd name="connsiteX4" fmla="*/ 0 w 459268"/>
              <a:gd name="connsiteY4" fmla="*/ 0 h 153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68" h="153089">
                <a:moveTo>
                  <a:pt x="0" y="0"/>
                </a:moveTo>
                <a:lnTo>
                  <a:pt x="459268" y="0"/>
                </a:lnTo>
                <a:lnTo>
                  <a:pt x="459268" y="153089"/>
                </a:lnTo>
                <a:lnTo>
                  <a:pt x="0" y="15308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1" name="Freeform 110"/>
          <p:cNvSpPr/>
          <p:nvPr/>
        </p:nvSpPr>
        <p:spPr>
          <a:xfrm rot="16200000">
            <a:off x="7846531" y="5888258"/>
            <a:ext cx="459268" cy="459269"/>
          </a:xfrm>
          <a:custGeom>
            <a:avLst/>
            <a:gdLst>
              <a:gd name="connsiteX0" fmla="*/ 0 w 459268"/>
              <a:gd name="connsiteY0" fmla="*/ 0 h 459269"/>
              <a:gd name="connsiteX1" fmla="*/ 153089 w 459268"/>
              <a:gd name="connsiteY1" fmla="*/ 0 h 459269"/>
              <a:gd name="connsiteX2" fmla="*/ 153089 w 459268"/>
              <a:gd name="connsiteY2" fmla="*/ 153090 h 459269"/>
              <a:gd name="connsiteX3" fmla="*/ 306179 w 459268"/>
              <a:gd name="connsiteY3" fmla="*/ 153090 h 459269"/>
              <a:gd name="connsiteX4" fmla="*/ 306179 w 459268"/>
              <a:gd name="connsiteY4" fmla="*/ 306179 h 459269"/>
              <a:gd name="connsiteX5" fmla="*/ 459268 w 459268"/>
              <a:gd name="connsiteY5" fmla="*/ 306179 h 459269"/>
              <a:gd name="connsiteX6" fmla="*/ 459268 w 459268"/>
              <a:gd name="connsiteY6" fmla="*/ 459269 h 459269"/>
              <a:gd name="connsiteX7" fmla="*/ 0 w 459268"/>
              <a:gd name="connsiteY7" fmla="*/ 459269 h 459269"/>
              <a:gd name="connsiteX8" fmla="*/ 0 w 459268"/>
              <a:gd name="connsiteY8" fmla="*/ 0 h 4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268" h="459269">
                <a:moveTo>
                  <a:pt x="0" y="0"/>
                </a:moveTo>
                <a:lnTo>
                  <a:pt x="153089" y="0"/>
                </a:lnTo>
                <a:lnTo>
                  <a:pt x="153089" y="153090"/>
                </a:lnTo>
                <a:lnTo>
                  <a:pt x="306179" y="153090"/>
                </a:lnTo>
                <a:lnTo>
                  <a:pt x="306179" y="306179"/>
                </a:lnTo>
                <a:lnTo>
                  <a:pt x="459268" y="306179"/>
                </a:lnTo>
                <a:lnTo>
                  <a:pt x="459268" y="459269"/>
                </a:lnTo>
                <a:lnTo>
                  <a:pt x="0" y="459269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1" name="Freeform 100"/>
          <p:cNvSpPr/>
          <p:nvPr/>
        </p:nvSpPr>
        <p:spPr>
          <a:xfrm>
            <a:off x="8533021" y="4953000"/>
            <a:ext cx="306179" cy="463406"/>
          </a:xfrm>
          <a:custGeom>
            <a:avLst/>
            <a:gdLst>
              <a:gd name="connsiteX0" fmla="*/ 0 w 306179"/>
              <a:gd name="connsiteY0" fmla="*/ 0 h 463406"/>
              <a:gd name="connsiteX1" fmla="*/ 153090 w 306179"/>
              <a:gd name="connsiteY1" fmla="*/ 0 h 463406"/>
              <a:gd name="connsiteX2" fmla="*/ 153090 w 306179"/>
              <a:gd name="connsiteY2" fmla="*/ 157227 h 463406"/>
              <a:gd name="connsiteX3" fmla="*/ 306179 w 306179"/>
              <a:gd name="connsiteY3" fmla="*/ 157227 h 463406"/>
              <a:gd name="connsiteX4" fmla="*/ 302042 w 306179"/>
              <a:gd name="connsiteY4" fmla="*/ 463406 h 463406"/>
              <a:gd name="connsiteX5" fmla="*/ 0 w 306179"/>
              <a:gd name="connsiteY5" fmla="*/ 463406 h 463406"/>
              <a:gd name="connsiteX6" fmla="*/ 0 w 306179"/>
              <a:gd name="connsiteY6" fmla="*/ 0 h 463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79" h="463406">
                <a:moveTo>
                  <a:pt x="0" y="0"/>
                </a:moveTo>
                <a:lnTo>
                  <a:pt x="153090" y="0"/>
                </a:lnTo>
                <a:lnTo>
                  <a:pt x="153090" y="157227"/>
                </a:lnTo>
                <a:lnTo>
                  <a:pt x="306179" y="157227"/>
                </a:lnTo>
                <a:lnTo>
                  <a:pt x="302042" y="463406"/>
                </a:lnTo>
                <a:lnTo>
                  <a:pt x="0" y="463406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8" name="Freeform 97"/>
          <p:cNvSpPr/>
          <p:nvPr/>
        </p:nvSpPr>
        <p:spPr>
          <a:xfrm>
            <a:off x="8001000" y="5110227"/>
            <a:ext cx="306179" cy="306179"/>
          </a:xfrm>
          <a:custGeom>
            <a:avLst/>
            <a:gdLst>
              <a:gd name="connsiteX0" fmla="*/ 0 w 306179"/>
              <a:gd name="connsiteY0" fmla="*/ 0 h 306179"/>
              <a:gd name="connsiteX1" fmla="*/ 153090 w 306179"/>
              <a:gd name="connsiteY1" fmla="*/ 0 h 306179"/>
              <a:gd name="connsiteX2" fmla="*/ 153090 w 306179"/>
              <a:gd name="connsiteY2" fmla="*/ 153089 h 306179"/>
              <a:gd name="connsiteX3" fmla="*/ 306179 w 306179"/>
              <a:gd name="connsiteY3" fmla="*/ 153089 h 306179"/>
              <a:gd name="connsiteX4" fmla="*/ 306179 w 306179"/>
              <a:gd name="connsiteY4" fmla="*/ 306179 h 306179"/>
              <a:gd name="connsiteX5" fmla="*/ 0 w 306179"/>
              <a:gd name="connsiteY5" fmla="*/ 306179 h 306179"/>
              <a:gd name="connsiteX6" fmla="*/ 0 w 306179"/>
              <a:gd name="connsiteY6" fmla="*/ 0 h 3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6179" h="306179">
                <a:moveTo>
                  <a:pt x="0" y="0"/>
                </a:moveTo>
                <a:lnTo>
                  <a:pt x="153090" y="0"/>
                </a:lnTo>
                <a:lnTo>
                  <a:pt x="153090" y="153089"/>
                </a:lnTo>
                <a:lnTo>
                  <a:pt x="306179" y="153089"/>
                </a:lnTo>
                <a:lnTo>
                  <a:pt x="306179" y="306179"/>
                </a:lnTo>
                <a:lnTo>
                  <a:pt x="0" y="306179"/>
                </a:lnTo>
                <a:cubicBezTo>
                  <a:pt x="1379" y="204119"/>
                  <a:pt x="2759" y="102060"/>
                  <a:pt x="0" y="0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6" name="Freeform 95"/>
          <p:cNvSpPr/>
          <p:nvPr/>
        </p:nvSpPr>
        <p:spPr>
          <a:xfrm>
            <a:off x="7467600" y="5259178"/>
            <a:ext cx="157227" cy="157228"/>
          </a:xfrm>
          <a:custGeom>
            <a:avLst/>
            <a:gdLst>
              <a:gd name="connsiteX0" fmla="*/ 0 w 157227"/>
              <a:gd name="connsiteY0" fmla="*/ 0 h 157228"/>
              <a:gd name="connsiteX1" fmla="*/ 157227 w 157227"/>
              <a:gd name="connsiteY1" fmla="*/ 0 h 157228"/>
              <a:gd name="connsiteX2" fmla="*/ 157227 w 157227"/>
              <a:gd name="connsiteY2" fmla="*/ 157228 h 157228"/>
              <a:gd name="connsiteX3" fmla="*/ 4137 w 157227"/>
              <a:gd name="connsiteY3" fmla="*/ 157228 h 157228"/>
              <a:gd name="connsiteX4" fmla="*/ 0 w 157227"/>
              <a:gd name="connsiteY4" fmla="*/ 0 h 1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7227" h="157228">
                <a:moveTo>
                  <a:pt x="0" y="0"/>
                </a:moveTo>
                <a:lnTo>
                  <a:pt x="157227" y="0"/>
                </a:lnTo>
                <a:lnTo>
                  <a:pt x="157227" y="157228"/>
                </a:lnTo>
                <a:lnTo>
                  <a:pt x="4137" y="15722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4" name="Freeform 93"/>
          <p:cNvSpPr/>
          <p:nvPr/>
        </p:nvSpPr>
        <p:spPr>
          <a:xfrm>
            <a:off x="6781800" y="5110227"/>
            <a:ext cx="467544" cy="306179"/>
          </a:xfrm>
          <a:custGeom>
            <a:avLst/>
            <a:gdLst>
              <a:gd name="connsiteX0" fmla="*/ 0 w 467544"/>
              <a:gd name="connsiteY0" fmla="*/ 302041 h 306179"/>
              <a:gd name="connsiteX1" fmla="*/ 0 w 467544"/>
              <a:gd name="connsiteY1" fmla="*/ 153089 h 306179"/>
              <a:gd name="connsiteX2" fmla="*/ 157228 w 467544"/>
              <a:gd name="connsiteY2" fmla="*/ 153089 h 306179"/>
              <a:gd name="connsiteX3" fmla="*/ 157228 w 467544"/>
              <a:gd name="connsiteY3" fmla="*/ 0 h 306179"/>
              <a:gd name="connsiteX4" fmla="*/ 310317 w 467544"/>
              <a:gd name="connsiteY4" fmla="*/ 0 h 306179"/>
              <a:gd name="connsiteX5" fmla="*/ 310317 w 467544"/>
              <a:gd name="connsiteY5" fmla="*/ 153089 h 306179"/>
              <a:gd name="connsiteX6" fmla="*/ 467544 w 467544"/>
              <a:gd name="connsiteY6" fmla="*/ 153089 h 306179"/>
              <a:gd name="connsiteX7" fmla="*/ 467544 w 467544"/>
              <a:gd name="connsiteY7" fmla="*/ 306179 h 306179"/>
              <a:gd name="connsiteX8" fmla="*/ 0 w 467544"/>
              <a:gd name="connsiteY8" fmla="*/ 302041 h 3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7544" h="306179">
                <a:moveTo>
                  <a:pt x="0" y="302041"/>
                </a:moveTo>
                <a:lnTo>
                  <a:pt x="0" y="153089"/>
                </a:lnTo>
                <a:lnTo>
                  <a:pt x="157228" y="153089"/>
                </a:lnTo>
                <a:lnTo>
                  <a:pt x="157228" y="0"/>
                </a:lnTo>
                <a:lnTo>
                  <a:pt x="310317" y="0"/>
                </a:lnTo>
                <a:lnTo>
                  <a:pt x="310317" y="153089"/>
                </a:lnTo>
                <a:lnTo>
                  <a:pt x="467544" y="153089"/>
                </a:lnTo>
                <a:lnTo>
                  <a:pt x="467544" y="306179"/>
                </a:lnTo>
                <a:lnTo>
                  <a:pt x="0" y="30204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3" name="Freeform 92"/>
          <p:cNvSpPr/>
          <p:nvPr/>
        </p:nvSpPr>
        <p:spPr>
          <a:xfrm>
            <a:off x="6248400" y="4959206"/>
            <a:ext cx="459268" cy="459269"/>
          </a:xfrm>
          <a:custGeom>
            <a:avLst/>
            <a:gdLst>
              <a:gd name="connsiteX0" fmla="*/ 0 w 459268"/>
              <a:gd name="connsiteY0" fmla="*/ 455131 h 459269"/>
              <a:gd name="connsiteX1" fmla="*/ 0 w 459268"/>
              <a:gd name="connsiteY1" fmla="*/ 153090 h 459269"/>
              <a:gd name="connsiteX2" fmla="*/ 153089 w 459268"/>
              <a:gd name="connsiteY2" fmla="*/ 153090 h 459269"/>
              <a:gd name="connsiteX3" fmla="*/ 153089 w 459268"/>
              <a:gd name="connsiteY3" fmla="*/ 0 h 459269"/>
              <a:gd name="connsiteX4" fmla="*/ 306179 w 459268"/>
              <a:gd name="connsiteY4" fmla="*/ 0 h 459269"/>
              <a:gd name="connsiteX5" fmla="*/ 306179 w 459268"/>
              <a:gd name="connsiteY5" fmla="*/ 153090 h 459269"/>
              <a:gd name="connsiteX6" fmla="*/ 459268 w 459268"/>
              <a:gd name="connsiteY6" fmla="*/ 153090 h 459269"/>
              <a:gd name="connsiteX7" fmla="*/ 459268 w 459268"/>
              <a:gd name="connsiteY7" fmla="*/ 459269 h 459269"/>
              <a:gd name="connsiteX8" fmla="*/ 0 w 459268"/>
              <a:gd name="connsiteY8" fmla="*/ 455131 h 45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268" h="459269">
                <a:moveTo>
                  <a:pt x="0" y="455131"/>
                </a:moveTo>
                <a:lnTo>
                  <a:pt x="0" y="153090"/>
                </a:lnTo>
                <a:lnTo>
                  <a:pt x="153089" y="153090"/>
                </a:lnTo>
                <a:lnTo>
                  <a:pt x="153089" y="0"/>
                </a:lnTo>
                <a:lnTo>
                  <a:pt x="306179" y="0"/>
                </a:lnTo>
                <a:lnTo>
                  <a:pt x="306179" y="153090"/>
                </a:lnTo>
                <a:lnTo>
                  <a:pt x="459268" y="153090"/>
                </a:lnTo>
                <a:lnTo>
                  <a:pt x="459268" y="459269"/>
                </a:lnTo>
                <a:lnTo>
                  <a:pt x="0" y="455131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2" name="Freeform 91"/>
          <p:cNvSpPr/>
          <p:nvPr/>
        </p:nvSpPr>
        <p:spPr>
          <a:xfrm>
            <a:off x="5715000" y="5110227"/>
            <a:ext cx="459268" cy="306179"/>
          </a:xfrm>
          <a:custGeom>
            <a:avLst/>
            <a:gdLst>
              <a:gd name="connsiteX0" fmla="*/ 0 w 459268"/>
              <a:gd name="connsiteY0" fmla="*/ 302042 h 306179"/>
              <a:gd name="connsiteX1" fmla="*/ 0 w 459268"/>
              <a:gd name="connsiteY1" fmla="*/ 153090 h 306179"/>
              <a:gd name="connsiteX2" fmla="*/ 148952 w 459268"/>
              <a:gd name="connsiteY2" fmla="*/ 153090 h 306179"/>
              <a:gd name="connsiteX3" fmla="*/ 148952 w 459268"/>
              <a:gd name="connsiteY3" fmla="*/ 0 h 306179"/>
              <a:gd name="connsiteX4" fmla="*/ 459268 w 459268"/>
              <a:gd name="connsiteY4" fmla="*/ 0 h 306179"/>
              <a:gd name="connsiteX5" fmla="*/ 459268 w 459268"/>
              <a:gd name="connsiteY5" fmla="*/ 306179 h 306179"/>
              <a:gd name="connsiteX6" fmla="*/ 0 w 459268"/>
              <a:gd name="connsiteY6" fmla="*/ 302042 h 306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9268" h="306179">
                <a:moveTo>
                  <a:pt x="0" y="302042"/>
                </a:moveTo>
                <a:lnTo>
                  <a:pt x="0" y="153090"/>
                </a:lnTo>
                <a:lnTo>
                  <a:pt x="148952" y="153090"/>
                </a:lnTo>
                <a:lnTo>
                  <a:pt x="148952" y="0"/>
                </a:lnTo>
                <a:lnTo>
                  <a:pt x="459268" y="0"/>
                </a:lnTo>
                <a:lnTo>
                  <a:pt x="459268" y="306179"/>
                </a:lnTo>
                <a:lnTo>
                  <a:pt x="0" y="302042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1" name="Freeform 90"/>
          <p:cNvSpPr/>
          <p:nvPr/>
        </p:nvSpPr>
        <p:spPr>
          <a:xfrm>
            <a:off x="5334000" y="5111606"/>
            <a:ext cx="306179" cy="310317"/>
          </a:xfrm>
          <a:custGeom>
            <a:avLst/>
            <a:gdLst>
              <a:gd name="connsiteX0" fmla="*/ 0 w 306179"/>
              <a:gd name="connsiteY0" fmla="*/ 0 h 310317"/>
              <a:gd name="connsiteX1" fmla="*/ 306179 w 306179"/>
              <a:gd name="connsiteY1" fmla="*/ 4138 h 310317"/>
              <a:gd name="connsiteX2" fmla="*/ 306179 w 306179"/>
              <a:gd name="connsiteY2" fmla="*/ 310317 h 310317"/>
              <a:gd name="connsiteX3" fmla="*/ 0 w 306179"/>
              <a:gd name="connsiteY3" fmla="*/ 310317 h 310317"/>
              <a:gd name="connsiteX4" fmla="*/ 0 w 306179"/>
              <a:gd name="connsiteY4" fmla="*/ 0 h 31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79" h="310317">
                <a:moveTo>
                  <a:pt x="0" y="0"/>
                </a:moveTo>
                <a:lnTo>
                  <a:pt x="306179" y="4138"/>
                </a:lnTo>
                <a:lnTo>
                  <a:pt x="306179" y="310317"/>
                </a:lnTo>
                <a:lnTo>
                  <a:pt x="0" y="310317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0" name="Freeform 89"/>
          <p:cNvSpPr/>
          <p:nvPr/>
        </p:nvSpPr>
        <p:spPr>
          <a:xfrm>
            <a:off x="4800600" y="5264006"/>
            <a:ext cx="306179" cy="157228"/>
          </a:xfrm>
          <a:custGeom>
            <a:avLst/>
            <a:gdLst>
              <a:gd name="connsiteX0" fmla="*/ 0 w 306179"/>
              <a:gd name="connsiteY0" fmla="*/ 0 h 157228"/>
              <a:gd name="connsiteX1" fmla="*/ 306179 w 306179"/>
              <a:gd name="connsiteY1" fmla="*/ 4138 h 157228"/>
              <a:gd name="connsiteX2" fmla="*/ 306179 w 306179"/>
              <a:gd name="connsiteY2" fmla="*/ 157228 h 157228"/>
              <a:gd name="connsiteX3" fmla="*/ 0 w 306179"/>
              <a:gd name="connsiteY3" fmla="*/ 157228 h 157228"/>
              <a:gd name="connsiteX4" fmla="*/ 0 w 306179"/>
              <a:gd name="connsiteY4" fmla="*/ 0 h 15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79" h="157228">
                <a:moveTo>
                  <a:pt x="0" y="0"/>
                </a:moveTo>
                <a:lnTo>
                  <a:pt x="306179" y="4138"/>
                </a:lnTo>
                <a:lnTo>
                  <a:pt x="306179" y="157228"/>
                </a:lnTo>
                <a:lnTo>
                  <a:pt x="0" y="15722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4" name="Rectangle 73"/>
          <p:cNvSpPr/>
          <p:nvPr/>
        </p:nvSpPr>
        <p:spPr>
          <a:xfrm>
            <a:off x="46482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5" name="TextBox 74"/>
          <p:cNvSpPr txBox="1"/>
          <p:nvPr/>
        </p:nvSpPr>
        <p:spPr>
          <a:xfrm>
            <a:off x="4724400" y="5383396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1816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7" name="TextBox 76"/>
          <p:cNvSpPr txBox="1"/>
          <p:nvPr/>
        </p:nvSpPr>
        <p:spPr>
          <a:xfrm>
            <a:off x="5257800" y="5383396"/>
            <a:ext cx="2856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B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57150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9" name="TextBox 78"/>
          <p:cNvSpPr txBox="1"/>
          <p:nvPr/>
        </p:nvSpPr>
        <p:spPr>
          <a:xfrm>
            <a:off x="5791200" y="5383396"/>
            <a:ext cx="279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2484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1" name="TextBox 80"/>
          <p:cNvSpPr txBox="1"/>
          <p:nvPr/>
        </p:nvSpPr>
        <p:spPr>
          <a:xfrm>
            <a:off x="6324600" y="538339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67818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3" name="TextBox 82"/>
          <p:cNvSpPr txBox="1"/>
          <p:nvPr/>
        </p:nvSpPr>
        <p:spPr>
          <a:xfrm>
            <a:off x="6858000" y="5383396"/>
            <a:ext cx="2728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E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3152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TextBox 84"/>
          <p:cNvSpPr txBox="1"/>
          <p:nvPr/>
        </p:nvSpPr>
        <p:spPr>
          <a:xfrm>
            <a:off x="7391400" y="5383396"/>
            <a:ext cx="266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F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8486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7" name="TextBox 86"/>
          <p:cNvSpPr txBox="1"/>
          <p:nvPr/>
        </p:nvSpPr>
        <p:spPr>
          <a:xfrm>
            <a:off x="7924800" y="538339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G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382000" y="4959206"/>
            <a:ext cx="457200" cy="457200"/>
          </a:xfrm>
          <a:prstGeom prst="rect">
            <a:avLst/>
          </a:prstGeom>
          <a:noFill/>
          <a:ln w="127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TextBox 88"/>
          <p:cNvSpPr txBox="1"/>
          <p:nvPr/>
        </p:nvSpPr>
        <p:spPr>
          <a:xfrm>
            <a:off x="8458200" y="5383396"/>
            <a:ext cx="2984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H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46482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5" name="Rectangle 104"/>
          <p:cNvSpPr/>
          <p:nvPr/>
        </p:nvSpPr>
        <p:spPr>
          <a:xfrm>
            <a:off x="51816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6" name="Rectangle 105"/>
          <p:cNvSpPr/>
          <p:nvPr/>
        </p:nvSpPr>
        <p:spPr>
          <a:xfrm>
            <a:off x="73152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7" name="Rectangle 106"/>
          <p:cNvSpPr/>
          <p:nvPr/>
        </p:nvSpPr>
        <p:spPr>
          <a:xfrm>
            <a:off x="67818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0" name="Rectangle 109"/>
          <p:cNvSpPr/>
          <p:nvPr/>
        </p:nvSpPr>
        <p:spPr>
          <a:xfrm>
            <a:off x="78486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9" name="Rectangle 118"/>
          <p:cNvSpPr/>
          <p:nvPr/>
        </p:nvSpPr>
        <p:spPr>
          <a:xfrm>
            <a:off x="8382000" y="5890327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2" name="Rectangle 121"/>
          <p:cNvSpPr/>
          <p:nvPr/>
        </p:nvSpPr>
        <p:spPr>
          <a:xfrm>
            <a:off x="5715000" y="589313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3" name="Rectangle 122"/>
          <p:cNvSpPr/>
          <p:nvPr/>
        </p:nvSpPr>
        <p:spPr>
          <a:xfrm>
            <a:off x="6248400" y="5893132"/>
            <a:ext cx="457200" cy="457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27" name="Straight Connector 126"/>
          <p:cNvCxnSpPr/>
          <p:nvPr/>
        </p:nvCxnSpPr>
        <p:spPr>
          <a:xfrm>
            <a:off x="4343400" y="304800"/>
            <a:ext cx="0" cy="6248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76200" y="152400"/>
            <a:ext cx="41817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curvature on a cell complex</a:t>
            </a:r>
          </a:p>
          <a:p>
            <a:pPr algn="ctr"/>
            <a:r>
              <a:rPr lang="en-US" sz="2800" dirty="0" smtClean="0"/>
              <a:t>(standard geometry) </a:t>
            </a:r>
          </a:p>
        </p:txBody>
      </p:sp>
      <p:sp>
        <p:nvSpPr>
          <p:cNvPr id="311" name="Freeform 310"/>
          <p:cNvSpPr/>
          <p:nvPr/>
        </p:nvSpPr>
        <p:spPr>
          <a:xfrm>
            <a:off x="1524000" y="5821978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2" name="Freeform 311"/>
          <p:cNvSpPr/>
          <p:nvPr/>
        </p:nvSpPr>
        <p:spPr>
          <a:xfrm>
            <a:off x="2362200" y="5821978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4" name="Rectangle 313"/>
          <p:cNvSpPr/>
          <p:nvPr/>
        </p:nvSpPr>
        <p:spPr>
          <a:xfrm>
            <a:off x="3278875" y="5974378"/>
            <a:ext cx="304800" cy="304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9" name="Freeform 318"/>
          <p:cNvSpPr/>
          <p:nvPr/>
        </p:nvSpPr>
        <p:spPr>
          <a:xfrm>
            <a:off x="609600" y="4876800"/>
            <a:ext cx="143302" cy="300250"/>
          </a:xfrm>
          <a:custGeom>
            <a:avLst/>
            <a:gdLst>
              <a:gd name="connsiteX0" fmla="*/ 0 w 143302"/>
              <a:gd name="connsiteY0" fmla="*/ 0 h 300250"/>
              <a:gd name="connsiteX1" fmla="*/ 0 w 143302"/>
              <a:gd name="connsiteY1" fmla="*/ 300250 h 300250"/>
              <a:gd name="connsiteX2" fmla="*/ 143302 w 143302"/>
              <a:gd name="connsiteY2" fmla="*/ 156949 h 300250"/>
              <a:gd name="connsiteX3" fmla="*/ 0 w 143302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302" h="300250">
                <a:moveTo>
                  <a:pt x="0" y="0"/>
                </a:moveTo>
                <a:lnTo>
                  <a:pt x="0" y="300250"/>
                </a:lnTo>
                <a:lnTo>
                  <a:pt x="143302" y="15694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8" name="Freeform 307"/>
          <p:cNvSpPr/>
          <p:nvPr/>
        </p:nvSpPr>
        <p:spPr>
          <a:xfrm>
            <a:off x="304800" y="4876800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2" name="Freeform 351"/>
          <p:cNvSpPr/>
          <p:nvPr/>
        </p:nvSpPr>
        <p:spPr>
          <a:xfrm>
            <a:off x="2152650" y="4895850"/>
            <a:ext cx="285750" cy="285750"/>
          </a:xfrm>
          <a:custGeom>
            <a:avLst/>
            <a:gdLst>
              <a:gd name="connsiteX0" fmla="*/ 0 w 285750"/>
              <a:gd name="connsiteY0" fmla="*/ 133350 h 285750"/>
              <a:gd name="connsiteX1" fmla="*/ 142875 w 285750"/>
              <a:gd name="connsiteY1" fmla="*/ 285750 h 285750"/>
              <a:gd name="connsiteX2" fmla="*/ 285750 w 285750"/>
              <a:gd name="connsiteY2" fmla="*/ 152400 h 285750"/>
              <a:gd name="connsiteX3" fmla="*/ 133350 w 285750"/>
              <a:gd name="connsiteY3" fmla="*/ 0 h 285750"/>
              <a:gd name="connsiteX4" fmla="*/ 0 w 285750"/>
              <a:gd name="connsiteY4" fmla="*/ 13335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" h="285750">
                <a:moveTo>
                  <a:pt x="0" y="133350"/>
                </a:moveTo>
                <a:lnTo>
                  <a:pt x="142875" y="285750"/>
                </a:lnTo>
                <a:lnTo>
                  <a:pt x="285750" y="152400"/>
                </a:lnTo>
                <a:lnTo>
                  <a:pt x="133350" y="0"/>
                </a:lnTo>
                <a:lnTo>
                  <a:pt x="0" y="1333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9" name="Freeform 308"/>
          <p:cNvSpPr/>
          <p:nvPr/>
        </p:nvSpPr>
        <p:spPr>
          <a:xfrm>
            <a:off x="1977677" y="4876800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0" name="Freeform 319"/>
          <p:cNvSpPr/>
          <p:nvPr/>
        </p:nvSpPr>
        <p:spPr>
          <a:xfrm>
            <a:off x="2964865" y="4885899"/>
            <a:ext cx="457200" cy="300250"/>
          </a:xfrm>
          <a:custGeom>
            <a:avLst/>
            <a:gdLst>
              <a:gd name="connsiteX0" fmla="*/ 457200 w 457200"/>
              <a:gd name="connsiteY0" fmla="*/ 300250 h 300250"/>
              <a:gd name="connsiteX1" fmla="*/ 156949 w 457200"/>
              <a:gd name="connsiteY1" fmla="*/ 300250 h 300250"/>
              <a:gd name="connsiteX2" fmla="*/ 0 w 457200"/>
              <a:gd name="connsiteY2" fmla="*/ 136477 h 300250"/>
              <a:gd name="connsiteX3" fmla="*/ 156949 w 457200"/>
              <a:gd name="connsiteY3" fmla="*/ 0 h 300250"/>
              <a:gd name="connsiteX4" fmla="*/ 457200 w 457200"/>
              <a:gd name="connsiteY4" fmla="*/ 30025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300250">
                <a:moveTo>
                  <a:pt x="457200" y="300250"/>
                </a:moveTo>
                <a:lnTo>
                  <a:pt x="156949" y="300250"/>
                </a:lnTo>
                <a:lnTo>
                  <a:pt x="0" y="136477"/>
                </a:lnTo>
                <a:lnTo>
                  <a:pt x="156949" y="0"/>
                </a:lnTo>
                <a:lnTo>
                  <a:pt x="457200" y="30025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0" name="Freeform 309"/>
          <p:cNvSpPr/>
          <p:nvPr/>
        </p:nvSpPr>
        <p:spPr>
          <a:xfrm>
            <a:off x="2815877" y="4876800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5" name="Freeform 324"/>
          <p:cNvSpPr/>
          <p:nvPr/>
        </p:nvSpPr>
        <p:spPr>
          <a:xfrm>
            <a:off x="3726976" y="5029200"/>
            <a:ext cx="300251" cy="156949"/>
          </a:xfrm>
          <a:custGeom>
            <a:avLst/>
            <a:gdLst>
              <a:gd name="connsiteX0" fmla="*/ 0 w 300251"/>
              <a:gd name="connsiteY0" fmla="*/ 0 h 156949"/>
              <a:gd name="connsiteX1" fmla="*/ 163773 w 300251"/>
              <a:gd name="connsiteY1" fmla="*/ 156949 h 156949"/>
              <a:gd name="connsiteX2" fmla="*/ 300251 w 300251"/>
              <a:gd name="connsiteY2" fmla="*/ 6824 h 156949"/>
              <a:gd name="connsiteX3" fmla="*/ 0 w 300251"/>
              <a:gd name="connsiteY3" fmla="*/ 0 h 15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251" h="156949">
                <a:moveTo>
                  <a:pt x="0" y="0"/>
                </a:moveTo>
                <a:lnTo>
                  <a:pt x="163773" y="156949"/>
                </a:lnTo>
                <a:lnTo>
                  <a:pt x="300251" y="68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4" name="Rectangle 323"/>
          <p:cNvSpPr/>
          <p:nvPr/>
        </p:nvSpPr>
        <p:spPr>
          <a:xfrm>
            <a:off x="3733800" y="5029200"/>
            <a:ext cx="304800" cy="304800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7" name="TextBox 326"/>
          <p:cNvSpPr txBox="1"/>
          <p:nvPr/>
        </p:nvSpPr>
        <p:spPr>
          <a:xfrm>
            <a:off x="1676400" y="64432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28" name="TextBox 327"/>
          <p:cNvSpPr txBox="1"/>
          <p:nvPr/>
        </p:nvSpPr>
        <p:spPr>
          <a:xfrm>
            <a:off x="2514600" y="64432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29" name="TextBox 328"/>
          <p:cNvSpPr txBox="1"/>
          <p:nvPr/>
        </p:nvSpPr>
        <p:spPr>
          <a:xfrm>
            <a:off x="3276600" y="6443246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0" name="TextBox 329"/>
          <p:cNvSpPr txBox="1"/>
          <p:nvPr/>
        </p:nvSpPr>
        <p:spPr>
          <a:xfrm>
            <a:off x="4724400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1" name="TextBox 330"/>
          <p:cNvSpPr txBox="1"/>
          <p:nvPr/>
        </p:nvSpPr>
        <p:spPr>
          <a:xfrm>
            <a:off x="5257800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2" name="TextBox 331"/>
          <p:cNvSpPr txBox="1"/>
          <p:nvPr/>
        </p:nvSpPr>
        <p:spPr>
          <a:xfrm>
            <a:off x="6327714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3" name="TextBox 332"/>
          <p:cNvSpPr txBox="1"/>
          <p:nvPr/>
        </p:nvSpPr>
        <p:spPr>
          <a:xfrm>
            <a:off x="5791200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4" name="TextBox 333"/>
          <p:cNvSpPr txBox="1"/>
          <p:nvPr/>
        </p:nvSpPr>
        <p:spPr>
          <a:xfrm>
            <a:off x="6870824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5" name="TextBox 334"/>
          <p:cNvSpPr txBox="1"/>
          <p:nvPr/>
        </p:nvSpPr>
        <p:spPr>
          <a:xfrm>
            <a:off x="7404224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6" name="TextBox 335"/>
          <p:cNvSpPr txBox="1"/>
          <p:nvPr/>
        </p:nvSpPr>
        <p:spPr>
          <a:xfrm>
            <a:off x="8474138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37" name="TextBox 336"/>
          <p:cNvSpPr txBox="1"/>
          <p:nvPr/>
        </p:nvSpPr>
        <p:spPr>
          <a:xfrm>
            <a:off x="7937624" y="6321623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0</a:t>
            </a:r>
            <a:endParaRPr lang="en-CA" sz="1400" b="1" dirty="0"/>
          </a:p>
        </p:txBody>
      </p:sp>
      <p:sp>
        <p:nvSpPr>
          <p:cNvPr id="349" name="Freeform 348"/>
          <p:cNvSpPr/>
          <p:nvPr/>
        </p:nvSpPr>
        <p:spPr>
          <a:xfrm>
            <a:off x="1451323" y="4876800"/>
            <a:ext cx="303663" cy="295701"/>
          </a:xfrm>
          <a:custGeom>
            <a:avLst/>
            <a:gdLst>
              <a:gd name="connsiteX0" fmla="*/ 0 w 307075"/>
              <a:gd name="connsiteY0" fmla="*/ 0 h 293426"/>
              <a:gd name="connsiteX1" fmla="*/ 0 w 307075"/>
              <a:gd name="connsiteY1" fmla="*/ 293426 h 293426"/>
              <a:gd name="connsiteX2" fmla="*/ 307075 w 307075"/>
              <a:gd name="connsiteY2" fmla="*/ 286602 h 293426"/>
              <a:gd name="connsiteX3" fmla="*/ 0 w 307075"/>
              <a:gd name="connsiteY3" fmla="*/ 0 h 293426"/>
              <a:gd name="connsiteX0" fmla="*/ 0 w 303663"/>
              <a:gd name="connsiteY0" fmla="*/ 0 h 295701"/>
              <a:gd name="connsiteX1" fmla="*/ 0 w 303663"/>
              <a:gd name="connsiteY1" fmla="*/ 293426 h 295701"/>
              <a:gd name="connsiteX2" fmla="*/ 303663 w 303663"/>
              <a:gd name="connsiteY2" fmla="*/ 295701 h 295701"/>
              <a:gd name="connsiteX3" fmla="*/ 0 w 303663"/>
              <a:gd name="connsiteY3" fmla="*/ 0 h 29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63" h="295701">
                <a:moveTo>
                  <a:pt x="0" y="0"/>
                </a:moveTo>
                <a:lnTo>
                  <a:pt x="0" y="293426"/>
                </a:lnTo>
                <a:lnTo>
                  <a:pt x="303663" y="295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0" name="Freeform 349"/>
          <p:cNvSpPr/>
          <p:nvPr/>
        </p:nvSpPr>
        <p:spPr>
          <a:xfrm>
            <a:off x="1143000" y="4876800"/>
            <a:ext cx="613123" cy="607838"/>
          </a:xfrm>
          <a:custGeom>
            <a:avLst/>
            <a:gdLst>
              <a:gd name="connsiteX0" fmla="*/ 0 w 613123"/>
              <a:gd name="connsiteY0" fmla="*/ 301276 h 607838"/>
              <a:gd name="connsiteX1" fmla="*/ 306562 w 613123"/>
              <a:gd name="connsiteY1" fmla="*/ 0 h 607838"/>
              <a:gd name="connsiteX2" fmla="*/ 613123 w 613123"/>
              <a:gd name="connsiteY2" fmla="*/ 306562 h 607838"/>
              <a:gd name="connsiteX3" fmla="*/ 306562 w 613123"/>
              <a:gd name="connsiteY3" fmla="*/ 607838 h 607838"/>
              <a:gd name="connsiteX4" fmla="*/ 0 w 613123"/>
              <a:gd name="connsiteY4" fmla="*/ 301276 h 607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123" h="607838">
                <a:moveTo>
                  <a:pt x="0" y="301276"/>
                </a:moveTo>
                <a:lnTo>
                  <a:pt x="306562" y="0"/>
                </a:lnTo>
                <a:lnTo>
                  <a:pt x="613123" y="306562"/>
                </a:lnTo>
                <a:lnTo>
                  <a:pt x="306562" y="607838"/>
                </a:lnTo>
                <a:lnTo>
                  <a:pt x="0" y="301276"/>
                </a:lnTo>
                <a:close/>
              </a:path>
            </a:pathLst>
          </a:cu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2" name="Group 225"/>
          <p:cNvGrpSpPr/>
          <p:nvPr/>
        </p:nvGrpSpPr>
        <p:grpSpPr>
          <a:xfrm>
            <a:off x="304800" y="1447800"/>
            <a:ext cx="3276606" cy="2579132"/>
            <a:chOff x="304800" y="1688068"/>
            <a:chExt cx="3276606" cy="2579132"/>
          </a:xfrm>
        </p:grpSpPr>
        <p:sp>
          <p:nvSpPr>
            <p:cNvPr id="282" name="Freeform 281"/>
            <p:cNvSpPr/>
            <p:nvPr/>
          </p:nvSpPr>
          <p:spPr>
            <a:xfrm>
              <a:off x="1141679" y="2362200"/>
              <a:ext cx="2135361" cy="1383268"/>
            </a:xfrm>
            <a:custGeom>
              <a:avLst/>
              <a:gdLst>
                <a:gd name="connsiteX0" fmla="*/ 0 w 2135361"/>
                <a:gd name="connsiteY0" fmla="*/ 0 h 1379528"/>
                <a:gd name="connsiteX1" fmla="*/ 0 w 2135361"/>
                <a:gd name="connsiteY1" fmla="*/ 618409 h 1379528"/>
                <a:gd name="connsiteX2" fmla="*/ 771690 w 2135361"/>
                <a:gd name="connsiteY2" fmla="*/ 1379528 h 1379528"/>
                <a:gd name="connsiteX3" fmla="*/ 2135361 w 2135361"/>
                <a:gd name="connsiteY3" fmla="*/ 5285 h 1379528"/>
                <a:gd name="connsiteX4" fmla="*/ 0 w 2135361"/>
                <a:gd name="connsiteY4" fmla="*/ 0 h 1379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361" h="1379528">
                  <a:moveTo>
                    <a:pt x="0" y="0"/>
                  </a:moveTo>
                  <a:lnTo>
                    <a:pt x="0" y="618409"/>
                  </a:lnTo>
                  <a:lnTo>
                    <a:pt x="771690" y="1379528"/>
                  </a:lnTo>
                  <a:lnTo>
                    <a:pt x="2135361" y="5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3" name="Group 133"/>
            <p:cNvGrpSpPr/>
            <p:nvPr/>
          </p:nvGrpSpPr>
          <p:grpSpPr>
            <a:xfrm>
              <a:off x="835117" y="2057396"/>
              <a:ext cx="2746286" cy="2133605"/>
              <a:chOff x="5407117" y="2133601"/>
              <a:chExt cx="2746286" cy="2133605"/>
            </a:xfrm>
          </p:grpSpPr>
          <p:grpSp>
            <p:nvGrpSpPr>
              <p:cNvPr id="4" name="Group 173"/>
              <p:cNvGrpSpPr/>
              <p:nvPr/>
            </p:nvGrpSpPr>
            <p:grpSpPr>
              <a:xfrm>
                <a:off x="5410200" y="2133601"/>
                <a:ext cx="2743200" cy="2133605"/>
                <a:chOff x="5410200" y="1579880"/>
                <a:chExt cx="2743200" cy="3982730"/>
              </a:xfrm>
            </p:grpSpPr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5410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flipH="1">
                  <a:off x="57150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/>
                <p:cNvCxnSpPr/>
                <p:nvPr/>
              </p:nvCxnSpPr>
              <p:spPr>
                <a:xfrm>
                  <a:off x="6019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63246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H="1">
                  <a:off x="6629400" y="1579889"/>
                  <a:ext cx="1762" cy="398272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>
                  <a:off x="69342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214"/>
                <p:cNvCxnSpPr/>
                <p:nvPr/>
              </p:nvCxnSpPr>
              <p:spPr>
                <a:xfrm>
                  <a:off x="72390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75438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218"/>
                <p:cNvCxnSpPr/>
                <p:nvPr/>
              </p:nvCxnSpPr>
              <p:spPr>
                <a:xfrm>
                  <a:off x="7846839" y="1583178"/>
                  <a:ext cx="1761" cy="3979432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>
                <a:xfrm>
                  <a:off x="8153400" y="1579880"/>
                  <a:ext cx="0" cy="398272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up 174"/>
              <p:cNvGrpSpPr/>
              <p:nvPr/>
            </p:nvGrpSpPr>
            <p:grpSpPr>
              <a:xfrm rot="16200000">
                <a:off x="5713460" y="1827259"/>
                <a:ext cx="2133600" cy="2746286"/>
                <a:chOff x="5867401" y="1515444"/>
                <a:chExt cx="2133600" cy="4047157"/>
              </a:xfrm>
            </p:grpSpPr>
            <p:cxnSp>
              <p:nvCxnSpPr>
                <p:cNvPr id="137" name="Straight Connector 136"/>
                <p:cNvCxnSpPr/>
                <p:nvPr/>
              </p:nvCxnSpPr>
              <p:spPr>
                <a:xfrm rot="5400000">
                  <a:off x="3846096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>
                  <a:off x="41508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5400000">
                  <a:off x="44556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5400000">
                  <a:off x="47604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>
                  <a:off x="5064784" y="3537258"/>
                  <a:ext cx="4047153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5400000">
                  <a:off x="5370096" y="3541293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5400000">
                  <a:off x="5676654" y="3539532"/>
                  <a:ext cx="4042612" cy="3525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>
                  <a:off x="5979695" y="3541294"/>
                  <a:ext cx="4042611" cy="1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6" name="Group 262"/>
            <p:cNvGrpSpPr/>
            <p:nvPr/>
          </p:nvGrpSpPr>
          <p:grpSpPr>
            <a:xfrm>
              <a:off x="838200" y="2057395"/>
              <a:ext cx="2743200" cy="2145273"/>
              <a:chOff x="838200" y="2133600"/>
              <a:chExt cx="2743200" cy="2145273"/>
            </a:xfrm>
          </p:grpSpPr>
          <p:cxnSp>
            <p:nvCxnSpPr>
              <p:cNvPr id="232" name="Straight Connector 231"/>
              <p:cNvCxnSpPr/>
              <p:nvPr/>
            </p:nvCxnSpPr>
            <p:spPr>
              <a:xfrm flipH="1">
                <a:off x="838200" y="2145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/>
              <p:cNvCxnSpPr/>
              <p:nvPr/>
            </p:nvCxnSpPr>
            <p:spPr>
              <a:xfrm flipH="1">
                <a:off x="838201" y="2145273"/>
                <a:ext cx="914399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/>
              <p:cNvCxnSpPr>
                <a:stCxn id="228" idx="1"/>
                <a:endCxn id="228" idx="0"/>
              </p:cNvCxnSpPr>
              <p:nvPr/>
            </p:nvCxnSpPr>
            <p:spPr>
              <a:xfrm flipH="1">
                <a:off x="838200" y="2145273"/>
                <a:ext cx="306562" cy="301276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flipH="1">
                <a:off x="838200" y="21452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flipH="1">
                <a:off x="838200" y="2145273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flipH="1">
                <a:off x="838200" y="21452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flipH="1">
                <a:off x="838200" y="2145273"/>
                <a:ext cx="2133600" cy="212192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/>
              <p:nvPr/>
            </p:nvCxnSpPr>
            <p:spPr>
              <a:xfrm flipH="1">
                <a:off x="1143000" y="2145273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/>
              <p:nvPr/>
            </p:nvCxnSpPr>
            <p:spPr>
              <a:xfrm flipH="1">
                <a:off x="1447800" y="2133600"/>
                <a:ext cx="2133600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H="1">
                <a:off x="1752600" y="245007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 flipH="1">
                <a:off x="2362200" y="3059673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/>
              <p:cNvCxnSpPr/>
              <p:nvPr/>
            </p:nvCxnSpPr>
            <p:spPr>
              <a:xfrm flipH="1">
                <a:off x="2057401" y="2754873"/>
                <a:ext cx="1523999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H="1">
                <a:off x="2667000" y="3364473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/>
              <p:cNvCxnSpPr/>
              <p:nvPr/>
            </p:nvCxnSpPr>
            <p:spPr>
              <a:xfrm flipH="1">
                <a:off x="2971800" y="3669273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>
              <a:xfrm flipH="1">
                <a:off x="3276600" y="3974073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263"/>
            <p:cNvGrpSpPr/>
            <p:nvPr/>
          </p:nvGrpSpPr>
          <p:grpSpPr>
            <a:xfrm rot="16200000">
              <a:off x="1137167" y="1758434"/>
              <a:ext cx="2145273" cy="2743204"/>
              <a:chOff x="1436133" y="1523991"/>
              <a:chExt cx="2145273" cy="2743204"/>
            </a:xfrm>
          </p:grpSpPr>
          <p:cxnSp>
            <p:nvCxnSpPr>
              <p:cNvPr id="265" name="Straight Connector 264"/>
              <p:cNvCxnSpPr/>
              <p:nvPr/>
            </p:nvCxnSpPr>
            <p:spPr>
              <a:xfrm rot="5400000">
                <a:off x="1436134" y="1523994"/>
                <a:ext cx="609600" cy="609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/>
              <p:cNvCxnSpPr/>
              <p:nvPr/>
            </p:nvCxnSpPr>
            <p:spPr>
              <a:xfrm rot="5400000">
                <a:off x="1436133" y="1523994"/>
                <a:ext cx="914400" cy="914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>
              <a:xfrm rot="5400000">
                <a:off x="1436134" y="1523994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/>
              <p:cNvCxnSpPr/>
              <p:nvPr/>
            </p:nvCxnSpPr>
            <p:spPr>
              <a:xfrm rot="5400000">
                <a:off x="1436135" y="1523992"/>
                <a:ext cx="1219200" cy="12192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>
              <a:xfrm rot="5400000">
                <a:off x="1436133" y="1523994"/>
                <a:ext cx="1524000" cy="15240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/>
              <p:cNvCxnSpPr/>
              <p:nvPr/>
            </p:nvCxnSpPr>
            <p:spPr>
              <a:xfrm rot="5400000">
                <a:off x="1436136" y="1523991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>
              <a:xfrm rot="5400000">
                <a:off x="1441970" y="1518158"/>
                <a:ext cx="2133599" cy="214527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Straight Connector 273"/>
              <p:cNvCxnSpPr/>
              <p:nvPr/>
            </p:nvCxnSpPr>
            <p:spPr>
              <a:xfrm rot="5400000">
                <a:off x="1436133" y="1828794"/>
                <a:ext cx="2133600" cy="21336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Straight Connector 274"/>
              <p:cNvCxnSpPr/>
              <p:nvPr/>
            </p:nvCxnSpPr>
            <p:spPr>
              <a:xfrm rot="5400000">
                <a:off x="1441969" y="2139430"/>
                <a:ext cx="2133601" cy="212192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Straight Connector 275"/>
              <p:cNvCxnSpPr/>
              <p:nvPr/>
            </p:nvCxnSpPr>
            <p:spPr>
              <a:xfrm rot="5400000">
                <a:off x="1740934" y="2438393"/>
                <a:ext cx="1828800" cy="1828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>
              <a:xfrm rot="5400000">
                <a:off x="2350533" y="3047991"/>
                <a:ext cx="1219204" cy="1219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2045733" y="2743191"/>
                <a:ext cx="1524004" cy="1524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>
                <a:off x="2655333" y="3352791"/>
                <a:ext cx="914404" cy="9144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2960133" y="3657591"/>
                <a:ext cx="609604" cy="6096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>
                <a:off x="3264937" y="3962390"/>
                <a:ext cx="304800" cy="3048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8" name="Freeform 227"/>
            <p:cNvSpPr/>
            <p:nvPr/>
          </p:nvSpPr>
          <p:spPr>
            <a:xfrm>
              <a:off x="838200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2968277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1752600" y="2069068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838200" y="2666995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3" name="Rectangle 282"/>
            <p:cNvSpPr/>
            <p:nvPr/>
          </p:nvSpPr>
          <p:spPr>
            <a:xfrm>
              <a:off x="1752600" y="3581395"/>
              <a:ext cx="304800" cy="304800"/>
            </a:xfrm>
            <a:prstGeom prst="rect">
              <a:avLst/>
            </a:prstGeom>
            <a:noFill/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4" name="Freeform 283"/>
            <p:cNvSpPr/>
            <p:nvPr/>
          </p:nvSpPr>
          <p:spPr>
            <a:xfrm>
              <a:off x="2053877" y="2973557"/>
              <a:ext cx="613123" cy="607838"/>
            </a:xfrm>
            <a:custGeom>
              <a:avLst/>
              <a:gdLst>
                <a:gd name="connsiteX0" fmla="*/ 0 w 613123"/>
                <a:gd name="connsiteY0" fmla="*/ 301276 h 607838"/>
                <a:gd name="connsiteX1" fmla="*/ 306562 w 613123"/>
                <a:gd name="connsiteY1" fmla="*/ 0 h 607838"/>
                <a:gd name="connsiteX2" fmla="*/ 613123 w 613123"/>
                <a:gd name="connsiteY2" fmla="*/ 306562 h 607838"/>
                <a:gd name="connsiteX3" fmla="*/ 306562 w 613123"/>
                <a:gd name="connsiteY3" fmla="*/ 607838 h 607838"/>
                <a:gd name="connsiteX4" fmla="*/ 0 w 613123"/>
                <a:gd name="connsiteY4" fmla="*/ 301276 h 60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3123" h="607838">
                  <a:moveTo>
                    <a:pt x="0" y="301276"/>
                  </a:moveTo>
                  <a:lnTo>
                    <a:pt x="306562" y="0"/>
                  </a:lnTo>
                  <a:lnTo>
                    <a:pt x="613123" y="306562"/>
                  </a:lnTo>
                  <a:lnTo>
                    <a:pt x="306562" y="607838"/>
                  </a:lnTo>
                  <a:lnTo>
                    <a:pt x="0" y="301276"/>
                  </a:ln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85" name="Rectangle 284"/>
            <p:cNvSpPr/>
            <p:nvPr/>
          </p:nvSpPr>
          <p:spPr>
            <a:xfrm>
              <a:off x="2667000" y="2666995"/>
              <a:ext cx="304800" cy="304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68573" y="1727162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2895600" y="1688068"/>
              <a:ext cx="643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3p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304800" y="2766536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1682091" y="3897868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5" name="TextBox 364"/>
            <p:cNvSpPr txBox="1"/>
            <p:nvPr/>
          </p:nvSpPr>
          <p:spPr>
            <a:xfrm>
              <a:off x="1912951" y="17441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2519318" y="33644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  <p:sp>
          <p:nvSpPr>
            <p:cNvPr id="367" name="TextBox 366"/>
            <p:cNvSpPr txBox="1"/>
            <p:nvPr/>
          </p:nvSpPr>
          <p:spPr>
            <a:xfrm>
              <a:off x="2976518" y="28310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0</a:t>
              </a:r>
              <a:endParaRPr lang="en-CA" b="1" dirty="0"/>
            </a:p>
          </p:txBody>
        </p:sp>
      </p:grpSp>
      <p:grpSp>
        <p:nvGrpSpPr>
          <p:cNvPr id="8" name="Group 230"/>
          <p:cNvGrpSpPr/>
          <p:nvPr/>
        </p:nvGrpSpPr>
        <p:grpSpPr>
          <a:xfrm>
            <a:off x="4724400" y="1439186"/>
            <a:ext cx="3733800" cy="2675614"/>
            <a:chOff x="4724400" y="1559119"/>
            <a:chExt cx="3733800" cy="2675614"/>
          </a:xfrm>
        </p:grpSpPr>
        <p:sp>
          <p:nvSpPr>
            <p:cNvPr id="198" name="Freeform 197"/>
            <p:cNvSpPr/>
            <p:nvPr/>
          </p:nvSpPr>
          <p:spPr>
            <a:xfrm>
              <a:off x="5708650" y="2355845"/>
              <a:ext cx="1987550" cy="1377950"/>
            </a:xfrm>
            <a:custGeom>
              <a:avLst/>
              <a:gdLst>
                <a:gd name="connsiteX0" fmla="*/ 0 w 1987550"/>
                <a:gd name="connsiteY0" fmla="*/ 0 h 1377950"/>
                <a:gd name="connsiteX1" fmla="*/ 6350 w 1987550"/>
                <a:gd name="connsiteY1" fmla="*/ 768350 h 1377950"/>
                <a:gd name="connsiteX2" fmla="*/ 158750 w 1987550"/>
                <a:gd name="connsiteY2" fmla="*/ 768350 h 1377950"/>
                <a:gd name="connsiteX3" fmla="*/ 158750 w 1987550"/>
                <a:gd name="connsiteY3" fmla="*/ 920750 h 1377950"/>
                <a:gd name="connsiteX4" fmla="*/ 311150 w 1987550"/>
                <a:gd name="connsiteY4" fmla="*/ 920750 h 1377950"/>
                <a:gd name="connsiteX5" fmla="*/ 311150 w 1987550"/>
                <a:gd name="connsiteY5" fmla="*/ 1073150 h 1377950"/>
                <a:gd name="connsiteX6" fmla="*/ 463550 w 1987550"/>
                <a:gd name="connsiteY6" fmla="*/ 1073150 h 1377950"/>
                <a:gd name="connsiteX7" fmla="*/ 463550 w 1987550"/>
                <a:gd name="connsiteY7" fmla="*/ 1225550 h 1377950"/>
                <a:gd name="connsiteX8" fmla="*/ 615950 w 1987550"/>
                <a:gd name="connsiteY8" fmla="*/ 1225550 h 1377950"/>
                <a:gd name="connsiteX9" fmla="*/ 615950 w 1987550"/>
                <a:gd name="connsiteY9" fmla="*/ 1377950 h 1377950"/>
                <a:gd name="connsiteX10" fmla="*/ 768350 w 1987550"/>
                <a:gd name="connsiteY10" fmla="*/ 1377950 h 1377950"/>
                <a:gd name="connsiteX11" fmla="*/ 768350 w 1987550"/>
                <a:gd name="connsiteY11" fmla="*/ 1225550 h 1377950"/>
                <a:gd name="connsiteX12" fmla="*/ 920750 w 1987550"/>
                <a:gd name="connsiteY12" fmla="*/ 1225550 h 1377950"/>
                <a:gd name="connsiteX13" fmla="*/ 920750 w 1987550"/>
                <a:gd name="connsiteY13" fmla="*/ 1073150 h 1377950"/>
                <a:gd name="connsiteX14" fmla="*/ 1073150 w 1987550"/>
                <a:gd name="connsiteY14" fmla="*/ 1073150 h 1377950"/>
                <a:gd name="connsiteX15" fmla="*/ 1073150 w 1987550"/>
                <a:gd name="connsiteY15" fmla="*/ 920750 h 1377950"/>
                <a:gd name="connsiteX16" fmla="*/ 1225550 w 1987550"/>
                <a:gd name="connsiteY16" fmla="*/ 920750 h 1377950"/>
                <a:gd name="connsiteX17" fmla="*/ 1225550 w 1987550"/>
                <a:gd name="connsiteY17" fmla="*/ 768350 h 1377950"/>
                <a:gd name="connsiteX18" fmla="*/ 1377950 w 1987550"/>
                <a:gd name="connsiteY18" fmla="*/ 768350 h 1377950"/>
                <a:gd name="connsiteX19" fmla="*/ 1377950 w 1987550"/>
                <a:gd name="connsiteY19" fmla="*/ 615950 h 1377950"/>
                <a:gd name="connsiteX20" fmla="*/ 1530350 w 1987550"/>
                <a:gd name="connsiteY20" fmla="*/ 615950 h 1377950"/>
                <a:gd name="connsiteX21" fmla="*/ 1530350 w 1987550"/>
                <a:gd name="connsiteY21" fmla="*/ 463550 h 1377950"/>
                <a:gd name="connsiteX22" fmla="*/ 1682750 w 1987550"/>
                <a:gd name="connsiteY22" fmla="*/ 463550 h 1377950"/>
                <a:gd name="connsiteX23" fmla="*/ 1682750 w 1987550"/>
                <a:gd name="connsiteY23" fmla="*/ 311150 h 1377950"/>
                <a:gd name="connsiteX24" fmla="*/ 1835150 w 1987550"/>
                <a:gd name="connsiteY24" fmla="*/ 311150 h 1377950"/>
                <a:gd name="connsiteX25" fmla="*/ 1835150 w 1987550"/>
                <a:gd name="connsiteY25" fmla="*/ 158750 h 1377950"/>
                <a:gd name="connsiteX26" fmla="*/ 1987550 w 1987550"/>
                <a:gd name="connsiteY26" fmla="*/ 158750 h 1377950"/>
                <a:gd name="connsiteX27" fmla="*/ 1987550 w 1987550"/>
                <a:gd name="connsiteY27" fmla="*/ 6350 h 1377950"/>
                <a:gd name="connsiteX28" fmla="*/ 0 w 1987550"/>
                <a:gd name="connsiteY28" fmla="*/ 0 h 1377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987550" h="1377950">
                  <a:moveTo>
                    <a:pt x="0" y="0"/>
                  </a:moveTo>
                  <a:cubicBezTo>
                    <a:pt x="2117" y="256117"/>
                    <a:pt x="4233" y="512233"/>
                    <a:pt x="6350" y="768350"/>
                  </a:cubicBezTo>
                  <a:lnTo>
                    <a:pt x="158750" y="768350"/>
                  </a:lnTo>
                  <a:lnTo>
                    <a:pt x="158750" y="920750"/>
                  </a:lnTo>
                  <a:lnTo>
                    <a:pt x="311150" y="920750"/>
                  </a:lnTo>
                  <a:lnTo>
                    <a:pt x="311150" y="1073150"/>
                  </a:lnTo>
                  <a:lnTo>
                    <a:pt x="463550" y="1073150"/>
                  </a:lnTo>
                  <a:lnTo>
                    <a:pt x="463550" y="1225550"/>
                  </a:lnTo>
                  <a:lnTo>
                    <a:pt x="615950" y="1225550"/>
                  </a:lnTo>
                  <a:lnTo>
                    <a:pt x="615950" y="1377950"/>
                  </a:lnTo>
                  <a:lnTo>
                    <a:pt x="768350" y="1377950"/>
                  </a:lnTo>
                  <a:lnTo>
                    <a:pt x="768350" y="1225550"/>
                  </a:lnTo>
                  <a:lnTo>
                    <a:pt x="920750" y="1225550"/>
                  </a:lnTo>
                  <a:lnTo>
                    <a:pt x="920750" y="1073150"/>
                  </a:lnTo>
                  <a:lnTo>
                    <a:pt x="1073150" y="1073150"/>
                  </a:lnTo>
                  <a:lnTo>
                    <a:pt x="1073150" y="920750"/>
                  </a:lnTo>
                  <a:lnTo>
                    <a:pt x="1225550" y="920750"/>
                  </a:lnTo>
                  <a:lnTo>
                    <a:pt x="1225550" y="768350"/>
                  </a:lnTo>
                  <a:lnTo>
                    <a:pt x="1377950" y="768350"/>
                  </a:lnTo>
                  <a:lnTo>
                    <a:pt x="1377950" y="615950"/>
                  </a:lnTo>
                  <a:lnTo>
                    <a:pt x="1530350" y="615950"/>
                  </a:lnTo>
                  <a:lnTo>
                    <a:pt x="1530350" y="463550"/>
                  </a:lnTo>
                  <a:lnTo>
                    <a:pt x="1682750" y="463550"/>
                  </a:lnTo>
                  <a:lnTo>
                    <a:pt x="1682750" y="311150"/>
                  </a:lnTo>
                  <a:lnTo>
                    <a:pt x="1835150" y="311150"/>
                  </a:lnTo>
                  <a:lnTo>
                    <a:pt x="1835150" y="158750"/>
                  </a:lnTo>
                  <a:lnTo>
                    <a:pt x="1987550" y="158750"/>
                  </a:lnTo>
                  <a:lnTo>
                    <a:pt x="1987550" y="6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9" name="Group 198"/>
            <p:cNvGrpSpPr/>
            <p:nvPr/>
          </p:nvGrpSpPr>
          <p:grpSpPr>
            <a:xfrm>
              <a:off x="5257800" y="1904995"/>
              <a:ext cx="2895600" cy="2286001"/>
              <a:chOff x="5257800" y="1981200"/>
              <a:chExt cx="2895600" cy="2286001"/>
            </a:xfrm>
          </p:grpSpPr>
          <p:grpSp>
            <p:nvGrpSpPr>
              <p:cNvPr id="10" name="Group 173"/>
              <p:cNvGrpSpPr/>
              <p:nvPr/>
            </p:nvGrpSpPr>
            <p:grpSpPr>
              <a:xfrm>
                <a:off x="5257800" y="1981200"/>
                <a:ext cx="2895600" cy="2286000"/>
                <a:chOff x="5257800" y="1295400"/>
                <a:chExt cx="2895600" cy="4267200"/>
              </a:xfrm>
            </p:grpSpPr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257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5410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5562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5715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5867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6019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6172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6324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477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629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6781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6934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7086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7239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7391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7543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7696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7848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Straight Connector 171"/>
                <p:cNvCxnSpPr/>
                <p:nvPr/>
              </p:nvCxnSpPr>
              <p:spPr>
                <a:xfrm>
                  <a:off x="8001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Straight Connector 172"/>
                <p:cNvCxnSpPr/>
                <p:nvPr/>
              </p:nvCxnSpPr>
              <p:spPr>
                <a:xfrm>
                  <a:off x="8153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74"/>
              <p:cNvGrpSpPr/>
              <p:nvPr/>
            </p:nvGrpSpPr>
            <p:grpSpPr>
              <a:xfrm rot="16200000">
                <a:off x="5562600" y="1676401"/>
                <a:ext cx="2286000" cy="2895600"/>
                <a:chOff x="5867400" y="1295400"/>
                <a:chExt cx="2286000" cy="4267200"/>
              </a:xfrm>
            </p:grpSpPr>
            <p:cxnSp>
              <p:nvCxnSpPr>
                <p:cNvPr id="180" name="Straight Connector 179"/>
                <p:cNvCxnSpPr/>
                <p:nvPr/>
              </p:nvCxnSpPr>
              <p:spPr>
                <a:xfrm>
                  <a:off x="5867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/>
                <p:cNvCxnSpPr/>
                <p:nvPr/>
              </p:nvCxnSpPr>
              <p:spPr>
                <a:xfrm>
                  <a:off x="6019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" name="Straight Connector 181"/>
                <p:cNvCxnSpPr/>
                <p:nvPr/>
              </p:nvCxnSpPr>
              <p:spPr>
                <a:xfrm>
                  <a:off x="6172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>
                  <a:off x="6324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>
                  <a:off x="6477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>
                  <a:off x="6629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>
                  <a:off x="6781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>
                  <a:off x="6934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>
                  <a:off x="7086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>
                  <a:off x="7239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7391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>
                  <a:off x="75438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>
                  <a:off x="76962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>
                  <a:off x="78486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>
                  <a:off x="80010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>
                  <a:off x="8153400" y="1295400"/>
                  <a:ext cx="0" cy="426720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00" name="Rectangle 199"/>
            <p:cNvSpPr/>
            <p:nvPr/>
          </p:nvSpPr>
          <p:spPr>
            <a:xfrm>
              <a:off x="5562600" y="2209795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1" name="Rectangle 200"/>
            <p:cNvSpPr/>
            <p:nvPr/>
          </p:nvSpPr>
          <p:spPr>
            <a:xfrm>
              <a:off x="5562600" y="2819395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2" name="Rectangle 201"/>
            <p:cNvSpPr/>
            <p:nvPr/>
          </p:nvSpPr>
          <p:spPr>
            <a:xfrm>
              <a:off x="5400151" y="2838096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3" name="Rectangle 202"/>
            <p:cNvSpPr/>
            <p:nvPr/>
          </p:nvSpPr>
          <p:spPr>
            <a:xfrm>
              <a:off x="5416550" y="2235195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4" name="Rectangle 203"/>
            <p:cNvSpPr/>
            <p:nvPr/>
          </p:nvSpPr>
          <p:spPr>
            <a:xfrm>
              <a:off x="5587162" y="2057046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5" name="Rectangle 204"/>
            <p:cNvSpPr/>
            <p:nvPr/>
          </p:nvSpPr>
          <p:spPr>
            <a:xfrm>
              <a:off x="6193134" y="3425646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6174991" y="3575882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7" name="Rectangle 206"/>
            <p:cNvSpPr/>
            <p:nvPr/>
          </p:nvSpPr>
          <p:spPr>
            <a:xfrm>
              <a:off x="7232650" y="2203445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8" name="Rectangle 207"/>
            <p:cNvSpPr/>
            <p:nvPr/>
          </p:nvSpPr>
          <p:spPr>
            <a:xfrm>
              <a:off x="7545474" y="2183628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9" name="Rectangle 208"/>
            <p:cNvSpPr/>
            <p:nvPr/>
          </p:nvSpPr>
          <p:spPr>
            <a:xfrm>
              <a:off x="7392726" y="2224588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369001" y="2057744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81800" y="2819395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6934200" y="2971795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6324600" y="2209795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343650" y="2051045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69783" y="1853916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A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207419" y="2307414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A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202535" y="2917851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A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86023" y="1851888"/>
              <a:ext cx="26642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A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51137" y="2558976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B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946112" y="2900619"/>
              <a:ext cx="25840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C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266822" y="3980817"/>
              <a:ext cx="250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F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40710" y="2310279"/>
              <a:ext cx="250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F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7498582" y="2619265"/>
              <a:ext cx="2696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G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034684" y="2303579"/>
              <a:ext cx="26962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H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591719" y="3536177"/>
              <a:ext cx="25039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E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155452" y="3284969"/>
              <a:ext cx="457200" cy="457200"/>
            </a:xfrm>
            <a:prstGeom prst="rect">
              <a:avLst/>
            </a:prstGeom>
            <a:noFill/>
            <a:ln w="127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66821" y="3078977"/>
              <a:ext cx="26802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 smtClean="0">
                  <a:solidFill>
                    <a:srgbClr val="FF0000"/>
                  </a:solidFill>
                </a:rPr>
                <a:t>D</a:t>
              </a:r>
              <a:endParaRPr lang="en-CA" sz="1050" b="1" dirty="0">
                <a:solidFill>
                  <a:srgbClr val="FF0000"/>
                </a:solidFill>
              </a:endParaRPr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7331138" y="304800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CA" sz="1200" b="1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6563095" y="284898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CA" sz="1200" b="1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6412780" y="2610592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CA" sz="1200" b="1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422819" y="1835975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0</a:t>
              </a:r>
              <a:endParaRPr lang="en-CA" sz="1200" b="1" dirty="0"/>
            </a:p>
          </p:txBody>
        </p:sp>
        <p:sp>
          <p:nvSpPr>
            <p:cNvPr id="368" name="TextBox 367"/>
            <p:cNvSpPr txBox="1"/>
            <p:nvPr/>
          </p:nvSpPr>
          <p:spPr>
            <a:xfrm>
              <a:off x="4830650" y="1566407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2A+B=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69" name="TextBox 368"/>
            <p:cNvSpPr txBox="1"/>
            <p:nvPr/>
          </p:nvSpPr>
          <p:spPr>
            <a:xfrm>
              <a:off x="6704194" y="1559119"/>
              <a:ext cx="17540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A+F+G+H =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 3p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70" name="TextBox 369"/>
            <p:cNvSpPr txBox="1"/>
            <p:nvPr/>
          </p:nvSpPr>
          <p:spPr>
            <a:xfrm>
              <a:off x="6686517" y="3773960"/>
              <a:ext cx="1343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D+E+F =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/2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  <p:sp>
          <p:nvSpPr>
            <p:cNvPr id="371" name="TextBox 370"/>
            <p:cNvSpPr txBox="1"/>
            <p:nvPr/>
          </p:nvSpPr>
          <p:spPr>
            <a:xfrm>
              <a:off x="4724400" y="3352800"/>
              <a:ext cx="1072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A+C= </a:t>
              </a:r>
              <a:r>
                <a:rPr lang="en-US" b="1" dirty="0" smtClean="0">
                  <a:solidFill>
                    <a:srgbClr val="FF0000"/>
                  </a:solidFill>
                  <a:latin typeface="Symbol" pitchFamily="18" charset="2"/>
                </a:rPr>
                <a:t>p</a:t>
              </a:r>
              <a:r>
                <a:rPr lang="en-US" b="1" dirty="0" smtClean="0">
                  <a:solidFill>
                    <a:srgbClr val="FF0000"/>
                  </a:solidFill>
                </a:rPr>
                <a:t>/4</a:t>
              </a:r>
              <a:endParaRPr lang="en-CA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72" name="TextBox 371"/>
          <p:cNvSpPr txBox="1"/>
          <p:nvPr/>
        </p:nvSpPr>
        <p:spPr>
          <a:xfrm>
            <a:off x="2895600" y="5486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/4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1268195" y="5498068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/2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2106395" y="5486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/2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75" name="TextBox 374"/>
          <p:cNvSpPr txBox="1"/>
          <p:nvPr/>
        </p:nvSpPr>
        <p:spPr>
          <a:xfrm>
            <a:off x="3700904" y="54864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/2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76" name="TextBox 375"/>
          <p:cNvSpPr txBox="1"/>
          <p:nvPr/>
        </p:nvSpPr>
        <p:spPr>
          <a:xfrm>
            <a:off x="304800" y="5486400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3p</a:t>
            </a:r>
            <a:r>
              <a:rPr lang="en-US" sz="1400" b="1" dirty="0" smtClean="0">
                <a:solidFill>
                  <a:srgbClr val="FF0000"/>
                </a:solidFill>
              </a:rPr>
              <a:t>/4</a:t>
            </a:r>
            <a:endParaRPr lang="en-CA" sz="1400" b="1" dirty="0">
              <a:solidFill>
                <a:srgbClr val="FF0000"/>
              </a:solidFill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4838069" y="152400"/>
            <a:ext cx="37046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curvature on a pixel grid</a:t>
            </a:r>
          </a:p>
          <a:p>
            <a:pPr algn="ctr"/>
            <a:r>
              <a:rPr lang="en-US" sz="2800" dirty="0" smtClean="0"/>
              <a:t>(integral geometry) 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681320" y="4343400"/>
            <a:ext cx="3005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representative cell-patches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130464" y="4343400"/>
            <a:ext cx="31352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representative pixel-patches</a:t>
            </a:r>
          </a:p>
        </p:txBody>
      </p:sp>
      <p:cxnSp>
        <p:nvCxnSpPr>
          <p:cNvPr id="379" name="Straight Connector 378"/>
          <p:cNvCxnSpPr/>
          <p:nvPr/>
        </p:nvCxnSpPr>
        <p:spPr>
          <a:xfrm flipH="1">
            <a:off x="838200" y="1828800"/>
            <a:ext cx="304800" cy="304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725" y="76200"/>
            <a:ext cx="1743075" cy="1813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124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49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3124200"/>
            <a:ext cx="2590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patches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3x3 patches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5572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 patches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624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zero gap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953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integral approach to absolute curvature</a:t>
            </a:r>
            <a:br>
              <a:rPr lang="en-US" dirty="0" smtClean="0"/>
            </a:br>
            <a:r>
              <a:rPr lang="en-US" dirty="0" smtClean="0"/>
              <a:t>on a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953000" cy="182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integral approach to absolute curvature</a:t>
            </a:r>
            <a:br>
              <a:rPr lang="en-US" dirty="0" smtClean="0"/>
            </a:br>
            <a:r>
              <a:rPr lang="en-US" dirty="0" smtClean="0"/>
              <a:t>on a grid</a:t>
            </a:r>
            <a:endParaRPr lang="en-US" dirty="0"/>
          </a:p>
        </p:txBody>
      </p:sp>
      <p:pic>
        <p:nvPicPr>
          <p:cNvPr id="423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4" y="3200400"/>
            <a:ext cx="2900914" cy="290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5083" y="3200953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3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5833" y="3203160"/>
            <a:ext cx="2921967" cy="2921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2x2 patches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3x3 patches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05572" y="2819400"/>
            <a:ext cx="1300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5x5 patches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86200" y="624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zero gap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itle 1"/>
          <p:cNvSpPr txBox="1">
            <a:spLocks/>
          </p:cNvSpPr>
          <p:nvPr/>
        </p:nvSpPr>
        <p:spPr>
          <a:xfrm>
            <a:off x="457200" y="21034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Squared Curvature with 3-cliques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2" name="Object 3"/>
          <p:cNvGraphicFramePr>
            <a:graphicFrameLocks noChangeAspect="1"/>
          </p:cNvGraphicFramePr>
          <p:nvPr/>
        </p:nvGraphicFramePr>
        <p:xfrm>
          <a:off x="3557588" y="3382963"/>
          <a:ext cx="2735262" cy="1570037"/>
        </p:xfrm>
        <a:graphic>
          <a:graphicData uri="http://schemas.openxmlformats.org/presentationml/2006/ole">
            <p:oleObj spid="_x0000_s414721" name="Equation" r:id="rId3" imgW="685800" imgH="393480" progId="Equation.3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2521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/>
          <p:cNvGrpSpPr/>
          <p:nvPr/>
        </p:nvGrpSpPr>
        <p:grpSpPr>
          <a:xfrm>
            <a:off x="4267200" y="2807732"/>
            <a:ext cx="3968751" cy="3124200"/>
            <a:chOff x="4267200" y="2807732"/>
            <a:chExt cx="3968751" cy="3124200"/>
          </a:xfrm>
        </p:grpSpPr>
        <p:cxnSp>
          <p:nvCxnSpPr>
            <p:cNvPr id="208" name="Straight Connector 207"/>
            <p:cNvCxnSpPr/>
            <p:nvPr/>
          </p:nvCxnSpPr>
          <p:spPr>
            <a:xfrm>
              <a:off x="4267200" y="280773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>
              <a:off x="4267200" y="3120153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>
              <a:off x="4267201" y="3433273"/>
              <a:ext cx="3966633" cy="91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267200" y="374499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>
              <a:off x="4267200" y="405741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>
              <a:off x="4267200" y="436983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>
              <a:off x="4267200" y="4682252"/>
              <a:ext cx="396451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>
              <a:off x="4267201" y="499467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>
              <a:off x="4267200" y="2807733"/>
              <a:ext cx="0" cy="31241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>
              <a:off x="4572163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4877125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5182088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5487051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>
              <a:off x="5792013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>
              <a:off x="6096976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>
              <a:off x="6401939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0" name="Rectangle 319"/>
            <p:cNvSpPr/>
            <p:nvPr/>
          </p:nvSpPr>
          <p:spPr>
            <a:xfrm>
              <a:off x="4572163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4877125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5182088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3" name="Rectangle 322"/>
            <p:cNvSpPr/>
            <p:nvPr/>
          </p:nvSpPr>
          <p:spPr>
            <a:xfrm>
              <a:off x="5487051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4" name="Rectangle 323"/>
            <p:cNvSpPr/>
            <p:nvPr/>
          </p:nvSpPr>
          <p:spPr>
            <a:xfrm>
              <a:off x="5792013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5487051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4877125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1" name="Rectangle 330"/>
            <p:cNvSpPr/>
            <p:nvPr/>
          </p:nvSpPr>
          <p:spPr>
            <a:xfrm>
              <a:off x="4572163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4572163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4877125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6" name="Rectangle 335"/>
            <p:cNvSpPr/>
            <p:nvPr/>
          </p:nvSpPr>
          <p:spPr>
            <a:xfrm>
              <a:off x="5182088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4572163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4877125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1" name="Rectangle 340"/>
            <p:cNvSpPr/>
            <p:nvPr/>
          </p:nvSpPr>
          <p:spPr>
            <a:xfrm>
              <a:off x="5182088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6096976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5487051" y="40574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5182088" y="37449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4877125" y="34325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49" name="Straight Connector 348"/>
            <p:cNvCxnSpPr/>
            <p:nvPr/>
          </p:nvCxnSpPr>
          <p:spPr>
            <a:xfrm>
              <a:off x="6706901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/>
            <p:cNvCxnSpPr/>
            <p:nvPr/>
          </p:nvCxnSpPr>
          <p:spPr>
            <a:xfrm>
              <a:off x="7011864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/>
            <p:cNvCxnSpPr/>
            <p:nvPr/>
          </p:nvCxnSpPr>
          <p:spPr>
            <a:xfrm>
              <a:off x="4267200" y="530709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1" name="Rectangle 360"/>
            <p:cNvSpPr/>
            <p:nvPr/>
          </p:nvSpPr>
          <p:spPr>
            <a:xfrm>
              <a:off x="5487051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5792013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4" name="Rectangle 363"/>
            <p:cNvSpPr/>
            <p:nvPr/>
          </p:nvSpPr>
          <p:spPr>
            <a:xfrm>
              <a:off x="4572163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5" name="Rectangle 364"/>
            <p:cNvSpPr/>
            <p:nvPr/>
          </p:nvSpPr>
          <p:spPr>
            <a:xfrm>
              <a:off x="4877125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6" name="Rectangle 365"/>
            <p:cNvSpPr/>
            <p:nvPr/>
          </p:nvSpPr>
          <p:spPr>
            <a:xfrm>
              <a:off x="5182088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7" name="Rectangle 366"/>
            <p:cNvSpPr/>
            <p:nvPr/>
          </p:nvSpPr>
          <p:spPr>
            <a:xfrm>
              <a:off x="6096976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8" name="Rectangle 367"/>
            <p:cNvSpPr/>
            <p:nvPr/>
          </p:nvSpPr>
          <p:spPr>
            <a:xfrm>
              <a:off x="6401939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6" name="Straight Connector 385"/>
            <p:cNvCxnSpPr/>
            <p:nvPr/>
          </p:nvCxnSpPr>
          <p:spPr>
            <a:xfrm>
              <a:off x="7316827" y="2807733"/>
              <a:ext cx="0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/>
            <p:nvPr/>
          </p:nvCxnSpPr>
          <p:spPr>
            <a:xfrm>
              <a:off x="7621789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/>
            <p:nvPr/>
          </p:nvCxnSpPr>
          <p:spPr>
            <a:xfrm>
              <a:off x="7926752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0" name="Rectangle 389"/>
            <p:cNvSpPr/>
            <p:nvPr/>
          </p:nvSpPr>
          <p:spPr>
            <a:xfrm>
              <a:off x="7926752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1" name="Rectangle 390"/>
            <p:cNvSpPr/>
            <p:nvPr/>
          </p:nvSpPr>
          <p:spPr>
            <a:xfrm>
              <a:off x="7626025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2" name="Rectangle 391"/>
            <p:cNvSpPr/>
            <p:nvPr/>
          </p:nvSpPr>
          <p:spPr>
            <a:xfrm>
              <a:off x="5792013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94" name="Straight Connector 393"/>
            <p:cNvCxnSpPr/>
            <p:nvPr/>
          </p:nvCxnSpPr>
          <p:spPr>
            <a:xfrm>
              <a:off x="4267201" y="561951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5" name="Rectangle 394"/>
            <p:cNvSpPr/>
            <p:nvPr/>
          </p:nvSpPr>
          <p:spPr>
            <a:xfrm>
              <a:off x="5487051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0" name="Rectangle 399"/>
            <p:cNvSpPr/>
            <p:nvPr/>
          </p:nvSpPr>
          <p:spPr>
            <a:xfrm>
              <a:off x="5792013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1" name="Rectangle 400"/>
            <p:cNvSpPr/>
            <p:nvPr/>
          </p:nvSpPr>
          <p:spPr>
            <a:xfrm>
              <a:off x="4572163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3" name="Rectangle 402"/>
            <p:cNvSpPr/>
            <p:nvPr/>
          </p:nvSpPr>
          <p:spPr>
            <a:xfrm>
              <a:off x="4877125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4" name="Rectangle 403"/>
            <p:cNvSpPr/>
            <p:nvPr/>
          </p:nvSpPr>
          <p:spPr>
            <a:xfrm>
              <a:off x="518208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6" name="Rectangle 405"/>
            <p:cNvSpPr/>
            <p:nvPr/>
          </p:nvSpPr>
          <p:spPr>
            <a:xfrm>
              <a:off x="6096976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7" name="Rectangle 406"/>
            <p:cNvSpPr/>
            <p:nvPr/>
          </p:nvSpPr>
          <p:spPr>
            <a:xfrm>
              <a:off x="6706901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8" name="Rectangle 407"/>
            <p:cNvSpPr/>
            <p:nvPr/>
          </p:nvSpPr>
          <p:spPr>
            <a:xfrm>
              <a:off x="6401939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9" name="Rectangle 408"/>
            <p:cNvSpPr/>
            <p:nvPr/>
          </p:nvSpPr>
          <p:spPr>
            <a:xfrm>
              <a:off x="700762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0" name="Rectangle 409"/>
            <p:cNvSpPr/>
            <p:nvPr/>
          </p:nvSpPr>
          <p:spPr>
            <a:xfrm>
              <a:off x="7316827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1" name="Rectangle 410"/>
            <p:cNvSpPr/>
            <p:nvPr/>
          </p:nvSpPr>
          <p:spPr>
            <a:xfrm>
              <a:off x="7623907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15" name="Straight Connector 414"/>
            <p:cNvCxnSpPr/>
            <p:nvPr/>
          </p:nvCxnSpPr>
          <p:spPr>
            <a:xfrm>
              <a:off x="8231715" y="2807733"/>
              <a:ext cx="4236" cy="281177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6" name="Rectangle 415"/>
            <p:cNvSpPr/>
            <p:nvPr/>
          </p:nvSpPr>
          <p:spPr>
            <a:xfrm>
              <a:off x="7926752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7" name="Rectangle 416"/>
            <p:cNvSpPr/>
            <p:nvPr/>
          </p:nvSpPr>
          <p:spPr>
            <a:xfrm>
              <a:off x="7926752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19" name="Rectangle 418"/>
            <p:cNvSpPr/>
            <p:nvPr/>
          </p:nvSpPr>
          <p:spPr>
            <a:xfrm>
              <a:off x="7626025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0" name="Rectangle 419"/>
            <p:cNvSpPr/>
            <p:nvPr/>
          </p:nvSpPr>
          <p:spPr>
            <a:xfrm>
              <a:off x="7926752" y="436983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21" name="Straight Connector 420"/>
            <p:cNvCxnSpPr/>
            <p:nvPr/>
          </p:nvCxnSpPr>
          <p:spPr>
            <a:xfrm>
              <a:off x="4269318" y="593193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/>
            <p:cNvCxnSpPr/>
            <p:nvPr/>
          </p:nvCxnSpPr>
          <p:spPr>
            <a:xfrm>
              <a:off x="4267200" y="5619512"/>
              <a:ext cx="39687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/>
            <p:cNvCxnSpPr/>
            <p:nvPr/>
          </p:nvCxnSpPr>
          <p:spPr>
            <a:xfrm>
              <a:off x="4267201" y="5931932"/>
              <a:ext cx="39666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9" name="Rectangle 438"/>
            <p:cNvSpPr/>
            <p:nvPr/>
          </p:nvSpPr>
          <p:spPr>
            <a:xfrm>
              <a:off x="5487051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0" name="Rectangle 439"/>
            <p:cNvSpPr/>
            <p:nvPr/>
          </p:nvSpPr>
          <p:spPr>
            <a:xfrm>
              <a:off x="5792013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1" name="Rectangle 440"/>
            <p:cNvSpPr/>
            <p:nvPr/>
          </p:nvSpPr>
          <p:spPr>
            <a:xfrm>
              <a:off x="4572163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2" name="Rectangle 441"/>
            <p:cNvSpPr/>
            <p:nvPr/>
          </p:nvSpPr>
          <p:spPr>
            <a:xfrm>
              <a:off x="4877125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3" name="Rectangle 442"/>
            <p:cNvSpPr/>
            <p:nvPr/>
          </p:nvSpPr>
          <p:spPr>
            <a:xfrm>
              <a:off x="518208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6096976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6706901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6401939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7" name="Rectangle 446"/>
            <p:cNvSpPr/>
            <p:nvPr/>
          </p:nvSpPr>
          <p:spPr>
            <a:xfrm>
              <a:off x="700762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7316827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9" name="Rectangle 448"/>
            <p:cNvSpPr/>
            <p:nvPr/>
          </p:nvSpPr>
          <p:spPr>
            <a:xfrm>
              <a:off x="7623907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7926752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2" name="Rectangle 451"/>
            <p:cNvSpPr/>
            <p:nvPr/>
          </p:nvSpPr>
          <p:spPr>
            <a:xfrm>
              <a:off x="4269318" y="468225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3" name="Rectangle 452"/>
            <p:cNvSpPr/>
            <p:nvPr/>
          </p:nvSpPr>
          <p:spPr>
            <a:xfrm>
              <a:off x="4269318" y="499467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4" name="Rectangle 453"/>
            <p:cNvSpPr/>
            <p:nvPr/>
          </p:nvSpPr>
          <p:spPr>
            <a:xfrm>
              <a:off x="4269318" y="530709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55" name="Rectangle 454"/>
            <p:cNvSpPr/>
            <p:nvPr/>
          </p:nvSpPr>
          <p:spPr>
            <a:xfrm>
              <a:off x="4269318" y="5619512"/>
              <a:ext cx="304963" cy="31242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29607" y="4526042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116451" y="3071336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i="1" dirty="0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sz="66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9" name="Straight Connector 108"/>
            <p:cNvCxnSpPr/>
            <p:nvPr/>
          </p:nvCxnSpPr>
          <p:spPr>
            <a:xfrm>
              <a:off x="7315037" y="3264932"/>
              <a:ext cx="304963" cy="0"/>
            </a:xfrm>
            <a:prstGeom prst="line">
              <a:avLst/>
            </a:prstGeom>
            <a:ln w="730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21"/>
          <p:cNvGrpSpPr/>
          <p:nvPr/>
        </p:nvGrpSpPr>
        <p:grpSpPr>
          <a:xfrm>
            <a:off x="1143000" y="2807732"/>
            <a:ext cx="2994987" cy="3108543"/>
            <a:chOff x="1341682" y="3815001"/>
            <a:chExt cx="2994987" cy="3108543"/>
          </a:xfrm>
        </p:grpSpPr>
        <p:sp>
          <p:nvSpPr>
            <p:cNvPr id="113" name="TextBox 112"/>
            <p:cNvSpPr txBox="1"/>
            <p:nvPr/>
          </p:nvSpPr>
          <p:spPr>
            <a:xfrm>
              <a:off x="1341682" y="3815001"/>
              <a:ext cx="2994987" cy="310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/>
                <a:t>3-cliques</a:t>
              </a:r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endParaRPr lang="en-US" sz="2800" dirty="0" smtClean="0"/>
            </a:p>
            <a:p>
              <a:pPr algn="ctr"/>
              <a:r>
                <a:rPr lang="en-US" sz="2800" dirty="0" smtClean="0"/>
                <a:t>with configurations</a:t>
              </a:r>
            </a:p>
            <a:p>
              <a:pPr algn="ctr"/>
              <a:r>
                <a:rPr lang="en-US" sz="2800" dirty="0" smtClean="0"/>
                <a:t>(0,1,0) and (1,0,1)</a:t>
              </a:r>
            </a:p>
          </p:txBody>
        </p:sp>
        <p:cxnSp>
          <p:nvCxnSpPr>
            <p:cNvPr id="114" name="Straight Connector 113"/>
            <p:cNvCxnSpPr/>
            <p:nvPr/>
          </p:nvCxnSpPr>
          <p:spPr>
            <a:xfrm flipH="1" flipV="1">
              <a:off x="2132949" y="5002529"/>
              <a:ext cx="1219851" cy="624840"/>
            </a:xfrm>
            <a:prstGeom prst="line">
              <a:avLst/>
            </a:prstGeom>
            <a:ln w="635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Oval 114"/>
            <p:cNvSpPr/>
            <p:nvPr/>
          </p:nvSpPr>
          <p:spPr>
            <a:xfrm>
              <a:off x="2692048" y="526288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250495" y="553466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2107495" y="4953000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2667000" y="4800600"/>
              <a:ext cx="3465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3158630" y="5100935"/>
              <a:ext cx="68800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p+</a:t>
              </a:r>
              <a:r>
                <a:rPr lang="en-US" sz="2400" dirty="0" smtClean="0">
                  <a:sym typeface="Symbol"/>
                </a:rPr>
                <a:t></a:t>
              </a:r>
              <a:endParaRPr lang="en-US" sz="2400" dirty="0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981200" y="4495800"/>
              <a:ext cx="6286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 smtClean="0"/>
                <a:t>p-</a:t>
              </a:r>
              <a:r>
                <a:rPr lang="en-US" sz="2400" dirty="0" smtClean="0">
                  <a:sym typeface="Symbol"/>
                </a:rPr>
                <a:t></a:t>
              </a:r>
              <a:endParaRPr lang="en-US" sz="2400" dirty="0"/>
            </a:p>
          </p:txBody>
        </p:sp>
      </p:grpSp>
      <p:sp>
        <p:nvSpPr>
          <p:cNvPr id="121" name="Rectangle 120"/>
          <p:cNvSpPr/>
          <p:nvPr/>
        </p:nvSpPr>
        <p:spPr>
          <a:xfrm>
            <a:off x="3185844" y="2133600"/>
            <a:ext cx="29101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b="1" dirty="0" smtClean="0"/>
              <a:t>general intuition example</a:t>
            </a:r>
          </a:p>
        </p:txBody>
      </p:sp>
      <p:sp>
        <p:nvSpPr>
          <p:cNvPr id="122" name="Rectangle 121"/>
          <p:cNvSpPr/>
          <p:nvPr/>
        </p:nvSpPr>
        <p:spPr>
          <a:xfrm>
            <a:off x="1967479" y="762000"/>
            <a:ext cx="5423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Nieuwenhuis</a:t>
            </a:r>
            <a:r>
              <a:rPr lang="en-US" sz="3200" dirty="0" smtClean="0"/>
              <a:t> et al.,   </a:t>
            </a:r>
            <a:r>
              <a:rPr lang="en-US" sz="3200" dirty="0" err="1" smtClean="0"/>
              <a:t>arXiv</a:t>
            </a:r>
            <a:r>
              <a:rPr lang="en-US" sz="3200" dirty="0" smtClean="0"/>
              <a:t> 2013</a:t>
            </a:r>
            <a:endParaRPr lang="en-US" sz="3200" dirty="0"/>
          </a:p>
        </p:txBody>
      </p:sp>
      <p:sp>
        <p:nvSpPr>
          <p:cNvPr id="123" name="TextBox 122"/>
          <p:cNvSpPr txBox="1"/>
          <p:nvPr/>
        </p:nvSpPr>
        <p:spPr>
          <a:xfrm>
            <a:off x="2362200" y="6248400"/>
            <a:ext cx="545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more responses where curvature is higher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419600" y="2971800"/>
            <a:ext cx="3663788" cy="2811779"/>
            <a:chOff x="4419681" y="2979421"/>
            <a:chExt cx="3663788" cy="2811779"/>
          </a:xfrm>
        </p:grpSpPr>
        <p:grpSp>
          <p:nvGrpSpPr>
            <p:cNvPr id="3" name="Group 104"/>
            <p:cNvGrpSpPr/>
            <p:nvPr/>
          </p:nvGrpSpPr>
          <p:grpSpPr>
            <a:xfrm>
              <a:off x="4419681" y="2979421"/>
              <a:ext cx="3663788" cy="2811779"/>
              <a:chOff x="1143000" y="533400"/>
              <a:chExt cx="5492750" cy="4114800"/>
            </a:xfrm>
          </p:grpSpPr>
          <p:cxnSp>
            <p:nvCxnSpPr>
              <p:cNvPr id="353" name="Straight Connector 352"/>
              <p:cNvCxnSpPr/>
              <p:nvPr/>
            </p:nvCxnSpPr>
            <p:spPr>
              <a:xfrm>
                <a:off x="1143000" y="1447800"/>
                <a:ext cx="1828800" cy="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flipV="1">
                <a:off x="1143000" y="990600"/>
                <a:ext cx="1828800" cy="9144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>
                <a:off x="1143000" y="990600"/>
                <a:ext cx="1828800" cy="9144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flipV="1">
                <a:off x="1143000" y="533400"/>
                <a:ext cx="1828800" cy="1828800"/>
              </a:xfrm>
              <a:prstGeom prst="line">
                <a:avLst/>
              </a:prstGeom>
              <a:ln w="635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flipV="1">
                <a:off x="1143000" y="990600"/>
                <a:ext cx="914400" cy="1828800"/>
              </a:xfrm>
              <a:prstGeom prst="line">
                <a:avLst/>
              </a:prstGeom>
              <a:ln w="635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1143000" y="1905000"/>
                <a:ext cx="1828800" cy="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>
              <a:xfrm flipV="1">
                <a:off x="1143000" y="1447800"/>
                <a:ext cx="1828800" cy="914400"/>
              </a:xfrm>
              <a:prstGeom prst="line">
                <a:avLst/>
              </a:prstGeom>
              <a:ln w="635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1600200" y="1447800"/>
                <a:ext cx="1828800" cy="91440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2" name="Straight Connector 411"/>
              <p:cNvCxnSpPr/>
              <p:nvPr/>
            </p:nvCxnSpPr>
            <p:spPr>
              <a:xfrm flipH="1" flipV="1">
                <a:off x="3886200" y="3276600"/>
                <a:ext cx="1828800" cy="914400"/>
              </a:xfrm>
              <a:prstGeom prst="line">
                <a:avLst/>
              </a:prstGeom>
              <a:ln w="635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4" name="Straight Connector 413"/>
              <p:cNvCxnSpPr/>
              <p:nvPr/>
            </p:nvCxnSpPr>
            <p:spPr>
              <a:xfrm flipH="1">
                <a:off x="4800600" y="3276600"/>
                <a:ext cx="1835150" cy="9144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1" name="Straight Connector 450"/>
              <p:cNvCxnSpPr/>
              <p:nvPr/>
            </p:nvCxnSpPr>
            <p:spPr>
              <a:xfrm flipH="1">
                <a:off x="4800600" y="2819400"/>
                <a:ext cx="1835150" cy="1828800"/>
              </a:xfrm>
              <a:prstGeom prst="line">
                <a:avLst/>
              </a:prstGeom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0" name="Oval 369"/>
            <p:cNvSpPr/>
            <p:nvPr/>
          </p:nvSpPr>
          <p:spPr>
            <a:xfrm>
              <a:off x="4673817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72" name="Oval 371"/>
            <p:cNvSpPr/>
            <p:nvPr/>
          </p:nvSpPr>
          <p:spPr>
            <a:xfrm>
              <a:off x="4978780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74" name="Oval 373"/>
            <p:cNvSpPr/>
            <p:nvPr/>
          </p:nvSpPr>
          <p:spPr>
            <a:xfrm>
              <a:off x="5283742" y="384913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59" name="Oval 358"/>
            <p:cNvSpPr/>
            <p:nvPr/>
          </p:nvSpPr>
          <p:spPr>
            <a:xfrm>
              <a:off x="4978780" y="35367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13" name="Oval 412"/>
            <p:cNvSpPr/>
            <p:nvPr/>
          </p:nvSpPr>
          <p:spPr>
            <a:xfrm>
              <a:off x="6808556" y="50988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18" name="Oval 417"/>
            <p:cNvSpPr/>
            <p:nvPr/>
          </p:nvSpPr>
          <p:spPr>
            <a:xfrm>
              <a:off x="7414245" y="5098812"/>
              <a:ext cx="101654" cy="10414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25213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ct 95"/>
          <p:cNvGraphicFramePr>
            <a:graphicFrameLocks noChangeAspect="1"/>
          </p:cNvGraphicFramePr>
          <p:nvPr/>
        </p:nvGraphicFramePr>
        <p:xfrm>
          <a:off x="3687762" y="152400"/>
          <a:ext cx="3398838" cy="838200"/>
        </p:xfrm>
        <a:graphic>
          <a:graphicData uri="http://schemas.openxmlformats.org/presentationml/2006/ole">
            <p:oleObj spid="_x0000_s404482" name="Equation" r:id="rId4" imgW="1854000" imgH="457200" progId="Equation.3">
              <p:embed/>
            </p:oleObj>
          </a:graphicData>
        </a:graphic>
      </p:graphicFrame>
      <p:grpSp>
        <p:nvGrpSpPr>
          <p:cNvPr id="152" name="Group 151"/>
          <p:cNvGrpSpPr/>
          <p:nvPr/>
        </p:nvGrpSpPr>
        <p:grpSpPr>
          <a:xfrm>
            <a:off x="506395" y="644913"/>
            <a:ext cx="3370529" cy="5016335"/>
            <a:chOff x="506395" y="644913"/>
            <a:chExt cx="3370529" cy="5016335"/>
          </a:xfrm>
        </p:grpSpPr>
        <p:cxnSp>
          <p:nvCxnSpPr>
            <p:cNvPr id="138" name="Straight Connector 137"/>
            <p:cNvCxnSpPr/>
            <p:nvPr/>
          </p:nvCxnSpPr>
          <p:spPr>
            <a:xfrm flipH="1">
              <a:off x="3203848" y="5013176"/>
              <a:ext cx="648072" cy="64807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1043608" y="836712"/>
              <a:ext cx="648072" cy="64807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Freeform 19"/>
            <p:cNvSpPr/>
            <p:nvPr/>
          </p:nvSpPr>
          <p:spPr>
            <a:xfrm rot="5400000">
              <a:off x="-70749" y="1610261"/>
              <a:ext cx="4865238" cy="3030108"/>
            </a:xfrm>
            <a:custGeom>
              <a:avLst/>
              <a:gdLst>
                <a:gd name="connsiteX0" fmla="*/ 115330 w 4534931"/>
                <a:gd name="connsiteY0" fmla="*/ 1099751 h 3172941"/>
                <a:gd name="connsiteX1" fmla="*/ 1120347 w 4534931"/>
                <a:gd name="connsiteY1" fmla="*/ 102973 h 3172941"/>
                <a:gd name="connsiteX2" fmla="*/ 2677298 w 4534931"/>
                <a:gd name="connsiteY2" fmla="*/ 481913 h 3172941"/>
                <a:gd name="connsiteX3" fmla="*/ 3674076 w 4534931"/>
                <a:gd name="connsiteY3" fmla="*/ 243016 h 3172941"/>
                <a:gd name="connsiteX4" fmla="*/ 4209536 w 4534931"/>
                <a:gd name="connsiteY4" fmla="*/ 580767 h 3172941"/>
                <a:gd name="connsiteX5" fmla="*/ 4514336 w 4534931"/>
                <a:gd name="connsiteY5" fmla="*/ 1355124 h 3172941"/>
                <a:gd name="connsiteX6" fmla="*/ 4085968 w 4534931"/>
                <a:gd name="connsiteY6" fmla="*/ 2335427 h 3172941"/>
                <a:gd name="connsiteX7" fmla="*/ 2380736 w 4534931"/>
                <a:gd name="connsiteY7" fmla="*/ 3109784 h 3172941"/>
                <a:gd name="connsiteX8" fmla="*/ 428368 w 4534931"/>
                <a:gd name="connsiteY8" fmla="*/ 2714367 h 3172941"/>
                <a:gd name="connsiteX9" fmla="*/ 115330 w 4534931"/>
                <a:gd name="connsiteY9" fmla="*/ 1099751 h 3172941"/>
                <a:gd name="connsiteX0" fmla="*/ 115330 w 4658963"/>
                <a:gd name="connsiteY0" fmla="*/ 1268708 h 3197078"/>
                <a:gd name="connsiteX1" fmla="*/ 1244379 w 4658963"/>
                <a:gd name="connsiteY1" fmla="*/ 127110 h 3197078"/>
                <a:gd name="connsiteX2" fmla="*/ 2801330 w 4658963"/>
                <a:gd name="connsiteY2" fmla="*/ 506050 h 3197078"/>
                <a:gd name="connsiteX3" fmla="*/ 3798108 w 4658963"/>
                <a:gd name="connsiteY3" fmla="*/ 267153 h 3197078"/>
                <a:gd name="connsiteX4" fmla="*/ 4333568 w 4658963"/>
                <a:gd name="connsiteY4" fmla="*/ 604904 h 3197078"/>
                <a:gd name="connsiteX5" fmla="*/ 4638368 w 4658963"/>
                <a:gd name="connsiteY5" fmla="*/ 1379261 h 3197078"/>
                <a:gd name="connsiteX6" fmla="*/ 4210000 w 4658963"/>
                <a:gd name="connsiteY6" fmla="*/ 2359564 h 3197078"/>
                <a:gd name="connsiteX7" fmla="*/ 2504768 w 4658963"/>
                <a:gd name="connsiteY7" fmla="*/ 3133921 h 3197078"/>
                <a:gd name="connsiteX8" fmla="*/ 552400 w 4658963"/>
                <a:gd name="connsiteY8" fmla="*/ 2738504 h 3197078"/>
                <a:gd name="connsiteX9" fmla="*/ 115330 w 4658963"/>
                <a:gd name="connsiteY9" fmla="*/ 1268708 h 3197078"/>
                <a:gd name="connsiteX0" fmla="*/ 95174 w 4638807"/>
                <a:gd name="connsiteY0" fmla="*/ 1135222 h 3063592"/>
                <a:gd name="connsiteX1" fmla="*/ 1103286 w 4638807"/>
                <a:gd name="connsiteY1" fmla="*/ 127110 h 3063592"/>
                <a:gd name="connsiteX2" fmla="*/ 2781174 w 4638807"/>
                <a:gd name="connsiteY2" fmla="*/ 372564 h 3063592"/>
                <a:gd name="connsiteX3" fmla="*/ 3777952 w 4638807"/>
                <a:gd name="connsiteY3" fmla="*/ 133667 h 3063592"/>
                <a:gd name="connsiteX4" fmla="*/ 4313412 w 4638807"/>
                <a:gd name="connsiteY4" fmla="*/ 471418 h 3063592"/>
                <a:gd name="connsiteX5" fmla="*/ 4618212 w 4638807"/>
                <a:gd name="connsiteY5" fmla="*/ 1245775 h 3063592"/>
                <a:gd name="connsiteX6" fmla="*/ 4189844 w 4638807"/>
                <a:gd name="connsiteY6" fmla="*/ 2226078 h 3063592"/>
                <a:gd name="connsiteX7" fmla="*/ 2484612 w 4638807"/>
                <a:gd name="connsiteY7" fmla="*/ 3000435 h 3063592"/>
                <a:gd name="connsiteX8" fmla="*/ 532244 w 4638807"/>
                <a:gd name="connsiteY8" fmla="*/ 2605018 h 3063592"/>
                <a:gd name="connsiteX9" fmla="*/ 95174 w 4638807"/>
                <a:gd name="connsiteY9" fmla="*/ 1135222 h 3063592"/>
                <a:gd name="connsiteX0" fmla="*/ 95174 w 4638807"/>
                <a:gd name="connsiteY0" fmla="*/ 1135222 h 3063592"/>
                <a:gd name="connsiteX1" fmla="*/ 1103286 w 4638807"/>
                <a:gd name="connsiteY1" fmla="*/ 127110 h 3063592"/>
                <a:gd name="connsiteX2" fmla="*/ 2781174 w 4638807"/>
                <a:gd name="connsiteY2" fmla="*/ 372564 h 3063592"/>
                <a:gd name="connsiteX3" fmla="*/ 3623566 w 4638807"/>
                <a:gd name="connsiteY3" fmla="*/ 55102 h 3063592"/>
                <a:gd name="connsiteX4" fmla="*/ 4313412 w 4638807"/>
                <a:gd name="connsiteY4" fmla="*/ 471418 h 3063592"/>
                <a:gd name="connsiteX5" fmla="*/ 4618212 w 4638807"/>
                <a:gd name="connsiteY5" fmla="*/ 1245775 h 3063592"/>
                <a:gd name="connsiteX6" fmla="*/ 4189844 w 4638807"/>
                <a:gd name="connsiteY6" fmla="*/ 2226078 h 3063592"/>
                <a:gd name="connsiteX7" fmla="*/ 2484612 w 4638807"/>
                <a:gd name="connsiteY7" fmla="*/ 3000435 h 3063592"/>
                <a:gd name="connsiteX8" fmla="*/ 532244 w 4638807"/>
                <a:gd name="connsiteY8" fmla="*/ 2605018 h 3063592"/>
                <a:gd name="connsiteX9" fmla="*/ 95174 w 4638807"/>
                <a:gd name="connsiteY9" fmla="*/ 1135222 h 3063592"/>
                <a:gd name="connsiteX0" fmla="*/ 95174 w 4643846"/>
                <a:gd name="connsiteY0" fmla="*/ 1135222 h 3063592"/>
                <a:gd name="connsiteX1" fmla="*/ 1103286 w 4643846"/>
                <a:gd name="connsiteY1" fmla="*/ 127110 h 3063592"/>
                <a:gd name="connsiteX2" fmla="*/ 2781174 w 4643846"/>
                <a:gd name="connsiteY2" fmla="*/ 372564 h 3063592"/>
                <a:gd name="connsiteX3" fmla="*/ 3623566 w 4643846"/>
                <a:gd name="connsiteY3" fmla="*/ 55102 h 3063592"/>
                <a:gd name="connsiteX4" fmla="*/ 4343646 w 4643846"/>
                <a:gd name="connsiteY4" fmla="*/ 343134 h 3063592"/>
                <a:gd name="connsiteX5" fmla="*/ 4618212 w 4643846"/>
                <a:gd name="connsiteY5" fmla="*/ 1245775 h 3063592"/>
                <a:gd name="connsiteX6" fmla="*/ 4189844 w 4643846"/>
                <a:gd name="connsiteY6" fmla="*/ 2226078 h 3063592"/>
                <a:gd name="connsiteX7" fmla="*/ 2484612 w 4643846"/>
                <a:gd name="connsiteY7" fmla="*/ 3000435 h 3063592"/>
                <a:gd name="connsiteX8" fmla="*/ 532244 w 4643846"/>
                <a:gd name="connsiteY8" fmla="*/ 2605018 h 3063592"/>
                <a:gd name="connsiteX9" fmla="*/ 95174 w 4643846"/>
                <a:gd name="connsiteY9" fmla="*/ 1135222 h 3063592"/>
                <a:gd name="connsiteX0" fmla="*/ 95174 w 4678219"/>
                <a:gd name="connsiteY0" fmla="*/ 1135222 h 3053380"/>
                <a:gd name="connsiteX1" fmla="*/ 1103286 w 4678219"/>
                <a:gd name="connsiteY1" fmla="*/ 127110 h 3053380"/>
                <a:gd name="connsiteX2" fmla="*/ 2781174 w 4678219"/>
                <a:gd name="connsiteY2" fmla="*/ 372564 h 3053380"/>
                <a:gd name="connsiteX3" fmla="*/ 3623566 w 4678219"/>
                <a:gd name="connsiteY3" fmla="*/ 55102 h 3053380"/>
                <a:gd name="connsiteX4" fmla="*/ 4343646 w 4678219"/>
                <a:gd name="connsiteY4" fmla="*/ 343134 h 3053380"/>
                <a:gd name="connsiteX5" fmla="*/ 4618212 w 4678219"/>
                <a:gd name="connsiteY5" fmla="*/ 1245775 h 3053380"/>
                <a:gd name="connsiteX6" fmla="*/ 3983605 w 4678219"/>
                <a:gd name="connsiteY6" fmla="*/ 2287350 h 3053380"/>
                <a:gd name="connsiteX7" fmla="*/ 2484612 w 4678219"/>
                <a:gd name="connsiteY7" fmla="*/ 3000435 h 3053380"/>
                <a:gd name="connsiteX8" fmla="*/ 532244 w 4678219"/>
                <a:gd name="connsiteY8" fmla="*/ 2605018 h 3053380"/>
                <a:gd name="connsiteX9" fmla="*/ 95174 w 4678219"/>
                <a:gd name="connsiteY9" fmla="*/ 1135222 h 3053380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3623566 w 4678219"/>
                <a:gd name="connsiteY3" fmla="*/ 37250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4032448 w 4678219"/>
                <a:gd name="connsiteY3" fmla="*/ 245799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4032448 w 4678219"/>
                <a:gd name="connsiteY3" fmla="*/ 245799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722363"/>
                <a:gd name="connsiteY0" fmla="*/ 1117370 h 3114531"/>
                <a:gd name="connsiteX1" fmla="*/ 1103286 w 4722363"/>
                <a:gd name="connsiteY1" fmla="*/ 109258 h 3114531"/>
                <a:gd name="connsiteX2" fmla="*/ 3240360 w 4722363"/>
                <a:gd name="connsiteY2" fmla="*/ 461823 h 3114531"/>
                <a:gd name="connsiteX3" fmla="*/ 4032448 w 4722363"/>
                <a:gd name="connsiteY3" fmla="*/ 245799 h 3114531"/>
                <a:gd name="connsiteX4" fmla="*/ 4608512 w 4722363"/>
                <a:gd name="connsiteY4" fmla="*/ 533831 h 3114531"/>
                <a:gd name="connsiteX5" fmla="*/ 4618212 w 4722363"/>
                <a:gd name="connsiteY5" fmla="*/ 1227923 h 3114531"/>
                <a:gd name="connsiteX6" fmla="*/ 3983605 w 4722363"/>
                <a:gd name="connsiteY6" fmla="*/ 2269498 h 3114531"/>
                <a:gd name="connsiteX7" fmla="*/ 2327421 w 4722363"/>
                <a:gd name="connsiteY7" fmla="*/ 3061586 h 3114531"/>
                <a:gd name="connsiteX8" fmla="*/ 532244 w 4722363"/>
                <a:gd name="connsiteY8" fmla="*/ 2587166 h 3114531"/>
                <a:gd name="connsiteX9" fmla="*/ 95174 w 4722363"/>
                <a:gd name="connsiteY9" fmla="*/ 1117370 h 3114531"/>
                <a:gd name="connsiteX0" fmla="*/ 95174 w 4784671"/>
                <a:gd name="connsiteY0" fmla="*/ 1117370 h 3114531"/>
                <a:gd name="connsiteX1" fmla="*/ 1103286 w 4784671"/>
                <a:gd name="connsiteY1" fmla="*/ 109258 h 3114531"/>
                <a:gd name="connsiteX2" fmla="*/ 3240360 w 4784671"/>
                <a:gd name="connsiteY2" fmla="*/ 461823 h 3114531"/>
                <a:gd name="connsiteX3" fmla="*/ 4032448 w 4784671"/>
                <a:gd name="connsiteY3" fmla="*/ 245799 h 3114531"/>
                <a:gd name="connsiteX4" fmla="*/ 4608512 w 4784671"/>
                <a:gd name="connsiteY4" fmla="*/ 533831 h 3114531"/>
                <a:gd name="connsiteX5" fmla="*/ 4680520 w 4784671"/>
                <a:gd name="connsiteY5" fmla="*/ 1325919 h 3114531"/>
                <a:gd name="connsiteX6" fmla="*/ 3983605 w 4784671"/>
                <a:gd name="connsiteY6" fmla="*/ 2269498 h 3114531"/>
                <a:gd name="connsiteX7" fmla="*/ 2327421 w 4784671"/>
                <a:gd name="connsiteY7" fmla="*/ 3061586 h 3114531"/>
                <a:gd name="connsiteX8" fmla="*/ 532244 w 4784671"/>
                <a:gd name="connsiteY8" fmla="*/ 2587166 h 3114531"/>
                <a:gd name="connsiteX9" fmla="*/ 95174 w 4784671"/>
                <a:gd name="connsiteY9" fmla="*/ 1117370 h 3114531"/>
                <a:gd name="connsiteX0" fmla="*/ 95174 w 4784671"/>
                <a:gd name="connsiteY0" fmla="*/ 1117370 h 3035048"/>
                <a:gd name="connsiteX1" fmla="*/ 1103286 w 4784671"/>
                <a:gd name="connsiteY1" fmla="*/ 109258 h 3035048"/>
                <a:gd name="connsiteX2" fmla="*/ 3240360 w 4784671"/>
                <a:gd name="connsiteY2" fmla="*/ 461823 h 3035048"/>
                <a:gd name="connsiteX3" fmla="*/ 4032448 w 4784671"/>
                <a:gd name="connsiteY3" fmla="*/ 245799 h 3035048"/>
                <a:gd name="connsiteX4" fmla="*/ 4608512 w 4784671"/>
                <a:gd name="connsiteY4" fmla="*/ 533831 h 3035048"/>
                <a:gd name="connsiteX5" fmla="*/ 4680520 w 4784671"/>
                <a:gd name="connsiteY5" fmla="*/ 1325919 h 3035048"/>
                <a:gd name="connsiteX6" fmla="*/ 3983605 w 4784671"/>
                <a:gd name="connsiteY6" fmla="*/ 2269498 h 3035048"/>
                <a:gd name="connsiteX7" fmla="*/ 2304256 w 4784671"/>
                <a:gd name="connsiteY7" fmla="*/ 2982103 h 3035048"/>
                <a:gd name="connsiteX8" fmla="*/ 532244 w 4784671"/>
                <a:gd name="connsiteY8" fmla="*/ 2587166 h 3035048"/>
                <a:gd name="connsiteX9" fmla="*/ 95174 w 4784671"/>
                <a:gd name="connsiteY9" fmla="*/ 1117370 h 3035048"/>
                <a:gd name="connsiteX0" fmla="*/ 95174 w 4784671"/>
                <a:gd name="connsiteY0" fmla="*/ 1117370 h 3035048"/>
                <a:gd name="connsiteX1" fmla="*/ 1103286 w 4784671"/>
                <a:gd name="connsiteY1" fmla="*/ 109258 h 3035048"/>
                <a:gd name="connsiteX2" fmla="*/ 3240360 w 4784671"/>
                <a:gd name="connsiteY2" fmla="*/ 461823 h 3035048"/>
                <a:gd name="connsiteX3" fmla="*/ 4104456 w 4784671"/>
                <a:gd name="connsiteY3" fmla="*/ 173791 h 3035048"/>
                <a:gd name="connsiteX4" fmla="*/ 4608512 w 4784671"/>
                <a:gd name="connsiteY4" fmla="*/ 533831 h 3035048"/>
                <a:gd name="connsiteX5" fmla="*/ 4680520 w 4784671"/>
                <a:gd name="connsiteY5" fmla="*/ 1325919 h 3035048"/>
                <a:gd name="connsiteX6" fmla="*/ 3983605 w 4784671"/>
                <a:gd name="connsiteY6" fmla="*/ 2269498 h 3035048"/>
                <a:gd name="connsiteX7" fmla="*/ 2304256 w 4784671"/>
                <a:gd name="connsiteY7" fmla="*/ 2982103 h 3035048"/>
                <a:gd name="connsiteX8" fmla="*/ 532244 w 4784671"/>
                <a:gd name="connsiteY8" fmla="*/ 2587166 h 3035048"/>
                <a:gd name="connsiteX9" fmla="*/ 95174 w 4784671"/>
                <a:gd name="connsiteY9" fmla="*/ 1117370 h 3035048"/>
                <a:gd name="connsiteX0" fmla="*/ 95174 w 4848539"/>
                <a:gd name="connsiteY0" fmla="*/ 1117370 h 3035048"/>
                <a:gd name="connsiteX1" fmla="*/ 1103286 w 4848539"/>
                <a:gd name="connsiteY1" fmla="*/ 109258 h 3035048"/>
                <a:gd name="connsiteX2" fmla="*/ 3240360 w 4848539"/>
                <a:gd name="connsiteY2" fmla="*/ 461823 h 3035048"/>
                <a:gd name="connsiteX3" fmla="*/ 4104456 w 4848539"/>
                <a:gd name="connsiteY3" fmla="*/ 173791 h 3035048"/>
                <a:gd name="connsiteX4" fmla="*/ 4752528 w 4848539"/>
                <a:gd name="connsiteY4" fmla="*/ 533831 h 3035048"/>
                <a:gd name="connsiteX5" fmla="*/ 4680520 w 4848539"/>
                <a:gd name="connsiteY5" fmla="*/ 1325919 h 3035048"/>
                <a:gd name="connsiteX6" fmla="*/ 3983605 w 4848539"/>
                <a:gd name="connsiteY6" fmla="*/ 2269498 h 3035048"/>
                <a:gd name="connsiteX7" fmla="*/ 2304256 w 4848539"/>
                <a:gd name="connsiteY7" fmla="*/ 2982103 h 3035048"/>
                <a:gd name="connsiteX8" fmla="*/ 532244 w 4848539"/>
                <a:gd name="connsiteY8" fmla="*/ 2587166 h 3035048"/>
                <a:gd name="connsiteX9" fmla="*/ 95174 w 4848539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04456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76463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76463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75869 w 4861377"/>
                <a:gd name="connsiteY0" fmla="*/ 1117370 h 3040864"/>
                <a:gd name="connsiteX1" fmla="*/ 1083981 w 4861377"/>
                <a:gd name="connsiteY1" fmla="*/ 109258 h 3040864"/>
                <a:gd name="connsiteX2" fmla="*/ 3221055 w 4861377"/>
                <a:gd name="connsiteY2" fmla="*/ 461823 h 3040864"/>
                <a:gd name="connsiteX3" fmla="*/ 4157158 w 4861377"/>
                <a:gd name="connsiteY3" fmla="*/ 173791 h 3040864"/>
                <a:gd name="connsiteX4" fmla="*/ 4733223 w 4861377"/>
                <a:gd name="connsiteY4" fmla="*/ 533831 h 3040864"/>
                <a:gd name="connsiteX5" fmla="*/ 4733223 w 4861377"/>
                <a:gd name="connsiteY5" fmla="*/ 1397927 h 3040864"/>
                <a:gd name="connsiteX6" fmla="*/ 3964300 w 4861377"/>
                <a:gd name="connsiteY6" fmla="*/ 2269498 h 3040864"/>
                <a:gd name="connsiteX7" fmla="*/ 2284951 w 4861377"/>
                <a:gd name="connsiteY7" fmla="*/ 2982103 h 3040864"/>
                <a:gd name="connsiteX8" fmla="*/ 628766 w 4861377"/>
                <a:gd name="connsiteY8" fmla="*/ 2622063 h 3040864"/>
                <a:gd name="connsiteX9" fmla="*/ 75869 w 4861377"/>
                <a:gd name="connsiteY9" fmla="*/ 1117370 h 3040864"/>
                <a:gd name="connsiteX0" fmla="*/ 75869 w 4861377"/>
                <a:gd name="connsiteY0" fmla="*/ 1117370 h 3040864"/>
                <a:gd name="connsiteX1" fmla="*/ 1083981 w 4861377"/>
                <a:gd name="connsiteY1" fmla="*/ 109258 h 3040864"/>
                <a:gd name="connsiteX2" fmla="*/ 3221055 w 4861377"/>
                <a:gd name="connsiteY2" fmla="*/ 461823 h 3040864"/>
                <a:gd name="connsiteX3" fmla="*/ 4157158 w 4861377"/>
                <a:gd name="connsiteY3" fmla="*/ 173791 h 3040864"/>
                <a:gd name="connsiteX4" fmla="*/ 4733223 w 4861377"/>
                <a:gd name="connsiteY4" fmla="*/ 533831 h 3040864"/>
                <a:gd name="connsiteX5" fmla="*/ 4733223 w 4861377"/>
                <a:gd name="connsiteY5" fmla="*/ 1397927 h 3040864"/>
                <a:gd name="connsiteX6" fmla="*/ 3964300 w 4861377"/>
                <a:gd name="connsiteY6" fmla="*/ 2269498 h 3040864"/>
                <a:gd name="connsiteX7" fmla="*/ 2284951 w 4861377"/>
                <a:gd name="connsiteY7" fmla="*/ 2982103 h 3040864"/>
                <a:gd name="connsiteX8" fmla="*/ 628766 w 4861377"/>
                <a:gd name="connsiteY8" fmla="*/ 2622063 h 3040864"/>
                <a:gd name="connsiteX9" fmla="*/ 75869 w 4861377"/>
                <a:gd name="connsiteY9" fmla="*/ 1117370 h 3040864"/>
                <a:gd name="connsiteX0" fmla="*/ 75869 w 4865238"/>
                <a:gd name="connsiteY0" fmla="*/ 1117370 h 3030108"/>
                <a:gd name="connsiteX1" fmla="*/ 1083981 w 4865238"/>
                <a:gd name="connsiteY1" fmla="*/ 109258 h 3030108"/>
                <a:gd name="connsiteX2" fmla="*/ 3221055 w 4865238"/>
                <a:gd name="connsiteY2" fmla="*/ 461823 h 3030108"/>
                <a:gd name="connsiteX3" fmla="*/ 4157158 w 4865238"/>
                <a:gd name="connsiteY3" fmla="*/ 173791 h 3030108"/>
                <a:gd name="connsiteX4" fmla="*/ 4733223 w 4865238"/>
                <a:gd name="connsiteY4" fmla="*/ 533831 h 3030108"/>
                <a:gd name="connsiteX5" fmla="*/ 4733223 w 4865238"/>
                <a:gd name="connsiteY5" fmla="*/ 1397927 h 3030108"/>
                <a:gd name="connsiteX6" fmla="*/ 3941134 w 4865238"/>
                <a:gd name="connsiteY6" fmla="*/ 2334031 h 3030108"/>
                <a:gd name="connsiteX7" fmla="*/ 2284951 w 4865238"/>
                <a:gd name="connsiteY7" fmla="*/ 2982103 h 3030108"/>
                <a:gd name="connsiteX8" fmla="*/ 628766 w 4865238"/>
                <a:gd name="connsiteY8" fmla="*/ 2622063 h 3030108"/>
                <a:gd name="connsiteX9" fmla="*/ 75869 w 4865238"/>
                <a:gd name="connsiteY9" fmla="*/ 1117370 h 30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5238" h="3030108">
                  <a:moveTo>
                    <a:pt x="75869" y="1117370"/>
                  </a:moveTo>
                  <a:cubicBezTo>
                    <a:pt x="151738" y="698569"/>
                    <a:pt x="559783" y="218516"/>
                    <a:pt x="1083981" y="109258"/>
                  </a:cubicBezTo>
                  <a:cubicBezTo>
                    <a:pt x="1608179" y="0"/>
                    <a:pt x="2801008" y="473824"/>
                    <a:pt x="3221055" y="461823"/>
                  </a:cubicBezTo>
                  <a:cubicBezTo>
                    <a:pt x="3793833" y="463803"/>
                    <a:pt x="3765885" y="181589"/>
                    <a:pt x="4157158" y="173791"/>
                  </a:cubicBezTo>
                  <a:cubicBezTo>
                    <a:pt x="4480202" y="175806"/>
                    <a:pt x="4637212" y="329809"/>
                    <a:pt x="4733223" y="533831"/>
                  </a:cubicBezTo>
                  <a:cubicBezTo>
                    <a:pt x="4829234" y="737853"/>
                    <a:pt x="4865238" y="1097894"/>
                    <a:pt x="4733223" y="1397927"/>
                  </a:cubicBezTo>
                  <a:cubicBezTo>
                    <a:pt x="4601208" y="1697960"/>
                    <a:pt x="4349179" y="2070002"/>
                    <a:pt x="3941134" y="2334031"/>
                  </a:cubicBezTo>
                  <a:cubicBezTo>
                    <a:pt x="3533089" y="2598060"/>
                    <a:pt x="2837012" y="2934098"/>
                    <a:pt x="2284951" y="2982103"/>
                  </a:cubicBezTo>
                  <a:cubicBezTo>
                    <a:pt x="1732890" y="3030108"/>
                    <a:pt x="996946" y="2932852"/>
                    <a:pt x="628766" y="2622063"/>
                  </a:cubicBezTo>
                  <a:cubicBezTo>
                    <a:pt x="84770" y="2230965"/>
                    <a:pt x="0" y="1536171"/>
                    <a:pt x="75869" y="111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rot="5400000">
              <a:off x="3385898" y="3899846"/>
              <a:ext cx="80392" cy="8039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rot="5400000">
              <a:off x="3666398" y="4848696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rot="5400000">
              <a:off x="2868795" y="5485157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rot="5400000">
              <a:off x="846681" y="2666809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5400000">
              <a:off x="1808915" y="4980854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5400000">
              <a:off x="1207781" y="4086033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5400000">
              <a:off x="2378000" y="5358986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 rot="5400000">
              <a:off x="3248083" y="5408463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 rot="5400000">
              <a:off x="3473129" y="4319902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 rot="5400000">
              <a:off x="3611548" y="4591001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 rot="5400000">
              <a:off x="3344581" y="1061473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 rot="5400000">
              <a:off x="3614936" y="1404442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 rot="5400000">
              <a:off x="2506960" y="707502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 rot="5400000">
              <a:off x="2950592" y="811085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 rot="5400000">
              <a:off x="3569734" y="2925605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 rot="5400000">
              <a:off x="3747616" y="1901054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 rot="5400000">
              <a:off x="1895543" y="805039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1403648" y="1484784"/>
              <a:ext cx="685800" cy="461659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>
                      <a:lumMod val="85000"/>
                    </a:schemeClr>
                  </a:solidFill>
                </a:rPr>
                <a:t>Δ</a:t>
              </a:r>
              <a:r>
                <a:rPr lang="en-US" sz="2400" b="1" dirty="0" err="1" smtClean="0">
                  <a:solidFill>
                    <a:schemeClr val="bg1">
                      <a:lumMod val="8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sz="2400" b="1" baseline="-25000" dirty="0" err="1" smtClean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  <a:endParaRPr lang="el-GR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>
              <a:off x="2987824" y="4725144"/>
              <a:ext cx="541454" cy="549920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>
            <a:xfrm>
              <a:off x="2843808" y="4797152"/>
              <a:ext cx="854637" cy="304634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Arc 174"/>
            <p:cNvSpPr/>
            <p:nvPr/>
          </p:nvSpPr>
          <p:spPr>
            <a:xfrm rot="4893229">
              <a:off x="2963971" y="4677978"/>
              <a:ext cx="516137" cy="566251"/>
            </a:xfrm>
            <a:prstGeom prst="arc">
              <a:avLst>
                <a:gd name="adj1" fmla="val 17582571"/>
                <a:gd name="adj2" fmla="val 19511923"/>
              </a:avLst>
            </a:prstGeom>
            <a:ln w="508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806080" y="4869160"/>
              <a:ext cx="685800" cy="461659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l-GR" sz="2400" b="1" dirty="0" smtClean="0">
                  <a:solidFill>
                    <a:schemeClr val="bg1">
                      <a:lumMod val="85000"/>
                    </a:schemeClr>
                  </a:solidFill>
                </a:rPr>
                <a:t>Δ</a:t>
              </a:r>
              <a:r>
                <a:rPr lang="en-US" sz="2400" b="1" dirty="0" err="1" smtClean="0">
                  <a:solidFill>
                    <a:schemeClr val="bg1">
                      <a:lumMod val="85000"/>
                    </a:schemeClr>
                  </a:solidFill>
                  <a:latin typeface="Symbol" pitchFamily="18" charset="2"/>
                </a:rPr>
                <a:t>q</a:t>
              </a:r>
              <a:r>
                <a:rPr lang="en-US" sz="2400" b="1" baseline="-25000" dirty="0" err="1" smtClean="0">
                  <a:solidFill>
                    <a:schemeClr val="bg1">
                      <a:lumMod val="85000"/>
                    </a:schemeClr>
                  </a:solidFill>
                </a:rPr>
                <a:t>i</a:t>
              </a:r>
              <a:endParaRPr lang="el-GR" sz="2400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80" name="Arc 179"/>
            <p:cNvSpPr/>
            <p:nvPr/>
          </p:nvSpPr>
          <p:spPr>
            <a:xfrm>
              <a:off x="1403648" y="1124744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>
              <a:off x="1049867" y="1143000"/>
              <a:ext cx="347133" cy="575733"/>
            </a:xfrm>
            <a:custGeom>
              <a:avLst/>
              <a:gdLst>
                <a:gd name="connsiteX0" fmla="*/ 347133 w 347133"/>
                <a:gd name="connsiteY0" fmla="*/ 0 h 575733"/>
                <a:gd name="connsiteX1" fmla="*/ 143933 w 347133"/>
                <a:gd name="connsiteY1" fmla="*/ 245533 h 575733"/>
                <a:gd name="connsiteX2" fmla="*/ 0 w 347133"/>
                <a:gd name="connsiteY2" fmla="*/ 575733 h 57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7133" h="575733">
                  <a:moveTo>
                    <a:pt x="347133" y="0"/>
                  </a:moveTo>
                  <a:cubicBezTo>
                    <a:pt x="274461" y="74789"/>
                    <a:pt x="201789" y="149578"/>
                    <a:pt x="143933" y="245533"/>
                  </a:cubicBezTo>
                  <a:cubicBezTo>
                    <a:pt x="86078" y="341489"/>
                    <a:pt x="43039" y="458611"/>
                    <a:pt x="0" y="575733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Freeform 189"/>
            <p:cNvSpPr/>
            <p:nvPr/>
          </p:nvSpPr>
          <p:spPr>
            <a:xfrm flipH="1" flipV="1">
              <a:off x="3550508" y="5107458"/>
              <a:ext cx="115330" cy="197709"/>
            </a:xfrm>
            <a:custGeom>
              <a:avLst/>
              <a:gdLst>
                <a:gd name="connsiteX0" fmla="*/ 347133 w 347133"/>
                <a:gd name="connsiteY0" fmla="*/ 0 h 575733"/>
                <a:gd name="connsiteX1" fmla="*/ 143933 w 347133"/>
                <a:gd name="connsiteY1" fmla="*/ 245533 h 575733"/>
                <a:gd name="connsiteX2" fmla="*/ 0 w 347133"/>
                <a:gd name="connsiteY2" fmla="*/ 575733 h 575733"/>
                <a:gd name="connsiteX0" fmla="*/ 203200 w 203200"/>
                <a:gd name="connsiteY0" fmla="*/ 0 h 245533"/>
                <a:gd name="connsiteX1" fmla="*/ 0 w 203200"/>
                <a:gd name="connsiteY1" fmla="*/ 245533 h 245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3200" h="245533">
                  <a:moveTo>
                    <a:pt x="203200" y="0"/>
                  </a:moveTo>
                  <a:cubicBezTo>
                    <a:pt x="130528" y="74789"/>
                    <a:pt x="57856" y="149578"/>
                    <a:pt x="0" y="245533"/>
                  </a:cubicBezTo>
                </a:path>
              </a:pathLst>
            </a:cu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5400000">
              <a:off x="3635896" y="5053879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 rot="5400000">
              <a:off x="3513667" y="5266268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5400000">
              <a:off x="1362804" y="1116629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5400000">
              <a:off x="1007947" y="1675654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3491880" y="1844824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419872" y="134076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3131840" y="105273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2771800" y="836712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…</a:t>
              </a:r>
              <a:endParaRPr lang="en-US" sz="12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284450" y="113577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75856" y="2852936"/>
              <a:ext cx="2840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987824" y="3789040"/>
              <a:ext cx="40908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N-1</a:t>
              </a:r>
              <a:endParaRPr lang="en-US" sz="1200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835696" y="836712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n-1</a:t>
              </a:r>
              <a:endParaRPr lang="en-US" sz="1200" dirty="0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971600" y="1772816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n+1</a:t>
              </a:r>
              <a:endParaRPr lang="en-US" sz="1200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899592" y="2564904"/>
              <a:ext cx="4203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n+2</a:t>
              </a:r>
              <a:endParaRPr lang="en-US" sz="1200" dirty="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259632" y="3861048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…</a:t>
              </a:r>
              <a:endParaRPr lang="en-US" sz="1200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2409328" y="764704"/>
              <a:ext cx="2904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…</a:t>
              </a:r>
              <a:endParaRPr lang="en-US" sz="1200" dirty="0"/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827584" y="4500415"/>
              <a:ext cx="504056" cy="584769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pPr algn="ctr"/>
              <a:r>
                <a:rPr lang="en-US" sz="3200" b="1" i="1" dirty="0" smtClean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el-GR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>
              <a:off x="1413933" y="1151467"/>
              <a:ext cx="1213937" cy="1295171"/>
            </a:xfrm>
            <a:prstGeom prst="line">
              <a:avLst/>
            </a:prstGeom>
            <a:ln w="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>
              <a:off x="1041400" y="1710267"/>
              <a:ext cx="1742989" cy="522187"/>
            </a:xfrm>
            <a:prstGeom prst="line">
              <a:avLst/>
            </a:prstGeom>
            <a:ln w="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Oval 147"/>
            <p:cNvSpPr/>
            <p:nvPr/>
          </p:nvSpPr>
          <p:spPr>
            <a:xfrm rot="5400000">
              <a:off x="2267745" y="2060848"/>
              <a:ext cx="72007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49" name="Arc 148"/>
            <p:cNvSpPr/>
            <p:nvPr/>
          </p:nvSpPr>
          <p:spPr>
            <a:xfrm rot="15162469">
              <a:off x="1998604" y="1694245"/>
              <a:ext cx="720080" cy="792088"/>
            </a:xfrm>
            <a:prstGeom prst="arc">
              <a:avLst>
                <a:gd name="adj1" fmla="val 18085217"/>
                <a:gd name="adj2" fmla="val 19511923"/>
              </a:avLst>
            </a:prstGeom>
            <a:ln w="508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 rot="17857596">
              <a:off x="332534" y="876973"/>
              <a:ext cx="932491" cy="584769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l-GR" sz="3200" b="1" i="1" dirty="0" smtClean="0"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sz="3200" b="1" i="1" dirty="0" err="1" smtClean="0"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sz="3200" b="1" i="1" baseline="-25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el-GR" sz="32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Group 94"/>
            <p:cNvGrpSpPr/>
            <p:nvPr/>
          </p:nvGrpSpPr>
          <p:grpSpPr>
            <a:xfrm rot="19028583">
              <a:off x="1798607" y="644913"/>
              <a:ext cx="870557" cy="1263356"/>
              <a:chOff x="6012160" y="980728"/>
              <a:chExt cx="870557" cy="864096"/>
            </a:xfrm>
          </p:grpSpPr>
          <p:sp>
            <p:nvSpPr>
              <p:cNvPr id="156" name="TextBox 155"/>
              <p:cNvSpPr txBox="1"/>
              <p:nvPr/>
            </p:nvSpPr>
            <p:spPr>
              <a:xfrm rot="2571417">
                <a:off x="6046434" y="1354797"/>
                <a:ext cx="836283" cy="39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36" tIns="45717" rIns="91436" bIns="45717" rtlCol="0">
                <a:spAutoFit/>
              </a:bodyPr>
              <a:lstStyle/>
              <a:p>
                <a:r>
                  <a:rPr lang="en-US" sz="3200" b="1" i="1" dirty="0" err="1" smtClean="0">
                    <a:solidFill>
                      <a:schemeClr val="bg1">
                        <a:lumMod val="8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3200" b="1" i="1" baseline="-25000" dirty="0" err="1" smtClean="0">
                    <a:solidFill>
                      <a:schemeClr val="bg1">
                        <a:lumMod val="8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l-GR" sz="3200" b="1" i="1" dirty="0">
                  <a:solidFill>
                    <a:schemeClr val="bg1">
                      <a:lumMod val="8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7" name="Right Brace 156"/>
              <p:cNvSpPr/>
              <p:nvPr/>
            </p:nvSpPr>
            <p:spPr>
              <a:xfrm>
                <a:off x="6012160" y="980728"/>
                <a:ext cx="144016" cy="864096"/>
              </a:xfrm>
              <a:prstGeom prst="rightBrac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36" name="Oval 135"/>
            <p:cNvSpPr/>
            <p:nvPr/>
          </p:nvSpPr>
          <p:spPr>
            <a:xfrm rot="5400000">
              <a:off x="3131840" y="4869160"/>
              <a:ext cx="72007" cy="720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59"/>
          <p:cNvGrpSpPr/>
          <p:nvPr/>
        </p:nvGrpSpPr>
        <p:grpSpPr>
          <a:xfrm>
            <a:off x="5181600" y="3352800"/>
            <a:ext cx="3633115" cy="2902127"/>
            <a:chOff x="5331373" y="2780928"/>
            <a:chExt cx="3633115" cy="2902127"/>
          </a:xfrm>
        </p:grpSpPr>
        <p:cxnSp>
          <p:nvCxnSpPr>
            <p:cNvPr id="132" name="Straight Connector 131"/>
            <p:cNvCxnSpPr/>
            <p:nvPr/>
          </p:nvCxnSpPr>
          <p:spPr>
            <a:xfrm flipH="1" flipV="1">
              <a:off x="6254583" y="3150383"/>
              <a:ext cx="1312804" cy="13559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444208" y="339705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444208" y="3849791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444208" y="431145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444208" y="476865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44208" y="522585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444208" y="5683055"/>
              <a:ext cx="2286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444208" y="3397055"/>
              <a:ext cx="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93788" y="3397055"/>
              <a:ext cx="762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358608" y="3397055"/>
              <a:ext cx="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815808" y="3397055"/>
              <a:ext cx="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273008" y="3397055"/>
              <a:ext cx="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730208" y="3397055"/>
              <a:ext cx="0" cy="2286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/>
            <p:cNvSpPr/>
            <p:nvPr/>
          </p:nvSpPr>
          <p:spPr>
            <a:xfrm>
              <a:off x="8425408" y="49210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7968208" y="53782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053808" y="35494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596608" y="40066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596608" y="35494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7511008" y="35494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604228" y="44638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8425408" y="44638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8425408" y="53782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>
              <a:stCxn id="44" idx="4"/>
              <a:endCxn id="49" idx="0"/>
            </p:cNvCxnSpPr>
            <p:nvPr/>
          </p:nvCxnSpPr>
          <p:spPr>
            <a:xfrm>
              <a:off x="7587208" y="3701855"/>
              <a:ext cx="0" cy="16764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endCxn id="38" idx="7"/>
            </p:cNvCxnSpPr>
            <p:nvPr/>
          </p:nvCxnSpPr>
          <p:spPr>
            <a:xfrm flipH="1">
              <a:off x="7183890" y="3646450"/>
              <a:ext cx="863801" cy="1754123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3"/>
              <a:endCxn id="48" idx="7"/>
            </p:cNvCxnSpPr>
            <p:nvPr/>
          </p:nvCxnSpPr>
          <p:spPr>
            <a:xfrm flipH="1">
              <a:off x="6734310" y="3679537"/>
              <a:ext cx="1713416" cy="172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667624" y="4086716"/>
              <a:ext cx="1828800" cy="9228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7223836" y="3668675"/>
              <a:ext cx="685800" cy="523214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l-GR" sz="2800" b="1" dirty="0" smtClean="0">
                  <a:solidFill>
                    <a:srgbClr val="008000"/>
                  </a:solidFill>
                </a:rPr>
                <a:t>Δ</a:t>
              </a:r>
              <a:r>
                <a:rPr lang="en-US" sz="2800" b="1" dirty="0" err="1" smtClean="0">
                  <a:solidFill>
                    <a:srgbClr val="008000"/>
                  </a:solidFill>
                  <a:latin typeface="Symbol" pitchFamily="18" charset="2"/>
                </a:rPr>
                <a:t>q</a:t>
              </a:r>
              <a:r>
                <a:rPr lang="en-US" sz="2800" b="1" baseline="-25000" dirty="0" err="1" smtClean="0">
                  <a:solidFill>
                    <a:srgbClr val="008000"/>
                  </a:solidFill>
                </a:rPr>
                <a:t>i</a:t>
              </a:r>
              <a:endParaRPr lang="el-GR" sz="2800" b="1" dirty="0">
                <a:solidFill>
                  <a:srgbClr val="008000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053808" y="53782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596608" y="49210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604228" y="537825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511008" y="53782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8425408" y="40066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968208" y="3549455"/>
              <a:ext cx="152400" cy="1524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8425408" y="3549455"/>
              <a:ext cx="152400" cy="152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>
            <a:xfrm>
              <a:off x="7141757" y="3637983"/>
              <a:ext cx="914400" cy="18288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676091" y="3629516"/>
              <a:ext cx="1828800" cy="182880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6684557" y="4086716"/>
              <a:ext cx="1837267" cy="9228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6693024" y="4543916"/>
              <a:ext cx="1828800" cy="846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Arc 84"/>
            <p:cNvSpPr/>
            <p:nvPr/>
          </p:nvSpPr>
          <p:spPr>
            <a:xfrm>
              <a:off x="7380312" y="3901111"/>
              <a:ext cx="720080" cy="792088"/>
            </a:xfrm>
            <a:prstGeom prst="arc">
              <a:avLst>
                <a:gd name="adj1" fmla="val 17582571"/>
                <a:gd name="adj2" fmla="val 19511923"/>
              </a:avLst>
            </a:prstGeom>
            <a:ln w="508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97" name="Straight Connector 96"/>
            <p:cNvCxnSpPr/>
            <p:nvPr/>
          </p:nvCxnSpPr>
          <p:spPr>
            <a:xfrm flipH="1">
              <a:off x="5512251" y="3298051"/>
              <a:ext cx="877786" cy="874630"/>
            </a:xfrm>
            <a:prstGeom prst="line">
              <a:avLst/>
            </a:prstGeom>
            <a:ln w="31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 rot="18902855">
              <a:off x="5510260" y="3225700"/>
              <a:ext cx="608412" cy="523214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n-US" sz="2800" b="1" i="1" dirty="0" err="1" smtClean="0"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en-US" sz="2800" b="1" i="1" baseline="-25000" dirty="0" err="1" smtClean="0">
                  <a:latin typeface="Times New Roman" pitchFamily="18" charset="0"/>
                  <a:cs typeface="Times New Roman" pitchFamily="18" charset="0"/>
                </a:rPr>
                <a:t>i</a:t>
              </a:r>
              <a:endParaRPr lang="el-GR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511008" y="4463855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6516216" y="2780928"/>
              <a:ext cx="2304256" cy="400103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pPr algn="ctr"/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5x5 neighborhood</a:t>
              </a:r>
              <a:endParaRPr lang="el-GR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5" name="Straight Connector 144"/>
            <p:cNvCxnSpPr/>
            <p:nvPr/>
          </p:nvCxnSpPr>
          <p:spPr>
            <a:xfrm flipH="1" flipV="1">
              <a:off x="5331373" y="4054020"/>
              <a:ext cx="1312804" cy="13559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tangle 140"/>
            <p:cNvSpPr/>
            <p:nvPr/>
          </p:nvSpPr>
          <p:spPr>
            <a:xfrm>
              <a:off x="7106845" y="4653136"/>
              <a:ext cx="633507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4400" b="1" i="1" baseline="-25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b="1" i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CA" sz="4400" dirty="0"/>
            </a:p>
          </p:txBody>
        </p:sp>
        <p:grpSp>
          <p:nvGrpSpPr>
            <p:cNvPr id="4" name="Group 151"/>
            <p:cNvGrpSpPr/>
            <p:nvPr/>
          </p:nvGrpSpPr>
          <p:grpSpPr>
            <a:xfrm>
              <a:off x="7412360" y="4221089"/>
              <a:ext cx="578619" cy="558342"/>
              <a:chOff x="7196336" y="4221089"/>
              <a:chExt cx="578619" cy="558342"/>
            </a:xfrm>
          </p:grpSpPr>
          <p:sp>
            <p:nvSpPr>
              <p:cNvPr id="143" name="Arc 142"/>
              <p:cNvSpPr/>
              <p:nvPr/>
            </p:nvSpPr>
            <p:spPr>
              <a:xfrm>
                <a:off x="7196336" y="4268791"/>
                <a:ext cx="495672" cy="455609"/>
              </a:xfrm>
              <a:prstGeom prst="arc">
                <a:avLst>
                  <a:gd name="adj1" fmla="val 18555266"/>
                  <a:gd name="adj2" fmla="val 556448"/>
                </a:avLst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Arc 149"/>
              <p:cNvSpPr/>
              <p:nvPr/>
            </p:nvSpPr>
            <p:spPr>
              <a:xfrm>
                <a:off x="7264235" y="4221089"/>
                <a:ext cx="510720" cy="558342"/>
              </a:xfrm>
              <a:prstGeom prst="arc">
                <a:avLst>
                  <a:gd name="adj1" fmla="val 18022502"/>
                  <a:gd name="adj2" fmla="val 502044"/>
                </a:avLst>
              </a:prstGeom>
              <a:ln w="317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51" name="TextBox 150"/>
            <p:cNvSpPr txBox="1"/>
            <p:nvPr/>
          </p:nvSpPr>
          <p:spPr>
            <a:xfrm>
              <a:off x="7912223" y="4057914"/>
              <a:ext cx="685800" cy="523214"/>
            </a:xfrm>
            <a:prstGeom prst="rect">
              <a:avLst/>
            </a:prstGeom>
            <a:noFill/>
          </p:spPr>
          <p:txBody>
            <a:bodyPr wrap="square" lIns="91436" tIns="45717" rIns="91436" bIns="45717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00FF"/>
                  </a:solidFill>
                  <a:latin typeface="Symbol" pitchFamily="18" charset="2"/>
                </a:rPr>
                <a:t>q</a:t>
              </a:r>
              <a:r>
                <a:rPr lang="en-US" sz="2800" b="1" baseline="-25000" dirty="0" err="1" smtClean="0">
                  <a:solidFill>
                    <a:srgbClr val="0000FF"/>
                  </a:solidFill>
                </a:rPr>
                <a:t>i</a:t>
              </a:r>
              <a:endParaRPr lang="el-GR" sz="28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8" name="Straight Arrow Connector 157"/>
            <p:cNvCxnSpPr/>
            <p:nvPr/>
          </p:nvCxnSpPr>
          <p:spPr>
            <a:xfrm>
              <a:off x="6220397" y="4544291"/>
              <a:ext cx="274409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Oval 154"/>
          <p:cNvSpPr/>
          <p:nvPr/>
        </p:nvSpPr>
        <p:spPr>
          <a:xfrm>
            <a:off x="7620000" y="228600"/>
            <a:ext cx="685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5638800" y="152400"/>
            <a:ext cx="3348038" cy="2019300"/>
            <a:chOff x="5638800" y="152400"/>
            <a:chExt cx="3348038" cy="2019300"/>
          </a:xfrm>
        </p:grpSpPr>
        <p:graphicFrame>
          <p:nvGraphicFramePr>
            <p:cNvPr id="404483" name="Object 3"/>
            <p:cNvGraphicFramePr>
              <a:graphicFrameLocks noChangeAspect="1"/>
            </p:cNvGraphicFramePr>
            <p:nvPr/>
          </p:nvGraphicFramePr>
          <p:xfrm>
            <a:off x="6705600" y="152400"/>
            <a:ext cx="2281238" cy="790575"/>
          </p:xfrm>
          <a:graphic>
            <a:graphicData uri="http://schemas.openxmlformats.org/presentationml/2006/ole">
              <p:oleObj spid="_x0000_s404483" name="Equation" r:id="rId5" imgW="1244520" imgH="431640" progId="Equation.3">
                <p:embed/>
              </p:oleObj>
            </a:graphicData>
          </a:graphic>
        </p:graphicFrame>
        <p:graphicFrame>
          <p:nvGraphicFramePr>
            <p:cNvPr id="404484" name="Object 4"/>
            <p:cNvGraphicFramePr>
              <a:graphicFrameLocks noChangeAspect="1"/>
            </p:cNvGraphicFramePr>
            <p:nvPr/>
          </p:nvGraphicFramePr>
          <p:xfrm>
            <a:off x="5638800" y="1752600"/>
            <a:ext cx="2328862" cy="419100"/>
          </p:xfrm>
          <a:graphic>
            <a:graphicData uri="http://schemas.openxmlformats.org/presentationml/2006/ole">
              <p:oleObj spid="_x0000_s404484" name="Equation" r:id="rId6" imgW="1269720" imgH="228600" progId="Equation.3">
                <p:embed/>
              </p:oleObj>
            </a:graphicData>
          </a:graphic>
        </p:graphicFrame>
        <p:cxnSp>
          <p:nvCxnSpPr>
            <p:cNvPr id="140" name="Straight Arrow Connector 139"/>
            <p:cNvCxnSpPr/>
            <p:nvPr/>
          </p:nvCxnSpPr>
          <p:spPr>
            <a:xfrm flipV="1">
              <a:off x="7010400" y="762000"/>
              <a:ext cx="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6"/>
          <p:cNvGrpSpPr/>
          <p:nvPr/>
        </p:nvGrpSpPr>
        <p:grpSpPr>
          <a:xfrm>
            <a:off x="482123" y="246793"/>
            <a:ext cx="3785077" cy="5311141"/>
            <a:chOff x="426883" y="246793"/>
            <a:chExt cx="3785077" cy="5311141"/>
          </a:xfrm>
        </p:grpSpPr>
        <p:grpSp>
          <p:nvGrpSpPr>
            <p:cNvPr id="3" name="Group 191"/>
            <p:cNvGrpSpPr/>
            <p:nvPr/>
          </p:nvGrpSpPr>
          <p:grpSpPr>
            <a:xfrm>
              <a:off x="883168" y="681457"/>
              <a:ext cx="936103" cy="936103"/>
              <a:chOff x="5508105" y="1412776"/>
              <a:chExt cx="936103" cy="936103"/>
            </a:xfrm>
          </p:grpSpPr>
          <p:cxnSp>
            <p:nvCxnSpPr>
              <p:cNvPr id="193" name="Straight Connector 192"/>
              <p:cNvCxnSpPr>
                <a:stCxn id="196" idx="1"/>
                <a:endCxn id="195" idx="1"/>
              </p:cNvCxnSpPr>
              <p:nvPr/>
            </p:nvCxnSpPr>
            <p:spPr>
              <a:xfrm flipH="1">
                <a:off x="5569568" y="1423322"/>
                <a:ext cx="864095" cy="86409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5" name="Oval 194"/>
              <p:cNvSpPr/>
              <p:nvPr/>
            </p:nvSpPr>
            <p:spPr>
              <a:xfrm rot="5400000">
                <a:off x="5508105" y="2276872"/>
                <a:ext cx="72007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Oval 195"/>
              <p:cNvSpPr/>
              <p:nvPr/>
            </p:nvSpPr>
            <p:spPr>
              <a:xfrm rot="5400000">
                <a:off x="6372200" y="1412776"/>
                <a:ext cx="72007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Freeform 19"/>
            <p:cNvSpPr/>
            <p:nvPr/>
          </p:nvSpPr>
          <p:spPr>
            <a:xfrm rot="5400000">
              <a:off x="-100659" y="1610261"/>
              <a:ext cx="4865238" cy="3030108"/>
            </a:xfrm>
            <a:custGeom>
              <a:avLst/>
              <a:gdLst>
                <a:gd name="connsiteX0" fmla="*/ 115330 w 4534931"/>
                <a:gd name="connsiteY0" fmla="*/ 1099751 h 3172941"/>
                <a:gd name="connsiteX1" fmla="*/ 1120347 w 4534931"/>
                <a:gd name="connsiteY1" fmla="*/ 102973 h 3172941"/>
                <a:gd name="connsiteX2" fmla="*/ 2677298 w 4534931"/>
                <a:gd name="connsiteY2" fmla="*/ 481913 h 3172941"/>
                <a:gd name="connsiteX3" fmla="*/ 3674076 w 4534931"/>
                <a:gd name="connsiteY3" fmla="*/ 243016 h 3172941"/>
                <a:gd name="connsiteX4" fmla="*/ 4209536 w 4534931"/>
                <a:gd name="connsiteY4" fmla="*/ 580767 h 3172941"/>
                <a:gd name="connsiteX5" fmla="*/ 4514336 w 4534931"/>
                <a:gd name="connsiteY5" fmla="*/ 1355124 h 3172941"/>
                <a:gd name="connsiteX6" fmla="*/ 4085968 w 4534931"/>
                <a:gd name="connsiteY6" fmla="*/ 2335427 h 3172941"/>
                <a:gd name="connsiteX7" fmla="*/ 2380736 w 4534931"/>
                <a:gd name="connsiteY7" fmla="*/ 3109784 h 3172941"/>
                <a:gd name="connsiteX8" fmla="*/ 428368 w 4534931"/>
                <a:gd name="connsiteY8" fmla="*/ 2714367 h 3172941"/>
                <a:gd name="connsiteX9" fmla="*/ 115330 w 4534931"/>
                <a:gd name="connsiteY9" fmla="*/ 1099751 h 3172941"/>
                <a:gd name="connsiteX0" fmla="*/ 115330 w 4658963"/>
                <a:gd name="connsiteY0" fmla="*/ 1268708 h 3197078"/>
                <a:gd name="connsiteX1" fmla="*/ 1244379 w 4658963"/>
                <a:gd name="connsiteY1" fmla="*/ 127110 h 3197078"/>
                <a:gd name="connsiteX2" fmla="*/ 2801330 w 4658963"/>
                <a:gd name="connsiteY2" fmla="*/ 506050 h 3197078"/>
                <a:gd name="connsiteX3" fmla="*/ 3798108 w 4658963"/>
                <a:gd name="connsiteY3" fmla="*/ 267153 h 3197078"/>
                <a:gd name="connsiteX4" fmla="*/ 4333568 w 4658963"/>
                <a:gd name="connsiteY4" fmla="*/ 604904 h 3197078"/>
                <a:gd name="connsiteX5" fmla="*/ 4638368 w 4658963"/>
                <a:gd name="connsiteY5" fmla="*/ 1379261 h 3197078"/>
                <a:gd name="connsiteX6" fmla="*/ 4210000 w 4658963"/>
                <a:gd name="connsiteY6" fmla="*/ 2359564 h 3197078"/>
                <a:gd name="connsiteX7" fmla="*/ 2504768 w 4658963"/>
                <a:gd name="connsiteY7" fmla="*/ 3133921 h 3197078"/>
                <a:gd name="connsiteX8" fmla="*/ 552400 w 4658963"/>
                <a:gd name="connsiteY8" fmla="*/ 2738504 h 3197078"/>
                <a:gd name="connsiteX9" fmla="*/ 115330 w 4658963"/>
                <a:gd name="connsiteY9" fmla="*/ 1268708 h 3197078"/>
                <a:gd name="connsiteX0" fmla="*/ 95174 w 4638807"/>
                <a:gd name="connsiteY0" fmla="*/ 1135222 h 3063592"/>
                <a:gd name="connsiteX1" fmla="*/ 1103286 w 4638807"/>
                <a:gd name="connsiteY1" fmla="*/ 127110 h 3063592"/>
                <a:gd name="connsiteX2" fmla="*/ 2781174 w 4638807"/>
                <a:gd name="connsiteY2" fmla="*/ 372564 h 3063592"/>
                <a:gd name="connsiteX3" fmla="*/ 3777952 w 4638807"/>
                <a:gd name="connsiteY3" fmla="*/ 133667 h 3063592"/>
                <a:gd name="connsiteX4" fmla="*/ 4313412 w 4638807"/>
                <a:gd name="connsiteY4" fmla="*/ 471418 h 3063592"/>
                <a:gd name="connsiteX5" fmla="*/ 4618212 w 4638807"/>
                <a:gd name="connsiteY5" fmla="*/ 1245775 h 3063592"/>
                <a:gd name="connsiteX6" fmla="*/ 4189844 w 4638807"/>
                <a:gd name="connsiteY6" fmla="*/ 2226078 h 3063592"/>
                <a:gd name="connsiteX7" fmla="*/ 2484612 w 4638807"/>
                <a:gd name="connsiteY7" fmla="*/ 3000435 h 3063592"/>
                <a:gd name="connsiteX8" fmla="*/ 532244 w 4638807"/>
                <a:gd name="connsiteY8" fmla="*/ 2605018 h 3063592"/>
                <a:gd name="connsiteX9" fmla="*/ 95174 w 4638807"/>
                <a:gd name="connsiteY9" fmla="*/ 1135222 h 3063592"/>
                <a:gd name="connsiteX0" fmla="*/ 95174 w 4638807"/>
                <a:gd name="connsiteY0" fmla="*/ 1135222 h 3063592"/>
                <a:gd name="connsiteX1" fmla="*/ 1103286 w 4638807"/>
                <a:gd name="connsiteY1" fmla="*/ 127110 h 3063592"/>
                <a:gd name="connsiteX2" fmla="*/ 2781174 w 4638807"/>
                <a:gd name="connsiteY2" fmla="*/ 372564 h 3063592"/>
                <a:gd name="connsiteX3" fmla="*/ 3623566 w 4638807"/>
                <a:gd name="connsiteY3" fmla="*/ 55102 h 3063592"/>
                <a:gd name="connsiteX4" fmla="*/ 4313412 w 4638807"/>
                <a:gd name="connsiteY4" fmla="*/ 471418 h 3063592"/>
                <a:gd name="connsiteX5" fmla="*/ 4618212 w 4638807"/>
                <a:gd name="connsiteY5" fmla="*/ 1245775 h 3063592"/>
                <a:gd name="connsiteX6" fmla="*/ 4189844 w 4638807"/>
                <a:gd name="connsiteY6" fmla="*/ 2226078 h 3063592"/>
                <a:gd name="connsiteX7" fmla="*/ 2484612 w 4638807"/>
                <a:gd name="connsiteY7" fmla="*/ 3000435 h 3063592"/>
                <a:gd name="connsiteX8" fmla="*/ 532244 w 4638807"/>
                <a:gd name="connsiteY8" fmla="*/ 2605018 h 3063592"/>
                <a:gd name="connsiteX9" fmla="*/ 95174 w 4638807"/>
                <a:gd name="connsiteY9" fmla="*/ 1135222 h 3063592"/>
                <a:gd name="connsiteX0" fmla="*/ 95174 w 4643846"/>
                <a:gd name="connsiteY0" fmla="*/ 1135222 h 3063592"/>
                <a:gd name="connsiteX1" fmla="*/ 1103286 w 4643846"/>
                <a:gd name="connsiteY1" fmla="*/ 127110 h 3063592"/>
                <a:gd name="connsiteX2" fmla="*/ 2781174 w 4643846"/>
                <a:gd name="connsiteY2" fmla="*/ 372564 h 3063592"/>
                <a:gd name="connsiteX3" fmla="*/ 3623566 w 4643846"/>
                <a:gd name="connsiteY3" fmla="*/ 55102 h 3063592"/>
                <a:gd name="connsiteX4" fmla="*/ 4343646 w 4643846"/>
                <a:gd name="connsiteY4" fmla="*/ 343134 h 3063592"/>
                <a:gd name="connsiteX5" fmla="*/ 4618212 w 4643846"/>
                <a:gd name="connsiteY5" fmla="*/ 1245775 h 3063592"/>
                <a:gd name="connsiteX6" fmla="*/ 4189844 w 4643846"/>
                <a:gd name="connsiteY6" fmla="*/ 2226078 h 3063592"/>
                <a:gd name="connsiteX7" fmla="*/ 2484612 w 4643846"/>
                <a:gd name="connsiteY7" fmla="*/ 3000435 h 3063592"/>
                <a:gd name="connsiteX8" fmla="*/ 532244 w 4643846"/>
                <a:gd name="connsiteY8" fmla="*/ 2605018 h 3063592"/>
                <a:gd name="connsiteX9" fmla="*/ 95174 w 4643846"/>
                <a:gd name="connsiteY9" fmla="*/ 1135222 h 3063592"/>
                <a:gd name="connsiteX0" fmla="*/ 95174 w 4678219"/>
                <a:gd name="connsiteY0" fmla="*/ 1135222 h 3053380"/>
                <a:gd name="connsiteX1" fmla="*/ 1103286 w 4678219"/>
                <a:gd name="connsiteY1" fmla="*/ 127110 h 3053380"/>
                <a:gd name="connsiteX2" fmla="*/ 2781174 w 4678219"/>
                <a:gd name="connsiteY2" fmla="*/ 372564 h 3053380"/>
                <a:gd name="connsiteX3" fmla="*/ 3623566 w 4678219"/>
                <a:gd name="connsiteY3" fmla="*/ 55102 h 3053380"/>
                <a:gd name="connsiteX4" fmla="*/ 4343646 w 4678219"/>
                <a:gd name="connsiteY4" fmla="*/ 343134 h 3053380"/>
                <a:gd name="connsiteX5" fmla="*/ 4618212 w 4678219"/>
                <a:gd name="connsiteY5" fmla="*/ 1245775 h 3053380"/>
                <a:gd name="connsiteX6" fmla="*/ 3983605 w 4678219"/>
                <a:gd name="connsiteY6" fmla="*/ 2287350 h 3053380"/>
                <a:gd name="connsiteX7" fmla="*/ 2484612 w 4678219"/>
                <a:gd name="connsiteY7" fmla="*/ 3000435 h 3053380"/>
                <a:gd name="connsiteX8" fmla="*/ 532244 w 4678219"/>
                <a:gd name="connsiteY8" fmla="*/ 2605018 h 3053380"/>
                <a:gd name="connsiteX9" fmla="*/ 95174 w 4678219"/>
                <a:gd name="connsiteY9" fmla="*/ 1135222 h 3053380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35222 h 3132383"/>
                <a:gd name="connsiteX1" fmla="*/ 1103286 w 4678219"/>
                <a:gd name="connsiteY1" fmla="*/ 127110 h 3132383"/>
                <a:gd name="connsiteX2" fmla="*/ 2781174 w 4678219"/>
                <a:gd name="connsiteY2" fmla="*/ 372564 h 3132383"/>
                <a:gd name="connsiteX3" fmla="*/ 3623566 w 4678219"/>
                <a:gd name="connsiteY3" fmla="*/ 55102 h 3132383"/>
                <a:gd name="connsiteX4" fmla="*/ 4343646 w 4678219"/>
                <a:gd name="connsiteY4" fmla="*/ 343134 h 3132383"/>
                <a:gd name="connsiteX5" fmla="*/ 4618212 w 4678219"/>
                <a:gd name="connsiteY5" fmla="*/ 1245775 h 3132383"/>
                <a:gd name="connsiteX6" fmla="*/ 3983605 w 4678219"/>
                <a:gd name="connsiteY6" fmla="*/ 2287350 h 3132383"/>
                <a:gd name="connsiteX7" fmla="*/ 2327421 w 4678219"/>
                <a:gd name="connsiteY7" fmla="*/ 3079438 h 3132383"/>
                <a:gd name="connsiteX8" fmla="*/ 532244 w 4678219"/>
                <a:gd name="connsiteY8" fmla="*/ 2605018 h 3132383"/>
                <a:gd name="connsiteX9" fmla="*/ 95174 w 4678219"/>
                <a:gd name="connsiteY9" fmla="*/ 1135222 h 3132383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3623566 w 4678219"/>
                <a:gd name="connsiteY3" fmla="*/ 37250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4032448 w 4678219"/>
                <a:gd name="connsiteY3" fmla="*/ 245799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678219"/>
                <a:gd name="connsiteY0" fmla="*/ 1117370 h 3114531"/>
                <a:gd name="connsiteX1" fmla="*/ 1103286 w 4678219"/>
                <a:gd name="connsiteY1" fmla="*/ 109258 h 3114531"/>
                <a:gd name="connsiteX2" fmla="*/ 3240360 w 4678219"/>
                <a:gd name="connsiteY2" fmla="*/ 461823 h 3114531"/>
                <a:gd name="connsiteX3" fmla="*/ 4032448 w 4678219"/>
                <a:gd name="connsiteY3" fmla="*/ 245799 h 3114531"/>
                <a:gd name="connsiteX4" fmla="*/ 4343646 w 4678219"/>
                <a:gd name="connsiteY4" fmla="*/ 325282 h 3114531"/>
                <a:gd name="connsiteX5" fmla="*/ 4618212 w 4678219"/>
                <a:gd name="connsiteY5" fmla="*/ 1227923 h 3114531"/>
                <a:gd name="connsiteX6" fmla="*/ 3983605 w 4678219"/>
                <a:gd name="connsiteY6" fmla="*/ 2269498 h 3114531"/>
                <a:gd name="connsiteX7" fmla="*/ 2327421 w 4678219"/>
                <a:gd name="connsiteY7" fmla="*/ 3061586 h 3114531"/>
                <a:gd name="connsiteX8" fmla="*/ 532244 w 4678219"/>
                <a:gd name="connsiteY8" fmla="*/ 2587166 h 3114531"/>
                <a:gd name="connsiteX9" fmla="*/ 95174 w 4678219"/>
                <a:gd name="connsiteY9" fmla="*/ 1117370 h 3114531"/>
                <a:gd name="connsiteX0" fmla="*/ 95174 w 4722363"/>
                <a:gd name="connsiteY0" fmla="*/ 1117370 h 3114531"/>
                <a:gd name="connsiteX1" fmla="*/ 1103286 w 4722363"/>
                <a:gd name="connsiteY1" fmla="*/ 109258 h 3114531"/>
                <a:gd name="connsiteX2" fmla="*/ 3240360 w 4722363"/>
                <a:gd name="connsiteY2" fmla="*/ 461823 h 3114531"/>
                <a:gd name="connsiteX3" fmla="*/ 4032448 w 4722363"/>
                <a:gd name="connsiteY3" fmla="*/ 245799 h 3114531"/>
                <a:gd name="connsiteX4" fmla="*/ 4608512 w 4722363"/>
                <a:gd name="connsiteY4" fmla="*/ 533831 h 3114531"/>
                <a:gd name="connsiteX5" fmla="*/ 4618212 w 4722363"/>
                <a:gd name="connsiteY5" fmla="*/ 1227923 h 3114531"/>
                <a:gd name="connsiteX6" fmla="*/ 3983605 w 4722363"/>
                <a:gd name="connsiteY6" fmla="*/ 2269498 h 3114531"/>
                <a:gd name="connsiteX7" fmla="*/ 2327421 w 4722363"/>
                <a:gd name="connsiteY7" fmla="*/ 3061586 h 3114531"/>
                <a:gd name="connsiteX8" fmla="*/ 532244 w 4722363"/>
                <a:gd name="connsiteY8" fmla="*/ 2587166 h 3114531"/>
                <a:gd name="connsiteX9" fmla="*/ 95174 w 4722363"/>
                <a:gd name="connsiteY9" fmla="*/ 1117370 h 3114531"/>
                <a:gd name="connsiteX0" fmla="*/ 95174 w 4784671"/>
                <a:gd name="connsiteY0" fmla="*/ 1117370 h 3114531"/>
                <a:gd name="connsiteX1" fmla="*/ 1103286 w 4784671"/>
                <a:gd name="connsiteY1" fmla="*/ 109258 h 3114531"/>
                <a:gd name="connsiteX2" fmla="*/ 3240360 w 4784671"/>
                <a:gd name="connsiteY2" fmla="*/ 461823 h 3114531"/>
                <a:gd name="connsiteX3" fmla="*/ 4032448 w 4784671"/>
                <a:gd name="connsiteY3" fmla="*/ 245799 h 3114531"/>
                <a:gd name="connsiteX4" fmla="*/ 4608512 w 4784671"/>
                <a:gd name="connsiteY4" fmla="*/ 533831 h 3114531"/>
                <a:gd name="connsiteX5" fmla="*/ 4680520 w 4784671"/>
                <a:gd name="connsiteY5" fmla="*/ 1325919 h 3114531"/>
                <a:gd name="connsiteX6" fmla="*/ 3983605 w 4784671"/>
                <a:gd name="connsiteY6" fmla="*/ 2269498 h 3114531"/>
                <a:gd name="connsiteX7" fmla="*/ 2327421 w 4784671"/>
                <a:gd name="connsiteY7" fmla="*/ 3061586 h 3114531"/>
                <a:gd name="connsiteX8" fmla="*/ 532244 w 4784671"/>
                <a:gd name="connsiteY8" fmla="*/ 2587166 h 3114531"/>
                <a:gd name="connsiteX9" fmla="*/ 95174 w 4784671"/>
                <a:gd name="connsiteY9" fmla="*/ 1117370 h 3114531"/>
                <a:gd name="connsiteX0" fmla="*/ 95174 w 4784671"/>
                <a:gd name="connsiteY0" fmla="*/ 1117370 h 3035048"/>
                <a:gd name="connsiteX1" fmla="*/ 1103286 w 4784671"/>
                <a:gd name="connsiteY1" fmla="*/ 109258 h 3035048"/>
                <a:gd name="connsiteX2" fmla="*/ 3240360 w 4784671"/>
                <a:gd name="connsiteY2" fmla="*/ 461823 h 3035048"/>
                <a:gd name="connsiteX3" fmla="*/ 4032448 w 4784671"/>
                <a:gd name="connsiteY3" fmla="*/ 245799 h 3035048"/>
                <a:gd name="connsiteX4" fmla="*/ 4608512 w 4784671"/>
                <a:gd name="connsiteY4" fmla="*/ 533831 h 3035048"/>
                <a:gd name="connsiteX5" fmla="*/ 4680520 w 4784671"/>
                <a:gd name="connsiteY5" fmla="*/ 1325919 h 3035048"/>
                <a:gd name="connsiteX6" fmla="*/ 3983605 w 4784671"/>
                <a:gd name="connsiteY6" fmla="*/ 2269498 h 3035048"/>
                <a:gd name="connsiteX7" fmla="*/ 2304256 w 4784671"/>
                <a:gd name="connsiteY7" fmla="*/ 2982103 h 3035048"/>
                <a:gd name="connsiteX8" fmla="*/ 532244 w 4784671"/>
                <a:gd name="connsiteY8" fmla="*/ 2587166 h 3035048"/>
                <a:gd name="connsiteX9" fmla="*/ 95174 w 4784671"/>
                <a:gd name="connsiteY9" fmla="*/ 1117370 h 3035048"/>
                <a:gd name="connsiteX0" fmla="*/ 95174 w 4784671"/>
                <a:gd name="connsiteY0" fmla="*/ 1117370 h 3035048"/>
                <a:gd name="connsiteX1" fmla="*/ 1103286 w 4784671"/>
                <a:gd name="connsiteY1" fmla="*/ 109258 h 3035048"/>
                <a:gd name="connsiteX2" fmla="*/ 3240360 w 4784671"/>
                <a:gd name="connsiteY2" fmla="*/ 461823 h 3035048"/>
                <a:gd name="connsiteX3" fmla="*/ 4104456 w 4784671"/>
                <a:gd name="connsiteY3" fmla="*/ 173791 h 3035048"/>
                <a:gd name="connsiteX4" fmla="*/ 4608512 w 4784671"/>
                <a:gd name="connsiteY4" fmla="*/ 533831 h 3035048"/>
                <a:gd name="connsiteX5" fmla="*/ 4680520 w 4784671"/>
                <a:gd name="connsiteY5" fmla="*/ 1325919 h 3035048"/>
                <a:gd name="connsiteX6" fmla="*/ 3983605 w 4784671"/>
                <a:gd name="connsiteY6" fmla="*/ 2269498 h 3035048"/>
                <a:gd name="connsiteX7" fmla="*/ 2304256 w 4784671"/>
                <a:gd name="connsiteY7" fmla="*/ 2982103 h 3035048"/>
                <a:gd name="connsiteX8" fmla="*/ 532244 w 4784671"/>
                <a:gd name="connsiteY8" fmla="*/ 2587166 h 3035048"/>
                <a:gd name="connsiteX9" fmla="*/ 95174 w 4784671"/>
                <a:gd name="connsiteY9" fmla="*/ 1117370 h 3035048"/>
                <a:gd name="connsiteX0" fmla="*/ 95174 w 4848539"/>
                <a:gd name="connsiteY0" fmla="*/ 1117370 h 3035048"/>
                <a:gd name="connsiteX1" fmla="*/ 1103286 w 4848539"/>
                <a:gd name="connsiteY1" fmla="*/ 109258 h 3035048"/>
                <a:gd name="connsiteX2" fmla="*/ 3240360 w 4848539"/>
                <a:gd name="connsiteY2" fmla="*/ 461823 h 3035048"/>
                <a:gd name="connsiteX3" fmla="*/ 4104456 w 4848539"/>
                <a:gd name="connsiteY3" fmla="*/ 173791 h 3035048"/>
                <a:gd name="connsiteX4" fmla="*/ 4752528 w 4848539"/>
                <a:gd name="connsiteY4" fmla="*/ 533831 h 3035048"/>
                <a:gd name="connsiteX5" fmla="*/ 4680520 w 4848539"/>
                <a:gd name="connsiteY5" fmla="*/ 1325919 h 3035048"/>
                <a:gd name="connsiteX6" fmla="*/ 3983605 w 4848539"/>
                <a:gd name="connsiteY6" fmla="*/ 2269498 h 3035048"/>
                <a:gd name="connsiteX7" fmla="*/ 2304256 w 4848539"/>
                <a:gd name="connsiteY7" fmla="*/ 2982103 h 3035048"/>
                <a:gd name="connsiteX8" fmla="*/ 532244 w 4848539"/>
                <a:gd name="connsiteY8" fmla="*/ 2587166 h 3035048"/>
                <a:gd name="connsiteX9" fmla="*/ 95174 w 4848539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04456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76463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95174 w 4880682"/>
                <a:gd name="connsiteY0" fmla="*/ 1117370 h 3035048"/>
                <a:gd name="connsiteX1" fmla="*/ 1103286 w 4880682"/>
                <a:gd name="connsiteY1" fmla="*/ 109258 h 3035048"/>
                <a:gd name="connsiteX2" fmla="*/ 3240360 w 4880682"/>
                <a:gd name="connsiteY2" fmla="*/ 461823 h 3035048"/>
                <a:gd name="connsiteX3" fmla="*/ 4176463 w 4880682"/>
                <a:gd name="connsiteY3" fmla="*/ 173791 h 3035048"/>
                <a:gd name="connsiteX4" fmla="*/ 4752528 w 4880682"/>
                <a:gd name="connsiteY4" fmla="*/ 533831 h 3035048"/>
                <a:gd name="connsiteX5" fmla="*/ 4752528 w 4880682"/>
                <a:gd name="connsiteY5" fmla="*/ 1397927 h 3035048"/>
                <a:gd name="connsiteX6" fmla="*/ 3983605 w 4880682"/>
                <a:gd name="connsiteY6" fmla="*/ 2269498 h 3035048"/>
                <a:gd name="connsiteX7" fmla="*/ 2304256 w 4880682"/>
                <a:gd name="connsiteY7" fmla="*/ 2982103 h 3035048"/>
                <a:gd name="connsiteX8" fmla="*/ 532244 w 4880682"/>
                <a:gd name="connsiteY8" fmla="*/ 2587166 h 3035048"/>
                <a:gd name="connsiteX9" fmla="*/ 95174 w 4880682"/>
                <a:gd name="connsiteY9" fmla="*/ 1117370 h 3035048"/>
                <a:gd name="connsiteX0" fmla="*/ 75869 w 4861377"/>
                <a:gd name="connsiteY0" fmla="*/ 1117370 h 3040864"/>
                <a:gd name="connsiteX1" fmla="*/ 1083981 w 4861377"/>
                <a:gd name="connsiteY1" fmla="*/ 109258 h 3040864"/>
                <a:gd name="connsiteX2" fmla="*/ 3221055 w 4861377"/>
                <a:gd name="connsiteY2" fmla="*/ 461823 h 3040864"/>
                <a:gd name="connsiteX3" fmla="*/ 4157158 w 4861377"/>
                <a:gd name="connsiteY3" fmla="*/ 173791 h 3040864"/>
                <a:gd name="connsiteX4" fmla="*/ 4733223 w 4861377"/>
                <a:gd name="connsiteY4" fmla="*/ 533831 h 3040864"/>
                <a:gd name="connsiteX5" fmla="*/ 4733223 w 4861377"/>
                <a:gd name="connsiteY5" fmla="*/ 1397927 h 3040864"/>
                <a:gd name="connsiteX6" fmla="*/ 3964300 w 4861377"/>
                <a:gd name="connsiteY6" fmla="*/ 2269498 h 3040864"/>
                <a:gd name="connsiteX7" fmla="*/ 2284951 w 4861377"/>
                <a:gd name="connsiteY7" fmla="*/ 2982103 h 3040864"/>
                <a:gd name="connsiteX8" fmla="*/ 628766 w 4861377"/>
                <a:gd name="connsiteY8" fmla="*/ 2622063 h 3040864"/>
                <a:gd name="connsiteX9" fmla="*/ 75869 w 4861377"/>
                <a:gd name="connsiteY9" fmla="*/ 1117370 h 3040864"/>
                <a:gd name="connsiteX0" fmla="*/ 75869 w 4861377"/>
                <a:gd name="connsiteY0" fmla="*/ 1117370 h 3040864"/>
                <a:gd name="connsiteX1" fmla="*/ 1083981 w 4861377"/>
                <a:gd name="connsiteY1" fmla="*/ 109258 h 3040864"/>
                <a:gd name="connsiteX2" fmla="*/ 3221055 w 4861377"/>
                <a:gd name="connsiteY2" fmla="*/ 461823 h 3040864"/>
                <a:gd name="connsiteX3" fmla="*/ 4157158 w 4861377"/>
                <a:gd name="connsiteY3" fmla="*/ 173791 h 3040864"/>
                <a:gd name="connsiteX4" fmla="*/ 4733223 w 4861377"/>
                <a:gd name="connsiteY4" fmla="*/ 533831 h 3040864"/>
                <a:gd name="connsiteX5" fmla="*/ 4733223 w 4861377"/>
                <a:gd name="connsiteY5" fmla="*/ 1397927 h 3040864"/>
                <a:gd name="connsiteX6" fmla="*/ 3964300 w 4861377"/>
                <a:gd name="connsiteY6" fmla="*/ 2269498 h 3040864"/>
                <a:gd name="connsiteX7" fmla="*/ 2284951 w 4861377"/>
                <a:gd name="connsiteY7" fmla="*/ 2982103 h 3040864"/>
                <a:gd name="connsiteX8" fmla="*/ 628766 w 4861377"/>
                <a:gd name="connsiteY8" fmla="*/ 2622063 h 3040864"/>
                <a:gd name="connsiteX9" fmla="*/ 75869 w 4861377"/>
                <a:gd name="connsiteY9" fmla="*/ 1117370 h 3040864"/>
                <a:gd name="connsiteX0" fmla="*/ 75869 w 4865238"/>
                <a:gd name="connsiteY0" fmla="*/ 1117370 h 3030108"/>
                <a:gd name="connsiteX1" fmla="*/ 1083981 w 4865238"/>
                <a:gd name="connsiteY1" fmla="*/ 109258 h 3030108"/>
                <a:gd name="connsiteX2" fmla="*/ 3221055 w 4865238"/>
                <a:gd name="connsiteY2" fmla="*/ 461823 h 3030108"/>
                <a:gd name="connsiteX3" fmla="*/ 4157158 w 4865238"/>
                <a:gd name="connsiteY3" fmla="*/ 173791 h 3030108"/>
                <a:gd name="connsiteX4" fmla="*/ 4733223 w 4865238"/>
                <a:gd name="connsiteY4" fmla="*/ 533831 h 3030108"/>
                <a:gd name="connsiteX5" fmla="*/ 4733223 w 4865238"/>
                <a:gd name="connsiteY5" fmla="*/ 1397927 h 3030108"/>
                <a:gd name="connsiteX6" fmla="*/ 3941134 w 4865238"/>
                <a:gd name="connsiteY6" fmla="*/ 2334031 h 3030108"/>
                <a:gd name="connsiteX7" fmla="*/ 2284951 w 4865238"/>
                <a:gd name="connsiteY7" fmla="*/ 2982103 h 3030108"/>
                <a:gd name="connsiteX8" fmla="*/ 628766 w 4865238"/>
                <a:gd name="connsiteY8" fmla="*/ 2622063 h 3030108"/>
                <a:gd name="connsiteX9" fmla="*/ 75869 w 4865238"/>
                <a:gd name="connsiteY9" fmla="*/ 1117370 h 3030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65238" h="3030108">
                  <a:moveTo>
                    <a:pt x="75869" y="1117370"/>
                  </a:moveTo>
                  <a:cubicBezTo>
                    <a:pt x="151738" y="698569"/>
                    <a:pt x="559783" y="218516"/>
                    <a:pt x="1083981" y="109258"/>
                  </a:cubicBezTo>
                  <a:cubicBezTo>
                    <a:pt x="1608179" y="0"/>
                    <a:pt x="2801008" y="473824"/>
                    <a:pt x="3221055" y="461823"/>
                  </a:cubicBezTo>
                  <a:cubicBezTo>
                    <a:pt x="3793833" y="463803"/>
                    <a:pt x="3765885" y="181589"/>
                    <a:pt x="4157158" y="173791"/>
                  </a:cubicBezTo>
                  <a:cubicBezTo>
                    <a:pt x="4480202" y="175806"/>
                    <a:pt x="4637212" y="329809"/>
                    <a:pt x="4733223" y="533831"/>
                  </a:cubicBezTo>
                  <a:cubicBezTo>
                    <a:pt x="4829234" y="737853"/>
                    <a:pt x="4865238" y="1097894"/>
                    <a:pt x="4733223" y="1397927"/>
                  </a:cubicBezTo>
                  <a:cubicBezTo>
                    <a:pt x="4601208" y="1697960"/>
                    <a:pt x="4349179" y="2070002"/>
                    <a:pt x="3941134" y="2334031"/>
                  </a:cubicBezTo>
                  <a:cubicBezTo>
                    <a:pt x="3533089" y="2598060"/>
                    <a:pt x="2837012" y="2934098"/>
                    <a:pt x="2284951" y="2982103"/>
                  </a:cubicBezTo>
                  <a:cubicBezTo>
                    <a:pt x="1732890" y="3030108"/>
                    <a:pt x="996946" y="2932852"/>
                    <a:pt x="628766" y="2622063"/>
                  </a:cubicBezTo>
                  <a:cubicBezTo>
                    <a:pt x="84770" y="2230965"/>
                    <a:pt x="0" y="1536171"/>
                    <a:pt x="75869" y="1117370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130"/>
            <p:cNvGrpSpPr/>
            <p:nvPr/>
          </p:nvGrpSpPr>
          <p:grpSpPr>
            <a:xfrm>
              <a:off x="426883" y="246793"/>
              <a:ext cx="3785077" cy="3814665"/>
              <a:chOff x="0" y="4005064"/>
              <a:chExt cx="3785077" cy="3814665"/>
            </a:xfrm>
          </p:grpSpPr>
          <p:grpSp>
            <p:nvGrpSpPr>
              <p:cNvPr id="5" name="Group 200"/>
              <p:cNvGrpSpPr/>
              <p:nvPr/>
            </p:nvGrpSpPr>
            <p:grpSpPr>
              <a:xfrm>
                <a:off x="0" y="4005064"/>
                <a:ext cx="3785077" cy="3814665"/>
                <a:chOff x="455162" y="257438"/>
                <a:chExt cx="3785077" cy="3814665"/>
              </a:xfrm>
              <a:noFill/>
            </p:grpSpPr>
            <p:sp>
              <p:nvSpPr>
                <p:cNvPr id="60" name="Oval 59"/>
                <p:cNvSpPr/>
                <p:nvPr/>
              </p:nvSpPr>
              <p:spPr>
                <a:xfrm>
                  <a:off x="999755" y="781803"/>
                  <a:ext cx="2636142" cy="2575189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Arc 197"/>
                <p:cNvSpPr/>
                <p:nvPr/>
              </p:nvSpPr>
              <p:spPr>
                <a:xfrm rot="18056337">
                  <a:off x="414216" y="1262575"/>
                  <a:ext cx="2850474" cy="2768581"/>
                </a:xfrm>
                <a:prstGeom prst="arc">
                  <a:avLst>
                    <a:gd name="adj1" fmla="val 16433543"/>
                    <a:gd name="adj2" fmla="val 19866927"/>
                  </a:avLst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Arc 199"/>
                <p:cNvSpPr/>
                <p:nvPr/>
              </p:nvSpPr>
              <p:spPr>
                <a:xfrm rot="14554445">
                  <a:off x="1430712" y="298384"/>
                  <a:ext cx="2850474" cy="2768581"/>
                </a:xfrm>
                <a:prstGeom prst="arc">
                  <a:avLst>
                    <a:gd name="adj1" fmla="val 17784227"/>
                    <a:gd name="adj2" fmla="val 21349802"/>
                  </a:avLst>
                </a:prstGeom>
                <a:grpFill/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1" name="Freeform 190"/>
              <p:cNvSpPr/>
              <p:nvPr/>
            </p:nvSpPr>
            <p:spPr>
              <a:xfrm>
                <a:off x="729417" y="4710545"/>
                <a:ext cx="453081" cy="436606"/>
              </a:xfrm>
              <a:custGeom>
                <a:avLst/>
                <a:gdLst>
                  <a:gd name="connsiteX0" fmla="*/ 12357 w 501135"/>
                  <a:gd name="connsiteY0" fmla="*/ 444843 h 475048"/>
                  <a:gd name="connsiteX1" fmla="*/ 226541 w 501135"/>
                  <a:gd name="connsiteY1" fmla="*/ 197708 h 475048"/>
                  <a:gd name="connsiteX2" fmla="*/ 473676 w 501135"/>
                  <a:gd name="connsiteY2" fmla="*/ 8238 h 475048"/>
                  <a:gd name="connsiteX3" fmla="*/ 391297 w 501135"/>
                  <a:gd name="connsiteY3" fmla="*/ 148281 h 475048"/>
                  <a:gd name="connsiteX4" fmla="*/ 341870 w 501135"/>
                  <a:gd name="connsiteY4" fmla="*/ 313038 h 475048"/>
                  <a:gd name="connsiteX5" fmla="*/ 152400 w 501135"/>
                  <a:gd name="connsiteY5" fmla="*/ 378941 h 475048"/>
                  <a:gd name="connsiteX6" fmla="*/ 12357 w 501135"/>
                  <a:gd name="connsiteY6" fmla="*/ 444843 h 475048"/>
                  <a:gd name="connsiteX0" fmla="*/ 12357 w 501135"/>
                  <a:gd name="connsiteY0" fmla="*/ 444843 h 475048"/>
                  <a:gd name="connsiteX1" fmla="*/ 226541 w 501135"/>
                  <a:gd name="connsiteY1" fmla="*/ 197708 h 475048"/>
                  <a:gd name="connsiteX2" fmla="*/ 473676 w 501135"/>
                  <a:gd name="connsiteY2" fmla="*/ 8238 h 475048"/>
                  <a:gd name="connsiteX3" fmla="*/ 391297 w 501135"/>
                  <a:gd name="connsiteY3" fmla="*/ 148281 h 475048"/>
                  <a:gd name="connsiteX4" fmla="*/ 341870 w 501135"/>
                  <a:gd name="connsiteY4" fmla="*/ 313038 h 475048"/>
                  <a:gd name="connsiteX5" fmla="*/ 152400 w 501135"/>
                  <a:gd name="connsiteY5" fmla="*/ 378941 h 475048"/>
                  <a:gd name="connsiteX6" fmla="*/ 12357 w 501135"/>
                  <a:gd name="connsiteY6" fmla="*/ 444843 h 475048"/>
                  <a:gd name="connsiteX0" fmla="*/ 12357 w 473676"/>
                  <a:gd name="connsiteY0" fmla="*/ 436605 h 466810"/>
                  <a:gd name="connsiteX1" fmla="*/ 226541 w 473676"/>
                  <a:gd name="connsiteY1" fmla="*/ 189470 h 466810"/>
                  <a:gd name="connsiteX2" fmla="*/ 473676 w 473676"/>
                  <a:gd name="connsiteY2" fmla="*/ 0 h 466810"/>
                  <a:gd name="connsiteX3" fmla="*/ 391297 w 473676"/>
                  <a:gd name="connsiteY3" fmla="*/ 140043 h 466810"/>
                  <a:gd name="connsiteX4" fmla="*/ 341870 w 473676"/>
                  <a:gd name="connsiteY4" fmla="*/ 304800 h 466810"/>
                  <a:gd name="connsiteX5" fmla="*/ 152400 w 473676"/>
                  <a:gd name="connsiteY5" fmla="*/ 370703 h 466810"/>
                  <a:gd name="connsiteX6" fmla="*/ 12357 w 473676"/>
                  <a:gd name="connsiteY6" fmla="*/ 436605 h 466810"/>
                  <a:gd name="connsiteX0" fmla="*/ 12357 w 473676"/>
                  <a:gd name="connsiteY0" fmla="*/ 436605 h 466810"/>
                  <a:gd name="connsiteX1" fmla="*/ 226541 w 473676"/>
                  <a:gd name="connsiteY1" fmla="*/ 189470 h 466810"/>
                  <a:gd name="connsiteX2" fmla="*/ 473676 w 473676"/>
                  <a:gd name="connsiteY2" fmla="*/ 0 h 466810"/>
                  <a:gd name="connsiteX3" fmla="*/ 391297 w 473676"/>
                  <a:gd name="connsiteY3" fmla="*/ 140043 h 466810"/>
                  <a:gd name="connsiteX4" fmla="*/ 341870 w 473676"/>
                  <a:gd name="connsiteY4" fmla="*/ 304800 h 466810"/>
                  <a:gd name="connsiteX5" fmla="*/ 152400 w 473676"/>
                  <a:gd name="connsiteY5" fmla="*/ 370703 h 466810"/>
                  <a:gd name="connsiteX6" fmla="*/ 12357 w 473676"/>
                  <a:gd name="connsiteY6" fmla="*/ 436605 h 466810"/>
                  <a:gd name="connsiteX0" fmla="*/ 0 w 461319"/>
                  <a:gd name="connsiteY0" fmla="*/ 436605 h 436605"/>
                  <a:gd name="connsiteX1" fmla="*/ 214184 w 461319"/>
                  <a:gd name="connsiteY1" fmla="*/ 189470 h 436605"/>
                  <a:gd name="connsiteX2" fmla="*/ 461319 w 461319"/>
                  <a:gd name="connsiteY2" fmla="*/ 0 h 436605"/>
                  <a:gd name="connsiteX3" fmla="*/ 378940 w 461319"/>
                  <a:gd name="connsiteY3" fmla="*/ 140043 h 436605"/>
                  <a:gd name="connsiteX4" fmla="*/ 329513 w 461319"/>
                  <a:gd name="connsiteY4" fmla="*/ 304800 h 436605"/>
                  <a:gd name="connsiteX5" fmla="*/ 140043 w 461319"/>
                  <a:gd name="connsiteY5" fmla="*/ 370703 h 436605"/>
                  <a:gd name="connsiteX6" fmla="*/ 0 w 461319"/>
                  <a:gd name="connsiteY6" fmla="*/ 436605 h 436605"/>
                  <a:gd name="connsiteX0" fmla="*/ 0 w 461319"/>
                  <a:gd name="connsiteY0" fmla="*/ 436605 h 436605"/>
                  <a:gd name="connsiteX1" fmla="*/ 214184 w 461319"/>
                  <a:gd name="connsiteY1" fmla="*/ 189470 h 436605"/>
                  <a:gd name="connsiteX2" fmla="*/ 461319 w 461319"/>
                  <a:gd name="connsiteY2" fmla="*/ 0 h 436605"/>
                  <a:gd name="connsiteX3" fmla="*/ 378940 w 461319"/>
                  <a:gd name="connsiteY3" fmla="*/ 140043 h 436605"/>
                  <a:gd name="connsiteX4" fmla="*/ 329513 w 461319"/>
                  <a:gd name="connsiteY4" fmla="*/ 304800 h 436605"/>
                  <a:gd name="connsiteX5" fmla="*/ 140043 w 461319"/>
                  <a:gd name="connsiteY5" fmla="*/ 370703 h 436605"/>
                  <a:gd name="connsiteX6" fmla="*/ 0 w 461319"/>
                  <a:gd name="connsiteY6" fmla="*/ 436605 h 436605"/>
                  <a:gd name="connsiteX0" fmla="*/ 0 w 461319"/>
                  <a:gd name="connsiteY0" fmla="*/ 436605 h 436605"/>
                  <a:gd name="connsiteX1" fmla="*/ 214184 w 461319"/>
                  <a:gd name="connsiteY1" fmla="*/ 189470 h 436605"/>
                  <a:gd name="connsiteX2" fmla="*/ 461319 w 461319"/>
                  <a:gd name="connsiteY2" fmla="*/ 0 h 436605"/>
                  <a:gd name="connsiteX3" fmla="*/ 378940 w 461319"/>
                  <a:gd name="connsiteY3" fmla="*/ 140043 h 436605"/>
                  <a:gd name="connsiteX4" fmla="*/ 329513 w 461319"/>
                  <a:gd name="connsiteY4" fmla="*/ 304800 h 436605"/>
                  <a:gd name="connsiteX5" fmla="*/ 140043 w 461319"/>
                  <a:gd name="connsiteY5" fmla="*/ 370703 h 436605"/>
                  <a:gd name="connsiteX6" fmla="*/ 0 w 461319"/>
                  <a:gd name="connsiteY6" fmla="*/ 436605 h 436605"/>
                  <a:gd name="connsiteX0" fmla="*/ 0 w 461319"/>
                  <a:gd name="connsiteY0" fmla="*/ 436605 h 436605"/>
                  <a:gd name="connsiteX1" fmla="*/ 202731 w 461319"/>
                  <a:gd name="connsiteY1" fmla="*/ 201548 h 436605"/>
                  <a:gd name="connsiteX2" fmla="*/ 461319 w 461319"/>
                  <a:gd name="connsiteY2" fmla="*/ 0 h 436605"/>
                  <a:gd name="connsiteX3" fmla="*/ 378940 w 461319"/>
                  <a:gd name="connsiteY3" fmla="*/ 140043 h 436605"/>
                  <a:gd name="connsiteX4" fmla="*/ 329513 w 461319"/>
                  <a:gd name="connsiteY4" fmla="*/ 304800 h 436605"/>
                  <a:gd name="connsiteX5" fmla="*/ 140043 w 461319"/>
                  <a:gd name="connsiteY5" fmla="*/ 370703 h 436605"/>
                  <a:gd name="connsiteX6" fmla="*/ 0 w 461319"/>
                  <a:gd name="connsiteY6" fmla="*/ 436605 h 436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61319" h="436605">
                    <a:moveTo>
                      <a:pt x="0" y="436605"/>
                    </a:moveTo>
                    <a:cubicBezTo>
                      <a:pt x="134549" y="276594"/>
                      <a:pt x="125845" y="274315"/>
                      <a:pt x="202731" y="201548"/>
                    </a:cubicBezTo>
                    <a:cubicBezTo>
                      <a:pt x="279617" y="128781"/>
                      <a:pt x="360769" y="81953"/>
                      <a:pt x="461319" y="0"/>
                    </a:cubicBezTo>
                    <a:cubicBezTo>
                      <a:pt x="362287" y="147856"/>
                      <a:pt x="400908" y="89243"/>
                      <a:pt x="378940" y="140043"/>
                    </a:cubicBezTo>
                    <a:cubicBezTo>
                      <a:pt x="356972" y="190843"/>
                      <a:pt x="353903" y="181713"/>
                      <a:pt x="329513" y="304800"/>
                    </a:cubicBezTo>
                    <a:cubicBezTo>
                      <a:pt x="181522" y="361718"/>
                      <a:pt x="194962" y="345990"/>
                      <a:pt x="140043" y="370703"/>
                    </a:cubicBezTo>
                    <a:cubicBezTo>
                      <a:pt x="85124" y="395417"/>
                      <a:pt x="175738" y="333031"/>
                      <a:pt x="0" y="436605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539552" y="4526219"/>
                <a:ext cx="2636142" cy="257518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131"/>
            <p:cNvGrpSpPr/>
            <p:nvPr/>
          </p:nvGrpSpPr>
          <p:grpSpPr>
            <a:xfrm>
              <a:off x="1013698" y="2060848"/>
              <a:ext cx="1412347" cy="472111"/>
              <a:chOff x="1043608" y="2060848"/>
              <a:chExt cx="1412347" cy="472111"/>
            </a:xfrm>
          </p:grpSpPr>
          <p:sp>
            <p:nvSpPr>
              <p:cNvPr id="203" name="Oval 202"/>
              <p:cNvSpPr/>
              <p:nvPr/>
            </p:nvSpPr>
            <p:spPr>
              <a:xfrm rot="5400000">
                <a:off x="2267745" y="2060848"/>
                <a:ext cx="72007" cy="720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4" name="Straight Connector 203"/>
              <p:cNvCxnSpPr/>
              <p:nvPr/>
            </p:nvCxnSpPr>
            <p:spPr>
              <a:xfrm flipV="1">
                <a:off x="1043608" y="2092411"/>
                <a:ext cx="1262987" cy="256470"/>
              </a:xfrm>
              <a:prstGeom prst="line">
                <a:avLst/>
              </a:prstGeom>
              <a:ln w="0">
                <a:solidFill>
                  <a:schemeClr val="tx1"/>
                </a:solidFill>
                <a:prstDash val="solid"/>
                <a:headEnd type="arrow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8" name="TextBox 207"/>
              <p:cNvSpPr txBox="1"/>
              <p:nvPr/>
            </p:nvSpPr>
            <p:spPr>
              <a:xfrm>
                <a:off x="1619672" y="2132856"/>
                <a:ext cx="836283" cy="400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36" tIns="45717" rIns="91436" bIns="45717" rtlCol="0">
                <a:spAutoFit/>
              </a:bodyPr>
              <a:lstStyle/>
              <a:p>
                <a:r>
                  <a:rPr lang="en-US" sz="2000" b="1" i="1" dirty="0" err="1" smtClean="0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000" b="1" i="1" baseline="-25000" dirty="0" err="1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el-GR" sz="20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6" name="TextBox 105"/>
            <p:cNvSpPr txBox="1"/>
            <p:nvPr/>
          </p:nvSpPr>
          <p:spPr>
            <a:xfrm>
              <a:off x="1085706" y="9087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</a:t>
              </a:r>
              <a:endParaRPr lang="en-US" sz="1200" dirty="0"/>
            </a:p>
          </p:txBody>
        </p:sp>
        <p:sp>
          <p:nvSpPr>
            <p:cNvPr id="197" name="Oval 196"/>
            <p:cNvSpPr/>
            <p:nvPr/>
          </p:nvSpPr>
          <p:spPr>
            <a:xfrm rot="5400000">
              <a:off x="1301731" y="1124744"/>
              <a:ext cx="72007" cy="720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7" rIns="91436" bIns="45717"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170"/>
            <p:cNvGrpSpPr/>
            <p:nvPr/>
          </p:nvGrpSpPr>
          <p:grpSpPr>
            <a:xfrm>
              <a:off x="1006802" y="803335"/>
              <a:ext cx="936103" cy="936103"/>
              <a:chOff x="5508105" y="1412776"/>
              <a:chExt cx="936103" cy="936103"/>
            </a:xfrm>
          </p:grpSpPr>
          <p:cxnSp>
            <p:nvCxnSpPr>
              <p:cNvPr id="172" name="Straight Connector 171"/>
              <p:cNvCxnSpPr>
                <a:stCxn id="178" idx="1"/>
                <a:endCxn id="174" idx="1"/>
              </p:cNvCxnSpPr>
              <p:nvPr/>
            </p:nvCxnSpPr>
            <p:spPr>
              <a:xfrm flipH="1">
                <a:off x="5569568" y="1423322"/>
                <a:ext cx="864095" cy="864096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 rot="5400000">
                <a:off x="5940152" y="1844824"/>
                <a:ext cx="72007" cy="7200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 rot="5400000">
                <a:off x="5508105" y="2276872"/>
                <a:ext cx="72007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 rot="5400000">
                <a:off x="6372200" y="1412776"/>
                <a:ext cx="72007" cy="72008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6" tIns="45717" rIns="91436" bIns="45717" rtlCol="0" anchor="ctr"/>
              <a:lstStyle/>
              <a:p>
                <a:pPr algn="ctr"/>
                <a:endParaRPr lang="en-US" dirty="0"/>
              </a:p>
            </p:txBody>
          </p:sp>
        </p:grpSp>
      </p:grp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6229350" y="5210175"/>
          <a:ext cx="2433638" cy="915988"/>
        </p:xfrm>
        <a:graphic>
          <a:graphicData uri="http://schemas.openxmlformats.org/presentationml/2006/ole">
            <p:oleObj spid="_x0000_s406530" name="Equation" r:id="rId3" imgW="1079280" imgH="406080" progId="Equation.3">
              <p:embed/>
            </p:oleObj>
          </a:graphicData>
        </a:graphic>
      </p:graphicFrame>
      <p:grpSp>
        <p:nvGrpSpPr>
          <p:cNvPr id="8" name="Group 121"/>
          <p:cNvGrpSpPr/>
          <p:nvPr/>
        </p:nvGrpSpPr>
        <p:grpSpPr>
          <a:xfrm>
            <a:off x="4281767" y="1043875"/>
            <a:ext cx="6482921" cy="6417573"/>
            <a:chOff x="4281767" y="1043875"/>
            <a:chExt cx="6482921" cy="6417573"/>
          </a:xfrm>
        </p:grpSpPr>
        <p:grpSp>
          <p:nvGrpSpPr>
            <p:cNvPr id="9" name="Group 114"/>
            <p:cNvGrpSpPr/>
            <p:nvPr/>
          </p:nvGrpSpPr>
          <p:grpSpPr>
            <a:xfrm>
              <a:off x="4503503" y="2402841"/>
              <a:ext cx="1620980" cy="1551354"/>
              <a:chOff x="2598783" y="3789040"/>
              <a:chExt cx="1305843" cy="1347418"/>
            </a:xfrm>
          </p:grpSpPr>
          <p:cxnSp>
            <p:nvCxnSpPr>
              <p:cNvPr id="111" name="Straight Connector 110"/>
              <p:cNvCxnSpPr/>
              <p:nvPr/>
            </p:nvCxnSpPr>
            <p:spPr>
              <a:xfrm flipH="1" flipV="1">
                <a:off x="3563888" y="3789040"/>
                <a:ext cx="340738" cy="328074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flipH="1">
                <a:off x="2710393" y="3936711"/>
                <a:ext cx="988951" cy="1010702"/>
              </a:xfrm>
              <a:prstGeom prst="line">
                <a:avLst/>
              </a:prstGeom>
              <a:ln w="3175">
                <a:solidFill>
                  <a:schemeClr val="bg1">
                    <a:lumMod val="6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2935584" y="4013492"/>
                <a:ext cx="258855" cy="400971"/>
              </a:xfrm>
              <a:prstGeom prst="rect">
                <a:avLst/>
              </a:prstGeom>
              <a:noFill/>
            </p:spPr>
            <p:txBody>
              <a:bodyPr wrap="square" lIns="91436" tIns="45717" rIns="91436" bIns="45717" rtlCol="0">
                <a:spAutoFit/>
              </a:bodyPr>
              <a:lstStyle/>
              <a:p>
                <a:r>
                  <a:rPr lang="en-US" sz="2400" b="1" i="1" dirty="0" smtClean="0">
                    <a:latin typeface="Times New Roman" pitchFamily="18" charset="0"/>
                    <a:cs typeface="Times New Roman" pitchFamily="18" charset="0"/>
                  </a:rPr>
                  <a:t>d</a:t>
                </a:r>
                <a:endParaRPr lang="el-GR" sz="2400" b="1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H="1" flipV="1">
                <a:off x="2598783" y="4839112"/>
                <a:ext cx="297085" cy="297346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120"/>
            <p:cNvGrpSpPr/>
            <p:nvPr/>
          </p:nvGrpSpPr>
          <p:grpSpPr>
            <a:xfrm>
              <a:off x="4382687" y="1043875"/>
              <a:ext cx="6382001" cy="6417573"/>
              <a:chOff x="4454695" y="1043875"/>
              <a:chExt cx="6382001" cy="6417573"/>
            </a:xfrm>
          </p:grpSpPr>
          <p:grpSp>
            <p:nvGrpSpPr>
              <p:cNvPr id="11" name="Group 119"/>
              <p:cNvGrpSpPr/>
              <p:nvPr/>
            </p:nvGrpSpPr>
            <p:grpSpPr>
              <a:xfrm>
                <a:off x="4454695" y="1043875"/>
                <a:ext cx="6382001" cy="6417573"/>
                <a:chOff x="4454695" y="1043875"/>
                <a:chExt cx="6382001" cy="6417573"/>
              </a:xfrm>
            </p:grpSpPr>
            <p:sp>
              <p:nvSpPr>
                <p:cNvPr id="87" name="Arc 86"/>
                <p:cNvSpPr/>
                <p:nvPr/>
              </p:nvSpPr>
              <p:spPr>
                <a:xfrm rot="18919396">
                  <a:off x="5659691" y="2242943"/>
                  <a:ext cx="3960439" cy="4031672"/>
                </a:xfrm>
                <a:prstGeom prst="arc">
                  <a:avLst>
                    <a:gd name="adj1" fmla="val 12016926"/>
                    <a:gd name="adj2" fmla="val 20461147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 w="22225"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1" name="Freeform 80"/>
                <p:cNvSpPr/>
                <p:nvPr/>
              </p:nvSpPr>
              <p:spPr>
                <a:xfrm rot="18919396">
                  <a:off x="5710616" y="2686311"/>
                  <a:ext cx="1706563" cy="1011892"/>
                </a:xfrm>
                <a:custGeom>
                  <a:avLst/>
                  <a:gdLst>
                    <a:gd name="connsiteX0" fmla="*/ 901700 w 1841500"/>
                    <a:gd name="connsiteY0" fmla="*/ 774700 h 774700"/>
                    <a:gd name="connsiteX1" fmla="*/ 0 w 1841500"/>
                    <a:gd name="connsiteY1" fmla="*/ 0 h 774700"/>
                    <a:gd name="connsiteX2" fmla="*/ 1841500 w 1841500"/>
                    <a:gd name="connsiteY2" fmla="*/ 0 h 774700"/>
                    <a:gd name="connsiteX3" fmla="*/ 901700 w 1841500"/>
                    <a:gd name="connsiteY3" fmla="*/ 774700 h 774700"/>
                    <a:gd name="connsiteX0" fmla="*/ 901700 w 1841500"/>
                    <a:gd name="connsiteY0" fmla="*/ 1011766 h 1011766"/>
                    <a:gd name="connsiteX1" fmla="*/ 0 w 1841500"/>
                    <a:gd name="connsiteY1" fmla="*/ 237066 h 1011766"/>
                    <a:gd name="connsiteX2" fmla="*/ 1841500 w 1841500"/>
                    <a:gd name="connsiteY2" fmla="*/ 237066 h 1011766"/>
                    <a:gd name="connsiteX3" fmla="*/ 901700 w 1841500"/>
                    <a:gd name="connsiteY3" fmla="*/ 1011766 h 1011766"/>
                    <a:gd name="connsiteX0" fmla="*/ 901700 w 1841500"/>
                    <a:gd name="connsiteY0" fmla="*/ 1074901 h 1074901"/>
                    <a:gd name="connsiteX1" fmla="*/ 0 w 1841500"/>
                    <a:gd name="connsiteY1" fmla="*/ 300201 h 1074901"/>
                    <a:gd name="connsiteX2" fmla="*/ 1841500 w 1841500"/>
                    <a:gd name="connsiteY2" fmla="*/ 300201 h 1074901"/>
                    <a:gd name="connsiteX3" fmla="*/ 901700 w 1841500"/>
                    <a:gd name="connsiteY3" fmla="*/ 1074901 h 1074901"/>
                    <a:gd name="connsiteX0" fmla="*/ 901700 w 1841500"/>
                    <a:gd name="connsiteY0" fmla="*/ 1005730 h 1005730"/>
                    <a:gd name="connsiteX1" fmla="*/ 0 w 1841500"/>
                    <a:gd name="connsiteY1" fmla="*/ 231030 h 1005730"/>
                    <a:gd name="connsiteX2" fmla="*/ 1841500 w 1841500"/>
                    <a:gd name="connsiteY2" fmla="*/ 231030 h 1005730"/>
                    <a:gd name="connsiteX3" fmla="*/ 901700 w 1841500"/>
                    <a:gd name="connsiteY3" fmla="*/ 1005730 h 1005730"/>
                    <a:gd name="connsiteX0" fmla="*/ 901700 w 1841500"/>
                    <a:gd name="connsiteY0" fmla="*/ 977671 h 977671"/>
                    <a:gd name="connsiteX1" fmla="*/ 0 w 1841500"/>
                    <a:gd name="connsiteY1" fmla="*/ 202971 h 977671"/>
                    <a:gd name="connsiteX2" fmla="*/ 1841500 w 1841500"/>
                    <a:gd name="connsiteY2" fmla="*/ 202971 h 977671"/>
                    <a:gd name="connsiteX3" fmla="*/ 901700 w 1841500"/>
                    <a:gd name="connsiteY3" fmla="*/ 977671 h 977671"/>
                    <a:gd name="connsiteX0" fmla="*/ 901700 w 1841500"/>
                    <a:gd name="connsiteY0" fmla="*/ 992846 h 992846"/>
                    <a:gd name="connsiteX1" fmla="*/ 0 w 1841500"/>
                    <a:gd name="connsiteY1" fmla="*/ 218146 h 992846"/>
                    <a:gd name="connsiteX2" fmla="*/ 1841500 w 1841500"/>
                    <a:gd name="connsiteY2" fmla="*/ 218146 h 992846"/>
                    <a:gd name="connsiteX3" fmla="*/ 901700 w 1841500"/>
                    <a:gd name="connsiteY3" fmla="*/ 992846 h 992846"/>
                    <a:gd name="connsiteX0" fmla="*/ 901700 w 1841500"/>
                    <a:gd name="connsiteY0" fmla="*/ 1017680 h 1017680"/>
                    <a:gd name="connsiteX1" fmla="*/ 0 w 1841500"/>
                    <a:gd name="connsiteY1" fmla="*/ 242980 h 1017680"/>
                    <a:gd name="connsiteX2" fmla="*/ 1841500 w 1841500"/>
                    <a:gd name="connsiteY2" fmla="*/ 242980 h 1017680"/>
                    <a:gd name="connsiteX3" fmla="*/ 901700 w 1841500"/>
                    <a:gd name="connsiteY3" fmla="*/ 1017680 h 1017680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0170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01700 w 1841500"/>
                    <a:gd name="connsiteY3" fmla="*/ 1005688 h 1005688"/>
                    <a:gd name="connsiteX0" fmla="*/ 933450 w 1841500"/>
                    <a:gd name="connsiteY0" fmla="*/ 1005688 h 1005688"/>
                    <a:gd name="connsiteX1" fmla="*/ 0 w 1841500"/>
                    <a:gd name="connsiteY1" fmla="*/ 230988 h 1005688"/>
                    <a:gd name="connsiteX2" fmla="*/ 1841500 w 1841500"/>
                    <a:gd name="connsiteY2" fmla="*/ 230988 h 1005688"/>
                    <a:gd name="connsiteX3" fmla="*/ 933450 w 1841500"/>
                    <a:gd name="connsiteY3" fmla="*/ 1005688 h 1005688"/>
                    <a:gd name="connsiteX0" fmla="*/ 933450 w 1797050"/>
                    <a:gd name="connsiteY0" fmla="*/ 1012018 h 1012018"/>
                    <a:gd name="connsiteX1" fmla="*/ 0 w 1797050"/>
                    <a:gd name="connsiteY1" fmla="*/ 237318 h 1012018"/>
                    <a:gd name="connsiteX2" fmla="*/ 1797050 w 1797050"/>
                    <a:gd name="connsiteY2" fmla="*/ 224750 h 1012018"/>
                    <a:gd name="connsiteX3" fmla="*/ 933450 w 1797050"/>
                    <a:gd name="connsiteY3" fmla="*/ 1012018 h 1012018"/>
                    <a:gd name="connsiteX0" fmla="*/ 933450 w 1770856"/>
                    <a:gd name="connsiteY0" fmla="*/ 1023139 h 1023139"/>
                    <a:gd name="connsiteX1" fmla="*/ 0 w 1770856"/>
                    <a:gd name="connsiteY1" fmla="*/ 248439 h 1023139"/>
                    <a:gd name="connsiteX2" fmla="*/ 1770856 w 1770856"/>
                    <a:gd name="connsiteY2" fmla="*/ 214662 h 1023139"/>
                    <a:gd name="connsiteX3" fmla="*/ 933450 w 1770856"/>
                    <a:gd name="connsiteY3" fmla="*/ 1023139 h 1023139"/>
                    <a:gd name="connsiteX0" fmla="*/ 933450 w 1770856"/>
                    <a:gd name="connsiteY0" fmla="*/ 1010326 h 1010326"/>
                    <a:gd name="connsiteX1" fmla="*/ 0 w 1770856"/>
                    <a:gd name="connsiteY1" fmla="*/ 235626 h 1010326"/>
                    <a:gd name="connsiteX2" fmla="*/ 1770856 w 1770856"/>
                    <a:gd name="connsiteY2" fmla="*/ 201849 h 1010326"/>
                    <a:gd name="connsiteX3" fmla="*/ 933450 w 1770856"/>
                    <a:gd name="connsiteY3" fmla="*/ 1010326 h 1010326"/>
                    <a:gd name="connsiteX0" fmla="*/ 973931 w 1811337"/>
                    <a:gd name="connsiteY0" fmla="*/ 1002553 h 1002553"/>
                    <a:gd name="connsiteX1" fmla="*/ 0 w 1811337"/>
                    <a:gd name="connsiteY1" fmla="*/ 244350 h 1002553"/>
                    <a:gd name="connsiteX2" fmla="*/ 1811337 w 1811337"/>
                    <a:gd name="connsiteY2" fmla="*/ 194076 h 1002553"/>
                    <a:gd name="connsiteX3" fmla="*/ 973931 w 1811337"/>
                    <a:gd name="connsiteY3" fmla="*/ 1002553 h 1002553"/>
                    <a:gd name="connsiteX0" fmla="*/ 973931 w 1811337"/>
                    <a:gd name="connsiteY0" fmla="*/ 995943 h 995943"/>
                    <a:gd name="connsiteX1" fmla="*/ 0 w 1811337"/>
                    <a:gd name="connsiteY1" fmla="*/ 237740 h 995943"/>
                    <a:gd name="connsiteX2" fmla="*/ 1811337 w 1811337"/>
                    <a:gd name="connsiteY2" fmla="*/ 187466 h 995943"/>
                    <a:gd name="connsiteX3" fmla="*/ 973931 w 1811337"/>
                    <a:gd name="connsiteY3" fmla="*/ 995943 h 995943"/>
                    <a:gd name="connsiteX0" fmla="*/ 871538 w 1708944"/>
                    <a:gd name="connsiteY0" fmla="*/ 1020894 h 1020894"/>
                    <a:gd name="connsiteX1" fmla="*/ 0 w 1708944"/>
                    <a:gd name="connsiteY1" fmla="*/ 210847 h 1020894"/>
                    <a:gd name="connsiteX2" fmla="*/ 1708944 w 1708944"/>
                    <a:gd name="connsiteY2" fmla="*/ 212417 h 1020894"/>
                    <a:gd name="connsiteX3" fmla="*/ 871538 w 1708944"/>
                    <a:gd name="connsiteY3" fmla="*/ 1020894 h 1020894"/>
                    <a:gd name="connsiteX0" fmla="*/ 871538 w 1708944"/>
                    <a:gd name="connsiteY0" fmla="*/ 1016596 h 1016596"/>
                    <a:gd name="connsiteX1" fmla="*/ 0 w 1708944"/>
                    <a:gd name="connsiteY1" fmla="*/ 206549 h 1016596"/>
                    <a:gd name="connsiteX2" fmla="*/ 1708944 w 1708944"/>
                    <a:gd name="connsiteY2" fmla="*/ 208119 h 1016596"/>
                    <a:gd name="connsiteX3" fmla="*/ 871538 w 1708944"/>
                    <a:gd name="connsiteY3" fmla="*/ 1016596 h 1016596"/>
                    <a:gd name="connsiteX0" fmla="*/ 871538 w 1708944"/>
                    <a:gd name="connsiteY0" fmla="*/ 1008465 h 1008465"/>
                    <a:gd name="connsiteX1" fmla="*/ 0 w 1708944"/>
                    <a:gd name="connsiteY1" fmla="*/ 198418 h 1008465"/>
                    <a:gd name="connsiteX2" fmla="*/ 1708944 w 1708944"/>
                    <a:gd name="connsiteY2" fmla="*/ 199988 h 1008465"/>
                    <a:gd name="connsiteX3" fmla="*/ 871538 w 1708944"/>
                    <a:gd name="connsiteY3" fmla="*/ 1008465 h 1008465"/>
                    <a:gd name="connsiteX0" fmla="*/ 869157 w 1706563"/>
                    <a:gd name="connsiteY0" fmla="*/ 1004895 h 1004895"/>
                    <a:gd name="connsiteX1" fmla="*/ 0 w 1706563"/>
                    <a:gd name="connsiteY1" fmla="*/ 201918 h 1004895"/>
                    <a:gd name="connsiteX2" fmla="*/ 1706563 w 1706563"/>
                    <a:gd name="connsiteY2" fmla="*/ 196418 h 1004895"/>
                    <a:gd name="connsiteX3" fmla="*/ 869157 w 1706563"/>
                    <a:gd name="connsiteY3" fmla="*/ 1004895 h 1004895"/>
                    <a:gd name="connsiteX0" fmla="*/ 869157 w 1706563"/>
                    <a:gd name="connsiteY0" fmla="*/ 1001395 h 1001395"/>
                    <a:gd name="connsiteX1" fmla="*/ 0 w 1706563"/>
                    <a:gd name="connsiteY1" fmla="*/ 198418 h 1001395"/>
                    <a:gd name="connsiteX2" fmla="*/ 1706563 w 1706563"/>
                    <a:gd name="connsiteY2" fmla="*/ 199988 h 1001395"/>
                    <a:gd name="connsiteX3" fmla="*/ 869157 w 1706563"/>
                    <a:gd name="connsiteY3" fmla="*/ 1001395 h 1001395"/>
                    <a:gd name="connsiteX0" fmla="*/ 869157 w 1706563"/>
                    <a:gd name="connsiteY0" fmla="*/ 1001395 h 1001395"/>
                    <a:gd name="connsiteX1" fmla="*/ 0 w 1706563"/>
                    <a:gd name="connsiteY1" fmla="*/ 198418 h 1001395"/>
                    <a:gd name="connsiteX2" fmla="*/ 1706563 w 1706563"/>
                    <a:gd name="connsiteY2" fmla="*/ 199988 h 1001395"/>
                    <a:gd name="connsiteX3" fmla="*/ 869157 w 1706563"/>
                    <a:gd name="connsiteY3" fmla="*/ 1001395 h 1001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06563" h="1001395">
                      <a:moveTo>
                        <a:pt x="869157" y="1001395"/>
                      </a:moveTo>
                      <a:cubicBezTo>
                        <a:pt x="676540" y="641562"/>
                        <a:pt x="392642" y="326476"/>
                        <a:pt x="0" y="198418"/>
                      </a:cubicBezTo>
                      <a:cubicBezTo>
                        <a:pt x="487627" y="-72670"/>
                        <a:pt x="1248305" y="-60037"/>
                        <a:pt x="1706563" y="199988"/>
                      </a:cubicBezTo>
                      <a:cubicBezTo>
                        <a:pt x="1358371" y="350271"/>
                        <a:pt x="1083999" y="666962"/>
                        <a:pt x="869157" y="1001395"/>
                      </a:cubicBezTo>
                      <a:close/>
                    </a:path>
                  </a:pathLst>
                </a:custGeom>
                <a:solidFill>
                  <a:schemeClr val="accent6">
                    <a:lumMod val="40000"/>
                    <a:lumOff val="60000"/>
                  </a:schemeClr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Arc 87"/>
                <p:cNvSpPr/>
                <p:nvPr/>
              </p:nvSpPr>
              <p:spPr>
                <a:xfrm rot="18919396">
                  <a:off x="6876257" y="1043875"/>
                  <a:ext cx="3960439" cy="4031672"/>
                </a:xfrm>
                <a:prstGeom prst="arc">
                  <a:avLst>
                    <a:gd name="adj1" fmla="val 11891062"/>
                    <a:gd name="adj2" fmla="val 17128813"/>
                  </a:avLst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89" name="Arc 88"/>
                <p:cNvSpPr/>
                <p:nvPr/>
              </p:nvSpPr>
              <p:spPr>
                <a:xfrm rot="18919396">
                  <a:off x="4454695" y="3429776"/>
                  <a:ext cx="3960439" cy="4031672"/>
                </a:xfrm>
                <a:prstGeom prst="arc">
                  <a:avLst>
                    <a:gd name="adj1" fmla="val 14829989"/>
                    <a:gd name="adj2" fmla="val 20468980"/>
                  </a:avLst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grpSp>
              <p:nvGrpSpPr>
                <p:cNvPr id="12" name="Group 126"/>
                <p:cNvGrpSpPr/>
                <p:nvPr/>
              </p:nvGrpSpPr>
              <p:grpSpPr>
                <a:xfrm>
                  <a:off x="5830379" y="4149080"/>
                  <a:ext cx="2090228" cy="893707"/>
                  <a:chOff x="5902036" y="4149080"/>
                  <a:chExt cx="2090228" cy="893707"/>
                </a:xfrm>
              </p:grpSpPr>
              <p:cxnSp>
                <p:nvCxnSpPr>
                  <p:cNvPr id="31" name="Straight Connector 30"/>
                  <p:cNvCxnSpPr/>
                  <p:nvPr/>
                </p:nvCxnSpPr>
                <p:spPr>
                  <a:xfrm flipV="1">
                    <a:off x="5902036" y="4197927"/>
                    <a:ext cx="1787237" cy="817418"/>
                  </a:xfrm>
                  <a:prstGeom prst="line">
                    <a:avLst/>
                  </a:prstGeom>
                  <a:ln w="0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  <a:headEnd type="arrow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6732239" y="4581128"/>
                    <a:ext cx="1260025" cy="4616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36" tIns="45717" rIns="91436" bIns="45717" rtlCol="0">
                    <a:spAutoFit/>
                  </a:bodyPr>
                  <a:lstStyle/>
                  <a:p>
                    <a:r>
                      <a:rPr lang="en-US" sz="2400" b="1" i="1" dirty="0" smtClean="0">
                        <a:latin typeface="Times New Roman" pitchFamily="18" charset="0"/>
                        <a:cs typeface="Times New Roman" pitchFamily="18" charset="0"/>
                      </a:rPr>
                      <a:t>r =1/</a:t>
                    </a:r>
                    <a:r>
                      <a:rPr lang="en-US" sz="2400" b="1" i="1" dirty="0" smtClean="0">
                        <a:latin typeface="Symbol" pitchFamily="18" charset="2"/>
                        <a:cs typeface="Times New Roman" pitchFamily="18" charset="0"/>
                      </a:rPr>
                      <a:t>k</a:t>
                    </a:r>
                    <a:endParaRPr lang="el-GR" sz="2400" b="1" i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Oval 34"/>
                  <p:cNvSpPr/>
                  <p:nvPr/>
                </p:nvSpPr>
                <p:spPr>
                  <a:xfrm rot="5400000">
                    <a:off x="7668345" y="4149080"/>
                    <a:ext cx="72007" cy="72008"/>
                  </a:xfrm>
                  <a:prstGeom prst="ellipse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1436" tIns="45717" rIns="91436" bIns="45717"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18" name="Arc 117"/>
              <p:cNvSpPr/>
              <p:nvPr/>
            </p:nvSpPr>
            <p:spPr>
              <a:xfrm rot="18919396">
                <a:off x="5670985" y="2259836"/>
                <a:ext cx="3960439" cy="4031672"/>
              </a:xfrm>
              <a:prstGeom prst="arc">
                <a:avLst>
                  <a:gd name="adj1" fmla="val 12016926"/>
                  <a:gd name="adj2" fmla="val 20461147"/>
                </a:avLst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grpSp>
          <p:nvGrpSpPr>
            <p:cNvPr id="13" name="Group 116"/>
            <p:cNvGrpSpPr/>
            <p:nvPr/>
          </p:nvGrpSpPr>
          <p:grpSpPr>
            <a:xfrm>
              <a:off x="4281767" y="1904595"/>
              <a:ext cx="4347736" cy="2559304"/>
              <a:chOff x="4355976" y="1897320"/>
              <a:chExt cx="4347736" cy="2559304"/>
            </a:xfrm>
          </p:grpSpPr>
          <p:grpSp>
            <p:nvGrpSpPr>
              <p:cNvPr id="14" name="Group 26"/>
              <p:cNvGrpSpPr/>
              <p:nvPr/>
            </p:nvGrpSpPr>
            <p:grpSpPr>
              <a:xfrm rot="18919396">
                <a:off x="5138895" y="3474890"/>
                <a:ext cx="3564817" cy="115044"/>
                <a:chOff x="3210198" y="2486546"/>
                <a:chExt cx="3564817" cy="115044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3268295" y="2544068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>
                  <a:glow>
                    <a:schemeClr val="accent1"/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8" name="Oval 107"/>
                <p:cNvSpPr/>
                <p:nvPr/>
              </p:nvSpPr>
              <p:spPr>
                <a:xfrm>
                  <a:off x="4947162" y="2486546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3210198" y="2486546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Oval 109"/>
                <p:cNvSpPr/>
                <p:nvPr/>
              </p:nvSpPr>
              <p:spPr>
                <a:xfrm>
                  <a:off x="6658821" y="2486546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5" name="Group 40"/>
              <p:cNvGrpSpPr/>
              <p:nvPr/>
            </p:nvGrpSpPr>
            <p:grpSpPr>
              <a:xfrm rot="18919396">
                <a:off x="5033934" y="2581407"/>
                <a:ext cx="3564819" cy="115044"/>
                <a:chOff x="3745278" y="1777406"/>
                <a:chExt cx="3564819" cy="115044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803375" y="1834928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>
                  <a:glow>
                    <a:schemeClr val="accent1"/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Oval 102"/>
                <p:cNvSpPr/>
                <p:nvPr/>
              </p:nvSpPr>
              <p:spPr>
                <a:xfrm>
                  <a:off x="7193903" y="1777406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Oval 103"/>
                <p:cNvSpPr/>
                <p:nvPr/>
              </p:nvSpPr>
              <p:spPr>
                <a:xfrm>
                  <a:off x="3745278" y="1777406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Oval 104"/>
                <p:cNvSpPr/>
                <p:nvPr/>
              </p:nvSpPr>
              <p:spPr>
                <a:xfrm>
                  <a:off x="5450740" y="1777406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" name="Group 29"/>
              <p:cNvGrpSpPr/>
              <p:nvPr/>
            </p:nvGrpSpPr>
            <p:grpSpPr>
              <a:xfrm rot="18919396">
                <a:off x="4938438" y="3373496"/>
                <a:ext cx="3564818" cy="115044"/>
                <a:chOff x="3180673" y="2273504"/>
                <a:chExt cx="3564818" cy="115044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>
                  <a:off x="3253656" y="2325315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>
                  <a:glow>
                    <a:schemeClr val="accent1"/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/>
                <p:cNvSpPr/>
                <p:nvPr/>
              </p:nvSpPr>
              <p:spPr>
                <a:xfrm>
                  <a:off x="6629297" y="2273504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>
                <a:xfrm>
                  <a:off x="3180673" y="2273504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4886134" y="2273504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39"/>
              <p:cNvGrpSpPr/>
              <p:nvPr/>
            </p:nvGrpSpPr>
            <p:grpSpPr>
              <a:xfrm rot="18919396">
                <a:off x="4673895" y="3157472"/>
                <a:ext cx="3564818" cy="115044"/>
                <a:chOff x="3090021" y="1933891"/>
                <a:chExt cx="3564818" cy="115044"/>
              </a:xfrm>
            </p:grpSpPr>
            <p:cxnSp>
              <p:nvCxnSpPr>
                <p:cNvPr id="94" name="Straight Connector 5"/>
                <p:cNvCxnSpPr/>
                <p:nvPr/>
              </p:nvCxnSpPr>
              <p:spPr>
                <a:xfrm>
                  <a:off x="3148118" y="1991413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/>
                <p:nvPr/>
              </p:nvSpPr>
              <p:spPr>
                <a:xfrm>
                  <a:off x="6538645" y="1933891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3090021" y="1933891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Oval 96"/>
                <p:cNvSpPr/>
                <p:nvPr/>
              </p:nvSpPr>
              <p:spPr>
                <a:xfrm>
                  <a:off x="4795482" y="1933891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8" name="Group 34"/>
              <p:cNvGrpSpPr/>
              <p:nvPr/>
            </p:nvGrpSpPr>
            <p:grpSpPr>
              <a:xfrm rot="18919396">
                <a:off x="4459853" y="2737533"/>
                <a:ext cx="3564817" cy="115044"/>
                <a:chOff x="3383447" y="1575844"/>
                <a:chExt cx="3564817" cy="115044"/>
              </a:xfrm>
            </p:grpSpPr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41544" y="1633366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  <a:effectLst>
                  <a:glow>
                    <a:schemeClr val="accent1"/>
                  </a:glo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Oval 90"/>
                <p:cNvSpPr/>
                <p:nvPr/>
              </p:nvSpPr>
              <p:spPr>
                <a:xfrm>
                  <a:off x="6832070" y="1575844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3383447" y="1575844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5088908" y="1575844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  <a:effectLst>
                  <a:glow>
                    <a:schemeClr val="accent1"/>
                  </a:glo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15"/>
              <p:cNvGrpSpPr/>
              <p:nvPr/>
            </p:nvGrpSpPr>
            <p:grpSpPr>
              <a:xfrm>
                <a:off x="4355976" y="1916832"/>
                <a:ext cx="3456384" cy="2539792"/>
                <a:chOff x="4298823" y="1945098"/>
                <a:chExt cx="3456384" cy="2539792"/>
              </a:xfrm>
            </p:grpSpPr>
            <p:cxnSp>
              <p:nvCxnSpPr>
                <p:cNvPr id="67" name="Straight Connector 5"/>
                <p:cNvCxnSpPr/>
                <p:nvPr/>
              </p:nvCxnSpPr>
              <p:spPr>
                <a:xfrm rot="18919396">
                  <a:off x="4298823" y="3212266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8" name="Oval 67"/>
                <p:cNvSpPr/>
                <p:nvPr/>
              </p:nvSpPr>
              <p:spPr>
                <a:xfrm rot="18919396">
                  <a:off x="7192291" y="1945098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 rot="18919396">
                  <a:off x="4740026" y="4369846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 rot="18919396">
                  <a:off x="5952754" y="3170726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78"/>
              <p:cNvGrpSpPr/>
              <p:nvPr/>
            </p:nvGrpSpPr>
            <p:grpSpPr>
              <a:xfrm>
                <a:off x="5004048" y="1897320"/>
                <a:ext cx="3456384" cy="2539792"/>
                <a:chOff x="5067422" y="1869054"/>
                <a:chExt cx="3456384" cy="2539792"/>
              </a:xfrm>
            </p:grpSpPr>
            <p:cxnSp>
              <p:nvCxnSpPr>
                <p:cNvPr id="71" name="Straight Connector 5"/>
                <p:cNvCxnSpPr/>
                <p:nvPr/>
              </p:nvCxnSpPr>
              <p:spPr>
                <a:xfrm rot="18919396">
                  <a:off x="5067422" y="3136222"/>
                  <a:ext cx="3456384" cy="0"/>
                </a:xfrm>
                <a:prstGeom prst="line">
                  <a:avLst/>
                </a:prstGeom>
                <a:ln w="22225">
                  <a:solidFill>
                    <a:srgbClr val="FF000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/>
                <p:cNvSpPr/>
                <p:nvPr/>
              </p:nvSpPr>
              <p:spPr>
                <a:xfrm rot="18919396">
                  <a:off x="7960890" y="1869054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 rot="18919396">
                  <a:off x="5508625" y="4293802"/>
                  <a:ext cx="116194" cy="11504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 rot="18919396">
                  <a:off x="6721353" y="3094682"/>
                  <a:ext cx="116194" cy="11504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36" tIns="45717" rIns="91436" bIns="45717"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22" name="Group 128"/>
          <p:cNvGrpSpPr/>
          <p:nvPr/>
        </p:nvGrpSpPr>
        <p:grpSpPr>
          <a:xfrm>
            <a:off x="1835696" y="896538"/>
            <a:ext cx="4464495" cy="1092301"/>
            <a:chOff x="1835696" y="896538"/>
            <a:chExt cx="4464495" cy="1092301"/>
          </a:xfrm>
        </p:grpSpPr>
        <p:sp>
          <p:nvSpPr>
            <p:cNvPr id="24" name="TextBox 23"/>
            <p:cNvSpPr txBox="1"/>
            <p:nvPr/>
          </p:nvSpPr>
          <p:spPr>
            <a:xfrm>
              <a:off x="4644008" y="1124744"/>
              <a:ext cx="9565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33CC33"/>
                  </a:solidFill>
                </a:rPr>
                <a:t>zoom-in</a:t>
              </a:r>
              <a:endParaRPr lang="en-US" b="1" dirty="0">
                <a:solidFill>
                  <a:srgbClr val="33CC33"/>
                </a:solidFill>
              </a:endParaRPr>
            </a:p>
          </p:txBody>
        </p:sp>
        <p:sp>
          <p:nvSpPr>
            <p:cNvPr id="26" name="Freeform 25"/>
            <p:cNvSpPr/>
            <p:nvPr/>
          </p:nvSpPr>
          <p:spPr>
            <a:xfrm>
              <a:off x="1835696" y="896538"/>
              <a:ext cx="4464495" cy="1092301"/>
            </a:xfrm>
            <a:custGeom>
              <a:avLst/>
              <a:gdLst>
                <a:gd name="connsiteX0" fmla="*/ 3995352 w 3995352"/>
                <a:gd name="connsiteY0" fmla="*/ 1069546 h 1069546"/>
                <a:gd name="connsiteX1" fmla="*/ 3542271 w 3995352"/>
                <a:gd name="connsiteY1" fmla="*/ 410519 h 1069546"/>
                <a:gd name="connsiteX2" fmla="*/ 2759676 w 3995352"/>
                <a:gd name="connsiteY2" fmla="*/ 39816 h 1069546"/>
                <a:gd name="connsiteX3" fmla="*/ 1902941 w 3995352"/>
                <a:gd name="connsiteY3" fmla="*/ 171622 h 1069546"/>
                <a:gd name="connsiteX4" fmla="*/ 1169773 w 3995352"/>
                <a:gd name="connsiteY4" fmla="*/ 608227 h 1069546"/>
                <a:gd name="connsiteX5" fmla="*/ 551935 w 3995352"/>
                <a:gd name="connsiteY5" fmla="*/ 896552 h 1069546"/>
                <a:gd name="connsiteX6" fmla="*/ 0 w 3995352"/>
                <a:gd name="connsiteY6" fmla="*/ 822411 h 1069546"/>
                <a:gd name="connsiteX0" fmla="*/ 4018805 w 4018805"/>
                <a:gd name="connsiteY0" fmla="*/ 1069546 h 1069546"/>
                <a:gd name="connsiteX1" fmla="*/ 3565724 w 4018805"/>
                <a:gd name="connsiteY1" fmla="*/ 410519 h 1069546"/>
                <a:gd name="connsiteX2" fmla="*/ 2783129 w 4018805"/>
                <a:gd name="connsiteY2" fmla="*/ 39816 h 1069546"/>
                <a:gd name="connsiteX3" fmla="*/ 1926394 w 4018805"/>
                <a:gd name="connsiteY3" fmla="*/ 171622 h 1069546"/>
                <a:gd name="connsiteX4" fmla="*/ 1193226 w 4018805"/>
                <a:gd name="connsiteY4" fmla="*/ 608227 h 1069546"/>
                <a:gd name="connsiteX5" fmla="*/ 575388 w 4018805"/>
                <a:gd name="connsiteY5" fmla="*/ 896552 h 1069546"/>
                <a:gd name="connsiteX6" fmla="*/ 0 w 4018805"/>
                <a:gd name="connsiteY6" fmla="*/ 650738 h 1069546"/>
                <a:gd name="connsiteX0" fmla="*/ 4018805 w 4018805"/>
                <a:gd name="connsiteY0" fmla="*/ 1069546 h 1069546"/>
                <a:gd name="connsiteX1" fmla="*/ 3565724 w 4018805"/>
                <a:gd name="connsiteY1" fmla="*/ 410519 h 1069546"/>
                <a:gd name="connsiteX2" fmla="*/ 2783129 w 4018805"/>
                <a:gd name="connsiteY2" fmla="*/ 39816 h 1069546"/>
                <a:gd name="connsiteX3" fmla="*/ 1926394 w 4018805"/>
                <a:gd name="connsiteY3" fmla="*/ 171622 h 1069546"/>
                <a:gd name="connsiteX4" fmla="*/ 1193226 w 4018805"/>
                <a:gd name="connsiteY4" fmla="*/ 608227 h 1069546"/>
                <a:gd name="connsiteX5" fmla="*/ 575388 w 4018805"/>
                <a:gd name="connsiteY5" fmla="*/ 896552 h 1069546"/>
                <a:gd name="connsiteX6" fmla="*/ 0 w 4018805"/>
                <a:gd name="connsiteY6" fmla="*/ 650738 h 1069546"/>
                <a:gd name="connsiteX0" fmla="*/ 4018805 w 4018805"/>
                <a:gd name="connsiteY0" fmla="*/ 1069546 h 1069546"/>
                <a:gd name="connsiteX1" fmla="*/ 3565724 w 4018805"/>
                <a:gd name="connsiteY1" fmla="*/ 410519 h 1069546"/>
                <a:gd name="connsiteX2" fmla="*/ 2783129 w 4018805"/>
                <a:gd name="connsiteY2" fmla="*/ 39816 h 1069546"/>
                <a:gd name="connsiteX3" fmla="*/ 1926394 w 4018805"/>
                <a:gd name="connsiteY3" fmla="*/ 171622 h 1069546"/>
                <a:gd name="connsiteX4" fmla="*/ 1193226 w 4018805"/>
                <a:gd name="connsiteY4" fmla="*/ 608227 h 1069546"/>
                <a:gd name="connsiteX5" fmla="*/ 777833 w 4018805"/>
                <a:gd name="connsiteY5" fmla="*/ 830227 h 1069546"/>
                <a:gd name="connsiteX6" fmla="*/ 0 w 4018805"/>
                <a:gd name="connsiteY6" fmla="*/ 650738 h 1069546"/>
                <a:gd name="connsiteX0" fmla="*/ 4018805 w 4018805"/>
                <a:gd name="connsiteY0" fmla="*/ 1069546 h 1069546"/>
                <a:gd name="connsiteX1" fmla="*/ 3565724 w 4018805"/>
                <a:gd name="connsiteY1" fmla="*/ 410519 h 1069546"/>
                <a:gd name="connsiteX2" fmla="*/ 2783129 w 4018805"/>
                <a:gd name="connsiteY2" fmla="*/ 39816 h 1069546"/>
                <a:gd name="connsiteX3" fmla="*/ 1926394 w 4018805"/>
                <a:gd name="connsiteY3" fmla="*/ 171622 h 1069546"/>
                <a:gd name="connsiteX4" fmla="*/ 777833 w 4018805"/>
                <a:gd name="connsiteY4" fmla="*/ 830227 h 1069546"/>
                <a:gd name="connsiteX5" fmla="*/ 0 w 4018805"/>
                <a:gd name="connsiteY5" fmla="*/ 650738 h 1069546"/>
                <a:gd name="connsiteX0" fmla="*/ 4018805 w 4018805"/>
                <a:gd name="connsiteY0" fmla="*/ 1099681 h 1099681"/>
                <a:gd name="connsiteX1" fmla="*/ 3565724 w 4018805"/>
                <a:gd name="connsiteY1" fmla="*/ 440654 h 1099681"/>
                <a:gd name="connsiteX2" fmla="*/ 2783129 w 4018805"/>
                <a:gd name="connsiteY2" fmla="*/ 69951 h 1099681"/>
                <a:gd name="connsiteX3" fmla="*/ 777833 w 4018805"/>
                <a:gd name="connsiteY3" fmla="*/ 860362 h 1099681"/>
                <a:gd name="connsiteX4" fmla="*/ 0 w 4018805"/>
                <a:gd name="connsiteY4" fmla="*/ 680873 h 1099681"/>
                <a:gd name="connsiteX0" fmla="*/ 4018805 w 4018805"/>
                <a:gd name="connsiteY0" fmla="*/ 907566 h 907566"/>
                <a:gd name="connsiteX1" fmla="*/ 3565724 w 4018805"/>
                <a:gd name="connsiteY1" fmla="*/ 248539 h 907566"/>
                <a:gd name="connsiteX2" fmla="*/ 2463139 w 4018805"/>
                <a:gd name="connsiteY2" fmla="*/ 69951 h 907566"/>
                <a:gd name="connsiteX3" fmla="*/ 777833 w 4018805"/>
                <a:gd name="connsiteY3" fmla="*/ 668247 h 907566"/>
                <a:gd name="connsiteX4" fmla="*/ 0 w 4018805"/>
                <a:gd name="connsiteY4" fmla="*/ 488758 h 907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18805" h="907566">
                  <a:moveTo>
                    <a:pt x="4018805" y="907566"/>
                  </a:moveTo>
                  <a:cubicBezTo>
                    <a:pt x="3895237" y="663863"/>
                    <a:pt x="3825002" y="388141"/>
                    <a:pt x="3565724" y="248539"/>
                  </a:cubicBezTo>
                  <a:cubicBezTo>
                    <a:pt x="3306446" y="108937"/>
                    <a:pt x="2927788" y="0"/>
                    <a:pt x="2463139" y="69951"/>
                  </a:cubicBezTo>
                  <a:cubicBezTo>
                    <a:pt x="1998491" y="139902"/>
                    <a:pt x="1241688" y="566427"/>
                    <a:pt x="777833" y="668247"/>
                  </a:cubicBezTo>
                  <a:cubicBezTo>
                    <a:pt x="578962" y="675332"/>
                    <a:pt x="264664" y="666079"/>
                    <a:pt x="0" y="488758"/>
                  </a:cubicBezTo>
                </a:path>
              </a:pathLst>
            </a:custGeom>
            <a:ln w="41275">
              <a:solidFill>
                <a:srgbClr val="008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82"/>
          <p:cNvSpPr/>
          <p:nvPr/>
        </p:nvSpPr>
        <p:spPr>
          <a:xfrm>
            <a:off x="7543800" y="54102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590302" y="6324600"/>
            <a:ext cx="794409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Thus, appropriately weighted 3-cliques estimate squared curvature integral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791200" y="4572000"/>
            <a:ext cx="2286000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00400" y="4572000"/>
            <a:ext cx="2286000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85800" y="4572000"/>
            <a:ext cx="2286000" cy="2190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295650" y="123825"/>
            <a:ext cx="9525" cy="4124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3352800" y="609600"/>
            <a:ext cx="5229225" cy="3419475"/>
          </a:xfrm>
          <a:custGeom>
            <a:avLst/>
            <a:gdLst>
              <a:gd name="connsiteX0" fmla="*/ 0 w 5305425"/>
              <a:gd name="connsiteY0" fmla="*/ 0 h 3448050"/>
              <a:gd name="connsiteX1" fmla="*/ 209550 w 5305425"/>
              <a:gd name="connsiteY1" fmla="*/ 1762125 h 3448050"/>
              <a:gd name="connsiteX2" fmla="*/ 581025 w 5305425"/>
              <a:gd name="connsiteY2" fmla="*/ 2705100 h 3448050"/>
              <a:gd name="connsiteX3" fmla="*/ 1647825 w 5305425"/>
              <a:gd name="connsiteY3" fmla="*/ 3190875 h 3448050"/>
              <a:gd name="connsiteX4" fmla="*/ 3076575 w 5305425"/>
              <a:gd name="connsiteY4" fmla="*/ 3371850 h 3448050"/>
              <a:gd name="connsiteX5" fmla="*/ 4448175 w 5305425"/>
              <a:gd name="connsiteY5" fmla="*/ 3419475 h 3448050"/>
              <a:gd name="connsiteX6" fmla="*/ 5305425 w 5305425"/>
              <a:gd name="connsiteY6" fmla="*/ 3448050 h 3448050"/>
              <a:gd name="connsiteX0" fmla="*/ 0 w 5305425"/>
              <a:gd name="connsiteY0" fmla="*/ 246062 h 3694112"/>
              <a:gd name="connsiteX1" fmla="*/ 57150 w 5305425"/>
              <a:gd name="connsiteY1" fmla="*/ 293687 h 3694112"/>
              <a:gd name="connsiteX2" fmla="*/ 209550 w 5305425"/>
              <a:gd name="connsiteY2" fmla="*/ 2008187 h 3694112"/>
              <a:gd name="connsiteX3" fmla="*/ 581025 w 5305425"/>
              <a:gd name="connsiteY3" fmla="*/ 2951162 h 3694112"/>
              <a:gd name="connsiteX4" fmla="*/ 1647825 w 5305425"/>
              <a:gd name="connsiteY4" fmla="*/ 3436937 h 3694112"/>
              <a:gd name="connsiteX5" fmla="*/ 3076575 w 5305425"/>
              <a:gd name="connsiteY5" fmla="*/ 3617912 h 3694112"/>
              <a:gd name="connsiteX6" fmla="*/ 4448175 w 5305425"/>
              <a:gd name="connsiteY6" fmla="*/ 3665537 h 3694112"/>
              <a:gd name="connsiteX7" fmla="*/ 5305425 w 5305425"/>
              <a:gd name="connsiteY7" fmla="*/ 3694112 h 3694112"/>
              <a:gd name="connsiteX0" fmla="*/ 0 w 5305425"/>
              <a:gd name="connsiteY0" fmla="*/ 0 h 3448050"/>
              <a:gd name="connsiteX1" fmla="*/ 209550 w 5305425"/>
              <a:gd name="connsiteY1" fmla="*/ 1762125 h 3448050"/>
              <a:gd name="connsiteX2" fmla="*/ 581025 w 5305425"/>
              <a:gd name="connsiteY2" fmla="*/ 2705100 h 3448050"/>
              <a:gd name="connsiteX3" fmla="*/ 1647825 w 5305425"/>
              <a:gd name="connsiteY3" fmla="*/ 3190875 h 3448050"/>
              <a:gd name="connsiteX4" fmla="*/ 3076575 w 5305425"/>
              <a:gd name="connsiteY4" fmla="*/ 3371850 h 3448050"/>
              <a:gd name="connsiteX5" fmla="*/ 4448175 w 5305425"/>
              <a:gd name="connsiteY5" fmla="*/ 3419475 h 3448050"/>
              <a:gd name="connsiteX6" fmla="*/ 5305425 w 5305425"/>
              <a:gd name="connsiteY6" fmla="*/ 3448050 h 3448050"/>
              <a:gd name="connsiteX0" fmla="*/ 0 w 5229225"/>
              <a:gd name="connsiteY0" fmla="*/ 0 h 3419475"/>
              <a:gd name="connsiteX1" fmla="*/ 133350 w 5229225"/>
              <a:gd name="connsiteY1" fmla="*/ 1733550 h 3419475"/>
              <a:gd name="connsiteX2" fmla="*/ 504825 w 5229225"/>
              <a:gd name="connsiteY2" fmla="*/ 2676525 h 3419475"/>
              <a:gd name="connsiteX3" fmla="*/ 1571625 w 5229225"/>
              <a:gd name="connsiteY3" fmla="*/ 3162300 h 3419475"/>
              <a:gd name="connsiteX4" fmla="*/ 3000375 w 5229225"/>
              <a:gd name="connsiteY4" fmla="*/ 3343275 h 3419475"/>
              <a:gd name="connsiteX5" fmla="*/ 4371975 w 5229225"/>
              <a:gd name="connsiteY5" fmla="*/ 3390900 h 3419475"/>
              <a:gd name="connsiteX6" fmla="*/ 5229225 w 5229225"/>
              <a:gd name="connsiteY6" fmla="*/ 3419475 h 3419475"/>
              <a:gd name="connsiteX0" fmla="*/ 0 w 5229225"/>
              <a:gd name="connsiteY0" fmla="*/ 0 h 3419475"/>
              <a:gd name="connsiteX1" fmla="*/ 133350 w 5229225"/>
              <a:gd name="connsiteY1" fmla="*/ 1733550 h 3419475"/>
              <a:gd name="connsiteX2" fmla="*/ 504825 w 5229225"/>
              <a:gd name="connsiteY2" fmla="*/ 2676525 h 3419475"/>
              <a:gd name="connsiteX3" fmla="*/ 1571625 w 5229225"/>
              <a:gd name="connsiteY3" fmla="*/ 3162300 h 3419475"/>
              <a:gd name="connsiteX4" fmla="*/ 3000375 w 5229225"/>
              <a:gd name="connsiteY4" fmla="*/ 3343275 h 3419475"/>
              <a:gd name="connsiteX5" fmla="*/ 4371975 w 5229225"/>
              <a:gd name="connsiteY5" fmla="*/ 3390900 h 3419475"/>
              <a:gd name="connsiteX6" fmla="*/ 5229225 w 5229225"/>
              <a:gd name="connsiteY6" fmla="*/ 3419475 h 3419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29225" h="3419475">
                <a:moveTo>
                  <a:pt x="0" y="0"/>
                </a:moveTo>
                <a:cubicBezTo>
                  <a:pt x="15081" y="824309"/>
                  <a:pt x="49213" y="1287463"/>
                  <a:pt x="133350" y="1733550"/>
                </a:cubicBezTo>
                <a:cubicBezTo>
                  <a:pt x="217488" y="2179638"/>
                  <a:pt x="265113" y="2438400"/>
                  <a:pt x="504825" y="2676525"/>
                </a:cubicBezTo>
                <a:cubicBezTo>
                  <a:pt x="744537" y="2914650"/>
                  <a:pt x="1155700" y="3051175"/>
                  <a:pt x="1571625" y="3162300"/>
                </a:cubicBezTo>
                <a:cubicBezTo>
                  <a:pt x="1987550" y="3273425"/>
                  <a:pt x="2533650" y="3305175"/>
                  <a:pt x="3000375" y="3343275"/>
                </a:cubicBezTo>
                <a:cubicBezTo>
                  <a:pt x="3467100" y="3381375"/>
                  <a:pt x="4371975" y="3390900"/>
                  <a:pt x="4371975" y="3390900"/>
                </a:cubicBezTo>
                <a:lnTo>
                  <a:pt x="5229225" y="3419475"/>
                </a:lnTo>
              </a:path>
            </a:pathLst>
          </a:cu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57525" y="4114801"/>
            <a:ext cx="5781676" cy="1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686800" y="35814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790700" y="5514975"/>
            <a:ext cx="228600" cy="2286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019550" y="5295900"/>
            <a:ext cx="685800" cy="6858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353175" y="5076825"/>
            <a:ext cx="1219200" cy="1143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31106" name="Object 2"/>
          <p:cNvGraphicFramePr>
            <a:graphicFrameLocks noChangeAspect="1"/>
          </p:cNvGraphicFramePr>
          <p:nvPr/>
        </p:nvGraphicFramePr>
        <p:xfrm>
          <a:off x="4572000" y="1600200"/>
          <a:ext cx="2911475" cy="1212850"/>
        </p:xfrm>
        <a:graphic>
          <a:graphicData uri="http://schemas.openxmlformats.org/presentationml/2006/ole">
            <p:oleObj spid="_x0000_s431106" name="Equation" r:id="rId3" imgW="1066680" imgH="444240" progId="Equation.3">
              <p:embed/>
            </p:oleObj>
          </a:graphicData>
        </a:graphic>
      </p:graphicFrame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04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Experimental</a:t>
            </a:r>
            <a:br>
              <a:rPr lang="en-US" dirty="0" smtClean="0"/>
            </a:br>
            <a:r>
              <a:rPr lang="en-US" dirty="0" smtClean="0"/>
              <a:t>evaluation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b="1" dirty="0" smtClean="0"/>
              <a:t>boundary</a:t>
            </a:r>
            <a:r>
              <a:rPr lang="en-US" dirty="0" smtClean="0"/>
              <a:t> regularization for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S</a:t>
            </a:r>
            <a:endParaRPr lang="en-US" dirty="0"/>
          </a:p>
        </p:txBody>
      </p: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7620000" y="2362200"/>
          <a:ext cx="1273175" cy="457200"/>
        </p:xfrm>
        <a:graphic>
          <a:graphicData uri="http://schemas.openxmlformats.org/presentationml/2006/ole">
            <p:oleObj spid="_x0000_s492546" name="Equation" r:id="rId3" imgW="634680" imgH="228600" progId="Equation.3">
              <p:embed/>
            </p:oleObj>
          </a:graphicData>
        </a:graphic>
      </p:graphicFrame>
      <p:sp>
        <p:nvSpPr>
          <p:cNvPr id="6" name="Rectangle 5"/>
          <p:cNvSpPr/>
          <p:nvPr/>
        </p:nvSpPr>
        <p:spPr>
          <a:xfrm>
            <a:off x="4876800" y="2895600"/>
            <a:ext cx="267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second-order</a:t>
            </a:r>
            <a:r>
              <a:rPr lang="en-US" sz="2400" dirty="0" smtClean="0"/>
              <a:t> terms</a:t>
            </a:r>
          </a:p>
        </p:txBody>
      </p:sp>
      <p:graphicFrame>
        <p:nvGraphicFramePr>
          <p:cNvPr id="492548" name="Object 4"/>
          <p:cNvGraphicFramePr>
            <a:graphicFrameLocks noChangeAspect="1"/>
          </p:cNvGraphicFramePr>
          <p:nvPr/>
        </p:nvGraphicFramePr>
        <p:xfrm>
          <a:off x="3810000" y="3886200"/>
          <a:ext cx="4038600" cy="386433"/>
        </p:xfrm>
        <a:graphic>
          <a:graphicData uri="http://schemas.openxmlformats.org/presentationml/2006/ole">
            <p:oleObj spid="_x0000_s492548" name="Equation" r:id="rId4" imgW="2387520" imgH="2286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5791200" y="4343400"/>
            <a:ext cx="136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dirty="0" smtClean="0"/>
              <a:t>quadratic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019800" y="3352800"/>
            <a:ext cx="152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2549" name="Object 5"/>
          <p:cNvGraphicFramePr>
            <a:graphicFrameLocks noChangeAspect="1"/>
          </p:cNvGraphicFramePr>
          <p:nvPr/>
        </p:nvGraphicFramePr>
        <p:xfrm>
          <a:off x="1500188" y="1555750"/>
          <a:ext cx="5891212" cy="1385888"/>
        </p:xfrm>
        <a:graphic>
          <a:graphicData uri="http://schemas.openxmlformats.org/presentationml/2006/ole">
            <p:oleObj spid="_x0000_s492549" name="Equation" r:id="rId5" imgW="15112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3048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Experimental</a:t>
            </a:r>
            <a:br>
              <a:rPr lang="en-US" dirty="0" smtClean="0"/>
            </a:br>
            <a:r>
              <a:rPr lang="en-US" dirty="0" smtClean="0"/>
              <a:t>evaluation</a:t>
            </a:r>
            <a:endParaRPr lang="en-US" dirty="0"/>
          </a:p>
        </p:txBody>
      </p:sp>
      <p:pic>
        <p:nvPicPr>
          <p:cNvPr id="427010" name="Picture 2"/>
          <p:cNvPicPr>
            <a:picLocks noChangeAspect="1" noChangeArrowheads="1"/>
          </p:cNvPicPr>
          <p:nvPr/>
        </p:nvPicPr>
        <p:blipFill>
          <a:blip r:embed="rId3" cstate="print"/>
          <a:srcRect l="13658" t="16667" r="27808" b="14286"/>
          <a:stretch>
            <a:fillRect/>
          </a:stretch>
        </p:blipFill>
        <p:spPr bwMode="auto">
          <a:xfrm>
            <a:off x="685800" y="45720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4" cstate="print"/>
          <a:srcRect l="15609" t="16667" r="25856" b="14286"/>
          <a:stretch>
            <a:fillRect/>
          </a:stretch>
        </p:blipFill>
        <p:spPr bwMode="auto">
          <a:xfrm>
            <a:off x="3200400" y="45720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2" name="Picture 4"/>
          <p:cNvPicPr>
            <a:picLocks noChangeAspect="1" noChangeArrowheads="1"/>
          </p:cNvPicPr>
          <p:nvPr/>
        </p:nvPicPr>
        <p:blipFill>
          <a:blip r:embed="rId5" cstate="print"/>
          <a:srcRect l="15609" t="16667" b="14286"/>
          <a:stretch>
            <a:fillRect/>
          </a:stretch>
        </p:blipFill>
        <p:spPr bwMode="auto">
          <a:xfrm>
            <a:off x="5772031" y="4572000"/>
            <a:ext cx="329576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7013" name="Picture 5" descr="C:\Users\yuri\Desktop\circle_experime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0"/>
            <a:ext cx="5867400" cy="4514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686800" y="3581400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5202" name="Object 2"/>
          <p:cNvGraphicFramePr>
            <a:graphicFrameLocks noChangeAspect="1"/>
          </p:cNvGraphicFramePr>
          <p:nvPr/>
        </p:nvGraphicFramePr>
        <p:xfrm>
          <a:off x="4572000" y="1600200"/>
          <a:ext cx="2911475" cy="1212850"/>
        </p:xfrm>
        <a:graphic>
          <a:graphicData uri="http://schemas.openxmlformats.org/presentationml/2006/ole">
            <p:oleObj spid="_x0000_s435202" name="Equation" r:id="rId7" imgW="106668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1935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 is OK on given segments.</a:t>
            </a:r>
            <a:br>
              <a:rPr lang="en-US" dirty="0" smtClean="0"/>
            </a:br>
            <a:r>
              <a:rPr lang="en-US" dirty="0" smtClean="0"/>
              <a:t>But, how do we optimize non-submodular 3-cliques (010) and (101)?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309098"/>
            <a:ext cx="7907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/>
              <a:t>Standard trick: convert to non-submodular </a:t>
            </a:r>
          </a:p>
          <a:p>
            <a:pPr marL="514350" indent="-514350"/>
            <a:r>
              <a:rPr lang="en-US" sz="3200" dirty="0" smtClean="0"/>
              <a:t>				pair-wise binary optimization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614916"/>
            <a:ext cx="81021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2. Our observation: QPBO does not work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(unless non-submodular regularization is very weak)</a:t>
            </a:r>
            <a:endParaRPr lang="en-US" sz="32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754556" y="3691116"/>
            <a:ext cx="5929315" cy="2785884"/>
            <a:chOff x="1754556" y="3352800"/>
            <a:chExt cx="5929315" cy="2785884"/>
          </a:xfrm>
        </p:grpSpPr>
        <p:sp>
          <p:nvSpPr>
            <p:cNvPr id="4" name="TextBox 3"/>
            <p:cNvSpPr txBox="1"/>
            <p:nvPr/>
          </p:nvSpPr>
          <p:spPr>
            <a:xfrm>
              <a:off x="1754556" y="4876800"/>
              <a:ext cx="5929315" cy="12618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/>
                <a:t>Fast Trust Region </a:t>
              </a:r>
              <a:r>
                <a:rPr lang="en-US" sz="2800" dirty="0" smtClean="0"/>
                <a:t>[CVPR13, </a:t>
              </a:r>
              <a:r>
                <a:rPr lang="en-US" sz="2800" dirty="0" err="1" smtClean="0"/>
                <a:t>arXiv</a:t>
              </a:r>
              <a:r>
                <a:rPr lang="en-US" sz="2800" dirty="0" smtClean="0"/>
                <a:t>]</a:t>
              </a:r>
            </a:p>
            <a:p>
              <a:pPr algn="ctr"/>
              <a:endParaRPr lang="en-US" sz="1600" dirty="0" smtClean="0"/>
            </a:p>
            <a:p>
              <a:pPr algn="ctr"/>
              <a:r>
                <a:rPr lang="en-US" sz="2800" dirty="0" smtClean="0"/>
                <a:t>  uses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local submodular approximations</a:t>
              </a:r>
              <a:endParaRPr lang="en-US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038600" y="3352800"/>
              <a:ext cx="1066800" cy="3810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114800" y="3352800"/>
              <a:ext cx="838200" cy="4572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195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6324600"/>
            <a:ext cx="3601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length-based regularization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62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680459"/>
            <a:ext cx="4724400" cy="561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29200" y="6324600"/>
            <a:ext cx="3913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elastica</a:t>
            </a:r>
            <a:r>
              <a:rPr lang="en-US" sz="2400" dirty="0" smtClean="0"/>
              <a:t>  </a:t>
            </a:r>
            <a:r>
              <a:rPr lang="en-US" sz="2000" dirty="0" smtClean="0"/>
              <a:t>[</a:t>
            </a:r>
            <a:r>
              <a:rPr lang="en-US" sz="2000" dirty="0" err="1" smtClean="0"/>
              <a:t>Heber,Ranftl,Pock</a:t>
            </a:r>
            <a:r>
              <a:rPr lang="en-US" sz="2000" dirty="0" smtClean="0"/>
              <a:t>, 2012]</a:t>
            </a:r>
            <a:endParaRPr lang="en-US" sz="20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733800" y="63246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90-degree curvature  </a:t>
            </a:r>
            <a:r>
              <a:rPr lang="en-US" sz="2000" dirty="0" smtClean="0"/>
              <a:t>[El-</a:t>
            </a:r>
            <a:r>
              <a:rPr lang="en-US" sz="2000" dirty="0" err="1" smtClean="0"/>
              <a:t>Zehiry&amp;Grady</a:t>
            </a:r>
            <a:r>
              <a:rPr lang="en-US" sz="2000" dirty="0" smtClean="0"/>
              <a:t>, 2010]</a:t>
            </a:r>
            <a:endParaRPr lang="en-US" sz="20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2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09600"/>
            <a:ext cx="4819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00600" y="6324600"/>
            <a:ext cx="2967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squared curvature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84454" y="147935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7x7 neighborhood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2" cstate="print"/>
          <a:srcRect r="1183" b="2829"/>
          <a:stretch>
            <a:fillRect/>
          </a:stretch>
        </p:blipFill>
        <p:spPr bwMode="auto">
          <a:xfrm>
            <a:off x="4191000" y="609600"/>
            <a:ext cx="477202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6324600"/>
            <a:ext cx="427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squared curvature (stronger)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84454" y="147935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7x7 neighborhood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619125"/>
            <a:ext cx="48291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667000"/>
            <a:ext cx="3505200" cy="415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800600" y="6324600"/>
            <a:ext cx="4271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our squared curvature (stronger)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684454" y="147935"/>
            <a:ext cx="2468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2x2 neighborhood</a:t>
            </a:r>
            <a:endParaRPr lang="en-US" sz="24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Segmentation</a:t>
            </a:r>
            <a:br>
              <a:rPr lang="en-US" dirty="0" smtClean="0"/>
            </a:br>
            <a:r>
              <a:rPr lang="en-US" dirty="0" smtClean="0"/>
              <a:t>Examples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Binary </a:t>
            </a:r>
            <a:r>
              <a:rPr lang="en-US" dirty="0" err="1" smtClean="0"/>
              <a:t>inpainting</a:t>
            </a:r>
            <a:endParaRPr lang="en-US" dirty="0"/>
          </a:p>
        </p:txBody>
      </p:sp>
      <p:pic>
        <p:nvPicPr>
          <p:cNvPr id="4392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29540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95400"/>
            <a:ext cx="19050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371850"/>
            <a:ext cx="2857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93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371850"/>
            <a:ext cx="2857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78676" y="1230868"/>
            <a:ext cx="779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length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7000" y="1230868"/>
            <a:ext cx="1951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curvature 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219200" y="1295400"/>
            <a:ext cx="1905000" cy="1914525"/>
            <a:chOff x="1219200" y="1295400"/>
            <a:chExt cx="1905000" cy="1914525"/>
          </a:xfrm>
        </p:grpSpPr>
        <p:pic>
          <p:nvPicPr>
            <p:cNvPr id="439298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9200" y="1295400"/>
              <a:ext cx="1905000" cy="1914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ectangle 11"/>
            <p:cNvSpPr/>
            <p:nvPr/>
          </p:nvSpPr>
          <p:spPr>
            <a:xfrm>
              <a:off x="1676399" y="2362199"/>
              <a:ext cx="962025" cy="48577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3352800"/>
            <a:ext cx="2857500" cy="3257550"/>
            <a:chOff x="533400" y="3352800"/>
            <a:chExt cx="2857500" cy="3257550"/>
          </a:xfrm>
        </p:grpSpPr>
        <p:pic>
          <p:nvPicPr>
            <p:cNvPr id="439301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400" y="3352800"/>
              <a:ext cx="2857500" cy="325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1466849" y="3524250"/>
              <a:ext cx="1333501" cy="219076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447800" y="4048124"/>
              <a:ext cx="1371600" cy="14287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295400"/>
            <a:ext cx="9144001" cy="556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/>
              <a:t>Optimization of Entropy </a:t>
            </a:r>
            <a:r>
              <a:rPr lang="en-US" sz="3200" dirty="0" smtClean="0"/>
              <a:t>is a useful information- theoretic interpretation of color model estimation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L</a:t>
            </a:r>
            <a:r>
              <a:rPr lang="en-US" sz="3200" b="1" baseline="-25000" dirty="0" smtClean="0"/>
              <a:t>1</a:t>
            </a:r>
            <a:r>
              <a:rPr lang="en-US" sz="3200" b="1" dirty="0" smtClean="0"/>
              <a:t> color separation </a:t>
            </a:r>
            <a:r>
              <a:rPr lang="en-US" sz="3200" dirty="0" smtClean="0"/>
              <a:t>is an easy-to-optimize objective useful in its own right </a:t>
            </a:r>
            <a:r>
              <a:rPr lang="en-US" sz="2400" dirty="0" smtClean="0"/>
              <a:t>[ICCV 2013]</a:t>
            </a: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b="1" dirty="0" smtClean="0"/>
              <a:t>Global optimization matters</a:t>
            </a:r>
            <a:r>
              <a:rPr lang="en-US" sz="3200" dirty="0" smtClean="0"/>
              <a:t>:   one cut </a:t>
            </a:r>
            <a:r>
              <a:rPr lang="en-US" sz="2400" dirty="0" smtClean="0"/>
              <a:t>[ICCV13]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="1" dirty="0" smtClean="0"/>
              <a:t>Trust region, auxiliary cuts, partial enumeration</a:t>
            </a: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 smtClean="0"/>
              <a:t>     </a:t>
            </a:r>
            <a:r>
              <a:rPr lang="en-US" sz="2800" dirty="0" smtClean="0"/>
              <a:t>General approximation techniques</a:t>
            </a:r>
            <a:endParaRPr lang="en-US" sz="3200" dirty="0" smtClean="0"/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for high-order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energies </a:t>
            </a:r>
            <a:r>
              <a:rPr lang="en-US" sz="2400" dirty="0" smtClean="0"/>
              <a:t>[CVPR13]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 smtClean="0"/>
              <a:t>                       - for non-submodular energies </a:t>
            </a:r>
            <a:r>
              <a:rPr lang="en-US" sz="2400" dirty="0" smtClean="0"/>
              <a:t>[arXiv’13]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outperforming state-of-the-art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combinatorial optimization methods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b="1" dirty="0" smtClean="0"/>
              <a:t>boundary</a:t>
            </a:r>
            <a:r>
              <a:rPr lang="en-US" dirty="0" smtClean="0"/>
              <a:t> regularization for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S</a:t>
            </a:r>
            <a:endParaRPr lang="en-US" dirty="0"/>
          </a:p>
        </p:txBody>
      </p: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7620000" y="2362200"/>
          <a:ext cx="1273175" cy="457200"/>
        </p:xfrm>
        <a:graphic>
          <a:graphicData uri="http://schemas.openxmlformats.org/presentationml/2006/ole">
            <p:oleObj spid="_x0000_s491522" name="Equation" r:id="rId3" imgW="634680" imgH="228600" progId="Equation.3">
              <p:embed/>
            </p:oleObj>
          </a:graphicData>
        </a:graphic>
      </p:graphicFrame>
      <p:grpSp>
        <p:nvGrpSpPr>
          <p:cNvPr id="3" name="Group 98"/>
          <p:cNvGrpSpPr/>
          <p:nvPr/>
        </p:nvGrpSpPr>
        <p:grpSpPr>
          <a:xfrm>
            <a:off x="1693257" y="3781008"/>
            <a:ext cx="6285518" cy="2431435"/>
            <a:chOff x="1693257" y="3781008"/>
            <a:chExt cx="6285518" cy="2431435"/>
          </a:xfrm>
        </p:grpSpPr>
        <p:sp>
          <p:nvSpPr>
            <p:cNvPr id="95" name="TextBox 94"/>
            <p:cNvSpPr txBox="1"/>
            <p:nvPr/>
          </p:nvSpPr>
          <p:spPr>
            <a:xfrm>
              <a:off x="1693257" y="3781008"/>
              <a:ext cx="5713487" cy="24314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Examples of discontinuity penalties  </a:t>
              </a:r>
              <a:r>
                <a:rPr lang="en-US" sz="2800" b="1" i="1" dirty="0" smtClean="0">
                  <a:latin typeface="Times" pitchFamily="18" charset="0"/>
                  <a:cs typeface="Times" pitchFamily="18" charset="0"/>
                </a:rPr>
                <a:t>w</a:t>
              </a:r>
              <a:endParaRPr lang="en-US" sz="2800" dirty="0" smtClean="0"/>
            </a:p>
            <a:p>
              <a:endParaRPr lang="en-US" sz="2800" dirty="0" smtClean="0"/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rgbClr val="0000FF"/>
                  </a:solidFill>
                </a:rPr>
                <a:t>Boundary length</a:t>
              </a:r>
            </a:p>
            <a:p>
              <a:pPr lvl="1">
                <a:buFont typeface="Arial" pitchFamily="34" charset="0"/>
                <a:buChar char="•"/>
              </a:pPr>
              <a:endParaRPr lang="en-US" sz="2400" dirty="0" smtClean="0"/>
            </a:p>
            <a:p>
              <a:pPr lvl="1">
                <a:buFont typeface="Arial" pitchFamily="34" charset="0"/>
                <a:buChar char="•"/>
              </a:pPr>
              <a:r>
                <a:rPr lang="en-US" sz="2400" dirty="0" smtClean="0"/>
                <a:t>  Image-weighted </a:t>
              </a:r>
            </a:p>
            <a:p>
              <a:pPr lvl="1"/>
              <a:r>
                <a:rPr lang="en-US" sz="2400" dirty="0" smtClean="0"/>
                <a:t>   </a:t>
              </a:r>
              <a:r>
                <a:rPr lang="en-US" sz="2400" dirty="0" smtClean="0">
                  <a:solidFill>
                    <a:srgbClr val="0000FF"/>
                  </a:solidFill>
                </a:rPr>
                <a:t>boundary length</a:t>
              </a:r>
            </a:p>
          </p:txBody>
        </p:sp>
        <p:graphicFrame>
          <p:nvGraphicFramePr>
            <p:cNvPr id="98" name="Object 7"/>
            <p:cNvGraphicFramePr>
              <a:graphicFrameLocks noChangeAspect="1"/>
            </p:cNvGraphicFramePr>
            <p:nvPr/>
          </p:nvGraphicFramePr>
          <p:xfrm>
            <a:off x="5210175" y="4676775"/>
            <a:ext cx="1038225" cy="504825"/>
          </p:xfrm>
          <a:graphic>
            <a:graphicData uri="http://schemas.openxmlformats.org/presentationml/2006/ole">
              <p:oleObj spid="_x0000_s491524" name="Equation" r:id="rId4" imgW="469800" imgH="228600" progId="Equation.3">
                <p:embed/>
              </p:oleObj>
            </a:graphicData>
          </a:graphic>
        </p:graphicFrame>
        <p:graphicFrame>
          <p:nvGraphicFramePr>
            <p:cNvPr id="490508" name="Object 12"/>
            <p:cNvGraphicFramePr>
              <a:graphicFrameLocks noChangeAspect="1"/>
            </p:cNvGraphicFramePr>
            <p:nvPr/>
          </p:nvGraphicFramePr>
          <p:xfrm>
            <a:off x="5257800" y="5410200"/>
            <a:ext cx="2720975" cy="560388"/>
          </p:xfrm>
          <a:graphic>
            <a:graphicData uri="http://schemas.openxmlformats.org/presentationml/2006/ole">
              <p:oleObj spid="_x0000_s491525" name="Equation" r:id="rId5" imgW="1231560" imgH="253800" progId="Equation.3">
                <p:embed/>
              </p:oleObj>
            </a:graphicData>
          </a:graphic>
        </p:graphicFrame>
      </p:grpSp>
      <p:sp>
        <p:nvSpPr>
          <p:cNvPr id="11" name="Rectangle 10"/>
          <p:cNvSpPr/>
          <p:nvPr/>
        </p:nvSpPr>
        <p:spPr>
          <a:xfrm>
            <a:off x="4876800" y="2895600"/>
            <a:ext cx="267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second-order</a:t>
            </a:r>
            <a:r>
              <a:rPr lang="en-US" sz="2400" dirty="0" smtClean="0"/>
              <a:t> terms</a:t>
            </a:r>
          </a:p>
        </p:txBody>
      </p:sp>
      <p:graphicFrame>
        <p:nvGraphicFramePr>
          <p:cNvPr id="491526" name="Object 6"/>
          <p:cNvGraphicFramePr>
            <a:graphicFrameLocks noChangeAspect="1"/>
          </p:cNvGraphicFramePr>
          <p:nvPr/>
        </p:nvGraphicFramePr>
        <p:xfrm>
          <a:off x="1450975" y="1555750"/>
          <a:ext cx="5989638" cy="1385888"/>
        </p:xfrm>
        <a:graphic>
          <a:graphicData uri="http://schemas.openxmlformats.org/presentationml/2006/ole">
            <p:oleObj spid="_x0000_s491526" name="Equation" r:id="rId6" imgW="15364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</a:t>
            </a:r>
            <a:r>
              <a:rPr lang="en-US" b="1" dirty="0" smtClean="0"/>
              <a:t>boundary</a:t>
            </a:r>
            <a:r>
              <a:rPr lang="en-US" dirty="0" smtClean="0"/>
              <a:t> regularization for </a:t>
            </a:r>
            <a:r>
              <a:rPr lang="en-US" i="1" dirty="0" smtClean="0">
                <a:latin typeface="Times" pitchFamily="18" charset="0"/>
                <a:cs typeface="Times" pitchFamily="18" charset="0"/>
              </a:rPr>
              <a:t>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703637"/>
            <a:ext cx="6934200" cy="3001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corresponds to </a:t>
            </a:r>
            <a:r>
              <a:rPr lang="en-US" sz="2800" dirty="0" smtClean="0">
                <a:solidFill>
                  <a:srgbClr val="0000FF"/>
                </a:solidFill>
              </a:rPr>
              <a:t>boundary length </a:t>
            </a:r>
            <a:r>
              <a:rPr lang="en-US" sz="2800" dirty="0" smtClean="0"/>
              <a:t>|</a:t>
            </a:r>
            <a:r>
              <a:rPr lang="en-US" sz="2800" i="1" dirty="0" smtClean="0">
                <a:latin typeface="Times" pitchFamily="18" charset="0"/>
                <a:cs typeface="Times" pitchFamily="18" charset="0"/>
              </a:rPr>
              <a:t>∂S</a:t>
            </a:r>
            <a:r>
              <a:rPr lang="en-US" sz="2800" dirty="0" smtClean="0"/>
              <a:t>|</a:t>
            </a:r>
          </a:p>
          <a:p>
            <a:pPr lvl="1"/>
            <a:r>
              <a:rPr lang="en-US" sz="2400" dirty="0" smtClean="0"/>
              <a:t>grids [B&amp;K, 2003], via integral geometry</a:t>
            </a:r>
          </a:p>
          <a:p>
            <a:pPr lvl="1"/>
            <a:r>
              <a:rPr lang="en-US" sz="2400" dirty="0" smtClean="0"/>
              <a:t>complexes [Sullivan 1994]</a:t>
            </a:r>
          </a:p>
          <a:p>
            <a:r>
              <a:rPr lang="en-US" sz="2800" dirty="0" smtClean="0">
                <a:solidFill>
                  <a:srgbClr val="0000FF"/>
                </a:solidFill>
                <a:cs typeface="Times New Roman" pitchFamily="18" charset="0"/>
              </a:rPr>
              <a:t>submodular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b="1" dirty="0" smtClean="0"/>
              <a:t>second-order</a:t>
            </a:r>
            <a:r>
              <a:rPr lang="en-US" sz="2800" dirty="0" smtClean="0"/>
              <a:t> energy</a:t>
            </a:r>
          </a:p>
          <a:p>
            <a:pPr lvl="1"/>
            <a:r>
              <a:rPr lang="en-US" sz="2400" dirty="0" smtClean="0"/>
              <a:t>can be minimized exactly via </a:t>
            </a:r>
            <a:r>
              <a:rPr lang="en-US" sz="2400" i="1" dirty="0" smtClean="0">
                <a:solidFill>
                  <a:srgbClr val="0000FF"/>
                </a:solidFill>
              </a:rPr>
              <a:t>graph cuts</a:t>
            </a:r>
          </a:p>
          <a:p>
            <a:pPr lvl="2">
              <a:buNone/>
            </a:pPr>
            <a:r>
              <a:rPr lang="en-US" sz="2000" dirty="0" smtClean="0"/>
              <a:t>[</a:t>
            </a:r>
            <a:r>
              <a:rPr lang="en-US" sz="2000" dirty="0" err="1" smtClean="0"/>
              <a:t>Greig</a:t>
            </a:r>
            <a:r>
              <a:rPr lang="en-US" sz="2000" dirty="0" smtClean="0"/>
              <a:t> et al.’91, Sullivan’94, Boykov-Jolly’01]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934200" y="4114800"/>
            <a:ext cx="2057400" cy="2590800"/>
            <a:chOff x="3458" y="906"/>
            <a:chExt cx="1432" cy="181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3892" y="1862"/>
            <a:ext cx="364" cy="269"/>
          </p:xfrm>
          <a:graphic>
            <a:graphicData uri="http://schemas.openxmlformats.org/presentationml/2006/ole">
              <p:oleObj spid="_x0000_s393221" name="Equation" r:id="rId3" imgW="253800" imgH="241200" progId="Equation.3">
                <p:embed/>
              </p:oleObj>
            </a:graphicData>
          </a:graphic>
        </p:graphicFrame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3825" y="1107"/>
              <a:ext cx="776" cy="1182"/>
              <a:chOff x="3504" y="1497"/>
              <a:chExt cx="776" cy="1182"/>
            </a:xfrm>
          </p:grpSpPr>
          <p:grpSp>
            <p:nvGrpSpPr>
              <p:cNvPr id="77" name="Group 9"/>
              <p:cNvGrpSpPr>
                <a:grpSpLocks/>
              </p:cNvGrpSpPr>
              <p:nvPr/>
            </p:nvGrpSpPr>
            <p:grpSpPr bwMode="auto">
              <a:xfrm>
                <a:off x="3504" y="1911"/>
                <a:ext cx="768" cy="768"/>
                <a:chOff x="672" y="1344"/>
                <a:chExt cx="768" cy="768"/>
              </a:xfrm>
            </p:grpSpPr>
            <p:sp>
              <p:nvSpPr>
                <p:cNvPr id="79" name="Line 10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" name="Line 11"/>
                <p:cNvSpPr>
                  <a:spLocks noChangeShapeType="1"/>
                </p:cNvSpPr>
                <p:nvPr/>
              </p:nvSpPr>
              <p:spPr bwMode="auto">
                <a:xfrm>
                  <a:off x="1440" y="1344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" name="Line 12"/>
                <p:cNvSpPr>
                  <a:spLocks noChangeShapeType="1"/>
                </p:cNvSpPr>
                <p:nvPr/>
              </p:nvSpPr>
              <p:spPr bwMode="auto">
                <a:xfrm>
                  <a:off x="1056" y="2112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13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14"/>
                <p:cNvSpPr>
                  <a:spLocks noChangeShapeType="1"/>
                </p:cNvSpPr>
                <p:nvPr/>
              </p:nvSpPr>
              <p:spPr bwMode="auto">
                <a:xfrm>
                  <a:off x="672" y="1344"/>
                  <a:ext cx="384" cy="0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5"/>
                <p:cNvSpPr>
                  <a:spLocks noChangeShapeType="1"/>
                </p:cNvSpPr>
                <p:nvPr/>
              </p:nvSpPr>
              <p:spPr bwMode="auto">
                <a:xfrm>
                  <a:off x="672" y="2112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1728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6" name="Line 17"/>
                <p:cNvSpPr>
                  <a:spLocks noChangeShapeType="1"/>
                </p:cNvSpPr>
                <p:nvPr/>
              </p:nvSpPr>
              <p:spPr bwMode="auto">
                <a:xfrm>
                  <a:off x="1056" y="1344"/>
                  <a:ext cx="384" cy="0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7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056" y="1344"/>
                  <a:ext cx="0" cy="384"/>
                </a:xfrm>
                <a:prstGeom prst="line">
                  <a:avLst/>
                </a:prstGeom>
                <a:noFill/>
                <a:ln w="5715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8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056" y="1728"/>
                  <a:ext cx="0" cy="384"/>
                </a:xfrm>
                <a:prstGeom prst="line">
                  <a:avLst/>
                </a:prstGeom>
                <a:noFill/>
                <a:ln w="12700">
                  <a:solidFill>
                    <a:srgbClr val="E4B7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78" name="Text Box 20"/>
              <p:cNvSpPr txBox="1">
                <a:spLocks noChangeArrowheads="1"/>
              </p:cNvSpPr>
              <p:nvPr/>
            </p:nvSpPr>
            <p:spPr bwMode="auto">
              <a:xfrm>
                <a:off x="3542" y="1497"/>
                <a:ext cx="7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solidFill>
                      <a:srgbClr val="E4B766"/>
                    </a:solidFill>
                    <a:latin typeface="Times New Roman" pitchFamily="18" charset="0"/>
                  </a:rPr>
                  <a:t>n-links</a:t>
                </a:r>
              </a:p>
            </p:txBody>
          </p:sp>
        </p:grpSp>
        <p:grpSp>
          <p:nvGrpSpPr>
            <p:cNvPr id="10" name="Group 21"/>
            <p:cNvGrpSpPr>
              <a:grpSpLocks/>
            </p:cNvGrpSpPr>
            <p:nvPr/>
          </p:nvGrpSpPr>
          <p:grpSpPr bwMode="auto">
            <a:xfrm>
              <a:off x="3729" y="1425"/>
              <a:ext cx="960" cy="960"/>
              <a:chOff x="576" y="1248"/>
              <a:chExt cx="960" cy="960"/>
            </a:xfrm>
          </p:grpSpPr>
          <p:sp>
            <p:nvSpPr>
              <p:cNvPr id="68" name="Oval 22"/>
              <p:cNvSpPr>
                <a:spLocks noChangeArrowheads="1"/>
              </p:cNvSpPr>
              <p:nvPr/>
            </p:nvSpPr>
            <p:spPr bwMode="auto">
              <a:xfrm>
                <a:off x="576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Oval 23"/>
              <p:cNvSpPr>
                <a:spLocks noChangeArrowheads="1"/>
              </p:cNvSpPr>
              <p:nvPr/>
            </p:nvSpPr>
            <p:spPr bwMode="auto">
              <a:xfrm>
                <a:off x="576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Oval 24"/>
              <p:cNvSpPr>
                <a:spLocks noChangeArrowheads="1"/>
              </p:cNvSpPr>
              <p:nvPr/>
            </p:nvSpPr>
            <p:spPr bwMode="auto">
              <a:xfrm>
                <a:off x="576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Oval 25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Oval 26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Oval 27"/>
              <p:cNvSpPr>
                <a:spLocks noChangeArrowheads="1"/>
              </p:cNvSpPr>
              <p:nvPr/>
            </p:nvSpPr>
            <p:spPr bwMode="auto">
              <a:xfrm>
                <a:off x="960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Oval 28"/>
              <p:cNvSpPr>
                <a:spLocks noChangeArrowheads="1"/>
              </p:cNvSpPr>
              <p:nvPr/>
            </p:nvSpPr>
            <p:spPr bwMode="auto">
              <a:xfrm>
                <a:off x="1344" y="1248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Oval 29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Oval 30"/>
              <p:cNvSpPr>
                <a:spLocks noChangeArrowheads="1"/>
              </p:cNvSpPr>
              <p:nvPr/>
            </p:nvSpPr>
            <p:spPr bwMode="auto">
              <a:xfrm>
                <a:off x="1344" y="2016"/>
                <a:ext cx="192" cy="192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31"/>
            <p:cNvGrpSpPr>
              <a:grpSpLocks/>
            </p:cNvGrpSpPr>
            <p:nvPr/>
          </p:nvGrpSpPr>
          <p:grpSpPr bwMode="auto">
            <a:xfrm>
              <a:off x="3489" y="1050"/>
              <a:ext cx="1392" cy="1671"/>
              <a:chOff x="3408" y="1497"/>
              <a:chExt cx="1392" cy="1671"/>
            </a:xfrm>
          </p:grpSpPr>
          <p:grpSp>
            <p:nvGrpSpPr>
              <p:cNvPr id="39" name="Group 32"/>
              <p:cNvGrpSpPr>
                <a:grpSpLocks/>
              </p:cNvGrpSpPr>
              <p:nvPr/>
            </p:nvGrpSpPr>
            <p:grpSpPr bwMode="auto">
              <a:xfrm>
                <a:off x="3408" y="1536"/>
                <a:ext cx="1392" cy="1584"/>
                <a:chOff x="1632" y="2592"/>
                <a:chExt cx="1392" cy="1584"/>
              </a:xfrm>
            </p:grpSpPr>
            <p:sp>
              <p:nvSpPr>
                <p:cNvPr id="45" name="Rectangle 33"/>
                <p:cNvSpPr>
                  <a:spLocks noChangeArrowheads="1"/>
                </p:cNvSpPr>
                <p:nvPr/>
              </p:nvSpPr>
              <p:spPr bwMode="auto">
                <a:xfrm>
                  <a:off x="1632" y="2592"/>
                  <a:ext cx="1392" cy="1584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6" name="Group 34"/>
                <p:cNvGrpSpPr>
                  <a:grpSpLocks/>
                </p:cNvGrpSpPr>
                <p:nvPr/>
              </p:nvGrpSpPr>
              <p:grpSpPr bwMode="auto">
                <a:xfrm>
                  <a:off x="1680" y="3168"/>
                  <a:ext cx="1248" cy="480"/>
                  <a:chOff x="1680" y="3168"/>
                  <a:chExt cx="1248" cy="480"/>
                </a:xfrm>
              </p:grpSpPr>
              <p:sp>
                <p:nvSpPr>
                  <p:cNvPr id="47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04" y="3216"/>
                    <a:ext cx="144" cy="192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44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2160" y="3600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1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1920" y="3408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3216"/>
                    <a:ext cx="384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76" y="3216"/>
                    <a:ext cx="288" cy="384"/>
                  </a:xfrm>
                  <a:prstGeom prst="line">
                    <a:avLst/>
                  </a:prstGeom>
                  <a:noFill/>
                  <a:ln w="57150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4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1776" y="3600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3408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6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216"/>
                    <a:ext cx="38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60" y="340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rgbClr val="E4B766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58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1680" y="3168"/>
                    <a:ext cx="1248" cy="480"/>
                    <a:chOff x="2256" y="1536"/>
                    <a:chExt cx="1248" cy="480"/>
                  </a:xfrm>
                </p:grpSpPr>
                <p:sp>
                  <p:nvSpPr>
                    <p:cNvPr id="59" name="Oval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44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00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256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28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" name="Oval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84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640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5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312" y="1536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68" y="1728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24" y="1920"/>
                      <a:ext cx="192" cy="96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</p:grpSp>
          <p:grpSp>
            <p:nvGrpSpPr>
              <p:cNvPr id="40" name="Group 56"/>
              <p:cNvGrpSpPr>
                <a:grpSpLocks/>
              </p:cNvGrpSpPr>
              <p:nvPr/>
            </p:nvGrpSpPr>
            <p:grpSpPr bwMode="auto">
              <a:xfrm>
                <a:off x="3840" y="1497"/>
                <a:ext cx="491" cy="1671"/>
                <a:chOff x="2064" y="2544"/>
                <a:chExt cx="491" cy="1671"/>
              </a:xfrm>
            </p:grpSpPr>
            <p:sp>
              <p:nvSpPr>
                <p:cNvPr id="41" name="Oval 57"/>
                <p:cNvSpPr>
                  <a:spLocks noChangeArrowheads="1"/>
                </p:cNvSpPr>
                <p:nvPr/>
              </p:nvSpPr>
              <p:spPr bwMode="auto">
                <a:xfrm>
                  <a:off x="2208" y="2736"/>
                  <a:ext cx="192" cy="192"/>
                </a:xfrm>
                <a:prstGeom prst="ellipse">
                  <a:avLst/>
                </a:prstGeom>
                <a:solidFill>
                  <a:schemeClr val="accent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" name="Oval 58"/>
                <p:cNvSpPr>
                  <a:spLocks noChangeArrowheads="1"/>
                </p:cNvSpPr>
                <p:nvPr/>
              </p:nvSpPr>
              <p:spPr bwMode="auto">
                <a:xfrm>
                  <a:off x="2208" y="3888"/>
                  <a:ext cx="192" cy="192"/>
                </a:xfrm>
                <a:prstGeom prst="ellipse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2352" y="3888"/>
                  <a:ext cx="203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>
                      <a:solidFill>
                        <a:schemeClr val="accent1"/>
                      </a:solidFill>
                      <a:latin typeface="Times New Roman" pitchFamily="18" charset="0"/>
                    </a:rPr>
                    <a:t>s</a:t>
                  </a:r>
                </a:p>
              </p:txBody>
            </p:sp>
            <p:sp>
              <p:nvSpPr>
                <p:cNvPr id="44" name="Text Box 60"/>
                <p:cNvSpPr txBox="1">
                  <a:spLocks noChangeArrowheads="1"/>
                </p:cNvSpPr>
                <p:nvPr/>
              </p:nvSpPr>
              <p:spPr bwMode="auto">
                <a:xfrm>
                  <a:off x="2064" y="2544"/>
                  <a:ext cx="178" cy="3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1" i="1">
                      <a:solidFill>
                        <a:schemeClr val="accent2"/>
                      </a:solidFill>
                      <a:latin typeface="Times New Roman" pitchFamily="18" charset="0"/>
                    </a:rPr>
                    <a:t>t</a:t>
                  </a:r>
                </a:p>
              </p:txBody>
            </p:sp>
          </p:grpSp>
        </p:grpSp>
        <p:grpSp>
          <p:nvGrpSpPr>
            <p:cNvPr id="12" name="Group 61"/>
            <p:cNvGrpSpPr>
              <a:grpSpLocks/>
            </p:cNvGrpSpPr>
            <p:nvPr/>
          </p:nvGrpSpPr>
          <p:grpSpPr bwMode="auto">
            <a:xfrm>
              <a:off x="3585" y="906"/>
              <a:ext cx="1280" cy="1671"/>
              <a:chOff x="2304" y="777"/>
              <a:chExt cx="1280" cy="1671"/>
            </a:xfrm>
          </p:grpSpPr>
          <p:sp>
            <p:nvSpPr>
              <p:cNvPr id="37" name="Freeform 62"/>
              <p:cNvSpPr>
                <a:spLocks/>
              </p:cNvSpPr>
              <p:nvPr/>
            </p:nvSpPr>
            <p:spPr bwMode="auto">
              <a:xfrm>
                <a:off x="2304" y="1200"/>
                <a:ext cx="1056" cy="1248"/>
              </a:xfrm>
              <a:custGeom>
                <a:avLst/>
                <a:gdLst/>
                <a:ahLst/>
                <a:cxnLst>
                  <a:cxn ang="0">
                    <a:pos x="1056" y="0"/>
                  </a:cxn>
                  <a:cxn ang="0">
                    <a:pos x="864" y="480"/>
                  </a:cxn>
                  <a:cxn ang="0">
                    <a:pos x="672" y="720"/>
                  </a:cxn>
                  <a:cxn ang="0">
                    <a:pos x="384" y="672"/>
                  </a:cxn>
                  <a:cxn ang="0">
                    <a:pos x="144" y="912"/>
                  </a:cxn>
                  <a:cxn ang="0">
                    <a:pos x="0" y="1248"/>
                  </a:cxn>
                </a:cxnLst>
                <a:rect l="0" t="0" r="r" b="b"/>
                <a:pathLst>
                  <a:path w="1056" h="1248">
                    <a:moveTo>
                      <a:pt x="1056" y="0"/>
                    </a:moveTo>
                    <a:cubicBezTo>
                      <a:pt x="992" y="180"/>
                      <a:pt x="928" y="360"/>
                      <a:pt x="864" y="480"/>
                    </a:cubicBezTo>
                    <a:cubicBezTo>
                      <a:pt x="800" y="600"/>
                      <a:pt x="752" y="688"/>
                      <a:pt x="672" y="720"/>
                    </a:cubicBezTo>
                    <a:cubicBezTo>
                      <a:pt x="592" y="752"/>
                      <a:pt x="472" y="640"/>
                      <a:pt x="384" y="672"/>
                    </a:cubicBezTo>
                    <a:cubicBezTo>
                      <a:pt x="296" y="704"/>
                      <a:pt x="208" y="816"/>
                      <a:pt x="144" y="912"/>
                    </a:cubicBezTo>
                    <a:cubicBezTo>
                      <a:pt x="80" y="1008"/>
                      <a:pt x="40" y="1128"/>
                      <a:pt x="0" y="1248"/>
                    </a:cubicBezTo>
                  </a:path>
                </a:pathLst>
              </a:custGeom>
              <a:noFill/>
              <a:ln w="38100" cap="flat" cmpd="sng">
                <a:solidFill>
                  <a:srgbClr val="33CC33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Text Box 63"/>
              <p:cNvSpPr txBox="1">
                <a:spLocks noChangeArrowheads="1"/>
              </p:cNvSpPr>
              <p:nvPr/>
            </p:nvSpPr>
            <p:spPr bwMode="auto">
              <a:xfrm>
                <a:off x="3040" y="777"/>
                <a:ext cx="54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800" dirty="0">
                    <a:solidFill>
                      <a:srgbClr val="33CC33"/>
                    </a:solidFill>
                    <a:latin typeface="Times New Roman" pitchFamily="18" charset="0"/>
                  </a:rPr>
                  <a:t>a cut</a:t>
                </a:r>
              </a:p>
            </p:txBody>
          </p:sp>
        </p:grpSp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3458" y="1338"/>
              <a:ext cx="1231" cy="768"/>
              <a:chOff x="3377" y="2073"/>
              <a:chExt cx="1231" cy="768"/>
            </a:xfrm>
          </p:grpSpPr>
          <p:grpSp>
            <p:nvGrpSpPr>
              <p:cNvPr id="27" name="Group 67"/>
              <p:cNvGrpSpPr>
                <a:grpSpLocks/>
              </p:cNvGrpSpPr>
              <p:nvPr/>
            </p:nvGrpSpPr>
            <p:grpSpPr bwMode="auto">
              <a:xfrm>
                <a:off x="3552" y="2073"/>
                <a:ext cx="1056" cy="768"/>
                <a:chOff x="1776" y="2832"/>
                <a:chExt cx="1056" cy="768"/>
              </a:xfrm>
            </p:grpSpPr>
            <p:sp>
              <p:nvSpPr>
                <p:cNvPr id="29" name="Freeform 68"/>
                <p:cNvSpPr>
                  <a:spLocks/>
                </p:cNvSpPr>
                <p:nvPr/>
              </p:nvSpPr>
              <p:spPr bwMode="auto">
                <a:xfrm>
                  <a:off x="2064" y="2880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Freeform 69"/>
                <p:cNvSpPr>
                  <a:spLocks/>
                </p:cNvSpPr>
                <p:nvPr/>
              </p:nvSpPr>
              <p:spPr bwMode="auto">
                <a:xfrm>
                  <a:off x="1912" y="2832"/>
                  <a:ext cx="392" cy="576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" name="Freeform 70"/>
                <p:cNvSpPr>
                  <a:spLocks/>
                </p:cNvSpPr>
                <p:nvPr/>
              </p:nvSpPr>
              <p:spPr bwMode="auto">
                <a:xfrm>
                  <a:off x="1776" y="2832"/>
                  <a:ext cx="480" cy="768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" name="Freeform 71"/>
                <p:cNvSpPr>
                  <a:spLocks/>
                </p:cNvSpPr>
                <p:nvPr/>
              </p:nvSpPr>
              <p:spPr bwMode="auto">
                <a:xfrm>
                  <a:off x="2352" y="2880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Freeform 72"/>
                <p:cNvSpPr>
                  <a:spLocks/>
                </p:cNvSpPr>
                <p:nvPr/>
              </p:nvSpPr>
              <p:spPr bwMode="auto">
                <a:xfrm>
                  <a:off x="2304" y="2880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Freeform 73"/>
                <p:cNvSpPr>
                  <a:spLocks/>
                </p:cNvSpPr>
                <p:nvPr/>
              </p:nvSpPr>
              <p:spPr bwMode="auto">
                <a:xfrm>
                  <a:off x="2136" y="2880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Freeform 74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480" cy="38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Freeform 75"/>
                <p:cNvSpPr>
                  <a:spLocks/>
                </p:cNvSpPr>
                <p:nvPr/>
              </p:nvSpPr>
              <p:spPr bwMode="auto">
                <a:xfrm>
                  <a:off x="2352" y="2832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Text Box 76"/>
              <p:cNvSpPr txBox="1">
                <a:spLocks noChangeArrowheads="1"/>
              </p:cNvSpPr>
              <p:nvPr/>
            </p:nvSpPr>
            <p:spPr bwMode="auto">
              <a:xfrm rot="-5107365">
                <a:off x="3283" y="232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2"/>
                    </a:solidFill>
                  </a:rPr>
                  <a:t>t-link</a:t>
                </a:r>
              </a:p>
            </p:txBody>
          </p:sp>
        </p:grpSp>
        <p:grpSp>
          <p:nvGrpSpPr>
            <p:cNvPr id="16" name="Group 77"/>
            <p:cNvGrpSpPr>
              <a:grpSpLocks/>
            </p:cNvGrpSpPr>
            <p:nvPr/>
          </p:nvGrpSpPr>
          <p:grpSpPr bwMode="auto">
            <a:xfrm>
              <a:off x="3631" y="1722"/>
              <a:ext cx="1259" cy="768"/>
              <a:chOff x="3550" y="2457"/>
              <a:chExt cx="1259" cy="768"/>
            </a:xfrm>
          </p:grpSpPr>
          <p:grpSp>
            <p:nvGrpSpPr>
              <p:cNvPr id="17" name="Group 78"/>
              <p:cNvGrpSpPr>
                <a:grpSpLocks/>
              </p:cNvGrpSpPr>
              <p:nvPr/>
            </p:nvGrpSpPr>
            <p:grpSpPr bwMode="auto">
              <a:xfrm>
                <a:off x="3550" y="2457"/>
                <a:ext cx="1058" cy="768"/>
                <a:chOff x="1773" y="3216"/>
                <a:chExt cx="1058" cy="768"/>
              </a:xfrm>
            </p:grpSpPr>
            <p:sp>
              <p:nvSpPr>
                <p:cNvPr id="19" name="Freeform 79"/>
                <p:cNvSpPr>
                  <a:spLocks/>
                </p:cNvSpPr>
                <p:nvPr/>
              </p:nvSpPr>
              <p:spPr bwMode="auto">
                <a:xfrm rot="10836302">
                  <a:off x="2350" y="3601"/>
                  <a:ext cx="192" cy="336"/>
                </a:xfrm>
                <a:custGeom>
                  <a:avLst/>
                  <a:gdLst/>
                  <a:ahLst/>
                  <a:cxnLst>
                    <a:cxn ang="0">
                      <a:pos x="192" y="0"/>
                    </a:cxn>
                    <a:cxn ang="0">
                      <a:pos x="48" y="144"/>
                    </a:cxn>
                    <a:cxn ang="0">
                      <a:pos x="0" y="336"/>
                    </a:cxn>
                  </a:cxnLst>
                  <a:rect l="0" t="0" r="r" b="b"/>
                  <a:pathLst>
                    <a:path w="192" h="336">
                      <a:moveTo>
                        <a:pt x="192" y="0"/>
                      </a:moveTo>
                      <a:cubicBezTo>
                        <a:pt x="136" y="44"/>
                        <a:pt x="80" y="88"/>
                        <a:pt x="48" y="144"/>
                      </a:cubicBezTo>
                      <a:cubicBezTo>
                        <a:pt x="16" y="200"/>
                        <a:pt x="8" y="268"/>
                        <a:pt x="0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" name="Freeform 80"/>
                <p:cNvSpPr>
                  <a:spLocks/>
                </p:cNvSpPr>
                <p:nvPr/>
              </p:nvSpPr>
              <p:spPr bwMode="auto">
                <a:xfrm rot="10836302">
                  <a:off x="2304" y="3408"/>
                  <a:ext cx="390" cy="574"/>
                </a:xfrm>
                <a:custGeom>
                  <a:avLst/>
                  <a:gdLst/>
                  <a:ahLst/>
                  <a:cxnLst>
                    <a:cxn ang="0">
                      <a:pos x="344" y="0"/>
                    </a:cxn>
                    <a:cxn ang="0">
                      <a:pos x="56" y="192"/>
                    </a:cxn>
                    <a:cxn ang="0">
                      <a:pos x="8" y="576"/>
                    </a:cxn>
                  </a:cxnLst>
                  <a:rect l="0" t="0" r="r" b="b"/>
                  <a:pathLst>
                    <a:path w="344" h="576">
                      <a:moveTo>
                        <a:pt x="344" y="0"/>
                      </a:moveTo>
                      <a:cubicBezTo>
                        <a:pt x="228" y="48"/>
                        <a:pt x="112" y="96"/>
                        <a:pt x="56" y="192"/>
                      </a:cubicBezTo>
                      <a:cubicBezTo>
                        <a:pt x="0" y="288"/>
                        <a:pt x="4" y="432"/>
                        <a:pt x="8" y="57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Freeform 81"/>
                <p:cNvSpPr>
                  <a:spLocks/>
                </p:cNvSpPr>
                <p:nvPr/>
              </p:nvSpPr>
              <p:spPr bwMode="auto">
                <a:xfrm rot="10836302">
                  <a:off x="2351" y="3219"/>
                  <a:ext cx="480" cy="765"/>
                </a:xfrm>
                <a:custGeom>
                  <a:avLst/>
                  <a:gdLst/>
                  <a:ahLst/>
                  <a:cxnLst>
                    <a:cxn ang="0">
                      <a:pos x="480" y="0"/>
                    </a:cxn>
                    <a:cxn ang="0">
                      <a:pos x="96" y="192"/>
                    </a:cxn>
                    <a:cxn ang="0">
                      <a:pos x="0" y="816"/>
                    </a:cxn>
                  </a:cxnLst>
                  <a:rect l="0" t="0" r="r" b="b"/>
                  <a:pathLst>
                    <a:path w="480" h="816">
                      <a:moveTo>
                        <a:pt x="480" y="0"/>
                      </a:moveTo>
                      <a:cubicBezTo>
                        <a:pt x="328" y="28"/>
                        <a:pt x="176" y="56"/>
                        <a:pt x="96" y="192"/>
                      </a:cubicBezTo>
                      <a:cubicBezTo>
                        <a:pt x="16" y="328"/>
                        <a:pt x="8" y="572"/>
                        <a:pt x="0" y="81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Freeform 82"/>
                <p:cNvSpPr>
                  <a:spLocks/>
                </p:cNvSpPr>
                <p:nvPr/>
              </p:nvSpPr>
              <p:spPr bwMode="auto">
                <a:xfrm rot="10836302">
                  <a:off x="2142" y="3598"/>
                  <a:ext cx="112" cy="33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96" y="192"/>
                    </a:cxn>
                    <a:cxn ang="0">
                      <a:pos x="96" y="336"/>
                    </a:cxn>
                  </a:cxnLst>
                  <a:rect l="0" t="0" r="r" b="b"/>
                  <a:pathLst>
                    <a:path w="112" h="336">
                      <a:moveTo>
                        <a:pt x="0" y="0"/>
                      </a:moveTo>
                      <a:cubicBezTo>
                        <a:pt x="40" y="68"/>
                        <a:pt x="80" y="136"/>
                        <a:pt x="96" y="192"/>
                      </a:cubicBezTo>
                      <a:cubicBezTo>
                        <a:pt x="112" y="248"/>
                        <a:pt x="104" y="292"/>
                        <a:pt x="96" y="336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Freeform 83"/>
                <p:cNvSpPr>
                  <a:spLocks/>
                </p:cNvSpPr>
                <p:nvPr/>
              </p:nvSpPr>
              <p:spPr bwMode="auto">
                <a:xfrm rot="10836302">
                  <a:off x="2301" y="3407"/>
                  <a:ext cx="1" cy="52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528"/>
                    </a:cxn>
                  </a:cxnLst>
                  <a:rect l="0" t="0" r="r" b="b"/>
                  <a:pathLst>
                    <a:path w="1" h="528">
                      <a:moveTo>
                        <a:pt x="0" y="0"/>
                      </a:moveTo>
                      <a:cubicBezTo>
                        <a:pt x="0" y="0"/>
                        <a:pt x="0" y="264"/>
                        <a:pt x="0" y="528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Freeform 84"/>
                <p:cNvSpPr>
                  <a:spLocks/>
                </p:cNvSpPr>
                <p:nvPr/>
              </p:nvSpPr>
              <p:spPr bwMode="auto">
                <a:xfrm rot="10836302">
                  <a:off x="2351" y="3216"/>
                  <a:ext cx="120" cy="720"/>
                </a:xfrm>
                <a:custGeom>
                  <a:avLst/>
                  <a:gdLst/>
                  <a:ahLst/>
                  <a:cxnLst>
                    <a:cxn ang="0">
                      <a:pos x="168" y="0"/>
                    </a:cxn>
                    <a:cxn ang="0">
                      <a:pos x="24" y="480"/>
                    </a:cxn>
                    <a:cxn ang="0">
                      <a:pos x="24" y="720"/>
                    </a:cxn>
                  </a:cxnLst>
                  <a:rect l="0" t="0" r="r" b="b"/>
                  <a:pathLst>
                    <a:path w="168" h="720">
                      <a:moveTo>
                        <a:pt x="168" y="0"/>
                      </a:moveTo>
                      <a:cubicBezTo>
                        <a:pt x="108" y="180"/>
                        <a:pt x="48" y="360"/>
                        <a:pt x="24" y="480"/>
                      </a:cubicBezTo>
                      <a:cubicBezTo>
                        <a:pt x="0" y="600"/>
                        <a:pt x="12" y="660"/>
                        <a:pt x="24" y="72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" name="Freeform 85"/>
                <p:cNvSpPr>
                  <a:spLocks/>
                </p:cNvSpPr>
                <p:nvPr/>
              </p:nvSpPr>
              <p:spPr bwMode="auto">
                <a:xfrm rot="10836302">
                  <a:off x="1773" y="3596"/>
                  <a:ext cx="480" cy="3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336" y="96"/>
                    </a:cxn>
                    <a:cxn ang="0">
                      <a:pos x="480" y="432"/>
                    </a:cxn>
                  </a:cxnLst>
                  <a:rect l="0" t="0" r="r" b="b"/>
                  <a:pathLst>
                    <a:path w="480" h="432">
                      <a:moveTo>
                        <a:pt x="0" y="0"/>
                      </a:moveTo>
                      <a:cubicBezTo>
                        <a:pt x="128" y="12"/>
                        <a:pt x="256" y="24"/>
                        <a:pt x="336" y="96"/>
                      </a:cubicBezTo>
                      <a:cubicBezTo>
                        <a:pt x="416" y="168"/>
                        <a:pt x="448" y="300"/>
                        <a:pt x="480" y="432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Freeform 86"/>
                <p:cNvSpPr>
                  <a:spLocks/>
                </p:cNvSpPr>
                <p:nvPr/>
              </p:nvSpPr>
              <p:spPr bwMode="auto">
                <a:xfrm rot="10836302">
                  <a:off x="1911" y="3405"/>
                  <a:ext cx="344" cy="576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88" y="288"/>
                    </a:cxn>
                    <a:cxn ang="0">
                      <a:pos x="336" y="576"/>
                    </a:cxn>
                  </a:cxnLst>
                  <a:rect l="0" t="0" r="r" b="b"/>
                  <a:pathLst>
                    <a:path w="344" h="576">
                      <a:moveTo>
                        <a:pt x="0" y="0"/>
                      </a:moveTo>
                      <a:cubicBezTo>
                        <a:pt x="116" y="96"/>
                        <a:pt x="232" y="192"/>
                        <a:pt x="288" y="288"/>
                      </a:cubicBezTo>
                      <a:cubicBezTo>
                        <a:pt x="344" y="384"/>
                        <a:pt x="340" y="480"/>
                        <a:pt x="336" y="576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" name="Text Box 87"/>
              <p:cNvSpPr txBox="1">
                <a:spLocks noChangeArrowheads="1"/>
              </p:cNvSpPr>
              <p:nvPr/>
            </p:nvSpPr>
            <p:spPr bwMode="auto">
              <a:xfrm rot="5598185">
                <a:off x="4503" y="2686"/>
                <a:ext cx="39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accent1"/>
                    </a:solidFill>
                  </a:rPr>
                  <a:t>t-link</a:t>
                </a:r>
              </a:p>
            </p:txBody>
          </p:sp>
        </p:grpSp>
      </p:grpSp>
      <p:graphicFrame>
        <p:nvGraphicFramePr>
          <p:cNvPr id="393222" name="Object 6"/>
          <p:cNvGraphicFramePr>
            <a:graphicFrameLocks noChangeAspect="1"/>
          </p:cNvGraphicFramePr>
          <p:nvPr/>
        </p:nvGraphicFramePr>
        <p:xfrm>
          <a:off x="7620000" y="2362200"/>
          <a:ext cx="1273175" cy="457200"/>
        </p:xfrm>
        <a:graphic>
          <a:graphicData uri="http://schemas.openxmlformats.org/presentationml/2006/ole">
            <p:oleObj spid="_x0000_s393222" name="Equation" r:id="rId4" imgW="634680" imgH="228600" progId="Equation.3">
              <p:embed/>
            </p:oleObj>
          </a:graphicData>
        </a:graphic>
      </p:graphicFrame>
      <p:sp>
        <p:nvSpPr>
          <p:cNvPr id="91" name="Rectangle 90"/>
          <p:cNvSpPr/>
          <p:nvPr/>
        </p:nvSpPr>
        <p:spPr>
          <a:xfrm>
            <a:off x="4876800" y="2895600"/>
            <a:ext cx="26751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/>
              <a:t>second-order</a:t>
            </a:r>
            <a:r>
              <a:rPr lang="en-US" sz="2400" dirty="0" smtClean="0"/>
              <a:t> terms</a:t>
            </a:r>
          </a:p>
        </p:txBody>
      </p:sp>
      <p:graphicFrame>
        <p:nvGraphicFramePr>
          <p:cNvPr id="393225" name="Object 9"/>
          <p:cNvGraphicFramePr>
            <a:graphicFrameLocks noChangeAspect="1"/>
          </p:cNvGraphicFramePr>
          <p:nvPr/>
        </p:nvGraphicFramePr>
        <p:xfrm>
          <a:off x="1450975" y="1555750"/>
          <a:ext cx="5989638" cy="1385888"/>
        </p:xfrm>
        <a:graphic>
          <a:graphicData uri="http://schemas.openxmlformats.org/presentationml/2006/ole">
            <p:oleObj spid="_x0000_s393225" name="Equation" r:id="rId5" imgW="1536480" imgH="3553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6400</TotalTime>
  <Words>3301</Words>
  <Application>Microsoft Office PowerPoint</Application>
  <PresentationFormat>On-screen Show (4:3)</PresentationFormat>
  <Paragraphs>864</Paragraphs>
  <Slides>79</Slides>
  <Notes>7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1" baseType="lpstr">
      <vt:lpstr>Office Theme</vt:lpstr>
      <vt:lpstr>Equation</vt:lpstr>
      <vt:lpstr>Higher-order Segmentation Functionals: Entropy, Color Consistency, Curvature, etc. </vt:lpstr>
      <vt:lpstr>Different surface representations</vt:lpstr>
      <vt:lpstr>this talk</vt:lpstr>
      <vt:lpstr>Image segmentation  Basics</vt:lpstr>
      <vt:lpstr>Linear (modular) appearance of region S</vt:lpstr>
      <vt:lpstr>Basic boundary regularization for  S</vt:lpstr>
      <vt:lpstr>Basic boundary regularization for  S</vt:lpstr>
      <vt:lpstr>Basic boundary regularization for  S</vt:lpstr>
      <vt:lpstr>Basic boundary regularization for  S</vt:lpstr>
      <vt:lpstr> Submodular set functions</vt:lpstr>
      <vt:lpstr> Submodular set functions</vt:lpstr>
      <vt:lpstr> Submodular set functions</vt:lpstr>
      <vt:lpstr> Graph cuts for minimization of submodular set functions</vt:lpstr>
      <vt:lpstr>Slide 14</vt:lpstr>
      <vt:lpstr>Graph cuts for minimization of posterior energy (MRF)                                        </vt:lpstr>
      <vt:lpstr>Basic segmentation energy</vt:lpstr>
      <vt:lpstr>Higher-order binary segmentation</vt:lpstr>
      <vt:lpstr>Overview of this talk</vt:lpstr>
      <vt:lpstr>Given likelihood models</vt:lpstr>
      <vt:lpstr>Beyond fixed likelihood models</vt:lpstr>
      <vt:lpstr>Block-coordinate descent for</vt:lpstr>
      <vt:lpstr>Iterative learning of color models (binary case                   )</vt:lpstr>
      <vt:lpstr>Slide 23</vt:lpstr>
      <vt:lpstr>Iterative learning of color models (could be used for more than 2 labels                           ) </vt:lpstr>
      <vt:lpstr>Iterative learning of color models (could be used for more than 2 labels                           ) </vt:lpstr>
      <vt:lpstr>Iterative learning of other models (could be used for more than 2 labels                           ) </vt:lpstr>
      <vt:lpstr>Iterative learning of other models (could be used for more than 2 labels                           ) </vt:lpstr>
      <vt:lpstr>From color model estimation to entropy and color consistency  </vt:lpstr>
      <vt:lpstr>Interpretation of log-likelihoods:  entropy of segment intensities</vt:lpstr>
      <vt:lpstr>Interpretation of log-likelihoods:  entropy of segment intensities</vt:lpstr>
      <vt:lpstr>Interpretation of log-likelihoods:  entropy of segment intensities</vt:lpstr>
      <vt:lpstr>Interpretation of log-likelihoods:  entropy of segment intensities</vt:lpstr>
      <vt:lpstr>Minimizing entropy of segments intensities  (intuitive motivation)</vt:lpstr>
      <vt:lpstr>Minimizing entropy of segments intensities  (intuitive motivation)</vt:lpstr>
      <vt:lpstr>From entropy to color consistency</vt:lpstr>
      <vt:lpstr>From entropy to color consistency</vt:lpstr>
      <vt:lpstr>From entropy to color consistency</vt:lpstr>
      <vt:lpstr>From entropy to color consistency</vt:lpstr>
      <vt:lpstr>From entropy to color consistency</vt:lpstr>
      <vt:lpstr>smoothness + color consistency</vt:lpstr>
      <vt:lpstr>smoothness + color consistency</vt:lpstr>
      <vt:lpstr>photo-consistency +  smoothness + color consistency</vt:lpstr>
      <vt:lpstr>Approximating:   - Convex cardinality potentials - Distribution consistency  - Other high-order region terms</vt:lpstr>
      <vt:lpstr>General Trust Region Approach (overview)</vt:lpstr>
      <vt:lpstr>General Trust Region Approach (overview)</vt:lpstr>
      <vt:lpstr>Approximating  L2  distance</vt:lpstr>
      <vt:lpstr>Trust Region  Approximation</vt:lpstr>
      <vt:lpstr>Volume Constraint  for Vertebrae segmentation</vt:lpstr>
      <vt:lpstr>Back to entropy-based segmentation</vt:lpstr>
      <vt:lpstr>Trust Region  Approximation</vt:lpstr>
      <vt:lpstr>Curvature</vt:lpstr>
      <vt:lpstr>Pair-wise smoothness: limitations</vt:lpstr>
      <vt:lpstr>Pair-wise smoothness: limitations</vt:lpstr>
      <vt:lpstr>Pair-wise smoothness: limitations</vt:lpstr>
      <vt:lpstr>Higher-order smoothness &amp; curvature for discrete regularization</vt:lpstr>
      <vt:lpstr>the rest of the talk:</vt:lpstr>
      <vt:lpstr>Absolute Curvature</vt:lpstr>
      <vt:lpstr>Absolute Curvature</vt:lpstr>
      <vt:lpstr>Slide 59</vt:lpstr>
      <vt:lpstr>Slide 60</vt:lpstr>
      <vt:lpstr>Slide 61</vt:lpstr>
      <vt:lpstr>Slide 62</vt:lpstr>
      <vt:lpstr>integral approach to absolute curvature on a grid</vt:lpstr>
      <vt:lpstr>integral approach to absolute curvature on a grid</vt:lpstr>
      <vt:lpstr>Slide 65</vt:lpstr>
      <vt:lpstr>Slide 66</vt:lpstr>
      <vt:lpstr>Slide 67</vt:lpstr>
      <vt:lpstr>Slide 68</vt:lpstr>
      <vt:lpstr>Experimental evaluation</vt:lpstr>
      <vt:lpstr>Experimental evaluation</vt:lpstr>
      <vt:lpstr>Model is OK on given segments. But, how do we optimize non-submodular 3-cliques (010) and (101)?</vt:lpstr>
      <vt:lpstr>Segmentation Examples</vt:lpstr>
      <vt:lpstr>Segmentation Examples</vt:lpstr>
      <vt:lpstr>Segmentation Examples</vt:lpstr>
      <vt:lpstr>Segmentation Examples</vt:lpstr>
      <vt:lpstr>Segmentation Examples</vt:lpstr>
      <vt:lpstr>Segmentation Examples</vt:lpstr>
      <vt:lpstr>Binary inpainting</vt:lpstr>
      <vt:lpstr>Conclusions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</dc:title>
  <dc:creator>yuri</dc:creator>
  <cp:lastModifiedBy>yuri</cp:lastModifiedBy>
  <cp:revision>690</cp:revision>
  <dcterms:created xsi:type="dcterms:W3CDTF">2006-08-16T00:00:00Z</dcterms:created>
  <dcterms:modified xsi:type="dcterms:W3CDTF">2014-01-20T20:04:52Z</dcterms:modified>
</cp:coreProperties>
</file>