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48" r:id="rId1"/>
  </p:sldMasterIdLst>
  <p:notesMasterIdLst>
    <p:notesMasterId r:id="rId79"/>
  </p:notesMasterIdLst>
  <p:handoutMasterIdLst>
    <p:handoutMasterId r:id="rId80"/>
  </p:handoutMasterIdLst>
  <p:sldIdLst>
    <p:sldId id="260" r:id="rId2"/>
    <p:sldId id="257" r:id="rId3"/>
    <p:sldId id="332" r:id="rId4"/>
    <p:sldId id="358" r:id="rId5"/>
    <p:sldId id="359" r:id="rId6"/>
    <p:sldId id="261" r:id="rId7"/>
    <p:sldId id="262" r:id="rId8"/>
    <p:sldId id="263" r:id="rId9"/>
    <p:sldId id="264" r:id="rId10"/>
    <p:sldId id="265" r:id="rId11"/>
    <p:sldId id="266" r:id="rId12"/>
    <p:sldId id="267" r:id="rId13"/>
    <p:sldId id="268" r:id="rId14"/>
    <p:sldId id="269" r:id="rId15"/>
    <p:sldId id="270" r:id="rId16"/>
    <p:sldId id="283" r:id="rId17"/>
    <p:sldId id="284" r:id="rId18"/>
    <p:sldId id="286" r:id="rId19"/>
    <p:sldId id="285" r:id="rId20"/>
    <p:sldId id="287" r:id="rId21"/>
    <p:sldId id="289" r:id="rId22"/>
    <p:sldId id="290" r:id="rId23"/>
    <p:sldId id="291" r:id="rId24"/>
    <p:sldId id="293" r:id="rId25"/>
    <p:sldId id="297" r:id="rId26"/>
    <p:sldId id="355" r:id="rId27"/>
    <p:sldId id="292" r:id="rId28"/>
    <p:sldId id="296" r:id="rId29"/>
    <p:sldId id="294" r:id="rId30"/>
    <p:sldId id="299" r:id="rId31"/>
    <p:sldId id="295" r:id="rId32"/>
    <p:sldId id="298" r:id="rId33"/>
    <p:sldId id="300" r:id="rId34"/>
    <p:sldId id="360" r:id="rId35"/>
    <p:sldId id="361" r:id="rId36"/>
    <p:sldId id="333" r:id="rId37"/>
    <p:sldId id="334" r:id="rId38"/>
    <p:sldId id="335" r:id="rId39"/>
    <p:sldId id="336" r:id="rId40"/>
    <p:sldId id="337" r:id="rId41"/>
    <p:sldId id="338" r:id="rId42"/>
    <p:sldId id="288" r:id="rId43"/>
    <p:sldId id="339" r:id="rId44"/>
    <p:sldId id="301" r:id="rId45"/>
    <p:sldId id="302" r:id="rId46"/>
    <p:sldId id="303" r:id="rId47"/>
    <p:sldId id="304" r:id="rId48"/>
    <p:sldId id="305" r:id="rId49"/>
    <p:sldId id="306" r:id="rId50"/>
    <p:sldId id="331" r:id="rId51"/>
    <p:sldId id="309" r:id="rId52"/>
    <p:sldId id="307" r:id="rId53"/>
    <p:sldId id="340" r:id="rId54"/>
    <p:sldId id="308" r:id="rId55"/>
    <p:sldId id="310" r:id="rId56"/>
    <p:sldId id="326" r:id="rId57"/>
    <p:sldId id="312" r:id="rId58"/>
    <p:sldId id="313" r:id="rId59"/>
    <p:sldId id="315" r:id="rId60"/>
    <p:sldId id="316" r:id="rId61"/>
    <p:sldId id="317" r:id="rId62"/>
    <p:sldId id="319" r:id="rId63"/>
    <p:sldId id="356" r:id="rId64"/>
    <p:sldId id="341" r:id="rId65"/>
    <p:sldId id="342" r:id="rId66"/>
    <p:sldId id="343" r:id="rId67"/>
    <p:sldId id="344" r:id="rId68"/>
    <p:sldId id="345" r:id="rId69"/>
    <p:sldId id="346" r:id="rId70"/>
    <p:sldId id="347" r:id="rId71"/>
    <p:sldId id="348" r:id="rId72"/>
    <p:sldId id="349" r:id="rId73"/>
    <p:sldId id="350" r:id="rId74"/>
    <p:sldId id="351" r:id="rId75"/>
    <p:sldId id="352" r:id="rId76"/>
    <p:sldId id="322" r:id="rId77"/>
    <p:sldId id="321" r:id="rId78"/>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222"/>
    <a:srgbClr val="CC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2" autoAdjust="0"/>
    <p:restoredTop sz="88335" autoAdjust="0"/>
  </p:normalViewPr>
  <p:slideViewPr>
    <p:cSldViewPr>
      <p:cViewPr varScale="1">
        <p:scale>
          <a:sx n="115" d="100"/>
          <a:sy n="115" d="100"/>
        </p:scale>
        <p:origin x="1248" y="102"/>
      </p:cViewPr>
      <p:guideLst>
        <p:guide orient="horz" pos="2160"/>
        <p:guide pos="2880"/>
      </p:guideLst>
    </p:cSldViewPr>
  </p:slideViewPr>
  <p:notesTextViewPr>
    <p:cViewPr>
      <p:scale>
        <a:sx n="3" d="2"/>
        <a:sy n="3" d="2"/>
      </p:scale>
      <p:origin x="0" y="0"/>
    </p:cViewPr>
  </p:notesTextViewPr>
  <p:sorterViewPr>
    <p:cViewPr>
      <p:scale>
        <a:sx n="66" d="100"/>
        <a:sy n="66" d="100"/>
      </p:scale>
      <p:origin x="0" y="1338"/>
    </p:cViewPr>
  </p:sorterViewPr>
  <p:notesViewPr>
    <p:cSldViewPr>
      <p:cViewPr varScale="1">
        <p:scale>
          <a:sx n="87" d="100"/>
          <a:sy n="87" d="100"/>
        </p:scale>
        <p:origin x="380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3550"/>
          </a:xfrm>
          <a:prstGeom prst="rect">
            <a:avLst/>
          </a:prstGeom>
        </p:spPr>
        <p:txBody>
          <a:bodyPr vert="horz" lIns="88117" tIns="44060" rIns="88117" bIns="44060" rtlCol="0"/>
          <a:lstStyle>
            <a:lvl1pPr algn="l" eaLnBrk="1" fontAlgn="auto" hangingPunct="1">
              <a:spcBef>
                <a:spcPts val="0"/>
              </a:spcBef>
              <a:spcAft>
                <a:spcPts val="0"/>
              </a:spcAft>
              <a:defRPr sz="1100">
                <a:latin typeface="+mn-lt"/>
                <a:cs typeface="+mn-cs"/>
              </a:defRPr>
            </a:lvl1pPr>
          </a:lstStyle>
          <a:p>
            <a:pPr>
              <a:defRPr/>
            </a:pPr>
            <a:endParaRPr lang="en-CA"/>
          </a:p>
        </p:txBody>
      </p:sp>
      <p:sp>
        <p:nvSpPr>
          <p:cNvPr id="3" name="Date Placeholder 2"/>
          <p:cNvSpPr>
            <a:spLocks noGrp="1"/>
          </p:cNvSpPr>
          <p:nvPr>
            <p:ph type="dt" sz="quarter" idx="1"/>
          </p:nvPr>
        </p:nvSpPr>
        <p:spPr>
          <a:xfrm>
            <a:off x="3970338" y="0"/>
            <a:ext cx="3038475" cy="463550"/>
          </a:xfrm>
          <a:prstGeom prst="rect">
            <a:avLst/>
          </a:prstGeom>
        </p:spPr>
        <p:txBody>
          <a:bodyPr vert="horz" lIns="88117" tIns="44060" rIns="88117" bIns="44060" rtlCol="0"/>
          <a:lstStyle>
            <a:lvl1pPr algn="r" eaLnBrk="1" fontAlgn="auto" hangingPunct="1">
              <a:spcBef>
                <a:spcPts val="0"/>
              </a:spcBef>
              <a:spcAft>
                <a:spcPts val="0"/>
              </a:spcAft>
              <a:defRPr sz="1100">
                <a:latin typeface="+mn-lt"/>
                <a:cs typeface="+mn-cs"/>
              </a:defRPr>
            </a:lvl1pPr>
          </a:lstStyle>
          <a:p>
            <a:pPr>
              <a:defRPr/>
            </a:pPr>
            <a:fld id="{114E9806-33D8-466A-8F91-63CBCC5B2277}" type="datetimeFigureOut">
              <a:rPr lang="en-US"/>
              <a:pPr>
                <a:defRPr/>
              </a:pPr>
              <a:t>1/13/2020</a:t>
            </a:fld>
            <a:endParaRPr lang="en-CA" dirty="0"/>
          </a:p>
        </p:txBody>
      </p:sp>
      <p:sp>
        <p:nvSpPr>
          <p:cNvPr id="4" name="Footer Placeholder 3"/>
          <p:cNvSpPr>
            <a:spLocks noGrp="1"/>
          </p:cNvSpPr>
          <p:nvPr>
            <p:ph type="ftr" sz="quarter" idx="2"/>
          </p:nvPr>
        </p:nvSpPr>
        <p:spPr>
          <a:xfrm>
            <a:off x="0" y="8831263"/>
            <a:ext cx="3038475" cy="463550"/>
          </a:xfrm>
          <a:prstGeom prst="rect">
            <a:avLst/>
          </a:prstGeom>
        </p:spPr>
        <p:txBody>
          <a:bodyPr vert="horz" lIns="88117" tIns="44060" rIns="88117" bIns="44060" rtlCol="0" anchor="b"/>
          <a:lstStyle>
            <a:lvl1pPr algn="l" eaLnBrk="1" fontAlgn="auto" hangingPunct="1">
              <a:spcBef>
                <a:spcPts val="0"/>
              </a:spcBef>
              <a:spcAft>
                <a:spcPts val="0"/>
              </a:spcAft>
              <a:defRPr sz="1100">
                <a:latin typeface="+mn-lt"/>
                <a:cs typeface="+mn-cs"/>
              </a:defRPr>
            </a:lvl1pPr>
          </a:lstStyle>
          <a:p>
            <a:pPr>
              <a:defRPr/>
            </a:pPr>
            <a:endParaRPr lang="en-CA"/>
          </a:p>
        </p:txBody>
      </p:sp>
      <p:sp>
        <p:nvSpPr>
          <p:cNvPr id="5" name="Slide Number Placeholder 4"/>
          <p:cNvSpPr>
            <a:spLocks noGrp="1"/>
          </p:cNvSpPr>
          <p:nvPr>
            <p:ph type="sldNum" sz="quarter" idx="3"/>
          </p:nvPr>
        </p:nvSpPr>
        <p:spPr>
          <a:xfrm>
            <a:off x="3970338" y="8831263"/>
            <a:ext cx="3038475" cy="463550"/>
          </a:xfrm>
          <a:prstGeom prst="rect">
            <a:avLst/>
          </a:prstGeom>
        </p:spPr>
        <p:txBody>
          <a:bodyPr vert="horz" wrap="square" lIns="88117" tIns="44060" rIns="88117" bIns="44060" numCol="1" anchor="b" anchorCtr="0" compatLnSpc="1">
            <a:prstTxWarp prst="textNoShape">
              <a:avLst/>
            </a:prstTxWarp>
          </a:bodyPr>
          <a:lstStyle>
            <a:lvl1pPr algn="r" eaLnBrk="1" hangingPunct="1">
              <a:defRPr sz="1100">
                <a:latin typeface="Calibri" panose="020F0502020204030204" pitchFamily="34" charset="0"/>
              </a:defRPr>
            </a:lvl1pPr>
          </a:lstStyle>
          <a:p>
            <a:pPr>
              <a:defRPr/>
            </a:pPr>
            <a:fld id="{59A0C162-3990-4F01-9699-1CCD62710BBE}" type="slidenum">
              <a:rPr lang="en-CA" altLang="en-US"/>
              <a:pPr>
                <a:defRPr/>
              </a:pPr>
              <a:t>‹#›</a:t>
            </a:fld>
            <a:endParaRPr lang="en-CA"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3550"/>
          </a:xfrm>
          <a:prstGeom prst="rect">
            <a:avLst/>
          </a:prstGeom>
        </p:spPr>
        <p:txBody>
          <a:bodyPr vert="horz" lIns="93149" tIns="46574" rIns="93149" bIns="46574" rtlCol="0"/>
          <a:lstStyle>
            <a:lvl1pPr algn="l" eaLnBrk="1" fontAlgn="auto" hangingPunct="1">
              <a:spcBef>
                <a:spcPts val="0"/>
              </a:spcBef>
              <a:spcAft>
                <a:spcPts val="0"/>
              </a:spcAft>
              <a:defRPr sz="1300">
                <a:latin typeface="+mn-lt"/>
                <a:cs typeface="+mn-cs"/>
              </a:defRPr>
            </a:lvl1pPr>
          </a:lstStyle>
          <a:p>
            <a:pPr>
              <a:defRPr/>
            </a:pPr>
            <a:endParaRPr lang="en-CA"/>
          </a:p>
        </p:txBody>
      </p:sp>
      <p:sp>
        <p:nvSpPr>
          <p:cNvPr id="3" name="Date Placeholder 2"/>
          <p:cNvSpPr>
            <a:spLocks noGrp="1"/>
          </p:cNvSpPr>
          <p:nvPr>
            <p:ph type="dt" idx="1"/>
          </p:nvPr>
        </p:nvSpPr>
        <p:spPr>
          <a:xfrm>
            <a:off x="3970338" y="0"/>
            <a:ext cx="3038475" cy="463550"/>
          </a:xfrm>
          <a:prstGeom prst="rect">
            <a:avLst/>
          </a:prstGeom>
        </p:spPr>
        <p:txBody>
          <a:bodyPr vert="horz" lIns="93149" tIns="46574" rIns="93149" bIns="46574" rtlCol="0"/>
          <a:lstStyle>
            <a:lvl1pPr algn="r" eaLnBrk="1" fontAlgn="auto" hangingPunct="1">
              <a:spcBef>
                <a:spcPts val="0"/>
              </a:spcBef>
              <a:spcAft>
                <a:spcPts val="0"/>
              </a:spcAft>
              <a:defRPr sz="1300">
                <a:latin typeface="+mn-lt"/>
                <a:cs typeface="+mn-cs"/>
              </a:defRPr>
            </a:lvl1pPr>
          </a:lstStyle>
          <a:p>
            <a:pPr>
              <a:defRPr/>
            </a:pPr>
            <a:fld id="{06F1F83E-4EF9-4105-8603-DE68E33775D5}" type="datetimeFigureOut">
              <a:rPr lang="en-US"/>
              <a:pPr>
                <a:defRPr/>
              </a:pPr>
              <a:t>1/13/2020</a:t>
            </a:fld>
            <a:endParaRPr lang="en-CA" dirty="0"/>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49" tIns="46574" rIns="93149" bIns="46574" rtlCol="0" anchor="ctr"/>
          <a:lstStyle/>
          <a:p>
            <a:pPr lvl="0"/>
            <a:endParaRPr lang="en-CA" noProof="0" dirty="0"/>
          </a:p>
        </p:txBody>
      </p:sp>
      <p:sp>
        <p:nvSpPr>
          <p:cNvPr id="5" name="Notes Placeholder 4"/>
          <p:cNvSpPr>
            <a:spLocks noGrp="1"/>
          </p:cNvSpPr>
          <p:nvPr>
            <p:ph type="body" sz="quarter" idx="3"/>
          </p:nvPr>
        </p:nvSpPr>
        <p:spPr>
          <a:xfrm>
            <a:off x="701675" y="4416425"/>
            <a:ext cx="5607050" cy="4181475"/>
          </a:xfrm>
          <a:prstGeom prst="rect">
            <a:avLst/>
          </a:prstGeom>
        </p:spPr>
        <p:txBody>
          <a:bodyPr vert="horz" lIns="93149" tIns="46574" rIns="93149" bIns="46574"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a:p>
        </p:txBody>
      </p:sp>
      <p:sp>
        <p:nvSpPr>
          <p:cNvPr id="6" name="Footer Placeholder 5"/>
          <p:cNvSpPr>
            <a:spLocks noGrp="1"/>
          </p:cNvSpPr>
          <p:nvPr>
            <p:ph type="ftr" sz="quarter" idx="4"/>
          </p:nvPr>
        </p:nvSpPr>
        <p:spPr>
          <a:xfrm>
            <a:off x="0" y="8831263"/>
            <a:ext cx="3038475" cy="463550"/>
          </a:xfrm>
          <a:prstGeom prst="rect">
            <a:avLst/>
          </a:prstGeom>
        </p:spPr>
        <p:txBody>
          <a:bodyPr vert="horz" lIns="93149" tIns="46574" rIns="93149" bIns="46574" rtlCol="0" anchor="b"/>
          <a:lstStyle>
            <a:lvl1pPr algn="l" eaLnBrk="1" fontAlgn="auto" hangingPunct="1">
              <a:spcBef>
                <a:spcPts val="0"/>
              </a:spcBef>
              <a:spcAft>
                <a:spcPts val="0"/>
              </a:spcAft>
              <a:defRPr sz="13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3970338" y="8831263"/>
            <a:ext cx="3038475" cy="463550"/>
          </a:xfrm>
          <a:prstGeom prst="rect">
            <a:avLst/>
          </a:prstGeom>
        </p:spPr>
        <p:txBody>
          <a:bodyPr vert="horz" wrap="square" lIns="93149" tIns="46574" rIns="93149" bIns="46574" numCol="1" anchor="b" anchorCtr="0" compatLnSpc="1">
            <a:prstTxWarp prst="textNoShape">
              <a:avLst/>
            </a:prstTxWarp>
          </a:bodyPr>
          <a:lstStyle>
            <a:lvl1pPr algn="r" eaLnBrk="1" hangingPunct="1">
              <a:defRPr sz="1300">
                <a:latin typeface="Calibri" panose="020F0502020204030204" pitchFamily="34" charset="0"/>
              </a:defRPr>
            </a:lvl1pPr>
          </a:lstStyle>
          <a:p>
            <a:pPr>
              <a:defRPr/>
            </a:pPr>
            <a:fld id="{192DAEF1-157F-47B4-A45A-321E7C02F32E}" type="slidenum">
              <a:rPr lang="en-CA" altLang="en-US"/>
              <a:pPr>
                <a:defRPr/>
              </a:pPr>
              <a:t>‹#›</a:t>
            </a:fld>
            <a:endParaRPr lang="en-CA"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Lynda.com the single space practice  Graphi Design Tips and Tricks Weekly.</a:t>
            </a:r>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15ECD48-936F-4C67-8C10-9B143C754066}" type="slidenum">
              <a:rPr lang="en-CA" altLang="en-US" smtClean="0">
                <a:latin typeface="Calibri" panose="020F0502020204030204" pitchFamily="34" charset="0"/>
              </a:rPr>
              <a:pPr/>
              <a:t>1</a:t>
            </a:fld>
            <a:endParaRPr lang="en-CA" altLang="en-US" smtClean="0">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smtClean="0"/>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6F96902-E3FA-4305-A3C8-6CBD6E3C939B}" type="slidenum">
              <a:rPr lang="en-CA" altLang="en-US" sz="1300" smtClean="0"/>
              <a:pPr>
                <a:spcBef>
                  <a:spcPct val="0"/>
                </a:spcBef>
              </a:pPr>
              <a:t>70</a:t>
            </a:fld>
            <a:endParaRPr lang="en-CA" altLang="en-US" sz="130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8184C78-5394-463B-9BC9-FAC7A3B9D5E7}" type="slidenum">
              <a:rPr lang="en-CA" altLang="en-US" sz="1300" smtClean="0"/>
              <a:pPr>
                <a:spcBef>
                  <a:spcPct val="0"/>
                </a:spcBef>
              </a:pPr>
              <a:t>2</a:t>
            </a:fld>
            <a:endParaRPr lang="en-CA" altLang="en-US" sz="130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Kahoot </a:t>
            </a:r>
            <a:r>
              <a:rPr lang="en-US" altLang="en-US" smtClean="0">
                <a:sym typeface="Wingdings" panose="05000000000000000000" pitchFamily="2" charset="2"/>
              </a:rPr>
              <a:t> lreid2@uwo.ca</a:t>
            </a:r>
            <a:endParaRPr lang="en-US" altLang="en-US"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F0951F8-2F98-4386-9BCC-4B6510F05D78}" type="slidenum">
              <a:rPr lang="en-CA" altLang="en-US" smtClean="0">
                <a:latin typeface="Calibri" panose="020F0502020204030204" pitchFamily="34" charset="0"/>
              </a:rPr>
              <a:pPr/>
              <a:t>33</a:t>
            </a:fld>
            <a:endParaRPr lang="en-CA" altLang="en-US" smtClean="0">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ED99E9A-8D57-4459-9F24-2F3804BCD62C}" type="slidenum">
              <a:rPr lang="en-CA" altLang="en-US" smtClean="0">
                <a:latin typeface="Calibri" panose="020F0502020204030204" pitchFamily="34" charset="0"/>
              </a:rPr>
              <a:pPr/>
              <a:t>35</a:t>
            </a:fld>
            <a:endParaRPr lang="en-CA" altLang="en-US" smtClean="0">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74E579C-DCC5-4E9D-8619-E6AF56457000}" type="slidenum">
              <a:rPr lang="en-CA" altLang="en-US" sz="1300" smtClean="0"/>
              <a:pPr>
                <a:spcBef>
                  <a:spcPct val="0"/>
                </a:spcBef>
              </a:pPr>
              <a:t>36</a:t>
            </a:fld>
            <a:endParaRPr lang="en-CA" altLang="en-US" sz="130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smtClean="0"/>
              <a:t>Resolution</a:t>
            </a:r>
          </a:p>
          <a:p>
            <a:r>
              <a:rPr lang="en-CA" altLang="en-US" smtClean="0"/>
              <a:t>800 by 600</a:t>
            </a:r>
          </a:p>
          <a:p>
            <a:r>
              <a:rPr lang="en-CA" altLang="en-US" smtClean="0"/>
              <a:t>800 by 600</a:t>
            </a: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0AB06A0-F6AD-4113-9CB7-7BC52EB33488}" type="slidenum">
              <a:rPr lang="en-CA" altLang="en-US" sz="1300" smtClean="0"/>
              <a:pPr>
                <a:spcBef>
                  <a:spcPct val="0"/>
                </a:spcBef>
              </a:pPr>
              <a:t>38</a:t>
            </a:fld>
            <a:endParaRPr lang="en-CA" altLang="en-US" sz="130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smtClean="0"/>
              <a:t>72dpi</a:t>
            </a:r>
          </a:p>
          <a:p>
            <a:r>
              <a:rPr lang="en-CA" altLang="en-US" smtClean="0"/>
              <a:t>Quality isnt as good</a:t>
            </a: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F44F705-F6F3-4C32-B165-30C400F53353}" type="slidenum">
              <a:rPr lang="en-CA" altLang="en-US" sz="1300" smtClean="0"/>
              <a:pPr>
                <a:spcBef>
                  <a:spcPct val="0"/>
                </a:spcBef>
              </a:pPr>
              <a:t>40</a:t>
            </a:fld>
            <a:endParaRPr lang="en-CA" altLang="en-US" sz="130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smtClean="0"/>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4338D41-A7A7-43C3-BF30-4EA61D6B2454}" type="slidenum">
              <a:rPr lang="en-CA" altLang="en-US" sz="1300" smtClean="0"/>
              <a:pPr>
                <a:spcBef>
                  <a:spcPct val="0"/>
                </a:spcBef>
              </a:pPr>
              <a:t>45</a:t>
            </a:fld>
            <a:endParaRPr lang="en-CA" altLang="en-US" sz="130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40DD755-D1EE-4D48-84C0-C6EB01DC083C}" type="slidenum">
              <a:rPr lang="en-CA" altLang="en-US" sz="1300" smtClean="0"/>
              <a:pPr>
                <a:spcBef>
                  <a:spcPct val="0"/>
                </a:spcBef>
              </a:pPr>
              <a:t>47</a:t>
            </a:fld>
            <a:endParaRPr lang="en-CA" altLang="en-US" sz="130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Oval 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en-US" dirty="0"/>
          </a:p>
        </p:txBody>
      </p:sp>
      <p:sp>
        <p:nvSpPr>
          <p:cNvPr id="5" name="Oval 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en-US" dirty="0"/>
          </a:p>
        </p:txBody>
      </p:sp>
      <p:sp>
        <p:nvSpPr>
          <p:cNvPr id="14" name="Title 13"/>
          <p:cNvSpPr>
            <a:spLocks noGrp="1"/>
          </p:cNvSpPr>
          <p:nvPr>
            <p:ph type="ctrTitle"/>
          </p:nvPr>
        </p:nvSpPr>
        <p:spPr>
          <a:xfrm>
            <a:off x="1432560" y="359898"/>
            <a:ext cx="7406640" cy="1472184"/>
          </a:xfrm>
        </p:spPr>
        <p:txBody>
          <a:bodyPr anchor="b"/>
          <a:lstStyle>
            <a:lvl1pPr algn="l">
              <a:defRPr/>
            </a:lvl1pPr>
            <a:extLst/>
          </a:lstStyle>
          <a:p>
            <a:r>
              <a:rPr lang="en-US" smtClean="0"/>
              <a:t>Click to edit Master title style</a:t>
            </a:r>
            <a:endParaRPr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6" name="Date Placeholder 6"/>
          <p:cNvSpPr>
            <a:spLocks noGrp="1"/>
          </p:cNvSpPr>
          <p:nvPr>
            <p:ph type="dt" sz="half" idx="10"/>
          </p:nvPr>
        </p:nvSpPr>
        <p:spPr/>
        <p:txBody>
          <a:bodyPr/>
          <a:lstStyle>
            <a:lvl1pPr>
              <a:defRPr/>
            </a:lvl1pPr>
            <a:extLst/>
          </a:lstStyle>
          <a:p>
            <a:pPr>
              <a:defRPr/>
            </a:pPr>
            <a:fld id="{9DEB245A-EEE6-44E2-81AD-13CAA469FA71}" type="datetime1">
              <a:rPr lang="en-US"/>
              <a:pPr>
                <a:defRPr/>
              </a:pPr>
              <a:t>1/13/2020</a:t>
            </a:fld>
            <a:endParaRPr lang="en-CA" dirty="0"/>
          </a:p>
        </p:txBody>
      </p:sp>
      <p:sp>
        <p:nvSpPr>
          <p:cNvPr id="7" name="Footer Placeholder 19"/>
          <p:cNvSpPr>
            <a:spLocks noGrp="1"/>
          </p:cNvSpPr>
          <p:nvPr>
            <p:ph type="ftr" sz="quarter" idx="11"/>
          </p:nvPr>
        </p:nvSpPr>
        <p:spPr/>
        <p:txBody>
          <a:bodyPr/>
          <a:lstStyle>
            <a:lvl1pPr>
              <a:defRPr/>
            </a:lvl1pPr>
            <a:extLst/>
          </a:lstStyle>
          <a:p>
            <a:pPr>
              <a:defRPr/>
            </a:pPr>
            <a:endParaRPr lang="en-CA"/>
          </a:p>
        </p:txBody>
      </p:sp>
      <p:sp>
        <p:nvSpPr>
          <p:cNvPr id="8" name="Slide Number Placeholder 9"/>
          <p:cNvSpPr>
            <a:spLocks noGrp="1"/>
          </p:cNvSpPr>
          <p:nvPr>
            <p:ph type="sldNum" sz="quarter" idx="12"/>
          </p:nvPr>
        </p:nvSpPr>
        <p:spPr/>
        <p:txBody>
          <a:bodyPr/>
          <a:lstStyle>
            <a:lvl1pPr>
              <a:defRPr/>
            </a:lvl1pPr>
          </a:lstStyle>
          <a:p>
            <a:pPr>
              <a:defRPr/>
            </a:pPr>
            <a:fld id="{D5984EDC-C2A7-40C1-A69A-F7887D5C3FFA}" type="slidenum">
              <a:rPr lang="en-CA" altLang="en-US"/>
              <a:pPr>
                <a:defRPr/>
              </a:pPr>
              <a:t>‹#›</a:t>
            </a:fld>
            <a:endParaRPr lang="en-CA" altLang="en-US"/>
          </a:p>
        </p:txBody>
      </p:sp>
    </p:spTree>
    <p:extLst>
      <p:ext uri="{BB962C8B-B14F-4D97-AF65-F5344CB8AC3E}">
        <p14:creationId xmlns:p14="http://schemas.microsoft.com/office/powerpoint/2010/main" val="1861412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1A51D49F-02F6-4180-930C-74E6C41543FB}" type="datetime1">
              <a:rPr lang="en-US"/>
              <a:pPr>
                <a:defRPr/>
              </a:pPr>
              <a:t>1/13/2020</a:t>
            </a:fld>
            <a:endParaRPr lang="en-CA" dirty="0"/>
          </a:p>
        </p:txBody>
      </p:sp>
      <p:sp>
        <p:nvSpPr>
          <p:cNvPr id="5" name="Footer Placeholder 9"/>
          <p:cNvSpPr>
            <a:spLocks noGrp="1"/>
          </p:cNvSpPr>
          <p:nvPr>
            <p:ph type="ftr" sz="quarter" idx="11"/>
          </p:nvPr>
        </p:nvSpPr>
        <p:spPr/>
        <p:txBody>
          <a:bodyPr/>
          <a:lstStyle>
            <a:lvl1pPr>
              <a:defRPr/>
            </a:lvl1pPr>
          </a:lstStyle>
          <a:p>
            <a:pPr>
              <a:defRPr/>
            </a:pPr>
            <a:endParaRPr lang="en-CA"/>
          </a:p>
        </p:txBody>
      </p:sp>
      <p:sp>
        <p:nvSpPr>
          <p:cNvPr id="6" name="Slide Number Placeholder 21"/>
          <p:cNvSpPr>
            <a:spLocks noGrp="1"/>
          </p:cNvSpPr>
          <p:nvPr>
            <p:ph type="sldNum" sz="quarter" idx="12"/>
          </p:nvPr>
        </p:nvSpPr>
        <p:spPr/>
        <p:txBody>
          <a:bodyPr/>
          <a:lstStyle>
            <a:lvl1pPr>
              <a:defRPr/>
            </a:lvl1pPr>
          </a:lstStyle>
          <a:p>
            <a:pPr>
              <a:defRPr/>
            </a:pPr>
            <a:fld id="{B40DA1E7-4CAA-451F-8D98-9888522801A1}" type="slidenum">
              <a:rPr lang="en-CA" altLang="en-US"/>
              <a:pPr>
                <a:defRPr/>
              </a:pPr>
              <a:t>‹#›</a:t>
            </a:fld>
            <a:endParaRPr lang="en-CA" altLang="en-US"/>
          </a:p>
        </p:txBody>
      </p:sp>
    </p:spTree>
    <p:extLst>
      <p:ext uri="{BB962C8B-B14F-4D97-AF65-F5344CB8AC3E}">
        <p14:creationId xmlns:p14="http://schemas.microsoft.com/office/powerpoint/2010/main" val="2515481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43000" y="274640"/>
            <a:ext cx="5562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5AFABFDD-5FFC-412E-BBA9-112B5C47818A}" type="datetime1">
              <a:rPr lang="en-US"/>
              <a:pPr>
                <a:defRPr/>
              </a:pPr>
              <a:t>1/13/2020</a:t>
            </a:fld>
            <a:endParaRPr lang="en-CA" dirty="0"/>
          </a:p>
        </p:txBody>
      </p:sp>
      <p:sp>
        <p:nvSpPr>
          <p:cNvPr id="5" name="Footer Placeholder 9"/>
          <p:cNvSpPr>
            <a:spLocks noGrp="1"/>
          </p:cNvSpPr>
          <p:nvPr>
            <p:ph type="ftr" sz="quarter" idx="11"/>
          </p:nvPr>
        </p:nvSpPr>
        <p:spPr/>
        <p:txBody>
          <a:bodyPr/>
          <a:lstStyle>
            <a:lvl1pPr>
              <a:defRPr/>
            </a:lvl1pPr>
          </a:lstStyle>
          <a:p>
            <a:pPr>
              <a:defRPr/>
            </a:pPr>
            <a:endParaRPr lang="en-CA"/>
          </a:p>
        </p:txBody>
      </p:sp>
      <p:sp>
        <p:nvSpPr>
          <p:cNvPr id="6" name="Slide Number Placeholder 21"/>
          <p:cNvSpPr>
            <a:spLocks noGrp="1"/>
          </p:cNvSpPr>
          <p:nvPr>
            <p:ph type="sldNum" sz="quarter" idx="12"/>
          </p:nvPr>
        </p:nvSpPr>
        <p:spPr/>
        <p:txBody>
          <a:bodyPr/>
          <a:lstStyle>
            <a:lvl1pPr>
              <a:defRPr/>
            </a:lvl1pPr>
          </a:lstStyle>
          <a:p>
            <a:pPr>
              <a:defRPr/>
            </a:pPr>
            <a:fld id="{5E2D0CD5-B705-4441-8416-E3BE29729EF7}" type="slidenum">
              <a:rPr lang="en-CA" altLang="en-US"/>
              <a:pPr>
                <a:defRPr/>
              </a:pPr>
              <a:t>‹#›</a:t>
            </a:fld>
            <a:endParaRPr lang="en-CA" altLang="en-US"/>
          </a:p>
        </p:txBody>
      </p:sp>
    </p:spTree>
    <p:extLst>
      <p:ext uri="{BB962C8B-B14F-4D97-AF65-F5344CB8AC3E}">
        <p14:creationId xmlns:p14="http://schemas.microsoft.com/office/powerpoint/2010/main" val="123033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DBCAEB69-31B1-4E21-9F09-C87DADB251DA}" type="datetime1">
              <a:rPr lang="en-US"/>
              <a:pPr>
                <a:defRPr/>
              </a:pPr>
              <a:t>1/13/2020</a:t>
            </a:fld>
            <a:endParaRPr lang="en-CA" dirty="0"/>
          </a:p>
        </p:txBody>
      </p:sp>
      <p:sp>
        <p:nvSpPr>
          <p:cNvPr id="5" name="Footer Placeholder 9"/>
          <p:cNvSpPr>
            <a:spLocks noGrp="1"/>
          </p:cNvSpPr>
          <p:nvPr>
            <p:ph type="ftr" sz="quarter" idx="11"/>
          </p:nvPr>
        </p:nvSpPr>
        <p:spPr/>
        <p:txBody>
          <a:bodyPr/>
          <a:lstStyle>
            <a:lvl1pPr>
              <a:defRPr/>
            </a:lvl1pPr>
          </a:lstStyle>
          <a:p>
            <a:pPr>
              <a:defRPr/>
            </a:pPr>
            <a:endParaRPr lang="en-CA"/>
          </a:p>
        </p:txBody>
      </p:sp>
      <p:sp>
        <p:nvSpPr>
          <p:cNvPr id="6" name="Slide Number Placeholder 21"/>
          <p:cNvSpPr>
            <a:spLocks noGrp="1"/>
          </p:cNvSpPr>
          <p:nvPr>
            <p:ph type="sldNum" sz="quarter" idx="12"/>
          </p:nvPr>
        </p:nvSpPr>
        <p:spPr/>
        <p:txBody>
          <a:bodyPr/>
          <a:lstStyle>
            <a:lvl1pPr>
              <a:defRPr/>
            </a:lvl1pPr>
          </a:lstStyle>
          <a:p>
            <a:pPr>
              <a:defRPr/>
            </a:pPr>
            <a:fld id="{BAB862E5-B60B-450D-8311-D7BAC39E74B6}" type="slidenum">
              <a:rPr lang="en-CA" altLang="en-US"/>
              <a:pPr>
                <a:defRPr/>
              </a:pPr>
              <a:t>‹#›</a:t>
            </a:fld>
            <a:endParaRPr lang="en-CA" altLang="en-US"/>
          </a:p>
        </p:txBody>
      </p:sp>
    </p:spTree>
    <p:extLst>
      <p:ext uri="{BB962C8B-B14F-4D97-AF65-F5344CB8AC3E}">
        <p14:creationId xmlns:p14="http://schemas.microsoft.com/office/powerpoint/2010/main" val="2198281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2282825" y="0"/>
            <a:ext cx="6858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p:cNvSpPr/>
          <p:nvPr/>
        </p:nvSpPr>
        <p:spPr bwMode="invGray">
          <a:xfrm>
            <a:off x="2286000" y="0"/>
            <a:ext cx="76200"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Oval 5"/>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en-US" dirty="0"/>
          </a:p>
        </p:txBody>
      </p:sp>
      <p:sp>
        <p:nvSpPr>
          <p:cNvPr id="7" name="Oval 6"/>
          <p:cNvSpPr/>
          <p:nvPr/>
        </p:nvSpPr>
        <p:spPr>
          <a:xfrm>
            <a:off x="2408238" y="2746375"/>
            <a:ext cx="63500"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en-US" dirty="0"/>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lang="en-US" smtClean="0"/>
              <a:t>Click to edit Master title style</a:t>
            </a:r>
            <a:endParaRPr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8" name="Date Placeholder 3"/>
          <p:cNvSpPr>
            <a:spLocks noGrp="1"/>
          </p:cNvSpPr>
          <p:nvPr>
            <p:ph type="dt" sz="half" idx="10"/>
          </p:nvPr>
        </p:nvSpPr>
        <p:spPr/>
        <p:txBody>
          <a:bodyPr/>
          <a:lstStyle>
            <a:lvl1pPr>
              <a:defRPr/>
            </a:lvl1pPr>
            <a:extLst/>
          </a:lstStyle>
          <a:p>
            <a:pPr>
              <a:defRPr/>
            </a:pPr>
            <a:fld id="{901E55E0-EB5B-4E09-A884-6D16D16D1B4E}" type="datetime1">
              <a:rPr lang="en-US"/>
              <a:pPr>
                <a:defRPr/>
              </a:pPr>
              <a:t>1/13/2020</a:t>
            </a:fld>
            <a:endParaRPr lang="en-CA" dirty="0"/>
          </a:p>
        </p:txBody>
      </p:sp>
      <p:sp>
        <p:nvSpPr>
          <p:cNvPr id="9" name="Footer Placeholder 4"/>
          <p:cNvSpPr>
            <a:spLocks noGrp="1"/>
          </p:cNvSpPr>
          <p:nvPr>
            <p:ph type="ftr" sz="quarter" idx="11"/>
          </p:nvPr>
        </p:nvSpPr>
        <p:spPr/>
        <p:txBody>
          <a:bodyPr/>
          <a:lstStyle>
            <a:lvl1pPr>
              <a:defRPr/>
            </a:lvl1pPr>
            <a:extLst/>
          </a:lstStyle>
          <a:p>
            <a:pPr>
              <a:defRPr/>
            </a:pPr>
            <a:endParaRPr lang="en-CA"/>
          </a:p>
        </p:txBody>
      </p:sp>
      <p:sp>
        <p:nvSpPr>
          <p:cNvPr id="10" name="Slide Number Placeholder 5"/>
          <p:cNvSpPr>
            <a:spLocks noGrp="1"/>
          </p:cNvSpPr>
          <p:nvPr>
            <p:ph type="sldNum" sz="quarter" idx="12"/>
          </p:nvPr>
        </p:nvSpPr>
        <p:spPr/>
        <p:txBody>
          <a:bodyPr/>
          <a:lstStyle>
            <a:lvl1pPr>
              <a:defRPr/>
            </a:lvl1pPr>
          </a:lstStyle>
          <a:p>
            <a:pPr>
              <a:defRPr/>
            </a:pPr>
            <a:fld id="{C5EC7BCC-6872-407D-BFFA-E4D3F3B89E79}" type="slidenum">
              <a:rPr lang="en-CA" altLang="en-US"/>
              <a:pPr>
                <a:defRPr/>
              </a:pPr>
              <a:t>‹#›</a:t>
            </a:fld>
            <a:endParaRPr lang="en-CA" altLang="en-US"/>
          </a:p>
        </p:txBody>
      </p:sp>
    </p:spTree>
    <p:extLst>
      <p:ext uri="{BB962C8B-B14F-4D97-AF65-F5344CB8AC3E}">
        <p14:creationId xmlns:p14="http://schemas.microsoft.com/office/powerpoint/2010/main" val="3410975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fld id="{670CB207-A103-4203-9FB5-3D9DFA5A7FC5}" type="datetime1">
              <a:rPr lang="en-US"/>
              <a:pPr>
                <a:defRPr/>
              </a:pPr>
              <a:t>1/13/2020</a:t>
            </a:fld>
            <a:endParaRPr lang="en-CA" dirty="0"/>
          </a:p>
        </p:txBody>
      </p:sp>
      <p:sp>
        <p:nvSpPr>
          <p:cNvPr id="6" name="Footer Placeholder 9"/>
          <p:cNvSpPr>
            <a:spLocks noGrp="1"/>
          </p:cNvSpPr>
          <p:nvPr>
            <p:ph type="ftr" sz="quarter" idx="11"/>
          </p:nvPr>
        </p:nvSpPr>
        <p:spPr/>
        <p:txBody>
          <a:bodyPr/>
          <a:lstStyle>
            <a:lvl1pPr>
              <a:defRPr/>
            </a:lvl1pPr>
          </a:lstStyle>
          <a:p>
            <a:pPr>
              <a:defRPr/>
            </a:pPr>
            <a:endParaRPr lang="en-CA"/>
          </a:p>
        </p:txBody>
      </p:sp>
      <p:sp>
        <p:nvSpPr>
          <p:cNvPr id="7" name="Slide Number Placeholder 21"/>
          <p:cNvSpPr>
            <a:spLocks noGrp="1"/>
          </p:cNvSpPr>
          <p:nvPr>
            <p:ph type="sldNum" sz="quarter" idx="12"/>
          </p:nvPr>
        </p:nvSpPr>
        <p:spPr/>
        <p:txBody>
          <a:bodyPr/>
          <a:lstStyle>
            <a:lvl1pPr>
              <a:defRPr/>
            </a:lvl1pPr>
          </a:lstStyle>
          <a:p>
            <a:pPr>
              <a:defRPr/>
            </a:pPr>
            <a:fld id="{3D9EAE1A-8E13-45DB-B2CD-C3F12F3877A0}" type="slidenum">
              <a:rPr lang="en-CA" altLang="en-US"/>
              <a:pPr>
                <a:defRPr/>
              </a:pPr>
              <a:t>‹#›</a:t>
            </a:fld>
            <a:endParaRPr lang="en-CA" altLang="en-US"/>
          </a:p>
        </p:txBody>
      </p:sp>
    </p:spTree>
    <p:extLst>
      <p:ext uri="{BB962C8B-B14F-4D97-AF65-F5344CB8AC3E}">
        <p14:creationId xmlns:p14="http://schemas.microsoft.com/office/powerpoint/2010/main" val="3726314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lstStyle>
            <a:lvl1pPr algn="ctr">
              <a:defRPr sz="4500" b="1" cap="none" baseline="0"/>
            </a:lvl1pPr>
            <a:extLst/>
          </a:lstStyle>
          <a:p>
            <a:r>
              <a:rPr lang="en-US" smtClean="0"/>
              <a:t>Click to edit Master title style</a:t>
            </a:r>
            <a:endParaRPr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dirty="0"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extLst/>
          </a:lstStyle>
          <a:p>
            <a:pPr>
              <a:defRPr/>
            </a:pPr>
            <a:fld id="{F9E783E7-55F9-4667-8BD9-5EA303212B6B}" type="datetime1">
              <a:rPr lang="en-US"/>
              <a:pPr>
                <a:defRPr/>
              </a:pPr>
              <a:t>1/13/2020</a:t>
            </a:fld>
            <a:endParaRPr lang="en-CA" dirty="0"/>
          </a:p>
        </p:txBody>
      </p:sp>
      <p:sp>
        <p:nvSpPr>
          <p:cNvPr id="8" name="Footer Placeholder 7"/>
          <p:cNvSpPr>
            <a:spLocks noGrp="1"/>
          </p:cNvSpPr>
          <p:nvPr>
            <p:ph type="ftr" sz="quarter" idx="11"/>
          </p:nvPr>
        </p:nvSpPr>
        <p:spPr/>
        <p:txBody>
          <a:bodyPr/>
          <a:lstStyle>
            <a:lvl1pPr>
              <a:defRPr/>
            </a:lvl1pPr>
            <a:extLst/>
          </a:lstStyle>
          <a:p>
            <a:pPr>
              <a:defRPr/>
            </a:pPr>
            <a:endParaRPr lang="en-CA"/>
          </a:p>
        </p:txBody>
      </p:sp>
      <p:sp>
        <p:nvSpPr>
          <p:cNvPr id="9" name="Slide Number Placeholder 8"/>
          <p:cNvSpPr>
            <a:spLocks noGrp="1"/>
          </p:cNvSpPr>
          <p:nvPr>
            <p:ph type="sldNum" sz="quarter" idx="12"/>
          </p:nvPr>
        </p:nvSpPr>
        <p:spPr/>
        <p:txBody>
          <a:bodyPr/>
          <a:lstStyle>
            <a:lvl1pPr>
              <a:defRPr/>
            </a:lvl1pPr>
          </a:lstStyle>
          <a:p>
            <a:pPr>
              <a:defRPr/>
            </a:pPr>
            <a:fld id="{698D0CB5-BD95-4E43-B4FB-109C04C60622}" type="slidenum">
              <a:rPr lang="en-CA" altLang="en-US"/>
              <a:pPr>
                <a:defRPr/>
              </a:pPr>
              <a:t>‹#›</a:t>
            </a:fld>
            <a:endParaRPr lang="en-CA" altLang="en-US"/>
          </a:p>
        </p:txBody>
      </p:sp>
    </p:spTree>
    <p:extLst>
      <p:ext uri="{BB962C8B-B14F-4D97-AF65-F5344CB8AC3E}">
        <p14:creationId xmlns:p14="http://schemas.microsoft.com/office/powerpoint/2010/main" val="4180617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fld id="{408B0680-8C1A-4327-A2B6-1B631D486D20}" type="datetime1">
              <a:rPr lang="en-US"/>
              <a:pPr>
                <a:defRPr/>
              </a:pPr>
              <a:t>1/13/2020</a:t>
            </a:fld>
            <a:endParaRPr lang="en-CA" dirty="0"/>
          </a:p>
        </p:txBody>
      </p:sp>
      <p:sp>
        <p:nvSpPr>
          <p:cNvPr id="4" name="Footer Placeholder 9"/>
          <p:cNvSpPr>
            <a:spLocks noGrp="1"/>
          </p:cNvSpPr>
          <p:nvPr>
            <p:ph type="ftr" sz="quarter" idx="11"/>
          </p:nvPr>
        </p:nvSpPr>
        <p:spPr/>
        <p:txBody>
          <a:bodyPr/>
          <a:lstStyle>
            <a:lvl1pPr>
              <a:defRPr/>
            </a:lvl1pPr>
          </a:lstStyle>
          <a:p>
            <a:pPr>
              <a:defRPr/>
            </a:pPr>
            <a:endParaRPr lang="en-CA"/>
          </a:p>
        </p:txBody>
      </p:sp>
      <p:sp>
        <p:nvSpPr>
          <p:cNvPr id="5" name="Slide Number Placeholder 21"/>
          <p:cNvSpPr>
            <a:spLocks noGrp="1"/>
          </p:cNvSpPr>
          <p:nvPr>
            <p:ph type="sldNum" sz="quarter" idx="12"/>
          </p:nvPr>
        </p:nvSpPr>
        <p:spPr/>
        <p:txBody>
          <a:bodyPr/>
          <a:lstStyle>
            <a:lvl1pPr>
              <a:defRPr/>
            </a:lvl1pPr>
          </a:lstStyle>
          <a:p>
            <a:pPr>
              <a:defRPr/>
            </a:pPr>
            <a:fld id="{AE293BC9-2947-4FDC-862B-31A885BF7D63}" type="slidenum">
              <a:rPr lang="en-CA" altLang="en-US"/>
              <a:pPr>
                <a:defRPr/>
              </a:pPr>
              <a:t>‹#›</a:t>
            </a:fld>
            <a:endParaRPr lang="en-CA" altLang="en-US"/>
          </a:p>
        </p:txBody>
      </p:sp>
    </p:spTree>
    <p:extLst>
      <p:ext uri="{BB962C8B-B14F-4D97-AF65-F5344CB8AC3E}">
        <p14:creationId xmlns:p14="http://schemas.microsoft.com/office/powerpoint/2010/main" val="230182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1014413" y="0"/>
            <a:ext cx="812958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 name="Rectangle 2"/>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Date Placeholder 1"/>
          <p:cNvSpPr>
            <a:spLocks noGrp="1"/>
          </p:cNvSpPr>
          <p:nvPr>
            <p:ph type="dt" sz="half" idx="10"/>
          </p:nvPr>
        </p:nvSpPr>
        <p:spPr/>
        <p:txBody>
          <a:bodyPr/>
          <a:lstStyle>
            <a:lvl1pPr>
              <a:defRPr/>
            </a:lvl1pPr>
            <a:extLst/>
          </a:lstStyle>
          <a:p>
            <a:pPr>
              <a:defRPr/>
            </a:pPr>
            <a:fld id="{76477048-244B-4C47-B979-BF67184B648E}" type="datetime1">
              <a:rPr lang="en-US"/>
              <a:pPr>
                <a:defRPr/>
              </a:pPr>
              <a:t>1/13/2020</a:t>
            </a:fld>
            <a:endParaRPr lang="en-CA" dirty="0"/>
          </a:p>
        </p:txBody>
      </p:sp>
      <p:sp>
        <p:nvSpPr>
          <p:cNvPr id="5" name="Footer Placeholder 2"/>
          <p:cNvSpPr>
            <a:spLocks noGrp="1"/>
          </p:cNvSpPr>
          <p:nvPr>
            <p:ph type="ftr" sz="quarter" idx="11"/>
          </p:nvPr>
        </p:nvSpPr>
        <p:spPr/>
        <p:txBody>
          <a:bodyPr/>
          <a:lstStyle>
            <a:lvl1pPr>
              <a:defRPr/>
            </a:lvl1pPr>
            <a:extLst/>
          </a:lstStyle>
          <a:p>
            <a:pPr>
              <a:defRPr/>
            </a:pPr>
            <a:endParaRPr lang="en-CA"/>
          </a:p>
        </p:txBody>
      </p:sp>
      <p:sp>
        <p:nvSpPr>
          <p:cNvPr id="6" name="Slide Number Placeholder 3"/>
          <p:cNvSpPr>
            <a:spLocks noGrp="1"/>
          </p:cNvSpPr>
          <p:nvPr>
            <p:ph type="sldNum" sz="quarter" idx="12"/>
          </p:nvPr>
        </p:nvSpPr>
        <p:spPr/>
        <p:txBody>
          <a:bodyPr/>
          <a:lstStyle>
            <a:lvl1pPr>
              <a:defRPr/>
            </a:lvl1pPr>
          </a:lstStyle>
          <a:p>
            <a:pPr>
              <a:defRPr/>
            </a:pPr>
            <a:fld id="{9CD06B4B-3000-4F90-B8AF-7FE0927AEE45}" type="slidenum">
              <a:rPr lang="en-CA" altLang="en-US"/>
              <a:pPr>
                <a:defRPr/>
              </a:pPr>
              <a:t>‹#›</a:t>
            </a:fld>
            <a:endParaRPr lang="en-CA" altLang="en-US"/>
          </a:p>
        </p:txBody>
      </p:sp>
    </p:spTree>
    <p:extLst>
      <p:ext uri="{BB962C8B-B14F-4D97-AF65-F5344CB8AC3E}">
        <p14:creationId xmlns:p14="http://schemas.microsoft.com/office/powerpoint/2010/main" val="3500178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lang="en-US" smtClean="0"/>
              <a:t>Click to edit Master title style</a:t>
            </a:r>
            <a:endParaRPr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fld id="{A41C577C-4AC8-45ED-9CEE-6AF9FF827C56}" type="datetime1">
              <a:rPr lang="en-US"/>
              <a:pPr>
                <a:defRPr/>
              </a:pPr>
              <a:t>1/13/2020</a:t>
            </a:fld>
            <a:endParaRPr lang="en-CA" dirty="0"/>
          </a:p>
        </p:txBody>
      </p:sp>
      <p:sp>
        <p:nvSpPr>
          <p:cNvPr id="6" name="Footer Placeholder 5"/>
          <p:cNvSpPr>
            <a:spLocks noGrp="1"/>
          </p:cNvSpPr>
          <p:nvPr>
            <p:ph type="ftr" sz="quarter" idx="11"/>
          </p:nvPr>
        </p:nvSpPr>
        <p:spPr/>
        <p:txBody>
          <a:bodyPr/>
          <a:lstStyle>
            <a:lvl1pPr>
              <a:defRPr/>
            </a:lvl1pPr>
            <a:extLst/>
          </a:lstStyle>
          <a:p>
            <a:pPr>
              <a:defRPr/>
            </a:pPr>
            <a:endParaRPr lang="en-CA"/>
          </a:p>
        </p:txBody>
      </p:sp>
      <p:sp>
        <p:nvSpPr>
          <p:cNvPr id="7" name="Slide Number Placeholder 6"/>
          <p:cNvSpPr>
            <a:spLocks noGrp="1"/>
          </p:cNvSpPr>
          <p:nvPr>
            <p:ph type="sldNum" sz="quarter" idx="12"/>
          </p:nvPr>
        </p:nvSpPr>
        <p:spPr/>
        <p:txBody>
          <a:bodyPr/>
          <a:lstStyle>
            <a:lvl1pPr>
              <a:defRPr/>
            </a:lvl1pPr>
          </a:lstStyle>
          <a:p>
            <a:pPr>
              <a:defRPr/>
            </a:pPr>
            <a:fld id="{2D2D8E08-69AE-473F-A5EB-B2BD32544C44}" type="slidenum">
              <a:rPr lang="en-CA" altLang="en-US"/>
              <a:pPr>
                <a:defRPr/>
              </a:pPr>
              <a:t>‹#›</a:t>
            </a:fld>
            <a:endParaRPr lang="en-CA" altLang="en-US"/>
          </a:p>
        </p:txBody>
      </p:sp>
    </p:spTree>
    <p:extLst>
      <p:ext uri="{BB962C8B-B14F-4D97-AF65-F5344CB8AC3E}">
        <p14:creationId xmlns:p14="http://schemas.microsoft.com/office/powerpoint/2010/main" val="2671847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p>
            <a:pPr indent="-283464" eaLnBrk="1" fontAlgn="auto" hangingPunct="1">
              <a:lnSpc>
                <a:spcPts val="3000"/>
              </a:lnSpc>
              <a:spcBef>
                <a:spcPts val="600"/>
              </a:spcBef>
              <a:spcAft>
                <a:spcPts val="0"/>
              </a:spcAft>
              <a:buClr>
                <a:schemeClr val="accent1"/>
              </a:buClr>
              <a:buSzPct val="80000"/>
              <a:buFont typeface="Wingdings 2"/>
              <a:buNone/>
              <a:defRPr/>
            </a:pPr>
            <a:endParaRPr lang="en-US" sz="3200" dirty="0">
              <a:latin typeface="+mn-lt"/>
              <a:cs typeface="+mn-cs"/>
            </a:endParaRPr>
          </a:p>
        </p:txBody>
      </p:sp>
      <p:sp>
        <p:nvSpPr>
          <p:cNvPr id="6" name="Flowchart: Process 5"/>
          <p:cNvSpPr/>
          <p:nvPr/>
        </p:nvSpPr>
        <p:spPr>
          <a:xfrm rot="19468671">
            <a:off x="396875" y="954088"/>
            <a:ext cx="685800" cy="204787"/>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Flowchart: Process 6"/>
          <p:cNvSpPr/>
          <p:nvPr/>
        </p:nvSpPr>
        <p:spPr>
          <a:xfrm rot="2103354" flipH="1">
            <a:off x="5003800" y="936625"/>
            <a:ext cx="649288"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lang="en-US" smtClean="0"/>
              <a:t>Click to edit Master title style</a:t>
            </a:r>
            <a:endParaRPr lang="en-US"/>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8" name="Date Placeholder 4"/>
          <p:cNvSpPr>
            <a:spLocks noGrp="1"/>
          </p:cNvSpPr>
          <p:nvPr>
            <p:ph type="dt" sz="half" idx="10"/>
          </p:nvPr>
        </p:nvSpPr>
        <p:spPr/>
        <p:txBody>
          <a:bodyPr/>
          <a:lstStyle>
            <a:lvl1pPr>
              <a:defRPr/>
            </a:lvl1pPr>
            <a:extLst/>
          </a:lstStyle>
          <a:p>
            <a:pPr>
              <a:defRPr/>
            </a:pPr>
            <a:fld id="{3318B051-4B50-4008-8349-0B9FB0B04002}" type="datetime1">
              <a:rPr lang="en-US"/>
              <a:pPr>
                <a:defRPr/>
              </a:pPr>
              <a:t>1/13/2020</a:t>
            </a:fld>
            <a:endParaRPr lang="en-CA" dirty="0"/>
          </a:p>
        </p:txBody>
      </p:sp>
      <p:sp>
        <p:nvSpPr>
          <p:cNvPr id="9" name="Footer Placeholder 5"/>
          <p:cNvSpPr>
            <a:spLocks noGrp="1"/>
          </p:cNvSpPr>
          <p:nvPr>
            <p:ph type="ftr" sz="quarter" idx="11"/>
          </p:nvPr>
        </p:nvSpPr>
        <p:spPr/>
        <p:txBody>
          <a:bodyPr/>
          <a:lstStyle>
            <a:lvl1pPr>
              <a:defRPr/>
            </a:lvl1pPr>
            <a:extLst/>
          </a:lstStyle>
          <a:p>
            <a:pPr>
              <a:defRPr/>
            </a:pPr>
            <a:endParaRPr lang="en-CA"/>
          </a:p>
        </p:txBody>
      </p:sp>
      <p:sp>
        <p:nvSpPr>
          <p:cNvPr id="10" name="Slide Number Placeholder 6"/>
          <p:cNvSpPr>
            <a:spLocks noGrp="1"/>
          </p:cNvSpPr>
          <p:nvPr>
            <p:ph type="sldNum" sz="quarter" idx="12"/>
          </p:nvPr>
        </p:nvSpPr>
        <p:spPr/>
        <p:txBody>
          <a:bodyPr/>
          <a:lstStyle>
            <a:lvl1pPr>
              <a:defRPr/>
            </a:lvl1pPr>
          </a:lstStyle>
          <a:p>
            <a:pPr>
              <a:defRPr/>
            </a:pPr>
            <a:fld id="{2228474F-3C17-48FF-B3B3-A79BFF082FAD}" type="slidenum">
              <a:rPr lang="en-CA" altLang="en-US"/>
              <a:pPr>
                <a:defRPr/>
              </a:pPr>
              <a:t>‹#›</a:t>
            </a:fld>
            <a:endParaRPr lang="en-CA" altLang="en-US"/>
          </a:p>
        </p:txBody>
      </p:sp>
    </p:spTree>
    <p:extLst>
      <p:ext uri="{BB962C8B-B14F-4D97-AF65-F5344CB8AC3E}">
        <p14:creationId xmlns:p14="http://schemas.microsoft.com/office/powerpoint/2010/main" val="2329533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Pie 6"/>
          <p:cNvSpPr/>
          <p:nvPr/>
        </p:nvSpPr>
        <p:spPr>
          <a:xfrm>
            <a:off x="-815975" y="-815975"/>
            <a:ext cx="16383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 name="Oval 7"/>
          <p:cNvSpPr/>
          <p:nvPr/>
        </p:nvSpPr>
        <p:spPr>
          <a:xfrm>
            <a:off x="168275" y="20638"/>
            <a:ext cx="1703388" cy="170338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 name="Rectangle 11"/>
          <p:cNvSpPr/>
          <p:nvPr/>
        </p:nvSpPr>
        <p:spPr>
          <a:xfrm>
            <a:off x="500063" y="0"/>
            <a:ext cx="8429625"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Title Placeholder 4"/>
          <p:cNvSpPr>
            <a:spLocks noGrp="1"/>
          </p:cNvSpPr>
          <p:nvPr>
            <p:ph type="title"/>
          </p:nvPr>
        </p:nvSpPr>
        <p:spPr>
          <a:xfrm>
            <a:off x="857250" y="142875"/>
            <a:ext cx="8072438" cy="1143000"/>
          </a:xfrm>
          <a:prstGeom prst="rect">
            <a:avLst/>
          </a:prstGeom>
        </p:spPr>
        <p:txBody>
          <a:bodyPr anchor="ctr">
            <a:normAutofit/>
          </a:bodyPr>
          <a:lstStyle/>
          <a:p>
            <a:r>
              <a:rPr lang="en-US" dirty="0" smtClean="0"/>
              <a:t>Click to edit Master title style</a:t>
            </a:r>
            <a:endParaRPr lang="en-US" dirty="0"/>
          </a:p>
        </p:txBody>
      </p:sp>
      <p:sp>
        <p:nvSpPr>
          <p:cNvPr id="1033" name="Text Placeholder 8"/>
          <p:cNvSpPr>
            <a:spLocks noGrp="1"/>
          </p:cNvSpPr>
          <p:nvPr>
            <p:ph type="body" idx="1"/>
          </p:nvPr>
        </p:nvSpPr>
        <p:spPr bwMode="auto">
          <a:xfrm>
            <a:off x="857250" y="1285875"/>
            <a:ext cx="8077200" cy="507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fontAlgn="auto" latinLnBrk="0" hangingPunct="1">
              <a:spcBef>
                <a:spcPts val="0"/>
              </a:spcBef>
              <a:spcAft>
                <a:spcPts val="0"/>
              </a:spcAft>
              <a:defRPr kumimoji="0" sz="1200">
                <a:solidFill>
                  <a:schemeClr val="bg2">
                    <a:shade val="50000"/>
                    <a:satMod val="200000"/>
                  </a:schemeClr>
                </a:solidFill>
                <a:latin typeface="+mn-lt"/>
                <a:cs typeface="+mn-cs"/>
              </a:defRPr>
            </a:lvl1pPr>
            <a:extLst/>
          </a:lstStyle>
          <a:p>
            <a:pPr>
              <a:defRPr/>
            </a:pPr>
            <a:fld id="{52F3D48B-121F-4E24-BB22-22D8E2973BBE}" type="datetime1">
              <a:rPr lang="en-US"/>
              <a:pPr>
                <a:defRPr/>
              </a:pPr>
              <a:t>1/13/2020</a:t>
            </a:fld>
            <a:endParaRPr lang="en-CA" dirty="0"/>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fontAlgn="auto" latinLnBrk="0" hangingPunct="1">
              <a:spcBef>
                <a:spcPts val="0"/>
              </a:spcBef>
              <a:spcAft>
                <a:spcPts val="0"/>
              </a:spcAft>
              <a:defRPr kumimoji="0" sz="1200">
                <a:solidFill>
                  <a:schemeClr val="bg2">
                    <a:shade val="50000"/>
                    <a:satMod val="200000"/>
                  </a:schemeClr>
                </a:solidFill>
                <a:effectLst/>
                <a:latin typeface="+mn-lt"/>
                <a:cs typeface="+mn-cs"/>
              </a:defRPr>
            </a:lvl1pPr>
            <a:extLst/>
          </a:lstStyle>
          <a:p>
            <a:pPr>
              <a:defRPr/>
            </a:pPr>
            <a:endParaRPr lang="en-CA"/>
          </a:p>
        </p:txBody>
      </p:sp>
      <p:sp>
        <p:nvSpPr>
          <p:cNvPr id="22" name="Slide Number Placeholder 21"/>
          <p:cNvSpPr>
            <a:spLocks noGrp="1"/>
          </p:cNvSpPr>
          <p:nvPr>
            <p:ph type="sldNum" sz="quarter" idx="4"/>
          </p:nvPr>
        </p:nvSpPr>
        <p:spPr>
          <a:xfrm>
            <a:off x="8613775" y="6305550"/>
            <a:ext cx="457200" cy="476250"/>
          </a:xfrm>
          <a:prstGeom prst="rect">
            <a:avLst/>
          </a:prstGeom>
        </p:spPr>
        <p:txBody>
          <a:bodyPr vert="horz" wrap="square" lIns="91440" tIns="45720" rIns="91440" bIns="45720" numCol="1" anchor="b" anchorCtr="0" compatLnSpc="1">
            <a:prstTxWarp prst="textNoShape">
              <a:avLst/>
            </a:prstTxWarp>
          </a:bodyPr>
          <a:lstStyle>
            <a:lvl1pPr algn="ctr" eaLnBrk="1" hangingPunct="1">
              <a:defRPr sz="1200">
                <a:solidFill>
                  <a:srgbClr val="B5A788"/>
                </a:solidFill>
                <a:latin typeface="Gill Sans MT" panose="020B0502020104020203" pitchFamily="34" charset="0"/>
              </a:defRPr>
            </a:lvl1pPr>
          </a:lstStyle>
          <a:p>
            <a:pPr>
              <a:defRPr/>
            </a:pPr>
            <a:fld id="{CBDE93A1-DF59-4480-8575-D77566FA84F7}" type="slidenum">
              <a:rPr lang="en-CA" altLang="en-US"/>
              <a:pPr>
                <a:defRPr/>
              </a:pPr>
              <a:t>‹#›</a:t>
            </a:fld>
            <a:endParaRPr lang="en-CA" altLang="en-US"/>
          </a:p>
        </p:txBody>
      </p:sp>
      <p:sp>
        <p:nvSpPr>
          <p:cNvPr id="15" name="Rectangle 14"/>
          <p:cNvSpPr/>
          <p:nvPr/>
        </p:nvSpPr>
        <p:spPr bwMode="invGray">
          <a:xfrm>
            <a:off x="571500" y="0"/>
            <a:ext cx="71438"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3" name="TextBox 12"/>
          <p:cNvSpPr txBox="1"/>
          <p:nvPr/>
        </p:nvSpPr>
        <p:spPr>
          <a:xfrm>
            <a:off x="7215188" y="6500813"/>
            <a:ext cx="1714500" cy="307975"/>
          </a:xfrm>
          <a:prstGeom prst="rect">
            <a:avLst/>
          </a:prstGeom>
          <a:noFill/>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CA" altLang="en-US" sz="1400" smtClean="0">
                <a:latin typeface="Gill Sans MT" panose="020B0502020104020203" pitchFamily="34" charset="0"/>
              </a:rPr>
              <a:t>Slide </a:t>
            </a:r>
            <a:fld id="{883B4D5C-05F8-4F9F-BCEC-0F8A72F6733F}" type="slidenum">
              <a:rPr lang="en-CA" altLang="en-US" sz="1400" smtClean="0">
                <a:latin typeface="Gill Sans MT" panose="020B0502020104020203" pitchFamily="34" charset="0"/>
              </a:rPr>
              <a:pPr eaLnBrk="1" hangingPunct="1">
                <a:defRPr/>
              </a:pPr>
              <a:t>‹#›</a:t>
            </a:fld>
            <a:r>
              <a:rPr lang="en-CA" altLang="en-US" sz="1400" smtClean="0">
                <a:latin typeface="Gill Sans MT" panose="020B0502020104020203" pitchFamily="34" charset="0"/>
              </a:rPr>
              <a:t> of 78</a:t>
            </a:r>
          </a:p>
        </p:txBody>
      </p:sp>
    </p:spTree>
  </p:cSld>
  <p:clrMap bg1="lt1" tx1="dk1" bg2="lt2" tx2="dk2" accent1="accent1" accent2="accent2" accent3="accent3" accent4="accent4" accent5="accent5" accent6="accent6" hlink="hlink" folHlink="folHlink"/>
  <p:sldLayoutIdLst>
    <p:sldLayoutId id="2147485291" r:id="rId1"/>
    <p:sldLayoutId id="2147485286" r:id="rId2"/>
    <p:sldLayoutId id="2147485292" r:id="rId3"/>
    <p:sldLayoutId id="2147485287" r:id="rId4"/>
    <p:sldLayoutId id="2147485293" r:id="rId5"/>
    <p:sldLayoutId id="2147485288" r:id="rId6"/>
    <p:sldLayoutId id="2147485294" r:id="rId7"/>
    <p:sldLayoutId id="2147485295" r:id="rId8"/>
    <p:sldLayoutId id="2147485296" r:id="rId9"/>
    <p:sldLayoutId id="2147485289" r:id="rId10"/>
    <p:sldLayoutId id="2147485290" r:id="rId11"/>
  </p:sldLayoutIdLst>
  <p:hf sldNum="0" hdr="0" ftr="0" dt="0"/>
  <p:txStyles>
    <p:titleStyle>
      <a:lvl1pPr algn="l" rtl="0" eaLnBrk="0" fontAlgn="base" hangingPunct="0">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sz="4300">
          <a:solidFill>
            <a:srgbClr val="572314"/>
          </a:solidFill>
          <a:latin typeface="Gill Sans MT" pitchFamily="34" charset="0"/>
        </a:defRPr>
      </a:lvl2pPr>
      <a:lvl3pPr algn="l" rtl="0" eaLnBrk="0" fontAlgn="base" hangingPunct="0">
        <a:spcBef>
          <a:spcPct val="0"/>
        </a:spcBef>
        <a:spcAft>
          <a:spcPct val="0"/>
        </a:spcAft>
        <a:defRPr sz="4300">
          <a:solidFill>
            <a:srgbClr val="572314"/>
          </a:solidFill>
          <a:latin typeface="Gill Sans MT" pitchFamily="34" charset="0"/>
        </a:defRPr>
      </a:lvl3pPr>
      <a:lvl4pPr algn="l" rtl="0" eaLnBrk="0" fontAlgn="base" hangingPunct="0">
        <a:spcBef>
          <a:spcPct val="0"/>
        </a:spcBef>
        <a:spcAft>
          <a:spcPct val="0"/>
        </a:spcAft>
        <a:defRPr sz="4300">
          <a:solidFill>
            <a:srgbClr val="572314"/>
          </a:solidFill>
          <a:latin typeface="Gill Sans MT" pitchFamily="34" charset="0"/>
        </a:defRPr>
      </a:lvl4pPr>
      <a:lvl5pPr algn="l" rtl="0" eaLnBrk="0" fontAlgn="base" hangingPunct="0">
        <a:spcBef>
          <a:spcPct val="0"/>
        </a:spcBef>
        <a:spcAft>
          <a:spcPct val="0"/>
        </a:spcAft>
        <a:defRPr sz="4300">
          <a:solidFill>
            <a:srgbClr val="572314"/>
          </a:solidFill>
          <a:latin typeface="Gill Sans MT" pitchFamily="34" charset="0"/>
        </a:defRPr>
      </a:lvl5pPr>
      <a:lvl6pPr marL="457200" algn="l" rtl="0" fontAlgn="base">
        <a:spcBef>
          <a:spcPct val="0"/>
        </a:spcBef>
        <a:spcAft>
          <a:spcPct val="0"/>
        </a:spcAft>
        <a:defRPr sz="4300">
          <a:solidFill>
            <a:srgbClr val="572314"/>
          </a:solidFill>
          <a:latin typeface="Gill Sans MT" pitchFamily="34" charset="0"/>
        </a:defRPr>
      </a:lvl6pPr>
      <a:lvl7pPr marL="914400" algn="l" rtl="0" fontAlgn="base">
        <a:spcBef>
          <a:spcPct val="0"/>
        </a:spcBef>
        <a:spcAft>
          <a:spcPct val="0"/>
        </a:spcAft>
        <a:defRPr sz="4300">
          <a:solidFill>
            <a:srgbClr val="572314"/>
          </a:solidFill>
          <a:latin typeface="Gill Sans MT" pitchFamily="34" charset="0"/>
        </a:defRPr>
      </a:lvl7pPr>
      <a:lvl8pPr marL="1371600" algn="l" rtl="0" fontAlgn="base">
        <a:spcBef>
          <a:spcPct val="0"/>
        </a:spcBef>
        <a:spcAft>
          <a:spcPct val="0"/>
        </a:spcAft>
        <a:defRPr sz="4300">
          <a:solidFill>
            <a:srgbClr val="572314"/>
          </a:solidFill>
          <a:latin typeface="Gill Sans MT" pitchFamily="34" charset="0"/>
        </a:defRPr>
      </a:lvl8pPr>
      <a:lvl9pPr marL="1828800" algn="l" rtl="0" fontAlgn="base">
        <a:spcBef>
          <a:spcPct val="0"/>
        </a:spcBef>
        <a:spcAft>
          <a:spcPct val="0"/>
        </a:spcAft>
        <a:defRPr sz="4300">
          <a:solidFill>
            <a:srgbClr val="572314"/>
          </a:solidFill>
          <a:latin typeface="Gill Sans MT" pitchFamily="34" charset="0"/>
        </a:defRPr>
      </a:lvl9pPr>
      <a:extLst/>
    </p:titleStyle>
    <p:bodyStyle>
      <a:lvl1pPr marL="365125" indent="-282575" algn="l" rtl="0" eaLnBrk="0" fontAlgn="base" hangingPunct="0">
        <a:spcBef>
          <a:spcPts val="60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anose="020B0604030504040204"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anose="05020102010507070707"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anose="05020102010507070707"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anose="05020102010507070707"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youtube.com/watch?v=ezyRovNSaHs"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hyperlink" Target="http://vandelaydesign.com/blog/design-process/why-visitors-leave/"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www.simworx.co.uk/dimensions-4d5d-effects-theatres/"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hyperlink" Target="http://www.youtube.com/watch?v=dJ-loe3xXLg" TargetMode="External"/><Relationship Id="rId7" Type="http://schemas.openxmlformats.org/officeDocument/2006/relationships/hyperlink" Target="http://www.youtube.com/watch?v=yR0lWICH3rY" TargetMode="External"/><Relationship Id="rId2" Type="http://schemas.openxmlformats.org/officeDocument/2006/relationships/hyperlink" Target="http://www.cbc.ca/radio/" TargetMode="External"/><Relationship Id="rId1" Type="http://schemas.openxmlformats.org/officeDocument/2006/relationships/slideLayout" Target="../slideLayouts/slideLayout2.xml"/><Relationship Id="rId6" Type="http://schemas.openxmlformats.org/officeDocument/2006/relationships/hyperlink" Target="http://www.eharmony.ca/" TargetMode="External"/><Relationship Id="rId5" Type="http://schemas.openxmlformats.org/officeDocument/2006/relationships/hyperlink" Target="http://www.monster.ca/" TargetMode="External"/><Relationship Id="rId4" Type="http://schemas.openxmlformats.org/officeDocument/2006/relationships/hyperlink" Target="http://www.chapters.ca/"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www.internetworldstats.com/stats.htm" TargetMode="External"/><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hyperlink" Target="https://www.youtube.com/watch?v=Y9FOyoS3Fag"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hyperlink" Target="http://inventors.about.com/od/weirdmuseums/ig/Eadweard-Muybridge/The-Horse-in-Motion.htm" TargetMode="External"/><Relationship Id="rId2" Type="http://schemas.openxmlformats.org/officeDocument/2006/relationships/hyperlink" Target="http://www.youtube.com/watch?v=XH6vb55K4x4" TargetMode="Externa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en.wikipedia.org/wiki/File:Horse_gif.gif" TargetMode="Externa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youtube.com/watch?v=JM9cL5iTn5c" TargetMode="External"/><Relationship Id="rId2" Type="http://schemas.openxmlformats.org/officeDocument/2006/relationships/hyperlink" Target="http://www.youtube.com/watch?v=J9XVEgNOHZE&amp;feature=related" TargetMode="External"/><Relationship Id="rId1" Type="http://schemas.openxmlformats.org/officeDocument/2006/relationships/slideLayout" Target="../slideLayouts/slideLayout9.xml"/><Relationship Id="rId6" Type="http://schemas.openxmlformats.org/officeDocument/2006/relationships/hyperlink" Target="http://writing.atomicmartinis.com/moments.htm" TargetMode="External"/><Relationship Id="rId5" Type="http://schemas.openxmlformats.org/officeDocument/2006/relationships/hyperlink" Target="http://www.webopedia.com/quick_ref/timeline.asp" TargetMode="Externa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hyperlink" Target="https://www.chapters.indigo.ca/en-ca/books/the-non-designers-design-book/9780133966152-item.html" TargetMode="External"/><Relationship Id="rId2" Type="http://schemas.openxmlformats.org/officeDocument/2006/relationships/hyperlink" Target="https://cheezburger.com/635909/funny-memes-images-that-prove-design-isnt-for-everybody" TargetMode="Externa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hyperlink" Target="http://www.chapters.indigo.ca/books/The-Non-Designers-Design-Book-Robin-Williams/9780321534040-item.html?ikwid=non+designers+design&amp;ikwsec=Home"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google.com/imgres?imgurl=https%3A%2F%2Fi.pinimg.com%2F474x%2F98%2F4d%2F70%2F984d7041238150b85b75aef345dd55cf--design-posters-poster-designs.jpg&amp;imgrefurl=https%3A%2F%2Fwww.pinterest.com%2Fpin%2F511580838916852177%2F&amp;docid=igevPH6a8LqqGM&amp;tbnid=PoBVP4u-Cn3rfM%3A&amp;vet=10ahUKEwiyk5_px6PkAhUOKqwKHQoTCn4QMwhxKAQwBA..i&amp;w=473&amp;h=634&amp;bih=852&amp;biw=1745&amp;q=crappy%20posters&amp;ved=0ahUKEwiyk5_px6PkAhUOKqwKHQoTCn4QMwhxKAQwBA&amp;iact=mrc&amp;uact=8" TargetMode="Externa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hyperlink" Target="http://www.youtube.com/watch?v=oX6oSs7FHs0"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hyperlink" Target="http://www.youthedesigner.com/wp-content/uploads/2008/11/cool-fonts-12.jpg" TargetMode="External"/><Relationship Id="rId2" Type="http://schemas.openxmlformats.org/officeDocument/2006/relationships/hyperlink" Target="https://www.cssfontstack.com/" TargetMode="External"/><Relationship Id="rId1" Type="http://schemas.openxmlformats.org/officeDocument/2006/relationships/slideLayout" Target="../slideLayouts/slideLayout2.xml"/><Relationship Id="rId4" Type="http://schemas.openxmlformats.org/officeDocument/2006/relationships/hyperlink" Target="https://www.google.com/fonts"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flamingtext.com/Font-Baby-Kruffy" TargetMode="External"/><Relationship Id="rId2" Type="http://schemas.openxmlformats.org/officeDocument/2006/relationships/image" Target="../media/image56.jpeg"/><Relationship Id="rId1" Type="http://schemas.openxmlformats.org/officeDocument/2006/relationships/slideLayout" Target="../slideLayouts/slideLayout6.xml"/><Relationship Id="rId4" Type="http://schemas.openxmlformats.org/officeDocument/2006/relationships/hyperlink" Target="http://www.google.com/webfonts"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www.youtube.com/watch?v=Y50Dmh3SWys" TargetMode="Externa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type.method.ac/" TargetMode="Externa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5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en.wikipedia.org/wiki/Content_(media_and_publishing)" TargetMode="External"/><Relationship Id="rId2" Type="http://schemas.openxmlformats.org/officeDocument/2006/relationships/hyperlink" Target="http://en.wikipedia.org/wiki/Media_(communication)" TargetMode="External"/><Relationship Id="rId1" Type="http://schemas.openxmlformats.org/officeDocument/2006/relationships/slideLayout" Target="../slideLayouts/slideLayout2.xml"/><Relationship Id="rId5" Type="http://schemas.openxmlformats.org/officeDocument/2006/relationships/hyperlink" Target="http://www.merriam-webster.com/dictionary/multimedia" TargetMode="External"/><Relationship Id="rId4" Type="http://schemas.openxmlformats.org/officeDocument/2006/relationships/hyperlink" Target="http://en.wikipedia.org/wiki/Content_format"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hyperlink" Target="https://www.youtube.com/watch?annotation_id=annotation_56425127&amp;feature=iv&amp;src_vid=MELKuexR3sQ&amp;v=sByzHoiYFX0"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http://www.csd.uwo.ca/~lreid/cs033/FontTest1.html"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www.csd.uwo.ca/~lreid/cs1033/fontcolours.html"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hyperlink" Target="http://yizzle.com/whatthehex/"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hyperlink" Target="https://www.lynda.com/Higher-Education-tutorials/Legibility/193717/514906-4.html?autoplay=true"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hyperlink" Target="http://mattgreenwood.tv/ELEMENTS-OF-DESIGN"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youtu.be/1MXYab-_Zs8?t=97" TargetMode="External"/><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online-stopwatch.com/" TargetMode="External"/><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78100" y="2600325"/>
            <a:ext cx="6923088" cy="2471738"/>
          </a:xfrm>
        </p:spPr>
        <p:txBody>
          <a:bodyPr/>
          <a:lstStyle/>
          <a:p>
            <a:pPr eaLnBrk="1" fontAlgn="auto" hangingPunct="1">
              <a:spcAft>
                <a:spcPts val="0"/>
              </a:spcAft>
              <a:defRPr/>
            </a:pPr>
            <a:r>
              <a:rPr lang="en-CA" dirty="0" smtClean="0">
                <a:solidFill>
                  <a:schemeClr val="tx2">
                    <a:satMod val="130000"/>
                  </a:schemeClr>
                </a:solidFill>
              </a:rPr>
              <a:t>-What is Multimedia</a:t>
            </a:r>
            <a:br>
              <a:rPr lang="en-CA" dirty="0" smtClean="0">
                <a:solidFill>
                  <a:schemeClr val="tx2">
                    <a:satMod val="130000"/>
                  </a:schemeClr>
                </a:solidFill>
              </a:rPr>
            </a:br>
            <a:r>
              <a:rPr lang="en-CA" dirty="0" smtClean="0">
                <a:solidFill>
                  <a:schemeClr val="tx2">
                    <a:satMod val="130000"/>
                  </a:schemeClr>
                </a:solidFill>
              </a:rPr>
              <a:t>-Multimedia History</a:t>
            </a:r>
            <a:br>
              <a:rPr lang="en-CA" dirty="0" smtClean="0">
                <a:solidFill>
                  <a:schemeClr val="tx2">
                    <a:satMod val="130000"/>
                  </a:schemeClr>
                </a:solidFill>
              </a:rPr>
            </a:br>
            <a:r>
              <a:rPr lang="en-CA" dirty="0" smtClean="0">
                <a:solidFill>
                  <a:schemeClr val="tx2">
                    <a:satMod val="130000"/>
                  </a:schemeClr>
                </a:solidFill>
              </a:rPr>
              <a:t>-Design  Tips</a:t>
            </a:r>
            <a:br>
              <a:rPr lang="en-CA" dirty="0" smtClean="0">
                <a:solidFill>
                  <a:schemeClr val="tx2">
                    <a:satMod val="130000"/>
                  </a:schemeClr>
                </a:solidFill>
              </a:rPr>
            </a:br>
            <a:r>
              <a:rPr lang="en-CA" dirty="0" smtClean="0">
                <a:solidFill>
                  <a:schemeClr val="tx2">
                    <a:satMod val="130000"/>
                  </a:schemeClr>
                </a:solidFill>
              </a:rPr>
              <a:t>-FONT/TEXT  Tips</a:t>
            </a:r>
            <a:endParaRPr lang="en-CA" dirty="0">
              <a:solidFill>
                <a:schemeClr val="tx2">
                  <a:satMod val="130000"/>
                </a:schemeClr>
              </a:solidFill>
            </a:endParaRPr>
          </a:p>
        </p:txBody>
      </p:sp>
      <p:sp>
        <p:nvSpPr>
          <p:cNvPr id="5" name="Text Placeholder 4"/>
          <p:cNvSpPr>
            <a:spLocks noGrp="1"/>
          </p:cNvSpPr>
          <p:nvPr>
            <p:ph type="body" idx="1"/>
          </p:nvPr>
        </p:nvSpPr>
        <p:spPr>
          <a:xfrm>
            <a:off x="2578100" y="1066800"/>
            <a:ext cx="6400800" cy="1509713"/>
          </a:xfrm>
        </p:spPr>
        <p:txBody>
          <a:bodyPr>
            <a:normAutofit/>
          </a:bodyPr>
          <a:lstStyle/>
          <a:p>
            <a:pPr eaLnBrk="1" fontAlgn="auto" hangingPunct="1">
              <a:spcAft>
                <a:spcPts val="0"/>
              </a:spcAft>
              <a:buFont typeface="Wingdings 2"/>
              <a:buNone/>
              <a:defRPr/>
            </a:pPr>
            <a:r>
              <a:rPr lang="en-CA" dirty="0" smtClean="0"/>
              <a:t>Computer Science 1033 – Week 2</a:t>
            </a:r>
            <a:endParaRPr lang="en-CA" dirty="0"/>
          </a:p>
        </p:txBody>
      </p:sp>
      <p:sp>
        <p:nvSpPr>
          <p:cNvPr id="10244" name="TextBox 6"/>
          <p:cNvSpPr txBox="1">
            <a:spLocks noChangeArrowheads="1"/>
          </p:cNvSpPr>
          <p:nvPr/>
        </p:nvSpPr>
        <p:spPr bwMode="auto">
          <a:xfrm>
            <a:off x="2357438" y="5786438"/>
            <a:ext cx="67865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i="1">
                <a:solidFill>
                  <a:schemeClr val="accent1"/>
                </a:solidFill>
              </a:rPr>
              <a:t>“</a:t>
            </a:r>
            <a:r>
              <a:rPr lang="en-CA" altLang="en-US" sz="1800">
                <a:solidFill>
                  <a:schemeClr val="accent1"/>
                </a:solidFill>
              </a:rPr>
              <a:t>If the Force of Yoda's is so strong, construct a sentence with words in the proper order then why can't he? </a:t>
            </a:r>
            <a:r>
              <a:rPr lang="en-CA" altLang="en-US" sz="1800">
                <a:solidFill>
                  <a:schemeClr val="accent1"/>
                </a:solidFill>
                <a:sym typeface="Wingdings" panose="05000000000000000000" pitchFamily="2" charset="2"/>
              </a:rPr>
              <a:t></a:t>
            </a:r>
            <a:r>
              <a:rPr lang="en-CA" altLang="en-US" sz="1800">
                <a:solidFill>
                  <a:schemeClr val="accent1"/>
                </a:solidFill>
              </a:rPr>
              <a:t>  </a:t>
            </a:r>
            <a:r>
              <a:rPr lang="en-CA" altLang="en-US" sz="1800" i="1">
                <a:solidFill>
                  <a:schemeClr val="accent1"/>
                </a:solidFill>
              </a:rPr>
              <a:t>Unix Fortune</a:t>
            </a:r>
            <a:endParaRPr lang="en-CA" altLang="en-US" sz="1800">
              <a:solidFill>
                <a:schemeClr val="accent1"/>
              </a:solidFill>
            </a:endParaRPr>
          </a:p>
        </p:txBody>
      </p:sp>
      <p:sp>
        <p:nvSpPr>
          <p:cNvPr id="10245" name="WordArt 36">
            <a:hlinkClick r:id="rId3"/>
          </p:cNvPr>
          <p:cNvSpPr>
            <a:spLocks noChangeArrowheads="1" noChangeShapeType="1" noTextEdit="1"/>
          </p:cNvSpPr>
          <p:nvPr/>
        </p:nvSpPr>
        <p:spPr bwMode="auto">
          <a:xfrm>
            <a:off x="2714625" y="5143500"/>
            <a:ext cx="4286250" cy="6429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chemeClr val="folHlink"/>
                </a:solidFill>
                <a:latin typeface="Arial Black" panose="020B0A04020102020204" pitchFamily="34" charset="0"/>
              </a:rPr>
              <a:t>Fonts</a:t>
            </a:r>
          </a:p>
        </p:txBody>
      </p:sp>
      <p:pic>
        <p:nvPicPr>
          <p:cNvPr id="10246" name="Picture 7" descr="http://th06.deviantart.net/fs70/PRE/f/2009/365/0/3/One_chance_by_Papa_fi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115888"/>
            <a:ext cx="2663825"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9" descr="http://th07.deviantart.net/fs24/PRE/i/2007/345/f/5/Triumph_of_Chaos_by_MasterC8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88913"/>
            <a:ext cx="1908175"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11" descr="http://fc08.deviantart.net/fs9/i/2006/040/4/9/Lion_by_rickystuffedpi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0063" y="188913"/>
            <a:ext cx="3168650"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50" y="142875"/>
            <a:ext cx="7715250" cy="1143000"/>
          </a:xfrm>
        </p:spPr>
        <p:txBody>
          <a:bodyPr>
            <a:normAutofit fontScale="90000"/>
          </a:bodyPr>
          <a:lstStyle/>
          <a:p>
            <a:pPr eaLnBrk="1" fontAlgn="auto" hangingPunct="1">
              <a:spcAft>
                <a:spcPts val="0"/>
              </a:spcAft>
              <a:defRPr/>
            </a:pPr>
            <a:r>
              <a:rPr lang="en-CA" dirty="0" smtClean="0">
                <a:solidFill>
                  <a:schemeClr val="tx2">
                    <a:satMod val="130000"/>
                  </a:schemeClr>
                </a:solidFill>
              </a:rPr>
              <a:t>Now consider after you first arrive at a website…</a:t>
            </a:r>
            <a:endParaRPr lang="en-CA" dirty="0">
              <a:solidFill>
                <a:schemeClr val="tx2">
                  <a:satMod val="130000"/>
                </a:schemeClr>
              </a:solidFill>
            </a:endParaRPr>
          </a:p>
        </p:txBody>
      </p:sp>
      <p:sp>
        <p:nvSpPr>
          <p:cNvPr id="21507" name="Content Placeholder 2"/>
          <p:cNvSpPr>
            <a:spLocks noGrp="1"/>
          </p:cNvSpPr>
          <p:nvPr>
            <p:ph idx="1"/>
          </p:nvPr>
        </p:nvSpPr>
        <p:spPr>
          <a:xfrm>
            <a:off x="611188" y="1268413"/>
            <a:ext cx="8353425" cy="5072062"/>
          </a:xfrm>
        </p:spPr>
        <p:txBody>
          <a:bodyPr/>
          <a:lstStyle/>
          <a:p>
            <a:pPr eaLnBrk="1" hangingPunct="1"/>
            <a:r>
              <a:rPr lang="en-CA" altLang="en-US" smtClean="0"/>
              <a:t>How long does it take you to decide if you want to stay or if you want to leave this site?</a:t>
            </a:r>
          </a:p>
          <a:p>
            <a:pPr eaLnBrk="1" hangingPunct="1"/>
            <a:r>
              <a:rPr lang="en-CA" altLang="en-US" b="1" smtClean="0">
                <a:solidFill>
                  <a:schemeClr val="accent1"/>
                </a:solidFill>
              </a:rPr>
              <a:t>QUESTION:  What makes you want to leave a website rather than investing more time in it?</a:t>
            </a:r>
          </a:p>
          <a:p>
            <a:pPr lvl="1" eaLnBrk="1" hangingPunct="1"/>
            <a:r>
              <a:rPr lang="en-GB" altLang="en-US" b="1" smtClean="0">
                <a:solidFill>
                  <a:srgbClr val="FFFF66"/>
                </a:solidFill>
                <a:hlinkClick r:id="rId2"/>
              </a:rPr>
              <a:t>http://vandelaydesign.com/blog/design-process/why-visitors-leave/</a:t>
            </a:r>
            <a:r>
              <a:rPr lang="en-GB" altLang="en-US" b="1" smtClean="0">
                <a:solidFill>
                  <a:schemeClr val="bg1"/>
                </a:solidFill>
                <a:hlinkClick r:id="rId2"/>
              </a:rPr>
              <a:t>   </a:t>
            </a:r>
            <a:endParaRPr lang="en-GB" altLang="en-US" b="1" smtClean="0">
              <a:solidFill>
                <a:schemeClr val="bg1"/>
              </a:solidFill>
            </a:endParaRPr>
          </a:p>
          <a:p>
            <a:pPr eaLnBrk="1" hangingPunct="1"/>
            <a:endParaRPr lang="en-CA" altLang="en-US" smtClean="0"/>
          </a:p>
        </p:txBody>
      </p:sp>
      <p:pic>
        <p:nvPicPr>
          <p:cNvPr id="21508" name="Picture 9" descr="MCj0230425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4437063"/>
            <a:ext cx="2884488"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smtClean="0">
                <a:solidFill>
                  <a:schemeClr val="tx2">
                    <a:satMod val="130000"/>
                  </a:schemeClr>
                </a:solidFill>
              </a:rPr>
              <a:t>How can we communicate?</a:t>
            </a:r>
            <a:endParaRPr lang="en-CA" dirty="0">
              <a:solidFill>
                <a:schemeClr val="tx2">
                  <a:satMod val="130000"/>
                </a:schemeClr>
              </a:solidFill>
            </a:endParaRPr>
          </a:p>
        </p:txBody>
      </p:sp>
      <p:sp>
        <p:nvSpPr>
          <p:cNvPr id="3" name="Content Placeholder 2"/>
          <p:cNvSpPr>
            <a:spLocks noGrp="1"/>
          </p:cNvSpPr>
          <p:nvPr>
            <p:ph idx="1"/>
          </p:nvPr>
        </p:nvSpPr>
        <p:spPr/>
        <p:txBody>
          <a:bodyPr>
            <a:normAutofit fontScale="85000" lnSpcReduction="20000"/>
          </a:bodyPr>
          <a:lstStyle/>
          <a:p>
            <a:pPr marL="365760" indent="-283464" eaLnBrk="1" fontAlgn="auto" hangingPunct="1">
              <a:spcAft>
                <a:spcPts val="0"/>
              </a:spcAft>
              <a:buFont typeface="Wingdings 2"/>
              <a:buChar char=""/>
              <a:defRPr/>
            </a:pPr>
            <a:r>
              <a:rPr lang="en-CA" dirty="0" smtClean="0"/>
              <a:t>Via the five senses:</a:t>
            </a:r>
          </a:p>
          <a:p>
            <a:pPr marL="640080" lvl="1" indent="-237744" eaLnBrk="1" fontAlgn="auto" hangingPunct="1">
              <a:spcAft>
                <a:spcPts val="0"/>
              </a:spcAft>
              <a:buFont typeface="Verdana"/>
              <a:buChar char="◦"/>
              <a:defRPr/>
            </a:pPr>
            <a:r>
              <a:rPr lang="en-CA" dirty="0" smtClean="0"/>
              <a:t>Sight</a:t>
            </a:r>
          </a:p>
          <a:p>
            <a:pPr marL="640080" lvl="1" indent="-237744" eaLnBrk="1" fontAlgn="auto" hangingPunct="1">
              <a:spcAft>
                <a:spcPts val="0"/>
              </a:spcAft>
              <a:buFont typeface="Verdana"/>
              <a:buChar char="◦"/>
              <a:defRPr/>
            </a:pPr>
            <a:r>
              <a:rPr lang="en-CA" dirty="0" smtClean="0"/>
              <a:t>Smell</a:t>
            </a:r>
          </a:p>
          <a:p>
            <a:pPr marL="640080" lvl="1" indent="-237744" eaLnBrk="1" fontAlgn="auto" hangingPunct="1">
              <a:spcAft>
                <a:spcPts val="0"/>
              </a:spcAft>
              <a:buFont typeface="Verdana"/>
              <a:buChar char="◦"/>
              <a:defRPr/>
            </a:pPr>
            <a:r>
              <a:rPr lang="en-CA" dirty="0" smtClean="0"/>
              <a:t>Sound</a:t>
            </a:r>
          </a:p>
          <a:p>
            <a:pPr marL="640080" lvl="1" indent="-237744" eaLnBrk="1" fontAlgn="auto" hangingPunct="1">
              <a:spcAft>
                <a:spcPts val="0"/>
              </a:spcAft>
              <a:buFont typeface="Verdana"/>
              <a:buChar char="◦"/>
              <a:defRPr/>
            </a:pPr>
            <a:r>
              <a:rPr lang="en-CA" dirty="0" smtClean="0"/>
              <a:t>Touch</a:t>
            </a:r>
          </a:p>
          <a:p>
            <a:pPr marL="640080" lvl="1" indent="-237744" eaLnBrk="1" fontAlgn="auto" hangingPunct="1">
              <a:spcAft>
                <a:spcPts val="0"/>
              </a:spcAft>
              <a:buFont typeface="Verdana"/>
              <a:buChar char="◦"/>
              <a:defRPr/>
            </a:pPr>
            <a:r>
              <a:rPr lang="en-CA" dirty="0" smtClean="0"/>
              <a:t>Taste</a:t>
            </a:r>
          </a:p>
          <a:p>
            <a:pPr marL="365760" indent="-283464" eaLnBrk="1" fontAlgn="auto" hangingPunct="1">
              <a:spcAft>
                <a:spcPts val="0"/>
              </a:spcAft>
              <a:buFont typeface="Wingdings 2"/>
              <a:buChar char=""/>
              <a:defRPr/>
            </a:pPr>
            <a:r>
              <a:rPr lang="en-CA" b="1" dirty="0" smtClean="0">
                <a:solidFill>
                  <a:schemeClr val="accent1"/>
                </a:solidFill>
              </a:rPr>
              <a:t>QUESTION: Which ones can we utilize for communication on the web?</a:t>
            </a:r>
          </a:p>
          <a:p>
            <a:pPr marL="365760" indent="-283464" eaLnBrk="1" fontAlgn="auto" hangingPunct="1">
              <a:spcAft>
                <a:spcPts val="0"/>
              </a:spcAft>
              <a:buFont typeface="Wingdings 2"/>
              <a:buChar char=""/>
              <a:defRPr/>
            </a:pPr>
            <a:r>
              <a:rPr lang="en-CA" b="1" dirty="0" smtClean="0"/>
              <a:t>Multimedia application</a:t>
            </a:r>
            <a:r>
              <a:rPr lang="en-CA" dirty="0" smtClean="0"/>
              <a:t> </a:t>
            </a:r>
            <a:r>
              <a:rPr lang="en-CA" dirty="0" smtClean="0">
                <a:sym typeface="Wingdings" pitchFamily="2" charset="2"/>
              </a:rPr>
              <a:t> an application that can be used to present text, sound, video, images and animation (technical definition)... </a:t>
            </a:r>
            <a:r>
              <a:rPr lang="en-CA" dirty="0">
                <a:sym typeface="Wingdings" pitchFamily="2" charset="2"/>
                <a:hlinkClick r:id="rId2"/>
              </a:rPr>
              <a:t>http://www.simworx.co.uk/dimensions-4d5d-effects-theatres</a:t>
            </a:r>
            <a:r>
              <a:rPr lang="en-CA" dirty="0" smtClean="0">
                <a:sym typeface="Wingdings" pitchFamily="2" charset="2"/>
                <a:hlinkClick r:id="rId2"/>
              </a:rPr>
              <a:t>/</a:t>
            </a:r>
            <a:r>
              <a:rPr lang="en-CA" dirty="0" smtClean="0">
                <a:sym typeface="Wingdings" pitchFamily="2" charset="2"/>
              </a:rPr>
              <a:t> </a:t>
            </a:r>
            <a:endParaRPr lang="en-CA" dirty="0">
              <a:sym typeface="Wingdings" pitchFamily="2" charset="2"/>
            </a:endParaRPr>
          </a:p>
          <a:p>
            <a:pPr marL="365760" indent="-283464" eaLnBrk="1" fontAlgn="auto" hangingPunct="1">
              <a:spcAft>
                <a:spcPts val="0"/>
              </a:spcAft>
              <a:buFont typeface="Wingdings 2"/>
              <a:buChar char=""/>
              <a:defRPr/>
            </a:pPr>
            <a:endParaRPr lang="en-CA"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smtClean="0">
                <a:solidFill>
                  <a:schemeClr val="tx2">
                    <a:satMod val="130000"/>
                  </a:schemeClr>
                </a:solidFill>
              </a:rPr>
              <a:t>Multimedia Uses</a:t>
            </a:r>
            <a:endParaRPr lang="en-CA" dirty="0">
              <a:solidFill>
                <a:schemeClr val="tx2">
                  <a:satMod val="130000"/>
                </a:schemeClr>
              </a:solidFill>
            </a:endParaRPr>
          </a:p>
        </p:txBody>
      </p:sp>
      <p:sp>
        <p:nvSpPr>
          <p:cNvPr id="23555" name="Content Placeholder 2"/>
          <p:cNvSpPr>
            <a:spLocks noGrp="1"/>
          </p:cNvSpPr>
          <p:nvPr>
            <p:ph idx="1"/>
          </p:nvPr>
        </p:nvSpPr>
        <p:spPr>
          <a:xfrm>
            <a:off x="714375" y="928688"/>
            <a:ext cx="8077200" cy="5072062"/>
          </a:xfrm>
        </p:spPr>
        <p:txBody>
          <a:bodyPr/>
          <a:lstStyle/>
          <a:p>
            <a:pPr eaLnBrk="1" hangingPunct="1"/>
            <a:r>
              <a:rPr lang="en-CA" altLang="en-US" smtClean="0"/>
              <a:t>To Inform:</a:t>
            </a:r>
          </a:p>
          <a:p>
            <a:pPr lvl="1" eaLnBrk="1" hangingPunct="1"/>
            <a:r>
              <a:rPr lang="en-CA" altLang="en-US" smtClean="0">
                <a:hlinkClick r:id="rId2"/>
              </a:rPr>
              <a:t>http://www.cbc.ca/radio/</a:t>
            </a:r>
            <a:r>
              <a:rPr lang="en-CA" altLang="en-US" smtClean="0"/>
              <a:t> </a:t>
            </a:r>
          </a:p>
          <a:p>
            <a:pPr eaLnBrk="1" hangingPunct="1"/>
            <a:r>
              <a:rPr lang="en-CA" altLang="en-US" smtClean="0"/>
              <a:t>To Educate:</a:t>
            </a:r>
          </a:p>
          <a:p>
            <a:pPr lvl="1" eaLnBrk="1" hangingPunct="1"/>
            <a:r>
              <a:rPr lang="en-CA" altLang="en-US" smtClean="0">
                <a:hlinkClick r:id="rId3"/>
              </a:rPr>
              <a:t>How to parallel park</a:t>
            </a:r>
            <a:endParaRPr lang="en-CA" altLang="en-US" smtClean="0"/>
          </a:p>
          <a:p>
            <a:pPr eaLnBrk="1" hangingPunct="1"/>
            <a:r>
              <a:rPr lang="en-CA" altLang="en-US" smtClean="0"/>
              <a:t>To Sell and Run Businesses:</a:t>
            </a:r>
          </a:p>
          <a:p>
            <a:pPr lvl="1" eaLnBrk="1" hangingPunct="1"/>
            <a:r>
              <a:rPr lang="en-CA" altLang="en-US" smtClean="0">
                <a:hlinkClick r:id="rId4"/>
              </a:rPr>
              <a:t>http://www.chapters.ca</a:t>
            </a:r>
            <a:r>
              <a:rPr lang="en-CA" altLang="en-US" smtClean="0"/>
              <a:t> </a:t>
            </a:r>
          </a:p>
          <a:p>
            <a:pPr lvl="1" eaLnBrk="1" hangingPunct="1"/>
            <a:r>
              <a:rPr lang="en-CA" altLang="en-US" smtClean="0">
                <a:hlinkClick r:id="rId5"/>
              </a:rPr>
              <a:t>http://www.monster.ca</a:t>
            </a:r>
            <a:endParaRPr lang="en-CA" altLang="en-US" smtClean="0"/>
          </a:p>
          <a:p>
            <a:pPr lvl="1" eaLnBrk="1" hangingPunct="1"/>
            <a:r>
              <a:rPr lang="en-CA" altLang="en-US" smtClean="0">
                <a:hlinkClick r:id="rId6"/>
              </a:rPr>
              <a:t>http://www.eharmony.ca</a:t>
            </a:r>
            <a:r>
              <a:rPr lang="en-CA" altLang="en-US" smtClean="0"/>
              <a:t>  </a:t>
            </a:r>
          </a:p>
          <a:p>
            <a:pPr eaLnBrk="1" hangingPunct="1"/>
            <a:r>
              <a:rPr lang="en-CA" altLang="en-US" smtClean="0"/>
              <a:t>To Entertain:</a:t>
            </a:r>
          </a:p>
          <a:p>
            <a:pPr lvl="1" eaLnBrk="1" hangingPunct="1"/>
            <a:endParaRPr lang="en-CA" altLang="en-US" smtClean="0"/>
          </a:p>
        </p:txBody>
      </p:sp>
      <p:pic>
        <p:nvPicPr>
          <p:cNvPr id="23556" name="Picture 7" descr="computer_screen_coastguard">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29188" y="5037138"/>
            <a:ext cx="1841500" cy="182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smtClean="0">
                <a:solidFill>
                  <a:schemeClr val="tx2">
                    <a:satMod val="130000"/>
                  </a:schemeClr>
                </a:solidFill>
              </a:rPr>
              <a:t>Why communicate via the web?</a:t>
            </a:r>
            <a:endParaRPr lang="en-CA" dirty="0">
              <a:solidFill>
                <a:schemeClr val="tx2">
                  <a:satMod val="130000"/>
                </a:schemeClr>
              </a:solidFill>
            </a:endParaRPr>
          </a:p>
        </p:txBody>
      </p:sp>
      <p:sp>
        <p:nvSpPr>
          <p:cNvPr id="3" name="Content Placeholder 2"/>
          <p:cNvSpPr>
            <a:spLocks noGrp="1"/>
          </p:cNvSpPr>
          <p:nvPr>
            <p:ph idx="1"/>
          </p:nvPr>
        </p:nvSpPr>
        <p:spPr>
          <a:xfrm>
            <a:off x="468313" y="1285875"/>
            <a:ext cx="8466137" cy="5214938"/>
          </a:xfrm>
        </p:spPr>
        <p:txBody>
          <a:bodyPr>
            <a:normAutofit fontScale="70000" lnSpcReduction="20000"/>
          </a:bodyPr>
          <a:lstStyle/>
          <a:p>
            <a:pPr marL="365760" indent="-283464" eaLnBrk="1" fontAlgn="auto" hangingPunct="1">
              <a:spcAft>
                <a:spcPts val="0"/>
              </a:spcAft>
              <a:buFont typeface="Wingdings 2"/>
              <a:buChar char=""/>
              <a:defRPr/>
            </a:pPr>
            <a:r>
              <a:rPr lang="en-CA" b="1" dirty="0" smtClean="0">
                <a:solidFill>
                  <a:schemeClr val="accent1"/>
                </a:solidFill>
              </a:rPr>
              <a:t>QUESTION: What are the ways we can communicate or “spread a message” to other people? Can you name some ways? How did/does propaganda work? What did people used to do to spread a message? </a:t>
            </a:r>
          </a:p>
          <a:p>
            <a:pPr marL="640080" lvl="1" indent="-237744" eaLnBrk="1" fontAlgn="auto" hangingPunct="1">
              <a:spcAft>
                <a:spcPts val="0"/>
              </a:spcAft>
              <a:buFont typeface="Verdana"/>
              <a:buChar char="◦"/>
              <a:defRPr/>
            </a:pPr>
            <a:r>
              <a:rPr lang="en-CA" dirty="0" smtClean="0"/>
              <a:t>Other people</a:t>
            </a:r>
          </a:p>
          <a:p>
            <a:pPr marL="640080" lvl="1" indent="-237744" eaLnBrk="1" fontAlgn="auto" hangingPunct="1">
              <a:spcAft>
                <a:spcPts val="0"/>
              </a:spcAft>
              <a:buFont typeface="Verdana"/>
              <a:buChar char="◦"/>
              <a:defRPr/>
            </a:pPr>
            <a:r>
              <a:rPr lang="en-CA" dirty="0" smtClean="0"/>
              <a:t>Telephone</a:t>
            </a:r>
          </a:p>
          <a:p>
            <a:pPr marL="640080" lvl="1" indent="-237744" eaLnBrk="1" fontAlgn="auto" hangingPunct="1">
              <a:spcAft>
                <a:spcPts val="0"/>
              </a:spcAft>
              <a:buFont typeface="Verdana"/>
              <a:buChar char="◦"/>
              <a:defRPr/>
            </a:pPr>
            <a:r>
              <a:rPr lang="en-CA" dirty="0" smtClean="0"/>
              <a:t>Radio</a:t>
            </a:r>
          </a:p>
          <a:p>
            <a:pPr marL="640080" lvl="1" indent="-237744" eaLnBrk="1" fontAlgn="auto" hangingPunct="1">
              <a:spcAft>
                <a:spcPts val="0"/>
              </a:spcAft>
              <a:buFont typeface="Verdana"/>
              <a:buChar char="◦"/>
              <a:defRPr/>
            </a:pPr>
            <a:r>
              <a:rPr lang="en-CA" dirty="0" smtClean="0"/>
              <a:t>TV</a:t>
            </a:r>
          </a:p>
          <a:p>
            <a:pPr marL="640080" lvl="1" indent="-237744" eaLnBrk="1" fontAlgn="auto" hangingPunct="1">
              <a:spcAft>
                <a:spcPts val="0"/>
              </a:spcAft>
              <a:buFont typeface="Verdana"/>
              <a:buChar char="◦"/>
              <a:defRPr/>
            </a:pPr>
            <a:r>
              <a:rPr lang="en-CA" dirty="0" smtClean="0"/>
              <a:t>Newspaper/Magazines</a:t>
            </a:r>
          </a:p>
          <a:p>
            <a:pPr marL="640080" lvl="1" indent="-237744" eaLnBrk="1" fontAlgn="auto" hangingPunct="1">
              <a:spcAft>
                <a:spcPts val="0"/>
              </a:spcAft>
              <a:buFont typeface="Verdana"/>
              <a:buChar char="◦"/>
              <a:defRPr/>
            </a:pPr>
            <a:r>
              <a:rPr lang="en-CA" dirty="0" smtClean="0"/>
              <a:t>World Wide Web </a:t>
            </a:r>
            <a:r>
              <a:rPr lang="en-CA" b="1" dirty="0" smtClean="0">
                <a:solidFill>
                  <a:schemeClr val="accent1"/>
                </a:solidFill>
              </a:rPr>
              <a:t>(Question: What are some of the benefits of the World Wide Web over the other methods mentioned above?)</a:t>
            </a:r>
          </a:p>
          <a:p>
            <a:pPr marL="886142" lvl="2" indent="-237744" eaLnBrk="1" fontAlgn="auto" hangingPunct="1">
              <a:spcAft>
                <a:spcPts val="0"/>
              </a:spcAft>
              <a:buFont typeface="Verdana"/>
              <a:buChar char="◦"/>
              <a:defRPr/>
            </a:pPr>
            <a:r>
              <a:rPr lang="en-CA" dirty="0" smtClean="0"/>
              <a:t>Tweeting (think Egypt or Hong Kong!)</a:t>
            </a:r>
          </a:p>
          <a:p>
            <a:pPr marL="365760" indent="-283464" eaLnBrk="1" fontAlgn="auto" hangingPunct="1">
              <a:spcAft>
                <a:spcPts val="0"/>
              </a:spcAft>
              <a:buFont typeface="Wingdings 2"/>
              <a:buChar char=""/>
              <a:defRPr/>
            </a:pPr>
            <a:r>
              <a:rPr lang="en-CA" dirty="0" smtClean="0"/>
              <a:t>The World Wide Web is:</a:t>
            </a:r>
          </a:p>
          <a:p>
            <a:pPr marL="640080" lvl="1" indent="-237744" eaLnBrk="1" fontAlgn="auto" hangingPunct="1">
              <a:spcAft>
                <a:spcPts val="0"/>
              </a:spcAft>
              <a:buFont typeface="Verdana"/>
              <a:buChar char="◦"/>
              <a:defRPr/>
            </a:pPr>
            <a:r>
              <a:rPr lang="en-CA" dirty="0" smtClean="0"/>
              <a:t>Fast</a:t>
            </a:r>
          </a:p>
          <a:p>
            <a:pPr marL="640080" lvl="1" indent="-237744" eaLnBrk="1" fontAlgn="auto" hangingPunct="1">
              <a:spcAft>
                <a:spcPts val="0"/>
              </a:spcAft>
              <a:buFont typeface="Verdana"/>
              <a:buChar char="◦"/>
              <a:defRPr/>
            </a:pPr>
            <a:r>
              <a:rPr lang="en-CA" dirty="0" smtClean="0"/>
              <a:t>Cheap (sometimes free!)</a:t>
            </a:r>
          </a:p>
          <a:p>
            <a:pPr marL="640080" lvl="1" indent="-237744" eaLnBrk="1" fontAlgn="auto" hangingPunct="1">
              <a:spcAft>
                <a:spcPts val="0"/>
              </a:spcAft>
              <a:buFont typeface="Verdana"/>
              <a:buChar char="◦"/>
              <a:defRPr/>
            </a:pPr>
            <a:r>
              <a:rPr lang="en-CA" dirty="0" smtClean="0"/>
              <a:t>Usually Current</a:t>
            </a:r>
          </a:p>
          <a:p>
            <a:pPr marL="640080" lvl="1" indent="-237744" eaLnBrk="1" fontAlgn="auto" hangingPunct="1">
              <a:spcAft>
                <a:spcPts val="0"/>
              </a:spcAft>
              <a:buFont typeface="Verdana"/>
              <a:buChar char="◦"/>
              <a:defRPr/>
            </a:pPr>
            <a:r>
              <a:rPr lang="en-CA" dirty="0" smtClean="0"/>
              <a:t>Accessible by millions</a:t>
            </a:r>
            <a:endParaRPr lang="en-CA" dirty="0"/>
          </a:p>
        </p:txBody>
      </p:sp>
      <p:sp>
        <p:nvSpPr>
          <p:cNvPr id="4" name="Rectangle 3"/>
          <p:cNvSpPr/>
          <p:nvPr/>
        </p:nvSpPr>
        <p:spPr>
          <a:xfrm>
            <a:off x="604837" y="2464984"/>
            <a:ext cx="8215635" cy="4071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dirty="0"/>
          </a:p>
        </p:txBody>
      </p:sp>
      <p:pic>
        <p:nvPicPr>
          <p:cNvPr id="24581" name="Picture 2" descr="C:\Documents and Settings\lreid\Local Settings\Temporary Internet Files\Content.IE5\OBXWNQGG\MCj00889540000[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588" y="2276475"/>
            <a:ext cx="1801812"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8" end="8"/>
                                            </p:txEl>
                                          </p:spTgt>
                                        </p:tgtEl>
                                        <p:attrNameLst>
                                          <p:attrName>style.visibility</p:attrName>
                                        </p:attrNameLst>
                                      </p:cBhvr>
                                      <p:to>
                                        <p:strVal val="visible"/>
                                      </p:to>
                                    </p:set>
                                    <p:animEffect transition="in" filter="blinds(horizontal)">
                                      <p:cBhvr>
                                        <p:cTn id="12" dur="500"/>
                                        <p:tgtEl>
                                          <p:spTgt spid="3">
                                            <p:txEl>
                                              <p:pRg st="8" end="8"/>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animEffect transition="in" filter="blinds(horizontal)">
                                      <p:cBhvr>
                                        <p:cTn id="15" dur="500"/>
                                        <p:tgtEl>
                                          <p:spTgt spid="3">
                                            <p:txEl>
                                              <p:pRg st="9" end="9"/>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10" end="10"/>
                                            </p:txEl>
                                          </p:spTgt>
                                        </p:tgtEl>
                                        <p:attrNameLst>
                                          <p:attrName>style.visibility</p:attrName>
                                        </p:attrNameLst>
                                      </p:cBhvr>
                                      <p:to>
                                        <p:strVal val="visible"/>
                                      </p:to>
                                    </p:set>
                                    <p:animEffect transition="in" filter="blinds(horizontal)">
                                      <p:cBhvr>
                                        <p:cTn id="18" dur="500"/>
                                        <p:tgtEl>
                                          <p:spTgt spid="3">
                                            <p:txEl>
                                              <p:pRg st="10" end="10"/>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animEffect transition="in" filter="blinds(horizontal)">
                                      <p:cBhvr>
                                        <p:cTn id="21" dur="500"/>
                                        <p:tgtEl>
                                          <p:spTgt spid="3">
                                            <p:txEl>
                                              <p:pRg st="11" end="11"/>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3">
                                            <p:txEl>
                                              <p:pRg st="12" end="12"/>
                                            </p:txEl>
                                          </p:spTgt>
                                        </p:tgtEl>
                                        <p:attrNameLst>
                                          <p:attrName>style.visibility</p:attrName>
                                        </p:attrNameLst>
                                      </p:cBhvr>
                                      <p:to>
                                        <p:strVal val="visible"/>
                                      </p:to>
                                    </p:set>
                                    <p:animEffect transition="in" filter="blinds(horizontal)">
                                      <p:cBhvr>
                                        <p:cTn id="24"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488" y="3281363"/>
            <a:ext cx="8837612"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38" y="717550"/>
            <a:ext cx="855345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7"/>
          <p:cNvPicPr>
            <a:picLocks noChangeAspect="1" noChangeArrowheads="1"/>
          </p:cNvPicPr>
          <p:nvPr/>
        </p:nvPicPr>
        <p:blipFill>
          <a:blip r:embed="rId4">
            <a:extLst>
              <a:ext uri="{28A0092B-C50C-407E-A947-70E740481C1C}">
                <a14:useLocalDpi xmlns:a14="http://schemas.microsoft.com/office/drawing/2010/main" val="0"/>
              </a:ext>
            </a:extLst>
          </a:blip>
          <a:srcRect b="21094"/>
          <a:stretch>
            <a:fillRect/>
          </a:stretch>
        </p:blipFill>
        <p:spPr bwMode="auto">
          <a:xfrm>
            <a:off x="204788" y="554038"/>
            <a:ext cx="7334250"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79438" y="57150"/>
            <a:ext cx="8456612" cy="612775"/>
          </a:xfrm>
        </p:spPr>
        <p:txBody>
          <a:bodyPr/>
          <a:lstStyle/>
          <a:p>
            <a:pPr eaLnBrk="1" fontAlgn="auto" hangingPunct="1">
              <a:spcAft>
                <a:spcPts val="0"/>
              </a:spcAft>
              <a:defRPr/>
            </a:pPr>
            <a:r>
              <a:rPr lang="en-CA" sz="3200" dirty="0" smtClean="0">
                <a:solidFill>
                  <a:schemeClr val="tx2">
                    <a:satMod val="130000"/>
                  </a:schemeClr>
                </a:solidFill>
              </a:rPr>
              <a:t>The World Wide Web is the: </a:t>
            </a:r>
            <a:r>
              <a:rPr lang="en-CA" sz="3200" b="1" dirty="0" smtClean="0">
                <a:solidFill>
                  <a:schemeClr val="tx2">
                    <a:satMod val="130000"/>
                  </a:schemeClr>
                </a:solidFill>
              </a:rPr>
              <a:t>Voice of Power!</a:t>
            </a:r>
            <a:endParaRPr lang="en-CA" sz="3200" b="1" dirty="0">
              <a:solidFill>
                <a:schemeClr val="tx2">
                  <a:satMod val="130000"/>
                </a:schemeClr>
              </a:solidFill>
            </a:endParaRPr>
          </a:p>
        </p:txBody>
      </p:sp>
      <p:pic>
        <p:nvPicPr>
          <p:cNvPr id="25606" name="Picture 6"/>
          <p:cNvPicPr>
            <a:picLocks noChangeAspect="1" noChangeArrowheads="1"/>
          </p:cNvPicPr>
          <p:nvPr/>
        </p:nvPicPr>
        <p:blipFill>
          <a:blip r:embed="rId5">
            <a:extLst>
              <a:ext uri="{28A0092B-C50C-407E-A947-70E740481C1C}">
                <a14:useLocalDpi xmlns:a14="http://schemas.microsoft.com/office/drawing/2010/main" val="0"/>
              </a:ext>
            </a:extLst>
          </a:blip>
          <a:srcRect b="27214"/>
          <a:stretch>
            <a:fillRect/>
          </a:stretch>
        </p:blipFill>
        <p:spPr bwMode="auto">
          <a:xfrm>
            <a:off x="338138" y="598488"/>
            <a:ext cx="7961312" cy="31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8488" y="3482975"/>
            <a:ext cx="8154987" cy="351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79413" y="3441700"/>
            <a:ext cx="7904162"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177800" y="592138"/>
            <a:ext cx="8661400" cy="6740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800100" indent="-34290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 typeface="Gill Sans MT" panose="020B0502020104020203" pitchFamily="34" charset="0"/>
              <a:buAutoNum type="arabicPeriod"/>
              <a:defRPr/>
            </a:pPr>
            <a:r>
              <a:rPr lang="en-CA" altLang="en-US" sz="2400" dirty="0" smtClean="0">
                <a:solidFill>
                  <a:schemeClr val="accent1"/>
                </a:solidFill>
              </a:rPr>
              <a:t>Which area do you think has the most people?</a:t>
            </a:r>
          </a:p>
          <a:p>
            <a:pPr lvl="1" eaLnBrk="1" hangingPunct="1">
              <a:spcBef>
                <a:spcPct val="0"/>
              </a:spcBef>
              <a:buClrTx/>
              <a:buFont typeface="Gill Sans MT" panose="020B0502020104020203" pitchFamily="34" charset="0"/>
              <a:buAutoNum type="arabicPeriod"/>
              <a:defRPr/>
            </a:pPr>
            <a:r>
              <a:rPr lang="en-CA" altLang="en-US" sz="2400" i="1" dirty="0" smtClean="0">
                <a:solidFill>
                  <a:schemeClr val="accent1"/>
                </a:solidFill>
              </a:rPr>
              <a:t>Africa,</a:t>
            </a:r>
          </a:p>
          <a:p>
            <a:pPr lvl="1" eaLnBrk="1" hangingPunct="1">
              <a:spcBef>
                <a:spcPct val="0"/>
              </a:spcBef>
              <a:buClrTx/>
              <a:buFont typeface="Gill Sans MT" panose="020B0502020104020203" pitchFamily="34" charset="0"/>
              <a:buAutoNum type="arabicPeriod"/>
              <a:defRPr/>
            </a:pPr>
            <a:r>
              <a:rPr lang="en-CA" altLang="en-US" sz="2400" i="1" dirty="0" smtClean="0">
                <a:solidFill>
                  <a:schemeClr val="accent1"/>
                </a:solidFill>
              </a:rPr>
              <a:t>Asia </a:t>
            </a:r>
          </a:p>
          <a:p>
            <a:pPr lvl="1" eaLnBrk="1" hangingPunct="1">
              <a:spcBef>
                <a:spcPct val="0"/>
              </a:spcBef>
              <a:buClrTx/>
              <a:buFont typeface="Gill Sans MT" panose="020B0502020104020203" pitchFamily="34" charset="0"/>
              <a:buAutoNum type="arabicPeriod"/>
              <a:defRPr/>
            </a:pPr>
            <a:r>
              <a:rPr lang="en-CA" altLang="en-US" sz="2400" i="1" dirty="0" smtClean="0">
                <a:solidFill>
                  <a:schemeClr val="accent1"/>
                </a:solidFill>
              </a:rPr>
              <a:t>Europe,</a:t>
            </a:r>
          </a:p>
          <a:p>
            <a:pPr lvl="1" eaLnBrk="1" hangingPunct="1">
              <a:spcBef>
                <a:spcPct val="0"/>
              </a:spcBef>
              <a:buClrTx/>
              <a:buFont typeface="Gill Sans MT" panose="020B0502020104020203" pitchFamily="34" charset="0"/>
              <a:buAutoNum type="arabicPeriod"/>
              <a:defRPr/>
            </a:pPr>
            <a:r>
              <a:rPr lang="en-CA" altLang="en-US" sz="2400" i="1" dirty="0" smtClean="0">
                <a:solidFill>
                  <a:schemeClr val="accent1"/>
                </a:solidFill>
              </a:rPr>
              <a:t>Latin American/Caribbean</a:t>
            </a:r>
          </a:p>
          <a:p>
            <a:pPr lvl="1" eaLnBrk="1" hangingPunct="1">
              <a:spcBef>
                <a:spcPct val="0"/>
              </a:spcBef>
              <a:buClrTx/>
              <a:buFont typeface="Gill Sans MT" panose="020B0502020104020203" pitchFamily="34" charset="0"/>
              <a:buAutoNum type="arabicPeriod"/>
              <a:defRPr/>
            </a:pPr>
            <a:r>
              <a:rPr lang="en-CA" altLang="en-US" sz="2400" i="1" dirty="0" smtClean="0">
                <a:solidFill>
                  <a:schemeClr val="accent1"/>
                </a:solidFill>
              </a:rPr>
              <a:t>Middle East, </a:t>
            </a:r>
          </a:p>
          <a:p>
            <a:pPr lvl="1" eaLnBrk="1" hangingPunct="1">
              <a:spcBef>
                <a:spcPct val="0"/>
              </a:spcBef>
              <a:buClrTx/>
              <a:buFont typeface="Gill Sans MT" panose="020B0502020104020203" pitchFamily="34" charset="0"/>
              <a:buAutoNum type="arabicPeriod"/>
              <a:defRPr/>
            </a:pPr>
            <a:r>
              <a:rPr lang="en-CA" altLang="en-US" sz="2400" i="1" dirty="0" smtClean="0">
                <a:solidFill>
                  <a:schemeClr val="accent1"/>
                </a:solidFill>
              </a:rPr>
              <a:t>North America</a:t>
            </a:r>
          </a:p>
          <a:p>
            <a:pPr lvl="1" eaLnBrk="1" hangingPunct="1">
              <a:spcBef>
                <a:spcPct val="0"/>
              </a:spcBef>
              <a:buClrTx/>
              <a:buFont typeface="Gill Sans MT" panose="020B0502020104020203" pitchFamily="34" charset="0"/>
              <a:buAutoNum type="arabicPeriod"/>
              <a:defRPr/>
            </a:pPr>
            <a:r>
              <a:rPr lang="en-CA" altLang="en-US" sz="2400" i="1" dirty="0" smtClean="0">
                <a:solidFill>
                  <a:schemeClr val="accent1"/>
                </a:solidFill>
              </a:rPr>
              <a:t>Oceania/Australia</a:t>
            </a:r>
            <a:r>
              <a:rPr lang="en-CA" altLang="en-US" sz="2400" dirty="0" smtClean="0">
                <a:solidFill>
                  <a:schemeClr val="accent1"/>
                </a:solidFill>
              </a:rPr>
              <a:t/>
            </a:r>
            <a:br>
              <a:rPr lang="en-CA" altLang="en-US" sz="2400" dirty="0" smtClean="0">
                <a:solidFill>
                  <a:schemeClr val="accent1"/>
                </a:solidFill>
              </a:rPr>
            </a:br>
            <a:endParaRPr lang="en-CA" altLang="en-US" sz="2400" dirty="0" smtClean="0">
              <a:solidFill>
                <a:schemeClr val="accent1"/>
              </a:solidFill>
            </a:endParaRPr>
          </a:p>
          <a:p>
            <a:pPr eaLnBrk="1" hangingPunct="1">
              <a:spcBef>
                <a:spcPct val="0"/>
              </a:spcBef>
              <a:buClrTx/>
              <a:buSzTx/>
              <a:buFont typeface="Gill Sans MT" panose="020B0502020104020203" pitchFamily="34" charset="0"/>
              <a:buAutoNum type="arabicPeriod"/>
              <a:defRPr/>
            </a:pPr>
            <a:r>
              <a:rPr lang="en-CA" altLang="en-US" sz="2400" dirty="0" smtClean="0">
                <a:solidFill>
                  <a:schemeClr val="accent1"/>
                </a:solidFill>
              </a:rPr>
              <a:t>Which area do you think has the most Internet users?</a:t>
            </a:r>
            <a:br>
              <a:rPr lang="en-CA" altLang="en-US" sz="2400" dirty="0" smtClean="0">
                <a:solidFill>
                  <a:schemeClr val="accent1"/>
                </a:solidFill>
              </a:rPr>
            </a:br>
            <a:endParaRPr lang="en-CA" altLang="en-US" sz="2400" dirty="0" smtClean="0">
              <a:solidFill>
                <a:schemeClr val="accent1"/>
              </a:solidFill>
            </a:endParaRPr>
          </a:p>
          <a:p>
            <a:pPr eaLnBrk="1" hangingPunct="1">
              <a:spcBef>
                <a:spcPct val="0"/>
              </a:spcBef>
              <a:buClrTx/>
              <a:buSzTx/>
              <a:buFont typeface="Gill Sans MT" panose="020B0502020104020203" pitchFamily="34" charset="0"/>
              <a:buAutoNum type="arabicPeriod"/>
              <a:defRPr/>
            </a:pPr>
            <a:r>
              <a:rPr lang="en-CA" altLang="en-US" sz="2400" dirty="0" smtClean="0">
                <a:solidFill>
                  <a:schemeClr val="accent1"/>
                </a:solidFill>
              </a:rPr>
              <a:t>Which area is the smallest, has the least users?</a:t>
            </a:r>
            <a:r>
              <a:rPr lang="en-CA" altLang="en-US" sz="1800" dirty="0" smtClean="0"/>
              <a:t> </a:t>
            </a:r>
          </a:p>
          <a:p>
            <a:pPr marL="0" indent="0" eaLnBrk="1" hangingPunct="1">
              <a:spcBef>
                <a:spcPct val="0"/>
              </a:spcBef>
              <a:buClrTx/>
              <a:buSzTx/>
              <a:buFont typeface="Wingdings 2" panose="05020102010507070707" pitchFamily="18" charset="2"/>
              <a:buNone/>
              <a:defRPr/>
            </a:pPr>
            <a:r>
              <a:rPr lang="en-CA" altLang="en-US" sz="1800" dirty="0" smtClean="0"/>
              <a:t>Info from: </a:t>
            </a:r>
            <a:r>
              <a:rPr lang="en-CA" altLang="en-US" sz="1800" dirty="0" smtClean="0">
                <a:hlinkClick r:id="rId8"/>
              </a:rPr>
              <a:t>http://www.internetworldstats.com/stats.htm</a:t>
            </a:r>
            <a:r>
              <a:rPr lang="en-CA" altLang="en-US" sz="1800" dirty="0" smtClean="0"/>
              <a:t> </a:t>
            </a:r>
          </a:p>
          <a:p>
            <a:pPr marL="0" indent="0" eaLnBrk="1" hangingPunct="1">
              <a:spcBef>
                <a:spcPct val="0"/>
              </a:spcBef>
              <a:buClrTx/>
              <a:buSzTx/>
              <a:buFont typeface="Wingdings 2" panose="05020102010507070707" pitchFamily="18" charset="2"/>
              <a:buNone/>
              <a:defRPr/>
            </a:pPr>
            <a:endParaRPr lang="en-CA" altLang="en-US" sz="1800" dirty="0" smtClean="0"/>
          </a:p>
          <a:p>
            <a:pPr marL="0" indent="0" eaLnBrk="1" hangingPunct="1">
              <a:spcBef>
                <a:spcPct val="0"/>
              </a:spcBef>
              <a:buClrTx/>
              <a:buSzTx/>
              <a:buFont typeface="Wingdings 2" panose="05020102010507070707" pitchFamily="18" charset="2"/>
              <a:buNone/>
              <a:defRPr/>
            </a:pPr>
            <a:endParaRPr lang="en-CA" altLang="en-US" sz="1800" dirty="0" smtClean="0"/>
          </a:p>
          <a:p>
            <a:pPr marL="0" indent="0" eaLnBrk="1" hangingPunct="1">
              <a:spcBef>
                <a:spcPct val="0"/>
              </a:spcBef>
              <a:buClrTx/>
              <a:buSzTx/>
              <a:buFont typeface="Wingdings 2" panose="05020102010507070707" pitchFamily="18" charset="2"/>
              <a:buNone/>
              <a:defRPr/>
            </a:pPr>
            <a:endParaRPr lang="en-CA" altLang="en-US" sz="1800" dirty="0" smtClean="0"/>
          </a:p>
          <a:p>
            <a:pPr marL="0" indent="0" eaLnBrk="1" hangingPunct="1">
              <a:spcBef>
                <a:spcPct val="0"/>
              </a:spcBef>
              <a:buClrTx/>
              <a:buSzTx/>
              <a:buFont typeface="Wingdings 2" panose="05020102010507070707" pitchFamily="18" charset="2"/>
              <a:buNone/>
              <a:defRPr/>
            </a:pPr>
            <a:endParaRPr lang="en-CA" altLang="en-US" sz="1800" dirty="0" smtClean="0"/>
          </a:p>
          <a:p>
            <a:pPr marL="0" indent="0" eaLnBrk="1" hangingPunct="1">
              <a:spcBef>
                <a:spcPct val="0"/>
              </a:spcBef>
              <a:buClrTx/>
              <a:buSzTx/>
              <a:buFont typeface="Wingdings 2" panose="05020102010507070707" pitchFamily="18" charset="2"/>
              <a:buNone/>
              <a:defRPr/>
            </a:pPr>
            <a:endParaRPr lang="en-CA" altLang="en-US" sz="1800" dirty="0" smtClean="0"/>
          </a:p>
          <a:p>
            <a:pPr marL="0" indent="0" eaLnBrk="1" hangingPunct="1">
              <a:spcBef>
                <a:spcPct val="0"/>
              </a:spcBef>
              <a:buClrTx/>
              <a:buSzTx/>
              <a:buFont typeface="Wingdings 2" panose="05020102010507070707" pitchFamily="18" charset="2"/>
              <a:buNone/>
              <a:defRPr/>
            </a:pPr>
            <a:endParaRPr lang="en-CA" altLang="en-US" sz="1800" dirty="0" smtClean="0"/>
          </a:p>
          <a:p>
            <a:pPr eaLnBrk="1" hangingPunct="1">
              <a:spcBef>
                <a:spcPct val="0"/>
              </a:spcBef>
              <a:buClrTx/>
              <a:buSzTx/>
              <a:buFontTx/>
              <a:buNone/>
              <a:defRPr/>
            </a:pPr>
            <a:endParaRPr lang="en-CA" altLang="en-US" sz="1800"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nodeType="clickEffect">
                                  <p:stCondLst>
                                    <p:cond delay="0"/>
                                  </p:stCondLst>
                                  <p:childTnLst>
                                    <p:animEffect transition="out" filter="blinds(horizontal)">
                                      <p:cBhvr>
                                        <p:cTn id="11" dur="500"/>
                                        <p:tgtEl>
                                          <p:spTgt spid="25606"/>
                                        </p:tgtEl>
                                      </p:cBhvr>
                                    </p:animEffect>
                                    <p:set>
                                      <p:cBhvr>
                                        <p:cTn id="12" dur="1" fill="hold">
                                          <p:stCondLst>
                                            <p:cond delay="499"/>
                                          </p:stCondLst>
                                        </p:cTn>
                                        <p:tgtEl>
                                          <p:spTgt spid="25606"/>
                                        </p:tgtEl>
                                        <p:attrNameLst>
                                          <p:attrName>style.visibility</p:attrName>
                                        </p:attrNameLst>
                                      </p:cBhvr>
                                      <p:to>
                                        <p:strVal val="hidden"/>
                                      </p:to>
                                    </p:set>
                                  </p:childTnLst>
                                </p:cTn>
                              </p:par>
                              <p:par>
                                <p:cTn id="13" presetID="45" presetClass="exit" presetSubtype="0" fill="hold" nodeType="withEffect">
                                  <p:stCondLst>
                                    <p:cond delay="0"/>
                                  </p:stCondLst>
                                  <p:childTnLst>
                                    <p:animEffect transition="out" filter="fade">
                                      <p:cBhvr>
                                        <p:cTn id="14" dur="2000"/>
                                        <p:tgtEl>
                                          <p:spTgt spid="3"/>
                                        </p:tgtEl>
                                      </p:cBhvr>
                                    </p:animEffect>
                                    <p:anim calcmode="lin" valueType="num">
                                      <p:cBhvr>
                                        <p:cTn id="15" dur="2000"/>
                                        <p:tgtEl>
                                          <p:spTgt spid="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6" dur="2000"/>
                                        <p:tgtEl>
                                          <p:spTgt spid="3"/>
                                        </p:tgtEl>
                                        <p:attrNameLst>
                                          <p:attrName>ppt_h</p:attrName>
                                        </p:attrNameLst>
                                      </p:cBhvr>
                                      <p:tavLst>
                                        <p:tav tm="0">
                                          <p:val>
                                            <p:strVal val="ppt_h"/>
                                          </p:val>
                                        </p:tav>
                                        <p:tav tm="100000">
                                          <p:val>
                                            <p:strVal val="ppt_h"/>
                                          </p:val>
                                        </p:tav>
                                      </p:tavLst>
                                    </p:anim>
                                    <p:set>
                                      <p:cBhvr>
                                        <p:cTn id="17" dur="1" fill="hold">
                                          <p:stCondLst>
                                            <p:cond delay="1999"/>
                                          </p:stCondLst>
                                        </p:cTn>
                                        <p:tgtEl>
                                          <p:spTgt spid="3"/>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xit" presetSubtype="10" fill="hold" nodeType="clickEffect">
                                  <p:stCondLst>
                                    <p:cond delay="0"/>
                                  </p:stCondLst>
                                  <p:childTnLst>
                                    <p:animEffect transition="out" filter="blinds(horizontal)">
                                      <p:cBhvr>
                                        <p:cTn id="21" dur="500"/>
                                        <p:tgtEl>
                                          <p:spTgt spid="25607"/>
                                        </p:tgtEl>
                                      </p:cBhvr>
                                    </p:animEffect>
                                    <p:set>
                                      <p:cBhvr>
                                        <p:cTn id="22" dur="1" fill="hold">
                                          <p:stCondLst>
                                            <p:cond delay="499"/>
                                          </p:stCondLst>
                                        </p:cTn>
                                        <p:tgtEl>
                                          <p:spTgt spid="25607"/>
                                        </p:tgtEl>
                                        <p:attrNameLst>
                                          <p:attrName>style.visibility</p:attrName>
                                        </p:attrNameLst>
                                      </p:cBhvr>
                                      <p:to>
                                        <p:strVal val="hidden"/>
                                      </p:to>
                                    </p:set>
                                  </p:childTnLst>
                                </p:cTn>
                              </p:par>
                              <p:par>
                                <p:cTn id="23" presetID="45" presetClass="exit" presetSubtype="0" fill="hold" nodeType="withEffect">
                                  <p:stCondLst>
                                    <p:cond delay="0"/>
                                  </p:stCondLst>
                                  <p:childTnLst>
                                    <p:animEffect transition="out" filter="fade">
                                      <p:cBhvr>
                                        <p:cTn id="24" dur="2000"/>
                                        <p:tgtEl>
                                          <p:spTgt spid="4"/>
                                        </p:tgtEl>
                                      </p:cBhvr>
                                    </p:animEffect>
                                    <p:anim calcmode="lin" valueType="num">
                                      <p:cBhvr>
                                        <p:cTn id="25" dur="2000"/>
                                        <p:tgtEl>
                                          <p:spTgt spid="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6" dur="2000"/>
                                        <p:tgtEl>
                                          <p:spTgt spid="4"/>
                                        </p:tgtEl>
                                        <p:attrNameLst>
                                          <p:attrName>ppt_h</p:attrName>
                                        </p:attrNameLst>
                                      </p:cBhvr>
                                      <p:tavLst>
                                        <p:tav tm="0">
                                          <p:val>
                                            <p:strVal val="ppt_h"/>
                                          </p:val>
                                        </p:tav>
                                        <p:tav tm="100000">
                                          <p:val>
                                            <p:strVal val="ppt_h"/>
                                          </p:val>
                                        </p:tav>
                                      </p:tavLst>
                                    </p:anim>
                                    <p:set>
                                      <p:cBhvr>
                                        <p:cTn id="27"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smtClean="0">
                <a:solidFill>
                  <a:schemeClr val="tx2">
                    <a:satMod val="130000"/>
                  </a:schemeClr>
                </a:solidFill>
              </a:rPr>
              <a:t>The Future</a:t>
            </a:r>
            <a:r>
              <a:rPr lang="en-CA" dirty="0" smtClean="0">
                <a:solidFill>
                  <a:schemeClr val="tx2">
                    <a:satMod val="130000"/>
                  </a:schemeClr>
                </a:solidFill>
                <a:sym typeface="Wingdings" panose="05000000000000000000" pitchFamily="2" charset="2"/>
              </a:rPr>
              <a:t> Are you ready?</a:t>
            </a:r>
            <a:r>
              <a:rPr lang="en-CA" dirty="0" smtClean="0">
                <a:solidFill>
                  <a:schemeClr val="tx2">
                    <a:satMod val="130000"/>
                  </a:schemeClr>
                </a:solidFill>
              </a:rPr>
              <a:t> </a:t>
            </a:r>
            <a:endParaRPr lang="en-CA" dirty="0">
              <a:solidFill>
                <a:schemeClr val="tx2">
                  <a:satMod val="130000"/>
                </a:schemeClr>
              </a:solidFill>
            </a:endParaRPr>
          </a:p>
        </p:txBody>
      </p:sp>
      <p:sp>
        <p:nvSpPr>
          <p:cNvPr id="4" name="Content Placeholder 3"/>
          <p:cNvSpPr>
            <a:spLocks noGrp="1"/>
          </p:cNvSpPr>
          <p:nvPr>
            <p:ph idx="1"/>
          </p:nvPr>
        </p:nvSpPr>
        <p:spPr>
          <a:xfrm>
            <a:off x="857250" y="1571625"/>
            <a:ext cx="8077200" cy="4786313"/>
          </a:xfrm>
        </p:spPr>
        <p:txBody>
          <a:bodyPr/>
          <a:lstStyle/>
          <a:p>
            <a:pPr eaLnBrk="1" hangingPunct="1"/>
            <a:r>
              <a:rPr lang="en-CA" altLang="en-US" smtClean="0">
                <a:hlinkClick r:id="rId2"/>
              </a:rPr>
              <a:t>https://www.youtube.com/watch?v=Y9FOyoS3Fag</a:t>
            </a:r>
            <a:r>
              <a:rPr lang="en-CA" altLang="en-US" smtClean="0"/>
              <a:t> </a:t>
            </a:r>
          </a:p>
          <a:p>
            <a:pPr eaLnBrk="1" hangingPunct="1"/>
            <a:r>
              <a:rPr lang="en-CA" altLang="en-US" b="1" smtClean="0">
                <a:solidFill>
                  <a:schemeClr val="accent1"/>
                </a:solidFill>
              </a:rPr>
              <a:t>QUESTION:  Does anyone know what is the difference between the </a:t>
            </a:r>
            <a:r>
              <a:rPr lang="en-CA" altLang="en-US" b="1" i="1" smtClean="0">
                <a:solidFill>
                  <a:schemeClr val="accent1"/>
                </a:solidFill>
              </a:rPr>
              <a:t>World Wide Web </a:t>
            </a:r>
            <a:r>
              <a:rPr lang="en-CA" altLang="en-US" b="1" smtClean="0">
                <a:solidFill>
                  <a:schemeClr val="accent1"/>
                </a:solidFill>
              </a:rPr>
              <a:t>and the </a:t>
            </a:r>
            <a:r>
              <a:rPr lang="en-CA" altLang="en-US" b="1" i="1" smtClean="0">
                <a:solidFill>
                  <a:schemeClr val="accent1"/>
                </a:solidFill>
              </a:rPr>
              <a:t>Internet</a:t>
            </a:r>
            <a:r>
              <a:rPr lang="en-CA" altLang="en-US" b="1" smtClean="0">
                <a:solidFill>
                  <a:schemeClr val="accent1"/>
                </a:solidFil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ox(in)">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ox(in)">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2"/>
          <p:cNvSpPr>
            <a:spLocks noGrp="1"/>
          </p:cNvSpPr>
          <p:nvPr>
            <p:ph type="title"/>
          </p:nvPr>
        </p:nvSpPr>
        <p:spPr bwMode="auto">
          <a:xfrm>
            <a:off x="5929313" y="0"/>
            <a:ext cx="2743200" cy="1981200"/>
          </a:xfrm>
        </p:spPr>
        <p:txBody>
          <a:bodyPr vert="horz" wrap="square" lIns="91440" tIns="45720" rIns="91440" bIns="45720" numCol="1" anchorCtr="0" compatLnSpc="1">
            <a:prstTxWarp prst="textNoShape">
              <a:avLst/>
            </a:prstTxWarp>
          </a:bodyPr>
          <a:lstStyle/>
          <a:p>
            <a:pPr eaLnBrk="1" hangingPunct="1"/>
            <a:r>
              <a:rPr lang="en-CA" altLang="en-US" smtClean="0"/>
              <a:t>Great Moments in Multimedia History Before the 1800s</a:t>
            </a:r>
          </a:p>
        </p:txBody>
      </p:sp>
      <p:sp>
        <p:nvSpPr>
          <p:cNvPr id="27651" name="Content Placeholder 3"/>
          <p:cNvSpPr>
            <a:spLocks noGrp="1"/>
          </p:cNvSpPr>
          <p:nvPr>
            <p:ph type="body" sz="half" idx="2"/>
          </p:nvPr>
        </p:nvSpPr>
        <p:spPr/>
        <p:txBody>
          <a:bodyPr/>
          <a:lstStyle/>
          <a:p>
            <a:pPr eaLnBrk="1" hangingPunct="1">
              <a:spcBef>
                <a:spcPct val="0"/>
              </a:spcBef>
            </a:pPr>
            <a:r>
              <a:rPr lang="en-CA" altLang="en-US" smtClean="0"/>
              <a:t>15,000 -13,000 BC </a:t>
            </a:r>
            <a:r>
              <a:rPr lang="en-CA" altLang="en-US" smtClean="0">
                <a:sym typeface="Wingdings" panose="05000000000000000000" pitchFamily="2" charset="2"/>
              </a:rPr>
              <a:t> </a:t>
            </a:r>
            <a:r>
              <a:rPr lang="en-US" altLang="en-US" smtClean="0"/>
              <a:t>Prehistoric humans paint images on the walls of their caves Grotte de Lascaux, France</a:t>
            </a:r>
          </a:p>
          <a:p>
            <a:pPr eaLnBrk="1" hangingPunct="1">
              <a:spcBef>
                <a:spcPct val="0"/>
              </a:spcBef>
            </a:pPr>
            <a:endParaRPr lang="en-CA" altLang="en-US" smtClean="0"/>
          </a:p>
        </p:txBody>
      </p:sp>
      <p:pic>
        <p:nvPicPr>
          <p:cNvPr id="27652" name="Picture 12" descr="2580"/>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9972" r="9972"/>
          <a:stretch>
            <a:fillRect/>
          </a:stretch>
        </p:blipFill>
        <p:spPr>
          <a:xfrm>
            <a:off x="838200" y="1143000"/>
            <a:ext cx="4419600" cy="3514725"/>
          </a:xfrm>
          <a:prstGeom prst="rect">
            <a:avLst/>
          </a:prstGeom>
          <a:noFill/>
          <a:ln w="9525"/>
          <a:extLst>
            <a:ext uri="{909E8E84-426E-40DD-AFC4-6F175D3DCCD1}">
              <a14:hiddenFill xmlns:a14="http://schemas.microsoft.com/office/drawing/2010/main">
                <a:solidFill>
                  <a:srgbClr val="FFFFFF"/>
                </a:solidFill>
              </a14:hiddenFill>
            </a:ext>
          </a:extLst>
        </p:spPr>
      </p:pic>
      <p:sp>
        <p:nvSpPr>
          <p:cNvPr id="27653" name="TextBox 10"/>
          <p:cNvSpPr txBox="1">
            <a:spLocks noChangeArrowheads="1"/>
          </p:cNvSpPr>
          <p:nvPr/>
        </p:nvSpPr>
        <p:spPr bwMode="auto">
          <a:xfrm>
            <a:off x="5929313" y="2357438"/>
            <a:ext cx="300037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b="1" dirty="0"/>
              <a:t>Also…</a:t>
            </a:r>
          </a:p>
          <a:p>
            <a:pPr eaLnBrk="1" hangingPunct="1">
              <a:spcBef>
                <a:spcPct val="0"/>
              </a:spcBef>
              <a:buClrTx/>
              <a:buSzTx/>
              <a:buFont typeface="Arial" panose="020B0604020202020204" pitchFamily="34" charset="0"/>
              <a:buChar char="•"/>
            </a:pPr>
            <a:r>
              <a:rPr lang="en-CA" altLang="en-US" sz="1800" b="1" dirty="0"/>
              <a:t>1041AD </a:t>
            </a:r>
            <a:r>
              <a:rPr lang="en-CA" altLang="en-US" sz="1800" b="1" dirty="0">
                <a:sym typeface="Wingdings" panose="05000000000000000000" pitchFamily="2" charset="2"/>
              </a:rPr>
              <a:t> </a:t>
            </a:r>
            <a:r>
              <a:rPr lang="en-CA" altLang="en-US" sz="1800" dirty="0">
                <a:sym typeface="Wingdings" panose="05000000000000000000" pitchFamily="2" charset="2"/>
              </a:rPr>
              <a:t>Bi Sheng invents movable type in China using clay letters.</a:t>
            </a:r>
            <a:endParaRPr lang="en-CA" altLang="en-US" sz="1800" b="1" dirty="0"/>
          </a:p>
          <a:p>
            <a:pPr eaLnBrk="1" hangingPunct="1">
              <a:spcBef>
                <a:spcPct val="0"/>
              </a:spcBef>
              <a:buClrTx/>
              <a:buSzTx/>
              <a:buFont typeface="Arial" panose="020B0604020202020204" pitchFamily="34" charset="0"/>
              <a:buChar char="•"/>
            </a:pPr>
            <a:r>
              <a:rPr lang="en-CA" altLang="en-US" sz="1800" b="1" dirty="0"/>
              <a:t>1450</a:t>
            </a:r>
            <a:r>
              <a:rPr lang="en-CA" altLang="en-US" sz="1800" dirty="0"/>
              <a:t> </a:t>
            </a:r>
            <a:r>
              <a:rPr lang="en-CA" altLang="en-US" sz="1800" dirty="0">
                <a:sym typeface="Wingdings" panose="05000000000000000000" pitchFamily="2" charset="2"/>
              </a:rPr>
              <a:t> Johann </a:t>
            </a:r>
            <a:r>
              <a:rPr lang="en-CA" altLang="en-US" sz="1800" dirty="0" err="1">
                <a:sym typeface="Wingdings" panose="05000000000000000000" pitchFamily="2" charset="2"/>
              </a:rPr>
              <a:t>Gutenburg</a:t>
            </a:r>
            <a:r>
              <a:rPr lang="en-CA" altLang="en-US" sz="1800" dirty="0">
                <a:sym typeface="Wingdings" panose="05000000000000000000" pitchFamily="2" charset="2"/>
              </a:rPr>
              <a:t> introduces movable type (with steel letters), to </a:t>
            </a:r>
            <a:r>
              <a:rPr lang="en-CA" altLang="en-US" sz="1800" dirty="0" smtClean="0">
                <a:sym typeface="Wingdings" panose="05000000000000000000" pitchFamily="2" charset="2"/>
              </a:rPr>
              <a:t>Europe </a:t>
            </a:r>
            <a:r>
              <a:rPr lang="en-CA" altLang="en-US" sz="1800" dirty="0">
                <a:sym typeface="Wingdings" panose="05000000000000000000" pitchFamily="2" charset="2"/>
              </a:rPr>
              <a:t>allowing mass production of books.</a:t>
            </a:r>
          </a:p>
          <a:p>
            <a:pPr eaLnBrk="1" hangingPunct="1">
              <a:spcBef>
                <a:spcPct val="0"/>
              </a:spcBef>
              <a:buClrTx/>
              <a:buSzTx/>
              <a:buFont typeface="Arial" panose="020B0604020202020204" pitchFamily="34" charset="0"/>
              <a:buChar char="•"/>
            </a:pPr>
            <a:r>
              <a:rPr lang="en-CA" altLang="en-US" sz="1800" b="1" dirty="0">
                <a:sym typeface="Wingdings" panose="05000000000000000000" pitchFamily="2" charset="2"/>
              </a:rPr>
              <a:t>1702</a:t>
            </a:r>
            <a:r>
              <a:rPr lang="en-CA" altLang="en-US" sz="1800" dirty="0">
                <a:sym typeface="Wingdings" panose="05000000000000000000" pitchFamily="2" charset="2"/>
              </a:rPr>
              <a:t>  England’s first daily newspaper starts publishing</a:t>
            </a:r>
          </a:p>
          <a:p>
            <a:pPr eaLnBrk="1" hangingPunct="1">
              <a:spcBef>
                <a:spcPct val="0"/>
              </a:spcBef>
              <a:buClrTx/>
              <a:buSzTx/>
              <a:buFontTx/>
              <a:buNone/>
            </a:pPr>
            <a:endParaRPr lang="en-CA" altLang="en-US" sz="18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4"/>
          <p:cNvSpPr>
            <a:spLocks noGrp="1"/>
          </p:cNvSpPr>
          <p:nvPr>
            <p:ph type="title"/>
          </p:nvPr>
        </p:nvSpPr>
        <p:spPr bwMode="auto">
          <a:xfrm>
            <a:off x="5429250" y="-500063"/>
            <a:ext cx="3500438" cy="1500188"/>
          </a:xfrm>
        </p:spPr>
        <p:txBody>
          <a:bodyPr vert="horz" wrap="square" lIns="91440" tIns="45720" rIns="91440" bIns="45720" numCol="1" anchorCtr="0" compatLnSpc="1">
            <a:prstTxWarp prst="textNoShape">
              <a:avLst/>
            </a:prstTxWarp>
          </a:bodyPr>
          <a:lstStyle/>
          <a:p>
            <a:pPr eaLnBrk="1" hangingPunct="1"/>
            <a:r>
              <a:rPr lang="en-CA" altLang="en-US" smtClean="0"/>
              <a:t>Great Moments in Multimedia History between 1800 and 1900</a:t>
            </a:r>
          </a:p>
        </p:txBody>
      </p:sp>
      <p:sp>
        <p:nvSpPr>
          <p:cNvPr id="28675" name="Content Placeholder 5"/>
          <p:cNvSpPr>
            <a:spLocks noGrp="1"/>
          </p:cNvSpPr>
          <p:nvPr>
            <p:ph type="body" sz="half" idx="2"/>
          </p:nvPr>
        </p:nvSpPr>
        <p:spPr/>
        <p:txBody>
          <a:bodyPr/>
          <a:lstStyle/>
          <a:p>
            <a:pPr eaLnBrk="1" hangingPunct="1">
              <a:spcBef>
                <a:spcPct val="0"/>
              </a:spcBef>
            </a:pPr>
            <a:r>
              <a:rPr lang="en-CA" altLang="en-US" b="1" smtClean="0"/>
              <a:t>1895</a:t>
            </a:r>
            <a:r>
              <a:rPr lang="en-CA" altLang="en-US" smtClean="0"/>
              <a:t> </a:t>
            </a:r>
            <a:r>
              <a:rPr lang="en-CA" altLang="en-US" smtClean="0">
                <a:sym typeface="Wingdings" panose="05000000000000000000" pitchFamily="2" charset="2"/>
              </a:rPr>
              <a:t> Louis and Auguste Lumiere make </a:t>
            </a:r>
            <a:r>
              <a:rPr lang="en-CA" altLang="en-US" smtClean="0">
                <a:sym typeface="Wingdings" panose="05000000000000000000" pitchFamily="2" charset="2"/>
                <a:hlinkClick r:id="rId2"/>
              </a:rPr>
              <a:t>La Sortie ouviers de l’usine Lumiere, </a:t>
            </a:r>
            <a:r>
              <a:rPr lang="en-CA" altLang="en-US" smtClean="0">
                <a:sym typeface="Wingdings" panose="05000000000000000000" pitchFamily="2" charset="2"/>
              </a:rPr>
              <a:t>considered the first motion picture</a:t>
            </a:r>
            <a:endParaRPr lang="en-CA" altLang="en-US" smtClean="0"/>
          </a:p>
        </p:txBody>
      </p:sp>
      <p:sp>
        <p:nvSpPr>
          <p:cNvPr id="28676" name="TextBox 7"/>
          <p:cNvSpPr txBox="1">
            <a:spLocks noChangeArrowheads="1"/>
          </p:cNvSpPr>
          <p:nvPr/>
        </p:nvSpPr>
        <p:spPr bwMode="auto">
          <a:xfrm>
            <a:off x="5500688" y="1071563"/>
            <a:ext cx="3643312" cy="535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b="1"/>
              <a:t>Also…</a:t>
            </a:r>
          </a:p>
          <a:p>
            <a:pPr eaLnBrk="1" hangingPunct="1">
              <a:spcBef>
                <a:spcPct val="0"/>
              </a:spcBef>
              <a:buClrTx/>
              <a:buSzTx/>
              <a:buFont typeface="Arial" panose="020B0604020202020204" pitchFamily="34" charset="0"/>
              <a:buChar char="•"/>
            </a:pPr>
            <a:r>
              <a:rPr lang="en-CA" altLang="en-US" sz="1800" b="1"/>
              <a:t>1814</a:t>
            </a:r>
            <a:r>
              <a:rPr lang="en-CA" altLang="en-US" sz="1800"/>
              <a:t> </a:t>
            </a:r>
            <a:r>
              <a:rPr lang="en-CA" altLang="en-US" sz="1800">
                <a:sym typeface="Wingdings" panose="05000000000000000000" pitchFamily="2" charset="2"/>
              </a:rPr>
              <a:t></a:t>
            </a:r>
            <a:r>
              <a:rPr lang="en-CA" altLang="en-US" sz="1800"/>
              <a:t>Joseph Nicéphore Niépce achieves the first photographic image.</a:t>
            </a:r>
            <a:endParaRPr lang="en-CA" altLang="en-US" sz="1800" b="1"/>
          </a:p>
          <a:p>
            <a:pPr eaLnBrk="1" hangingPunct="1">
              <a:spcBef>
                <a:spcPct val="0"/>
              </a:spcBef>
              <a:buClrTx/>
              <a:buSzTx/>
              <a:buFont typeface="Arial" panose="020B0604020202020204" pitchFamily="34" charset="0"/>
              <a:buChar char="•"/>
            </a:pPr>
            <a:r>
              <a:rPr lang="en-CA" altLang="en-US" sz="1800" b="1"/>
              <a:t>1837</a:t>
            </a:r>
            <a:r>
              <a:rPr lang="en-CA" altLang="en-US" sz="1800"/>
              <a:t> </a:t>
            </a:r>
            <a:r>
              <a:rPr lang="en-CA" altLang="en-US" sz="1800">
                <a:sym typeface="Wingdings" panose="05000000000000000000" pitchFamily="2" charset="2"/>
              </a:rPr>
              <a:t> Louis Daguerre invents  the first practical form of photographic reproduction.</a:t>
            </a:r>
          </a:p>
          <a:p>
            <a:pPr eaLnBrk="1" hangingPunct="1">
              <a:spcBef>
                <a:spcPct val="0"/>
              </a:spcBef>
              <a:buClrTx/>
              <a:buSzTx/>
              <a:buFont typeface="Arial" panose="020B0604020202020204" pitchFamily="34" charset="0"/>
              <a:buChar char="•"/>
            </a:pPr>
            <a:r>
              <a:rPr lang="en-CA" altLang="en-US" sz="1800" b="1">
                <a:sym typeface="Wingdings" panose="05000000000000000000" pitchFamily="2" charset="2"/>
              </a:rPr>
              <a:t>1858</a:t>
            </a:r>
            <a:r>
              <a:rPr lang="en-CA" altLang="en-US" sz="1800">
                <a:sym typeface="Wingdings" panose="05000000000000000000" pitchFamily="2" charset="2"/>
              </a:rPr>
              <a:t>  Europe and North America are linked via a transatlantic telegraph cable. By 1866, news that had once taken months to travel, now took seconds</a:t>
            </a:r>
          </a:p>
          <a:p>
            <a:pPr eaLnBrk="1" hangingPunct="1">
              <a:spcBef>
                <a:spcPct val="0"/>
              </a:spcBef>
              <a:buClrTx/>
              <a:buSzTx/>
              <a:buFont typeface="Arial" panose="020B0604020202020204" pitchFamily="34" charset="0"/>
              <a:buChar char="•"/>
            </a:pPr>
            <a:r>
              <a:rPr lang="en-CA" altLang="en-US" sz="1800" b="1">
                <a:sym typeface="Wingdings" panose="05000000000000000000" pitchFamily="2" charset="2"/>
              </a:rPr>
              <a:t>1877</a:t>
            </a:r>
            <a:r>
              <a:rPr lang="en-CA" altLang="en-US" sz="1800">
                <a:sym typeface="Wingdings" panose="05000000000000000000" pitchFamily="2" charset="2"/>
              </a:rPr>
              <a:t>  Thomas Edison invents the phonograph</a:t>
            </a:r>
          </a:p>
          <a:p>
            <a:pPr eaLnBrk="1" hangingPunct="1">
              <a:spcBef>
                <a:spcPct val="0"/>
              </a:spcBef>
              <a:buClrTx/>
              <a:buSzTx/>
              <a:buFont typeface="Arial" panose="020B0604020202020204" pitchFamily="34" charset="0"/>
              <a:buChar char="•"/>
            </a:pPr>
            <a:r>
              <a:rPr lang="en-CA" altLang="en-US" sz="1800" b="1">
                <a:sym typeface="Wingdings" panose="05000000000000000000" pitchFamily="2" charset="2"/>
              </a:rPr>
              <a:t>1877</a:t>
            </a:r>
            <a:r>
              <a:rPr lang="en-CA" altLang="en-US" sz="1800">
                <a:sym typeface="Wingdings" panose="05000000000000000000" pitchFamily="2" charset="2"/>
              </a:rPr>
              <a:t>  </a:t>
            </a:r>
            <a:r>
              <a:rPr lang="en-CA" altLang="en-US" sz="1800"/>
              <a:t>Eadweard Muybridge invents </a:t>
            </a:r>
            <a:r>
              <a:rPr lang="en-CA" altLang="en-US" sz="1800">
                <a:hlinkClick r:id="rId3"/>
              </a:rPr>
              <a:t>high speed photography </a:t>
            </a:r>
            <a:r>
              <a:rPr lang="en-CA" altLang="en-US" sz="1800"/>
              <a:t>- creating first moving pictures that captured motion.</a:t>
            </a:r>
            <a:endParaRPr lang="en-CA" altLang="en-US" sz="1800">
              <a:sym typeface="Wingdings" panose="05000000000000000000" pitchFamily="2" charset="2"/>
            </a:endParaRPr>
          </a:p>
          <a:p>
            <a:pPr eaLnBrk="1" hangingPunct="1">
              <a:spcBef>
                <a:spcPct val="0"/>
              </a:spcBef>
              <a:buClrTx/>
              <a:buSzTx/>
              <a:buFontTx/>
              <a:buNone/>
            </a:pPr>
            <a:endParaRPr lang="en-CA" altLang="en-US" sz="1800"/>
          </a:p>
        </p:txBody>
      </p:sp>
      <p:pic>
        <p:nvPicPr>
          <p:cNvPr id="28677" name="Picture 3"/>
          <p:cNvPicPr>
            <a:picLocks noGrp="1" noChangeAspect="1" noChangeArrowheads="1"/>
          </p:cNvPicPr>
          <p:nvPr>
            <p:ph type="pic" idx="1"/>
          </p:nvPr>
        </p:nvPicPr>
        <p:blipFill>
          <a:blip r:embed="rId4">
            <a:extLst>
              <a:ext uri="{28A0092B-C50C-407E-A947-70E740481C1C}">
                <a14:useLocalDpi xmlns:a14="http://schemas.microsoft.com/office/drawing/2010/main" val="0"/>
              </a:ext>
            </a:extLst>
          </a:blip>
          <a:srcRect l="4756" r="4756"/>
          <a:stretch>
            <a:fillRect/>
          </a:stretch>
        </p:blipFill>
        <p:spPr>
          <a:xfrm>
            <a:off x="838200" y="1143000"/>
            <a:ext cx="4419600" cy="3514725"/>
          </a:xfrm>
          <a:prstGeom prst="rect">
            <a:avLst/>
          </a:prstGeom>
          <a:noFill/>
          <a:ln w="9525"/>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4"/>
          <p:cNvSpPr>
            <a:spLocks noGrp="1"/>
          </p:cNvSpPr>
          <p:nvPr>
            <p:ph type="title"/>
          </p:nvPr>
        </p:nvSpPr>
        <p:spPr bwMode="auto">
          <a:xfrm>
            <a:off x="5500688" y="0"/>
            <a:ext cx="3500437" cy="1071563"/>
          </a:xfrm>
        </p:spPr>
        <p:txBody>
          <a:bodyPr vert="horz" wrap="square" lIns="91440" tIns="45720" rIns="91440" bIns="45720" numCol="1" anchorCtr="0" compatLnSpc="1">
            <a:prstTxWarp prst="textNoShape">
              <a:avLst/>
            </a:prstTxWarp>
          </a:bodyPr>
          <a:lstStyle/>
          <a:p>
            <a:pPr eaLnBrk="1" hangingPunct="1"/>
            <a:r>
              <a:rPr lang="en-CA" altLang="en-US" smtClean="0"/>
              <a:t>Great Moments in Multimedia History between 1900 and 1940</a:t>
            </a:r>
          </a:p>
        </p:txBody>
      </p:sp>
      <p:sp>
        <p:nvSpPr>
          <p:cNvPr id="29699" name="Content Placeholder 5"/>
          <p:cNvSpPr>
            <a:spLocks noGrp="1"/>
          </p:cNvSpPr>
          <p:nvPr>
            <p:ph type="body" sz="half" idx="2"/>
          </p:nvPr>
        </p:nvSpPr>
        <p:spPr>
          <a:xfrm>
            <a:off x="857250" y="4786313"/>
            <a:ext cx="4419600" cy="914400"/>
          </a:xfrm>
        </p:spPr>
        <p:txBody>
          <a:bodyPr/>
          <a:lstStyle/>
          <a:p>
            <a:pPr eaLnBrk="1" hangingPunct="1">
              <a:spcBef>
                <a:spcPct val="0"/>
              </a:spcBef>
            </a:pPr>
            <a:r>
              <a:rPr lang="en-CA" altLang="en-US" b="1" smtClean="0"/>
              <a:t>1940</a:t>
            </a:r>
            <a:r>
              <a:rPr lang="en-CA" altLang="en-US" smtClean="0"/>
              <a:t> </a:t>
            </a:r>
            <a:r>
              <a:rPr lang="en-CA" altLang="en-US" smtClean="0">
                <a:sym typeface="Wingdings" panose="05000000000000000000" pitchFamily="2" charset="2"/>
              </a:rPr>
              <a:t> Dorothy Kunhardt’s Pat The Bunny is published.  First book to have multimedia and interactivity: </a:t>
            </a:r>
            <a:r>
              <a:rPr lang="en-CA" altLang="en-US" i="1" smtClean="0"/>
              <a:t>We pat the soft fur of the bunny, play peek-a-boo, look in the mirror, and then do it all over again.</a:t>
            </a:r>
          </a:p>
        </p:txBody>
      </p:sp>
      <p:sp>
        <p:nvSpPr>
          <p:cNvPr id="29700" name="TextBox 7"/>
          <p:cNvSpPr txBox="1">
            <a:spLocks noChangeArrowheads="1"/>
          </p:cNvSpPr>
          <p:nvPr/>
        </p:nvSpPr>
        <p:spPr bwMode="auto">
          <a:xfrm>
            <a:off x="5500688" y="1285875"/>
            <a:ext cx="3643312"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b="1"/>
              <a:t>Also…</a:t>
            </a:r>
          </a:p>
          <a:p>
            <a:pPr eaLnBrk="1" hangingPunct="1">
              <a:spcBef>
                <a:spcPct val="0"/>
              </a:spcBef>
              <a:buClrTx/>
              <a:buSzTx/>
              <a:buFont typeface="Arial" panose="020B0604020202020204" pitchFamily="34" charset="0"/>
              <a:buChar char="•"/>
            </a:pPr>
            <a:r>
              <a:rPr lang="en-CA" altLang="en-US" sz="1800" b="1"/>
              <a:t>1914</a:t>
            </a:r>
            <a:r>
              <a:rPr lang="en-CA" altLang="en-US" sz="1800"/>
              <a:t> </a:t>
            </a:r>
            <a:r>
              <a:rPr lang="en-CA" altLang="en-US" sz="1800">
                <a:sym typeface="Wingdings" panose="05000000000000000000" pitchFamily="2" charset="2"/>
              </a:rPr>
              <a:t></a:t>
            </a:r>
            <a:r>
              <a:rPr lang="en-CA" altLang="en-US" sz="1800"/>
              <a:t>Animation created by </a:t>
            </a:r>
            <a:r>
              <a:rPr lang="en-CA" altLang="en-US" sz="1800">
                <a:hlinkClick r:id="rId2"/>
              </a:rPr>
              <a:t>tracing live action films (rotoscoping)</a:t>
            </a:r>
            <a:endParaRPr lang="en-CA" altLang="en-US" sz="1800" b="1"/>
          </a:p>
          <a:p>
            <a:pPr eaLnBrk="1" hangingPunct="1">
              <a:spcBef>
                <a:spcPct val="0"/>
              </a:spcBef>
              <a:buClrTx/>
              <a:buSzTx/>
              <a:buFont typeface="Arial" panose="020B0604020202020204" pitchFamily="34" charset="0"/>
              <a:buChar char="•"/>
            </a:pPr>
            <a:r>
              <a:rPr lang="en-CA" altLang="en-US" sz="1800" b="1"/>
              <a:t>1926</a:t>
            </a:r>
            <a:r>
              <a:rPr lang="en-CA" altLang="en-US" sz="1800"/>
              <a:t> </a:t>
            </a:r>
            <a:r>
              <a:rPr lang="en-CA" altLang="en-US" sz="1800">
                <a:sym typeface="Wingdings" panose="05000000000000000000" pitchFamily="2" charset="2"/>
              </a:rPr>
              <a:t> First practical television system demonstrated</a:t>
            </a:r>
          </a:p>
          <a:p>
            <a:pPr eaLnBrk="1" hangingPunct="1">
              <a:spcBef>
                <a:spcPct val="0"/>
              </a:spcBef>
              <a:buClrTx/>
              <a:buSzTx/>
              <a:buFont typeface="Arial" panose="020B0604020202020204" pitchFamily="34" charset="0"/>
              <a:buChar char="•"/>
            </a:pPr>
            <a:r>
              <a:rPr lang="en-CA" altLang="en-US" sz="1800" b="1">
                <a:sym typeface="Wingdings" panose="05000000000000000000" pitchFamily="2" charset="2"/>
              </a:rPr>
              <a:t>1927</a:t>
            </a:r>
            <a:r>
              <a:rPr lang="en-CA" altLang="en-US" sz="1800">
                <a:sym typeface="Wingdings" panose="05000000000000000000" pitchFamily="2" charset="2"/>
              </a:rPr>
              <a:t>  The Jazz Singer is the first film to feature spoken dialogue in sync with the movie.</a:t>
            </a:r>
          </a:p>
          <a:p>
            <a:pPr eaLnBrk="1" hangingPunct="1">
              <a:spcBef>
                <a:spcPct val="0"/>
              </a:spcBef>
              <a:buClrTx/>
              <a:buSzTx/>
              <a:buFont typeface="Arial" panose="020B0604020202020204" pitchFamily="34" charset="0"/>
              <a:buChar char="•"/>
            </a:pPr>
            <a:r>
              <a:rPr lang="en-CA" altLang="en-US" sz="1800" b="1">
                <a:sym typeface="Wingdings" panose="05000000000000000000" pitchFamily="2" charset="2"/>
              </a:rPr>
              <a:t>1928</a:t>
            </a:r>
            <a:r>
              <a:rPr lang="en-CA" altLang="en-US" sz="1800">
                <a:sym typeface="Wingdings" panose="05000000000000000000" pitchFamily="2" charset="2"/>
              </a:rPr>
              <a:t>  Walt Disney debuts Steamboat Willie, first cartoon to use synchronized sound.</a:t>
            </a:r>
          </a:p>
          <a:p>
            <a:pPr eaLnBrk="1" hangingPunct="1">
              <a:spcBef>
                <a:spcPct val="0"/>
              </a:spcBef>
              <a:buClrTx/>
              <a:buSzTx/>
              <a:buFont typeface="Arial" panose="020B0604020202020204" pitchFamily="34" charset="0"/>
              <a:buChar char="•"/>
            </a:pPr>
            <a:r>
              <a:rPr lang="en-CA" altLang="en-US" sz="1800" b="1">
                <a:sym typeface="Wingdings" panose="05000000000000000000" pitchFamily="2" charset="2"/>
              </a:rPr>
              <a:t>1939</a:t>
            </a:r>
            <a:r>
              <a:rPr lang="en-CA" altLang="en-US" sz="1800">
                <a:sym typeface="Wingdings" panose="05000000000000000000" pitchFamily="2" charset="2"/>
              </a:rPr>
              <a:t>  </a:t>
            </a:r>
            <a:r>
              <a:rPr lang="en-CA" altLang="en-US" sz="1800"/>
              <a:t>The Wizard of Oz memorably shows the difference between the colour and black and white cinematography.</a:t>
            </a:r>
          </a:p>
        </p:txBody>
      </p:sp>
      <p:pic>
        <p:nvPicPr>
          <p:cNvPr id="29701" name="Picture 2" descr="Pat the Bunny"/>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t="13919" b="13919"/>
          <a:stretch>
            <a:fillRect/>
          </a:stretch>
        </p:blipFill>
        <p:spPr>
          <a:xfrm>
            <a:off x="857250" y="1214438"/>
            <a:ext cx="4419600" cy="3514725"/>
          </a:xfrm>
          <a:prstGeom prst="rect">
            <a:avLst/>
          </a:prstGeom>
          <a:noFill/>
          <a:ln w="9525"/>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4"/>
          <p:cNvSpPr>
            <a:spLocks noGrp="1"/>
          </p:cNvSpPr>
          <p:nvPr>
            <p:ph type="title"/>
          </p:nvPr>
        </p:nvSpPr>
        <p:spPr bwMode="auto">
          <a:xfrm>
            <a:off x="5500688" y="0"/>
            <a:ext cx="3500437" cy="1071563"/>
          </a:xfrm>
        </p:spPr>
        <p:txBody>
          <a:bodyPr vert="horz" wrap="square" lIns="91440" tIns="45720" rIns="91440" bIns="45720" numCol="1" anchorCtr="0" compatLnSpc="1">
            <a:prstTxWarp prst="textNoShape">
              <a:avLst/>
            </a:prstTxWarp>
          </a:bodyPr>
          <a:lstStyle/>
          <a:p>
            <a:pPr eaLnBrk="1" hangingPunct="1"/>
            <a:r>
              <a:rPr lang="en-CA" altLang="en-US" smtClean="0"/>
              <a:t>Great Moments in Multimedia History between 1940 and 1993</a:t>
            </a:r>
          </a:p>
        </p:txBody>
      </p:sp>
      <p:sp>
        <p:nvSpPr>
          <p:cNvPr id="30723" name="Content Placeholder 5"/>
          <p:cNvSpPr>
            <a:spLocks noGrp="1"/>
          </p:cNvSpPr>
          <p:nvPr>
            <p:ph type="body" sz="half" idx="2"/>
          </p:nvPr>
        </p:nvSpPr>
        <p:spPr/>
        <p:txBody>
          <a:bodyPr/>
          <a:lstStyle/>
          <a:p>
            <a:pPr eaLnBrk="1" hangingPunct="1">
              <a:spcBef>
                <a:spcPct val="0"/>
              </a:spcBef>
            </a:pPr>
            <a:r>
              <a:rPr lang="en-CA" altLang="en-US" b="1" smtClean="0"/>
              <a:t>1991</a:t>
            </a:r>
            <a:r>
              <a:rPr lang="en-CA" altLang="en-US" smtClean="0"/>
              <a:t> </a:t>
            </a:r>
            <a:r>
              <a:rPr lang="en-CA" altLang="en-US" smtClean="0">
                <a:sym typeface="Wingdings" panose="05000000000000000000" pitchFamily="2" charset="2"/>
              </a:rPr>
              <a:t> Tim Berners Lee invents the World Wide Web.</a:t>
            </a:r>
            <a:endParaRPr lang="en-CA" altLang="en-US" smtClean="0"/>
          </a:p>
        </p:txBody>
      </p:sp>
      <p:sp>
        <p:nvSpPr>
          <p:cNvPr id="30724" name="TextBox 7"/>
          <p:cNvSpPr txBox="1">
            <a:spLocks noChangeArrowheads="1"/>
          </p:cNvSpPr>
          <p:nvPr/>
        </p:nvSpPr>
        <p:spPr bwMode="auto">
          <a:xfrm>
            <a:off x="5429250" y="1071563"/>
            <a:ext cx="371475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b="1"/>
              <a:t>Also…</a:t>
            </a:r>
          </a:p>
          <a:p>
            <a:pPr eaLnBrk="1" hangingPunct="1">
              <a:spcBef>
                <a:spcPct val="0"/>
              </a:spcBef>
              <a:buClrTx/>
              <a:buSzTx/>
              <a:buFont typeface="Arial" panose="020B0604020202020204" pitchFamily="34" charset="0"/>
              <a:buChar char="•"/>
            </a:pPr>
            <a:r>
              <a:rPr lang="en-CA" altLang="en-US" sz="1800" b="1"/>
              <a:t>1962</a:t>
            </a:r>
            <a:r>
              <a:rPr lang="en-CA" altLang="en-US" sz="1800"/>
              <a:t> </a:t>
            </a:r>
            <a:r>
              <a:rPr lang="en-CA" altLang="en-US" sz="1800">
                <a:sym typeface="Wingdings" panose="05000000000000000000" pitchFamily="2" charset="2"/>
              </a:rPr>
              <a:t></a:t>
            </a:r>
            <a:r>
              <a:rPr lang="en-CA" altLang="en-US" sz="1800"/>
              <a:t>Telstar, first communications satellite is launched into orbit.</a:t>
            </a:r>
            <a:endParaRPr lang="en-CA" altLang="en-US" sz="1800" b="1"/>
          </a:p>
          <a:p>
            <a:pPr eaLnBrk="1" hangingPunct="1">
              <a:spcBef>
                <a:spcPct val="0"/>
              </a:spcBef>
              <a:buClrTx/>
              <a:buSzTx/>
              <a:buFont typeface="Arial" panose="020B0604020202020204" pitchFamily="34" charset="0"/>
              <a:buChar char="•"/>
            </a:pPr>
            <a:r>
              <a:rPr lang="en-CA" altLang="en-US" sz="1800" b="1">
                <a:solidFill>
                  <a:srgbClr val="FF0000"/>
                </a:solidFill>
              </a:rPr>
              <a:t>1969 </a:t>
            </a:r>
            <a:r>
              <a:rPr lang="en-CA" altLang="en-US" sz="1800" b="1">
                <a:solidFill>
                  <a:srgbClr val="FF0000"/>
                </a:solidFill>
                <a:sym typeface="Wingdings" panose="05000000000000000000" pitchFamily="2" charset="2"/>
              </a:rPr>
              <a:t> ARPANET (eventually the Internet) is established by the U.S. Department of Defence (more on this later)</a:t>
            </a:r>
          </a:p>
          <a:p>
            <a:pPr eaLnBrk="1" hangingPunct="1">
              <a:spcBef>
                <a:spcPct val="0"/>
              </a:spcBef>
              <a:buClrTx/>
              <a:buSzTx/>
              <a:buFont typeface="Arial" panose="020B0604020202020204" pitchFamily="34" charset="0"/>
              <a:buChar char="•"/>
            </a:pPr>
            <a:r>
              <a:rPr lang="en-CA" altLang="en-US" sz="1800" b="1">
                <a:sym typeface="Wingdings" panose="05000000000000000000" pitchFamily="2" charset="2"/>
              </a:rPr>
              <a:t>1971</a:t>
            </a:r>
            <a:r>
              <a:rPr lang="en-CA" altLang="en-US" sz="1800">
                <a:sym typeface="Wingdings" panose="05000000000000000000" pitchFamily="2" charset="2"/>
              </a:rPr>
              <a:t>  First email sent, @ picked as symbol to indicate address</a:t>
            </a:r>
          </a:p>
          <a:p>
            <a:pPr eaLnBrk="1" hangingPunct="1">
              <a:spcBef>
                <a:spcPct val="0"/>
              </a:spcBef>
              <a:buClrTx/>
              <a:buSzTx/>
              <a:buFont typeface="Arial" panose="020B0604020202020204" pitchFamily="34" charset="0"/>
              <a:buChar char="•"/>
            </a:pPr>
            <a:r>
              <a:rPr lang="en-CA" altLang="en-US" sz="1800" b="1">
                <a:sym typeface="Wingdings" panose="05000000000000000000" pitchFamily="2" charset="2"/>
              </a:rPr>
              <a:t>1983</a:t>
            </a:r>
            <a:r>
              <a:rPr lang="en-CA" altLang="en-US" sz="1800">
                <a:sym typeface="Wingdings" panose="05000000000000000000" pitchFamily="2" charset="2"/>
              </a:rPr>
              <a:t>  Internet is created when TCP/IP is adopted by all ARPANET users</a:t>
            </a:r>
          </a:p>
          <a:p>
            <a:pPr eaLnBrk="1" hangingPunct="1">
              <a:spcBef>
                <a:spcPct val="0"/>
              </a:spcBef>
              <a:buClrTx/>
              <a:buSzTx/>
              <a:buFont typeface="Arial" panose="020B0604020202020204" pitchFamily="34" charset="0"/>
              <a:buChar char="•"/>
            </a:pPr>
            <a:r>
              <a:rPr lang="en-CA" altLang="en-US" sz="1800" b="1">
                <a:solidFill>
                  <a:srgbClr val="FF0000"/>
                </a:solidFill>
                <a:sym typeface="Wingdings" panose="05000000000000000000" pitchFamily="2" charset="2"/>
              </a:rPr>
              <a:t>1991  </a:t>
            </a:r>
            <a:r>
              <a:rPr lang="en-CA" altLang="en-US" sz="1800" b="1">
                <a:solidFill>
                  <a:srgbClr val="FF0000"/>
                </a:solidFill>
              </a:rPr>
              <a:t>Tim Berners Lee has finished developing the World Wide Web(http) and html and URL. World Wide Web makes its debut</a:t>
            </a:r>
          </a:p>
          <a:p>
            <a:pPr eaLnBrk="1" hangingPunct="1">
              <a:spcBef>
                <a:spcPct val="0"/>
              </a:spcBef>
              <a:buClrTx/>
              <a:buSzTx/>
              <a:buFont typeface="Arial" panose="020B0604020202020204" pitchFamily="34" charset="0"/>
              <a:buChar char="•"/>
            </a:pPr>
            <a:r>
              <a:rPr lang="en-CA" altLang="en-US" sz="1800" b="1">
                <a:sym typeface="Wingdings" panose="05000000000000000000" pitchFamily="2" charset="2"/>
              </a:rPr>
              <a:t>1993</a:t>
            </a:r>
            <a:r>
              <a:rPr lang="en-CA" altLang="en-US" sz="1800">
                <a:sym typeface="Wingdings" panose="05000000000000000000" pitchFamily="2" charset="2"/>
              </a:rPr>
              <a:t>  Mosaic, first graphical web browser is released</a:t>
            </a:r>
          </a:p>
          <a:p>
            <a:pPr eaLnBrk="1" hangingPunct="1">
              <a:spcBef>
                <a:spcPct val="0"/>
              </a:spcBef>
              <a:buClrTx/>
              <a:buSzTx/>
              <a:buFontTx/>
              <a:buNone/>
            </a:pPr>
            <a:endParaRPr lang="en-CA" altLang="en-US" sz="1800"/>
          </a:p>
        </p:txBody>
      </p:sp>
      <p:pic>
        <p:nvPicPr>
          <p:cNvPr id="30725" name="Picture 7" descr="http://images.iop.org/objects/ccr/cnl/3/1/10/CNLtbl1_01-06.jpg"/>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1491" r="11491"/>
          <a:stretch>
            <a:fillRect/>
          </a:stretch>
        </p:blipFill>
        <p:spPr>
          <a:xfrm>
            <a:off x="838200" y="1143000"/>
            <a:ext cx="4419600" cy="3514725"/>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smtClean="0">
                <a:solidFill>
                  <a:schemeClr val="tx2">
                    <a:satMod val="130000"/>
                  </a:schemeClr>
                </a:solidFill>
              </a:rPr>
              <a:t>Overview of Today’s Topics</a:t>
            </a:r>
            <a:endParaRPr lang="en-CA" dirty="0">
              <a:solidFill>
                <a:schemeClr val="tx2">
                  <a:satMod val="130000"/>
                </a:schemeClr>
              </a:solidFill>
            </a:endParaRPr>
          </a:p>
        </p:txBody>
      </p:sp>
      <p:sp>
        <p:nvSpPr>
          <p:cNvPr id="12291" name="Content Placeholder 2"/>
          <p:cNvSpPr>
            <a:spLocks noGrp="1"/>
          </p:cNvSpPr>
          <p:nvPr>
            <p:ph idx="1"/>
          </p:nvPr>
        </p:nvSpPr>
        <p:spPr/>
        <p:txBody>
          <a:bodyPr/>
          <a:lstStyle/>
          <a:p>
            <a:pPr eaLnBrk="1" hangingPunct="1"/>
            <a:r>
              <a:rPr lang="en-CA" altLang="en-US" smtClean="0"/>
              <a:t>A bit of a mishmash </a:t>
            </a:r>
            <a:r>
              <a:rPr lang="en-CA" altLang="en-US" smtClean="0">
                <a:sym typeface="Wingdings" panose="05000000000000000000" pitchFamily="2" charset="2"/>
              </a:rPr>
              <a:t></a:t>
            </a:r>
          </a:p>
          <a:p>
            <a:pPr eaLnBrk="1" hangingPunct="1"/>
            <a:r>
              <a:rPr lang="en-CA" altLang="en-US" smtClean="0">
                <a:sym typeface="Wingdings" panose="05000000000000000000" pitchFamily="2" charset="2"/>
              </a:rPr>
              <a:t>Announcements </a:t>
            </a:r>
            <a:endParaRPr lang="en-CA" altLang="en-US" smtClean="0"/>
          </a:p>
          <a:p>
            <a:pPr eaLnBrk="1" hangingPunct="1"/>
            <a:r>
              <a:rPr lang="en-CA" altLang="en-US" smtClean="0"/>
              <a:t>Overview of multimedia in general</a:t>
            </a:r>
          </a:p>
          <a:p>
            <a:pPr eaLnBrk="1" hangingPunct="1"/>
            <a:r>
              <a:rPr lang="en-CA" altLang="en-US" smtClean="0"/>
              <a:t>A bit of the history of multimedia</a:t>
            </a:r>
          </a:p>
          <a:p>
            <a:pPr eaLnBrk="1" hangingPunct="1"/>
            <a:r>
              <a:rPr lang="en-CA" altLang="en-US" smtClean="0"/>
              <a:t>Break</a:t>
            </a:r>
          </a:p>
          <a:p>
            <a:pPr eaLnBrk="1" hangingPunct="1"/>
            <a:r>
              <a:rPr lang="en-CA" altLang="en-US" smtClean="0"/>
              <a:t>A little bit about monitors and display</a:t>
            </a:r>
          </a:p>
          <a:p>
            <a:pPr eaLnBrk="1" hangingPunct="1"/>
            <a:r>
              <a:rPr lang="en-CA" altLang="en-US" smtClean="0"/>
              <a:t>Design tips</a:t>
            </a:r>
          </a:p>
          <a:p>
            <a:pPr eaLnBrk="1" hangingPunct="1"/>
            <a:r>
              <a:rPr lang="en-CA" altLang="en-US" smtClean="0"/>
              <a:t>Usage of text on a website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4"/>
          <p:cNvSpPr>
            <a:spLocks noGrp="1"/>
          </p:cNvSpPr>
          <p:nvPr>
            <p:ph type="title"/>
          </p:nvPr>
        </p:nvSpPr>
        <p:spPr bwMode="auto">
          <a:xfrm>
            <a:off x="5500688" y="0"/>
            <a:ext cx="3500437" cy="1071563"/>
          </a:xfrm>
        </p:spPr>
        <p:txBody>
          <a:bodyPr vert="horz" wrap="square" lIns="91440" tIns="45720" rIns="91440" bIns="45720" numCol="1" anchorCtr="0" compatLnSpc="1">
            <a:prstTxWarp prst="textNoShape">
              <a:avLst/>
            </a:prstTxWarp>
          </a:bodyPr>
          <a:lstStyle/>
          <a:p>
            <a:pPr eaLnBrk="1" hangingPunct="1"/>
            <a:r>
              <a:rPr lang="en-CA" altLang="en-US" smtClean="0"/>
              <a:t>Great Moments in Multimedia History between 1994 and 2001</a:t>
            </a:r>
          </a:p>
        </p:txBody>
      </p:sp>
      <p:sp>
        <p:nvSpPr>
          <p:cNvPr id="31747" name="Content Placeholder 5"/>
          <p:cNvSpPr>
            <a:spLocks noGrp="1"/>
          </p:cNvSpPr>
          <p:nvPr>
            <p:ph type="body" sz="half" idx="2"/>
          </p:nvPr>
        </p:nvSpPr>
        <p:spPr/>
        <p:txBody>
          <a:bodyPr/>
          <a:lstStyle/>
          <a:p>
            <a:pPr eaLnBrk="1" hangingPunct="1">
              <a:spcBef>
                <a:spcPct val="0"/>
              </a:spcBef>
            </a:pPr>
            <a:r>
              <a:rPr lang="en-CA" altLang="en-US" b="1" smtClean="0"/>
              <a:t>1995</a:t>
            </a:r>
            <a:r>
              <a:rPr lang="en-CA" altLang="en-US" smtClean="0"/>
              <a:t> </a:t>
            </a:r>
            <a:r>
              <a:rPr lang="en-CA" altLang="en-US" smtClean="0">
                <a:sym typeface="Wingdings" panose="05000000000000000000" pitchFamily="2" charset="2"/>
              </a:rPr>
              <a:t>  </a:t>
            </a:r>
            <a:r>
              <a:rPr lang="en-CA" altLang="en-US" smtClean="0">
                <a:sym typeface="Wingdings" panose="05000000000000000000" pitchFamily="2" charset="2"/>
                <a:hlinkClick r:id="rId2"/>
              </a:rPr>
              <a:t>Disney releases Toy Story, first feature length computer generated movie.: 77 minutes, 4 years to make, 800,000 machine hours to render</a:t>
            </a:r>
            <a:r>
              <a:rPr lang="en-CA" altLang="en-US" smtClean="0">
                <a:sym typeface="Wingdings" panose="05000000000000000000" pitchFamily="2" charset="2"/>
                <a:hlinkClick r:id="rId3"/>
              </a:rPr>
              <a:t>. </a:t>
            </a:r>
            <a:endParaRPr lang="en-CA" altLang="en-US" smtClean="0"/>
          </a:p>
        </p:txBody>
      </p:sp>
      <p:sp>
        <p:nvSpPr>
          <p:cNvPr id="31748" name="TextBox 7"/>
          <p:cNvSpPr txBox="1">
            <a:spLocks noChangeArrowheads="1"/>
          </p:cNvSpPr>
          <p:nvPr/>
        </p:nvSpPr>
        <p:spPr bwMode="auto">
          <a:xfrm>
            <a:off x="5429250" y="1214438"/>
            <a:ext cx="3714750"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b="1"/>
              <a:t>Also…</a:t>
            </a:r>
          </a:p>
          <a:p>
            <a:pPr eaLnBrk="1" hangingPunct="1">
              <a:spcBef>
                <a:spcPct val="0"/>
              </a:spcBef>
              <a:buClrTx/>
              <a:buSzTx/>
              <a:buFont typeface="Arial" panose="020B0604020202020204" pitchFamily="34" charset="0"/>
              <a:buChar char="•"/>
            </a:pPr>
            <a:r>
              <a:rPr lang="en-CA" altLang="en-US" sz="1800" b="1"/>
              <a:t>1994</a:t>
            </a:r>
            <a:r>
              <a:rPr lang="en-CA" altLang="en-US" sz="1800">
                <a:sym typeface="Wingdings" panose="05000000000000000000" pitchFamily="2" charset="2"/>
              </a:rPr>
              <a:t></a:t>
            </a:r>
            <a:r>
              <a:rPr lang="en-CA" altLang="en-US" sz="1800"/>
              <a:t>The Rolling Stones become first major band to broadcast live over the internet.</a:t>
            </a:r>
            <a:endParaRPr lang="en-CA" altLang="en-US" sz="1800" b="1"/>
          </a:p>
          <a:p>
            <a:pPr eaLnBrk="1" hangingPunct="1">
              <a:spcBef>
                <a:spcPct val="0"/>
              </a:spcBef>
              <a:buClrTx/>
              <a:buSzTx/>
              <a:buFont typeface="Arial" panose="020B0604020202020204" pitchFamily="34" charset="0"/>
              <a:buChar char="•"/>
            </a:pPr>
            <a:r>
              <a:rPr lang="en-CA" altLang="en-US" sz="1800" b="1"/>
              <a:t>1996</a:t>
            </a:r>
            <a:r>
              <a:rPr lang="en-CA" altLang="en-US" sz="1800">
                <a:sym typeface="Wingdings" panose="05000000000000000000" pitchFamily="2" charset="2"/>
              </a:rPr>
              <a:t>  Affordable digital cameras become widely available</a:t>
            </a:r>
          </a:p>
          <a:p>
            <a:pPr eaLnBrk="1" hangingPunct="1">
              <a:spcBef>
                <a:spcPct val="0"/>
              </a:spcBef>
              <a:buClrTx/>
              <a:buSzTx/>
              <a:buFont typeface="Arial" panose="020B0604020202020204" pitchFamily="34" charset="0"/>
              <a:buChar char="•"/>
            </a:pPr>
            <a:r>
              <a:rPr lang="en-CA" altLang="en-US" sz="1800" b="1">
                <a:sym typeface="Wingdings" panose="05000000000000000000" pitchFamily="2" charset="2"/>
              </a:rPr>
              <a:t>1999</a:t>
            </a:r>
            <a:r>
              <a:rPr lang="en-CA" altLang="en-US" sz="1800">
                <a:sym typeface="Wingdings" panose="05000000000000000000" pitchFamily="2" charset="2"/>
              </a:rPr>
              <a:t>  Napster debuts</a:t>
            </a:r>
          </a:p>
          <a:p>
            <a:pPr eaLnBrk="1" hangingPunct="1">
              <a:spcBef>
                <a:spcPct val="0"/>
              </a:spcBef>
              <a:buClrTx/>
              <a:buSzTx/>
              <a:buFont typeface="Arial" panose="020B0604020202020204" pitchFamily="34" charset="0"/>
              <a:buChar char="•"/>
            </a:pPr>
            <a:r>
              <a:rPr lang="en-CA" altLang="en-US" sz="1800" b="1">
                <a:sym typeface="Wingdings" panose="05000000000000000000" pitchFamily="2" charset="2"/>
              </a:rPr>
              <a:t>2001</a:t>
            </a:r>
            <a:r>
              <a:rPr lang="en-CA" altLang="en-US" sz="1800">
                <a:sym typeface="Wingdings" panose="05000000000000000000" pitchFamily="2" charset="2"/>
              </a:rPr>
              <a:t>  Apple introduces iTunes and the iPod</a:t>
            </a:r>
          </a:p>
          <a:p>
            <a:pPr eaLnBrk="1" hangingPunct="1">
              <a:spcBef>
                <a:spcPct val="0"/>
              </a:spcBef>
              <a:buClrTx/>
              <a:buSzTx/>
              <a:buFont typeface="Arial" panose="020B0604020202020204" pitchFamily="34" charset="0"/>
              <a:buChar char="•"/>
            </a:pPr>
            <a:r>
              <a:rPr lang="en-CA" altLang="en-US" sz="1800" b="1">
                <a:sym typeface="Wingdings" panose="05000000000000000000" pitchFamily="2" charset="2"/>
              </a:rPr>
              <a:t>2005</a:t>
            </a:r>
            <a:r>
              <a:rPr lang="en-CA" altLang="en-US" sz="1800">
                <a:sym typeface="Wingdings" panose="05000000000000000000" pitchFamily="2" charset="2"/>
              </a:rPr>
              <a:t>  youTube.com launches</a:t>
            </a:r>
          </a:p>
          <a:p>
            <a:pPr eaLnBrk="1" hangingPunct="1">
              <a:spcBef>
                <a:spcPct val="0"/>
              </a:spcBef>
              <a:buClrTx/>
              <a:buSzTx/>
              <a:buFont typeface="Arial" panose="020B0604020202020204" pitchFamily="34" charset="0"/>
              <a:buChar char="•"/>
            </a:pPr>
            <a:r>
              <a:rPr lang="en-CA" altLang="en-US" sz="1800" b="1">
                <a:sym typeface="Wingdings" panose="05000000000000000000" pitchFamily="2" charset="2"/>
              </a:rPr>
              <a:t>2006</a:t>
            </a:r>
            <a:r>
              <a:rPr lang="en-CA" altLang="en-US" sz="1800">
                <a:sym typeface="Wingdings" panose="05000000000000000000" pitchFamily="2" charset="2"/>
              </a:rPr>
              <a:t>  First twitter message sent</a:t>
            </a:r>
          </a:p>
          <a:p>
            <a:pPr eaLnBrk="1" hangingPunct="1">
              <a:spcBef>
                <a:spcPct val="0"/>
              </a:spcBef>
              <a:buClrTx/>
              <a:buSzTx/>
              <a:buFont typeface="Arial" panose="020B0604020202020204" pitchFamily="34" charset="0"/>
              <a:buChar char="•"/>
            </a:pPr>
            <a:r>
              <a:rPr lang="en-CA" altLang="en-US" sz="1800" b="1">
                <a:sym typeface="Wingdings" panose="05000000000000000000" pitchFamily="2" charset="2"/>
              </a:rPr>
              <a:t>2007</a:t>
            </a:r>
            <a:r>
              <a:rPr lang="en-CA" altLang="en-US" sz="1800">
                <a:sym typeface="Wingdings" panose="05000000000000000000" pitchFamily="2" charset="2"/>
              </a:rPr>
              <a:t>  </a:t>
            </a:r>
            <a:r>
              <a:rPr lang="en-CA" altLang="en-US" sz="1800"/>
              <a:t>Search engine giant Google surpasses Microsoft as "the most valuable global brand," and also is the most visited Web site</a:t>
            </a:r>
            <a:endParaRPr lang="en-CA" altLang="en-US" sz="1800">
              <a:sym typeface="Wingdings" panose="05000000000000000000" pitchFamily="2" charset="2"/>
            </a:endParaRPr>
          </a:p>
        </p:txBody>
      </p:sp>
      <p:pic>
        <p:nvPicPr>
          <p:cNvPr id="31749" name="Picture 2"/>
          <p:cNvPicPr>
            <a:picLocks noGrp="1" noChangeAspect="1" noChangeArrowheads="1"/>
          </p:cNvPicPr>
          <p:nvPr>
            <p:ph type="pic" idx="1"/>
          </p:nvPr>
        </p:nvPicPr>
        <p:blipFill>
          <a:blip r:embed="rId4">
            <a:extLst>
              <a:ext uri="{28A0092B-C50C-407E-A947-70E740481C1C}">
                <a14:useLocalDpi xmlns:a14="http://schemas.microsoft.com/office/drawing/2010/main" val="0"/>
              </a:ext>
            </a:extLst>
          </a:blip>
          <a:srcRect t="14183" b="14183"/>
          <a:stretch>
            <a:fillRect/>
          </a:stretch>
        </p:blipFill>
        <p:spPr>
          <a:xfrm>
            <a:off x="838200" y="1143000"/>
            <a:ext cx="4419600" cy="3514725"/>
          </a:xfrm>
          <a:prstGeom prst="rect">
            <a:avLst/>
          </a:prstGeom>
          <a:noFill/>
          <a:ln w="9525"/>
          <a:extLst>
            <a:ext uri="{909E8E84-426E-40DD-AFC4-6F175D3DCCD1}">
              <a14:hiddenFill xmlns:a14="http://schemas.microsoft.com/office/drawing/2010/main">
                <a:solidFill>
                  <a:srgbClr val="FFFFFF"/>
                </a:solidFill>
              </a14:hiddenFill>
            </a:ext>
          </a:extLst>
        </p:spPr>
      </p:pic>
      <p:sp>
        <p:nvSpPr>
          <p:cNvPr id="31750" name="TextBox 6"/>
          <p:cNvSpPr txBox="1">
            <a:spLocks noChangeArrowheads="1"/>
          </p:cNvSpPr>
          <p:nvPr/>
        </p:nvSpPr>
        <p:spPr bwMode="auto">
          <a:xfrm>
            <a:off x="5500688" y="6143625"/>
            <a:ext cx="37861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200"/>
              <a:t>Information and dates from:</a:t>
            </a:r>
          </a:p>
          <a:p>
            <a:pPr eaLnBrk="1" hangingPunct="1">
              <a:spcBef>
                <a:spcPct val="0"/>
              </a:spcBef>
              <a:buClrTx/>
              <a:buSzTx/>
              <a:buFontTx/>
              <a:buNone/>
            </a:pPr>
            <a:r>
              <a:rPr lang="en-CA" altLang="en-US" sz="1200">
                <a:hlinkClick r:id="rId5"/>
              </a:rPr>
              <a:t>http://www.webopedia.com/quick_ref/timeline.asp</a:t>
            </a:r>
            <a:r>
              <a:rPr lang="en-CA" altLang="en-US" sz="1200"/>
              <a:t> </a:t>
            </a:r>
          </a:p>
          <a:p>
            <a:pPr eaLnBrk="1" hangingPunct="1">
              <a:spcBef>
                <a:spcPct val="0"/>
              </a:spcBef>
              <a:buClrTx/>
              <a:buSzTx/>
              <a:buFontTx/>
              <a:buNone/>
            </a:pPr>
            <a:r>
              <a:rPr lang="en-CA" altLang="en-US" sz="1200">
                <a:hlinkClick r:id="rId6"/>
              </a:rPr>
              <a:t>http://writing.atomicmartinis.com/moments.htm</a:t>
            </a:r>
            <a:r>
              <a:rPr lang="en-CA" altLang="en-US" sz="1200"/>
              <a:t> </a:t>
            </a:r>
          </a:p>
          <a:p>
            <a:pPr eaLnBrk="1" hangingPunct="1">
              <a:spcBef>
                <a:spcPct val="0"/>
              </a:spcBef>
              <a:buClrTx/>
              <a:buSzTx/>
              <a:buFontTx/>
              <a:buNone/>
            </a:pPr>
            <a:endParaRPr lang="en-CA" altLang="en-US" sz="180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50" y="142875"/>
            <a:ext cx="8072438" cy="622300"/>
          </a:xfrm>
        </p:spPr>
        <p:txBody>
          <a:bodyPr>
            <a:normAutofit fontScale="90000"/>
          </a:bodyPr>
          <a:lstStyle/>
          <a:p>
            <a:pPr eaLnBrk="1" fontAlgn="auto" hangingPunct="1">
              <a:spcAft>
                <a:spcPts val="0"/>
              </a:spcAft>
              <a:defRPr/>
            </a:pPr>
            <a:r>
              <a:rPr lang="en-CA" dirty="0" smtClean="0">
                <a:solidFill>
                  <a:schemeClr val="tx2">
                    <a:satMod val="130000"/>
                  </a:schemeClr>
                </a:solidFill>
              </a:rPr>
              <a:t>Good Design Principles</a:t>
            </a:r>
            <a:endParaRPr lang="en-CA" dirty="0">
              <a:solidFill>
                <a:schemeClr val="tx2">
                  <a:satMod val="130000"/>
                </a:schemeClr>
              </a:solidFill>
            </a:endParaRPr>
          </a:p>
        </p:txBody>
      </p:sp>
      <p:sp>
        <p:nvSpPr>
          <p:cNvPr id="32771" name="Content Placeholder 2"/>
          <p:cNvSpPr>
            <a:spLocks noGrp="1"/>
          </p:cNvSpPr>
          <p:nvPr>
            <p:ph idx="1"/>
          </p:nvPr>
        </p:nvSpPr>
        <p:spPr>
          <a:xfrm>
            <a:off x="755650" y="620713"/>
            <a:ext cx="8077200" cy="5072062"/>
          </a:xfrm>
        </p:spPr>
        <p:txBody>
          <a:bodyPr/>
          <a:lstStyle/>
          <a:p>
            <a:pPr eaLnBrk="1" hangingPunct="1"/>
            <a:r>
              <a:rPr lang="en-US" altLang="en-US" dirty="0" smtClean="0">
                <a:hlinkClick r:id="rId2"/>
              </a:rPr>
              <a:t>https://cheezburger.com/635909/funny-memes-images-that-prove-design-isnt-for-everybody</a:t>
            </a:r>
            <a:endParaRPr lang="en-CA" altLang="en-US" dirty="0" smtClean="0"/>
          </a:p>
          <a:p>
            <a:pPr eaLnBrk="1" hangingPunct="1"/>
            <a:r>
              <a:rPr lang="en-CA" altLang="en-US" dirty="0" smtClean="0"/>
              <a:t>What can we do to make our websites (or any marketing material) look a bit more professional?</a:t>
            </a:r>
          </a:p>
          <a:p>
            <a:pPr eaLnBrk="1" hangingPunct="1"/>
            <a:r>
              <a:rPr lang="en-CA" altLang="en-US" dirty="0" smtClean="0"/>
              <a:t>Remember design is all about CRAP!</a:t>
            </a:r>
          </a:p>
          <a:p>
            <a:pPr eaLnBrk="1" hangingPunct="1"/>
            <a:r>
              <a:rPr lang="en-CA" altLang="en-US" dirty="0" smtClean="0"/>
              <a:t>Most of this information and some of the examples are taken from an </a:t>
            </a:r>
            <a:br>
              <a:rPr lang="en-CA" altLang="en-US" dirty="0" smtClean="0"/>
            </a:br>
            <a:r>
              <a:rPr lang="en-CA" altLang="en-US" dirty="0" smtClean="0"/>
              <a:t>EXCELLENT book called: </a:t>
            </a:r>
            <a:r>
              <a:rPr lang="en-US" altLang="en-US" b="1" dirty="0" smtClean="0">
                <a:solidFill>
                  <a:schemeClr val="bg1"/>
                </a:solidFill>
              </a:rPr>
              <a:t>E</a:t>
            </a:r>
          </a:p>
          <a:p>
            <a:pPr lvl="1" eaLnBrk="1" hangingPunct="1"/>
            <a:r>
              <a:rPr lang="en-US" altLang="en-US" b="1" i="1" dirty="0" smtClean="0">
                <a:hlinkClick r:id="rId3"/>
              </a:rPr>
              <a:t>The Non-Designer’s Design Book</a:t>
            </a:r>
            <a:br>
              <a:rPr lang="en-US" altLang="en-US" b="1" i="1" dirty="0" smtClean="0">
                <a:hlinkClick r:id="rId3"/>
              </a:rPr>
            </a:br>
            <a:r>
              <a:rPr lang="en-US" altLang="en-US" b="1" i="1" dirty="0" smtClean="0">
                <a:hlinkClick r:id="rId3"/>
              </a:rPr>
              <a:t> </a:t>
            </a:r>
            <a:r>
              <a:rPr lang="en-US" altLang="en-US" b="1" dirty="0" smtClean="0">
                <a:hlinkClick r:id="rId3"/>
              </a:rPr>
              <a:t>by Robin Williams </a:t>
            </a:r>
            <a:endParaRPr lang="en-US" altLang="en-US" b="1" dirty="0" smtClean="0"/>
          </a:p>
        </p:txBody>
      </p:sp>
      <p:pic>
        <p:nvPicPr>
          <p:cNvPr id="32772" name="Picture 5" descr="http://ecx.images-amazon.com/images/I/41diInIFp8L._BO2,204,203,200_PIsitb-sticker-arrow-click,TopRight,35,-76_AA300_SH20_OU01_.jpg">
            <a:hlinkClick r:id="rId4"/>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5120" t="5040" r="16841"/>
          <a:stretch>
            <a:fillRect/>
          </a:stretch>
        </p:blipFill>
        <p:spPr bwMode="auto">
          <a:xfrm>
            <a:off x="7164388" y="4638675"/>
            <a:ext cx="1512887"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a:spLocks noChangeArrowheads="1"/>
          </p:cNvSpPr>
          <p:nvPr/>
        </p:nvSpPr>
        <p:spPr bwMode="auto">
          <a:xfrm>
            <a:off x="1403350" y="4581525"/>
            <a:ext cx="7056438"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2000">
                <a:solidFill>
                  <a:schemeClr val="accent1"/>
                </a:solidFill>
              </a:rPr>
              <a:t>Both boxes above say the same thing.</a:t>
            </a:r>
          </a:p>
          <a:p>
            <a:pPr eaLnBrk="1" hangingPunct="1">
              <a:spcBef>
                <a:spcPct val="0"/>
              </a:spcBef>
              <a:buClrTx/>
              <a:buSzTx/>
              <a:buFontTx/>
              <a:buNone/>
            </a:pPr>
            <a:endParaRPr lang="en-CA" altLang="en-US" sz="2000">
              <a:solidFill>
                <a:schemeClr val="accent1"/>
              </a:solidFill>
            </a:endParaRPr>
          </a:p>
          <a:p>
            <a:pPr eaLnBrk="1" hangingPunct="1">
              <a:spcBef>
                <a:spcPct val="0"/>
              </a:spcBef>
              <a:buClrTx/>
              <a:buSzTx/>
              <a:buFont typeface="Wingdings 2" panose="05020102010507070707" pitchFamily="18" charset="2"/>
              <a:buNone/>
            </a:pPr>
            <a:r>
              <a:rPr lang="en-CA" altLang="en-US" sz="2000" b="1">
                <a:solidFill>
                  <a:schemeClr val="accent1"/>
                </a:solidFill>
              </a:rPr>
              <a:t>QUESTION: Which design do you like better: A or B?</a:t>
            </a:r>
          </a:p>
          <a:p>
            <a:pPr eaLnBrk="1" hangingPunct="1">
              <a:spcBef>
                <a:spcPct val="0"/>
              </a:spcBef>
              <a:buClrTx/>
              <a:buSzTx/>
              <a:buFont typeface="Wingdings 2" panose="05020102010507070707" pitchFamily="18" charset="2"/>
              <a:buNone/>
            </a:pPr>
            <a:endParaRPr lang="en-CA" altLang="en-US" sz="2000" b="1">
              <a:solidFill>
                <a:schemeClr val="accent1"/>
              </a:solidFill>
            </a:endParaRPr>
          </a:p>
          <a:p>
            <a:pPr eaLnBrk="1" hangingPunct="1">
              <a:spcBef>
                <a:spcPct val="0"/>
              </a:spcBef>
              <a:buClrTx/>
              <a:buSzTx/>
              <a:buFont typeface="Wingdings 2" panose="05020102010507070707" pitchFamily="18" charset="2"/>
              <a:buNone/>
            </a:pPr>
            <a:r>
              <a:rPr lang="en-CA" altLang="en-US" sz="2000" b="1">
                <a:solidFill>
                  <a:schemeClr val="accent1"/>
                </a:solidFill>
              </a:rPr>
              <a:t>QUESTION: Can you put your finger on what makes one “</a:t>
            </a:r>
            <a:r>
              <a:rPr lang="en-CA" altLang="en-US" sz="2000" b="1" i="1">
                <a:solidFill>
                  <a:schemeClr val="accent1"/>
                </a:solidFill>
              </a:rPr>
              <a:t>Better</a:t>
            </a:r>
            <a:r>
              <a:rPr lang="en-CA" altLang="en-US" sz="2000" b="1">
                <a:solidFill>
                  <a:schemeClr val="accent1"/>
                </a:solidFill>
              </a:rPr>
              <a:t>” than the other</a:t>
            </a:r>
            <a:r>
              <a:rPr lang="en-CA" altLang="en-US" sz="1800" b="1">
                <a:solidFill>
                  <a:schemeClr val="accent1"/>
                </a:solidFill>
              </a:rPr>
              <a:t>.</a:t>
            </a:r>
          </a:p>
        </p:txBody>
      </p:sp>
      <p:pic>
        <p:nvPicPr>
          <p:cNvPr id="3379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6588" y="7316788"/>
            <a:ext cx="9144000" cy="359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9050" y="476250"/>
            <a:ext cx="4481513" cy="3908425"/>
          </a:xfrm>
          <a:prstGeom prst="rect">
            <a:avLst/>
          </a:prstGeom>
          <a:solidFill>
            <a:schemeClr val="accent1">
              <a:lumMod val="20000"/>
              <a:lumOff val="80000"/>
            </a:schemeClr>
          </a:solidFill>
          <a:ln w="31750">
            <a:solidFill>
              <a:schemeClr val="accent1"/>
            </a:solidFill>
          </a:ln>
        </p:spPr>
        <p:txBody>
          <a:bodyPr>
            <a:spAutoFit/>
          </a:bodyPr>
          <a:lstStyle/>
          <a:p>
            <a:pPr algn="ctr">
              <a:defRPr/>
            </a:pPr>
            <a:r>
              <a:rPr lang="en-US" sz="2400" b="1" dirty="0">
                <a:solidFill>
                  <a:schemeClr val="accent1"/>
                </a:solidFill>
              </a:rPr>
              <a:t/>
            </a:r>
            <a:br>
              <a:rPr lang="en-US" sz="2400" b="1" dirty="0">
                <a:solidFill>
                  <a:schemeClr val="accent1"/>
                </a:solidFill>
              </a:rPr>
            </a:br>
            <a:r>
              <a:rPr lang="en-US" sz="2400" b="1" dirty="0">
                <a:solidFill>
                  <a:schemeClr val="accent1"/>
                </a:solidFill>
              </a:rPr>
              <a:t>Good Design Is As Easy</a:t>
            </a:r>
            <a:br>
              <a:rPr lang="en-US" sz="2400" b="1" dirty="0">
                <a:solidFill>
                  <a:schemeClr val="accent1"/>
                </a:solidFill>
              </a:rPr>
            </a:br>
            <a:r>
              <a:rPr lang="en-US" sz="2400" b="1" dirty="0">
                <a:solidFill>
                  <a:schemeClr val="accent1"/>
                </a:solidFill>
              </a:rPr>
              <a:t> as 1-2-3</a:t>
            </a:r>
          </a:p>
          <a:p>
            <a:pPr algn="ctr">
              <a:defRPr/>
            </a:pPr>
            <a:r>
              <a:rPr lang="en-US" sz="1600" dirty="0">
                <a:solidFill>
                  <a:schemeClr val="accent1"/>
                </a:solidFill>
              </a:rPr>
              <a:t/>
            </a:r>
            <a:br>
              <a:rPr lang="en-US" sz="1600" dirty="0">
                <a:solidFill>
                  <a:schemeClr val="accent1"/>
                </a:solidFill>
              </a:rPr>
            </a:br>
            <a:endParaRPr lang="en-US" sz="1600" dirty="0">
              <a:solidFill>
                <a:schemeClr val="accent1"/>
              </a:solidFill>
            </a:endParaRPr>
          </a:p>
          <a:p>
            <a:pPr algn="ctr">
              <a:defRPr/>
            </a:pPr>
            <a:r>
              <a:rPr lang="en-US" sz="1600" b="1" dirty="0">
                <a:solidFill>
                  <a:schemeClr val="accent1"/>
                </a:solidFill>
              </a:rPr>
              <a:t>1. Learn the principles.</a:t>
            </a:r>
            <a:br>
              <a:rPr lang="en-US" sz="1600" b="1" dirty="0">
                <a:solidFill>
                  <a:schemeClr val="accent1"/>
                </a:solidFill>
              </a:rPr>
            </a:br>
            <a:r>
              <a:rPr lang="en-US" sz="1600" dirty="0">
                <a:solidFill>
                  <a:schemeClr val="accent1"/>
                </a:solidFill>
              </a:rPr>
              <a:t>They’re simpler than you might think</a:t>
            </a:r>
            <a:br>
              <a:rPr lang="en-US" sz="1600" dirty="0">
                <a:solidFill>
                  <a:schemeClr val="accent1"/>
                </a:solidFill>
              </a:rPr>
            </a:br>
            <a:r>
              <a:rPr lang="en-US" sz="1600" b="1" dirty="0">
                <a:solidFill>
                  <a:schemeClr val="accent1"/>
                </a:solidFill>
              </a:rPr>
              <a:t>2. Recognize when you’re not using them.</a:t>
            </a:r>
            <a:br>
              <a:rPr lang="en-US" sz="1600" b="1" dirty="0">
                <a:solidFill>
                  <a:schemeClr val="accent1"/>
                </a:solidFill>
              </a:rPr>
            </a:br>
            <a:r>
              <a:rPr lang="en-US" sz="1600" dirty="0">
                <a:solidFill>
                  <a:schemeClr val="accent1"/>
                </a:solidFill>
              </a:rPr>
              <a:t>Put it into words – name the problem.</a:t>
            </a:r>
          </a:p>
          <a:p>
            <a:pPr algn="ctr">
              <a:defRPr/>
            </a:pPr>
            <a:r>
              <a:rPr lang="en-US" sz="1600" b="1" dirty="0">
                <a:solidFill>
                  <a:schemeClr val="accent1"/>
                </a:solidFill>
              </a:rPr>
              <a:t>3. Apply the principles.</a:t>
            </a:r>
            <a:r>
              <a:rPr lang="en-US" sz="1600" dirty="0">
                <a:solidFill>
                  <a:schemeClr val="accent1"/>
                </a:solidFill>
              </a:rPr>
              <a:t/>
            </a:r>
            <a:br>
              <a:rPr lang="en-US" sz="1600" dirty="0">
                <a:solidFill>
                  <a:schemeClr val="accent1"/>
                </a:solidFill>
              </a:rPr>
            </a:br>
            <a:r>
              <a:rPr lang="en-US" sz="1600" dirty="0">
                <a:solidFill>
                  <a:schemeClr val="accent1"/>
                </a:solidFill>
              </a:rPr>
              <a:t>You’ll be amazed.</a:t>
            </a:r>
            <a:br>
              <a:rPr lang="en-US" sz="1600" dirty="0">
                <a:solidFill>
                  <a:schemeClr val="accent1"/>
                </a:solidFill>
              </a:rPr>
            </a:br>
            <a:endParaRPr lang="en-US" sz="1600" dirty="0">
              <a:solidFill>
                <a:schemeClr val="accent1"/>
              </a:solidFill>
            </a:endParaRPr>
          </a:p>
          <a:p>
            <a:pPr algn="ctr">
              <a:defRPr/>
            </a:pPr>
            <a:r>
              <a:rPr lang="en-US" sz="1600" dirty="0">
                <a:solidFill>
                  <a:schemeClr val="accent1"/>
                </a:solidFill>
              </a:rPr>
              <a:t/>
            </a:r>
            <a:br>
              <a:rPr lang="en-US" sz="1600" dirty="0">
                <a:solidFill>
                  <a:schemeClr val="accent1"/>
                </a:solidFill>
              </a:rPr>
            </a:br>
            <a:endParaRPr lang="en-US" sz="1600" dirty="0">
              <a:solidFill>
                <a:schemeClr val="accent1"/>
              </a:solidFill>
            </a:endParaRPr>
          </a:p>
        </p:txBody>
      </p:sp>
      <p:sp>
        <p:nvSpPr>
          <p:cNvPr id="5" name="TextBox 4"/>
          <p:cNvSpPr txBox="1"/>
          <p:nvPr/>
        </p:nvSpPr>
        <p:spPr>
          <a:xfrm>
            <a:off x="4572000" y="476250"/>
            <a:ext cx="4392613" cy="3908425"/>
          </a:xfrm>
          <a:prstGeom prst="rect">
            <a:avLst/>
          </a:prstGeom>
          <a:solidFill>
            <a:schemeClr val="accent1">
              <a:lumMod val="20000"/>
              <a:lumOff val="80000"/>
            </a:schemeClr>
          </a:solidFill>
          <a:ln w="31750">
            <a:solidFill>
              <a:schemeClr val="accent1"/>
            </a:solidFill>
          </a:ln>
        </p:spPr>
        <p:txBody>
          <a:bodyPr>
            <a:spAutoFit/>
          </a:bodyPr>
          <a:lstStyle/>
          <a:p>
            <a:pPr>
              <a:lnSpc>
                <a:spcPts val="2400"/>
              </a:lnSpc>
              <a:defRPr/>
            </a:pPr>
            <a:r>
              <a:rPr lang="en-US" sz="2400" b="1" dirty="0">
                <a:solidFill>
                  <a:schemeClr val="accent1"/>
                </a:solidFill>
              </a:rPr>
              <a:t/>
            </a:r>
            <a:br>
              <a:rPr lang="en-US" sz="2400" b="1" dirty="0">
                <a:solidFill>
                  <a:schemeClr val="accent1"/>
                </a:solidFill>
              </a:rPr>
            </a:br>
            <a:r>
              <a:rPr lang="en-US" sz="5200" b="1" dirty="0">
                <a:solidFill>
                  <a:schemeClr val="accent1"/>
                </a:solidFill>
              </a:rPr>
              <a:t/>
            </a:r>
            <a:br>
              <a:rPr lang="en-US" sz="5200" b="1" dirty="0">
                <a:solidFill>
                  <a:schemeClr val="accent1"/>
                </a:solidFill>
              </a:rPr>
            </a:br>
            <a:r>
              <a:rPr lang="en-US" sz="5200" b="1" dirty="0">
                <a:solidFill>
                  <a:schemeClr val="accent1"/>
                </a:solidFill>
              </a:rPr>
              <a:t> </a:t>
            </a:r>
            <a:r>
              <a:rPr lang="en-US" sz="5200" b="1" dirty="0">
                <a:solidFill>
                  <a:schemeClr val="accent1"/>
                </a:solidFill>
                <a:latin typeface="Franklin Gothic Heavy" panose="020B0903020102020204" pitchFamily="34" charset="0"/>
              </a:rPr>
              <a:t>Good Design</a:t>
            </a:r>
            <a:r>
              <a:rPr lang="en-US" sz="5200" b="1" dirty="0">
                <a:solidFill>
                  <a:schemeClr val="accent1"/>
                </a:solidFill>
                <a:latin typeface="Franklin Gothic Medium" panose="020B0603020102020204" pitchFamily="34" charset="0"/>
              </a:rPr>
              <a:t/>
            </a:r>
            <a:br>
              <a:rPr lang="en-US" sz="5200" b="1" dirty="0">
                <a:solidFill>
                  <a:schemeClr val="accent1"/>
                </a:solidFill>
                <a:latin typeface="Franklin Gothic Medium" panose="020B0603020102020204" pitchFamily="34" charset="0"/>
              </a:rPr>
            </a:br>
            <a:r>
              <a:rPr lang="en-US" sz="2000" b="1" dirty="0">
                <a:solidFill>
                  <a:schemeClr val="accent1"/>
                </a:solidFill>
                <a:latin typeface="Franklin Gothic Medium" panose="020B0603020102020204" pitchFamily="34" charset="0"/>
              </a:rPr>
              <a:t>    is as easy as …</a:t>
            </a:r>
          </a:p>
          <a:p>
            <a:pPr lvl="2">
              <a:defRPr/>
            </a:pPr>
            <a:r>
              <a:rPr lang="en-US" sz="1600" b="1" dirty="0">
                <a:solidFill>
                  <a:schemeClr val="accent1"/>
                </a:solidFill>
                <a:latin typeface="Franklin Gothic Medium" panose="020B0603020102020204" pitchFamily="34" charset="0"/>
              </a:rPr>
              <a:t/>
            </a:r>
            <a:br>
              <a:rPr lang="en-US" sz="1600" b="1" dirty="0">
                <a:solidFill>
                  <a:schemeClr val="accent1"/>
                </a:solidFill>
                <a:latin typeface="Franklin Gothic Medium" panose="020B0603020102020204" pitchFamily="34" charset="0"/>
              </a:rPr>
            </a:br>
            <a:r>
              <a:rPr lang="en-US" sz="1600" b="1" dirty="0">
                <a:solidFill>
                  <a:schemeClr val="accent1"/>
                </a:solidFill>
                <a:latin typeface="Franklin Gothic Medium" panose="020B0603020102020204" pitchFamily="34" charset="0"/>
              </a:rPr>
              <a:t>Learn the principles.</a:t>
            </a:r>
            <a:br>
              <a:rPr lang="en-US" sz="1600" b="1" dirty="0">
                <a:solidFill>
                  <a:schemeClr val="accent1"/>
                </a:solidFill>
                <a:latin typeface="Franklin Gothic Medium" panose="020B0603020102020204" pitchFamily="34" charset="0"/>
              </a:rPr>
            </a:br>
            <a:r>
              <a:rPr lang="en-US" sz="1400" i="1" dirty="0">
                <a:solidFill>
                  <a:schemeClr val="accent1"/>
                </a:solidFill>
                <a:latin typeface="Franklin Gothic Medium" panose="020B0603020102020204" pitchFamily="34" charset="0"/>
              </a:rPr>
              <a:t>They’re simpler than you might think</a:t>
            </a:r>
            <a:br>
              <a:rPr lang="en-US" sz="1400" i="1" dirty="0">
                <a:solidFill>
                  <a:schemeClr val="accent1"/>
                </a:solidFill>
                <a:latin typeface="Franklin Gothic Medium" panose="020B0603020102020204" pitchFamily="34" charset="0"/>
              </a:rPr>
            </a:br>
            <a:r>
              <a:rPr lang="en-US" sz="1600" dirty="0">
                <a:solidFill>
                  <a:schemeClr val="accent1"/>
                </a:solidFill>
                <a:latin typeface="Franklin Gothic Medium" panose="020B0603020102020204" pitchFamily="34" charset="0"/>
              </a:rPr>
              <a:t/>
            </a:r>
            <a:br>
              <a:rPr lang="en-US" sz="1600" dirty="0">
                <a:solidFill>
                  <a:schemeClr val="accent1"/>
                </a:solidFill>
                <a:latin typeface="Franklin Gothic Medium" panose="020B0603020102020204" pitchFamily="34" charset="0"/>
              </a:rPr>
            </a:br>
            <a:r>
              <a:rPr lang="en-US" sz="1600" b="1" dirty="0">
                <a:solidFill>
                  <a:schemeClr val="accent1"/>
                </a:solidFill>
                <a:latin typeface="Franklin Gothic Medium" panose="020B0603020102020204" pitchFamily="34" charset="0"/>
              </a:rPr>
              <a:t>Recognize when you’re not using them.</a:t>
            </a:r>
            <a:br>
              <a:rPr lang="en-US" sz="1600" b="1" dirty="0">
                <a:solidFill>
                  <a:schemeClr val="accent1"/>
                </a:solidFill>
                <a:latin typeface="Franklin Gothic Medium" panose="020B0603020102020204" pitchFamily="34" charset="0"/>
              </a:rPr>
            </a:br>
            <a:r>
              <a:rPr lang="en-US" sz="1400" i="1" dirty="0">
                <a:solidFill>
                  <a:schemeClr val="accent1"/>
                </a:solidFill>
                <a:latin typeface="Franklin Gothic Medium" panose="020B0603020102020204" pitchFamily="34" charset="0"/>
              </a:rPr>
              <a:t>Put it into words – name the problem.</a:t>
            </a:r>
            <a:br>
              <a:rPr lang="en-US" sz="1400" i="1" dirty="0">
                <a:solidFill>
                  <a:schemeClr val="accent1"/>
                </a:solidFill>
                <a:latin typeface="Franklin Gothic Medium" panose="020B0603020102020204" pitchFamily="34" charset="0"/>
              </a:rPr>
            </a:br>
            <a:endParaRPr lang="en-US" sz="1400" i="1" dirty="0">
              <a:solidFill>
                <a:schemeClr val="accent1"/>
              </a:solidFill>
              <a:latin typeface="Franklin Gothic Medium" panose="020B0603020102020204" pitchFamily="34" charset="0"/>
            </a:endParaRPr>
          </a:p>
          <a:p>
            <a:pPr lvl="2">
              <a:defRPr/>
            </a:pPr>
            <a:r>
              <a:rPr lang="en-US" sz="1600" b="1" dirty="0">
                <a:solidFill>
                  <a:schemeClr val="accent1"/>
                </a:solidFill>
                <a:latin typeface="Franklin Gothic Medium" panose="020B0603020102020204" pitchFamily="34" charset="0"/>
              </a:rPr>
              <a:t>Apply the principles.</a:t>
            </a:r>
            <a:r>
              <a:rPr lang="en-US" sz="1600" dirty="0">
                <a:solidFill>
                  <a:schemeClr val="accent1"/>
                </a:solidFill>
                <a:latin typeface="Franklin Gothic Medium" panose="020B0603020102020204" pitchFamily="34" charset="0"/>
              </a:rPr>
              <a:t/>
            </a:r>
            <a:br>
              <a:rPr lang="en-US" sz="1600" dirty="0">
                <a:solidFill>
                  <a:schemeClr val="accent1"/>
                </a:solidFill>
                <a:latin typeface="Franklin Gothic Medium" panose="020B0603020102020204" pitchFamily="34" charset="0"/>
              </a:rPr>
            </a:br>
            <a:r>
              <a:rPr lang="en-US" sz="1400" i="1" dirty="0">
                <a:solidFill>
                  <a:schemeClr val="accent1"/>
                </a:solidFill>
                <a:latin typeface="Franklin Gothic Medium" panose="020B0603020102020204" pitchFamily="34" charset="0"/>
              </a:rPr>
              <a:t>You’ll be amazed.</a:t>
            </a:r>
            <a:r>
              <a:rPr lang="en-US" sz="1600" dirty="0">
                <a:solidFill>
                  <a:schemeClr val="accent1"/>
                </a:solidFill>
              </a:rPr>
              <a:t/>
            </a:r>
            <a:br>
              <a:rPr lang="en-US" sz="1600" dirty="0">
                <a:solidFill>
                  <a:schemeClr val="accent1"/>
                </a:solidFill>
              </a:rPr>
            </a:br>
            <a:r>
              <a:rPr lang="en-US" sz="1600" dirty="0">
                <a:solidFill>
                  <a:schemeClr val="accent1"/>
                </a:solidFill>
              </a:rPr>
              <a:t> </a:t>
            </a:r>
          </a:p>
        </p:txBody>
      </p:sp>
      <p:sp>
        <p:nvSpPr>
          <p:cNvPr id="6" name="TextBox 5"/>
          <p:cNvSpPr txBox="1"/>
          <p:nvPr/>
        </p:nvSpPr>
        <p:spPr>
          <a:xfrm>
            <a:off x="5003800" y="1844675"/>
            <a:ext cx="3889375" cy="2400300"/>
          </a:xfrm>
          <a:prstGeom prst="rect">
            <a:avLst/>
          </a:prstGeom>
          <a:noFill/>
          <a:ln w="31750">
            <a:noFill/>
          </a:ln>
        </p:spPr>
        <p:txBody>
          <a:bodyPr>
            <a:spAutoFit/>
          </a:bodyPr>
          <a:lstStyle/>
          <a:p>
            <a:pPr>
              <a:lnSpc>
                <a:spcPts val="6000"/>
              </a:lnSpc>
              <a:defRPr/>
            </a:pPr>
            <a:r>
              <a:rPr lang="en-US" sz="6000" b="1" spc="-300" dirty="0">
                <a:solidFill>
                  <a:schemeClr val="accent1"/>
                </a:solidFill>
                <a:latin typeface="Franklin Gothic Heavy" panose="020B0903020102020204" pitchFamily="34" charset="0"/>
              </a:rPr>
              <a:t>1</a:t>
            </a:r>
          </a:p>
          <a:p>
            <a:pPr>
              <a:lnSpc>
                <a:spcPts val="6000"/>
              </a:lnSpc>
              <a:defRPr/>
            </a:pPr>
            <a:r>
              <a:rPr lang="en-US" sz="6000" b="1" spc="-300" dirty="0">
                <a:solidFill>
                  <a:schemeClr val="accent1"/>
                </a:solidFill>
                <a:latin typeface="Franklin Gothic Heavy" panose="020B0903020102020204" pitchFamily="34" charset="0"/>
              </a:rPr>
              <a:t>2</a:t>
            </a:r>
          </a:p>
          <a:p>
            <a:pPr>
              <a:lnSpc>
                <a:spcPts val="6000"/>
              </a:lnSpc>
              <a:defRPr/>
            </a:pPr>
            <a:r>
              <a:rPr lang="en-US" sz="6000" b="1" spc="-300" dirty="0">
                <a:solidFill>
                  <a:schemeClr val="accent1"/>
                </a:solidFill>
                <a:latin typeface="Franklin Gothic Heavy" panose="020B0903020102020204" pitchFamily="34" charset="0"/>
              </a:rPr>
              <a:t>3</a:t>
            </a:r>
            <a:endParaRPr lang="en-US" sz="6000" spc="-300" dirty="0">
              <a:solidFill>
                <a:schemeClr val="accent1"/>
              </a:solidFill>
              <a:latin typeface="Franklin Gothic Heavy" panose="020B0903020102020204" pitchFamily="34" charset="0"/>
            </a:endParaRPr>
          </a:p>
        </p:txBody>
      </p:sp>
      <p:sp>
        <p:nvSpPr>
          <p:cNvPr id="33799" name="TextBox 3"/>
          <p:cNvSpPr txBox="1">
            <a:spLocks noChangeArrowheads="1"/>
          </p:cNvSpPr>
          <p:nvPr/>
        </p:nvSpPr>
        <p:spPr bwMode="auto">
          <a:xfrm>
            <a:off x="1619250" y="106363"/>
            <a:ext cx="5905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Box A                                                   Box 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2000"/>
                                        <p:tgtEl>
                                          <p:spTgt spid="10">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fade">
                                      <p:cBhvr>
                                        <p:cTn id="17" dur="20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963"/>
            <a:ext cx="8229600" cy="1143000"/>
          </a:xfrm>
        </p:spPr>
        <p:txBody>
          <a:bodyPr>
            <a:normAutofit fontScale="90000"/>
          </a:bodyPr>
          <a:lstStyle/>
          <a:p>
            <a:pPr eaLnBrk="1" fontAlgn="auto" hangingPunct="1">
              <a:spcAft>
                <a:spcPts val="0"/>
              </a:spcAft>
              <a:defRPr/>
            </a:pPr>
            <a:r>
              <a:rPr lang="en-CA" dirty="0" smtClean="0">
                <a:solidFill>
                  <a:schemeClr val="tx2">
                    <a:satMod val="130000"/>
                  </a:schemeClr>
                </a:solidFill>
              </a:rPr>
              <a:t>When designing a webpage think about CRAP!</a:t>
            </a:r>
            <a:endParaRPr lang="en-CA" dirty="0">
              <a:solidFill>
                <a:schemeClr val="tx2">
                  <a:satMod val="130000"/>
                </a:schemeClr>
              </a:solidFill>
            </a:endParaRPr>
          </a:p>
        </p:txBody>
      </p:sp>
      <p:sp>
        <p:nvSpPr>
          <p:cNvPr id="34819" name="Text Placeholder 2"/>
          <p:cNvSpPr>
            <a:spLocks noGrp="1"/>
          </p:cNvSpPr>
          <p:nvPr>
            <p:ph type="body" idx="1"/>
          </p:nvPr>
        </p:nvSpPr>
        <p:spPr>
          <a:xfrm>
            <a:off x="457200" y="328613"/>
            <a:ext cx="2900363" cy="639762"/>
          </a:xfrm>
          <a:ln>
            <a:headEnd/>
            <a:tailEnd/>
          </a:ln>
        </p:spPr>
        <p:txBody>
          <a:bodyPr/>
          <a:lstStyle/>
          <a:p>
            <a:pPr marL="63500" eaLnBrk="1" hangingPunct="1"/>
            <a:r>
              <a:rPr lang="en-CA" altLang="en-US" smtClean="0"/>
              <a:t>Element</a:t>
            </a:r>
          </a:p>
        </p:txBody>
      </p:sp>
      <p:sp>
        <p:nvSpPr>
          <p:cNvPr id="4" name="Content Placeholder 3"/>
          <p:cNvSpPr>
            <a:spLocks noGrp="1"/>
          </p:cNvSpPr>
          <p:nvPr>
            <p:ph sz="quarter" idx="2"/>
          </p:nvPr>
        </p:nvSpPr>
        <p:spPr>
          <a:xfrm>
            <a:off x="755650" y="908050"/>
            <a:ext cx="2900363" cy="4114800"/>
          </a:xfrm>
          <a:ln>
            <a:headEnd/>
            <a:tailEnd/>
          </a:ln>
        </p:spPr>
        <p:txBody>
          <a:bodyPr/>
          <a:lstStyle/>
          <a:p>
            <a:pPr marL="392113" indent="-273050" eaLnBrk="1" hangingPunct="1"/>
            <a:r>
              <a:rPr lang="en-CA" altLang="en-US" sz="5400" b="1" smtClean="0"/>
              <a:t>C</a:t>
            </a:r>
            <a:r>
              <a:rPr lang="en-CA" altLang="en-US" smtClean="0"/>
              <a:t>ontrast</a:t>
            </a:r>
          </a:p>
          <a:p>
            <a:pPr marL="392113" indent="-273050" eaLnBrk="1" hangingPunct="1"/>
            <a:r>
              <a:rPr lang="en-CA" altLang="en-US" sz="5400" b="1" smtClean="0"/>
              <a:t>R</a:t>
            </a:r>
            <a:r>
              <a:rPr lang="en-CA" altLang="en-US" smtClean="0"/>
              <a:t>epetition</a:t>
            </a:r>
          </a:p>
          <a:p>
            <a:pPr marL="392113" indent="-273050" eaLnBrk="1" hangingPunct="1"/>
            <a:r>
              <a:rPr lang="en-CA" altLang="en-US" sz="5400" b="1" smtClean="0"/>
              <a:t>A</a:t>
            </a:r>
            <a:r>
              <a:rPr lang="en-CA" altLang="en-US" smtClean="0"/>
              <a:t>lignment</a:t>
            </a:r>
          </a:p>
          <a:p>
            <a:pPr marL="392113" indent="-273050" eaLnBrk="1" hangingPunct="1"/>
            <a:r>
              <a:rPr lang="en-CA" altLang="en-US" sz="5400" b="1" smtClean="0"/>
              <a:t>P</a:t>
            </a:r>
            <a:r>
              <a:rPr lang="en-CA" altLang="en-US" smtClean="0"/>
              <a:t>roximity</a:t>
            </a:r>
          </a:p>
        </p:txBody>
      </p:sp>
      <p:sp>
        <p:nvSpPr>
          <p:cNvPr id="34821" name="Text Placeholder 4"/>
          <p:cNvSpPr>
            <a:spLocks noGrp="1"/>
          </p:cNvSpPr>
          <p:nvPr>
            <p:ph type="body" sz="half" idx="3"/>
          </p:nvPr>
        </p:nvSpPr>
        <p:spPr>
          <a:xfrm>
            <a:off x="3429000" y="328613"/>
            <a:ext cx="5257800" cy="639762"/>
          </a:xfrm>
          <a:ln>
            <a:headEnd/>
            <a:tailEnd/>
          </a:ln>
        </p:spPr>
        <p:txBody>
          <a:bodyPr/>
          <a:lstStyle/>
          <a:p>
            <a:pPr marL="63500" eaLnBrk="1" hangingPunct="1"/>
            <a:r>
              <a:rPr lang="en-CA" altLang="en-US" smtClean="0"/>
              <a:t>Overview</a:t>
            </a:r>
          </a:p>
        </p:txBody>
      </p:sp>
      <p:sp>
        <p:nvSpPr>
          <p:cNvPr id="6" name="Content Placeholder 5"/>
          <p:cNvSpPr>
            <a:spLocks noGrp="1"/>
          </p:cNvSpPr>
          <p:nvPr>
            <p:ph sz="quarter" idx="4"/>
          </p:nvPr>
        </p:nvSpPr>
        <p:spPr>
          <a:xfrm>
            <a:off x="3429000" y="969963"/>
            <a:ext cx="5500688" cy="4114800"/>
          </a:xfrm>
          <a:ln>
            <a:headEnd/>
            <a:tailEnd/>
          </a:ln>
        </p:spPr>
        <p:txBody>
          <a:bodyPr/>
          <a:lstStyle/>
          <a:p>
            <a:pPr marL="392113" indent="-273050" eaLnBrk="1" hangingPunct="1"/>
            <a:r>
              <a:rPr lang="en-CA" altLang="en-US" smtClean="0"/>
              <a:t>Avoid making 2 elements just similar, either make them the same (same font, colour, etc…) or make them VERY different.</a:t>
            </a:r>
          </a:p>
          <a:p>
            <a:pPr marL="392113" indent="-273050" eaLnBrk="1" hangingPunct="1"/>
            <a:r>
              <a:rPr lang="en-CA" altLang="en-US" smtClean="0"/>
              <a:t>Repeat some aspect of the design throughout the entire design i.e. Bold font, thick rule, bullet, colors, font types</a:t>
            </a:r>
          </a:p>
          <a:p>
            <a:pPr marL="392113" indent="-273050" eaLnBrk="1" hangingPunct="1"/>
            <a:r>
              <a:rPr lang="en-CA" altLang="en-US" smtClean="0"/>
              <a:t>Items are aligned -  creates stronger cohesive unit</a:t>
            </a:r>
          </a:p>
          <a:p>
            <a:pPr marL="392113" indent="-273050" eaLnBrk="1" hangingPunct="1"/>
            <a:r>
              <a:rPr lang="en-CA" altLang="en-US" smtClean="0"/>
              <a:t>Group related items together</a:t>
            </a:r>
          </a:p>
          <a:p>
            <a:pPr marL="392113" indent="-273050" eaLnBrk="1" hangingPunct="1"/>
            <a:endParaRPr lang="en-CA" altLang="en-US" smtClean="0"/>
          </a:p>
          <a:p>
            <a:pPr marL="392113" indent="-273050" eaLnBrk="1" hangingPunct="1"/>
            <a:endParaRPr lang="en-CA" altLang="en-US" smtClean="0"/>
          </a:p>
          <a:p>
            <a:pPr marL="392113" indent="-273050" eaLnBrk="1" hangingPunct="1"/>
            <a:endParaRPr lang="en-CA" altLang="en-US"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2000"/>
                                        <p:tgtEl>
                                          <p:spTgt spid="4">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bg/>
                                          </p:spTgt>
                                        </p:tgtEl>
                                        <p:attrNameLst>
                                          <p:attrName>style.visibility</p:attrName>
                                        </p:attrNameLst>
                                      </p:cBhvr>
                                      <p:to>
                                        <p:strVal val="visible"/>
                                      </p:to>
                                    </p:set>
                                    <p:animEffect transition="in" filter="fade">
                                      <p:cBhvr>
                                        <p:cTn id="12" dur="2000"/>
                                        <p:tgtEl>
                                          <p:spTgt spid="6">
                                            <p:bg/>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2000"/>
                                        <p:tgtEl>
                                          <p:spTgt spid="4">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2000"/>
                                        <p:tgtEl>
                                          <p:spTgt spid="6">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fade">
                                      <p:cBhvr>
                                        <p:cTn id="27" dur="2000"/>
                                        <p:tgtEl>
                                          <p:spTgt spid="4">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2000"/>
                                        <p:tgtEl>
                                          <p:spTgt spid="6">
                                            <p:txEl>
                                              <p:pRg st="1" end="1"/>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fade">
                                      <p:cBhvr>
                                        <p:cTn id="37" dur="2000"/>
                                        <p:tgtEl>
                                          <p:spTgt spid="4">
                                            <p:txEl>
                                              <p:pRg st="2" end="2"/>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fade">
                                      <p:cBhvr>
                                        <p:cTn id="42" dur="2000"/>
                                        <p:tgtEl>
                                          <p:spTgt spid="6">
                                            <p:txEl>
                                              <p:pRg st="2" end="2"/>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animEffect transition="in" filter="fade">
                                      <p:cBhvr>
                                        <p:cTn id="47" dur="2000"/>
                                        <p:tgtEl>
                                          <p:spTgt spid="4">
                                            <p:txEl>
                                              <p:pRg st="3" end="3"/>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xEl>
                                              <p:pRg st="3" end="3"/>
                                            </p:txEl>
                                          </p:spTgt>
                                        </p:tgtEl>
                                        <p:attrNameLst>
                                          <p:attrName>style.visibility</p:attrName>
                                        </p:attrNameLst>
                                      </p:cBhvr>
                                      <p:to>
                                        <p:strVal val="visible"/>
                                      </p:to>
                                    </p:set>
                                    <p:animEffect transition="in" filter="fade">
                                      <p:cBhvr>
                                        <p:cTn id="52" dur="2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6"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smtClean="0">
                <a:solidFill>
                  <a:schemeClr val="tx2">
                    <a:satMod val="130000"/>
                  </a:schemeClr>
                </a:solidFill>
              </a:rPr>
              <a:t>Contrast</a:t>
            </a:r>
            <a:endParaRPr lang="en-CA" dirty="0">
              <a:solidFill>
                <a:schemeClr val="tx2">
                  <a:satMod val="130000"/>
                </a:schemeClr>
              </a:solidFill>
            </a:endParaRPr>
          </a:p>
        </p:txBody>
      </p:sp>
      <p:sp>
        <p:nvSpPr>
          <p:cNvPr id="35843" name="Content Placeholder 2"/>
          <p:cNvSpPr>
            <a:spLocks noGrp="1"/>
          </p:cNvSpPr>
          <p:nvPr>
            <p:ph idx="1"/>
          </p:nvPr>
        </p:nvSpPr>
        <p:spPr/>
        <p:txBody>
          <a:bodyPr/>
          <a:lstStyle/>
          <a:p>
            <a:pPr eaLnBrk="1" hangingPunct="1"/>
            <a:endParaRPr lang="en-CA" altLang="en-US" smtClean="0"/>
          </a:p>
        </p:txBody>
      </p:sp>
      <p:sp>
        <p:nvSpPr>
          <p:cNvPr id="4" name="Text Box 4"/>
          <p:cNvSpPr txBox="1">
            <a:spLocks noChangeArrowheads="1"/>
          </p:cNvSpPr>
          <p:nvPr/>
        </p:nvSpPr>
        <p:spPr bwMode="auto">
          <a:xfrm>
            <a:off x="836613" y="1323975"/>
            <a:ext cx="3744912" cy="5070475"/>
          </a:xfrm>
          <a:prstGeom prst="rect">
            <a:avLst/>
          </a:prstGeom>
          <a:solidFill>
            <a:srgbClr val="CCFFCC"/>
          </a:solidFill>
          <a:ln w="57150">
            <a:solidFill>
              <a:srgbClr val="339966"/>
            </a:solidFill>
            <a:miter lim="800000"/>
            <a:headEnd/>
            <a:tailEnd/>
          </a:ln>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50000"/>
              </a:spcBef>
              <a:buClrTx/>
              <a:buSzTx/>
              <a:buFontTx/>
              <a:buNone/>
            </a:pPr>
            <a:r>
              <a:rPr lang="en-US" altLang="en-US" b="1"/>
              <a:t>Cool Quotes</a:t>
            </a:r>
          </a:p>
          <a:p>
            <a:pPr eaLnBrk="1" hangingPunct="1">
              <a:spcBef>
                <a:spcPct val="50000"/>
              </a:spcBef>
              <a:buClrTx/>
              <a:buSzTx/>
              <a:buFont typeface="Arial" panose="020B0604020202020204" pitchFamily="34" charset="0"/>
              <a:buChar char="•"/>
            </a:pPr>
            <a:r>
              <a:rPr lang="en-US" altLang="en-US" sz="1800" b="1"/>
              <a:t>S</a:t>
            </a:r>
            <a:r>
              <a:rPr lang="en-US" altLang="en-US" sz="1800"/>
              <a:t>ee everything, overlook a great deal, improve a little.</a:t>
            </a:r>
          </a:p>
          <a:p>
            <a:pPr eaLnBrk="1" hangingPunct="1">
              <a:spcBef>
                <a:spcPct val="50000"/>
              </a:spcBef>
              <a:buClrTx/>
              <a:buSzTx/>
              <a:buFont typeface="Arial" panose="020B0604020202020204" pitchFamily="34" charset="0"/>
              <a:buChar char="•"/>
            </a:pPr>
            <a:r>
              <a:rPr lang="en-US" altLang="en-US" sz="1800" b="1"/>
              <a:t>B</a:t>
            </a:r>
            <a:r>
              <a:rPr lang="en-US" altLang="en-US" sz="1800"/>
              <a:t>etween two evil, choose neither; between two good, choose both.</a:t>
            </a:r>
          </a:p>
          <a:p>
            <a:pPr eaLnBrk="1" hangingPunct="1">
              <a:spcBef>
                <a:spcPct val="50000"/>
              </a:spcBef>
              <a:buClrTx/>
              <a:buSzTx/>
              <a:buFont typeface="Arial" panose="020B0604020202020204" pitchFamily="34" charset="0"/>
              <a:buChar char="•"/>
            </a:pPr>
            <a:r>
              <a:rPr lang="en-US" altLang="en-US" sz="1800" b="1"/>
              <a:t>G</a:t>
            </a:r>
            <a:r>
              <a:rPr lang="en-US" altLang="en-US" sz="1800"/>
              <a:t>ive with no strings attached, and you will receive in the same manner</a:t>
            </a:r>
          </a:p>
          <a:p>
            <a:pPr eaLnBrk="1" hangingPunct="1">
              <a:spcBef>
                <a:spcPct val="50000"/>
              </a:spcBef>
              <a:buClrTx/>
              <a:buSzTx/>
              <a:buFontTx/>
              <a:buNone/>
            </a:pPr>
            <a:endParaRPr lang="en-US" altLang="en-US" sz="1800"/>
          </a:p>
        </p:txBody>
      </p:sp>
      <p:sp>
        <p:nvSpPr>
          <p:cNvPr id="5" name="Text Box 5"/>
          <p:cNvSpPr txBox="1">
            <a:spLocks noChangeArrowheads="1"/>
          </p:cNvSpPr>
          <p:nvPr/>
        </p:nvSpPr>
        <p:spPr bwMode="auto">
          <a:xfrm>
            <a:off x="4859338" y="1944688"/>
            <a:ext cx="3744912" cy="4837112"/>
          </a:xfrm>
          <a:prstGeom prst="rect">
            <a:avLst/>
          </a:prstGeom>
          <a:solidFill>
            <a:srgbClr val="CCFFCC"/>
          </a:solidFill>
          <a:ln w="57150">
            <a:solidFill>
              <a:srgbClr val="339966"/>
            </a:solidFill>
            <a:miter lim="800000"/>
            <a:headEnd/>
            <a:tailEnd/>
          </a:ln>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50000"/>
              </a:spcBef>
              <a:buClrTx/>
              <a:buSzTx/>
              <a:buFontTx/>
              <a:buNone/>
            </a:pPr>
            <a:r>
              <a:rPr lang="en-US" altLang="en-US" sz="4000" b="1">
                <a:latin typeface="Showcard Gothic" panose="04020904020102020604" pitchFamily="82" charset="0"/>
              </a:rPr>
              <a:t>S</a:t>
            </a:r>
            <a:r>
              <a:rPr lang="en-US" altLang="en-US" sz="1800"/>
              <a:t>ee everything, overlook a great deal, improve a little.</a:t>
            </a:r>
          </a:p>
          <a:p>
            <a:pPr eaLnBrk="1" hangingPunct="1">
              <a:spcBef>
                <a:spcPct val="50000"/>
              </a:spcBef>
              <a:buClrTx/>
              <a:buSzTx/>
              <a:buFontTx/>
              <a:buNone/>
            </a:pPr>
            <a:r>
              <a:rPr lang="en-US" altLang="en-US" sz="4000" b="1">
                <a:latin typeface="Showcard Gothic" panose="04020904020102020604" pitchFamily="82" charset="0"/>
              </a:rPr>
              <a:t>B</a:t>
            </a:r>
            <a:r>
              <a:rPr lang="en-US" altLang="en-US" sz="1800"/>
              <a:t>etween two evil, choose neither; between two good, choose both.</a:t>
            </a:r>
          </a:p>
          <a:p>
            <a:pPr eaLnBrk="1" hangingPunct="1">
              <a:spcBef>
                <a:spcPct val="50000"/>
              </a:spcBef>
              <a:buClrTx/>
              <a:buSzTx/>
              <a:buFontTx/>
              <a:buNone/>
            </a:pPr>
            <a:r>
              <a:rPr lang="en-US" altLang="en-US" sz="4000" b="1">
                <a:latin typeface="Showcard Gothic" panose="04020904020102020604" pitchFamily="82" charset="0"/>
              </a:rPr>
              <a:t>G</a:t>
            </a:r>
            <a:r>
              <a:rPr lang="en-US" altLang="en-US" sz="1800"/>
              <a:t>ive with no strings attached, and you will receive in the same manner</a:t>
            </a:r>
          </a:p>
        </p:txBody>
      </p:sp>
      <p:sp>
        <p:nvSpPr>
          <p:cNvPr id="6" name="Text Box 6"/>
          <p:cNvSpPr txBox="1">
            <a:spLocks noChangeArrowheads="1"/>
          </p:cNvSpPr>
          <p:nvPr/>
        </p:nvSpPr>
        <p:spPr bwMode="auto">
          <a:xfrm>
            <a:off x="4824413" y="1257300"/>
            <a:ext cx="3816350" cy="687388"/>
          </a:xfrm>
          <a:prstGeom prst="rect">
            <a:avLst/>
          </a:prstGeom>
          <a:solidFill>
            <a:srgbClr val="339966"/>
          </a:solidFill>
          <a:ln>
            <a:noFill/>
          </a:ln>
          <a:extLs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50000"/>
              </a:spcBef>
              <a:buClrTx/>
              <a:buSzTx/>
              <a:buFontTx/>
              <a:buNone/>
            </a:pPr>
            <a:r>
              <a:rPr lang="en-US" altLang="en-US" sz="4200">
                <a:solidFill>
                  <a:schemeClr val="bg1"/>
                </a:solidFill>
                <a:latin typeface="Showcard Gothic" panose="04020904020102020604" pitchFamily="82" charset="0"/>
              </a:rPr>
              <a:t>Cool Quotes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smtClean="0">
                <a:solidFill>
                  <a:schemeClr val="tx2">
                    <a:satMod val="130000"/>
                  </a:schemeClr>
                </a:solidFill>
              </a:rPr>
              <a:t>Contrast: Another Example</a:t>
            </a:r>
            <a:endParaRPr lang="en-CA" dirty="0">
              <a:solidFill>
                <a:schemeClr val="tx2">
                  <a:satMod val="130000"/>
                </a:schemeClr>
              </a:solidFill>
            </a:endParaRPr>
          </a:p>
        </p:txBody>
      </p:sp>
      <p:sp>
        <p:nvSpPr>
          <p:cNvPr id="36867" name="Content Placeholder 2"/>
          <p:cNvSpPr>
            <a:spLocks noGrp="1"/>
          </p:cNvSpPr>
          <p:nvPr>
            <p:ph idx="1"/>
          </p:nvPr>
        </p:nvSpPr>
        <p:spPr/>
        <p:txBody>
          <a:bodyPr/>
          <a:lstStyle/>
          <a:p>
            <a:pPr eaLnBrk="1" hangingPunct="1"/>
            <a:r>
              <a:rPr lang="en-CA" altLang="en-US" smtClean="0"/>
              <a:t>General Rule: </a:t>
            </a:r>
            <a:r>
              <a:rPr lang="en-CA" altLang="en-US" b="1" i="1" smtClean="0">
                <a:solidFill>
                  <a:srgbClr val="FF0000"/>
                </a:solidFill>
              </a:rPr>
              <a:t>Don’t be wimpy, go bold or go home!</a:t>
            </a:r>
          </a:p>
        </p:txBody>
      </p:sp>
      <p:sp>
        <p:nvSpPr>
          <p:cNvPr id="36868" name="Text Box 5"/>
          <p:cNvSpPr txBox="1">
            <a:spLocks noChangeArrowheads="1"/>
          </p:cNvSpPr>
          <p:nvPr/>
        </p:nvSpPr>
        <p:spPr bwMode="auto">
          <a:xfrm>
            <a:off x="857250" y="6405563"/>
            <a:ext cx="614362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50000"/>
              </a:spcBef>
              <a:buClrTx/>
              <a:buSzTx/>
              <a:buFontTx/>
              <a:buNone/>
            </a:pPr>
            <a:r>
              <a:rPr lang="en-US" altLang="en-US" sz="1400" b="1"/>
              <a:t>Examples from:  “The Non-Designer’s Design Book by Robin Williams</a:t>
            </a:r>
          </a:p>
        </p:txBody>
      </p:sp>
      <p:pic>
        <p:nvPicPr>
          <p:cNvPr id="5" name="Picture 3" descr="design_ex6a"/>
          <p:cNvPicPr>
            <a:picLocks noChangeAspect="1" noChangeArrowheads="1"/>
          </p:cNvPicPr>
          <p:nvPr/>
        </p:nvPicPr>
        <p:blipFill>
          <a:blip r:embed="rId2">
            <a:extLst>
              <a:ext uri="{28A0092B-C50C-407E-A947-70E740481C1C}">
                <a14:useLocalDpi xmlns:a14="http://schemas.microsoft.com/office/drawing/2010/main" val="0"/>
              </a:ext>
            </a:extLst>
          </a:blip>
          <a:srcRect l="3722" r="1677" b="1691"/>
          <a:stretch>
            <a:fillRect/>
          </a:stretch>
        </p:blipFill>
        <p:spPr bwMode="auto">
          <a:xfrm>
            <a:off x="885825" y="2349500"/>
            <a:ext cx="3556000"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design_ex6b"/>
          <p:cNvPicPr>
            <a:picLocks noChangeAspect="1" noChangeArrowheads="1"/>
          </p:cNvPicPr>
          <p:nvPr/>
        </p:nvPicPr>
        <p:blipFill>
          <a:blip r:embed="rId3">
            <a:extLst>
              <a:ext uri="{28A0092B-C50C-407E-A947-70E740481C1C}">
                <a14:useLocalDpi xmlns:a14="http://schemas.microsoft.com/office/drawing/2010/main" val="0"/>
              </a:ext>
            </a:extLst>
          </a:blip>
          <a:srcRect l="1886" r="3281" b="1682"/>
          <a:stretch>
            <a:fillRect/>
          </a:stretch>
        </p:blipFill>
        <p:spPr bwMode="auto">
          <a:xfrm>
            <a:off x="4846638" y="2362200"/>
            <a:ext cx="3541712"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188" y="333375"/>
            <a:ext cx="8077200" cy="5072063"/>
          </a:xfrm>
        </p:spPr>
        <p:txBody>
          <a:bodyPr/>
          <a:lstStyle/>
          <a:p>
            <a:pPr>
              <a:defRPr/>
            </a:pPr>
            <a:r>
              <a:rPr lang="en-US" dirty="0" smtClean="0"/>
              <a:t>This:</a:t>
            </a:r>
          </a:p>
          <a:p>
            <a:pPr>
              <a:defRPr/>
            </a:pPr>
            <a:endParaRPr lang="en-US" dirty="0"/>
          </a:p>
          <a:p>
            <a:pPr marL="82550" indent="0">
              <a:buFont typeface="Wingdings 2" panose="05020102010507070707" pitchFamily="18" charset="2"/>
              <a:buNone/>
              <a:defRPr/>
            </a:pPr>
            <a:endParaRPr lang="en-US" dirty="0" smtClean="0"/>
          </a:p>
          <a:p>
            <a:pPr marL="82550" indent="0">
              <a:buFont typeface="Wingdings 2" panose="05020102010507070707" pitchFamily="18" charset="2"/>
              <a:buNone/>
              <a:defRPr/>
            </a:pPr>
            <a:endParaRPr lang="en-US" dirty="0" smtClean="0"/>
          </a:p>
          <a:p>
            <a:pPr>
              <a:defRPr/>
            </a:pPr>
            <a:endParaRPr lang="en-US" dirty="0" smtClean="0"/>
          </a:p>
          <a:p>
            <a:pPr>
              <a:defRPr/>
            </a:pPr>
            <a:r>
              <a:rPr lang="en-US" dirty="0" smtClean="0"/>
              <a:t>Is better than this: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3789363"/>
            <a:ext cx="634365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5675" y="1160463"/>
            <a:ext cx="773271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688975" y="981075"/>
            <a:ext cx="7921625" cy="52562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xit" presetSubtype="0" fill="hold" grpId="0" nodeType="clickEffect">
                                  <p:stCondLst>
                                    <p:cond delay="0"/>
                                  </p:stCondLst>
                                  <p:childTnLst>
                                    <p:animEffect transition="out" filter="wipe(down)">
                                      <p:cBhvr>
                                        <p:cTn id="6" dur="180" accel="50000">
                                          <p:stCondLst>
                                            <p:cond delay="1820"/>
                                          </p:stCondLst>
                                        </p:cTn>
                                        <p:tgtEl>
                                          <p:spTgt spid="6"/>
                                        </p:tgtEl>
                                      </p:cBhvr>
                                    </p:animEffect>
                                    <p:anim calcmode="lin" valueType="num">
                                      <p:cBhvr>
                                        <p:cTn id="7" dur="1822" tmFilter="0,0; 0.14,0.31; 0.43,0.73; 0.71,0.91; 1.0,1.0">
                                          <p:stCondLst>
                                            <p:cond delay="0"/>
                                          </p:stCondLst>
                                        </p:cTn>
                                        <p:tgtEl>
                                          <p:spTgt spid="6"/>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6"/>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6"/>
                                        </p:tgtEl>
                                        <p:attrNameLst>
                                          <p:attrName>ppt_y</p:attrName>
                                        </p:attrNameLst>
                                      </p:cBhvr>
                                      <p:tavLst>
                                        <p:tav tm="0">
                                          <p:val>
                                            <p:strVal val="ppt_y"/>
                                          </p:val>
                                        </p:tav>
                                        <p:tav tm="100000">
                                          <p:val>
                                            <p:strVal val="ppt_y+ppt_h"/>
                                          </p:val>
                                        </p:tav>
                                      </p:tavLst>
                                    </p:anim>
                                    <p:animScale>
                                      <p:cBhvr>
                                        <p:cTn id="14" dur="26">
                                          <p:stCondLst>
                                            <p:cond delay="620"/>
                                          </p:stCondLst>
                                        </p:cTn>
                                        <p:tgtEl>
                                          <p:spTgt spid="6"/>
                                        </p:tgtEl>
                                      </p:cBhvr>
                                      <p:to x="100000" y="60000"/>
                                    </p:animScale>
                                    <p:animScale>
                                      <p:cBhvr>
                                        <p:cTn id="15" dur="166" decel="50000">
                                          <p:stCondLst>
                                            <p:cond delay="646"/>
                                          </p:stCondLst>
                                        </p:cTn>
                                        <p:tgtEl>
                                          <p:spTgt spid="6"/>
                                        </p:tgtEl>
                                      </p:cBhvr>
                                      <p:to x="100000" y="100000"/>
                                    </p:animScale>
                                    <p:animScale>
                                      <p:cBhvr>
                                        <p:cTn id="16" dur="26">
                                          <p:stCondLst>
                                            <p:cond delay="1312"/>
                                          </p:stCondLst>
                                        </p:cTn>
                                        <p:tgtEl>
                                          <p:spTgt spid="6"/>
                                        </p:tgtEl>
                                      </p:cBhvr>
                                      <p:to x="100000" y="80000"/>
                                    </p:animScale>
                                    <p:animScale>
                                      <p:cBhvr>
                                        <p:cTn id="17" dur="166" decel="50000">
                                          <p:stCondLst>
                                            <p:cond delay="1338"/>
                                          </p:stCondLst>
                                        </p:cTn>
                                        <p:tgtEl>
                                          <p:spTgt spid="6"/>
                                        </p:tgtEl>
                                      </p:cBhvr>
                                      <p:to x="100000" y="100000"/>
                                    </p:animScale>
                                    <p:animScale>
                                      <p:cBhvr>
                                        <p:cTn id="18" dur="26">
                                          <p:stCondLst>
                                            <p:cond delay="1642"/>
                                          </p:stCondLst>
                                        </p:cTn>
                                        <p:tgtEl>
                                          <p:spTgt spid="6"/>
                                        </p:tgtEl>
                                      </p:cBhvr>
                                      <p:to x="100000" y="90000"/>
                                    </p:animScale>
                                    <p:animScale>
                                      <p:cBhvr>
                                        <p:cTn id="19" dur="166" decel="50000">
                                          <p:stCondLst>
                                            <p:cond delay="1668"/>
                                          </p:stCondLst>
                                        </p:cTn>
                                        <p:tgtEl>
                                          <p:spTgt spid="6"/>
                                        </p:tgtEl>
                                      </p:cBhvr>
                                      <p:to x="100000" y="100000"/>
                                    </p:animScale>
                                    <p:animScale>
                                      <p:cBhvr>
                                        <p:cTn id="20" dur="26">
                                          <p:stCondLst>
                                            <p:cond delay="1808"/>
                                          </p:stCondLst>
                                        </p:cTn>
                                        <p:tgtEl>
                                          <p:spTgt spid="6"/>
                                        </p:tgtEl>
                                      </p:cBhvr>
                                      <p:to x="100000" y="95000"/>
                                    </p:animScale>
                                    <p:animScale>
                                      <p:cBhvr>
                                        <p:cTn id="21" dur="166" decel="50000">
                                          <p:stCondLst>
                                            <p:cond delay="1834"/>
                                          </p:stCondLst>
                                        </p:cTn>
                                        <p:tgtEl>
                                          <p:spTgt spid="6"/>
                                        </p:tgtEl>
                                      </p:cBhvr>
                                      <p:to x="100000" y="100000"/>
                                    </p:animScale>
                                    <p:set>
                                      <p:cBhvr>
                                        <p:cTn id="22" dur="1" fill="hold">
                                          <p:stCondLst>
                                            <p:cond delay="1999"/>
                                          </p:stCondLst>
                                        </p:cTn>
                                        <p:tgtEl>
                                          <p:spTgt spid="6"/>
                                        </p:tgtEl>
                                        <p:attrNameLst>
                                          <p:attrName>style.visibility</p:attrName>
                                        </p:attrNameLst>
                                      </p:cBhvr>
                                      <p:to>
                                        <p:strVal val="hidden"/>
                                      </p:to>
                                    </p:set>
                                  </p:childTnLst>
                                </p:cTn>
                              </p:par>
                              <p:par>
                                <p:cTn id="23" presetID="2" presetClass="entr" presetSubtype="4" fill="hold" nodeType="with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7" fill="hold" nodeType="afterGroup">
                            <p:stCondLst>
                              <p:cond delay="2000"/>
                            </p:stCondLst>
                            <p:childTnLst>
                              <p:par>
                                <p:cTn id="28" presetID="21" presetClass="entr" presetSubtype="1"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heel(1)">
                                      <p:cBhvr>
                                        <p:cTn id="30" dur="2000"/>
                                        <p:tgtEl>
                                          <p:spTgt spid="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7" fill="hold" nodeType="afterGroup">
                            <p:stCondLst>
                              <p:cond delay="500"/>
                            </p:stCondLst>
                            <p:childTnLst>
                              <p:par>
                                <p:cTn id="38" presetID="6" presetClass="entr" presetSubtype="16" fill="hold" nodeType="after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circle(in)">
                                      <p:cBhvr>
                                        <p:cTn id="4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eaLnBrk="1" fontAlgn="auto" hangingPunct="1">
              <a:spcAft>
                <a:spcPts val="0"/>
              </a:spcAft>
              <a:defRPr/>
            </a:pPr>
            <a:r>
              <a:rPr lang="en-CA" dirty="0" smtClean="0">
                <a:solidFill>
                  <a:schemeClr val="tx2">
                    <a:satMod val="130000"/>
                  </a:schemeClr>
                </a:solidFill>
              </a:rPr>
              <a:t>Repetition</a:t>
            </a:r>
            <a:endParaRPr lang="en-CA" dirty="0">
              <a:solidFill>
                <a:schemeClr val="tx2">
                  <a:satMod val="130000"/>
                </a:schemeClr>
              </a:solidFill>
            </a:endParaRPr>
          </a:p>
        </p:txBody>
      </p:sp>
      <p:sp>
        <p:nvSpPr>
          <p:cNvPr id="8" name="Content Placeholder 7"/>
          <p:cNvSpPr>
            <a:spLocks noGrp="1"/>
          </p:cNvSpPr>
          <p:nvPr>
            <p:ph idx="1"/>
          </p:nvPr>
        </p:nvSpPr>
        <p:spPr>
          <a:xfrm>
            <a:off x="857250" y="1285875"/>
            <a:ext cx="3214688" cy="5072063"/>
          </a:xfrm>
        </p:spPr>
        <p:txBody>
          <a:bodyPr/>
          <a:lstStyle/>
          <a:p>
            <a:pPr eaLnBrk="1" hangingPunct="1"/>
            <a:r>
              <a:rPr lang="en-US" altLang="en-US" smtClean="0"/>
              <a:t> </a:t>
            </a:r>
            <a:r>
              <a:rPr lang="en-US" altLang="en-US" b="1" smtClean="0"/>
              <a:t>Repetition</a:t>
            </a:r>
            <a:r>
              <a:rPr lang="en-US" altLang="en-US" smtClean="0"/>
              <a:t> of</a:t>
            </a:r>
          </a:p>
          <a:p>
            <a:pPr lvl="1" eaLnBrk="1" hangingPunct="1"/>
            <a:r>
              <a:rPr lang="en-US" altLang="en-US" smtClean="0"/>
              <a:t>Bullet type</a:t>
            </a:r>
          </a:p>
          <a:p>
            <a:pPr lvl="1" eaLnBrk="1" hangingPunct="1"/>
            <a:r>
              <a:rPr lang="en-US" altLang="en-US" smtClean="0"/>
              <a:t>Spacing</a:t>
            </a:r>
          </a:p>
          <a:p>
            <a:pPr lvl="1" eaLnBrk="1" hangingPunct="1"/>
            <a:r>
              <a:rPr lang="en-US" altLang="en-US" smtClean="0"/>
              <a:t>Light text</a:t>
            </a:r>
          </a:p>
          <a:p>
            <a:pPr lvl="1" eaLnBrk="1" hangingPunct="1"/>
            <a:r>
              <a:rPr lang="en-US" altLang="en-US" smtClean="0"/>
              <a:t>Heavy text</a:t>
            </a:r>
          </a:p>
          <a:p>
            <a:pPr lvl="1" eaLnBrk="1" hangingPunct="1"/>
            <a:r>
              <a:rPr lang="en-US" altLang="en-US" smtClean="0"/>
              <a:t>Alignment</a:t>
            </a:r>
          </a:p>
          <a:p>
            <a:pPr lvl="1" eaLnBrk="1" hangingPunct="1"/>
            <a:r>
              <a:rPr lang="en-US" altLang="en-US" smtClean="0"/>
              <a:t>Indentation </a:t>
            </a:r>
          </a:p>
          <a:p>
            <a:pPr eaLnBrk="1" hangingPunct="1"/>
            <a:endParaRPr lang="en-CA" altLang="en-US" smtClean="0"/>
          </a:p>
        </p:txBody>
      </p:sp>
      <p:sp>
        <p:nvSpPr>
          <p:cNvPr id="38916" name="Text Box 4"/>
          <p:cNvSpPr txBox="1">
            <a:spLocks noChangeArrowheads="1"/>
          </p:cNvSpPr>
          <p:nvPr/>
        </p:nvSpPr>
        <p:spPr bwMode="auto">
          <a:xfrm>
            <a:off x="4357688" y="857250"/>
            <a:ext cx="4286250" cy="5119688"/>
          </a:xfrm>
          <a:prstGeom prst="rect">
            <a:avLst/>
          </a:prstGeom>
          <a:solidFill>
            <a:srgbClr val="CCFFFF"/>
          </a:solidFill>
          <a:ln w="57150">
            <a:solidFill>
              <a:srgbClr val="33CCCC"/>
            </a:solidFill>
            <a:miter lim="800000"/>
            <a:headEnd/>
            <a:tailEnd/>
          </a:ln>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lnSpc>
                <a:spcPct val="85000"/>
              </a:lnSpc>
              <a:spcBef>
                <a:spcPct val="50000"/>
              </a:spcBef>
              <a:buClrTx/>
              <a:buSzTx/>
              <a:buFontTx/>
              <a:buNone/>
            </a:pPr>
            <a:r>
              <a:rPr lang="en-US" altLang="en-US" sz="4000" dirty="0">
                <a:latin typeface="Broadway" panose="04040905080B02020502" pitchFamily="82" charset="0"/>
              </a:rPr>
              <a:t>Brad Pitt</a:t>
            </a:r>
          </a:p>
          <a:p>
            <a:pPr eaLnBrk="1" hangingPunct="1">
              <a:lnSpc>
                <a:spcPct val="85000"/>
              </a:lnSpc>
              <a:spcBef>
                <a:spcPct val="50000"/>
              </a:spcBef>
              <a:buClrTx/>
              <a:buSzTx/>
              <a:buFontTx/>
              <a:buNone/>
            </a:pPr>
            <a:r>
              <a:rPr lang="en-US" altLang="en-US" sz="1800" dirty="0">
                <a:latin typeface="Broadway" panose="04040905080B02020502" pitchFamily="82" charset="0"/>
              </a:rPr>
              <a:t>Movies</a:t>
            </a:r>
          </a:p>
          <a:p>
            <a:pPr lvl="1" eaLnBrk="1" hangingPunct="1">
              <a:lnSpc>
                <a:spcPct val="60000"/>
              </a:lnSpc>
              <a:spcBef>
                <a:spcPct val="50000"/>
              </a:spcBef>
              <a:buClrTx/>
              <a:buFont typeface="Wingdings" panose="05000000000000000000" pitchFamily="2" charset="2"/>
              <a:buChar char="v"/>
            </a:pPr>
            <a:r>
              <a:rPr lang="en-US" altLang="en-US" sz="1800" dirty="0"/>
              <a:t>Thelma and Louise</a:t>
            </a:r>
          </a:p>
          <a:p>
            <a:pPr lvl="1" eaLnBrk="1" hangingPunct="1">
              <a:lnSpc>
                <a:spcPct val="60000"/>
              </a:lnSpc>
              <a:spcBef>
                <a:spcPct val="50000"/>
              </a:spcBef>
              <a:buClrTx/>
              <a:buFont typeface="Wingdings" panose="05000000000000000000" pitchFamily="2" charset="2"/>
              <a:buChar char="v"/>
            </a:pPr>
            <a:r>
              <a:rPr lang="en-US" altLang="en-US" sz="1800" dirty="0"/>
              <a:t>Legends of the Fall</a:t>
            </a:r>
          </a:p>
          <a:p>
            <a:pPr lvl="1" eaLnBrk="1" hangingPunct="1">
              <a:lnSpc>
                <a:spcPct val="60000"/>
              </a:lnSpc>
              <a:spcBef>
                <a:spcPct val="50000"/>
              </a:spcBef>
              <a:buClrTx/>
              <a:buFont typeface="Wingdings" panose="05000000000000000000" pitchFamily="2" charset="2"/>
              <a:buChar char="v"/>
            </a:pPr>
            <a:r>
              <a:rPr lang="en-US" altLang="en-US" sz="1800" dirty="0"/>
              <a:t>Oceans Eleven</a:t>
            </a:r>
          </a:p>
          <a:p>
            <a:pPr lvl="1" eaLnBrk="1" hangingPunct="1">
              <a:lnSpc>
                <a:spcPct val="60000"/>
              </a:lnSpc>
              <a:spcBef>
                <a:spcPct val="50000"/>
              </a:spcBef>
              <a:buClrTx/>
              <a:buFont typeface="Wingdings" panose="05000000000000000000" pitchFamily="2" charset="2"/>
              <a:buNone/>
            </a:pPr>
            <a:endParaRPr lang="en-US" altLang="en-US" sz="1800" dirty="0"/>
          </a:p>
          <a:p>
            <a:pPr eaLnBrk="1" hangingPunct="1">
              <a:lnSpc>
                <a:spcPct val="60000"/>
              </a:lnSpc>
              <a:spcBef>
                <a:spcPct val="50000"/>
              </a:spcBef>
              <a:buClrTx/>
              <a:buSzTx/>
              <a:buFontTx/>
              <a:buNone/>
            </a:pPr>
            <a:r>
              <a:rPr lang="en-US" altLang="en-US" sz="1800" dirty="0">
                <a:latin typeface="Broadway" panose="04040905080B02020502" pitchFamily="82" charset="0"/>
              </a:rPr>
              <a:t>Relationships</a:t>
            </a:r>
          </a:p>
          <a:p>
            <a:pPr lvl="1" eaLnBrk="1" hangingPunct="1">
              <a:lnSpc>
                <a:spcPct val="60000"/>
              </a:lnSpc>
              <a:spcBef>
                <a:spcPct val="50000"/>
              </a:spcBef>
              <a:buClrTx/>
              <a:buFont typeface="Wingdings" panose="05000000000000000000" pitchFamily="2" charset="2"/>
              <a:buChar char="v"/>
            </a:pPr>
            <a:r>
              <a:rPr lang="en-US" altLang="en-US" sz="1800" dirty="0"/>
              <a:t>Gwyneth Paltrow</a:t>
            </a:r>
          </a:p>
          <a:p>
            <a:pPr lvl="1" eaLnBrk="1" hangingPunct="1">
              <a:lnSpc>
                <a:spcPct val="60000"/>
              </a:lnSpc>
              <a:spcBef>
                <a:spcPct val="50000"/>
              </a:spcBef>
              <a:buClrTx/>
              <a:buFont typeface="Wingdings" panose="05000000000000000000" pitchFamily="2" charset="2"/>
              <a:buChar char="v"/>
            </a:pPr>
            <a:r>
              <a:rPr lang="en-US" altLang="en-US" sz="1800" dirty="0"/>
              <a:t>Jennifer Aniston</a:t>
            </a:r>
          </a:p>
          <a:p>
            <a:pPr lvl="1" eaLnBrk="1" hangingPunct="1">
              <a:lnSpc>
                <a:spcPct val="60000"/>
              </a:lnSpc>
              <a:spcBef>
                <a:spcPct val="50000"/>
              </a:spcBef>
              <a:buClrTx/>
              <a:buFont typeface="Wingdings" panose="05000000000000000000" pitchFamily="2" charset="2"/>
              <a:buChar char="v"/>
            </a:pPr>
            <a:r>
              <a:rPr lang="en-US" altLang="en-US" sz="1800" dirty="0"/>
              <a:t>Angelina Jolie</a:t>
            </a:r>
          </a:p>
          <a:p>
            <a:pPr lvl="1" eaLnBrk="1" hangingPunct="1">
              <a:lnSpc>
                <a:spcPct val="60000"/>
              </a:lnSpc>
              <a:spcBef>
                <a:spcPct val="50000"/>
              </a:spcBef>
              <a:buClrTx/>
              <a:buFont typeface="Wingdings" panose="05000000000000000000" pitchFamily="2" charset="2"/>
              <a:buNone/>
            </a:pPr>
            <a:endParaRPr lang="en-US" altLang="en-US" sz="1800" dirty="0"/>
          </a:p>
          <a:p>
            <a:pPr eaLnBrk="1" hangingPunct="1">
              <a:lnSpc>
                <a:spcPct val="60000"/>
              </a:lnSpc>
              <a:spcBef>
                <a:spcPct val="50000"/>
              </a:spcBef>
              <a:buClrTx/>
              <a:buSzTx/>
              <a:buFontTx/>
              <a:buNone/>
            </a:pPr>
            <a:r>
              <a:rPr lang="en-US" altLang="en-US" sz="1800" dirty="0">
                <a:latin typeface="Broadway" panose="04040905080B02020502" pitchFamily="82" charset="0"/>
              </a:rPr>
              <a:t>Childhood</a:t>
            </a:r>
          </a:p>
          <a:p>
            <a:pPr lvl="1" eaLnBrk="1" hangingPunct="1">
              <a:lnSpc>
                <a:spcPct val="60000"/>
              </a:lnSpc>
              <a:spcBef>
                <a:spcPct val="50000"/>
              </a:spcBef>
              <a:buClrTx/>
              <a:buFont typeface="Wingdings" panose="05000000000000000000" pitchFamily="2" charset="2"/>
              <a:buChar char="v"/>
            </a:pPr>
            <a:r>
              <a:rPr lang="en-US" altLang="en-US" sz="1800" dirty="0"/>
              <a:t>Birthday: December 18, 1963</a:t>
            </a:r>
          </a:p>
          <a:p>
            <a:pPr lvl="1" eaLnBrk="1" hangingPunct="1">
              <a:lnSpc>
                <a:spcPct val="60000"/>
              </a:lnSpc>
              <a:spcBef>
                <a:spcPct val="50000"/>
              </a:spcBef>
              <a:buClrTx/>
              <a:buFont typeface="Wingdings" panose="05000000000000000000" pitchFamily="2" charset="2"/>
              <a:buChar char="v"/>
            </a:pPr>
            <a:r>
              <a:rPr lang="en-US" altLang="en-US" sz="1800" dirty="0"/>
              <a:t>Born: Shawnee, Oklahoma</a:t>
            </a:r>
          </a:p>
          <a:p>
            <a:pPr eaLnBrk="1" hangingPunct="1">
              <a:lnSpc>
                <a:spcPct val="60000"/>
              </a:lnSpc>
              <a:spcBef>
                <a:spcPct val="50000"/>
              </a:spcBef>
              <a:buClrTx/>
              <a:buSzTx/>
              <a:buFont typeface="Arial" panose="020B0604020202020204" pitchFamily="34" charset="0"/>
              <a:buChar char="•"/>
            </a:pPr>
            <a:endParaRPr lang="en-US" altLang="en-US" sz="1800" dirty="0"/>
          </a:p>
          <a:p>
            <a:pPr eaLnBrk="1" hangingPunct="1">
              <a:lnSpc>
                <a:spcPct val="60000"/>
              </a:lnSpc>
              <a:spcBef>
                <a:spcPct val="50000"/>
              </a:spcBef>
              <a:buClrTx/>
              <a:buSzTx/>
              <a:buFontTx/>
              <a:buNone/>
            </a:pPr>
            <a:r>
              <a:rPr lang="en-US" altLang="en-US" sz="1000" dirty="0"/>
              <a:t>References available upon request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 calcmode="lin" valueType="num">
                                      <p:cBhvr additive="base">
                                        <p:cTn id="1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 calcmode="lin" valueType="num">
                                      <p:cBhvr additive="base">
                                        <p:cTn id="2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 calcmode="lin" valueType="num">
                                      <p:cBhvr additive="base">
                                        <p:cTn id="27"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anim calcmode="lin" valueType="num">
                                      <p:cBhvr additive="base">
                                        <p:cTn id="31"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smtClean="0">
                <a:solidFill>
                  <a:schemeClr val="tx2">
                    <a:satMod val="130000"/>
                  </a:schemeClr>
                </a:solidFill>
              </a:rPr>
              <a:t>Repetition:  Another Example</a:t>
            </a:r>
            <a:endParaRPr lang="en-CA" dirty="0">
              <a:solidFill>
                <a:schemeClr val="tx2">
                  <a:satMod val="130000"/>
                </a:schemeClr>
              </a:solidFill>
            </a:endParaRPr>
          </a:p>
        </p:txBody>
      </p:sp>
      <p:sp>
        <p:nvSpPr>
          <p:cNvPr id="39939" name="Content Placeholder 2"/>
          <p:cNvSpPr>
            <a:spLocks noGrp="1"/>
          </p:cNvSpPr>
          <p:nvPr>
            <p:ph idx="1"/>
          </p:nvPr>
        </p:nvSpPr>
        <p:spPr>
          <a:xfrm>
            <a:off x="857250" y="1214438"/>
            <a:ext cx="8077200" cy="5072062"/>
          </a:xfrm>
        </p:spPr>
        <p:txBody>
          <a:bodyPr/>
          <a:lstStyle/>
          <a:p>
            <a:pPr eaLnBrk="1" hangingPunct="1"/>
            <a:r>
              <a:rPr lang="en-CA" altLang="en-US" b="1" smtClean="0">
                <a:solidFill>
                  <a:schemeClr val="accent1"/>
                </a:solidFill>
              </a:rPr>
              <a:t>QUESTION: What repeated elements can you find in this webpage?</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7438" y="2286000"/>
            <a:ext cx="5592762" cy="431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75" y="214313"/>
            <a:ext cx="7497763" cy="1143000"/>
          </a:xfrm>
        </p:spPr>
        <p:txBody>
          <a:bodyPr/>
          <a:lstStyle/>
          <a:p>
            <a:pPr eaLnBrk="1" fontAlgn="auto" hangingPunct="1">
              <a:spcAft>
                <a:spcPts val="0"/>
              </a:spcAft>
              <a:defRPr/>
            </a:pPr>
            <a:r>
              <a:rPr lang="en-CA" dirty="0" smtClean="0">
                <a:solidFill>
                  <a:schemeClr val="tx2">
                    <a:satMod val="130000"/>
                  </a:schemeClr>
                </a:solidFill>
              </a:rPr>
              <a:t>Alignment</a:t>
            </a:r>
            <a:endParaRPr lang="en-CA" dirty="0">
              <a:solidFill>
                <a:schemeClr val="tx2">
                  <a:satMod val="130000"/>
                </a:schemeClr>
              </a:solidFill>
            </a:endParaRPr>
          </a:p>
        </p:txBody>
      </p:sp>
      <p:sp>
        <p:nvSpPr>
          <p:cNvPr id="40963" name="Text Box 3"/>
          <p:cNvSpPr txBox="1">
            <a:spLocks noChangeArrowheads="1"/>
          </p:cNvSpPr>
          <p:nvPr/>
        </p:nvSpPr>
        <p:spPr bwMode="auto">
          <a:xfrm>
            <a:off x="285750" y="1714500"/>
            <a:ext cx="4248150" cy="4154488"/>
          </a:xfrm>
          <a:prstGeom prst="rect">
            <a:avLst/>
          </a:prstGeom>
          <a:solidFill>
            <a:srgbClr val="FFCC99"/>
          </a:solidFill>
          <a:ln w="57150">
            <a:solidFill>
              <a:srgbClr val="FF6600"/>
            </a:solidFill>
            <a:miter lim="800000"/>
            <a:headEnd/>
            <a:tailEnd/>
          </a:ln>
        </p:spPr>
        <p:txBody>
          <a:bodyPr>
            <a:spAutoFit/>
          </a:bodyPr>
          <a:lstStyle>
            <a:lvl1pPr marL="457200" indent="-457200">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algn="ctr" eaLnBrk="1" hangingPunct="1">
              <a:spcBef>
                <a:spcPct val="0"/>
              </a:spcBef>
              <a:buClrTx/>
              <a:buSzTx/>
              <a:buFontTx/>
              <a:buNone/>
            </a:pPr>
            <a:r>
              <a:rPr lang="en-CA" altLang="en-US" sz="1800" b="1"/>
              <a:t>Fun Things for a Professor to do the First Day of Classes:</a:t>
            </a:r>
          </a:p>
          <a:p>
            <a:pPr algn="ctr" eaLnBrk="1" hangingPunct="1">
              <a:spcBef>
                <a:spcPct val="0"/>
              </a:spcBef>
              <a:buClrTx/>
              <a:buSzTx/>
              <a:buFontTx/>
              <a:buNone/>
            </a:pPr>
            <a:endParaRPr lang="en-CA" altLang="en-US" sz="1800" b="1"/>
          </a:p>
          <a:p>
            <a:pPr algn="ctr" eaLnBrk="1" hangingPunct="1">
              <a:spcBef>
                <a:spcPct val="0"/>
              </a:spcBef>
              <a:buClrTx/>
              <a:buSzTx/>
              <a:buFontTx/>
              <a:buNone/>
            </a:pPr>
            <a:r>
              <a:rPr lang="en-CA" altLang="en-US" sz="1600"/>
              <a:t>Ask students to call you "Tinkerbelle" or "Surfin' Bird".</a:t>
            </a:r>
          </a:p>
          <a:p>
            <a:pPr algn="ctr" eaLnBrk="1" hangingPunct="1">
              <a:spcBef>
                <a:spcPct val="0"/>
              </a:spcBef>
              <a:buClrTx/>
              <a:buSzTx/>
              <a:buFontTx/>
              <a:buNone/>
            </a:pPr>
            <a:endParaRPr lang="en-CA" altLang="en-US" sz="1600"/>
          </a:p>
          <a:p>
            <a:pPr algn="ctr" eaLnBrk="1" hangingPunct="1">
              <a:spcBef>
                <a:spcPct val="0"/>
              </a:spcBef>
              <a:buClrTx/>
              <a:buSzTx/>
              <a:buFontTx/>
              <a:buNone/>
            </a:pPr>
            <a:r>
              <a:rPr lang="en-CA" altLang="en-US" sz="1600"/>
              <a:t>Growl constantly and address students as "matey".</a:t>
            </a:r>
          </a:p>
          <a:p>
            <a:pPr algn="ctr" eaLnBrk="1" hangingPunct="1">
              <a:spcBef>
                <a:spcPct val="0"/>
              </a:spcBef>
              <a:buClrTx/>
              <a:buSzTx/>
              <a:buFontTx/>
              <a:buNone/>
            </a:pPr>
            <a:endParaRPr lang="en-CA" altLang="en-US" sz="1600"/>
          </a:p>
          <a:p>
            <a:pPr algn="ctr" eaLnBrk="1" hangingPunct="1">
              <a:spcBef>
                <a:spcPct val="0"/>
              </a:spcBef>
              <a:buClrTx/>
              <a:buSzTx/>
              <a:buFontTx/>
              <a:buNone/>
            </a:pPr>
            <a:r>
              <a:rPr lang="en-CA" altLang="en-US" sz="1600"/>
              <a:t>Show a video on medieval torture implements to your calculus class.  Giggle throughout it.</a:t>
            </a:r>
          </a:p>
          <a:p>
            <a:pPr algn="ctr" eaLnBrk="1" hangingPunct="1">
              <a:spcBef>
                <a:spcPct val="0"/>
              </a:spcBef>
              <a:buClrTx/>
              <a:buSzTx/>
              <a:buFontTx/>
              <a:buNone/>
            </a:pPr>
            <a:endParaRPr lang="en-CA" altLang="en-US" sz="1600"/>
          </a:p>
          <a:p>
            <a:pPr algn="ctr" eaLnBrk="1" hangingPunct="1">
              <a:spcBef>
                <a:spcPct val="0"/>
              </a:spcBef>
              <a:buClrTx/>
              <a:buSzTx/>
              <a:buFontTx/>
              <a:buNone/>
            </a:pPr>
            <a:r>
              <a:rPr lang="en-US" altLang="en-US" sz="1600"/>
              <a:t>Sneeze on students in the front row and wipe your nose on your tie.</a:t>
            </a:r>
            <a:endParaRPr lang="en-CA" altLang="en-US" sz="1600"/>
          </a:p>
          <a:p>
            <a:pPr algn="ctr" eaLnBrk="1" hangingPunct="1">
              <a:spcBef>
                <a:spcPct val="0"/>
              </a:spcBef>
              <a:buClrTx/>
              <a:buSzTx/>
              <a:buFontTx/>
              <a:buNone/>
            </a:pPr>
            <a:endParaRPr lang="en-CA" altLang="en-US" sz="1600"/>
          </a:p>
          <a:p>
            <a:pPr algn="ctr" eaLnBrk="1" hangingPunct="1">
              <a:spcBef>
                <a:spcPct val="0"/>
              </a:spcBef>
              <a:buClrTx/>
              <a:buSzTx/>
              <a:buFontTx/>
              <a:buNone/>
            </a:pPr>
            <a:r>
              <a:rPr lang="en-CA" altLang="en-US" sz="1800" b="1"/>
              <a:t>by Alan Meiss</a:t>
            </a:r>
            <a:endParaRPr lang="en-US" altLang="en-US" sz="1800" b="1"/>
          </a:p>
        </p:txBody>
      </p:sp>
      <p:sp>
        <p:nvSpPr>
          <p:cNvPr id="5" name="Text Box 4"/>
          <p:cNvSpPr txBox="1">
            <a:spLocks noChangeArrowheads="1"/>
          </p:cNvSpPr>
          <p:nvPr/>
        </p:nvSpPr>
        <p:spPr bwMode="auto">
          <a:xfrm>
            <a:off x="4714875" y="1714500"/>
            <a:ext cx="4117975" cy="4186238"/>
          </a:xfrm>
          <a:prstGeom prst="rect">
            <a:avLst/>
          </a:prstGeom>
          <a:solidFill>
            <a:srgbClr val="FFCC99"/>
          </a:solidFill>
          <a:ln w="57150">
            <a:solidFill>
              <a:srgbClr val="FF6600"/>
            </a:solidFill>
            <a:miter lim="800000"/>
            <a:headEnd/>
            <a:tailEnd/>
          </a:ln>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algn="ctr" eaLnBrk="1" hangingPunct="1">
              <a:spcBef>
                <a:spcPct val="0"/>
              </a:spcBef>
              <a:buClrTx/>
              <a:buSzTx/>
              <a:buFontTx/>
              <a:buNone/>
            </a:pPr>
            <a:r>
              <a:rPr lang="en-CA" altLang="en-US" sz="1800" b="1"/>
              <a:t>Fun Things for a Professor to do the First Day of Classes:</a:t>
            </a:r>
          </a:p>
          <a:p>
            <a:pPr eaLnBrk="1" hangingPunct="1">
              <a:spcBef>
                <a:spcPct val="0"/>
              </a:spcBef>
              <a:buClrTx/>
              <a:buSzTx/>
              <a:buFontTx/>
              <a:buNone/>
            </a:pPr>
            <a:endParaRPr lang="en-CA" altLang="en-US" sz="1600" b="1"/>
          </a:p>
          <a:p>
            <a:pPr eaLnBrk="1" hangingPunct="1">
              <a:spcBef>
                <a:spcPct val="0"/>
              </a:spcBef>
              <a:buClrTx/>
              <a:buSzTx/>
              <a:buFontTx/>
              <a:buNone/>
            </a:pPr>
            <a:r>
              <a:rPr lang="en-CA" altLang="en-US" sz="1600"/>
              <a:t> Ask students to call you "Tinkerbelle" or "Surfin' Bird".</a:t>
            </a:r>
          </a:p>
          <a:p>
            <a:pPr eaLnBrk="1" hangingPunct="1">
              <a:spcBef>
                <a:spcPct val="0"/>
              </a:spcBef>
              <a:buClrTx/>
              <a:buSzTx/>
              <a:buFontTx/>
              <a:buNone/>
            </a:pPr>
            <a:endParaRPr lang="en-CA" altLang="en-US" sz="1600"/>
          </a:p>
          <a:p>
            <a:pPr eaLnBrk="1" hangingPunct="1">
              <a:spcBef>
                <a:spcPct val="0"/>
              </a:spcBef>
              <a:buClrTx/>
              <a:buSzTx/>
              <a:buFontTx/>
              <a:buNone/>
            </a:pPr>
            <a:r>
              <a:rPr lang="en-CA" altLang="en-US" sz="1600"/>
              <a:t>Growl constantly and address students as "matey".</a:t>
            </a:r>
          </a:p>
          <a:p>
            <a:pPr eaLnBrk="1" hangingPunct="1">
              <a:spcBef>
                <a:spcPct val="0"/>
              </a:spcBef>
              <a:buClrTx/>
              <a:buSzTx/>
              <a:buFontTx/>
              <a:buNone/>
            </a:pPr>
            <a:endParaRPr lang="en-CA" altLang="en-US" sz="1600"/>
          </a:p>
          <a:p>
            <a:pPr eaLnBrk="1" hangingPunct="1">
              <a:spcBef>
                <a:spcPct val="0"/>
              </a:spcBef>
              <a:buClrTx/>
              <a:buSzTx/>
              <a:buFontTx/>
              <a:buNone/>
            </a:pPr>
            <a:r>
              <a:rPr lang="en-CA" altLang="en-US" sz="1600"/>
              <a:t>Show a video on medieval torture implements to your calculus class.  Giggle throughout it.</a:t>
            </a:r>
          </a:p>
          <a:p>
            <a:pPr eaLnBrk="1" hangingPunct="1">
              <a:spcBef>
                <a:spcPct val="0"/>
              </a:spcBef>
              <a:buClrTx/>
              <a:buSzTx/>
              <a:buFontTx/>
              <a:buNone/>
            </a:pPr>
            <a:endParaRPr lang="en-US" altLang="en-US" sz="1600"/>
          </a:p>
          <a:p>
            <a:pPr eaLnBrk="1" hangingPunct="1">
              <a:spcBef>
                <a:spcPct val="0"/>
              </a:spcBef>
              <a:buClrTx/>
              <a:buSzTx/>
              <a:buFontTx/>
              <a:buNone/>
            </a:pPr>
            <a:r>
              <a:rPr lang="en-US" altLang="en-US" sz="1600"/>
              <a:t>Sneeze on students in the front row and wipe your nose on your tie.</a:t>
            </a:r>
            <a:endParaRPr lang="en-CA" altLang="en-US" sz="1600"/>
          </a:p>
          <a:p>
            <a:pPr eaLnBrk="1" hangingPunct="1">
              <a:spcBef>
                <a:spcPct val="0"/>
              </a:spcBef>
              <a:buClrTx/>
              <a:buSzTx/>
              <a:buFontTx/>
              <a:buNone/>
            </a:pPr>
            <a:endParaRPr lang="en-CA" altLang="en-US" sz="2000"/>
          </a:p>
          <a:p>
            <a:pPr algn="r" eaLnBrk="1" hangingPunct="1">
              <a:spcBef>
                <a:spcPct val="0"/>
              </a:spcBef>
              <a:buClrTx/>
              <a:buSzTx/>
              <a:buFontTx/>
              <a:buNone/>
            </a:pPr>
            <a:r>
              <a:rPr lang="en-CA" altLang="en-US" sz="1800" b="1"/>
              <a:t>by Alan Meiss</a:t>
            </a:r>
            <a:endParaRPr lang="en-US" altLang="en-US" sz="1800" b="1"/>
          </a:p>
        </p:txBody>
      </p:sp>
      <p:sp>
        <p:nvSpPr>
          <p:cNvPr id="40965" name="TextBox 5"/>
          <p:cNvSpPr txBox="1">
            <a:spLocks noChangeArrowheads="1"/>
          </p:cNvSpPr>
          <p:nvPr/>
        </p:nvSpPr>
        <p:spPr bwMode="auto">
          <a:xfrm>
            <a:off x="495300" y="5889625"/>
            <a:ext cx="228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a:t>This is okay  </a:t>
            </a:r>
            <a:r>
              <a:rPr lang="en-CA" altLang="en-US" sz="1800">
                <a:sym typeface="Wingdings" panose="05000000000000000000" pitchFamily="2" charset="2"/>
              </a:rPr>
              <a:t></a:t>
            </a:r>
            <a:endParaRPr lang="en-CA" altLang="en-US" sz="1800"/>
          </a:p>
        </p:txBody>
      </p:sp>
      <p:sp>
        <p:nvSpPr>
          <p:cNvPr id="7" name="TextBox 6"/>
          <p:cNvSpPr txBox="1">
            <a:spLocks noChangeArrowheads="1"/>
          </p:cNvSpPr>
          <p:nvPr/>
        </p:nvSpPr>
        <p:spPr bwMode="auto">
          <a:xfrm>
            <a:off x="4786313" y="5934075"/>
            <a:ext cx="26654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a:t>But this looks better! </a:t>
            </a:r>
            <a:r>
              <a:rPr lang="en-CA" altLang="en-US" sz="1800">
                <a:sym typeface="Wingdings" panose="05000000000000000000" pitchFamily="2" charset="2"/>
              </a:rPr>
              <a:t></a:t>
            </a:r>
            <a:endParaRPr lang="en-CA"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163" y="0"/>
            <a:ext cx="8072437" cy="692150"/>
          </a:xfrm>
        </p:spPr>
        <p:txBody>
          <a:bodyPr>
            <a:normAutofit fontScale="90000"/>
          </a:bodyPr>
          <a:lstStyle/>
          <a:p>
            <a:pPr eaLnBrk="1" fontAlgn="auto" hangingPunct="1">
              <a:spcAft>
                <a:spcPts val="0"/>
              </a:spcAft>
              <a:defRPr/>
            </a:pPr>
            <a:r>
              <a:rPr lang="en-CA" dirty="0" smtClean="0">
                <a:solidFill>
                  <a:schemeClr val="tx2">
                    <a:satMod val="130000"/>
                  </a:schemeClr>
                </a:solidFill>
              </a:rPr>
              <a:t>Announcements</a:t>
            </a:r>
            <a:endParaRPr lang="en-CA" dirty="0">
              <a:solidFill>
                <a:schemeClr val="tx2">
                  <a:satMod val="130000"/>
                </a:schemeClr>
              </a:solidFill>
            </a:endParaRPr>
          </a:p>
        </p:txBody>
      </p:sp>
      <p:sp>
        <p:nvSpPr>
          <p:cNvPr id="3" name="Content Placeholder 2"/>
          <p:cNvSpPr>
            <a:spLocks noGrp="1"/>
          </p:cNvSpPr>
          <p:nvPr>
            <p:ph idx="1"/>
          </p:nvPr>
        </p:nvSpPr>
        <p:spPr>
          <a:xfrm>
            <a:off x="256952" y="670058"/>
            <a:ext cx="8634858" cy="5040313"/>
          </a:xfrm>
        </p:spPr>
        <p:txBody>
          <a:bodyPr/>
          <a:lstStyle/>
          <a:p>
            <a:pPr eaLnBrk="1" hangingPunct="1">
              <a:defRPr/>
            </a:pPr>
            <a:r>
              <a:rPr lang="en-CA" altLang="en-US" sz="2800" dirty="0" smtClean="0"/>
              <a:t>Labs started today!</a:t>
            </a:r>
            <a:r>
              <a:rPr lang="en-CA" altLang="en-US" sz="2800" dirty="0" smtClean="0">
                <a:sym typeface="Wingdings" panose="05000000000000000000" pitchFamily="2" charset="2"/>
              </a:rPr>
              <a:t> YOU MUST ATTEND THE LAB YOU SIGNED UP FOR!</a:t>
            </a:r>
          </a:p>
          <a:p>
            <a:pPr eaLnBrk="1" hangingPunct="1">
              <a:defRPr/>
            </a:pPr>
            <a:r>
              <a:rPr lang="en-CA" altLang="en-US" sz="2800" dirty="0" smtClean="0">
                <a:sym typeface="Wingdings" panose="05000000000000000000" pitchFamily="2" charset="2"/>
              </a:rPr>
              <a:t>You may NOT come with the lab already completed and just show it to your </a:t>
            </a:r>
            <a:r>
              <a:rPr lang="en-CA" altLang="en-US" sz="2800" dirty="0" err="1" smtClean="0">
                <a:sym typeface="Wingdings" panose="05000000000000000000" pitchFamily="2" charset="2"/>
              </a:rPr>
              <a:t>t.a</a:t>
            </a:r>
            <a:r>
              <a:rPr lang="en-CA" altLang="en-US" sz="2800" dirty="0" smtClean="0">
                <a:sym typeface="Wingdings" panose="05000000000000000000" pitchFamily="2" charset="2"/>
              </a:rPr>
              <a:t>., you must do the lab during the assigned 2 hours.</a:t>
            </a:r>
          </a:p>
          <a:p>
            <a:pPr eaLnBrk="1" hangingPunct="1">
              <a:defRPr/>
            </a:pPr>
            <a:r>
              <a:rPr lang="en-CA" altLang="en-US" sz="2800" dirty="0" smtClean="0">
                <a:sym typeface="Wingdings" panose="05000000000000000000" pitchFamily="2" charset="2"/>
              </a:rPr>
              <a:t>Do not let your TA know if you have to miss a lab, your counsellor must email me. The TA (and I) can do nothing about it till I hear from a counsellor BUT REMEMBER YOU CAN MISS ONE LAB WITH NO EFFECT ON YOUR FINAL MARK, so you shouldn’t need to see your counsellor. </a:t>
            </a:r>
          </a:p>
          <a:p>
            <a:pPr eaLnBrk="1" hangingPunct="1">
              <a:defRPr/>
            </a:pPr>
            <a:r>
              <a:rPr lang="en-CA" altLang="en-US" sz="2800" dirty="0" smtClean="0">
                <a:sym typeface="Wingdings" panose="05000000000000000000" pitchFamily="2" charset="2"/>
              </a:rPr>
              <a:t>Don’t forget, in Owl,  to do your quiz before January 31. </a:t>
            </a:r>
          </a:p>
          <a:p>
            <a:pPr eaLnBrk="1" hangingPunct="1">
              <a:defRPr/>
            </a:pPr>
            <a:r>
              <a:rPr lang="en-CA" altLang="en-US" sz="2800" dirty="0" smtClean="0">
                <a:sym typeface="Wingdings" panose="05000000000000000000" pitchFamily="2" charset="2"/>
              </a:rPr>
              <a:t>Assignment 1 will be posted soon</a:t>
            </a:r>
          </a:p>
          <a:p>
            <a:pPr marL="82550" indent="0" eaLnBrk="1" hangingPunct="1">
              <a:buFont typeface="Wingdings 2" panose="05020102010507070707" pitchFamily="18" charset="2"/>
              <a:buNone/>
              <a:defRPr/>
            </a:pPr>
            <a:endParaRPr lang="en-CA" altLang="en-US" sz="2400"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smtClean="0">
                <a:solidFill>
                  <a:schemeClr val="tx2">
                    <a:satMod val="130000"/>
                  </a:schemeClr>
                </a:solidFill>
              </a:rPr>
              <a:t>Alignment: Another Example</a:t>
            </a:r>
            <a:endParaRPr lang="en-CA" dirty="0">
              <a:solidFill>
                <a:schemeClr val="tx2">
                  <a:satMod val="130000"/>
                </a:schemeClr>
              </a:solidFill>
            </a:endParaRPr>
          </a:p>
        </p:txBody>
      </p:sp>
      <p:sp>
        <p:nvSpPr>
          <p:cNvPr id="41987" name="Content Placeholder 2"/>
          <p:cNvSpPr>
            <a:spLocks noGrp="1"/>
          </p:cNvSpPr>
          <p:nvPr>
            <p:ph idx="1"/>
          </p:nvPr>
        </p:nvSpPr>
        <p:spPr/>
        <p:txBody>
          <a:bodyPr/>
          <a:lstStyle/>
          <a:p>
            <a:pPr eaLnBrk="1" hangingPunct="1"/>
            <a:endParaRPr lang="en-CA" altLang="en-US" smtClean="0"/>
          </a:p>
        </p:txBody>
      </p:sp>
      <p:pic>
        <p:nvPicPr>
          <p:cNvPr id="4" name="Picture 3" descr="design_ex3a"/>
          <p:cNvPicPr>
            <a:picLocks noChangeAspect="1" noChangeArrowheads="1"/>
          </p:cNvPicPr>
          <p:nvPr/>
        </p:nvPicPr>
        <p:blipFill>
          <a:blip r:embed="rId2">
            <a:extLst>
              <a:ext uri="{28A0092B-C50C-407E-A947-70E740481C1C}">
                <a14:useLocalDpi xmlns:a14="http://schemas.microsoft.com/office/drawing/2010/main" val="0"/>
              </a:ext>
            </a:extLst>
          </a:blip>
          <a:srcRect l="8795" t="3958" r="8557" b="6134"/>
          <a:stretch>
            <a:fillRect/>
          </a:stretch>
        </p:blipFill>
        <p:spPr bwMode="auto">
          <a:xfrm>
            <a:off x="879475" y="1455738"/>
            <a:ext cx="3856038" cy="50387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design_ex3b"/>
          <p:cNvPicPr>
            <a:picLocks noChangeAspect="1" noChangeArrowheads="1"/>
          </p:cNvPicPr>
          <p:nvPr/>
        </p:nvPicPr>
        <p:blipFill>
          <a:blip r:embed="rId3">
            <a:extLst>
              <a:ext uri="{28A0092B-C50C-407E-A947-70E740481C1C}">
                <a14:useLocalDpi xmlns:a14="http://schemas.microsoft.com/office/drawing/2010/main" val="0"/>
              </a:ext>
            </a:extLst>
          </a:blip>
          <a:srcRect l="6458" t="5429" r="4149" b="3467"/>
          <a:stretch>
            <a:fillRect/>
          </a:stretch>
        </p:blipFill>
        <p:spPr bwMode="auto">
          <a:xfrm>
            <a:off x="4994275" y="1471613"/>
            <a:ext cx="3956050" cy="49815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1990" name="Text Box 5"/>
          <p:cNvSpPr txBox="1">
            <a:spLocks noChangeArrowheads="1"/>
          </p:cNvSpPr>
          <p:nvPr/>
        </p:nvSpPr>
        <p:spPr bwMode="auto">
          <a:xfrm>
            <a:off x="803275" y="6572250"/>
            <a:ext cx="5126038" cy="246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50000"/>
              </a:spcBef>
              <a:buClrTx/>
              <a:buSzTx/>
              <a:buFontTx/>
              <a:buNone/>
            </a:pPr>
            <a:r>
              <a:rPr lang="en-US" altLang="en-US" sz="1000" b="1"/>
              <a:t>Examples from:  “The Non-Designer’s Design Book by Robin Williams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smtClean="0">
                <a:solidFill>
                  <a:schemeClr val="tx2">
                    <a:satMod val="130000"/>
                  </a:schemeClr>
                </a:solidFill>
              </a:rPr>
              <a:t>Proximity</a:t>
            </a:r>
            <a:endParaRPr lang="en-CA" dirty="0">
              <a:solidFill>
                <a:schemeClr val="tx2">
                  <a:satMod val="130000"/>
                </a:schemeClr>
              </a:solidFill>
            </a:endParaRPr>
          </a:p>
        </p:txBody>
      </p:sp>
      <p:sp>
        <p:nvSpPr>
          <p:cNvPr id="43011" name="Content Placeholder 2"/>
          <p:cNvSpPr>
            <a:spLocks noGrp="1"/>
          </p:cNvSpPr>
          <p:nvPr>
            <p:ph idx="1"/>
          </p:nvPr>
        </p:nvSpPr>
        <p:spPr/>
        <p:txBody>
          <a:bodyPr/>
          <a:lstStyle/>
          <a:p>
            <a:pPr eaLnBrk="1" hangingPunct="1"/>
            <a:endParaRPr lang="en-CA" altLang="en-US" smtClean="0"/>
          </a:p>
        </p:txBody>
      </p:sp>
      <p:sp>
        <p:nvSpPr>
          <p:cNvPr id="4" name="Rectangle 3"/>
          <p:cNvSpPr txBox="1">
            <a:spLocks noChangeArrowheads="1"/>
          </p:cNvSpPr>
          <p:nvPr/>
        </p:nvSpPr>
        <p:spPr bwMode="auto">
          <a:xfrm>
            <a:off x="1042988" y="5589588"/>
            <a:ext cx="8101012"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82575">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lnSpc>
                <a:spcPct val="73000"/>
              </a:lnSpc>
            </a:pPr>
            <a:r>
              <a:rPr lang="en-US" altLang="en-US" sz="2400" b="1">
                <a:solidFill>
                  <a:schemeClr val="accent1"/>
                </a:solidFill>
              </a:rPr>
              <a:t>QUESTION:  What do you think when you look at the second box compared to the first box?</a:t>
            </a:r>
          </a:p>
          <a:p>
            <a:pPr eaLnBrk="1" hangingPunct="1">
              <a:lnSpc>
                <a:spcPct val="73000"/>
              </a:lnSpc>
            </a:pPr>
            <a:r>
              <a:rPr lang="en-US" altLang="en-US" sz="2400"/>
              <a:t>Remember</a:t>
            </a:r>
            <a:r>
              <a:rPr lang="en-US" altLang="en-US" sz="2400">
                <a:sym typeface="Wingdings" panose="05000000000000000000" pitchFamily="2" charset="2"/>
              </a:rPr>
              <a:t> </a:t>
            </a:r>
            <a:r>
              <a:rPr lang="en-US" altLang="en-US" sz="2400" i="1">
                <a:sym typeface="Wingdings" panose="05000000000000000000" pitchFamily="2" charset="2"/>
              </a:rPr>
              <a:t>Physically grouping things together implies a relationship</a:t>
            </a:r>
            <a:endParaRPr lang="en-US" altLang="en-US" sz="2400" i="1"/>
          </a:p>
        </p:txBody>
      </p:sp>
      <p:sp>
        <p:nvSpPr>
          <p:cNvPr id="5" name="Text Box 4"/>
          <p:cNvSpPr txBox="1">
            <a:spLocks noChangeArrowheads="1"/>
          </p:cNvSpPr>
          <p:nvPr/>
        </p:nvSpPr>
        <p:spPr bwMode="auto">
          <a:xfrm>
            <a:off x="900113" y="1084263"/>
            <a:ext cx="3671887" cy="4365625"/>
          </a:xfrm>
          <a:prstGeom prst="rect">
            <a:avLst/>
          </a:prstGeom>
          <a:solidFill>
            <a:srgbClr val="FFFFCC">
              <a:alpha val="70979"/>
            </a:srgbClr>
          </a:solidFill>
          <a:ln w="38100">
            <a:solidFill>
              <a:srgbClr val="FFFF00"/>
            </a:solidFill>
            <a:miter lim="800000"/>
            <a:headEnd/>
            <a:tailEnd/>
          </a:ln>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50000"/>
              </a:spcBef>
              <a:buClrTx/>
              <a:buSzTx/>
              <a:buFontTx/>
              <a:buNone/>
            </a:pPr>
            <a:r>
              <a:rPr lang="en-US" altLang="en-US">
                <a:latin typeface="Bauhaus 93" panose="04030905020B02020C02" pitchFamily="82" charset="0"/>
              </a:rPr>
              <a:t>The Menu</a:t>
            </a:r>
          </a:p>
          <a:p>
            <a:pPr eaLnBrk="1" hangingPunct="1">
              <a:lnSpc>
                <a:spcPct val="55000"/>
              </a:lnSpc>
              <a:spcBef>
                <a:spcPct val="50000"/>
              </a:spcBef>
              <a:buClrTx/>
              <a:buSzTx/>
              <a:buFontTx/>
              <a:buNone/>
            </a:pPr>
            <a:endParaRPr lang="en-US" altLang="en-US" sz="1800"/>
          </a:p>
          <a:p>
            <a:pPr eaLnBrk="1" hangingPunct="1">
              <a:lnSpc>
                <a:spcPct val="55000"/>
              </a:lnSpc>
              <a:spcBef>
                <a:spcPct val="50000"/>
              </a:spcBef>
              <a:buClrTx/>
              <a:buSzTx/>
              <a:buFontTx/>
              <a:buNone/>
            </a:pPr>
            <a:r>
              <a:rPr lang="en-US" altLang="en-US" sz="1800"/>
              <a:t>	Eggs Benedict</a:t>
            </a:r>
          </a:p>
          <a:p>
            <a:pPr eaLnBrk="1" hangingPunct="1">
              <a:lnSpc>
                <a:spcPct val="55000"/>
              </a:lnSpc>
              <a:spcBef>
                <a:spcPct val="50000"/>
              </a:spcBef>
              <a:buClrTx/>
              <a:buSzTx/>
              <a:buFontTx/>
              <a:buNone/>
            </a:pPr>
            <a:r>
              <a:rPr lang="en-US" altLang="en-US" sz="1800"/>
              <a:t>	Pecan Crusted Trout</a:t>
            </a:r>
          </a:p>
          <a:p>
            <a:pPr eaLnBrk="1" hangingPunct="1">
              <a:lnSpc>
                <a:spcPct val="55000"/>
              </a:lnSpc>
              <a:spcBef>
                <a:spcPct val="50000"/>
              </a:spcBef>
              <a:buClrTx/>
              <a:buSzTx/>
              <a:buFontTx/>
              <a:buNone/>
            </a:pPr>
            <a:r>
              <a:rPr lang="en-US" altLang="en-US" sz="1800"/>
              <a:t>	Steak and Kidney Pie</a:t>
            </a:r>
          </a:p>
          <a:p>
            <a:pPr eaLnBrk="1" hangingPunct="1">
              <a:lnSpc>
                <a:spcPct val="55000"/>
              </a:lnSpc>
              <a:spcBef>
                <a:spcPct val="50000"/>
              </a:spcBef>
              <a:buClrTx/>
              <a:buSzTx/>
              <a:buFontTx/>
              <a:buNone/>
            </a:pPr>
            <a:r>
              <a:rPr lang="en-US" altLang="en-US" sz="1800"/>
              <a:t>	Apple Crisp</a:t>
            </a:r>
          </a:p>
          <a:p>
            <a:pPr eaLnBrk="1" hangingPunct="1">
              <a:lnSpc>
                <a:spcPct val="55000"/>
              </a:lnSpc>
              <a:spcBef>
                <a:spcPct val="50000"/>
              </a:spcBef>
              <a:buClrTx/>
              <a:buSzTx/>
              <a:buFontTx/>
              <a:buNone/>
            </a:pPr>
            <a:r>
              <a:rPr lang="en-US" altLang="en-US" sz="1800"/>
              <a:t>	Cheese Fondue</a:t>
            </a:r>
          </a:p>
          <a:p>
            <a:pPr eaLnBrk="1" hangingPunct="1">
              <a:lnSpc>
                <a:spcPct val="55000"/>
              </a:lnSpc>
              <a:spcBef>
                <a:spcPct val="50000"/>
              </a:spcBef>
              <a:buClrTx/>
              <a:buSzTx/>
              <a:buFontTx/>
              <a:buNone/>
            </a:pPr>
            <a:r>
              <a:rPr lang="en-US" altLang="en-US" sz="1800"/>
              <a:t>	Macaroni and Cheese</a:t>
            </a:r>
          </a:p>
          <a:p>
            <a:pPr eaLnBrk="1" hangingPunct="1">
              <a:lnSpc>
                <a:spcPct val="55000"/>
              </a:lnSpc>
              <a:spcBef>
                <a:spcPct val="50000"/>
              </a:spcBef>
              <a:buClrTx/>
              <a:buSzTx/>
              <a:buFontTx/>
              <a:buNone/>
            </a:pPr>
            <a:r>
              <a:rPr lang="en-US" altLang="en-US" sz="1800"/>
              <a:t>	Strawberry Cheesecake</a:t>
            </a:r>
          </a:p>
          <a:p>
            <a:pPr eaLnBrk="1" hangingPunct="1">
              <a:lnSpc>
                <a:spcPct val="55000"/>
              </a:lnSpc>
              <a:spcBef>
                <a:spcPct val="50000"/>
              </a:spcBef>
              <a:buClrTx/>
              <a:buSzTx/>
              <a:buFontTx/>
              <a:buNone/>
            </a:pPr>
            <a:r>
              <a:rPr lang="en-US" altLang="en-US" sz="1800"/>
              <a:t>	Lemon Mousse</a:t>
            </a:r>
          </a:p>
          <a:p>
            <a:pPr eaLnBrk="1" hangingPunct="1">
              <a:lnSpc>
                <a:spcPct val="55000"/>
              </a:lnSpc>
              <a:spcBef>
                <a:spcPct val="50000"/>
              </a:spcBef>
              <a:buClrTx/>
              <a:buSzTx/>
              <a:buFontTx/>
              <a:buNone/>
            </a:pPr>
            <a:r>
              <a:rPr lang="en-US" altLang="en-US" sz="1800"/>
              <a:t>	Caesar Salad</a:t>
            </a:r>
          </a:p>
          <a:p>
            <a:pPr eaLnBrk="1" hangingPunct="1">
              <a:lnSpc>
                <a:spcPct val="55000"/>
              </a:lnSpc>
              <a:spcBef>
                <a:spcPct val="50000"/>
              </a:spcBef>
              <a:buClrTx/>
              <a:buSzTx/>
              <a:buFontTx/>
              <a:buNone/>
            </a:pPr>
            <a:r>
              <a:rPr lang="en-US" altLang="en-US" sz="1800"/>
              <a:t>	Roast Chicken</a:t>
            </a:r>
          </a:p>
          <a:p>
            <a:pPr eaLnBrk="1" hangingPunct="1">
              <a:lnSpc>
                <a:spcPct val="55000"/>
              </a:lnSpc>
              <a:spcBef>
                <a:spcPct val="50000"/>
              </a:spcBef>
              <a:buClrTx/>
              <a:buSzTx/>
              <a:buFontTx/>
              <a:buNone/>
            </a:pPr>
            <a:endParaRPr lang="en-US" altLang="en-US" sz="1800"/>
          </a:p>
          <a:p>
            <a:pPr eaLnBrk="1" hangingPunct="1">
              <a:lnSpc>
                <a:spcPct val="55000"/>
              </a:lnSpc>
              <a:spcBef>
                <a:spcPct val="50000"/>
              </a:spcBef>
              <a:buClrTx/>
              <a:buSzTx/>
              <a:buFontTx/>
              <a:buNone/>
            </a:pPr>
            <a:endParaRPr lang="en-US" altLang="en-US" sz="1800"/>
          </a:p>
        </p:txBody>
      </p:sp>
      <p:sp>
        <p:nvSpPr>
          <p:cNvPr id="6" name="Text Box 5"/>
          <p:cNvSpPr txBox="1">
            <a:spLocks noChangeArrowheads="1"/>
          </p:cNvSpPr>
          <p:nvPr/>
        </p:nvSpPr>
        <p:spPr bwMode="auto">
          <a:xfrm>
            <a:off x="4932363" y="1081088"/>
            <a:ext cx="3743325" cy="4365625"/>
          </a:xfrm>
          <a:prstGeom prst="rect">
            <a:avLst/>
          </a:prstGeom>
          <a:solidFill>
            <a:srgbClr val="FFFFCC">
              <a:alpha val="70979"/>
            </a:srgbClr>
          </a:solidFill>
          <a:ln w="38100">
            <a:solidFill>
              <a:srgbClr val="FFFF00"/>
            </a:solidFill>
            <a:miter lim="800000"/>
            <a:headEnd/>
            <a:tailEnd/>
          </a:ln>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50000"/>
              </a:spcBef>
              <a:buClrTx/>
              <a:buSzTx/>
              <a:buFontTx/>
              <a:buNone/>
            </a:pPr>
            <a:r>
              <a:rPr lang="en-US" altLang="en-US">
                <a:latin typeface="Bauhaus 93" panose="04030905020B02020C02" pitchFamily="82" charset="0"/>
              </a:rPr>
              <a:t>The Menu</a:t>
            </a:r>
          </a:p>
          <a:p>
            <a:pPr eaLnBrk="1" hangingPunct="1">
              <a:lnSpc>
                <a:spcPct val="55000"/>
              </a:lnSpc>
              <a:spcBef>
                <a:spcPct val="50000"/>
              </a:spcBef>
              <a:buClrTx/>
              <a:buSzTx/>
              <a:buFontTx/>
              <a:buNone/>
            </a:pPr>
            <a:endParaRPr lang="en-US" altLang="en-US" sz="1800"/>
          </a:p>
          <a:p>
            <a:pPr eaLnBrk="1" hangingPunct="1">
              <a:lnSpc>
                <a:spcPct val="55000"/>
              </a:lnSpc>
              <a:spcBef>
                <a:spcPct val="50000"/>
              </a:spcBef>
              <a:buClrTx/>
              <a:buSzTx/>
              <a:buFontTx/>
              <a:buNone/>
            </a:pPr>
            <a:r>
              <a:rPr lang="en-US" altLang="en-US" sz="1800"/>
              <a:t>	Eggs Benedict</a:t>
            </a:r>
          </a:p>
          <a:p>
            <a:pPr eaLnBrk="1" hangingPunct="1">
              <a:lnSpc>
                <a:spcPct val="55000"/>
              </a:lnSpc>
              <a:spcBef>
                <a:spcPct val="50000"/>
              </a:spcBef>
              <a:buClrTx/>
              <a:buSzTx/>
              <a:buFontTx/>
              <a:buNone/>
            </a:pPr>
            <a:r>
              <a:rPr lang="en-US" altLang="en-US" sz="1800"/>
              <a:t>	Pecan Crusted Trout</a:t>
            </a:r>
          </a:p>
          <a:p>
            <a:pPr eaLnBrk="1" hangingPunct="1">
              <a:lnSpc>
                <a:spcPct val="55000"/>
              </a:lnSpc>
              <a:spcBef>
                <a:spcPct val="50000"/>
              </a:spcBef>
              <a:buClrTx/>
              <a:buSzTx/>
              <a:buFontTx/>
              <a:buNone/>
            </a:pPr>
            <a:r>
              <a:rPr lang="en-US" altLang="en-US" sz="1800"/>
              <a:t>	Steak and Kidney Pie</a:t>
            </a:r>
          </a:p>
          <a:p>
            <a:pPr eaLnBrk="1" hangingPunct="1">
              <a:lnSpc>
                <a:spcPct val="55000"/>
              </a:lnSpc>
              <a:spcBef>
                <a:spcPct val="50000"/>
              </a:spcBef>
              <a:buClrTx/>
              <a:buSzTx/>
              <a:buFontTx/>
              <a:buNone/>
            </a:pPr>
            <a:r>
              <a:rPr lang="en-US" altLang="en-US" sz="1800"/>
              <a:t>	Apple Crisp</a:t>
            </a:r>
          </a:p>
          <a:p>
            <a:pPr eaLnBrk="1" hangingPunct="1">
              <a:lnSpc>
                <a:spcPct val="55000"/>
              </a:lnSpc>
              <a:spcBef>
                <a:spcPct val="50000"/>
              </a:spcBef>
              <a:buClrTx/>
              <a:buSzTx/>
              <a:buFontTx/>
              <a:buNone/>
            </a:pPr>
            <a:r>
              <a:rPr lang="en-US" altLang="en-US" sz="1800"/>
              <a:t>	Cheese Fondue</a:t>
            </a:r>
          </a:p>
          <a:p>
            <a:pPr eaLnBrk="1" hangingPunct="1">
              <a:lnSpc>
                <a:spcPct val="55000"/>
              </a:lnSpc>
              <a:spcBef>
                <a:spcPct val="50000"/>
              </a:spcBef>
              <a:buClrTx/>
              <a:buSzTx/>
              <a:buFontTx/>
              <a:buNone/>
            </a:pPr>
            <a:r>
              <a:rPr lang="en-US" altLang="en-US" sz="1800"/>
              <a:t>	Macaroni and Cheese</a:t>
            </a:r>
          </a:p>
          <a:p>
            <a:pPr eaLnBrk="1" hangingPunct="1">
              <a:lnSpc>
                <a:spcPct val="55000"/>
              </a:lnSpc>
              <a:spcBef>
                <a:spcPct val="50000"/>
              </a:spcBef>
              <a:buClrTx/>
              <a:buSzTx/>
              <a:buFontTx/>
              <a:buNone/>
            </a:pPr>
            <a:r>
              <a:rPr lang="en-US" altLang="en-US" sz="1800"/>
              <a:t>	Strawberry Cheesecake</a:t>
            </a:r>
          </a:p>
          <a:p>
            <a:pPr eaLnBrk="1" hangingPunct="1">
              <a:lnSpc>
                <a:spcPct val="55000"/>
              </a:lnSpc>
              <a:spcBef>
                <a:spcPct val="50000"/>
              </a:spcBef>
              <a:buClrTx/>
              <a:buSzTx/>
              <a:buFontTx/>
              <a:buNone/>
            </a:pPr>
            <a:endParaRPr lang="en-US" altLang="en-US" sz="1800"/>
          </a:p>
          <a:p>
            <a:pPr eaLnBrk="1" hangingPunct="1">
              <a:lnSpc>
                <a:spcPct val="55000"/>
              </a:lnSpc>
              <a:spcBef>
                <a:spcPct val="50000"/>
              </a:spcBef>
              <a:buClrTx/>
              <a:buSzTx/>
              <a:buFontTx/>
              <a:buNone/>
            </a:pPr>
            <a:r>
              <a:rPr lang="en-US" altLang="en-US" sz="1800"/>
              <a:t>		Lemon Mousse</a:t>
            </a:r>
          </a:p>
          <a:p>
            <a:pPr eaLnBrk="1" hangingPunct="1">
              <a:lnSpc>
                <a:spcPct val="55000"/>
              </a:lnSpc>
              <a:spcBef>
                <a:spcPct val="50000"/>
              </a:spcBef>
              <a:buClrTx/>
              <a:buSzTx/>
              <a:buFontTx/>
              <a:buNone/>
            </a:pPr>
            <a:r>
              <a:rPr lang="en-US" altLang="en-US" sz="1800"/>
              <a:t>		Caesar Salad</a:t>
            </a:r>
          </a:p>
          <a:p>
            <a:pPr eaLnBrk="1" hangingPunct="1">
              <a:lnSpc>
                <a:spcPct val="55000"/>
              </a:lnSpc>
              <a:spcBef>
                <a:spcPct val="50000"/>
              </a:spcBef>
              <a:buClrTx/>
              <a:buSzTx/>
              <a:buFontTx/>
              <a:buNone/>
            </a:pPr>
            <a:r>
              <a:rPr lang="en-US" altLang="en-US" sz="1800"/>
              <a:t>		Roast Chicken</a:t>
            </a:r>
          </a:p>
          <a:p>
            <a:pPr eaLnBrk="1" hangingPunct="1">
              <a:lnSpc>
                <a:spcPct val="55000"/>
              </a:lnSpc>
              <a:spcBef>
                <a:spcPct val="50000"/>
              </a:spcBef>
              <a:buClrTx/>
              <a:buSzTx/>
              <a:buFontTx/>
              <a:buNone/>
            </a:pPr>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from="(-#ppt_w/2)" to="(#ppt_x)" calcmode="lin" valueType="num">
                                      <p:cBhvr>
                                        <p:cTn id="7" dur="600" fill="hold">
                                          <p:stCondLst>
                                            <p:cond delay="0"/>
                                          </p:stCondLst>
                                        </p:cTn>
                                        <p:tgtEl>
                                          <p:spTgt spid="5"/>
                                        </p:tgtEl>
                                        <p:attrNameLst>
                                          <p:attrName>ppt_x</p:attrName>
                                        </p:attrNameLst>
                                      </p:cBhvr>
                                    </p:anim>
                                    <p:anim from="0" to="-1.0" calcmode="lin" valueType="num">
                                      <p:cBhvr>
                                        <p:cTn id="8" dur="200" decel="50000" autoRev="1" fill="hold">
                                          <p:stCondLst>
                                            <p:cond delay="600"/>
                                          </p:stCondLst>
                                        </p:cTn>
                                        <p:tgtEl>
                                          <p:spTgt spid="5"/>
                                        </p:tgtEl>
                                        <p:attrNameLst>
                                          <p:attrName>xshear</p:attrName>
                                        </p:attrNameLst>
                                      </p:cBhvr>
                                    </p:anim>
                                    <p:animScale>
                                      <p:cBhvr>
                                        <p:cTn id="9" dur="200" decel="100000" autoRev="1" fill="hold">
                                          <p:stCondLst>
                                            <p:cond delay="600"/>
                                          </p:stCondLst>
                                        </p:cTn>
                                        <p:tgtEl>
                                          <p:spTgt spid="5"/>
                                        </p:tgtEl>
                                      </p:cBhvr>
                                      <p:from x="100000" y="100000"/>
                                      <p:to x="80000" y="100000"/>
                                    </p:animScale>
                                    <p:anim by="(#ppt_h/3+#ppt_w*0.1)" calcmode="lin" valueType="num">
                                      <p:cBhvr additive="sum">
                                        <p:cTn id="10" dur="200" decel="100000" autoRev="1" fill="hold">
                                          <p:stCondLst>
                                            <p:cond delay="600"/>
                                          </p:stCondLst>
                                        </p:cTn>
                                        <p:tgtEl>
                                          <p:spTgt spid="5"/>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from="(-#ppt_w/2)" to="(#ppt_x)" calcmode="lin" valueType="num">
                                      <p:cBhvr>
                                        <p:cTn id="15" dur="600" fill="hold">
                                          <p:stCondLst>
                                            <p:cond delay="0"/>
                                          </p:stCondLst>
                                        </p:cTn>
                                        <p:tgtEl>
                                          <p:spTgt spid="6"/>
                                        </p:tgtEl>
                                        <p:attrNameLst>
                                          <p:attrName>ppt_x</p:attrName>
                                        </p:attrNameLst>
                                      </p:cBhvr>
                                    </p:anim>
                                    <p:anim from="0" to="-1.0" calcmode="lin" valueType="num">
                                      <p:cBhvr>
                                        <p:cTn id="16" dur="200" decel="50000" autoRev="1" fill="hold">
                                          <p:stCondLst>
                                            <p:cond delay="600"/>
                                          </p:stCondLst>
                                        </p:cTn>
                                        <p:tgtEl>
                                          <p:spTgt spid="6"/>
                                        </p:tgtEl>
                                        <p:attrNameLst>
                                          <p:attrName>xshear</p:attrName>
                                        </p:attrNameLst>
                                      </p:cBhvr>
                                    </p:anim>
                                    <p:animScale>
                                      <p:cBhvr>
                                        <p:cTn id="17" dur="200" decel="100000" autoRev="1" fill="hold">
                                          <p:stCondLst>
                                            <p:cond delay="600"/>
                                          </p:stCondLst>
                                        </p:cTn>
                                        <p:tgtEl>
                                          <p:spTgt spid="6"/>
                                        </p:tgtEl>
                                      </p:cBhvr>
                                      <p:from x="100000" y="100000"/>
                                      <p:to x="80000" y="100000"/>
                                    </p:animScale>
                                    <p:anim by="(#ppt_h/3+#ppt_w*0.1)" calcmode="lin" valueType="num">
                                      <p:cBhvr additive="sum">
                                        <p:cTn id="18" dur="200" decel="100000" autoRev="1" fill="hold">
                                          <p:stCondLst>
                                            <p:cond delay="600"/>
                                          </p:stCondLst>
                                        </p:cTn>
                                        <p:tgtEl>
                                          <p:spTgt spid="6"/>
                                        </p:tgtEl>
                                        <p:attrNameLst>
                                          <p:attrName>ppt_x</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wipe(down)">
                                      <p:cBhvr>
                                        <p:cTn id="23" dur="580">
                                          <p:stCondLst>
                                            <p:cond delay="0"/>
                                          </p:stCondLst>
                                        </p:cTn>
                                        <p:tgtEl>
                                          <p:spTgt spid="4">
                                            <p:txEl>
                                              <p:pRg st="0" end="0"/>
                                            </p:txEl>
                                          </p:spTgt>
                                        </p:tgtEl>
                                      </p:cBhvr>
                                    </p:animEffect>
                                    <p:anim calcmode="lin" valueType="num">
                                      <p:cBhvr>
                                        <p:cTn id="24"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xEl>
                                              <p:pRg st="0" end="0"/>
                                            </p:txEl>
                                          </p:spTgt>
                                        </p:tgtEl>
                                      </p:cBhvr>
                                      <p:to x="100000" y="60000"/>
                                    </p:animScale>
                                    <p:animScale>
                                      <p:cBhvr>
                                        <p:cTn id="30" dur="166" decel="50000">
                                          <p:stCondLst>
                                            <p:cond delay="676"/>
                                          </p:stCondLst>
                                        </p:cTn>
                                        <p:tgtEl>
                                          <p:spTgt spid="4">
                                            <p:txEl>
                                              <p:pRg st="0" end="0"/>
                                            </p:txEl>
                                          </p:spTgt>
                                        </p:tgtEl>
                                      </p:cBhvr>
                                      <p:to x="100000" y="100000"/>
                                    </p:animScale>
                                    <p:animScale>
                                      <p:cBhvr>
                                        <p:cTn id="31" dur="26">
                                          <p:stCondLst>
                                            <p:cond delay="1312"/>
                                          </p:stCondLst>
                                        </p:cTn>
                                        <p:tgtEl>
                                          <p:spTgt spid="4">
                                            <p:txEl>
                                              <p:pRg st="0" end="0"/>
                                            </p:txEl>
                                          </p:spTgt>
                                        </p:tgtEl>
                                      </p:cBhvr>
                                      <p:to x="100000" y="80000"/>
                                    </p:animScale>
                                    <p:animScale>
                                      <p:cBhvr>
                                        <p:cTn id="32" dur="166" decel="50000">
                                          <p:stCondLst>
                                            <p:cond delay="1338"/>
                                          </p:stCondLst>
                                        </p:cTn>
                                        <p:tgtEl>
                                          <p:spTgt spid="4">
                                            <p:txEl>
                                              <p:pRg st="0" end="0"/>
                                            </p:txEl>
                                          </p:spTgt>
                                        </p:tgtEl>
                                      </p:cBhvr>
                                      <p:to x="100000" y="100000"/>
                                    </p:animScale>
                                    <p:animScale>
                                      <p:cBhvr>
                                        <p:cTn id="33" dur="26">
                                          <p:stCondLst>
                                            <p:cond delay="1642"/>
                                          </p:stCondLst>
                                        </p:cTn>
                                        <p:tgtEl>
                                          <p:spTgt spid="4">
                                            <p:txEl>
                                              <p:pRg st="0" end="0"/>
                                            </p:txEl>
                                          </p:spTgt>
                                        </p:tgtEl>
                                      </p:cBhvr>
                                      <p:to x="100000" y="90000"/>
                                    </p:animScale>
                                    <p:animScale>
                                      <p:cBhvr>
                                        <p:cTn id="34" dur="166" decel="50000">
                                          <p:stCondLst>
                                            <p:cond delay="1668"/>
                                          </p:stCondLst>
                                        </p:cTn>
                                        <p:tgtEl>
                                          <p:spTgt spid="4">
                                            <p:txEl>
                                              <p:pRg st="0" end="0"/>
                                            </p:txEl>
                                          </p:spTgt>
                                        </p:tgtEl>
                                      </p:cBhvr>
                                      <p:to x="100000" y="100000"/>
                                    </p:animScale>
                                    <p:animScale>
                                      <p:cBhvr>
                                        <p:cTn id="35" dur="26">
                                          <p:stCondLst>
                                            <p:cond delay="1808"/>
                                          </p:stCondLst>
                                        </p:cTn>
                                        <p:tgtEl>
                                          <p:spTgt spid="4">
                                            <p:txEl>
                                              <p:pRg st="0" end="0"/>
                                            </p:txEl>
                                          </p:spTgt>
                                        </p:tgtEl>
                                      </p:cBhvr>
                                      <p:to x="100000" y="95000"/>
                                    </p:animScale>
                                    <p:animScale>
                                      <p:cBhvr>
                                        <p:cTn id="36" dur="166" decel="50000">
                                          <p:stCondLst>
                                            <p:cond delay="1834"/>
                                          </p:stCondLst>
                                        </p:cTn>
                                        <p:tgtEl>
                                          <p:spTgt spid="4">
                                            <p:txEl>
                                              <p:pRg st="0" end="0"/>
                                            </p:txEl>
                                          </p:spTgt>
                                        </p:tgtEl>
                                      </p:cBhvr>
                                      <p:to x="100000" y="100000"/>
                                    </p:animScale>
                                  </p:childTnLst>
                                </p:cTn>
                              </p:par>
                            </p:childTnLst>
                          </p:cTn>
                        </p:par>
                      </p:childTnLst>
                    </p:cTn>
                  </p:par>
                  <p:par>
                    <p:cTn id="37" fill="hold" nodeType="clickPar">
                      <p:stCondLst>
                        <p:cond delay="indefinite"/>
                      </p:stCondLst>
                      <p:childTnLst>
                        <p:par>
                          <p:cTn id="38" fill="hold" nodeType="withGroup">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4">
                                            <p:txEl>
                                              <p:pRg st="1" end="1"/>
                                            </p:txEl>
                                          </p:spTgt>
                                        </p:tgtEl>
                                        <p:attrNameLst>
                                          <p:attrName>style.visibility</p:attrName>
                                        </p:attrNameLst>
                                      </p:cBhvr>
                                      <p:to>
                                        <p:strVal val="visible"/>
                                      </p:to>
                                    </p:set>
                                    <p:animEffect transition="in" filter="wipe(down)">
                                      <p:cBhvr>
                                        <p:cTn id="41" dur="580">
                                          <p:stCondLst>
                                            <p:cond delay="0"/>
                                          </p:stCondLst>
                                        </p:cTn>
                                        <p:tgtEl>
                                          <p:spTgt spid="4">
                                            <p:txEl>
                                              <p:pRg st="1" end="1"/>
                                            </p:txEl>
                                          </p:spTgt>
                                        </p:tgtEl>
                                      </p:cBhvr>
                                    </p:animEffect>
                                    <p:anim calcmode="lin" valueType="num">
                                      <p:cBhvr>
                                        <p:cTn id="42" dur="1822" tmFilter="0,0; 0.14,0.36; 0.43,0.73; 0.71,0.91; 1.0,1.0">
                                          <p:stCondLst>
                                            <p:cond delay="0"/>
                                          </p:stCondLst>
                                        </p:cTn>
                                        <p:tgtEl>
                                          <p:spTgt spid="4">
                                            <p:txEl>
                                              <p:pRg st="1" end="1"/>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4">
                                            <p:txEl>
                                              <p:pRg st="1" end="1"/>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4">
                                            <p:txEl>
                                              <p:pRg st="1" end="1"/>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4">
                                            <p:txEl>
                                              <p:pRg st="1" end="1"/>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4">
                                            <p:txEl>
                                              <p:pRg st="1" end="1"/>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4">
                                            <p:txEl>
                                              <p:pRg st="1" end="1"/>
                                            </p:txEl>
                                          </p:spTgt>
                                        </p:tgtEl>
                                      </p:cBhvr>
                                      <p:to x="100000" y="60000"/>
                                    </p:animScale>
                                    <p:animScale>
                                      <p:cBhvr>
                                        <p:cTn id="48" dur="166" decel="50000">
                                          <p:stCondLst>
                                            <p:cond delay="676"/>
                                          </p:stCondLst>
                                        </p:cTn>
                                        <p:tgtEl>
                                          <p:spTgt spid="4">
                                            <p:txEl>
                                              <p:pRg st="1" end="1"/>
                                            </p:txEl>
                                          </p:spTgt>
                                        </p:tgtEl>
                                      </p:cBhvr>
                                      <p:to x="100000" y="100000"/>
                                    </p:animScale>
                                    <p:animScale>
                                      <p:cBhvr>
                                        <p:cTn id="49" dur="26">
                                          <p:stCondLst>
                                            <p:cond delay="1312"/>
                                          </p:stCondLst>
                                        </p:cTn>
                                        <p:tgtEl>
                                          <p:spTgt spid="4">
                                            <p:txEl>
                                              <p:pRg st="1" end="1"/>
                                            </p:txEl>
                                          </p:spTgt>
                                        </p:tgtEl>
                                      </p:cBhvr>
                                      <p:to x="100000" y="80000"/>
                                    </p:animScale>
                                    <p:animScale>
                                      <p:cBhvr>
                                        <p:cTn id="50" dur="166" decel="50000">
                                          <p:stCondLst>
                                            <p:cond delay="1338"/>
                                          </p:stCondLst>
                                        </p:cTn>
                                        <p:tgtEl>
                                          <p:spTgt spid="4">
                                            <p:txEl>
                                              <p:pRg st="1" end="1"/>
                                            </p:txEl>
                                          </p:spTgt>
                                        </p:tgtEl>
                                      </p:cBhvr>
                                      <p:to x="100000" y="100000"/>
                                    </p:animScale>
                                    <p:animScale>
                                      <p:cBhvr>
                                        <p:cTn id="51" dur="26">
                                          <p:stCondLst>
                                            <p:cond delay="1642"/>
                                          </p:stCondLst>
                                        </p:cTn>
                                        <p:tgtEl>
                                          <p:spTgt spid="4">
                                            <p:txEl>
                                              <p:pRg st="1" end="1"/>
                                            </p:txEl>
                                          </p:spTgt>
                                        </p:tgtEl>
                                      </p:cBhvr>
                                      <p:to x="100000" y="90000"/>
                                    </p:animScale>
                                    <p:animScale>
                                      <p:cBhvr>
                                        <p:cTn id="52" dur="166" decel="50000">
                                          <p:stCondLst>
                                            <p:cond delay="1668"/>
                                          </p:stCondLst>
                                        </p:cTn>
                                        <p:tgtEl>
                                          <p:spTgt spid="4">
                                            <p:txEl>
                                              <p:pRg st="1" end="1"/>
                                            </p:txEl>
                                          </p:spTgt>
                                        </p:tgtEl>
                                      </p:cBhvr>
                                      <p:to x="100000" y="100000"/>
                                    </p:animScale>
                                    <p:animScale>
                                      <p:cBhvr>
                                        <p:cTn id="53" dur="26">
                                          <p:stCondLst>
                                            <p:cond delay="1808"/>
                                          </p:stCondLst>
                                        </p:cTn>
                                        <p:tgtEl>
                                          <p:spTgt spid="4">
                                            <p:txEl>
                                              <p:pRg st="1" end="1"/>
                                            </p:txEl>
                                          </p:spTgt>
                                        </p:tgtEl>
                                      </p:cBhvr>
                                      <p:to x="100000" y="95000"/>
                                    </p:animScale>
                                    <p:animScale>
                                      <p:cBhvr>
                                        <p:cTn id="54" dur="166" decel="50000">
                                          <p:stCondLst>
                                            <p:cond delay="1834"/>
                                          </p:stCondLst>
                                        </p:cTn>
                                        <p:tgtEl>
                                          <p:spTgt spid="4">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smtClean="0">
                <a:solidFill>
                  <a:schemeClr val="tx2">
                    <a:satMod val="130000"/>
                  </a:schemeClr>
                </a:solidFill>
              </a:rPr>
              <a:t>Proximity: Another Example</a:t>
            </a:r>
            <a:endParaRPr lang="en-CA" dirty="0">
              <a:solidFill>
                <a:schemeClr val="tx2">
                  <a:satMod val="130000"/>
                </a:schemeClr>
              </a:solidFill>
            </a:endParaRPr>
          </a:p>
        </p:txBody>
      </p:sp>
      <p:sp>
        <p:nvSpPr>
          <p:cNvPr id="44035" name="Content Placeholder 2"/>
          <p:cNvSpPr>
            <a:spLocks noGrp="1"/>
          </p:cNvSpPr>
          <p:nvPr>
            <p:ph idx="1"/>
          </p:nvPr>
        </p:nvSpPr>
        <p:spPr/>
        <p:txBody>
          <a:bodyPr/>
          <a:lstStyle/>
          <a:p>
            <a:pPr eaLnBrk="1" hangingPunct="1"/>
            <a:endParaRPr lang="en-CA" altLang="en-US" smtClean="0"/>
          </a:p>
        </p:txBody>
      </p:sp>
      <p:sp>
        <p:nvSpPr>
          <p:cNvPr id="44036" name="Text Box 5"/>
          <p:cNvSpPr txBox="1">
            <a:spLocks noChangeArrowheads="1"/>
          </p:cNvSpPr>
          <p:nvPr/>
        </p:nvSpPr>
        <p:spPr bwMode="auto">
          <a:xfrm>
            <a:off x="714375" y="6624638"/>
            <a:ext cx="4429125" cy="246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50000"/>
              </a:spcBef>
              <a:buClrTx/>
              <a:buSzTx/>
              <a:buFontTx/>
              <a:buNone/>
            </a:pPr>
            <a:r>
              <a:rPr lang="en-US" altLang="en-US" sz="1000" b="1"/>
              <a:t>Examples from:  “The Non-Designer’s Design Book by Robin Williams</a:t>
            </a: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325" y="1071563"/>
            <a:ext cx="4897438" cy="31908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4563" y="3143250"/>
            <a:ext cx="5329237" cy="33464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50" y="142875"/>
            <a:ext cx="8072438" cy="928688"/>
          </a:xfrm>
        </p:spPr>
        <p:txBody>
          <a:bodyPr/>
          <a:lstStyle/>
          <a:p>
            <a:pPr eaLnBrk="1" fontAlgn="auto" hangingPunct="1">
              <a:spcAft>
                <a:spcPts val="0"/>
              </a:spcAft>
              <a:defRPr/>
            </a:pPr>
            <a:r>
              <a:rPr lang="en-CA" dirty="0" smtClean="0">
                <a:solidFill>
                  <a:schemeClr val="tx2">
                    <a:satMod val="130000"/>
                  </a:schemeClr>
                </a:solidFill>
              </a:rPr>
              <a:t>Poster Finalist From 2007</a:t>
            </a:r>
            <a:endParaRPr lang="en-CA" dirty="0">
              <a:solidFill>
                <a:schemeClr val="tx2">
                  <a:satMod val="130000"/>
                </a:schemeClr>
              </a:solidFill>
            </a:endParaRPr>
          </a:p>
        </p:txBody>
      </p:sp>
      <p:sp>
        <p:nvSpPr>
          <p:cNvPr id="45059" name="Content Placeholder 2"/>
          <p:cNvSpPr>
            <a:spLocks noGrp="1"/>
          </p:cNvSpPr>
          <p:nvPr>
            <p:ph idx="1"/>
          </p:nvPr>
        </p:nvSpPr>
        <p:spPr/>
        <p:txBody>
          <a:bodyPr/>
          <a:lstStyle/>
          <a:p>
            <a:pPr eaLnBrk="1" hangingPunct="1"/>
            <a:endParaRPr lang="en-CA" altLang="en-US" smtClean="0"/>
          </a:p>
        </p:txBody>
      </p:sp>
      <p:sp>
        <p:nvSpPr>
          <p:cNvPr id="4" name="Rectangle 3"/>
          <p:cNvSpPr txBox="1">
            <a:spLocks noChangeArrowheads="1"/>
          </p:cNvSpPr>
          <p:nvPr/>
        </p:nvSpPr>
        <p:spPr>
          <a:xfrm>
            <a:off x="4581525" y="1327150"/>
            <a:ext cx="4348163" cy="4722813"/>
          </a:xfrm>
          <a:prstGeom prst="rect">
            <a:avLst/>
          </a:prstGeom>
        </p:spPr>
        <p:txBody>
          <a:bodyPr>
            <a:normAutofit/>
          </a:bodyPr>
          <a:lstStyle/>
          <a:p>
            <a:pPr marL="365760" indent="-283464" eaLnBrk="1" fontAlgn="auto" hangingPunct="1">
              <a:lnSpc>
                <a:spcPct val="73000"/>
              </a:lnSpc>
              <a:spcBef>
                <a:spcPts val="600"/>
              </a:spcBef>
              <a:spcAft>
                <a:spcPts val="0"/>
              </a:spcAft>
              <a:buClr>
                <a:schemeClr val="accent1"/>
              </a:buClr>
              <a:buSzPct val="80000"/>
              <a:buFont typeface="Wingdings 2"/>
              <a:buChar char=""/>
              <a:defRPr/>
            </a:pPr>
            <a:r>
              <a:rPr lang="en-US" sz="2800" b="1" dirty="0">
                <a:solidFill>
                  <a:schemeClr val="accent1"/>
                </a:solidFill>
                <a:latin typeface="+mn-lt"/>
                <a:cs typeface="+mn-cs"/>
              </a:rPr>
              <a:t>QUESTION: Can you see examples of the four principles that worked well in this poster and what didn’t work well?</a:t>
            </a:r>
          </a:p>
        </p:txBody>
      </p:sp>
      <p:pic>
        <p:nvPicPr>
          <p:cNvPr id="4506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8" y="1000125"/>
            <a:ext cx="4002087" cy="57531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1188" y="44450"/>
            <a:ext cx="8353425" cy="573088"/>
          </a:xfrm>
        </p:spPr>
        <p:txBody>
          <a:bodyPr>
            <a:normAutofit fontScale="90000"/>
          </a:bodyPr>
          <a:lstStyle/>
          <a:p>
            <a:pPr>
              <a:defRPr/>
            </a:pPr>
            <a:r>
              <a:rPr lang="en-US" sz="2400" dirty="0" smtClean="0"/>
              <a:t>Which poster design do you think achieves the most CRAP principles?</a:t>
            </a:r>
            <a:endParaRPr lang="en-US" sz="2400" dirty="0"/>
          </a:p>
        </p:txBody>
      </p:sp>
      <p:graphicFrame>
        <p:nvGraphicFramePr>
          <p:cNvPr id="5" name="Table 4"/>
          <p:cNvGraphicFramePr>
            <a:graphicFrameLocks noGrp="1"/>
          </p:cNvGraphicFramePr>
          <p:nvPr/>
        </p:nvGraphicFramePr>
        <p:xfrm>
          <a:off x="684213" y="549275"/>
          <a:ext cx="7991476" cy="6308725"/>
        </p:xfrm>
        <a:graphic>
          <a:graphicData uri="http://schemas.openxmlformats.org/drawingml/2006/table">
            <a:tbl>
              <a:tblPr firstRow="1" bandRow="1">
                <a:tableStyleId>{9D7B26C5-4107-4FEC-AEDC-1716B250A1EF}</a:tableStyleId>
              </a:tblPr>
              <a:tblGrid>
                <a:gridCol w="3995738">
                  <a:extLst>
                    <a:ext uri="{9D8B030D-6E8A-4147-A177-3AD203B41FA5}">
                      <a16:colId xmlns:a16="http://schemas.microsoft.com/office/drawing/2014/main" val="673133678"/>
                    </a:ext>
                  </a:extLst>
                </a:gridCol>
                <a:gridCol w="3995738">
                  <a:extLst>
                    <a:ext uri="{9D8B030D-6E8A-4147-A177-3AD203B41FA5}">
                      <a16:colId xmlns:a16="http://schemas.microsoft.com/office/drawing/2014/main" val="3246055024"/>
                    </a:ext>
                  </a:extLst>
                </a:gridCol>
              </a:tblGrid>
              <a:tr h="3132609">
                <a:tc>
                  <a:txBody>
                    <a:bodyPr/>
                    <a:lstStyle/>
                    <a:p>
                      <a:r>
                        <a:rPr lang="en-US" sz="1800" dirty="0" smtClean="0"/>
                        <a:t>A</a:t>
                      </a:r>
                      <a:endParaRPr lang="en-US" sz="1800" dirty="0"/>
                    </a:p>
                  </a:txBody>
                  <a:tcPr marL="91424" marR="91424" marT="45716" marB="45716"/>
                </a:tc>
                <a:tc>
                  <a:txBody>
                    <a:bodyPr/>
                    <a:lstStyle/>
                    <a:p>
                      <a:r>
                        <a:rPr lang="en-US" sz="1800" dirty="0" smtClean="0"/>
                        <a:t>B</a:t>
                      </a:r>
                      <a:endParaRPr lang="en-US" sz="1800" dirty="0"/>
                    </a:p>
                  </a:txBody>
                  <a:tcPr marL="91424" marR="91424" marT="45716" marB="45716"/>
                </a:tc>
                <a:extLst>
                  <a:ext uri="{0D108BD9-81ED-4DB2-BD59-A6C34878D82A}">
                    <a16:rowId xmlns:a16="http://schemas.microsoft.com/office/drawing/2014/main" val="1548214533"/>
                  </a:ext>
                </a:extLst>
              </a:tr>
              <a:tr h="3176116">
                <a:tc>
                  <a:txBody>
                    <a:bodyPr/>
                    <a:lstStyle/>
                    <a:p>
                      <a:r>
                        <a:rPr lang="en-US" sz="1800" dirty="0" smtClean="0"/>
                        <a:t>C</a:t>
                      </a:r>
                      <a:endParaRPr lang="en-US" sz="1800" dirty="0"/>
                    </a:p>
                  </a:txBody>
                  <a:tcPr marL="91424" marR="91424" marT="45716" marB="45716"/>
                </a:tc>
                <a:tc>
                  <a:txBody>
                    <a:bodyPr/>
                    <a:lstStyle/>
                    <a:p>
                      <a:r>
                        <a:rPr lang="en-US" sz="1800" dirty="0" smtClean="0"/>
                        <a:t>D</a:t>
                      </a:r>
                      <a:endParaRPr lang="en-US" sz="1800" dirty="0"/>
                    </a:p>
                  </a:txBody>
                  <a:tcPr marL="91424" marR="91424" marT="45716" marB="45716"/>
                </a:tc>
                <a:extLst>
                  <a:ext uri="{0D108BD9-81ED-4DB2-BD59-A6C34878D82A}">
                    <a16:rowId xmlns:a16="http://schemas.microsoft.com/office/drawing/2014/main" val="2542627"/>
                  </a:ext>
                </a:extLst>
              </a:tr>
            </a:tbl>
          </a:graphicData>
        </a:graphic>
      </p:graphicFrame>
      <p:pic>
        <p:nvPicPr>
          <p:cNvPr id="47115" name="Picture 5">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608013"/>
            <a:ext cx="2355850" cy="311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6"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504825"/>
            <a:ext cx="2132013"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7"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3940175"/>
            <a:ext cx="371475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8"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40425" y="3632200"/>
            <a:ext cx="2262188"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3573463"/>
            <a:ext cx="2533650"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55650" y="274638"/>
            <a:ext cx="8064500" cy="850900"/>
          </a:xfrm>
        </p:spPr>
        <p:txBody>
          <a:bodyPr>
            <a:normAutofit fontScale="90000"/>
          </a:bodyPr>
          <a:lstStyle/>
          <a:p>
            <a:pPr>
              <a:defRPr/>
            </a:pPr>
            <a:r>
              <a:rPr lang="en-US" dirty="0" smtClean="0"/>
              <a:t>Take a few minutes to think about how you would put these pieces onto a poster.</a:t>
            </a:r>
            <a:endParaRPr lang="en-US" dirty="0"/>
          </a:p>
        </p:txBody>
      </p:sp>
      <p:sp>
        <p:nvSpPr>
          <p:cNvPr id="3" name="TextBox 2"/>
          <p:cNvSpPr txBox="1"/>
          <p:nvPr/>
        </p:nvSpPr>
        <p:spPr>
          <a:xfrm>
            <a:off x="1403350" y="1844675"/>
            <a:ext cx="6192838" cy="2586038"/>
          </a:xfrm>
          <a:prstGeom prst="rect">
            <a:avLst/>
          </a:prstGeom>
          <a:noFill/>
        </p:spPr>
        <p:txBody>
          <a:bodyPr>
            <a:spAutoFit/>
          </a:bodyPr>
          <a:lstStyle/>
          <a:p>
            <a:pPr marL="342900" indent="-342900">
              <a:buFont typeface="+mj-lt"/>
              <a:buAutoNum type="arabicPeriod"/>
              <a:defRPr/>
            </a:pPr>
            <a:r>
              <a:rPr lang="en-US" dirty="0"/>
              <a:t>Hints for Success</a:t>
            </a:r>
          </a:p>
          <a:p>
            <a:pPr marL="342900" indent="-342900">
              <a:buFont typeface="+mj-lt"/>
              <a:buAutoNum type="arabicPeriod"/>
              <a:defRPr/>
            </a:pPr>
            <a:r>
              <a:rPr lang="en-US" dirty="0"/>
              <a:t>Review you notes each night after class</a:t>
            </a:r>
          </a:p>
          <a:p>
            <a:pPr marL="342900" indent="-342900">
              <a:buFont typeface="+mj-lt"/>
              <a:buAutoNum type="arabicPeriod"/>
              <a:defRPr/>
            </a:pPr>
            <a:r>
              <a:rPr lang="en-US" dirty="0"/>
              <a:t>Read over the lecture notes before you come to class</a:t>
            </a:r>
          </a:p>
          <a:p>
            <a:pPr marL="342900" indent="-342900">
              <a:buFont typeface="+mj-lt"/>
              <a:buAutoNum type="arabicPeriod"/>
              <a:defRPr/>
            </a:pPr>
            <a:r>
              <a:rPr lang="en-US" dirty="0"/>
              <a:t>Don’t skip lectures or lab.</a:t>
            </a:r>
          </a:p>
          <a:p>
            <a:pPr marL="342900" indent="-342900">
              <a:buFont typeface="+mj-lt"/>
              <a:buAutoNum type="arabicPeriod"/>
              <a:defRPr/>
            </a:pPr>
            <a:r>
              <a:rPr lang="en-US" dirty="0"/>
              <a:t>Every 2 weeks make a review sheet</a:t>
            </a:r>
          </a:p>
          <a:p>
            <a:pPr marL="342900" indent="-342900">
              <a:buFont typeface="+mj-lt"/>
              <a:buAutoNum type="arabicPeriod"/>
              <a:defRPr/>
            </a:pPr>
            <a:r>
              <a:rPr lang="en-US" dirty="0"/>
              <a:t>Computer Science 1033</a:t>
            </a:r>
          </a:p>
          <a:p>
            <a:pPr marL="342900" indent="-342900">
              <a:buFont typeface="+mj-lt"/>
              <a:buAutoNum type="arabicPeriod"/>
              <a:defRPr/>
            </a:pPr>
            <a:r>
              <a:rPr lang="en-US" dirty="0"/>
              <a:t>    </a:t>
            </a:r>
          </a:p>
          <a:p>
            <a:pPr>
              <a:defRPr/>
            </a:pPr>
            <a:endParaRPr lang="en-US" dirty="0"/>
          </a:p>
          <a:p>
            <a:pPr>
              <a:defRPr/>
            </a:pP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4650" y="188913"/>
            <a:ext cx="4175125" cy="634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43450" y="161925"/>
            <a:ext cx="4176713"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68538" y="182563"/>
            <a:ext cx="4200525" cy="641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57162" y="42068"/>
            <a:ext cx="8785225" cy="66960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xit" presetSubtype="32" fill="hold" grpId="1" nodeType="clickEffect">
                                  <p:stCondLst>
                                    <p:cond delay="0"/>
                                  </p:stCondLst>
                                  <p:childTnLst>
                                    <p:animEffect transition="out" filter="circle(out)">
                                      <p:cBhvr>
                                        <p:cTn id="12" dur="2000"/>
                                        <p:tgtEl>
                                          <p:spTgt spid="6"/>
                                        </p:tgtEl>
                                      </p:cBhvr>
                                    </p:animEffect>
                                    <p:set>
                                      <p:cBhvr>
                                        <p:cTn id="13" dur="1" fill="hold">
                                          <p:stCondLst>
                                            <p:cond delay="1999"/>
                                          </p:stCondLst>
                                        </p:cTn>
                                        <p:tgtEl>
                                          <p:spTgt spid="6"/>
                                        </p:tgtEl>
                                        <p:attrNameLst>
                                          <p:attrName>style.visibility</p:attrName>
                                        </p:attrNameLst>
                                      </p:cBhvr>
                                      <p:to>
                                        <p:strVal val="hidden"/>
                                      </p:to>
                                    </p:set>
                                  </p:childTnLst>
                                </p:cTn>
                              </p:par>
                            </p:childTnLst>
                          </p:cTn>
                        </p:par>
                        <p:par>
                          <p:cTn id="14" fill="hold" nodeType="afterGroup">
                            <p:stCondLst>
                              <p:cond delay="2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CA" dirty="0" smtClean="0"/>
              <a:t>Before we begin, let’s see how a monitor displays things visually!</a:t>
            </a:r>
            <a:endParaRPr lang="en-CA" dirty="0"/>
          </a:p>
        </p:txBody>
      </p:sp>
      <p:sp>
        <p:nvSpPr>
          <p:cNvPr id="3" name="Content Placeholder 2"/>
          <p:cNvSpPr>
            <a:spLocks noGrp="1"/>
          </p:cNvSpPr>
          <p:nvPr>
            <p:ph idx="1"/>
          </p:nvPr>
        </p:nvSpPr>
        <p:spPr/>
        <p:txBody>
          <a:bodyPr/>
          <a:lstStyle/>
          <a:p>
            <a:r>
              <a:rPr lang="en-CA" altLang="en-US" smtClean="0"/>
              <a:t>A monitor is just a rectangular area (the screen) broken down into very small pieces or dots where each piece/dot can take on a particular colour. </a:t>
            </a:r>
          </a:p>
          <a:p>
            <a:r>
              <a:rPr lang="en-CA" altLang="en-US" smtClean="0"/>
              <a:t>Very similar to graph paper or cross-stitching, Obama and Owl are cross-stitched.</a:t>
            </a:r>
          </a:p>
        </p:txBody>
      </p:sp>
      <p:pic>
        <p:nvPicPr>
          <p:cNvPr id="98310" name="Picture 6" descr="http://emilygallardo.typepad.com/.a/6a00d835343a2869e201053585fbe7970b-800w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4581525"/>
            <a:ext cx="2178050"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2" name="Picture 8" descr="http://juliesxstitch.com/oscart/imagemagic.php?img=images/09-2677.jpg&amp;w=350&amp;h=398&amp;page=popu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9563" y="4483100"/>
            <a:ext cx="208915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4" name="Picture 10" descr="http://z.about.com/d/crossstitch/1/0/7/4/-/-/tinyhearpat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875" y="4941888"/>
            <a:ext cx="1628775"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6" name="Picture 12" descr="http://farm4.staticflickr.com/3623/3479922263_796488af10_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3288" y="3165475"/>
            <a:ext cx="5329237"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98316"/>
                                        </p:tgtEl>
                                        <p:attrNameLst>
                                          <p:attrName>style.visibility</p:attrName>
                                        </p:attrNameLst>
                                      </p:cBhvr>
                                      <p:to>
                                        <p:strVal val="visible"/>
                                      </p:to>
                                    </p:set>
                                    <p:animEffect transition="in" filter="blinds(horizontal)">
                                      <p:cBhvr>
                                        <p:cTn id="12" dur="500"/>
                                        <p:tgtEl>
                                          <p:spTgt spid="983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xit" presetSubtype="10" fill="hold" nodeType="clickEffect">
                                  <p:stCondLst>
                                    <p:cond delay="0"/>
                                  </p:stCondLst>
                                  <p:childTnLst>
                                    <p:animEffect transition="out" filter="checkerboard(across)">
                                      <p:cBhvr>
                                        <p:cTn id="16" dur="500"/>
                                        <p:tgtEl>
                                          <p:spTgt spid="98316"/>
                                        </p:tgtEl>
                                      </p:cBhvr>
                                    </p:animEffect>
                                    <p:set>
                                      <p:cBhvr>
                                        <p:cTn id="17" dur="1" fill="hold">
                                          <p:stCondLst>
                                            <p:cond delay="499"/>
                                          </p:stCondLst>
                                        </p:cTn>
                                        <p:tgtEl>
                                          <p:spTgt spid="98316"/>
                                        </p:tgtEl>
                                        <p:attrNameLst>
                                          <p:attrName>style.visibility</p:attrName>
                                        </p:attrNameLst>
                                      </p:cBhvr>
                                      <p:to>
                                        <p:strVal val="hidden"/>
                                      </p:to>
                                    </p:set>
                                  </p:childTnLst>
                                </p:cTn>
                              </p:par>
                            </p:childTnLst>
                          </p:cTn>
                        </p:par>
                        <p:par>
                          <p:cTn id="18" fill="hold" nodeType="afterGroup">
                            <p:stCondLst>
                              <p:cond delay="500"/>
                            </p:stCondLst>
                            <p:childTnLst>
                              <p:par>
                                <p:cTn id="19" presetID="3" presetClass="entr" presetSubtype="10" fill="hold" nodeType="after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blinds(horizontal)">
                                      <p:cBhvr>
                                        <p:cTn id="21" dur="500"/>
                                        <p:tgtEl>
                                          <p:spTgt spid="3">
                                            <p:txEl>
                                              <p:pRg st="1" end="1"/>
                                            </p:txEl>
                                          </p:spTgt>
                                        </p:tgtEl>
                                      </p:cBhvr>
                                    </p:animEffect>
                                  </p:childTnLst>
                                </p:cTn>
                              </p:par>
                            </p:childTnLst>
                          </p:cTn>
                        </p:par>
                        <p:par>
                          <p:cTn id="22" fill="hold" nodeType="afterGroup">
                            <p:stCondLst>
                              <p:cond delay="1000"/>
                            </p:stCondLst>
                            <p:childTnLst>
                              <p:par>
                                <p:cTn id="23" presetID="3" presetClass="entr" presetSubtype="10" fill="hold" nodeType="afterEffect">
                                  <p:stCondLst>
                                    <p:cond delay="0"/>
                                  </p:stCondLst>
                                  <p:childTnLst>
                                    <p:set>
                                      <p:cBhvr>
                                        <p:cTn id="24" dur="1" fill="hold">
                                          <p:stCondLst>
                                            <p:cond delay="0"/>
                                          </p:stCondLst>
                                        </p:cTn>
                                        <p:tgtEl>
                                          <p:spTgt spid="98314"/>
                                        </p:tgtEl>
                                        <p:attrNameLst>
                                          <p:attrName>style.visibility</p:attrName>
                                        </p:attrNameLst>
                                      </p:cBhvr>
                                      <p:to>
                                        <p:strVal val="visible"/>
                                      </p:to>
                                    </p:set>
                                    <p:animEffect transition="in" filter="blinds(horizontal)">
                                      <p:cBhvr>
                                        <p:cTn id="25" dur="500"/>
                                        <p:tgtEl>
                                          <p:spTgt spid="98314"/>
                                        </p:tgtEl>
                                      </p:cBhvr>
                                    </p:animEffect>
                                  </p:childTnLst>
                                </p:cTn>
                              </p:par>
                              <p:par>
                                <p:cTn id="26" presetID="3" presetClass="entr" presetSubtype="10" fill="hold" nodeType="withEffect">
                                  <p:stCondLst>
                                    <p:cond delay="0"/>
                                  </p:stCondLst>
                                  <p:childTnLst>
                                    <p:set>
                                      <p:cBhvr>
                                        <p:cTn id="27" dur="1" fill="hold">
                                          <p:stCondLst>
                                            <p:cond delay="0"/>
                                          </p:stCondLst>
                                        </p:cTn>
                                        <p:tgtEl>
                                          <p:spTgt spid="98310"/>
                                        </p:tgtEl>
                                        <p:attrNameLst>
                                          <p:attrName>style.visibility</p:attrName>
                                        </p:attrNameLst>
                                      </p:cBhvr>
                                      <p:to>
                                        <p:strVal val="visible"/>
                                      </p:to>
                                    </p:set>
                                    <p:animEffect transition="in" filter="blinds(horizontal)">
                                      <p:cBhvr>
                                        <p:cTn id="28" dur="500"/>
                                        <p:tgtEl>
                                          <p:spTgt spid="98310"/>
                                        </p:tgtEl>
                                      </p:cBhvr>
                                    </p:animEffect>
                                  </p:childTnLst>
                                </p:cTn>
                              </p:par>
                              <p:par>
                                <p:cTn id="29" presetID="3" presetClass="entr" presetSubtype="10" fill="hold" nodeType="withEffect">
                                  <p:stCondLst>
                                    <p:cond delay="0"/>
                                  </p:stCondLst>
                                  <p:childTnLst>
                                    <p:set>
                                      <p:cBhvr>
                                        <p:cTn id="30" dur="1" fill="hold">
                                          <p:stCondLst>
                                            <p:cond delay="0"/>
                                          </p:stCondLst>
                                        </p:cTn>
                                        <p:tgtEl>
                                          <p:spTgt spid="98312"/>
                                        </p:tgtEl>
                                        <p:attrNameLst>
                                          <p:attrName>style.visibility</p:attrName>
                                        </p:attrNameLst>
                                      </p:cBhvr>
                                      <p:to>
                                        <p:strVal val="visible"/>
                                      </p:to>
                                    </p:set>
                                    <p:animEffect transition="in" filter="blinds(horizontal)">
                                      <p:cBhvr>
                                        <p:cTn id="31" dur="500"/>
                                        <p:tgtEl>
                                          <p:spTgt spid="983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CA" dirty="0" smtClean="0"/>
              <a:t>More on monitors</a:t>
            </a:r>
            <a:endParaRPr lang="en-CA" dirty="0"/>
          </a:p>
        </p:txBody>
      </p:sp>
      <p:sp>
        <p:nvSpPr>
          <p:cNvPr id="53251" name="Content Placeholder 2"/>
          <p:cNvSpPr>
            <a:spLocks noGrp="1"/>
          </p:cNvSpPr>
          <p:nvPr>
            <p:ph idx="1"/>
          </p:nvPr>
        </p:nvSpPr>
        <p:spPr/>
        <p:txBody>
          <a:bodyPr/>
          <a:lstStyle/>
          <a:p>
            <a:r>
              <a:rPr lang="en-CA" altLang="en-US" b="1" smtClean="0">
                <a:solidFill>
                  <a:schemeClr val="accent1"/>
                </a:solidFill>
              </a:rPr>
              <a:t>Question: What are the dots/pieces on a monitor/screen called?</a:t>
            </a:r>
          </a:p>
          <a:p>
            <a:r>
              <a:rPr lang="en-CA" altLang="en-US" smtClean="0"/>
              <a:t>We can use pixels (dots, thread) to represent ANYTHING (images, text, drawing) that we want to display visually on the screen (paper, fabric).</a:t>
            </a:r>
          </a:p>
        </p:txBody>
      </p:sp>
      <p:pic>
        <p:nvPicPr>
          <p:cNvPr id="52228" name="Picture 2" descr="http://4.bp.blogspot.com/-oTfQxDY7dqw/TrAx2oazKPI/AAAAAAAAIn0/AMbRASNo4NQ/s1600/Amazing%2Bsampler%2B5.jpg"/>
          <p:cNvPicPr>
            <a:picLocks noChangeAspect="1" noChangeArrowheads="1"/>
          </p:cNvPicPr>
          <p:nvPr/>
        </p:nvPicPr>
        <p:blipFill>
          <a:blip r:embed="rId2">
            <a:extLst>
              <a:ext uri="{28A0092B-C50C-407E-A947-70E740481C1C}">
                <a14:useLocalDpi xmlns:a14="http://schemas.microsoft.com/office/drawing/2010/main" val="0"/>
              </a:ext>
            </a:extLst>
          </a:blip>
          <a:srcRect t="46886" r="38889"/>
          <a:stretch>
            <a:fillRect/>
          </a:stretch>
        </p:blipFill>
        <p:spPr bwMode="auto">
          <a:xfrm>
            <a:off x="4572000" y="4149725"/>
            <a:ext cx="316865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4" descr="Forming the letter E from pixels"/>
          <p:cNvPicPr>
            <a:picLocks noChangeAspect="1" noChangeArrowheads="1"/>
          </p:cNvPicPr>
          <p:nvPr/>
        </p:nvPicPr>
        <p:blipFill>
          <a:blip r:embed="rId3">
            <a:extLst>
              <a:ext uri="{28A0092B-C50C-407E-A947-70E740481C1C}">
                <a14:useLocalDpi xmlns:a14="http://schemas.microsoft.com/office/drawing/2010/main" val="0"/>
              </a:ext>
            </a:extLst>
          </a:blip>
          <a:srcRect l="20454" r="18182"/>
          <a:stretch>
            <a:fillRect/>
          </a:stretch>
        </p:blipFill>
        <p:spPr bwMode="auto">
          <a:xfrm>
            <a:off x="1258888" y="4292600"/>
            <a:ext cx="1944687"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ular Callout 2"/>
          <p:cNvSpPr/>
          <p:nvPr/>
        </p:nvSpPr>
        <p:spPr>
          <a:xfrm>
            <a:off x="3297238" y="4059238"/>
            <a:ext cx="1295400" cy="1366837"/>
          </a:xfrm>
          <a:prstGeom prst="wedgeRectCallout">
            <a:avLst>
              <a:gd name="adj1" fmla="val -116352"/>
              <a:gd name="adj2" fmla="val 3265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This “E” has a size of 9 (9 pixels)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Effect transition="in" filter="blinds(horizontal)">
                                      <p:cBhvr>
                                        <p:cTn id="7" dur="500"/>
                                        <p:tgtEl>
                                          <p:spTgt spid="532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3251">
                                            <p:txEl>
                                              <p:pRg st="1" end="1"/>
                                            </p:txEl>
                                          </p:spTgt>
                                        </p:tgtEl>
                                        <p:attrNameLst>
                                          <p:attrName>style.visibility</p:attrName>
                                        </p:attrNameLst>
                                      </p:cBhvr>
                                      <p:to>
                                        <p:strVal val="visible"/>
                                      </p:to>
                                    </p:set>
                                    <p:animEffect transition="in" filter="blinds(horizontal)">
                                      <p:cBhvr>
                                        <p:cTn id="12" dur="500"/>
                                        <p:tgtEl>
                                          <p:spTgt spid="532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CA" dirty="0" smtClean="0"/>
              <a:t>More on monitors</a:t>
            </a:r>
            <a:endParaRPr lang="en-CA" dirty="0"/>
          </a:p>
        </p:txBody>
      </p:sp>
      <p:sp>
        <p:nvSpPr>
          <p:cNvPr id="54275" name="Content Placeholder 2"/>
          <p:cNvSpPr>
            <a:spLocks noGrp="1"/>
          </p:cNvSpPr>
          <p:nvPr>
            <p:ph idx="1"/>
          </p:nvPr>
        </p:nvSpPr>
        <p:spPr>
          <a:xfrm>
            <a:off x="395288" y="1052513"/>
            <a:ext cx="8077200" cy="5072062"/>
          </a:xfrm>
        </p:spPr>
        <p:txBody>
          <a:bodyPr/>
          <a:lstStyle/>
          <a:p>
            <a:r>
              <a:rPr lang="en-CA" altLang="en-US" b="1" smtClean="0">
                <a:solidFill>
                  <a:schemeClr val="accent1"/>
                </a:solidFill>
              </a:rPr>
              <a:t>QUESTION: On a 17 inch monitor, we could have 800 pixels (width) by 600 pixels (height) OR 1024 pixels by 768 pixels.  Think about the size of the dots/pixels for a minute in BOTH cases.</a:t>
            </a:r>
          </a:p>
          <a:p>
            <a:pPr lvl="1"/>
            <a:r>
              <a:rPr lang="en-CA" altLang="en-US" smtClean="0">
                <a:solidFill>
                  <a:schemeClr val="accent1"/>
                </a:solidFill>
              </a:rPr>
              <a:t>What is the terminology for the number of pixels across by the number of pixels down?</a:t>
            </a:r>
          </a:p>
          <a:p>
            <a:pPr lvl="1"/>
            <a:r>
              <a:rPr lang="en-CA" altLang="en-US" smtClean="0">
                <a:solidFill>
                  <a:schemeClr val="accent1"/>
                </a:solidFill>
              </a:rPr>
              <a:t>Which resolution will have the bigger pixels?</a:t>
            </a:r>
          </a:p>
          <a:p>
            <a:pPr lvl="1"/>
            <a:r>
              <a:rPr lang="en-CA" altLang="en-US" smtClean="0">
                <a:solidFill>
                  <a:schemeClr val="accent1"/>
                </a:solidFill>
              </a:rPr>
              <a:t>If we displayed this “E”, on which screen </a:t>
            </a:r>
            <a:br>
              <a:rPr lang="en-CA" altLang="en-US" smtClean="0">
                <a:solidFill>
                  <a:schemeClr val="accent1"/>
                </a:solidFill>
              </a:rPr>
            </a:br>
            <a:r>
              <a:rPr lang="en-CA" altLang="en-US" smtClean="0">
                <a:solidFill>
                  <a:schemeClr val="accent1"/>
                </a:solidFill>
              </a:rPr>
              <a:t>would it look bigger: the 800by600  resolution or the 1024by768 resolution?</a:t>
            </a:r>
          </a:p>
        </p:txBody>
      </p:sp>
      <p:pic>
        <p:nvPicPr>
          <p:cNvPr id="53252" name="Picture 3" descr="Forming the letter E from pixels"/>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0454" r="18182"/>
          <a:stretch>
            <a:fillRect/>
          </a:stretch>
        </p:blipFill>
        <p:spPr bwMode="auto">
          <a:xfrm>
            <a:off x="7419975" y="3789363"/>
            <a:ext cx="1724025" cy="16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animEffect transition="in" filter="blinds(horizontal)">
                                      <p:cBhvr>
                                        <p:cTn id="7" dur="500"/>
                                        <p:tgtEl>
                                          <p:spTgt spid="542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4275">
                                            <p:txEl>
                                              <p:pRg st="1" end="1"/>
                                            </p:txEl>
                                          </p:spTgt>
                                        </p:tgtEl>
                                        <p:attrNameLst>
                                          <p:attrName>style.visibility</p:attrName>
                                        </p:attrNameLst>
                                      </p:cBhvr>
                                      <p:to>
                                        <p:strVal val="visible"/>
                                      </p:to>
                                    </p:set>
                                    <p:animEffect transition="in" filter="blinds(horizontal)">
                                      <p:cBhvr>
                                        <p:cTn id="12" dur="500"/>
                                        <p:tgtEl>
                                          <p:spTgt spid="5427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4275">
                                            <p:txEl>
                                              <p:pRg st="2" end="2"/>
                                            </p:txEl>
                                          </p:spTgt>
                                        </p:tgtEl>
                                        <p:attrNameLst>
                                          <p:attrName>style.visibility</p:attrName>
                                        </p:attrNameLst>
                                      </p:cBhvr>
                                      <p:to>
                                        <p:strVal val="visible"/>
                                      </p:to>
                                    </p:set>
                                    <p:animEffect transition="in" filter="blinds(horizontal)">
                                      <p:cBhvr>
                                        <p:cTn id="17" dur="500"/>
                                        <p:tgtEl>
                                          <p:spTgt spid="5427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4275">
                                            <p:txEl>
                                              <p:pRg st="3" end="3"/>
                                            </p:txEl>
                                          </p:spTgt>
                                        </p:tgtEl>
                                        <p:attrNameLst>
                                          <p:attrName>style.visibility</p:attrName>
                                        </p:attrNameLst>
                                      </p:cBhvr>
                                      <p:to>
                                        <p:strVal val="visible"/>
                                      </p:to>
                                    </p:set>
                                    <p:animEffect transition="in" filter="blinds(horizontal)">
                                      <p:cBhvr>
                                        <p:cTn id="22" dur="500"/>
                                        <p:tgtEl>
                                          <p:spTgt spid="5427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CA" dirty="0" smtClean="0"/>
              <a:t>More on monitors (and printers)</a:t>
            </a:r>
            <a:endParaRPr lang="en-CA" dirty="0"/>
          </a:p>
        </p:txBody>
      </p:sp>
      <p:sp>
        <p:nvSpPr>
          <p:cNvPr id="55299" name="Content Placeholder 2"/>
          <p:cNvSpPr>
            <a:spLocks noGrp="1"/>
          </p:cNvSpPr>
          <p:nvPr>
            <p:ph idx="1"/>
          </p:nvPr>
        </p:nvSpPr>
        <p:spPr/>
        <p:txBody>
          <a:bodyPr/>
          <a:lstStyle/>
          <a:p>
            <a:r>
              <a:rPr lang="en-CA" altLang="en-US" smtClean="0"/>
              <a:t>A pixel is displayed using light on a monitor to create images or text. </a:t>
            </a:r>
          </a:p>
          <a:p>
            <a:r>
              <a:rPr lang="en-CA" altLang="en-US" smtClean="0"/>
              <a:t>When </a:t>
            </a:r>
            <a:r>
              <a:rPr lang="en-CA" altLang="en-US" b="1" i="1" smtClean="0"/>
              <a:t>printing</a:t>
            </a:r>
            <a:r>
              <a:rPr lang="en-CA" altLang="en-US" smtClean="0"/>
              <a:t> text or images, we use ink to create the pixel but in printing, the pixels are called </a:t>
            </a:r>
            <a:r>
              <a:rPr lang="en-CA" altLang="en-US" b="1" i="1" smtClean="0"/>
              <a:t>dots.</a:t>
            </a:r>
          </a:p>
          <a:p>
            <a:r>
              <a:rPr lang="en-CA" altLang="en-US" smtClean="0"/>
              <a:t>Dots (in printing), are just like pixels in that:</a:t>
            </a:r>
          </a:p>
          <a:p>
            <a:pPr lvl="1"/>
            <a:r>
              <a:rPr lang="en-CA" altLang="en-US" smtClean="0"/>
              <a:t>They can take on different colours</a:t>
            </a:r>
          </a:p>
          <a:p>
            <a:pPr lvl="1"/>
            <a:r>
              <a:rPr lang="en-CA" altLang="en-US" smtClean="0"/>
              <a:t>They can be big, creating big images, or small, creating smaller images.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Textbook Readings</a:t>
            </a:r>
            <a:endParaRPr lang="en-US" dirty="0"/>
          </a:p>
        </p:txBody>
      </p:sp>
      <p:sp>
        <p:nvSpPr>
          <p:cNvPr id="15363" name="Content Placeholder 2"/>
          <p:cNvSpPr>
            <a:spLocks noGrp="1"/>
          </p:cNvSpPr>
          <p:nvPr>
            <p:ph idx="1"/>
          </p:nvPr>
        </p:nvSpPr>
        <p:spPr/>
        <p:txBody>
          <a:bodyPr/>
          <a:lstStyle/>
          <a:p>
            <a:r>
              <a:rPr lang="en-US" altLang="en-US" smtClean="0"/>
              <a:t>Introduction </a:t>
            </a:r>
          </a:p>
          <a:p>
            <a:pPr lvl="1"/>
            <a:r>
              <a:rPr lang="en-US" altLang="en-US" smtClean="0"/>
              <a:t>All of it (it’s not very long!)</a:t>
            </a:r>
          </a:p>
          <a:p>
            <a:r>
              <a:rPr lang="en-US" altLang="en-US" smtClean="0"/>
              <a:t>Graphics </a:t>
            </a:r>
          </a:p>
          <a:p>
            <a:pPr lvl="1"/>
            <a:r>
              <a:rPr lang="en-US" altLang="en-US" smtClean="0"/>
              <a:t>What are Graphics?</a:t>
            </a:r>
          </a:p>
          <a:p>
            <a:pPr lvl="1"/>
            <a:r>
              <a:rPr lang="en-US" altLang="en-US" smtClean="0"/>
              <a:t>Basics of Graphics</a:t>
            </a:r>
          </a:p>
          <a:p>
            <a:pPr lvl="1"/>
            <a:r>
              <a:rPr lang="en-US" altLang="en-US" smtClean="0"/>
              <a:t>Design Principles and Considerations</a:t>
            </a:r>
          </a:p>
          <a:p>
            <a:endParaRPr lang="en-US" altLang="en-US"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0"/>
            <a:ext cx="8072437" cy="1143000"/>
          </a:xfrm>
        </p:spPr>
        <p:txBody>
          <a:bodyPr/>
          <a:lstStyle/>
          <a:p>
            <a:pPr>
              <a:defRPr/>
            </a:pPr>
            <a:r>
              <a:rPr lang="en-CA" dirty="0" smtClean="0"/>
              <a:t>More on monitors and printers</a:t>
            </a:r>
            <a:endParaRPr lang="en-CA" dirty="0"/>
          </a:p>
        </p:txBody>
      </p:sp>
      <p:sp>
        <p:nvSpPr>
          <p:cNvPr id="56323" name="Content Placeholder 2"/>
          <p:cNvSpPr>
            <a:spLocks noGrp="1"/>
          </p:cNvSpPr>
          <p:nvPr>
            <p:ph idx="1"/>
          </p:nvPr>
        </p:nvSpPr>
        <p:spPr>
          <a:xfrm>
            <a:off x="468313" y="1052513"/>
            <a:ext cx="8135937" cy="2016125"/>
          </a:xfrm>
        </p:spPr>
        <p:txBody>
          <a:bodyPr/>
          <a:lstStyle/>
          <a:p>
            <a:r>
              <a:rPr lang="en-CA" altLang="en-US" b="1" smtClean="0">
                <a:solidFill>
                  <a:schemeClr val="accent1"/>
                </a:solidFill>
              </a:rPr>
              <a:t>QUESTION:  Which one will have bigger dots </a:t>
            </a:r>
            <a:r>
              <a:rPr lang="en-CA" altLang="en-US" b="1" smtClean="0">
                <a:solidFill>
                  <a:schemeClr val="accent1"/>
                </a:solidFill>
                <a:sym typeface="Wingdings" panose="05000000000000000000" pitchFamily="2" charset="2"/>
              </a:rPr>
              <a:t> 72dpi or 300dpi (where dpi means dots per inch)? Think about 4 dpi vs. 16dpi.</a:t>
            </a:r>
          </a:p>
          <a:p>
            <a:endParaRPr lang="en-CA" altLang="en-US" b="1" smtClean="0">
              <a:solidFill>
                <a:schemeClr val="accent1"/>
              </a:solidFill>
              <a:sym typeface="Wingdings" panose="05000000000000000000" pitchFamily="2" charset="2"/>
            </a:endParaRPr>
          </a:p>
          <a:p>
            <a:endParaRPr lang="en-CA" altLang="en-US" b="1" smtClean="0">
              <a:solidFill>
                <a:schemeClr val="accent1"/>
              </a:solidFill>
              <a:sym typeface="Wingdings" panose="05000000000000000000" pitchFamily="2" charset="2"/>
            </a:endParaRPr>
          </a:p>
          <a:p>
            <a:endParaRPr lang="en-CA" altLang="en-US" b="1" smtClean="0">
              <a:solidFill>
                <a:schemeClr val="accent1"/>
              </a:solidFill>
              <a:sym typeface="Wingdings" panose="05000000000000000000" pitchFamily="2" charset="2"/>
            </a:endParaRPr>
          </a:p>
          <a:p>
            <a:endParaRPr lang="en-CA" altLang="en-US" b="1" smtClean="0">
              <a:solidFill>
                <a:schemeClr val="accent1"/>
              </a:solidFill>
              <a:sym typeface="Wingdings" panose="05000000000000000000" pitchFamily="2" charset="2"/>
            </a:endParaRPr>
          </a:p>
          <a:p>
            <a:endParaRPr lang="en-CA" altLang="en-US" smtClean="0">
              <a:sym typeface="Wingdings" panose="05000000000000000000" pitchFamily="2" charset="2"/>
            </a:endParaRPr>
          </a:p>
        </p:txBody>
      </p:sp>
      <p:sp>
        <p:nvSpPr>
          <p:cNvPr id="6" name="Rectangle 5"/>
          <p:cNvSpPr/>
          <p:nvPr/>
        </p:nvSpPr>
        <p:spPr>
          <a:xfrm>
            <a:off x="5364163" y="3284538"/>
            <a:ext cx="1295400" cy="115252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56325" name="TextBox 6"/>
          <p:cNvSpPr txBox="1">
            <a:spLocks noChangeArrowheads="1"/>
          </p:cNvSpPr>
          <p:nvPr/>
        </p:nvSpPr>
        <p:spPr bwMode="auto">
          <a:xfrm>
            <a:off x="5292725" y="4451350"/>
            <a:ext cx="1655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a:latin typeface="Arial" panose="020B0604020202020204" pitchFamily="34" charset="0"/>
              </a:rPr>
              <a:t>|--- 1 inch ---|</a:t>
            </a:r>
          </a:p>
        </p:txBody>
      </p:sp>
      <p:sp>
        <p:nvSpPr>
          <p:cNvPr id="8" name="Rectangle 7"/>
          <p:cNvSpPr/>
          <p:nvPr/>
        </p:nvSpPr>
        <p:spPr>
          <a:xfrm>
            <a:off x="7092950" y="3284538"/>
            <a:ext cx="1295400" cy="115252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56327" name="TextBox 8"/>
          <p:cNvSpPr txBox="1">
            <a:spLocks noChangeArrowheads="1"/>
          </p:cNvSpPr>
          <p:nvPr/>
        </p:nvSpPr>
        <p:spPr bwMode="auto">
          <a:xfrm>
            <a:off x="7019925" y="4451350"/>
            <a:ext cx="1655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a:latin typeface="Arial" panose="020B0604020202020204" pitchFamily="34" charset="0"/>
              </a:rPr>
              <a:t>|--- 1 inch ---|</a:t>
            </a:r>
          </a:p>
        </p:txBody>
      </p:sp>
      <p:sp>
        <p:nvSpPr>
          <p:cNvPr id="10" name="Oval 9"/>
          <p:cNvSpPr/>
          <p:nvPr/>
        </p:nvSpPr>
        <p:spPr>
          <a:xfrm>
            <a:off x="5411788" y="3338513"/>
            <a:ext cx="576262" cy="5032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1" name="Oval 10"/>
          <p:cNvSpPr/>
          <p:nvPr/>
        </p:nvSpPr>
        <p:spPr>
          <a:xfrm>
            <a:off x="6040438" y="3338513"/>
            <a:ext cx="576262" cy="5032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2" name="Oval 11"/>
          <p:cNvSpPr/>
          <p:nvPr/>
        </p:nvSpPr>
        <p:spPr>
          <a:xfrm>
            <a:off x="5402263" y="3889375"/>
            <a:ext cx="576262" cy="504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3" name="Oval 12"/>
          <p:cNvSpPr/>
          <p:nvPr/>
        </p:nvSpPr>
        <p:spPr>
          <a:xfrm>
            <a:off x="6040438" y="3898900"/>
            <a:ext cx="576262" cy="504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6" name="Oval 15"/>
          <p:cNvSpPr/>
          <p:nvPr/>
        </p:nvSpPr>
        <p:spPr>
          <a:xfrm>
            <a:off x="7418388" y="3321050"/>
            <a:ext cx="288925" cy="252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7" name="Oval 16"/>
          <p:cNvSpPr/>
          <p:nvPr/>
        </p:nvSpPr>
        <p:spPr>
          <a:xfrm>
            <a:off x="7745413" y="3321050"/>
            <a:ext cx="287337" cy="252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8" name="Oval 17"/>
          <p:cNvSpPr/>
          <p:nvPr/>
        </p:nvSpPr>
        <p:spPr>
          <a:xfrm>
            <a:off x="8070850" y="3325813"/>
            <a:ext cx="288925" cy="2524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9" name="Oval 18"/>
          <p:cNvSpPr/>
          <p:nvPr/>
        </p:nvSpPr>
        <p:spPr>
          <a:xfrm>
            <a:off x="7112000" y="3311525"/>
            <a:ext cx="287338" cy="252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0" name="Oval 19"/>
          <p:cNvSpPr/>
          <p:nvPr/>
        </p:nvSpPr>
        <p:spPr>
          <a:xfrm>
            <a:off x="7418388" y="3608388"/>
            <a:ext cx="288925" cy="2524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1" name="Oval 20"/>
          <p:cNvSpPr/>
          <p:nvPr/>
        </p:nvSpPr>
        <p:spPr>
          <a:xfrm>
            <a:off x="7735888" y="3608388"/>
            <a:ext cx="287337" cy="2524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2" name="Oval 21"/>
          <p:cNvSpPr/>
          <p:nvPr/>
        </p:nvSpPr>
        <p:spPr>
          <a:xfrm>
            <a:off x="8070850" y="3613150"/>
            <a:ext cx="288925" cy="252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3" name="Oval 22"/>
          <p:cNvSpPr/>
          <p:nvPr/>
        </p:nvSpPr>
        <p:spPr>
          <a:xfrm>
            <a:off x="7102475" y="3598863"/>
            <a:ext cx="287338" cy="2524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4" name="Oval 23"/>
          <p:cNvSpPr/>
          <p:nvPr/>
        </p:nvSpPr>
        <p:spPr>
          <a:xfrm>
            <a:off x="7427913" y="4184650"/>
            <a:ext cx="288925" cy="252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5" name="Oval 24"/>
          <p:cNvSpPr/>
          <p:nvPr/>
        </p:nvSpPr>
        <p:spPr>
          <a:xfrm>
            <a:off x="7754938" y="4184650"/>
            <a:ext cx="287337" cy="252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6" name="Oval 25"/>
          <p:cNvSpPr/>
          <p:nvPr/>
        </p:nvSpPr>
        <p:spPr>
          <a:xfrm>
            <a:off x="8080375" y="4179888"/>
            <a:ext cx="288925" cy="2524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7" name="Oval 26"/>
          <p:cNvSpPr/>
          <p:nvPr/>
        </p:nvSpPr>
        <p:spPr>
          <a:xfrm>
            <a:off x="7121525" y="4175125"/>
            <a:ext cx="287338" cy="252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8" name="Oval 27"/>
          <p:cNvSpPr/>
          <p:nvPr/>
        </p:nvSpPr>
        <p:spPr>
          <a:xfrm>
            <a:off x="7435850" y="3887788"/>
            <a:ext cx="288925" cy="2524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9" name="Oval 28"/>
          <p:cNvSpPr/>
          <p:nvPr/>
        </p:nvSpPr>
        <p:spPr>
          <a:xfrm>
            <a:off x="7762875" y="3887788"/>
            <a:ext cx="288925" cy="2524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30" name="Oval 29"/>
          <p:cNvSpPr/>
          <p:nvPr/>
        </p:nvSpPr>
        <p:spPr>
          <a:xfrm>
            <a:off x="8089900" y="3892550"/>
            <a:ext cx="287338" cy="250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31" name="Oval 30"/>
          <p:cNvSpPr/>
          <p:nvPr/>
        </p:nvSpPr>
        <p:spPr>
          <a:xfrm>
            <a:off x="7119938" y="3876675"/>
            <a:ext cx="287337" cy="2524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620713"/>
            <a:ext cx="6408738"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www.naylor.com/images/du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4925" y="4695825"/>
            <a:ext cx="4029075"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971550" y="5084763"/>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b="1">
                <a:solidFill>
                  <a:schemeClr val="accent1"/>
                </a:solidFill>
                <a:latin typeface="Arial" panose="020B0604020202020204" pitchFamily="34" charset="0"/>
                <a:sym typeface="Wingdings" panose="05000000000000000000" pitchFamily="2" charset="2"/>
              </a:rPr>
              <a:t>QUESTION: Can any one guess the problem with bigger dots/pixels?</a:t>
            </a:r>
          </a:p>
          <a:p>
            <a:pPr eaLnBrk="1" hangingPunct="1">
              <a:spcBef>
                <a:spcPct val="0"/>
              </a:spcBef>
              <a:buClrTx/>
              <a:buSzTx/>
              <a:buFontTx/>
              <a:buNone/>
            </a:pPr>
            <a:endParaRPr lang="en-CA" altLang="en-US" sz="1800">
              <a:latin typeface="Arial" panose="020B0604020202020204" pitchFamily="34" charset="0"/>
              <a:sym typeface="Wingdings" panose="05000000000000000000" pitchFamily="2" charset="2"/>
            </a:endParaRPr>
          </a:p>
        </p:txBody>
      </p:sp>
      <p:sp>
        <p:nvSpPr>
          <p:cNvPr id="58373" name="TextBox 6"/>
          <p:cNvSpPr txBox="1">
            <a:spLocks noChangeArrowheads="1"/>
          </p:cNvSpPr>
          <p:nvPr/>
        </p:nvSpPr>
        <p:spPr bwMode="auto">
          <a:xfrm>
            <a:off x="1835150" y="188913"/>
            <a:ext cx="5257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a:latin typeface="Arial" panose="020B0604020202020204" pitchFamily="34" charset="0"/>
              </a:rPr>
              <a:t>300 PPI	                                              72PPI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eaLnBrk="1" fontAlgn="auto" hangingPunct="1">
              <a:spcAft>
                <a:spcPts val="0"/>
              </a:spcAft>
              <a:defRPr/>
            </a:pPr>
            <a:r>
              <a:rPr lang="en-CA" dirty="0" smtClean="0">
                <a:solidFill>
                  <a:schemeClr val="tx2">
                    <a:satMod val="130000"/>
                  </a:schemeClr>
                </a:solidFill>
              </a:rPr>
              <a:t>Break</a:t>
            </a:r>
            <a:endParaRPr lang="en-CA" dirty="0">
              <a:solidFill>
                <a:schemeClr val="tx2">
                  <a:satMod val="130000"/>
                </a:schemeClr>
              </a:solidFill>
            </a:endParaRPr>
          </a:p>
        </p:txBody>
      </p:sp>
      <p:sp>
        <p:nvSpPr>
          <p:cNvPr id="59395" name="Content Placeholder 5"/>
          <p:cNvSpPr>
            <a:spLocks noGrp="1"/>
          </p:cNvSpPr>
          <p:nvPr>
            <p:ph idx="1"/>
          </p:nvPr>
        </p:nvSpPr>
        <p:spPr/>
        <p:txBody>
          <a:bodyPr/>
          <a:lstStyle/>
          <a:p>
            <a:pPr eaLnBrk="1" hangingPunct="1"/>
            <a:r>
              <a:rPr lang="en-CA" altLang="en-US" dirty="0" smtClean="0">
                <a:hlinkClick r:id="rId2"/>
              </a:rPr>
              <a:t>HOW TO SURPRISE OPRAH</a:t>
            </a:r>
          </a:p>
          <a:p>
            <a:pPr lvl="1" eaLnBrk="1" hangingPunct="1"/>
            <a:r>
              <a:rPr lang="en-CA" altLang="en-US" dirty="0" smtClean="0">
                <a:hlinkClick r:id="rId2"/>
              </a:rPr>
              <a:t>Something to watch during the break </a:t>
            </a:r>
            <a:r>
              <a:rPr lang="en-CA" altLang="en-US" dirty="0" smtClean="0">
                <a:sym typeface="Wingdings" panose="05000000000000000000" pitchFamily="2" charset="2"/>
                <a:hlinkClick r:id="rId2"/>
              </a:rPr>
              <a:t> watch Oprah’s face as she eventually figures out what is going on!</a:t>
            </a:r>
            <a:endParaRPr lang="en-CA" altLang="en-US" dirty="0"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8100" y="2600325"/>
            <a:ext cx="6400800" cy="2286000"/>
          </a:xfrm>
        </p:spPr>
        <p:txBody>
          <a:bodyPr/>
          <a:lstStyle/>
          <a:p>
            <a:pPr>
              <a:defRPr/>
            </a:pPr>
            <a:r>
              <a:rPr lang="en-CA" dirty="0" smtClean="0"/>
              <a:t>Let’s see how to represent text </a:t>
            </a:r>
            <a:endParaRPr lang="en-CA" dirty="0"/>
          </a:p>
        </p:txBody>
      </p:sp>
      <p:sp>
        <p:nvSpPr>
          <p:cNvPr id="3" name="Text Placeholder 2"/>
          <p:cNvSpPr>
            <a:spLocks noGrp="1"/>
          </p:cNvSpPr>
          <p:nvPr>
            <p:ph type="body" idx="1"/>
          </p:nvPr>
        </p:nvSpPr>
        <p:spPr>
          <a:xfrm>
            <a:off x="2578100" y="1066800"/>
            <a:ext cx="6400800" cy="1509713"/>
          </a:xfrm>
        </p:spPr>
        <p:txBody>
          <a:bodyPr/>
          <a:lstStyle/>
          <a:p>
            <a:pPr>
              <a:defRPr/>
            </a:pPr>
            <a:r>
              <a:rPr lang="en-CA" dirty="0" smtClean="0"/>
              <a:t>Now that we have a basic understanding of ANYTHING is drawn on a monitor or on a piece of paper by </a:t>
            </a:r>
            <a:r>
              <a:rPr lang="en-CA" smtClean="0"/>
              <a:t>a printer (just broken down into dots) ….</a:t>
            </a:r>
            <a:endParaRPr lang="en-CA"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smtClean="0">
                <a:solidFill>
                  <a:schemeClr val="tx2">
                    <a:satMod val="130000"/>
                  </a:schemeClr>
                </a:solidFill>
              </a:rPr>
              <a:t>The Use of Text on a Website</a:t>
            </a:r>
            <a:endParaRPr lang="en-CA" dirty="0">
              <a:solidFill>
                <a:schemeClr val="tx2">
                  <a:satMod val="130000"/>
                </a:schemeClr>
              </a:solidFill>
            </a:endParaRPr>
          </a:p>
        </p:txBody>
      </p:sp>
      <p:sp>
        <p:nvSpPr>
          <p:cNvPr id="3" name="Content Placeholder 2"/>
          <p:cNvSpPr>
            <a:spLocks noGrp="1"/>
          </p:cNvSpPr>
          <p:nvPr>
            <p:ph idx="1"/>
          </p:nvPr>
        </p:nvSpPr>
        <p:spPr/>
        <p:txBody>
          <a:bodyPr>
            <a:normAutofit fontScale="92500"/>
          </a:bodyPr>
          <a:lstStyle/>
          <a:p>
            <a:pPr marL="365760" indent="-283464" eaLnBrk="1" fontAlgn="auto" hangingPunct="1">
              <a:spcAft>
                <a:spcPts val="0"/>
              </a:spcAft>
              <a:buFont typeface="Wingdings 2"/>
              <a:buChar char=""/>
              <a:defRPr/>
            </a:pPr>
            <a:r>
              <a:rPr lang="en-CA" dirty="0" smtClean="0"/>
              <a:t>What do you need to know? Remember:</a:t>
            </a:r>
          </a:p>
          <a:p>
            <a:pPr marL="640080" lvl="1" indent="-237744" eaLnBrk="1" fontAlgn="auto" hangingPunct="1">
              <a:spcAft>
                <a:spcPts val="0"/>
              </a:spcAft>
              <a:buFont typeface="Verdana"/>
              <a:buChar char="◦"/>
              <a:defRPr/>
            </a:pPr>
            <a:r>
              <a:rPr lang="en-CA" dirty="0" smtClean="0"/>
              <a:t>Text can be used to serve two purposes:</a:t>
            </a:r>
          </a:p>
          <a:p>
            <a:pPr marL="1115568" lvl="2" indent="-457200" eaLnBrk="1" fontAlgn="auto" hangingPunct="1">
              <a:spcAft>
                <a:spcPts val="0"/>
              </a:spcAft>
              <a:buFont typeface="+mj-lt"/>
              <a:buAutoNum type="arabicPeriod"/>
              <a:defRPr/>
            </a:pPr>
            <a:r>
              <a:rPr lang="en-CA" dirty="0" smtClean="0"/>
              <a:t>It conveys information</a:t>
            </a:r>
          </a:p>
          <a:p>
            <a:pPr marL="1115568" lvl="2" indent="-457200" eaLnBrk="1" fontAlgn="auto" hangingPunct="1">
              <a:spcAft>
                <a:spcPts val="0"/>
              </a:spcAft>
              <a:buFont typeface="+mj-lt"/>
              <a:buAutoNum type="arabicPeriod"/>
              <a:defRPr/>
            </a:pPr>
            <a:r>
              <a:rPr lang="en-CA" dirty="0" smtClean="0"/>
              <a:t>It can be used as a graphical element of the page (i.e. it doesn’t have to be ugly or boring! </a:t>
            </a:r>
            <a:r>
              <a:rPr lang="en-CA" dirty="0" smtClean="0">
                <a:sym typeface="Wingdings" pitchFamily="2" charset="2"/>
              </a:rPr>
              <a:t>)</a:t>
            </a:r>
          </a:p>
          <a:p>
            <a:pPr marL="594360" indent="-457200" eaLnBrk="1" fontAlgn="auto" hangingPunct="1">
              <a:spcAft>
                <a:spcPts val="0"/>
              </a:spcAft>
              <a:buFont typeface="Wingdings 2"/>
              <a:buChar char=""/>
              <a:defRPr/>
            </a:pPr>
            <a:r>
              <a:rPr lang="en-CA" dirty="0" smtClean="0"/>
              <a:t>You may have a cool font on your machine, but the person viewing your website might not have that font! </a:t>
            </a:r>
            <a:r>
              <a:rPr lang="en-CA" dirty="0" smtClean="0">
                <a:hlinkClick r:id="rId2"/>
              </a:rPr>
              <a:t>Here are some “</a:t>
            </a:r>
            <a:r>
              <a:rPr lang="en-CA" i="1" dirty="0" err="1" smtClean="0">
                <a:hlinkClick r:id="rId2"/>
              </a:rPr>
              <a:t>Websafe</a:t>
            </a:r>
            <a:r>
              <a:rPr lang="en-CA" i="1" dirty="0" smtClean="0">
                <a:hlinkClick r:id="rId2"/>
              </a:rPr>
              <a:t> Fonts” </a:t>
            </a:r>
            <a:endParaRPr lang="en-CA" i="1" dirty="0" smtClean="0"/>
          </a:p>
          <a:p>
            <a:pPr marL="594360" indent="-457200" eaLnBrk="1" fontAlgn="auto" hangingPunct="1">
              <a:spcAft>
                <a:spcPts val="0"/>
              </a:spcAft>
              <a:buFont typeface="Wingdings 2"/>
              <a:buChar char=""/>
              <a:defRPr/>
            </a:pPr>
            <a:r>
              <a:rPr lang="en-CA" b="1" dirty="0" smtClean="0">
                <a:solidFill>
                  <a:schemeClr val="accent1"/>
                </a:solidFill>
              </a:rPr>
              <a:t>QUESTION:  What can you do if you really want to use an unusual font on your website? </a:t>
            </a:r>
            <a:r>
              <a:rPr lang="en-CA" b="1" dirty="0" smtClean="0">
                <a:solidFill>
                  <a:schemeClr val="accent1"/>
                </a:solidFill>
                <a:hlinkClick r:id="rId3"/>
              </a:rPr>
              <a:t>Choice 1 </a:t>
            </a:r>
            <a:r>
              <a:rPr lang="en-CA" b="1" dirty="0" smtClean="0">
                <a:solidFill>
                  <a:schemeClr val="accent1"/>
                </a:solidFill>
              </a:rPr>
              <a:t>or </a:t>
            </a:r>
            <a:r>
              <a:rPr lang="en-CA" b="1" dirty="0" smtClean="0">
                <a:solidFill>
                  <a:schemeClr val="accent1"/>
                </a:solidFill>
                <a:hlinkClick r:id="rId4"/>
              </a:rPr>
              <a:t>Choice 2</a:t>
            </a:r>
            <a:endParaRPr lang="en-CA" b="1" dirty="0">
              <a:solidFill>
                <a:schemeClr val="accen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2000"/>
                                        <p:tgtEl>
                                          <p:spTgt spid="3">
                                            <p:txEl>
                                              <p:pRg st="4" end="4"/>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smtClean="0">
                <a:solidFill>
                  <a:schemeClr val="tx2">
                    <a:satMod val="130000"/>
                  </a:schemeClr>
                </a:solidFill>
              </a:rPr>
              <a:t>Text can set a mood</a:t>
            </a:r>
            <a:endParaRPr lang="en-CA" dirty="0">
              <a:solidFill>
                <a:schemeClr val="tx2">
                  <a:satMod val="130000"/>
                </a:schemeClr>
              </a:solidFill>
            </a:endParaRPr>
          </a:p>
        </p:txBody>
      </p:sp>
      <p:sp>
        <p:nvSpPr>
          <p:cNvPr id="62467" name="Content Placeholder 2"/>
          <p:cNvSpPr>
            <a:spLocks noGrp="1"/>
          </p:cNvSpPr>
          <p:nvPr>
            <p:ph idx="1"/>
          </p:nvPr>
        </p:nvSpPr>
        <p:spPr>
          <a:xfrm>
            <a:off x="469900" y="1196975"/>
            <a:ext cx="8532813" cy="5160963"/>
          </a:xfrm>
        </p:spPr>
        <p:txBody>
          <a:bodyPr/>
          <a:lstStyle/>
          <a:p>
            <a:pPr eaLnBrk="1" hangingPunct="1"/>
            <a:r>
              <a:rPr lang="en-CA" altLang="en-US" b="1" smtClean="0">
                <a:solidFill>
                  <a:schemeClr val="accent1"/>
                </a:solidFill>
              </a:rPr>
              <a:t>QUESTION: What type of restaurants are these?</a:t>
            </a:r>
          </a:p>
        </p:txBody>
      </p:sp>
      <p:pic>
        <p:nvPicPr>
          <p:cNvPr id="4" name="Picture 4" descr="recipe-parkplaz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1876425"/>
            <a:ext cx="5357813"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3063" y="2928938"/>
            <a:ext cx="5214937"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250" y="2357438"/>
            <a:ext cx="7153275" cy="399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xit" presetSubtype="10" fill="hold" nodeType="clickEffect">
                                  <p:stCondLst>
                                    <p:cond delay="0"/>
                                  </p:stCondLst>
                                  <p:childTnLst>
                                    <p:animEffect transition="out" filter="checkerboard(across)">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45058"/>
                                        </p:tgtEl>
                                        <p:attrNameLst>
                                          <p:attrName>style.visibility</p:attrName>
                                        </p:attrNameLst>
                                      </p:cBhvr>
                                      <p:to>
                                        <p:strVal val="visible"/>
                                      </p:to>
                                    </p:set>
                                    <p:anim calcmode="lin" valueType="num">
                                      <p:cBhvr additive="base">
                                        <p:cTn id="17" dur="500" fill="hold"/>
                                        <p:tgtEl>
                                          <p:spTgt spid="45058"/>
                                        </p:tgtEl>
                                        <p:attrNameLst>
                                          <p:attrName>ppt_x</p:attrName>
                                        </p:attrNameLst>
                                      </p:cBhvr>
                                      <p:tavLst>
                                        <p:tav tm="0">
                                          <p:val>
                                            <p:strVal val="#ppt_x"/>
                                          </p:val>
                                        </p:tav>
                                        <p:tav tm="100000">
                                          <p:val>
                                            <p:strVal val="#ppt_x"/>
                                          </p:val>
                                        </p:tav>
                                      </p:tavLst>
                                    </p:anim>
                                    <p:anim calcmode="lin" valueType="num">
                                      <p:cBhvr additive="base">
                                        <p:cTn id="18" dur="500" fill="hold"/>
                                        <p:tgtEl>
                                          <p:spTgt spid="45058"/>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0" presetClass="exit" presetSubtype="0" fill="hold" nodeType="clickEffect">
                                  <p:stCondLst>
                                    <p:cond delay="0"/>
                                  </p:stCondLst>
                                  <p:childTnLst>
                                    <p:animEffect transition="out" filter="wedge">
                                      <p:cBhvr>
                                        <p:cTn id="22" dur="2000"/>
                                        <p:tgtEl>
                                          <p:spTgt spid="45058"/>
                                        </p:tgtEl>
                                      </p:cBhvr>
                                    </p:animEffect>
                                    <p:set>
                                      <p:cBhvr>
                                        <p:cTn id="23" dur="1" fill="hold">
                                          <p:stCondLst>
                                            <p:cond delay="1999"/>
                                          </p:stCondLst>
                                        </p:cTn>
                                        <p:tgtEl>
                                          <p:spTgt spid="45058"/>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2" presetClass="entr" presetSubtype="4" fill="hold" nodeType="clickEffect">
                                  <p:stCondLst>
                                    <p:cond delay="0"/>
                                  </p:stCondLst>
                                  <p:childTnLst>
                                    <p:set>
                                      <p:cBhvr>
                                        <p:cTn id="27" dur="1" fill="hold">
                                          <p:stCondLst>
                                            <p:cond delay="0"/>
                                          </p:stCondLst>
                                        </p:cTn>
                                        <p:tgtEl>
                                          <p:spTgt spid="45059"/>
                                        </p:tgtEl>
                                        <p:attrNameLst>
                                          <p:attrName>style.visibility</p:attrName>
                                        </p:attrNameLst>
                                      </p:cBhvr>
                                      <p:to>
                                        <p:strVal val="visible"/>
                                      </p:to>
                                    </p:set>
                                    <p:animEffect transition="in" filter="slide(fromBottom)">
                                      <p:cBhvr>
                                        <p:cTn id="28" dur="500"/>
                                        <p:tgtEl>
                                          <p:spTgt spid="4505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0" presetClass="exit" presetSubtype="0" fill="hold" nodeType="clickEffect">
                                  <p:stCondLst>
                                    <p:cond delay="0"/>
                                  </p:stCondLst>
                                  <p:childTnLst>
                                    <p:animEffect transition="out" filter="wedge">
                                      <p:cBhvr>
                                        <p:cTn id="32" dur="2000"/>
                                        <p:tgtEl>
                                          <p:spTgt spid="45059"/>
                                        </p:tgtEl>
                                      </p:cBhvr>
                                    </p:animEffect>
                                    <p:set>
                                      <p:cBhvr>
                                        <p:cTn id="33" dur="1" fill="hold">
                                          <p:stCondLst>
                                            <p:cond delay="1999"/>
                                          </p:stCondLst>
                                        </p:cTn>
                                        <p:tgtEl>
                                          <p:spTgt spid="450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CA" dirty="0" smtClean="0">
                <a:solidFill>
                  <a:schemeClr val="tx2">
                    <a:satMod val="130000"/>
                  </a:schemeClr>
                </a:solidFill>
              </a:rPr>
              <a:t>Make your style of text choices based on:</a:t>
            </a:r>
            <a:endParaRPr lang="en-CA" dirty="0">
              <a:solidFill>
                <a:schemeClr val="tx2">
                  <a:satMod val="130000"/>
                </a:schemeClr>
              </a:solidFill>
            </a:endParaRPr>
          </a:p>
        </p:txBody>
      </p:sp>
      <p:sp>
        <p:nvSpPr>
          <p:cNvPr id="3" name="Content Placeholder 2"/>
          <p:cNvSpPr>
            <a:spLocks noGrp="1"/>
          </p:cNvSpPr>
          <p:nvPr>
            <p:ph idx="1"/>
          </p:nvPr>
        </p:nvSpPr>
        <p:spPr/>
        <p:txBody>
          <a:bodyPr>
            <a:normAutofit lnSpcReduction="10000"/>
          </a:bodyPr>
          <a:lstStyle/>
          <a:p>
            <a:pPr marL="365760" indent="-283464" eaLnBrk="1" fontAlgn="auto" hangingPunct="1">
              <a:spcAft>
                <a:spcPts val="0"/>
              </a:spcAft>
              <a:buFont typeface="Wingdings 2"/>
              <a:buChar char=""/>
              <a:defRPr/>
            </a:pPr>
            <a:r>
              <a:rPr lang="en-CA" b="1" dirty="0" smtClean="0"/>
              <a:t>Your audience</a:t>
            </a:r>
            <a:r>
              <a:rPr lang="en-CA" dirty="0" smtClean="0"/>
              <a:t>:</a:t>
            </a:r>
          </a:p>
          <a:p>
            <a:pPr marL="640080" lvl="1" indent="-237744" eaLnBrk="1" fontAlgn="auto" hangingPunct="1">
              <a:spcAft>
                <a:spcPts val="0"/>
              </a:spcAft>
              <a:buFont typeface="Verdana"/>
              <a:buChar char="◦"/>
              <a:defRPr/>
            </a:pPr>
            <a:r>
              <a:rPr lang="en-CA" b="1" dirty="0" smtClean="0">
                <a:solidFill>
                  <a:schemeClr val="accent1"/>
                </a:solidFill>
              </a:rPr>
              <a:t>QUESTION:  What do you need to think about for each of the following groups?</a:t>
            </a:r>
          </a:p>
          <a:p>
            <a:pPr marL="886968" lvl="2" eaLnBrk="1" fontAlgn="auto" hangingPunct="1">
              <a:spcAft>
                <a:spcPts val="0"/>
              </a:spcAft>
              <a:buFont typeface="Wingdings 2"/>
              <a:buChar char=""/>
              <a:defRPr/>
            </a:pPr>
            <a:r>
              <a:rPr lang="en-CA" dirty="0" smtClean="0"/>
              <a:t>Children (what age group?)</a:t>
            </a:r>
          </a:p>
          <a:p>
            <a:pPr marL="886968" lvl="2" eaLnBrk="1" fontAlgn="auto" hangingPunct="1">
              <a:spcAft>
                <a:spcPts val="0"/>
              </a:spcAft>
              <a:buFont typeface="Wingdings 2"/>
              <a:buChar char=""/>
              <a:defRPr/>
            </a:pPr>
            <a:r>
              <a:rPr lang="en-CA" dirty="0" smtClean="0"/>
              <a:t>Teens</a:t>
            </a:r>
          </a:p>
          <a:p>
            <a:pPr marL="886968" lvl="2" eaLnBrk="1" fontAlgn="auto" hangingPunct="1">
              <a:spcAft>
                <a:spcPts val="0"/>
              </a:spcAft>
              <a:buFont typeface="Wingdings 2"/>
              <a:buChar char=""/>
              <a:defRPr/>
            </a:pPr>
            <a:r>
              <a:rPr lang="en-CA" dirty="0" smtClean="0"/>
              <a:t>Young Adults</a:t>
            </a:r>
          </a:p>
          <a:p>
            <a:pPr marL="886968" lvl="2" eaLnBrk="1" fontAlgn="auto" hangingPunct="1">
              <a:spcAft>
                <a:spcPts val="0"/>
              </a:spcAft>
              <a:buFont typeface="Wingdings 2"/>
              <a:buChar char=""/>
              <a:defRPr/>
            </a:pPr>
            <a:r>
              <a:rPr lang="en-CA" dirty="0" smtClean="0"/>
              <a:t>Older People</a:t>
            </a:r>
          </a:p>
          <a:p>
            <a:pPr marL="365760" indent="-283464" eaLnBrk="1" fontAlgn="auto" hangingPunct="1">
              <a:spcAft>
                <a:spcPts val="0"/>
              </a:spcAft>
              <a:buFont typeface="Wingdings 2"/>
              <a:buChar char=""/>
              <a:defRPr/>
            </a:pPr>
            <a:r>
              <a:rPr lang="en-CA" b="1" dirty="0" smtClean="0"/>
              <a:t>The type of application:</a:t>
            </a:r>
          </a:p>
          <a:p>
            <a:pPr marL="640080" lvl="1" indent="-237744" eaLnBrk="1" fontAlgn="auto" hangingPunct="1">
              <a:spcAft>
                <a:spcPts val="0"/>
              </a:spcAft>
              <a:buFont typeface="Verdana"/>
              <a:buChar char="◦"/>
              <a:defRPr/>
            </a:pPr>
            <a:r>
              <a:rPr lang="en-CA" dirty="0" smtClean="0"/>
              <a:t>Educational?</a:t>
            </a:r>
          </a:p>
          <a:p>
            <a:pPr marL="640080" lvl="1" indent="-237744" eaLnBrk="1" fontAlgn="auto" hangingPunct="1">
              <a:spcAft>
                <a:spcPts val="0"/>
              </a:spcAft>
              <a:buFont typeface="Verdana"/>
              <a:buChar char="◦"/>
              <a:defRPr/>
            </a:pPr>
            <a:r>
              <a:rPr lang="en-CA" dirty="0" smtClean="0"/>
              <a:t>Entertainment?</a:t>
            </a:r>
          </a:p>
          <a:p>
            <a:pPr marL="640080" lvl="1" indent="-237744" eaLnBrk="1" fontAlgn="auto" hangingPunct="1">
              <a:spcAft>
                <a:spcPts val="0"/>
              </a:spcAft>
              <a:buFont typeface="Verdana"/>
              <a:buChar char="◦"/>
              <a:defRPr/>
            </a:pPr>
            <a:r>
              <a:rPr lang="en-CA" dirty="0" smtClean="0"/>
              <a:t>Business?</a:t>
            </a:r>
          </a:p>
          <a:p>
            <a:pPr marL="365760" indent="-283464" eaLnBrk="1" fontAlgn="auto" hangingPunct="1">
              <a:spcAft>
                <a:spcPts val="0"/>
              </a:spcAft>
              <a:buFont typeface="Wingdings 2"/>
              <a:buChar char=""/>
              <a:defRPr/>
            </a:pPr>
            <a:endParaRPr lang="en-CA"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smtClean="0">
                <a:solidFill>
                  <a:schemeClr val="tx2">
                    <a:satMod val="130000"/>
                  </a:schemeClr>
                </a:solidFill>
              </a:rPr>
              <a:t>Text can set a mood</a:t>
            </a:r>
            <a:endParaRPr lang="en-CA" dirty="0">
              <a:solidFill>
                <a:schemeClr val="tx2">
                  <a:satMod val="130000"/>
                </a:schemeClr>
              </a:solidFill>
            </a:endParaRPr>
          </a:p>
        </p:txBody>
      </p:sp>
      <p:sp>
        <p:nvSpPr>
          <p:cNvPr id="65539" name="Content Placeholder 2"/>
          <p:cNvSpPr>
            <a:spLocks noGrp="1"/>
          </p:cNvSpPr>
          <p:nvPr>
            <p:ph idx="1"/>
          </p:nvPr>
        </p:nvSpPr>
        <p:spPr/>
        <p:txBody>
          <a:bodyPr/>
          <a:lstStyle/>
          <a:p>
            <a:pPr eaLnBrk="1" hangingPunct="1"/>
            <a:r>
              <a:rPr lang="en-CA" altLang="en-US" smtClean="0"/>
              <a:t>You can completely change the look of your page by varying the:</a:t>
            </a:r>
          </a:p>
          <a:p>
            <a:pPr lvl="1" eaLnBrk="1" hangingPunct="1"/>
            <a:r>
              <a:rPr lang="en-CA" altLang="en-US" smtClean="0"/>
              <a:t>Text Attributes</a:t>
            </a:r>
          </a:p>
          <a:p>
            <a:pPr lvl="1" eaLnBrk="1" hangingPunct="1"/>
            <a:r>
              <a:rPr lang="en-CA" altLang="en-US" smtClean="0"/>
              <a:t>Text Placement</a:t>
            </a:r>
          </a:p>
        </p:txBody>
      </p:sp>
      <p:sp>
        <p:nvSpPr>
          <p:cNvPr id="4" name="Text Box 4"/>
          <p:cNvSpPr txBox="1">
            <a:spLocks noChangeArrowheads="1"/>
          </p:cNvSpPr>
          <p:nvPr/>
        </p:nvSpPr>
        <p:spPr bwMode="auto">
          <a:xfrm>
            <a:off x="857250" y="3962400"/>
            <a:ext cx="3314700" cy="2062163"/>
          </a:xfrm>
          <a:prstGeom prst="rect">
            <a:avLst/>
          </a:prstGeom>
          <a:noFill/>
          <a:ln w="5715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457200" indent="-457200">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50000"/>
              </a:spcBef>
              <a:buClrTx/>
              <a:buSzTx/>
              <a:buFontTx/>
              <a:buNone/>
            </a:pPr>
            <a:r>
              <a:rPr lang="en-US" altLang="en-US" sz="5400" b="1">
                <a:solidFill>
                  <a:srgbClr val="3366FF"/>
                </a:solidFill>
                <a:latin typeface="Brush Script Std" panose="03060802040607070404" pitchFamily="66" charset="0"/>
              </a:rPr>
              <a:t>H</a:t>
            </a:r>
            <a:r>
              <a:rPr lang="en-US" altLang="en-US" sz="1800" b="1">
                <a:latin typeface="Brush Script Std" panose="03060802040607070404" pitchFamily="66" charset="0"/>
              </a:rPr>
              <a:t>ere</a:t>
            </a:r>
            <a:r>
              <a:rPr lang="en-US" altLang="en-US" sz="1800" b="1"/>
              <a:t> is</a:t>
            </a:r>
            <a:r>
              <a:rPr lang="en-US" altLang="en-US" sz="1800"/>
              <a:t> </a:t>
            </a:r>
            <a:r>
              <a:rPr lang="en-US" altLang="en-US" sz="1800" i="1"/>
              <a:t>some text</a:t>
            </a:r>
            <a:r>
              <a:rPr lang="en-US" altLang="en-US" sz="1800"/>
              <a:t> </a:t>
            </a:r>
            <a:r>
              <a:rPr lang="en-US" altLang="en-US" sz="5400"/>
              <a:t>with</a:t>
            </a:r>
            <a:r>
              <a:rPr lang="en-US" altLang="en-US" sz="1800"/>
              <a:t> </a:t>
            </a:r>
            <a:r>
              <a:rPr lang="en-US" altLang="en-US" sz="1800">
                <a:solidFill>
                  <a:srgbClr val="9FE19F"/>
                </a:solidFill>
              </a:rPr>
              <a:t>different</a:t>
            </a:r>
            <a:r>
              <a:rPr lang="en-US" altLang="en-US" sz="1800"/>
              <a:t> </a:t>
            </a:r>
            <a:r>
              <a:rPr lang="en-US" altLang="en-US" sz="2000" b="1">
                <a:latin typeface="Bauhaus 93" panose="04030905020B02020C02" pitchFamily="82" charset="0"/>
              </a:rPr>
              <a:t>attributes</a:t>
            </a:r>
          </a:p>
        </p:txBody>
      </p:sp>
      <p:sp>
        <p:nvSpPr>
          <p:cNvPr id="5" name="Text Box 5"/>
          <p:cNvSpPr txBox="1">
            <a:spLocks noChangeArrowheads="1"/>
          </p:cNvSpPr>
          <p:nvPr/>
        </p:nvSpPr>
        <p:spPr bwMode="auto">
          <a:xfrm>
            <a:off x="4929188" y="3929063"/>
            <a:ext cx="3529012" cy="2032000"/>
          </a:xfrm>
          <a:prstGeom prst="rect">
            <a:avLst/>
          </a:prstGeom>
          <a:noFill/>
          <a:ln w="5715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457200" indent="-457200">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50000"/>
              </a:spcBef>
              <a:buClrTx/>
              <a:buSzTx/>
              <a:buFontTx/>
              <a:buNone/>
            </a:pPr>
            <a:r>
              <a:rPr lang="en-US" altLang="en-US" sz="1800"/>
              <a:t>Here is some text with different:</a:t>
            </a:r>
          </a:p>
          <a:p>
            <a:pPr eaLnBrk="1" hangingPunct="1">
              <a:spcBef>
                <a:spcPct val="50000"/>
              </a:spcBef>
              <a:buClrTx/>
              <a:buSzTx/>
              <a:buFont typeface="Arial" panose="020B0604020202020204" pitchFamily="34" charset="0"/>
              <a:buChar char="•"/>
            </a:pPr>
            <a:r>
              <a:rPr lang="en-US" altLang="en-US" sz="1800"/>
              <a:t>Placement</a:t>
            </a:r>
          </a:p>
          <a:p>
            <a:pPr eaLnBrk="1" hangingPunct="1">
              <a:spcBef>
                <a:spcPct val="50000"/>
              </a:spcBef>
              <a:buClrTx/>
              <a:buSzTx/>
              <a:buFont typeface="Arial" panose="020B0604020202020204" pitchFamily="34" charset="0"/>
              <a:buChar char="•"/>
            </a:pPr>
            <a:r>
              <a:rPr lang="en-US" altLang="en-US" sz="1800"/>
              <a:t>Layout</a:t>
            </a:r>
          </a:p>
          <a:p>
            <a:pPr eaLnBrk="1" hangingPunct="1">
              <a:spcBef>
                <a:spcPct val="50000"/>
              </a:spcBef>
              <a:buClrTx/>
              <a:buSzTx/>
              <a:buFont typeface="Arial" panose="020B0604020202020204" pitchFamily="34" charset="0"/>
              <a:buChar char="•"/>
            </a:pPr>
            <a:r>
              <a:rPr lang="en-US" altLang="en-US" sz="1800"/>
              <a:t>Design</a:t>
            </a:r>
          </a:p>
          <a:p>
            <a:pPr algn="r" eaLnBrk="1" hangingPunct="1">
              <a:spcBef>
                <a:spcPct val="50000"/>
              </a:spcBef>
              <a:buClrTx/>
              <a:buSzTx/>
              <a:buFontTx/>
              <a:buNone/>
            </a:pPr>
            <a:r>
              <a:rPr lang="en-US" altLang="en-US" sz="1800"/>
              <a:t>The End</a:t>
            </a:r>
          </a:p>
        </p:txBody>
      </p:sp>
      <p:pic>
        <p:nvPicPr>
          <p:cNvPr id="6247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981075"/>
            <a:ext cx="7848600" cy="563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6084888" y="260350"/>
            <a:ext cx="25908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a:latin typeface="Arial" panose="020B0604020202020204" pitchFamily="34" charset="0"/>
              </a:rPr>
              <a:t>United Nations Poster showing the power of text!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8" presetClass="entr" presetSubtype="0" accel="10000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strVal val="#ppt_w*2.5"/>
                                          </p:val>
                                        </p:tav>
                                        <p:tav tm="100000">
                                          <p:val>
                                            <p:strVal val="#ppt_w"/>
                                          </p:val>
                                        </p:tav>
                                      </p:tavLst>
                                    </p:anim>
                                    <p:anim calcmode="lin" valueType="num">
                                      <p:cBhvr>
                                        <p:cTn id="14" dur="500" fill="hold"/>
                                        <p:tgtEl>
                                          <p:spTgt spid="5"/>
                                        </p:tgtEl>
                                        <p:attrNameLst>
                                          <p:attrName>ppt_h</p:attrName>
                                        </p:attrNameLst>
                                      </p:cBhvr>
                                      <p:tavLst>
                                        <p:tav tm="0">
                                          <p:val>
                                            <p:strVal val="#ppt_h*0.01"/>
                                          </p:val>
                                        </p:tav>
                                        <p:tav tm="100000">
                                          <p:val>
                                            <p:strVal val="#ppt_h"/>
                                          </p:val>
                                        </p:tav>
                                      </p:tavLst>
                                    </p:anim>
                                    <p:anim calcmode="lin" valueType="num">
                                      <p:cBhvr>
                                        <p:cTn id="15" dur="500" fill="hold"/>
                                        <p:tgtEl>
                                          <p:spTgt spid="5"/>
                                        </p:tgtEl>
                                        <p:attrNameLst>
                                          <p:attrName>ppt_x</p:attrName>
                                        </p:attrNameLst>
                                      </p:cBhvr>
                                      <p:tavLst>
                                        <p:tav tm="0">
                                          <p:val>
                                            <p:strVal val="#ppt_x"/>
                                          </p:val>
                                        </p:tav>
                                        <p:tav tm="100000">
                                          <p:val>
                                            <p:strVal val="#ppt_x"/>
                                          </p:val>
                                        </p:tav>
                                      </p:tavLst>
                                    </p:anim>
                                    <p:anim calcmode="lin" valueType="num">
                                      <p:cBhvr>
                                        <p:cTn id="16" dur="500" fill="hold"/>
                                        <p:tgtEl>
                                          <p:spTgt spid="5"/>
                                        </p:tgtEl>
                                        <p:attrNameLst>
                                          <p:attrName>ppt_y</p:attrName>
                                        </p:attrNameLst>
                                      </p:cBhvr>
                                      <p:tavLst>
                                        <p:tav tm="0">
                                          <p:val>
                                            <p:strVal val="#ppt_h+1"/>
                                          </p:val>
                                        </p:tav>
                                        <p:tav tm="100000">
                                          <p:val>
                                            <p:strVal val="#ppt_y"/>
                                          </p:val>
                                        </p:tav>
                                      </p:tavLst>
                                    </p:anim>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62470"/>
                                        </p:tgtEl>
                                        <p:attrNameLst>
                                          <p:attrName>style.visibility</p:attrName>
                                        </p:attrNameLst>
                                      </p:cBhvr>
                                      <p:to>
                                        <p:strVal val="visible"/>
                                      </p:to>
                                    </p:set>
                                    <p:anim calcmode="lin" valueType="num">
                                      <p:cBhvr additive="base">
                                        <p:cTn id="22" dur="500" fill="hold"/>
                                        <p:tgtEl>
                                          <p:spTgt spid="62470"/>
                                        </p:tgtEl>
                                        <p:attrNameLst>
                                          <p:attrName>ppt_x</p:attrName>
                                        </p:attrNameLst>
                                      </p:cBhvr>
                                      <p:tavLst>
                                        <p:tav tm="0">
                                          <p:val>
                                            <p:strVal val="#ppt_x"/>
                                          </p:val>
                                        </p:tav>
                                        <p:tav tm="100000">
                                          <p:val>
                                            <p:strVal val="#ppt_x"/>
                                          </p:val>
                                        </p:tav>
                                      </p:tavLst>
                                    </p:anim>
                                    <p:anim calcmode="lin" valueType="num">
                                      <p:cBhvr additive="base">
                                        <p:cTn id="23" dur="500" fill="hold"/>
                                        <p:tgtEl>
                                          <p:spTgt spid="62470"/>
                                        </p:tgtEl>
                                        <p:attrNameLst>
                                          <p:attrName>ppt_y</p:attrName>
                                        </p:attrNameLst>
                                      </p:cBhvr>
                                      <p:tavLst>
                                        <p:tav tm="0">
                                          <p:val>
                                            <p:strVal val="1+#ppt_h/2"/>
                                          </p:val>
                                        </p:tav>
                                        <p:tav tm="100000">
                                          <p:val>
                                            <p:strVal val="#ppt_y"/>
                                          </p:val>
                                        </p:tav>
                                      </p:tavLst>
                                    </p:anim>
                                  </p:childTnLst>
                                </p:cTn>
                              </p:par>
                              <p:par>
                                <p:cTn id="24" presetID="3"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linds(horizont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image5"/>
          <p:cNvPicPr>
            <a:picLocks noChangeAspect="1" noChangeArrowheads="1"/>
          </p:cNvPicPr>
          <p:nvPr/>
        </p:nvPicPr>
        <p:blipFill>
          <a:blip r:embed="rId2">
            <a:extLst>
              <a:ext uri="{28A0092B-C50C-407E-A947-70E740481C1C}">
                <a14:useLocalDpi xmlns:a14="http://schemas.microsoft.com/office/drawing/2010/main" val="0"/>
              </a:ext>
            </a:extLst>
          </a:blip>
          <a:srcRect b="14915"/>
          <a:stretch>
            <a:fillRect/>
          </a:stretch>
        </p:blipFill>
        <p:spPr bwMode="auto">
          <a:xfrm>
            <a:off x="857250" y="1143000"/>
            <a:ext cx="6069013" cy="562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imag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5200" y="1133475"/>
            <a:ext cx="3805238"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57250" y="142875"/>
            <a:ext cx="8072438" cy="1000125"/>
          </a:xfrm>
        </p:spPr>
        <p:txBody>
          <a:bodyPr/>
          <a:lstStyle/>
          <a:p>
            <a:pPr eaLnBrk="1" fontAlgn="auto" hangingPunct="1">
              <a:spcAft>
                <a:spcPts val="0"/>
              </a:spcAft>
              <a:defRPr/>
            </a:pPr>
            <a:r>
              <a:rPr lang="en-CA" dirty="0" smtClean="0">
                <a:solidFill>
                  <a:schemeClr val="tx2">
                    <a:satMod val="130000"/>
                  </a:schemeClr>
                </a:solidFill>
              </a:rPr>
              <a:t>Some Examples From Print</a:t>
            </a:r>
            <a:endParaRPr lang="en-CA" dirty="0">
              <a:solidFill>
                <a:schemeClr val="tx2">
                  <a:satMod val="130000"/>
                </a:schemeClr>
              </a:solidFill>
            </a:endParaRPr>
          </a:p>
        </p:txBody>
      </p:sp>
      <p:sp>
        <p:nvSpPr>
          <p:cNvPr id="67590" name="Content Placeholder 2"/>
          <p:cNvSpPr>
            <a:spLocks noGrp="1"/>
          </p:cNvSpPr>
          <p:nvPr>
            <p:ph idx="1"/>
          </p:nvPr>
        </p:nvSpPr>
        <p:spPr>
          <a:xfrm>
            <a:off x="852488" y="1157109"/>
            <a:ext cx="8077200" cy="5072063"/>
          </a:xfrm>
        </p:spPr>
        <p:txBody>
          <a:bodyPr/>
          <a:lstStyle/>
          <a:p>
            <a:endParaRPr lang="en-US" alt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nodeType="clickEffect">
                                  <p:stCondLst>
                                    <p:cond delay="0"/>
                                  </p:stCondLst>
                                  <p:childTnLst>
                                    <p:animEffect transition="out" filter="blinds(horizont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xit" presetSubtype="10" fill="hold" nodeType="clickEffect">
                                  <p:stCondLst>
                                    <p:cond delay="0"/>
                                  </p:stCondLst>
                                  <p:childTnLst>
                                    <p:animEffect transition="out" filter="checkerboard(across)">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smtClean="0">
                <a:solidFill>
                  <a:schemeClr val="tx2">
                    <a:satMod val="130000"/>
                  </a:schemeClr>
                </a:solidFill>
              </a:rPr>
              <a:t>Some Terminology</a:t>
            </a:r>
            <a:endParaRPr lang="en-CA" dirty="0">
              <a:solidFill>
                <a:schemeClr val="tx2">
                  <a:satMod val="130000"/>
                </a:schemeClr>
              </a:solidFill>
            </a:endParaRPr>
          </a:p>
        </p:txBody>
      </p:sp>
      <p:sp>
        <p:nvSpPr>
          <p:cNvPr id="3" name="Content Placeholder 2"/>
          <p:cNvSpPr>
            <a:spLocks noGrp="1"/>
          </p:cNvSpPr>
          <p:nvPr>
            <p:ph idx="1"/>
          </p:nvPr>
        </p:nvSpPr>
        <p:spPr>
          <a:xfrm>
            <a:off x="857250" y="1143000"/>
            <a:ext cx="8077200" cy="5214938"/>
          </a:xfrm>
        </p:spPr>
        <p:txBody>
          <a:bodyPr>
            <a:normAutofit fontScale="92500"/>
          </a:bodyPr>
          <a:lstStyle/>
          <a:p>
            <a:pPr marL="365760" indent="-283464" eaLnBrk="1" fontAlgn="auto" hangingPunct="1">
              <a:spcAft>
                <a:spcPts val="0"/>
              </a:spcAft>
              <a:buFont typeface="Wingdings 2"/>
              <a:buChar char=""/>
              <a:defRPr/>
            </a:pPr>
            <a:r>
              <a:rPr lang="en-CA" b="1" dirty="0" smtClean="0"/>
              <a:t>Font Type </a:t>
            </a:r>
            <a:r>
              <a:rPr lang="en-CA" dirty="0" smtClean="0"/>
              <a:t>(or </a:t>
            </a:r>
            <a:r>
              <a:rPr lang="en-CA" b="1" dirty="0" smtClean="0"/>
              <a:t>Typeface</a:t>
            </a:r>
            <a:r>
              <a:rPr lang="en-CA" dirty="0" smtClean="0"/>
              <a:t> or sometimes just </a:t>
            </a:r>
            <a:r>
              <a:rPr lang="en-CA" b="1" dirty="0" smtClean="0"/>
              <a:t>Font</a:t>
            </a:r>
            <a:r>
              <a:rPr lang="en-CA" dirty="0" smtClean="0"/>
              <a:t>)</a:t>
            </a:r>
          </a:p>
          <a:p>
            <a:pPr marL="640080" lvl="1" indent="-237744" eaLnBrk="1" fontAlgn="auto" hangingPunct="1">
              <a:spcAft>
                <a:spcPts val="0"/>
              </a:spcAft>
              <a:buFont typeface="Verdana"/>
              <a:buChar char="◦"/>
              <a:defRPr/>
            </a:pPr>
            <a:r>
              <a:rPr lang="en-CA" dirty="0" smtClean="0"/>
              <a:t>Characters that have a common design are grouped into families called Font Types</a:t>
            </a:r>
          </a:p>
          <a:p>
            <a:pPr marL="640080" lvl="1" indent="-237744" eaLnBrk="1" fontAlgn="auto" hangingPunct="1">
              <a:spcAft>
                <a:spcPts val="0"/>
              </a:spcAft>
              <a:buFont typeface="Verdana"/>
              <a:buChar char="◦"/>
              <a:defRPr/>
            </a:pPr>
            <a:r>
              <a:rPr lang="en-CA" b="1" dirty="0" smtClean="0">
                <a:solidFill>
                  <a:schemeClr val="accent1"/>
                </a:solidFill>
              </a:rPr>
              <a:t>QUESTION: Can you name two Font types?</a:t>
            </a:r>
          </a:p>
          <a:p>
            <a:pPr marL="886968" lvl="2" eaLnBrk="1" fontAlgn="auto" hangingPunct="1">
              <a:spcAft>
                <a:spcPts val="0"/>
              </a:spcAft>
              <a:buFont typeface="Wingdings 2"/>
              <a:buChar char=""/>
              <a:defRPr/>
            </a:pPr>
            <a:r>
              <a:rPr lang="en-CA" sz="3200" dirty="0" smtClean="0">
                <a:latin typeface="Arial" pitchFamily="34" charset="0"/>
                <a:cs typeface="Arial" pitchFamily="34" charset="0"/>
              </a:rPr>
              <a:t>Arial</a:t>
            </a:r>
          </a:p>
          <a:p>
            <a:pPr marL="886968" lvl="2" eaLnBrk="1" fontAlgn="auto" hangingPunct="1">
              <a:spcAft>
                <a:spcPts val="0"/>
              </a:spcAft>
              <a:buFont typeface="Wingdings 2"/>
              <a:buChar char=""/>
              <a:defRPr/>
            </a:pPr>
            <a:r>
              <a:rPr lang="en-CA" sz="3200" dirty="0" smtClean="0">
                <a:latin typeface="Arial Black" pitchFamily="34" charset="0"/>
              </a:rPr>
              <a:t>Arial Black</a:t>
            </a:r>
          </a:p>
          <a:p>
            <a:pPr marL="886968" lvl="2" eaLnBrk="1" fontAlgn="auto" hangingPunct="1">
              <a:spcAft>
                <a:spcPts val="0"/>
              </a:spcAft>
              <a:buFont typeface="Wingdings 2"/>
              <a:buChar char=""/>
              <a:defRPr/>
            </a:pPr>
            <a:r>
              <a:rPr lang="en-CA" sz="3200" dirty="0" smtClean="0">
                <a:latin typeface="Chiller" pitchFamily="82" charset="0"/>
              </a:rPr>
              <a:t>Chiller</a:t>
            </a:r>
          </a:p>
          <a:p>
            <a:pPr marL="886968" lvl="2" eaLnBrk="1" fontAlgn="auto" hangingPunct="1">
              <a:spcAft>
                <a:spcPts val="0"/>
              </a:spcAft>
              <a:buFont typeface="Wingdings 2"/>
              <a:buChar char=""/>
              <a:defRPr/>
            </a:pPr>
            <a:r>
              <a:rPr lang="en-CA" sz="3200" dirty="0" smtClean="0">
                <a:latin typeface="Times New Roman" pitchFamily="18" charset="0"/>
                <a:cs typeface="Times New Roman" pitchFamily="18" charset="0"/>
              </a:rPr>
              <a:t>Times New Roman </a:t>
            </a:r>
          </a:p>
          <a:p>
            <a:pPr marL="886968" lvl="2" eaLnBrk="1" fontAlgn="auto" hangingPunct="1">
              <a:spcAft>
                <a:spcPts val="0"/>
              </a:spcAft>
              <a:buFont typeface="Wingdings 2"/>
              <a:buChar char=""/>
              <a:defRPr/>
            </a:pPr>
            <a:r>
              <a:rPr lang="en-CA" sz="3200" dirty="0" smtClean="0">
                <a:latin typeface="Comic Sans MS" pitchFamily="66" charset="0"/>
              </a:rPr>
              <a:t>Comic Sans MS</a:t>
            </a:r>
            <a:endParaRPr lang="en-CA" sz="3200" dirty="0">
              <a:latin typeface="Comic Sans MS" pitchFamily="66" charset="0"/>
            </a:endParaRPr>
          </a:p>
        </p:txBody>
      </p:sp>
      <p:sp>
        <p:nvSpPr>
          <p:cNvPr id="4" name="Rectangle 3"/>
          <p:cNvSpPr/>
          <p:nvPr/>
        </p:nvSpPr>
        <p:spPr>
          <a:xfrm>
            <a:off x="1187450" y="3429000"/>
            <a:ext cx="7572375" cy="299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20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20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2000"/>
                                        <p:tgtEl>
                                          <p:spTgt spid="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2000"/>
                                        <p:tgtEl>
                                          <p:spTgt spid="3">
                                            <p:txEl>
                                              <p:pRg st="7" end="7"/>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xit" presetSubtype="10" fill="hold" grpId="0" nodeType="clickEffect">
                                  <p:stCondLst>
                                    <p:cond delay="0"/>
                                  </p:stCondLst>
                                  <p:childTnLst>
                                    <p:animEffect transition="out" filter="blinds(horizontal)">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Big Ideas for Today</a:t>
            </a:r>
            <a:endParaRPr lang="en-US" dirty="0"/>
          </a:p>
        </p:txBody>
      </p:sp>
      <p:sp>
        <p:nvSpPr>
          <p:cNvPr id="16387" name="Content Placeholder 2"/>
          <p:cNvSpPr>
            <a:spLocks noGrp="1"/>
          </p:cNvSpPr>
          <p:nvPr>
            <p:ph idx="1"/>
          </p:nvPr>
        </p:nvSpPr>
        <p:spPr/>
        <p:txBody>
          <a:bodyPr/>
          <a:lstStyle/>
          <a:p>
            <a:r>
              <a:rPr lang="en-US" altLang="en-US" smtClean="0"/>
              <a:t>Big Idea 1: First Impressions Matter!</a:t>
            </a:r>
          </a:p>
          <a:p>
            <a:pPr lvl="1"/>
            <a:r>
              <a:rPr lang="en-US" altLang="en-US" smtClean="0"/>
              <a:t>Using senses to communicate</a:t>
            </a:r>
          </a:p>
          <a:p>
            <a:pPr lvl="1"/>
            <a:r>
              <a:rPr lang="en-US" altLang="en-US" smtClean="0"/>
              <a:t>How do we spread ideas</a:t>
            </a:r>
          </a:p>
          <a:p>
            <a:pPr lvl="1"/>
            <a:r>
              <a:rPr lang="en-US" altLang="en-US" smtClean="0"/>
              <a:t>Why use the Internet?</a:t>
            </a:r>
          </a:p>
          <a:p>
            <a:r>
              <a:rPr lang="en-US" altLang="en-US" smtClean="0"/>
              <a:t>Big Idea 2:  What makes one design look better than another?</a:t>
            </a:r>
          </a:p>
          <a:p>
            <a:pPr lvl="1"/>
            <a:r>
              <a:rPr lang="en-US" altLang="en-US" smtClean="0"/>
              <a:t>CRAP </a:t>
            </a:r>
          </a:p>
          <a:p>
            <a:r>
              <a:rPr lang="en-US" altLang="en-US" smtClean="0"/>
              <a:t>Big Idea 3: Monitors and Needlepoint!</a:t>
            </a:r>
          </a:p>
          <a:p>
            <a:r>
              <a:rPr lang="en-US" altLang="en-US" smtClean="0"/>
              <a:t>Big Idea 4: Fonts</a:t>
            </a:r>
          </a:p>
          <a:p>
            <a:pPr lvl="1"/>
            <a:r>
              <a:rPr lang="en-US" altLang="en-US" smtClean="0">
                <a:latin typeface="Rosewood Std Regular" panose="04090804040204020202" pitchFamily="82" charset="0"/>
              </a:rPr>
              <a:t>Are</a:t>
            </a:r>
            <a:r>
              <a:rPr lang="en-US" altLang="en-US" smtClean="0"/>
              <a:t> </a:t>
            </a:r>
            <a:r>
              <a:rPr lang="en-US" altLang="en-US" smtClean="0">
                <a:latin typeface="Ink Free" panose="03080402000500000000" pitchFamily="66" charset="0"/>
              </a:rPr>
              <a:t>you</a:t>
            </a:r>
            <a:r>
              <a:rPr lang="en-US" altLang="en-US" smtClean="0"/>
              <a:t> </a:t>
            </a:r>
            <a:r>
              <a:rPr lang="en-US" altLang="en-US" smtClean="0">
                <a:latin typeface="Blackoak Std" panose="04050907060602020202" pitchFamily="82" charset="0"/>
              </a:rPr>
              <a:t>a</a:t>
            </a:r>
            <a:r>
              <a:rPr lang="en-US" altLang="en-US" smtClean="0"/>
              <a:t> </a:t>
            </a:r>
            <a:r>
              <a:rPr lang="en-US" altLang="en-US" smtClean="0">
                <a:latin typeface="Agency FB" panose="020B0503020202020204" pitchFamily="34" charset="0"/>
              </a:rPr>
              <a:t>font</a:t>
            </a:r>
            <a:r>
              <a:rPr lang="en-US" altLang="en-US" smtClean="0"/>
              <a:t> </a:t>
            </a:r>
            <a:r>
              <a:rPr lang="en-US" altLang="en-US" smtClean="0">
                <a:latin typeface="Algerian" panose="04020705040A02060702" pitchFamily="82" charset="0"/>
              </a:rPr>
              <a:t>savant?</a:t>
            </a:r>
            <a:r>
              <a:rPr lang="en-US" altLang="en-US" smtClean="0"/>
              <a:t> </a:t>
            </a:r>
          </a:p>
          <a:p>
            <a:endParaRPr lang="en-US" altLang="en-US" smtClean="0"/>
          </a:p>
          <a:p>
            <a:endParaRPr lang="en-US" altLang="en-US"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100" y="274638"/>
            <a:ext cx="7499350" cy="922337"/>
          </a:xfrm>
        </p:spPr>
        <p:txBody>
          <a:bodyPr/>
          <a:lstStyle/>
          <a:p>
            <a:pPr eaLnBrk="1" fontAlgn="auto" hangingPunct="1">
              <a:spcAft>
                <a:spcPts val="0"/>
              </a:spcAft>
              <a:defRPr/>
            </a:pPr>
            <a:r>
              <a:rPr lang="en-CA" dirty="0" smtClean="0">
                <a:solidFill>
                  <a:schemeClr val="tx2">
                    <a:satMod val="130000"/>
                  </a:schemeClr>
                </a:solidFill>
              </a:rPr>
              <a:t>Some Funky Fonts</a:t>
            </a:r>
            <a:endParaRPr lang="en-CA" dirty="0">
              <a:solidFill>
                <a:schemeClr val="tx2">
                  <a:satMod val="130000"/>
                </a:schemeClr>
              </a:solidFill>
            </a:endParaRPr>
          </a:p>
        </p:txBody>
      </p:sp>
      <p:pic>
        <p:nvPicPr>
          <p:cNvPr id="69635" name="Picture 18" descr="text_fu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052513"/>
            <a:ext cx="7058025" cy="453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69636" name="Text Box 19"/>
          <p:cNvSpPr txBox="1">
            <a:spLocks noChangeArrowheads="1"/>
          </p:cNvSpPr>
          <p:nvPr/>
        </p:nvSpPr>
        <p:spPr bwMode="auto">
          <a:xfrm>
            <a:off x="684213" y="5300663"/>
            <a:ext cx="734536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50000"/>
              </a:spcBef>
              <a:buClrTx/>
              <a:buSzTx/>
              <a:buFontTx/>
              <a:buNone/>
            </a:pPr>
            <a:r>
              <a:rPr lang="en-US" altLang="en-US" sz="1200" b="1"/>
              <a:t>Examples from:  “The Non-Designer’s Design Book by Robin Williams</a:t>
            </a:r>
          </a:p>
        </p:txBody>
      </p:sp>
      <p:sp>
        <p:nvSpPr>
          <p:cNvPr id="69637" name="Rectangle 5"/>
          <p:cNvSpPr>
            <a:spLocks noChangeArrowheads="1"/>
          </p:cNvSpPr>
          <p:nvPr/>
        </p:nvSpPr>
        <p:spPr bwMode="auto">
          <a:xfrm>
            <a:off x="684213" y="5589588"/>
            <a:ext cx="7775575"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50000"/>
              </a:spcBef>
              <a:buClrTx/>
              <a:buSzTx/>
              <a:buFontTx/>
              <a:buNone/>
            </a:pPr>
            <a:r>
              <a:rPr lang="en-US" altLang="en-US" sz="1800"/>
              <a:t>Try out these websites </a:t>
            </a:r>
            <a:r>
              <a:rPr lang="en-US" altLang="en-US" sz="1800">
                <a:sym typeface="Wingdings" panose="05000000000000000000" pitchFamily="2" charset="2"/>
              </a:rPr>
              <a:t> </a:t>
            </a:r>
            <a:r>
              <a:rPr lang="en-US" altLang="en-US" sz="1800">
                <a:sym typeface="Wingdings" panose="05000000000000000000" pitchFamily="2" charset="2"/>
                <a:hlinkClick r:id="rId3"/>
              </a:rPr>
              <a:t>http://www.flamingtext.com/Font-Baby-Kruffy</a:t>
            </a:r>
            <a:r>
              <a:rPr lang="en-US" altLang="en-US" sz="1800">
                <a:sym typeface="Wingdings" panose="05000000000000000000" pitchFamily="2" charset="2"/>
              </a:rPr>
              <a:t> </a:t>
            </a:r>
          </a:p>
          <a:p>
            <a:pPr eaLnBrk="1" hangingPunct="1">
              <a:spcBef>
                <a:spcPct val="50000"/>
              </a:spcBef>
              <a:buClrTx/>
              <a:buSzTx/>
              <a:buFontTx/>
              <a:buNone/>
            </a:pPr>
            <a:r>
              <a:rPr lang="en-US" altLang="en-US" sz="1800">
                <a:sym typeface="Wingdings" panose="05000000000000000000" pitchFamily="2" charset="2"/>
              </a:rPr>
              <a:t>Free fonts from Google  </a:t>
            </a:r>
            <a:r>
              <a:rPr lang="en-US" altLang="en-US" sz="1800">
                <a:sym typeface="Wingdings" panose="05000000000000000000" pitchFamily="2" charset="2"/>
                <a:hlinkClick r:id="rId4"/>
              </a:rPr>
              <a:t>http://www.google.com/webfonts</a:t>
            </a:r>
            <a:r>
              <a:rPr lang="en-US" altLang="en-US" sz="1800">
                <a:sym typeface="Wingdings" panose="05000000000000000000" pitchFamily="2" charset="2"/>
              </a:rPr>
              <a:t> (remind me to show you how you can use all these cool fonts!)</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endParaRPr lang="en-CA" dirty="0">
              <a:solidFill>
                <a:schemeClr val="tx2">
                  <a:satMod val="130000"/>
                </a:schemeClr>
              </a:solidFill>
            </a:endParaRPr>
          </a:p>
        </p:txBody>
      </p:sp>
      <p:sp>
        <p:nvSpPr>
          <p:cNvPr id="3" name="Content Placeholder 2"/>
          <p:cNvSpPr>
            <a:spLocks noGrp="1"/>
          </p:cNvSpPr>
          <p:nvPr>
            <p:ph idx="1"/>
          </p:nvPr>
        </p:nvSpPr>
        <p:spPr>
          <a:xfrm>
            <a:off x="857250" y="1285875"/>
            <a:ext cx="6523038" cy="5072063"/>
          </a:xfrm>
        </p:spPr>
        <p:txBody>
          <a:bodyPr>
            <a:normAutofit fontScale="77500" lnSpcReduction="20000"/>
          </a:bodyPr>
          <a:lstStyle/>
          <a:p>
            <a:pPr marL="365760" indent="-283464" eaLnBrk="1" fontAlgn="auto" hangingPunct="1">
              <a:spcAft>
                <a:spcPts val="0"/>
              </a:spcAft>
              <a:buFont typeface="Wingdings 2"/>
              <a:buChar char=""/>
              <a:defRPr/>
            </a:pPr>
            <a:r>
              <a:rPr lang="en-CA" dirty="0" smtClean="0"/>
              <a:t>Most typefaces or fonts are divided into one of two categories: </a:t>
            </a:r>
            <a:r>
              <a:rPr lang="en-CA" i="1" dirty="0" smtClean="0"/>
              <a:t>Serif</a:t>
            </a:r>
            <a:r>
              <a:rPr lang="en-CA" dirty="0" smtClean="0"/>
              <a:t> or </a:t>
            </a:r>
            <a:r>
              <a:rPr lang="en-CA" i="1" dirty="0" smtClean="0"/>
              <a:t>San Serif</a:t>
            </a:r>
          </a:p>
          <a:p>
            <a:pPr marL="640080" lvl="1" indent="-237744" eaLnBrk="1" fontAlgn="auto" hangingPunct="1">
              <a:spcAft>
                <a:spcPts val="0"/>
              </a:spcAft>
              <a:buFont typeface="Verdana"/>
              <a:buChar char="◦"/>
              <a:defRPr/>
            </a:pPr>
            <a:r>
              <a:rPr lang="en-CA" b="1" dirty="0" smtClean="0"/>
              <a:t>Serif</a:t>
            </a:r>
            <a:r>
              <a:rPr lang="en-CA" dirty="0" smtClean="0"/>
              <a:t>: has a fine line added to finish a letter stroke</a:t>
            </a:r>
          </a:p>
          <a:p>
            <a:pPr marL="886968" lvl="2" eaLnBrk="1" fontAlgn="auto" hangingPunct="1">
              <a:spcAft>
                <a:spcPts val="0"/>
              </a:spcAft>
              <a:buFont typeface="Wingdings 2"/>
              <a:buChar char=""/>
              <a:defRPr/>
            </a:pPr>
            <a:r>
              <a:rPr lang="en-CA" dirty="0" smtClean="0"/>
              <a:t>Always use serif fonts for large paragraphs of text. The human eye finds them easier to read!</a:t>
            </a:r>
          </a:p>
          <a:p>
            <a:pPr marL="886968" lvl="2" eaLnBrk="1" fontAlgn="auto" hangingPunct="1">
              <a:spcAft>
                <a:spcPts val="0"/>
              </a:spcAft>
              <a:buFont typeface="Wingdings 2"/>
              <a:buChar char=""/>
              <a:defRPr/>
            </a:pPr>
            <a:r>
              <a:rPr lang="en-CA" dirty="0" smtClean="0"/>
              <a:t>Examples:  </a:t>
            </a:r>
            <a:r>
              <a:rPr lang="en-CA" dirty="0" smtClean="0">
                <a:solidFill>
                  <a:schemeClr val="accent1"/>
                </a:solidFill>
                <a:latin typeface="Times New Roman" pitchFamily="18" charset="0"/>
                <a:cs typeface="Times New Roman" pitchFamily="18" charset="0"/>
              </a:rPr>
              <a:t>Times New Roman, </a:t>
            </a:r>
            <a:r>
              <a:rPr lang="en-CA" dirty="0" smtClean="0">
                <a:solidFill>
                  <a:schemeClr val="accent1"/>
                </a:solidFill>
                <a:latin typeface="Courier New" pitchFamily="49" charset="0"/>
                <a:cs typeface="Courier New" pitchFamily="49" charset="0"/>
              </a:rPr>
              <a:t>Courier</a:t>
            </a:r>
          </a:p>
          <a:p>
            <a:pPr marL="640080" lvl="1" indent="-237744" eaLnBrk="1" fontAlgn="auto" hangingPunct="1">
              <a:spcAft>
                <a:spcPts val="0"/>
              </a:spcAft>
              <a:buFont typeface="Verdana"/>
              <a:buChar char="◦"/>
              <a:defRPr/>
            </a:pPr>
            <a:r>
              <a:rPr lang="en-CA" b="1" dirty="0" smtClean="0"/>
              <a:t>San Serif</a:t>
            </a:r>
            <a:r>
              <a:rPr lang="en-CA" dirty="0" smtClean="0"/>
              <a:t>: no line added</a:t>
            </a:r>
          </a:p>
          <a:p>
            <a:pPr marL="886968" lvl="2" eaLnBrk="1" fontAlgn="auto" hangingPunct="1">
              <a:spcAft>
                <a:spcPts val="0"/>
              </a:spcAft>
              <a:buFont typeface="Wingdings 2"/>
              <a:buChar char=""/>
              <a:defRPr/>
            </a:pPr>
            <a:r>
              <a:rPr lang="en-CA" dirty="0" smtClean="0"/>
              <a:t>Best for headlines and headings</a:t>
            </a:r>
          </a:p>
          <a:p>
            <a:pPr marL="886968" lvl="2" eaLnBrk="1" fontAlgn="auto" hangingPunct="1">
              <a:spcAft>
                <a:spcPts val="0"/>
              </a:spcAft>
              <a:buFont typeface="Wingdings 2"/>
              <a:buChar char=""/>
              <a:defRPr/>
            </a:pPr>
            <a:r>
              <a:rPr lang="en-CA" dirty="0" smtClean="0"/>
              <a:t>Examples:  </a:t>
            </a:r>
            <a:r>
              <a:rPr lang="en-CA" dirty="0" smtClean="0">
                <a:solidFill>
                  <a:schemeClr val="accent1"/>
                </a:solidFill>
                <a:latin typeface="Comic Sans MS" pitchFamily="66" charset="0"/>
              </a:rPr>
              <a:t>Comic,</a:t>
            </a:r>
            <a:r>
              <a:rPr lang="en-CA" dirty="0" smtClean="0">
                <a:solidFill>
                  <a:schemeClr val="accent1"/>
                </a:solidFill>
              </a:rPr>
              <a:t> </a:t>
            </a:r>
            <a:r>
              <a:rPr lang="en-CA" dirty="0" smtClean="0">
                <a:solidFill>
                  <a:schemeClr val="accent1"/>
                </a:solidFill>
                <a:latin typeface="Arial" pitchFamily="34" charset="0"/>
                <a:cs typeface="Arial" pitchFamily="34" charset="0"/>
              </a:rPr>
              <a:t>Arial</a:t>
            </a:r>
          </a:p>
          <a:p>
            <a:pPr marL="366268" eaLnBrk="1" fontAlgn="auto" hangingPunct="1">
              <a:spcAft>
                <a:spcPts val="0"/>
              </a:spcAft>
              <a:buFont typeface="Wingdings 2"/>
              <a:buChar char=""/>
              <a:defRPr/>
            </a:pPr>
            <a:r>
              <a:rPr lang="en-CA" dirty="0">
                <a:hlinkClick r:id="rId2"/>
              </a:rPr>
              <a:t>https://</a:t>
            </a:r>
            <a:r>
              <a:rPr lang="en-CA" dirty="0" smtClean="0">
                <a:hlinkClick r:id="rId2"/>
              </a:rPr>
              <a:t>www.youtube.com/watch?v=Y50Dmh3SWys</a:t>
            </a:r>
            <a:endParaRPr lang="en-CA" dirty="0" smtClean="0"/>
          </a:p>
          <a:p>
            <a:pPr marL="366268" eaLnBrk="1" fontAlgn="auto" hangingPunct="1">
              <a:spcAft>
                <a:spcPts val="0"/>
              </a:spcAft>
              <a:buFont typeface="Wingdings 2"/>
              <a:buChar char=""/>
              <a:defRPr/>
            </a:pPr>
            <a:r>
              <a:rPr lang="en-CA" dirty="0" smtClean="0"/>
              <a:t>(</a:t>
            </a:r>
            <a:r>
              <a:rPr lang="en-CA" dirty="0"/>
              <a:t>NOTE</a:t>
            </a:r>
            <a:r>
              <a:rPr lang="en-CA" dirty="0" smtClean="0"/>
              <a:t>: the above video is just to get you thinking about fonts! Because Arial and Times Roman are standard on both Macs and Windows...it is FINE to use them </a:t>
            </a:r>
            <a:r>
              <a:rPr lang="en-CA" dirty="0" smtClean="0">
                <a:sym typeface="Wingdings" pitchFamily="2" charset="2"/>
              </a:rPr>
              <a:t>)</a:t>
            </a:r>
            <a:endParaRPr lang="en-CA" dirty="0"/>
          </a:p>
        </p:txBody>
      </p:sp>
      <p:pic>
        <p:nvPicPr>
          <p:cNvPr id="4" name="Picture 14" descr="serif_e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6625" y="2500313"/>
            <a:ext cx="165735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 descr="sans_serif_e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6625" y="4643438"/>
            <a:ext cx="161607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linds(horizontal)">
                                      <p:cBhvr>
                                        <p:cTn id="10" dur="500"/>
                                        <p:tgtEl>
                                          <p:spTgt spid="3">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blinds(horizontal)">
                                      <p:cBhvr>
                                        <p:cTn id="13" dur="500"/>
                                        <p:tgtEl>
                                          <p:spTgt spid="3">
                                            <p:txEl>
                                              <p:pRg st="3" end="3"/>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heckerboard(across)">
                                      <p:cBhvr>
                                        <p:cTn id="18" dur="500"/>
                                        <p:tgtEl>
                                          <p:spTgt spid="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ox(in)">
                                      <p:cBhvr>
                                        <p:cTn id="23" dur="500"/>
                                        <p:tgtEl>
                                          <p:spTgt spid="3">
                                            <p:txEl>
                                              <p:pRg st="4" end="4"/>
                                            </p:txEl>
                                          </p:spTgt>
                                        </p:tgtEl>
                                      </p:cBhvr>
                                    </p:animEffect>
                                  </p:childTnLst>
                                </p:cTn>
                              </p:par>
                              <p:par>
                                <p:cTn id="24" presetID="4" presetClass="entr" presetSubtype="16"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box(in)">
                                      <p:cBhvr>
                                        <p:cTn id="26" dur="500"/>
                                        <p:tgtEl>
                                          <p:spTgt spid="3">
                                            <p:txEl>
                                              <p:pRg st="5" end="5"/>
                                            </p:txEl>
                                          </p:spTgt>
                                        </p:tgtEl>
                                      </p:cBhvr>
                                    </p:animEffect>
                                  </p:childTnLst>
                                </p:cTn>
                              </p:par>
                              <p:par>
                                <p:cTn id="27" presetID="4" presetClass="entr" presetSubtype="16"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box(in)">
                                      <p:cBhvr>
                                        <p:cTn id="29" dur="500"/>
                                        <p:tgtEl>
                                          <p:spTgt spid="3">
                                            <p:txEl>
                                              <p:pRg st="6" end="6"/>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linds(horizontal)">
                                      <p:cBhvr>
                                        <p:cTn id="34" dur="500"/>
                                        <p:tgtEl>
                                          <p:spTgt spid="5"/>
                                        </p:tgtEl>
                                      </p:cBhvr>
                                    </p:animEffect>
                                  </p:childTnLst>
                                </p:cTn>
                              </p:par>
                              <p:par>
                                <p:cTn id="35" presetID="3" presetClass="entr" presetSubtype="10"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blinds(horizontal)">
                                      <p:cBhvr>
                                        <p:cTn id="37" dur="500"/>
                                        <p:tgtEl>
                                          <p:spTgt spid="3">
                                            <p:txEl>
                                              <p:pRg st="7" end="7"/>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blinds(horizontal)">
                                      <p:cBhvr>
                                        <p:cTn id="4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endParaRPr lang="en-CA" dirty="0">
              <a:solidFill>
                <a:schemeClr val="tx2">
                  <a:satMod val="130000"/>
                </a:schemeClr>
              </a:solidFill>
            </a:endParaRPr>
          </a:p>
        </p:txBody>
      </p:sp>
      <p:sp>
        <p:nvSpPr>
          <p:cNvPr id="71683" name="Content Placeholder 2"/>
          <p:cNvSpPr>
            <a:spLocks noGrp="1"/>
          </p:cNvSpPr>
          <p:nvPr>
            <p:ph idx="1"/>
          </p:nvPr>
        </p:nvSpPr>
        <p:spPr/>
        <p:txBody>
          <a:bodyPr/>
          <a:lstStyle/>
          <a:p>
            <a:pPr eaLnBrk="1" hangingPunct="1"/>
            <a:r>
              <a:rPr lang="en-CA" altLang="en-US" b="1" smtClean="0"/>
              <a:t>Style</a:t>
            </a:r>
          </a:p>
          <a:p>
            <a:pPr lvl="1" eaLnBrk="1" hangingPunct="1"/>
            <a:r>
              <a:rPr lang="en-CA" altLang="en-US" smtClean="0"/>
              <a:t>Variations in the appearance that allows the writer to emphasis parts of the text. </a:t>
            </a:r>
          </a:p>
          <a:p>
            <a:pPr lvl="1" eaLnBrk="1" hangingPunct="1"/>
            <a:r>
              <a:rPr lang="en-CA" altLang="en-US" smtClean="0"/>
              <a:t>Some examples</a:t>
            </a:r>
          </a:p>
          <a:p>
            <a:pPr lvl="2" eaLnBrk="1" hangingPunct="1"/>
            <a:r>
              <a:rPr lang="en-CA" altLang="en-US" b="1" smtClean="0">
                <a:latin typeface="Times New Roman" panose="02020603050405020304" pitchFamily="18" charset="0"/>
                <a:cs typeface="Times New Roman" panose="02020603050405020304" pitchFamily="18" charset="0"/>
              </a:rPr>
              <a:t>Bold Times New Roman</a:t>
            </a:r>
          </a:p>
          <a:p>
            <a:pPr lvl="2" eaLnBrk="1" hangingPunct="1"/>
            <a:r>
              <a:rPr lang="en-CA" altLang="en-US" i="1" smtClean="0">
                <a:latin typeface="Times New Roman" panose="02020603050405020304" pitchFamily="18" charset="0"/>
                <a:cs typeface="Times New Roman" panose="02020603050405020304" pitchFamily="18" charset="0"/>
              </a:rPr>
              <a:t>Italics Times New Roman</a:t>
            </a:r>
          </a:p>
          <a:p>
            <a:pPr lvl="2" eaLnBrk="1" hangingPunct="1"/>
            <a:r>
              <a:rPr lang="en-CA" altLang="en-US" u="sng" smtClean="0">
                <a:latin typeface="Times New Roman" panose="02020603050405020304" pitchFamily="18" charset="0"/>
                <a:cs typeface="Times New Roman" panose="02020603050405020304" pitchFamily="18" charset="0"/>
              </a:rPr>
              <a:t>Underline Times New Roman</a:t>
            </a:r>
          </a:p>
          <a:p>
            <a:pPr lvl="2" eaLnBrk="1" hangingPunct="1"/>
            <a:r>
              <a:rPr lang="en-CA" altLang="en-US" b="1" smtClean="0">
                <a:latin typeface="Comic Sans MS" panose="030F0702030302020204" pitchFamily="66" charset="0"/>
              </a:rPr>
              <a:t>Bold Comic</a:t>
            </a:r>
          </a:p>
          <a:p>
            <a:pPr lvl="2" eaLnBrk="1" hangingPunct="1"/>
            <a:r>
              <a:rPr lang="en-CA" altLang="en-US" i="1" smtClean="0">
                <a:latin typeface="Comic Sans MS" panose="030F0702030302020204" pitchFamily="66" charset="0"/>
              </a:rPr>
              <a:t>Italics Comic</a:t>
            </a:r>
          </a:p>
          <a:p>
            <a:pPr lvl="2" eaLnBrk="1" hangingPunct="1"/>
            <a:r>
              <a:rPr lang="en-CA" altLang="en-US" u="sng" smtClean="0">
                <a:latin typeface="Comic Sans MS" panose="030F0702030302020204" pitchFamily="66" charset="0"/>
              </a:rPr>
              <a:t>Underline Comic</a:t>
            </a:r>
          </a:p>
          <a:p>
            <a:pPr lvl="2" eaLnBrk="1" hangingPunct="1"/>
            <a:endParaRPr lang="en-CA" altLang="en-US" smtClean="0"/>
          </a:p>
          <a:p>
            <a:pPr lvl="2" eaLnBrk="1" hangingPunct="1"/>
            <a:endParaRPr lang="en-CA" altLang="en-US" smtClean="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Case</a:t>
            </a:r>
            <a:endParaRPr lang="en-US" dirty="0"/>
          </a:p>
        </p:txBody>
      </p:sp>
      <p:sp>
        <p:nvSpPr>
          <p:cNvPr id="64515" name="Content Placeholder 2"/>
          <p:cNvSpPr>
            <a:spLocks noGrp="1"/>
          </p:cNvSpPr>
          <p:nvPr>
            <p:ph idx="1"/>
          </p:nvPr>
        </p:nvSpPr>
        <p:spPr>
          <a:xfrm>
            <a:off x="857250" y="1285875"/>
            <a:ext cx="6883400" cy="5072063"/>
          </a:xfrm>
        </p:spPr>
        <p:txBody>
          <a:bodyPr/>
          <a:lstStyle/>
          <a:p>
            <a:pPr>
              <a:defRPr/>
            </a:pPr>
            <a:r>
              <a:rPr lang="en-US" altLang="en-US" dirty="0" smtClean="0"/>
              <a:t>Why does case matter?</a:t>
            </a:r>
          </a:p>
          <a:p>
            <a:pPr marL="82550" indent="0">
              <a:buFont typeface="Wingdings 2" panose="05020102010507070707" pitchFamily="18" charset="2"/>
              <a:buNone/>
              <a:defRPr/>
            </a:pPr>
            <a:endParaRPr lang="en-US" altLang="en-US" dirty="0" smtClean="0"/>
          </a:p>
          <a:p>
            <a:pPr marL="82550" indent="0">
              <a:buFont typeface="Wingdings 2" panose="05020102010507070707" pitchFamily="18" charset="2"/>
              <a:buNone/>
              <a:defRPr/>
            </a:pPr>
            <a:endParaRPr lang="en-US" altLang="en-US" dirty="0" smtClean="0"/>
          </a:p>
          <a:p>
            <a:pPr>
              <a:defRPr/>
            </a:pPr>
            <a:endParaRPr lang="en-US" altLang="en-US" dirty="0" smtClean="0"/>
          </a:p>
          <a:p>
            <a:pPr>
              <a:defRPr/>
            </a:pPr>
            <a:r>
              <a:rPr lang="en-US" altLang="en-US" dirty="0" smtClean="0">
                <a:solidFill>
                  <a:schemeClr val="accent1"/>
                </a:solidFill>
              </a:rPr>
              <a:t>QUESTION: What does this say?  </a:t>
            </a:r>
          </a:p>
          <a:p>
            <a:pPr lvl="1">
              <a:defRPr/>
            </a:pPr>
            <a:r>
              <a:rPr lang="en-US" altLang="en-US" dirty="0" smtClean="0"/>
              <a:t>I LOVE YOU</a:t>
            </a:r>
          </a:p>
          <a:p>
            <a:pPr lvl="1">
              <a:defRPr/>
            </a:pPr>
            <a:r>
              <a:rPr lang="en-US" altLang="en-US" dirty="0" smtClean="0"/>
              <a:t>I love you</a:t>
            </a:r>
          </a:p>
          <a:p>
            <a:pPr lvl="1">
              <a:defRPr/>
            </a:pPr>
            <a:r>
              <a:rPr lang="en-US" altLang="en-US" dirty="0" smtClean="0"/>
              <a:t>CATS AND DOGS</a:t>
            </a:r>
          </a:p>
          <a:p>
            <a:pPr lvl="1">
              <a:defRPr/>
            </a:pPr>
            <a:r>
              <a:rPr lang="en-US" altLang="en-US" dirty="0" smtClean="0"/>
              <a:t>cats and dogs</a:t>
            </a:r>
          </a:p>
        </p:txBody>
      </p:sp>
      <p:sp>
        <p:nvSpPr>
          <p:cNvPr id="5" name="Rectangle 4"/>
          <p:cNvSpPr/>
          <p:nvPr/>
        </p:nvSpPr>
        <p:spPr>
          <a:xfrm>
            <a:off x="1735138" y="4149725"/>
            <a:ext cx="835025" cy="3603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ectangle 5"/>
          <p:cNvSpPr/>
          <p:nvPr/>
        </p:nvSpPr>
        <p:spPr>
          <a:xfrm>
            <a:off x="2627313" y="4149725"/>
            <a:ext cx="720725" cy="3603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Rectangle 6"/>
          <p:cNvSpPr/>
          <p:nvPr/>
        </p:nvSpPr>
        <p:spPr>
          <a:xfrm>
            <a:off x="1581150" y="4633913"/>
            <a:ext cx="73025" cy="3603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p:cNvSpPr/>
          <p:nvPr/>
        </p:nvSpPr>
        <p:spPr>
          <a:xfrm>
            <a:off x="1581150" y="4140200"/>
            <a:ext cx="73025" cy="3603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Rectangle 8"/>
          <p:cNvSpPr/>
          <p:nvPr/>
        </p:nvSpPr>
        <p:spPr>
          <a:xfrm>
            <a:off x="1744663" y="4633913"/>
            <a:ext cx="71437" cy="3603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 name="Rectangle 9"/>
          <p:cNvSpPr/>
          <p:nvPr/>
        </p:nvSpPr>
        <p:spPr>
          <a:xfrm>
            <a:off x="1744663" y="4797425"/>
            <a:ext cx="576262" cy="215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2" name="Rectangle 11"/>
          <p:cNvSpPr/>
          <p:nvPr/>
        </p:nvSpPr>
        <p:spPr>
          <a:xfrm>
            <a:off x="2436813" y="4849813"/>
            <a:ext cx="142875" cy="2889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 name="Rectangle 12"/>
          <p:cNvSpPr/>
          <p:nvPr/>
        </p:nvSpPr>
        <p:spPr>
          <a:xfrm>
            <a:off x="2436813" y="4797425"/>
            <a:ext cx="574675" cy="215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 name="Rectangle 13"/>
          <p:cNvSpPr/>
          <p:nvPr/>
        </p:nvSpPr>
        <p:spPr>
          <a:xfrm>
            <a:off x="1571625" y="5238750"/>
            <a:ext cx="801688" cy="279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 name="Rectangle 14"/>
          <p:cNvSpPr/>
          <p:nvPr/>
        </p:nvSpPr>
        <p:spPr>
          <a:xfrm>
            <a:off x="3348038" y="5229225"/>
            <a:ext cx="979487" cy="2889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6" name="Rectangle 15"/>
          <p:cNvSpPr/>
          <p:nvPr/>
        </p:nvSpPr>
        <p:spPr>
          <a:xfrm>
            <a:off x="2432050" y="5238750"/>
            <a:ext cx="815975" cy="269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7" name="Rectangle 16"/>
          <p:cNvSpPr/>
          <p:nvPr/>
        </p:nvSpPr>
        <p:spPr>
          <a:xfrm>
            <a:off x="2185988" y="5845175"/>
            <a:ext cx="533400" cy="2301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8" name="Rectangle 17"/>
          <p:cNvSpPr/>
          <p:nvPr/>
        </p:nvSpPr>
        <p:spPr>
          <a:xfrm>
            <a:off x="1841500" y="5641975"/>
            <a:ext cx="142875" cy="3603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9" name="Rectangle 18"/>
          <p:cNvSpPr/>
          <p:nvPr/>
        </p:nvSpPr>
        <p:spPr>
          <a:xfrm>
            <a:off x="1519238" y="5845175"/>
            <a:ext cx="628650" cy="2206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0" name="Rectangle 19"/>
          <p:cNvSpPr/>
          <p:nvPr/>
        </p:nvSpPr>
        <p:spPr>
          <a:xfrm>
            <a:off x="2824163" y="5838825"/>
            <a:ext cx="649287" cy="2270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Rectangle 20"/>
          <p:cNvSpPr/>
          <p:nvPr/>
        </p:nvSpPr>
        <p:spPr>
          <a:xfrm>
            <a:off x="2565400" y="5641975"/>
            <a:ext cx="144463" cy="3603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2" name="Rectangle 21"/>
          <p:cNvSpPr/>
          <p:nvPr/>
        </p:nvSpPr>
        <p:spPr>
          <a:xfrm>
            <a:off x="2887663" y="5641975"/>
            <a:ext cx="142875" cy="3603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3" name="Rectangle 22"/>
          <p:cNvSpPr/>
          <p:nvPr/>
        </p:nvSpPr>
        <p:spPr>
          <a:xfrm>
            <a:off x="3200400" y="5895975"/>
            <a:ext cx="142875" cy="2889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3" presetClass="exit" presetSubtype="10" fill="hold" grpId="0" nodeType="withEffect">
                                  <p:stCondLst>
                                    <p:cond delay="0"/>
                                  </p:stCondLst>
                                  <p:childTnLst>
                                    <p:animEffect transition="out" filter="blinds(horizont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xit" presetSubtype="10" fill="hold" grpId="0" nodeType="clickEffect">
                                  <p:stCondLst>
                                    <p:cond delay="0"/>
                                  </p:stCondLst>
                                  <p:childTnLst>
                                    <p:animEffect transition="out" filter="blinds(horizontal)">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3" presetClass="exit" presetSubtype="10" fill="hold" grpId="0" nodeType="withEffect">
                                  <p:stCondLst>
                                    <p:cond delay="0"/>
                                  </p:stCondLst>
                                  <p:childTnLst>
                                    <p:animEffect transition="out" filter="blinds(horizontal)">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par>
                                <p:cTn id="22" presetID="3" presetClass="exit" presetSubtype="10" fill="hold" grpId="0" nodeType="withEffect">
                                  <p:stCondLst>
                                    <p:cond delay="0"/>
                                  </p:stCondLst>
                                  <p:childTnLst>
                                    <p:animEffect transition="out" filter="blinds(horizontal)">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par>
                                <p:cTn id="25" presetID="3" presetClass="exit" presetSubtype="10" fill="hold" grpId="0" nodeType="withEffect">
                                  <p:stCondLst>
                                    <p:cond delay="0"/>
                                  </p:stCondLst>
                                  <p:childTnLst>
                                    <p:animEffect transition="out" filter="blinds(horizontal)">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par>
                                <p:cTn id="28" presetID="3" presetClass="exit" presetSubtype="10" fill="hold" grpId="0" nodeType="withEffect">
                                  <p:stCondLst>
                                    <p:cond delay="0"/>
                                  </p:stCondLst>
                                  <p:childTnLst>
                                    <p:animEffect transition="out" filter="blinds(horizontal)">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xit" presetSubtype="10" fill="hold" grpId="0" nodeType="clickEffect">
                                  <p:stCondLst>
                                    <p:cond delay="0"/>
                                  </p:stCondLst>
                                  <p:childTnLst>
                                    <p:animEffect transition="out" filter="blinds(horizontal)">
                                      <p:cBhvr>
                                        <p:cTn id="34" dur="500"/>
                                        <p:tgtEl>
                                          <p:spTgt spid="14"/>
                                        </p:tgtEl>
                                      </p:cBhvr>
                                    </p:animEffect>
                                    <p:set>
                                      <p:cBhvr>
                                        <p:cTn id="35" dur="1" fill="hold">
                                          <p:stCondLst>
                                            <p:cond delay="499"/>
                                          </p:stCondLst>
                                        </p:cTn>
                                        <p:tgtEl>
                                          <p:spTgt spid="14"/>
                                        </p:tgtEl>
                                        <p:attrNameLst>
                                          <p:attrName>style.visibility</p:attrName>
                                        </p:attrNameLst>
                                      </p:cBhvr>
                                      <p:to>
                                        <p:strVal val="hidden"/>
                                      </p:to>
                                    </p:set>
                                  </p:childTnLst>
                                </p:cTn>
                              </p:par>
                              <p:par>
                                <p:cTn id="36" presetID="3" presetClass="exit" presetSubtype="10" fill="hold" grpId="0" nodeType="withEffect">
                                  <p:stCondLst>
                                    <p:cond delay="0"/>
                                  </p:stCondLst>
                                  <p:childTnLst>
                                    <p:animEffect transition="out" filter="blinds(horizontal)">
                                      <p:cBhvr>
                                        <p:cTn id="37" dur="500"/>
                                        <p:tgtEl>
                                          <p:spTgt spid="16"/>
                                        </p:tgtEl>
                                      </p:cBhvr>
                                    </p:animEffect>
                                    <p:set>
                                      <p:cBhvr>
                                        <p:cTn id="38" dur="1" fill="hold">
                                          <p:stCondLst>
                                            <p:cond delay="499"/>
                                          </p:stCondLst>
                                        </p:cTn>
                                        <p:tgtEl>
                                          <p:spTgt spid="16"/>
                                        </p:tgtEl>
                                        <p:attrNameLst>
                                          <p:attrName>style.visibility</p:attrName>
                                        </p:attrNameLst>
                                      </p:cBhvr>
                                      <p:to>
                                        <p:strVal val="hidden"/>
                                      </p:to>
                                    </p:set>
                                  </p:childTnLst>
                                </p:cTn>
                              </p:par>
                              <p:par>
                                <p:cTn id="39" presetID="3" presetClass="exit" presetSubtype="10" fill="hold" grpId="0" nodeType="withEffect">
                                  <p:stCondLst>
                                    <p:cond delay="0"/>
                                  </p:stCondLst>
                                  <p:childTnLst>
                                    <p:animEffect transition="out" filter="blinds(horizontal)">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xit" presetSubtype="10" fill="hold" grpId="0" nodeType="clickEffect">
                                  <p:stCondLst>
                                    <p:cond delay="0"/>
                                  </p:stCondLst>
                                  <p:childTnLst>
                                    <p:animEffect transition="out" filter="blinds(horizontal)">
                                      <p:cBhvr>
                                        <p:cTn id="45" dur="500"/>
                                        <p:tgtEl>
                                          <p:spTgt spid="19"/>
                                        </p:tgtEl>
                                      </p:cBhvr>
                                    </p:animEffect>
                                    <p:set>
                                      <p:cBhvr>
                                        <p:cTn id="46" dur="1" fill="hold">
                                          <p:stCondLst>
                                            <p:cond delay="499"/>
                                          </p:stCondLst>
                                        </p:cTn>
                                        <p:tgtEl>
                                          <p:spTgt spid="19"/>
                                        </p:tgtEl>
                                        <p:attrNameLst>
                                          <p:attrName>style.visibility</p:attrName>
                                        </p:attrNameLst>
                                      </p:cBhvr>
                                      <p:to>
                                        <p:strVal val="hidden"/>
                                      </p:to>
                                    </p:set>
                                  </p:childTnLst>
                                </p:cTn>
                              </p:par>
                              <p:par>
                                <p:cTn id="47" presetID="3" presetClass="exit" presetSubtype="10" fill="hold" grpId="0" nodeType="withEffect">
                                  <p:stCondLst>
                                    <p:cond delay="0"/>
                                  </p:stCondLst>
                                  <p:childTnLst>
                                    <p:animEffect transition="out" filter="blinds(horizontal)">
                                      <p:cBhvr>
                                        <p:cTn id="48" dur="500"/>
                                        <p:tgtEl>
                                          <p:spTgt spid="18"/>
                                        </p:tgtEl>
                                      </p:cBhvr>
                                    </p:animEffect>
                                    <p:set>
                                      <p:cBhvr>
                                        <p:cTn id="49" dur="1" fill="hold">
                                          <p:stCondLst>
                                            <p:cond delay="499"/>
                                          </p:stCondLst>
                                        </p:cTn>
                                        <p:tgtEl>
                                          <p:spTgt spid="18"/>
                                        </p:tgtEl>
                                        <p:attrNameLst>
                                          <p:attrName>style.visibility</p:attrName>
                                        </p:attrNameLst>
                                      </p:cBhvr>
                                      <p:to>
                                        <p:strVal val="hidden"/>
                                      </p:to>
                                    </p:set>
                                  </p:childTnLst>
                                </p:cTn>
                              </p:par>
                              <p:par>
                                <p:cTn id="50" presetID="3" presetClass="exit" presetSubtype="10" fill="hold" grpId="0" nodeType="withEffect">
                                  <p:stCondLst>
                                    <p:cond delay="0"/>
                                  </p:stCondLst>
                                  <p:childTnLst>
                                    <p:animEffect transition="out" filter="blinds(horizontal)">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par>
                                <p:cTn id="53" presetID="3" presetClass="exit" presetSubtype="10" fill="hold" grpId="0" nodeType="withEffect">
                                  <p:stCondLst>
                                    <p:cond delay="0"/>
                                  </p:stCondLst>
                                  <p:childTnLst>
                                    <p:animEffect transition="out" filter="blinds(horizontal)">
                                      <p:cBhvr>
                                        <p:cTn id="54" dur="500"/>
                                        <p:tgtEl>
                                          <p:spTgt spid="21"/>
                                        </p:tgtEl>
                                      </p:cBhvr>
                                    </p:animEffect>
                                    <p:set>
                                      <p:cBhvr>
                                        <p:cTn id="55" dur="1" fill="hold">
                                          <p:stCondLst>
                                            <p:cond delay="499"/>
                                          </p:stCondLst>
                                        </p:cTn>
                                        <p:tgtEl>
                                          <p:spTgt spid="21"/>
                                        </p:tgtEl>
                                        <p:attrNameLst>
                                          <p:attrName>style.visibility</p:attrName>
                                        </p:attrNameLst>
                                      </p:cBhvr>
                                      <p:to>
                                        <p:strVal val="hidden"/>
                                      </p:to>
                                    </p:set>
                                  </p:childTnLst>
                                </p:cTn>
                              </p:par>
                              <p:par>
                                <p:cTn id="56" presetID="3" presetClass="exit" presetSubtype="10" fill="hold" grpId="0" nodeType="withEffect">
                                  <p:stCondLst>
                                    <p:cond delay="0"/>
                                  </p:stCondLst>
                                  <p:childTnLst>
                                    <p:animEffect transition="out" filter="blinds(horizontal)">
                                      <p:cBhvr>
                                        <p:cTn id="57" dur="500"/>
                                        <p:tgtEl>
                                          <p:spTgt spid="22"/>
                                        </p:tgtEl>
                                      </p:cBhvr>
                                    </p:animEffect>
                                    <p:set>
                                      <p:cBhvr>
                                        <p:cTn id="58" dur="1" fill="hold">
                                          <p:stCondLst>
                                            <p:cond delay="499"/>
                                          </p:stCondLst>
                                        </p:cTn>
                                        <p:tgtEl>
                                          <p:spTgt spid="22"/>
                                        </p:tgtEl>
                                        <p:attrNameLst>
                                          <p:attrName>style.visibility</p:attrName>
                                        </p:attrNameLst>
                                      </p:cBhvr>
                                      <p:to>
                                        <p:strVal val="hidden"/>
                                      </p:to>
                                    </p:set>
                                  </p:childTnLst>
                                </p:cTn>
                              </p:par>
                              <p:par>
                                <p:cTn id="59" presetID="3" presetClass="exit" presetSubtype="10" fill="hold" grpId="0" nodeType="withEffect">
                                  <p:stCondLst>
                                    <p:cond delay="0"/>
                                  </p:stCondLst>
                                  <p:childTnLst>
                                    <p:animEffect transition="out" filter="blinds(horizontal)">
                                      <p:cBhvr>
                                        <p:cTn id="60" dur="500"/>
                                        <p:tgtEl>
                                          <p:spTgt spid="23"/>
                                        </p:tgtEl>
                                      </p:cBhvr>
                                    </p:animEffect>
                                    <p:set>
                                      <p:cBhvr>
                                        <p:cTn id="61" dur="1" fill="hold">
                                          <p:stCondLst>
                                            <p:cond delay="499"/>
                                          </p:stCondLst>
                                        </p:cTn>
                                        <p:tgtEl>
                                          <p:spTgt spid="23"/>
                                        </p:tgtEl>
                                        <p:attrNameLst>
                                          <p:attrName>style.visibility</p:attrName>
                                        </p:attrNameLst>
                                      </p:cBhvr>
                                      <p:to>
                                        <p:strVal val="hidden"/>
                                      </p:to>
                                    </p:set>
                                  </p:childTnLst>
                                </p:cTn>
                              </p:par>
                              <p:par>
                                <p:cTn id="62" presetID="3" presetClass="exit" presetSubtype="10" fill="hold" grpId="0" nodeType="withEffect">
                                  <p:stCondLst>
                                    <p:cond delay="0"/>
                                  </p:stCondLst>
                                  <p:childTnLst>
                                    <p:animEffect transition="out" filter="blinds(horizontal)">
                                      <p:cBhvr>
                                        <p:cTn id="63" dur="500"/>
                                        <p:tgtEl>
                                          <p:spTgt spid="20"/>
                                        </p:tgtEl>
                                      </p:cBhvr>
                                    </p:animEffect>
                                    <p:set>
                                      <p:cBhvr>
                                        <p:cTn id="64"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endParaRPr lang="en-CA" dirty="0">
              <a:solidFill>
                <a:schemeClr val="tx2">
                  <a:satMod val="130000"/>
                </a:schemeClr>
              </a:solidFill>
            </a:endParaRPr>
          </a:p>
        </p:txBody>
      </p:sp>
      <p:sp>
        <p:nvSpPr>
          <p:cNvPr id="73731" name="Content Placeholder 2"/>
          <p:cNvSpPr>
            <a:spLocks noGrp="1"/>
          </p:cNvSpPr>
          <p:nvPr>
            <p:ph idx="1"/>
          </p:nvPr>
        </p:nvSpPr>
        <p:spPr>
          <a:xfrm>
            <a:off x="714375" y="214313"/>
            <a:ext cx="8077200" cy="5072062"/>
          </a:xfrm>
        </p:spPr>
        <p:txBody>
          <a:bodyPr/>
          <a:lstStyle/>
          <a:p>
            <a:pPr eaLnBrk="1" hangingPunct="1"/>
            <a:r>
              <a:rPr lang="en-CA" altLang="en-US" b="1" smtClean="0"/>
              <a:t>Case</a:t>
            </a:r>
          </a:p>
          <a:p>
            <a:pPr lvl="1" eaLnBrk="1" hangingPunct="1"/>
            <a:r>
              <a:rPr lang="en-CA" altLang="en-US" smtClean="0"/>
              <a:t>In general it is </a:t>
            </a:r>
            <a:r>
              <a:rPr lang="en-CA" altLang="en-US" b="1" smtClean="0"/>
              <a:t>much</a:t>
            </a:r>
            <a:r>
              <a:rPr lang="en-CA" altLang="en-US" smtClean="0"/>
              <a:t> easier to read mixed case than all uppercase. Save uppercase for headlines.</a:t>
            </a:r>
          </a:p>
        </p:txBody>
      </p:sp>
      <p:pic>
        <p:nvPicPr>
          <p:cNvPr id="73732" name="Picture 6" descr="newspaper_tex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643063"/>
            <a:ext cx="6929438" cy="505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Content Placeholder 2"/>
          <p:cNvSpPr>
            <a:spLocks noGrp="1"/>
          </p:cNvSpPr>
          <p:nvPr>
            <p:ph idx="1"/>
          </p:nvPr>
        </p:nvSpPr>
        <p:spPr>
          <a:xfrm>
            <a:off x="760413" y="431800"/>
            <a:ext cx="8077200" cy="4714875"/>
          </a:xfrm>
        </p:spPr>
        <p:txBody>
          <a:bodyPr/>
          <a:lstStyle/>
          <a:p>
            <a:pPr eaLnBrk="1" hangingPunct="1">
              <a:defRPr/>
            </a:pPr>
            <a:r>
              <a:rPr lang="en-CA" altLang="en-US" b="1" dirty="0" smtClean="0"/>
              <a:t>Kerning</a:t>
            </a:r>
          </a:p>
          <a:p>
            <a:pPr lvl="1" eaLnBrk="1" hangingPunct="1">
              <a:defRPr/>
            </a:pPr>
            <a:r>
              <a:rPr lang="en-CA" altLang="en-US" dirty="0" smtClean="0"/>
              <a:t>What is wrong here?</a:t>
            </a:r>
          </a:p>
          <a:p>
            <a:pPr lvl="1" eaLnBrk="1" hangingPunct="1">
              <a:defRPr/>
            </a:pPr>
            <a:r>
              <a:rPr lang="en-CA" altLang="en-US" dirty="0" smtClean="0"/>
              <a:t>Adjusting the distance between pairs of letters</a:t>
            </a:r>
          </a:p>
          <a:p>
            <a:pPr lvl="1" eaLnBrk="1" hangingPunct="1">
              <a:defRPr/>
            </a:pPr>
            <a:r>
              <a:rPr lang="en-CA" altLang="en-US" dirty="0" smtClean="0"/>
              <a:t>In standard spacing distance between uppercase A and W seems farther than say H and N</a:t>
            </a:r>
          </a:p>
          <a:p>
            <a:pPr lvl="2" eaLnBrk="1" hangingPunct="1">
              <a:defRPr/>
            </a:pPr>
            <a:r>
              <a:rPr lang="en-CA" altLang="en-US" dirty="0" smtClean="0">
                <a:latin typeface="Times New Roman" panose="02020603050405020304" pitchFamily="18" charset="0"/>
                <a:cs typeface="Times New Roman" panose="02020603050405020304" pitchFamily="18" charset="0"/>
              </a:rPr>
              <a:t>AW  vs. HN</a:t>
            </a:r>
          </a:p>
          <a:p>
            <a:pPr lvl="2" eaLnBrk="1" hangingPunct="1">
              <a:defRPr/>
            </a:pPr>
            <a:r>
              <a:rPr lang="en-CA" altLang="en-US" dirty="0" smtClean="0">
                <a:cs typeface="Times New Roman" panose="02020603050405020304" pitchFamily="18" charset="0"/>
              </a:rPr>
              <a:t>We can use kerning to fix this</a:t>
            </a:r>
          </a:p>
          <a:p>
            <a:pPr lvl="2" eaLnBrk="1" hangingPunct="1">
              <a:defRPr/>
            </a:pPr>
            <a:r>
              <a:rPr lang="en-CA" altLang="en-US" dirty="0" smtClean="0">
                <a:cs typeface="Times New Roman" panose="02020603050405020304" pitchFamily="18" charset="0"/>
              </a:rPr>
              <a:t>OR to fix situations like I just showed </a:t>
            </a:r>
            <a:r>
              <a:rPr lang="en-CA" altLang="en-US" dirty="0" smtClean="0">
                <a:cs typeface="Times New Roman" panose="02020603050405020304" pitchFamily="18" charset="0"/>
                <a:sym typeface="Wingdings" panose="05000000000000000000" pitchFamily="2" charset="2"/>
              </a:rPr>
              <a:t> </a:t>
            </a:r>
            <a:endParaRPr lang="en-CA" altLang="en-US" dirty="0" smtClean="0">
              <a:cs typeface="Times New Roman" panose="02020603050405020304" pitchFamily="18" charset="0"/>
            </a:endParaRPr>
          </a:p>
          <a:p>
            <a:pPr lvl="2" eaLnBrk="1" hangingPunct="1">
              <a:defRPr/>
            </a:pPr>
            <a:r>
              <a:rPr lang="en-CA" altLang="en-US" b="1" dirty="0" smtClean="0">
                <a:solidFill>
                  <a:schemeClr val="accent1">
                    <a:lumMod val="60000"/>
                    <a:lumOff val="40000"/>
                  </a:schemeClr>
                </a:solidFill>
                <a:cs typeface="Times New Roman" panose="02020603050405020304" pitchFamily="18" charset="0"/>
              </a:rPr>
              <a:t>QUESTION:  Are you good at </a:t>
            </a:r>
            <a:r>
              <a:rPr lang="en-CA" altLang="en-US" b="1" i="1" dirty="0" smtClean="0">
                <a:solidFill>
                  <a:schemeClr val="accent1">
                    <a:lumMod val="60000"/>
                    <a:lumOff val="40000"/>
                  </a:schemeClr>
                </a:solidFill>
                <a:cs typeface="Times New Roman" panose="02020603050405020304" pitchFamily="18" charset="0"/>
              </a:rPr>
              <a:t>kerning</a:t>
            </a:r>
            <a:r>
              <a:rPr lang="en-CA" altLang="en-US" b="1" dirty="0" smtClean="0">
                <a:solidFill>
                  <a:schemeClr val="accent1">
                    <a:lumMod val="60000"/>
                    <a:lumOff val="40000"/>
                  </a:schemeClr>
                </a:solidFill>
                <a:cs typeface="Times New Roman" panose="02020603050405020304" pitchFamily="18" charset="0"/>
              </a:rPr>
              <a:t>? </a:t>
            </a:r>
            <a:r>
              <a:rPr lang="en-CA" altLang="en-US" b="1" dirty="0" smtClean="0">
                <a:solidFill>
                  <a:schemeClr val="accent1">
                    <a:lumMod val="60000"/>
                    <a:lumOff val="40000"/>
                  </a:schemeClr>
                </a:solidFill>
                <a:cs typeface="Times New Roman" panose="02020603050405020304" pitchFamily="18" charset="0"/>
                <a:hlinkClick r:id="rId2"/>
              </a:rPr>
              <a:t>Take the test!</a:t>
            </a:r>
            <a:endParaRPr lang="en-CA" altLang="en-US" b="1" dirty="0" smtClean="0">
              <a:solidFill>
                <a:schemeClr val="accent1">
                  <a:lumMod val="60000"/>
                  <a:lumOff val="40000"/>
                </a:schemeClr>
              </a:solidFill>
              <a:cs typeface="Times New Roman" panose="02020603050405020304" pitchFamily="18" charset="0"/>
            </a:endParaRPr>
          </a:p>
          <a:p>
            <a:pPr eaLnBrk="1" hangingPunct="1">
              <a:defRPr/>
            </a:pPr>
            <a:r>
              <a:rPr lang="en-CA" altLang="en-US" b="1" dirty="0" smtClean="0">
                <a:cs typeface="Times New Roman" panose="02020603050405020304" pitchFamily="18" charset="0"/>
              </a:rPr>
              <a:t>Tracking</a:t>
            </a:r>
          </a:p>
          <a:p>
            <a:pPr lvl="1" eaLnBrk="1" hangingPunct="1">
              <a:defRPr/>
            </a:pPr>
            <a:r>
              <a:rPr lang="en-CA" altLang="en-US" dirty="0" smtClean="0">
                <a:cs typeface="Times New Roman" panose="02020603050405020304" pitchFamily="18" charset="0"/>
              </a:rPr>
              <a:t>Adjusting the distance between all the letters</a:t>
            </a:r>
          </a:p>
          <a:p>
            <a:pPr lvl="1" eaLnBrk="1" hangingPunct="1">
              <a:defRPr/>
            </a:pPr>
            <a:r>
              <a:rPr lang="en-CA" altLang="en-US" dirty="0" smtClean="0">
                <a:cs typeface="Times New Roman" panose="02020603050405020304" pitchFamily="18" charset="0"/>
              </a:rPr>
              <a:t>Measured in </a:t>
            </a:r>
            <a:r>
              <a:rPr lang="en-CA" altLang="en-US" i="1" dirty="0" smtClean="0">
                <a:cs typeface="Times New Roman" panose="02020603050405020304" pitchFamily="18" charset="0"/>
              </a:rPr>
              <a:t>ems</a:t>
            </a:r>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9013" y="5159375"/>
            <a:ext cx="2286000" cy="15890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09713" y="1098550"/>
            <a:ext cx="6411912"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09713" y="1084263"/>
            <a:ext cx="6562725"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rcRect l="21246" r="11479"/>
          <a:stretch>
            <a:fillRect/>
          </a:stretch>
        </p:blipFill>
        <p:spPr bwMode="auto">
          <a:xfrm>
            <a:off x="1509713" y="1046163"/>
            <a:ext cx="6721475" cy="481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57238" y="944563"/>
            <a:ext cx="7916862" cy="56530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xit" presetSubtype="10" fill="hold" nodeType="clickEffect">
                                  <p:stCondLst>
                                    <p:cond delay="0"/>
                                  </p:stCondLst>
                                  <p:childTnLst>
                                    <p:animEffect transition="out" filter="randombar(horizontal)">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xit" presetSubtype="10" fill="hold" nodeType="clickEffect">
                                  <p:stCondLst>
                                    <p:cond delay="0"/>
                                  </p:stCondLst>
                                  <p:childTnLst>
                                    <p:animEffect transition="out" filter="randombar(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xit" presetSubtype="10" fill="hold" nodeType="clickEffect">
                                  <p:stCondLst>
                                    <p:cond delay="0"/>
                                  </p:stCondLst>
                                  <p:childTnLst>
                                    <p:animEffect transition="out" filter="randombar(horizontal)">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nodeType="clickEffect">
                                  <p:stCondLst>
                                    <p:cond delay="0"/>
                                  </p:stCondLst>
                                  <p:childTnLst>
                                    <p:set>
                                      <p:cBhvr>
                                        <p:cTn id="26" dur="1" fill="hold">
                                          <p:stCondLst>
                                            <p:cond delay="0"/>
                                          </p:stCondLst>
                                        </p:cTn>
                                        <p:tgtEl>
                                          <p:spTgt spid="68611">
                                            <p:txEl>
                                              <p:pRg st="8" end="8"/>
                                            </p:txEl>
                                          </p:spTgt>
                                        </p:tgtEl>
                                        <p:attrNameLst>
                                          <p:attrName>style.visibility</p:attrName>
                                        </p:attrNameLst>
                                      </p:cBhvr>
                                      <p:to>
                                        <p:strVal val="visible"/>
                                      </p:to>
                                    </p:set>
                                    <p:animEffect transition="in" filter="randombar(horizontal)">
                                      <p:cBhvr>
                                        <p:cTn id="27" dur="500"/>
                                        <p:tgtEl>
                                          <p:spTgt spid="68611">
                                            <p:txEl>
                                              <p:pRg st="8" end="8"/>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68611">
                                            <p:txEl>
                                              <p:pRg st="9" end="9"/>
                                            </p:txEl>
                                          </p:spTgt>
                                        </p:tgtEl>
                                        <p:attrNameLst>
                                          <p:attrName>style.visibility</p:attrName>
                                        </p:attrNameLst>
                                      </p:cBhvr>
                                      <p:to>
                                        <p:strVal val="visible"/>
                                      </p:to>
                                    </p:set>
                                    <p:animEffect transition="in" filter="randombar(horizontal)">
                                      <p:cBhvr>
                                        <p:cTn id="30" dur="500"/>
                                        <p:tgtEl>
                                          <p:spTgt spid="68611">
                                            <p:txEl>
                                              <p:pRg st="9" end="9"/>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68611">
                                            <p:txEl>
                                              <p:pRg st="10" end="10"/>
                                            </p:txEl>
                                          </p:spTgt>
                                        </p:tgtEl>
                                        <p:attrNameLst>
                                          <p:attrName>style.visibility</p:attrName>
                                        </p:attrNameLst>
                                      </p:cBhvr>
                                      <p:to>
                                        <p:strVal val="visible"/>
                                      </p:to>
                                    </p:set>
                                    <p:animEffect transition="in" filter="randombar(horizontal)">
                                      <p:cBhvr>
                                        <p:cTn id="33" dur="500"/>
                                        <p:tgtEl>
                                          <p:spTgt spid="68611">
                                            <p:txEl>
                                              <p:pRg st="10" end="10"/>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linds(horizontal)">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2" descr="leadex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3950" y="785813"/>
            <a:ext cx="80200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 Box 13"/>
          <p:cNvSpPr txBox="1">
            <a:spLocks noChangeArrowheads="1"/>
          </p:cNvSpPr>
          <p:nvPr/>
        </p:nvSpPr>
        <p:spPr bwMode="auto">
          <a:xfrm>
            <a:off x="1798638" y="6538913"/>
            <a:ext cx="734536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50000"/>
              </a:spcBef>
              <a:buClrTx/>
              <a:buSzTx/>
              <a:buFontTx/>
              <a:buNone/>
            </a:pPr>
            <a:r>
              <a:rPr lang="en-US" altLang="en-US" sz="1200" b="1"/>
              <a:t>Examples from:  “The Non-Designer’s Design Book by Robin Williams</a:t>
            </a:r>
          </a:p>
        </p:txBody>
      </p:sp>
      <p:pic>
        <p:nvPicPr>
          <p:cNvPr id="7" name="Picture 11" descr="leadex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0188" y="3571875"/>
            <a:ext cx="6337300"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endParaRPr lang="en-CA" dirty="0">
              <a:solidFill>
                <a:schemeClr val="tx2">
                  <a:satMod val="130000"/>
                </a:schemeClr>
              </a:solidFill>
            </a:endParaRPr>
          </a:p>
        </p:txBody>
      </p:sp>
      <p:sp>
        <p:nvSpPr>
          <p:cNvPr id="76803" name="Content Placeholder 2"/>
          <p:cNvSpPr>
            <a:spLocks noGrp="1"/>
          </p:cNvSpPr>
          <p:nvPr>
            <p:ph idx="1"/>
          </p:nvPr>
        </p:nvSpPr>
        <p:spPr>
          <a:xfrm>
            <a:off x="857250" y="1285875"/>
            <a:ext cx="8077200" cy="4429125"/>
          </a:xfrm>
        </p:spPr>
        <p:txBody>
          <a:bodyPr/>
          <a:lstStyle/>
          <a:p>
            <a:pPr eaLnBrk="1" hangingPunct="1"/>
            <a:r>
              <a:rPr lang="en-CA" altLang="en-US" b="1" smtClean="0"/>
              <a:t>Leading</a:t>
            </a:r>
            <a:r>
              <a:rPr lang="en-CA" altLang="en-US" smtClean="0"/>
              <a:t> (pronounced Ledding)</a:t>
            </a:r>
          </a:p>
          <a:p>
            <a:pPr lvl="1" eaLnBrk="1" hangingPunct="1"/>
            <a:r>
              <a:rPr lang="en-CA" altLang="en-US" smtClean="0"/>
              <a:t>Amount of vertical space between lines of text</a:t>
            </a:r>
          </a:p>
          <a:p>
            <a:pPr lvl="1" eaLnBrk="1" hangingPunct="1"/>
            <a:r>
              <a:rPr lang="en-CA" altLang="en-US" smtClean="0"/>
              <a:t>As the length of a line increases, it is harder for the reader to jump to the next line, thus wide columns require greater leading.</a:t>
            </a:r>
          </a:p>
          <a:p>
            <a:pPr lvl="1" eaLnBrk="1" hangingPunct="1"/>
            <a:r>
              <a:rPr lang="en-CA" altLang="en-US" smtClean="0"/>
              <a:t>Tracking and leading are also related, see the next example:</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813" y="0"/>
            <a:ext cx="7208837" cy="857250"/>
          </a:xfrm>
        </p:spPr>
        <p:txBody>
          <a:bodyPr/>
          <a:lstStyle/>
          <a:p>
            <a:pPr eaLnBrk="1" fontAlgn="auto" hangingPunct="1">
              <a:spcAft>
                <a:spcPts val="0"/>
              </a:spcAft>
              <a:defRPr/>
            </a:pPr>
            <a:r>
              <a:rPr lang="en-CA" dirty="0" smtClean="0">
                <a:solidFill>
                  <a:schemeClr val="tx2">
                    <a:satMod val="130000"/>
                  </a:schemeClr>
                </a:solidFill>
              </a:rPr>
              <a:t>Leading Examples</a:t>
            </a:r>
            <a:endParaRPr lang="en-CA" dirty="0">
              <a:solidFill>
                <a:schemeClr val="tx2">
                  <a:satMod val="130000"/>
                </a:schemeClr>
              </a:solidFill>
            </a:endParaRPr>
          </a:p>
        </p:txBody>
      </p:sp>
      <p:sp>
        <p:nvSpPr>
          <p:cNvPr id="77827" name="TextBox 3"/>
          <p:cNvSpPr txBox="1">
            <a:spLocks noChangeArrowheads="1"/>
          </p:cNvSpPr>
          <p:nvPr/>
        </p:nvSpPr>
        <p:spPr bwMode="auto">
          <a:xfrm>
            <a:off x="1357313" y="2428875"/>
            <a:ext cx="20716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endParaRPr lang="en-CA" altLang="en-US" sz="1800"/>
          </a:p>
        </p:txBody>
      </p:sp>
      <p:sp>
        <p:nvSpPr>
          <p:cNvPr id="5" name="TextBox 4"/>
          <p:cNvSpPr txBox="1"/>
          <p:nvPr/>
        </p:nvSpPr>
        <p:spPr>
          <a:xfrm>
            <a:off x="4929188" y="0"/>
            <a:ext cx="3857625" cy="1754188"/>
          </a:xfrm>
          <a:prstGeom prst="rect">
            <a:avLst/>
          </a:prstGeom>
          <a:noFill/>
          <a:ln>
            <a:solidFill>
              <a:schemeClr val="tx2">
                <a:satMod val="155000"/>
              </a:schemeClr>
            </a:solidFill>
          </a:ln>
        </p:spPr>
        <p:txBody>
          <a:bodyPr>
            <a:spAutoFit/>
          </a:bodyPr>
          <a:lstStyle/>
          <a:p>
            <a:pPr eaLnBrk="1" fontAlgn="auto" hangingPunct="1">
              <a:spcBef>
                <a:spcPts val="0"/>
              </a:spcBef>
              <a:spcAft>
                <a:spcPts val="0"/>
              </a:spcAft>
              <a:defRPr/>
            </a:pPr>
            <a:r>
              <a:rPr lang="en-CA" dirty="0">
                <a:latin typeface="+mn-lt"/>
                <a:cs typeface="+mn-cs"/>
              </a:rPr>
              <a:t>Okay, that might be a bit subjective but lots of Western students, including computer science students say that one of the factors that made them decide to come to Western to study was seeing the campus. </a:t>
            </a:r>
          </a:p>
        </p:txBody>
      </p:sp>
      <p:sp>
        <p:nvSpPr>
          <p:cNvPr id="8" name="TextBox 7"/>
          <p:cNvSpPr txBox="1"/>
          <p:nvPr/>
        </p:nvSpPr>
        <p:spPr>
          <a:xfrm>
            <a:off x="571500" y="1571625"/>
            <a:ext cx="5357813" cy="3970338"/>
          </a:xfrm>
          <a:prstGeom prst="rect">
            <a:avLst/>
          </a:prstGeom>
          <a:noFill/>
          <a:ln>
            <a:solidFill>
              <a:schemeClr val="tx2">
                <a:satMod val="155000"/>
              </a:schemeClr>
            </a:solidFill>
          </a:ln>
        </p:spPr>
        <p:txBody>
          <a:bodyPr>
            <a:spAutoFit/>
          </a:bodyPr>
          <a:lstStyle/>
          <a:p>
            <a:pPr eaLnBrk="1" fontAlgn="auto" hangingPunct="1">
              <a:lnSpc>
                <a:spcPct val="200000"/>
              </a:lnSpc>
              <a:spcBef>
                <a:spcPts val="0"/>
              </a:spcBef>
              <a:spcAft>
                <a:spcPts val="0"/>
              </a:spcAft>
              <a:defRPr/>
            </a:pPr>
            <a:r>
              <a:rPr lang="en-CA" spc="600" dirty="0">
                <a:latin typeface="+mn-lt"/>
                <a:cs typeface="+mn-cs"/>
              </a:rPr>
              <a:t>Okay, that might be a bit subjective but lots of Western students, including computer science students say that one of the factors that made them decide to come to Western to study was seeing the campus. </a:t>
            </a:r>
          </a:p>
        </p:txBody>
      </p:sp>
      <p:sp>
        <p:nvSpPr>
          <p:cNvPr id="9" name="TextBox 8"/>
          <p:cNvSpPr txBox="1"/>
          <p:nvPr/>
        </p:nvSpPr>
        <p:spPr>
          <a:xfrm>
            <a:off x="642938" y="1071563"/>
            <a:ext cx="3214687" cy="369887"/>
          </a:xfrm>
          <a:prstGeom prst="rect">
            <a:avLst/>
          </a:prstGeom>
          <a:solidFill>
            <a:schemeClr val="bg2">
              <a:tint val="85000"/>
              <a:satMod val="155000"/>
            </a:schemeClr>
          </a:solidFill>
        </p:spPr>
        <p:txBody>
          <a:bodyPr>
            <a:spAutoFit/>
          </a:bodyPr>
          <a:lstStyle/>
          <a:p>
            <a:pPr eaLnBrk="1" fontAlgn="auto" hangingPunct="1">
              <a:spcBef>
                <a:spcPts val="0"/>
              </a:spcBef>
              <a:spcAft>
                <a:spcPts val="0"/>
              </a:spcAft>
              <a:defRPr/>
            </a:pPr>
            <a:r>
              <a:rPr lang="en-CA" dirty="0">
                <a:latin typeface="+mn-lt"/>
                <a:cs typeface="+mn-cs"/>
              </a:rPr>
              <a:t>Loose Track More Leading</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813" y="0"/>
            <a:ext cx="7208837" cy="857250"/>
          </a:xfrm>
        </p:spPr>
        <p:txBody>
          <a:bodyPr/>
          <a:lstStyle/>
          <a:p>
            <a:pPr eaLnBrk="1" fontAlgn="auto" hangingPunct="1">
              <a:spcAft>
                <a:spcPts val="0"/>
              </a:spcAft>
              <a:defRPr/>
            </a:pPr>
            <a:r>
              <a:rPr lang="en-CA" dirty="0" smtClean="0">
                <a:solidFill>
                  <a:schemeClr val="tx2">
                    <a:satMod val="130000"/>
                  </a:schemeClr>
                </a:solidFill>
              </a:rPr>
              <a:t>Leading Examples</a:t>
            </a:r>
            <a:endParaRPr lang="en-CA" dirty="0">
              <a:solidFill>
                <a:schemeClr val="tx2">
                  <a:satMod val="130000"/>
                </a:schemeClr>
              </a:solidFill>
            </a:endParaRPr>
          </a:p>
        </p:txBody>
      </p:sp>
      <p:sp>
        <p:nvSpPr>
          <p:cNvPr id="78851" name="TextBox 3"/>
          <p:cNvSpPr txBox="1">
            <a:spLocks noChangeArrowheads="1"/>
          </p:cNvSpPr>
          <p:nvPr/>
        </p:nvSpPr>
        <p:spPr bwMode="auto">
          <a:xfrm>
            <a:off x="1357313" y="2428875"/>
            <a:ext cx="20716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endParaRPr lang="en-CA" altLang="en-US" sz="1800"/>
          </a:p>
        </p:txBody>
      </p:sp>
      <p:sp>
        <p:nvSpPr>
          <p:cNvPr id="5" name="TextBox 4"/>
          <p:cNvSpPr txBox="1"/>
          <p:nvPr/>
        </p:nvSpPr>
        <p:spPr>
          <a:xfrm>
            <a:off x="4929188" y="0"/>
            <a:ext cx="3857625" cy="1754188"/>
          </a:xfrm>
          <a:prstGeom prst="rect">
            <a:avLst/>
          </a:prstGeom>
          <a:noFill/>
          <a:ln>
            <a:solidFill>
              <a:schemeClr val="tx2">
                <a:satMod val="155000"/>
              </a:schemeClr>
            </a:solidFill>
          </a:ln>
        </p:spPr>
        <p:txBody>
          <a:bodyPr>
            <a:spAutoFit/>
          </a:bodyPr>
          <a:lstStyle/>
          <a:p>
            <a:pPr eaLnBrk="1" fontAlgn="auto" hangingPunct="1">
              <a:spcBef>
                <a:spcPts val="0"/>
              </a:spcBef>
              <a:spcAft>
                <a:spcPts val="0"/>
              </a:spcAft>
              <a:defRPr/>
            </a:pPr>
            <a:r>
              <a:rPr lang="en-CA" dirty="0">
                <a:latin typeface="+mn-lt"/>
                <a:cs typeface="+mn-cs"/>
              </a:rPr>
              <a:t>Okay, that might be a bit subjective but lots of Western students, including computer science students say that one of the factors that made them decide to come to Western to study was seeing the campus. </a:t>
            </a:r>
          </a:p>
        </p:txBody>
      </p:sp>
      <p:sp>
        <p:nvSpPr>
          <p:cNvPr id="8" name="TextBox 7"/>
          <p:cNvSpPr txBox="1"/>
          <p:nvPr/>
        </p:nvSpPr>
        <p:spPr>
          <a:xfrm>
            <a:off x="642938" y="1857375"/>
            <a:ext cx="4714875" cy="2586038"/>
          </a:xfrm>
          <a:prstGeom prst="rect">
            <a:avLst/>
          </a:prstGeom>
          <a:noFill/>
          <a:ln>
            <a:solidFill>
              <a:schemeClr val="tx2">
                <a:satMod val="155000"/>
              </a:schemeClr>
            </a:solidFill>
          </a:ln>
        </p:spPr>
        <p:txBody>
          <a:bodyPr>
            <a:spAutoFit/>
          </a:bodyPr>
          <a:lstStyle/>
          <a:p>
            <a:pPr eaLnBrk="1" fontAlgn="auto" hangingPunct="1">
              <a:spcBef>
                <a:spcPts val="0"/>
              </a:spcBef>
              <a:spcAft>
                <a:spcPts val="0"/>
              </a:spcAft>
              <a:defRPr/>
            </a:pPr>
            <a:r>
              <a:rPr lang="en-CA" spc="600" dirty="0">
                <a:latin typeface="+mn-lt"/>
                <a:cs typeface="+mn-cs"/>
              </a:rPr>
              <a:t>Okay, that might be a bit subjective but lots of Western students, including computer science students say that one of the factors that made them decide to come to Western to study was seeing the campus. </a:t>
            </a:r>
          </a:p>
        </p:txBody>
      </p:sp>
      <p:sp>
        <p:nvSpPr>
          <p:cNvPr id="9" name="TextBox 8"/>
          <p:cNvSpPr txBox="1"/>
          <p:nvPr/>
        </p:nvSpPr>
        <p:spPr>
          <a:xfrm>
            <a:off x="642938" y="1285875"/>
            <a:ext cx="3214687" cy="369888"/>
          </a:xfrm>
          <a:prstGeom prst="rect">
            <a:avLst/>
          </a:prstGeom>
          <a:solidFill>
            <a:schemeClr val="bg2">
              <a:tint val="85000"/>
              <a:satMod val="155000"/>
            </a:schemeClr>
          </a:solidFill>
        </p:spPr>
        <p:txBody>
          <a:bodyPr>
            <a:spAutoFit/>
          </a:bodyPr>
          <a:lstStyle/>
          <a:p>
            <a:pPr eaLnBrk="1" fontAlgn="auto" hangingPunct="1">
              <a:spcBef>
                <a:spcPts val="0"/>
              </a:spcBef>
              <a:spcAft>
                <a:spcPts val="0"/>
              </a:spcAft>
              <a:defRPr/>
            </a:pPr>
            <a:r>
              <a:rPr lang="en-CA" dirty="0">
                <a:latin typeface="+mn-lt"/>
                <a:cs typeface="+mn-cs"/>
              </a:rPr>
              <a:t>Loose Track Less Leading</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813" y="142875"/>
            <a:ext cx="8143875" cy="1143000"/>
          </a:xfrm>
        </p:spPr>
        <p:txBody>
          <a:bodyPr>
            <a:normAutofit fontScale="90000"/>
          </a:bodyPr>
          <a:lstStyle/>
          <a:p>
            <a:pPr eaLnBrk="1" fontAlgn="auto" hangingPunct="1">
              <a:spcAft>
                <a:spcPts val="0"/>
              </a:spcAft>
              <a:defRPr/>
            </a:pPr>
            <a:r>
              <a:rPr lang="en-CA" dirty="0" smtClean="0">
                <a:solidFill>
                  <a:schemeClr val="tx2">
                    <a:satMod val="130000"/>
                  </a:schemeClr>
                </a:solidFill>
              </a:rPr>
              <a:t>What is Multimedia? (term coined around 1962)</a:t>
            </a:r>
            <a:endParaRPr lang="en-CA" dirty="0">
              <a:solidFill>
                <a:schemeClr val="tx2">
                  <a:satMod val="130000"/>
                </a:schemeClr>
              </a:solidFill>
            </a:endParaRPr>
          </a:p>
        </p:txBody>
      </p:sp>
      <p:sp>
        <p:nvSpPr>
          <p:cNvPr id="3" name="Content Placeholder 2"/>
          <p:cNvSpPr>
            <a:spLocks noGrp="1"/>
          </p:cNvSpPr>
          <p:nvPr>
            <p:ph idx="1"/>
          </p:nvPr>
        </p:nvSpPr>
        <p:spPr>
          <a:xfrm>
            <a:off x="714375" y="1285875"/>
            <a:ext cx="8220075" cy="4929188"/>
          </a:xfrm>
        </p:spPr>
        <p:txBody>
          <a:bodyPr/>
          <a:lstStyle/>
          <a:p>
            <a:pPr eaLnBrk="1" hangingPunct="1"/>
            <a:r>
              <a:rPr lang="en-CA" altLang="en-US" smtClean="0"/>
              <a:t>Some definitions:</a:t>
            </a:r>
          </a:p>
          <a:p>
            <a:pPr lvl="1" eaLnBrk="1" hangingPunct="1"/>
            <a:r>
              <a:rPr lang="en-CA" altLang="en-US" b="1" smtClean="0">
                <a:solidFill>
                  <a:schemeClr val="accent1"/>
                </a:solidFill>
              </a:rPr>
              <a:t>Wikipedia</a:t>
            </a:r>
            <a:r>
              <a:rPr lang="en-CA" altLang="en-US" smtClean="0"/>
              <a:t> </a:t>
            </a:r>
            <a:r>
              <a:rPr lang="en-CA" altLang="en-US" smtClean="0">
                <a:sym typeface="Wingdings" panose="05000000000000000000" pitchFamily="2" charset="2"/>
              </a:rPr>
              <a:t></a:t>
            </a:r>
            <a:r>
              <a:rPr lang="en-CA" altLang="en-US" i="1" smtClean="0">
                <a:sym typeface="Wingdings" panose="05000000000000000000" pitchFamily="2" charset="2"/>
              </a:rPr>
              <a:t> “</a:t>
            </a:r>
            <a:r>
              <a:rPr lang="en-CA" altLang="en-US" b="1" i="1" smtClean="0"/>
              <a:t>Multimedia</a:t>
            </a:r>
            <a:r>
              <a:rPr lang="en-CA" altLang="en-US" i="1" smtClean="0"/>
              <a:t> is </a:t>
            </a:r>
            <a:r>
              <a:rPr lang="en-CA" altLang="en-US" i="1" smtClean="0">
                <a:hlinkClick r:id="rId2" action="ppaction://hlinkfile" tooltip="Media (communication)"/>
              </a:rPr>
              <a:t>media</a:t>
            </a:r>
            <a:r>
              <a:rPr lang="en-CA" altLang="en-US" i="1" smtClean="0"/>
              <a:t> and </a:t>
            </a:r>
            <a:r>
              <a:rPr lang="en-CA" altLang="en-US" i="1" smtClean="0">
                <a:hlinkClick r:id="rId3" action="ppaction://hlinkfile" tooltip="Content (media and publishing)"/>
              </a:rPr>
              <a:t>content</a:t>
            </a:r>
            <a:r>
              <a:rPr lang="en-CA" altLang="en-US" i="1" smtClean="0"/>
              <a:t> that uses a combination of different </a:t>
            </a:r>
            <a:r>
              <a:rPr lang="en-CA" altLang="en-US" i="1" smtClean="0">
                <a:hlinkClick r:id="rId4" action="ppaction://hlinkfile" tooltip="Content format"/>
              </a:rPr>
              <a:t>content forms</a:t>
            </a:r>
            <a:r>
              <a:rPr lang="en-CA" altLang="en-US" i="1" smtClean="0"/>
              <a:t>.”</a:t>
            </a:r>
          </a:p>
          <a:p>
            <a:pPr lvl="1" eaLnBrk="1" hangingPunct="1"/>
            <a:r>
              <a:rPr lang="en-CA" altLang="en-US" b="1" smtClean="0">
                <a:solidFill>
                  <a:schemeClr val="accent1"/>
                </a:solidFill>
              </a:rPr>
              <a:t>Merriam Webster </a:t>
            </a:r>
            <a:r>
              <a:rPr lang="en-CA" altLang="en-US" smtClean="0">
                <a:sym typeface="Wingdings" panose="05000000000000000000" pitchFamily="2" charset="2"/>
              </a:rPr>
              <a:t> Their definition is </a:t>
            </a:r>
            <a:r>
              <a:rPr lang="en-CA" altLang="en-US" b="1" smtClean="0">
                <a:sym typeface="Wingdings" panose="05000000000000000000" pitchFamily="2" charset="2"/>
              </a:rPr>
              <a:t>actually</a:t>
            </a:r>
            <a:r>
              <a:rPr lang="en-CA" altLang="en-US" smtClean="0">
                <a:sym typeface="Wingdings" panose="05000000000000000000" pitchFamily="2" charset="2"/>
              </a:rPr>
              <a:t> a multimedia definition  </a:t>
            </a:r>
            <a:r>
              <a:rPr lang="en-CA" altLang="en-US" smtClean="0">
                <a:sym typeface="Wingdings" panose="05000000000000000000" pitchFamily="2" charset="2"/>
                <a:hlinkClick r:id="rId5"/>
              </a:rPr>
              <a:t>http://www.merriam-webster.com/dictionary/multimedia</a:t>
            </a:r>
            <a:r>
              <a:rPr lang="en-CA" altLang="en-US" smtClean="0">
                <a:sym typeface="Wingdings" panose="05000000000000000000" pitchFamily="2" charset="2"/>
              </a:rPr>
              <a:t> </a:t>
            </a:r>
          </a:p>
          <a:p>
            <a:pPr lvl="1" eaLnBrk="1" hangingPunct="1"/>
            <a:r>
              <a:rPr lang="en-CA" altLang="en-US" b="1" smtClean="0">
                <a:solidFill>
                  <a:schemeClr val="accent1"/>
                </a:solidFill>
                <a:sym typeface="Wingdings" panose="05000000000000000000" pitchFamily="2" charset="2"/>
              </a:rPr>
              <a:t>Cambridge Dictionary </a:t>
            </a:r>
            <a:r>
              <a:rPr lang="en-CA" altLang="en-US" smtClean="0">
                <a:sym typeface="Wingdings" panose="05000000000000000000" pitchFamily="2" charset="2"/>
              </a:rPr>
              <a:t> “</a:t>
            </a:r>
            <a:r>
              <a:rPr lang="en-CA" altLang="en-US" i="1" smtClean="0"/>
              <a:t>using a combination of moving and still pictures, sound, music and words, especially in computers or entertainment</a:t>
            </a:r>
            <a:r>
              <a:rPr lang="en-CA" altLang="en-US" smtClean="0">
                <a:sym typeface="Wingdings" panose="05000000000000000000" pitchFamily="2" charset="2"/>
              </a:rPr>
              <a:t>”</a:t>
            </a:r>
            <a:endParaRPr lang="en-CA" altLang="en-US"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813" y="0"/>
            <a:ext cx="7208837" cy="857250"/>
          </a:xfrm>
        </p:spPr>
        <p:txBody>
          <a:bodyPr/>
          <a:lstStyle/>
          <a:p>
            <a:pPr eaLnBrk="1" fontAlgn="auto" hangingPunct="1">
              <a:spcAft>
                <a:spcPts val="0"/>
              </a:spcAft>
              <a:defRPr/>
            </a:pPr>
            <a:r>
              <a:rPr lang="en-CA" dirty="0" smtClean="0">
                <a:solidFill>
                  <a:schemeClr val="tx2">
                    <a:satMod val="130000"/>
                  </a:schemeClr>
                </a:solidFill>
              </a:rPr>
              <a:t>Leading Examples</a:t>
            </a:r>
            <a:endParaRPr lang="en-CA" dirty="0">
              <a:solidFill>
                <a:schemeClr val="tx2">
                  <a:satMod val="130000"/>
                </a:schemeClr>
              </a:solidFill>
            </a:endParaRPr>
          </a:p>
        </p:txBody>
      </p:sp>
      <p:sp>
        <p:nvSpPr>
          <p:cNvPr id="79875" name="TextBox 3"/>
          <p:cNvSpPr txBox="1">
            <a:spLocks noChangeArrowheads="1"/>
          </p:cNvSpPr>
          <p:nvPr/>
        </p:nvSpPr>
        <p:spPr bwMode="auto">
          <a:xfrm>
            <a:off x="1357313" y="2428875"/>
            <a:ext cx="20716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endParaRPr lang="en-CA" altLang="en-US" sz="1800"/>
          </a:p>
        </p:txBody>
      </p:sp>
      <p:sp>
        <p:nvSpPr>
          <p:cNvPr id="5" name="TextBox 4"/>
          <p:cNvSpPr txBox="1"/>
          <p:nvPr/>
        </p:nvSpPr>
        <p:spPr>
          <a:xfrm>
            <a:off x="4929188" y="0"/>
            <a:ext cx="3857625" cy="1754188"/>
          </a:xfrm>
          <a:prstGeom prst="rect">
            <a:avLst/>
          </a:prstGeom>
          <a:noFill/>
          <a:ln>
            <a:solidFill>
              <a:schemeClr val="tx2">
                <a:satMod val="155000"/>
              </a:schemeClr>
            </a:solidFill>
          </a:ln>
        </p:spPr>
        <p:txBody>
          <a:bodyPr>
            <a:spAutoFit/>
          </a:bodyPr>
          <a:lstStyle/>
          <a:p>
            <a:pPr eaLnBrk="1" fontAlgn="auto" hangingPunct="1">
              <a:spcBef>
                <a:spcPts val="0"/>
              </a:spcBef>
              <a:spcAft>
                <a:spcPts val="0"/>
              </a:spcAft>
              <a:defRPr/>
            </a:pPr>
            <a:r>
              <a:rPr lang="en-CA" dirty="0">
                <a:latin typeface="+mn-lt"/>
                <a:cs typeface="+mn-cs"/>
              </a:rPr>
              <a:t>Okay, that might be a bit subjective but lots of Western students, including computer science students say that one of the factors that made them decide to come to Western to study was seeing the campus. </a:t>
            </a:r>
          </a:p>
        </p:txBody>
      </p:sp>
      <p:sp>
        <p:nvSpPr>
          <p:cNvPr id="9" name="TextBox 8"/>
          <p:cNvSpPr txBox="1"/>
          <p:nvPr/>
        </p:nvSpPr>
        <p:spPr>
          <a:xfrm>
            <a:off x="642938" y="1285875"/>
            <a:ext cx="3214687" cy="369888"/>
          </a:xfrm>
          <a:prstGeom prst="rect">
            <a:avLst/>
          </a:prstGeom>
          <a:solidFill>
            <a:schemeClr val="bg2">
              <a:tint val="85000"/>
              <a:satMod val="155000"/>
            </a:schemeClr>
          </a:solidFill>
        </p:spPr>
        <p:txBody>
          <a:bodyPr>
            <a:spAutoFit/>
          </a:bodyPr>
          <a:lstStyle/>
          <a:p>
            <a:pPr eaLnBrk="1" fontAlgn="auto" hangingPunct="1">
              <a:spcBef>
                <a:spcPts val="0"/>
              </a:spcBef>
              <a:spcAft>
                <a:spcPts val="0"/>
              </a:spcAft>
              <a:defRPr/>
            </a:pPr>
            <a:r>
              <a:rPr lang="en-CA" dirty="0">
                <a:latin typeface="+mn-lt"/>
                <a:cs typeface="+mn-cs"/>
              </a:rPr>
              <a:t>Tight Track More Leading</a:t>
            </a:r>
          </a:p>
        </p:txBody>
      </p:sp>
      <p:sp>
        <p:nvSpPr>
          <p:cNvPr id="7" name="TextBox 6"/>
          <p:cNvSpPr txBox="1"/>
          <p:nvPr/>
        </p:nvSpPr>
        <p:spPr>
          <a:xfrm>
            <a:off x="714375" y="1857375"/>
            <a:ext cx="4500563" cy="2308225"/>
          </a:xfrm>
          <a:prstGeom prst="rect">
            <a:avLst/>
          </a:prstGeom>
          <a:noFill/>
          <a:ln>
            <a:solidFill>
              <a:schemeClr val="tx2">
                <a:satMod val="155000"/>
              </a:schemeClr>
            </a:solidFill>
          </a:ln>
        </p:spPr>
        <p:txBody>
          <a:bodyPr>
            <a:spAutoFit/>
          </a:bodyPr>
          <a:lstStyle/>
          <a:p>
            <a:pPr eaLnBrk="1" fontAlgn="auto" hangingPunct="1">
              <a:lnSpc>
                <a:spcPct val="200000"/>
              </a:lnSpc>
              <a:spcBef>
                <a:spcPts val="0"/>
              </a:spcBef>
              <a:spcAft>
                <a:spcPts val="0"/>
              </a:spcAft>
              <a:defRPr/>
            </a:pPr>
            <a:r>
              <a:rPr lang="en-CA" spc="-150" dirty="0">
                <a:latin typeface="+mn-lt"/>
                <a:cs typeface="+mn-cs"/>
              </a:rPr>
              <a:t>Okay, that might be a bit subjective but lots of Western students, including computer science students say that one of the factors that made them decide to come to Western to study was seeing the campus. </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813" y="0"/>
            <a:ext cx="7208837" cy="857250"/>
          </a:xfrm>
        </p:spPr>
        <p:txBody>
          <a:bodyPr/>
          <a:lstStyle/>
          <a:p>
            <a:pPr eaLnBrk="1" fontAlgn="auto" hangingPunct="1">
              <a:spcAft>
                <a:spcPts val="0"/>
              </a:spcAft>
              <a:defRPr/>
            </a:pPr>
            <a:r>
              <a:rPr lang="en-CA" dirty="0" smtClean="0">
                <a:solidFill>
                  <a:schemeClr val="tx2">
                    <a:satMod val="130000"/>
                  </a:schemeClr>
                </a:solidFill>
              </a:rPr>
              <a:t>Leading Examples</a:t>
            </a:r>
            <a:endParaRPr lang="en-CA" dirty="0">
              <a:solidFill>
                <a:schemeClr val="tx2">
                  <a:satMod val="130000"/>
                </a:schemeClr>
              </a:solidFill>
            </a:endParaRPr>
          </a:p>
        </p:txBody>
      </p:sp>
      <p:sp>
        <p:nvSpPr>
          <p:cNvPr id="80899" name="TextBox 3"/>
          <p:cNvSpPr txBox="1">
            <a:spLocks noChangeArrowheads="1"/>
          </p:cNvSpPr>
          <p:nvPr/>
        </p:nvSpPr>
        <p:spPr bwMode="auto">
          <a:xfrm>
            <a:off x="1357313" y="2428875"/>
            <a:ext cx="20716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endParaRPr lang="en-CA" altLang="en-US" sz="1800"/>
          </a:p>
        </p:txBody>
      </p:sp>
      <p:sp>
        <p:nvSpPr>
          <p:cNvPr id="5" name="TextBox 4"/>
          <p:cNvSpPr txBox="1"/>
          <p:nvPr/>
        </p:nvSpPr>
        <p:spPr>
          <a:xfrm>
            <a:off x="4929188" y="0"/>
            <a:ext cx="3857625" cy="1754188"/>
          </a:xfrm>
          <a:prstGeom prst="rect">
            <a:avLst/>
          </a:prstGeom>
          <a:noFill/>
          <a:ln>
            <a:solidFill>
              <a:schemeClr val="tx2">
                <a:satMod val="155000"/>
              </a:schemeClr>
            </a:solidFill>
          </a:ln>
        </p:spPr>
        <p:txBody>
          <a:bodyPr>
            <a:spAutoFit/>
          </a:bodyPr>
          <a:lstStyle/>
          <a:p>
            <a:pPr eaLnBrk="1" fontAlgn="auto" hangingPunct="1">
              <a:spcBef>
                <a:spcPts val="0"/>
              </a:spcBef>
              <a:spcAft>
                <a:spcPts val="0"/>
              </a:spcAft>
              <a:defRPr/>
            </a:pPr>
            <a:r>
              <a:rPr lang="en-CA" dirty="0">
                <a:latin typeface="+mn-lt"/>
                <a:cs typeface="+mn-cs"/>
              </a:rPr>
              <a:t>Okay, that might be a bit subjective but lots of Western students, including computer science students say that one of the factors that made them decide to come to Western to study was seeing the campus. </a:t>
            </a:r>
          </a:p>
        </p:txBody>
      </p:sp>
      <p:sp>
        <p:nvSpPr>
          <p:cNvPr id="9" name="TextBox 8"/>
          <p:cNvSpPr txBox="1"/>
          <p:nvPr/>
        </p:nvSpPr>
        <p:spPr>
          <a:xfrm>
            <a:off x="642938" y="1285875"/>
            <a:ext cx="3214687" cy="369888"/>
          </a:xfrm>
          <a:prstGeom prst="rect">
            <a:avLst/>
          </a:prstGeom>
          <a:solidFill>
            <a:schemeClr val="bg2">
              <a:tint val="85000"/>
              <a:satMod val="155000"/>
            </a:schemeClr>
          </a:solidFill>
        </p:spPr>
        <p:txBody>
          <a:bodyPr>
            <a:spAutoFit/>
          </a:bodyPr>
          <a:lstStyle/>
          <a:p>
            <a:pPr eaLnBrk="1" fontAlgn="auto" hangingPunct="1">
              <a:spcBef>
                <a:spcPts val="0"/>
              </a:spcBef>
              <a:spcAft>
                <a:spcPts val="0"/>
              </a:spcAft>
              <a:defRPr/>
            </a:pPr>
            <a:r>
              <a:rPr lang="en-CA" dirty="0">
                <a:latin typeface="+mn-lt"/>
                <a:cs typeface="+mn-cs"/>
              </a:rPr>
              <a:t>Tight Track Less Leading</a:t>
            </a:r>
          </a:p>
        </p:txBody>
      </p:sp>
      <p:sp>
        <p:nvSpPr>
          <p:cNvPr id="7" name="TextBox 6"/>
          <p:cNvSpPr txBox="1"/>
          <p:nvPr/>
        </p:nvSpPr>
        <p:spPr>
          <a:xfrm>
            <a:off x="714375" y="1857375"/>
            <a:ext cx="3857625" cy="1477963"/>
          </a:xfrm>
          <a:prstGeom prst="rect">
            <a:avLst/>
          </a:prstGeom>
          <a:noFill/>
          <a:ln>
            <a:solidFill>
              <a:schemeClr val="tx2">
                <a:satMod val="155000"/>
              </a:schemeClr>
            </a:solidFill>
          </a:ln>
        </p:spPr>
        <p:txBody>
          <a:bodyPr>
            <a:spAutoFit/>
          </a:bodyPr>
          <a:lstStyle/>
          <a:p>
            <a:pPr eaLnBrk="1" fontAlgn="auto" hangingPunct="1">
              <a:spcBef>
                <a:spcPts val="0"/>
              </a:spcBef>
              <a:spcAft>
                <a:spcPts val="0"/>
              </a:spcAft>
              <a:defRPr/>
            </a:pPr>
            <a:r>
              <a:rPr lang="en-CA" spc="-150" dirty="0">
                <a:latin typeface="+mn-lt"/>
                <a:cs typeface="+mn-cs"/>
              </a:rPr>
              <a:t>Okay, that might be a bit subjective but lots of Western students, including computer science students say that one of the factors that made them decide to come to Western to study was seeing the campus. </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endParaRPr lang="en-CA" dirty="0">
              <a:solidFill>
                <a:schemeClr val="tx2">
                  <a:satMod val="130000"/>
                </a:schemeClr>
              </a:solidFill>
            </a:endParaRPr>
          </a:p>
        </p:txBody>
      </p:sp>
      <p:sp>
        <p:nvSpPr>
          <p:cNvPr id="81923" name="Content Placeholder 2"/>
          <p:cNvSpPr>
            <a:spLocks noGrp="1"/>
          </p:cNvSpPr>
          <p:nvPr>
            <p:ph idx="1"/>
          </p:nvPr>
        </p:nvSpPr>
        <p:spPr>
          <a:xfrm>
            <a:off x="795338" y="1285875"/>
            <a:ext cx="8286750" cy="5072063"/>
          </a:xfrm>
        </p:spPr>
        <p:txBody>
          <a:bodyPr/>
          <a:lstStyle/>
          <a:p>
            <a:pPr eaLnBrk="1" hangingPunct="1"/>
            <a:r>
              <a:rPr lang="en-CA" altLang="en-US" b="1" smtClean="0"/>
              <a:t>Monospaced Fonts vs. Proportional Fonts</a:t>
            </a:r>
          </a:p>
          <a:p>
            <a:pPr lvl="1" eaLnBrk="1" hangingPunct="1"/>
            <a:r>
              <a:rPr lang="en-CA" altLang="en-US" b="1" smtClean="0">
                <a:solidFill>
                  <a:schemeClr val="accent1"/>
                </a:solidFill>
              </a:rPr>
              <a:t>QUESTION: Courier is </a:t>
            </a:r>
            <a:r>
              <a:rPr lang="en-CA" altLang="en-US" b="1" i="1" smtClean="0">
                <a:solidFill>
                  <a:schemeClr val="accent1"/>
                </a:solidFill>
              </a:rPr>
              <a:t>Monospaced</a:t>
            </a:r>
            <a:r>
              <a:rPr lang="en-CA" altLang="en-US" b="1" smtClean="0">
                <a:solidFill>
                  <a:schemeClr val="accent1"/>
                </a:solidFill>
              </a:rPr>
              <a:t> and Times New Roman is </a:t>
            </a:r>
            <a:r>
              <a:rPr lang="en-CA" altLang="en-US" b="1" i="1" smtClean="0">
                <a:solidFill>
                  <a:schemeClr val="accent1"/>
                </a:solidFill>
              </a:rPr>
              <a:t>Proportional</a:t>
            </a:r>
            <a:r>
              <a:rPr lang="en-CA" altLang="en-US" b="1" smtClean="0">
                <a:solidFill>
                  <a:schemeClr val="accent1"/>
                </a:solidFill>
              </a:rPr>
              <a:t>, can you see the difference?</a:t>
            </a:r>
          </a:p>
          <a:p>
            <a:pPr lvl="2" eaLnBrk="1" hangingPunct="1"/>
            <a:endParaRPr lang="en-CA" altLang="en-US" smtClean="0"/>
          </a:p>
        </p:txBody>
      </p:sp>
      <p:sp>
        <p:nvSpPr>
          <p:cNvPr id="81924" name="TextBox 3"/>
          <p:cNvSpPr txBox="1">
            <a:spLocks noChangeArrowheads="1"/>
          </p:cNvSpPr>
          <p:nvPr/>
        </p:nvSpPr>
        <p:spPr bwMode="auto">
          <a:xfrm>
            <a:off x="5003800" y="3789363"/>
            <a:ext cx="23574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2400">
                <a:sym typeface="Wingdings" panose="05000000000000000000" pitchFamily="2" charset="2"/>
              </a:rPr>
              <a:t> </a:t>
            </a:r>
            <a:r>
              <a:rPr lang="en-CA" altLang="en-US" sz="2400"/>
              <a:t>Courier</a:t>
            </a:r>
          </a:p>
        </p:txBody>
      </p:sp>
      <p:sp>
        <p:nvSpPr>
          <p:cNvPr id="81925" name="TextBox 4"/>
          <p:cNvSpPr txBox="1">
            <a:spLocks noChangeArrowheads="1"/>
          </p:cNvSpPr>
          <p:nvPr/>
        </p:nvSpPr>
        <p:spPr bwMode="auto">
          <a:xfrm>
            <a:off x="5033963" y="4686300"/>
            <a:ext cx="3286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2400">
                <a:sym typeface="Wingdings" panose="05000000000000000000" pitchFamily="2" charset="2"/>
              </a:rPr>
              <a:t> </a:t>
            </a:r>
            <a:r>
              <a:rPr lang="en-CA" altLang="en-US" sz="2400"/>
              <a:t>Times New Roman</a:t>
            </a:r>
          </a:p>
        </p:txBody>
      </p:sp>
      <p:sp>
        <p:nvSpPr>
          <p:cNvPr id="81926" name="TextBox 5"/>
          <p:cNvSpPr txBox="1">
            <a:spLocks noChangeArrowheads="1"/>
          </p:cNvSpPr>
          <p:nvPr/>
        </p:nvSpPr>
        <p:spPr bwMode="auto">
          <a:xfrm>
            <a:off x="1547813" y="3644900"/>
            <a:ext cx="30718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lvl="2" eaLnBrk="1" hangingPunct="1">
              <a:spcBef>
                <a:spcPct val="0"/>
              </a:spcBef>
              <a:buClrTx/>
              <a:buFontTx/>
              <a:buNone/>
            </a:pPr>
            <a:r>
              <a:rPr lang="en-CA" altLang="en-US" sz="2800">
                <a:latin typeface="Courier New" panose="02070309020205020404" pitchFamily="49" charset="0"/>
                <a:cs typeface="Courier New" panose="02070309020205020404" pitchFamily="49" charset="0"/>
              </a:rPr>
              <a:t>WWWMMM</a:t>
            </a:r>
          </a:p>
          <a:p>
            <a:pPr lvl="2" eaLnBrk="1" hangingPunct="1">
              <a:spcBef>
                <a:spcPct val="0"/>
              </a:spcBef>
              <a:buClrTx/>
              <a:buFontTx/>
              <a:buNone/>
            </a:pPr>
            <a:r>
              <a:rPr lang="en-CA" altLang="en-US" sz="2800">
                <a:latin typeface="Courier New" panose="02070309020205020404" pitchFamily="49" charset="0"/>
                <a:cs typeface="Courier New" panose="02070309020205020404" pitchFamily="49" charset="0"/>
              </a:rPr>
              <a:t>IIIIII</a:t>
            </a:r>
          </a:p>
        </p:txBody>
      </p:sp>
      <p:sp>
        <p:nvSpPr>
          <p:cNvPr id="81927" name="TextBox 6"/>
          <p:cNvSpPr txBox="1">
            <a:spLocks noChangeArrowheads="1"/>
          </p:cNvSpPr>
          <p:nvPr/>
        </p:nvSpPr>
        <p:spPr bwMode="auto">
          <a:xfrm>
            <a:off x="1571625" y="4614863"/>
            <a:ext cx="3214688"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lvl="2" eaLnBrk="1" hangingPunct="1">
              <a:spcBef>
                <a:spcPct val="0"/>
              </a:spcBef>
              <a:buClrTx/>
              <a:buFontTx/>
              <a:buNone/>
            </a:pPr>
            <a:r>
              <a:rPr lang="en-CA" altLang="en-US" sz="2800">
                <a:latin typeface="Times New Roman" panose="02020603050405020304" pitchFamily="18" charset="0"/>
                <a:cs typeface="Times New Roman" panose="02020603050405020304" pitchFamily="18" charset="0"/>
              </a:rPr>
              <a:t>WWWMMM</a:t>
            </a:r>
          </a:p>
          <a:p>
            <a:pPr lvl="2" eaLnBrk="1" hangingPunct="1">
              <a:spcBef>
                <a:spcPct val="0"/>
              </a:spcBef>
              <a:buClrTx/>
              <a:buFontTx/>
              <a:buNone/>
            </a:pPr>
            <a:r>
              <a:rPr lang="en-CA" altLang="en-US" sz="2800">
                <a:latin typeface="Times New Roman" panose="02020603050405020304" pitchFamily="18" charset="0"/>
                <a:cs typeface="Times New Roman" panose="02020603050405020304" pitchFamily="18" charset="0"/>
              </a:rPr>
              <a:t>IIIIII</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Review</a:t>
            </a:r>
            <a:endParaRPr lang="en-US" dirty="0"/>
          </a:p>
        </p:txBody>
      </p:sp>
      <p:sp>
        <p:nvSpPr>
          <p:cNvPr id="82947" name="Content Placeholder 2"/>
          <p:cNvSpPr>
            <a:spLocks noGrp="1"/>
          </p:cNvSpPr>
          <p:nvPr>
            <p:ph idx="1"/>
          </p:nvPr>
        </p:nvSpPr>
        <p:spPr>
          <a:xfrm>
            <a:off x="857250" y="1285875"/>
            <a:ext cx="7962900" cy="4735513"/>
          </a:xfrm>
        </p:spPr>
        <p:txBody>
          <a:bodyPr/>
          <a:lstStyle/>
          <a:p>
            <a:r>
              <a:rPr lang="en-US" altLang="en-US" smtClean="0">
                <a:hlinkClick r:id="rId2"/>
              </a:rPr>
              <a:t>Typography</a:t>
            </a:r>
            <a:endParaRPr lang="en-US" altLang="en-US" smtClean="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smtClean="0">
                <a:solidFill>
                  <a:schemeClr val="tx2">
                    <a:satMod val="130000"/>
                  </a:schemeClr>
                </a:solidFill>
              </a:rPr>
              <a:t>Font Size</a:t>
            </a:r>
            <a:endParaRPr lang="en-CA" dirty="0">
              <a:solidFill>
                <a:schemeClr val="tx2">
                  <a:satMod val="130000"/>
                </a:schemeClr>
              </a:solidFill>
            </a:endParaRPr>
          </a:p>
        </p:txBody>
      </p:sp>
      <p:sp>
        <p:nvSpPr>
          <p:cNvPr id="83971" name="Content Placeholder 2"/>
          <p:cNvSpPr>
            <a:spLocks noGrp="1"/>
          </p:cNvSpPr>
          <p:nvPr>
            <p:ph idx="1"/>
          </p:nvPr>
        </p:nvSpPr>
        <p:spPr/>
        <p:txBody>
          <a:bodyPr/>
          <a:lstStyle/>
          <a:p>
            <a:pPr eaLnBrk="1" hangingPunct="1"/>
            <a:r>
              <a:rPr lang="en-CA" altLang="en-US" smtClean="0"/>
              <a:t>Font size can be measured in several different units:</a:t>
            </a:r>
          </a:p>
          <a:p>
            <a:pPr lvl="1" eaLnBrk="1" hangingPunct="1"/>
            <a:r>
              <a:rPr lang="en-CA" altLang="en-US" i="1" smtClean="0"/>
              <a:t>points, picas </a:t>
            </a:r>
            <a:r>
              <a:rPr lang="en-CA" altLang="en-US" smtClean="0"/>
              <a:t>(as in MS Word, absolute length)</a:t>
            </a:r>
          </a:p>
          <a:p>
            <a:pPr lvl="1" eaLnBrk="1" hangingPunct="1"/>
            <a:r>
              <a:rPr lang="en-CA" altLang="en-US" i="1" smtClean="0"/>
              <a:t>pixels</a:t>
            </a:r>
            <a:r>
              <a:rPr lang="en-CA" altLang="en-US" smtClean="0"/>
              <a:t> (relative to the screens resolution)</a:t>
            </a:r>
          </a:p>
          <a:p>
            <a:pPr lvl="1" eaLnBrk="1" hangingPunct="1"/>
            <a:r>
              <a:rPr lang="en-CA" altLang="en-US" i="1" smtClean="0"/>
              <a:t>percentage, ems </a:t>
            </a:r>
            <a:r>
              <a:rPr lang="en-CA" altLang="en-US" smtClean="0"/>
              <a:t>(relative to the default browser font)</a:t>
            </a:r>
          </a:p>
          <a:p>
            <a:pPr lvl="1" eaLnBrk="1" hangingPunct="1"/>
            <a:r>
              <a:rPr lang="en-CA" altLang="en-US" i="1" smtClean="0"/>
              <a:t>inches, centimetres </a:t>
            </a:r>
            <a:r>
              <a:rPr lang="en-CA" altLang="en-US" smtClean="0"/>
              <a:t>(absolute length)</a:t>
            </a:r>
          </a:p>
        </p:txBody>
      </p:sp>
      <p:pic>
        <p:nvPicPr>
          <p:cNvPr id="8397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4938" y="4714875"/>
            <a:ext cx="294005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Points (Absolute length)</a:t>
            </a:r>
            <a:endParaRPr lang="en-US" dirty="0"/>
          </a:p>
        </p:txBody>
      </p:sp>
      <p:sp>
        <p:nvSpPr>
          <p:cNvPr id="78851" name="Content Placeholder 2"/>
          <p:cNvSpPr>
            <a:spLocks noGrp="1"/>
          </p:cNvSpPr>
          <p:nvPr>
            <p:ph idx="1"/>
          </p:nvPr>
        </p:nvSpPr>
        <p:spPr/>
        <p:txBody>
          <a:bodyPr/>
          <a:lstStyle/>
          <a:p>
            <a:pPr>
              <a:defRPr/>
            </a:pPr>
            <a:r>
              <a:rPr lang="en-US" altLang="en-US" dirty="0" smtClean="0"/>
              <a:t>Points are a print unit</a:t>
            </a:r>
          </a:p>
          <a:p>
            <a:pPr>
              <a:defRPr/>
            </a:pPr>
            <a:r>
              <a:rPr lang="en-US" altLang="en-US" dirty="0" smtClean="0"/>
              <a:t>Text that is 72 points is 1 inch tall</a:t>
            </a:r>
          </a:p>
          <a:p>
            <a:pPr>
              <a:defRPr/>
            </a:pPr>
            <a:r>
              <a:rPr lang="en-US" altLang="en-US" b="1" dirty="0" smtClean="0">
                <a:solidFill>
                  <a:schemeClr val="accent1">
                    <a:lumMod val="75000"/>
                  </a:schemeClr>
                </a:solidFill>
              </a:rPr>
              <a:t>QUESTION: then why is the word </a:t>
            </a:r>
            <a:r>
              <a:rPr lang="en-US" altLang="en-US" b="1" i="1" dirty="0" smtClean="0">
                <a:solidFill>
                  <a:schemeClr val="accent1">
                    <a:lumMod val="75000"/>
                  </a:schemeClr>
                </a:solidFill>
              </a:rPr>
              <a:t>now</a:t>
            </a:r>
            <a:r>
              <a:rPr lang="en-US" altLang="en-US" b="1" dirty="0" smtClean="0">
                <a:solidFill>
                  <a:schemeClr val="accent1">
                    <a:lumMod val="75000"/>
                  </a:schemeClr>
                </a:solidFill>
              </a:rPr>
              <a:t>  in this image not 1 inch???</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7250" y="152400"/>
            <a:ext cx="6448425" cy="67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2488" y="342900"/>
            <a:ext cx="6019800" cy="651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xit" presetSubtype="0" fill="hold" nodeType="click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smtClean="0">
                <a:solidFill>
                  <a:schemeClr val="tx2">
                    <a:satMod val="130000"/>
                  </a:schemeClr>
                </a:solidFill>
              </a:rPr>
              <a:t>Points (Absolute length)	</a:t>
            </a:r>
            <a:endParaRPr lang="en-CA" dirty="0">
              <a:solidFill>
                <a:schemeClr val="tx2">
                  <a:satMod val="130000"/>
                </a:schemeClr>
              </a:solidFill>
            </a:endParaRPr>
          </a:p>
        </p:txBody>
      </p:sp>
      <p:sp>
        <p:nvSpPr>
          <p:cNvPr id="86019" name="Content Placeholder 2"/>
          <p:cNvSpPr>
            <a:spLocks noGrp="1"/>
          </p:cNvSpPr>
          <p:nvPr>
            <p:ph idx="1"/>
          </p:nvPr>
        </p:nvSpPr>
        <p:spPr/>
        <p:txBody>
          <a:bodyPr/>
          <a:lstStyle/>
          <a:p>
            <a:pPr eaLnBrk="1" hangingPunct="1"/>
            <a:r>
              <a:rPr lang="en-CA" altLang="en-US" smtClean="0"/>
              <a:t>Commonly text is 12 points, this is 1/6 of an inch.</a:t>
            </a:r>
          </a:p>
        </p:txBody>
      </p:sp>
      <p:pic>
        <p:nvPicPr>
          <p:cNvPr id="860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2541588"/>
            <a:ext cx="28575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Rectangle 4"/>
          <p:cNvSpPr>
            <a:spLocks noChangeArrowheads="1"/>
          </p:cNvSpPr>
          <p:nvPr/>
        </p:nvSpPr>
        <p:spPr bwMode="auto">
          <a:xfrm>
            <a:off x="4932363" y="2541588"/>
            <a:ext cx="3783012"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50000"/>
              </a:spcBef>
              <a:buClrTx/>
              <a:buSzTx/>
              <a:buFontTx/>
              <a:buNone/>
            </a:pPr>
            <a:r>
              <a:rPr lang="en-US" altLang="en-US" sz="1800"/>
              <a:t>NOTE: A point size of 72, will always give you a font that is one inch high </a:t>
            </a:r>
            <a:r>
              <a:rPr lang="en-US" altLang="en-US" sz="2000" b="1"/>
              <a:t>when printed.</a:t>
            </a:r>
          </a:p>
          <a:p>
            <a:pPr eaLnBrk="1" hangingPunct="1">
              <a:spcBef>
                <a:spcPct val="50000"/>
              </a:spcBef>
              <a:buClrTx/>
              <a:buSzTx/>
              <a:buFontTx/>
              <a:buNone/>
            </a:pPr>
            <a:r>
              <a:rPr lang="en-US" altLang="en-US" sz="1800"/>
              <a:t>If you sent this MS Word Document to a printer and measured between the lines, it would be one inch. For print it doesn’t matter if you print from a Windows machine or a Mac, a 72 point font size on paper is always one inch high.</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smtClean="0">
                <a:solidFill>
                  <a:schemeClr val="tx2">
                    <a:satMod val="130000"/>
                  </a:schemeClr>
                </a:solidFill>
              </a:rPr>
              <a:t>Pixels, ems, % (Relative length)</a:t>
            </a:r>
            <a:endParaRPr lang="en-CA" dirty="0">
              <a:solidFill>
                <a:schemeClr val="tx2">
                  <a:satMod val="130000"/>
                </a:schemeClr>
              </a:solidFill>
            </a:endParaRPr>
          </a:p>
        </p:txBody>
      </p:sp>
      <p:sp>
        <p:nvSpPr>
          <p:cNvPr id="87043" name="Content Placeholder 2"/>
          <p:cNvSpPr>
            <a:spLocks noGrp="1"/>
          </p:cNvSpPr>
          <p:nvPr>
            <p:ph idx="1"/>
          </p:nvPr>
        </p:nvSpPr>
        <p:spPr>
          <a:xfrm>
            <a:off x="857250" y="1285875"/>
            <a:ext cx="8077200" cy="4929188"/>
          </a:xfrm>
        </p:spPr>
        <p:txBody>
          <a:bodyPr/>
          <a:lstStyle/>
          <a:p>
            <a:pPr eaLnBrk="1" hangingPunct="1"/>
            <a:r>
              <a:rPr lang="en-CA" altLang="en-US" smtClean="0"/>
              <a:t>When text is displayed in </a:t>
            </a:r>
            <a:r>
              <a:rPr lang="en-CA" altLang="en-US" i="1" smtClean="0"/>
              <a:t>pixels</a:t>
            </a:r>
            <a:r>
              <a:rPr lang="en-CA" altLang="en-US" smtClean="0"/>
              <a:t>, </a:t>
            </a:r>
            <a:r>
              <a:rPr lang="en-CA" altLang="en-US" i="1" smtClean="0"/>
              <a:t>ems</a:t>
            </a:r>
            <a:r>
              <a:rPr lang="en-CA" altLang="en-US" smtClean="0"/>
              <a:t>, %, it is relative to the default font size for the browser and to the screen resolution.</a:t>
            </a:r>
          </a:p>
          <a:p>
            <a:pPr eaLnBrk="1" hangingPunct="1"/>
            <a:r>
              <a:rPr lang="en-CA" altLang="en-US" smtClean="0"/>
              <a:t>1 em is equal to the width </a:t>
            </a:r>
            <a:br>
              <a:rPr lang="en-CA" altLang="en-US" smtClean="0"/>
            </a:br>
            <a:r>
              <a:rPr lang="en-CA" altLang="en-US" smtClean="0"/>
              <a:t>of an </a:t>
            </a:r>
            <a:r>
              <a:rPr lang="en-CA" altLang="en-US" b="1" i="1" smtClean="0">
                <a:solidFill>
                  <a:srgbClr val="FF0000"/>
                </a:solidFill>
              </a:rPr>
              <a:t>M</a:t>
            </a:r>
            <a:r>
              <a:rPr lang="en-CA" altLang="en-US" smtClean="0"/>
              <a:t> in the default font</a:t>
            </a:r>
            <a:br>
              <a:rPr lang="en-CA" altLang="en-US" smtClean="0"/>
            </a:br>
            <a:r>
              <a:rPr lang="en-CA" altLang="en-US" smtClean="0"/>
              <a:t>type and size of the browser</a:t>
            </a:r>
          </a:p>
          <a:p>
            <a:pPr lvl="1" eaLnBrk="1" hangingPunct="1"/>
            <a:r>
              <a:rPr lang="en-CA" altLang="en-US" smtClean="0"/>
              <a:t>E.g. Firefox </a:t>
            </a:r>
            <a:r>
              <a:rPr lang="en-CA" altLang="en-US" smtClean="0">
                <a:sym typeface="Wingdings" panose="05000000000000000000" pitchFamily="2" charset="2"/>
              </a:rPr>
              <a:t> Times New </a:t>
            </a:r>
            <a:br>
              <a:rPr lang="en-CA" altLang="en-US" smtClean="0">
                <a:sym typeface="Wingdings" panose="05000000000000000000" pitchFamily="2" charset="2"/>
              </a:rPr>
            </a:br>
            <a:r>
              <a:rPr lang="en-CA" altLang="en-US" smtClean="0">
                <a:sym typeface="Wingdings" panose="05000000000000000000" pitchFamily="2" charset="2"/>
              </a:rPr>
              <a:t>Roman, Fontsize 16 pixels</a:t>
            </a:r>
            <a:endParaRPr lang="en-CA" altLang="en-US" smtClean="0"/>
          </a:p>
        </p:txBody>
      </p:sp>
      <p:pic>
        <p:nvPicPr>
          <p:cNvPr id="870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3141663"/>
            <a:ext cx="3124200" cy="321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6804025" y="4941888"/>
            <a:ext cx="1655763" cy="574675"/>
          </a:xfrm>
          <a:prstGeom prst="ellipse">
            <a:avLst/>
          </a:prstGeom>
          <a:noFill/>
          <a:ln w="34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smtClean="0">
                <a:solidFill>
                  <a:schemeClr val="tx2">
                    <a:satMod val="130000"/>
                  </a:schemeClr>
                </a:solidFill>
              </a:rPr>
              <a:t>Experiment with Font Size</a:t>
            </a:r>
            <a:endParaRPr lang="en-CA" dirty="0">
              <a:solidFill>
                <a:schemeClr val="tx2">
                  <a:satMod val="130000"/>
                </a:schemeClr>
              </a:solidFill>
            </a:endParaRPr>
          </a:p>
        </p:txBody>
      </p:sp>
      <p:sp>
        <p:nvSpPr>
          <p:cNvPr id="3" name="Content Placeholder 2"/>
          <p:cNvSpPr>
            <a:spLocks noGrp="1"/>
          </p:cNvSpPr>
          <p:nvPr>
            <p:ph idx="1"/>
          </p:nvPr>
        </p:nvSpPr>
        <p:spPr>
          <a:xfrm>
            <a:off x="714375" y="1285875"/>
            <a:ext cx="8220075" cy="5572125"/>
          </a:xfrm>
        </p:spPr>
        <p:txBody>
          <a:bodyPr>
            <a:normAutofit fontScale="85000" lnSpcReduction="10000"/>
          </a:bodyPr>
          <a:lstStyle/>
          <a:p>
            <a:pPr marL="365760" indent="-283464" eaLnBrk="1" fontAlgn="auto" hangingPunct="1">
              <a:spcAft>
                <a:spcPts val="0"/>
              </a:spcAft>
              <a:buFont typeface="Wingdings 2"/>
              <a:buChar char=""/>
              <a:defRPr/>
            </a:pPr>
            <a:r>
              <a:rPr lang="en-CA" dirty="0" smtClean="0"/>
              <a:t>If you are on your laptop go to: </a:t>
            </a:r>
            <a:r>
              <a:rPr lang="en-US" dirty="0" smtClean="0">
                <a:hlinkClick r:id="rId2"/>
              </a:rPr>
              <a:t>http://www.csd.uwo.ca/~lreid/cs033/FontTest1.html</a:t>
            </a:r>
            <a:r>
              <a:rPr lang="en-US" dirty="0" smtClean="0"/>
              <a:t> </a:t>
            </a:r>
          </a:p>
          <a:p>
            <a:pPr marL="365760" indent="-283464" eaLnBrk="1" fontAlgn="auto" hangingPunct="1">
              <a:spcBef>
                <a:spcPct val="50000"/>
              </a:spcBef>
              <a:spcAft>
                <a:spcPts val="0"/>
              </a:spcAft>
              <a:buFont typeface="Wingdings 2"/>
              <a:buChar char=""/>
              <a:defRPr/>
            </a:pPr>
            <a:r>
              <a:rPr lang="en-US" dirty="0" smtClean="0"/>
              <a:t>Then try the following:</a:t>
            </a:r>
          </a:p>
          <a:p>
            <a:pPr marL="640080" lvl="1" indent="-237744" eaLnBrk="1" fontAlgn="auto" hangingPunct="1">
              <a:spcBef>
                <a:spcPct val="50000"/>
              </a:spcBef>
              <a:spcAft>
                <a:spcPts val="0"/>
              </a:spcAft>
              <a:buFont typeface="Verdana"/>
              <a:buChar char="◦"/>
              <a:defRPr/>
            </a:pPr>
            <a:r>
              <a:rPr lang="en-US" dirty="0" smtClean="0"/>
              <a:t>Set the resolution to be the lowest: 800 pixels by 600 pixels</a:t>
            </a:r>
          </a:p>
          <a:p>
            <a:pPr marL="640080" lvl="1" indent="-237744" eaLnBrk="1" fontAlgn="auto" hangingPunct="1">
              <a:spcBef>
                <a:spcPct val="50000"/>
              </a:spcBef>
              <a:spcAft>
                <a:spcPts val="0"/>
              </a:spcAft>
              <a:buFont typeface="Verdana"/>
              <a:buChar char="◦"/>
              <a:defRPr/>
            </a:pPr>
            <a:r>
              <a:rPr lang="en-US" dirty="0" smtClean="0"/>
              <a:t>Set the resolution to be the highest. </a:t>
            </a:r>
          </a:p>
          <a:p>
            <a:pPr marL="640080" lvl="1" indent="-237744" eaLnBrk="1" fontAlgn="auto" hangingPunct="1">
              <a:spcBef>
                <a:spcPct val="50000"/>
              </a:spcBef>
              <a:spcAft>
                <a:spcPts val="0"/>
              </a:spcAft>
              <a:buFont typeface="Verdana"/>
              <a:buChar char="◦"/>
              <a:defRPr/>
            </a:pPr>
            <a:r>
              <a:rPr lang="en-US" dirty="0" smtClean="0"/>
              <a:t>View the page in IE and then pick </a:t>
            </a:r>
            <a:r>
              <a:rPr lang="en-US" i="1" dirty="0" smtClean="0"/>
              <a:t>View&gt;Text Size</a:t>
            </a:r>
            <a:r>
              <a:rPr lang="en-US" dirty="0" smtClean="0"/>
              <a:t> and pick some of the different sizes. Notice the absolute fonts don’t change, the relative ones do.</a:t>
            </a:r>
          </a:p>
          <a:p>
            <a:pPr marL="640080" lvl="1" indent="-237744" eaLnBrk="1" fontAlgn="auto" hangingPunct="1">
              <a:spcBef>
                <a:spcPct val="50000"/>
              </a:spcBef>
              <a:spcAft>
                <a:spcPts val="0"/>
              </a:spcAft>
              <a:buFont typeface="Verdana"/>
              <a:buChar char="◦"/>
              <a:defRPr/>
            </a:pPr>
            <a:r>
              <a:rPr lang="en-US" dirty="0" smtClean="0"/>
              <a:t>View the page in Mozilla Firefox, then pick Tools&gt;Options then the Content Tab and change the Font Size.</a:t>
            </a:r>
          </a:p>
          <a:p>
            <a:pPr marL="640080" lvl="1" indent="-237744" eaLnBrk="1" fontAlgn="auto" hangingPunct="1">
              <a:spcBef>
                <a:spcPct val="50000"/>
              </a:spcBef>
              <a:spcAft>
                <a:spcPts val="0"/>
              </a:spcAft>
              <a:buFont typeface="Verdana"/>
              <a:buChar char="◦"/>
              <a:defRPr/>
            </a:pPr>
            <a:r>
              <a:rPr lang="en-US" dirty="0" smtClean="0"/>
              <a:t>Hold down the CTRL key and use the scroll button on your mouse</a:t>
            </a:r>
            <a:endParaRPr lang="en-CA" dirty="0" smtClean="0"/>
          </a:p>
          <a:p>
            <a:pPr marL="365760" indent="-283464" eaLnBrk="1" fontAlgn="auto" hangingPunct="1">
              <a:spcAft>
                <a:spcPts val="0"/>
              </a:spcAft>
              <a:buFont typeface="Wingdings 2"/>
              <a:buChar char=""/>
              <a:defRPr/>
            </a:pPr>
            <a:endParaRPr lang="en-CA"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CA" dirty="0" smtClean="0">
                <a:solidFill>
                  <a:schemeClr val="tx2">
                    <a:satMod val="130000"/>
                  </a:schemeClr>
                </a:solidFill>
              </a:rPr>
              <a:t>Which Unit of Measurement to Use</a:t>
            </a:r>
            <a:endParaRPr lang="en-CA" dirty="0">
              <a:solidFill>
                <a:schemeClr val="tx2">
                  <a:satMod val="130000"/>
                </a:schemeClr>
              </a:solidFill>
            </a:endParaRPr>
          </a:p>
        </p:txBody>
      </p:sp>
      <p:sp>
        <p:nvSpPr>
          <p:cNvPr id="89091" name="Content Placeholder 2"/>
          <p:cNvSpPr>
            <a:spLocks noGrp="1"/>
          </p:cNvSpPr>
          <p:nvPr>
            <p:ph idx="1"/>
          </p:nvPr>
        </p:nvSpPr>
        <p:spPr/>
        <p:txBody>
          <a:bodyPr/>
          <a:lstStyle/>
          <a:p>
            <a:pPr eaLnBrk="1" hangingPunct="1"/>
            <a:r>
              <a:rPr lang="en-CA" altLang="en-US" smtClean="0"/>
              <a:t>In general, don’t use </a:t>
            </a:r>
            <a:r>
              <a:rPr lang="en-CA" altLang="en-US" b="1" i="1" smtClean="0"/>
              <a:t>points</a:t>
            </a:r>
            <a:r>
              <a:rPr lang="en-CA" altLang="en-US" smtClean="0"/>
              <a:t>, it is for printing.</a:t>
            </a:r>
          </a:p>
          <a:p>
            <a:pPr eaLnBrk="1" hangingPunct="1"/>
            <a:r>
              <a:rPr lang="en-CA" altLang="en-US" smtClean="0"/>
              <a:t>If you are worried about:</a:t>
            </a:r>
          </a:p>
          <a:p>
            <a:pPr lvl="1" eaLnBrk="1" hangingPunct="1"/>
            <a:r>
              <a:rPr lang="en-CA" altLang="en-US" b="1" smtClean="0"/>
              <a:t>Accessibility</a:t>
            </a:r>
            <a:r>
              <a:rPr lang="en-CA" altLang="en-US" smtClean="0"/>
              <a:t> </a:t>
            </a:r>
            <a:r>
              <a:rPr lang="en-CA" altLang="en-US" smtClean="0">
                <a:sym typeface="Wingdings" panose="05000000000000000000" pitchFamily="2" charset="2"/>
              </a:rPr>
              <a:t> use </a:t>
            </a:r>
            <a:r>
              <a:rPr lang="en-CA" altLang="en-US" i="1" smtClean="0">
                <a:sym typeface="Wingdings" panose="05000000000000000000" pitchFamily="2" charset="2"/>
              </a:rPr>
              <a:t>ems</a:t>
            </a:r>
            <a:r>
              <a:rPr lang="en-CA" altLang="en-US" smtClean="0">
                <a:sym typeface="Wingdings" panose="05000000000000000000" pitchFamily="2" charset="2"/>
              </a:rPr>
              <a:t> or % since they are relative to the browsers default font and the user can make the text more readable</a:t>
            </a:r>
          </a:p>
          <a:p>
            <a:pPr lvl="1" eaLnBrk="1" hangingPunct="1"/>
            <a:r>
              <a:rPr lang="en-CA" altLang="en-US" b="1" smtClean="0">
                <a:sym typeface="Wingdings" panose="05000000000000000000" pitchFamily="2" charset="2"/>
              </a:rPr>
              <a:t>Control</a:t>
            </a:r>
            <a:r>
              <a:rPr lang="en-CA" altLang="en-US" smtClean="0">
                <a:sym typeface="Wingdings" panose="05000000000000000000" pitchFamily="2" charset="2"/>
              </a:rPr>
              <a:t>  if you want the layout to be precise, use pixels.</a:t>
            </a:r>
            <a:endParaRPr lang="en-CA" altLang="en-US"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endParaRPr lang="en-CA" dirty="0">
              <a:solidFill>
                <a:schemeClr val="tx2">
                  <a:satMod val="130000"/>
                </a:schemeClr>
              </a:solidFill>
            </a:endParaRPr>
          </a:p>
        </p:txBody>
      </p:sp>
      <p:sp>
        <p:nvSpPr>
          <p:cNvPr id="18435" name="Content Placeholder 2"/>
          <p:cNvSpPr>
            <a:spLocks noGrp="1"/>
          </p:cNvSpPr>
          <p:nvPr>
            <p:ph idx="1"/>
          </p:nvPr>
        </p:nvSpPr>
        <p:spPr/>
        <p:txBody>
          <a:bodyPr/>
          <a:lstStyle/>
          <a:p>
            <a:pPr eaLnBrk="1" hangingPunct="1"/>
            <a:r>
              <a:rPr lang="en-CA" altLang="en-US" smtClean="0"/>
              <a:t>All the definitions encompass different ways (more than one) of expressing something.</a:t>
            </a:r>
          </a:p>
          <a:p>
            <a:pPr eaLnBrk="1" hangingPunct="1"/>
            <a:r>
              <a:rPr lang="en-CA" altLang="en-US" smtClean="0"/>
              <a:t>How do we express ourselves?</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smtClean="0">
                <a:solidFill>
                  <a:schemeClr val="tx2">
                    <a:satMod val="130000"/>
                  </a:schemeClr>
                </a:solidFill>
              </a:rPr>
              <a:t>Font Colour</a:t>
            </a:r>
            <a:endParaRPr lang="en-CA" dirty="0">
              <a:solidFill>
                <a:schemeClr val="tx2">
                  <a:satMod val="130000"/>
                </a:schemeClr>
              </a:solidFill>
            </a:endParaRPr>
          </a:p>
        </p:txBody>
      </p:sp>
      <p:sp>
        <p:nvSpPr>
          <p:cNvPr id="90115" name="Content Placeholder 2"/>
          <p:cNvSpPr>
            <a:spLocks noGrp="1"/>
          </p:cNvSpPr>
          <p:nvPr>
            <p:ph idx="1"/>
          </p:nvPr>
        </p:nvSpPr>
        <p:spPr/>
        <p:txBody>
          <a:bodyPr/>
          <a:lstStyle/>
          <a:p>
            <a:pPr eaLnBrk="1" hangingPunct="1"/>
            <a:r>
              <a:rPr lang="en-CA" altLang="en-US" b="1" smtClean="0"/>
              <a:t>Colour</a:t>
            </a:r>
          </a:p>
          <a:p>
            <a:pPr lvl="1" eaLnBrk="1" hangingPunct="1"/>
            <a:r>
              <a:rPr lang="en-CA" altLang="en-US" smtClean="0"/>
              <a:t>If you look at the underlying html on a webpage you will see the colour for text is encoded in a strange way:</a:t>
            </a:r>
          </a:p>
          <a:p>
            <a:pPr lvl="2" eaLnBrk="1" hangingPunct="1"/>
            <a:r>
              <a:rPr lang="en-CA" altLang="en-US" smtClean="0">
                <a:hlinkClick r:id="rId3"/>
              </a:rPr>
              <a:t>http://www.csd.uwo.ca/~lreid/cs1033/fontcolours.html</a:t>
            </a:r>
            <a:r>
              <a:rPr lang="en-CA" altLang="en-US" smtClean="0"/>
              <a:t> </a:t>
            </a:r>
          </a:p>
          <a:p>
            <a:pPr lvl="1" eaLnBrk="1" hangingPunct="1"/>
            <a:r>
              <a:rPr lang="en-CA" altLang="en-US" smtClean="0"/>
              <a:t>Hexadecimal representation</a:t>
            </a:r>
          </a:p>
          <a:p>
            <a:pPr lvl="2" eaLnBrk="1" hangingPunct="1"/>
            <a:r>
              <a:rPr lang="en-CA" altLang="en-US" smtClean="0"/>
              <a:t>Digits are: 0,1,2,3,4,5,6,7,8,9,A,B,C,D,E,F</a:t>
            </a:r>
          </a:p>
          <a:p>
            <a:pPr lvl="2" eaLnBrk="1" hangingPunct="1"/>
            <a:r>
              <a:rPr lang="en-CA" altLang="en-US" smtClean="0"/>
              <a:t>Must start with #</a:t>
            </a:r>
          </a:p>
          <a:p>
            <a:pPr lvl="2" eaLnBrk="1" hangingPunct="1"/>
            <a:r>
              <a:rPr lang="en-CA" altLang="en-US" smtClean="0"/>
              <a:t>Need 2 digits for Red, 2 digits for Green and 2 digits for Blue </a:t>
            </a:r>
            <a:r>
              <a:rPr lang="en-CA" altLang="en-US" smtClean="0">
                <a:sym typeface="Wingdings" panose="05000000000000000000" pitchFamily="2" charset="2"/>
              </a:rPr>
              <a:t> RRGGBB</a:t>
            </a:r>
          </a:p>
          <a:p>
            <a:pPr lvl="2" eaLnBrk="1" hangingPunct="1"/>
            <a:r>
              <a:rPr lang="en-CA" altLang="en-US" smtClean="0">
                <a:sym typeface="Wingdings" panose="05000000000000000000" pitchFamily="2" charset="2"/>
              </a:rPr>
              <a:t>Thus really red is </a:t>
            </a:r>
            <a:r>
              <a:rPr lang="en-CA" altLang="en-US" smtClean="0">
                <a:solidFill>
                  <a:srgbClr val="FF0000"/>
                </a:solidFill>
                <a:sym typeface="Wingdings" panose="05000000000000000000" pitchFamily="2" charset="2"/>
              </a:rPr>
              <a:t>#FF0000</a:t>
            </a:r>
            <a:endParaRPr lang="en-CA" altLang="en-US" smtClean="0">
              <a:solidFill>
                <a:srgbClr val="FF0000"/>
              </a:solidFill>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endParaRPr lang="en-CA" dirty="0">
              <a:solidFill>
                <a:schemeClr val="tx2">
                  <a:satMod val="130000"/>
                </a:schemeClr>
              </a:solidFill>
            </a:endParaRPr>
          </a:p>
        </p:txBody>
      </p:sp>
      <p:sp>
        <p:nvSpPr>
          <p:cNvPr id="92163" name="Content Placeholder 2"/>
          <p:cNvSpPr>
            <a:spLocks noGrp="1"/>
          </p:cNvSpPr>
          <p:nvPr>
            <p:ph idx="1"/>
          </p:nvPr>
        </p:nvSpPr>
        <p:spPr/>
        <p:txBody>
          <a:bodyPr/>
          <a:lstStyle/>
          <a:p>
            <a:pPr eaLnBrk="1" hangingPunct="1"/>
            <a:r>
              <a:rPr lang="en-CA" altLang="en-US" b="1" smtClean="0">
                <a:solidFill>
                  <a:schemeClr val="accent1"/>
                </a:solidFill>
              </a:rPr>
              <a:t>QUESTION</a:t>
            </a:r>
            <a:endParaRPr lang="en-CA" altLang="en-US" smtClean="0">
              <a:solidFill>
                <a:schemeClr val="accent1"/>
              </a:solidFill>
            </a:endParaRPr>
          </a:p>
          <a:p>
            <a:pPr lvl="1" eaLnBrk="1" hangingPunct="1"/>
            <a:r>
              <a:rPr lang="en-CA" altLang="en-US" smtClean="0">
                <a:solidFill>
                  <a:schemeClr val="accent1"/>
                </a:solidFill>
              </a:rPr>
              <a:t>How would you represent yellow?</a:t>
            </a:r>
          </a:p>
          <a:p>
            <a:pPr lvl="1" eaLnBrk="1" hangingPunct="1"/>
            <a:r>
              <a:rPr lang="en-CA" altLang="en-US" smtClean="0">
                <a:solidFill>
                  <a:schemeClr val="accent1"/>
                </a:solidFill>
              </a:rPr>
              <a:t>What colour do you think this is #222222?</a:t>
            </a:r>
          </a:p>
          <a:p>
            <a:pPr lvl="1" eaLnBrk="1" hangingPunct="1"/>
            <a:r>
              <a:rPr lang="en-CA" altLang="en-US" smtClean="0">
                <a:solidFill>
                  <a:schemeClr val="accent1"/>
                </a:solidFill>
              </a:rPr>
              <a:t>What colour do you think this is #CCCCCC?</a:t>
            </a:r>
          </a:p>
          <a:p>
            <a:pPr lvl="1" eaLnBrk="1" hangingPunct="1"/>
            <a:endParaRPr lang="en-CA" altLang="en-US" smtClean="0"/>
          </a:p>
          <a:p>
            <a:pPr eaLnBrk="1" hangingPunct="1"/>
            <a:r>
              <a:rPr lang="en-CA" altLang="en-US" b="1" smtClean="0"/>
              <a:t>Answers:</a:t>
            </a:r>
          </a:p>
          <a:p>
            <a:pPr lvl="1" eaLnBrk="1" hangingPunct="1"/>
            <a:r>
              <a:rPr lang="en-CA" altLang="en-US" smtClean="0"/>
              <a:t>Yellow </a:t>
            </a:r>
            <a:r>
              <a:rPr lang="en-CA" altLang="en-US" smtClean="0">
                <a:sym typeface="Wingdings" panose="05000000000000000000" pitchFamily="2" charset="2"/>
              </a:rPr>
              <a:t> #</a:t>
            </a:r>
            <a:r>
              <a:rPr lang="en-CA" altLang="en-US" smtClean="0">
                <a:solidFill>
                  <a:srgbClr val="FFFF00"/>
                </a:solidFill>
                <a:sym typeface="Wingdings" panose="05000000000000000000" pitchFamily="2" charset="2"/>
              </a:rPr>
              <a:t>FFFF00</a:t>
            </a:r>
          </a:p>
          <a:p>
            <a:pPr lvl="1" eaLnBrk="1" hangingPunct="1"/>
            <a:r>
              <a:rPr lang="en-CA" altLang="en-US" smtClean="0">
                <a:solidFill>
                  <a:srgbClr val="222222"/>
                </a:solidFill>
                <a:sym typeface="Wingdings" panose="05000000000000000000" pitchFamily="2" charset="2"/>
              </a:rPr>
              <a:t>Dark Gray  #222222</a:t>
            </a:r>
          </a:p>
          <a:p>
            <a:pPr lvl="1" eaLnBrk="1" hangingPunct="1"/>
            <a:r>
              <a:rPr lang="en-CA" altLang="en-US" smtClean="0">
                <a:solidFill>
                  <a:srgbClr val="222222"/>
                </a:solidFill>
                <a:sym typeface="Wingdings" panose="05000000000000000000" pitchFamily="2" charset="2"/>
              </a:rPr>
              <a:t>Light Gray  </a:t>
            </a:r>
            <a:r>
              <a:rPr lang="en-CA" altLang="en-US" smtClean="0">
                <a:solidFill>
                  <a:srgbClr val="CCCCCC"/>
                </a:solidFill>
                <a:sym typeface="Wingdings" panose="05000000000000000000" pitchFamily="2" charset="2"/>
              </a:rPr>
              <a:t>#CCCCCC</a:t>
            </a:r>
          </a:p>
          <a:p>
            <a:pPr eaLnBrk="1" hangingPunct="1"/>
            <a:r>
              <a:rPr lang="en-CA" altLang="en-US" smtClean="0">
                <a:solidFill>
                  <a:schemeClr val="accent1"/>
                </a:solidFill>
                <a:sym typeface="Wingdings" panose="05000000000000000000" pitchFamily="2" charset="2"/>
              </a:rPr>
              <a:t>Fun Game: </a:t>
            </a:r>
            <a:r>
              <a:rPr lang="en-CA" altLang="en-US" u="sng" smtClean="0">
                <a:hlinkClick r:id="rId2"/>
              </a:rPr>
              <a:t>http://yizzle.com/whatthehex/</a:t>
            </a:r>
            <a:r>
              <a:rPr lang="en-CA" altLang="en-US" smtClean="0"/>
              <a:t> </a:t>
            </a:r>
            <a:endParaRPr lang="en-CA" altLang="en-US" smtClean="0">
              <a:solidFill>
                <a:schemeClr val="accent1"/>
              </a:solidFill>
            </a:endParaRPr>
          </a:p>
        </p:txBody>
      </p:sp>
      <p:sp>
        <p:nvSpPr>
          <p:cNvPr id="4" name="Rectangle 3"/>
          <p:cNvSpPr/>
          <p:nvPr/>
        </p:nvSpPr>
        <p:spPr>
          <a:xfrm>
            <a:off x="971550" y="4311650"/>
            <a:ext cx="6715125" cy="2520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CA" dirty="0" smtClean="0">
                <a:solidFill>
                  <a:schemeClr val="tx2">
                    <a:satMod val="130000"/>
                  </a:schemeClr>
                </a:solidFill>
              </a:rPr>
              <a:t>Things to remember when using </a:t>
            </a:r>
            <a:r>
              <a:rPr lang="en-CA" b="1" dirty="0" smtClean="0">
                <a:solidFill>
                  <a:schemeClr val="tx2">
                    <a:satMod val="130000"/>
                  </a:schemeClr>
                </a:solidFill>
              </a:rPr>
              <a:t>text</a:t>
            </a:r>
            <a:r>
              <a:rPr lang="en-CA" dirty="0" smtClean="0">
                <a:solidFill>
                  <a:schemeClr val="tx2">
                    <a:satMod val="130000"/>
                  </a:schemeClr>
                </a:solidFill>
              </a:rPr>
              <a:t>:</a:t>
            </a:r>
            <a:endParaRPr lang="en-CA" dirty="0">
              <a:solidFill>
                <a:schemeClr val="tx2">
                  <a:satMod val="130000"/>
                </a:schemeClr>
              </a:solidFill>
            </a:endParaRPr>
          </a:p>
        </p:txBody>
      </p:sp>
      <p:sp>
        <p:nvSpPr>
          <p:cNvPr id="3" name="Content Placeholder 2"/>
          <p:cNvSpPr>
            <a:spLocks noGrp="1"/>
          </p:cNvSpPr>
          <p:nvPr>
            <p:ph idx="1"/>
          </p:nvPr>
        </p:nvSpPr>
        <p:spPr>
          <a:xfrm>
            <a:off x="857250" y="1285875"/>
            <a:ext cx="8077200" cy="5238750"/>
          </a:xfrm>
        </p:spPr>
        <p:txBody>
          <a:bodyPr>
            <a:normAutofit fontScale="85000" lnSpcReduction="10000"/>
          </a:bodyPr>
          <a:lstStyle/>
          <a:p>
            <a:pPr marL="365760" indent="-283464" eaLnBrk="1" fontAlgn="auto" hangingPunct="1">
              <a:spcAft>
                <a:spcPts val="0"/>
              </a:spcAft>
              <a:buFont typeface="Wingdings 2"/>
              <a:buChar char=""/>
              <a:defRPr/>
            </a:pPr>
            <a:r>
              <a:rPr lang="en-CA" sz="3800" b="1" dirty="0" smtClean="0"/>
              <a:t>Is text the best choice?</a:t>
            </a:r>
          </a:p>
          <a:p>
            <a:pPr marL="640080" lvl="1" indent="-237744" eaLnBrk="1" fontAlgn="auto" hangingPunct="1">
              <a:spcAft>
                <a:spcPts val="0"/>
              </a:spcAft>
              <a:buFont typeface="Verdana"/>
              <a:buChar char="◦"/>
              <a:defRPr/>
            </a:pPr>
            <a:r>
              <a:rPr lang="en-CA" dirty="0" smtClean="0"/>
              <a:t>Use text when it is the best way to convey information</a:t>
            </a:r>
          </a:p>
          <a:p>
            <a:pPr marL="365760" indent="-283464" eaLnBrk="1" fontAlgn="auto" hangingPunct="1">
              <a:spcAft>
                <a:spcPts val="0"/>
              </a:spcAft>
              <a:buFont typeface="Wingdings 2"/>
              <a:buChar char=""/>
              <a:defRPr/>
            </a:pPr>
            <a:r>
              <a:rPr lang="en-CA" sz="3800" b="1" dirty="0" smtClean="0"/>
              <a:t>Make sure it is readable</a:t>
            </a:r>
          </a:p>
          <a:p>
            <a:pPr marL="640080" lvl="1" indent="-237744" eaLnBrk="1" fontAlgn="auto" hangingPunct="1">
              <a:spcAft>
                <a:spcPts val="0"/>
              </a:spcAft>
              <a:buFont typeface="Verdana"/>
              <a:buChar char="◦"/>
              <a:defRPr/>
            </a:pPr>
            <a:r>
              <a:rPr lang="en-CA" dirty="0" smtClean="0"/>
              <a:t>Use a dark background with light text or a light background with dark text</a:t>
            </a:r>
          </a:p>
          <a:p>
            <a:pPr marL="640080" lvl="1" indent="-237744" eaLnBrk="1" fontAlgn="auto" hangingPunct="1">
              <a:spcAft>
                <a:spcPts val="0"/>
              </a:spcAft>
              <a:buFont typeface="Verdana"/>
              <a:buChar char="◦"/>
              <a:defRPr/>
            </a:pPr>
            <a:r>
              <a:rPr lang="en-CA" dirty="0" smtClean="0"/>
              <a:t>Don’t make the font too small</a:t>
            </a:r>
          </a:p>
          <a:p>
            <a:pPr marL="640080" lvl="1" indent="-237744" eaLnBrk="1" fontAlgn="auto" hangingPunct="1">
              <a:spcAft>
                <a:spcPts val="0"/>
              </a:spcAft>
              <a:buFont typeface="Verdana"/>
              <a:buChar char="◦"/>
              <a:defRPr/>
            </a:pPr>
            <a:r>
              <a:rPr lang="en-CA" dirty="0" smtClean="0"/>
              <a:t>Make sure the font is readable (be careful with weird fonts)</a:t>
            </a:r>
          </a:p>
          <a:p>
            <a:pPr marL="640080" lvl="1" indent="-237744" eaLnBrk="1" fontAlgn="auto" hangingPunct="1">
              <a:spcAft>
                <a:spcPts val="0"/>
              </a:spcAft>
              <a:buFont typeface="Verdana"/>
              <a:buChar char="◦"/>
              <a:defRPr/>
            </a:pPr>
            <a:r>
              <a:rPr lang="en-CA" dirty="0" smtClean="0"/>
              <a:t>Don’t use too many fonts (2 or 3 different styles is enough) </a:t>
            </a:r>
          </a:p>
          <a:p>
            <a:pPr marL="640080" lvl="1" indent="-237744" eaLnBrk="1" fontAlgn="auto" hangingPunct="1">
              <a:spcAft>
                <a:spcPts val="0"/>
              </a:spcAft>
              <a:buFont typeface="Verdana"/>
              <a:buChar char="◦"/>
              <a:defRPr/>
            </a:pPr>
            <a:r>
              <a:rPr lang="en-CA" dirty="0" smtClean="0"/>
              <a:t>Don’t crowd your text, have some white space</a:t>
            </a:r>
          </a:p>
          <a:p>
            <a:pPr marL="640080" lvl="1" indent="-237744" eaLnBrk="1" fontAlgn="auto" hangingPunct="1">
              <a:spcAft>
                <a:spcPts val="0"/>
              </a:spcAft>
              <a:buFont typeface="Verdana"/>
              <a:buChar char="◦"/>
              <a:defRPr/>
            </a:pPr>
            <a:r>
              <a:rPr lang="en-CA" dirty="0" smtClean="0"/>
              <a:t>Paragraphs are easier to read in serif, san serif for headings</a:t>
            </a:r>
            <a:endParaRPr lang="en-CA"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smtClean="0">
                <a:solidFill>
                  <a:schemeClr val="tx2">
                    <a:satMod val="130000"/>
                  </a:schemeClr>
                </a:solidFill>
              </a:rPr>
              <a:t>More tips…</a:t>
            </a:r>
            <a:endParaRPr lang="en-CA" dirty="0">
              <a:solidFill>
                <a:schemeClr val="tx2">
                  <a:satMod val="130000"/>
                </a:schemeClr>
              </a:solidFill>
            </a:endParaRPr>
          </a:p>
        </p:txBody>
      </p:sp>
      <p:sp>
        <p:nvSpPr>
          <p:cNvPr id="3" name="Content Placeholder 2"/>
          <p:cNvSpPr>
            <a:spLocks noGrp="1"/>
          </p:cNvSpPr>
          <p:nvPr>
            <p:ph idx="1"/>
          </p:nvPr>
        </p:nvSpPr>
        <p:spPr/>
        <p:txBody>
          <a:bodyPr>
            <a:normAutofit lnSpcReduction="10000"/>
          </a:bodyPr>
          <a:lstStyle/>
          <a:p>
            <a:pPr marL="365760" indent="-283464" eaLnBrk="1" fontAlgn="auto" hangingPunct="1">
              <a:spcAft>
                <a:spcPts val="0"/>
              </a:spcAft>
              <a:buFont typeface="Wingdings 2"/>
              <a:buChar char=""/>
              <a:defRPr/>
            </a:pPr>
            <a:r>
              <a:rPr lang="en-CA" b="1" dirty="0" smtClean="0"/>
              <a:t>Use text sparingly</a:t>
            </a:r>
          </a:p>
          <a:p>
            <a:pPr marL="640080" lvl="1" indent="-237744" eaLnBrk="1" fontAlgn="auto" hangingPunct="1">
              <a:spcAft>
                <a:spcPts val="0"/>
              </a:spcAft>
              <a:buFont typeface="Verdana"/>
              <a:buChar char="◦"/>
              <a:defRPr/>
            </a:pPr>
            <a:r>
              <a:rPr lang="en-CA" dirty="0" smtClean="0"/>
              <a:t>Remember it is sometimes hard to read on a computer screen</a:t>
            </a:r>
          </a:p>
          <a:p>
            <a:pPr marL="640080" lvl="1" indent="-237744" eaLnBrk="1" fontAlgn="auto" hangingPunct="1">
              <a:spcAft>
                <a:spcPts val="0"/>
              </a:spcAft>
              <a:buFont typeface="Verdana"/>
              <a:buChar char="◦"/>
              <a:defRPr/>
            </a:pPr>
            <a:r>
              <a:rPr lang="en-CA" dirty="0" smtClean="0"/>
              <a:t>Use bullets</a:t>
            </a:r>
          </a:p>
          <a:p>
            <a:pPr marL="640080" lvl="1" indent="-237744" eaLnBrk="1" fontAlgn="auto" hangingPunct="1">
              <a:spcAft>
                <a:spcPts val="0"/>
              </a:spcAft>
              <a:buFont typeface="Verdana"/>
              <a:buChar char="◦"/>
              <a:defRPr/>
            </a:pPr>
            <a:r>
              <a:rPr lang="en-CA" dirty="0" smtClean="0"/>
              <a:t>Break text up into sections</a:t>
            </a:r>
          </a:p>
          <a:p>
            <a:pPr marL="640080" lvl="1" indent="-237744" eaLnBrk="1" fontAlgn="auto" hangingPunct="1">
              <a:spcAft>
                <a:spcPts val="0"/>
              </a:spcAft>
              <a:buFont typeface="Verdana"/>
              <a:buChar char="◦"/>
              <a:defRPr/>
            </a:pPr>
            <a:r>
              <a:rPr lang="en-CA" dirty="0" smtClean="0"/>
              <a:t>Don’t be too wordy</a:t>
            </a:r>
          </a:p>
          <a:p>
            <a:pPr marL="365760" indent="-283464" eaLnBrk="1" fontAlgn="auto" hangingPunct="1">
              <a:spcAft>
                <a:spcPts val="0"/>
              </a:spcAft>
              <a:buFont typeface="Wingdings 2"/>
              <a:buChar char=""/>
              <a:defRPr/>
            </a:pPr>
            <a:r>
              <a:rPr lang="en-CA" b="1" dirty="0" smtClean="0"/>
              <a:t>Be consistent</a:t>
            </a:r>
          </a:p>
          <a:p>
            <a:pPr marL="640080" lvl="1" indent="-237744" eaLnBrk="1" fontAlgn="auto" hangingPunct="1">
              <a:spcAft>
                <a:spcPts val="0"/>
              </a:spcAft>
              <a:buFont typeface="Verdana"/>
              <a:buChar char="◦"/>
              <a:defRPr/>
            </a:pPr>
            <a:r>
              <a:rPr lang="en-CA" dirty="0" smtClean="0"/>
              <a:t>Pick a colour, size, and style of font you like and stick with it on all the pages</a:t>
            </a:r>
          </a:p>
          <a:p>
            <a:pPr marL="365760" indent="-283464" eaLnBrk="1" fontAlgn="auto" hangingPunct="1">
              <a:spcAft>
                <a:spcPts val="0"/>
              </a:spcAft>
              <a:buFont typeface="Wingdings 2"/>
              <a:buChar char=""/>
              <a:defRPr/>
            </a:pPr>
            <a:r>
              <a:rPr lang="en-CA" b="1" dirty="0" smtClean="0"/>
              <a:t>Spell check </a:t>
            </a:r>
            <a:r>
              <a:rPr lang="en-CA" dirty="0" smtClean="0">
                <a:sym typeface="Wingdings" pitchFamily="2" charset="2"/>
              </a:rPr>
              <a:t> there is NO excuse for spelling mistakes!</a:t>
            </a:r>
            <a:endParaRPr lang="en-CA"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0"/>
            <a:ext cx="8072438" cy="836613"/>
          </a:xfrm>
        </p:spPr>
        <p:txBody>
          <a:bodyPr/>
          <a:lstStyle/>
          <a:p>
            <a:pPr eaLnBrk="1" fontAlgn="auto" hangingPunct="1">
              <a:spcAft>
                <a:spcPts val="0"/>
              </a:spcAft>
              <a:defRPr/>
            </a:pPr>
            <a:r>
              <a:rPr lang="en-CA" dirty="0" smtClean="0">
                <a:solidFill>
                  <a:schemeClr val="tx2">
                    <a:satMod val="130000"/>
                  </a:schemeClr>
                </a:solidFill>
              </a:rPr>
              <a:t>More tips…</a:t>
            </a:r>
            <a:endParaRPr lang="en-CA" dirty="0">
              <a:solidFill>
                <a:schemeClr val="tx2">
                  <a:satMod val="130000"/>
                </a:schemeClr>
              </a:solidFill>
            </a:endParaRPr>
          </a:p>
        </p:txBody>
      </p:sp>
      <p:sp>
        <p:nvSpPr>
          <p:cNvPr id="95235" name="Content Placeholder 2"/>
          <p:cNvSpPr>
            <a:spLocks noGrp="1"/>
          </p:cNvSpPr>
          <p:nvPr>
            <p:ph idx="1"/>
          </p:nvPr>
        </p:nvSpPr>
        <p:spPr>
          <a:xfrm>
            <a:off x="615950" y="692150"/>
            <a:ext cx="8496300" cy="5287963"/>
          </a:xfrm>
        </p:spPr>
        <p:txBody>
          <a:bodyPr/>
          <a:lstStyle/>
          <a:p>
            <a:pPr eaLnBrk="1" hangingPunct="1"/>
            <a:r>
              <a:rPr lang="en-CA" altLang="en-US" b="1" smtClean="0"/>
              <a:t>Avoid offending</a:t>
            </a:r>
          </a:p>
          <a:p>
            <a:pPr lvl="1" eaLnBrk="1" hangingPunct="1"/>
            <a:r>
              <a:rPr lang="en-CA" altLang="en-US" smtClean="0"/>
              <a:t>Don’t use swear words or disrespectful language</a:t>
            </a:r>
          </a:p>
          <a:p>
            <a:pPr eaLnBrk="1" hangingPunct="1"/>
            <a:r>
              <a:rPr lang="en-CA" altLang="en-US" b="1" smtClean="0"/>
              <a:t>Set a mood</a:t>
            </a:r>
          </a:p>
          <a:p>
            <a:pPr lvl="1" eaLnBrk="1" hangingPunct="1"/>
            <a:r>
              <a:rPr lang="en-CA" altLang="en-US" smtClean="0"/>
              <a:t>Try to pick a font that goes with the tone of your site (for example </a:t>
            </a:r>
            <a:r>
              <a:rPr lang="en-CA" altLang="en-US" b="1" smtClean="0">
                <a:latin typeface="Comic Sans MS" panose="030F0702030302020204" pitchFamily="66" charset="0"/>
              </a:rPr>
              <a:t>comic font </a:t>
            </a:r>
            <a:r>
              <a:rPr lang="en-CA" altLang="en-US" smtClean="0"/>
              <a:t>is great for kids)</a:t>
            </a:r>
          </a:p>
          <a:p>
            <a:pPr lvl="1" eaLnBrk="1" hangingPunct="1"/>
            <a:r>
              <a:rPr lang="en-CA" altLang="en-US" smtClean="0"/>
              <a:t>Make sure it coordinates/complements your images/graphics</a:t>
            </a:r>
          </a:p>
          <a:p>
            <a:pPr eaLnBrk="1" hangingPunct="1"/>
            <a:r>
              <a:rPr lang="en-CA" altLang="en-US" b="1" smtClean="0"/>
              <a:t>NEVER EVER EVER use </a:t>
            </a:r>
            <a:r>
              <a:rPr lang="en-CA" altLang="en-US" b="1" u="sng" smtClean="0"/>
              <a:t>underlining</a:t>
            </a:r>
            <a:r>
              <a:rPr lang="en-CA" altLang="en-US" b="1" smtClean="0"/>
              <a:t> on a webpage </a:t>
            </a:r>
            <a:r>
              <a:rPr lang="en-CA" altLang="en-US" b="1" smtClean="0">
                <a:sym typeface="Wingdings" panose="05000000000000000000" pitchFamily="2" charset="2"/>
              </a:rPr>
              <a:t> WHY?</a:t>
            </a:r>
          </a:p>
          <a:p>
            <a:pPr eaLnBrk="1" hangingPunct="1"/>
            <a:r>
              <a:rPr lang="en-CA" altLang="en-US" b="1" smtClean="0">
                <a:sym typeface="Wingdings" panose="05000000000000000000" pitchFamily="2" charset="2"/>
                <a:hlinkClick r:id="rId2"/>
              </a:rPr>
              <a:t>https://www.lynda.com/Higher-Education-tutorials/Legibility/193717/514906-4.html?autoplay=true</a:t>
            </a:r>
            <a:r>
              <a:rPr lang="en-CA" altLang="en-US" b="1" smtClean="0">
                <a:sym typeface="Wingdings" panose="05000000000000000000" pitchFamily="2" charset="2"/>
              </a:rPr>
              <a:t> </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A Great Design Review in 50 Seconds!</a:t>
            </a:r>
            <a:endParaRPr lang="en-US" dirty="0"/>
          </a:p>
        </p:txBody>
      </p:sp>
      <p:sp>
        <p:nvSpPr>
          <p:cNvPr id="96259" name="Content Placeholder 2"/>
          <p:cNvSpPr>
            <a:spLocks noGrp="1"/>
          </p:cNvSpPr>
          <p:nvPr>
            <p:ph idx="1"/>
          </p:nvPr>
        </p:nvSpPr>
        <p:spPr/>
        <p:txBody>
          <a:bodyPr/>
          <a:lstStyle/>
          <a:p>
            <a:r>
              <a:rPr lang="en-US" altLang="en-US" smtClean="0">
                <a:hlinkClick r:id="rId2"/>
              </a:rPr>
              <a:t>http://mattgreenwood.tv/ELEMENTS-OF-DESIGN</a:t>
            </a:r>
            <a:r>
              <a:rPr lang="en-US" altLang="en-US" smtClean="0"/>
              <a:t> </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smtClean="0">
                <a:solidFill>
                  <a:schemeClr val="tx2">
                    <a:satMod val="130000"/>
                  </a:schemeClr>
                </a:solidFill>
              </a:rPr>
              <a:t>Next Week</a:t>
            </a:r>
            <a:endParaRPr lang="en-CA" dirty="0">
              <a:solidFill>
                <a:schemeClr val="tx2">
                  <a:satMod val="130000"/>
                </a:schemeClr>
              </a:solidFill>
            </a:endParaRPr>
          </a:p>
        </p:txBody>
      </p:sp>
      <p:sp>
        <p:nvSpPr>
          <p:cNvPr id="97283" name="Content Placeholder 2"/>
          <p:cNvSpPr>
            <a:spLocks noGrp="1"/>
          </p:cNvSpPr>
          <p:nvPr>
            <p:ph idx="1"/>
          </p:nvPr>
        </p:nvSpPr>
        <p:spPr/>
        <p:txBody>
          <a:bodyPr/>
          <a:lstStyle/>
          <a:p>
            <a:pPr eaLnBrk="1" hangingPunct="1"/>
            <a:r>
              <a:rPr lang="en-CA" altLang="en-US" smtClean="0"/>
              <a:t>Introduction to Graphics</a:t>
            </a:r>
          </a:p>
          <a:p>
            <a:pPr eaLnBrk="1" hangingPunct="1"/>
            <a:r>
              <a:rPr lang="en-CA" altLang="en-US" smtClean="0"/>
              <a:t>How to hand in your Poster Assignment</a:t>
            </a:r>
          </a:p>
          <a:p>
            <a:pPr eaLnBrk="1" hangingPunct="1"/>
            <a:r>
              <a:rPr lang="en-CA" altLang="en-US" smtClean="0"/>
              <a:t>Lab this week </a:t>
            </a:r>
            <a:r>
              <a:rPr lang="en-CA" altLang="en-US" smtClean="0">
                <a:sym typeface="Wingdings" panose="05000000000000000000" pitchFamily="2" charset="2"/>
              </a:rPr>
              <a:t> Transferring files</a:t>
            </a:r>
          </a:p>
          <a:p>
            <a:pPr eaLnBrk="1" hangingPunct="1"/>
            <a:r>
              <a:rPr lang="en-CA" altLang="en-US" smtClean="0">
                <a:sym typeface="Wingdings" panose="05000000000000000000" pitchFamily="2" charset="2"/>
              </a:rPr>
              <a:t>Lab next week  Photoshop Introduction</a:t>
            </a:r>
          </a:p>
          <a:p>
            <a:pPr eaLnBrk="1" hangingPunct="1"/>
            <a:r>
              <a:rPr lang="en-CA" altLang="en-US" smtClean="0">
                <a:sym typeface="Wingdings" panose="05000000000000000000" pitchFamily="2" charset="2"/>
              </a:rPr>
              <a:t>NOW LET’S REVIEW:</a:t>
            </a:r>
            <a:endParaRPr lang="en-CA" altLang="en-US" smtClean="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smtClean="0">
                <a:solidFill>
                  <a:schemeClr val="tx2">
                    <a:satMod val="130000"/>
                  </a:schemeClr>
                </a:solidFill>
              </a:rPr>
              <a:t>Let’s Review</a:t>
            </a:r>
            <a:endParaRPr lang="en-CA" dirty="0">
              <a:solidFill>
                <a:schemeClr val="tx2">
                  <a:satMod val="130000"/>
                </a:schemeClr>
              </a:solidFill>
            </a:endParaRPr>
          </a:p>
        </p:txBody>
      </p:sp>
      <p:sp>
        <p:nvSpPr>
          <p:cNvPr id="3" name="Content Placeholder 2"/>
          <p:cNvSpPr>
            <a:spLocks noGrp="1"/>
          </p:cNvSpPr>
          <p:nvPr>
            <p:ph idx="1"/>
          </p:nvPr>
        </p:nvSpPr>
        <p:spPr/>
        <p:txBody>
          <a:bodyPr>
            <a:normAutofit fontScale="85000" lnSpcReduction="20000"/>
          </a:bodyPr>
          <a:lstStyle/>
          <a:p>
            <a:pPr marL="365760" indent="-283464" eaLnBrk="1" fontAlgn="auto" hangingPunct="1">
              <a:spcAft>
                <a:spcPts val="0"/>
              </a:spcAft>
              <a:buFont typeface="Wingdings 2"/>
              <a:buChar char=""/>
              <a:defRPr/>
            </a:pPr>
            <a:r>
              <a:rPr lang="en-CA" dirty="0" smtClean="0">
                <a:solidFill>
                  <a:schemeClr val="accent1"/>
                </a:solidFill>
              </a:rPr>
              <a:t>What year was HTML/World Wide Web created?</a:t>
            </a:r>
          </a:p>
          <a:p>
            <a:pPr marL="365760" indent="-283464" eaLnBrk="1" fontAlgn="auto" hangingPunct="1">
              <a:spcAft>
                <a:spcPts val="0"/>
              </a:spcAft>
              <a:buFont typeface="Wingdings 2"/>
              <a:buChar char=""/>
              <a:defRPr/>
            </a:pPr>
            <a:r>
              <a:rPr lang="en-CA" dirty="0" smtClean="0">
                <a:solidFill>
                  <a:schemeClr val="accent1"/>
                </a:solidFill>
              </a:rPr>
              <a:t>What does CRAP stand for?</a:t>
            </a:r>
          </a:p>
          <a:p>
            <a:pPr marL="365760" indent="-283464" eaLnBrk="1" fontAlgn="auto" hangingPunct="1">
              <a:spcAft>
                <a:spcPts val="0"/>
              </a:spcAft>
              <a:buFont typeface="Wingdings 2"/>
              <a:buChar char=""/>
              <a:defRPr/>
            </a:pPr>
            <a:r>
              <a:rPr lang="en-CA" dirty="0" smtClean="0">
                <a:solidFill>
                  <a:schemeClr val="accent1"/>
                </a:solidFill>
              </a:rPr>
              <a:t>Give 2 reasons why selling via the World Wide Web is a great idea?</a:t>
            </a:r>
          </a:p>
          <a:p>
            <a:pPr marL="365760" indent="-283464" eaLnBrk="1" fontAlgn="auto" hangingPunct="1">
              <a:spcAft>
                <a:spcPts val="0"/>
              </a:spcAft>
              <a:buFont typeface="Wingdings 2"/>
              <a:buChar char=""/>
              <a:defRPr/>
            </a:pPr>
            <a:r>
              <a:rPr lang="en-CA" dirty="0" smtClean="0">
                <a:solidFill>
                  <a:schemeClr val="accent1"/>
                </a:solidFill>
              </a:rPr>
              <a:t>What type (Serif or San Serif) of font is this:</a:t>
            </a:r>
          </a:p>
          <a:p>
            <a:pPr marL="640080" lvl="1" indent="-237744" eaLnBrk="1" fontAlgn="auto" hangingPunct="1">
              <a:spcAft>
                <a:spcPts val="0"/>
              </a:spcAft>
              <a:buFont typeface="Verdana"/>
              <a:buChar char="◦"/>
              <a:defRPr/>
            </a:pPr>
            <a:r>
              <a:rPr lang="en-CA" dirty="0" smtClean="0">
                <a:solidFill>
                  <a:schemeClr val="accent1"/>
                </a:solidFill>
                <a:latin typeface="Arial Black" pitchFamily="34" charset="0"/>
              </a:rPr>
              <a:t>Hello World</a:t>
            </a:r>
            <a:endParaRPr lang="en-CA" dirty="0" smtClean="0">
              <a:solidFill>
                <a:schemeClr val="accent1"/>
              </a:solidFill>
            </a:endParaRPr>
          </a:p>
          <a:p>
            <a:pPr marL="365760" indent="-283464" eaLnBrk="1" fontAlgn="auto" hangingPunct="1">
              <a:spcAft>
                <a:spcPts val="0"/>
              </a:spcAft>
              <a:buFont typeface="Wingdings 2"/>
              <a:buChar char=""/>
              <a:defRPr/>
            </a:pPr>
            <a:r>
              <a:rPr lang="en-CA" dirty="0" smtClean="0">
                <a:solidFill>
                  <a:schemeClr val="accent1"/>
                </a:solidFill>
                <a:latin typeface="MingLiU" pitchFamily="49" charset="-120"/>
                <a:ea typeface="MingLiU" pitchFamily="49" charset="-120"/>
              </a:rPr>
              <a:t>Is this font Monospaced </a:t>
            </a:r>
            <a:br>
              <a:rPr lang="en-CA" dirty="0" smtClean="0">
                <a:solidFill>
                  <a:schemeClr val="accent1"/>
                </a:solidFill>
                <a:latin typeface="MingLiU" pitchFamily="49" charset="-120"/>
                <a:ea typeface="MingLiU" pitchFamily="49" charset="-120"/>
              </a:rPr>
            </a:br>
            <a:r>
              <a:rPr lang="en-CA" dirty="0" smtClean="0">
                <a:solidFill>
                  <a:schemeClr val="accent1"/>
                </a:solidFill>
                <a:latin typeface="MingLiU" pitchFamily="49" charset="-120"/>
                <a:ea typeface="MingLiU" pitchFamily="49" charset="-120"/>
              </a:rPr>
              <a:t>   or Proportional?</a:t>
            </a:r>
          </a:p>
          <a:p>
            <a:pPr marL="365760" indent="-283464" eaLnBrk="1" fontAlgn="auto" hangingPunct="1">
              <a:spcAft>
                <a:spcPts val="0"/>
              </a:spcAft>
              <a:buFont typeface="Wingdings 2"/>
              <a:buChar char=""/>
              <a:defRPr/>
            </a:pPr>
            <a:r>
              <a:rPr lang="en-US" dirty="0">
                <a:hlinkClick r:id="rId3"/>
              </a:rPr>
              <a:t>https://youtu.be/1MXYab-_</a:t>
            </a:r>
            <a:r>
              <a:rPr lang="en-US" dirty="0" smtClean="0">
                <a:hlinkClick r:id="rId3"/>
              </a:rPr>
              <a:t>Zs8?t=97</a:t>
            </a:r>
            <a:r>
              <a:rPr lang="en-US" dirty="0" smtClean="0"/>
              <a:t> </a:t>
            </a:r>
          </a:p>
          <a:p>
            <a:pPr marL="365760" indent="-283464" eaLnBrk="1" fontAlgn="auto" hangingPunct="1">
              <a:spcAft>
                <a:spcPts val="0"/>
              </a:spcAft>
              <a:buFont typeface="Wingdings 2"/>
              <a:buChar char=""/>
              <a:defRPr/>
            </a:pPr>
            <a:r>
              <a:rPr lang="en-CA" dirty="0" smtClean="0">
                <a:solidFill>
                  <a:schemeClr val="accent1"/>
                </a:solidFill>
              </a:rPr>
              <a:t>Think of one thing you will take away from today’s lecture!</a:t>
            </a:r>
          </a:p>
          <a:p>
            <a:pPr marL="365760" indent="-283464" eaLnBrk="1" fontAlgn="auto" hangingPunct="1">
              <a:spcAft>
                <a:spcPts val="0"/>
              </a:spcAft>
              <a:buFont typeface="Wingdings 2"/>
              <a:buChar char=""/>
              <a:defRPr/>
            </a:pPr>
            <a:r>
              <a:rPr lang="en-CA" dirty="0" smtClean="0">
                <a:solidFill>
                  <a:schemeClr val="accent1"/>
                </a:solidFill>
              </a:rPr>
              <a:t>Can you leave now? </a:t>
            </a:r>
          </a:p>
          <a:p>
            <a:pPr marL="365760" indent="-283464" eaLnBrk="1" fontAlgn="auto" hangingPunct="1">
              <a:spcAft>
                <a:spcPts val="0"/>
              </a:spcAft>
              <a:buFont typeface="Wingdings 2"/>
              <a:buChar char=""/>
              <a:defRPr/>
            </a:pPr>
            <a:r>
              <a:rPr lang="en-CA" dirty="0" smtClean="0">
                <a:solidFill>
                  <a:schemeClr val="accent1"/>
                </a:solidFill>
              </a:rPr>
              <a:t>YES</a:t>
            </a:r>
          </a:p>
          <a:p>
            <a:pPr marL="365760" indent="-283464" eaLnBrk="1" fontAlgn="auto" hangingPunct="1">
              <a:spcAft>
                <a:spcPts val="0"/>
              </a:spcAft>
              <a:buFont typeface="Wingdings 2"/>
              <a:buChar char=""/>
              <a:defRPr/>
            </a:pPr>
            <a:endParaRPr lang="en-CA"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2000"/>
                                        <p:tgtEl>
                                          <p:spTgt spid="3">
                                            <p:txEl>
                                              <p:pRg st="4" end="4"/>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2000"/>
                                        <p:tgtEl>
                                          <p:spTgt spid="3">
                                            <p:txEl>
                                              <p:pRg st="5" end="5"/>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2000"/>
                                        <p:tgtEl>
                                          <p:spTgt spid="3">
                                            <p:txEl>
                                              <p:pRg st="6" end="6"/>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2000"/>
                                        <p:tgtEl>
                                          <p:spTgt spid="3">
                                            <p:txEl>
                                              <p:pRg st="7" end="7"/>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fade">
                                      <p:cBhvr>
                                        <p:cTn id="45" dur="2000"/>
                                        <p:tgtEl>
                                          <p:spTgt spid="3">
                                            <p:txEl>
                                              <p:pRg st="8" end="8"/>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8" presetClass="entr" presetSubtype="0" accel="50000" fill="hold" nodeType="clickEffect">
                                  <p:stCondLst>
                                    <p:cond delay="0"/>
                                  </p:stCondLst>
                                  <p:iterate type="lt">
                                    <p:tmPct val="50000"/>
                                  </p:iterate>
                                  <p:childTnLst>
                                    <p:set>
                                      <p:cBhvr>
                                        <p:cTn id="49" dur="1" fill="hold">
                                          <p:stCondLst>
                                            <p:cond delay="0"/>
                                          </p:stCondLst>
                                        </p:cTn>
                                        <p:tgtEl>
                                          <p:spTgt spid="3">
                                            <p:txEl>
                                              <p:pRg st="9" end="9"/>
                                            </p:txEl>
                                          </p:spTgt>
                                        </p:tgtEl>
                                        <p:attrNameLst>
                                          <p:attrName>style.visibility</p:attrName>
                                        </p:attrNameLst>
                                      </p:cBhvr>
                                      <p:to>
                                        <p:strVal val="visible"/>
                                      </p:to>
                                    </p:set>
                                    <p:set>
                                      <p:cBhvr>
                                        <p:cTn id="50" dur="455" fill="hold">
                                          <p:stCondLst>
                                            <p:cond delay="0"/>
                                          </p:stCondLst>
                                        </p:cTn>
                                        <p:tgtEl>
                                          <p:spTgt spid="3">
                                            <p:txEl>
                                              <p:pRg st="9" end="9"/>
                                            </p:txEl>
                                          </p:spTgt>
                                        </p:tgtEl>
                                        <p:attrNameLst>
                                          <p:attrName>style.rotation</p:attrName>
                                        </p:attrNameLst>
                                      </p:cBhvr>
                                      <p:to>
                                        <p:strVal val="-45.0"/>
                                      </p:to>
                                    </p:set>
                                    <p:anim calcmode="lin" valueType="num">
                                      <p:cBhvr>
                                        <p:cTn id="51" dur="455" fill="hold">
                                          <p:stCondLst>
                                            <p:cond delay="455"/>
                                          </p:stCondLst>
                                        </p:cTn>
                                        <p:tgtEl>
                                          <p:spTgt spid="3">
                                            <p:txEl>
                                              <p:pRg st="9" end="9"/>
                                            </p:txEl>
                                          </p:spTgt>
                                        </p:tgtEl>
                                        <p:attrNameLst>
                                          <p:attrName>style.rotation</p:attrName>
                                        </p:attrNameLst>
                                      </p:cBhvr>
                                      <p:tavLst>
                                        <p:tav tm="0">
                                          <p:val>
                                            <p:fltVal val="-45"/>
                                          </p:val>
                                        </p:tav>
                                        <p:tav tm="69900">
                                          <p:val>
                                            <p:fltVal val="45"/>
                                          </p:val>
                                        </p:tav>
                                        <p:tav tm="100000">
                                          <p:val>
                                            <p:fltVal val="0"/>
                                          </p:val>
                                        </p:tav>
                                      </p:tavLst>
                                    </p:anim>
                                    <p:anim calcmode="lin" valueType="num">
                                      <p:cBhvr>
                                        <p:cTn id="52" dur="455" fill="hold">
                                          <p:stCondLst>
                                            <p:cond delay="0"/>
                                          </p:stCondLst>
                                        </p:cTn>
                                        <p:tgtEl>
                                          <p:spTgt spid="3">
                                            <p:txEl>
                                              <p:pRg st="9" end="9"/>
                                            </p:txEl>
                                          </p:spTgt>
                                        </p:tgtEl>
                                        <p:attrNameLst>
                                          <p:attrName>ppt_y</p:attrName>
                                        </p:attrNameLst>
                                      </p:cBhvr>
                                      <p:tavLst>
                                        <p:tav tm="0">
                                          <p:val>
                                            <p:strVal val="#ppt_y-1"/>
                                          </p:val>
                                        </p:tav>
                                        <p:tav tm="100000">
                                          <p:val>
                                            <p:strVal val="#ppt_y-(0.354*#ppt_w-0.172*#ppt_h)"/>
                                          </p:val>
                                        </p:tav>
                                      </p:tavLst>
                                    </p:anim>
                                    <p:anim calcmode="lin" valueType="num">
                                      <p:cBhvr>
                                        <p:cTn id="53" dur="156" decel="50000" autoRev="1" fill="hold">
                                          <p:stCondLst>
                                            <p:cond delay="455"/>
                                          </p:stCondLst>
                                        </p:cTn>
                                        <p:tgtEl>
                                          <p:spTgt spid="3">
                                            <p:txEl>
                                              <p:pRg st="9" end="9"/>
                                            </p:txEl>
                                          </p:spTgt>
                                        </p:tgtEl>
                                        <p:attrNameLst>
                                          <p:attrName>ppt_y</p:attrName>
                                        </p:attrNameLst>
                                      </p:cBhvr>
                                      <p:tavLst>
                                        <p:tav tm="0">
                                          <p:val>
                                            <p:strVal val="#ppt_y-(0.354*#ppt_w-0.172*#ppt_h)"/>
                                          </p:val>
                                        </p:tav>
                                        <p:tav tm="100000">
                                          <p:val>
                                            <p:strVal val="#ppt_y-(0.354*#ppt_w-0.172*#ppt_h)-#ppt_h/2"/>
                                          </p:val>
                                        </p:tav>
                                      </p:tavLst>
                                    </p:anim>
                                    <p:anim calcmode="lin" valueType="num">
                                      <p:cBhvr>
                                        <p:cTn id="54" dur="136" fill="hold">
                                          <p:stCondLst>
                                            <p:cond delay="864"/>
                                          </p:stCondLst>
                                        </p:cTn>
                                        <p:tgtEl>
                                          <p:spTgt spid="3">
                                            <p:txEl>
                                              <p:pRg st="9" end="9"/>
                                            </p:txEl>
                                          </p:spTgt>
                                        </p:tgtEl>
                                        <p:attrNameLst>
                                          <p:attrName>ppt_y</p:attrName>
                                        </p:attrNameLst>
                                      </p:cBhvr>
                                      <p:tavLst>
                                        <p:tav tm="0">
                                          <p:val>
                                            <p:strVal val="#ppt_y-(0.354*#ppt_w-0.172*#ppt_h)"/>
                                          </p:val>
                                        </p:tav>
                                        <p:tav tm="100000">
                                          <p:val>
                                            <p:strVal val="#ppt_y"/>
                                          </p:val>
                                        </p:tav>
                                      </p:tavLst>
                                    </p:anim>
                                  </p:childTnLst>
                                  <p:subTnLst>
                                    <p:audio>
                                      <p:cMediaNode>
                                        <p:cTn display="0" masterRel="sameClick">
                                          <p:stCondLst>
                                            <p:cond evt="begin" delay="0">
                                              <p:tn val="48"/>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9" descr="j0172575"/>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429375" y="2214563"/>
            <a:ext cx="2071688"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eaLnBrk="1" fontAlgn="auto" hangingPunct="1">
              <a:spcAft>
                <a:spcPts val="0"/>
              </a:spcAft>
              <a:defRPr/>
            </a:pPr>
            <a:r>
              <a:rPr lang="en-CA" dirty="0" smtClean="0">
                <a:solidFill>
                  <a:schemeClr val="tx2">
                    <a:satMod val="130000"/>
                  </a:schemeClr>
                </a:solidFill>
              </a:rPr>
              <a:t>Exercise</a:t>
            </a:r>
            <a:endParaRPr lang="en-CA" dirty="0">
              <a:solidFill>
                <a:schemeClr val="tx2">
                  <a:satMod val="130000"/>
                </a:schemeClr>
              </a:solidFill>
            </a:endParaRPr>
          </a:p>
        </p:txBody>
      </p:sp>
      <p:sp>
        <p:nvSpPr>
          <p:cNvPr id="16388" name="Content Placeholder 2"/>
          <p:cNvSpPr>
            <a:spLocks noGrp="1"/>
          </p:cNvSpPr>
          <p:nvPr>
            <p:ph idx="1"/>
          </p:nvPr>
        </p:nvSpPr>
        <p:spPr>
          <a:xfrm>
            <a:off x="714375" y="1285875"/>
            <a:ext cx="8077200" cy="5072063"/>
          </a:xfrm>
        </p:spPr>
        <p:txBody>
          <a:bodyPr/>
          <a:lstStyle/>
          <a:p>
            <a:pPr eaLnBrk="1" hangingPunct="1">
              <a:defRPr/>
            </a:pPr>
            <a:r>
              <a:rPr lang="en-CA" altLang="en-US" dirty="0" smtClean="0"/>
              <a:t>Find one or two other people in the room and take </a:t>
            </a:r>
            <a:r>
              <a:rPr lang="en-CA" altLang="en-US" dirty="0" smtClean="0">
                <a:hlinkClick r:id="rId3"/>
              </a:rPr>
              <a:t>2 minutes </a:t>
            </a:r>
            <a:r>
              <a:rPr lang="en-CA" altLang="en-US" dirty="0" smtClean="0"/>
              <a:t>to introduce yourself</a:t>
            </a:r>
          </a:p>
          <a:p>
            <a:pPr eaLnBrk="1" hangingPunct="1">
              <a:defRPr/>
            </a:pPr>
            <a:r>
              <a:rPr lang="en-CA" altLang="en-US" dirty="0" smtClean="0"/>
              <a:t>Find out:</a:t>
            </a:r>
          </a:p>
          <a:p>
            <a:pPr lvl="1" eaLnBrk="1" hangingPunct="1">
              <a:defRPr/>
            </a:pPr>
            <a:r>
              <a:rPr lang="en-CA" altLang="en-US" dirty="0" smtClean="0"/>
              <a:t>Their favourite movie(s)</a:t>
            </a:r>
          </a:p>
          <a:p>
            <a:pPr lvl="1" eaLnBrk="1" hangingPunct="1">
              <a:defRPr/>
            </a:pPr>
            <a:r>
              <a:rPr lang="en-CA" altLang="en-US" dirty="0" smtClean="0"/>
              <a:t>Where they went to high school</a:t>
            </a:r>
          </a:p>
          <a:p>
            <a:pPr lvl="1" eaLnBrk="1" hangingPunct="1">
              <a:defRPr/>
            </a:pPr>
            <a:r>
              <a:rPr lang="en-CA" altLang="en-US" dirty="0" smtClean="0"/>
              <a:t>Farthest country from London, Ontario that one of their grandparents is from</a:t>
            </a:r>
          </a:p>
          <a:p>
            <a:pPr lvl="1" eaLnBrk="1" hangingPunct="1">
              <a:defRPr/>
            </a:pPr>
            <a:r>
              <a:rPr lang="en-CA" altLang="en-US" dirty="0" smtClean="0"/>
              <a:t>What one thing do they hope to learn in this class</a:t>
            </a:r>
          </a:p>
          <a:p>
            <a:pPr marL="403225" lvl="1" indent="0" eaLnBrk="1" hangingPunct="1">
              <a:buFont typeface="Verdana" panose="020B0604030504040204" pitchFamily="34" charset="0"/>
              <a:buNone/>
              <a:defRPr/>
            </a:pPr>
            <a:endParaRPr lang="en-CA" alt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C:\Documents and Settings\lreid\Local Settings\Temporary Internet Files\Content.IE5\K9OO071E\MCj01908070000[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3313" y="5102225"/>
            <a:ext cx="2500312"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eaLnBrk="1" fontAlgn="auto" hangingPunct="1">
              <a:spcAft>
                <a:spcPts val="0"/>
              </a:spcAft>
              <a:defRPr/>
            </a:pPr>
            <a:r>
              <a:rPr lang="en-CA" dirty="0" smtClean="0">
                <a:solidFill>
                  <a:schemeClr val="tx2">
                    <a:satMod val="130000"/>
                  </a:schemeClr>
                </a:solidFill>
              </a:rPr>
              <a:t>Making an Impression</a:t>
            </a:r>
            <a:endParaRPr lang="en-CA" dirty="0">
              <a:solidFill>
                <a:schemeClr val="tx2">
                  <a:satMod val="130000"/>
                </a:schemeClr>
              </a:solidFill>
            </a:endParaRPr>
          </a:p>
        </p:txBody>
      </p:sp>
      <p:sp>
        <p:nvSpPr>
          <p:cNvPr id="20484" name="Content Placeholder 2"/>
          <p:cNvSpPr>
            <a:spLocks noGrp="1"/>
          </p:cNvSpPr>
          <p:nvPr>
            <p:ph idx="1"/>
          </p:nvPr>
        </p:nvSpPr>
        <p:spPr>
          <a:xfrm>
            <a:off x="642938" y="1357313"/>
            <a:ext cx="8077200" cy="5000625"/>
          </a:xfrm>
        </p:spPr>
        <p:txBody>
          <a:bodyPr/>
          <a:lstStyle/>
          <a:p>
            <a:pPr eaLnBrk="1" hangingPunct="1"/>
            <a:r>
              <a:rPr lang="en-CA" altLang="en-US" smtClean="0"/>
              <a:t>How long do you think you have before someone makes a judgement about you?</a:t>
            </a:r>
          </a:p>
          <a:p>
            <a:pPr lvl="1" eaLnBrk="1" hangingPunct="1"/>
            <a:r>
              <a:rPr lang="en-CA" altLang="en-US" smtClean="0"/>
              <a:t>In her book </a:t>
            </a:r>
            <a:r>
              <a:rPr lang="en-CA" altLang="en-US" i="1" smtClean="0"/>
              <a:t>The Four-Minute Sell</a:t>
            </a:r>
            <a:r>
              <a:rPr lang="en-CA" altLang="en-US" smtClean="0"/>
              <a:t>, Janet Elsea says you have just 7 to 15 seconds to make a good first impression. </a:t>
            </a:r>
          </a:p>
          <a:p>
            <a:pPr lvl="1" eaLnBrk="1" hangingPunct="1"/>
            <a:r>
              <a:rPr lang="en-CA" altLang="en-US" smtClean="0"/>
              <a:t>You have about four minutes total for someone to decide if he or she wants to go beyond that first four minutes (therein lies the four-minute sell). </a:t>
            </a:r>
          </a:p>
          <a:p>
            <a:pPr eaLnBrk="1" hangingPunct="1"/>
            <a:endParaRPr lang="en-CA" altLang="en-US" smtClean="0"/>
          </a:p>
        </p:txBody>
      </p:sp>
      <p:sp>
        <p:nvSpPr>
          <p:cNvPr id="4" name="Rectangle 3"/>
          <p:cNvSpPr/>
          <p:nvPr/>
        </p:nvSpPr>
        <p:spPr>
          <a:xfrm>
            <a:off x="642938" y="2428875"/>
            <a:ext cx="7929562" cy="4143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17668</TotalTime>
  <Words>4242</Words>
  <Application>Microsoft Office PowerPoint</Application>
  <PresentationFormat>On-screen Show (4:3)</PresentationFormat>
  <Paragraphs>568</Paragraphs>
  <Slides>77</Slides>
  <Notes>10</Notes>
  <HiddenSlides>0</HiddenSlides>
  <MMClips>0</MMClips>
  <ScaleCrop>false</ScaleCrop>
  <HeadingPairs>
    <vt:vector size="6" baseType="variant">
      <vt:variant>
        <vt:lpstr>Fonts Used</vt:lpstr>
      </vt:variant>
      <vt:variant>
        <vt:i4>23</vt:i4>
      </vt:variant>
      <vt:variant>
        <vt:lpstr>Theme</vt:lpstr>
      </vt:variant>
      <vt:variant>
        <vt:i4>1</vt:i4>
      </vt:variant>
      <vt:variant>
        <vt:lpstr>Slide Titles</vt:lpstr>
      </vt:variant>
      <vt:variant>
        <vt:i4>77</vt:i4>
      </vt:variant>
    </vt:vector>
  </HeadingPairs>
  <TitlesOfParts>
    <vt:vector size="101" baseType="lpstr">
      <vt:lpstr>Agency FB</vt:lpstr>
      <vt:lpstr>Algerian</vt:lpstr>
      <vt:lpstr>Arial</vt:lpstr>
      <vt:lpstr>Arial Black</vt:lpstr>
      <vt:lpstr>Bauhaus 93</vt:lpstr>
      <vt:lpstr>Blackoak Std</vt:lpstr>
      <vt:lpstr>Broadway</vt:lpstr>
      <vt:lpstr>Brush Script Std</vt:lpstr>
      <vt:lpstr>Calibri</vt:lpstr>
      <vt:lpstr>Chiller</vt:lpstr>
      <vt:lpstr>Comic Sans MS</vt:lpstr>
      <vt:lpstr>Courier New</vt:lpstr>
      <vt:lpstr>Franklin Gothic Heavy</vt:lpstr>
      <vt:lpstr>Franklin Gothic Medium</vt:lpstr>
      <vt:lpstr>Gill Sans MT</vt:lpstr>
      <vt:lpstr>Ink Free</vt:lpstr>
      <vt:lpstr>MingLiU</vt:lpstr>
      <vt:lpstr>Rosewood Std Regular</vt:lpstr>
      <vt:lpstr>Showcard Gothic</vt:lpstr>
      <vt:lpstr>Times New Roman</vt:lpstr>
      <vt:lpstr>Verdana</vt:lpstr>
      <vt:lpstr>Wingdings</vt:lpstr>
      <vt:lpstr>Wingdings 2</vt:lpstr>
      <vt:lpstr>Solstice</vt:lpstr>
      <vt:lpstr>-What is Multimedia -Multimedia History -Design  Tips -FONT/TEXT  Tips</vt:lpstr>
      <vt:lpstr>Overview of Today’s Topics</vt:lpstr>
      <vt:lpstr>Announcements</vt:lpstr>
      <vt:lpstr>Textbook Readings</vt:lpstr>
      <vt:lpstr>Big Ideas for Today</vt:lpstr>
      <vt:lpstr>What is Multimedia? (term coined around 1962)</vt:lpstr>
      <vt:lpstr>PowerPoint Presentation</vt:lpstr>
      <vt:lpstr>Exercise</vt:lpstr>
      <vt:lpstr>Making an Impression</vt:lpstr>
      <vt:lpstr>Now consider after you first arrive at a website…</vt:lpstr>
      <vt:lpstr>How can we communicate?</vt:lpstr>
      <vt:lpstr>Multimedia Uses</vt:lpstr>
      <vt:lpstr>Why communicate via the web?</vt:lpstr>
      <vt:lpstr>The World Wide Web is the: Voice of Power!</vt:lpstr>
      <vt:lpstr>The Future Are you ready? </vt:lpstr>
      <vt:lpstr>Great Moments in Multimedia History Before the 1800s</vt:lpstr>
      <vt:lpstr>Great Moments in Multimedia History between 1800 and 1900</vt:lpstr>
      <vt:lpstr>Great Moments in Multimedia History between 1900 and 1940</vt:lpstr>
      <vt:lpstr>Great Moments in Multimedia History between 1940 and 1993</vt:lpstr>
      <vt:lpstr>Great Moments in Multimedia History between 1994 and 2001</vt:lpstr>
      <vt:lpstr>Good Design Principles</vt:lpstr>
      <vt:lpstr>PowerPoint Presentation</vt:lpstr>
      <vt:lpstr>When designing a webpage think about CRAP!</vt:lpstr>
      <vt:lpstr>Contrast</vt:lpstr>
      <vt:lpstr>Contrast: Another Example</vt:lpstr>
      <vt:lpstr>PowerPoint Presentation</vt:lpstr>
      <vt:lpstr>Repetition</vt:lpstr>
      <vt:lpstr>Repetition:  Another Example</vt:lpstr>
      <vt:lpstr>Alignment</vt:lpstr>
      <vt:lpstr>Alignment: Another Example</vt:lpstr>
      <vt:lpstr>Proximity</vt:lpstr>
      <vt:lpstr>Proximity: Another Example</vt:lpstr>
      <vt:lpstr>Poster Finalist From 2007</vt:lpstr>
      <vt:lpstr>Which poster design do you think achieves the most CRAP principles?</vt:lpstr>
      <vt:lpstr>Take a few minutes to think about how you would put these pieces onto a poster.</vt:lpstr>
      <vt:lpstr>Before we begin, let’s see how a monitor displays things visually!</vt:lpstr>
      <vt:lpstr>More on monitors</vt:lpstr>
      <vt:lpstr>More on monitors</vt:lpstr>
      <vt:lpstr>More on monitors (and printers)</vt:lpstr>
      <vt:lpstr>More on monitors and printers</vt:lpstr>
      <vt:lpstr>PowerPoint Presentation</vt:lpstr>
      <vt:lpstr>Break</vt:lpstr>
      <vt:lpstr>Let’s see how to represent text </vt:lpstr>
      <vt:lpstr>The Use of Text on a Website</vt:lpstr>
      <vt:lpstr>Text can set a mood</vt:lpstr>
      <vt:lpstr>Make your style of text choices based on:</vt:lpstr>
      <vt:lpstr>Text can set a mood</vt:lpstr>
      <vt:lpstr>Some Examples From Print</vt:lpstr>
      <vt:lpstr>Some Terminology</vt:lpstr>
      <vt:lpstr>Some Funky Fonts</vt:lpstr>
      <vt:lpstr>PowerPoint Presentation</vt:lpstr>
      <vt:lpstr>PowerPoint Presentation</vt:lpstr>
      <vt:lpstr>Case</vt:lpstr>
      <vt:lpstr>PowerPoint Presentation</vt:lpstr>
      <vt:lpstr>PowerPoint Presentation</vt:lpstr>
      <vt:lpstr>PowerPoint Presentation</vt:lpstr>
      <vt:lpstr>PowerPoint Presentation</vt:lpstr>
      <vt:lpstr>Leading Examples</vt:lpstr>
      <vt:lpstr>Leading Examples</vt:lpstr>
      <vt:lpstr>Leading Examples</vt:lpstr>
      <vt:lpstr>Leading Examples</vt:lpstr>
      <vt:lpstr>PowerPoint Presentation</vt:lpstr>
      <vt:lpstr>Review</vt:lpstr>
      <vt:lpstr>Font Size</vt:lpstr>
      <vt:lpstr>Points (Absolute length)</vt:lpstr>
      <vt:lpstr>Points (Absolute length) </vt:lpstr>
      <vt:lpstr>Pixels, ems, % (Relative length)</vt:lpstr>
      <vt:lpstr>Experiment with Font Size</vt:lpstr>
      <vt:lpstr>Which Unit of Measurement to Use</vt:lpstr>
      <vt:lpstr>Font Colour</vt:lpstr>
      <vt:lpstr>PowerPoint Presentation</vt:lpstr>
      <vt:lpstr>Things to remember when using text:</vt:lpstr>
      <vt:lpstr>More tips…</vt:lpstr>
      <vt:lpstr>More tips…</vt:lpstr>
      <vt:lpstr>A Great Design Review in 50 Seconds!</vt:lpstr>
      <vt:lpstr>Next Week</vt:lpstr>
      <vt:lpstr>Let’s Review</vt:lpstr>
    </vt:vector>
  </TitlesOfParts>
  <Company>University of Western Ontario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lreid</dc:creator>
  <cp:lastModifiedBy>Laura K. Reid</cp:lastModifiedBy>
  <cp:revision>445</cp:revision>
  <dcterms:created xsi:type="dcterms:W3CDTF">2009-09-04T16:33:04Z</dcterms:created>
  <dcterms:modified xsi:type="dcterms:W3CDTF">2020-01-14T02:23:29Z</dcterms:modified>
</cp:coreProperties>
</file>