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9"/>
  </p:notesMasterIdLst>
  <p:handoutMasterIdLst>
    <p:handoutMasterId r:id="rId70"/>
  </p:handoutMasterIdLst>
  <p:sldIdLst>
    <p:sldId id="481" r:id="rId2"/>
    <p:sldId id="260" r:id="rId3"/>
    <p:sldId id="582" r:id="rId4"/>
    <p:sldId id="257" r:id="rId5"/>
    <p:sldId id="595" r:id="rId6"/>
    <p:sldId id="602" r:id="rId7"/>
    <p:sldId id="603" r:id="rId8"/>
    <p:sldId id="478" r:id="rId9"/>
    <p:sldId id="584" r:id="rId10"/>
    <p:sldId id="585" r:id="rId11"/>
    <p:sldId id="586" r:id="rId12"/>
    <p:sldId id="587" r:id="rId13"/>
    <p:sldId id="588" r:id="rId14"/>
    <p:sldId id="589" r:id="rId15"/>
    <p:sldId id="590" r:id="rId16"/>
    <p:sldId id="591" r:id="rId17"/>
    <p:sldId id="592" r:id="rId18"/>
    <p:sldId id="593" r:id="rId19"/>
    <p:sldId id="594" r:id="rId20"/>
    <p:sldId id="583" r:id="rId21"/>
    <p:sldId id="596" r:id="rId22"/>
    <p:sldId id="597" r:id="rId23"/>
    <p:sldId id="598" r:id="rId24"/>
    <p:sldId id="605" r:id="rId25"/>
    <p:sldId id="538" r:id="rId26"/>
    <p:sldId id="539" r:id="rId27"/>
    <p:sldId id="540" r:id="rId28"/>
    <p:sldId id="541" r:id="rId29"/>
    <p:sldId id="542" r:id="rId30"/>
    <p:sldId id="543" r:id="rId31"/>
    <p:sldId id="544" r:id="rId32"/>
    <p:sldId id="578" r:id="rId33"/>
    <p:sldId id="579"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 id="557" r:id="rId47"/>
    <p:sldId id="558" r:id="rId48"/>
    <p:sldId id="560" r:id="rId49"/>
    <p:sldId id="561" r:id="rId50"/>
    <p:sldId id="562" r:id="rId51"/>
    <p:sldId id="451" r:id="rId52"/>
    <p:sldId id="604" r:id="rId53"/>
    <p:sldId id="564" r:id="rId54"/>
    <p:sldId id="565" r:id="rId55"/>
    <p:sldId id="566" r:id="rId56"/>
    <p:sldId id="567" r:id="rId57"/>
    <p:sldId id="568" r:id="rId58"/>
    <p:sldId id="569" r:id="rId59"/>
    <p:sldId id="570" r:id="rId60"/>
    <p:sldId id="571" r:id="rId61"/>
    <p:sldId id="572" r:id="rId62"/>
    <p:sldId id="573" r:id="rId63"/>
    <p:sldId id="574" r:id="rId64"/>
    <p:sldId id="575" r:id="rId65"/>
    <p:sldId id="576" r:id="rId66"/>
    <p:sldId id="601" r:id="rId67"/>
    <p:sldId id="522" r:id="rId6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200C8"/>
    <a:srgbClr val="C80032"/>
    <a:srgbClr val="646464"/>
    <a:srgbClr val="CCCCCC"/>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5" autoAdjust="0"/>
    <p:restoredTop sz="82491" autoAdjust="0"/>
  </p:normalViewPr>
  <p:slideViewPr>
    <p:cSldViewPr>
      <p:cViewPr varScale="1">
        <p:scale>
          <a:sx n="95" d="100"/>
          <a:sy n="95" d="100"/>
        </p:scale>
        <p:origin x="768" y="60"/>
      </p:cViewPr>
      <p:guideLst>
        <p:guide orient="horz" pos="2160"/>
        <p:guide pos="2880"/>
      </p:guideLst>
    </p:cSldViewPr>
  </p:slideViewPr>
  <p:outlineViewPr>
    <p:cViewPr>
      <p:scale>
        <a:sx n="33" d="100"/>
        <a:sy n="33" d="100"/>
      </p:scale>
      <p:origin x="0" y="29238"/>
    </p:cViewPr>
    <p:sldLst>
      <p:sld r:id="rId1" collapse="1"/>
      <p:sld r:id="rId2" collapse="1"/>
    </p:sldLst>
  </p:outlineViewPr>
  <p:notesTextViewPr>
    <p:cViewPr>
      <p:scale>
        <a:sx n="3" d="2"/>
        <a:sy n="3" d="2"/>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390" tIns="45694" rIns="91390" bIns="45694"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390" tIns="45694" rIns="91390" bIns="45694" rtlCol="0"/>
          <a:lstStyle>
            <a:lvl1pPr algn="r" eaLnBrk="1" fontAlgn="auto" hangingPunct="1">
              <a:spcBef>
                <a:spcPts val="0"/>
              </a:spcBef>
              <a:spcAft>
                <a:spcPts val="0"/>
              </a:spcAft>
              <a:defRPr sz="1100">
                <a:latin typeface="+mn-lt"/>
              </a:defRPr>
            </a:lvl1pPr>
          </a:lstStyle>
          <a:p>
            <a:pPr>
              <a:defRPr/>
            </a:pPr>
            <a:fld id="{04422A3E-4DAE-4AD4-AED7-3AC6B24656CE}" type="datetimeFigureOut">
              <a:rPr lang="en-US"/>
              <a:pPr>
                <a:defRPr/>
              </a:pPr>
              <a:t>2/3/2020</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390" tIns="45694" rIns="91390" bIns="45694"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390" tIns="45694" rIns="91390" bIns="45694"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48AF7C0A-A7A4-4302-8106-F53CD850AC0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09" tIns="48304" rIns="96609" bIns="48304"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4143375" y="0"/>
            <a:ext cx="3170238" cy="479425"/>
          </a:xfrm>
          <a:prstGeom prst="rect">
            <a:avLst/>
          </a:prstGeom>
        </p:spPr>
        <p:txBody>
          <a:bodyPr vert="horz" lIns="96609" tIns="48304" rIns="96609" bIns="48304" rtlCol="0"/>
          <a:lstStyle>
            <a:lvl1pPr algn="r" eaLnBrk="1" fontAlgn="auto" hangingPunct="1">
              <a:spcBef>
                <a:spcPts val="0"/>
              </a:spcBef>
              <a:spcAft>
                <a:spcPts val="0"/>
              </a:spcAft>
              <a:defRPr sz="1300">
                <a:latin typeface="+mn-lt"/>
              </a:defRPr>
            </a:lvl1pPr>
          </a:lstStyle>
          <a:p>
            <a:pPr>
              <a:defRPr/>
            </a:pPr>
            <a:fld id="{4D4E44CF-F0D7-4DED-93FF-61037A88A88D}" type="datetimeFigureOut">
              <a:rPr lang="en-US"/>
              <a:pPr>
                <a:defRPr/>
              </a:pPr>
              <a:t>2/3/2020</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09" tIns="48304" rIns="96609" bIns="48304" rtlCol="0" anchor="ctr"/>
          <a:lstStyle/>
          <a:p>
            <a:pPr lvl="0"/>
            <a:endParaRPr lang="en-CA"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09" tIns="48304" rIns="96609" bIns="4830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09" tIns="48304" rIns="96609" bIns="48304"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09" tIns="48304" rIns="96609" bIns="4830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3A95C20B-B703-439A-B84E-AA4893F9119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True</a:t>
            </a:r>
          </a:p>
          <a:p>
            <a:pPr eaLnBrk="1" hangingPunct="1">
              <a:spcBef>
                <a:spcPct val="0"/>
              </a:spcBef>
            </a:pPr>
            <a:r>
              <a:rPr lang="en-CA" altLang="en-US" smtClean="0"/>
              <a:t>True</a:t>
            </a:r>
          </a:p>
          <a:p>
            <a:pPr eaLnBrk="1" hangingPunct="1">
              <a:spcBef>
                <a:spcPct val="0"/>
              </a:spcBef>
            </a:pPr>
            <a:r>
              <a:rPr lang="en-CA" altLang="en-US" smtClean="0"/>
              <a:t>64</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E3E55D-B26D-4E6B-83D2-11075E05766B}" type="slidenum">
              <a:rPr lang="en-CA" altLang="en-US" sz="1300" smtClean="0"/>
              <a:pPr>
                <a:spcBef>
                  <a:spcPct val="0"/>
                </a:spcBef>
              </a:pPr>
              <a:t>1</a:t>
            </a:fld>
            <a:endParaRPr lang="en-CA" alt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B85F81-C5A0-48F9-8504-872CBE5BE818}" type="slidenum">
              <a:rPr lang="en-CA" altLang="en-US" sz="1300" smtClean="0"/>
              <a:pPr>
                <a:spcBef>
                  <a:spcPct val="0"/>
                </a:spcBef>
              </a:pPr>
              <a:t>27</a:t>
            </a:fld>
            <a:endParaRPr lang="en-CA" altLang="en-US" sz="13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0A7A74-436F-4909-AE69-990CBDE39761}" type="slidenum">
              <a:rPr lang="en-CA" altLang="en-US" sz="1300" smtClean="0"/>
              <a:pPr>
                <a:spcBef>
                  <a:spcPct val="0"/>
                </a:spcBef>
              </a:pPr>
              <a:t>28</a:t>
            </a:fld>
            <a:endParaRPr lang="en-CA" altLang="en-US" sz="13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B17126-8CE1-431E-AEEF-B5EC40299445}" type="slidenum">
              <a:rPr lang="en-CA" altLang="en-US" sz="1300" smtClean="0"/>
              <a:pPr>
                <a:spcBef>
                  <a:spcPct val="0"/>
                </a:spcBef>
              </a:pPr>
              <a:t>29</a:t>
            </a:fld>
            <a:endParaRPr lang="en-CA" altLang="en-US"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D82245-D7A6-4568-A9E7-5DDD3D23837C}" type="slidenum">
              <a:rPr lang="en-CA" altLang="en-US" sz="1300" smtClean="0"/>
              <a:pPr>
                <a:spcBef>
                  <a:spcPct val="0"/>
                </a:spcBef>
              </a:pPr>
              <a:t>30</a:t>
            </a:fld>
            <a:endParaRPr lang="en-CA" altLang="en-US" sz="13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12BF08-5B66-44DB-8FF9-CD4AEFDC817B}" type="slidenum">
              <a:rPr lang="en-CA" altLang="en-US" sz="1300" smtClean="0"/>
              <a:pPr>
                <a:spcBef>
                  <a:spcPct val="0"/>
                </a:spcBef>
              </a:pPr>
              <a:t>31</a:t>
            </a:fld>
            <a:endParaRPr lang="en-CA" altLang="en-US" sz="13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ED1F0E-C8C3-44C8-82D3-3B9E8563FD62}" type="slidenum">
              <a:rPr lang="en-CA" altLang="en-US" sz="1300" smtClean="0"/>
              <a:pPr>
                <a:spcBef>
                  <a:spcPct val="0"/>
                </a:spcBef>
              </a:pPr>
              <a:t>32</a:t>
            </a:fld>
            <a:endParaRPr lang="en-CA" altLang="en-US" sz="13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47EDB2-CF1B-43E1-ACEE-2126B9894836}" type="slidenum">
              <a:rPr lang="en-CA" altLang="en-US" sz="1300" smtClean="0"/>
              <a:pPr>
                <a:spcBef>
                  <a:spcPct val="0"/>
                </a:spcBef>
              </a:pPr>
              <a:t>33</a:t>
            </a:fld>
            <a:endParaRPr lang="en-CA" altLang="en-US" sz="13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24FDCA-9196-4668-B09E-765946A82FE1}" type="slidenum">
              <a:rPr lang="en-CA" altLang="en-US" sz="1300" smtClean="0"/>
              <a:pPr>
                <a:spcBef>
                  <a:spcPct val="0"/>
                </a:spcBef>
              </a:pPr>
              <a:t>34</a:t>
            </a:fld>
            <a:endParaRPr lang="en-CA" altLang="en-US" sz="13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070C95-2106-4950-AA7D-0A53D0EF7778}" type="slidenum">
              <a:rPr lang="en-CA" altLang="en-US" sz="1300" smtClean="0"/>
              <a:pPr>
                <a:spcBef>
                  <a:spcPct val="0"/>
                </a:spcBef>
              </a:pPr>
              <a:t>35</a:t>
            </a:fld>
            <a:endParaRPr lang="en-CA" altLang="en-US" sz="13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AFBA7E-ACA9-4489-9DC1-0EE014FD822D}" type="slidenum">
              <a:rPr lang="en-CA" altLang="en-US" sz="1300" smtClean="0"/>
              <a:pPr>
                <a:spcBef>
                  <a:spcPct val="0"/>
                </a:spcBef>
              </a:pPr>
              <a:t>36</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FFF57E-6709-4CDC-8B85-7C6D9F72C8F4}" type="slidenum">
              <a:rPr lang="en-CA" altLang="en-US" sz="1300" smtClean="0"/>
              <a:pPr>
                <a:spcBef>
                  <a:spcPct val="0"/>
                </a:spcBef>
              </a:pPr>
              <a:t>2</a:t>
            </a:fld>
            <a:endParaRPr lang="en-CA" altLang="en-US" sz="13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2A24F0-910C-4F9B-B725-8574A2288EB7}" type="slidenum">
              <a:rPr lang="en-CA" altLang="en-US" sz="1300" smtClean="0"/>
              <a:pPr>
                <a:spcBef>
                  <a:spcPct val="0"/>
                </a:spcBef>
              </a:pPr>
              <a:t>37</a:t>
            </a:fld>
            <a:endParaRPr lang="en-CA" altLang="en-US" sz="13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9EAC90-7087-4E06-8D3F-88B7966042BE}" type="slidenum">
              <a:rPr lang="en-CA" altLang="en-US" sz="1300" smtClean="0"/>
              <a:pPr>
                <a:spcBef>
                  <a:spcPct val="0"/>
                </a:spcBef>
              </a:pPr>
              <a:t>38</a:t>
            </a:fld>
            <a:endParaRPr lang="en-CA" altLang="en-US" sz="13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E14D21-5C4F-41EA-9AF7-3D5E67851DD9}" type="slidenum">
              <a:rPr lang="en-CA" altLang="en-US" sz="1300" smtClean="0"/>
              <a:pPr>
                <a:spcBef>
                  <a:spcPct val="0"/>
                </a:spcBef>
              </a:pPr>
              <a:t>39</a:t>
            </a:fld>
            <a:endParaRPr lang="en-CA" altLang="en-US" sz="13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7210F9-DFFD-42B8-B197-E629A58ECDAB}" type="slidenum">
              <a:rPr lang="en-CA" altLang="en-US" sz="1300" smtClean="0"/>
              <a:pPr>
                <a:spcBef>
                  <a:spcPct val="0"/>
                </a:spcBef>
              </a:pPr>
              <a:t>40</a:t>
            </a:fld>
            <a:endParaRPr lang="en-CA" altLang="en-US" sz="13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334709-8A11-467B-9BEC-1E08909DD59F}" type="slidenum">
              <a:rPr lang="en-CA" altLang="en-US" sz="1300" smtClean="0"/>
              <a:pPr>
                <a:spcBef>
                  <a:spcPct val="0"/>
                </a:spcBef>
              </a:pPr>
              <a:t>41</a:t>
            </a:fld>
            <a:endParaRPr lang="en-CA" altLang="en-US" sz="13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01016-DACF-4B9F-B7FE-581979DE86ED}" type="slidenum">
              <a:rPr lang="en-CA" altLang="en-US" sz="1300" smtClean="0"/>
              <a:pPr>
                <a:spcBef>
                  <a:spcPct val="0"/>
                </a:spcBef>
              </a:pPr>
              <a:t>42</a:t>
            </a:fld>
            <a:endParaRPr lang="en-CA" altLang="en-US" sz="13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21D065-7A9A-416F-9A61-25E8903C436C}" type="slidenum">
              <a:rPr lang="en-CA" altLang="en-US" sz="1300" smtClean="0"/>
              <a:pPr>
                <a:spcBef>
                  <a:spcPct val="0"/>
                </a:spcBef>
              </a:pPr>
              <a:t>43</a:t>
            </a:fld>
            <a:endParaRPr lang="en-CA" altLang="en-US" sz="13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CA8E3F-6F95-4874-BBF1-EFEF9DD2CC83}" type="slidenum">
              <a:rPr lang="en-CA" altLang="en-US" sz="1300" smtClean="0"/>
              <a:pPr>
                <a:spcBef>
                  <a:spcPct val="0"/>
                </a:spcBef>
              </a:pPr>
              <a:t>44</a:t>
            </a:fld>
            <a:endParaRPr lang="en-CA" altLang="en-US" sz="13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636AEF-431F-4547-A7AF-060927589485}" type="slidenum">
              <a:rPr lang="en-CA" altLang="en-US" sz="1300" smtClean="0"/>
              <a:pPr>
                <a:spcBef>
                  <a:spcPct val="0"/>
                </a:spcBef>
              </a:pPr>
              <a:t>45</a:t>
            </a:fld>
            <a:endParaRPr lang="en-CA" altLang="en-US" sz="13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A012F9-F2E0-4844-8E14-FAD4E56766C3}" type="slidenum">
              <a:rPr lang="en-CA" altLang="en-US" sz="1300" smtClean="0"/>
              <a:pPr>
                <a:spcBef>
                  <a:spcPct val="0"/>
                </a:spcBef>
              </a:pPr>
              <a:t>46</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F382C7-C9B3-4352-A6BB-DBB49E92F9F4}" type="slidenum">
              <a:rPr lang="en-CA" altLang="en-US" sz="1300" smtClean="0"/>
              <a:pPr>
                <a:spcBef>
                  <a:spcPct val="0"/>
                </a:spcBef>
              </a:pPr>
              <a:t>3</a:t>
            </a:fld>
            <a:endParaRPr lang="en-CA" altLang="en-US" sz="13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Saved with 64 colours to show differences better</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E76140-6FDF-4233-ABAD-E8431970FA2B}" type="slidenum">
              <a:rPr lang="en-CA" altLang="en-US" sz="1300" smtClean="0"/>
              <a:pPr>
                <a:spcBef>
                  <a:spcPct val="0"/>
                </a:spcBef>
              </a:pPr>
              <a:t>47</a:t>
            </a:fld>
            <a:endParaRPr lang="en-CA" altLang="en-US" sz="13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B7043C-67A9-4AB3-868E-C2EB077EA84E}" type="slidenum">
              <a:rPr lang="en-CA" altLang="en-US" sz="1300" smtClean="0"/>
              <a:pPr>
                <a:spcBef>
                  <a:spcPct val="0"/>
                </a:spcBef>
              </a:pPr>
              <a:t>48</a:t>
            </a:fld>
            <a:endParaRPr lang="en-CA" altLang="en-US" sz="13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D539C3-E63A-48C7-98E6-8834189A0EE2}" type="slidenum">
              <a:rPr lang="en-CA" altLang="en-US" sz="1300" smtClean="0"/>
              <a:pPr>
                <a:spcBef>
                  <a:spcPct val="0"/>
                </a:spcBef>
              </a:pPr>
              <a:t>49</a:t>
            </a:fld>
            <a:endParaRPr lang="en-CA" altLang="en-US" sz="13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152B15-6003-49C2-B88F-68331977BBDE}" type="slidenum">
              <a:rPr lang="en-CA" altLang="en-US" sz="1300" smtClean="0"/>
              <a:pPr>
                <a:spcBef>
                  <a:spcPct val="0"/>
                </a:spcBef>
              </a:pPr>
              <a:t>50</a:t>
            </a:fld>
            <a:endParaRPr lang="en-CA" altLang="en-US" sz="13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3A73AD-51E9-4061-B1FC-F90510F572AC}" type="slidenum">
              <a:rPr lang="en-CA" altLang="en-US" sz="1300" smtClean="0"/>
              <a:pPr>
                <a:spcBef>
                  <a:spcPct val="0"/>
                </a:spcBef>
              </a:pPr>
              <a:t>51</a:t>
            </a:fld>
            <a:endParaRPr lang="en-CA" altLang="en-US" sz="13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5E65F5-9460-43CE-A9ED-189575239647}" type="slidenum">
              <a:rPr lang="en-CA" altLang="en-US" sz="1300" smtClean="0"/>
              <a:pPr>
                <a:spcBef>
                  <a:spcPct val="0"/>
                </a:spcBef>
              </a:pPr>
              <a:t>53</a:t>
            </a:fld>
            <a:endParaRPr lang="en-CA" altLang="en-US" sz="13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72598F-A581-4AB4-83D0-0902CCA62134}" type="slidenum">
              <a:rPr lang="en-CA" altLang="en-US" sz="1300" smtClean="0"/>
              <a:pPr>
                <a:spcBef>
                  <a:spcPct val="0"/>
                </a:spcBef>
              </a:pPr>
              <a:t>54</a:t>
            </a:fld>
            <a:endParaRPr lang="en-CA" altLang="en-US" sz="13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992D56-596E-48B2-8853-A40021E52EB0}" type="slidenum">
              <a:rPr lang="en-CA" altLang="en-US" sz="1300" smtClean="0"/>
              <a:pPr>
                <a:spcBef>
                  <a:spcPct val="0"/>
                </a:spcBef>
              </a:pPr>
              <a:t>55</a:t>
            </a:fld>
            <a:endParaRPr lang="en-CA" altLang="en-US" sz="13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12CAE5-46E8-40D9-BBA2-8FCE8CCA062B}" type="slidenum">
              <a:rPr lang="en-CA" altLang="en-US" sz="1300" smtClean="0"/>
              <a:pPr>
                <a:spcBef>
                  <a:spcPct val="0"/>
                </a:spcBef>
              </a:pPr>
              <a:t>56</a:t>
            </a:fld>
            <a:endParaRPr lang="en-CA" altLang="en-US" sz="13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33EEB2-06F6-4741-BE04-A6D6A83F11F5}" type="slidenum">
              <a:rPr lang="en-CA" altLang="en-US" sz="1300" smtClean="0"/>
              <a:pPr>
                <a:spcBef>
                  <a:spcPct val="0"/>
                </a:spcBef>
              </a:pPr>
              <a:t>57</a:t>
            </a:fld>
            <a:endParaRPr lang="en-CA"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00BFE6-1364-447D-A9EE-EF7E011A400F}" type="slidenum">
              <a:rPr lang="en-CA" altLang="en-US" sz="1300" smtClean="0"/>
              <a:pPr>
                <a:spcBef>
                  <a:spcPct val="0"/>
                </a:spcBef>
              </a:pPr>
              <a:t>4</a:t>
            </a:fld>
            <a:endParaRPr lang="en-CA" altLang="en-US" sz="13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21F73-7ED7-45AA-AEE1-B99527492319}" type="slidenum">
              <a:rPr lang="en-CA" altLang="en-US" sz="1300" smtClean="0"/>
              <a:pPr>
                <a:spcBef>
                  <a:spcPct val="0"/>
                </a:spcBef>
              </a:pPr>
              <a:t>58</a:t>
            </a:fld>
            <a:endParaRPr lang="en-CA" altLang="en-US" sz="13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83D2CD-F656-415A-9DB3-7DFC98E3BF83}" type="slidenum">
              <a:rPr lang="en-CA" altLang="en-US" sz="1300" smtClean="0"/>
              <a:pPr>
                <a:spcBef>
                  <a:spcPct val="0"/>
                </a:spcBef>
              </a:pPr>
              <a:t>59</a:t>
            </a:fld>
            <a:endParaRPr lang="en-CA" altLang="en-US" sz="13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1A0973-BEAC-483B-A27B-EAA9D851D37F}" type="slidenum">
              <a:rPr lang="en-CA" altLang="en-US" sz="1300" smtClean="0"/>
              <a:pPr>
                <a:spcBef>
                  <a:spcPct val="0"/>
                </a:spcBef>
              </a:pPr>
              <a:t>60</a:t>
            </a:fld>
            <a:endParaRPr lang="en-CA" altLang="en-US" sz="13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9CBF3A-52D2-4CCA-863A-287811719FB0}" type="slidenum">
              <a:rPr lang="en-CA" altLang="en-US" sz="1300" smtClean="0"/>
              <a:pPr>
                <a:spcBef>
                  <a:spcPct val="0"/>
                </a:spcBef>
              </a:pPr>
              <a:t>61</a:t>
            </a:fld>
            <a:endParaRPr lang="en-CA" altLang="en-US" sz="13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D0905B-620B-4E9B-88C1-3E02AFA51882}" type="slidenum">
              <a:rPr lang="en-CA" altLang="en-US" sz="1300" smtClean="0"/>
              <a:pPr>
                <a:spcBef>
                  <a:spcPct val="0"/>
                </a:spcBef>
              </a:pPr>
              <a:t>62</a:t>
            </a:fld>
            <a:endParaRPr lang="en-CA" altLang="en-US" sz="13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5EBDFC-D837-4182-B15F-523699FF72FA}" type="slidenum">
              <a:rPr lang="en-CA" altLang="en-US" sz="1300" smtClean="0"/>
              <a:pPr>
                <a:spcBef>
                  <a:spcPct val="0"/>
                </a:spcBef>
              </a:pPr>
              <a:t>63</a:t>
            </a:fld>
            <a:endParaRPr lang="en-CA" altLang="en-US" sz="13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7212E9-8B58-4E1E-9C9B-A0ECD19CE62A}" type="slidenum">
              <a:rPr lang="en-CA" altLang="en-US" sz="1300" smtClean="0"/>
              <a:pPr>
                <a:spcBef>
                  <a:spcPct val="0"/>
                </a:spcBef>
              </a:pPr>
              <a:t>64</a:t>
            </a:fld>
            <a:endParaRPr lang="en-CA" altLang="en-US" sz="13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026E1C-C077-4E40-85DB-0B0EB05709FE}" type="slidenum">
              <a:rPr lang="en-CA" altLang="en-US" sz="1300" smtClean="0"/>
              <a:pPr>
                <a:spcBef>
                  <a:spcPct val="0"/>
                </a:spcBef>
              </a:pPr>
              <a:t>65</a:t>
            </a:fld>
            <a:endParaRPr lang="en-CA" altLang="en-US" sz="13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E6D04F-A805-4560-8B7B-C15A80B837B4}" type="slidenum">
              <a:rPr lang="en-CA" altLang="en-US" sz="1300" smtClean="0"/>
              <a:pPr>
                <a:spcBef>
                  <a:spcPct val="0"/>
                </a:spcBef>
              </a:pPr>
              <a:t>67</a:t>
            </a:fld>
            <a:endParaRPr lang="en-CA"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6D018F-1AC8-4B60-89BE-530CDDA75E62}" type="slidenum">
              <a:rPr lang="en-CA" altLang="en-US" sz="1300" smtClean="0"/>
              <a:pPr>
                <a:spcBef>
                  <a:spcPct val="0"/>
                </a:spcBef>
              </a:pPr>
              <a:t>8</a:t>
            </a:fld>
            <a:endParaRPr lang="en-CA"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4DED75-3478-4714-A6FB-02253D845AC6}" type="slidenum">
              <a:rPr lang="en-CA" altLang="en-US" sz="1300" smtClean="0"/>
              <a:pPr>
                <a:spcBef>
                  <a:spcPct val="0"/>
                </a:spcBef>
              </a:pPr>
              <a:t>16</a:t>
            </a:fld>
            <a:endParaRPr lang="en-CA"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http://www.csd.uwo.ca/~lreid/cs1033/ExamplesForColourMarking.pdf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8B4280-774E-4A89-9990-C2259EDC9A63}" type="slidenum">
              <a:rPr lang="en-CA" altLang="en-US" sz="1300" smtClean="0"/>
              <a:pPr>
                <a:spcBef>
                  <a:spcPct val="0"/>
                </a:spcBef>
              </a:pPr>
              <a:t>22</a:t>
            </a:fld>
            <a:endParaRPr lang="en-CA"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5D586-2B5F-4957-B7A2-7CD361EEC5E3}" type="slidenum">
              <a:rPr lang="en-CA" altLang="en-US" sz="1300" smtClean="0"/>
              <a:pPr>
                <a:spcBef>
                  <a:spcPct val="0"/>
                </a:spcBef>
              </a:pPr>
              <a:t>25</a:t>
            </a:fld>
            <a:endParaRPr lang="en-CA" altLang="en-US"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12AF59-A81B-4579-9156-8E1F7537E28B}" type="slidenum">
              <a:rPr lang="en-CA" altLang="en-US" sz="1300" smtClean="0"/>
              <a:pPr>
                <a:spcBef>
                  <a:spcPct val="0"/>
                </a:spcBef>
              </a:pPr>
              <a:t>26</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C18CD43-FB32-4D79-B793-52490BBF4F04}" type="datetime1">
              <a:rPr lang="en-US"/>
              <a:pPr>
                <a:defRPr/>
              </a:pPr>
              <a:t>2/3/2020</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520D812C-C4E2-45B2-804B-FCEA49F1F2BF}" type="slidenum">
              <a:rPr lang="en-CA" altLang="en-US"/>
              <a:pPr>
                <a:defRPr/>
              </a:pPr>
              <a:t>‹#›</a:t>
            </a:fld>
            <a:endParaRPr lang="en-CA" altLang="en-US"/>
          </a:p>
        </p:txBody>
      </p:sp>
    </p:spTree>
    <p:extLst>
      <p:ext uri="{BB962C8B-B14F-4D97-AF65-F5344CB8AC3E}">
        <p14:creationId xmlns:p14="http://schemas.microsoft.com/office/powerpoint/2010/main" val="209040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14CB96B-9FBC-4ADD-A251-27BA8E09A014}" type="datetime1">
              <a:rPr lang="en-US"/>
              <a:pPr>
                <a:defRPr/>
              </a:pPr>
              <a:t>2/3/2020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F426FB30-BDD7-4B9D-97EA-F5DA04FFEFFB}" type="slidenum">
              <a:rPr lang="en-CA" altLang="en-US"/>
              <a:pPr>
                <a:defRPr/>
              </a:pPr>
              <a:t>‹#›</a:t>
            </a:fld>
            <a:endParaRPr lang="en-CA" altLang="en-US"/>
          </a:p>
        </p:txBody>
      </p:sp>
    </p:spTree>
    <p:extLst>
      <p:ext uri="{BB962C8B-B14F-4D97-AF65-F5344CB8AC3E}">
        <p14:creationId xmlns:p14="http://schemas.microsoft.com/office/powerpoint/2010/main" val="370531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1F53BCF-AB98-4CFE-97FD-BD8055AF69FE}" type="datetime1">
              <a:rPr lang="en-US"/>
              <a:pPr>
                <a:defRPr/>
              </a:pPr>
              <a:t>2/3/2020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5918694-056A-46EE-8A50-685C6566AEB7}" type="slidenum">
              <a:rPr lang="en-CA" altLang="en-US"/>
              <a:pPr>
                <a:defRPr/>
              </a:pPr>
              <a:t>‹#›</a:t>
            </a:fld>
            <a:endParaRPr lang="en-CA" altLang="en-US"/>
          </a:p>
        </p:txBody>
      </p:sp>
    </p:spTree>
    <p:extLst>
      <p:ext uri="{BB962C8B-B14F-4D97-AF65-F5344CB8AC3E}">
        <p14:creationId xmlns:p14="http://schemas.microsoft.com/office/powerpoint/2010/main" val="129763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143BE27C-3ED0-4AE2-B7BC-3355B1EF2F46}" type="datetime1">
              <a:rPr lang="en-US"/>
              <a:pPr>
                <a:defRPr/>
              </a:pPr>
              <a:t>2/3/2020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BC27992-5405-405E-B7DE-2072FA44ED19}" type="slidenum">
              <a:rPr lang="en-CA" altLang="en-US"/>
              <a:pPr>
                <a:defRPr/>
              </a:pPr>
              <a:t>‹#›</a:t>
            </a:fld>
            <a:endParaRPr lang="en-CA" altLang="en-US"/>
          </a:p>
        </p:txBody>
      </p:sp>
    </p:spTree>
    <p:extLst>
      <p:ext uri="{BB962C8B-B14F-4D97-AF65-F5344CB8AC3E}">
        <p14:creationId xmlns:p14="http://schemas.microsoft.com/office/powerpoint/2010/main" val="234987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5C99F5D-2C2E-4621-A10D-0A6E1FE4FDC2}" type="datetime1">
              <a:rPr lang="en-US"/>
              <a:pPr>
                <a:defRPr/>
              </a:pPr>
              <a:t>2/3/2020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FBB45EAA-433C-4F4D-93B4-9C103597E136}" type="slidenum">
              <a:rPr lang="en-CA" altLang="en-US"/>
              <a:pPr>
                <a:defRPr/>
              </a:pPr>
              <a:t>‹#›</a:t>
            </a:fld>
            <a:endParaRPr lang="en-CA" altLang="en-US"/>
          </a:p>
        </p:txBody>
      </p:sp>
    </p:spTree>
    <p:extLst>
      <p:ext uri="{BB962C8B-B14F-4D97-AF65-F5344CB8AC3E}">
        <p14:creationId xmlns:p14="http://schemas.microsoft.com/office/powerpoint/2010/main" val="151302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EFEE0FE-9E80-4BC1-A95B-D438C326AD7F}" type="datetime1">
              <a:rPr lang="en-US"/>
              <a:pPr>
                <a:defRPr/>
              </a:pPr>
              <a:t>2/3/2020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AA11F3D4-F266-4A00-A701-F5FA048FC838}" type="slidenum">
              <a:rPr lang="en-CA" altLang="en-US"/>
              <a:pPr>
                <a:defRPr/>
              </a:pPr>
              <a:t>‹#›</a:t>
            </a:fld>
            <a:endParaRPr lang="en-CA" altLang="en-US"/>
          </a:p>
        </p:txBody>
      </p:sp>
    </p:spTree>
    <p:extLst>
      <p:ext uri="{BB962C8B-B14F-4D97-AF65-F5344CB8AC3E}">
        <p14:creationId xmlns:p14="http://schemas.microsoft.com/office/powerpoint/2010/main" val="256254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2E91DAD-E8FD-4DD6-A40C-7683C7525764}" type="datetime1">
              <a:rPr lang="en-US"/>
              <a:pPr>
                <a:defRPr/>
              </a:pPr>
              <a:t>2/3/2020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A8E674FC-0E35-4476-82A6-EDDF90424796}" type="slidenum">
              <a:rPr lang="en-CA" altLang="en-US"/>
              <a:pPr>
                <a:defRPr/>
              </a:pPr>
              <a:t>‹#›</a:t>
            </a:fld>
            <a:endParaRPr lang="en-CA" altLang="en-US"/>
          </a:p>
        </p:txBody>
      </p:sp>
    </p:spTree>
    <p:extLst>
      <p:ext uri="{BB962C8B-B14F-4D97-AF65-F5344CB8AC3E}">
        <p14:creationId xmlns:p14="http://schemas.microsoft.com/office/powerpoint/2010/main" val="350039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D740641E-AFF6-4F5F-8463-3775D6AD11D3}" type="datetime1">
              <a:rPr lang="en-US"/>
              <a:pPr>
                <a:defRPr/>
              </a:pPr>
              <a:t>2/3/2020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874D4793-C4F8-431B-AA47-AD41588773D1}" type="slidenum">
              <a:rPr lang="en-CA" altLang="en-US"/>
              <a:pPr>
                <a:defRPr/>
              </a:pPr>
              <a:t>‹#›</a:t>
            </a:fld>
            <a:endParaRPr lang="en-CA" altLang="en-US"/>
          </a:p>
        </p:txBody>
      </p:sp>
    </p:spTree>
    <p:extLst>
      <p:ext uri="{BB962C8B-B14F-4D97-AF65-F5344CB8AC3E}">
        <p14:creationId xmlns:p14="http://schemas.microsoft.com/office/powerpoint/2010/main" val="187571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FA7B1CA5-AFCF-4089-B39A-C3412E987B89}" type="datetime1">
              <a:rPr lang="en-US"/>
              <a:pPr>
                <a:defRPr/>
              </a:pPr>
              <a:t>2/3/2020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7DB0725B-1B93-4385-B082-4E338DFB5154}" type="slidenum">
              <a:rPr lang="en-CA" altLang="en-US"/>
              <a:pPr>
                <a:defRPr/>
              </a:pPr>
              <a:t>‹#›</a:t>
            </a:fld>
            <a:endParaRPr lang="en-CA" altLang="en-US"/>
          </a:p>
        </p:txBody>
      </p:sp>
    </p:spTree>
    <p:extLst>
      <p:ext uri="{BB962C8B-B14F-4D97-AF65-F5344CB8AC3E}">
        <p14:creationId xmlns:p14="http://schemas.microsoft.com/office/powerpoint/2010/main" val="143825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5AB321C-1DAE-4D5B-A8F6-3F9B19DE30EF}" type="datetime1">
              <a:rPr lang="en-US"/>
              <a:pPr>
                <a:defRPr/>
              </a:pPr>
              <a:t>2/3/2020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F9CD77FB-803E-4A80-B575-6073B59F0369}" type="slidenum">
              <a:rPr lang="en-CA" altLang="en-US"/>
              <a:pPr>
                <a:defRPr/>
              </a:pPr>
              <a:t>‹#›</a:t>
            </a:fld>
            <a:endParaRPr lang="en-CA" altLang="en-US"/>
          </a:p>
        </p:txBody>
      </p:sp>
    </p:spTree>
    <p:extLst>
      <p:ext uri="{BB962C8B-B14F-4D97-AF65-F5344CB8AC3E}">
        <p14:creationId xmlns:p14="http://schemas.microsoft.com/office/powerpoint/2010/main" val="297434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A0B0566-D11D-4A2E-B272-93B1FF55787F}" type="datetime1">
              <a:rPr lang="en-US"/>
              <a:pPr>
                <a:defRPr/>
              </a:pPr>
              <a:t>2/3/2020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2EC2C9F4-31DC-4FE7-AD91-4693107B9961}" type="slidenum">
              <a:rPr lang="en-CA" altLang="en-US"/>
              <a:pPr>
                <a:defRPr/>
              </a:pPr>
              <a:t>‹#›</a:t>
            </a:fld>
            <a:endParaRPr lang="en-CA" altLang="en-US"/>
          </a:p>
        </p:txBody>
      </p:sp>
    </p:spTree>
    <p:extLst>
      <p:ext uri="{BB962C8B-B14F-4D97-AF65-F5344CB8AC3E}">
        <p14:creationId xmlns:p14="http://schemas.microsoft.com/office/powerpoint/2010/main" val="379631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4DA0F42F-5C82-474D-866F-8B3B0AE4BD7E}" type="datetime1">
              <a:rPr lang="en-US"/>
              <a:pPr>
                <a:defRPr/>
              </a:pPr>
              <a:t>2/3/2020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E762F01E-151B-4EE1-BADE-F765782FFF39}"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8" name="TextBox 12"/>
          <p:cNvSpPr txBox="1">
            <a:spLocks noChangeArrowheads="1"/>
          </p:cNvSpPr>
          <p:nvPr userDrawn="1"/>
        </p:nvSpPr>
        <p:spPr bwMode="auto">
          <a:xfrm>
            <a:off x="7215188" y="6500813"/>
            <a:ext cx="1714500" cy="307975"/>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smtClean="0">
                <a:latin typeface="Gill Sans MT" panose="020B0502020104020203" pitchFamily="34" charset="0"/>
              </a:rPr>
              <a:t>Slide </a:t>
            </a:r>
            <a:fld id="{33C67D8A-D4AF-4446-848E-F7F3B607E598}" type="slidenum">
              <a:rPr lang="en-CA" altLang="en-US" sz="1400" smtClean="0">
                <a:latin typeface="Gill Sans MT" panose="020B0502020104020203" pitchFamily="34" charset="0"/>
              </a:rPr>
              <a:pPr eaLnBrk="1" hangingPunct="1">
                <a:defRPr/>
              </a:pPr>
              <a:t>‹#›</a:t>
            </a:fld>
            <a:r>
              <a:rPr lang="en-CA" altLang="en-US" sz="1400" smtClean="0">
                <a:latin typeface="Gill Sans MT" panose="020B0502020104020203" pitchFamily="34" charset="0"/>
              </a:rPr>
              <a:t> of 54</a:t>
            </a:r>
          </a:p>
        </p:txBody>
      </p:sp>
    </p:spTree>
  </p:cSld>
  <p:clrMap bg1="lt1" tx1="dk1" bg2="lt2" tx2="dk2" accent1="accent1" accent2="accent2" accent3="accent3" accent4="accent4" accent5="accent5" accent6="accent6" hlink="hlink" folHlink="folHlink"/>
  <p:sldLayoutIdLst>
    <p:sldLayoutId id="2147485308" r:id="rId1"/>
    <p:sldLayoutId id="2147485303" r:id="rId2"/>
    <p:sldLayoutId id="2147485309" r:id="rId3"/>
    <p:sldLayoutId id="2147485304" r:id="rId4"/>
    <p:sldLayoutId id="2147485310" r:id="rId5"/>
    <p:sldLayoutId id="2147485305" r:id="rId6"/>
    <p:sldLayoutId id="2147485311" r:id="rId7"/>
    <p:sldLayoutId id="2147485312" r:id="rId8"/>
    <p:sldLayoutId id="2147485313" r:id="rId9"/>
    <p:sldLayoutId id="2147485306" r:id="rId10"/>
    <p:sldLayoutId id="2147485307"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uwo.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ts.uwo.ca/services/web/activate_my_personal_web_spac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hyperlink" Target="http://publish.uwo.ca/~lreid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sd.uwo.ca/~lreid/cs1033/howtohandinassignment1/SubmissionVideo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AcrdAKL_VT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csd.uwo.ca/~lreid/cs1033/ExamplesForColourMarking.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design-seeds.com/" TargetMode="External"/><Relationship Id="rId4" Type="http://schemas.openxmlformats.org/officeDocument/2006/relationships/hyperlink" Target="https://kuler.adobe.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71WXhOyWj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scii-cod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yorku.ca/mack/uist2011-f2.jpg" TargetMode="External"/><Relationship Id="rId4" Type="http://schemas.openxmlformats.org/officeDocument/2006/relationships/hyperlink" Target="http://www.ascii-code.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scii-cod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yorku.ca/mack/uist2011-f2.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Jcgg7jq1W3o&amp;list=PLQMVnqe4XbictUtFZK1-gBYvyUzTWJnO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hyperlink" Target="http://www.gifs.net/image/Animals/Frogs/Frog/5640" TargetMode="External"/><Relationship Id="rId4" Type="http://schemas.openxmlformats.org/officeDocument/2006/relationships/image" Target="../media/image30.gif"/></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en.wikipedia.org/wiki/Dither#Dithering_algorithm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yXFKPcEfig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youtube.com/watch?v=d6egUsZvWu4"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www.csd.uwo.ca/~lreid/cs103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15aqFQQVBWU"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sd.uwo.ca/~lreid/cs1033/howtohandinassignment1/SubmissionVideo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0"/>
            <a:ext cx="8072438" cy="785813"/>
          </a:xfrm>
        </p:spPr>
        <p:txBody>
          <a:bodyPr/>
          <a:lstStyle/>
          <a:p>
            <a:pPr eaLnBrk="1" fontAlgn="auto" hangingPunct="1">
              <a:spcAft>
                <a:spcPts val="0"/>
              </a:spcAft>
              <a:defRPr/>
            </a:pPr>
            <a:r>
              <a:rPr lang="en-CA" dirty="0" smtClean="0">
                <a:solidFill>
                  <a:schemeClr val="tx2">
                    <a:satMod val="130000"/>
                  </a:schemeClr>
                </a:solidFill>
              </a:rPr>
              <a:t>Warm up Question:</a:t>
            </a:r>
            <a:endParaRPr lang="en-CA" dirty="0">
              <a:solidFill>
                <a:schemeClr val="tx2">
                  <a:satMod val="130000"/>
                </a:schemeClr>
              </a:solidFill>
            </a:endParaRPr>
          </a:p>
        </p:txBody>
      </p:sp>
      <p:sp>
        <p:nvSpPr>
          <p:cNvPr id="10243" name="Content Placeholder 5"/>
          <p:cNvSpPr>
            <a:spLocks noGrp="1"/>
          </p:cNvSpPr>
          <p:nvPr>
            <p:ph idx="1"/>
          </p:nvPr>
        </p:nvSpPr>
        <p:spPr>
          <a:xfrm>
            <a:off x="395288" y="620713"/>
            <a:ext cx="8497887" cy="6237287"/>
          </a:xfrm>
        </p:spPr>
        <p:txBody>
          <a:bodyPr/>
          <a:lstStyle/>
          <a:p>
            <a:pPr eaLnBrk="1" hangingPunct="1"/>
            <a:r>
              <a:rPr lang="en-CA" altLang="en-US" b="1" smtClean="0">
                <a:solidFill>
                  <a:schemeClr val="accent1"/>
                </a:solidFill>
              </a:rPr>
              <a:t>Question</a:t>
            </a:r>
            <a:r>
              <a:rPr lang="en-CA" altLang="en-US" smtClean="0">
                <a:solidFill>
                  <a:schemeClr val="accent1"/>
                </a:solidFill>
              </a:rPr>
              <a:t>:  8-bit indexed colour uses 256 colours.</a:t>
            </a:r>
          </a:p>
          <a:p>
            <a:pPr lvl="1" eaLnBrk="1" hangingPunct="1"/>
            <a:r>
              <a:rPr lang="en-CA" altLang="en-US" smtClean="0">
                <a:solidFill>
                  <a:schemeClr val="accent1"/>
                </a:solidFill>
              </a:rPr>
              <a:t>True</a:t>
            </a:r>
          </a:p>
          <a:p>
            <a:pPr lvl="1" eaLnBrk="1" hangingPunct="1"/>
            <a:r>
              <a:rPr lang="en-CA" altLang="en-US" smtClean="0">
                <a:solidFill>
                  <a:schemeClr val="accent1"/>
                </a:solidFill>
              </a:rPr>
              <a:t>False</a:t>
            </a:r>
          </a:p>
          <a:p>
            <a:pPr eaLnBrk="1" hangingPunct="1"/>
            <a:r>
              <a:rPr lang="en-CA" altLang="en-US" b="1" smtClean="0">
                <a:solidFill>
                  <a:schemeClr val="accent1"/>
                </a:solidFill>
              </a:rPr>
              <a:t>Question</a:t>
            </a:r>
            <a:r>
              <a:rPr lang="en-CA" altLang="en-US" smtClean="0">
                <a:solidFill>
                  <a:schemeClr val="accent1"/>
                </a:solidFill>
              </a:rPr>
              <a:t>: Vector images look good even if you resize them to make them bigger.</a:t>
            </a:r>
          </a:p>
          <a:p>
            <a:pPr lvl="1" eaLnBrk="1" hangingPunct="1"/>
            <a:r>
              <a:rPr lang="en-CA" altLang="en-US" smtClean="0">
                <a:solidFill>
                  <a:schemeClr val="accent1"/>
                </a:solidFill>
              </a:rPr>
              <a:t>True</a:t>
            </a:r>
          </a:p>
          <a:p>
            <a:pPr lvl="1" eaLnBrk="1" hangingPunct="1"/>
            <a:r>
              <a:rPr lang="en-CA" altLang="en-US" smtClean="0">
                <a:solidFill>
                  <a:schemeClr val="accent1"/>
                </a:solidFill>
              </a:rPr>
              <a:t>False</a:t>
            </a:r>
          </a:p>
          <a:p>
            <a:pPr eaLnBrk="1" hangingPunct="1"/>
            <a:r>
              <a:rPr lang="en-CA" altLang="en-US" b="1" smtClean="0">
                <a:solidFill>
                  <a:schemeClr val="accent1"/>
                </a:solidFill>
              </a:rPr>
              <a:t>Question</a:t>
            </a:r>
            <a:r>
              <a:rPr lang="en-CA" altLang="en-US" smtClean="0">
                <a:solidFill>
                  <a:schemeClr val="accent1"/>
                </a:solidFill>
              </a:rPr>
              <a:t>:  How many different colours will 6 bits allow for (a 6 bit colour depth)?</a:t>
            </a:r>
          </a:p>
          <a:p>
            <a:pPr eaLnBrk="1" hangingPunct="1"/>
            <a:endParaRPr lang="en-CA" altLang="en-US" smtClean="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Transferring Files to the World Wide Web</a:t>
            </a:r>
            <a:endParaRPr lang="en-CA" dirty="0">
              <a:solidFill>
                <a:schemeClr val="tx2">
                  <a:satMod val="130000"/>
                </a:schemeClr>
              </a:solidFill>
            </a:endParaRPr>
          </a:p>
        </p:txBody>
      </p:sp>
      <p:sp>
        <p:nvSpPr>
          <p:cNvPr id="23555" name="Content Placeholder 2"/>
          <p:cNvSpPr>
            <a:spLocks noGrp="1"/>
          </p:cNvSpPr>
          <p:nvPr>
            <p:ph idx="1"/>
          </p:nvPr>
        </p:nvSpPr>
        <p:spPr>
          <a:xfrm>
            <a:off x="857250" y="1714500"/>
            <a:ext cx="8077200" cy="3071813"/>
          </a:xfrm>
        </p:spPr>
        <p:txBody>
          <a:bodyPr/>
          <a:lstStyle/>
          <a:p>
            <a:pPr eaLnBrk="1" hangingPunct="1"/>
            <a:r>
              <a:rPr lang="en-CA" altLang="en-US" smtClean="0"/>
              <a:t>This info is a refresher of Lab 1 and help on what you will need to do for all 3 assignments!</a:t>
            </a:r>
          </a:p>
          <a:p>
            <a:pPr eaLnBrk="1" hangingPunct="1"/>
            <a:endParaRPr lang="en-CA"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smtClean="0">
                <a:solidFill>
                  <a:schemeClr val="tx2">
                    <a:satMod val="130000"/>
                  </a:schemeClr>
                </a:solidFill>
              </a:rPr>
              <a:t>Servers vs. Clients</a:t>
            </a:r>
            <a:endParaRPr lang="en-CA" dirty="0">
              <a:solidFill>
                <a:schemeClr val="tx2">
                  <a:satMod val="130000"/>
                </a:schemeClr>
              </a:solidFill>
            </a:endParaRPr>
          </a:p>
        </p:txBody>
      </p:sp>
      <p:sp>
        <p:nvSpPr>
          <p:cNvPr id="3" name="Content Placeholder 2"/>
          <p:cNvSpPr>
            <a:spLocks noGrp="1"/>
          </p:cNvSpPr>
          <p:nvPr>
            <p:ph idx="1"/>
          </p:nvPr>
        </p:nvSpPr>
        <p:spPr>
          <a:xfrm>
            <a:off x="571500" y="1571625"/>
            <a:ext cx="7858125" cy="4857750"/>
          </a:xfrm>
        </p:spPr>
        <p:txBody>
          <a:bodyPr>
            <a:normAutofit fontScale="92500" lnSpcReduction="10000"/>
          </a:bodyPr>
          <a:lstStyle/>
          <a:p>
            <a:pPr marL="365760" indent="-283464" eaLnBrk="1" fontAlgn="auto" hangingPunct="1">
              <a:spcAft>
                <a:spcPts val="0"/>
              </a:spcAft>
              <a:buFont typeface="Wingdings 2"/>
              <a:buChar char=""/>
              <a:defRPr/>
            </a:pPr>
            <a:r>
              <a:rPr lang="en-CA" b="1" dirty="0" smtClean="0"/>
              <a:t>Web Server </a:t>
            </a:r>
            <a:r>
              <a:rPr lang="en-CA" dirty="0" smtClean="0">
                <a:sym typeface="Wingdings" pitchFamily="2" charset="2"/>
              </a:rPr>
              <a:t> a computer </a:t>
            </a:r>
            <a:br>
              <a:rPr lang="en-CA" dirty="0" smtClean="0">
                <a:sym typeface="Wingdings" pitchFamily="2" charset="2"/>
              </a:rPr>
            </a:br>
            <a:r>
              <a:rPr lang="en-CA" dirty="0" smtClean="0">
                <a:sym typeface="Wingdings" pitchFamily="2" charset="2"/>
              </a:rPr>
              <a:t>that delivers (serves up) web pages</a:t>
            </a:r>
          </a:p>
          <a:p>
            <a:pPr marL="365760" indent="-283464" eaLnBrk="1" fontAlgn="auto" hangingPunct="1">
              <a:spcAft>
                <a:spcPts val="0"/>
              </a:spcAft>
              <a:buFont typeface="Wingdings 2"/>
              <a:buChar char=""/>
              <a:defRPr/>
            </a:pPr>
            <a:r>
              <a:rPr lang="en-CA" b="1" dirty="0" smtClean="0">
                <a:sym typeface="Wingdings" pitchFamily="2" charset="2"/>
              </a:rPr>
              <a:t>Client </a:t>
            </a:r>
            <a:r>
              <a:rPr lang="en-CA" dirty="0" smtClean="0">
                <a:sym typeface="Wingdings" pitchFamily="2" charset="2"/>
              </a:rPr>
              <a:t> the computer that is requesting to see/visit the web page. </a:t>
            </a:r>
          </a:p>
          <a:p>
            <a:pPr marL="365760" indent="-283464" eaLnBrk="1" fontAlgn="auto" hangingPunct="1">
              <a:spcAft>
                <a:spcPts val="0"/>
              </a:spcAft>
              <a:buFont typeface="Wingdings 2"/>
              <a:buChar char=""/>
              <a:defRPr/>
            </a:pPr>
            <a:r>
              <a:rPr lang="en-CA" dirty="0" smtClean="0">
                <a:sym typeface="Wingdings" pitchFamily="2" charset="2"/>
              </a:rPr>
              <a:t>Many clients will visit one web server, for example 20,000 students might visit Western’s web server to see the page: </a:t>
            </a:r>
            <a:r>
              <a:rPr lang="en-CA" dirty="0" smtClean="0">
                <a:sym typeface="Wingdings" pitchFamily="2" charset="2"/>
                <a:hlinkClick r:id="rId2"/>
              </a:rPr>
              <a:t>http://www.uwo.ca</a:t>
            </a:r>
            <a:r>
              <a:rPr lang="en-CA" dirty="0" smtClean="0">
                <a:sym typeface="Wingdings" pitchFamily="2" charset="2"/>
              </a:rPr>
              <a:t> </a:t>
            </a:r>
          </a:p>
          <a:p>
            <a:pPr marL="365760" indent="-283464" eaLnBrk="1" fontAlgn="auto" hangingPunct="1">
              <a:spcAft>
                <a:spcPts val="0"/>
              </a:spcAft>
              <a:buFont typeface="Wingdings 2"/>
              <a:buChar char=""/>
              <a:defRPr/>
            </a:pPr>
            <a:r>
              <a:rPr lang="en-CA" dirty="0" smtClean="0">
                <a:sym typeface="Wingdings" pitchFamily="2" charset="2"/>
              </a:rPr>
              <a:t>We will put/post our web pages on the Western web server so clients can see our pages.</a:t>
            </a:r>
            <a:endParaRPr lang="en-CA" dirty="0"/>
          </a:p>
        </p:txBody>
      </p:sp>
      <p:pic>
        <p:nvPicPr>
          <p:cNvPr id="84996" name="Picture 4" descr="http://cov112mc.files.wordpress.com/2009/03/client-server.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57884" y="0"/>
            <a:ext cx="3000396" cy="2060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Advantages of a Web Server</a:t>
            </a:r>
            <a:endParaRPr lang="en-CA" dirty="0">
              <a:solidFill>
                <a:schemeClr val="tx2">
                  <a:satMod val="130000"/>
                </a:schemeClr>
              </a:solidFill>
            </a:endParaRPr>
          </a:p>
        </p:txBody>
      </p:sp>
      <p:sp>
        <p:nvSpPr>
          <p:cNvPr id="25603" name="Content Placeholder 2"/>
          <p:cNvSpPr>
            <a:spLocks noGrp="1"/>
          </p:cNvSpPr>
          <p:nvPr>
            <p:ph idx="1"/>
          </p:nvPr>
        </p:nvSpPr>
        <p:spPr>
          <a:xfrm>
            <a:off x="857250" y="1643063"/>
            <a:ext cx="8077200" cy="4714875"/>
          </a:xfrm>
        </p:spPr>
        <p:txBody>
          <a:bodyPr/>
          <a:lstStyle/>
          <a:p>
            <a:pPr eaLnBrk="1" hangingPunct="1"/>
            <a:r>
              <a:rPr lang="en-CA" altLang="en-US" b="1" smtClean="0"/>
              <a:t>Connected</a:t>
            </a:r>
            <a:r>
              <a:rPr lang="en-CA" altLang="en-US" smtClean="0"/>
              <a:t>:  Computer is on all the time and connected to the Internet</a:t>
            </a:r>
          </a:p>
          <a:p>
            <a:pPr eaLnBrk="1" hangingPunct="1"/>
            <a:r>
              <a:rPr lang="en-CA" altLang="en-US" b="1" smtClean="0"/>
              <a:t>Always Available:  </a:t>
            </a:r>
            <a:r>
              <a:rPr lang="en-CA" altLang="en-US" smtClean="0"/>
              <a:t>Since it never gets turned off, your website will always be available</a:t>
            </a:r>
          </a:p>
          <a:p>
            <a:pPr eaLnBrk="1" hangingPunct="1"/>
            <a:r>
              <a:rPr lang="en-CA" altLang="en-US" b="1" smtClean="0"/>
              <a:t>Well Maintained: </a:t>
            </a:r>
            <a:r>
              <a:rPr lang="en-CA" altLang="en-US" smtClean="0"/>
              <a:t>The people running the servers will take care of security and computer maintenance issues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38" y="34925"/>
            <a:ext cx="8072437" cy="1143000"/>
          </a:xfrm>
        </p:spPr>
        <p:txBody>
          <a:bodyPr/>
          <a:lstStyle/>
          <a:p>
            <a:pPr eaLnBrk="1" fontAlgn="auto" hangingPunct="1">
              <a:spcAft>
                <a:spcPts val="0"/>
              </a:spcAft>
              <a:defRPr/>
            </a:pPr>
            <a:r>
              <a:rPr lang="en-CA" dirty="0" smtClean="0">
                <a:solidFill>
                  <a:schemeClr val="tx2">
                    <a:satMod val="130000"/>
                  </a:schemeClr>
                </a:solidFill>
              </a:rPr>
              <a:t>Web Server at Western</a:t>
            </a:r>
            <a:endParaRPr lang="en-CA" dirty="0">
              <a:solidFill>
                <a:schemeClr val="tx2">
                  <a:satMod val="130000"/>
                </a:schemeClr>
              </a:solidFill>
            </a:endParaRPr>
          </a:p>
        </p:txBody>
      </p:sp>
      <p:sp>
        <p:nvSpPr>
          <p:cNvPr id="26627" name="Content Placeholder 2"/>
          <p:cNvSpPr>
            <a:spLocks noGrp="1"/>
          </p:cNvSpPr>
          <p:nvPr>
            <p:ph idx="1"/>
          </p:nvPr>
        </p:nvSpPr>
        <p:spPr>
          <a:xfrm>
            <a:off x="706438" y="1063625"/>
            <a:ext cx="8077200" cy="4635500"/>
          </a:xfrm>
        </p:spPr>
        <p:txBody>
          <a:bodyPr/>
          <a:lstStyle/>
          <a:p>
            <a:pPr eaLnBrk="1" hangingPunct="1"/>
            <a:r>
              <a:rPr lang="en-CA" altLang="en-US" smtClean="0"/>
              <a:t>We will use 2 different Western Web Servers</a:t>
            </a:r>
          </a:p>
          <a:p>
            <a:pPr lvl="1" eaLnBrk="1" hangingPunct="1"/>
            <a:r>
              <a:rPr lang="en-CA" altLang="en-US" i="1" smtClean="0">
                <a:sym typeface="Wingdings" panose="05000000000000000000" pitchFamily="2" charset="2"/>
              </a:rPr>
              <a:t>panther.uwo.ca  (poster assignment)</a:t>
            </a:r>
          </a:p>
          <a:p>
            <a:pPr lvl="1" eaLnBrk="1" hangingPunct="1"/>
            <a:r>
              <a:rPr lang="en-CA" altLang="en-US" i="1" smtClean="0">
                <a:sym typeface="Wingdings" panose="05000000000000000000" pitchFamily="2" charset="2"/>
              </a:rPr>
              <a:t>cs1033.gaul.csd.uwo.ca (web &amp; major assign)</a:t>
            </a:r>
          </a:p>
          <a:p>
            <a:pPr eaLnBrk="1" hangingPunct="1"/>
            <a:r>
              <a:rPr lang="en-CA" altLang="en-US" smtClean="0">
                <a:sym typeface="Wingdings" panose="05000000000000000000" pitchFamily="2" charset="2"/>
              </a:rPr>
              <a:t>Panther will be hosting (holding) our jpg image and our .afphoto file.</a:t>
            </a:r>
          </a:p>
          <a:p>
            <a:pPr eaLnBrk="1" hangingPunct="1"/>
            <a:r>
              <a:rPr lang="en-CA" altLang="en-US" smtClean="0">
                <a:sym typeface="Wingdings" panose="05000000000000000000" pitchFamily="2" charset="2"/>
              </a:rPr>
              <a:t>We will create/edit/work with the web pages on our local machine and then upload them to panther to see them on the internet</a:t>
            </a:r>
            <a:endParaRPr lang="en-CA" altLang="en-US" smtClean="0"/>
          </a:p>
        </p:txBody>
      </p:sp>
      <p:grpSp>
        <p:nvGrpSpPr>
          <p:cNvPr id="26628" name="Group 4"/>
          <p:cNvGrpSpPr>
            <a:grpSpLocks noChangeAspect="1"/>
          </p:cNvGrpSpPr>
          <p:nvPr/>
        </p:nvGrpSpPr>
        <p:grpSpPr bwMode="auto">
          <a:xfrm>
            <a:off x="928688" y="4800600"/>
            <a:ext cx="7632700" cy="2057400"/>
            <a:chOff x="1080" y="8784"/>
            <a:chExt cx="10080" cy="3240"/>
          </a:xfrm>
        </p:grpSpPr>
        <p:sp>
          <p:nvSpPr>
            <p:cNvPr id="26629" name="AutoShape 5"/>
            <p:cNvSpPr>
              <a:spLocks noChangeAspect="1" noChangeArrowheads="1"/>
            </p:cNvSpPr>
            <p:nvPr/>
          </p:nvSpPr>
          <p:spPr bwMode="auto">
            <a:xfrm>
              <a:off x="1080" y="8784"/>
              <a:ext cx="1008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CA" altLang="en-US" sz="1800"/>
            </a:p>
          </p:txBody>
        </p:sp>
        <p:sp>
          <p:nvSpPr>
            <p:cNvPr id="26630" name="computr2"/>
            <p:cNvSpPr>
              <a:spLocks noEditPoints="1" noChangeArrowheads="1"/>
            </p:cNvSpPr>
            <p:nvPr/>
          </p:nvSpPr>
          <p:spPr bwMode="auto">
            <a:xfrm>
              <a:off x="1800" y="9505"/>
              <a:ext cx="1440" cy="14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5 w 21600"/>
                <a:gd name="T31" fmla="*/ 1906 h 21600"/>
                <a:gd name="T32" fmla="*/ 15570 w 21600"/>
                <a:gd name="T33" fmla="*/ 974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US"/>
            </a:p>
          </p:txBody>
        </p:sp>
        <p:sp>
          <p:nvSpPr>
            <p:cNvPr id="26631" name="mainfrm"/>
            <p:cNvSpPr>
              <a:spLocks noEditPoints="1" noChangeArrowheads="1"/>
            </p:cNvSpPr>
            <p:nvPr/>
          </p:nvSpPr>
          <p:spPr bwMode="auto">
            <a:xfrm>
              <a:off x="8640" y="9456"/>
              <a:ext cx="1620" cy="16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33 w 21600"/>
                <a:gd name="T25" fmla="*/ 22173 h 21600"/>
                <a:gd name="T26" fmla="*/ 21573 w 21600"/>
                <a:gd name="T27" fmla="*/ 2792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p>
          </p:txBody>
        </p:sp>
        <p:sp>
          <p:nvSpPr>
            <p:cNvPr id="26632" name="Text Box 8"/>
            <p:cNvSpPr txBox="1">
              <a:spLocks noChangeArrowheads="1"/>
            </p:cNvSpPr>
            <p:nvPr/>
          </p:nvSpPr>
          <p:spPr bwMode="auto">
            <a:xfrm>
              <a:off x="1800" y="10944"/>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n-US" altLang="en-US" sz="1200">
                  <a:latin typeface="Garamond" panose="02020404030301010803" pitchFamily="18" charset="0"/>
                </a:rPr>
                <a:t>Your local machine</a:t>
              </a:r>
              <a:endParaRPr lang="en-US" altLang="en-US" sz="1800">
                <a:latin typeface="Tahoma" panose="020B0604030504040204" pitchFamily="34" charset="0"/>
              </a:endParaRPr>
            </a:p>
          </p:txBody>
        </p:sp>
        <p:sp>
          <p:nvSpPr>
            <p:cNvPr id="26633" name="Text Box 9"/>
            <p:cNvSpPr txBox="1">
              <a:spLocks noChangeArrowheads="1"/>
            </p:cNvSpPr>
            <p:nvPr/>
          </p:nvSpPr>
          <p:spPr bwMode="auto">
            <a:xfrm>
              <a:off x="8460" y="10944"/>
              <a:ext cx="198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n-US" altLang="en-US" sz="1400" b="1">
                  <a:solidFill>
                    <a:srgbClr val="CC3300"/>
                  </a:solidFill>
                  <a:latin typeface="Garamond" panose="02020404030301010803" pitchFamily="18" charset="0"/>
                </a:rPr>
                <a:t>Panther</a:t>
              </a:r>
            </a:p>
            <a:p>
              <a:pPr>
                <a:spcBef>
                  <a:spcPct val="0"/>
                </a:spcBef>
                <a:buClrTx/>
                <a:buSzTx/>
                <a:buFontTx/>
                <a:buNone/>
              </a:pPr>
              <a:r>
                <a:rPr lang="en-US" altLang="en-US" sz="1400" b="1">
                  <a:solidFill>
                    <a:srgbClr val="CC3300"/>
                  </a:solidFill>
                  <a:latin typeface="Garamond" panose="02020404030301010803" pitchFamily="18" charset="0"/>
                </a:rPr>
                <a:t>(panther.uwo.ca)</a:t>
              </a:r>
              <a:endParaRPr lang="en-US" altLang="en-US" sz="2000" b="1">
                <a:solidFill>
                  <a:srgbClr val="CC3300"/>
                </a:solidFill>
                <a:latin typeface="Tahoma" panose="020B0604030504040204" pitchFamily="34" charset="0"/>
              </a:endParaRPr>
            </a:p>
          </p:txBody>
        </p:sp>
        <p:cxnSp>
          <p:nvCxnSpPr>
            <p:cNvPr id="26634" name="AutoShape 10"/>
            <p:cNvCxnSpPr>
              <a:cxnSpLocks noChangeShapeType="1"/>
            </p:cNvCxnSpPr>
            <p:nvPr/>
          </p:nvCxnSpPr>
          <p:spPr bwMode="auto">
            <a:xfrm flipV="1">
              <a:off x="3135" y="10030"/>
              <a:ext cx="5325" cy="14"/>
            </a:xfrm>
            <a:prstGeom prst="straightConnector1">
              <a:avLst/>
            </a:prstGeom>
            <a:noFill/>
            <a:ln w="34925">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6635" name="Text Box 11"/>
            <p:cNvSpPr txBox="1">
              <a:spLocks noChangeArrowheads="1"/>
            </p:cNvSpPr>
            <p:nvPr/>
          </p:nvSpPr>
          <p:spPr bwMode="auto">
            <a:xfrm>
              <a:off x="4680" y="9324"/>
              <a:ext cx="144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n-US" altLang="en-US" sz="1600" b="1">
                  <a:solidFill>
                    <a:srgbClr val="FF0000"/>
                  </a:solidFill>
                  <a:latin typeface="Garamond" panose="02020404030301010803" pitchFamily="18" charset="0"/>
                </a:rPr>
                <a:t>Upload</a:t>
              </a:r>
              <a:endParaRPr lang="en-US" altLang="en-US" sz="1800">
                <a:latin typeface="Tahoma" panose="020B0604030504040204" pitchFamily="34" charset="0"/>
              </a:endParaRPr>
            </a:p>
          </p:txBody>
        </p:sp>
        <p:cxnSp>
          <p:nvCxnSpPr>
            <p:cNvPr id="26636" name="AutoShape 12"/>
            <p:cNvCxnSpPr>
              <a:cxnSpLocks noChangeShapeType="1"/>
            </p:cNvCxnSpPr>
            <p:nvPr/>
          </p:nvCxnSpPr>
          <p:spPr bwMode="auto">
            <a:xfrm flipV="1">
              <a:off x="3135" y="10390"/>
              <a:ext cx="5325" cy="14"/>
            </a:xfrm>
            <a:prstGeom prst="straightConnector1">
              <a:avLst/>
            </a:prstGeom>
            <a:noFill/>
            <a:ln w="34925">
              <a:solidFill>
                <a:srgbClr val="000000"/>
              </a:solidFill>
              <a:round/>
              <a:headEnd type="triangle" w="lg" len="lg"/>
              <a:tailEnd type="none" w="lg" len="lg"/>
            </a:ln>
            <a:extLst>
              <a:ext uri="{909E8E84-426E-40DD-AFC4-6F175D3DCCD1}">
                <a14:hiddenFill xmlns:a14="http://schemas.microsoft.com/office/drawing/2010/main">
                  <a:noFill/>
                </a14:hiddenFill>
              </a:ext>
            </a:extLst>
          </p:spPr>
        </p:cxnSp>
        <p:sp>
          <p:nvSpPr>
            <p:cNvPr id="26637" name="Text Box 13"/>
            <p:cNvSpPr txBox="1">
              <a:spLocks noChangeArrowheads="1"/>
            </p:cNvSpPr>
            <p:nvPr/>
          </p:nvSpPr>
          <p:spPr bwMode="auto">
            <a:xfrm>
              <a:off x="4680" y="10428"/>
              <a:ext cx="18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n-US" altLang="en-US" sz="1400" b="1">
                  <a:solidFill>
                    <a:srgbClr val="FF0000"/>
                  </a:solidFill>
                  <a:latin typeface="Garamond" panose="02020404030301010803" pitchFamily="18" charset="0"/>
                </a:rPr>
                <a:t>Download</a:t>
              </a:r>
              <a:endParaRPr lang="en-US" altLang="en-US" sz="1800">
                <a:latin typeface="Tahoma" panose="020B0604030504040204"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Creating an area for our web pages</a:t>
            </a:r>
            <a:endParaRPr lang="en-CA" dirty="0">
              <a:solidFill>
                <a:schemeClr val="tx2">
                  <a:satMod val="130000"/>
                </a:schemeClr>
              </a:solidFill>
            </a:endParaRPr>
          </a:p>
        </p:txBody>
      </p:sp>
      <p:sp>
        <p:nvSpPr>
          <p:cNvPr id="27651" name="Content Placeholder 2"/>
          <p:cNvSpPr>
            <a:spLocks noGrp="1"/>
          </p:cNvSpPr>
          <p:nvPr>
            <p:ph idx="1"/>
          </p:nvPr>
        </p:nvSpPr>
        <p:spPr>
          <a:xfrm>
            <a:off x="500063" y="1285875"/>
            <a:ext cx="8286750" cy="3214688"/>
          </a:xfrm>
        </p:spPr>
        <p:txBody>
          <a:bodyPr/>
          <a:lstStyle/>
          <a:p>
            <a:pPr eaLnBrk="1" hangingPunct="1"/>
            <a:r>
              <a:rPr lang="en-CA" altLang="en-US" smtClean="0"/>
              <a:t>Each student needs to initiate a folder called </a:t>
            </a:r>
            <a:r>
              <a:rPr lang="en-CA" altLang="en-US" i="1" smtClean="0"/>
              <a:t>public_html</a:t>
            </a:r>
            <a:r>
              <a:rPr lang="en-CA" altLang="en-US" smtClean="0"/>
              <a:t> to hold his/her web pages and images. This folder is created automatically at Western by visiting the site: (YOU ALL SHOULD HAVE DONE THIS IN LAB 1) </a:t>
            </a:r>
            <a:r>
              <a:rPr lang="en-US" altLang="en-US" u="sng" smtClean="0">
                <a:hlinkClick r:id="rId2"/>
              </a:rPr>
              <a:t>https://wts.uwo.ca/services/web/activate_my_personal_web_space.html</a:t>
            </a:r>
            <a:r>
              <a:rPr lang="en-US" altLang="en-US" u="sng" smtClean="0"/>
              <a:t> </a:t>
            </a:r>
            <a:endParaRPr lang="en-CA" altLang="en-US" smtClean="0"/>
          </a:p>
        </p:txBody>
      </p:sp>
      <p:pic>
        <p:nvPicPr>
          <p:cNvPr id="2765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4724400"/>
            <a:ext cx="43910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Uploading our Web Pages to Panther</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8291512" cy="5095875"/>
          </a:xfrm>
        </p:spPr>
        <p:txBody>
          <a:bodyPr>
            <a:normAutofit fontScale="85000" lnSpcReduction="20000"/>
          </a:bodyPr>
          <a:lstStyle/>
          <a:p>
            <a:pPr marL="365760" indent="-283464" eaLnBrk="1" fontAlgn="auto" hangingPunct="1">
              <a:spcAft>
                <a:spcPts val="0"/>
              </a:spcAft>
              <a:buFont typeface="Wingdings 2"/>
              <a:buChar char=""/>
              <a:defRPr/>
            </a:pPr>
            <a:r>
              <a:rPr lang="en-CA" dirty="0" smtClean="0"/>
              <a:t>Upload by using a File Transfer Protocol program such as:</a:t>
            </a:r>
          </a:p>
          <a:p>
            <a:pPr marL="640080" lvl="1" indent="-237744" eaLnBrk="1" fontAlgn="auto" hangingPunct="1">
              <a:spcAft>
                <a:spcPts val="0"/>
              </a:spcAft>
              <a:buFont typeface="Verdana"/>
              <a:buChar char="◦"/>
              <a:defRPr/>
            </a:pPr>
            <a:r>
              <a:rPr lang="en-CA" dirty="0" err="1" smtClean="0"/>
              <a:t>WinSCP</a:t>
            </a:r>
            <a:endParaRPr lang="en-CA" dirty="0" smtClean="0"/>
          </a:p>
          <a:p>
            <a:pPr marL="640080" lvl="1" indent="-237744" eaLnBrk="1" fontAlgn="auto" hangingPunct="1">
              <a:spcAft>
                <a:spcPts val="0"/>
              </a:spcAft>
              <a:buFont typeface="Verdana"/>
              <a:buChar char="◦"/>
              <a:defRPr/>
            </a:pPr>
            <a:r>
              <a:rPr lang="en-CA" dirty="0" err="1" smtClean="0"/>
              <a:t>FileZilla</a:t>
            </a:r>
            <a:endParaRPr lang="en-CA" dirty="0" smtClean="0"/>
          </a:p>
          <a:p>
            <a:pPr marL="640080" lvl="1" indent="-237744" eaLnBrk="1" fontAlgn="auto" hangingPunct="1">
              <a:spcAft>
                <a:spcPts val="0"/>
              </a:spcAft>
              <a:buFont typeface="Verdana"/>
              <a:buChar char="◦"/>
              <a:defRPr/>
            </a:pPr>
            <a:r>
              <a:rPr lang="en-CA" dirty="0" smtClean="0"/>
              <a:t>WS-FTP</a:t>
            </a:r>
          </a:p>
          <a:p>
            <a:pPr marL="640080" lvl="1" indent="-237744" eaLnBrk="1" fontAlgn="auto" hangingPunct="1">
              <a:spcAft>
                <a:spcPts val="0"/>
              </a:spcAft>
              <a:buFont typeface="Verdana"/>
              <a:buChar char="◦"/>
              <a:defRPr/>
            </a:pPr>
            <a:r>
              <a:rPr lang="en-CA" dirty="0" err="1" smtClean="0"/>
              <a:t>Fugu</a:t>
            </a:r>
            <a:r>
              <a:rPr lang="en-CA" dirty="0" smtClean="0"/>
              <a:t> (for Mac)</a:t>
            </a:r>
          </a:p>
          <a:p>
            <a:pPr marL="365760" indent="-283464" eaLnBrk="1" fontAlgn="auto" hangingPunct="1">
              <a:spcAft>
                <a:spcPts val="0"/>
              </a:spcAft>
              <a:buFont typeface="Wingdings 2"/>
              <a:buChar char=""/>
              <a:defRPr/>
            </a:pPr>
            <a:r>
              <a:rPr lang="en-CA" dirty="0" smtClean="0"/>
              <a:t>Log on to the Web Server, Panther, by select Secure File Transfer Client, click on the Quick Connect button and entering the following</a:t>
            </a:r>
          </a:p>
          <a:p>
            <a:pPr marL="640080" lvl="1" indent="-237744" eaLnBrk="1" fontAlgn="auto" hangingPunct="1">
              <a:spcAft>
                <a:spcPts val="0"/>
              </a:spcAft>
              <a:buFont typeface="Verdana"/>
              <a:buChar char="◦"/>
              <a:defRPr/>
            </a:pPr>
            <a:r>
              <a:rPr lang="en-CA" dirty="0" err="1" smtClean="0"/>
              <a:t>panther.uwo.ca</a:t>
            </a:r>
            <a:endParaRPr lang="en-CA" dirty="0" smtClean="0"/>
          </a:p>
          <a:p>
            <a:pPr marL="640080" lvl="1" indent="-237744" eaLnBrk="1" fontAlgn="auto" hangingPunct="1">
              <a:spcAft>
                <a:spcPts val="0"/>
              </a:spcAft>
              <a:buFont typeface="Verdana"/>
              <a:buChar char="◦"/>
              <a:defRPr/>
            </a:pPr>
            <a:r>
              <a:rPr lang="en-CA" dirty="0" smtClean="0"/>
              <a:t>Your </a:t>
            </a:r>
            <a:r>
              <a:rPr lang="en-CA" dirty="0" err="1" smtClean="0"/>
              <a:t>userid</a:t>
            </a:r>
            <a:endParaRPr lang="en-CA" dirty="0" smtClean="0"/>
          </a:p>
          <a:p>
            <a:pPr marL="640080" lvl="1" indent="-237744" eaLnBrk="1" fontAlgn="auto" hangingPunct="1">
              <a:spcAft>
                <a:spcPts val="0"/>
              </a:spcAft>
              <a:buFont typeface="Verdana"/>
              <a:buChar char="◦"/>
              <a:defRPr/>
            </a:pPr>
            <a:r>
              <a:rPr lang="en-CA" dirty="0" smtClean="0"/>
              <a:t>Your password</a:t>
            </a:r>
          </a:p>
          <a:p>
            <a:pPr marL="640080" lvl="1" indent="-237744" eaLnBrk="1" fontAlgn="auto" hangingPunct="1">
              <a:spcAft>
                <a:spcPts val="0"/>
              </a:spcAft>
              <a:buFont typeface="Verdana"/>
              <a:buChar char="◦"/>
              <a:defRPr/>
            </a:pPr>
            <a:r>
              <a:rPr lang="en-CA" dirty="0" smtClean="0"/>
              <a:t>Port 22 (should be default)</a:t>
            </a:r>
          </a:p>
          <a:p>
            <a:pPr marL="640080" lvl="1" indent="-237744" eaLnBrk="1" fontAlgn="auto" hangingPunct="1">
              <a:spcAft>
                <a:spcPts val="0"/>
              </a:spcAft>
              <a:buFont typeface="Verdana"/>
              <a:buChar char="◦"/>
              <a:defRPr/>
            </a:pPr>
            <a:endParaRPr lang="en-CA" dirty="0"/>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4202113"/>
            <a:ext cx="37433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38200"/>
          </a:xfrm>
        </p:spPr>
        <p:txBody>
          <a:bodyPr/>
          <a:lstStyle/>
          <a:p>
            <a:pPr eaLnBrk="1" fontAlgn="auto" hangingPunct="1">
              <a:spcAft>
                <a:spcPts val="0"/>
              </a:spcAft>
              <a:defRPr/>
            </a:pPr>
            <a:r>
              <a:rPr lang="en-CA" dirty="0" smtClean="0">
                <a:solidFill>
                  <a:schemeClr val="tx2">
                    <a:satMod val="130000"/>
                  </a:schemeClr>
                </a:solidFill>
              </a:rPr>
              <a:t>Using </a:t>
            </a:r>
            <a:r>
              <a:rPr lang="en-CA" dirty="0" err="1" smtClean="0">
                <a:solidFill>
                  <a:schemeClr val="tx2">
                    <a:satMod val="130000"/>
                  </a:schemeClr>
                </a:solidFill>
              </a:rPr>
              <a:t>WinSCP</a:t>
            </a:r>
            <a:endParaRPr lang="en-CA" dirty="0">
              <a:solidFill>
                <a:schemeClr val="tx2">
                  <a:satMod val="130000"/>
                </a:schemeClr>
              </a:solidFill>
            </a:endParaRPr>
          </a:p>
        </p:txBody>
      </p:sp>
      <p:sp>
        <p:nvSpPr>
          <p:cNvPr id="3" name="Content Placeholder 2"/>
          <p:cNvSpPr>
            <a:spLocks noGrp="1"/>
          </p:cNvSpPr>
          <p:nvPr>
            <p:ph idx="1"/>
          </p:nvPr>
        </p:nvSpPr>
        <p:spPr>
          <a:xfrm>
            <a:off x="539750" y="836613"/>
            <a:ext cx="8434388" cy="2592387"/>
          </a:xfrm>
        </p:spPr>
        <p:txBody>
          <a:bodyPr>
            <a:normAutofit fontScale="77500" lnSpcReduction="20000"/>
          </a:bodyPr>
          <a:lstStyle/>
          <a:p>
            <a:pPr marL="365760" indent="-283464" eaLnBrk="1" fontAlgn="auto" hangingPunct="1">
              <a:spcAft>
                <a:spcPts val="0"/>
              </a:spcAft>
              <a:buFont typeface="Wingdings 2"/>
              <a:buChar char=""/>
              <a:defRPr/>
            </a:pPr>
            <a:r>
              <a:rPr lang="en-CA" dirty="0" smtClean="0"/>
              <a:t>Create a folder inside the folder </a:t>
            </a:r>
            <a:r>
              <a:rPr lang="en-CA" i="1" dirty="0" err="1" smtClean="0"/>
              <a:t>public_html</a:t>
            </a:r>
            <a:r>
              <a:rPr lang="en-CA" dirty="0" smtClean="0"/>
              <a:t> called </a:t>
            </a:r>
            <a:r>
              <a:rPr lang="en-CA" i="1" dirty="0" err="1" smtClean="0"/>
              <a:t>posterassign</a:t>
            </a:r>
            <a:endParaRPr lang="en-CA" i="1" dirty="0" smtClean="0"/>
          </a:p>
          <a:p>
            <a:pPr marL="365760" indent="-283464" eaLnBrk="1" fontAlgn="auto" hangingPunct="1">
              <a:spcAft>
                <a:spcPts val="0"/>
              </a:spcAft>
              <a:buFont typeface="Wingdings 2"/>
              <a:buChar char=""/>
              <a:defRPr/>
            </a:pPr>
            <a:r>
              <a:rPr lang="en-CA" dirty="0" smtClean="0"/>
              <a:t>Then drag the files from your laptop/lab machine to your </a:t>
            </a:r>
            <a:r>
              <a:rPr lang="en-CA" i="1" dirty="0" err="1" smtClean="0"/>
              <a:t>posterassign</a:t>
            </a:r>
            <a:r>
              <a:rPr lang="en-CA" dirty="0" smtClean="0"/>
              <a:t> folder inside of </a:t>
            </a:r>
            <a:r>
              <a:rPr lang="en-CA" i="1" dirty="0" err="1" smtClean="0"/>
              <a:t>public_html</a:t>
            </a:r>
            <a:r>
              <a:rPr lang="en-CA" dirty="0" smtClean="0"/>
              <a:t> folder on the machine: </a:t>
            </a:r>
            <a:r>
              <a:rPr lang="en-CA" i="1" dirty="0" smtClean="0"/>
              <a:t>panther.uwo.ca</a:t>
            </a:r>
            <a:endParaRPr lang="en-CA" dirty="0" smtClean="0"/>
          </a:p>
          <a:p>
            <a:pPr marL="365760" indent="-283464" eaLnBrk="1" fontAlgn="auto" hangingPunct="1">
              <a:spcAft>
                <a:spcPts val="0"/>
              </a:spcAft>
              <a:buFont typeface="Wingdings 2"/>
              <a:buChar char=""/>
              <a:defRPr/>
            </a:pPr>
            <a:r>
              <a:rPr lang="en-CA" dirty="0" smtClean="0"/>
              <a:t>Then you might have to  set the permissions on your files and folders (although permissions will likely be set already)</a:t>
            </a:r>
            <a:endParaRPr lang="en-CA" dirty="0"/>
          </a:p>
        </p:txBody>
      </p:sp>
      <p:pic>
        <p:nvPicPr>
          <p:cNvPr id="2970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213100"/>
            <a:ext cx="7077075"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Double check that it worked:</a:t>
            </a:r>
            <a:endParaRPr lang="en-CA" dirty="0">
              <a:solidFill>
                <a:schemeClr val="tx2">
                  <a:satMod val="130000"/>
                </a:schemeClr>
              </a:solidFill>
            </a:endParaRPr>
          </a:p>
        </p:txBody>
      </p:sp>
      <p:sp>
        <p:nvSpPr>
          <p:cNvPr id="31747" name="Content Placeholder 2"/>
          <p:cNvSpPr>
            <a:spLocks noGrp="1"/>
          </p:cNvSpPr>
          <p:nvPr>
            <p:ph idx="1"/>
          </p:nvPr>
        </p:nvSpPr>
        <p:spPr>
          <a:xfrm>
            <a:off x="857250" y="1285875"/>
            <a:ext cx="8077200" cy="4635500"/>
          </a:xfrm>
        </p:spPr>
        <p:txBody>
          <a:bodyPr/>
          <a:lstStyle/>
          <a:p>
            <a:pPr eaLnBrk="1" hangingPunct="1"/>
            <a:r>
              <a:rPr lang="en-CA" altLang="en-US" smtClean="0"/>
              <a:t>Open a browser like Chrome</a:t>
            </a:r>
          </a:p>
          <a:p>
            <a:pPr eaLnBrk="1" hangingPunct="1"/>
            <a:r>
              <a:rPr lang="en-CA" altLang="en-US" smtClean="0"/>
              <a:t>Type in the web address: </a:t>
            </a:r>
            <a:r>
              <a:rPr lang="en-CA" altLang="en-US" i="1" smtClean="0"/>
              <a:t>http://publish.uwo.ca/~youruserid/foldername </a:t>
            </a:r>
          </a:p>
          <a:p>
            <a:pPr eaLnBrk="1" hangingPunct="1"/>
            <a:r>
              <a:rPr lang="en-CA" altLang="en-US" smtClean="0"/>
              <a:t>For example:</a:t>
            </a:r>
          </a:p>
          <a:p>
            <a:pPr lvl="1" eaLnBrk="1" hangingPunct="1"/>
            <a:r>
              <a:rPr lang="en-CA" altLang="en-US" smtClean="0">
                <a:hlinkClick r:id="rId2"/>
              </a:rPr>
              <a:t>http://publish.uwo.ca/~lreid2</a:t>
            </a:r>
            <a:r>
              <a:rPr lang="en-CA" altLang="en-US" smtClean="0"/>
              <a:t> </a:t>
            </a:r>
          </a:p>
          <a:p>
            <a:pPr lvl="1" eaLnBrk="1" hangingPunct="1"/>
            <a:r>
              <a:rPr lang="en-CA" altLang="en-US" smtClean="0"/>
              <a:t>usually when things don’t work it is because your permissions are wrong or you didn’t use all lowercase!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Handing in Poster Assignment</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635500"/>
          </a:xfrm>
        </p:spPr>
        <p:txBody>
          <a:bodyPr>
            <a:normAutofit fontScale="92500"/>
          </a:bodyPr>
          <a:lstStyle/>
          <a:p>
            <a:pPr marL="365760" indent="-283464" eaLnBrk="1" fontAlgn="auto" hangingPunct="1">
              <a:spcAft>
                <a:spcPts val="0"/>
              </a:spcAft>
              <a:buFont typeface="Wingdings 2"/>
              <a:buChar char=""/>
              <a:defRPr/>
            </a:pPr>
            <a:r>
              <a:rPr lang="en-CA" dirty="0" smtClean="0"/>
              <a:t>Step 1: Create your assignment in Affinity Photo</a:t>
            </a:r>
          </a:p>
          <a:p>
            <a:pPr marL="365760" indent="-283464" eaLnBrk="1" fontAlgn="auto" hangingPunct="1">
              <a:spcAft>
                <a:spcPts val="0"/>
              </a:spcAft>
              <a:buFont typeface="Wingdings 2"/>
              <a:buChar char=""/>
              <a:defRPr/>
            </a:pPr>
            <a:r>
              <a:rPr lang="en-CA" dirty="0" smtClean="0"/>
              <a:t>Step 2: Save your file as a </a:t>
            </a:r>
            <a:r>
              <a:rPr lang="en-CA" dirty="0" err="1" smtClean="0"/>
              <a:t>afphoto</a:t>
            </a:r>
            <a:r>
              <a:rPr lang="en-CA" dirty="0" smtClean="0"/>
              <a:t> and jpg with the correct file name</a:t>
            </a:r>
          </a:p>
          <a:p>
            <a:pPr marL="365760" indent="-283464" eaLnBrk="1" fontAlgn="auto" hangingPunct="1">
              <a:spcAft>
                <a:spcPts val="0"/>
              </a:spcAft>
              <a:buFont typeface="Wingdings 2"/>
              <a:buChar char=""/>
              <a:defRPr/>
            </a:pPr>
            <a:r>
              <a:rPr lang="en-CA" dirty="0" smtClean="0"/>
              <a:t>Step 3: FTP to panther.uwo.ca</a:t>
            </a:r>
          </a:p>
          <a:p>
            <a:pPr marL="365760" indent="-283464" eaLnBrk="1" fontAlgn="auto" hangingPunct="1">
              <a:spcAft>
                <a:spcPts val="0"/>
              </a:spcAft>
              <a:buFont typeface="Wingdings 2"/>
              <a:buChar char=""/>
              <a:defRPr/>
            </a:pPr>
            <a:r>
              <a:rPr lang="en-CA" dirty="0" smtClean="0"/>
              <a:t>Step 4: create a folder called </a:t>
            </a:r>
            <a:r>
              <a:rPr lang="en-CA" i="1" dirty="0" err="1" smtClean="0"/>
              <a:t>posterassign</a:t>
            </a:r>
            <a:endParaRPr lang="en-CA" i="1" dirty="0" smtClean="0"/>
          </a:p>
          <a:p>
            <a:pPr marL="365760" indent="-283464" eaLnBrk="1" fontAlgn="auto" hangingPunct="1">
              <a:spcAft>
                <a:spcPts val="0"/>
              </a:spcAft>
              <a:buFont typeface="Wingdings 2"/>
              <a:buChar char=""/>
              <a:defRPr/>
            </a:pPr>
            <a:r>
              <a:rPr lang="en-CA" dirty="0" smtClean="0"/>
              <a:t>Step 5: move the .</a:t>
            </a:r>
            <a:r>
              <a:rPr lang="en-CA" smtClean="0"/>
              <a:t>afphoto </a:t>
            </a:r>
            <a:r>
              <a:rPr lang="en-CA" dirty="0" smtClean="0"/>
              <a:t>and .jpg files into </a:t>
            </a:r>
            <a:r>
              <a:rPr lang="en-CA" i="1" dirty="0" err="1" smtClean="0"/>
              <a:t>posterassign</a:t>
            </a:r>
            <a:r>
              <a:rPr lang="en-CA" dirty="0" smtClean="0"/>
              <a:t> folder</a:t>
            </a:r>
          </a:p>
          <a:p>
            <a:pPr marL="365760" indent="-283464" eaLnBrk="1" fontAlgn="auto" hangingPunct="1">
              <a:spcAft>
                <a:spcPts val="0"/>
              </a:spcAft>
              <a:buFont typeface="Wingdings 2"/>
              <a:buChar char=""/>
              <a:defRPr/>
            </a:pPr>
            <a:r>
              <a:rPr lang="en-CA" dirty="0" smtClean="0"/>
              <a:t>Step 6: using IE (Chrome, Safari or Firefox) double check that you can see your jpg</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Handing in Poster Assignment</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8291512" cy="5072063"/>
          </a:xfrm>
        </p:spPr>
        <p:txBody>
          <a:bodyPr>
            <a:normAutofit fontScale="85000" lnSpcReduction="20000"/>
          </a:bodyPr>
          <a:lstStyle/>
          <a:p>
            <a:pPr marL="365760" indent="-283464" eaLnBrk="1" fontAlgn="auto" hangingPunct="1">
              <a:spcAft>
                <a:spcPts val="0"/>
              </a:spcAft>
              <a:buFont typeface="Wingdings 2"/>
              <a:buChar char=""/>
              <a:defRPr/>
            </a:pPr>
            <a:r>
              <a:rPr lang="en-CA" dirty="0" smtClean="0"/>
              <a:t>Step 7: Create a file in a simple text editor such as Notepad (.txt)</a:t>
            </a:r>
          </a:p>
          <a:p>
            <a:pPr marL="365760" indent="-283464" eaLnBrk="1" fontAlgn="auto" hangingPunct="1">
              <a:spcAft>
                <a:spcPts val="0"/>
              </a:spcAft>
              <a:buFont typeface="Wingdings 2"/>
              <a:buChar char=""/>
              <a:defRPr/>
            </a:pPr>
            <a:r>
              <a:rPr lang="en-CA" dirty="0" smtClean="0"/>
              <a:t>Step 8: Put the necessary info in the .txt file</a:t>
            </a:r>
          </a:p>
          <a:p>
            <a:pPr marL="365760" indent="-283464" eaLnBrk="1" fontAlgn="auto" hangingPunct="1">
              <a:spcAft>
                <a:spcPts val="0"/>
              </a:spcAft>
              <a:buFont typeface="Wingdings 2"/>
              <a:buChar char=""/>
              <a:defRPr/>
            </a:pPr>
            <a:r>
              <a:rPr lang="en-CA" dirty="0" smtClean="0"/>
              <a:t>Step 9:  Log onto Owl and go to Poster Assignment</a:t>
            </a:r>
          </a:p>
          <a:p>
            <a:pPr marL="365760" indent="-283464" eaLnBrk="1" fontAlgn="auto" hangingPunct="1">
              <a:spcAft>
                <a:spcPts val="0"/>
              </a:spcAft>
              <a:buFont typeface="Wingdings 2"/>
              <a:buChar char=""/>
              <a:defRPr/>
            </a:pPr>
            <a:r>
              <a:rPr lang="en-CA" dirty="0" smtClean="0"/>
              <a:t>Step 10:  Copy the information in the .txt file into the </a:t>
            </a:r>
            <a:r>
              <a:rPr lang="en-CA" i="1" dirty="0" smtClean="0"/>
              <a:t>Assignment Text </a:t>
            </a:r>
            <a:r>
              <a:rPr lang="en-CA" dirty="0" smtClean="0"/>
              <a:t>box in Owl for Poster Assignment</a:t>
            </a:r>
          </a:p>
          <a:p>
            <a:pPr marL="365760" indent="-283464" eaLnBrk="1" fontAlgn="auto" hangingPunct="1">
              <a:spcAft>
                <a:spcPts val="0"/>
              </a:spcAft>
              <a:buFont typeface="Wingdings 2"/>
              <a:buChar char=""/>
              <a:defRPr/>
            </a:pPr>
            <a:r>
              <a:rPr lang="en-CA" dirty="0" smtClean="0"/>
              <a:t>Step 11:  Press the Submit button</a:t>
            </a:r>
          </a:p>
          <a:p>
            <a:pPr marL="365760" indent="-283464" eaLnBrk="1" fontAlgn="auto" hangingPunct="1">
              <a:spcAft>
                <a:spcPts val="0"/>
              </a:spcAft>
              <a:buFont typeface="Wingdings 2"/>
              <a:buChar char=""/>
              <a:defRPr/>
            </a:pPr>
            <a:r>
              <a:rPr lang="en-CA" dirty="0" smtClean="0"/>
              <a:t>Step 12:  SAVE the email that Owl sends you to prove you handed in the assignment. </a:t>
            </a:r>
          </a:p>
          <a:p>
            <a:pPr marL="365760" indent="-283464" eaLnBrk="1" fontAlgn="auto" hangingPunct="1">
              <a:spcAft>
                <a:spcPts val="0"/>
              </a:spcAft>
              <a:buFont typeface="Wingdings 2"/>
              <a:buNone/>
              <a:defRPr/>
            </a:pPr>
            <a:r>
              <a:rPr lang="en-CA" dirty="0" smtClean="0"/>
              <a:t>YOU’RE DONE!</a:t>
            </a:r>
          </a:p>
          <a:p>
            <a:pPr marL="365760" indent="-283464" eaLnBrk="1" fontAlgn="auto" hangingPunct="1">
              <a:spcAft>
                <a:spcPts val="0"/>
              </a:spcAft>
              <a:buFont typeface="Wingdings 2"/>
              <a:buNone/>
              <a:defRPr/>
            </a:pPr>
            <a:r>
              <a:rPr lang="en-CA" dirty="0" smtClean="0"/>
              <a:t>NEED A REMINDER, GO TO </a:t>
            </a:r>
            <a:r>
              <a:rPr lang="en-CA" dirty="0" smtClean="0">
                <a:sym typeface="Wingdings" pitchFamily="2" charset="2"/>
              </a:rPr>
              <a:t> </a:t>
            </a:r>
            <a:r>
              <a:rPr lang="en-CA" dirty="0" smtClean="0">
                <a:sym typeface="Wingdings" pitchFamily="2" charset="2"/>
                <a:hlinkClick r:id="rId2"/>
              </a:rPr>
              <a:t>http://www.csd.uwo.ca/~lreid/cs1033/howtohandinassignment1/SubmissionVideos.html</a:t>
            </a:r>
            <a:r>
              <a:rPr lang="en-CA" dirty="0" smtClean="0">
                <a:sym typeface="Wingdings" pitchFamily="2" charset="2"/>
              </a:rPr>
              <a:t> </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428875" y="1571625"/>
            <a:ext cx="6429375" cy="2114550"/>
          </a:xfrm>
        </p:spPr>
        <p:txBody>
          <a:bodyPr/>
          <a:lstStyle/>
          <a:p>
            <a:pPr eaLnBrk="1" fontAlgn="auto" hangingPunct="1">
              <a:spcAft>
                <a:spcPts val="0"/>
              </a:spcAft>
              <a:defRPr/>
            </a:pPr>
            <a:r>
              <a:rPr lang="en-CA" dirty="0" smtClean="0">
                <a:solidFill>
                  <a:schemeClr val="tx2">
                    <a:satMod val="130000"/>
                  </a:schemeClr>
                </a:solidFill>
              </a:rPr>
              <a:t>The Internet and The World Wide Web</a:t>
            </a:r>
            <a:endParaRPr lang="en-CA" dirty="0">
              <a:solidFill>
                <a:schemeClr val="tx2">
                  <a:satMod val="130000"/>
                </a:schemeClr>
              </a:solidFill>
            </a:endParaRPr>
          </a:p>
        </p:txBody>
      </p:sp>
      <p:sp>
        <p:nvSpPr>
          <p:cNvPr id="5" name="Text Placeholder 4"/>
          <p:cNvSpPr>
            <a:spLocks noGrp="1"/>
          </p:cNvSpPr>
          <p:nvPr>
            <p:ph type="body" idx="1"/>
          </p:nvPr>
        </p:nvSpPr>
        <p:spPr>
          <a:xfrm>
            <a:off x="2428875" y="0"/>
            <a:ext cx="6400800" cy="1509713"/>
          </a:xfrm>
        </p:spPr>
        <p:txBody>
          <a:bodyPr>
            <a:normAutofit/>
          </a:bodyPr>
          <a:lstStyle/>
          <a:p>
            <a:pPr eaLnBrk="1" fontAlgn="auto" hangingPunct="1">
              <a:spcAft>
                <a:spcPts val="0"/>
              </a:spcAft>
              <a:buFont typeface="Wingdings 2"/>
              <a:buNone/>
              <a:defRPr/>
            </a:pPr>
            <a:r>
              <a:rPr lang="en-CA" dirty="0" smtClean="0"/>
              <a:t>Computer Science 1033 – Week 5</a:t>
            </a:r>
            <a:endParaRPr lang="en-CA" dirty="0"/>
          </a:p>
        </p:txBody>
      </p:sp>
      <p:sp>
        <p:nvSpPr>
          <p:cNvPr id="12292" name="TextBox 6"/>
          <p:cNvSpPr txBox="1">
            <a:spLocks noChangeArrowheads="1"/>
          </p:cNvSpPr>
          <p:nvPr/>
        </p:nvSpPr>
        <p:spPr bwMode="auto">
          <a:xfrm>
            <a:off x="2357438" y="6211888"/>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i="1">
                <a:solidFill>
                  <a:schemeClr val="accent1"/>
                </a:solidFill>
              </a:rPr>
              <a:t>“Give a person a fish and you feed them for a day; teach that person to use the Internet and they won't bother you for weeks”.</a:t>
            </a:r>
            <a:r>
              <a:rPr lang="en-CA" altLang="en-US" sz="1800">
                <a:solidFill>
                  <a:schemeClr val="accent1"/>
                </a:solidFill>
                <a:sym typeface="Wingdings" panose="05000000000000000000" pitchFamily="2" charset="2"/>
              </a:rPr>
              <a:t></a:t>
            </a:r>
            <a:r>
              <a:rPr lang="en-CA" altLang="en-US" sz="1800">
                <a:solidFill>
                  <a:schemeClr val="accent1"/>
                </a:solidFill>
              </a:rPr>
              <a:t>  </a:t>
            </a:r>
            <a:r>
              <a:rPr lang="en-CA" altLang="en-US" sz="1800" i="1">
                <a:solidFill>
                  <a:schemeClr val="accent1"/>
                </a:solidFill>
              </a:rPr>
              <a:t>Anonymous</a:t>
            </a:r>
            <a:endParaRPr lang="en-CA" altLang="en-US" sz="1800">
              <a:solidFill>
                <a:schemeClr val="accent1"/>
              </a:solidFill>
            </a:endParaRPr>
          </a:p>
        </p:txBody>
      </p:sp>
      <p:pic>
        <p:nvPicPr>
          <p:cNvPr id="1229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1962" b="21487"/>
          <a:stretch>
            <a:fillRect/>
          </a:stretch>
        </p:blipFill>
        <p:spPr bwMode="auto">
          <a:xfrm>
            <a:off x="2357438" y="3143250"/>
            <a:ext cx="49911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17488"/>
            <a:ext cx="8072438" cy="766763"/>
          </a:xfrm>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34819" name="Content Placeholder 2"/>
          <p:cNvSpPr>
            <a:spLocks noGrp="1"/>
          </p:cNvSpPr>
          <p:nvPr>
            <p:ph idx="1"/>
          </p:nvPr>
        </p:nvSpPr>
        <p:spPr>
          <a:xfrm>
            <a:off x="468313" y="579438"/>
            <a:ext cx="8462962" cy="6337300"/>
          </a:xfrm>
        </p:spPr>
        <p:txBody>
          <a:bodyPr/>
          <a:lstStyle/>
          <a:p>
            <a:pPr eaLnBrk="1" hangingPunct="1"/>
            <a:r>
              <a:rPr lang="en-CA" altLang="en-US" smtClean="0">
                <a:sym typeface="Wingdings" panose="05000000000000000000" pitchFamily="2" charset="2"/>
              </a:rPr>
              <a:t>Hints for Assignment 1 (Poster Assignment)</a:t>
            </a:r>
          </a:p>
          <a:p>
            <a:pPr lvl="1" eaLnBrk="1" hangingPunct="1"/>
            <a:r>
              <a:rPr lang="en-CA" altLang="en-US" smtClean="0">
                <a:sym typeface="Wingdings" panose="05000000000000000000" pitchFamily="2" charset="2"/>
              </a:rPr>
              <a:t>Hints for marking:</a:t>
            </a:r>
          </a:p>
          <a:p>
            <a:pPr lvl="2" eaLnBrk="1" hangingPunct="1"/>
            <a:r>
              <a:rPr lang="en-CA" altLang="en-US" smtClean="0">
                <a:sym typeface="Wingdings" panose="05000000000000000000" pitchFamily="2" charset="2"/>
              </a:rPr>
              <a:t>Have all required items</a:t>
            </a:r>
          </a:p>
          <a:p>
            <a:pPr lvl="2" eaLnBrk="1" hangingPunct="1"/>
            <a:r>
              <a:rPr lang="en-CA" altLang="en-US" smtClean="0">
                <a:sym typeface="Wingdings" panose="05000000000000000000" pitchFamily="2" charset="2"/>
              </a:rPr>
              <a:t>Have something clever/eye catching </a:t>
            </a:r>
          </a:p>
          <a:p>
            <a:pPr lvl="2" eaLnBrk="1" hangingPunct="1"/>
            <a:r>
              <a:rPr lang="en-CA" altLang="en-US" smtClean="0">
                <a:sym typeface="Wingdings" panose="05000000000000000000" pitchFamily="2" charset="2"/>
              </a:rPr>
              <a:t>Don’t touch the edge of the posters/shape with text</a:t>
            </a:r>
          </a:p>
          <a:p>
            <a:pPr lvl="2" eaLnBrk="1" hangingPunct="1"/>
            <a:r>
              <a:rPr lang="en-CA" altLang="en-US" smtClean="0">
                <a:sym typeface="Wingdings" panose="05000000000000000000" pitchFamily="2" charset="2"/>
              </a:rPr>
              <a:t>Have white space (don’t be too verbose)</a:t>
            </a:r>
          </a:p>
          <a:p>
            <a:pPr lvl="2" eaLnBrk="1" hangingPunct="1"/>
            <a:r>
              <a:rPr lang="en-CA" altLang="en-US" smtClean="0">
                <a:sym typeface="Wingdings" panose="05000000000000000000" pitchFamily="2" charset="2"/>
              </a:rPr>
              <a:t>Make sure text is easy to read</a:t>
            </a:r>
          </a:p>
          <a:p>
            <a:pPr lvl="2" eaLnBrk="1" hangingPunct="1"/>
            <a:r>
              <a:rPr lang="en-CA" altLang="en-US" smtClean="0">
                <a:sym typeface="Wingdings" panose="05000000000000000000" pitchFamily="2" charset="2"/>
              </a:rPr>
              <a:t>Make sure images aren’t skewed and make sense</a:t>
            </a:r>
          </a:p>
          <a:p>
            <a:pPr lvl="2" eaLnBrk="1" hangingPunct="1"/>
            <a:r>
              <a:rPr lang="en-CA" altLang="en-US" smtClean="0">
                <a:sym typeface="Wingdings" panose="05000000000000000000" pitchFamily="2" charset="2"/>
              </a:rPr>
              <a:t>Pick good colours and have it looking “professional” (remember CRAP!)</a:t>
            </a:r>
          </a:p>
          <a:p>
            <a:pPr lvl="2" eaLnBrk="1" hangingPunct="1"/>
            <a:r>
              <a:rPr lang="en-CA" altLang="en-US" smtClean="0">
                <a:sym typeface="Wingdings" panose="05000000000000000000" pitchFamily="2" charset="2"/>
              </a:rPr>
              <a:t>Make sure you have that EMAIL from OWL!!!!</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0163"/>
            <a:ext cx="8250237" cy="1143001"/>
          </a:xfrm>
        </p:spPr>
        <p:txBody>
          <a:bodyPr/>
          <a:lstStyle/>
          <a:p>
            <a:pPr>
              <a:defRPr/>
            </a:pPr>
            <a:r>
              <a:rPr lang="en-US" dirty="0" smtClean="0"/>
              <a:t>Hints on the marking of assignment</a:t>
            </a:r>
            <a:endParaRPr lang="en-US" dirty="0"/>
          </a:p>
        </p:txBody>
      </p:sp>
      <p:sp>
        <p:nvSpPr>
          <p:cNvPr id="35843" name="Content Placeholder 2"/>
          <p:cNvSpPr>
            <a:spLocks noGrp="1"/>
          </p:cNvSpPr>
          <p:nvPr>
            <p:ph sz="half" idx="1"/>
          </p:nvPr>
        </p:nvSpPr>
        <p:spPr>
          <a:xfrm>
            <a:off x="541338" y="981075"/>
            <a:ext cx="4194175" cy="4662488"/>
          </a:xfrm>
        </p:spPr>
        <p:txBody>
          <a:bodyPr/>
          <a:lstStyle/>
          <a:p>
            <a:r>
              <a:rPr lang="en-US" altLang="en-US" smtClean="0"/>
              <a:t>Follow the instructions carefully, for example: </a:t>
            </a:r>
          </a:p>
          <a:p>
            <a:pPr lvl="1"/>
            <a:r>
              <a:rPr lang="en-US" altLang="en-US" smtClean="0"/>
              <a:t>you get 2 marks if you named your files as stated in the instructions!</a:t>
            </a:r>
          </a:p>
          <a:p>
            <a:pPr lvl="1"/>
            <a:r>
              <a:rPr lang="en-US" altLang="en-US" smtClean="0"/>
              <a:t>If you get a mark for every requirement we ask for.</a:t>
            </a:r>
          </a:p>
          <a:p>
            <a:r>
              <a:rPr lang="en-US" altLang="en-US" smtClean="0"/>
              <a:t>DON’T Collapse your layers</a:t>
            </a:r>
          </a:p>
          <a:p>
            <a:r>
              <a:rPr lang="en-US" altLang="en-US" smtClean="0"/>
              <a:t>Name your layers with good names</a:t>
            </a:r>
          </a:p>
        </p:txBody>
      </p:sp>
      <p:sp>
        <p:nvSpPr>
          <p:cNvPr id="35844" name="Content Placeholder 3"/>
          <p:cNvSpPr>
            <a:spLocks noGrp="1"/>
          </p:cNvSpPr>
          <p:nvPr>
            <p:ph sz="half" idx="2"/>
          </p:nvPr>
        </p:nvSpPr>
        <p:spPr>
          <a:xfrm>
            <a:off x="4967288" y="1046163"/>
            <a:ext cx="3657600" cy="4664075"/>
          </a:xfrm>
        </p:spPr>
        <p:txBody>
          <a:bodyPr/>
          <a:lstStyle/>
          <a:p>
            <a:r>
              <a:rPr lang="en-US" altLang="en-US" smtClean="0"/>
              <a:t>Check for spelling</a:t>
            </a:r>
          </a:p>
          <a:p>
            <a:r>
              <a:rPr lang="en-US" altLang="en-US" smtClean="0"/>
              <a:t>Text:</a:t>
            </a:r>
          </a:p>
          <a:p>
            <a:pPr lvl="1"/>
            <a:r>
              <a:rPr lang="en-US" altLang="en-US" smtClean="0"/>
              <a:t>Contrast</a:t>
            </a:r>
          </a:p>
          <a:p>
            <a:pPr lvl="1"/>
            <a:r>
              <a:rPr lang="en-US" altLang="en-US" smtClean="0"/>
              <a:t>Edges</a:t>
            </a:r>
          </a:p>
          <a:p>
            <a:r>
              <a:rPr lang="en-US" altLang="en-US" smtClean="0"/>
              <a:t>Images</a:t>
            </a:r>
          </a:p>
          <a:p>
            <a:pPr lvl="1"/>
            <a:r>
              <a:rPr lang="en-US" altLang="en-US" smtClean="0"/>
              <a:t>Crisp</a:t>
            </a:r>
          </a:p>
          <a:p>
            <a:pPr lvl="1"/>
            <a:r>
              <a:rPr lang="en-US" altLang="en-US" smtClean="0"/>
              <a:t>Appropriate</a:t>
            </a:r>
          </a:p>
          <a:p>
            <a:r>
              <a:rPr lang="en-US" altLang="en-US" smtClean="0"/>
              <a:t>Colours</a:t>
            </a:r>
          </a:p>
          <a:p>
            <a:r>
              <a:rPr lang="en-US" altLang="en-US" smtClean="0"/>
              <a:t>Professional looking – remember CRAP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Poster Assignment Tips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7818438" cy="5072063"/>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Follow the instructions carefully.  Just by following the instructions, you can get a good mark for this assignment!</a:t>
            </a:r>
          </a:p>
          <a:p>
            <a:pPr marL="365760" indent="-283464" eaLnBrk="1" fontAlgn="auto" hangingPunct="1">
              <a:spcAft>
                <a:spcPts val="0"/>
              </a:spcAft>
              <a:buFont typeface="Wingdings 2"/>
              <a:buChar char=""/>
              <a:defRPr/>
            </a:pPr>
            <a:r>
              <a:rPr lang="en-CA" dirty="0" smtClean="0"/>
              <a:t>Check that you have all the required criteria such as a shape from the shape tool.</a:t>
            </a:r>
          </a:p>
          <a:p>
            <a:pPr marL="365760" indent="-283464" eaLnBrk="1" fontAlgn="auto" hangingPunct="1">
              <a:spcAft>
                <a:spcPts val="0"/>
              </a:spcAft>
              <a:buFont typeface="Wingdings 2"/>
              <a:buChar char=""/>
              <a:defRPr/>
            </a:pPr>
            <a:r>
              <a:rPr lang="en-CA" dirty="0" smtClean="0"/>
              <a:t>Check that you named all your files EXACTLY as we indicated.</a:t>
            </a:r>
          </a:p>
          <a:p>
            <a:pPr marL="365760" indent="-283464" eaLnBrk="1" fontAlgn="auto" hangingPunct="1">
              <a:spcAft>
                <a:spcPts val="0"/>
              </a:spcAft>
              <a:buFont typeface="Wingdings 2"/>
              <a:buChar char=""/>
              <a:defRPr/>
            </a:pPr>
            <a:r>
              <a:rPr lang="en-CA" dirty="0" smtClean="0"/>
              <a:t>Make sure you picked good layer names</a:t>
            </a:r>
          </a:p>
          <a:p>
            <a:pPr marL="365760" indent="-283464" eaLnBrk="1" fontAlgn="auto" hangingPunct="1">
              <a:spcAft>
                <a:spcPts val="0"/>
              </a:spcAft>
              <a:buFont typeface="Wingdings 2"/>
              <a:buChar char=""/>
              <a:defRPr/>
            </a:pPr>
            <a:r>
              <a:rPr lang="en-CA" dirty="0" smtClean="0"/>
              <a:t>Remember to follow the CRAP rules!</a:t>
            </a:r>
          </a:p>
          <a:p>
            <a:pPr marL="365760" indent="-283464" eaLnBrk="1" fontAlgn="auto" hangingPunct="1">
              <a:spcAft>
                <a:spcPts val="0"/>
              </a:spcAft>
              <a:buFont typeface="Wingdings 2"/>
              <a:buChar char=""/>
              <a:defRPr/>
            </a:pPr>
            <a:r>
              <a:rPr lang="en-CA" dirty="0" smtClean="0">
                <a:hlinkClick r:id="rId3"/>
              </a:rPr>
              <a:t>Other tips</a:t>
            </a:r>
            <a:endParaRPr lang="en-CA" dirty="0" smtClean="0"/>
          </a:p>
          <a:p>
            <a:pPr marL="365760" indent="-283464" eaLnBrk="1" fontAlgn="auto" hangingPunct="1">
              <a:spcAft>
                <a:spcPts val="0"/>
              </a:spcAft>
              <a:buFont typeface="Wingdings 2"/>
              <a:buChar char=""/>
              <a:defRPr/>
            </a:pPr>
            <a:r>
              <a:rPr lang="en-CA" dirty="0" smtClean="0"/>
              <a:t>Colour Choices </a:t>
            </a:r>
            <a:r>
              <a:rPr lang="en-CA" dirty="0" smtClean="0">
                <a:sym typeface="Wingdings" pitchFamily="2" charset="2"/>
              </a:rPr>
              <a:t> </a:t>
            </a:r>
            <a:r>
              <a:rPr lang="en-CA" dirty="0" smtClean="0">
                <a:sym typeface="Wingdings" pitchFamily="2" charset="2"/>
                <a:hlinkClick r:id="rId4"/>
              </a:rPr>
              <a:t>https://kuler.adobe.com/</a:t>
            </a:r>
            <a:r>
              <a:rPr lang="en-CA" dirty="0" smtClean="0">
                <a:sym typeface="Wingdings" pitchFamily="2" charset="2"/>
              </a:rPr>
              <a:t> and </a:t>
            </a:r>
            <a:r>
              <a:rPr lang="en-CA" dirty="0" smtClean="0">
                <a:sym typeface="Wingdings" pitchFamily="2" charset="2"/>
                <a:hlinkClick r:id="rId5"/>
              </a:rPr>
              <a:t>http://design-seeds.com/</a:t>
            </a:r>
            <a:r>
              <a:rPr lang="en-CA" dirty="0" smtClean="0">
                <a:sym typeface="Wingdings" pitchFamily="2" charset="2"/>
              </a:rPr>
              <a:t> </a:t>
            </a:r>
          </a:p>
          <a:p>
            <a:pPr marL="365760" indent="-283464" eaLnBrk="1" fontAlgn="auto" hangingPunct="1">
              <a:spcAft>
                <a:spcPts val="0"/>
              </a:spcAft>
              <a:buFont typeface="Wingdings 2" panose="05020102010507070707" pitchFamily="18" charset="2"/>
              <a:buNone/>
              <a:defRPr/>
            </a:pP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CF2C-A8FF-4558-B89B-85BAB638D088}"/>
              </a:ext>
            </a:extLst>
          </p:cNvPr>
          <p:cNvSpPr>
            <a:spLocks noGrp="1"/>
          </p:cNvSpPr>
          <p:nvPr>
            <p:ph type="title"/>
          </p:nvPr>
        </p:nvSpPr>
        <p:spPr>
          <a:xfrm>
            <a:off x="596900" y="0"/>
            <a:ext cx="8072438" cy="1143000"/>
          </a:xfrm>
        </p:spPr>
        <p:txBody>
          <a:bodyPr/>
          <a:lstStyle/>
          <a:p>
            <a:pPr>
              <a:defRPr/>
            </a:pPr>
            <a:r>
              <a:rPr lang="en-CA" dirty="0"/>
              <a:t>Hints on Assignment</a:t>
            </a:r>
          </a:p>
        </p:txBody>
      </p:sp>
      <p:sp>
        <p:nvSpPr>
          <p:cNvPr id="31748" name="Content Placeholder 2"/>
          <p:cNvSpPr>
            <a:spLocks noGrp="1"/>
          </p:cNvSpPr>
          <p:nvPr>
            <p:ph idx="1"/>
          </p:nvPr>
        </p:nvSpPr>
        <p:spPr>
          <a:xfrm>
            <a:off x="566738" y="908050"/>
            <a:ext cx="8077200" cy="2592388"/>
          </a:xfrm>
        </p:spPr>
        <p:txBody>
          <a:bodyPr/>
          <a:lstStyle/>
          <a:p>
            <a:r>
              <a:rPr lang="en-CA" altLang="en-US" smtClean="0"/>
              <a:t>Use the shape tool to create:</a:t>
            </a:r>
          </a:p>
          <a:p>
            <a:pPr lvl="1"/>
            <a:r>
              <a:rPr lang="en-CA" altLang="en-US" smtClean="0"/>
              <a:t>A shape, you can use the custom </a:t>
            </a:r>
            <a:br>
              <a:rPr lang="en-CA" altLang="en-US" smtClean="0"/>
            </a:br>
            <a:r>
              <a:rPr lang="en-CA" altLang="en-US" smtClean="0"/>
              <a:t>shape tool</a:t>
            </a:r>
          </a:p>
          <a:p>
            <a:pPr lvl="1"/>
            <a:r>
              <a:rPr lang="en-CA" altLang="en-US" smtClean="0"/>
              <a:t>Give the shape a good name, </a:t>
            </a:r>
            <a:br>
              <a:rPr lang="en-CA" altLang="en-US" smtClean="0"/>
            </a:br>
            <a:r>
              <a:rPr lang="en-CA" altLang="en-US" smtClean="0"/>
              <a:t>don’t collapse the layers</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8888" y="476250"/>
            <a:ext cx="2360612"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7888" y="4149725"/>
            <a:ext cx="24304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540125"/>
            <a:ext cx="18843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anim calcmode="lin" valueType="num">
                                      <p:cBhvr additive="base">
                                        <p:cTn id="11"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 For This Week</a:t>
            </a:r>
            <a:endParaRPr lang="en-US" dirty="0"/>
          </a:p>
        </p:txBody>
      </p:sp>
      <p:sp>
        <p:nvSpPr>
          <p:cNvPr id="3" name="Content Placeholder 2"/>
          <p:cNvSpPr>
            <a:spLocks noGrp="1"/>
          </p:cNvSpPr>
          <p:nvPr>
            <p:ph idx="1"/>
          </p:nvPr>
        </p:nvSpPr>
        <p:spPr/>
        <p:txBody>
          <a:bodyPr/>
          <a:lstStyle/>
          <a:p>
            <a:r>
              <a:rPr lang="en-US" dirty="0" smtClean="0"/>
              <a:t>Big Idea 1:  </a:t>
            </a:r>
            <a:r>
              <a:rPr lang="en-US" b="1" dirty="0" smtClean="0"/>
              <a:t>Size Matters </a:t>
            </a:r>
            <a:r>
              <a:rPr lang="en-US" dirty="0" smtClean="0">
                <a:sym typeface="Wingdings" panose="05000000000000000000" pitchFamily="2" charset="2"/>
              </a:rPr>
              <a:t> </a:t>
            </a:r>
            <a:r>
              <a:rPr lang="en-US" dirty="0" smtClean="0"/>
              <a:t>Squishing is important in computer science!</a:t>
            </a:r>
          </a:p>
          <a:p>
            <a:r>
              <a:rPr lang="en-US" dirty="0" smtClean="0"/>
              <a:t>Big Idea 2:  </a:t>
            </a:r>
            <a:r>
              <a:rPr lang="en-US" b="1" dirty="0" smtClean="0"/>
              <a:t>Gif vs Jpg vs </a:t>
            </a:r>
            <a:r>
              <a:rPr lang="en-US" b="1" dirty="0" err="1" smtClean="0"/>
              <a:t>Png</a:t>
            </a:r>
            <a:r>
              <a:rPr lang="en-US" b="1" dirty="0" smtClean="0"/>
              <a:t> </a:t>
            </a:r>
            <a:r>
              <a:rPr lang="en-US" dirty="0" smtClean="0">
                <a:sym typeface="Wingdings" panose="05000000000000000000" pitchFamily="2" charset="2"/>
              </a:rPr>
              <a:t> Make the right choice!</a:t>
            </a:r>
            <a:endParaRPr lang="en-US" dirty="0"/>
          </a:p>
        </p:txBody>
      </p:sp>
    </p:spTree>
    <p:extLst>
      <p:ext uri="{BB962C8B-B14F-4D97-AF65-F5344CB8AC3E}">
        <p14:creationId xmlns:p14="http://schemas.microsoft.com/office/powerpoint/2010/main" val="405184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Compression Work?</a:t>
            </a:r>
            <a:endParaRPr lang="en-CA" dirty="0">
              <a:solidFill>
                <a:schemeClr val="tx2">
                  <a:satMod val="130000"/>
                </a:schemeClr>
              </a:solidFill>
            </a:endParaRPr>
          </a:p>
        </p:txBody>
      </p:sp>
      <p:sp>
        <p:nvSpPr>
          <p:cNvPr id="40963" name="Content Placeholder 2"/>
          <p:cNvSpPr>
            <a:spLocks noGrp="1"/>
          </p:cNvSpPr>
          <p:nvPr>
            <p:ph idx="1"/>
          </p:nvPr>
        </p:nvSpPr>
        <p:spPr>
          <a:xfrm>
            <a:off x="539750" y="1052513"/>
            <a:ext cx="7818438" cy="5241925"/>
          </a:xfrm>
        </p:spPr>
        <p:txBody>
          <a:bodyPr/>
          <a:lstStyle/>
          <a:p>
            <a:pPr eaLnBrk="1" hangingPunct="1"/>
            <a:r>
              <a:rPr lang="en-CA" altLang="en-US" smtClean="0"/>
              <a:t>Several different ways to do compression depend on the type of image</a:t>
            </a:r>
          </a:p>
          <a:p>
            <a:pPr eaLnBrk="1" hangingPunct="1"/>
            <a:r>
              <a:rPr lang="en-CA" altLang="en-US" smtClean="0"/>
              <a:t>Are you willing to do a lossy compression and lose some of the original information?</a:t>
            </a:r>
          </a:p>
          <a:p>
            <a:pPr eaLnBrk="1" hangingPunct="1"/>
            <a:r>
              <a:rPr lang="en-CA" altLang="en-US" smtClean="0"/>
              <a:t>For example: When packing a suitcase, what are you two options for filling the suitcase?</a:t>
            </a:r>
          </a:p>
          <a:p>
            <a:pPr lvl="2" eaLnBrk="1" hangingPunct="1"/>
            <a:r>
              <a:rPr lang="en-CA" altLang="en-US" smtClean="0"/>
              <a:t>A. Folding carefully and sitting on the case!</a:t>
            </a:r>
          </a:p>
          <a:p>
            <a:pPr lvl="2" eaLnBrk="1" hangingPunct="1"/>
            <a:r>
              <a:rPr lang="en-CA" altLang="en-US" smtClean="0"/>
              <a:t>B. Leaving some unimportant stuff at home</a:t>
            </a:r>
            <a:br>
              <a:rPr lang="en-CA" altLang="en-US" smtClean="0"/>
            </a:br>
            <a:r>
              <a:rPr lang="en-CA" altLang="en-US" smtClean="0"/>
              <a:t> and using a smaller case!</a:t>
            </a:r>
          </a:p>
          <a:p>
            <a:pPr lvl="1" eaLnBrk="1" hangingPunct="1"/>
            <a:r>
              <a:rPr lang="en-CA" altLang="en-US" b="1" smtClean="0">
                <a:solidFill>
                  <a:schemeClr val="accent1"/>
                </a:solidFill>
              </a:rPr>
              <a:t>QUESTION:  Which is lossy and </a:t>
            </a:r>
            <a:br>
              <a:rPr lang="en-CA" altLang="en-US" b="1" smtClean="0">
                <a:solidFill>
                  <a:schemeClr val="accent1"/>
                </a:solidFill>
              </a:rPr>
            </a:br>
            <a:r>
              <a:rPr lang="en-CA" altLang="en-US" b="1" smtClean="0">
                <a:solidFill>
                  <a:schemeClr val="accent1"/>
                </a:solidFill>
              </a:rPr>
              <a:t>which is lossless?</a:t>
            </a:r>
          </a:p>
          <a:p>
            <a:pPr eaLnBrk="1" hangingPunct="1"/>
            <a:endParaRPr lang="en-CA" altLang="en-US" smtClean="0"/>
          </a:p>
        </p:txBody>
      </p:sp>
      <p:pic>
        <p:nvPicPr>
          <p:cNvPr id="40964" name="Picture 7" descr="http://www.familyfriendlyozcamping.com.au/wp-content/uploads/2009/11/packing-suitcas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3357563"/>
            <a:ext cx="136842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9" descr="http://watchmojo.com/blogs/images/one_bag_travel.jpg"/>
          <p:cNvPicPr>
            <a:picLocks noChangeAspect="1" noChangeArrowheads="1"/>
          </p:cNvPicPr>
          <p:nvPr/>
        </p:nvPicPr>
        <p:blipFill>
          <a:blip r:embed="rId4">
            <a:extLst>
              <a:ext uri="{28A0092B-C50C-407E-A947-70E740481C1C}">
                <a14:useLocalDpi xmlns:a14="http://schemas.microsoft.com/office/drawing/2010/main" val="0"/>
              </a:ext>
            </a:extLst>
          </a:blip>
          <a:srcRect l="30240" t="15120" b="6761"/>
          <a:stretch>
            <a:fillRect/>
          </a:stretch>
        </p:blipFill>
        <p:spPr bwMode="auto">
          <a:xfrm>
            <a:off x="6875463" y="5300663"/>
            <a:ext cx="16303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Compression for images with large blocks of the same colour</a:t>
            </a:r>
            <a:endParaRPr lang="en-CA" dirty="0">
              <a:solidFill>
                <a:schemeClr val="tx2">
                  <a:satMod val="130000"/>
                </a:schemeClr>
              </a:solidFill>
            </a:endParaRPr>
          </a:p>
        </p:txBody>
      </p:sp>
      <p:sp>
        <p:nvSpPr>
          <p:cNvPr id="3" name="Content Placeholder 2"/>
          <p:cNvSpPr>
            <a:spLocks noGrp="1"/>
          </p:cNvSpPr>
          <p:nvPr>
            <p:ph idx="1"/>
          </p:nvPr>
        </p:nvSpPr>
        <p:spPr>
          <a:xfrm>
            <a:off x="428625" y="1428750"/>
            <a:ext cx="5429250" cy="5072063"/>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Assume this is an image (boring though it may be!) we want to compress. </a:t>
            </a:r>
          </a:p>
          <a:p>
            <a:pPr marL="365760" indent="-283464" eaLnBrk="1" fontAlgn="auto" hangingPunct="1">
              <a:spcAft>
                <a:spcPts val="0"/>
              </a:spcAft>
              <a:buFont typeface="Wingdings 2"/>
              <a:buChar char=""/>
              <a:defRPr/>
            </a:pPr>
            <a:r>
              <a:rPr lang="en-CA" dirty="0" smtClean="0"/>
              <a:t>Say the image is 100 pixels high and 200 pixels wide, so we would have to store info about 20,000 pixels. </a:t>
            </a:r>
          </a:p>
          <a:p>
            <a:pPr marL="365760" indent="-283464" eaLnBrk="1" fontAlgn="auto" hangingPunct="1">
              <a:spcAft>
                <a:spcPts val="0"/>
              </a:spcAft>
              <a:buFont typeface="Wingdings 2"/>
              <a:buChar char=""/>
              <a:defRPr/>
            </a:pPr>
            <a:r>
              <a:rPr lang="en-CA" dirty="0" smtClean="0"/>
              <a:t>We need to store the color of every pixel</a:t>
            </a:r>
          </a:p>
          <a:p>
            <a:pPr marL="365760" indent="-283464" eaLnBrk="1" fontAlgn="auto" hangingPunct="1">
              <a:spcAft>
                <a:spcPts val="0"/>
              </a:spcAft>
              <a:buFont typeface="Wingdings 2"/>
              <a:buChar char=""/>
              <a:defRPr/>
            </a:pPr>
            <a:r>
              <a:rPr lang="en-CA" dirty="0" smtClean="0"/>
              <a:t>NOTE: </a:t>
            </a:r>
          </a:p>
          <a:p>
            <a:pPr marL="640080" lvl="1" indent="-237744" eaLnBrk="1" fontAlgn="auto" hangingPunct="1">
              <a:spcAft>
                <a:spcPts val="0"/>
              </a:spcAft>
              <a:buFont typeface="Verdana"/>
              <a:buChar char="◦"/>
              <a:defRPr/>
            </a:pPr>
            <a:r>
              <a:rPr lang="en-CA" dirty="0" smtClean="0"/>
              <a:t>the yellow is: #FFFF00</a:t>
            </a:r>
          </a:p>
          <a:p>
            <a:pPr marL="640080" lvl="1" indent="-237744" eaLnBrk="1" fontAlgn="auto" hangingPunct="1">
              <a:spcAft>
                <a:spcPts val="0"/>
              </a:spcAft>
              <a:buFont typeface="Verdana"/>
              <a:buChar char="◦"/>
              <a:defRPr/>
            </a:pPr>
            <a:r>
              <a:rPr lang="en-CA" dirty="0" smtClean="0"/>
              <a:t>the green is: #00CC99</a:t>
            </a:r>
            <a:endParaRPr lang="en-CA" dirty="0"/>
          </a:p>
        </p:txBody>
      </p:sp>
      <p:grpSp>
        <p:nvGrpSpPr>
          <p:cNvPr id="43012" name="Group 7"/>
          <p:cNvGrpSpPr>
            <a:grpSpLocks/>
          </p:cNvGrpSpPr>
          <p:nvPr/>
        </p:nvGrpSpPr>
        <p:grpSpPr bwMode="auto">
          <a:xfrm>
            <a:off x="5072063" y="4000500"/>
            <a:ext cx="3786187" cy="2363788"/>
            <a:chOff x="5023940" y="3643314"/>
            <a:chExt cx="3786693" cy="2363787"/>
          </a:xfrm>
        </p:grpSpPr>
        <p:sp>
          <p:nvSpPr>
            <p:cNvPr id="43014" name="Rectangle 4"/>
            <p:cNvSpPr>
              <a:spLocks noChangeArrowheads="1"/>
            </p:cNvSpPr>
            <p:nvPr/>
          </p:nvSpPr>
          <p:spPr bwMode="auto">
            <a:xfrm>
              <a:off x="5786446" y="3643314"/>
              <a:ext cx="3024187" cy="2016125"/>
            </a:xfrm>
            <a:prstGeom prst="rect">
              <a:avLst/>
            </a:prstGeom>
            <a:solidFill>
              <a:srgbClr val="FFFF00"/>
            </a:solidFill>
            <a:ln w="9525" algn="ctr">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3015" name="Text Box 7"/>
            <p:cNvSpPr txBox="1">
              <a:spLocks noChangeArrowheads="1"/>
            </p:cNvSpPr>
            <p:nvPr/>
          </p:nvSpPr>
          <p:spPr bwMode="auto">
            <a:xfrm>
              <a:off x="5023940" y="4429132"/>
              <a:ext cx="9731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100 pixels high</a:t>
              </a:r>
            </a:p>
          </p:txBody>
        </p:sp>
        <p:sp>
          <p:nvSpPr>
            <p:cNvPr id="43016" name="Text Box 8"/>
            <p:cNvSpPr txBox="1">
              <a:spLocks noChangeArrowheads="1"/>
            </p:cNvSpPr>
            <p:nvPr/>
          </p:nvSpPr>
          <p:spPr bwMode="auto">
            <a:xfrm>
              <a:off x="6289683" y="5659439"/>
              <a:ext cx="21605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200 pixels wide</a:t>
              </a:r>
            </a:p>
          </p:txBody>
        </p:sp>
        <p:sp>
          <p:nvSpPr>
            <p:cNvPr id="43017" name="Rectangle 5"/>
            <p:cNvSpPr>
              <a:spLocks noChangeArrowheads="1"/>
            </p:cNvSpPr>
            <p:nvPr/>
          </p:nvSpPr>
          <p:spPr bwMode="auto">
            <a:xfrm>
              <a:off x="7143768" y="4572008"/>
              <a:ext cx="719137" cy="649288"/>
            </a:xfrm>
            <a:prstGeom prst="rect">
              <a:avLst/>
            </a:prstGeom>
            <a:solidFill>
              <a:srgbClr val="00FF00"/>
            </a:solidFill>
            <a:ln w="9525" algn="ctr">
              <a:solidFill>
                <a:schemeClr val="accent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grpSp>
      <p:cxnSp>
        <p:nvCxnSpPr>
          <p:cNvPr id="10" name="Straight Arrow Connector 9"/>
          <p:cNvCxnSpPr/>
          <p:nvPr/>
        </p:nvCxnSpPr>
        <p:spPr>
          <a:xfrm>
            <a:off x="4500563" y="1916113"/>
            <a:ext cx="2087562" cy="1944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0"/>
            <a:ext cx="8072437" cy="1143000"/>
          </a:xfrm>
        </p:spPr>
        <p:txBody>
          <a:bodyPr/>
          <a:lstStyle/>
          <a:p>
            <a:pPr eaLnBrk="1" fontAlgn="auto" hangingPunct="1">
              <a:spcAft>
                <a:spcPts val="0"/>
              </a:spcAft>
              <a:defRPr/>
            </a:pPr>
            <a:r>
              <a:rPr lang="en-CA" dirty="0" smtClean="0">
                <a:solidFill>
                  <a:schemeClr val="tx2">
                    <a:satMod val="130000"/>
                  </a:schemeClr>
                </a:solidFill>
              </a:rPr>
              <a:t>Compression Concepts</a:t>
            </a:r>
            <a:endParaRPr lang="en-CA" dirty="0">
              <a:solidFill>
                <a:schemeClr val="tx2">
                  <a:satMod val="130000"/>
                </a:schemeClr>
              </a:solidFill>
            </a:endParaRPr>
          </a:p>
        </p:txBody>
      </p:sp>
      <p:sp>
        <p:nvSpPr>
          <p:cNvPr id="3" name="Content Placeholder 2"/>
          <p:cNvSpPr>
            <a:spLocks noGrp="1"/>
          </p:cNvSpPr>
          <p:nvPr>
            <p:ph idx="1"/>
          </p:nvPr>
        </p:nvSpPr>
        <p:spPr>
          <a:xfrm>
            <a:off x="500063" y="1285875"/>
            <a:ext cx="4786312" cy="4929188"/>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RAW has no compression –large file</a:t>
            </a:r>
          </a:p>
          <a:p>
            <a:pPr marL="365760" indent="-283464" eaLnBrk="1" fontAlgn="auto" hangingPunct="1">
              <a:spcAft>
                <a:spcPts val="0"/>
              </a:spcAft>
              <a:buFont typeface="Wingdings 2"/>
              <a:buChar char=""/>
              <a:defRPr/>
            </a:pPr>
            <a:r>
              <a:rPr lang="en-CA" dirty="0" smtClean="0"/>
              <a:t>A RAW stores the information about each pixel, one at a time, so the RAW file would look something like this: (Starting at the top, left corner, going left to right, ending at the bottom right)</a:t>
            </a:r>
          </a:p>
          <a:p>
            <a:pPr marL="365760" indent="-283464" eaLnBrk="1" fontAlgn="auto" hangingPunct="1">
              <a:spcAft>
                <a:spcPts val="0"/>
              </a:spcAft>
              <a:buFont typeface="Wingdings 2"/>
              <a:buChar char=""/>
              <a:defRPr/>
            </a:pPr>
            <a:r>
              <a:rPr lang="en-CA" dirty="0" smtClean="0"/>
              <a:t>Each color is 3 byte, so that is 60,000 bytes of information we are storing</a:t>
            </a:r>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endParaRPr lang="en-CA" dirty="0"/>
          </a:p>
        </p:txBody>
      </p:sp>
      <p:sp>
        <p:nvSpPr>
          <p:cNvPr id="45060" name="Text Box 7"/>
          <p:cNvSpPr txBox="1">
            <a:spLocks noChangeArrowheads="1"/>
          </p:cNvSpPr>
          <p:nvPr/>
        </p:nvSpPr>
        <p:spPr bwMode="auto">
          <a:xfrm>
            <a:off x="7000875" y="3214688"/>
            <a:ext cx="1800225" cy="3227387"/>
          </a:xfrm>
          <a:prstGeom prst="rect">
            <a:avLst/>
          </a:prstGeom>
          <a:solidFill>
            <a:srgbClr val="FFFFCC"/>
          </a:solidFill>
          <a:ln w="9525" algn="ctr">
            <a:solidFill>
              <a:schemeClr val="tx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lnSpc>
                <a:spcPct val="93000"/>
              </a:lnSpc>
              <a:spcBef>
                <a:spcPct val="50000"/>
              </a:spcBef>
              <a:buClr>
                <a:srgbClr val="003366"/>
              </a:buClr>
              <a:buSzPct val="100000"/>
              <a:buFont typeface="Arial" panose="020B0604020202020204" pitchFamily="34" charset="0"/>
              <a:buNone/>
            </a:pPr>
            <a:r>
              <a:rPr lang="en-US" altLang="en-US" sz="2000">
                <a:solidFill>
                  <a:srgbClr val="003366"/>
                </a:solidFill>
                <a:latin typeface="Arial" panose="020B0604020202020204" pitchFamily="34" charset="0"/>
              </a:rPr>
              <a:t>#FFFF00</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#FFFF00</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#FFFF00</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#FFFF00</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#FFFF00</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#FFFF00</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#00CC99</a:t>
            </a:r>
            <a:br>
              <a:rPr lang="en-US" altLang="en-US" sz="2000">
                <a:solidFill>
                  <a:srgbClr val="003366"/>
                </a:solidFill>
                <a:latin typeface="Arial" panose="020B0604020202020204" pitchFamily="34" charset="0"/>
              </a:rPr>
            </a:br>
            <a:r>
              <a:rPr lang="en-US" altLang="en-US" sz="2000">
                <a:solidFill>
                  <a:srgbClr val="003366"/>
                </a:solidFill>
                <a:latin typeface="Arial" panose="020B0604020202020204" pitchFamily="34" charset="0"/>
              </a:rPr>
              <a:t>#00CC99</a:t>
            </a:r>
            <a:r>
              <a:rPr lang="en-US" altLang="en-US" sz="2000">
                <a:solidFill>
                  <a:schemeClr val="bg1"/>
                </a:solidFill>
                <a:latin typeface="Arial" panose="020B0604020202020204" pitchFamily="34" charset="0"/>
              </a:rPr>
              <a:t> </a:t>
            </a:r>
            <a:br>
              <a:rPr lang="en-US" altLang="en-US" sz="2000">
                <a:solidFill>
                  <a:schemeClr val="bg1"/>
                </a:solidFill>
                <a:latin typeface="Arial" panose="020B0604020202020204" pitchFamily="34" charset="0"/>
              </a:rPr>
            </a:br>
            <a:r>
              <a:rPr lang="en-US" altLang="en-US" sz="2000">
                <a:latin typeface="Arial" panose="020B0604020202020204" pitchFamily="34" charset="0"/>
              </a:rPr>
              <a:t>…</a:t>
            </a:r>
            <a:br>
              <a:rPr lang="en-US" altLang="en-US" sz="2000">
                <a:latin typeface="Arial" panose="020B0604020202020204" pitchFamily="34" charset="0"/>
              </a:rPr>
            </a:br>
            <a:r>
              <a:rPr lang="en-US" altLang="en-US" sz="2000">
                <a:solidFill>
                  <a:srgbClr val="003366"/>
                </a:solidFill>
                <a:latin typeface="Arial" panose="020B0604020202020204" pitchFamily="34" charset="0"/>
              </a:rPr>
              <a:t>#FFFF00</a:t>
            </a:r>
          </a:p>
        </p:txBody>
      </p:sp>
      <p:grpSp>
        <p:nvGrpSpPr>
          <p:cNvPr id="45061" name="Group 5"/>
          <p:cNvGrpSpPr>
            <a:grpSpLocks/>
          </p:cNvGrpSpPr>
          <p:nvPr/>
        </p:nvGrpSpPr>
        <p:grpSpPr bwMode="auto">
          <a:xfrm>
            <a:off x="5072063" y="785813"/>
            <a:ext cx="3786187" cy="2363787"/>
            <a:chOff x="5023940" y="3643314"/>
            <a:chExt cx="3786693" cy="2363787"/>
          </a:xfrm>
        </p:grpSpPr>
        <p:sp>
          <p:nvSpPr>
            <p:cNvPr id="45064" name="Rectangle 4"/>
            <p:cNvSpPr>
              <a:spLocks noChangeArrowheads="1"/>
            </p:cNvSpPr>
            <p:nvPr/>
          </p:nvSpPr>
          <p:spPr bwMode="auto">
            <a:xfrm>
              <a:off x="5786446" y="3643314"/>
              <a:ext cx="3024187" cy="2016125"/>
            </a:xfrm>
            <a:prstGeom prst="rect">
              <a:avLst/>
            </a:prstGeom>
            <a:solidFill>
              <a:srgbClr val="FFFF00"/>
            </a:solidFill>
            <a:ln w="9525" algn="ctr">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5065" name="Text Box 7"/>
            <p:cNvSpPr txBox="1">
              <a:spLocks noChangeArrowheads="1"/>
            </p:cNvSpPr>
            <p:nvPr/>
          </p:nvSpPr>
          <p:spPr bwMode="auto">
            <a:xfrm>
              <a:off x="5023940" y="4429132"/>
              <a:ext cx="9731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100 pixels high</a:t>
              </a:r>
            </a:p>
          </p:txBody>
        </p:sp>
        <p:sp>
          <p:nvSpPr>
            <p:cNvPr id="45066" name="Text Box 8"/>
            <p:cNvSpPr txBox="1">
              <a:spLocks noChangeArrowheads="1"/>
            </p:cNvSpPr>
            <p:nvPr/>
          </p:nvSpPr>
          <p:spPr bwMode="auto">
            <a:xfrm>
              <a:off x="6289683" y="5659439"/>
              <a:ext cx="21605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200 pixels wide</a:t>
              </a:r>
            </a:p>
          </p:txBody>
        </p:sp>
        <p:sp>
          <p:nvSpPr>
            <p:cNvPr id="45067" name="Rectangle 5"/>
            <p:cNvSpPr>
              <a:spLocks noChangeArrowheads="1"/>
            </p:cNvSpPr>
            <p:nvPr/>
          </p:nvSpPr>
          <p:spPr bwMode="auto">
            <a:xfrm>
              <a:off x="7143768" y="4572008"/>
              <a:ext cx="719137" cy="649288"/>
            </a:xfrm>
            <a:prstGeom prst="rect">
              <a:avLst/>
            </a:prstGeom>
            <a:solidFill>
              <a:srgbClr val="00FF00"/>
            </a:solidFill>
            <a:ln w="9525" algn="ctr">
              <a:solidFill>
                <a:schemeClr val="accent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grpSp>
      <p:sp>
        <p:nvSpPr>
          <p:cNvPr id="45062" name="Text Box 8"/>
          <p:cNvSpPr txBox="1">
            <a:spLocks noChangeArrowheads="1"/>
          </p:cNvSpPr>
          <p:nvPr/>
        </p:nvSpPr>
        <p:spPr bwMode="auto">
          <a:xfrm>
            <a:off x="2214563" y="6426200"/>
            <a:ext cx="381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2400">
                <a:latin typeface="Arial" panose="020B0604020202020204" pitchFamily="34" charset="0"/>
              </a:rPr>
              <a:t>YellowWithGreen.raw</a:t>
            </a:r>
          </a:p>
        </p:txBody>
      </p:sp>
      <p:sp>
        <p:nvSpPr>
          <p:cNvPr id="45063" name="Line 9"/>
          <p:cNvSpPr>
            <a:spLocks noChangeShapeType="1"/>
          </p:cNvSpPr>
          <p:nvPr/>
        </p:nvSpPr>
        <p:spPr bwMode="auto">
          <a:xfrm flipV="1">
            <a:off x="5572125" y="6072188"/>
            <a:ext cx="13684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Compression Concepts</a:t>
            </a:r>
            <a:endParaRPr lang="en-CA" dirty="0">
              <a:solidFill>
                <a:schemeClr val="tx2">
                  <a:satMod val="130000"/>
                </a:schemeClr>
              </a:solidFill>
            </a:endParaRPr>
          </a:p>
        </p:txBody>
      </p:sp>
      <p:sp>
        <p:nvSpPr>
          <p:cNvPr id="47107" name="Content Placeholder 2"/>
          <p:cNvSpPr>
            <a:spLocks noGrp="1"/>
          </p:cNvSpPr>
          <p:nvPr>
            <p:ph idx="1"/>
          </p:nvPr>
        </p:nvSpPr>
        <p:spPr/>
        <p:txBody>
          <a:bodyPr/>
          <a:lstStyle/>
          <a:p>
            <a:pPr eaLnBrk="1" hangingPunct="1"/>
            <a:r>
              <a:rPr lang="en-CA" altLang="en-US" smtClean="0"/>
              <a:t>Can anyone think of a way to store the data about the color of each pixel, without losing any information (lossless compression) and do it in less than 60,000 bytes</a:t>
            </a:r>
          </a:p>
          <a:p>
            <a:pPr eaLnBrk="1" hangingPunct="1"/>
            <a:endParaRPr lang="en-CA" altLang="en-US" smtClean="0"/>
          </a:p>
        </p:txBody>
      </p:sp>
      <p:grpSp>
        <p:nvGrpSpPr>
          <p:cNvPr id="47108" name="Group 3"/>
          <p:cNvGrpSpPr>
            <a:grpSpLocks/>
          </p:cNvGrpSpPr>
          <p:nvPr/>
        </p:nvGrpSpPr>
        <p:grpSpPr bwMode="auto">
          <a:xfrm>
            <a:off x="3886200" y="3714750"/>
            <a:ext cx="5257800" cy="2795588"/>
            <a:chOff x="250825" y="3860800"/>
            <a:chExt cx="5257800" cy="2795588"/>
          </a:xfrm>
        </p:grpSpPr>
        <p:grpSp>
          <p:nvGrpSpPr>
            <p:cNvPr id="47115" name="Group 7"/>
            <p:cNvGrpSpPr>
              <a:grpSpLocks/>
            </p:cNvGrpSpPr>
            <p:nvPr/>
          </p:nvGrpSpPr>
          <p:grpSpPr bwMode="auto">
            <a:xfrm>
              <a:off x="900113" y="4221163"/>
              <a:ext cx="3024187" cy="2016125"/>
              <a:chOff x="703" y="981"/>
              <a:chExt cx="1905" cy="1270"/>
            </a:xfrm>
          </p:grpSpPr>
          <p:sp>
            <p:nvSpPr>
              <p:cNvPr id="47122" name="Rectangle 8"/>
              <p:cNvSpPr>
                <a:spLocks noChangeArrowheads="1"/>
              </p:cNvSpPr>
              <p:nvPr/>
            </p:nvSpPr>
            <p:spPr bwMode="auto">
              <a:xfrm>
                <a:off x="703" y="981"/>
                <a:ext cx="1905" cy="1270"/>
              </a:xfrm>
              <a:prstGeom prst="rect">
                <a:avLst/>
              </a:prstGeom>
              <a:solidFill>
                <a:srgbClr val="FFFF00"/>
              </a:solidFill>
              <a:ln w="9525" algn="ctr">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7123" name="Rectangle 9"/>
              <p:cNvSpPr>
                <a:spLocks noChangeArrowheads="1"/>
              </p:cNvSpPr>
              <p:nvPr/>
            </p:nvSpPr>
            <p:spPr bwMode="auto">
              <a:xfrm>
                <a:off x="1565" y="1570"/>
                <a:ext cx="453" cy="409"/>
              </a:xfrm>
              <a:prstGeom prst="rect">
                <a:avLst/>
              </a:prstGeom>
              <a:solidFill>
                <a:srgbClr val="00FF00"/>
              </a:solidFill>
              <a:ln w="9525" algn="ctr">
                <a:solidFill>
                  <a:schemeClr val="accent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grpSp>
        <p:sp>
          <p:nvSpPr>
            <p:cNvPr id="47116" name="Rectangle 11"/>
            <p:cNvSpPr>
              <a:spLocks noChangeArrowheads="1"/>
            </p:cNvSpPr>
            <p:nvPr/>
          </p:nvSpPr>
          <p:spPr bwMode="auto">
            <a:xfrm>
              <a:off x="2268538" y="5157788"/>
              <a:ext cx="720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7117" name="Text Box 13"/>
            <p:cNvSpPr txBox="1">
              <a:spLocks noChangeArrowheads="1"/>
            </p:cNvSpPr>
            <p:nvPr/>
          </p:nvSpPr>
          <p:spPr bwMode="auto">
            <a:xfrm>
              <a:off x="395288" y="3860800"/>
              <a:ext cx="11509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(0,100)</a:t>
              </a:r>
            </a:p>
          </p:txBody>
        </p:sp>
        <p:sp>
          <p:nvSpPr>
            <p:cNvPr id="47118" name="Text Box 14"/>
            <p:cNvSpPr txBox="1">
              <a:spLocks noChangeArrowheads="1"/>
            </p:cNvSpPr>
            <p:nvPr/>
          </p:nvSpPr>
          <p:spPr bwMode="auto">
            <a:xfrm>
              <a:off x="4067175" y="4508500"/>
              <a:ext cx="1441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2400">
                  <a:latin typeface="Arial" panose="020B0604020202020204" pitchFamily="34" charset="0"/>
                  <a:sym typeface="Wingdings" panose="05000000000000000000" pitchFamily="2" charset="2"/>
                </a:rPr>
                <a:t> </a:t>
              </a:r>
              <a:r>
                <a:rPr lang="en-US" altLang="en-US" sz="2400">
                  <a:latin typeface="Arial" panose="020B0604020202020204" pitchFamily="34" charset="0"/>
                </a:rPr>
                <a:t>HINT</a:t>
              </a:r>
            </a:p>
          </p:txBody>
        </p:sp>
        <p:sp>
          <p:nvSpPr>
            <p:cNvPr id="47119" name="Text Box 15"/>
            <p:cNvSpPr txBox="1">
              <a:spLocks noChangeArrowheads="1"/>
            </p:cNvSpPr>
            <p:nvPr/>
          </p:nvSpPr>
          <p:spPr bwMode="auto">
            <a:xfrm>
              <a:off x="3492500" y="6308725"/>
              <a:ext cx="11509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(200,0)</a:t>
              </a:r>
            </a:p>
          </p:txBody>
        </p:sp>
        <p:sp>
          <p:nvSpPr>
            <p:cNvPr id="47120" name="Text Box 16"/>
            <p:cNvSpPr txBox="1">
              <a:spLocks noChangeArrowheads="1"/>
            </p:cNvSpPr>
            <p:nvPr/>
          </p:nvSpPr>
          <p:spPr bwMode="auto">
            <a:xfrm>
              <a:off x="250825" y="6308725"/>
              <a:ext cx="11509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(0,0)</a:t>
              </a:r>
            </a:p>
          </p:txBody>
        </p:sp>
        <p:sp>
          <p:nvSpPr>
            <p:cNvPr id="47121" name="Text Box 17"/>
            <p:cNvSpPr txBox="1">
              <a:spLocks noChangeArrowheads="1"/>
            </p:cNvSpPr>
            <p:nvPr/>
          </p:nvSpPr>
          <p:spPr bwMode="auto">
            <a:xfrm>
              <a:off x="3779838" y="3933825"/>
              <a:ext cx="15128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(200,100)</a:t>
              </a:r>
            </a:p>
          </p:txBody>
        </p:sp>
      </p:grpSp>
      <p:grpSp>
        <p:nvGrpSpPr>
          <p:cNvPr id="47109" name="Group 13"/>
          <p:cNvGrpSpPr>
            <a:grpSpLocks/>
          </p:cNvGrpSpPr>
          <p:nvPr/>
        </p:nvGrpSpPr>
        <p:grpSpPr bwMode="auto">
          <a:xfrm>
            <a:off x="285750" y="3643313"/>
            <a:ext cx="3786188" cy="2363787"/>
            <a:chOff x="5023940" y="3643314"/>
            <a:chExt cx="3786693" cy="2363787"/>
          </a:xfrm>
        </p:grpSpPr>
        <p:sp>
          <p:nvSpPr>
            <p:cNvPr id="47111" name="Rectangle 4"/>
            <p:cNvSpPr>
              <a:spLocks noChangeArrowheads="1"/>
            </p:cNvSpPr>
            <p:nvPr/>
          </p:nvSpPr>
          <p:spPr bwMode="auto">
            <a:xfrm>
              <a:off x="5786446" y="3643314"/>
              <a:ext cx="3024187" cy="2016125"/>
            </a:xfrm>
            <a:prstGeom prst="rect">
              <a:avLst/>
            </a:prstGeom>
            <a:solidFill>
              <a:srgbClr val="FFFF00"/>
            </a:solidFill>
            <a:ln w="9525" algn="ctr">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7112" name="Text Box 7"/>
            <p:cNvSpPr txBox="1">
              <a:spLocks noChangeArrowheads="1"/>
            </p:cNvSpPr>
            <p:nvPr/>
          </p:nvSpPr>
          <p:spPr bwMode="auto">
            <a:xfrm>
              <a:off x="5023940" y="4429132"/>
              <a:ext cx="9731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100 pixels high</a:t>
              </a:r>
            </a:p>
          </p:txBody>
        </p:sp>
        <p:sp>
          <p:nvSpPr>
            <p:cNvPr id="47113" name="Text Box 8"/>
            <p:cNvSpPr txBox="1">
              <a:spLocks noChangeArrowheads="1"/>
            </p:cNvSpPr>
            <p:nvPr/>
          </p:nvSpPr>
          <p:spPr bwMode="auto">
            <a:xfrm>
              <a:off x="6289683" y="5659439"/>
              <a:ext cx="21605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800">
                  <a:latin typeface="Arial" panose="020B0604020202020204" pitchFamily="34" charset="0"/>
                </a:rPr>
                <a:t>200 pixels wide</a:t>
              </a:r>
            </a:p>
          </p:txBody>
        </p:sp>
        <p:sp>
          <p:nvSpPr>
            <p:cNvPr id="47114" name="Rectangle 5"/>
            <p:cNvSpPr>
              <a:spLocks noChangeArrowheads="1"/>
            </p:cNvSpPr>
            <p:nvPr/>
          </p:nvSpPr>
          <p:spPr bwMode="auto">
            <a:xfrm>
              <a:off x="7143768" y="4572008"/>
              <a:ext cx="719137" cy="649288"/>
            </a:xfrm>
            <a:prstGeom prst="rect">
              <a:avLst/>
            </a:prstGeom>
            <a:solidFill>
              <a:srgbClr val="00FF00"/>
            </a:solidFill>
            <a:ln w="9525" algn="ctr">
              <a:solidFill>
                <a:schemeClr val="accent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grpSp>
      <p:sp>
        <p:nvSpPr>
          <p:cNvPr id="19" name="Rectangle 18"/>
          <p:cNvSpPr/>
          <p:nvPr/>
        </p:nvSpPr>
        <p:spPr>
          <a:xfrm>
            <a:off x="4143375" y="3500438"/>
            <a:ext cx="4714875" cy="300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9"/>
                                        </p:tgtEl>
                                        <p:attrNameLst>
                                          <p:attrName>ppt_w</p:attrName>
                                        </p:attrNameLst>
                                      </p:cBhvr>
                                      <p:tavLst>
                                        <p:tav tm="0">
                                          <p:val>
                                            <p:strVal val="ppt_w"/>
                                          </p:val>
                                        </p:tav>
                                        <p:tav tm="100000">
                                          <p:val>
                                            <p:strVal val="ppt_w*0.70"/>
                                          </p:val>
                                        </p:tav>
                                      </p:tavLst>
                                    </p:anim>
                                    <p:anim calcmode="lin" valueType="num">
                                      <p:cBhvr>
                                        <p:cTn id="7" dur="1000"/>
                                        <p:tgtEl>
                                          <p:spTgt spid="19"/>
                                        </p:tgtEl>
                                        <p:attrNameLst>
                                          <p:attrName>ppt_h</p:attrName>
                                        </p:attrNameLst>
                                      </p:cBhvr>
                                      <p:tavLst>
                                        <p:tav tm="0">
                                          <p:val>
                                            <p:strVal val="ppt_h"/>
                                          </p:val>
                                        </p:tav>
                                        <p:tav tm="100000">
                                          <p:val>
                                            <p:strVal val="ppt_h"/>
                                          </p:val>
                                        </p:tav>
                                      </p:tavLst>
                                    </p:anim>
                                    <p:animEffect transition="out" filter="fade">
                                      <p:cBhvr>
                                        <p:cTn id="8" dur="1000"/>
                                        <p:tgtEl>
                                          <p:spTgt spid="19"/>
                                        </p:tgtEl>
                                      </p:cBhvr>
                                    </p:animEffect>
                                    <p:set>
                                      <p:cBhvr>
                                        <p:cTn id="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714375" y="0"/>
            <a:ext cx="7497763" cy="1143000"/>
          </a:xfrm>
        </p:spPr>
        <p:txBody>
          <a:bodyPr/>
          <a:lstStyle/>
          <a:p>
            <a:pPr eaLnBrk="1" fontAlgn="auto" hangingPunct="1">
              <a:spcAft>
                <a:spcPts val="0"/>
              </a:spcAft>
              <a:defRPr/>
            </a:pPr>
            <a:r>
              <a:rPr lang="en-CA" dirty="0" smtClean="0">
                <a:solidFill>
                  <a:schemeClr val="tx2">
                    <a:satMod val="130000"/>
                  </a:schemeClr>
                </a:solidFill>
              </a:rPr>
              <a:t>Compression Concepts</a:t>
            </a:r>
            <a:endParaRPr lang="en-CA" dirty="0">
              <a:solidFill>
                <a:schemeClr val="tx2">
                  <a:satMod val="130000"/>
                </a:schemeClr>
              </a:solidFill>
            </a:endParaRPr>
          </a:p>
        </p:txBody>
      </p:sp>
      <p:grpSp>
        <p:nvGrpSpPr>
          <p:cNvPr id="49155" name="Group 3"/>
          <p:cNvGrpSpPr>
            <a:grpSpLocks/>
          </p:cNvGrpSpPr>
          <p:nvPr/>
        </p:nvGrpSpPr>
        <p:grpSpPr bwMode="auto">
          <a:xfrm>
            <a:off x="-107950" y="2349500"/>
            <a:ext cx="4897438" cy="2406650"/>
            <a:chOff x="179388" y="2420938"/>
            <a:chExt cx="4897437" cy="2406650"/>
          </a:xfrm>
        </p:grpSpPr>
        <p:grpSp>
          <p:nvGrpSpPr>
            <p:cNvPr id="49159" name="Group 3"/>
            <p:cNvGrpSpPr>
              <a:grpSpLocks/>
            </p:cNvGrpSpPr>
            <p:nvPr/>
          </p:nvGrpSpPr>
          <p:grpSpPr bwMode="auto">
            <a:xfrm>
              <a:off x="900113" y="2492375"/>
              <a:ext cx="3024187" cy="2016125"/>
              <a:chOff x="703" y="981"/>
              <a:chExt cx="1905" cy="1270"/>
            </a:xfrm>
          </p:grpSpPr>
          <p:sp>
            <p:nvSpPr>
              <p:cNvPr id="49175" name="Rectangle 4"/>
              <p:cNvSpPr>
                <a:spLocks noChangeArrowheads="1"/>
              </p:cNvSpPr>
              <p:nvPr/>
            </p:nvSpPr>
            <p:spPr bwMode="auto">
              <a:xfrm>
                <a:off x="703" y="981"/>
                <a:ext cx="1905" cy="1270"/>
              </a:xfrm>
              <a:prstGeom prst="rect">
                <a:avLst/>
              </a:prstGeom>
              <a:solidFill>
                <a:srgbClr val="FFFF00"/>
              </a:solidFill>
              <a:ln w="9525" algn="ctr">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9176" name="Rectangle 5"/>
              <p:cNvSpPr>
                <a:spLocks noChangeArrowheads="1"/>
              </p:cNvSpPr>
              <p:nvPr/>
            </p:nvSpPr>
            <p:spPr bwMode="auto">
              <a:xfrm>
                <a:off x="1565" y="1570"/>
                <a:ext cx="453" cy="409"/>
              </a:xfrm>
              <a:prstGeom prst="rect">
                <a:avLst/>
              </a:prstGeom>
              <a:solidFill>
                <a:srgbClr val="00FF00"/>
              </a:solidFill>
              <a:ln w="9525" algn="ctr">
                <a:solidFill>
                  <a:schemeClr val="accent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grpSp>
        <p:sp>
          <p:nvSpPr>
            <p:cNvPr id="49160" name="Rectangle 6"/>
            <p:cNvSpPr>
              <a:spLocks noChangeArrowheads="1"/>
            </p:cNvSpPr>
            <p:nvPr/>
          </p:nvSpPr>
          <p:spPr bwMode="auto">
            <a:xfrm>
              <a:off x="900113" y="2493963"/>
              <a:ext cx="3024187" cy="9366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9161" name="Rectangle 7"/>
            <p:cNvSpPr>
              <a:spLocks noChangeArrowheads="1"/>
            </p:cNvSpPr>
            <p:nvPr/>
          </p:nvSpPr>
          <p:spPr bwMode="auto">
            <a:xfrm>
              <a:off x="900113" y="3430588"/>
              <a:ext cx="1368425" cy="1079500"/>
            </a:xfrm>
            <a:prstGeom prst="rect">
              <a:avLst/>
            </a:prstGeom>
            <a:noFill/>
            <a:ln w="38100" algn="ctr">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9162" name="Rectangle 8"/>
            <p:cNvSpPr>
              <a:spLocks noChangeArrowheads="1"/>
            </p:cNvSpPr>
            <p:nvPr/>
          </p:nvSpPr>
          <p:spPr bwMode="auto">
            <a:xfrm>
              <a:off x="2989263" y="3430588"/>
              <a:ext cx="935037" cy="1079500"/>
            </a:xfrm>
            <a:prstGeom prst="rect">
              <a:avLst/>
            </a:prstGeom>
            <a:noFill/>
            <a:ln w="63500" algn="ctr">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9163" name="Rectangle 9"/>
            <p:cNvSpPr>
              <a:spLocks noChangeArrowheads="1"/>
            </p:cNvSpPr>
            <p:nvPr/>
          </p:nvSpPr>
          <p:spPr bwMode="auto">
            <a:xfrm>
              <a:off x="2268538" y="4078288"/>
              <a:ext cx="720725" cy="431800"/>
            </a:xfrm>
            <a:prstGeom prst="rect">
              <a:avLst/>
            </a:prstGeom>
            <a:noFill/>
            <a:ln w="5715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9164" name="Rectangle 13"/>
            <p:cNvSpPr>
              <a:spLocks noChangeArrowheads="1"/>
            </p:cNvSpPr>
            <p:nvPr/>
          </p:nvSpPr>
          <p:spPr bwMode="auto">
            <a:xfrm>
              <a:off x="2268538" y="3429000"/>
              <a:ext cx="647700" cy="574675"/>
            </a:xfrm>
            <a:prstGeom prst="rect">
              <a:avLst/>
            </a:prstGeom>
            <a:noFill/>
            <a:ln w="53975" algn="ctr">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1800"/>
            </a:p>
          </p:txBody>
        </p:sp>
        <p:sp>
          <p:nvSpPr>
            <p:cNvPr id="49165" name="Rectangle 14"/>
            <p:cNvSpPr>
              <a:spLocks noChangeArrowheads="1"/>
            </p:cNvSpPr>
            <p:nvPr/>
          </p:nvSpPr>
          <p:spPr bwMode="auto">
            <a:xfrm>
              <a:off x="3851275" y="4365625"/>
              <a:ext cx="8286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0"/>
                </a:spcBef>
                <a:buClr>
                  <a:srgbClr val="003366"/>
                </a:buClr>
                <a:buSzPct val="100000"/>
                <a:buFont typeface="Arial" panose="020B0604020202020204" pitchFamily="34" charset="0"/>
                <a:buNone/>
              </a:pPr>
              <a:r>
                <a:rPr lang="en-US" altLang="en-US" sz="1600" b="1">
                  <a:latin typeface="Arial" panose="020B0604020202020204" pitchFamily="34" charset="0"/>
                </a:rPr>
                <a:t>(200,0)</a:t>
              </a:r>
            </a:p>
          </p:txBody>
        </p:sp>
        <p:sp>
          <p:nvSpPr>
            <p:cNvPr id="49166" name="Text Box 15"/>
            <p:cNvSpPr txBox="1">
              <a:spLocks noChangeArrowheads="1"/>
            </p:cNvSpPr>
            <p:nvPr/>
          </p:nvSpPr>
          <p:spPr bwMode="auto">
            <a:xfrm>
              <a:off x="3779838" y="3357563"/>
              <a:ext cx="11525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latin typeface="Arial" panose="020B0604020202020204" pitchFamily="34" charset="0"/>
                </a:rPr>
                <a:t>(200,50)</a:t>
              </a:r>
            </a:p>
          </p:txBody>
        </p:sp>
        <p:sp>
          <p:nvSpPr>
            <p:cNvPr id="49167" name="Text Box 18"/>
            <p:cNvSpPr txBox="1">
              <a:spLocks noChangeArrowheads="1"/>
            </p:cNvSpPr>
            <p:nvPr/>
          </p:nvSpPr>
          <p:spPr bwMode="auto">
            <a:xfrm>
              <a:off x="179388" y="4437063"/>
              <a:ext cx="1116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latin typeface="Arial" panose="020B0604020202020204" pitchFamily="34" charset="0"/>
                </a:rPr>
                <a:t>(0,0)</a:t>
              </a:r>
            </a:p>
          </p:txBody>
        </p:sp>
        <p:sp>
          <p:nvSpPr>
            <p:cNvPr id="49168" name="Text Box 19"/>
            <p:cNvSpPr txBox="1">
              <a:spLocks noChangeArrowheads="1"/>
            </p:cNvSpPr>
            <p:nvPr/>
          </p:nvSpPr>
          <p:spPr bwMode="auto">
            <a:xfrm>
              <a:off x="3779838" y="2420938"/>
              <a:ext cx="129698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latin typeface="Arial" panose="020B0604020202020204" pitchFamily="34" charset="0"/>
                </a:rPr>
                <a:t>(200,100)</a:t>
              </a:r>
            </a:p>
          </p:txBody>
        </p:sp>
        <p:sp>
          <p:nvSpPr>
            <p:cNvPr id="49169" name="Text Box 21"/>
            <p:cNvSpPr txBox="1">
              <a:spLocks noChangeArrowheads="1"/>
            </p:cNvSpPr>
            <p:nvPr/>
          </p:nvSpPr>
          <p:spPr bwMode="auto">
            <a:xfrm>
              <a:off x="1692275" y="4508500"/>
              <a:ext cx="93503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latin typeface="Arial" panose="020B0604020202020204" pitchFamily="34" charset="0"/>
                </a:rPr>
                <a:t>(80,0)</a:t>
              </a:r>
            </a:p>
          </p:txBody>
        </p:sp>
        <p:sp>
          <p:nvSpPr>
            <p:cNvPr id="49170" name="Text Box 22"/>
            <p:cNvSpPr txBox="1">
              <a:spLocks noChangeArrowheads="1"/>
            </p:cNvSpPr>
            <p:nvPr/>
          </p:nvSpPr>
          <p:spPr bwMode="auto">
            <a:xfrm>
              <a:off x="1331913" y="3357563"/>
              <a:ext cx="9366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solidFill>
                    <a:schemeClr val="bg2"/>
                  </a:solidFill>
                  <a:latin typeface="Arial" panose="020B0604020202020204" pitchFamily="34" charset="0"/>
                </a:rPr>
                <a:t>(80,50)</a:t>
              </a:r>
            </a:p>
          </p:txBody>
        </p:sp>
        <p:sp>
          <p:nvSpPr>
            <p:cNvPr id="49171" name="Text Box 23"/>
            <p:cNvSpPr txBox="1">
              <a:spLocks noChangeArrowheads="1"/>
            </p:cNvSpPr>
            <p:nvPr/>
          </p:nvSpPr>
          <p:spPr bwMode="auto">
            <a:xfrm>
              <a:off x="2771775" y="3357563"/>
              <a:ext cx="10810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solidFill>
                    <a:schemeClr val="bg2"/>
                  </a:solidFill>
                  <a:latin typeface="Arial" panose="020B0604020202020204" pitchFamily="34" charset="0"/>
                </a:rPr>
                <a:t>(130,50)</a:t>
              </a:r>
            </a:p>
          </p:txBody>
        </p:sp>
        <p:sp>
          <p:nvSpPr>
            <p:cNvPr id="49172" name="Text Box 24"/>
            <p:cNvSpPr txBox="1">
              <a:spLocks noChangeArrowheads="1"/>
            </p:cNvSpPr>
            <p:nvPr/>
          </p:nvSpPr>
          <p:spPr bwMode="auto">
            <a:xfrm>
              <a:off x="2627313" y="4508500"/>
              <a:ext cx="9366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latin typeface="Arial" panose="020B0604020202020204" pitchFamily="34" charset="0"/>
                </a:rPr>
                <a:t>(130,0)</a:t>
              </a:r>
            </a:p>
          </p:txBody>
        </p:sp>
        <p:sp>
          <p:nvSpPr>
            <p:cNvPr id="49173" name="Text Box 25"/>
            <p:cNvSpPr txBox="1">
              <a:spLocks noChangeArrowheads="1"/>
            </p:cNvSpPr>
            <p:nvPr/>
          </p:nvSpPr>
          <p:spPr bwMode="auto">
            <a:xfrm>
              <a:off x="2843213" y="3862388"/>
              <a:ext cx="108108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solidFill>
                    <a:schemeClr val="bg2"/>
                  </a:solidFill>
                  <a:latin typeface="Arial" panose="020B0604020202020204" pitchFamily="34" charset="0"/>
                </a:rPr>
                <a:t>(130,20)</a:t>
              </a:r>
            </a:p>
          </p:txBody>
        </p:sp>
        <p:sp>
          <p:nvSpPr>
            <p:cNvPr id="49174" name="Text Box 26"/>
            <p:cNvSpPr txBox="1">
              <a:spLocks noChangeArrowheads="1"/>
            </p:cNvSpPr>
            <p:nvPr/>
          </p:nvSpPr>
          <p:spPr bwMode="auto">
            <a:xfrm>
              <a:off x="1258888" y="3933825"/>
              <a:ext cx="10810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93000"/>
                </a:lnSpc>
                <a:spcBef>
                  <a:spcPct val="50000"/>
                </a:spcBef>
                <a:buClr>
                  <a:srgbClr val="003366"/>
                </a:buClr>
                <a:buSzPct val="100000"/>
                <a:buFont typeface="Arial" panose="020B0604020202020204" pitchFamily="34" charset="0"/>
                <a:buNone/>
              </a:pPr>
              <a:r>
                <a:rPr lang="en-US" altLang="en-US" sz="1600" b="1">
                  <a:solidFill>
                    <a:schemeClr val="bg2"/>
                  </a:solidFill>
                  <a:latin typeface="Arial" panose="020B0604020202020204" pitchFamily="34" charset="0"/>
                </a:rPr>
                <a:t>(80,20)</a:t>
              </a:r>
            </a:p>
          </p:txBody>
        </p:sp>
      </p:grpSp>
      <p:sp>
        <p:nvSpPr>
          <p:cNvPr id="49156" name="Rectangle 22"/>
          <p:cNvSpPr>
            <a:spLocks noChangeArrowheads="1"/>
          </p:cNvSpPr>
          <p:nvPr/>
        </p:nvSpPr>
        <p:spPr bwMode="auto">
          <a:xfrm>
            <a:off x="4786313" y="4000500"/>
            <a:ext cx="4000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000" b="1"/>
              <a:t>Store:</a:t>
            </a:r>
          </a:p>
          <a:p>
            <a:pPr eaLnBrk="1" hangingPunct="1">
              <a:spcBef>
                <a:spcPct val="0"/>
              </a:spcBef>
              <a:buClrTx/>
              <a:buSzTx/>
              <a:buFontTx/>
              <a:buNone/>
            </a:pPr>
            <a:r>
              <a:rPr lang="en-CA" altLang="en-US" sz="2000"/>
              <a:t>startx= 1 byte</a:t>
            </a:r>
          </a:p>
          <a:p>
            <a:pPr eaLnBrk="1" hangingPunct="1">
              <a:spcBef>
                <a:spcPct val="0"/>
              </a:spcBef>
              <a:buClrTx/>
              <a:buSzTx/>
              <a:buFontTx/>
              <a:buNone/>
            </a:pPr>
            <a:r>
              <a:rPr lang="en-CA" altLang="en-US" sz="2000"/>
              <a:t>starty = 1 byte</a:t>
            </a:r>
          </a:p>
          <a:p>
            <a:pPr eaLnBrk="1" hangingPunct="1">
              <a:spcBef>
                <a:spcPct val="0"/>
              </a:spcBef>
              <a:buClrTx/>
              <a:buSzTx/>
              <a:buFontTx/>
              <a:buNone/>
            </a:pPr>
            <a:r>
              <a:rPr lang="en-CA" altLang="en-US" sz="2000"/>
              <a:t>endx   = 1 byte</a:t>
            </a:r>
          </a:p>
          <a:p>
            <a:pPr eaLnBrk="1" hangingPunct="1">
              <a:spcBef>
                <a:spcPct val="0"/>
              </a:spcBef>
              <a:buClrTx/>
              <a:buSzTx/>
              <a:buFontTx/>
              <a:buNone/>
            </a:pPr>
            <a:r>
              <a:rPr lang="en-CA" altLang="en-US" sz="2000"/>
              <a:t>endy   = 1 byte</a:t>
            </a:r>
          </a:p>
          <a:p>
            <a:pPr eaLnBrk="1" hangingPunct="1">
              <a:spcBef>
                <a:spcPct val="0"/>
              </a:spcBef>
              <a:buClrTx/>
              <a:buSzTx/>
              <a:buFontTx/>
              <a:buNone/>
            </a:pPr>
            <a:r>
              <a:rPr lang="en-CA" altLang="en-US" sz="2000"/>
              <a:t>color   = 3 byte</a:t>
            </a:r>
          </a:p>
          <a:p>
            <a:pPr eaLnBrk="1" hangingPunct="1">
              <a:spcBef>
                <a:spcPct val="0"/>
              </a:spcBef>
              <a:buClrTx/>
              <a:buSzTx/>
              <a:buFontTx/>
              <a:buNone/>
            </a:pPr>
            <a:r>
              <a:rPr lang="en-CA" altLang="en-US" sz="2000"/>
              <a:t>Each shape: record 7 bytes </a:t>
            </a:r>
          </a:p>
          <a:p>
            <a:pPr eaLnBrk="1" hangingPunct="1">
              <a:spcBef>
                <a:spcPct val="0"/>
              </a:spcBef>
              <a:buClrTx/>
              <a:buSzTx/>
              <a:buFontTx/>
              <a:buNone/>
            </a:pPr>
            <a:r>
              <a:rPr lang="en-CA" altLang="en-US" sz="2000" b="1"/>
              <a:t>Multiply by 5 shapes = 35 bytes</a:t>
            </a:r>
            <a:r>
              <a:rPr lang="en-CA" altLang="en-US" sz="1800"/>
              <a:t>!</a:t>
            </a:r>
          </a:p>
        </p:txBody>
      </p:sp>
      <p:sp>
        <p:nvSpPr>
          <p:cNvPr id="26" name="Text Box 11"/>
          <p:cNvSpPr txBox="1">
            <a:spLocks noChangeArrowheads="1"/>
          </p:cNvSpPr>
          <p:nvPr/>
        </p:nvSpPr>
        <p:spPr bwMode="auto">
          <a:xfrm>
            <a:off x="4643438" y="836613"/>
            <a:ext cx="4321175" cy="286543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lnSpc>
                <a:spcPct val="93000"/>
              </a:lnSpc>
              <a:spcBef>
                <a:spcPct val="50000"/>
              </a:spcBef>
              <a:buClr>
                <a:srgbClr val="003366"/>
              </a:buClr>
              <a:buSzPct val="100000"/>
              <a:buFont typeface="Arial" panose="020B0604020202020204" pitchFamily="34" charset="0"/>
              <a:buNone/>
            </a:pPr>
            <a:r>
              <a:rPr lang="en-US" altLang="en-US" sz="2000" b="1" i="1">
                <a:latin typeface="Arial" panose="020B0604020202020204" pitchFamily="34" charset="0"/>
              </a:rPr>
              <a:t>Record (store) this info:</a:t>
            </a:r>
            <a:br>
              <a:rPr lang="en-US" altLang="en-US" sz="2000" b="1" i="1">
                <a:latin typeface="Arial" panose="020B0604020202020204" pitchFamily="34" charset="0"/>
              </a:rPr>
            </a:br>
            <a:r>
              <a:rPr lang="en-US" altLang="en-US" sz="2000" b="1" i="1">
                <a:latin typeface="Arial" panose="020B0604020202020204" pitchFamily="34" charset="0"/>
              </a:rPr>
              <a:t>startx,starty,endx,endy,color</a:t>
            </a:r>
          </a:p>
          <a:p>
            <a:pPr eaLnBrk="1" hangingPunct="1">
              <a:lnSpc>
                <a:spcPct val="93000"/>
              </a:lnSpc>
              <a:spcBef>
                <a:spcPct val="50000"/>
              </a:spcBef>
              <a:buClr>
                <a:srgbClr val="003366"/>
              </a:buClr>
              <a:buSzPct val="100000"/>
              <a:buFont typeface="Arial" panose="020B0604020202020204" pitchFamily="34" charset="0"/>
              <a:buChar char="•"/>
            </a:pPr>
            <a:r>
              <a:rPr lang="en-US" altLang="en-US" sz="2000">
                <a:solidFill>
                  <a:srgbClr val="FF3300"/>
                </a:solidFill>
                <a:latin typeface="Arial" panose="020B0604020202020204" pitchFamily="34" charset="0"/>
              </a:rPr>
              <a:t>0,50,200,100, #FFFF00</a:t>
            </a:r>
          </a:p>
          <a:p>
            <a:pPr eaLnBrk="1" hangingPunct="1">
              <a:lnSpc>
                <a:spcPct val="93000"/>
              </a:lnSpc>
              <a:spcBef>
                <a:spcPct val="50000"/>
              </a:spcBef>
              <a:buClr>
                <a:srgbClr val="003366"/>
              </a:buClr>
              <a:buSzPct val="100000"/>
              <a:buFont typeface="Arial" panose="020B0604020202020204" pitchFamily="34" charset="0"/>
              <a:buChar char="•"/>
            </a:pPr>
            <a:r>
              <a:rPr lang="en-US" altLang="en-US" sz="2000">
                <a:solidFill>
                  <a:srgbClr val="66FFFF"/>
                </a:solidFill>
                <a:latin typeface="Arial" panose="020B0604020202020204" pitchFamily="34" charset="0"/>
              </a:rPr>
              <a:t>0,0,80,50, #FFFF00</a:t>
            </a:r>
            <a:r>
              <a:rPr lang="en-US" altLang="en-US" sz="2000">
                <a:latin typeface="Arial" panose="020B0604020202020204" pitchFamily="34" charset="0"/>
              </a:rPr>
              <a:t> </a:t>
            </a:r>
          </a:p>
          <a:p>
            <a:pPr eaLnBrk="1" hangingPunct="1">
              <a:lnSpc>
                <a:spcPct val="93000"/>
              </a:lnSpc>
              <a:spcBef>
                <a:spcPct val="50000"/>
              </a:spcBef>
              <a:buClr>
                <a:srgbClr val="003366"/>
              </a:buClr>
              <a:buSzPct val="100000"/>
              <a:buFont typeface="Arial" panose="020B0604020202020204" pitchFamily="34" charset="0"/>
              <a:buChar char="•"/>
            </a:pPr>
            <a:r>
              <a:rPr lang="en-US" altLang="en-US" sz="2000">
                <a:solidFill>
                  <a:srgbClr val="FF00FF"/>
                </a:solidFill>
                <a:latin typeface="Arial" panose="020B0604020202020204" pitchFamily="34" charset="0"/>
              </a:rPr>
              <a:t>80,0,130,20, #FFFF00</a:t>
            </a:r>
            <a:r>
              <a:rPr lang="en-US" altLang="en-US" sz="2000">
                <a:latin typeface="Arial" panose="020B0604020202020204" pitchFamily="34" charset="0"/>
              </a:rPr>
              <a:t> </a:t>
            </a:r>
          </a:p>
          <a:p>
            <a:pPr eaLnBrk="1" hangingPunct="1">
              <a:lnSpc>
                <a:spcPct val="93000"/>
              </a:lnSpc>
              <a:spcBef>
                <a:spcPct val="50000"/>
              </a:spcBef>
              <a:buClr>
                <a:srgbClr val="003366"/>
              </a:buClr>
              <a:buSzPct val="100000"/>
              <a:buFont typeface="Arial" panose="020B0604020202020204" pitchFamily="34" charset="0"/>
              <a:buChar char="•"/>
            </a:pPr>
            <a:r>
              <a:rPr lang="en-US" altLang="en-US" sz="2000">
                <a:solidFill>
                  <a:srgbClr val="9900CC"/>
                </a:solidFill>
                <a:latin typeface="Arial" panose="020B0604020202020204" pitchFamily="34" charset="0"/>
              </a:rPr>
              <a:t>130,0,200,50, #FFFF00</a:t>
            </a:r>
            <a:endParaRPr lang="en-US" altLang="en-US" sz="2400">
              <a:solidFill>
                <a:schemeClr val="bg1"/>
              </a:solidFill>
              <a:latin typeface="Arial" panose="020B0604020202020204" pitchFamily="34" charset="0"/>
            </a:endParaRPr>
          </a:p>
          <a:p>
            <a:pPr eaLnBrk="1" hangingPunct="1">
              <a:lnSpc>
                <a:spcPct val="93000"/>
              </a:lnSpc>
              <a:spcBef>
                <a:spcPct val="50000"/>
              </a:spcBef>
              <a:buClr>
                <a:srgbClr val="003366"/>
              </a:buClr>
              <a:buSzPct val="100000"/>
              <a:buFont typeface="Arial" panose="020B0604020202020204" pitchFamily="34" charset="0"/>
              <a:buChar char="•"/>
            </a:pPr>
            <a:r>
              <a:rPr lang="en-US" altLang="en-US" sz="2000">
                <a:solidFill>
                  <a:srgbClr val="00FF00"/>
                </a:solidFill>
                <a:latin typeface="Arial" panose="020B0604020202020204" pitchFamily="34" charset="0"/>
              </a:rPr>
              <a:t>80,20,130,50, #00CC99</a:t>
            </a:r>
          </a:p>
        </p:txBody>
      </p:sp>
      <p:sp>
        <p:nvSpPr>
          <p:cNvPr id="2" name="Rectangle 1"/>
          <p:cNvSpPr/>
          <p:nvPr/>
        </p:nvSpPr>
        <p:spPr>
          <a:xfrm>
            <a:off x="392113" y="887413"/>
            <a:ext cx="8788400" cy="602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000" fill="hold"/>
                                        <p:tgtEl>
                                          <p:spTgt spid="26"/>
                                        </p:tgtEl>
                                        <p:attrNameLst>
                                          <p:attrName>ppt_w</p:attrName>
                                        </p:attrNameLst>
                                      </p:cBhvr>
                                      <p:tavLst>
                                        <p:tav tm="0">
                                          <p:val>
                                            <p:strVal val="#ppt_w*2.5"/>
                                          </p:val>
                                        </p:tav>
                                        <p:tav tm="100000">
                                          <p:val>
                                            <p:strVal val="#ppt_w"/>
                                          </p:val>
                                        </p:tav>
                                      </p:tavLst>
                                    </p:anim>
                                    <p:anim calcmode="lin" valueType="num">
                                      <p:cBhvr>
                                        <p:cTn id="14" dur="2000" fill="hold"/>
                                        <p:tgtEl>
                                          <p:spTgt spid="26"/>
                                        </p:tgtEl>
                                        <p:attrNameLst>
                                          <p:attrName>ppt_h</p:attrName>
                                        </p:attrNameLst>
                                      </p:cBhvr>
                                      <p:tavLst>
                                        <p:tav tm="0">
                                          <p:val>
                                            <p:strVal val="#ppt_h*0.01"/>
                                          </p:val>
                                        </p:tav>
                                        <p:tav tm="100000">
                                          <p:val>
                                            <p:strVal val="#ppt_h"/>
                                          </p:val>
                                        </p:tav>
                                      </p:tavLst>
                                    </p:anim>
                                    <p:anim calcmode="lin" valueType="num">
                                      <p:cBhvr>
                                        <p:cTn id="15" dur="2000" fill="hold"/>
                                        <p:tgtEl>
                                          <p:spTgt spid="26"/>
                                        </p:tgtEl>
                                        <p:attrNameLst>
                                          <p:attrName>ppt_x</p:attrName>
                                        </p:attrNameLst>
                                      </p:cBhvr>
                                      <p:tavLst>
                                        <p:tav tm="0">
                                          <p:val>
                                            <p:strVal val="#ppt_x"/>
                                          </p:val>
                                        </p:tav>
                                        <p:tav tm="100000">
                                          <p:val>
                                            <p:strVal val="#ppt_x"/>
                                          </p:val>
                                        </p:tav>
                                      </p:tavLst>
                                    </p:anim>
                                    <p:anim calcmode="lin" valueType="num">
                                      <p:cBhvr>
                                        <p:cTn id="16" dur="2000" fill="hold"/>
                                        <p:tgtEl>
                                          <p:spTgt spid="26"/>
                                        </p:tgtEl>
                                        <p:attrNameLst>
                                          <p:attrName>ppt_y</p:attrName>
                                        </p:attrNameLst>
                                      </p:cBhvr>
                                      <p:tavLst>
                                        <p:tav tm="0">
                                          <p:val>
                                            <p:strVal val="#ppt_h+1"/>
                                          </p:val>
                                        </p:tav>
                                        <p:tav tm="100000">
                                          <p:val>
                                            <p:strVal val="#ppt_y"/>
                                          </p:val>
                                        </p:tav>
                                      </p:tavLst>
                                    </p:anim>
                                    <p:animEffect transition="in" filter="fade">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8875" y="1571625"/>
            <a:ext cx="6429375" cy="2114550"/>
          </a:xfrm>
        </p:spPr>
        <p:txBody>
          <a:bodyPr/>
          <a:lstStyle/>
          <a:p>
            <a:pPr eaLnBrk="1" fontAlgn="auto" hangingPunct="1">
              <a:spcAft>
                <a:spcPts val="0"/>
              </a:spcAft>
              <a:defRPr/>
            </a:pPr>
            <a:r>
              <a:rPr lang="en-CA" dirty="0" smtClean="0">
                <a:solidFill>
                  <a:schemeClr val="tx2">
                    <a:satMod val="130000"/>
                  </a:schemeClr>
                </a:solidFill>
              </a:rPr>
              <a:t>Graphics Continued</a:t>
            </a:r>
            <a:endParaRPr lang="en-CA" dirty="0">
              <a:solidFill>
                <a:schemeClr val="tx2">
                  <a:satMod val="130000"/>
                </a:schemeClr>
              </a:solidFill>
            </a:endParaRPr>
          </a:p>
        </p:txBody>
      </p:sp>
      <p:sp>
        <p:nvSpPr>
          <p:cNvPr id="5" name="Text Placeholder 4"/>
          <p:cNvSpPr>
            <a:spLocks noGrp="1"/>
          </p:cNvSpPr>
          <p:nvPr>
            <p:ph type="body" idx="1"/>
          </p:nvPr>
        </p:nvSpPr>
        <p:spPr>
          <a:xfrm>
            <a:off x="2428875" y="0"/>
            <a:ext cx="6400800" cy="1509713"/>
          </a:xfrm>
        </p:spPr>
        <p:txBody>
          <a:bodyPr>
            <a:normAutofit/>
          </a:bodyPr>
          <a:lstStyle/>
          <a:p>
            <a:pPr eaLnBrk="1" fontAlgn="auto" hangingPunct="1">
              <a:spcAft>
                <a:spcPts val="0"/>
              </a:spcAft>
              <a:buFont typeface="Wingdings 2"/>
              <a:buNone/>
              <a:defRPr/>
            </a:pPr>
            <a:r>
              <a:rPr lang="en-CA" dirty="0" smtClean="0"/>
              <a:t>Computer Science 1033 – Week 5</a:t>
            </a:r>
            <a:endParaRPr lang="en-CA" dirty="0"/>
          </a:p>
        </p:txBody>
      </p:sp>
      <p:sp>
        <p:nvSpPr>
          <p:cNvPr id="14340" name="TextBox 6"/>
          <p:cNvSpPr txBox="1">
            <a:spLocks noChangeArrowheads="1"/>
          </p:cNvSpPr>
          <p:nvPr/>
        </p:nvSpPr>
        <p:spPr bwMode="auto">
          <a:xfrm>
            <a:off x="2357438" y="6211888"/>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i="1">
                <a:solidFill>
                  <a:schemeClr val="accent1"/>
                </a:solidFill>
              </a:rPr>
              <a:t>“Give a person a fish and you feed them for a day; teach that person to use the Internet and they won't bother you for weeks”.</a:t>
            </a:r>
            <a:r>
              <a:rPr lang="en-CA" altLang="en-US" sz="1800">
                <a:solidFill>
                  <a:schemeClr val="accent1"/>
                </a:solidFill>
                <a:sym typeface="Wingdings" panose="05000000000000000000" pitchFamily="2" charset="2"/>
              </a:rPr>
              <a:t></a:t>
            </a:r>
            <a:r>
              <a:rPr lang="en-CA" altLang="en-US" sz="1800">
                <a:solidFill>
                  <a:schemeClr val="accent1"/>
                </a:solidFill>
              </a:rPr>
              <a:t>  </a:t>
            </a:r>
            <a:r>
              <a:rPr lang="en-CA" altLang="en-US" sz="1800" i="1">
                <a:solidFill>
                  <a:schemeClr val="accent1"/>
                </a:solidFill>
              </a:rPr>
              <a:t>Anonymous</a:t>
            </a:r>
            <a:endParaRPr lang="en-CA" altLang="en-US" sz="1800">
              <a:solidFill>
                <a:schemeClr val="accent1"/>
              </a:solidFill>
            </a:endParaRPr>
          </a:p>
        </p:txBody>
      </p:sp>
      <p:pic>
        <p:nvPicPr>
          <p:cNvPr id="14341"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781300"/>
            <a:ext cx="36385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AMAZING: </a:t>
            </a:r>
            <a:endParaRPr lang="en-CA" dirty="0">
              <a:solidFill>
                <a:schemeClr val="tx2">
                  <a:satMod val="130000"/>
                </a:schemeClr>
              </a:solidFill>
            </a:endParaRPr>
          </a:p>
        </p:txBody>
      </p:sp>
      <p:sp>
        <p:nvSpPr>
          <p:cNvPr id="51203" name="Content Placeholder 3"/>
          <p:cNvSpPr>
            <a:spLocks noGrp="1"/>
          </p:cNvSpPr>
          <p:nvPr>
            <p:ph idx="1"/>
          </p:nvPr>
        </p:nvSpPr>
        <p:spPr/>
        <p:txBody>
          <a:bodyPr/>
          <a:lstStyle/>
          <a:p>
            <a:pPr eaLnBrk="1" hangingPunct="1"/>
            <a:r>
              <a:rPr lang="en-CA" altLang="en-US" smtClean="0"/>
              <a:t>35 bytes vs 60,000 bytes!</a:t>
            </a:r>
          </a:p>
          <a:p>
            <a:pPr eaLnBrk="1" hangingPunct="1"/>
            <a:r>
              <a:rPr lang="en-CA" altLang="en-US" smtClean="0"/>
              <a:t>NOTE: </a:t>
            </a:r>
          </a:p>
          <a:p>
            <a:pPr lvl="1" eaLnBrk="1" hangingPunct="1"/>
            <a:r>
              <a:rPr lang="en-CA" altLang="en-US" smtClean="0"/>
              <a:t>This idea works great with rectangular shapes but gets a lot more complicated when curves are involved!</a:t>
            </a:r>
          </a:p>
          <a:p>
            <a:pPr lvl="1" eaLnBrk="1" hangingPunct="1"/>
            <a:r>
              <a:rPr lang="en-CA" altLang="en-US" smtClean="0"/>
              <a:t>GIF compressions are, in reality, a bit, a lot more complicated </a:t>
            </a:r>
          </a:p>
          <a:p>
            <a:pPr eaLnBrk="1" hangingPunct="1"/>
            <a:r>
              <a:rPr lang="en-CA" altLang="en-US" smtClean="0"/>
              <a:t>Thus compression aids with making smaller file size…downloads faster images </a:t>
            </a:r>
          </a:p>
          <a:p>
            <a:pPr eaLnBrk="1" hangingPunct="1">
              <a:buFont typeface="Wingdings 2" panose="05020102010507070707" pitchFamily="18" charset="2"/>
              <a:buNone/>
            </a:pPr>
            <a:endParaRPr lang="en-CA" altLang="en-US" smtClean="0"/>
          </a:p>
        </p:txBody>
      </p:sp>
      <p:cxnSp>
        <p:nvCxnSpPr>
          <p:cNvPr id="4" name="Straight Connector 3"/>
          <p:cNvCxnSpPr/>
          <p:nvPr/>
        </p:nvCxnSpPr>
        <p:spPr>
          <a:xfrm>
            <a:off x="6156325" y="4076700"/>
            <a:ext cx="792163"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smtClean="0">
                <a:solidFill>
                  <a:schemeClr val="tx2">
                    <a:satMod val="130000"/>
                  </a:schemeClr>
                </a:solidFill>
              </a:rPr>
              <a:t>Other Compression Ideas</a:t>
            </a:r>
            <a:endParaRPr lang="en-CA" dirty="0">
              <a:solidFill>
                <a:schemeClr val="tx2">
                  <a:satMod val="130000"/>
                </a:schemeClr>
              </a:solidFill>
            </a:endParaRPr>
          </a:p>
        </p:txBody>
      </p:sp>
      <p:sp>
        <p:nvSpPr>
          <p:cNvPr id="3" name="Content Placeholder 2"/>
          <p:cNvSpPr>
            <a:spLocks noGrp="1"/>
          </p:cNvSpPr>
          <p:nvPr>
            <p:ph idx="1"/>
          </p:nvPr>
        </p:nvSpPr>
        <p:spPr>
          <a:xfrm>
            <a:off x="714375" y="1071563"/>
            <a:ext cx="8077200" cy="5786437"/>
          </a:xfrm>
        </p:spPr>
        <p:txBody>
          <a:bodyPr/>
          <a:lstStyle/>
          <a:p>
            <a:pPr eaLnBrk="1" hangingPunct="1"/>
            <a:r>
              <a:rPr lang="en-CA" altLang="en-US" dirty="0" smtClean="0"/>
              <a:t>Looks for patterns, for example:   </a:t>
            </a:r>
            <a:r>
              <a:rPr lang="en-CA" altLang="en-US" dirty="0" smtClean="0"/>
              <a:t>143451434514345</a:t>
            </a:r>
            <a:endParaRPr lang="en-CA" altLang="en-US" dirty="0" smtClean="0"/>
          </a:p>
          <a:p>
            <a:pPr eaLnBrk="1" hangingPunct="1"/>
            <a:r>
              <a:rPr lang="en-CA" altLang="en-US" dirty="0" smtClean="0"/>
              <a:t>If “1” represents pattern </a:t>
            </a:r>
            <a:r>
              <a:rPr lang="en-CA" altLang="en-US" dirty="0" smtClean="0"/>
              <a:t>14345</a:t>
            </a:r>
            <a:r>
              <a:rPr lang="en-CA" altLang="en-US" dirty="0" smtClean="0"/>
              <a:t>,  compresses it to “111”</a:t>
            </a:r>
          </a:p>
          <a:p>
            <a:pPr eaLnBrk="1" hangingPunct="1"/>
            <a:r>
              <a:rPr lang="en-CA" altLang="en-US" dirty="0" smtClean="0"/>
              <a:t>Build a decoding hash table</a:t>
            </a:r>
          </a:p>
          <a:p>
            <a:pPr lvl="1" eaLnBrk="1" hangingPunct="1"/>
            <a:r>
              <a:rPr lang="en-CA" altLang="en-US" dirty="0" smtClean="0"/>
              <a:t>0   13245</a:t>
            </a:r>
          </a:p>
          <a:p>
            <a:pPr lvl="1" eaLnBrk="1" hangingPunct="1"/>
            <a:r>
              <a:rPr lang="en-CA" altLang="en-US" dirty="0" smtClean="0"/>
              <a:t>1    </a:t>
            </a:r>
            <a:r>
              <a:rPr lang="en-CA" altLang="en-US" dirty="0" smtClean="0"/>
              <a:t>14345</a:t>
            </a:r>
            <a:endParaRPr lang="en-CA" altLang="en-US" dirty="0" smtClean="0"/>
          </a:p>
          <a:p>
            <a:pPr lvl="1" eaLnBrk="1" hangingPunct="1"/>
            <a:r>
              <a:rPr lang="en-CA" altLang="en-US" dirty="0" smtClean="0"/>
              <a:t>2    23423</a:t>
            </a:r>
          </a:p>
          <a:p>
            <a:pPr lvl="1" eaLnBrk="1" hangingPunct="1"/>
            <a:r>
              <a:rPr lang="en-CA" altLang="en-US" dirty="0" smtClean="0"/>
              <a:t>3    11223 </a:t>
            </a:r>
          </a:p>
          <a:p>
            <a:pPr eaLnBrk="1" hangingPunct="1"/>
            <a:endParaRPr lang="en-CA" altLang="en-US" dirty="0" smtClean="0"/>
          </a:p>
        </p:txBody>
      </p:sp>
      <p:sp>
        <p:nvSpPr>
          <p:cNvPr id="4" name="Rectangle 3"/>
          <p:cNvSpPr>
            <a:spLocks noChangeArrowheads="1"/>
          </p:cNvSpPr>
          <p:nvPr/>
        </p:nvSpPr>
        <p:spPr bwMode="auto">
          <a:xfrm>
            <a:off x="3779838" y="4005263"/>
            <a:ext cx="4857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400" b="1" dirty="0"/>
              <a:t>Pattern:</a:t>
            </a:r>
          </a:p>
          <a:p>
            <a:pPr eaLnBrk="1" hangingPunct="1">
              <a:spcBef>
                <a:spcPct val="0"/>
              </a:spcBef>
              <a:buClrTx/>
              <a:buSzTx/>
              <a:buFontTx/>
              <a:buNone/>
            </a:pPr>
            <a:r>
              <a:rPr lang="en-CA" altLang="en-US" sz="2400" dirty="0" smtClean="0">
                <a:latin typeface="Courier New" panose="02070309020205020404" pitchFamily="49" charset="0"/>
                <a:cs typeface="Courier New" panose="02070309020205020404" pitchFamily="49" charset="0"/>
              </a:rPr>
              <a:t>1324523423143451122323423</a:t>
            </a:r>
            <a:endParaRPr lang="en-CA" altLang="en-US" sz="2400" dirty="0">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CA" altLang="en-US" sz="2400" dirty="0">
                <a:cs typeface="Courier New" panose="02070309020205020404" pitchFamily="49" charset="0"/>
              </a:rPr>
              <a:t>Based on table will map to</a:t>
            </a:r>
          </a:p>
          <a:p>
            <a:pPr eaLnBrk="1" hangingPunct="1">
              <a:spcBef>
                <a:spcPct val="0"/>
              </a:spcBef>
              <a:buClrTx/>
              <a:buSzTx/>
              <a:buFontTx/>
              <a:buNone/>
            </a:pPr>
            <a:r>
              <a:rPr lang="en-CA" altLang="en-US" sz="2400" dirty="0">
                <a:latin typeface="Courier New" panose="02070309020205020404" pitchFamily="49" charset="0"/>
                <a:cs typeface="Courier New" panose="02070309020205020404" pitchFamily="49" charset="0"/>
              </a:rPr>
              <a:t>02132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2875"/>
            <a:ext cx="8461375" cy="765845"/>
          </a:xfrm>
        </p:spPr>
        <p:txBody>
          <a:bodyPr>
            <a:normAutofit fontScale="90000"/>
          </a:bodyPr>
          <a:lstStyle/>
          <a:p>
            <a:pPr>
              <a:defRPr/>
            </a:pPr>
            <a:r>
              <a:rPr lang="en-US" dirty="0" smtClean="0"/>
              <a:t>Compression Tricks – Compressing Words (for example text in a dictionary)</a:t>
            </a:r>
            <a:endParaRPr lang="en-US" dirty="0"/>
          </a:p>
        </p:txBody>
      </p:sp>
      <p:sp>
        <p:nvSpPr>
          <p:cNvPr id="3" name="Content Placeholder 2"/>
          <p:cNvSpPr>
            <a:spLocks noGrp="1"/>
          </p:cNvSpPr>
          <p:nvPr>
            <p:ph idx="1"/>
          </p:nvPr>
        </p:nvSpPr>
        <p:spPr>
          <a:xfrm>
            <a:off x="107504" y="1052736"/>
            <a:ext cx="9036496" cy="5616575"/>
          </a:xfrm>
        </p:spPr>
        <p:txBody>
          <a:bodyPr/>
          <a:lstStyle/>
          <a:p>
            <a:pPr marL="365760" indent="-283464" eaLnBrk="1" fontAlgn="auto" hangingPunct="1">
              <a:spcAft>
                <a:spcPts val="0"/>
              </a:spcAft>
              <a:buFont typeface="Wingdings 2"/>
              <a:buChar char=""/>
              <a:defRPr/>
            </a:pPr>
            <a:r>
              <a:rPr lang="en-CA" b="1" dirty="0" smtClean="0"/>
              <a:t>ASCII Code – </a:t>
            </a:r>
            <a:r>
              <a:rPr lang="en-CA" b="1" dirty="0" smtClean="0">
                <a:hlinkClick r:id="rId3"/>
              </a:rPr>
              <a:t>each letter is represented by 8 bits (1 byte) </a:t>
            </a:r>
            <a:endParaRPr lang="en-CA" b="1" dirty="0" smtClean="0"/>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Which letter is the most common in the English language?</a:t>
            </a:r>
          </a:p>
          <a:p>
            <a:pPr marL="886460" lvl="2" indent="-283464" eaLnBrk="1" fontAlgn="auto" hangingPunct="1">
              <a:spcAft>
                <a:spcPts val="0"/>
              </a:spcAft>
              <a:buFont typeface="Wingdings 2"/>
              <a:buChar char=""/>
              <a:defRPr/>
            </a:pPr>
            <a:r>
              <a:rPr lang="en-CA" b="1" dirty="0" smtClean="0"/>
              <a:t>Huffman Coding </a:t>
            </a:r>
            <a:r>
              <a:rPr lang="en-CA" dirty="0" smtClean="0"/>
              <a:t>- rather than </a:t>
            </a:r>
            <a:r>
              <a:rPr lang="en-CA" dirty="0" smtClean="0">
                <a:hlinkClick r:id="rId4"/>
              </a:rPr>
              <a:t>ASCII (each letter is 8bits or 1 byte) </a:t>
            </a:r>
            <a:r>
              <a:rPr lang="en-CA" dirty="0" smtClean="0"/>
              <a:t>use the least number of bits for common letters and more bits for less common letters </a:t>
            </a:r>
            <a:r>
              <a:rPr lang="en-CA" dirty="0" smtClean="0">
                <a:sym typeface="Wingdings" pitchFamily="2" charset="2"/>
              </a:rPr>
              <a:t> </a:t>
            </a:r>
            <a:r>
              <a:rPr lang="en-CA" dirty="0" smtClean="0">
                <a:sym typeface="Wingdings" pitchFamily="2" charset="2"/>
                <a:hlinkClick r:id="rId5"/>
              </a:rPr>
              <a:t>Sample Huffman code</a:t>
            </a:r>
            <a:endParaRPr lang="en-CA" dirty="0" smtClean="0"/>
          </a:p>
          <a:p>
            <a:pPr marL="365760" indent="-283464" eaLnBrk="1" fontAlgn="auto" hangingPunct="1">
              <a:spcAft>
                <a:spcPts val="0"/>
              </a:spcAft>
              <a:buFont typeface="Wingdings 2"/>
              <a:buChar char=""/>
              <a:defRPr/>
            </a:pPr>
            <a:r>
              <a:rPr lang="en-CA" b="1" dirty="0" smtClean="0">
                <a:solidFill>
                  <a:schemeClr val="accent1"/>
                </a:solidFill>
              </a:rPr>
              <a:t>QUESTIONS</a:t>
            </a:r>
          </a:p>
          <a:p>
            <a:pPr marL="640398" lvl="1" indent="-283464" eaLnBrk="1" fontAlgn="auto" hangingPunct="1">
              <a:spcAft>
                <a:spcPts val="0"/>
              </a:spcAft>
              <a:buFont typeface="Wingdings 2"/>
              <a:buChar char=""/>
              <a:defRPr/>
            </a:pPr>
            <a:r>
              <a:rPr lang="en-CA" b="1" dirty="0">
                <a:solidFill>
                  <a:schemeClr val="accent1"/>
                </a:solidFill>
                <a:sym typeface="Wingdings" panose="05000000000000000000" pitchFamily="2" charset="2"/>
              </a:rPr>
              <a:t>H</a:t>
            </a:r>
            <a:r>
              <a:rPr lang="en-CA" b="1" dirty="0" smtClean="0">
                <a:solidFill>
                  <a:schemeClr val="accent1"/>
                </a:solidFill>
                <a:sym typeface="Wingdings" panose="05000000000000000000" pitchFamily="2" charset="2"/>
              </a:rPr>
              <a:t>ow many bytes will the word “see” be in ASCII? in Huffman?</a:t>
            </a:r>
          </a:p>
          <a:p>
            <a:pPr marL="640398" lvl="1" indent="-283464" eaLnBrk="1" fontAlgn="auto" hangingPunct="1">
              <a:spcAft>
                <a:spcPts val="0"/>
              </a:spcAft>
              <a:buFont typeface="Wingdings 2"/>
              <a:buChar char=""/>
              <a:defRPr/>
            </a:pPr>
            <a:r>
              <a:rPr lang="en-CA" b="1" dirty="0" smtClean="0">
                <a:solidFill>
                  <a:schemeClr val="accent1"/>
                </a:solidFill>
                <a:sym typeface="Wingdings" panose="05000000000000000000" pitchFamily="2" charset="2"/>
              </a:rPr>
              <a:t>How many bytes will the word “zoo” be in ASCII, </a:t>
            </a:r>
            <a:r>
              <a:rPr lang="en-CA" b="1" dirty="0">
                <a:solidFill>
                  <a:schemeClr val="accent1"/>
                </a:solidFill>
                <a:sym typeface="Wingdings" panose="05000000000000000000" pitchFamily="2" charset="2"/>
              </a:rPr>
              <a:t>i</a:t>
            </a:r>
            <a:r>
              <a:rPr lang="en-CA" b="1" dirty="0" smtClean="0">
                <a:solidFill>
                  <a:schemeClr val="accent1"/>
                </a:solidFill>
                <a:sym typeface="Wingdings" panose="05000000000000000000" pitchFamily="2" charset="2"/>
              </a:rPr>
              <a:t>n Huffman?</a:t>
            </a:r>
            <a:endParaRPr lang="en-CA" dirty="0" smtClean="0">
              <a:solidFill>
                <a:schemeClr val="accent1"/>
              </a:solidFill>
            </a:endParaRP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7347" name="Content Placeholder 2"/>
          <p:cNvSpPr>
            <a:spLocks noGrp="1"/>
          </p:cNvSpPr>
          <p:nvPr>
            <p:ph idx="1"/>
          </p:nvPr>
        </p:nvSpPr>
        <p:spPr/>
        <p:txBody>
          <a:bodyPr/>
          <a:lstStyle/>
          <a:p>
            <a:r>
              <a:rPr lang="en-CA" altLang="en-US" smtClean="0">
                <a:hlinkClick r:id="rId3"/>
              </a:rPr>
              <a:t>ASCII </a:t>
            </a:r>
            <a:r>
              <a:rPr lang="en-US" altLang="en-US" smtClean="0"/>
              <a:t>code</a:t>
            </a:r>
          </a:p>
          <a:p>
            <a:r>
              <a:rPr lang="en-CA" altLang="en-US" smtClean="0">
                <a:sym typeface="Wingdings" panose="05000000000000000000" pitchFamily="2" charset="2"/>
                <a:hlinkClick r:id="rId4"/>
              </a:rPr>
              <a:t>Huffman code </a:t>
            </a:r>
            <a:endParaRPr lang="en-CA" altLang="en-US" smtClean="0">
              <a:sym typeface="Wingdings" panose="05000000000000000000" pitchFamily="2" charset="2"/>
            </a:endParaRPr>
          </a:p>
          <a:p>
            <a:r>
              <a:rPr lang="en-US" altLang="en-US" smtClean="0"/>
              <a:t>see</a:t>
            </a:r>
          </a:p>
          <a:p>
            <a:r>
              <a:rPr lang="en-US" altLang="en-US" smtClean="0"/>
              <a:t>zoo</a:t>
            </a:r>
          </a:p>
        </p:txBody>
      </p:sp>
      <p:sp>
        <p:nvSpPr>
          <p:cNvPr id="4" name="TextBox 3"/>
          <p:cNvSpPr txBox="1"/>
          <p:nvPr/>
        </p:nvSpPr>
        <p:spPr>
          <a:xfrm>
            <a:off x="3708400" y="1773238"/>
            <a:ext cx="2376488" cy="1754187"/>
          </a:xfrm>
          <a:prstGeom prst="rect">
            <a:avLst/>
          </a:prstGeom>
          <a:noFill/>
        </p:spPr>
        <p:txBody>
          <a:bodyPr>
            <a:spAutoFit/>
          </a:bodyPr>
          <a:lstStyle/>
          <a:p>
            <a:pPr eaLnBrk="1" hangingPunct="1">
              <a:defRPr/>
            </a:pPr>
            <a:r>
              <a:rPr lang="en-US" dirty="0">
                <a:solidFill>
                  <a:schemeClr val="accent4"/>
                </a:solidFill>
                <a:latin typeface="Arial" charset="0"/>
              </a:rPr>
              <a:t>s=8 bits</a:t>
            </a:r>
          </a:p>
          <a:p>
            <a:pPr eaLnBrk="1" hangingPunct="1">
              <a:defRPr/>
            </a:pPr>
            <a:r>
              <a:rPr lang="en-US" dirty="0">
                <a:solidFill>
                  <a:schemeClr val="accent4"/>
                </a:solidFill>
                <a:latin typeface="Arial" charset="0"/>
              </a:rPr>
              <a:t>e=8 bits</a:t>
            </a:r>
          </a:p>
          <a:p>
            <a:pPr eaLnBrk="1" hangingPunct="1">
              <a:defRPr/>
            </a:pPr>
            <a:r>
              <a:rPr lang="en-US" dirty="0">
                <a:solidFill>
                  <a:schemeClr val="accent4"/>
                </a:solidFill>
                <a:latin typeface="Arial" charset="0"/>
              </a:rPr>
              <a:t>e=8 bits</a:t>
            </a:r>
          </a:p>
          <a:p>
            <a:pPr eaLnBrk="1" hangingPunct="1">
              <a:defRPr/>
            </a:pPr>
            <a:r>
              <a:rPr lang="en-US" dirty="0">
                <a:solidFill>
                  <a:schemeClr val="accent4"/>
                </a:solidFill>
                <a:latin typeface="Arial" charset="0"/>
              </a:rPr>
              <a:t>----------</a:t>
            </a:r>
          </a:p>
          <a:p>
            <a:pPr eaLnBrk="1" hangingPunct="1">
              <a:defRPr/>
            </a:pPr>
            <a:r>
              <a:rPr lang="en-US" dirty="0">
                <a:solidFill>
                  <a:schemeClr val="accent4"/>
                </a:solidFill>
                <a:latin typeface="Arial" charset="0"/>
              </a:rPr>
              <a:t> see = 24 bits  (in ASCII code)</a:t>
            </a:r>
          </a:p>
        </p:txBody>
      </p:sp>
      <p:sp>
        <p:nvSpPr>
          <p:cNvPr id="6" name="TextBox 5"/>
          <p:cNvSpPr txBox="1"/>
          <p:nvPr/>
        </p:nvSpPr>
        <p:spPr>
          <a:xfrm>
            <a:off x="3563938" y="3789363"/>
            <a:ext cx="2016125" cy="1754187"/>
          </a:xfrm>
          <a:prstGeom prst="rect">
            <a:avLst/>
          </a:prstGeom>
          <a:noFill/>
        </p:spPr>
        <p:txBody>
          <a:bodyPr>
            <a:spAutoFit/>
          </a:bodyPr>
          <a:lstStyle/>
          <a:p>
            <a:pPr eaLnBrk="1" hangingPunct="1">
              <a:defRPr/>
            </a:pPr>
            <a:r>
              <a:rPr lang="en-US" dirty="0">
                <a:solidFill>
                  <a:schemeClr val="accent4"/>
                </a:solidFill>
                <a:latin typeface="Arial" charset="0"/>
              </a:rPr>
              <a:t>z=8 bits</a:t>
            </a:r>
          </a:p>
          <a:p>
            <a:pPr eaLnBrk="1" hangingPunct="1">
              <a:defRPr/>
            </a:pPr>
            <a:r>
              <a:rPr lang="en-US" dirty="0">
                <a:solidFill>
                  <a:schemeClr val="accent4"/>
                </a:solidFill>
                <a:latin typeface="Arial" charset="0"/>
              </a:rPr>
              <a:t>o=8 bits</a:t>
            </a:r>
          </a:p>
          <a:p>
            <a:pPr eaLnBrk="1" hangingPunct="1">
              <a:defRPr/>
            </a:pPr>
            <a:r>
              <a:rPr lang="en-US" dirty="0">
                <a:solidFill>
                  <a:schemeClr val="accent4"/>
                </a:solidFill>
                <a:latin typeface="Arial" charset="0"/>
              </a:rPr>
              <a:t>o=8 bits</a:t>
            </a:r>
          </a:p>
          <a:p>
            <a:pPr eaLnBrk="1" hangingPunct="1">
              <a:defRPr/>
            </a:pPr>
            <a:r>
              <a:rPr lang="en-US" dirty="0">
                <a:solidFill>
                  <a:schemeClr val="accent4"/>
                </a:solidFill>
                <a:latin typeface="Arial" charset="0"/>
              </a:rPr>
              <a:t>----------</a:t>
            </a:r>
          </a:p>
          <a:p>
            <a:pPr eaLnBrk="1" hangingPunct="1">
              <a:defRPr/>
            </a:pPr>
            <a:r>
              <a:rPr lang="en-US" dirty="0">
                <a:solidFill>
                  <a:schemeClr val="accent4"/>
                </a:solidFill>
                <a:latin typeface="Arial" charset="0"/>
              </a:rPr>
              <a:t>zoo= 24 bits  (in ASCII code)</a:t>
            </a:r>
          </a:p>
        </p:txBody>
      </p:sp>
      <p:sp>
        <p:nvSpPr>
          <p:cNvPr id="7" name="TextBox 6"/>
          <p:cNvSpPr txBox="1">
            <a:spLocks noChangeArrowheads="1"/>
          </p:cNvSpPr>
          <p:nvPr/>
        </p:nvSpPr>
        <p:spPr bwMode="auto">
          <a:xfrm>
            <a:off x="6443663" y="1700213"/>
            <a:ext cx="2520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solidFill>
                  <a:schemeClr val="accent1"/>
                </a:solidFill>
                <a:latin typeface="Arial" panose="020B0604020202020204" pitchFamily="34" charset="0"/>
              </a:rPr>
              <a:t>s=4 bits</a:t>
            </a:r>
          </a:p>
          <a:p>
            <a:pPr eaLnBrk="1" hangingPunct="1">
              <a:spcBef>
                <a:spcPct val="0"/>
              </a:spcBef>
              <a:buClrTx/>
              <a:buSzTx/>
              <a:buFontTx/>
              <a:buNone/>
            </a:pPr>
            <a:r>
              <a:rPr lang="en-US" altLang="en-US" sz="1800">
                <a:solidFill>
                  <a:schemeClr val="accent1"/>
                </a:solidFill>
                <a:latin typeface="Arial" panose="020B0604020202020204" pitchFamily="34" charset="0"/>
              </a:rPr>
              <a:t>e=3 bits</a:t>
            </a:r>
          </a:p>
          <a:p>
            <a:pPr eaLnBrk="1" hangingPunct="1">
              <a:spcBef>
                <a:spcPct val="0"/>
              </a:spcBef>
              <a:buClrTx/>
              <a:buSzTx/>
              <a:buFontTx/>
              <a:buNone/>
            </a:pPr>
            <a:r>
              <a:rPr lang="en-US" altLang="en-US" sz="1800">
                <a:solidFill>
                  <a:schemeClr val="accent1"/>
                </a:solidFill>
                <a:latin typeface="Arial" panose="020B0604020202020204" pitchFamily="34" charset="0"/>
              </a:rPr>
              <a:t>e=3 bits</a:t>
            </a:r>
          </a:p>
          <a:p>
            <a:pPr eaLnBrk="1" hangingPunct="1">
              <a:spcBef>
                <a:spcPct val="0"/>
              </a:spcBef>
              <a:buClrTx/>
              <a:buSzTx/>
              <a:buFontTx/>
              <a:buNone/>
            </a:pPr>
            <a:r>
              <a:rPr lang="en-US" altLang="en-US" sz="1800">
                <a:solidFill>
                  <a:schemeClr val="accent1"/>
                </a:solidFill>
                <a:latin typeface="Arial" panose="020B0604020202020204" pitchFamily="34" charset="0"/>
              </a:rPr>
              <a:t>-----------</a:t>
            </a:r>
          </a:p>
          <a:p>
            <a:pPr eaLnBrk="1" hangingPunct="1">
              <a:spcBef>
                <a:spcPct val="0"/>
              </a:spcBef>
              <a:buClrTx/>
              <a:buSzTx/>
              <a:buFontTx/>
              <a:buNone/>
            </a:pPr>
            <a:r>
              <a:rPr lang="en-US" altLang="en-US" sz="1800">
                <a:solidFill>
                  <a:schemeClr val="accent1"/>
                </a:solidFill>
                <a:latin typeface="Arial" panose="020B0604020202020204" pitchFamily="34" charset="0"/>
              </a:rPr>
              <a:t>see = 10 bits (in Huffman coding)</a:t>
            </a:r>
          </a:p>
        </p:txBody>
      </p:sp>
      <p:sp>
        <p:nvSpPr>
          <p:cNvPr id="8" name="TextBox 7"/>
          <p:cNvSpPr txBox="1">
            <a:spLocks noChangeArrowheads="1"/>
          </p:cNvSpPr>
          <p:nvPr/>
        </p:nvSpPr>
        <p:spPr bwMode="auto">
          <a:xfrm>
            <a:off x="6443663" y="3789363"/>
            <a:ext cx="27003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solidFill>
                  <a:schemeClr val="accent1"/>
                </a:solidFill>
                <a:latin typeface="Arial" panose="020B0604020202020204" pitchFamily="34" charset="0"/>
              </a:rPr>
              <a:t>z=11 bits</a:t>
            </a:r>
          </a:p>
          <a:p>
            <a:pPr eaLnBrk="1" hangingPunct="1">
              <a:spcBef>
                <a:spcPct val="0"/>
              </a:spcBef>
              <a:buClrTx/>
              <a:buSzTx/>
              <a:buFontTx/>
              <a:buNone/>
            </a:pPr>
            <a:r>
              <a:rPr lang="en-US" altLang="en-US" sz="1800">
                <a:solidFill>
                  <a:schemeClr val="accent1"/>
                </a:solidFill>
                <a:latin typeface="Arial" panose="020B0604020202020204" pitchFamily="34" charset="0"/>
              </a:rPr>
              <a:t>o=4 bits</a:t>
            </a:r>
          </a:p>
          <a:p>
            <a:pPr eaLnBrk="1" hangingPunct="1">
              <a:spcBef>
                <a:spcPct val="0"/>
              </a:spcBef>
              <a:buClrTx/>
              <a:buSzTx/>
              <a:buFontTx/>
              <a:buNone/>
            </a:pPr>
            <a:r>
              <a:rPr lang="en-US" altLang="en-US" sz="1800">
                <a:solidFill>
                  <a:schemeClr val="accent1"/>
                </a:solidFill>
                <a:latin typeface="Arial" panose="020B0604020202020204" pitchFamily="34" charset="0"/>
              </a:rPr>
              <a:t>o=4 bits</a:t>
            </a:r>
          </a:p>
          <a:p>
            <a:pPr eaLnBrk="1" hangingPunct="1">
              <a:spcBef>
                <a:spcPct val="0"/>
              </a:spcBef>
              <a:buClrTx/>
              <a:buSzTx/>
              <a:buFontTx/>
              <a:buNone/>
            </a:pPr>
            <a:r>
              <a:rPr lang="en-US" altLang="en-US" sz="1800">
                <a:solidFill>
                  <a:schemeClr val="accent1"/>
                </a:solidFill>
                <a:latin typeface="Arial" panose="020B0604020202020204" pitchFamily="34" charset="0"/>
              </a:rPr>
              <a:t>-----------</a:t>
            </a:r>
          </a:p>
          <a:p>
            <a:pPr eaLnBrk="1" hangingPunct="1">
              <a:spcBef>
                <a:spcPct val="0"/>
              </a:spcBef>
              <a:buClrTx/>
              <a:buSzTx/>
              <a:buFontTx/>
              <a:buNone/>
            </a:pPr>
            <a:r>
              <a:rPr lang="en-US" altLang="en-US" sz="1800">
                <a:solidFill>
                  <a:schemeClr val="accent1"/>
                </a:solidFill>
                <a:latin typeface="Arial" panose="020B0604020202020204" pitchFamily="34" charset="0"/>
              </a:rPr>
              <a:t>zoo = 19 bits (in Huffman coding)</a:t>
            </a:r>
          </a:p>
        </p:txBody>
      </p:sp>
      <p:sp>
        <p:nvSpPr>
          <p:cNvPr id="9" name="Rectangle 8"/>
          <p:cNvSpPr/>
          <p:nvPr/>
        </p:nvSpPr>
        <p:spPr>
          <a:xfrm>
            <a:off x="3678238" y="1484313"/>
            <a:ext cx="5327650"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smtClean="0">
                <a:solidFill>
                  <a:schemeClr val="tx2">
                    <a:satMod val="130000"/>
                  </a:schemeClr>
                </a:solidFill>
              </a:rPr>
              <a:t>Other Compression Ideas</a:t>
            </a:r>
            <a:endParaRPr lang="en-CA" dirty="0">
              <a:solidFill>
                <a:schemeClr val="tx2">
                  <a:satMod val="130000"/>
                </a:schemeClr>
              </a:solidFill>
            </a:endParaRPr>
          </a:p>
        </p:txBody>
      </p:sp>
      <p:sp>
        <p:nvSpPr>
          <p:cNvPr id="59395" name="Content Placeholder 2"/>
          <p:cNvSpPr>
            <a:spLocks noGrp="1"/>
          </p:cNvSpPr>
          <p:nvPr>
            <p:ph idx="1"/>
          </p:nvPr>
        </p:nvSpPr>
        <p:spPr>
          <a:xfrm>
            <a:off x="392113" y="962025"/>
            <a:ext cx="5403850" cy="2538413"/>
          </a:xfrm>
        </p:spPr>
        <p:txBody>
          <a:bodyPr/>
          <a:lstStyle/>
          <a:p>
            <a:pPr eaLnBrk="1" hangingPunct="1"/>
            <a:r>
              <a:rPr lang="en-CA" altLang="en-US" smtClean="0"/>
              <a:t>How do our eyes see images?</a:t>
            </a:r>
          </a:p>
          <a:p>
            <a:pPr eaLnBrk="1" hangingPunct="1"/>
            <a:r>
              <a:rPr lang="en-CA" altLang="en-US" b="1" smtClean="0">
                <a:solidFill>
                  <a:schemeClr val="accent1"/>
                </a:solidFill>
              </a:rPr>
              <a:t>QUESTION: which one looks more different from the original image?</a:t>
            </a:r>
            <a:endParaRPr lang="en-CA" altLang="en-US" smtClean="0">
              <a:solidFill>
                <a:schemeClr val="accent1"/>
              </a:solidFill>
            </a:endParaRPr>
          </a:p>
        </p:txBody>
      </p:sp>
      <p:pic>
        <p:nvPicPr>
          <p:cNvPr id="593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21468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643313"/>
            <a:ext cx="40290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643313"/>
            <a:ext cx="41386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9"/>
          <p:cNvSpPr txBox="1">
            <a:spLocks noChangeArrowheads="1"/>
          </p:cNvSpPr>
          <p:nvPr/>
        </p:nvSpPr>
        <p:spPr bwMode="auto">
          <a:xfrm>
            <a:off x="1042988" y="6215063"/>
            <a:ext cx="3028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t>A</a:t>
            </a:r>
            <a:r>
              <a:rPr lang="en-CA" altLang="en-US" sz="1800"/>
              <a:t>. Brightness Adjusted Slightly</a:t>
            </a:r>
          </a:p>
        </p:txBody>
      </p:sp>
      <p:sp>
        <p:nvSpPr>
          <p:cNvPr id="59400" name="TextBox 10"/>
          <p:cNvSpPr txBox="1">
            <a:spLocks noChangeArrowheads="1"/>
          </p:cNvSpPr>
          <p:nvPr/>
        </p:nvSpPr>
        <p:spPr bwMode="auto">
          <a:xfrm>
            <a:off x="5286375" y="6215063"/>
            <a:ext cx="2786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t>B</a:t>
            </a:r>
            <a:r>
              <a:rPr lang="en-CA" altLang="en-US" sz="1800"/>
              <a:t>. Colour Adjusted Slightly</a:t>
            </a:r>
          </a:p>
        </p:txBody>
      </p:sp>
      <p:sp>
        <p:nvSpPr>
          <p:cNvPr id="59401" name="TextBox 11"/>
          <p:cNvSpPr txBox="1">
            <a:spLocks noChangeArrowheads="1"/>
          </p:cNvSpPr>
          <p:nvPr/>
        </p:nvSpPr>
        <p:spPr bwMode="auto">
          <a:xfrm>
            <a:off x="5929313" y="3071813"/>
            <a:ext cx="2071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Original Image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Brightness vs. Colour</a:t>
            </a:r>
            <a:endParaRPr lang="en-CA" dirty="0">
              <a:solidFill>
                <a:schemeClr val="tx2">
                  <a:satMod val="130000"/>
                </a:schemeClr>
              </a:solidFill>
            </a:endParaRPr>
          </a:p>
        </p:txBody>
      </p:sp>
      <p:sp>
        <p:nvSpPr>
          <p:cNvPr id="3" name="Content Placeholder 2"/>
          <p:cNvSpPr>
            <a:spLocks noGrp="1"/>
          </p:cNvSpPr>
          <p:nvPr>
            <p:ph idx="1"/>
          </p:nvPr>
        </p:nvSpPr>
        <p:spPr>
          <a:xfrm>
            <a:off x="642938" y="1357313"/>
            <a:ext cx="8286750" cy="5072062"/>
          </a:xfrm>
        </p:spPr>
        <p:txBody>
          <a:bodyPr>
            <a:normAutofit/>
          </a:bodyPr>
          <a:lstStyle/>
          <a:p>
            <a:pPr marL="365760" indent="-283464" eaLnBrk="1" fontAlgn="auto" hangingPunct="1">
              <a:spcAft>
                <a:spcPts val="0"/>
              </a:spcAft>
              <a:buFont typeface="Wingdings 2"/>
              <a:buChar char=""/>
              <a:defRPr/>
            </a:pPr>
            <a:r>
              <a:rPr lang="en-CA" dirty="0" smtClean="0"/>
              <a:t>The designers of the JPEG compression algorithm realized that the human eye is more sensitive to brightness details than to fine color details. </a:t>
            </a:r>
            <a:r>
              <a:rPr lang="en-CA" i="1" dirty="0" smtClean="0">
                <a:solidFill>
                  <a:schemeClr val="accent4"/>
                </a:solidFill>
              </a:rPr>
              <a:t>(This is an example of how Biology and Computer Science and Physics overlap </a:t>
            </a:r>
            <a:r>
              <a:rPr lang="en-CA" i="1" dirty="0" smtClean="0">
                <a:solidFill>
                  <a:schemeClr val="accent4"/>
                </a:solidFill>
                <a:sym typeface="Wingdings" pitchFamily="2" charset="2"/>
              </a:rPr>
              <a:t> </a:t>
            </a:r>
            <a:r>
              <a:rPr lang="en-CA" i="1" dirty="0" smtClean="0">
                <a:solidFill>
                  <a:schemeClr val="accent4"/>
                </a:solidFill>
              </a:rPr>
              <a:t>!)</a:t>
            </a:r>
          </a:p>
          <a:p>
            <a:pPr marL="365760" indent="-283464" eaLnBrk="1" fontAlgn="auto" hangingPunct="1">
              <a:spcAft>
                <a:spcPts val="0"/>
              </a:spcAft>
              <a:buFont typeface="Wingdings 2"/>
              <a:buChar char=""/>
              <a:defRPr/>
            </a:pPr>
            <a:r>
              <a:rPr lang="en-CA" dirty="0" smtClean="0"/>
              <a:t>If it finds two adjacent pixels with very similar colors, it will store both those pixels with the same color and discard the other color. </a:t>
            </a:r>
          </a:p>
        </p:txBody>
      </p:sp>
      <p:sp>
        <p:nvSpPr>
          <p:cNvPr id="61444" name="Rectangle 3"/>
          <p:cNvSpPr>
            <a:spLocks noChangeArrowheads="1"/>
          </p:cNvSpPr>
          <p:nvPr/>
        </p:nvSpPr>
        <p:spPr bwMode="auto">
          <a:xfrm>
            <a:off x="971550" y="5589588"/>
            <a:ext cx="6697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3"/>
              </a:rPr>
              <a:t>https://www.youtube.com/watch?v=Jcgg7jq1W3o&amp;list=PLQMVnqe4XbictUtFZK1-gBYvyUzTWJnOk</a:t>
            </a:r>
            <a:r>
              <a:rPr lang="en-US" altLang="en-US" sz="180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do we pick the most appropriate file format?</a:t>
            </a:r>
            <a:endParaRPr lang="en-CA" dirty="0">
              <a:solidFill>
                <a:schemeClr val="tx2">
                  <a:satMod val="130000"/>
                </a:schemeClr>
              </a:solidFill>
            </a:endParaRPr>
          </a:p>
        </p:txBody>
      </p:sp>
      <p:sp>
        <p:nvSpPr>
          <p:cNvPr id="3" name="Content Placeholder 2"/>
          <p:cNvSpPr>
            <a:spLocks noGrp="1"/>
          </p:cNvSpPr>
          <p:nvPr>
            <p:ph idx="1"/>
          </p:nvPr>
        </p:nvSpPr>
        <p:spPr>
          <a:xfrm>
            <a:off x="512763" y="1622425"/>
            <a:ext cx="4429125" cy="4572000"/>
          </a:xfrm>
        </p:spPr>
        <p:txBody>
          <a:bodyPr/>
          <a:lstStyle/>
          <a:p>
            <a:pPr eaLnBrk="1" hangingPunct="1"/>
            <a:r>
              <a:rPr lang="en-CA" altLang="en-US" smtClean="0"/>
              <a:t>Depends on what type of image we are representing</a:t>
            </a:r>
          </a:p>
          <a:p>
            <a:pPr eaLnBrk="1" hangingPunct="1"/>
            <a:r>
              <a:rPr lang="en-CA" altLang="en-US" smtClean="0">
                <a:solidFill>
                  <a:schemeClr val="accent1"/>
                </a:solidFill>
              </a:rPr>
              <a:t>QUESTIONS: </a:t>
            </a:r>
          </a:p>
          <a:p>
            <a:pPr lvl="1" eaLnBrk="1" hangingPunct="1"/>
            <a:r>
              <a:rPr lang="en-CA" altLang="en-US" smtClean="0">
                <a:solidFill>
                  <a:schemeClr val="accent1"/>
                </a:solidFill>
              </a:rPr>
              <a:t>How many colours are needed for the first image?</a:t>
            </a:r>
          </a:p>
          <a:p>
            <a:pPr lvl="1" eaLnBrk="1" hangingPunct="1"/>
            <a:r>
              <a:rPr lang="en-CA" altLang="en-US" smtClean="0">
                <a:solidFill>
                  <a:schemeClr val="accent1"/>
                </a:solidFill>
              </a:rPr>
              <a:t>How many for the second image?</a:t>
            </a:r>
          </a:p>
          <a:p>
            <a:pPr eaLnBrk="1" hangingPunct="1">
              <a:buFont typeface="Wingdings 2" panose="05020102010507070707" pitchFamily="18" charset="2"/>
              <a:buNone/>
            </a:pPr>
            <a:endParaRPr lang="en-CA" altLang="en-US" smtClean="0"/>
          </a:p>
        </p:txBody>
      </p:sp>
      <p:pic>
        <p:nvPicPr>
          <p:cNvPr id="5122" name="Picture 2" descr="http://eyecube.files.wordpress.com/2008/05/homer_simpson_10_by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571625"/>
            <a:ext cx="31432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autumn_leaves.jpg image by bctri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030663"/>
            <a:ext cx="31432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5400000" flipH="1" flipV="1">
            <a:off x="5000625" y="3000375"/>
            <a:ext cx="357188" cy="3571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57750" y="4929188"/>
            <a:ext cx="642938" cy="3571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83150" y="1363663"/>
            <a:ext cx="4002088" cy="550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xit" presetSubtype="0" fill="hold" grpId="0" nodeType="clickEffect">
                                  <p:stCondLst>
                                    <p:cond delay="0"/>
                                  </p:stCondLst>
                                  <p:childTnLst>
                                    <p:anim calcmode="lin" valueType="num">
                                      <p:cBhvr>
                                        <p:cTn id="11" dur="1000"/>
                                        <p:tgtEl>
                                          <p:spTgt spid="11"/>
                                        </p:tgtEl>
                                        <p:attrNameLst>
                                          <p:attrName>ppt_w</p:attrName>
                                        </p:attrNameLst>
                                      </p:cBhvr>
                                      <p:tavLst>
                                        <p:tav tm="0">
                                          <p:val>
                                            <p:strVal val="ppt_w"/>
                                          </p:val>
                                        </p:tav>
                                        <p:tav tm="100000">
                                          <p:val>
                                            <p:strVal val="ppt_w*0.70"/>
                                          </p:val>
                                        </p:tav>
                                      </p:tavLst>
                                    </p:anim>
                                    <p:anim calcmode="lin" valueType="num">
                                      <p:cBhvr>
                                        <p:cTn id="12" dur="1000"/>
                                        <p:tgtEl>
                                          <p:spTgt spid="11"/>
                                        </p:tgtEl>
                                        <p:attrNameLst>
                                          <p:attrName>ppt_h</p:attrName>
                                        </p:attrNameLst>
                                      </p:cBhvr>
                                      <p:tavLst>
                                        <p:tav tm="0">
                                          <p:val>
                                            <p:strVal val="ppt_h"/>
                                          </p:val>
                                        </p:tav>
                                        <p:tav tm="100000">
                                          <p:val>
                                            <p:strVal val="ppt_h"/>
                                          </p:val>
                                        </p:tav>
                                      </p:tavLst>
                                    </p:anim>
                                    <p:animEffect transition="out" filter="fade">
                                      <p:cBhvr>
                                        <p:cTn id="13" dur="1000"/>
                                        <p:tgtEl>
                                          <p:spTgt spid="11"/>
                                        </p:tgtEl>
                                      </p:cBhvr>
                                    </p:animEffect>
                                    <p:set>
                                      <p:cBhvr>
                                        <p:cTn id="14" dur="1" fill="hold">
                                          <p:stCondLst>
                                            <p:cond delay="999"/>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2000"/>
                                        <p:tgtEl>
                                          <p:spTgt spid="5122"/>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000"/>
                                        <p:tgtEl>
                                          <p:spTgt spid="3">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fade">
                                      <p:cBhvr>
                                        <p:cTn id="38" dur="2000"/>
                                        <p:tgtEl>
                                          <p:spTgt spid="512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Depends on type of image!</a:t>
            </a:r>
            <a:endParaRPr lang="en-CA" dirty="0">
              <a:solidFill>
                <a:schemeClr val="tx2">
                  <a:satMod val="130000"/>
                </a:schemeClr>
              </a:solidFill>
            </a:endParaRPr>
          </a:p>
        </p:txBody>
      </p:sp>
      <p:sp>
        <p:nvSpPr>
          <p:cNvPr id="65539" name="Content Placeholder 2"/>
          <p:cNvSpPr>
            <a:spLocks noGrp="1"/>
          </p:cNvSpPr>
          <p:nvPr>
            <p:ph idx="1"/>
          </p:nvPr>
        </p:nvSpPr>
        <p:spPr/>
        <p:txBody>
          <a:bodyPr/>
          <a:lstStyle/>
          <a:p>
            <a:pPr eaLnBrk="1" hangingPunct="1"/>
            <a:r>
              <a:rPr lang="en-CA" altLang="en-US" smtClean="0"/>
              <a:t>The type of image we are trying to compress will determine the best file format to choose!</a:t>
            </a:r>
          </a:p>
          <a:p>
            <a:pPr eaLnBrk="1" hangingPunct="1"/>
            <a:r>
              <a:rPr lang="en-CA" altLang="en-US" smtClean="0"/>
              <a:t>3 file formats we will look at:</a:t>
            </a:r>
          </a:p>
          <a:p>
            <a:pPr lvl="1" eaLnBrk="1" hangingPunct="1"/>
            <a:r>
              <a:rPr lang="en-CA" altLang="en-US" smtClean="0"/>
              <a:t>GIF</a:t>
            </a:r>
          </a:p>
          <a:p>
            <a:pPr lvl="1" eaLnBrk="1" hangingPunct="1"/>
            <a:r>
              <a:rPr lang="en-CA" altLang="en-US" smtClean="0"/>
              <a:t>JPG</a:t>
            </a:r>
          </a:p>
          <a:p>
            <a:pPr lvl="1" eaLnBrk="1" hangingPunct="1"/>
            <a:r>
              <a:rPr lang="en-CA" altLang="en-US" smtClean="0"/>
              <a:t>PNG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(Graphic Interchange Format)</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CA" dirty="0" smtClean="0"/>
              <a:t>Widely used on the World Wide Web</a:t>
            </a:r>
          </a:p>
          <a:p>
            <a:pPr marL="365760" indent="-283464" eaLnBrk="1" fontAlgn="auto" hangingPunct="1">
              <a:spcAft>
                <a:spcPts val="0"/>
              </a:spcAft>
              <a:buFont typeface="Wingdings 2"/>
              <a:buChar char=""/>
              <a:defRPr/>
            </a:pPr>
            <a:r>
              <a:rPr lang="en-CA" dirty="0" smtClean="0"/>
              <a:t>Cross Platform (works on Macs, Windows)</a:t>
            </a:r>
          </a:p>
          <a:p>
            <a:pPr marL="365760" indent="-283464" eaLnBrk="1" fontAlgn="auto" hangingPunct="1">
              <a:spcAft>
                <a:spcPts val="0"/>
              </a:spcAft>
              <a:buFont typeface="Wingdings 2"/>
              <a:buChar char=""/>
              <a:defRPr/>
            </a:pPr>
            <a:r>
              <a:rPr lang="en-CA" dirty="0" smtClean="0"/>
              <a:t>ONLY supports 8 bit colour! </a:t>
            </a:r>
          </a:p>
          <a:p>
            <a:pPr marL="640080" lvl="1" indent="-237744" eaLnBrk="1" fontAlgn="auto" hangingPunct="1">
              <a:spcAft>
                <a:spcPts val="0"/>
              </a:spcAft>
              <a:buFont typeface="Verdana"/>
              <a:buChar char="◦"/>
              <a:defRPr/>
            </a:pPr>
            <a:r>
              <a:rPr lang="en-CA" b="1" dirty="0" smtClean="0">
                <a:solidFill>
                  <a:schemeClr val="accent1"/>
                </a:solidFill>
              </a:rPr>
              <a:t>QUESTION</a:t>
            </a:r>
            <a:r>
              <a:rPr lang="en-CA" dirty="0" smtClean="0">
                <a:solidFill>
                  <a:schemeClr val="accent1"/>
                </a:solidFill>
              </a:rPr>
              <a:t>: How many colours can you have in a GIF file if it allows for 8 bit colour?</a:t>
            </a:r>
          </a:p>
          <a:p>
            <a:pPr marL="640080" lvl="1" indent="-237744" eaLnBrk="1" fontAlgn="auto" hangingPunct="1">
              <a:spcAft>
                <a:spcPts val="0"/>
              </a:spcAft>
              <a:buFont typeface="Verdana"/>
              <a:buChar char="◦"/>
              <a:defRPr/>
            </a:pPr>
            <a:r>
              <a:rPr lang="en-CA" dirty="0" smtClean="0"/>
              <a:t>Not great for photographs but good for clipart, logos, animation</a:t>
            </a:r>
          </a:p>
          <a:p>
            <a:pPr marL="365760" indent="-283464" eaLnBrk="1" fontAlgn="auto" hangingPunct="1">
              <a:spcAft>
                <a:spcPts val="0"/>
              </a:spcAft>
              <a:buFont typeface="Wingdings 2"/>
              <a:buChar char=""/>
              <a:defRPr/>
            </a:pPr>
            <a:r>
              <a:rPr lang="en-CA" dirty="0" smtClean="0"/>
              <a:t>Looks for large blocks of area that all have the same colour</a:t>
            </a:r>
          </a:p>
          <a:p>
            <a:pPr marL="365760" indent="-283464" eaLnBrk="1" fontAlgn="auto" hangingPunct="1">
              <a:spcAft>
                <a:spcPts val="0"/>
              </a:spcAft>
              <a:buFont typeface="Wingdings 2"/>
              <a:buChar char=""/>
              <a:defRPr/>
            </a:pPr>
            <a:r>
              <a:rPr lang="en-CA" dirty="0" smtClean="0"/>
              <a:t>Saving an image with 24 bit colour as a gif will lower the quality the first time you convert it to a gif</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a:t>
            </a:r>
            <a:endParaRPr lang="en-CA" dirty="0">
              <a:solidFill>
                <a:schemeClr val="tx2">
                  <a:satMod val="130000"/>
                </a:schemeClr>
              </a:solidFill>
            </a:endParaRPr>
          </a:p>
        </p:txBody>
      </p:sp>
      <p:sp>
        <p:nvSpPr>
          <p:cNvPr id="3" name="Content Placeholder 2"/>
          <p:cNvSpPr>
            <a:spLocks noGrp="1"/>
          </p:cNvSpPr>
          <p:nvPr>
            <p:ph idx="1"/>
          </p:nvPr>
        </p:nvSpPr>
        <p:spPr>
          <a:xfrm>
            <a:off x="433388" y="1276350"/>
            <a:ext cx="6715125" cy="5357813"/>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Produces smaller file sizes than </a:t>
            </a:r>
            <a:r>
              <a:rPr lang="en-CA" dirty="0" err="1" smtClean="0"/>
              <a:t>jpgs</a:t>
            </a:r>
            <a:endParaRPr lang="en-CA" dirty="0" smtClean="0"/>
          </a:p>
          <a:p>
            <a:pPr marL="365760" indent="-283464" eaLnBrk="1" fontAlgn="auto" hangingPunct="1">
              <a:spcAft>
                <a:spcPts val="0"/>
              </a:spcAft>
              <a:buFont typeface="Wingdings 2"/>
              <a:buChar char=""/>
              <a:defRPr/>
            </a:pPr>
            <a:r>
              <a:rPr lang="en-CA" dirty="0" smtClean="0"/>
              <a:t>Does a </a:t>
            </a:r>
            <a:r>
              <a:rPr lang="en-CA" b="1" i="1" dirty="0" smtClean="0"/>
              <a:t>lossless</a:t>
            </a:r>
            <a:r>
              <a:rPr lang="en-CA" dirty="0" smtClean="0"/>
              <a:t> compression:</a:t>
            </a:r>
          </a:p>
          <a:p>
            <a:pPr marL="640080" lvl="1" indent="-237744" eaLnBrk="1" fontAlgn="auto" hangingPunct="1">
              <a:spcAft>
                <a:spcPts val="0"/>
              </a:spcAft>
              <a:buFont typeface="Verdana"/>
              <a:buChar char="◦"/>
              <a:defRPr/>
            </a:pPr>
            <a:r>
              <a:rPr lang="en-CA" dirty="0" smtClean="0"/>
              <a:t>Assume we have an image that is</a:t>
            </a:r>
          </a:p>
          <a:p>
            <a:pPr marL="886968" lvl="2" eaLnBrk="1" fontAlgn="auto" hangingPunct="1">
              <a:spcAft>
                <a:spcPts val="0"/>
              </a:spcAft>
              <a:buFont typeface="Wingdings 2"/>
              <a:buChar char=""/>
              <a:defRPr/>
            </a:pPr>
            <a:r>
              <a:rPr lang="en-CA" dirty="0" smtClean="0"/>
              <a:t>200 by 200 pixels</a:t>
            </a:r>
          </a:p>
          <a:p>
            <a:pPr marL="886968" lvl="2" eaLnBrk="1" fontAlgn="auto" hangingPunct="1">
              <a:spcAft>
                <a:spcPts val="0"/>
              </a:spcAft>
              <a:buFont typeface="Wingdings 2"/>
              <a:buChar char=""/>
              <a:defRPr/>
            </a:pPr>
            <a:r>
              <a:rPr lang="en-CA" dirty="0" smtClean="0"/>
              <a:t>If the original image had 256 colours or less</a:t>
            </a:r>
          </a:p>
          <a:p>
            <a:pPr marL="640080" lvl="1" indent="-237744" eaLnBrk="1" fontAlgn="auto" hangingPunct="1">
              <a:spcAft>
                <a:spcPts val="0"/>
              </a:spcAft>
              <a:buFont typeface="Verdana"/>
              <a:buChar char="◦"/>
              <a:defRPr/>
            </a:pPr>
            <a:r>
              <a:rPr lang="en-CA" dirty="0" smtClean="0"/>
              <a:t>With no compression the file size would be: 200*</a:t>
            </a:r>
            <a:r>
              <a:rPr lang="en-CA" dirty="0" err="1" smtClean="0"/>
              <a:t>200</a:t>
            </a:r>
            <a:r>
              <a:rPr lang="en-CA" dirty="0" smtClean="0"/>
              <a:t>*3/1024 = </a:t>
            </a:r>
            <a:r>
              <a:rPr lang="en-CA" b="1" dirty="0" smtClean="0"/>
              <a:t>117 KB</a:t>
            </a:r>
          </a:p>
          <a:p>
            <a:pPr marL="640080" lvl="1" indent="-237744" eaLnBrk="1" fontAlgn="auto" hangingPunct="1">
              <a:spcAft>
                <a:spcPts val="0"/>
              </a:spcAft>
              <a:buFont typeface="Verdana"/>
              <a:buChar char="◦"/>
              <a:defRPr/>
            </a:pPr>
            <a:r>
              <a:rPr lang="en-CA" dirty="0" smtClean="0"/>
              <a:t>Same image, save as a gif:</a:t>
            </a:r>
          </a:p>
          <a:p>
            <a:pPr marL="886968" lvl="2" eaLnBrk="1" fontAlgn="auto" hangingPunct="1">
              <a:spcAft>
                <a:spcPts val="0"/>
              </a:spcAft>
              <a:buFont typeface="Wingdings 2"/>
              <a:buChar char=""/>
              <a:defRPr/>
            </a:pPr>
            <a:r>
              <a:rPr lang="en-CA" dirty="0" smtClean="0"/>
              <a:t>With 256 Colours </a:t>
            </a:r>
            <a:r>
              <a:rPr lang="en-CA" dirty="0" smtClean="0">
                <a:sym typeface="Wingdings" pitchFamily="2" charset="2"/>
              </a:rPr>
              <a:t> </a:t>
            </a:r>
            <a:r>
              <a:rPr lang="en-CA" b="1" dirty="0" smtClean="0">
                <a:sym typeface="Wingdings" pitchFamily="2" charset="2"/>
              </a:rPr>
              <a:t>8.4 KB</a:t>
            </a:r>
          </a:p>
          <a:p>
            <a:pPr marL="886968" lvl="2" eaLnBrk="1" fontAlgn="auto" hangingPunct="1">
              <a:spcAft>
                <a:spcPts val="0"/>
              </a:spcAft>
              <a:buFont typeface="Wingdings 2"/>
              <a:buChar char=""/>
              <a:defRPr/>
            </a:pPr>
            <a:r>
              <a:rPr lang="en-CA" dirty="0" smtClean="0">
                <a:sym typeface="Wingdings" pitchFamily="2" charset="2"/>
              </a:rPr>
              <a:t>With 16 Colours  </a:t>
            </a:r>
            <a:r>
              <a:rPr lang="en-CA" b="1" dirty="0" smtClean="0">
                <a:sym typeface="Wingdings" pitchFamily="2" charset="2"/>
              </a:rPr>
              <a:t>5 KB</a:t>
            </a:r>
          </a:p>
          <a:p>
            <a:pPr marL="365760" indent="-283464" eaLnBrk="1" fontAlgn="auto" hangingPunct="1">
              <a:spcAft>
                <a:spcPts val="0"/>
              </a:spcAft>
              <a:buFont typeface="Wingdings 2"/>
              <a:buChar char=""/>
              <a:defRPr/>
            </a:pPr>
            <a:r>
              <a:rPr lang="en-CA" dirty="0" smtClean="0">
                <a:sym typeface="Wingdings" pitchFamily="2" charset="2"/>
              </a:rPr>
              <a:t>NOTICE: NO CHANGE IN QUALITY, LOSSLESS COMPRESSION!	</a:t>
            </a:r>
            <a:endParaRPr lang="en-CA" dirty="0" smtClean="0"/>
          </a:p>
          <a:p>
            <a:pPr marL="640080" lvl="1" indent="-237744" eaLnBrk="1" fontAlgn="auto" hangingPunct="1">
              <a:spcAft>
                <a:spcPts val="0"/>
              </a:spcAft>
              <a:buFont typeface="Verdana"/>
              <a:buChar char="◦"/>
              <a:defRPr/>
            </a:pPr>
            <a:endParaRPr lang="en-CA" dirty="0"/>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638" y="1370013"/>
            <a:ext cx="1703387" cy="15827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96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13" y="3071813"/>
            <a:ext cx="1693862" cy="16176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963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4857750"/>
            <a:ext cx="1666875" cy="1600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5000625" y="2500313"/>
            <a:ext cx="2000250" cy="14287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000625" y="4143375"/>
            <a:ext cx="1857375" cy="6429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43375" y="5500688"/>
            <a:ext cx="2786063" cy="1428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Today’s Topics</a:t>
            </a:r>
            <a:endParaRPr lang="en-CA" dirty="0">
              <a:solidFill>
                <a:schemeClr val="tx2">
                  <a:satMod val="130000"/>
                </a:schemeClr>
              </a:solidFill>
            </a:endParaRPr>
          </a:p>
        </p:txBody>
      </p:sp>
      <p:sp>
        <p:nvSpPr>
          <p:cNvPr id="16387" name="Content Placeholder 2"/>
          <p:cNvSpPr>
            <a:spLocks noGrp="1"/>
          </p:cNvSpPr>
          <p:nvPr>
            <p:ph idx="1"/>
          </p:nvPr>
        </p:nvSpPr>
        <p:spPr/>
        <p:txBody>
          <a:bodyPr/>
          <a:lstStyle/>
          <a:p>
            <a:pPr eaLnBrk="1" hangingPunct="1"/>
            <a:r>
              <a:rPr lang="en-CA" altLang="en-US" smtClean="0"/>
              <a:t>Announcements</a:t>
            </a:r>
          </a:p>
          <a:p>
            <a:pPr eaLnBrk="1" hangingPunct="1"/>
            <a:r>
              <a:rPr lang="en-CA" altLang="en-US" smtClean="0"/>
              <a:t>How to hand in Assignment 1</a:t>
            </a:r>
          </a:p>
          <a:p>
            <a:pPr eaLnBrk="1" hangingPunct="1"/>
            <a:r>
              <a:rPr lang="en-CA" altLang="en-US" smtClean="0"/>
              <a:t>Compression</a:t>
            </a:r>
          </a:p>
          <a:p>
            <a:pPr eaLnBrk="1" hangingPunct="1"/>
            <a:r>
              <a:rPr lang="en-CA" altLang="en-US" smtClean="0"/>
              <a:t>File types: GIF, JPG and PNG</a:t>
            </a:r>
          </a:p>
          <a:p>
            <a:pPr eaLnBrk="1" hangingPunct="1"/>
            <a:r>
              <a:rPr lang="en-CA" altLang="en-US" smtClean="0"/>
              <a:t>Review</a:t>
            </a:r>
          </a:p>
          <a:p>
            <a:pPr eaLnBrk="1" hangingPunct="1">
              <a:buFont typeface="Wingdings 2" panose="05020102010507070707" pitchFamily="18" charset="2"/>
              <a:buNone/>
            </a:pPr>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a:t>
            </a:r>
            <a:endParaRPr lang="en-CA" dirty="0">
              <a:solidFill>
                <a:schemeClr val="tx2">
                  <a:satMod val="130000"/>
                </a:schemeClr>
              </a:solidFill>
            </a:endParaRPr>
          </a:p>
        </p:txBody>
      </p:sp>
      <p:sp>
        <p:nvSpPr>
          <p:cNvPr id="71683" name="Content Placeholder 2"/>
          <p:cNvSpPr>
            <a:spLocks noGrp="1"/>
          </p:cNvSpPr>
          <p:nvPr>
            <p:ph idx="1"/>
          </p:nvPr>
        </p:nvSpPr>
        <p:spPr>
          <a:xfrm>
            <a:off x="857250" y="1285875"/>
            <a:ext cx="8077200" cy="2571750"/>
          </a:xfrm>
        </p:spPr>
        <p:txBody>
          <a:bodyPr/>
          <a:lstStyle/>
          <a:p>
            <a:pPr eaLnBrk="1" hangingPunct="1"/>
            <a:r>
              <a:rPr lang="en-CA" altLang="en-US" smtClean="0"/>
              <a:t>Not great for photography because can only store 256 colours.</a:t>
            </a:r>
          </a:p>
          <a:p>
            <a:pPr eaLnBrk="1" hangingPunct="1"/>
            <a:r>
              <a:rPr lang="en-CA" altLang="en-US" b="1" smtClean="0">
                <a:solidFill>
                  <a:schemeClr val="accent1"/>
                </a:solidFill>
              </a:rPr>
              <a:t>QUESTION: Can you tell which image has fewer colours?</a:t>
            </a:r>
            <a:endParaRPr lang="en-CA" altLang="en-US" smtClean="0">
              <a:solidFill>
                <a:schemeClr val="accent1"/>
              </a:solidFill>
            </a:endParaRPr>
          </a:p>
        </p:txBody>
      </p:sp>
      <p:pic>
        <p:nvPicPr>
          <p:cNvPr id="716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9763"/>
            <a:ext cx="9144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463" y="3429000"/>
            <a:ext cx="87852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6825" y="115888"/>
            <a:ext cx="3959225" cy="6265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634" name="Picture 5" descr="j0232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88913"/>
            <a:ext cx="30972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375" y="5300663"/>
            <a:ext cx="5329238" cy="1296987"/>
          </a:xfrm>
        </p:spPr>
        <p:txBody>
          <a:bodyPr>
            <a:normAutofit fontScale="90000"/>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Transparency </a:t>
            </a:r>
            <a:endParaRPr lang="en-CA" dirty="0">
              <a:solidFill>
                <a:schemeClr val="tx2">
                  <a:satMod val="130000"/>
                </a:schemeClr>
              </a:solidFill>
            </a:endParaRPr>
          </a:p>
        </p:txBody>
      </p:sp>
      <p:sp>
        <p:nvSpPr>
          <p:cNvPr id="73733" name="Text Placeholder 3"/>
          <p:cNvSpPr>
            <a:spLocks noGrp="1"/>
          </p:cNvSpPr>
          <p:nvPr>
            <p:ph type="body" idx="1"/>
          </p:nvPr>
        </p:nvSpPr>
        <p:spPr>
          <a:xfrm>
            <a:off x="457200" y="328613"/>
            <a:ext cx="4022725" cy="639762"/>
          </a:xfrm>
          <a:ln>
            <a:headEnd/>
            <a:tailEnd/>
          </a:ln>
        </p:spPr>
        <p:txBody>
          <a:bodyPr/>
          <a:lstStyle/>
          <a:p>
            <a:pPr marL="63500" eaLnBrk="1" hangingPunct="1"/>
            <a:r>
              <a:rPr lang="en-CA" altLang="en-US" b="1" smtClean="0"/>
              <a:t>One Colour Transparency</a:t>
            </a:r>
          </a:p>
        </p:txBody>
      </p:sp>
      <p:sp>
        <p:nvSpPr>
          <p:cNvPr id="73734" name="Content Placeholder 2"/>
          <p:cNvSpPr>
            <a:spLocks noGrp="1"/>
          </p:cNvSpPr>
          <p:nvPr>
            <p:ph sz="quarter" idx="2"/>
          </p:nvPr>
        </p:nvSpPr>
        <p:spPr>
          <a:xfrm>
            <a:off x="457200" y="969963"/>
            <a:ext cx="4022725" cy="4114800"/>
          </a:xfrm>
          <a:ln>
            <a:headEnd/>
            <a:tailEnd/>
          </a:ln>
        </p:spPr>
        <p:txBody>
          <a:bodyPr/>
          <a:lstStyle/>
          <a:p>
            <a:pPr marL="392113" indent="-273050" eaLnBrk="1" hangingPunct="1"/>
            <a:r>
              <a:rPr lang="en-CA" altLang="en-US" smtClean="0"/>
              <a:t>Allows for transparency of ONE colour</a:t>
            </a:r>
          </a:p>
          <a:p>
            <a:pPr marL="392113" indent="-273050" eaLnBrk="1" hangingPunct="1"/>
            <a:r>
              <a:rPr lang="en-CA" altLang="en-US" smtClean="0"/>
              <a:t>Background will show through:</a:t>
            </a:r>
          </a:p>
          <a:p>
            <a:pPr marL="392113" indent="-273050" eaLnBrk="1" hangingPunct="1"/>
            <a:r>
              <a:rPr lang="en-CA" altLang="en-US" b="1" smtClean="0">
                <a:solidFill>
                  <a:schemeClr val="accent1"/>
                </a:solidFill>
              </a:rPr>
              <a:t>Question: </a:t>
            </a:r>
            <a:r>
              <a:rPr lang="en-CA" altLang="en-US" smtClean="0">
                <a:solidFill>
                  <a:schemeClr val="accent1"/>
                </a:solidFill>
              </a:rPr>
              <a:t>Can you see the problem with this type of transparency?</a:t>
            </a:r>
          </a:p>
        </p:txBody>
      </p:sp>
      <p:pic>
        <p:nvPicPr>
          <p:cNvPr id="69639" name="Picture 6" descr="transparent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3225800"/>
            <a:ext cx="3233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3571875" y="3571875"/>
            <a:ext cx="1287463" cy="1152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heel(1)">
                                      <p:cBhvr>
                                        <p:cTn id="7" dur="20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9639"/>
                                        </p:tgtEl>
                                        <p:attrNameLst>
                                          <p:attrName>style.visibility</p:attrName>
                                        </p:attrNameLst>
                                      </p:cBhvr>
                                      <p:to>
                                        <p:strVal val="visible"/>
                                      </p:to>
                                    </p:set>
                                    <p:animEffect transition="in" filter="wheel(1)">
                                      <p:cBhvr>
                                        <p:cTn id="12" dur="2000"/>
                                        <p:tgtEl>
                                          <p:spTgt spid="69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xit" presetSubtype="0" fill="hold" grpId="0" nodeType="clickEffect">
                                  <p:stCondLst>
                                    <p:cond delay="0"/>
                                  </p:stCondLst>
                                  <p:childTnLst>
                                    <p:animEffect transition="out" filter="wipe(down)">
                                      <p:cBhvr>
                                        <p:cTn id="16" dur="180" accel="50000">
                                          <p:stCondLst>
                                            <p:cond delay="1820"/>
                                          </p:stCondLst>
                                        </p:cTn>
                                        <p:tgtEl>
                                          <p:spTgt spid="3"/>
                                        </p:tgtEl>
                                      </p:cBhvr>
                                    </p:animEffect>
                                    <p:anim calcmode="lin" valueType="num">
                                      <p:cBhvr>
                                        <p:cTn id="1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1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1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24" dur="26">
                                          <p:stCondLst>
                                            <p:cond delay="620"/>
                                          </p:stCondLst>
                                        </p:cTn>
                                        <p:tgtEl>
                                          <p:spTgt spid="3"/>
                                        </p:tgtEl>
                                      </p:cBhvr>
                                      <p:to x="100000" y="60000"/>
                                    </p:animScale>
                                    <p:animScale>
                                      <p:cBhvr>
                                        <p:cTn id="25" dur="166" decel="50000">
                                          <p:stCondLst>
                                            <p:cond delay="64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set>
                                      <p:cBhvr>
                                        <p:cTn id="3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Animation</a:t>
            </a:r>
            <a:endParaRPr lang="en-CA" dirty="0">
              <a:solidFill>
                <a:schemeClr val="tx2">
                  <a:satMod val="130000"/>
                </a:schemeClr>
              </a:solidFill>
            </a:endParaRPr>
          </a:p>
        </p:txBody>
      </p:sp>
      <p:sp>
        <p:nvSpPr>
          <p:cNvPr id="75779" name="Content Placeholder 2"/>
          <p:cNvSpPr>
            <a:spLocks noGrp="1"/>
          </p:cNvSpPr>
          <p:nvPr>
            <p:ph idx="1"/>
          </p:nvPr>
        </p:nvSpPr>
        <p:spPr/>
        <p:txBody>
          <a:bodyPr/>
          <a:lstStyle/>
          <a:p>
            <a:pPr eaLnBrk="1" hangingPunct="1"/>
            <a:r>
              <a:rPr lang="en-CA" altLang="en-US" smtClean="0"/>
              <a:t>Allows for animation</a:t>
            </a:r>
          </a:p>
          <a:p>
            <a:pPr eaLnBrk="1" hangingPunct="1"/>
            <a:r>
              <a:rPr lang="en-CA" altLang="en-US" smtClean="0"/>
              <a:t>Don’t need a plug in for gif animation!</a:t>
            </a:r>
          </a:p>
          <a:p>
            <a:pPr eaLnBrk="1" hangingPunct="1"/>
            <a:r>
              <a:rPr lang="en-CA" altLang="en-US" smtClean="0"/>
              <a:t>Works in all browsers, universal format!</a:t>
            </a:r>
          </a:p>
        </p:txBody>
      </p:sp>
      <p:pic>
        <p:nvPicPr>
          <p:cNvPr id="75780" name="Picture 2" descr="Picture He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3575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3" descr="http://www.illustrationinfo.com/tutorial_images/octop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143250"/>
            <a:ext cx="27654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CA" altLang="en-US" sz="1800"/>
          </a:p>
        </p:txBody>
      </p:sp>
      <p:pic>
        <p:nvPicPr>
          <p:cNvPr id="75783" name="Picture 2" descr="Frog - Click image to download.">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2050" y="2859088"/>
            <a:ext cx="17145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Dithering</a:t>
            </a:r>
            <a:endParaRPr lang="en-CA" dirty="0">
              <a:solidFill>
                <a:schemeClr val="tx2">
                  <a:satMod val="130000"/>
                </a:schemeClr>
              </a:solidFill>
            </a:endParaRPr>
          </a:p>
        </p:txBody>
      </p:sp>
      <p:sp>
        <p:nvSpPr>
          <p:cNvPr id="3" name="Content Placeholder 2"/>
          <p:cNvSpPr>
            <a:spLocks noGrp="1"/>
          </p:cNvSpPr>
          <p:nvPr>
            <p:ph idx="1"/>
          </p:nvPr>
        </p:nvSpPr>
        <p:spPr>
          <a:xfrm>
            <a:off x="571500" y="1071563"/>
            <a:ext cx="8077200" cy="5072062"/>
          </a:xfrm>
        </p:spPr>
        <p:txBody>
          <a:bodyPr>
            <a:normAutofit lnSpcReduction="10000"/>
          </a:bodyPr>
          <a:lstStyle/>
          <a:p>
            <a:pPr marL="365760" indent="-283464" eaLnBrk="1" fontAlgn="auto" hangingPunct="1">
              <a:spcAft>
                <a:spcPts val="0"/>
              </a:spcAft>
              <a:buFont typeface="Wingdings 2"/>
              <a:buChar char=""/>
              <a:defRPr/>
            </a:pPr>
            <a:r>
              <a:rPr lang="en-CA" dirty="0" smtClean="0"/>
              <a:t>Allows for </a:t>
            </a:r>
            <a:r>
              <a:rPr lang="en-CA" b="1" i="1" dirty="0" smtClean="0"/>
              <a:t>dithering</a:t>
            </a:r>
            <a:r>
              <a:rPr lang="en-CA" dirty="0" smtClean="0"/>
              <a:t>:</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do you think a program, that converts images into gifs does, if the image has more than 256 colors?</a:t>
            </a:r>
          </a:p>
          <a:p>
            <a:pPr marL="640080" lvl="1" indent="-237744" eaLnBrk="1" fontAlgn="auto" hangingPunct="1">
              <a:spcAft>
                <a:spcPts val="0"/>
              </a:spcAft>
              <a:buFont typeface="Verdana"/>
              <a:buChar char="◦"/>
              <a:defRPr/>
            </a:pPr>
            <a:r>
              <a:rPr lang="en-CA" b="1" dirty="0" smtClean="0"/>
              <a:t>Solution 1</a:t>
            </a:r>
            <a:r>
              <a:rPr lang="en-CA" dirty="0" smtClean="0"/>
              <a:t>:  Substitute one of the colors you have for one of the colors you are missing</a:t>
            </a:r>
          </a:p>
          <a:p>
            <a:pPr marL="640080" lvl="1" indent="-237744" eaLnBrk="1" fontAlgn="auto" hangingPunct="1">
              <a:spcAft>
                <a:spcPts val="0"/>
              </a:spcAft>
              <a:buFont typeface="Verdana"/>
              <a:buChar char="◦"/>
              <a:defRPr/>
            </a:pPr>
            <a:r>
              <a:rPr lang="en-CA" b="1" dirty="0" smtClean="0"/>
              <a:t>Solution 2:  </a:t>
            </a:r>
            <a:r>
              <a:rPr lang="en-CA" dirty="0" smtClean="0"/>
              <a:t>Any guesses?</a:t>
            </a:r>
          </a:p>
          <a:p>
            <a:pPr marL="886968" lvl="2" eaLnBrk="1" fontAlgn="auto" hangingPunct="1">
              <a:spcAft>
                <a:spcPts val="0"/>
              </a:spcAft>
              <a:buFont typeface="Wingdings 2"/>
              <a:buChar char=""/>
              <a:defRPr/>
            </a:pPr>
            <a:r>
              <a:rPr lang="en-CA" b="1" dirty="0" smtClean="0"/>
              <a:t>HINT: </a:t>
            </a:r>
            <a:r>
              <a:rPr lang="en-CA" dirty="0" smtClean="0"/>
              <a:t>What did you do when you were a kid and your parent gave you </a:t>
            </a:r>
            <a:r>
              <a:rPr lang="en-CA" b="1" dirty="0" smtClean="0">
                <a:solidFill>
                  <a:srgbClr val="FF0000"/>
                </a:solidFill>
              </a:rPr>
              <a:t>red</a:t>
            </a:r>
            <a:r>
              <a:rPr lang="en-CA" dirty="0" smtClean="0"/>
              <a:t> and </a:t>
            </a:r>
            <a:r>
              <a:rPr lang="en-CA" b="1" dirty="0" smtClean="0">
                <a:solidFill>
                  <a:srgbClr val="3200C8"/>
                </a:solidFill>
              </a:rPr>
              <a:t>blue</a:t>
            </a:r>
            <a:r>
              <a:rPr lang="en-CA" dirty="0" smtClean="0"/>
              <a:t> and </a:t>
            </a:r>
            <a:r>
              <a:rPr lang="en-CA" b="1" dirty="0" smtClean="0">
                <a:solidFill>
                  <a:srgbClr val="FFFF00"/>
                </a:solidFill>
              </a:rPr>
              <a:t>yellow</a:t>
            </a:r>
            <a:r>
              <a:rPr lang="en-CA" dirty="0" smtClean="0"/>
              <a:t> and </a:t>
            </a:r>
            <a:r>
              <a:rPr lang="en-CA" b="1" dirty="0" smtClean="0"/>
              <a:t>black</a:t>
            </a:r>
            <a:r>
              <a:rPr lang="en-CA" dirty="0" smtClean="0"/>
              <a:t> play-</a:t>
            </a:r>
            <a:r>
              <a:rPr lang="en-CA" dirty="0" err="1" smtClean="0"/>
              <a:t>doh</a:t>
            </a:r>
            <a:r>
              <a:rPr lang="en-CA" dirty="0" smtClean="0"/>
              <a:t>?</a:t>
            </a:r>
          </a:p>
          <a:p>
            <a:pPr marL="886968" lvl="2" eaLnBrk="1" fontAlgn="auto" hangingPunct="1">
              <a:spcAft>
                <a:spcPts val="0"/>
              </a:spcAft>
              <a:buFont typeface="Wingdings 2"/>
              <a:buChar char=""/>
              <a:defRPr/>
            </a:pPr>
            <a:r>
              <a:rPr lang="en-CA" dirty="0" smtClean="0"/>
              <a:t>you didn’t realize it but you were using a 2-bit  color depth play-</a:t>
            </a:r>
            <a:r>
              <a:rPr lang="en-CA" dirty="0" err="1" smtClean="0"/>
              <a:t>doh</a:t>
            </a:r>
            <a:r>
              <a:rPr lang="en-CA" dirty="0" smtClean="0"/>
              <a:t> palette  = 2</a:t>
            </a:r>
            <a:r>
              <a:rPr lang="en-CA" baseline="30000" dirty="0" smtClean="0"/>
              <a:t>2</a:t>
            </a:r>
            <a:r>
              <a:rPr lang="en-CA" dirty="0" smtClean="0"/>
              <a:t>  = 4 colors</a:t>
            </a:r>
          </a:p>
          <a:p>
            <a:pPr marL="640080" lvl="1" indent="-237744" eaLnBrk="1" fontAlgn="auto" hangingPunct="1">
              <a:spcAft>
                <a:spcPts val="0"/>
              </a:spcAft>
              <a:buFont typeface="Verdana"/>
              <a:buChar char="◦"/>
              <a:defRPr/>
            </a:pPr>
            <a:endParaRPr lang="en-CA" dirty="0"/>
          </a:p>
        </p:txBody>
      </p:sp>
      <p:pic>
        <p:nvPicPr>
          <p:cNvPr id="4" name="Picture 4" descr="octopus-4"/>
          <p:cNvPicPr>
            <a:picLocks noChangeAspect="1" noChangeArrowheads="1"/>
          </p:cNvPicPr>
          <p:nvPr/>
        </p:nvPicPr>
        <p:blipFill>
          <a:blip r:embed="rId3">
            <a:extLst>
              <a:ext uri="{28A0092B-C50C-407E-A947-70E740481C1C}">
                <a14:useLocalDpi xmlns:a14="http://schemas.microsoft.com/office/drawing/2010/main" val="0"/>
              </a:ext>
            </a:extLst>
          </a:blip>
          <a:srcRect l="10056" t="23666" r="9277" b="24390"/>
          <a:stretch>
            <a:fillRect/>
          </a:stretch>
        </p:blipFill>
        <p:spPr bwMode="auto">
          <a:xfrm>
            <a:off x="6751638" y="5667375"/>
            <a:ext cx="14287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5561013"/>
            <a:ext cx="1209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5572125"/>
            <a:ext cx="12160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5554663"/>
            <a:ext cx="119856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Dithering </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Juxtaposing (place side by side) pixels of two colors to create the illusion that a third color is present  (grainy look)</a:t>
            </a:r>
          </a:p>
          <a:p>
            <a:pPr marL="365760" indent="-283464" eaLnBrk="1" fontAlgn="auto" hangingPunct="1">
              <a:spcAft>
                <a:spcPts val="0"/>
              </a:spcAft>
              <a:buFont typeface="Wingdings 2"/>
              <a:buChar char=""/>
              <a:defRPr/>
            </a:pPr>
            <a:r>
              <a:rPr lang="en-CA" b="1" dirty="0" smtClean="0"/>
              <a:t>Example:</a:t>
            </a:r>
          </a:p>
          <a:p>
            <a:pPr marL="640080" lvl="1" indent="-237744" eaLnBrk="1" fontAlgn="auto" hangingPunct="1">
              <a:spcAft>
                <a:spcPts val="0"/>
              </a:spcAft>
              <a:buFont typeface="Verdana"/>
              <a:buChar char="◦"/>
              <a:defRPr/>
            </a:pPr>
            <a:r>
              <a:rPr lang="en-CA" dirty="0" smtClean="0"/>
              <a:t>Assume our image uses 257 colours</a:t>
            </a:r>
          </a:p>
          <a:p>
            <a:pPr marL="640080" lvl="1" indent="-237744" eaLnBrk="1" fontAlgn="auto" hangingPunct="1">
              <a:spcAft>
                <a:spcPts val="0"/>
              </a:spcAft>
              <a:buFont typeface="Verdana"/>
              <a:buChar char="◦"/>
              <a:defRPr/>
            </a:pPr>
            <a:r>
              <a:rPr lang="en-CA" dirty="0" smtClean="0"/>
              <a:t>The 257</a:t>
            </a:r>
            <a:r>
              <a:rPr lang="en-CA" baseline="30000" dirty="0" smtClean="0"/>
              <a:t>th</a:t>
            </a:r>
            <a:r>
              <a:rPr lang="en-CA" dirty="0" smtClean="0"/>
              <a:t> colour that is not in our palette is:</a:t>
            </a:r>
          </a:p>
          <a:p>
            <a:pPr marL="640080" lvl="1" indent="-237744" eaLnBrk="1" fontAlgn="auto" hangingPunct="1">
              <a:spcAft>
                <a:spcPts val="0"/>
              </a:spcAft>
              <a:buFont typeface="Verdana"/>
              <a:buChar char="◦"/>
              <a:defRPr/>
            </a:pPr>
            <a:r>
              <a:rPr lang="en-CA" dirty="0" smtClean="0"/>
              <a:t>Assume we do have these 2 colours:     and</a:t>
            </a:r>
          </a:p>
          <a:p>
            <a:pPr marL="640080" lvl="1" indent="-237744" eaLnBrk="1" fontAlgn="auto" hangingPunct="1">
              <a:spcAft>
                <a:spcPts val="0"/>
              </a:spcAft>
              <a:buFont typeface="Verdana"/>
              <a:buChar char="◦"/>
              <a:defRPr/>
            </a:pPr>
            <a:r>
              <a:rPr lang="en-CA" dirty="0" smtClean="0"/>
              <a:t>Thus dithering will change this </a:t>
            </a:r>
            <a:r>
              <a:rPr lang="en-CA" dirty="0" smtClean="0">
                <a:sym typeface="Wingdings" pitchFamily="2" charset="2"/>
              </a:rPr>
              <a:t></a:t>
            </a:r>
          </a:p>
          <a:p>
            <a:pPr marL="640080" lvl="1" indent="-237744" eaLnBrk="1" fontAlgn="auto" hangingPunct="1">
              <a:spcAft>
                <a:spcPts val="0"/>
              </a:spcAft>
              <a:buFont typeface="Verdana"/>
              <a:buChar char="◦"/>
              <a:defRPr/>
            </a:pPr>
            <a:endParaRPr lang="en-CA" dirty="0" smtClean="0">
              <a:sym typeface="Wingdings" pitchFamily="2" charset="2"/>
            </a:endParaRPr>
          </a:p>
          <a:p>
            <a:pPr marL="640080" lvl="1" indent="-237744" eaLnBrk="1" fontAlgn="auto" hangingPunct="1">
              <a:spcAft>
                <a:spcPts val="0"/>
              </a:spcAft>
              <a:buFont typeface="Verdana"/>
              <a:buChar char="◦"/>
              <a:defRPr/>
            </a:pPr>
            <a:r>
              <a:rPr lang="en-CA" dirty="0" smtClean="0">
                <a:sym typeface="Wingdings" pitchFamily="2" charset="2"/>
              </a:rPr>
              <a:t>To this  </a:t>
            </a:r>
            <a:endParaRPr lang="en-CA" dirty="0"/>
          </a:p>
        </p:txBody>
      </p:sp>
      <p:pic>
        <p:nvPicPr>
          <p:cNvPr id="481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4500563"/>
            <a:ext cx="100012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3875" y="3786188"/>
            <a:ext cx="2857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5" y="5572125"/>
            <a:ext cx="1157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875" y="4214813"/>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9563" y="4214813"/>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28688" y="3286125"/>
            <a:ext cx="7643812" cy="3571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strVal val="ppt_w*0.70"/>
                                          </p:val>
                                        </p:tav>
                                      </p:tavLst>
                                    </p:anim>
                                    <p:anim calcmode="lin" valueType="num">
                                      <p:cBhvr>
                                        <p:cTn id="7" dur="1000"/>
                                        <p:tgtEl>
                                          <p:spTgt spid="11"/>
                                        </p:tgtEl>
                                        <p:attrNameLst>
                                          <p:attrName>ppt_h</p:attrName>
                                        </p:attrNameLst>
                                      </p:cBhvr>
                                      <p:tavLst>
                                        <p:tav tm="0">
                                          <p:val>
                                            <p:strVal val="ppt_h"/>
                                          </p:val>
                                        </p:tav>
                                        <p:tav tm="100000">
                                          <p:val>
                                            <p:strVal val="ppt_h"/>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8133"/>
                                        </p:tgtEl>
                                        <p:attrNameLst>
                                          <p:attrName>style.visibility</p:attrName>
                                        </p:attrNameLst>
                                      </p:cBhvr>
                                      <p:to>
                                        <p:strVal val="visible"/>
                                      </p:to>
                                    </p:set>
                                    <p:animEffect transition="in" filter="blinds(horizontal)">
                                      <p:cBhvr>
                                        <p:cTn id="30" dur="500"/>
                                        <p:tgtEl>
                                          <p:spTgt spid="48133"/>
                                        </p:tgtEl>
                                      </p:cBhvr>
                                    </p:animEffect>
                                  </p:childTnLst>
                                </p:cTn>
                              </p:par>
                              <p:par>
                                <p:cTn id="31" presetID="3" presetClass="entr" presetSubtype="10" fill="hold" nodeType="withEffect">
                                  <p:stCondLst>
                                    <p:cond delay="0"/>
                                  </p:stCondLst>
                                  <p:childTnLst>
                                    <p:set>
                                      <p:cBhvr>
                                        <p:cTn id="32" dur="1" fill="hold">
                                          <p:stCondLst>
                                            <p:cond delay="0"/>
                                          </p:stCondLst>
                                        </p:cTn>
                                        <p:tgtEl>
                                          <p:spTgt spid="48135"/>
                                        </p:tgtEl>
                                        <p:attrNameLst>
                                          <p:attrName>style.visibility</p:attrName>
                                        </p:attrNameLst>
                                      </p:cBhvr>
                                      <p:to>
                                        <p:strVal val="visible"/>
                                      </p:to>
                                    </p:set>
                                    <p:animEffect transition="in" filter="blinds(horizontal)">
                                      <p:cBhvr>
                                        <p:cTn id="33" dur="500"/>
                                        <p:tgtEl>
                                          <p:spTgt spid="481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linds(horizontal)">
                                      <p:cBhvr>
                                        <p:cTn id="38" dur="500"/>
                                        <p:tgtEl>
                                          <p:spTgt spid="3">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8130"/>
                                        </p:tgtEl>
                                        <p:attrNameLst>
                                          <p:attrName>style.visibility</p:attrName>
                                        </p:attrNameLst>
                                      </p:cBhvr>
                                      <p:to>
                                        <p:strVal val="visible"/>
                                      </p:to>
                                    </p:set>
                                    <p:animEffect transition="in" filter="blinds(horizontal)">
                                      <p:cBhvr>
                                        <p:cTn id="41" dur="500"/>
                                        <p:tgtEl>
                                          <p:spTgt spid="481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500"/>
                                        <p:tgtEl>
                                          <p:spTgt spid="3">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48131"/>
                                        </p:tgtEl>
                                        <p:attrNameLst>
                                          <p:attrName>style.visibility</p:attrName>
                                        </p:attrNameLst>
                                      </p:cBhvr>
                                      <p:to>
                                        <p:strVal val="visible"/>
                                      </p:to>
                                    </p:set>
                                    <p:animEffect transition="in" filter="blinds(horizontal)">
                                      <p:cBhvr>
                                        <p:cTn id="51" dur="500"/>
                                        <p:tgtEl>
                                          <p:spTgt spid="481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blinds(horizontal)">
                                      <p:cBhvr>
                                        <p:cTn id="56" dur="500"/>
                                        <p:tgtEl>
                                          <p:spTgt spid="102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blinds(horizontal)">
                                      <p:cBhvr>
                                        <p:cTn id="61" dur="500"/>
                                        <p:tgtEl>
                                          <p:spTgt spid="10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031"/>
                                        </p:tgtEl>
                                        <p:attrNameLst>
                                          <p:attrName>style.visibility</p:attrName>
                                        </p:attrNameLst>
                                      </p:cBhvr>
                                      <p:to>
                                        <p:strVal val="visible"/>
                                      </p:to>
                                    </p:set>
                                    <p:animEffect transition="in" filter="blinds(horizontal)">
                                      <p:cBhvr>
                                        <p:cTn id="66"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137400" cy="939800"/>
          </a:xfrm>
        </p:spPr>
        <p:txBody>
          <a:bodyPr/>
          <a:lstStyle/>
          <a:p>
            <a:pPr eaLnBrk="1" fontAlgn="auto" hangingPunct="1">
              <a:spcAft>
                <a:spcPts val="0"/>
              </a:spcAft>
              <a:defRPr/>
            </a:pPr>
            <a:r>
              <a:rPr lang="en-CA" dirty="0" smtClean="0">
                <a:solidFill>
                  <a:schemeClr val="tx2">
                    <a:satMod val="130000"/>
                  </a:schemeClr>
                </a:solidFill>
              </a:rPr>
              <a:t>Another Example of Dithering</a:t>
            </a:r>
            <a:endParaRPr lang="en-CA" dirty="0">
              <a:solidFill>
                <a:schemeClr val="tx2">
                  <a:satMod val="130000"/>
                </a:schemeClr>
              </a:solidFill>
            </a:endParaRPr>
          </a:p>
        </p:txBody>
      </p:sp>
      <p:pic>
        <p:nvPicPr>
          <p:cNvPr id="819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052513"/>
            <a:ext cx="3813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Dithering</a:t>
            </a:r>
            <a:endParaRPr lang="en-CA" dirty="0">
              <a:solidFill>
                <a:schemeClr val="tx2">
                  <a:satMod val="130000"/>
                </a:schemeClr>
              </a:solidFill>
            </a:endParaRPr>
          </a:p>
        </p:txBody>
      </p:sp>
      <p:sp>
        <p:nvSpPr>
          <p:cNvPr id="83971" name="Content Placeholder 2"/>
          <p:cNvSpPr>
            <a:spLocks noGrp="1"/>
          </p:cNvSpPr>
          <p:nvPr>
            <p:ph idx="1"/>
          </p:nvPr>
        </p:nvSpPr>
        <p:spPr>
          <a:xfrm>
            <a:off x="454025" y="1171575"/>
            <a:ext cx="3714750" cy="5072063"/>
          </a:xfrm>
        </p:spPr>
        <p:txBody>
          <a:bodyPr/>
          <a:lstStyle/>
          <a:p>
            <a:pPr eaLnBrk="1" hangingPunct="1"/>
            <a:r>
              <a:rPr lang="en-CA" altLang="en-US" smtClean="0"/>
              <a:t>You can reduce the number of colors in a GIF and choose options to control the way colors dither in the application or in a browser. </a:t>
            </a:r>
          </a:p>
          <a:p>
            <a:pPr eaLnBrk="1" hangingPunct="1"/>
            <a:endParaRPr lang="en-CA" altLang="en-US" smtClean="0"/>
          </a:p>
        </p:txBody>
      </p:sp>
      <p:pic>
        <p:nvPicPr>
          <p:cNvPr id="83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1285875"/>
            <a:ext cx="497681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3" name="Rectangle 2"/>
          <p:cNvSpPr>
            <a:spLocks noChangeArrowheads="1"/>
          </p:cNvSpPr>
          <p:nvPr/>
        </p:nvSpPr>
        <p:spPr bwMode="auto">
          <a:xfrm>
            <a:off x="762000" y="5426075"/>
            <a:ext cx="3097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hlinkClick r:id="rId4"/>
              </a:rPr>
              <a:t>Different ways to dither produce different results</a:t>
            </a:r>
            <a:endParaRPr lang="en-CA"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Dithering</a:t>
            </a:r>
            <a:endParaRPr lang="en-CA" dirty="0">
              <a:solidFill>
                <a:schemeClr val="tx2">
                  <a:satMod val="130000"/>
                </a:schemeClr>
              </a:solidFill>
            </a:endParaRP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43000"/>
            <a:ext cx="31432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500438"/>
            <a:ext cx="38893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505200"/>
            <a:ext cx="38576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Box 6"/>
          <p:cNvSpPr txBox="1">
            <a:spLocks noChangeArrowheads="1"/>
          </p:cNvSpPr>
          <p:nvPr/>
        </p:nvSpPr>
        <p:spPr bwMode="auto">
          <a:xfrm>
            <a:off x="3929063" y="1500188"/>
            <a:ext cx="3500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sym typeface="Wingdings" panose="05000000000000000000" pitchFamily="2" charset="2"/>
              </a:rPr>
              <a:t> Original Image</a:t>
            </a:r>
            <a:endParaRPr lang="en-CA" altLang="en-US" sz="1800"/>
          </a:p>
        </p:txBody>
      </p:sp>
      <p:sp>
        <p:nvSpPr>
          <p:cNvPr id="8" name="TextBox 7"/>
          <p:cNvSpPr txBox="1">
            <a:spLocks noChangeArrowheads="1"/>
          </p:cNvSpPr>
          <p:nvPr/>
        </p:nvSpPr>
        <p:spPr bwMode="auto">
          <a:xfrm>
            <a:off x="649288" y="6102350"/>
            <a:ext cx="349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sym typeface="Wingdings" panose="05000000000000000000" pitchFamily="2" charset="2"/>
              </a:rPr>
              <a:t>Saved as 6 bit gif with no dithering</a:t>
            </a:r>
            <a:endParaRPr lang="en-CA" altLang="en-US" sz="1800"/>
          </a:p>
        </p:txBody>
      </p:sp>
      <p:sp>
        <p:nvSpPr>
          <p:cNvPr id="9" name="TextBox 8"/>
          <p:cNvSpPr txBox="1">
            <a:spLocks noChangeArrowheads="1"/>
          </p:cNvSpPr>
          <p:nvPr/>
        </p:nvSpPr>
        <p:spPr bwMode="auto">
          <a:xfrm>
            <a:off x="4786313" y="6143625"/>
            <a:ext cx="3071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sym typeface="Wingdings" panose="05000000000000000000" pitchFamily="2" charset="2"/>
              </a:rPr>
              <a:t>Saved as 6 bit gif with dithering</a:t>
            </a:r>
            <a:endParaRPr lang="en-CA" altLang="en-US" sz="1800"/>
          </a:p>
        </p:txBody>
      </p:sp>
      <p:pic>
        <p:nvPicPr>
          <p:cNvPr id="860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500063"/>
            <a:ext cx="22209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TextBox 10"/>
          <p:cNvSpPr txBox="1">
            <a:spLocks noChangeArrowheads="1"/>
          </p:cNvSpPr>
          <p:nvPr/>
        </p:nvSpPr>
        <p:spPr bwMode="auto">
          <a:xfrm>
            <a:off x="5338763" y="2446338"/>
            <a:ext cx="357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Dithering, used 64 colours to make the differences show up more to the naked eye!</a:t>
            </a:r>
          </a:p>
        </p:txBody>
      </p:sp>
      <p:sp>
        <p:nvSpPr>
          <p:cNvPr id="12" name="Rectangle 11"/>
          <p:cNvSpPr/>
          <p:nvPr/>
        </p:nvSpPr>
        <p:spPr>
          <a:xfrm>
            <a:off x="641350" y="3440113"/>
            <a:ext cx="8286750" cy="314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0.70"/>
                                          </p:val>
                                        </p:tav>
                                      </p:tavLst>
                                    </p:anim>
                                    <p:anim calcmode="lin" valueType="num">
                                      <p:cBhvr>
                                        <p:cTn id="7" dur="1000"/>
                                        <p:tgtEl>
                                          <p:spTgt spid="12"/>
                                        </p:tgtEl>
                                        <p:attrNameLst>
                                          <p:attrName>ppt_h</p:attrName>
                                        </p:attrNameLst>
                                      </p:cBhvr>
                                      <p:tavLst>
                                        <p:tav tm="0">
                                          <p:val>
                                            <p:strVal val="ppt_h"/>
                                          </p:val>
                                        </p:tav>
                                        <p:tav tm="100000">
                                          <p:val>
                                            <p:strVal val="ppt_h"/>
                                          </p:val>
                                        </p:tav>
                                      </p:tavLst>
                                    </p:anim>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7107"/>
                                        </p:tgtEl>
                                        <p:attrNameLst>
                                          <p:attrName>style.visibility</p:attrName>
                                        </p:attrNameLst>
                                      </p:cBhvr>
                                      <p:to>
                                        <p:strVal val="visible"/>
                                      </p:to>
                                    </p:set>
                                    <p:animEffect transition="in" filter="fade">
                                      <p:cBhvr>
                                        <p:cTn id="14" dur="2000"/>
                                        <p:tgtEl>
                                          <p:spTgt spid="4710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fade">
                                      <p:cBhvr>
                                        <p:cTn id="22" dur="2000"/>
                                        <p:tgtEl>
                                          <p:spTgt spid="471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Interlacing</a:t>
            </a:r>
            <a:endParaRPr lang="en-CA" dirty="0">
              <a:solidFill>
                <a:schemeClr val="tx2">
                  <a:satMod val="130000"/>
                </a:schemeClr>
              </a:solidFill>
            </a:endParaRPr>
          </a:p>
        </p:txBody>
      </p:sp>
      <p:sp>
        <p:nvSpPr>
          <p:cNvPr id="88067" name="Content Placeholder 2"/>
          <p:cNvSpPr>
            <a:spLocks noGrp="1"/>
          </p:cNvSpPr>
          <p:nvPr>
            <p:ph idx="1"/>
          </p:nvPr>
        </p:nvSpPr>
        <p:spPr>
          <a:xfrm>
            <a:off x="500063" y="1071563"/>
            <a:ext cx="5786437" cy="5786437"/>
          </a:xfrm>
        </p:spPr>
        <p:txBody>
          <a:bodyPr/>
          <a:lstStyle/>
          <a:p>
            <a:pPr eaLnBrk="1" hangingPunct="1"/>
            <a:r>
              <a:rPr lang="en-CA" altLang="en-US" smtClean="0"/>
              <a:t>How images are downloaded to your screen</a:t>
            </a:r>
          </a:p>
          <a:p>
            <a:pPr eaLnBrk="1" hangingPunct="1"/>
            <a:r>
              <a:rPr lang="en-CA" altLang="en-US" smtClean="0"/>
              <a:t>Interlacing lets you have a feel for the whole picture, you don’t have to wait around to see it download (good for dial up connections)</a:t>
            </a:r>
          </a:p>
          <a:p>
            <a:pPr eaLnBrk="1" hangingPunct="1"/>
            <a:r>
              <a:rPr lang="en-US" altLang="en-US" smtClean="0">
                <a:latin typeface="Arial" panose="020B0604020202020204" pitchFamily="34" charset="0"/>
              </a:rPr>
              <a:t>a process by which the image is drawn in a series of passes rather than all at the same time  (file size bigger)</a:t>
            </a:r>
            <a:endParaRPr lang="en-CA" altLang="en-US" smtClean="0"/>
          </a:p>
        </p:txBody>
      </p:sp>
      <p:pic>
        <p:nvPicPr>
          <p:cNvPr id="88068" name="Picture 5"/>
          <p:cNvPicPr>
            <a:picLocks noChangeAspect="1" noChangeArrowheads="1"/>
          </p:cNvPicPr>
          <p:nvPr/>
        </p:nvPicPr>
        <p:blipFill>
          <a:blip r:embed="rId3">
            <a:extLst>
              <a:ext uri="{28A0092B-C50C-407E-A947-70E740481C1C}">
                <a14:useLocalDpi xmlns:a14="http://schemas.microsoft.com/office/drawing/2010/main" val="0"/>
              </a:ext>
            </a:extLst>
          </a:blip>
          <a:srcRect l="49858" b="5629"/>
          <a:stretch>
            <a:fillRect/>
          </a:stretch>
        </p:blipFill>
        <p:spPr bwMode="auto">
          <a:xfrm>
            <a:off x="6643688" y="285750"/>
            <a:ext cx="2063750" cy="3167063"/>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8069" name="Picture 6"/>
          <p:cNvPicPr>
            <a:picLocks noChangeAspect="1" noChangeArrowheads="1"/>
          </p:cNvPicPr>
          <p:nvPr/>
        </p:nvPicPr>
        <p:blipFill>
          <a:blip r:embed="rId3">
            <a:extLst>
              <a:ext uri="{28A0092B-C50C-407E-A947-70E740481C1C}">
                <a14:useLocalDpi xmlns:a14="http://schemas.microsoft.com/office/drawing/2010/main" val="0"/>
              </a:ext>
            </a:extLst>
          </a:blip>
          <a:srcRect r="50638" b="5626"/>
          <a:stretch>
            <a:fillRect/>
          </a:stretch>
        </p:blipFill>
        <p:spPr bwMode="auto">
          <a:xfrm>
            <a:off x="6643688" y="3500438"/>
            <a:ext cx="2033587" cy="3168650"/>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928688"/>
          </a:xfrm>
        </p:spPr>
        <p:txBody>
          <a:bodyPr/>
          <a:lstStyle/>
          <a:p>
            <a:pPr eaLnBrk="1" fontAlgn="auto" hangingPunct="1">
              <a:spcAft>
                <a:spcPts val="0"/>
              </a:spcAft>
              <a:defRPr/>
            </a:pPr>
            <a:r>
              <a:rPr lang="en-CA" dirty="0" smtClean="0">
                <a:solidFill>
                  <a:schemeClr val="tx2">
                    <a:satMod val="130000"/>
                  </a:schemeClr>
                </a:solidFill>
              </a:rPr>
              <a:t>GIF </a:t>
            </a:r>
            <a:r>
              <a:rPr lang="en-CA" dirty="0" smtClean="0">
                <a:solidFill>
                  <a:schemeClr val="tx2">
                    <a:satMod val="130000"/>
                  </a:schemeClr>
                </a:solidFill>
                <a:sym typeface="Wingdings" pitchFamily="2" charset="2"/>
              </a:rPr>
              <a:t> Compression</a:t>
            </a:r>
            <a:endParaRPr lang="en-CA" dirty="0">
              <a:solidFill>
                <a:schemeClr val="tx2">
                  <a:satMod val="130000"/>
                </a:schemeClr>
              </a:solidFill>
            </a:endParaRPr>
          </a:p>
        </p:txBody>
      </p:sp>
      <p:sp>
        <p:nvSpPr>
          <p:cNvPr id="90115" name="Content Placeholder 2"/>
          <p:cNvSpPr>
            <a:spLocks noGrp="1"/>
          </p:cNvSpPr>
          <p:nvPr>
            <p:ph idx="1"/>
          </p:nvPr>
        </p:nvSpPr>
        <p:spPr>
          <a:xfrm>
            <a:off x="857250" y="1285875"/>
            <a:ext cx="4500563" cy="5072063"/>
          </a:xfrm>
        </p:spPr>
        <p:txBody>
          <a:bodyPr/>
          <a:lstStyle/>
          <a:p>
            <a:pPr eaLnBrk="1" hangingPunct="1"/>
            <a:r>
              <a:rPr lang="en-CA" altLang="en-US" smtClean="0"/>
              <a:t>Can compress more by reducing the number of colours in the image:</a:t>
            </a:r>
          </a:p>
        </p:txBody>
      </p:sp>
      <p:pic>
        <p:nvPicPr>
          <p:cNvPr id="901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733425"/>
            <a:ext cx="36814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01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013" y="2824163"/>
            <a:ext cx="370681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01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3" y="4878388"/>
            <a:ext cx="37068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1366550991"/>
              </p:ext>
            </p:extLst>
          </p:nvPr>
        </p:nvGraphicFramePr>
        <p:xfrm>
          <a:off x="1000125" y="3143250"/>
          <a:ext cx="4500563" cy="2865437"/>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1643063">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tblGrid>
              <a:tr h="640151">
                <a:tc>
                  <a:txBody>
                    <a:bodyPr/>
                    <a:lstStyle/>
                    <a:p>
                      <a:r>
                        <a:rPr lang="en-CA" sz="1800" dirty="0" smtClean="0"/>
                        <a:t>Colour Resolution</a:t>
                      </a:r>
                      <a:endParaRPr lang="en-CA" sz="1800" dirty="0"/>
                    </a:p>
                  </a:txBody>
                  <a:tcPr marL="91439" marR="91439" marT="45725" marB="45725"/>
                </a:tc>
                <a:tc>
                  <a:txBody>
                    <a:bodyPr/>
                    <a:lstStyle/>
                    <a:p>
                      <a:r>
                        <a:rPr lang="en-CA" sz="1800" dirty="0" smtClean="0"/>
                        <a:t>Size (KB)</a:t>
                      </a:r>
                      <a:endParaRPr lang="en-CA" sz="1800" dirty="0"/>
                    </a:p>
                  </a:txBody>
                  <a:tcPr marL="91439" marR="91439" marT="45725" marB="45725"/>
                </a:tc>
                <a:tc>
                  <a:txBody>
                    <a:bodyPr/>
                    <a:lstStyle/>
                    <a:p>
                      <a:r>
                        <a:rPr lang="en-CA" sz="1800" dirty="0" smtClean="0"/>
                        <a:t>% Decreased</a:t>
                      </a:r>
                      <a:endParaRPr lang="en-CA" sz="1800" dirty="0"/>
                    </a:p>
                  </a:txBody>
                  <a:tcPr marL="91439" marR="91439" marT="45725" marB="45725"/>
                </a:tc>
                <a:extLst>
                  <a:ext uri="{0D108BD9-81ED-4DB2-BD59-A6C34878D82A}">
                    <a16:rowId xmlns:a16="http://schemas.microsoft.com/office/drawing/2014/main" val="10000"/>
                  </a:ext>
                </a:extLst>
              </a:tr>
              <a:tr h="370881">
                <a:tc>
                  <a:txBody>
                    <a:bodyPr/>
                    <a:lstStyle/>
                    <a:p>
                      <a:r>
                        <a:rPr lang="en-CA" sz="1800" dirty="0" smtClean="0"/>
                        <a:t>256</a:t>
                      </a:r>
                      <a:endParaRPr lang="en-CA" sz="1800" dirty="0"/>
                    </a:p>
                  </a:txBody>
                  <a:tcPr marL="91439" marR="91439" marT="45725" marB="45725"/>
                </a:tc>
                <a:tc>
                  <a:txBody>
                    <a:bodyPr/>
                    <a:lstStyle/>
                    <a:p>
                      <a:r>
                        <a:rPr lang="en-CA" sz="1800" dirty="0" smtClean="0"/>
                        <a:t>28,483</a:t>
                      </a:r>
                      <a:endParaRPr lang="en-CA" sz="1800" dirty="0"/>
                    </a:p>
                  </a:txBody>
                  <a:tcPr marL="91439" marR="91439" marT="45725" marB="45725"/>
                </a:tc>
                <a:tc>
                  <a:txBody>
                    <a:bodyPr/>
                    <a:lstStyle/>
                    <a:p>
                      <a:endParaRPr lang="en-CA" sz="1800"/>
                    </a:p>
                  </a:txBody>
                  <a:tcPr marL="91439" marR="91439" marT="45725" marB="45725"/>
                </a:tc>
                <a:extLst>
                  <a:ext uri="{0D108BD9-81ED-4DB2-BD59-A6C34878D82A}">
                    <a16:rowId xmlns:a16="http://schemas.microsoft.com/office/drawing/2014/main" val="10001"/>
                  </a:ext>
                </a:extLst>
              </a:tr>
              <a:tr h="370881">
                <a:tc>
                  <a:txBody>
                    <a:bodyPr/>
                    <a:lstStyle/>
                    <a:p>
                      <a:r>
                        <a:rPr lang="en-CA" sz="1800" dirty="0" smtClean="0"/>
                        <a:t>128</a:t>
                      </a:r>
                      <a:endParaRPr lang="en-CA" sz="1800" dirty="0"/>
                    </a:p>
                  </a:txBody>
                  <a:tcPr marL="91439" marR="91439" marT="45725" marB="45725"/>
                </a:tc>
                <a:tc>
                  <a:txBody>
                    <a:bodyPr/>
                    <a:lstStyle/>
                    <a:p>
                      <a:r>
                        <a:rPr lang="en-CA" sz="1800" dirty="0" smtClean="0"/>
                        <a:t>23,141</a:t>
                      </a:r>
                      <a:endParaRPr lang="en-CA" sz="1800" dirty="0"/>
                    </a:p>
                  </a:txBody>
                  <a:tcPr marL="91439" marR="91439" marT="45725" marB="45725"/>
                </a:tc>
                <a:tc>
                  <a:txBody>
                    <a:bodyPr/>
                    <a:lstStyle/>
                    <a:p>
                      <a:r>
                        <a:rPr lang="en-CA" sz="1800" dirty="0" smtClean="0"/>
                        <a:t>19</a:t>
                      </a:r>
                      <a:endParaRPr lang="en-CA" sz="1800" dirty="0"/>
                    </a:p>
                  </a:txBody>
                  <a:tcPr marL="91439" marR="91439" marT="45725" marB="45725"/>
                </a:tc>
                <a:extLst>
                  <a:ext uri="{0D108BD9-81ED-4DB2-BD59-A6C34878D82A}">
                    <a16:rowId xmlns:a16="http://schemas.microsoft.com/office/drawing/2014/main" val="10002"/>
                  </a:ext>
                </a:extLst>
              </a:tr>
              <a:tr h="370881">
                <a:tc>
                  <a:txBody>
                    <a:bodyPr/>
                    <a:lstStyle/>
                    <a:p>
                      <a:r>
                        <a:rPr lang="en-CA" sz="1800" dirty="0" smtClean="0"/>
                        <a:t>64</a:t>
                      </a:r>
                      <a:endParaRPr lang="en-CA" sz="1800" dirty="0"/>
                    </a:p>
                  </a:txBody>
                  <a:tcPr marL="91439" marR="91439" marT="45725" marB="45725"/>
                </a:tc>
                <a:tc>
                  <a:txBody>
                    <a:bodyPr/>
                    <a:lstStyle/>
                    <a:p>
                      <a:r>
                        <a:rPr lang="en-CA" sz="1800" dirty="0" smtClean="0"/>
                        <a:t>19,488</a:t>
                      </a:r>
                      <a:endParaRPr lang="en-CA" sz="1800" dirty="0"/>
                    </a:p>
                  </a:txBody>
                  <a:tcPr marL="91439" marR="91439" marT="45725" marB="45725"/>
                </a:tc>
                <a:tc>
                  <a:txBody>
                    <a:bodyPr/>
                    <a:lstStyle/>
                    <a:p>
                      <a:r>
                        <a:rPr lang="en-CA" sz="1800" dirty="0" smtClean="0"/>
                        <a:t>32</a:t>
                      </a:r>
                      <a:endParaRPr lang="en-CA" sz="1800" dirty="0"/>
                    </a:p>
                  </a:txBody>
                  <a:tcPr marL="91439" marR="91439" marT="45725" marB="45725"/>
                </a:tc>
                <a:extLst>
                  <a:ext uri="{0D108BD9-81ED-4DB2-BD59-A6C34878D82A}">
                    <a16:rowId xmlns:a16="http://schemas.microsoft.com/office/drawing/2014/main" val="10003"/>
                  </a:ext>
                </a:extLst>
              </a:tr>
              <a:tr h="370881">
                <a:tc>
                  <a:txBody>
                    <a:bodyPr/>
                    <a:lstStyle/>
                    <a:p>
                      <a:r>
                        <a:rPr lang="en-CA" sz="1800" dirty="0" smtClean="0"/>
                        <a:t>32</a:t>
                      </a:r>
                      <a:endParaRPr lang="en-CA" sz="1800" dirty="0"/>
                    </a:p>
                  </a:txBody>
                  <a:tcPr marL="91439" marR="91439" marT="45725" marB="45725"/>
                </a:tc>
                <a:tc>
                  <a:txBody>
                    <a:bodyPr/>
                    <a:lstStyle/>
                    <a:p>
                      <a:r>
                        <a:rPr lang="en-CA" sz="1800" dirty="0" smtClean="0"/>
                        <a:t>15,903</a:t>
                      </a:r>
                      <a:endParaRPr lang="en-CA" sz="1800" dirty="0"/>
                    </a:p>
                  </a:txBody>
                  <a:tcPr marL="91439" marR="91439" marT="45725" marB="45725"/>
                </a:tc>
                <a:tc>
                  <a:txBody>
                    <a:bodyPr/>
                    <a:lstStyle/>
                    <a:p>
                      <a:r>
                        <a:rPr lang="en-CA" sz="1800" dirty="0" smtClean="0"/>
                        <a:t>44</a:t>
                      </a:r>
                      <a:endParaRPr lang="en-CA" sz="1800" dirty="0"/>
                    </a:p>
                  </a:txBody>
                  <a:tcPr marL="91439" marR="91439" marT="45725" marB="45725"/>
                </a:tc>
                <a:extLst>
                  <a:ext uri="{0D108BD9-81ED-4DB2-BD59-A6C34878D82A}">
                    <a16:rowId xmlns:a16="http://schemas.microsoft.com/office/drawing/2014/main" val="10004"/>
                  </a:ext>
                </a:extLst>
              </a:tr>
              <a:tr h="370881">
                <a:tc>
                  <a:txBody>
                    <a:bodyPr/>
                    <a:lstStyle/>
                    <a:p>
                      <a:r>
                        <a:rPr lang="en-CA" sz="1800" dirty="0" smtClean="0"/>
                        <a:t>16</a:t>
                      </a:r>
                      <a:endParaRPr lang="en-CA" sz="1800" dirty="0"/>
                    </a:p>
                  </a:txBody>
                  <a:tcPr marL="91439" marR="91439" marT="45725" marB="45725"/>
                </a:tc>
                <a:tc>
                  <a:txBody>
                    <a:bodyPr/>
                    <a:lstStyle/>
                    <a:p>
                      <a:r>
                        <a:rPr lang="en-CA" sz="1800" dirty="0" smtClean="0"/>
                        <a:t>11,863</a:t>
                      </a:r>
                      <a:endParaRPr lang="en-CA" sz="1800" dirty="0"/>
                    </a:p>
                  </a:txBody>
                  <a:tcPr marL="91439" marR="91439" marT="45725" marB="45725"/>
                </a:tc>
                <a:tc>
                  <a:txBody>
                    <a:bodyPr/>
                    <a:lstStyle/>
                    <a:p>
                      <a:r>
                        <a:rPr lang="en-CA" sz="1800" dirty="0" smtClean="0"/>
                        <a:t>58</a:t>
                      </a:r>
                      <a:endParaRPr lang="en-CA" sz="1800" dirty="0"/>
                    </a:p>
                  </a:txBody>
                  <a:tcPr marL="91439" marR="91439" marT="45725" marB="45725"/>
                </a:tc>
                <a:extLst>
                  <a:ext uri="{0D108BD9-81ED-4DB2-BD59-A6C34878D82A}">
                    <a16:rowId xmlns:a16="http://schemas.microsoft.com/office/drawing/2014/main" val="10005"/>
                  </a:ext>
                </a:extLst>
              </a:tr>
              <a:tr h="370881">
                <a:tc>
                  <a:txBody>
                    <a:bodyPr/>
                    <a:lstStyle/>
                    <a:p>
                      <a:r>
                        <a:rPr lang="en-CA" sz="1800" dirty="0" smtClean="0"/>
                        <a:t>8</a:t>
                      </a:r>
                      <a:endParaRPr lang="en-CA" sz="1800" dirty="0"/>
                    </a:p>
                  </a:txBody>
                  <a:tcPr marL="91439" marR="91439" marT="45725" marB="45725"/>
                </a:tc>
                <a:tc>
                  <a:txBody>
                    <a:bodyPr/>
                    <a:lstStyle/>
                    <a:p>
                      <a:r>
                        <a:rPr lang="en-CA" sz="1800" dirty="0" smtClean="0"/>
                        <a:t>8,886</a:t>
                      </a:r>
                      <a:endParaRPr lang="en-CA" sz="1800" dirty="0"/>
                    </a:p>
                  </a:txBody>
                  <a:tcPr marL="91439" marR="91439" marT="45725" marB="45725"/>
                </a:tc>
                <a:tc>
                  <a:txBody>
                    <a:bodyPr/>
                    <a:lstStyle/>
                    <a:p>
                      <a:r>
                        <a:rPr lang="en-CA" sz="1800" dirty="0" smtClean="0"/>
                        <a:t>69</a:t>
                      </a:r>
                      <a:endParaRPr lang="en-CA" sz="1800" dirty="0"/>
                    </a:p>
                  </a:txBody>
                  <a:tcPr marL="91439" marR="91439" marT="45725" marB="457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1846263"/>
          </a:xfrm>
        </p:spPr>
        <p:txBody>
          <a:bodyPr/>
          <a:lstStyle/>
          <a:p>
            <a:pPr>
              <a:defRPr/>
            </a:pPr>
            <a:r>
              <a:rPr lang="en-US" dirty="0" smtClean="0"/>
              <a:t>Reading for this week from our online textbook:</a:t>
            </a:r>
            <a:endParaRPr lang="en-US" dirty="0"/>
          </a:p>
        </p:txBody>
      </p:sp>
      <p:sp>
        <p:nvSpPr>
          <p:cNvPr id="18435" name="Content Placeholder 2"/>
          <p:cNvSpPr>
            <a:spLocks noGrp="1"/>
          </p:cNvSpPr>
          <p:nvPr>
            <p:ph idx="1"/>
          </p:nvPr>
        </p:nvSpPr>
        <p:spPr>
          <a:xfrm>
            <a:off x="857250" y="2205038"/>
            <a:ext cx="8077200" cy="4152900"/>
          </a:xfrm>
        </p:spPr>
        <p:txBody>
          <a:bodyPr/>
          <a:lstStyle/>
          <a:p>
            <a:r>
              <a:rPr lang="en-US" altLang="en-US" smtClean="0"/>
              <a:t>Graphics </a:t>
            </a:r>
            <a:r>
              <a:rPr lang="en-US" altLang="en-US" smtClean="0">
                <a:sym typeface="Wingdings" panose="05000000000000000000" pitchFamily="2" charset="2"/>
              </a:rPr>
              <a:t></a:t>
            </a:r>
            <a:r>
              <a:rPr lang="en-US" altLang="en-US" smtClean="0"/>
              <a:t> Image Formats and Compression Techniques</a:t>
            </a:r>
          </a:p>
          <a:p>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7497763" cy="796925"/>
          </a:xfrm>
        </p:spPr>
        <p:txBody>
          <a:bodyPr/>
          <a:lstStyle/>
          <a:p>
            <a:pPr eaLnBrk="1" fontAlgn="auto" hangingPunct="1">
              <a:spcAft>
                <a:spcPts val="0"/>
              </a:spcAft>
              <a:defRPr/>
            </a:pPr>
            <a:r>
              <a:rPr lang="en-CA" dirty="0" smtClean="0">
                <a:solidFill>
                  <a:schemeClr val="tx2">
                    <a:satMod val="130000"/>
                  </a:schemeClr>
                </a:solidFill>
              </a:rPr>
              <a:t>GIF</a:t>
            </a:r>
            <a:endParaRPr lang="en-CA" dirty="0">
              <a:solidFill>
                <a:schemeClr val="tx2">
                  <a:satMod val="130000"/>
                </a:schemeClr>
              </a:solidFill>
            </a:endParaRPr>
          </a:p>
        </p:txBody>
      </p:sp>
      <p:pic>
        <p:nvPicPr>
          <p:cNvPr id="92163" name="Picture 4" descr="frog_color_re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885825"/>
            <a:ext cx="752475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7250" y="1071563"/>
            <a:ext cx="2143125" cy="500062"/>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 name="Rectangle 5"/>
          <p:cNvSpPr/>
          <p:nvPr/>
        </p:nvSpPr>
        <p:spPr>
          <a:xfrm>
            <a:off x="4357688" y="1071563"/>
            <a:ext cx="2143125" cy="500062"/>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7" name="Rectangle 6"/>
          <p:cNvSpPr/>
          <p:nvPr/>
        </p:nvSpPr>
        <p:spPr>
          <a:xfrm>
            <a:off x="785813" y="4643438"/>
            <a:ext cx="1785937" cy="2000250"/>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Break</a:t>
            </a:r>
            <a:endParaRPr lang="en-CA" dirty="0">
              <a:solidFill>
                <a:schemeClr val="tx2">
                  <a:satMod val="130000"/>
                </a:schemeClr>
              </a:solidFill>
            </a:endParaRPr>
          </a:p>
        </p:txBody>
      </p:sp>
      <p:sp>
        <p:nvSpPr>
          <p:cNvPr id="94211" name="Content Placeholder 2"/>
          <p:cNvSpPr>
            <a:spLocks noGrp="1"/>
          </p:cNvSpPr>
          <p:nvPr>
            <p:ph idx="1"/>
          </p:nvPr>
        </p:nvSpPr>
        <p:spPr>
          <a:xfrm>
            <a:off x="755650" y="1196975"/>
            <a:ext cx="8077200" cy="5072063"/>
          </a:xfrm>
        </p:spPr>
        <p:txBody>
          <a:bodyPr/>
          <a:lstStyle/>
          <a:p>
            <a:pPr eaLnBrk="1" hangingPunct="1"/>
            <a:r>
              <a:rPr lang="en-CA" altLang="en-US" dirty="0" smtClean="0"/>
              <a:t>A  cute commercial from a </a:t>
            </a:r>
            <a:r>
              <a:rPr lang="en-CA" altLang="en-US" dirty="0" err="1" smtClean="0"/>
              <a:t>Superbowl</a:t>
            </a:r>
            <a:r>
              <a:rPr lang="en-CA" altLang="en-US" dirty="0" smtClean="0"/>
              <a:t>  (A Canadian one!)</a:t>
            </a:r>
          </a:p>
          <a:p>
            <a:pPr lvl="1" eaLnBrk="1" hangingPunct="1"/>
            <a:r>
              <a:rPr lang="en-CA" altLang="en-US" dirty="0" smtClean="0">
                <a:hlinkClick r:id="rId3"/>
              </a:rPr>
              <a:t>https://www.youtube.com/watch?v=yXFKPcEfigk</a:t>
            </a:r>
            <a:endParaRPr lang="en-CA" altLang="en-US" dirty="0" smtClean="0"/>
          </a:p>
          <a:p>
            <a:pPr eaLnBrk="1" hangingPunct="1"/>
            <a:r>
              <a:rPr lang="en-CA" altLang="en-US" dirty="0" smtClean="0"/>
              <a:t>A freaky painting </a:t>
            </a:r>
            <a:r>
              <a:rPr lang="en-CA" altLang="en-US" dirty="0" smtClean="0">
                <a:sym typeface="Wingdings" panose="05000000000000000000" pitchFamily="2" charset="2"/>
              </a:rPr>
              <a:t> </a:t>
            </a:r>
            <a:r>
              <a:rPr lang="en-CA" altLang="en-US" dirty="0" smtClean="0">
                <a:sym typeface="Wingdings" panose="05000000000000000000" pitchFamily="2" charset="2"/>
                <a:hlinkClick r:id="rId4"/>
              </a:rPr>
              <a:t>http://www.youtube.com/watch?v=d6egUsZvWu4</a:t>
            </a:r>
            <a:r>
              <a:rPr lang="en-CA" altLang="en-US" dirty="0" smtClean="0">
                <a:sym typeface="Wingdings" panose="05000000000000000000" pitchFamily="2" charset="2"/>
              </a:rPr>
              <a:t> </a:t>
            </a:r>
          </a:p>
          <a:p>
            <a:pPr eaLnBrk="1" hangingPunct="1"/>
            <a:r>
              <a:rPr lang="en-CA" altLang="en-US" dirty="0" smtClean="0">
                <a:sym typeface="Wingdings" panose="05000000000000000000" pitchFamily="2" charset="2"/>
              </a:rPr>
              <a:t>Do your review sheet!</a:t>
            </a:r>
            <a:endParaRPr lang="en-CA"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Sheet</a:t>
            </a:r>
            <a:endParaRPr lang="en-US" dirty="0"/>
          </a:p>
        </p:txBody>
      </p:sp>
      <p:sp>
        <p:nvSpPr>
          <p:cNvPr id="3" name="Content Placeholder 2"/>
          <p:cNvSpPr>
            <a:spLocks noGrp="1"/>
          </p:cNvSpPr>
          <p:nvPr>
            <p:ph idx="1"/>
          </p:nvPr>
        </p:nvSpPr>
        <p:spPr/>
        <p:txBody>
          <a:bodyPr/>
          <a:lstStyle/>
          <a:p>
            <a:r>
              <a:rPr lang="en-US" smtClean="0">
                <a:hlinkClick r:id="rId2"/>
              </a:rPr>
              <a:t>http://www.csd.uwo.ca/~lreid/cs1033</a:t>
            </a:r>
            <a:r>
              <a:rPr lang="en-US" smtClean="0"/>
              <a:t> </a:t>
            </a:r>
            <a:endParaRPr lang="en-US" dirty="0"/>
          </a:p>
        </p:txBody>
      </p:sp>
    </p:spTree>
    <p:extLst>
      <p:ext uri="{BB962C8B-B14F-4D97-AF65-F5344CB8AC3E}">
        <p14:creationId xmlns:p14="http://schemas.microsoft.com/office/powerpoint/2010/main" val="2862785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JPG (JPEG) – Joint Photographic Experts Group</a:t>
            </a:r>
            <a:endParaRPr lang="en-CA" dirty="0">
              <a:solidFill>
                <a:schemeClr val="tx2">
                  <a:satMod val="130000"/>
                </a:schemeClr>
              </a:solidFill>
            </a:endParaRPr>
          </a:p>
        </p:txBody>
      </p:sp>
      <p:sp>
        <p:nvSpPr>
          <p:cNvPr id="96259" name="Content Placeholder 2"/>
          <p:cNvSpPr>
            <a:spLocks noGrp="1"/>
          </p:cNvSpPr>
          <p:nvPr>
            <p:ph idx="1"/>
          </p:nvPr>
        </p:nvSpPr>
        <p:spPr/>
        <p:txBody>
          <a:bodyPr/>
          <a:lstStyle/>
          <a:p>
            <a:pPr eaLnBrk="1" hangingPunct="1"/>
            <a:r>
              <a:rPr lang="en-CA" altLang="en-US" smtClean="0"/>
              <a:t>Widely used on the World Wide Web</a:t>
            </a:r>
          </a:p>
          <a:p>
            <a:pPr eaLnBrk="1" hangingPunct="1"/>
            <a:r>
              <a:rPr lang="en-CA" altLang="en-US" smtClean="0"/>
              <a:t>Cross Platform (works on Macs, Windows)</a:t>
            </a:r>
          </a:p>
          <a:p>
            <a:pPr eaLnBrk="1" hangingPunct="1"/>
            <a:r>
              <a:rPr lang="en-CA" altLang="en-US" smtClean="0"/>
              <a:t>Supports 24 bit colour </a:t>
            </a:r>
          </a:p>
          <a:p>
            <a:pPr lvl="1" eaLnBrk="1" hangingPunct="1"/>
            <a:r>
              <a:rPr lang="en-CA" altLang="en-US" b="1" smtClean="0">
                <a:solidFill>
                  <a:schemeClr val="accent1"/>
                </a:solidFill>
              </a:rPr>
              <a:t>Question</a:t>
            </a:r>
            <a:r>
              <a:rPr lang="en-CA" altLang="en-US" smtClean="0">
                <a:solidFill>
                  <a:schemeClr val="accent1"/>
                </a:solidFill>
              </a:rPr>
              <a:t>: How many colours can you have in a JPG file if it allows for 24 bit colour?</a:t>
            </a:r>
          </a:p>
          <a:p>
            <a:pPr eaLnBrk="1" hangingPunct="1"/>
            <a:r>
              <a:rPr lang="en-CA" altLang="en-US" smtClean="0"/>
              <a:t>Great for photographs</a:t>
            </a:r>
          </a:p>
          <a:p>
            <a:pPr eaLnBrk="1" hangingPunct="1"/>
            <a:r>
              <a:rPr lang="en-CA" altLang="en-US" smtClean="0"/>
              <a:t>Larger file sizes than GIFs BUT allows for a </a:t>
            </a:r>
            <a:r>
              <a:rPr lang="en-CA" altLang="en-US" b="1" smtClean="0"/>
              <a:t>full colour scheme!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JPG</a:t>
            </a:r>
            <a:endParaRPr lang="en-CA" dirty="0">
              <a:solidFill>
                <a:schemeClr val="tx2">
                  <a:satMod val="130000"/>
                </a:schemeClr>
              </a:solidFill>
            </a:endParaRPr>
          </a:p>
        </p:txBody>
      </p:sp>
      <p:sp>
        <p:nvSpPr>
          <p:cNvPr id="3" name="Content Placeholder 2"/>
          <p:cNvSpPr>
            <a:spLocks noGrp="1"/>
          </p:cNvSpPr>
          <p:nvPr>
            <p:ph idx="1"/>
          </p:nvPr>
        </p:nvSpPr>
        <p:spPr>
          <a:xfrm>
            <a:off x="571500" y="1285875"/>
            <a:ext cx="8362950" cy="3714750"/>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Good for photographs,  computer games, screenshots, stills from a movie, etc</a:t>
            </a:r>
          </a:p>
          <a:p>
            <a:pPr marL="365760" indent="-283464" eaLnBrk="1" fontAlgn="auto" hangingPunct="1">
              <a:spcAft>
                <a:spcPts val="0"/>
              </a:spcAft>
              <a:buFont typeface="Wingdings 2"/>
              <a:buChar char=""/>
              <a:defRPr/>
            </a:pPr>
            <a:r>
              <a:rPr lang="en-CA" dirty="0" smtClean="0"/>
              <a:t>Best for blends of color, softer shadow effects, subtle changes in color </a:t>
            </a:r>
          </a:p>
          <a:p>
            <a:pPr marL="365760" indent="-283464" eaLnBrk="1" fontAlgn="auto" hangingPunct="1">
              <a:spcAft>
                <a:spcPts val="0"/>
              </a:spcAft>
              <a:buFont typeface="Wingdings 2"/>
              <a:buChar char=""/>
              <a:defRPr/>
            </a:pPr>
            <a:r>
              <a:rPr lang="en-CA" b="1" dirty="0" smtClean="0"/>
              <a:t>Not</a:t>
            </a:r>
            <a:r>
              <a:rPr lang="en-CA" dirty="0" smtClean="0"/>
              <a:t> good for well-defined lines or sharp contrasts between colours</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Guess which one is the GIF and which one is the JPG:</a:t>
            </a:r>
            <a:endParaRPr lang="en-CA" dirty="0">
              <a:solidFill>
                <a:schemeClr val="accent1"/>
              </a:solidFill>
            </a:endParaRPr>
          </a:p>
        </p:txBody>
      </p:sp>
      <p:pic>
        <p:nvPicPr>
          <p:cNvPr id="98308" name="Picture 7" descr="sha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00563"/>
            <a:ext cx="19970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sh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4500563"/>
            <a:ext cx="19288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JPG</a:t>
            </a:r>
            <a:endParaRPr lang="en-CA" dirty="0">
              <a:solidFill>
                <a:schemeClr val="tx2">
                  <a:satMod val="130000"/>
                </a:schemeClr>
              </a:solidFill>
            </a:endParaRPr>
          </a:p>
        </p:txBody>
      </p:sp>
      <p:sp>
        <p:nvSpPr>
          <p:cNvPr id="100355" name="Content Placeholder 2"/>
          <p:cNvSpPr>
            <a:spLocks noGrp="1"/>
          </p:cNvSpPr>
          <p:nvPr>
            <p:ph idx="1"/>
          </p:nvPr>
        </p:nvSpPr>
        <p:spPr>
          <a:xfrm>
            <a:off x="785813" y="1285875"/>
            <a:ext cx="8077200" cy="1928813"/>
          </a:xfrm>
        </p:spPr>
        <p:txBody>
          <a:bodyPr/>
          <a:lstStyle/>
          <a:p>
            <a:pPr eaLnBrk="1" hangingPunct="1"/>
            <a:r>
              <a:rPr lang="en-CA" altLang="en-US" smtClean="0"/>
              <a:t>Notice what happened to Homer when his original GIF was resaved as a JPG:</a:t>
            </a:r>
          </a:p>
        </p:txBody>
      </p:sp>
      <p:pic>
        <p:nvPicPr>
          <p:cNvPr id="1003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859088"/>
            <a:ext cx="38576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928938"/>
            <a:ext cx="37147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JPG</a:t>
            </a:r>
            <a:endParaRPr lang="en-CA" dirty="0">
              <a:solidFill>
                <a:schemeClr val="tx2">
                  <a:satMod val="130000"/>
                </a:schemeClr>
              </a:solidFill>
            </a:endParaRPr>
          </a:p>
        </p:txBody>
      </p:sp>
      <p:sp>
        <p:nvSpPr>
          <p:cNvPr id="3" name="Content Placeholder 2"/>
          <p:cNvSpPr>
            <a:spLocks noGrp="1"/>
          </p:cNvSpPr>
          <p:nvPr>
            <p:ph idx="1"/>
          </p:nvPr>
        </p:nvSpPr>
        <p:spPr>
          <a:xfrm>
            <a:off x="571500" y="1285875"/>
            <a:ext cx="8362950" cy="5572125"/>
          </a:xfrm>
        </p:spPr>
        <p:txBody>
          <a:bodyPr>
            <a:normAutofit fontScale="85000" lnSpcReduction="20000"/>
          </a:bodyPr>
          <a:lstStyle/>
          <a:p>
            <a:pPr marL="365760" indent="-283464" eaLnBrk="1" fontAlgn="auto" hangingPunct="1">
              <a:spcAft>
                <a:spcPts val="0"/>
              </a:spcAft>
              <a:buFont typeface="Wingdings 2"/>
              <a:buChar char=""/>
              <a:defRPr/>
            </a:pPr>
            <a:r>
              <a:rPr lang="en-CA" dirty="0" smtClean="0"/>
              <a:t>JPG does a </a:t>
            </a:r>
            <a:r>
              <a:rPr lang="en-CA" b="1" dirty="0" err="1" smtClean="0"/>
              <a:t>lossy</a:t>
            </a:r>
            <a:r>
              <a:rPr lang="en-CA" dirty="0" smtClean="0"/>
              <a:t> compression</a:t>
            </a:r>
          </a:p>
          <a:p>
            <a:pPr marL="640080" lvl="1" indent="-237744" eaLnBrk="1" fontAlgn="auto" hangingPunct="1">
              <a:spcAft>
                <a:spcPts val="0"/>
              </a:spcAft>
              <a:buFont typeface="Verdana"/>
              <a:buChar char="◦"/>
              <a:defRPr/>
            </a:pPr>
            <a:r>
              <a:rPr lang="en-CA" dirty="0" smtClean="0"/>
              <a:t>Discards more data about colours than about brightness</a:t>
            </a:r>
          </a:p>
          <a:p>
            <a:pPr marL="365760" indent="-283464" eaLnBrk="1" fontAlgn="auto" hangingPunct="1">
              <a:spcAft>
                <a:spcPts val="0"/>
              </a:spcAft>
              <a:buFont typeface="Wingdings 2"/>
              <a:buChar char=""/>
              <a:defRPr/>
            </a:pPr>
            <a:r>
              <a:rPr lang="en-CA" dirty="0" smtClean="0"/>
              <a:t>Not all of the information in the original image is preserved – not the same as the original</a:t>
            </a:r>
          </a:p>
          <a:p>
            <a:pPr marL="365760" indent="-283464" eaLnBrk="1" fontAlgn="auto" hangingPunct="1">
              <a:spcAft>
                <a:spcPts val="0"/>
              </a:spcAft>
              <a:buFont typeface="Wingdings 2"/>
              <a:buChar char=""/>
              <a:defRPr/>
            </a:pPr>
            <a:r>
              <a:rPr lang="en-CA" dirty="0" smtClean="0"/>
              <a:t>Degrades the image quality</a:t>
            </a:r>
          </a:p>
          <a:p>
            <a:pPr marL="365760" indent="-283464" eaLnBrk="1" fontAlgn="auto" hangingPunct="1">
              <a:spcAft>
                <a:spcPts val="0"/>
              </a:spcAft>
              <a:buFont typeface="Wingdings 2"/>
              <a:buChar char=""/>
              <a:defRPr/>
            </a:pPr>
            <a:r>
              <a:rPr lang="en-CA" dirty="0" smtClean="0"/>
              <a:t>Compression is achieved by ‘forgetting’ certain details about the image, which the JPG will then try to fill in later when it is being displayed</a:t>
            </a:r>
          </a:p>
          <a:p>
            <a:pPr marL="365760" indent="-283464" eaLnBrk="1" fontAlgn="auto" hangingPunct="1">
              <a:spcAft>
                <a:spcPts val="0"/>
              </a:spcAft>
              <a:buFont typeface="Wingdings 2"/>
              <a:buChar char=""/>
              <a:defRPr/>
            </a:pPr>
            <a:r>
              <a:rPr lang="en-CA" dirty="0" smtClean="0"/>
              <a:t>Degree of  amount of information LOST (</a:t>
            </a:r>
            <a:r>
              <a:rPr lang="en-CA" dirty="0" err="1" smtClean="0"/>
              <a:t>lossyness</a:t>
            </a:r>
            <a:r>
              <a:rPr lang="en-CA" dirty="0" smtClean="0"/>
              <a:t>) can be varied by adjusting compression parameters. (controlled by you)</a:t>
            </a:r>
          </a:p>
          <a:p>
            <a:pPr marL="365760" indent="-283464" eaLnBrk="1" fontAlgn="auto" hangingPunct="1">
              <a:spcAft>
                <a:spcPts val="0"/>
              </a:spcAft>
              <a:buFont typeface="Wingdings 2"/>
              <a:buChar char=""/>
              <a:defRPr/>
            </a:pPr>
            <a:r>
              <a:rPr lang="en-CA" dirty="0" smtClean="0"/>
              <a:t>Because image data is lost with each compression, work with the image in native format, and when ready with final product, save it as a .jpg file</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JPG</a:t>
            </a:r>
            <a:endParaRPr lang="en-CA" dirty="0">
              <a:solidFill>
                <a:schemeClr val="tx2">
                  <a:satMod val="130000"/>
                </a:schemeClr>
              </a:solidFill>
            </a:endParaRPr>
          </a:p>
        </p:txBody>
      </p:sp>
      <p:sp>
        <p:nvSpPr>
          <p:cNvPr id="12" name="Content Placeholder 11"/>
          <p:cNvSpPr>
            <a:spLocks noGrp="1"/>
          </p:cNvSpPr>
          <p:nvPr>
            <p:ph idx="1"/>
          </p:nvPr>
        </p:nvSpPr>
        <p:spPr>
          <a:xfrm>
            <a:off x="500063" y="4500563"/>
            <a:ext cx="4643437" cy="2357437"/>
          </a:xfrm>
        </p:spPr>
        <p:txBody>
          <a:bodyPr>
            <a:normAutofit fontScale="77500" lnSpcReduction="20000"/>
          </a:bodyPr>
          <a:lstStyle/>
          <a:p>
            <a:pPr marL="365760" indent="-283464" eaLnBrk="1" fontAlgn="auto" hangingPunct="1">
              <a:spcAft>
                <a:spcPts val="0"/>
              </a:spcAft>
              <a:buFont typeface="Wingdings 2"/>
              <a:buChar char=""/>
              <a:defRPr/>
            </a:pPr>
            <a:r>
              <a:rPr lang="en-CA" dirty="0" smtClean="0"/>
              <a:t>Quality of image is inversely proportional to amount of compression</a:t>
            </a:r>
          </a:p>
          <a:p>
            <a:pPr marL="365760" indent="-283464" eaLnBrk="1" fontAlgn="auto" hangingPunct="1">
              <a:spcAft>
                <a:spcPts val="0"/>
              </a:spcAft>
              <a:buFont typeface="Wingdings 2"/>
              <a:buChar char=""/>
              <a:defRPr/>
            </a:pPr>
            <a:r>
              <a:rPr lang="en-CA" dirty="0" smtClean="0"/>
              <a:t>A higher image quality setting (has a lower compression value) results in less data being discarded.</a:t>
            </a:r>
            <a:endParaRPr lang="en-CA" dirty="0"/>
          </a:p>
        </p:txBody>
      </p:sp>
      <p:pic>
        <p:nvPicPr>
          <p:cNvPr id="104452" name="Picture 7"/>
          <p:cNvPicPr>
            <a:picLocks noChangeAspect="1" noChangeArrowheads="1"/>
          </p:cNvPicPr>
          <p:nvPr/>
        </p:nvPicPr>
        <p:blipFill>
          <a:blip r:embed="rId3">
            <a:extLst>
              <a:ext uri="{28A0092B-C50C-407E-A947-70E740481C1C}">
                <a14:useLocalDpi xmlns:a14="http://schemas.microsoft.com/office/drawing/2010/main" val="0"/>
              </a:ext>
            </a:extLst>
          </a:blip>
          <a:srcRect l="5247" r="49229" b="2156"/>
          <a:stretch>
            <a:fillRect/>
          </a:stretch>
        </p:blipFill>
        <p:spPr bwMode="auto">
          <a:xfrm>
            <a:off x="857250" y="1643063"/>
            <a:ext cx="18732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4453" name="TextBox 6"/>
          <p:cNvSpPr txBox="1">
            <a:spLocks noChangeArrowheads="1"/>
          </p:cNvSpPr>
          <p:nvPr/>
        </p:nvSpPr>
        <p:spPr bwMode="auto">
          <a:xfrm>
            <a:off x="642938" y="1000125"/>
            <a:ext cx="314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000"/>
              <a:t>Original </a:t>
            </a:r>
            <a:r>
              <a:rPr lang="en-CA" altLang="en-US" sz="2000">
                <a:sym typeface="Wingdings" panose="05000000000000000000" pitchFamily="2" charset="2"/>
              </a:rPr>
              <a:t> 0% Compression = 100% Quality</a:t>
            </a:r>
            <a:endParaRPr lang="en-CA" altLang="en-US" sz="2000"/>
          </a:p>
        </p:txBody>
      </p:sp>
      <p:pic>
        <p:nvPicPr>
          <p:cNvPr id="104454" name="Picture 5"/>
          <p:cNvPicPr>
            <a:picLocks noChangeAspect="1" noChangeArrowheads="1"/>
          </p:cNvPicPr>
          <p:nvPr/>
        </p:nvPicPr>
        <p:blipFill>
          <a:blip r:embed="rId4">
            <a:extLst>
              <a:ext uri="{28A0092B-C50C-407E-A947-70E740481C1C}">
                <a14:useLocalDpi xmlns:a14="http://schemas.microsoft.com/office/drawing/2010/main" val="0"/>
              </a:ext>
            </a:extLst>
          </a:blip>
          <a:srcRect l="5116" r="4439" b="4239"/>
          <a:stretch>
            <a:fillRect/>
          </a:stretch>
        </p:blipFill>
        <p:spPr bwMode="auto">
          <a:xfrm>
            <a:off x="5072063" y="285750"/>
            <a:ext cx="381635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455" name="Picture 6"/>
          <p:cNvPicPr>
            <a:picLocks noChangeAspect="1" noChangeArrowheads="1"/>
          </p:cNvPicPr>
          <p:nvPr/>
        </p:nvPicPr>
        <p:blipFill>
          <a:blip r:embed="rId5">
            <a:extLst>
              <a:ext uri="{28A0092B-C50C-407E-A947-70E740481C1C}">
                <a14:useLocalDpi xmlns:a14="http://schemas.microsoft.com/office/drawing/2010/main" val="0"/>
              </a:ext>
            </a:extLst>
          </a:blip>
          <a:srcRect l="5128" r="4224" b="4152"/>
          <a:stretch>
            <a:fillRect/>
          </a:stretch>
        </p:blipFill>
        <p:spPr bwMode="auto">
          <a:xfrm>
            <a:off x="5000625" y="3357563"/>
            <a:ext cx="38163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7497763" cy="1143000"/>
          </a:xfrm>
        </p:spPr>
        <p:txBody>
          <a:bodyPr/>
          <a:lstStyle/>
          <a:p>
            <a:pPr eaLnBrk="1" fontAlgn="auto" hangingPunct="1">
              <a:spcAft>
                <a:spcPts val="0"/>
              </a:spcAft>
              <a:defRPr/>
            </a:pPr>
            <a:r>
              <a:rPr lang="en-CA" dirty="0" smtClean="0">
                <a:solidFill>
                  <a:schemeClr val="tx2">
                    <a:satMod val="130000"/>
                  </a:schemeClr>
                </a:solidFill>
              </a:rPr>
              <a:t>JPG</a:t>
            </a:r>
            <a:endParaRPr lang="en-CA" dirty="0">
              <a:solidFill>
                <a:schemeClr val="tx2">
                  <a:satMod val="130000"/>
                </a:schemeClr>
              </a:solidFill>
            </a:endParaRPr>
          </a:p>
        </p:txBody>
      </p:sp>
      <p:pic>
        <p:nvPicPr>
          <p:cNvPr id="1064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81113"/>
            <a:ext cx="399732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1290638"/>
            <a:ext cx="410527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Box 5"/>
          <p:cNvSpPr txBox="1">
            <a:spLocks noChangeArrowheads="1"/>
          </p:cNvSpPr>
          <p:nvPr/>
        </p:nvSpPr>
        <p:spPr bwMode="auto">
          <a:xfrm>
            <a:off x="1357313" y="4357688"/>
            <a:ext cx="5357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000"/>
              <a:t>Can you tell which image was saved with low quality, high compression in Photoshop?</a:t>
            </a:r>
          </a:p>
        </p:txBody>
      </p:sp>
      <p:pic>
        <p:nvPicPr>
          <p:cNvPr id="1065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4470400"/>
            <a:ext cx="23336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JPG</a:t>
            </a:r>
            <a:endParaRPr lang="en-CA" dirty="0">
              <a:solidFill>
                <a:schemeClr val="tx2">
                  <a:satMod val="130000"/>
                </a:schemeClr>
              </a:solidFill>
            </a:endParaRPr>
          </a:p>
        </p:txBody>
      </p:sp>
      <p:sp>
        <p:nvSpPr>
          <p:cNvPr id="108547" name="Content Placeholder 2"/>
          <p:cNvSpPr>
            <a:spLocks noGrp="1"/>
          </p:cNvSpPr>
          <p:nvPr>
            <p:ph idx="1"/>
          </p:nvPr>
        </p:nvSpPr>
        <p:spPr>
          <a:xfrm>
            <a:off x="857250" y="1285875"/>
            <a:ext cx="8286750" cy="5072063"/>
          </a:xfrm>
        </p:spPr>
        <p:txBody>
          <a:bodyPr/>
          <a:lstStyle/>
          <a:p>
            <a:pPr eaLnBrk="1" hangingPunct="1"/>
            <a:r>
              <a:rPr lang="en-CA" altLang="en-US" smtClean="0"/>
              <a:t>No Transparency</a:t>
            </a:r>
          </a:p>
          <a:p>
            <a:pPr eaLnBrk="1" hangingPunct="1"/>
            <a:r>
              <a:rPr lang="en-CA" altLang="en-US" smtClean="0"/>
              <a:t>No Animation</a:t>
            </a:r>
          </a:p>
          <a:p>
            <a:pPr eaLnBrk="1" hangingPunct="1"/>
            <a:r>
              <a:rPr lang="en-CA" altLang="en-US" smtClean="0"/>
              <a:t>No Interlacing</a:t>
            </a:r>
          </a:p>
          <a:p>
            <a:pPr eaLnBrk="1" hangingPunct="1"/>
            <a:r>
              <a:rPr lang="en-CA" altLang="en-US" smtClean="0"/>
              <a:t>No dithering </a:t>
            </a:r>
            <a:r>
              <a:rPr lang="en-CA" altLang="en-US" smtClean="0">
                <a:solidFill>
                  <a:schemeClr val="accent1"/>
                </a:solidFill>
              </a:rPr>
              <a:t>(</a:t>
            </a:r>
            <a:r>
              <a:rPr lang="en-CA" altLang="en-US" b="1" smtClean="0">
                <a:solidFill>
                  <a:schemeClr val="accent1"/>
                </a:solidFill>
              </a:rPr>
              <a:t>Question</a:t>
            </a:r>
            <a:r>
              <a:rPr lang="en-CA" altLang="en-US" smtClean="0">
                <a:solidFill>
                  <a:schemeClr val="accent1"/>
                </a:solidFill>
              </a:rPr>
              <a:t>: why no dithering?)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C8CA063-F49A-4F85-9013-E0BD1F69E7C3}"/>
              </a:ext>
            </a:extLst>
          </p:cNvPr>
          <p:cNvCxnSpPr/>
          <p:nvPr/>
        </p:nvCxnSpPr>
        <p:spPr>
          <a:xfrm>
            <a:off x="4572000" y="1371600"/>
            <a:ext cx="0" cy="42587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0B80BEFD-FF45-47C8-A6E1-3B6776C9E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03" y="1227601"/>
            <a:ext cx="3402159" cy="4402793"/>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41991CB4-B825-4D98-AB4B-4A2F7DFF5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020" y="1969147"/>
            <a:ext cx="2870642" cy="2870642"/>
          </a:xfrm>
          <a:prstGeom prst="rect">
            <a:avLst/>
          </a:prstGeom>
        </p:spPr>
      </p:pic>
      <p:sp>
        <p:nvSpPr>
          <p:cNvPr id="6" name="TextBox 5">
            <a:extLst>
              <a:ext uri="{FF2B5EF4-FFF2-40B4-BE49-F238E27FC236}">
                <a16:creationId xmlns:a16="http://schemas.microsoft.com/office/drawing/2014/main" id="{DCCDBE37-2940-43F1-96A5-5366636919CC}"/>
              </a:ext>
            </a:extLst>
          </p:cNvPr>
          <p:cNvSpPr txBox="1"/>
          <p:nvPr/>
        </p:nvSpPr>
        <p:spPr>
          <a:xfrm>
            <a:off x="5365019" y="1371600"/>
            <a:ext cx="2870648" cy="369332"/>
          </a:xfrm>
          <a:prstGeom prst="rect">
            <a:avLst/>
          </a:prstGeom>
          <a:solidFill>
            <a:srgbClr val="DCA44B"/>
          </a:solidFill>
        </p:spPr>
        <p:txBody>
          <a:bodyPr wrap="square" rtlCol="0">
            <a:spAutoFit/>
          </a:bodyPr>
          <a:lstStyle/>
          <a:p>
            <a:pPr algn="ctr"/>
            <a:r>
              <a:rPr lang="en-CA" b="1" dirty="0">
                <a:solidFill>
                  <a:schemeClr val="bg1"/>
                </a:solidFill>
              </a:rPr>
              <a:t>Scan to nominate!</a:t>
            </a:r>
          </a:p>
        </p:txBody>
      </p:sp>
    </p:spTree>
    <p:extLst>
      <p:ext uri="{BB962C8B-B14F-4D97-AF65-F5344CB8AC3E}">
        <p14:creationId xmlns:p14="http://schemas.microsoft.com/office/powerpoint/2010/main" val="4188850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PNG</a:t>
            </a:r>
            <a:endParaRPr lang="en-CA" dirty="0">
              <a:solidFill>
                <a:schemeClr val="tx2">
                  <a:satMod val="130000"/>
                </a:schemeClr>
              </a:solidFill>
            </a:endParaRPr>
          </a:p>
        </p:txBody>
      </p:sp>
      <p:sp>
        <p:nvSpPr>
          <p:cNvPr id="110595" name="Content Placeholder 2"/>
          <p:cNvSpPr>
            <a:spLocks noGrp="1"/>
          </p:cNvSpPr>
          <p:nvPr>
            <p:ph idx="1"/>
          </p:nvPr>
        </p:nvSpPr>
        <p:spPr/>
        <p:txBody>
          <a:bodyPr/>
          <a:lstStyle/>
          <a:p>
            <a:pPr eaLnBrk="1" hangingPunct="1"/>
            <a:r>
              <a:rPr lang="en-CA" altLang="en-US" dirty="0" smtClean="0"/>
              <a:t>Pronounced PING</a:t>
            </a:r>
          </a:p>
          <a:p>
            <a:pPr eaLnBrk="1" hangingPunct="1"/>
            <a:r>
              <a:rPr lang="en-CA" altLang="en-US" dirty="0" smtClean="0"/>
              <a:t>Created specifically because of  licensing issues with GIFs in the 90s</a:t>
            </a:r>
          </a:p>
          <a:p>
            <a:pPr eaLnBrk="1" hangingPunct="1"/>
            <a:r>
              <a:rPr lang="en-CA" altLang="en-US" dirty="0" smtClean="0"/>
              <a:t>Does LOSSLESS compression</a:t>
            </a:r>
          </a:p>
          <a:p>
            <a:pPr eaLnBrk="1" hangingPunct="1"/>
            <a:r>
              <a:rPr lang="en-CA" altLang="en-US" dirty="0" smtClean="0"/>
              <a:t>Three versions of PNG</a:t>
            </a:r>
          </a:p>
          <a:p>
            <a:pPr lvl="1" eaLnBrk="1" hangingPunct="1"/>
            <a:r>
              <a:rPr lang="en-CA" altLang="en-US" dirty="0" smtClean="0"/>
              <a:t>PNG-8</a:t>
            </a:r>
          </a:p>
          <a:p>
            <a:pPr lvl="1" eaLnBrk="1" hangingPunct="1"/>
            <a:r>
              <a:rPr lang="en-CA" altLang="en-US" dirty="0" smtClean="0"/>
              <a:t>PNG-24</a:t>
            </a:r>
          </a:p>
          <a:p>
            <a:pPr lvl="1" eaLnBrk="1" hangingPunct="1"/>
            <a:r>
              <a:rPr lang="en-CA" altLang="en-US" dirty="0" smtClean="0"/>
              <a:t>PNG-32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PNG-8</a:t>
            </a:r>
            <a:endParaRPr lang="en-CA" dirty="0">
              <a:solidFill>
                <a:schemeClr val="tx2">
                  <a:satMod val="130000"/>
                </a:schemeClr>
              </a:solidFill>
            </a:endParaRPr>
          </a:p>
        </p:txBody>
      </p:sp>
      <p:sp>
        <p:nvSpPr>
          <p:cNvPr id="112643" name="Content Placeholder 2"/>
          <p:cNvSpPr>
            <a:spLocks noGrp="1"/>
          </p:cNvSpPr>
          <p:nvPr>
            <p:ph idx="1"/>
          </p:nvPr>
        </p:nvSpPr>
        <p:spPr/>
        <p:txBody>
          <a:bodyPr/>
          <a:lstStyle/>
          <a:p>
            <a:pPr eaLnBrk="1" hangingPunct="1"/>
            <a:r>
              <a:rPr lang="en-CA" altLang="en-US" smtClean="0"/>
              <a:t>Similar to GIF</a:t>
            </a:r>
          </a:p>
          <a:p>
            <a:pPr eaLnBrk="1" hangingPunct="1"/>
            <a:r>
              <a:rPr lang="en-CA" altLang="en-US" smtClean="0"/>
              <a:t>Only allows for 256 colours</a:t>
            </a:r>
          </a:p>
          <a:p>
            <a:pPr eaLnBrk="1" hangingPunct="1"/>
            <a:r>
              <a:rPr lang="en-CA" altLang="en-US" smtClean="0"/>
              <a:t>Allows for 1 transparent colour</a:t>
            </a:r>
          </a:p>
          <a:p>
            <a:pPr eaLnBrk="1" hangingPunct="1"/>
            <a:r>
              <a:rPr lang="en-CA" altLang="en-US" smtClean="0"/>
              <a:t>Storing of colours is more efficient in PNG files than GIFS thus PNG-8 files might be SMALLER than their GIF counterparts (this is software dependent)</a:t>
            </a:r>
          </a:p>
          <a:p>
            <a:pPr eaLnBrk="1" hangingPunct="1">
              <a:buFont typeface="Wingdings 2" panose="05020102010507070707" pitchFamily="18" charset="2"/>
              <a:buNone/>
            </a:pPr>
            <a:endParaRPr lang="en-CA"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9650"/>
            <a:ext cx="8072438" cy="1143000"/>
          </a:xfrm>
        </p:spPr>
        <p:txBody>
          <a:bodyPr/>
          <a:lstStyle/>
          <a:p>
            <a:pPr eaLnBrk="1" fontAlgn="auto" hangingPunct="1">
              <a:spcAft>
                <a:spcPts val="0"/>
              </a:spcAft>
              <a:defRPr/>
            </a:pPr>
            <a:r>
              <a:rPr lang="en-CA" dirty="0" smtClean="0">
                <a:solidFill>
                  <a:schemeClr val="tx2">
                    <a:satMod val="130000"/>
                  </a:schemeClr>
                </a:solidFill>
              </a:rPr>
              <a:t>PNG-24 (and PNG 32)</a:t>
            </a:r>
            <a:endParaRPr lang="en-CA" dirty="0">
              <a:solidFill>
                <a:schemeClr val="tx2">
                  <a:satMod val="130000"/>
                </a:schemeClr>
              </a:solidFill>
            </a:endParaRPr>
          </a:p>
        </p:txBody>
      </p:sp>
      <p:sp>
        <p:nvSpPr>
          <p:cNvPr id="114691" name="Content Placeholder 2"/>
          <p:cNvSpPr>
            <a:spLocks noGrp="1"/>
          </p:cNvSpPr>
          <p:nvPr>
            <p:ph idx="1"/>
          </p:nvPr>
        </p:nvSpPr>
        <p:spPr>
          <a:xfrm>
            <a:off x="381850" y="624729"/>
            <a:ext cx="9014686" cy="5832648"/>
          </a:xfrm>
        </p:spPr>
        <p:txBody>
          <a:bodyPr/>
          <a:lstStyle/>
          <a:p>
            <a:pPr eaLnBrk="1" hangingPunct="1">
              <a:defRPr/>
            </a:pPr>
            <a:r>
              <a:rPr lang="en-CA" altLang="en-US" dirty="0" smtClean="0"/>
              <a:t>Allows for 24 bit colour</a:t>
            </a:r>
          </a:p>
          <a:p>
            <a:pPr eaLnBrk="1" hangingPunct="1">
              <a:defRPr/>
            </a:pPr>
            <a:r>
              <a:rPr lang="en-CA" altLang="en-US" dirty="0" smtClean="0"/>
              <a:t>It is LOSSLESS </a:t>
            </a:r>
          </a:p>
          <a:p>
            <a:pPr lvl="1" eaLnBrk="1" hangingPunct="1">
              <a:defRPr/>
            </a:pPr>
            <a:r>
              <a:rPr lang="en-CA" altLang="en-US" b="1" dirty="0" smtClean="0">
                <a:solidFill>
                  <a:schemeClr val="accent1"/>
                </a:solidFill>
              </a:rPr>
              <a:t>QUESTION: If I take the same image and save</a:t>
            </a:r>
            <a:br>
              <a:rPr lang="en-CA" altLang="en-US" b="1" dirty="0" smtClean="0">
                <a:solidFill>
                  <a:schemeClr val="accent1"/>
                </a:solidFill>
              </a:rPr>
            </a:br>
            <a:r>
              <a:rPr lang="en-CA" altLang="en-US" b="1" dirty="0" smtClean="0">
                <a:solidFill>
                  <a:schemeClr val="accent1"/>
                </a:solidFill>
              </a:rPr>
              <a:t> it (same quality level) as JPG file, then as a PNG-24 file, which file size will be smaller? (keep in mind that </a:t>
            </a:r>
            <a:r>
              <a:rPr lang="en-CA" altLang="en-US" b="1" dirty="0" err="1" smtClean="0">
                <a:solidFill>
                  <a:schemeClr val="accent1"/>
                </a:solidFill>
              </a:rPr>
              <a:t>jpgs</a:t>
            </a:r>
            <a:r>
              <a:rPr lang="en-CA" altLang="en-US" b="1" dirty="0" smtClean="0">
                <a:solidFill>
                  <a:schemeClr val="accent1"/>
                </a:solidFill>
              </a:rPr>
              <a:t> are </a:t>
            </a:r>
            <a:r>
              <a:rPr lang="en-CA" altLang="en-US" b="1" dirty="0" err="1" smtClean="0">
                <a:solidFill>
                  <a:schemeClr val="accent1"/>
                </a:solidFill>
              </a:rPr>
              <a:t>lossy</a:t>
            </a:r>
            <a:r>
              <a:rPr lang="en-CA" altLang="en-US" b="1" dirty="0" smtClean="0">
                <a:solidFill>
                  <a:schemeClr val="accent1"/>
                </a:solidFill>
              </a:rPr>
              <a:t> and </a:t>
            </a:r>
            <a:r>
              <a:rPr lang="en-CA" altLang="en-US" b="1" dirty="0" err="1" smtClean="0">
                <a:solidFill>
                  <a:schemeClr val="accent1"/>
                </a:solidFill>
              </a:rPr>
              <a:t>pngs</a:t>
            </a:r>
            <a:r>
              <a:rPr lang="en-CA" altLang="en-US" b="1" dirty="0" smtClean="0">
                <a:solidFill>
                  <a:schemeClr val="accent1"/>
                </a:solidFill>
              </a:rPr>
              <a:t> are lossless). </a:t>
            </a:r>
          </a:p>
          <a:p>
            <a:pPr eaLnBrk="1" hangingPunct="1">
              <a:defRPr/>
            </a:pPr>
            <a:r>
              <a:rPr lang="en-CA" altLang="en-US" dirty="0" smtClean="0"/>
              <a:t>Allows for transparency on each pixel, with different levels of opacity:</a:t>
            </a:r>
          </a:p>
          <a:p>
            <a:pPr eaLnBrk="1" hangingPunct="1">
              <a:defRPr/>
            </a:pPr>
            <a:r>
              <a:rPr lang="en-CA" altLang="en-US" dirty="0" smtClean="0"/>
              <a:t>PNG 32 allows for a full palette with full transparency but with PNG 24 if you want varying levels transparency, you will lose some colours</a:t>
            </a:r>
          </a:p>
          <a:p>
            <a:pPr marL="403225" lvl="1" indent="0" eaLnBrk="1" hangingPunct="1">
              <a:buFont typeface="Verdana" panose="020B0604030504040204" pitchFamily="34" charset="0"/>
              <a:buNone/>
              <a:defRPr/>
            </a:pPr>
            <a:endParaRPr lang="en-CA" altLang="en-US" dirty="0" smtClean="0"/>
          </a:p>
          <a:p>
            <a:pPr eaLnBrk="1" hangingPunct="1">
              <a:defRPr/>
            </a:pPr>
            <a:endParaRPr lang="en-CA" altLang="en-US" dirty="0" smtClean="0"/>
          </a:p>
        </p:txBody>
      </p:sp>
      <p:pic>
        <p:nvPicPr>
          <p:cNvPr id="114692" name="Picture 2" descr="http://www.fnordware.com/superpng/stra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86225"/>
            <a:ext cx="288448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4" descr="IceAl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725" y="26988"/>
            <a:ext cx="18573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236296" y="4622006"/>
            <a:ext cx="468312" cy="431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smtClean="0">
                <a:solidFill>
                  <a:schemeClr val="tx2">
                    <a:satMod val="130000"/>
                  </a:schemeClr>
                </a:solidFill>
              </a:rPr>
              <a:t>Comparison of GIF,  JPG, PNG</a:t>
            </a:r>
            <a:endParaRPr lang="en-CA" dirty="0">
              <a:solidFill>
                <a:schemeClr val="tx2">
                  <a:satMod val="13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3430667"/>
              </p:ext>
            </p:extLst>
          </p:nvPr>
        </p:nvGraphicFramePr>
        <p:xfrm>
          <a:off x="396875" y="930275"/>
          <a:ext cx="8501062" cy="5799143"/>
        </p:xfrm>
        <a:graphic>
          <a:graphicData uri="http://schemas.openxmlformats.org/drawingml/2006/table">
            <a:tbl>
              <a:tblPr firstRow="1" bandRow="1">
                <a:tableStyleId>{5C22544A-7EE6-4342-B048-85BDC9FD1C3A}</a:tableStyleId>
              </a:tblPr>
              <a:tblGrid>
                <a:gridCol w="1730305">
                  <a:extLst>
                    <a:ext uri="{9D8B030D-6E8A-4147-A177-3AD203B41FA5}">
                      <a16:colId xmlns:a16="http://schemas.microsoft.com/office/drawing/2014/main" val="20000"/>
                    </a:ext>
                  </a:extLst>
                </a:gridCol>
                <a:gridCol w="1698695">
                  <a:extLst>
                    <a:ext uri="{9D8B030D-6E8A-4147-A177-3AD203B41FA5}">
                      <a16:colId xmlns:a16="http://schemas.microsoft.com/office/drawing/2014/main" val="20001"/>
                    </a:ext>
                  </a:extLst>
                </a:gridCol>
                <a:gridCol w="1671637">
                  <a:extLst>
                    <a:ext uri="{9D8B030D-6E8A-4147-A177-3AD203B41FA5}">
                      <a16:colId xmlns:a16="http://schemas.microsoft.com/office/drawing/2014/main" val="20002"/>
                    </a:ext>
                  </a:extLst>
                </a:gridCol>
                <a:gridCol w="1378744">
                  <a:extLst>
                    <a:ext uri="{9D8B030D-6E8A-4147-A177-3AD203B41FA5}">
                      <a16:colId xmlns:a16="http://schemas.microsoft.com/office/drawing/2014/main" val="20003"/>
                    </a:ext>
                  </a:extLst>
                </a:gridCol>
                <a:gridCol w="2021681">
                  <a:extLst>
                    <a:ext uri="{9D8B030D-6E8A-4147-A177-3AD203B41FA5}">
                      <a16:colId xmlns:a16="http://schemas.microsoft.com/office/drawing/2014/main" val="20004"/>
                    </a:ext>
                  </a:extLst>
                </a:gridCol>
              </a:tblGrid>
              <a:tr h="443951">
                <a:tc>
                  <a:txBody>
                    <a:bodyPr/>
                    <a:lstStyle/>
                    <a:p>
                      <a:endParaRPr lang="en-CA" sz="1800" dirty="0"/>
                    </a:p>
                  </a:txBody>
                  <a:tcPr marL="91439" marR="91439" marT="45718" marB="45718"/>
                </a:tc>
                <a:tc>
                  <a:txBody>
                    <a:bodyPr/>
                    <a:lstStyle/>
                    <a:p>
                      <a:r>
                        <a:rPr lang="en-CA" sz="1800" dirty="0" smtClean="0"/>
                        <a:t>GIF</a:t>
                      </a:r>
                      <a:endParaRPr lang="en-CA" sz="1800" dirty="0"/>
                    </a:p>
                  </a:txBody>
                  <a:tcPr marL="91439" marR="91439" marT="45718" marB="45718"/>
                </a:tc>
                <a:tc>
                  <a:txBody>
                    <a:bodyPr/>
                    <a:lstStyle/>
                    <a:p>
                      <a:r>
                        <a:rPr lang="en-CA" sz="1800" dirty="0" smtClean="0"/>
                        <a:t>JPG</a:t>
                      </a:r>
                      <a:endParaRPr lang="en-CA" sz="1800" dirty="0"/>
                    </a:p>
                  </a:txBody>
                  <a:tcPr marL="91439" marR="91439" marT="45718" marB="45718"/>
                </a:tc>
                <a:tc>
                  <a:txBody>
                    <a:bodyPr/>
                    <a:lstStyle/>
                    <a:p>
                      <a:r>
                        <a:rPr lang="en-CA" sz="1800" dirty="0" smtClean="0"/>
                        <a:t>PNG-8</a:t>
                      </a:r>
                      <a:endParaRPr lang="en-CA" sz="1800" dirty="0"/>
                    </a:p>
                  </a:txBody>
                  <a:tcPr marL="91439" marR="91439" marT="45718" marB="45718"/>
                </a:tc>
                <a:tc>
                  <a:txBody>
                    <a:bodyPr/>
                    <a:lstStyle/>
                    <a:p>
                      <a:r>
                        <a:rPr lang="en-CA" sz="1800" dirty="0" smtClean="0"/>
                        <a:t>PNG-24/PNG-32</a:t>
                      </a:r>
                      <a:endParaRPr lang="en-CA" sz="1800" dirty="0"/>
                    </a:p>
                  </a:txBody>
                  <a:tcPr marL="91439" marR="91439" marT="45718" marB="45718"/>
                </a:tc>
                <a:extLst>
                  <a:ext uri="{0D108BD9-81ED-4DB2-BD59-A6C34878D82A}">
                    <a16:rowId xmlns:a16="http://schemas.microsoft.com/office/drawing/2014/main" val="10000"/>
                  </a:ext>
                </a:extLst>
              </a:tr>
              <a:tr h="1188715">
                <a:tc>
                  <a:txBody>
                    <a:bodyPr/>
                    <a:lstStyle/>
                    <a:p>
                      <a:r>
                        <a:rPr lang="en-CA" sz="1800" dirty="0" smtClean="0"/>
                        <a:t>Best For</a:t>
                      </a:r>
                      <a:endParaRPr lang="en-CA" sz="1800" dirty="0"/>
                    </a:p>
                  </a:txBody>
                  <a:tcPr marL="91439" marR="91439" marT="45718" marB="45718"/>
                </a:tc>
                <a:tc>
                  <a:txBody>
                    <a:bodyPr/>
                    <a:lstStyle/>
                    <a:p>
                      <a:r>
                        <a:rPr lang="en-CA" sz="1800" dirty="0" smtClean="0"/>
                        <a:t>Logos,</a:t>
                      </a:r>
                      <a:r>
                        <a:rPr lang="en-CA" sz="1800" baseline="0" dirty="0" smtClean="0"/>
                        <a:t> Cartoons, Drawings</a:t>
                      </a:r>
                      <a:endParaRPr lang="en-CA" sz="1800" dirty="0"/>
                    </a:p>
                  </a:txBody>
                  <a:tcPr marL="91439" marR="91439" marT="45718" marB="45718"/>
                </a:tc>
                <a:tc>
                  <a:txBody>
                    <a:bodyPr/>
                    <a:lstStyle/>
                    <a:p>
                      <a:r>
                        <a:rPr lang="en-CA" sz="1800" dirty="0" smtClean="0"/>
                        <a:t>Photographs</a:t>
                      </a:r>
                      <a:endParaRPr lang="en-CA" sz="1800" dirty="0"/>
                    </a:p>
                  </a:txBody>
                  <a:tcPr marL="91439" marR="91439" marT="45718" marB="45718"/>
                </a:tc>
                <a:tc>
                  <a:txBody>
                    <a:bodyPr/>
                    <a:lstStyle/>
                    <a:p>
                      <a:r>
                        <a:rPr lang="en-CA" sz="1800" dirty="0" smtClean="0"/>
                        <a:t>Logos, Cartoons,</a:t>
                      </a:r>
                      <a:r>
                        <a:rPr lang="en-CA" sz="1800" baseline="0" dirty="0" smtClean="0"/>
                        <a:t> Drawings</a:t>
                      </a:r>
                      <a:endParaRPr lang="en-CA" sz="1800" dirty="0"/>
                    </a:p>
                  </a:txBody>
                  <a:tcPr marL="91439" marR="91439" marT="45718" marB="45718"/>
                </a:tc>
                <a:tc>
                  <a:txBody>
                    <a:bodyPr/>
                    <a:lstStyle/>
                    <a:p>
                      <a:r>
                        <a:rPr lang="en-CA" sz="1800" dirty="0" smtClean="0"/>
                        <a:t>Photograph</a:t>
                      </a:r>
                    </a:p>
                    <a:p>
                      <a:r>
                        <a:rPr lang="en-CA" sz="1800" dirty="0" smtClean="0"/>
                        <a:t>Images with a</a:t>
                      </a:r>
                      <a:r>
                        <a:rPr lang="en-CA" sz="1800" baseline="0" dirty="0" smtClean="0"/>
                        <a:t> need for transparency</a:t>
                      </a:r>
                      <a:endParaRPr lang="en-CA" sz="1800" dirty="0"/>
                    </a:p>
                  </a:txBody>
                  <a:tcPr marL="91439" marR="91439" marT="45718" marB="45718"/>
                </a:tc>
                <a:extLst>
                  <a:ext uri="{0D108BD9-81ED-4DB2-BD59-A6C34878D82A}">
                    <a16:rowId xmlns:a16="http://schemas.microsoft.com/office/drawing/2014/main" val="10001"/>
                  </a:ext>
                </a:extLst>
              </a:tr>
              <a:tr h="640075">
                <a:tc>
                  <a:txBody>
                    <a:bodyPr/>
                    <a:lstStyle/>
                    <a:p>
                      <a:r>
                        <a:rPr lang="en-CA" sz="1800" dirty="0" smtClean="0"/>
                        <a:t>Type of Compression</a:t>
                      </a:r>
                      <a:endParaRPr lang="en-CA" sz="1800" dirty="0"/>
                    </a:p>
                  </a:txBody>
                  <a:tcPr marL="91439" marR="91439" marT="45718" marB="45718"/>
                </a:tc>
                <a:tc>
                  <a:txBody>
                    <a:bodyPr/>
                    <a:lstStyle/>
                    <a:p>
                      <a:r>
                        <a:rPr lang="en-CA" sz="1800" dirty="0" smtClean="0"/>
                        <a:t>Lossless</a:t>
                      </a:r>
                      <a:endParaRPr lang="en-CA" sz="1800" dirty="0"/>
                    </a:p>
                  </a:txBody>
                  <a:tcPr marL="91439" marR="91439" marT="45718" marB="45718"/>
                </a:tc>
                <a:tc>
                  <a:txBody>
                    <a:bodyPr/>
                    <a:lstStyle/>
                    <a:p>
                      <a:r>
                        <a:rPr lang="en-CA" sz="1800" dirty="0" err="1" smtClean="0"/>
                        <a:t>Lossy</a:t>
                      </a:r>
                      <a:endParaRPr lang="en-CA" sz="1800" dirty="0"/>
                    </a:p>
                  </a:txBody>
                  <a:tcPr marL="91439" marR="91439" marT="45718" marB="45718"/>
                </a:tc>
                <a:tc>
                  <a:txBody>
                    <a:bodyPr/>
                    <a:lstStyle/>
                    <a:p>
                      <a:r>
                        <a:rPr lang="en-CA" sz="1800" dirty="0" smtClean="0"/>
                        <a:t>Lossless</a:t>
                      </a:r>
                      <a:endParaRPr lang="en-CA" sz="1800" dirty="0"/>
                    </a:p>
                  </a:txBody>
                  <a:tcPr marL="91439" marR="91439" marT="45718" marB="45718"/>
                </a:tc>
                <a:tc>
                  <a:txBody>
                    <a:bodyPr/>
                    <a:lstStyle/>
                    <a:p>
                      <a:r>
                        <a:rPr lang="en-CA" sz="1800" dirty="0" smtClean="0"/>
                        <a:t>Lossless</a:t>
                      </a:r>
                      <a:endParaRPr lang="en-CA" sz="1800" dirty="0"/>
                    </a:p>
                  </a:txBody>
                  <a:tcPr marL="91439" marR="91439" marT="45718" marB="45718"/>
                </a:tc>
                <a:extLst>
                  <a:ext uri="{0D108BD9-81ED-4DB2-BD59-A6C34878D82A}">
                    <a16:rowId xmlns:a16="http://schemas.microsoft.com/office/drawing/2014/main" val="10002"/>
                  </a:ext>
                </a:extLst>
              </a:tr>
              <a:tr h="640075">
                <a:tc>
                  <a:txBody>
                    <a:bodyPr/>
                    <a:lstStyle/>
                    <a:p>
                      <a:r>
                        <a:rPr lang="en-CA" sz="1800" dirty="0" smtClean="0"/>
                        <a:t>Well Supported in Browsers</a:t>
                      </a:r>
                      <a:endParaRPr lang="en-CA" sz="1800" dirty="0"/>
                    </a:p>
                  </a:txBody>
                  <a:tcPr marL="91439" marR="91439" marT="45718" marB="45718"/>
                </a:tc>
                <a:tc>
                  <a:txBody>
                    <a:bodyPr/>
                    <a:lstStyle/>
                    <a:p>
                      <a:r>
                        <a:rPr lang="en-CA" sz="1800" dirty="0" smtClean="0"/>
                        <a:t>All</a:t>
                      </a:r>
                      <a:endParaRPr lang="en-CA" sz="1800" dirty="0"/>
                    </a:p>
                  </a:txBody>
                  <a:tcPr marL="91439" marR="91439" marT="45718" marB="45718"/>
                </a:tc>
                <a:tc>
                  <a:txBody>
                    <a:bodyPr/>
                    <a:lstStyle/>
                    <a:p>
                      <a:r>
                        <a:rPr lang="en-CA" sz="1800" dirty="0" smtClean="0"/>
                        <a:t>All</a:t>
                      </a:r>
                      <a:endParaRPr lang="en-CA" sz="1800" dirty="0"/>
                    </a:p>
                  </a:txBody>
                  <a:tcPr marL="91439" marR="91439" marT="45718" marB="45718"/>
                </a:tc>
                <a:tc>
                  <a:txBody>
                    <a:bodyPr/>
                    <a:lstStyle/>
                    <a:p>
                      <a:r>
                        <a:rPr lang="en-CA" sz="1800" dirty="0" smtClean="0"/>
                        <a:t>All</a:t>
                      </a:r>
                      <a:endParaRPr lang="en-CA" sz="1800" dirty="0"/>
                    </a:p>
                  </a:txBody>
                  <a:tcPr marL="91439" marR="91439" marT="45718" marB="45718"/>
                </a:tc>
                <a:tc>
                  <a:txBody>
                    <a:bodyPr/>
                    <a:lstStyle/>
                    <a:p>
                      <a:r>
                        <a:rPr lang="en-CA" sz="1800" dirty="0" smtClean="0"/>
                        <a:t>Not on IE6</a:t>
                      </a:r>
                      <a:endParaRPr lang="en-CA" sz="1800" dirty="0"/>
                    </a:p>
                  </a:txBody>
                  <a:tcPr marL="91439" marR="91439" marT="45718" marB="45718"/>
                </a:tc>
                <a:extLst>
                  <a:ext uri="{0D108BD9-81ED-4DB2-BD59-A6C34878D82A}">
                    <a16:rowId xmlns:a16="http://schemas.microsoft.com/office/drawing/2014/main" val="10003"/>
                  </a:ext>
                </a:extLst>
              </a:tr>
              <a:tr h="914395">
                <a:tc>
                  <a:txBody>
                    <a:bodyPr/>
                    <a:lstStyle/>
                    <a:p>
                      <a:r>
                        <a:rPr lang="en-CA" sz="1800" dirty="0" smtClean="0"/>
                        <a:t>Transparency</a:t>
                      </a:r>
                      <a:endParaRPr lang="en-CA" sz="1800" dirty="0"/>
                    </a:p>
                  </a:txBody>
                  <a:tcPr marL="91439" marR="91439" marT="45718" marB="45718"/>
                </a:tc>
                <a:tc>
                  <a:txBody>
                    <a:bodyPr/>
                    <a:lstStyle/>
                    <a:p>
                      <a:r>
                        <a:rPr lang="en-CA" sz="1800" dirty="0" smtClean="0"/>
                        <a:t>One</a:t>
                      </a:r>
                      <a:r>
                        <a:rPr lang="en-CA" sz="1800" baseline="0" dirty="0" smtClean="0"/>
                        <a:t> COLOUR only</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tc>
                  <a:txBody>
                    <a:bodyPr/>
                    <a:lstStyle/>
                    <a:p>
                      <a:r>
                        <a:rPr lang="en-CA" sz="1800" dirty="0" smtClean="0"/>
                        <a:t>One COLOUR</a:t>
                      </a:r>
                      <a:r>
                        <a:rPr lang="en-CA" sz="1800" baseline="0" dirty="0" smtClean="0"/>
                        <a:t> only</a:t>
                      </a:r>
                      <a:endParaRPr lang="en-CA" sz="1800" dirty="0"/>
                    </a:p>
                  </a:txBody>
                  <a:tcPr marL="91439" marR="91439" marT="45718" marB="45718"/>
                </a:tc>
                <a:tc>
                  <a:txBody>
                    <a:bodyPr/>
                    <a:lstStyle/>
                    <a:p>
                      <a:r>
                        <a:rPr lang="en-CA" sz="1800" dirty="0" smtClean="0"/>
                        <a:t>Varying</a:t>
                      </a:r>
                      <a:r>
                        <a:rPr lang="en-CA" sz="1800" baseline="0" dirty="0" smtClean="0"/>
                        <a:t> levels of opacity and transparency</a:t>
                      </a:r>
                      <a:endParaRPr lang="en-CA" sz="1800" dirty="0"/>
                    </a:p>
                  </a:txBody>
                  <a:tcPr marL="91439" marR="91439" marT="45718" marB="45718"/>
                </a:tc>
                <a:extLst>
                  <a:ext uri="{0D108BD9-81ED-4DB2-BD59-A6C34878D82A}">
                    <a16:rowId xmlns:a16="http://schemas.microsoft.com/office/drawing/2014/main" val="10004"/>
                  </a:ext>
                </a:extLst>
              </a:tr>
              <a:tr h="443951">
                <a:tc>
                  <a:txBody>
                    <a:bodyPr/>
                    <a:lstStyle/>
                    <a:p>
                      <a:r>
                        <a:rPr lang="en-CA" sz="1800" dirty="0" smtClean="0"/>
                        <a:t>Animation</a:t>
                      </a:r>
                      <a:endParaRPr lang="en-CA" sz="1800" dirty="0"/>
                    </a:p>
                  </a:txBody>
                  <a:tcPr marL="91439" marR="91439" marT="45718" marB="45718"/>
                </a:tc>
                <a:tc>
                  <a:txBody>
                    <a:bodyPr/>
                    <a:lstStyle/>
                    <a:p>
                      <a:r>
                        <a:rPr lang="en-CA" sz="1800" dirty="0" smtClean="0"/>
                        <a:t>Yes</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extLst>
                  <a:ext uri="{0D108BD9-81ED-4DB2-BD59-A6C34878D82A}">
                    <a16:rowId xmlns:a16="http://schemas.microsoft.com/office/drawing/2014/main" val="10005"/>
                  </a:ext>
                </a:extLst>
              </a:tr>
              <a:tr h="443951">
                <a:tc>
                  <a:txBody>
                    <a:bodyPr/>
                    <a:lstStyle/>
                    <a:p>
                      <a:r>
                        <a:rPr lang="en-CA" sz="1800" dirty="0" smtClean="0"/>
                        <a:t>Dithering</a:t>
                      </a:r>
                      <a:endParaRPr lang="en-CA" sz="1800" dirty="0"/>
                    </a:p>
                  </a:txBody>
                  <a:tcPr marL="91439" marR="91439" marT="45718" marB="45718"/>
                </a:tc>
                <a:tc>
                  <a:txBody>
                    <a:bodyPr/>
                    <a:lstStyle/>
                    <a:p>
                      <a:r>
                        <a:rPr lang="en-CA" sz="1800" dirty="0" smtClean="0"/>
                        <a:t>Yes</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tc>
                  <a:txBody>
                    <a:bodyPr/>
                    <a:lstStyle/>
                    <a:p>
                      <a:r>
                        <a:rPr lang="en-CA" sz="1800" dirty="0" smtClean="0"/>
                        <a:t>Yes</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extLst>
                  <a:ext uri="{0D108BD9-81ED-4DB2-BD59-A6C34878D82A}">
                    <a16:rowId xmlns:a16="http://schemas.microsoft.com/office/drawing/2014/main" val="10006"/>
                  </a:ext>
                </a:extLst>
              </a:tr>
              <a:tr h="443951">
                <a:tc>
                  <a:txBody>
                    <a:bodyPr/>
                    <a:lstStyle/>
                    <a:p>
                      <a:r>
                        <a:rPr lang="en-CA" sz="1800" dirty="0" smtClean="0"/>
                        <a:t>Interlacing</a:t>
                      </a:r>
                      <a:endParaRPr lang="en-CA" sz="1800" dirty="0"/>
                    </a:p>
                  </a:txBody>
                  <a:tcPr marL="91439" marR="91439" marT="45718" marB="45718"/>
                </a:tc>
                <a:tc>
                  <a:txBody>
                    <a:bodyPr/>
                    <a:lstStyle/>
                    <a:p>
                      <a:r>
                        <a:rPr lang="en-CA" sz="1800" dirty="0" smtClean="0"/>
                        <a:t>Yes</a:t>
                      </a:r>
                      <a:endParaRPr lang="en-CA" sz="1800" dirty="0"/>
                    </a:p>
                  </a:txBody>
                  <a:tcPr marL="91439" marR="91439" marT="45718" marB="45718"/>
                </a:tc>
                <a:tc>
                  <a:txBody>
                    <a:bodyPr/>
                    <a:lstStyle/>
                    <a:p>
                      <a:r>
                        <a:rPr lang="en-CA" sz="1800" dirty="0" smtClean="0"/>
                        <a:t>No</a:t>
                      </a:r>
                      <a:endParaRPr lang="en-CA" sz="1800" dirty="0"/>
                    </a:p>
                  </a:txBody>
                  <a:tcPr marL="91439" marR="91439" marT="45718" marB="45718"/>
                </a:tc>
                <a:tc>
                  <a:txBody>
                    <a:bodyPr/>
                    <a:lstStyle/>
                    <a:p>
                      <a:r>
                        <a:rPr lang="en-CA" sz="1800" dirty="0" smtClean="0"/>
                        <a:t>Yes</a:t>
                      </a:r>
                      <a:endParaRPr lang="en-CA" sz="1800" dirty="0"/>
                    </a:p>
                  </a:txBody>
                  <a:tcPr marL="91439" marR="91439" marT="45718" marB="45718"/>
                </a:tc>
                <a:tc>
                  <a:txBody>
                    <a:bodyPr/>
                    <a:lstStyle/>
                    <a:p>
                      <a:r>
                        <a:rPr lang="en-CA" sz="1800" dirty="0" smtClean="0"/>
                        <a:t>Yes</a:t>
                      </a:r>
                      <a:endParaRPr lang="en-CA" sz="1800" dirty="0"/>
                    </a:p>
                  </a:txBody>
                  <a:tcPr marL="91439" marR="91439" marT="45718" marB="45718"/>
                </a:tc>
                <a:extLst>
                  <a:ext uri="{0D108BD9-81ED-4DB2-BD59-A6C34878D82A}">
                    <a16:rowId xmlns:a16="http://schemas.microsoft.com/office/drawing/2014/main" val="10007"/>
                  </a:ext>
                </a:extLst>
              </a:tr>
              <a:tr h="640075">
                <a:tc>
                  <a:txBody>
                    <a:bodyPr/>
                    <a:lstStyle/>
                    <a:p>
                      <a:r>
                        <a:rPr lang="en-CA" sz="1800" dirty="0" smtClean="0"/>
                        <a:t>Shape of image</a:t>
                      </a:r>
                      <a:endParaRPr lang="en-CA" sz="1800" dirty="0"/>
                    </a:p>
                  </a:txBody>
                  <a:tcPr marL="91439" marR="91439" marT="45718" marB="45718"/>
                </a:tc>
                <a:tc>
                  <a:txBody>
                    <a:bodyPr/>
                    <a:lstStyle/>
                    <a:p>
                      <a:endParaRPr lang="en-CA" sz="1800" dirty="0"/>
                    </a:p>
                  </a:txBody>
                  <a:tcPr marL="91439" marR="91439" marT="45718" marB="45718"/>
                </a:tc>
                <a:tc>
                  <a:txBody>
                    <a:bodyPr/>
                    <a:lstStyle/>
                    <a:p>
                      <a:r>
                        <a:rPr lang="en-CA" sz="1800" dirty="0" smtClean="0"/>
                        <a:t>Mus</a:t>
                      </a:r>
                      <a:r>
                        <a:rPr lang="en-CA" sz="1800" baseline="0" dirty="0" smtClean="0"/>
                        <a:t>t be rectangular</a:t>
                      </a:r>
                      <a:endParaRPr lang="en-CA" sz="1800" dirty="0"/>
                    </a:p>
                  </a:txBody>
                  <a:tcPr marL="91439" marR="91439" marT="45718" marB="45718"/>
                </a:tc>
                <a:tc>
                  <a:txBody>
                    <a:bodyPr/>
                    <a:lstStyle/>
                    <a:p>
                      <a:endParaRPr lang="en-CA" sz="1800" dirty="0"/>
                    </a:p>
                  </a:txBody>
                  <a:tcPr marL="91439" marR="91439" marT="45718" marB="45718"/>
                </a:tc>
                <a:tc>
                  <a:txBody>
                    <a:bodyPr/>
                    <a:lstStyle/>
                    <a:p>
                      <a:endParaRPr lang="en-CA" sz="1800" dirty="0"/>
                    </a:p>
                  </a:txBody>
                  <a:tcPr marL="91439" marR="91439" marT="45718" marB="45718"/>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75" y="857250"/>
            <a:ext cx="7497763" cy="1143000"/>
          </a:xfrm>
        </p:spPr>
        <p:txBody>
          <a:bodyPr/>
          <a:lstStyle/>
          <a:p>
            <a:pPr eaLnBrk="1" fontAlgn="auto" hangingPunct="1">
              <a:spcAft>
                <a:spcPts val="0"/>
              </a:spcAft>
              <a:defRPr/>
            </a:pPr>
            <a:r>
              <a:rPr lang="en-CA" dirty="0" smtClean="0">
                <a:solidFill>
                  <a:schemeClr val="tx2">
                    <a:satMod val="130000"/>
                  </a:schemeClr>
                </a:solidFill>
              </a:rPr>
              <a:t>File Size Comparison</a:t>
            </a:r>
            <a:endParaRPr lang="en-CA" dirty="0">
              <a:solidFill>
                <a:schemeClr val="tx2">
                  <a:satMod val="130000"/>
                </a:schemeClr>
              </a:solidFill>
            </a:endParaRPr>
          </a:p>
        </p:txBody>
      </p:sp>
      <p:pic>
        <p:nvPicPr>
          <p:cNvPr id="1187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286125"/>
            <a:ext cx="821531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500063"/>
            <a:ext cx="2286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Things to think about when working with images:</a:t>
            </a:r>
            <a:endParaRPr lang="en-CA" dirty="0">
              <a:solidFill>
                <a:schemeClr val="tx2">
                  <a:satMod val="130000"/>
                </a:schemeClr>
              </a:solidFill>
            </a:endParaRPr>
          </a:p>
        </p:txBody>
      </p:sp>
      <p:sp>
        <p:nvSpPr>
          <p:cNvPr id="3" name="Content Placeholder 2"/>
          <p:cNvSpPr>
            <a:spLocks noGrp="1"/>
          </p:cNvSpPr>
          <p:nvPr>
            <p:ph idx="1"/>
          </p:nvPr>
        </p:nvSpPr>
        <p:spPr>
          <a:xfrm>
            <a:off x="642938" y="1428750"/>
            <a:ext cx="8072437" cy="5429250"/>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How big do I need it to be within my page </a:t>
            </a:r>
            <a:r>
              <a:rPr lang="en-CA" b="1" dirty="0" smtClean="0">
                <a:solidFill>
                  <a:schemeClr val="accent2"/>
                </a:solidFill>
              </a:rPr>
              <a:t>(determines the Width Pixels by Height Pixels)</a:t>
            </a:r>
          </a:p>
          <a:p>
            <a:pPr marL="365760" indent="-283464" eaLnBrk="1" fontAlgn="auto" hangingPunct="1">
              <a:spcAft>
                <a:spcPts val="0"/>
              </a:spcAft>
              <a:buFont typeface="Wingdings 2"/>
              <a:buChar char=""/>
              <a:defRPr/>
            </a:pPr>
            <a:r>
              <a:rPr lang="en-CA" dirty="0" smtClean="0"/>
              <a:t>Will I ever need to print the image </a:t>
            </a:r>
            <a:r>
              <a:rPr lang="en-CA" b="1" dirty="0" smtClean="0">
                <a:solidFill>
                  <a:schemeClr val="accent2"/>
                </a:solidFill>
              </a:rPr>
              <a:t>(determines the DPI)</a:t>
            </a:r>
          </a:p>
          <a:p>
            <a:pPr marL="365760" indent="-283464" eaLnBrk="1" fontAlgn="auto" hangingPunct="1">
              <a:spcAft>
                <a:spcPts val="0"/>
              </a:spcAft>
              <a:buFont typeface="Wingdings 2"/>
              <a:buChar char=""/>
              <a:defRPr/>
            </a:pPr>
            <a:r>
              <a:rPr lang="en-CA" dirty="0" smtClean="0"/>
              <a:t>What type of picture is it: cartoony or photograph , how many colours </a:t>
            </a:r>
            <a:r>
              <a:rPr lang="en-CA" b="1" dirty="0" smtClean="0">
                <a:solidFill>
                  <a:schemeClr val="accent2"/>
                </a:solidFill>
              </a:rPr>
              <a:t>(determines GIF vs. JPG)</a:t>
            </a:r>
          </a:p>
          <a:p>
            <a:pPr marL="365760" indent="-283464" eaLnBrk="1" fontAlgn="auto" hangingPunct="1">
              <a:spcAft>
                <a:spcPts val="0"/>
              </a:spcAft>
              <a:buFont typeface="Wingdings 2"/>
              <a:buChar char=""/>
              <a:defRPr/>
            </a:pPr>
            <a:r>
              <a:rPr lang="en-CA" dirty="0" smtClean="0"/>
              <a:t>Will I need 1 colour to be transparent </a:t>
            </a:r>
            <a:r>
              <a:rPr lang="en-CA" b="1" dirty="0" smtClean="0">
                <a:solidFill>
                  <a:schemeClr val="accent2"/>
                </a:solidFill>
              </a:rPr>
              <a:t>(determines GIF/PNG </a:t>
            </a:r>
            <a:r>
              <a:rPr lang="en-CA" b="1" dirty="0" err="1" smtClean="0">
                <a:solidFill>
                  <a:schemeClr val="accent2"/>
                </a:solidFill>
              </a:rPr>
              <a:t>vs</a:t>
            </a:r>
            <a:r>
              <a:rPr lang="en-CA" b="1" dirty="0" smtClean="0">
                <a:solidFill>
                  <a:schemeClr val="accent2"/>
                </a:solidFill>
              </a:rPr>
              <a:t> JPG)</a:t>
            </a:r>
          </a:p>
          <a:p>
            <a:pPr marL="365760" indent="-283464" eaLnBrk="1" fontAlgn="auto" hangingPunct="1">
              <a:spcAft>
                <a:spcPts val="0"/>
              </a:spcAft>
              <a:buFont typeface="Wingdings 2"/>
              <a:buChar char=""/>
              <a:defRPr/>
            </a:pPr>
            <a:r>
              <a:rPr lang="en-CA" dirty="0" smtClean="0"/>
              <a:t>Will I need varying levels of transparency in my photograph </a:t>
            </a:r>
            <a:r>
              <a:rPr lang="en-CA" b="1" dirty="0" smtClean="0">
                <a:solidFill>
                  <a:schemeClr val="accent2"/>
                </a:solidFill>
              </a:rPr>
              <a:t>(JPG </a:t>
            </a:r>
            <a:r>
              <a:rPr lang="en-CA" b="1" dirty="0" err="1" smtClean="0">
                <a:solidFill>
                  <a:schemeClr val="accent2"/>
                </a:solidFill>
              </a:rPr>
              <a:t>vs</a:t>
            </a:r>
            <a:r>
              <a:rPr lang="en-CA" b="1" dirty="0" smtClean="0">
                <a:solidFill>
                  <a:schemeClr val="accent2"/>
                </a:solidFill>
              </a:rPr>
              <a:t> PNG24)</a:t>
            </a:r>
            <a:endParaRPr lang="en-CA" b="1" dirty="0">
              <a:solidFill>
                <a:schemeClr val="accent2"/>
              </a:solidFill>
            </a:endParaRPr>
          </a:p>
        </p:txBody>
      </p:sp>
      <p:sp>
        <p:nvSpPr>
          <p:cNvPr id="4" name="Rectangle 3"/>
          <p:cNvSpPr/>
          <p:nvPr/>
        </p:nvSpPr>
        <p:spPr>
          <a:xfrm>
            <a:off x="811213" y="1428750"/>
            <a:ext cx="8353425" cy="5373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Nice Review</a:t>
            </a:r>
            <a:endParaRPr lang="en-US" dirty="0"/>
          </a:p>
        </p:txBody>
      </p:sp>
      <p:sp>
        <p:nvSpPr>
          <p:cNvPr id="122883" name="Content Placeholder 2"/>
          <p:cNvSpPr>
            <a:spLocks noGrp="1"/>
          </p:cNvSpPr>
          <p:nvPr>
            <p:ph idx="1"/>
          </p:nvPr>
        </p:nvSpPr>
        <p:spPr/>
        <p:txBody>
          <a:bodyPr/>
          <a:lstStyle/>
          <a:p>
            <a:r>
              <a:rPr lang="en-US" altLang="en-US" smtClean="0">
                <a:hlinkClick r:id="rId2"/>
              </a:rPr>
              <a:t>https://www.youtube.com/watch?v=15aqFQQVBWU</a:t>
            </a:r>
            <a:endParaRPr lang="en-US" alt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Review</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How big will an image be in terms of bytes if it is uncompressed, true colour and 200 by 400 pixels?</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What type of compression doesn’t lose any of the original information about the image?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Which type(s) of file formats perform a lossless compression?</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a:t>
            </a:r>
            <a:r>
              <a:rPr lang="en-CA" dirty="0" err="1" smtClean="0">
                <a:solidFill>
                  <a:schemeClr val="accent1"/>
                </a:solidFill>
              </a:rPr>
              <a:t>JPGs</a:t>
            </a:r>
            <a:r>
              <a:rPr lang="en-CA" dirty="0" smtClean="0">
                <a:solidFill>
                  <a:schemeClr val="accent1"/>
                </a:solidFill>
              </a:rPr>
              <a:t> will produce a smaller file size  than PNG 24 for a photograph:  TRUE OR FALSE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914297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142875"/>
            <a:ext cx="8143875" cy="1143000"/>
          </a:xfrm>
        </p:spPr>
        <p:txBody>
          <a:bodyPr/>
          <a:lstStyle/>
          <a:p>
            <a:pPr eaLnBrk="1" fontAlgn="auto" hangingPunct="1">
              <a:spcAft>
                <a:spcPts val="0"/>
              </a:spcAft>
              <a:defRPr/>
            </a:pPr>
            <a:r>
              <a:rPr lang="en-CA" dirty="0" smtClean="0">
                <a:solidFill>
                  <a:schemeClr val="tx2">
                    <a:satMod val="130000"/>
                  </a:schemeClr>
                </a:solidFill>
              </a:rPr>
              <a:t>Announcements</a:t>
            </a:r>
            <a:endParaRPr lang="en-CA" dirty="0">
              <a:solidFill>
                <a:schemeClr val="tx2">
                  <a:satMod val="130000"/>
                </a:schemeClr>
              </a:solidFill>
            </a:endParaRPr>
          </a:p>
        </p:txBody>
      </p:sp>
      <p:sp>
        <p:nvSpPr>
          <p:cNvPr id="3" name="Content Placeholder 2"/>
          <p:cNvSpPr>
            <a:spLocks noGrp="1"/>
          </p:cNvSpPr>
          <p:nvPr>
            <p:ph idx="1"/>
          </p:nvPr>
        </p:nvSpPr>
        <p:spPr>
          <a:xfrm>
            <a:off x="539750" y="1412875"/>
            <a:ext cx="8220075" cy="4929188"/>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Poster Assignment</a:t>
            </a:r>
          </a:p>
          <a:p>
            <a:pPr marL="640398" lvl="1" indent="-283464" eaLnBrk="1" fontAlgn="auto" hangingPunct="1">
              <a:spcAft>
                <a:spcPts val="0"/>
              </a:spcAft>
              <a:buFont typeface="Wingdings 2"/>
              <a:buChar char=""/>
              <a:defRPr/>
            </a:pPr>
            <a:r>
              <a:rPr lang="en-CA" dirty="0" smtClean="0"/>
              <a:t>Due THIS Friday!!! Get it handed in by Thursday, make your life less stressful </a:t>
            </a:r>
            <a:r>
              <a:rPr lang="en-CA" dirty="0" smtClean="0">
                <a:sym typeface="Wingdings" panose="05000000000000000000" pitchFamily="2" charset="2"/>
              </a:rPr>
              <a:t></a:t>
            </a:r>
          </a:p>
          <a:p>
            <a:pPr marL="640398" lvl="1" indent="-283464" eaLnBrk="1" fontAlgn="auto" hangingPunct="1">
              <a:spcAft>
                <a:spcPts val="0"/>
              </a:spcAft>
              <a:buFont typeface="Wingdings 2"/>
              <a:buChar char=""/>
              <a:defRPr/>
            </a:pPr>
            <a:r>
              <a:rPr lang="en-CA" dirty="0" smtClean="0">
                <a:sym typeface="Wingdings" panose="05000000000000000000" pitchFamily="2" charset="2"/>
              </a:rPr>
              <a:t>Remember that the </a:t>
            </a:r>
            <a:r>
              <a:rPr lang="en-CA" dirty="0" err="1" smtClean="0">
                <a:sym typeface="Wingdings" panose="05000000000000000000" pitchFamily="2" charset="2"/>
              </a:rPr>
              <a:t>t.a.s</a:t>
            </a:r>
            <a:r>
              <a:rPr lang="en-CA" dirty="0" smtClean="0">
                <a:sym typeface="Wingdings" panose="05000000000000000000" pitchFamily="2" charset="2"/>
              </a:rPr>
              <a:t> have till Feb 18</a:t>
            </a:r>
            <a:r>
              <a:rPr lang="en-CA" baseline="30000" dirty="0" smtClean="0">
                <a:sym typeface="Wingdings" panose="05000000000000000000" pitchFamily="2" charset="2"/>
              </a:rPr>
              <a:t>th</a:t>
            </a:r>
            <a:r>
              <a:rPr lang="en-CA" dirty="0" smtClean="0">
                <a:sym typeface="Wingdings" panose="05000000000000000000" pitchFamily="2" charset="2"/>
              </a:rPr>
              <a:t>  to mark the assignments, don’t email me till then if yours is not marked. </a:t>
            </a:r>
          </a:p>
          <a:p>
            <a:pPr marL="640398" lvl="1" indent="-283464" eaLnBrk="1" fontAlgn="auto" hangingPunct="1">
              <a:spcAft>
                <a:spcPts val="0"/>
              </a:spcAft>
              <a:buFont typeface="Wingdings 2"/>
              <a:buChar char=""/>
              <a:defRPr/>
            </a:pPr>
            <a:r>
              <a:rPr lang="en-CA" dirty="0" smtClean="0">
                <a:sym typeface="Wingdings" panose="05000000000000000000" pitchFamily="2" charset="2"/>
              </a:rPr>
              <a:t>TA have consulting this week in MC16a, schedule is in OWL.</a:t>
            </a:r>
          </a:p>
          <a:p>
            <a:pPr marL="640398" lvl="1" indent="-283464" eaLnBrk="1" fontAlgn="auto" hangingPunct="1">
              <a:spcAft>
                <a:spcPts val="0"/>
              </a:spcAft>
              <a:buFont typeface="Wingdings 2"/>
              <a:buChar char=""/>
              <a:defRPr/>
            </a:pPr>
            <a:r>
              <a:rPr lang="en-CA" dirty="0" smtClean="0">
                <a:solidFill>
                  <a:srgbClr val="FF0000"/>
                </a:solidFill>
                <a:sym typeface="Wingdings" panose="05000000000000000000" pitchFamily="2" charset="2"/>
              </a:rPr>
              <a:t>You will lose 15% if you did not submit correctly in OWL. MAKE SURE YOU SAVE THE EMAIL TO PROVE YOU SUBMITTED, we will NOT give you this mark back without the email even if your assignment was up on Panther BEFORE the due date. </a:t>
            </a:r>
            <a:endParaRPr lang="en-CA" dirty="0" smtClean="0">
              <a:solidFill>
                <a:srgbClr val="FF0000"/>
              </a:solidFill>
            </a:endParaRPr>
          </a:p>
          <a:p>
            <a:pPr marL="82296" indent="0" eaLnBrk="1" fontAlgn="auto" hangingPunct="1">
              <a:spcAft>
                <a:spcPts val="0"/>
              </a:spcAft>
              <a:buFont typeface="Wingdings 2" panose="05020102010507070707" pitchFamily="18" charset="2"/>
              <a:buNone/>
              <a:defRPr/>
            </a:pPr>
            <a:endParaRPr lang="en-CA" dirty="0" smtClean="0">
              <a:sym typeface="Wingdings" pitchFamily="2" charset="2"/>
            </a:endParaRPr>
          </a:p>
          <a:p>
            <a:pPr marL="365442" indent="-237744" eaLnBrk="1" fontAlgn="auto" hangingPunct="1">
              <a:spcAft>
                <a:spcPts val="0"/>
              </a:spcAft>
              <a:buFont typeface="Wingdings 2" panose="05020102010507070707" pitchFamily="18" charset="2"/>
              <a:buNone/>
              <a:defRPr/>
            </a:pPr>
            <a:endParaRPr lang="en-CA" dirty="0" smtClean="0">
              <a:sym typeface="Wingdings" pitchFamily="2" charset="2"/>
            </a:endParaRPr>
          </a:p>
          <a:p>
            <a:pPr marL="365760" indent="-283464" eaLnBrk="1" fontAlgn="auto" hangingPunct="1">
              <a:spcAft>
                <a:spcPts val="0"/>
              </a:spcAft>
              <a:buFont typeface="Wingdings 2"/>
              <a:buNone/>
              <a:defRPr/>
            </a:pPr>
            <a:endParaRPr lang="en-CA" dirty="0" smtClean="0"/>
          </a:p>
          <a:p>
            <a:pPr marL="365760" indent="-283464" eaLnBrk="1" fontAlgn="auto" hangingPunct="1">
              <a:spcAft>
                <a:spcPts val="0"/>
              </a:spcAft>
              <a:buFont typeface="Wingdings 2"/>
              <a:buNone/>
              <a:defRPr/>
            </a:pPr>
            <a:endParaRPr lang="en-CA"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142875"/>
            <a:ext cx="8143875" cy="1143000"/>
          </a:xfrm>
        </p:spPr>
        <p:txBody>
          <a:bodyPr/>
          <a:lstStyle/>
          <a:p>
            <a:pPr eaLnBrk="1" fontAlgn="auto" hangingPunct="1">
              <a:spcAft>
                <a:spcPts val="0"/>
              </a:spcAft>
              <a:defRPr/>
            </a:pPr>
            <a:r>
              <a:rPr lang="en-CA" dirty="0" smtClean="0">
                <a:solidFill>
                  <a:schemeClr val="tx2">
                    <a:satMod val="130000"/>
                  </a:schemeClr>
                </a:solidFill>
              </a:rPr>
              <a:t>Announcements</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220075" cy="4929188"/>
          </a:xfrm>
        </p:spPr>
        <p:txBody>
          <a:bodyPr>
            <a:normAutofit/>
          </a:bodyPr>
          <a:lstStyle/>
          <a:p>
            <a:pPr marL="365760" indent="-283464" eaLnBrk="1" fontAlgn="auto" hangingPunct="1">
              <a:spcAft>
                <a:spcPts val="0"/>
              </a:spcAft>
              <a:buFont typeface="Wingdings 2"/>
              <a:buChar char=""/>
              <a:defRPr/>
            </a:pPr>
            <a:r>
              <a:rPr lang="en-CA" dirty="0" smtClean="0">
                <a:sym typeface="Wingdings" pitchFamily="2" charset="2"/>
              </a:rPr>
              <a:t>Handing in Assignment is 2-part: </a:t>
            </a:r>
          </a:p>
          <a:p>
            <a:pPr marL="640080" lvl="1" indent="-237744" eaLnBrk="1" fontAlgn="auto" hangingPunct="1">
              <a:spcAft>
                <a:spcPts val="0"/>
              </a:spcAft>
              <a:buFont typeface="Verdana"/>
              <a:buChar char="◦"/>
              <a:defRPr/>
            </a:pPr>
            <a:r>
              <a:rPr lang="en-CA" dirty="0" smtClean="0">
                <a:sym typeface="Wingdings" pitchFamily="2" charset="2"/>
              </a:rPr>
              <a:t>Part 1: Uploading to panther.uwo.ca via </a:t>
            </a:r>
            <a:r>
              <a:rPr lang="en-CA" dirty="0" err="1" smtClean="0">
                <a:sym typeface="Wingdings" pitchFamily="2" charset="2"/>
              </a:rPr>
              <a:t>WinSCP</a:t>
            </a:r>
            <a:endParaRPr lang="en-CA" dirty="0" smtClean="0">
              <a:sym typeface="Wingdings" pitchFamily="2" charset="2"/>
            </a:endParaRPr>
          </a:p>
          <a:p>
            <a:pPr marL="640080" lvl="1" indent="-237744" eaLnBrk="1" fontAlgn="auto" hangingPunct="1">
              <a:spcAft>
                <a:spcPts val="0"/>
              </a:spcAft>
              <a:buFont typeface="Verdana"/>
              <a:buChar char="◦"/>
              <a:defRPr/>
            </a:pPr>
            <a:r>
              <a:rPr lang="en-CA" dirty="0" smtClean="0">
                <a:sym typeface="Wingdings" pitchFamily="2" charset="2"/>
              </a:rPr>
              <a:t>Part 2: Submitting the links and references via Owl</a:t>
            </a:r>
          </a:p>
          <a:p>
            <a:pPr marL="365760" indent="-283464" eaLnBrk="1" fontAlgn="auto" hangingPunct="1">
              <a:spcAft>
                <a:spcPts val="0"/>
              </a:spcAft>
              <a:buFont typeface="Wingdings 2"/>
              <a:buChar char=""/>
              <a:defRPr/>
            </a:pPr>
            <a:r>
              <a:rPr lang="en-CA" dirty="0" smtClean="0">
                <a:sym typeface="Wingdings" pitchFamily="2" charset="2"/>
              </a:rPr>
              <a:t>Video of how to hand it in:</a:t>
            </a:r>
          </a:p>
          <a:p>
            <a:pPr marL="640080" lvl="1" indent="-237744" eaLnBrk="1" fontAlgn="auto" hangingPunct="1">
              <a:spcAft>
                <a:spcPts val="0"/>
              </a:spcAft>
              <a:buFont typeface="Verdana"/>
              <a:buChar char="◦"/>
              <a:defRPr/>
            </a:pPr>
            <a:r>
              <a:rPr lang="en-CA" dirty="0" smtClean="0">
                <a:sym typeface="Wingdings" pitchFamily="2" charset="2"/>
                <a:hlinkClick r:id="rId2"/>
              </a:rPr>
              <a:t>http://www.csd.uwo.ca/~lreid/cs1033/howtohandinassignment1/SubmissionVideos.html</a:t>
            </a:r>
            <a:r>
              <a:rPr lang="en-CA" dirty="0" smtClean="0">
                <a:sym typeface="Wingdings" pitchFamily="2" charset="2"/>
              </a:rPr>
              <a:t> </a:t>
            </a:r>
          </a:p>
          <a:p>
            <a:pPr marL="365442" indent="-237744" eaLnBrk="1" fontAlgn="auto" hangingPunct="1">
              <a:spcAft>
                <a:spcPts val="0"/>
              </a:spcAft>
              <a:buFont typeface="Wingdings 2" panose="05020102010507070707" pitchFamily="18" charset="2"/>
              <a:buNone/>
              <a:defRPr/>
            </a:pPr>
            <a:endParaRPr lang="en-CA" dirty="0" smtClean="0">
              <a:sym typeface="Wingdings" pitchFamily="2" charset="2"/>
            </a:endParaRPr>
          </a:p>
          <a:p>
            <a:pPr marL="365760" indent="-283464" eaLnBrk="1" fontAlgn="auto" hangingPunct="1">
              <a:spcAft>
                <a:spcPts val="0"/>
              </a:spcAft>
              <a:buFont typeface="Wingdings 2"/>
              <a:buNone/>
              <a:defRPr/>
            </a:pPr>
            <a:endParaRPr lang="en-CA" dirty="0" smtClean="0"/>
          </a:p>
          <a:p>
            <a:pPr marL="365760" indent="-283464" eaLnBrk="1" fontAlgn="auto" hangingPunct="1">
              <a:spcAft>
                <a:spcPts val="0"/>
              </a:spcAft>
              <a:buFont typeface="Wingdings 2"/>
              <a:buNone/>
              <a:defRPr/>
            </a:pPr>
            <a:endParaRPr lang="en-CA"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13449</TotalTime>
  <Words>3563</Words>
  <Application>Microsoft Office PowerPoint</Application>
  <PresentationFormat>On-screen Show (4:3)</PresentationFormat>
  <Paragraphs>520</Paragraphs>
  <Slides>67</Slides>
  <Notes>48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Calibri</vt:lpstr>
      <vt:lpstr>Courier New</vt:lpstr>
      <vt:lpstr>Garamond</vt:lpstr>
      <vt:lpstr>Gill Sans MT</vt:lpstr>
      <vt:lpstr>Tahoma</vt:lpstr>
      <vt:lpstr>Verdana</vt:lpstr>
      <vt:lpstr>Wingdings</vt:lpstr>
      <vt:lpstr>Wingdings 2</vt:lpstr>
      <vt:lpstr>Solstice</vt:lpstr>
      <vt:lpstr>Warm up Question:</vt:lpstr>
      <vt:lpstr>The Internet and The World Wide Web</vt:lpstr>
      <vt:lpstr>Graphics Continued</vt:lpstr>
      <vt:lpstr>Overview of Today’s Topics</vt:lpstr>
      <vt:lpstr>Reading for this week from our online textbook:</vt:lpstr>
      <vt:lpstr>PowerPoint Presentation</vt:lpstr>
      <vt:lpstr>PowerPoint Presentation</vt:lpstr>
      <vt:lpstr>Announcements</vt:lpstr>
      <vt:lpstr>Announcements</vt:lpstr>
      <vt:lpstr>Transferring Files to the World Wide Web</vt:lpstr>
      <vt:lpstr>Servers vs. Clients</vt:lpstr>
      <vt:lpstr>Advantages of a Web Server</vt:lpstr>
      <vt:lpstr>Web Server at Western</vt:lpstr>
      <vt:lpstr>Creating an area for our web pages</vt:lpstr>
      <vt:lpstr>Uploading our Web Pages to Panther</vt:lpstr>
      <vt:lpstr>Using WinSCP</vt:lpstr>
      <vt:lpstr>Double check that it worked:</vt:lpstr>
      <vt:lpstr>Handing in Poster Assignment</vt:lpstr>
      <vt:lpstr>Handing in Poster Assignment</vt:lpstr>
      <vt:lpstr>Announcements </vt:lpstr>
      <vt:lpstr>Hints on the marking of assignment</vt:lpstr>
      <vt:lpstr>Poster Assignment Tips</vt:lpstr>
      <vt:lpstr>Hints on Assignment</vt:lpstr>
      <vt:lpstr>Big Ideas For This Week</vt:lpstr>
      <vt:lpstr>How Does Compression Work?</vt:lpstr>
      <vt:lpstr>Compression for images with large blocks of the same colour</vt:lpstr>
      <vt:lpstr>Compression Concepts</vt:lpstr>
      <vt:lpstr>Compression Concepts</vt:lpstr>
      <vt:lpstr>Compression Concepts</vt:lpstr>
      <vt:lpstr>AMAZING: </vt:lpstr>
      <vt:lpstr>Other Compression Ideas</vt:lpstr>
      <vt:lpstr>Compression Tricks – Compressing Words (for example text in a dictionary)</vt:lpstr>
      <vt:lpstr>PowerPoint Presentation</vt:lpstr>
      <vt:lpstr>Other Compression Ideas</vt:lpstr>
      <vt:lpstr>Brightness vs. Colour</vt:lpstr>
      <vt:lpstr>How do we pick the most appropriate file format?</vt:lpstr>
      <vt:lpstr>Depends on type of image!</vt:lpstr>
      <vt:lpstr>GIF (Graphic Interchange Format)</vt:lpstr>
      <vt:lpstr>GIF</vt:lpstr>
      <vt:lpstr>GIF</vt:lpstr>
      <vt:lpstr>GIF  Transparency </vt:lpstr>
      <vt:lpstr>GIF  Animation</vt:lpstr>
      <vt:lpstr>GIF  Dithering</vt:lpstr>
      <vt:lpstr>GIF  Dithering </vt:lpstr>
      <vt:lpstr>Another Example of Dithering</vt:lpstr>
      <vt:lpstr>GIF  Dithering</vt:lpstr>
      <vt:lpstr>GIF  Dithering</vt:lpstr>
      <vt:lpstr>GIF  Interlacing</vt:lpstr>
      <vt:lpstr>GIF  Compression</vt:lpstr>
      <vt:lpstr>GIF</vt:lpstr>
      <vt:lpstr>Break</vt:lpstr>
      <vt:lpstr>Review Sheet</vt:lpstr>
      <vt:lpstr>JPG (JPEG) – Joint Photographic Experts Group</vt:lpstr>
      <vt:lpstr>JPG</vt:lpstr>
      <vt:lpstr>JPG</vt:lpstr>
      <vt:lpstr>JPG</vt:lpstr>
      <vt:lpstr>JPG</vt:lpstr>
      <vt:lpstr>JPG</vt:lpstr>
      <vt:lpstr>JPG</vt:lpstr>
      <vt:lpstr>PNG</vt:lpstr>
      <vt:lpstr>PNG-8</vt:lpstr>
      <vt:lpstr>PNG-24 (and PNG 32)</vt:lpstr>
      <vt:lpstr>Comparison of GIF,  JPG, PNG</vt:lpstr>
      <vt:lpstr>File Size Comparison</vt:lpstr>
      <vt:lpstr>Things to think about when working with images:</vt:lpstr>
      <vt:lpstr>Nice Review</vt:lpstr>
      <vt:lpstr>Review</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724</cp:revision>
  <cp:lastPrinted>2015-01-30T15:53:00Z</cp:lastPrinted>
  <dcterms:created xsi:type="dcterms:W3CDTF">2009-09-04T16:33:04Z</dcterms:created>
  <dcterms:modified xsi:type="dcterms:W3CDTF">2020-02-03T23:44:14Z</dcterms:modified>
</cp:coreProperties>
</file>