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69"/>
  </p:notesMasterIdLst>
  <p:handoutMasterIdLst>
    <p:handoutMasterId r:id="rId70"/>
  </p:handoutMasterIdLst>
  <p:sldIdLst>
    <p:sldId id="262" r:id="rId2"/>
    <p:sldId id="654" r:id="rId3"/>
    <p:sldId id="655" r:id="rId4"/>
    <p:sldId id="257" r:id="rId5"/>
    <p:sldId id="698" r:id="rId6"/>
    <p:sldId id="699" r:id="rId7"/>
    <p:sldId id="689" r:id="rId8"/>
    <p:sldId id="690" r:id="rId9"/>
    <p:sldId id="691" r:id="rId10"/>
    <p:sldId id="692" r:id="rId11"/>
    <p:sldId id="693" r:id="rId12"/>
    <p:sldId id="694" r:id="rId13"/>
    <p:sldId id="695" r:id="rId14"/>
    <p:sldId id="697" r:id="rId15"/>
    <p:sldId id="628" r:id="rId16"/>
    <p:sldId id="629" r:id="rId17"/>
    <p:sldId id="630" r:id="rId18"/>
    <p:sldId id="631" r:id="rId19"/>
    <p:sldId id="632" r:id="rId20"/>
    <p:sldId id="633" r:id="rId21"/>
    <p:sldId id="634" r:id="rId22"/>
    <p:sldId id="635" r:id="rId23"/>
    <p:sldId id="685" r:id="rId24"/>
    <p:sldId id="636" r:id="rId25"/>
    <p:sldId id="671" r:id="rId26"/>
    <p:sldId id="641" r:id="rId27"/>
    <p:sldId id="642" r:id="rId28"/>
    <p:sldId id="643" r:id="rId29"/>
    <p:sldId id="644" r:id="rId30"/>
    <p:sldId id="645" r:id="rId31"/>
    <p:sldId id="700" r:id="rId32"/>
    <p:sldId id="708" r:id="rId33"/>
    <p:sldId id="709" r:id="rId34"/>
    <p:sldId id="701" r:id="rId35"/>
    <p:sldId id="702" r:id="rId36"/>
    <p:sldId id="703" r:id="rId37"/>
    <p:sldId id="646" r:id="rId38"/>
    <p:sldId id="647" r:id="rId39"/>
    <p:sldId id="648" r:id="rId40"/>
    <p:sldId id="649" r:id="rId41"/>
    <p:sldId id="650" r:id="rId42"/>
    <p:sldId id="651" r:id="rId43"/>
    <p:sldId id="652" r:id="rId44"/>
    <p:sldId id="653" r:id="rId45"/>
    <p:sldId id="608" r:id="rId46"/>
    <p:sldId id="609" r:id="rId47"/>
    <p:sldId id="610" r:id="rId48"/>
    <p:sldId id="676" r:id="rId49"/>
    <p:sldId id="657" r:id="rId50"/>
    <p:sldId id="658" r:id="rId51"/>
    <p:sldId id="687" r:id="rId52"/>
    <p:sldId id="659" r:id="rId53"/>
    <p:sldId id="660" r:id="rId54"/>
    <p:sldId id="661" r:id="rId55"/>
    <p:sldId id="662" r:id="rId56"/>
    <p:sldId id="663" r:id="rId57"/>
    <p:sldId id="664" r:id="rId58"/>
    <p:sldId id="711" r:id="rId59"/>
    <p:sldId id="712" r:id="rId60"/>
    <p:sldId id="666" r:id="rId61"/>
    <p:sldId id="667" r:id="rId62"/>
    <p:sldId id="668" r:id="rId63"/>
    <p:sldId id="669" r:id="rId64"/>
    <p:sldId id="696" r:id="rId65"/>
    <p:sldId id="710" r:id="rId66"/>
    <p:sldId id="686" r:id="rId67"/>
    <p:sldId id="656" r:id="rId6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32"/>
    <a:srgbClr val="00FF00"/>
    <a:srgbClr val="3200C8"/>
    <a:srgbClr val="646464"/>
    <a:srgbClr val="CCCCCC"/>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977" autoAdjust="0"/>
  </p:normalViewPr>
  <p:slideViewPr>
    <p:cSldViewPr>
      <p:cViewPr varScale="1">
        <p:scale>
          <a:sx n="100" d="100"/>
          <a:sy n="100" d="100"/>
        </p:scale>
        <p:origin x="1896" y="66"/>
      </p:cViewPr>
      <p:guideLst>
        <p:guide orient="horz" pos="2160"/>
        <p:guide pos="2880"/>
      </p:guideLst>
    </p:cSldViewPr>
  </p:slideViewPr>
  <p:outlineViewPr>
    <p:cViewPr>
      <p:scale>
        <a:sx n="33" d="100"/>
        <a:sy n="33" d="100"/>
      </p:scale>
      <p:origin x="0" y="29238"/>
    </p:cViewPr>
    <p:sldLst>
      <p:sld r:id="rId1" collapse="1"/>
      <p:sld r:id="rId2" collapse="1"/>
      <p:sld r:id="rId3" collapse="1"/>
      <p:sld r:id="rId4" collapse="1"/>
      <p:sld r:id="rId5" collapse="1"/>
      <p:sld r:id="rId6" collapse="1"/>
    </p:sldLst>
  </p:outlineViewPr>
  <p:notesTextViewPr>
    <p:cViewPr>
      <p:scale>
        <a:sx n="3" d="2"/>
        <a:sy n="3" d="2"/>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67.xml"/><Relationship Id="rId5" Type="http://schemas.openxmlformats.org/officeDocument/2006/relationships/slide" Target="slides/slide21.xml"/><Relationship Id="rId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04" tIns="44051" rIns="88104" bIns="44051" rtlCol="0"/>
          <a:lstStyle>
            <a:lvl1pPr algn="l" eaLnBrk="1" fontAlgn="auto" hangingPunct="1">
              <a:spcBef>
                <a:spcPts val="0"/>
              </a:spcBef>
              <a:spcAft>
                <a:spcPts val="0"/>
              </a:spcAft>
              <a:defRPr sz="1100">
                <a:latin typeface="+mn-lt"/>
              </a:defRPr>
            </a:lvl1pPr>
          </a:lstStyle>
          <a:p>
            <a:pPr>
              <a:defRPr/>
            </a:pPr>
            <a:endParaRPr lang="en-CA"/>
          </a:p>
        </p:txBody>
      </p:sp>
      <p:sp>
        <p:nvSpPr>
          <p:cNvPr id="3" name="Date Placeholder 2"/>
          <p:cNvSpPr>
            <a:spLocks noGrp="1"/>
          </p:cNvSpPr>
          <p:nvPr>
            <p:ph type="dt" sz="quarter" idx="1"/>
          </p:nvPr>
        </p:nvSpPr>
        <p:spPr>
          <a:xfrm>
            <a:off x="3970338" y="0"/>
            <a:ext cx="3038475" cy="463550"/>
          </a:xfrm>
          <a:prstGeom prst="rect">
            <a:avLst/>
          </a:prstGeom>
        </p:spPr>
        <p:txBody>
          <a:bodyPr vert="horz" lIns="88104" tIns="44051" rIns="88104" bIns="44051" rtlCol="0"/>
          <a:lstStyle>
            <a:lvl1pPr algn="r" eaLnBrk="1" fontAlgn="auto" hangingPunct="1">
              <a:spcBef>
                <a:spcPts val="0"/>
              </a:spcBef>
              <a:spcAft>
                <a:spcPts val="0"/>
              </a:spcAft>
              <a:defRPr sz="1100">
                <a:latin typeface="+mn-lt"/>
              </a:defRPr>
            </a:lvl1pPr>
          </a:lstStyle>
          <a:p>
            <a:pPr>
              <a:defRPr/>
            </a:pPr>
            <a:r>
              <a:rPr lang="en-US"/>
              <a:t>CS1033 Notes</a:t>
            </a:r>
            <a:endParaRPr lang="en-CA"/>
          </a:p>
        </p:txBody>
      </p:sp>
      <p:sp>
        <p:nvSpPr>
          <p:cNvPr id="4" name="Footer Placeholder 3"/>
          <p:cNvSpPr>
            <a:spLocks noGrp="1"/>
          </p:cNvSpPr>
          <p:nvPr>
            <p:ph type="ftr" sz="quarter" idx="2"/>
          </p:nvPr>
        </p:nvSpPr>
        <p:spPr>
          <a:xfrm>
            <a:off x="0" y="8831263"/>
            <a:ext cx="3038475" cy="463550"/>
          </a:xfrm>
          <a:prstGeom prst="rect">
            <a:avLst/>
          </a:prstGeom>
        </p:spPr>
        <p:txBody>
          <a:bodyPr vert="horz" lIns="88104" tIns="44051" rIns="88104" bIns="44051" rtlCol="0" anchor="b"/>
          <a:lstStyle>
            <a:lvl1pPr algn="l" eaLnBrk="1" fontAlgn="auto" hangingPunct="1">
              <a:spcBef>
                <a:spcPts val="0"/>
              </a:spcBef>
              <a:spcAft>
                <a:spcPts val="0"/>
              </a:spcAft>
              <a:defRPr sz="1100">
                <a:latin typeface="+mn-lt"/>
              </a:defRPr>
            </a:lvl1pPr>
          </a:lstStyle>
          <a:p>
            <a:pPr>
              <a:defRPr/>
            </a:pPr>
            <a:endParaRPr lang="en-CA"/>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88104" tIns="44051" rIns="88104" bIns="44051"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1552143C-70D3-4149-A846-19363819BEE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34" tIns="46567" rIns="93134" bIns="46567" rtlCol="0"/>
          <a:lstStyle>
            <a:lvl1pPr algn="l" eaLnBrk="1" fontAlgn="auto" hangingPunct="1">
              <a:spcBef>
                <a:spcPts val="0"/>
              </a:spcBef>
              <a:spcAft>
                <a:spcPts val="0"/>
              </a:spcAft>
              <a:defRPr sz="1300">
                <a:latin typeface="+mn-lt"/>
              </a:defRPr>
            </a:lvl1pPr>
          </a:lstStyle>
          <a:p>
            <a:pPr>
              <a:defRPr/>
            </a:pPr>
            <a:endParaRPr lang="en-CA"/>
          </a:p>
        </p:txBody>
      </p:sp>
      <p:sp>
        <p:nvSpPr>
          <p:cNvPr id="3" name="Date Placeholder 2"/>
          <p:cNvSpPr>
            <a:spLocks noGrp="1"/>
          </p:cNvSpPr>
          <p:nvPr>
            <p:ph type="dt" idx="1"/>
          </p:nvPr>
        </p:nvSpPr>
        <p:spPr>
          <a:xfrm>
            <a:off x="3970338" y="0"/>
            <a:ext cx="3038475" cy="463550"/>
          </a:xfrm>
          <a:prstGeom prst="rect">
            <a:avLst/>
          </a:prstGeom>
        </p:spPr>
        <p:txBody>
          <a:bodyPr vert="horz" lIns="93134" tIns="46567" rIns="93134" bIns="46567" rtlCol="0"/>
          <a:lstStyle>
            <a:lvl1pPr algn="r" eaLnBrk="1" fontAlgn="auto" hangingPunct="1">
              <a:spcBef>
                <a:spcPts val="0"/>
              </a:spcBef>
              <a:spcAft>
                <a:spcPts val="0"/>
              </a:spcAft>
              <a:defRPr sz="1300">
                <a:latin typeface="+mn-lt"/>
              </a:defRPr>
            </a:lvl1pPr>
          </a:lstStyle>
          <a:p>
            <a:pPr>
              <a:defRPr/>
            </a:pPr>
            <a:r>
              <a:rPr lang="en-US"/>
              <a:t>CS1033 Notes</a:t>
            </a:r>
            <a:endParaRPr lang="en-CA"/>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34" tIns="46567" rIns="93134" bIns="46567" rtlCol="0" anchor="ctr"/>
          <a:lstStyle/>
          <a:p>
            <a:pPr lvl="0"/>
            <a:endParaRPr lang="en-CA"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34" tIns="46567" rIns="93134" bIns="465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3134" tIns="46567" rIns="93134" bIns="46567" rtlCol="0" anchor="b"/>
          <a:lstStyle>
            <a:lvl1pPr algn="l" eaLnBrk="1" fontAlgn="auto" hangingPunct="1">
              <a:spcBef>
                <a:spcPts val="0"/>
              </a:spcBef>
              <a:spcAft>
                <a:spcPts val="0"/>
              </a:spcAft>
              <a:defRPr sz="1300">
                <a:latin typeface="+mn-lt"/>
              </a:defRPr>
            </a:lvl1pPr>
          </a:lstStyle>
          <a:p>
            <a:pPr>
              <a:defRPr/>
            </a:pPr>
            <a:endParaRPr lang="en-CA"/>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3134" tIns="46567" rIns="93134" bIns="46567"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70D71CEC-45AA-4805-B99C-3BD79D0DE8A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sd.uwo.ca/~lreid/cs1033/ExamplesForLectures/fonts/fonts.mp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y7.statcounter.com/project/standard/stats.php?project_id=2368090"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9A4BE5-CDE1-44E6-9872-75E281207FBD}" type="slidenum">
              <a:rPr lang="en-CA" altLang="en-US" sz="1300" smtClean="0"/>
              <a:pPr>
                <a:spcBef>
                  <a:spcPct val="0"/>
                </a:spcBef>
              </a:pPr>
              <a:t>1</a:t>
            </a:fld>
            <a:endParaRPr lang="en-CA" altLang="en-US" sz="1300" smtClean="0"/>
          </a:p>
        </p:txBody>
      </p:sp>
      <p:sp>
        <p:nvSpPr>
          <p:cNvPr id="51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CS1033 Notes</a:t>
            </a:r>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093464-E8EB-4758-9D48-8943D7F383F5}" type="slidenum">
              <a:rPr lang="en-CA" altLang="en-US" sz="1300" smtClean="0"/>
              <a:pPr>
                <a:spcBef>
                  <a:spcPct val="0"/>
                </a:spcBef>
              </a:pPr>
              <a:t>22</a:t>
            </a:fld>
            <a:endParaRPr lang="en-CA"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hlinkClick r:id="rId3"/>
              </a:rPr>
              <a:t>HOW TO VIDEO</a:t>
            </a:r>
            <a:r>
              <a:rPr lang="en-CA" altLang="en-US" smtClean="0"/>
              <a:t>  in dreamweaver</a:t>
            </a:r>
          </a:p>
          <a:p>
            <a:endParaRPr lang="en-US" altLang="en-US" smtClean="0"/>
          </a:p>
        </p:txBody>
      </p:sp>
      <p:sp>
        <p:nvSpPr>
          <p:cNvPr id="4" name="Date Placeholder 3"/>
          <p:cNvSpPr>
            <a:spLocks noGrp="1"/>
          </p:cNvSpPr>
          <p:nvPr>
            <p:ph type="dt" sz="quarter" idx="1"/>
          </p:nvPr>
        </p:nvSpPr>
        <p:spPr/>
        <p:txBody>
          <a:bodyPr/>
          <a:lstStyle/>
          <a:p>
            <a:pPr>
              <a:defRPr/>
            </a:pPr>
            <a:r>
              <a:rPr lang="en-US" smtClean="0"/>
              <a:t>CS1033 Notes</a:t>
            </a:r>
            <a:endParaRPr lang="en-CA"/>
          </a:p>
        </p:txBody>
      </p:sp>
      <p:sp>
        <p:nvSpPr>
          <p:cNvPr id="368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316E5E67-1BC4-4C6C-9B70-AEAC1CBACEF4}" type="slidenum">
              <a:rPr lang="en-CA" altLang="en-US" smtClean="0">
                <a:latin typeface="Calibri" panose="020F0502020204030204" pitchFamily="34" charset="0"/>
              </a:rPr>
              <a:pPr/>
              <a:t>23</a:t>
            </a:fld>
            <a:endParaRPr lang="en-CA" altLang="en-US"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FF2D61-CB6F-43C5-9ADC-13A94F48D7CA}" type="slidenum">
              <a:rPr lang="en-CA" altLang="en-US" sz="1300" smtClean="0"/>
              <a:pPr>
                <a:spcBef>
                  <a:spcPct val="0"/>
                </a:spcBef>
              </a:pPr>
              <a:t>26</a:t>
            </a:fld>
            <a:endParaRPr lang="en-CA"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916A11-4911-4B27-91EA-AA671794B9BA}" type="slidenum">
              <a:rPr lang="en-CA" altLang="en-US" sz="1300" smtClean="0"/>
              <a:pPr>
                <a:spcBef>
                  <a:spcPct val="0"/>
                </a:spcBef>
              </a:pPr>
              <a:t>38</a:t>
            </a:fld>
            <a:endParaRPr lang="en-CA" altLang="en-US"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In the summer</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4002B0-2525-40E8-BCB0-A13381DC7A1C}" type="slidenum">
              <a:rPr lang="en-CA" altLang="en-US" sz="1300" smtClean="0"/>
              <a:pPr>
                <a:spcBef>
                  <a:spcPct val="0"/>
                </a:spcBef>
              </a:pPr>
              <a:t>47</a:t>
            </a:fld>
            <a:endParaRPr lang="en-CA" altLang="en-US" sz="13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2 words that are closer together get a higher ranking than 2 words that are separated.</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E5C036-8D2A-439B-84D1-F0EB74AFE1BD}" type="slidenum">
              <a:rPr lang="en-CA" altLang="en-US" sz="1300" smtClean="0"/>
              <a:pPr>
                <a:spcBef>
                  <a:spcPct val="0"/>
                </a:spcBef>
              </a:pPr>
              <a:t>50</a:t>
            </a:fld>
            <a:endParaRPr lang="en-CA" altLang="en-US"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altLang="en-US" dirty="0" smtClean="0"/>
              <a:t>First 63 characters of title are important, doesn’t look past 100</a:t>
            </a:r>
          </a:p>
          <a:p>
            <a:pPr>
              <a:defRPr/>
            </a:pPr>
            <a:endParaRPr lang="en-US" altLang="en-US" dirty="0" smtClean="0"/>
          </a:p>
          <a:p>
            <a:pPr>
              <a:defRPr/>
            </a:pPr>
            <a:r>
              <a:rPr lang="en-US" b="1" dirty="0" smtClean="0"/>
              <a:t>Okay:</a:t>
            </a:r>
            <a:r>
              <a:rPr lang="en-US" dirty="0" smtClean="0"/>
              <a:t>&lt;</a:t>
            </a:r>
            <a:r>
              <a:rPr lang="en-US" dirty="0" err="1" smtClean="0"/>
              <a:t>img</a:t>
            </a:r>
            <a:r>
              <a:rPr lang="en-US" dirty="0" smtClean="0"/>
              <a:t> </a:t>
            </a:r>
            <a:r>
              <a:rPr lang="en-US" dirty="0" err="1" smtClean="0"/>
              <a:t>src</a:t>
            </a:r>
            <a:r>
              <a:rPr lang="en-US" dirty="0" smtClean="0"/>
              <a:t>="pancakes.png" alt="pancakes"&gt; </a:t>
            </a:r>
          </a:p>
          <a:p>
            <a:pPr>
              <a:defRPr/>
            </a:pPr>
            <a:r>
              <a:rPr lang="en-US" dirty="0" smtClean="0"/>
              <a:t>This alt text is only "okay" because it's not very descriptive. Yes, this is an image of a stack of pancakes. But, there's more to be said about this image.</a:t>
            </a:r>
          </a:p>
          <a:p>
            <a:pPr>
              <a:defRPr/>
            </a:pPr>
            <a:r>
              <a:rPr lang="en-US" b="1" dirty="0" smtClean="0"/>
              <a:t>Good: </a:t>
            </a:r>
            <a:endParaRPr lang="en-US" dirty="0" smtClean="0"/>
          </a:p>
          <a:p>
            <a:pPr>
              <a:defRPr/>
            </a:pPr>
            <a:r>
              <a:rPr lang="en-US" dirty="0" smtClean="0"/>
              <a:t>&lt;</a:t>
            </a:r>
            <a:r>
              <a:rPr lang="en-US" dirty="0" err="1" smtClean="0"/>
              <a:t>img</a:t>
            </a:r>
            <a:r>
              <a:rPr lang="en-US" dirty="0" smtClean="0"/>
              <a:t> </a:t>
            </a:r>
            <a:r>
              <a:rPr lang="en-US" dirty="0" err="1" smtClean="0"/>
              <a:t>src</a:t>
            </a:r>
            <a:r>
              <a:rPr lang="en-US" dirty="0" smtClean="0"/>
              <a:t>="pancakes.png" alt="Stack of blueberry pancakes with powdered sugar"&gt;</a:t>
            </a:r>
          </a:p>
          <a:p>
            <a:pPr>
              <a:defRPr/>
            </a:pPr>
            <a:r>
              <a:rPr lang="en-US" dirty="0" smtClean="0"/>
              <a:t>This alt text is a better alternative because it is far more descriptive of what's in the image. This isn't just a stack of "pancakes" (as the first alt text example demonstrated); it's a stack of blueberry pancakes with a dusting of powdered sugar!</a:t>
            </a:r>
          </a:p>
          <a:p>
            <a:pPr>
              <a:defRPr/>
            </a:pPr>
            <a:r>
              <a:rPr lang="en-US" b="1" dirty="0" smtClean="0"/>
              <a:t>Not recommended:</a:t>
            </a:r>
            <a:endParaRPr lang="en-US" dirty="0" smtClean="0"/>
          </a:p>
          <a:p>
            <a:pPr>
              <a:defRPr/>
            </a:pPr>
            <a:r>
              <a:rPr lang="en-US" dirty="0" smtClean="0"/>
              <a:t>&lt;</a:t>
            </a:r>
            <a:r>
              <a:rPr lang="en-US" dirty="0" err="1" smtClean="0"/>
              <a:t>img</a:t>
            </a:r>
            <a:r>
              <a:rPr lang="en-US" dirty="0" smtClean="0"/>
              <a:t> </a:t>
            </a:r>
            <a:r>
              <a:rPr lang="en-US" dirty="0" err="1" smtClean="0"/>
              <a:t>src</a:t>
            </a:r>
            <a:r>
              <a:rPr lang="en-US" dirty="0" smtClean="0"/>
              <a:t>="pancakes.png" alt=""&gt;</a:t>
            </a:r>
          </a:p>
          <a:p>
            <a:pPr>
              <a:defRPr/>
            </a:pPr>
            <a:r>
              <a:rPr lang="en-US" dirty="0" smtClean="0"/>
              <a:t>or</a:t>
            </a:r>
          </a:p>
          <a:p>
            <a:pPr>
              <a:defRPr/>
            </a:pPr>
            <a:r>
              <a:rPr lang="en-US" dirty="0" smtClean="0"/>
              <a:t>&lt;</a:t>
            </a:r>
            <a:r>
              <a:rPr lang="en-US" dirty="0" err="1" smtClean="0"/>
              <a:t>img</a:t>
            </a:r>
            <a:r>
              <a:rPr lang="en-US" dirty="0" smtClean="0"/>
              <a:t> </a:t>
            </a:r>
            <a:r>
              <a:rPr lang="en-US" dirty="0" err="1" smtClean="0"/>
              <a:t>src</a:t>
            </a:r>
            <a:r>
              <a:rPr lang="en-US" dirty="0" smtClean="0"/>
              <a:t>="pancakes.png" alt="pancake pancakes pan cake hotcakes hotcake breakfast food best breakfast top breakfasts breakfast recipes pancake recipe"&gt;</a:t>
            </a:r>
          </a:p>
          <a:p>
            <a:pPr>
              <a:defRPr/>
            </a:pPr>
            <a:endParaRPr lang="en-US" altLang="en-US" dirty="0" smtClean="0"/>
          </a:p>
          <a:p>
            <a:pPr>
              <a:defRPr/>
            </a:pPr>
            <a:r>
              <a:rPr lang="en-US" altLang="en-US" dirty="0" smtClean="0"/>
              <a:t>For </a:t>
            </a:r>
            <a:r>
              <a:rPr lang="en-US" altLang="en-US" dirty="0" err="1" smtClean="0"/>
              <a:t>img</a:t>
            </a:r>
            <a:r>
              <a:rPr lang="en-US" altLang="en-US" dirty="0" smtClean="0"/>
              <a:t> tag, use keywords but don’t keyword stuff – google wont dock you for poorly written alt text BUT you will be in trouble if it figures out that you are using the alt text as an opportunity to stuff as many keywords as you can think of. Also, don’t use “Picture of” or “image of”, google knows it is an image. TITLE/HOVER TAG is NOT used in ranking. </a:t>
            </a:r>
          </a:p>
          <a:p>
            <a:pPr>
              <a:defRPr/>
            </a:pPr>
            <a:r>
              <a:rPr lang="en-US" b="1" dirty="0" smtClean="0"/>
              <a:t>Okay alt text: </a:t>
            </a:r>
            <a:r>
              <a:rPr lang="en-US" dirty="0" smtClean="0"/>
              <a:t>&lt;</a:t>
            </a:r>
            <a:r>
              <a:rPr lang="en-US" dirty="0" err="1" smtClean="0"/>
              <a:t>img</a:t>
            </a:r>
            <a:r>
              <a:rPr lang="en-US" dirty="0" smtClean="0"/>
              <a:t> </a:t>
            </a:r>
            <a:r>
              <a:rPr lang="en-US" dirty="0" err="1" smtClean="0"/>
              <a:t>src</a:t>
            </a:r>
            <a:r>
              <a:rPr lang="en-US" dirty="0" smtClean="0"/>
              <a:t>="bird.png" alt="Rooster"&gt;</a:t>
            </a:r>
            <a:br>
              <a:rPr lang="en-US" dirty="0" smtClean="0"/>
            </a:br>
            <a:r>
              <a:rPr lang="en-US" b="1" dirty="0" smtClean="0"/>
              <a:t>Better alt text: </a:t>
            </a:r>
            <a:r>
              <a:rPr lang="en-US" dirty="0" smtClean="0"/>
              <a:t>&lt;</a:t>
            </a:r>
            <a:r>
              <a:rPr lang="en-US" dirty="0" err="1" smtClean="0"/>
              <a:t>img</a:t>
            </a:r>
            <a:r>
              <a:rPr lang="en-US" dirty="0" smtClean="0"/>
              <a:t> </a:t>
            </a:r>
            <a:r>
              <a:rPr lang="en-US" dirty="0" err="1" smtClean="0"/>
              <a:t>src</a:t>
            </a:r>
            <a:r>
              <a:rPr lang="en-US" dirty="0" smtClean="0"/>
              <a:t>="bird.png" alt="Rooster crowing"&gt;</a:t>
            </a:r>
          </a:p>
          <a:p>
            <a:pPr>
              <a:defRPr/>
            </a:pPr>
            <a:r>
              <a:rPr lang="en-US" b="1" dirty="0" smtClean="0"/>
              <a:t>Best alt text: </a:t>
            </a:r>
            <a:r>
              <a:rPr lang="en-US" dirty="0" smtClean="0"/>
              <a:t>&lt;</a:t>
            </a:r>
            <a:r>
              <a:rPr lang="en-US" dirty="0" err="1" smtClean="0"/>
              <a:t>img</a:t>
            </a:r>
            <a:r>
              <a:rPr lang="en-US" dirty="0" smtClean="0"/>
              <a:t> </a:t>
            </a:r>
            <a:r>
              <a:rPr lang="en-US" dirty="0" err="1" smtClean="0"/>
              <a:t>src</a:t>
            </a:r>
            <a:r>
              <a:rPr lang="en-US" dirty="0" smtClean="0"/>
              <a:t>="bird.png" alt="Red-crested rooster crowing"&gt;</a:t>
            </a:r>
          </a:p>
          <a:p>
            <a:pPr>
              <a:defRPr/>
            </a:pPr>
            <a:r>
              <a:rPr lang="en-US" dirty="0" smtClean="0"/>
              <a:t>Google cant see images yet so </a:t>
            </a:r>
            <a:r>
              <a:rPr lang="en-US" dirty="0" err="1" smtClean="0"/>
              <a:t>ifyou</a:t>
            </a:r>
            <a:r>
              <a:rPr lang="en-US" dirty="0" smtClean="0"/>
              <a:t> can describe what the image is showing, that will help google decide if your page is appropriate to return. </a:t>
            </a:r>
          </a:p>
          <a:p>
            <a:pPr>
              <a:defRPr/>
            </a:pPr>
            <a:endParaRPr lang="en-US" altLang="en-US" dirty="0" smtClean="0"/>
          </a:p>
        </p:txBody>
      </p:sp>
      <p:sp>
        <p:nvSpPr>
          <p:cNvPr id="4" name="Date Placeholder 3"/>
          <p:cNvSpPr>
            <a:spLocks noGrp="1"/>
          </p:cNvSpPr>
          <p:nvPr>
            <p:ph type="dt" sz="quarter" idx="1"/>
          </p:nvPr>
        </p:nvSpPr>
        <p:spPr/>
        <p:txBody>
          <a:bodyPr/>
          <a:lstStyle/>
          <a:p>
            <a:pPr>
              <a:defRPr/>
            </a:pPr>
            <a:r>
              <a:rPr lang="en-US" smtClean="0"/>
              <a:t>CS1033 Notes</a:t>
            </a:r>
            <a:endParaRPr lang="en-CA"/>
          </a:p>
        </p:txBody>
      </p:sp>
      <p:sp>
        <p:nvSpPr>
          <p:cNvPr id="778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4D3939-6317-4714-B36B-292B280CD4D4}" type="slidenum">
              <a:rPr lang="en-CA" altLang="en-US" smtClean="0">
                <a:latin typeface="Calibri" panose="020F0502020204030204" pitchFamily="34" charset="0"/>
              </a:rPr>
              <a:pPr/>
              <a:t>58</a:t>
            </a:fld>
            <a:endParaRPr lang="en-CA" altLang="en-US"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hlinkClick r:id="rId3"/>
              </a:rPr>
              <a:t>http://my7.statcounter.com/project/standard/stats.php?project_id=2368090</a:t>
            </a:r>
            <a:r>
              <a:rPr lang="en-CA" altLang="en-US" smtClean="0"/>
              <a:t> </a:t>
            </a:r>
          </a:p>
          <a:p>
            <a:endParaRPr lang="en-US" altLang="en-US" smtClean="0"/>
          </a:p>
        </p:txBody>
      </p:sp>
      <p:sp>
        <p:nvSpPr>
          <p:cNvPr id="4" name="Date Placeholder 3"/>
          <p:cNvSpPr>
            <a:spLocks noGrp="1"/>
          </p:cNvSpPr>
          <p:nvPr>
            <p:ph type="dt" sz="quarter" idx="1"/>
          </p:nvPr>
        </p:nvSpPr>
        <p:spPr/>
        <p:txBody>
          <a:bodyPr/>
          <a:lstStyle/>
          <a:p>
            <a:pPr>
              <a:defRPr/>
            </a:pPr>
            <a:r>
              <a:rPr lang="en-US" smtClean="0"/>
              <a:t>CS1033 Notes</a:t>
            </a:r>
            <a:endParaRPr lang="en-CA"/>
          </a:p>
        </p:txBody>
      </p:sp>
      <p:sp>
        <p:nvSpPr>
          <p:cNvPr id="829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24C3D7CC-EF4D-468B-91F8-73CEBF7B26FB}" type="slidenum">
              <a:rPr lang="en-CA" altLang="en-US" smtClean="0">
                <a:latin typeface="Calibri" panose="020F0502020204030204" pitchFamily="34" charset="0"/>
              </a:rPr>
              <a:pPr/>
              <a:t>62</a:t>
            </a:fld>
            <a:endParaRPr lang="en-CA"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439014E1-7B6C-40A1-A999-22E435DDEA27}" type="datetime1">
              <a:rPr lang="en-US"/>
              <a:pPr>
                <a:defRPr/>
              </a:pPr>
              <a:t>3/9/2020</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pPr>
              <a:defRPr/>
            </a:pPr>
            <a:fld id="{8AA02EFB-C028-4CA3-AB68-1571805A334E}" type="slidenum">
              <a:rPr lang="en-CA" altLang="en-US"/>
              <a:pPr>
                <a:defRPr/>
              </a:pPr>
              <a:t>‹#›</a:t>
            </a:fld>
            <a:endParaRPr lang="en-CA" altLang="en-US"/>
          </a:p>
        </p:txBody>
      </p:sp>
    </p:spTree>
    <p:extLst>
      <p:ext uri="{BB962C8B-B14F-4D97-AF65-F5344CB8AC3E}">
        <p14:creationId xmlns:p14="http://schemas.microsoft.com/office/powerpoint/2010/main" val="124054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81B4EDB-24A3-4D83-B72F-3ECB092C4B66}" type="datetime1">
              <a:rPr lang="en-US"/>
              <a:pPr>
                <a:defRPr/>
              </a:pPr>
              <a:t>3/9/2020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C3FB66C9-9428-42C9-83EB-1B5269DFF318}" type="slidenum">
              <a:rPr lang="en-CA" altLang="en-US"/>
              <a:pPr>
                <a:defRPr/>
              </a:pPr>
              <a:t>‹#›</a:t>
            </a:fld>
            <a:endParaRPr lang="en-CA" altLang="en-US"/>
          </a:p>
        </p:txBody>
      </p:sp>
    </p:spTree>
    <p:extLst>
      <p:ext uri="{BB962C8B-B14F-4D97-AF65-F5344CB8AC3E}">
        <p14:creationId xmlns:p14="http://schemas.microsoft.com/office/powerpoint/2010/main" val="12087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C9B4140-8EAE-4DF6-BC98-293E0EC18438}" type="datetime1">
              <a:rPr lang="en-US"/>
              <a:pPr>
                <a:defRPr/>
              </a:pPr>
              <a:t>3/9/2020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FC426CF2-FE0E-4433-9497-45F5CFE92A7D}" type="slidenum">
              <a:rPr lang="en-CA" altLang="en-US"/>
              <a:pPr>
                <a:defRPr/>
              </a:pPr>
              <a:t>‹#›</a:t>
            </a:fld>
            <a:endParaRPr lang="en-CA" altLang="en-US"/>
          </a:p>
        </p:txBody>
      </p:sp>
    </p:spTree>
    <p:extLst>
      <p:ext uri="{BB962C8B-B14F-4D97-AF65-F5344CB8AC3E}">
        <p14:creationId xmlns:p14="http://schemas.microsoft.com/office/powerpoint/2010/main" val="427212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3"/>
          <p:cNvSpPr>
            <a:spLocks noGrp="1"/>
          </p:cNvSpPr>
          <p:nvPr>
            <p:ph type="dt" sz="half" idx="10"/>
          </p:nvPr>
        </p:nvSpPr>
        <p:spPr/>
        <p:txBody>
          <a:bodyPr/>
          <a:lstStyle>
            <a:lvl1pPr>
              <a:defRPr/>
            </a:lvl1pPr>
          </a:lstStyle>
          <a:p>
            <a:pPr>
              <a:defRPr/>
            </a:pPr>
            <a:fld id="{BF01DD05-6040-4EC9-8C0C-DE3FCE09150A}" type="datetime1">
              <a:rPr lang="en-US"/>
              <a:pPr>
                <a:defRPr/>
              </a:pPr>
              <a:t>3/9/2020</a:t>
            </a:fld>
            <a:endParaRPr lang="en-CA"/>
          </a:p>
        </p:txBody>
      </p:sp>
      <p:sp>
        <p:nvSpPr>
          <p:cNvPr id="5" name="Footer Placeholder 9"/>
          <p:cNvSpPr>
            <a:spLocks noGrp="1"/>
          </p:cNvSpPr>
          <p:nvPr>
            <p:ph type="ftr" sz="quarter" idx="11"/>
          </p:nvPr>
        </p:nvSpPr>
        <p:spPr>
          <a:xfrm>
            <a:off x="5724525" y="6381750"/>
            <a:ext cx="2895600" cy="476250"/>
          </a:xfrm>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EDDD7A12-000A-4FD2-824E-80D4CF7A0701}" type="slidenum">
              <a:rPr lang="en-CA" altLang="en-US"/>
              <a:pPr>
                <a:defRPr/>
              </a:pPr>
              <a:t>‹#›</a:t>
            </a:fld>
            <a:endParaRPr lang="en-CA" altLang="en-US"/>
          </a:p>
        </p:txBody>
      </p:sp>
    </p:spTree>
    <p:extLst>
      <p:ext uri="{BB962C8B-B14F-4D97-AF65-F5344CB8AC3E}">
        <p14:creationId xmlns:p14="http://schemas.microsoft.com/office/powerpoint/2010/main" val="34300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2F4B58F3-5561-4040-8FAF-33E0ABF161F4}" type="datetime1">
              <a:rPr lang="en-US"/>
              <a:pPr>
                <a:defRPr/>
              </a:pPr>
              <a:t>3/9/2020</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D6AC0A79-365E-4264-8F76-FEE4717F5662}" type="slidenum">
              <a:rPr lang="en-CA" altLang="en-US"/>
              <a:pPr>
                <a:defRPr/>
              </a:pPr>
              <a:t>‹#›</a:t>
            </a:fld>
            <a:endParaRPr lang="en-CA" altLang="en-US"/>
          </a:p>
        </p:txBody>
      </p:sp>
    </p:spTree>
    <p:extLst>
      <p:ext uri="{BB962C8B-B14F-4D97-AF65-F5344CB8AC3E}">
        <p14:creationId xmlns:p14="http://schemas.microsoft.com/office/powerpoint/2010/main" val="27290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F53668D4-1FC8-4CEC-A618-5A406B60B10A}" type="datetime1">
              <a:rPr lang="en-US"/>
              <a:pPr>
                <a:defRPr/>
              </a:pPr>
              <a:t>3/9/2020</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BD96338C-84D3-48C9-96BA-D60A08EB9D13}" type="slidenum">
              <a:rPr lang="en-CA" altLang="en-US"/>
              <a:pPr>
                <a:defRPr/>
              </a:pPr>
              <a:t>‹#›</a:t>
            </a:fld>
            <a:endParaRPr lang="en-CA" altLang="en-US"/>
          </a:p>
        </p:txBody>
      </p:sp>
    </p:spTree>
    <p:extLst>
      <p:ext uri="{BB962C8B-B14F-4D97-AF65-F5344CB8AC3E}">
        <p14:creationId xmlns:p14="http://schemas.microsoft.com/office/powerpoint/2010/main" val="181719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99D2FEE-A79A-4F7B-859A-69FBBD5EB7F6}" type="datetime1">
              <a:rPr lang="en-US"/>
              <a:pPr>
                <a:defRPr/>
              </a:pPr>
              <a:t>3/9/2020</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0BC46D19-2693-4F29-A101-11873A48787E}" type="slidenum">
              <a:rPr lang="en-CA" altLang="en-US"/>
              <a:pPr>
                <a:defRPr/>
              </a:pPr>
              <a:t>‹#›</a:t>
            </a:fld>
            <a:endParaRPr lang="en-CA" altLang="en-US"/>
          </a:p>
        </p:txBody>
      </p:sp>
    </p:spTree>
    <p:extLst>
      <p:ext uri="{BB962C8B-B14F-4D97-AF65-F5344CB8AC3E}">
        <p14:creationId xmlns:p14="http://schemas.microsoft.com/office/powerpoint/2010/main" val="357702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20770426-E872-4F62-B9B2-E6DB18C8E4E6}" type="datetime1">
              <a:rPr lang="en-US"/>
              <a:pPr>
                <a:defRPr/>
              </a:pPr>
              <a:t>3/9/2020</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9DEFE256-F0BC-4180-9C42-B4697BD70AC5}" type="slidenum">
              <a:rPr lang="en-CA" altLang="en-US"/>
              <a:pPr>
                <a:defRPr/>
              </a:pPr>
              <a:t>‹#›</a:t>
            </a:fld>
            <a:endParaRPr lang="en-CA" altLang="en-US"/>
          </a:p>
        </p:txBody>
      </p:sp>
    </p:spTree>
    <p:extLst>
      <p:ext uri="{BB962C8B-B14F-4D97-AF65-F5344CB8AC3E}">
        <p14:creationId xmlns:p14="http://schemas.microsoft.com/office/powerpoint/2010/main" val="374768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B028F4EC-C732-4776-98A9-9700D063B337}" type="datetime1">
              <a:rPr lang="en-US"/>
              <a:pPr>
                <a:defRPr/>
              </a:pPr>
              <a:t>3/9/2020</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F8484141-0388-4FDA-B245-920774612B37}" type="slidenum">
              <a:rPr lang="en-CA" altLang="en-US"/>
              <a:pPr>
                <a:defRPr/>
              </a:pPr>
              <a:t>‹#›</a:t>
            </a:fld>
            <a:endParaRPr lang="en-CA" altLang="en-US"/>
          </a:p>
        </p:txBody>
      </p:sp>
    </p:spTree>
    <p:extLst>
      <p:ext uri="{BB962C8B-B14F-4D97-AF65-F5344CB8AC3E}">
        <p14:creationId xmlns:p14="http://schemas.microsoft.com/office/powerpoint/2010/main" val="151826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8FA0E24-6341-4230-A81C-444C1C22033E}" type="datetime1">
              <a:rPr lang="en-US"/>
              <a:pPr>
                <a:defRPr/>
              </a:pPr>
              <a:t>3/9/2020</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DBE102F5-0EA2-4B21-A69B-FAAB51BD22F6}" type="slidenum">
              <a:rPr lang="en-CA" altLang="en-US"/>
              <a:pPr>
                <a:defRPr/>
              </a:pPr>
              <a:t>‹#›</a:t>
            </a:fld>
            <a:endParaRPr lang="en-CA" altLang="en-US"/>
          </a:p>
        </p:txBody>
      </p:sp>
    </p:spTree>
    <p:extLst>
      <p:ext uri="{BB962C8B-B14F-4D97-AF65-F5344CB8AC3E}">
        <p14:creationId xmlns:p14="http://schemas.microsoft.com/office/powerpoint/2010/main" val="9001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B8F5042-B858-4CF0-B394-66090A9644CA}" type="datetime1">
              <a:rPr lang="en-US"/>
              <a:pPr>
                <a:defRPr/>
              </a:pPr>
              <a:t>3/9/2020</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B2EF0093-20A6-4B58-8EA4-4A83B3FEE2CA}" type="slidenum">
              <a:rPr lang="en-CA" altLang="en-US"/>
              <a:pPr>
                <a:defRPr/>
              </a:pPr>
              <a:t>‹#›</a:t>
            </a:fld>
            <a:endParaRPr lang="en-CA" altLang="en-US"/>
          </a:p>
        </p:txBody>
      </p:sp>
    </p:spTree>
    <p:extLst>
      <p:ext uri="{BB962C8B-B14F-4D97-AF65-F5344CB8AC3E}">
        <p14:creationId xmlns:p14="http://schemas.microsoft.com/office/powerpoint/2010/main" val="175206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33127FB9-E556-4C4C-A2D9-29FC71B2751B}" type="datetime1">
              <a:rPr lang="en-US"/>
              <a:pPr>
                <a:defRPr/>
              </a:pPr>
              <a:t>3/9/2020</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9E4790B8-2C95-4ED3-8B80-2D7A78A1A9F8}" type="slidenum">
              <a:rPr lang="en-CA" altLang="en-US"/>
              <a:pPr>
                <a:defRPr/>
              </a:pPr>
              <a:t>‹#›</a:t>
            </a:fld>
            <a:endParaRPr lang="en-CA" altLang="en-US"/>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p:cNvSpPr txBox="1"/>
          <p:nvPr userDrawn="1"/>
        </p:nvSpPr>
        <p:spPr>
          <a:xfrm>
            <a:off x="7215188" y="6500813"/>
            <a:ext cx="1714500" cy="30797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CA" altLang="en-US" sz="1400" smtClean="0">
                <a:latin typeface="Gill Sans MT" panose="020B0502020104020203" pitchFamily="34" charset="0"/>
              </a:rPr>
              <a:t>Slide </a:t>
            </a:r>
            <a:fld id="{C98F87AD-79DE-4E65-9926-DFBCF61EF773}" type="slidenum">
              <a:rPr lang="en-CA" altLang="en-US" sz="1400" smtClean="0">
                <a:latin typeface="Gill Sans MT" panose="020B0502020104020203" pitchFamily="34" charset="0"/>
              </a:rPr>
              <a:pPr eaLnBrk="1" hangingPunct="1">
                <a:defRPr/>
              </a:pPr>
              <a:t>‹#›</a:t>
            </a:fld>
            <a:r>
              <a:rPr lang="en-CA" altLang="en-US" sz="1400" smtClean="0">
                <a:latin typeface="Gill Sans MT" panose="020B0502020104020203" pitchFamily="34" charset="0"/>
              </a:rPr>
              <a:t> of 70</a:t>
            </a:r>
          </a:p>
        </p:txBody>
      </p:sp>
    </p:spTree>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2" r:id="rId4"/>
    <p:sldLayoutId id="2147485189" r:id="rId5"/>
    <p:sldLayoutId id="2147485183" r:id="rId6"/>
    <p:sldLayoutId id="2147485190" r:id="rId7"/>
    <p:sldLayoutId id="2147485191" r:id="rId8"/>
    <p:sldLayoutId id="2147485192" r:id="rId9"/>
    <p:sldLayoutId id="2147485184" r:id="rId10"/>
    <p:sldLayoutId id="2147485185" r:id="rId11"/>
  </p:sldLayoutIdLst>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arcticanimals.org/wolves" TargetMode="External"/><Relationship Id="rId4" Type="http://schemas.openxmlformats.org/officeDocument/2006/relationships/hyperlink" Target="http://www.arcticanimals.org/whales/habitat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csd.uwo.ca/~lreid/cs1033/assignment3/SamplesOfCommonMistak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cs1033.gaul.csd.uwo.ca/~lreid2/other/student14" TargetMode="External"/><Relationship Id="rId13" Type="http://schemas.openxmlformats.org/officeDocument/2006/relationships/hyperlink" Target="http://cs1033.gaul.csd.uwo.ca/~lreid2/other/student15/index.html" TargetMode="External"/><Relationship Id="rId3" Type="http://schemas.openxmlformats.org/officeDocument/2006/relationships/hyperlink" Target="http://cs1033.gaul.csd.uwo.ca/~lreid2/other/student2" TargetMode="External"/><Relationship Id="rId7" Type="http://schemas.openxmlformats.org/officeDocument/2006/relationships/hyperlink" Target="http://cs1033.gaul.csd.uwo.ca/~lreid2/other/student20" TargetMode="External"/><Relationship Id="rId12" Type="http://schemas.openxmlformats.org/officeDocument/2006/relationships/hyperlink" Target="http://cs1033.gaul.csd.uwo.ca/~lreid2/other/student22/assign3/" TargetMode="External"/><Relationship Id="rId2" Type="http://schemas.openxmlformats.org/officeDocument/2006/relationships/hyperlink" Target="http://cs1033.gaul.csd.uwo.ca/~lreid2/other/student1/" TargetMode="External"/><Relationship Id="rId1" Type="http://schemas.openxmlformats.org/officeDocument/2006/relationships/slideLayout" Target="../slideLayouts/slideLayout2.xml"/><Relationship Id="rId6" Type="http://schemas.openxmlformats.org/officeDocument/2006/relationships/hyperlink" Target="http://cs1033.gaul.csd.uwo.ca/~lreid2/other/student19/" TargetMode="External"/><Relationship Id="rId11" Type="http://schemas.openxmlformats.org/officeDocument/2006/relationships/hyperlink" Target="http://cs1033.gaul.csd.uwo.ca/~lreid2/other/student8/assign3/registration.html" TargetMode="External"/><Relationship Id="rId5" Type="http://schemas.openxmlformats.org/officeDocument/2006/relationships/hyperlink" Target="http://cs1033.gaul.csd.uwo.ca/~lreid2/other/student9/major/" TargetMode="External"/><Relationship Id="rId10" Type="http://schemas.openxmlformats.org/officeDocument/2006/relationships/hyperlink" Target="http://cs1033.gaul.csd.uwo.ca/~lreid2/other/student18/Contact%20Us.html" TargetMode="External"/><Relationship Id="rId4" Type="http://schemas.openxmlformats.org/officeDocument/2006/relationships/hyperlink" Target="http://cs1033.gaul.csd.uwo.ca/~lreid2/other/student3/assign3/howtohelp.html" TargetMode="External"/><Relationship Id="rId9" Type="http://schemas.openxmlformats.org/officeDocument/2006/relationships/hyperlink" Target="http://cs1033.gaul.csd.uwo.ca/~lreid2/other/student22"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csd.uwo.ca/images/CSD_long_photo_16.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sd.uwo.ca/~lreid/cs1033/ExamplesForLectures/tablesexamples.html" TargetMode="External"/><Relationship Id="rId2" Type="http://schemas.openxmlformats.org/officeDocument/2006/relationships/hyperlink" Target="http://www.csd.uwo.ca/~lreid/outreach/iveysurveyTables.htm"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SHtCvI6KBOA" TargetMode="External"/><Relationship Id="rId1" Type="http://schemas.openxmlformats.org/officeDocument/2006/relationships/slideLayout" Target="../slideLayouts/slideLayout3.xml"/><Relationship Id="rId4" Type="http://schemas.openxmlformats.org/officeDocument/2006/relationships/hyperlink" Target="https://trends.google.ca/trends/yis/2019/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fo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uoE47VKVsA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etmarketshare.com/search-engine-market-share.aspx?qprid=4&amp;qpcustomd=0&amp;qptimeframe=M&amp;qpcusto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lgoog.im/"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5" Type="http://schemas.openxmlformats.org/officeDocument/2006/relationships/hyperlink" Target="http://mrdoob.com/projects/chromeexperiments/ball-pool/" TargetMode="External"/><Relationship Id="rId4" Type="http://schemas.openxmlformats.org/officeDocument/2006/relationships/hyperlink" Target="http://lmgtfy.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v=-PshzRzxEOE&amp;t=5m45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upload.wikimedia.org/wikipedia/commons/f/fb/PageRanks-Example.sv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fivesecondtest.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DntvEvS8CPo&amp;feature=related" TargetMode="External"/><Relationship Id="rId2" Type="http://schemas.openxmlformats.org/officeDocument/2006/relationships/hyperlink" Target="http://www.csd.uwo.ca/~lreid/cs1033/keywordstuffing.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yarnsandwools.com/"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youtube.com/watch?v=hF515-0Tduk"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google.c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a/" TargetMode="External"/><Relationship Id="rId2" Type="http://schemas.openxmlformats.org/officeDocument/2006/relationships/hyperlink" Target="http://www.google.com/submityourcontent/"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8" Type="http://schemas.openxmlformats.org/officeDocument/2006/relationships/hyperlink" Target="http://www.csd.uwo.ca/~lreid/cs1033/googleranking/mycat9.html" TargetMode="External"/><Relationship Id="rId13" Type="http://schemas.openxmlformats.org/officeDocument/2006/relationships/hyperlink" Target="http://www.csd.uwo.ca/~lreid/cs1033/googleranking/mycat2.html" TargetMode="External"/><Relationship Id="rId18" Type="http://schemas.openxmlformats.org/officeDocument/2006/relationships/hyperlink" Target="http://www.csd.uwo.ca/~lreid/cs1033/googleranking/mycat12.html" TargetMode="External"/><Relationship Id="rId3" Type="http://schemas.openxmlformats.org/officeDocument/2006/relationships/hyperlink" Target="https://we.love.cats.ca/" TargetMode="External"/><Relationship Id="rId21" Type="http://schemas.openxmlformats.org/officeDocument/2006/relationships/image" Target="../media/image33.png"/><Relationship Id="rId7" Type="http://schemas.openxmlformats.org/officeDocument/2006/relationships/hyperlink" Target="http://www.csd.uwo.ca/~lreid/cs1033/googleranking/mycat7.html" TargetMode="External"/><Relationship Id="rId12" Type="http://schemas.openxmlformats.org/officeDocument/2006/relationships/hyperlink" Target="http://we.love.cats.ca/" TargetMode="External"/><Relationship Id="rId17" Type="http://schemas.openxmlformats.org/officeDocument/2006/relationships/hyperlink" Target="http://www.csd.uwo.ca/~lreid/cs1033/googleranking/mycat10.html" TargetMode="External"/><Relationship Id="rId2" Type="http://schemas.openxmlformats.org/officeDocument/2006/relationships/notesSlide" Target="../notesSlides/notesSlide8.xml"/><Relationship Id="rId16" Type="http://schemas.openxmlformats.org/officeDocument/2006/relationships/hyperlink" Target="http://www.csd.uwo.ca/~lreid/cs1033/googleranking/mycat8.html" TargetMode="External"/><Relationship Id="rId20" Type="http://schemas.openxmlformats.org/officeDocument/2006/relationships/hyperlink" Target="http://www.csd.uwo.ca/~lreid/cs1033/googleranking/page16.html" TargetMode="External"/><Relationship Id="rId1" Type="http://schemas.openxmlformats.org/officeDocument/2006/relationships/slideLayout" Target="../slideLayouts/slideLayout5.xml"/><Relationship Id="rId6" Type="http://schemas.openxmlformats.org/officeDocument/2006/relationships/hyperlink" Target="http://www.csd.uwo.ca/~lreid/cs1033/googleranking/mycat5.html" TargetMode="External"/><Relationship Id="rId11" Type="http://schemas.openxmlformats.org/officeDocument/2006/relationships/hyperlink" Target="http://www.csd.uwo.ca/~lreid/cs1033/googleranking/mycat15.html" TargetMode="External"/><Relationship Id="rId5" Type="http://schemas.openxmlformats.org/officeDocument/2006/relationships/hyperlink" Target="http://www.csd.uwo.ca/~lreid/cs1033/googleranking/mycat3.html" TargetMode="External"/><Relationship Id="rId15" Type="http://schemas.openxmlformats.org/officeDocument/2006/relationships/hyperlink" Target="http://www.csd.uwo.ca/~lreid/cs1033/googleranking/mycat6.html" TargetMode="External"/><Relationship Id="rId10" Type="http://schemas.openxmlformats.org/officeDocument/2006/relationships/hyperlink" Target="http://www.csd.uwo.ca/~lreid/cs1033/googleranking/mycat13.html" TargetMode="External"/><Relationship Id="rId19" Type="http://schemas.openxmlformats.org/officeDocument/2006/relationships/hyperlink" Target="http://www.csd.uwo.ca/~lreid/cs1033/googleranking/mycat14.html" TargetMode="External"/><Relationship Id="rId4" Type="http://schemas.openxmlformats.org/officeDocument/2006/relationships/hyperlink" Target="http://www.csd.uwo.ca/~lreid/cs1033/googleranking/mycat1.html" TargetMode="External"/><Relationship Id="rId9" Type="http://schemas.openxmlformats.org/officeDocument/2006/relationships/hyperlink" Target="http://www.csd.uwo.ca/~lreid/cs1033/googleranking/mycat11.html" TargetMode="External"/><Relationship Id="rId14" Type="http://schemas.openxmlformats.org/officeDocument/2006/relationships/hyperlink" Target="http://www.csd.uwo.ca/~lreid/cs1033/googleranking/mycat4.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EOdN0CF1N68" TargetMode="External"/><Relationship Id="rId2" Type="http://schemas.openxmlformats.org/officeDocument/2006/relationships/hyperlink" Target="https://www.google.ca/trends/" TargetMode="External"/><Relationship Id="rId1" Type="http://schemas.openxmlformats.org/officeDocument/2006/relationships/slideLayout" Target="../slideLayouts/slideLayout2.xml"/><Relationship Id="rId5" Type="http://schemas.openxmlformats.org/officeDocument/2006/relationships/hyperlink" Target="http://www.google.ca/trends/hottrends" TargetMode="External"/><Relationship Id="rId4" Type="http://schemas.openxmlformats.org/officeDocument/2006/relationships/hyperlink" Target="https://trends.google.ca/trends/yis/2019/CA/"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csd.uwo.ca/~lreid/cs033/TestCounter.html" TargetMode="External"/><Relationship Id="rId2" Type="http://schemas.openxmlformats.org/officeDocument/2006/relationships/hyperlink" Target="http://statcounter.co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2" Type="http://schemas.openxmlformats.org/officeDocument/2006/relationships/hyperlink" Target="https://support.google.com/webmasters/answer/93710?visit_id=1-636564907849131550-2586980481&amp;rd=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en.wikipedia.org/wiki/Backlinks" TargetMode="External"/><Relationship Id="rId2" Type="http://schemas.openxmlformats.org/officeDocument/2006/relationships/hyperlink" Target="http://www.wikipedia.org/" TargetMode="External"/><Relationship Id="rId1" Type="http://schemas.openxmlformats.org/officeDocument/2006/relationships/slideLayout" Target="../slideLayouts/slideLayout2.xml"/><Relationship Id="rId4" Type="http://schemas.openxmlformats.org/officeDocument/2006/relationships/hyperlink" Target="https://www.glassdoor.com/Award/Best-Places-to-Work-LST_KQ0,19.htm"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0eKVizvYSUQ" TargetMode="External"/><Relationship Id="rId2" Type="http://schemas.openxmlformats.org/officeDocument/2006/relationships/hyperlink" Target="http://www.youtube.com/watch?v=NW1h_yh5_v0"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design-seeds.com/" TargetMode="External"/><Relationship Id="rId2" Type="http://schemas.openxmlformats.org/officeDocument/2006/relationships/hyperlink" Target="http://kuler.adob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0" y="142875"/>
            <a:ext cx="8072438" cy="785813"/>
          </a:xfrm>
        </p:spPr>
        <p:txBody>
          <a:bodyPr/>
          <a:lstStyle/>
          <a:p>
            <a:pPr eaLnBrk="1" fontAlgn="auto" hangingPunct="1">
              <a:spcAft>
                <a:spcPts val="0"/>
              </a:spcAft>
              <a:defRPr/>
            </a:pPr>
            <a:r>
              <a:rPr lang="en-CA" dirty="0" smtClean="0">
                <a:solidFill>
                  <a:schemeClr val="tx2">
                    <a:satMod val="130000"/>
                  </a:schemeClr>
                </a:solidFill>
              </a:rPr>
              <a:t>Warm up Questions:</a:t>
            </a:r>
            <a:endParaRPr lang="en-CA" dirty="0">
              <a:solidFill>
                <a:schemeClr val="tx2">
                  <a:satMod val="130000"/>
                </a:schemeClr>
              </a:solidFill>
            </a:endParaRPr>
          </a:p>
        </p:txBody>
      </p:sp>
      <p:sp>
        <p:nvSpPr>
          <p:cNvPr id="11267" name="Content Placeholder 5"/>
          <p:cNvSpPr>
            <a:spLocks noGrp="1"/>
          </p:cNvSpPr>
          <p:nvPr>
            <p:ph idx="1"/>
          </p:nvPr>
        </p:nvSpPr>
        <p:spPr>
          <a:xfrm>
            <a:off x="395288" y="981075"/>
            <a:ext cx="5256212" cy="3240088"/>
          </a:xfrm>
        </p:spPr>
        <p:txBody>
          <a:bodyPr/>
          <a:lstStyle/>
          <a:p>
            <a:pPr eaLnBrk="1" hangingPunct="1"/>
            <a:r>
              <a:rPr lang="en-CA" altLang="en-US" sz="2400" b="1" smtClean="0">
                <a:solidFill>
                  <a:schemeClr val="accent1"/>
                </a:solidFill>
              </a:rPr>
              <a:t>Question</a:t>
            </a:r>
            <a:r>
              <a:rPr lang="en-CA" altLang="en-US" sz="2400" smtClean="0">
                <a:solidFill>
                  <a:schemeClr val="accent1"/>
                </a:solidFill>
              </a:rPr>
              <a:t>:  Assuming I have this </a:t>
            </a:r>
            <a:r>
              <a:rPr lang="en-CA" altLang="en-US" sz="2400" smtClean="0">
                <a:solidFill>
                  <a:schemeClr val="accent1"/>
                </a:solidFill>
                <a:sym typeface="Wingdings" panose="05000000000000000000" pitchFamily="2" charset="2"/>
              </a:rPr>
              <a:t> </a:t>
            </a:r>
            <a:r>
              <a:rPr lang="en-CA" altLang="en-US" sz="2400" smtClean="0">
                <a:solidFill>
                  <a:schemeClr val="accent1"/>
                </a:solidFill>
              </a:rPr>
              <a:t>directory structure for my website on the domain </a:t>
            </a:r>
            <a:r>
              <a:rPr lang="en-CA" altLang="en-US" sz="2400" b="1" i="1" smtClean="0">
                <a:solidFill>
                  <a:schemeClr val="accent1"/>
                </a:solidFill>
              </a:rPr>
              <a:t>arcticanimals.org</a:t>
            </a:r>
            <a:r>
              <a:rPr lang="en-CA" altLang="en-US" sz="2400" smtClean="0">
                <a:solidFill>
                  <a:schemeClr val="accent1"/>
                </a:solidFill>
              </a:rPr>
              <a:t>   </a:t>
            </a:r>
          </a:p>
          <a:p>
            <a:pPr marL="860425" lvl="1" indent="-457200" eaLnBrk="1" hangingPunct="1">
              <a:buFont typeface="Gill Sans MT" panose="020B0502020104020203" pitchFamily="34" charset="0"/>
              <a:buAutoNum type="arabicPeriod"/>
            </a:pPr>
            <a:r>
              <a:rPr lang="en-CA" altLang="en-US" sz="2400" smtClean="0">
                <a:solidFill>
                  <a:schemeClr val="accent1"/>
                </a:solidFill>
              </a:rPr>
              <a:t>What is the shortest URL I have to type to see the habitat home page for whales?</a:t>
            </a:r>
          </a:p>
          <a:p>
            <a:pPr marL="860425" lvl="1" indent="-457200" eaLnBrk="1" hangingPunct="1">
              <a:buFont typeface="Gill Sans MT" panose="020B0502020104020203" pitchFamily="34" charset="0"/>
              <a:buAutoNum type="arabicPeriod"/>
            </a:pPr>
            <a:r>
              <a:rPr lang="en-CA" altLang="en-US" sz="2000" smtClean="0">
                <a:solidFill>
                  <a:schemeClr val="accent1"/>
                </a:solidFill>
              </a:rPr>
              <a:t>W</a:t>
            </a:r>
            <a:r>
              <a:rPr lang="en-CA" altLang="en-US" sz="2400" smtClean="0">
                <a:solidFill>
                  <a:schemeClr val="accent1"/>
                </a:solidFill>
              </a:rPr>
              <a:t>hat URL would I type to see the wolves home page?</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052513"/>
            <a:ext cx="37242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p:cNvSpPr txBox="1">
            <a:spLocks noChangeArrowheads="1"/>
          </p:cNvSpPr>
          <p:nvPr/>
        </p:nvSpPr>
        <p:spPr bwMode="auto">
          <a:xfrm>
            <a:off x="971550" y="4941888"/>
            <a:ext cx="5616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latin typeface="Arial" panose="020B0604020202020204" pitchFamily="34" charset="0"/>
                <a:hlinkClick r:id="rId4"/>
              </a:rPr>
              <a:t>1. http://www.arcticanimals.org/whales/habitate</a:t>
            </a:r>
            <a:endParaRPr lang="en-US" altLang="en-US" sz="1800">
              <a:latin typeface="Arial" panose="020B0604020202020204" pitchFamily="34" charset="0"/>
            </a:endParaRPr>
          </a:p>
          <a:p>
            <a:pPr eaLnBrk="1" hangingPunct="1">
              <a:spcBef>
                <a:spcPct val="0"/>
              </a:spcBef>
              <a:buClrTx/>
              <a:buSzTx/>
              <a:buFontTx/>
              <a:buNone/>
            </a:pPr>
            <a:r>
              <a:rPr lang="en-US" altLang="en-US" sz="1800">
                <a:latin typeface="Arial" panose="020B0604020202020204" pitchFamily="34" charset="0"/>
                <a:hlinkClick r:id="rId5"/>
              </a:rPr>
              <a:t>2.  http://www.arcticanimals.org/wolves</a:t>
            </a:r>
            <a:r>
              <a:rPr lang="en-US" altLang="en-US" sz="1800">
                <a:latin typeface="Arial" panose="020B0604020202020204" pitchFamily="34" charset="0"/>
              </a:rPr>
              <a:t> </a:t>
            </a:r>
          </a:p>
        </p:txBody>
      </p:sp>
      <p:sp>
        <p:nvSpPr>
          <p:cNvPr id="6" name="Rectangle 5"/>
          <p:cNvSpPr/>
          <p:nvPr/>
        </p:nvSpPr>
        <p:spPr>
          <a:xfrm>
            <a:off x="755650" y="4868863"/>
            <a:ext cx="5400675" cy="90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971550" y="404813"/>
            <a:ext cx="7921625" cy="6237287"/>
          </a:xfrm>
        </p:spPr>
        <p:txBody>
          <a:bodyPr/>
          <a:lstStyle/>
          <a:p>
            <a:r>
              <a:rPr lang="en-CA" altLang="en-US" sz="2400" smtClean="0"/>
              <a:t>Roll over buttons get 1 or 2 marks more</a:t>
            </a:r>
          </a:p>
          <a:p>
            <a:r>
              <a:rPr lang="en-CA" altLang="en-US" sz="2400" smtClean="0"/>
              <a:t>PROPERTY TITLES! Website – Web Page</a:t>
            </a:r>
          </a:p>
          <a:p>
            <a:pPr lvl="1"/>
            <a:r>
              <a:rPr lang="en-US" altLang="en-US" sz="2400" smtClean="0"/>
              <a:t>Antonio’s Restaurant </a:t>
            </a:r>
            <a:r>
              <a:rPr lang="en-CA" altLang="en-US" sz="2400" smtClean="0"/>
              <a:t>– Home </a:t>
            </a:r>
          </a:p>
          <a:p>
            <a:pPr lvl="1"/>
            <a:r>
              <a:rPr lang="en-US" altLang="en-US" sz="2400" smtClean="0"/>
              <a:t>Antonio’s Restaurant – References </a:t>
            </a:r>
            <a:endParaRPr lang="en-CA" altLang="en-US" sz="2400" smtClean="0"/>
          </a:p>
          <a:p>
            <a:r>
              <a:rPr lang="en-CA" altLang="en-US" sz="2400" smtClean="0"/>
              <a:t>Must use table to lay things out</a:t>
            </a:r>
          </a:p>
          <a:p>
            <a:r>
              <a:rPr lang="en-CA" altLang="en-US" sz="2400" smtClean="0"/>
              <a:t>Headings on pages</a:t>
            </a:r>
          </a:p>
          <a:p>
            <a:r>
              <a:rPr lang="en-CA" altLang="en-US" sz="2400" smtClean="0"/>
              <a:t>Use an image for each page/good size</a:t>
            </a:r>
          </a:p>
          <a:p>
            <a:r>
              <a:rPr lang="en-CA" altLang="en-US" sz="2400" smtClean="0"/>
              <a:t>Layout paragraphs well (don’t squish on edge)</a:t>
            </a:r>
          </a:p>
          <a:p>
            <a:r>
              <a:rPr lang="en-CA" altLang="en-US" sz="2400" smtClean="0"/>
              <a:t>Bold/highlight headings</a:t>
            </a:r>
          </a:p>
          <a:p>
            <a:endParaRPr lang="en-CA" altLang="en-US" sz="2400" smtClean="0"/>
          </a:p>
          <a:p>
            <a:pPr lvl="1">
              <a:buFont typeface="Verdana" panose="020B0604030504040204" pitchFamily="34" charset="0"/>
              <a:buNone/>
            </a:pPr>
            <a:endParaRPr lang="en-CA" altLang="en-US" smtClean="0"/>
          </a:p>
          <a:p>
            <a:endParaRPr lang="en-CA" altLang="en-US" smtClean="0"/>
          </a:p>
          <a:p>
            <a:endParaRPr lang="en-CA"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0"/>
            <a:ext cx="8072438" cy="1143000"/>
          </a:xfrm>
        </p:spPr>
        <p:txBody>
          <a:bodyPr/>
          <a:lstStyle/>
          <a:p>
            <a:pPr eaLnBrk="1" fontAlgn="auto" hangingPunct="1">
              <a:spcAft>
                <a:spcPts val="0"/>
              </a:spcAft>
              <a:defRPr/>
            </a:pPr>
            <a:r>
              <a:rPr lang="en-CA" dirty="0" smtClean="0">
                <a:solidFill>
                  <a:schemeClr val="tx2">
                    <a:satMod val="130000"/>
                  </a:schemeClr>
                </a:solidFill>
              </a:rPr>
              <a:t>Announcements </a:t>
            </a:r>
            <a:endParaRPr lang="en-CA" dirty="0">
              <a:solidFill>
                <a:schemeClr val="tx2">
                  <a:satMod val="130000"/>
                </a:schemeClr>
              </a:solidFill>
            </a:endParaRPr>
          </a:p>
        </p:txBody>
      </p:sp>
      <p:sp>
        <p:nvSpPr>
          <p:cNvPr id="3" name="Content Placeholder 2"/>
          <p:cNvSpPr>
            <a:spLocks noGrp="1"/>
          </p:cNvSpPr>
          <p:nvPr>
            <p:ph idx="1"/>
          </p:nvPr>
        </p:nvSpPr>
        <p:spPr>
          <a:xfrm>
            <a:off x="500063" y="1071563"/>
            <a:ext cx="8429625" cy="5786437"/>
          </a:xfrm>
        </p:spPr>
        <p:txBody>
          <a:bodyPr>
            <a:normAutofit lnSpcReduction="10000"/>
          </a:bodyPr>
          <a:lstStyle/>
          <a:p>
            <a:pPr marL="365760" indent="-283464" eaLnBrk="1" fontAlgn="auto" hangingPunct="1">
              <a:spcAft>
                <a:spcPts val="0"/>
              </a:spcAft>
              <a:buFont typeface="Wingdings 2"/>
              <a:buChar char=""/>
              <a:defRPr/>
            </a:pPr>
            <a:r>
              <a:rPr lang="en-CA" dirty="0" smtClean="0">
                <a:sym typeface="Wingdings" pitchFamily="2" charset="2"/>
              </a:rPr>
              <a:t>Web Assignment </a:t>
            </a:r>
          </a:p>
          <a:p>
            <a:pPr marL="640080" lvl="1" indent="-237744" eaLnBrk="1" fontAlgn="auto" hangingPunct="1">
              <a:spcAft>
                <a:spcPts val="0"/>
              </a:spcAft>
              <a:buFont typeface="Verdana"/>
              <a:buChar char="◦"/>
              <a:defRPr/>
            </a:pPr>
            <a:r>
              <a:rPr lang="en-CA" dirty="0" smtClean="0">
                <a:sym typeface="Wingdings" pitchFamily="2" charset="2"/>
              </a:rPr>
              <a:t>IT will take you longer than you think, give yourself LOTS of time to finish it and to hand it in (Hand it in on before Wednesday, the labs will be VERY busy on Thursday and Friday).</a:t>
            </a:r>
          </a:p>
          <a:p>
            <a:pPr marL="640080" lvl="1" indent="-237744" eaLnBrk="1" fontAlgn="auto" hangingPunct="1">
              <a:spcAft>
                <a:spcPts val="0"/>
              </a:spcAft>
              <a:buFont typeface="Verdana"/>
              <a:buChar char="◦"/>
              <a:defRPr/>
            </a:pPr>
            <a:r>
              <a:rPr lang="en-CA" dirty="0" smtClean="0">
                <a:sym typeface="Wingdings" pitchFamily="2" charset="2"/>
              </a:rPr>
              <a:t>Hints:</a:t>
            </a:r>
          </a:p>
          <a:p>
            <a:pPr marL="886968" lvl="2" eaLnBrk="1" fontAlgn="auto" hangingPunct="1">
              <a:spcAft>
                <a:spcPts val="0"/>
              </a:spcAft>
              <a:buFont typeface="Wingdings 2"/>
              <a:buChar char=""/>
              <a:defRPr/>
            </a:pPr>
            <a:r>
              <a:rPr lang="en-CA" dirty="0" smtClean="0">
                <a:sym typeface="Wingdings" pitchFamily="2" charset="2"/>
              </a:rPr>
              <a:t>Remember your titles </a:t>
            </a:r>
          </a:p>
          <a:p>
            <a:pPr marL="886968" lvl="2" eaLnBrk="1" fontAlgn="auto" hangingPunct="1">
              <a:spcAft>
                <a:spcPts val="0"/>
              </a:spcAft>
              <a:buFont typeface="Wingdings 2"/>
              <a:buChar char=""/>
              <a:defRPr/>
            </a:pPr>
            <a:r>
              <a:rPr lang="en-CA" dirty="0" smtClean="0">
                <a:sym typeface="Wingdings" pitchFamily="2" charset="2"/>
              </a:rPr>
              <a:t>Think about layout, consistency, ease of use!</a:t>
            </a:r>
          </a:p>
          <a:p>
            <a:pPr marL="886968" lvl="2" eaLnBrk="1" fontAlgn="auto" hangingPunct="1">
              <a:spcAft>
                <a:spcPts val="0"/>
              </a:spcAft>
              <a:buFont typeface="Wingdings 2"/>
              <a:buChar char=""/>
              <a:defRPr/>
            </a:pPr>
            <a:r>
              <a:rPr lang="en-CA" dirty="0" smtClean="0">
                <a:sym typeface="Wingdings" pitchFamily="2" charset="2"/>
              </a:rPr>
              <a:t>Follow the specs</a:t>
            </a:r>
          </a:p>
          <a:p>
            <a:pPr marL="886968" lvl="2" eaLnBrk="1" fontAlgn="auto" hangingPunct="1">
              <a:spcAft>
                <a:spcPts val="0"/>
              </a:spcAft>
              <a:buFont typeface="Wingdings 2"/>
              <a:buChar char=""/>
              <a:defRPr/>
            </a:pPr>
            <a:r>
              <a:rPr lang="en-CA" dirty="0" smtClean="0">
                <a:sym typeface="Wingdings" pitchFamily="2" charset="2"/>
              </a:rPr>
              <a:t>Use a table for a clean layout (put the banner in the top row and content in the bottom row)</a:t>
            </a:r>
          </a:p>
          <a:p>
            <a:pPr marL="886968" lvl="2" eaLnBrk="1" fontAlgn="auto" hangingPunct="1">
              <a:spcAft>
                <a:spcPts val="0"/>
              </a:spcAft>
              <a:buFont typeface="Wingdings 2"/>
              <a:buChar char=""/>
              <a:defRPr/>
            </a:pPr>
            <a:r>
              <a:rPr lang="en-CA" dirty="0" smtClean="0">
                <a:sym typeface="Wingdings" pitchFamily="2" charset="2"/>
              </a:rPr>
              <a:t>Common Mistakes  </a:t>
            </a:r>
            <a:r>
              <a:rPr lang="en-CA" dirty="0" smtClean="0">
                <a:sym typeface="Wingdings" pitchFamily="2" charset="2"/>
                <a:hlinkClick r:id="rId2"/>
              </a:rPr>
              <a:t>http://www.csd.uwo.ca/~lreid/cs1033/assignment3/SamplesOfCommonMistakes/</a:t>
            </a:r>
            <a:r>
              <a:rPr lang="en-CA" dirty="0" smtClean="0">
                <a:sym typeface="Wingdings"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Announcements </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7858125" cy="5072063"/>
          </a:xfrm>
        </p:spPr>
        <p:txBody>
          <a:bodyPr>
            <a:normAutofit fontScale="70000" lnSpcReduction="20000"/>
          </a:bodyPr>
          <a:lstStyle/>
          <a:p>
            <a:pPr marL="365760" indent="-283464" eaLnBrk="1" fontAlgn="auto" hangingPunct="1">
              <a:spcAft>
                <a:spcPts val="0"/>
              </a:spcAft>
              <a:buFont typeface="Wingdings 2"/>
              <a:buChar char=""/>
              <a:defRPr/>
            </a:pPr>
            <a:r>
              <a:rPr lang="en-CA" dirty="0" smtClean="0">
                <a:sym typeface="Wingdings" pitchFamily="2" charset="2"/>
              </a:rPr>
              <a:t>Web Assignment Hints</a:t>
            </a:r>
          </a:p>
          <a:p>
            <a:pPr marL="640398" lvl="1" indent="-283464" eaLnBrk="1" fontAlgn="auto" hangingPunct="1">
              <a:spcAft>
                <a:spcPts val="0"/>
              </a:spcAft>
              <a:buFont typeface="Wingdings 2"/>
              <a:buChar char=""/>
              <a:defRPr/>
            </a:pPr>
            <a:r>
              <a:rPr lang="en-CA" dirty="0" smtClean="0"/>
              <a:t>THINGS THAT CAN GO HORRIBLY WRONG </a:t>
            </a:r>
            <a:r>
              <a:rPr lang="en-CA" dirty="0" smtClean="0">
                <a:sym typeface="Wingdings" pitchFamily="2" charset="2"/>
              </a:rPr>
              <a:t></a:t>
            </a:r>
            <a:endParaRPr lang="en-CA" dirty="0" smtClean="0"/>
          </a:p>
          <a:p>
            <a:pPr marL="886460" lvl="2" indent="-283464" eaLnBrk="1" fontAlgn="auto" hangingPunct="1">
              <a:spcAft>
                <a:spcPts val="0"/>
              </a:spcAft>
              <a:buFont typeface="Wingdings 2"/>
              <a:buChar char=""/>
              <a:defRPr/>
            </a:pPr>
            <a:r>
              <a:rPr lang="en-CA" dirty="0">
                <a:sym typeface="Wingdings" pitchFamily="2" charset="2"/>
                <a:hlinkClick r:id="rId2"/>
              </a:rPr>
              <a:t>http://cs1033.gaul.csd.uwo.ca/~</a:t>
            </a:r>
            <a:r>
              <a:rPr lang="en-CA" dirty="0" smtClean="0">
                <a:sym typeface="Wingdings" pitchFamily="2" charset="2"/>
                <a:hlinkClick r:id="rId2"/>
              </a:rPr>
              <a:t>lreid2/other/student1/</a:t>
            </a:r>
            <a:r>
              <a:rPr lang="en-CA" dirty="0" smtClean="0">
                <a:sym typeface="Wingdings" pitchFamily="2" charset="2"/>
              </a:rPr>
              <a:t> </a:t>
            </a:r>
          </a:p>
          <a:p>
            <a:pPr marL="886460" lvl="2" indent="-283464" eaLnBrk="1" fontAlgn="auto" hangingPunct="1">
              <a:spcAft>
                <a:spcPts val="0"/>
              </a:spcAft>
              <a:buFont typeface="Wingdings 2"/>
              <a:buChar char=""/>
              <a:defRPr/>
            </a:pPr>
            <a:r>
              <a:rPr lang="en-CA" dirty="0">
                <a:sym typeface="Wingdings" pitchFamily="2" charset="2"/>
                <a:hlinkClick r:id="rId3"/>
              </a:rPr>
              <a:t>http://cs1033.gaul.csd.uwo.ca/~</a:t>
            </a:r>
            <a:r>
              <a:rPr lang="en-CA" dirty="0" smtClean="0">
                <a:sym typeface="Wingdings" pitchFamily="2" charset="2"/>
                <a:hlinkClick r:id="rId3"/>
              </a:rPr>
              <a:t>lreid2/other/student2</a:t>
            </a:r>
            <a:r>
              <a:rPr lang="en-CA" dirty="0" smtClean="0">
                <a:sym typeface="Wingdings" pitchFamily="2" charset="2"/>
              </a:rPr>
              <a:t> </a:t>
            </a:r>
          </a:p>
          <a:p>
            <a:pPr marL="886460" lvl="2" indent="-283464" eaLnBrk="1" fontAlgn="auto" hangingPunct="1">
              <a:spcAft>
                <a:spcPts val="0"/>
              </a:spcAft>
              <a:buFont typeface="Wingdings 2"/>
              <a:buChar char=""/>
              <a:defRPr/>
            </a:pPr>
            <a:r>
              <a:rPr lang="en-CA" dirty="0">
                <a:sym typeface="Wingdings" pitchFamily="2" charset="2"/>
                <a:hlinkClick r:id="rId4"/>
              </a:rPr>
              <a:t>http://cs1033.gaul.csd.uwo.ca/~</a:t>
            </a:r>
            <a:r>
              <a:rPr lang="en-CA" dirty="0" smtClean="0">
                <a:sym typeface="Wingdings" pitchFamily="2" charset="2"/>
                <a:hlinkClick r:id="rId4"/>
              </a:rPr>
              <a:t>lreid2/other/student3/assign3/howtohelp.html</a:t>
            </a:r>
            <a:r>
              <a:rPr lang="en-CA" dirty="0" smtClean="0">
                <a:sym typeface="Wingdings" pitchFamily="2" charset="2"/>
              </a:rPr>
              <a:t>  (need to scroll for buttons, bullets, banner)</a:t>
            </a:r>
          </a:p>
          <a:p>
            <a:pPr marL="886460" lvl="2" indent="-283464" eaLnBrk="1" fontAlgn="auto" hangingPunct="1">
              <a:spcAft>
                <a:spcPts val="0"/>
              </a:spcAft>
              <a:buFont typeface="Wingdings 2"/>
              <a:buChar char=""/>
              <a:defRPr/>
            </a:pPr>
            <a:r>
              <a:rPr lang="en-CA" dirty="0">
                <a:sym typeface="Wingdings" pitchFamily="2" charset="2"/>
                <a:hlinkClick r:id="rId5"/>
              </a:rPr>
              <a:t>http://cs1033.gaul.csd.uwo.ca/~</a:t>
            </a:r>
            <a:r>
              <a:rPr lang="en-CA" dirty="0" smtClean="0">
                <a:sym typeface="Wingdings" pitchFamily="2" charset="2"/>
                <a:hlinkClick r:id="rId5"/>
              </a:rPr>
              <a:t>lreid2/other/student9/major/</a:t>
            </a:r>
            <a:r>
              <a:rPr lang="en-CA" dirty="0" smtClean="0">
                <a:sym typeface="Wingdings" pitchFamily="2" charset="2"/>
              </a:rPr>
              <a:t>  (consistency)</a:t>
            </a:r>
          </a:p>
          <a:p>
            <a:pPr marL="886460" lvl="2" indent="-283464" eaLnBrk="1" fontAlgn="auto" hangingPunct="1">
              <a:spcAft>
                <a:spcPts val="0"/>
              </a:spcAft>
              <a:buFont typeface="Wingdings 2"/>
              <a:buChar char=""/>
              <a:defRPr/>
            </a:pPr>
            <a:r>
              <a:rPr lang="en-CA" dirty="0">
                <a:sym typeface="Wingdings" pitchFamily="2" charset="2"/>
                <a:hlinkClick r:id="rId6"/>
              </a:rPr>
              <a:t>http://cs1033.gaul.csd.uwo.ca/~</a:t>
            </a:r>
            <a:r>
              <a:rPr lang="en-CA" dirty="0" smtClean="0">
                <a:sym typeface="Wingdings" pitchFamily="2" charset="2"/>
                <a:hlinkClick r:id="rId6"/>
              </a:rPr>
              <a:t>lreid2/other/student19/</a:t>
            </a:r>
            <a:r>
              <a:rPr lang="en-CA" dirty="0" smtClean="0">
                <a:sym typeface="Wingdings" pitchFamily="2" charset="2"/>
              </a:rPr>
              <a:t> </a:t>
            </a:r>
          </a:p>
          <a:p>
            <a:pPr marL="886460" lvl="2" indent="-283464" eaLnBrk="1" fontAlgn="auto" hangingPunct="1">
              <a:spcAft>
                <a:spcPts val="0"/>
              </a:spcAft>
              <a:buFont typeface="Wingdings 2"/>
              <a:buChar char=""/>
              <a:defRPr/>
            </a:pPr>
            <a:r>
              <a:rPr lang="en-CA" dirty="0">
                <a:sym typeface="Wingdings" pitchFamily="2" charset="2"/>
                <a:hlinkClick r:id="rId7"/>
              </a:rPr>
              <a:t>http://cs1033.gaul.csd.uwo.ca/~</a:t>
            </a:r>
            <a:r>
              <a:rPr lang="en-CA" dirty="0" smtClean="0">
                <a:sym typeface="Wingdings" pitchFamily="2" charset="2"/>
                <a:hlinkClick r:id="rId7"/>
              </a:rPr>
              <a:t>lreid2/other/student20</a:t>
            </a:r>
            <a:r>
              <a:rPr lang="en-CA" dirty="0">
                <a:sym typeface="Wingdings" pitchFamily="2" charset="2"/>
              </a:rPr>
              <a:t> </a:t>
            </a:r>
            <a:r>
              <a:rPr lang="en-CA" dirty="0" smtClean="0">
                <a:sym typeface="Wingdings" pitchFamily="2" charset="2"/>
              </a:rPr>
              <a:t> (edges)</a:t>
            </a:r>
          </a:p>
          <a:p>
            <a:pPr marL="886460" lvl="2" indent="-283464" eaLnBrk="1" fontAlgn="auto" hangingPunct="1">
              <a:spcAft>
                <a:spcPts val="0"/>
              </a:spcAft>
              <a:buFont typeface="Wingdings 2"/>
              <a:buChar char=""/>
              <a:defRPr/>
            </a:pPr>
            <a:r>
              <a:rPr lang="en-CA" dirty="0">
                <a:sym typeface="Wingdings" pitchFamily="2" charset="2"/>
                <a:hlinkClick r:id="rId8"/>
              </a:rPr>
              <a:t>http://cs1033.gaul.csd.uwo.ca/~</a:t>
            </a:r>
            <a:r>
              <a:rPr lang="en-CA" dirty="0" smtClean="0">
                <a:sym typeface="Wingdings" pitchFamily="2" charset="2"/>
                <a:hlinkClick r:id="rId8"/>
              </a:rPr>
              <a:t>lreid2/other/student14</a:t>
            </a:r>
            <a:r>
              <a:rPr lang="en-CA" dirty="0" smtClean="0">
                <a:sym typeface="Wingdings" pitchFamily="2" charset="2"/>
              </a:rPr>
              <a:t>  (scrolling and banner on next page)</a:t>
            </a:r>
          </a:p>
          <a:p>
            <a:pPr marL="886460" lvl="2" indent="-283464" eaLnBrk="1" fontAlgn="auto" hangingPunct="1">
              <a:spcAft>
                <a:spcPts val="0"/>
              </a:spcAft>
              <a:buFont typeface="Wingdings 2"/>
              <a:buChar char=""/>
              <a:defRPr/>
            </a:pPr>
            <a:r>
              <a:rPr lang="en-CA" dirty="0">
                <a:sym typeface="Wingdings" pitchFamily="2" charset="2"/>
                <a:hlinkClick r:id="rId9"/>
              </a:rPr>
              <a:t>http://cs1033.gaul.csd.uwo.ca/~</a:t>
            </a:r>
            <a:r>
              <a:rPr lang="en-CA" dirty="0" smtClean="0">
                <a:sym typeface="Wingdings" pitchFamily="2" charset="2"/>
                <a:hlinkClick r:id="rId9"/>
              </a:rPr>
              <a:t>lreid2/other/student22</a:t>
            </a:r>
            <a:r>
              <a:rPr lang="en-CA" dirty="0" smtClean="0">
                <a:sym typeface="Wingdings" pitchFamily="2" charset="2"/>
              </a:rPr>
              <a:t> </a:t>
            </a:r>
          </a:p>
          <a:p>
            <a:pPr marL="886460" lvl="2" indent="-283464" eaLnBrk="1" fontAlgn="auto" hangingPunct="1">
              <a:spcAft>
                <a:spcPts val="0"/>
              </a:spcAft>
              <a:buFont typeface="Wingdings 2"/>
              <a:buChar char=""/>
              <a:defRPr/>
            </a:pPr>
            <a:r>
              <a:rPr lang="en-CA" dirty="0">
                <a:sym typeface="Wingdings" pitchFamily="2" charset="2"/>
                <a:hlinkClick r:id="rId10"/>
              </a:rPr>
              <a:t>http://cs1033.gaul.csd.uwo.ca/~</a:t>
            </a:r>
            <a:r>
              <a:rPr lang="en-CA" dirty="0" smtClean="0">
                <a:sym typeface="Wingdings" pitchFamily="2" charset="2"/>
                <a:hlinkClick r:id="rId10"/>
              </a:rPr>
              <a:t>lreid2/other/student18/Contact%20Us.html</a:t>
            </a:r>
            <a:r>
              <a:rPr lang="en-CA" dirty="0" smtClean="0">
                <a:sym typeface="Wingdings" pitchFamily="2" charset="2"/>
              </a:rPr>
              <a:t> (file names and button movement)</a:t>
            </a:r>
          </a:p>
          <a:p>
            <a:pPr marL="640398" lvl="1" indent="-283464" eaLnBrk="1" fontAlgn="auto" hangingPunct="1">
              <a:spcAft>
                <a:spcPts val="0"/>
              </a:spcAft>
              <a:buFont typeface="Wingdings 2"/>
              <a:buChar char=""/>
              <a:defRPr/>
            </a:pPr>
            <a:r>
              <a:rPr lang="en-CA" dirty="0" smtClean="0">
                <a:sym typeface="Wingdings" pitchFamily="2" charset="2"/>
              </a:rPr>
              <a:t>THINGS THAT CAN GO RIGHT </a:t>
            </a:r>
          </a:p>
          <a:p>
            <a:pPr marL="886460" lvl="2" indent="-283464" eaLnBrk="1" fontAlgn="auto" hangingPunct="1">
              <a:spcAft>
                <a:spcPts val="0"/>
              </a:spcAft>
              <a:buFont typeface="Wingdings 2"/>
              <a:buChar char=""/>
              <a:defRPr/>
            </a:pPr>
            <a:r>
              <a:rPr lang="en-CA" dirty="0">
                <a:sym typeface="Wingdings" pitchFamily="2" charset="2"/>
                <a:hlinkClick r:id="rId11"/>
              </a:rPr>
              <a:t>http://cs1033.gaul.csd.uwo.ca/~</a:t>
            </a:r>
            <a:r>
              <a:rPr lang="en-CA" dirty="0" smtClean="0">
                <a:sym typeface="Wingdings" pitchFamily="2" charset="2"/>
                <a:hlinkClick r:id="rId11"/>
              </a:rPr>
              <a:t>lreid2/other/student8/assign3/registration.html</a:t>
            </a:r>
            <a:r>
              <a:rPr lang="en-CA" dirty="0" smtClean="0">
                <a:sym typeface="Wingdings" pitchFamily="2" charset="2"/>
              </a:rPr>
              <a:t> </a:t>
            </a:r>
          </a:p>
          <a:p>
            <a:pPr marL="886460" lvl="2" indent="-283464" eaLnBrk="1" fontAlgn="auto" hangingPunct="1">
              <a:spcAft>
                <a:spcPts val="0"/>
              </a:spcAft>
              <a:buFont typeface="Wingdings 2"/>
              <a:buChar char=""/>
              <a:defRPr/>
            </a:pPr>
            <a:r>
              <a:rPr lang="en-CA" dirty="0" smtClean="0">
                <a:sym typeface="Wingdings" pitchFamily="2" charset="2"/>
                <a:hlinkClick r:id="rId12"/>
              </a:rPr>
              <a:t>http</a:t>
            </a:r>
            <a:r>
              <a:rPr lang="en-CA" dirty="0">
                <a:sym typeface="Wingdings" pitchFamily="2" charset="2"/>
                <a:hlinkClick r:id="rId12"/>
              </a:rPr>
              <a:t>://cs1033.gaul.csd.uwo.ca/~</a:t>
            </a:r>
            <a:r>
              <a:rPr lang="en-CA" dirty="0" smtClean="0">
                <a:sym typeface="Wingdings" pitchFamily="2" charset="2"/>
                <a:hlinkClick r:id="rId12"/>
              </a:rPr>
              <a:t>lreid2/other/student22/assign3/</a:t>
            </a:r>
            <a:r>
              <a:rPr lang="en-CA" dirty="0" smtClean="0">
                <a:sym typeface="Wingdings" pitchFamily="2" charset="2"/>
              </a:rPr>
              <a:t> </a:t>
            </a:r>
            <a:endParaRPr lang="en-CA" dirty="0">
              <a:sym typeface="Wingdings" pitchFamily="2" charset="2"/>
            </a:endParaRPr>
          </a:p>
          <a:p>
            <a:pPr marL="886460" lvl="2" indent="-283464" eaLnBrk="1" fontAlgn="auto" hangingPunct="1">
              <a:spcAft>
                <a:spcPts val="0"/>
              </a:spcAft>
              <a:buFont typeface="Wingdings 2"/>
              <a:buChar char=""/>
              <a:defRPr/>
            </a:pPr>
            <a:r>
              <a:rPr lang="en-CA" dirty="0" smtClean="0">
                <a:sym typeface="Wingdings" pitchFamily="2" charset="2"/>
                <a:hlinkClick r:id="rId13"/>
              </a:rPr>
              <a:t>http</a:t>
            </a:r>
            <a:r>
              <a:rPr lang="en-CA" dirty="0">
                <a:sym typeface="Wingdings" pitchFamily="2" charset="2"/>
                <a:hlinkClick r:id="rId13"/>
              </a:rPr>
              <a:t>://cs1033.gaul.csd.uwo.ca/~</a:t>
            </a:r>
            <a:r>
              <a:rPr lang="en-CA" dirty="0" smtClean="0">
                <a:sym typeface="Wingdings" pitchFamily="2" charset="2"/>
                <a:hlinkClick r:id="rId13"/>
              </a:rPr>
              <a:t>lreid2/other/student15/index.html</a:t>
            </a:r>
            <a:r>
              <a:rPr lang="en-CA" dirty="0" smtClean="0">
                <a:sym typeface="Wingdings" pitchFamily="2" charset="2"/>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684213" y="188913"/>
            <a:ext cx="7920037" cy="6480175"/>
          </a:xfrm>
        </p:spPr>
        <p:txBody>
          <a:bodyPr/>
          <a:lstStyle/>
          <a:p>
            <a:r>
              <a:rPr lang="en-CA" altLang="en-US" smtClean="0"/>
              <a:t>Paragraphs </a:t>
            </a:r>
            <a:r>
              <a:rPr lang="en-CA" altLang="en-US" smtClean="0">
                <a:sym typeface="Wingdings" panose="05000000000000000000" pitchFamily="2" charset="2"/>
              </a:rPr>
              <a:t> Centering  DON’T</a:t>
            </a:r>
            <a:endParaRPr lang="en-CA" altLang="en-US" smtClean="0"/>
          </a:p>
          <a:p>
            <a:r>
              <a:rPr lang="en-CA" altLang="en-US" smtClean="0"/>
              <a:t>Hyphens on lists</a:t>
            </a:r>
          </a:p>
          <a:p>
            <a:r>
              <a:rPr lang="en-CA" altLang="en-US" smtClean="0"/>
              <a:t>Emails links</a:t>
            </a:r>
          </a:p>
          <a:p>
            <a:r>
              <a:rPr lang="en-CA" altLang="en-US" smtClean="0"/>
              <a:t>Back to top, anchors</a:t>
            </a:r>
          </a:p>
          <a:p>
            <a:r>
              <a:rPr lang="en-CA" altLang="en-US" smtClean="0"/>
              <a:t>Think about link colours</a:t>
            </a:r>
          </a:p>
          <a:p>
            <a:r>
              <a:rPr lang="en-CA" altLang="en-US" smtClean="0"/>
              <a:t>Link lengths </a:t>
            </a:r>
          </a:p>
          <a:p>
            <a:pPr lvl="1"/>
            <a:r>
              <a:rPr lang="en-CA" altLang="en-US" sz="2400" smtClean="0">
                <a:hlinkClick r:id="rId2"/>
              </a:rPr>
              <a:t>http://www.csd.uwo.ca/images/CSD_long_photo_16.jpg</a:t>
            </a:r>
            <a:r>
              <a:rPr lang="en-CA" altLang="en-US" sz="2400" smtClean="0"/>
              <a:t> vs.</a:t>
            </a:r>
          </a:p>
          <a:p>
            <a:pPr lvl="1"/>
            <a:r>
              <a:rPr lang="en-CA" altLang="en-US" sz="2400" smtClean="0">
                <a:hlinkClick r:id="rId2"/>
              </a:rPr>
              <a:t>Middlesex</a:t>
            </a:r>
            <a:endParaRPr lang="en-CA" altLang="en-US" sz="2400" smtClean="0"/>
          </a:p>
          <a:p>
            <a:r>
              <a:rPr lang="en-CA" altLang="en-US" smtClean="0"/>
              <a:t>Common Mistake: renaming files/folder…this will TOTALLY SCREW up your website if you do not do it correctly!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Let’s try it out</a:t>
            </a:r>
            <a:endParaRPr lang="en-US" dirty="0"/>
          </a:p>
        </p:txBody>
      </p:sp>
      <p:sp>
        <p:nvSpPr>
          <p:cNvPr id="25603" name="Content Placeholder 2"/>
          <p:cNvSpPr>
            <a:spLocks noGrp="1"/>
          </p:cNvSpPr>
          <p:nvPr>
            <p:ph idx="1"/>
          </p:nvPr>
        </p:nvSpPr>
        <p:spPr/>
        <p:txBody>
          <a:bodyPr/>
          <a:lstStyle/>
          <a:p>
            <a:r>
              <a:rPr lang="en-US" altLang="en-US" smtClean="0"/>
              <a:t>Watch me start Web Assignment!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HTML Tables and </a:t>
            </a:r>
            <a:r>
              <a:rPr lang="en-CA" dirty="0" err="1" smtClean="0">
                <a:solidFill>
                  <a:schemeClr val="tx2">
                    <a:satMod val="130000"/>
                  </a:schemeClr>
                </a:solidFill>
              </a:rPr>
              <a:t>BlueGriffon</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dirty="0" smtClean="0"/>
              <a:t>Tables are made up of rows and columns</a:t>
            </a:r>
          </a:p>
          <a:p>
            <a:pPr marL="365760" indent="-283464" eaLnBrk="1" fontAlgn="auto" hangingPunct="1">
              <a:spcAft>
                <a:spcPts val="0"/>
              </a:spcAft>
              <a:buFont typeface="Wingdings 2"/>
              <a:buChar char=""/>
              <a:defRPr/>
            </a:pPr>
            <a:r>
              <a:rPr lang="en-CA" dirty="0" smtClean="0"/>
              <a:t>Place where a row meets a column is called a cell.   A cell can hold any kind of data: links, text, images, etc…</a:t>
            </a:r>
          </a:p>
          <a:p>
            <a:pPr marL="365760" indent="-283464" eaLnBrk="1" fontAlgn="auto" hangingPunct="1">
              <a:spcAft>
                <a:spcPts val="0"/>
              </a:spcAft>
              <a:buFont typeface="Wingdings 2"/>
              <a:buChar char=""/>
              <a:defRPr/>
            </a:pPr>
            <a:r>
              <a:rPr lang="en-CA" dirty="0" smtClean="0"/>
              <a:t>Can have a table inside another table (called a nested table)</a:t>
            </a:r>
          </a:p>
          <a:p>
            <a:pPr marL="365760" indent="-283464" eaLnBrk="1" fontAlgn="auto" hangingPunct="1">
              <a:spcAft>
                <a:spcPts val="0"/>
              </a:spcAft>
              <a:buFont typeface="Wingdings 2"/>
              <a:buChar char=""/>
              <a:defRPr/>
            </a:pPr>
            <a:r>
              <a:rPr lang="en-CA" dirty="0" smtClean="0"/>
              <a:t>For CS1033, we will use tables to make a simple clean layout for each of our pages!</a:t>
            </a:r>
          </a:p>
          <a:p>
            <a:pPr marL="365760" indent="-283464" eaLnBrk="1" fontAlgn="auto" hangingPunct="1">
              <a:spcAft>
                <a:spcPts val="0"/>
              </a:spcAft>
              <a:buFont typeface="Wingdings 2"/>
              <a:buChar char=""/>
              <a:defRPr/>
            </a:pPr>
            <a:r>
              <a:rPr lang="en-CA" dirty="0" smtClean="0"/>
              <a:t>Tables can be expressed in terms of one of: </a:t>
            </a:r>
          </a:p>
          <a:p>
            <a:pPr marL="640080" lvl="1" indent="-237744" eaLnBrk="1" fontAlgn="auto" hangingPunct="1">
              <a:spcAft>
                <a:spcPts val="0"/>
              </a:spcAft>
              <a:buFont typeface="Verdana"/>
              <a:buChar char="◦"/>
              <a:defRPr/>
            </a:pPr>
            <a:r>
              <a:rPr lang="en-CA" dirty="0" smtClean="0"/>
              <a:t>Percentage %</a:t>
            </a:r>
          </a:p>
          <a:p>
            <a:pPr marL="640080" lvl="1" indent="-237744" eaLnBrk="1" fontAlgn="auto" hangingPunct="1">
              <a:spcAft>
                <a:spcPts val="0"/>
              </a:spcAft>
              <a:buFont typeface="Verdana"/>
              <a:buChar char="◦"/>
              <a:defRPr/>
            </a:pPr>
            <a:r>
              <a:rPr lang="en-CA" dirty="0" smtClean="0"/>
              <a:t>Pixels</a:t>
            </a:r>
            <a:endParaRPr lang="en-CA" dirty="0"/>
          </a:p>
        </p:txBody>
      </p:sp>
      <p:pic>
        <p:nvPicPr>
          <p:cNvPr id="4" name="Picture 5" descr="ta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341438"/>
            <a:ext cx="6215063"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2875"/>
            <a:ext cx="8358188"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Tables expressed in terms of </a:t>
            </a:r>
            <a:r>
              <a:rPr lang="en-CA" b="1" dirty="0" smtClean="0">
                <a:solidFill>
                  <a:schemeClr val="tx2">
                    <a:satMod val="130000"/>
                  </a:schemeClr>
                </a:solidFill>
              </a:rPr>
              <a:t>Percentage</a:t>
            </a:r>
            <a:endParaRPr lang="en-CA" b="1" dirty="0">
              <a:solidFill>
                <a:schemeClr val="tx2">
                  <a:satMod val="130000"/>
                </a:schemeClr>
              </a:solidFill>
            </a:endParaRPr>
          </a:p>
        </p:txBody>
      </p:sp>
      <p:sp>
        <p:nvSpPr>
          <p:cNvPr id="27651" name="Content Placeholder 2"/>
          <p:cNvSpPr>
            <a:spLocks noGrp="1"/>
          </p:cNvSpPr>
          <p:nvPr>
            <p:ph idx="1"/>
          </p:nvPr>
        </p:nvSpPr>
        <p:spPr/>
        <p:txBody>
          <a:bodyPr/>
          <a:lstStyle/>
          <a:p>
            <a:pPr eaLnBrk="1" hangingPunct="1"/>
            <a:r>
              <a:rPr lang="en-CA" altLang="en-US" smtClean="0"/>
              <a:t>Here is an example: </a:t>
            </a:r>
            <a:r>
              <a:rPr lang="en-CA" altLang="en-US" smtClean="0">
                <a:hlinkClick r:id="rId2"/>
              </a:rPr>
              <a:t>http://www.csd.uwo.ca/~lreid/outreach/iveysurveyTables.htm</a:t>
            </a:r>
            <a:r>
              <a:rPr lang="en-CA" altLang="en-US" smtClean="0"/>
              <a:t> </a:t>
            </a:r>
          </a:p>
          <a:p>
            <a:pPr eaLnBrk="1" hangingPunct="1"/>
            <a:r>
              <a:rPr lang="en-CA" altLang="en-US" smtClean="0"/>
              <a:t>% of the browser, not the entire screen</a:t>
            </a:r>
          </a:p>
          <a:p>
            <a:pPr eaLnBrk="1" hangingPunct="1"/>
            <a:r>
              <a:rPr lang="en-CA" altLang="en-US" smtClean="0"/>
              <a:t>Another example: </a:t>
            </a:r>
            <a:r>
              <a:rPr lang="en-CA" altLang="en-US" smtClean="0">
                <a:hlinkClick r:id="rId3"/>
              </a:rPr>
              <a:t>http://www.csd.uwo.ca/~lreid/cs1033/ExamplesForLectures/tablesexamples.html</a:t>
            </a:r>
            <a:r>
              <a:rPr lang="en-CA" altLang="en-US" smtClean="0"/>
              <a:t> </a:t>
            </a:r>
          </a:p>
        </p:txBody>
      </p:sp>
      <p:pic>
        <p:nvPicPr>
          <p:cNvPr id="27652" name="Picture 6" descr="tableprop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4929188"/>
            <a:ext cx="853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Table expressed in terms of </a:t>
            </a:r>
            <a:r>
              <a:rPr lang="en-CA" b="1" dirty="0" smtClean="0">
                <a:solidFill>
                  <a:schemeClr val="tx2">
                    <a:satMod val="130000"/>
                  </a:schemeClr>
                </a:solidFill>
              </a:rPr>
              <a:t>Pixels</a:t>
            </a:r>
            <a:endParaRPr lang="en-CA" b="1" dirty="0">
              <a:solidFill>
                <a:schemeClr val="tx2">
                  <a:satMod val="130000"/>
                </a:schemeClr>
              </a:solidFill>
            </a:endParaRPr>
          </a:p>
        </p:txBody>
      </p:sp>
      <p:sp>
        <p:nvSpPr>
          <p:cNvPr id="28675" name="Content Placeholder 2"/>
          <p:cNvSpPr>
            <a:spLocks noGrp="1"/>
          </p:cNvSpPr>
          <p:nvPr>
            <p:ph idx="1"/>
          </p:nvPr>
        </p:nvSpPr>
        <p:spPr/>
        <p:txBody>
          <a:bodyPr/>
          <a:lstStyle/>
          <a:p>
            <a:pPr eaLnBrk="1" hangingPunct="1"/>
            <a:r>
              <a:rPr lang="en-CA" altLang="en-US" smtClean="0"/>
              <a:t>Resolution affects the way a page is displayed.</a:t>
            </a:r>
          </a:p>
          <a:p>
            <a:pPr eaLnBrk="1" hangingPunct="1"/>
            <a:r>
              <a:rPr lang="en-CA" altLang="en-US" smtClean="0"/>
              <a:t>In general, most people do NOT have their resolution below 1024 by 768. Thus if we make our page 1000 pixels wide EVERYONE should be able to view it. If we make our page 1200 pixels wide, some people (the ones whose resolution is still 1024 by 768) will have to scroll horizontally.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3" y="642938"/>
            <a:ext cx="7653337"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1214438" y="285750"/>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Resolution 1280 by 1024:</a:t>
            </a:r>
          </a:p>
        </p:txBody>
      </p:sp>
      <p:sp>
        <p:nvSpPr>
          <p:cNvPr id="4" name="Rectangle 3"/>
          <p:cNvSpPr/>
          <p:nvPr/>
        </p:nvSpPr>
        <p:spPr>
          <a:xfrm>
            <a:off x="1000125" y="5929313"/>
            <a:ext cx="8001000" cy="571500"/>
          </a:xfrm>
          <a:prstGeom prst="rect">
            <a:avLst/>
          </a:prstGeom>
          <a:noFill/>
          <a:ln w="57150"/>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85813"/>
            <a:ext cx="76104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3"/>
          <p:cNvSpPr txBox="1">
            <a:spLocks noChangeArrowheads="1"/>
          </p:cNvSpPr>
          <p:nvPr/>
        </p:nvSpPr>
        <p:spPr bwMode="auto">
          <a:xfrm>
            <a:off x="1214438" y="285750"/>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Resolution 800 by 600:</a:t>
            </a:r>
          </a:p>
        </p:txBody>
      </p:sp>
      <p:sp>
        <p:nvSpPr>
          <p:cNvPr id="6" name="Rectangle 5"/>
          <p:cNvSpPr/>
          <p:nvPr/>
        </p:nvSpPr>
        <p:spPr>
          <a:xfrm>
            <a:off x="500063" y="5429250"/>
            <a:ext cx="8358187" cy="857250"/>
          </a:xfrm>
          <a:prstGeom prst="rect">
            <a:avLst/>
          </a:prstGeom>
          <a:noFill/>
          <a:ln w="57150"/>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0313" y="2143125"/>
            <a:ext cx="6429375" cy="1114425"/>
          </a:xfrm>
        </p:spPr>
        <p:txBody>
          <a:bodyPr>
            <a:normAutofit fontScale="90000"/>
          </a:bodyPr>
          <a:lstStyle/>
          <a:p>
            <a:pPr eaLnBrk="1" fontAlgn="auto" hangingPunct="1">
              <a:spcAft>
                <a:spcPts val="0"/>
              </a:spcAft>
              <a:defRPr/>
            </a:pPr>
            <a:r>
              <a:rPr lang="en-CA" dirty="0" err="1" smtClean="0">
                <a:solidFill>
                  <a:schemeClr val="tx2">
                    <a:satMod val="130000"/>
                  </a:schemeClr>
                </a:solidFill>
              </a:rPr>
              <a:t>WeB</a:t>
            </a:r>
            <a:r>
              <a:rPr lang="en-CA" dirty="0" smtClean="0">
                <a:solidFill>
                  <a:schemeClr val="tx2">
                    <a:satMod val="130000"/>
                  </a:schemeClr>
                </a:solidFill>
              </a:rPr>
              <a:t> SITE Design &amp; </a:t>
            </a:r>
            <a:r>
              <a:rPr lang="en-CA" dirty="0" err="1" smtClean="0">
                <a:solidFill>
                  <a:schemeClr val="tx2">
                    <a:satMod val="130000"/>
                  </a:schemeClr>
                </a:solidFill>
              </a:rPr>
              <a:t>SearchING</a:t>
            </a:r>
            <a:endParaRPr lang="en-CA" dirty="0">
              <a:solidFill>
                <a:schemeClr val="tx2">
                  <a:satMod val="130000"/>
                </a:schemeClr>
              </a:solidFill>
            </a:endParaRPr>
          </a:p>
        </p:txBody>
      </p:sp>
      <p:sp>
        <p:nvSpPr>
          <p:cNvPr id="5" name="Text Placeholder 4"/>
          <p:cNvSpPr>
            <a:spLocks noGrp="1"/>
          </p:cNvSpPr>
          <p:nvPr>
            <p:ph type="body" idx="1"/>
          </p:nvPr>
        </p:nvSpPr>
        <p:spPr>
          <a:xfrm>
            <a:off x="2378075" y="1111250"/>
            <a:ext cx="6400800" cy="1103313"/>
          </a:xfrm>
        </p:spPr>
        <p:txBody>
          <a:bodyPr>
            <a:normAutofit/>
          </a:bodyPr>
          <a:lstStyle/>
          <a:p>
            <a:pPr eaLnBrk="1" fontAlgn="auto" hangingPunct="1">
              <a:spcAft>
                <a:spcPts val="0"/>
              </a:spcAft>
              <a:buFont typeface="Wingdings 2"/>
              <a:buNone/>
              <a:defRPr/>
            </a:pPr>
            <a:r>
              <a:rPr lang="en-CA" dirty="0" smtClean="0"/>
              <a:t>Computer Science 1033 – Week 8</a:t>
            </a:r>
            <a:endParaRPr lang="en-CA" dirty="0"/>
          </a:p>
        </p:txBody>
      </p:sp>
      <p:sp>
        <p:nvSpPr>
          <p:cNvPr id="13316" name="TextBox 6"/>
          <p:cNvSpPr txBox="1">
            <a:spLocks noChangeArrowheads="1"/>
          </p:cNvSpPr>
          <p:nvPr/>
        </p:nvSpPr>
        <p:spPr bwMode="auto">
          <a:xfrm>
            <a:off x="2214563" y="5857875"/>
            <a:ext cx="7143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i="1">
                <a:solidFill>
                  <a:schemeClr val="accent1"/>
                </a:solidFill>
              </a:rPr>
              <a:t>“There is no </a:t>
            </a:r>
            <a:r>
              <a:rPr lang="en-CA" altLang="en-US" sz="1600" b="1" i="1">
                <a:solidFill>
                  <a:schemeClr val="accent1"/>
                </a:solidFill>
              </a:rPr>
              <a:t>Ctrl</a:t>
            </a:r>
            <a:r>
              <a:rPr lang="en-CA" altLang="en-US" sz="1600" i="1">
                <a:solidFill>
                  <a:schemeClr val="accent1"/>
                </a:solidFill>
              </a:rPr>
              <a:t> button on Chuck Norris's computer. Chuck Norris is always in control.”</a:t>
            </a:r>
          </a:p>
          <a:p>
            <a:pPr eaLnBrk="1" hangingPunct="1">
              <a:spcBef>
                <a:spcPct val="0"/>
              </a:spcBef>
              <a:buClrTx/>
              <a:buSzTx/>
              <a:buFontTx/>
              <a:buNone/>
            </a:pPr>
            <a:endParaRPr lang="en-CA" altLang="en-US" sz="1600" i="1">
              <a:solidFill>
                <a:schemeClr val="accent1"/>
              </a:solidFill>
            </a:endParaRPr>
          </a:p>
          <a:p>
            <a:pPr eaLnBrk="1" hangingPunct="1">
              <a:spcBef>
                <a:spcPct val="0"/>
              </a:spcBef>
              <a:buClrTx/>
              <a:buSzTx/>
              <a:buFontTx/>
              <a:buNone/>
            </a:pPr>
            <a:r>
              <a:rPr lang="en-CA" altLang="en-US" sz="1600" i="1">
                <a:solidFill>
                  <a:schemeClr val="accent1"/>
                </a:solidFill>
              </a:rPr>
              <a:t> “Apple pays Chuck Norris 99 cents every time he listens to a song.”</a:t>
            </a:r>
            <a:endParaRPr lang="en-CA" altLang="en-US" sz="1600">
              <a:solidFill>
                <a:schemeClr val="accent1"/>
              </a:solidFill>
            </a:endParaRPr>
          </a:p>
        </p:txBody>
      </p:sp>
      <p:pic>
        <p:nvPicPr>
          <p:cNvPr id="13317" name="Picture 4" descr="http://www.cyberciti.biz/tips/wp-content/uploads/2006/11/i-will-use-google-b4-dump-question-bar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3286125"/>
            <a:ext cx="42005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5"/>
          <p:cNvSpPr txBox="1">
            <a:spLocks noChangeArrowheads="1"/>
          </p:cNvSpPr>
          <p:nvPr/>
        </p:nvSpPr>
        <p:spPr bwMode="auto">
          <a:xfrm>
            <a:off x="5464175" y="5287963"/>
            <a:ext cx="3000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200"/>
              <a:t>Click on Bart’s blackboard to see the Google ad that was on during the 2010 Super Bowl</a:t>
            </a:r>
          </a:p>
        </p:txBody>
      </p:sp>
      <p:sp>
        <p:nvSpPr>
          <p:cNvPr id="2" name="Rectangle 1"/>
          <p:cNvSpPr/>
          <p:nvPr/>
        </p:nvSpPr>
        <p:spPr>
          <a:xfrm>
            <a:off x="446411" y="4880570"/>
            <a:ext cx="1800200" cy="923330"/>
          </a:xfrm>
          <a:prstGeom prst="rect">
            <a:avLst/>
          </a:prstGeom>
        </p:spPr>
        <p:txBody>
          <a:bodyPr wrap="square">
            <a:spAutoFit/>
          </a:bodyPr>
          <a:lstStyle/>
          <a:p>
            <a:r>
              <a:rPr lang="en-US" dirty="0">
                <a:hlinkClick r:id="rId4"/>
              </a:rPr>
              <a:t>https://trends.google.ca/trends/yis/2019/CA/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Some hints for using tables to organize your overall appearance:</a:t>
            </a:r>
            <a:endParaRPr lang="en-CA" dirty="0">
              <a:solidFill>
                <a:schemeClr val="tx2">
                  <a:satMod val="130000"/>
                </a:schemeClr>
              </a:solidFill>
            </a:endParaRPr>
          </a:p>
        </p:txBody>
      </p:sp>
      <p:sp>
        <p:nvSpPr>
          <p:cNvPr id="3" name="Content Placeholder 2"/>
          <p:cNvSpPr>
            <a:spLocks noGrp="1"/>
          </p:cNvSpPr>
          <p:nvPr>
            <p:ph idx="1"/>
          </p:nvPr>
        </p:nvSpPr>
        <p:spPr>
          <a:xfrm>
            <a:off x="857250" y="1785938"/>
            <a:ext cx="8077200" cy="4000500"/>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Have the border set to 0</a:t>
            </a:r>
          </a:p>
          <a:p>
            <a:pPr marL="365760" indent="-283464" eaLnBrk="1" fontAlgn="auto" hangingPunct="1">
              <a:spcAft>
                <a:spcPts val="0"/>
              </a:spcAft>
              <a:buFont typeface="Wingdings 2"/>
              <a:buChar char=""/>
              <a:defRPr/>
            </a:pPr>
            <a:r>
              <a:rPr lang="en-CA" dirty="0" smtClean="0"/>
              <a:t>Make sure you give some cell padding, so the text doesn’t go flush to the end of the cell</a:t>
            </a:r>
          </a:p>
          <a:p>
            <a:pPr marL="365760" indent="-283464" eaLnBrk="1" fontAlgn="auto" hangingPunct="1">
              <a:spcAft>
                <a:spcPts val="0"/>
              </a:spcAft>
              <a:buFont typeface="Wingdings 2"/>
              <a:buChar char=""/>
              <a:defRPr/>
            </a:pPr>
            <a:r>
              <a:rPr lang="en-CA" dirty="0" smtClean="0"/>
              <a:t>Use the alignment buttons to make everything look clean.  Do NOT centre paragraphs of text.</a:t>
            </a:r>
          </a:p>
          <a:p>
            <a:pPr marL="365760" indent="-283464" eaLnBrk="1" fontAlgn="auto" hangingPunct="1">
              <a:spcAft>
                <a:spcPts val="0"/>
              </a:spcAft>
              <a:buFont typeface="Wingdings 2"/>
              <a:buChar char=""/>
              <a:defRPr/>
            </a:pPr>
            <a:r>
              <a:rPr lang="en-CA" dirty="0" smtClean="0"/>
              <a:t>Use pixels to set up your table initially, don’t go wider than 1000 pixels </a:t>
            </a:r>
          </a:p>
          <a:p>
            <a:pPr marL="365760" indent="-283464" eaLnBrk="1" fontAlgn="auto" hangingPunct="1">
              <a:spcAft>
                <a:spcPts val="0"/>
              </a:spcAft>
              <a:buFont typeface="Wingdings 2"/>
              <a:buChar char=""/>
              <a:defRPr/>
            </a:pPr>
            <a:r>
              <a:rPr lang="en-CA" dirty="0" smtClean="0"/>
              <a:t>Merge/join and split cells to help you define your areas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65400"/>
            <a:ext cx="85582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286386" y="1556792"/>
            <a:ext cx="5643302" cy="4892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14313"/>
            <a:ext cx="8358188" cy="1143000"/>
          </a:xfrm>
        </p:spPr>
        <p:txBody>
          <a:bodyPr/>
          <a:lstStyle/>
          <a:p>
            <a:pPr eaLnBrk="1" fontAlgn="auto" hangingPunct="1">
              <a:spcAft>
                <a:spcPts val="0"/>
              </a:spcAft>
              <a:defRPr/>
            </a:pPr>
            <a:r>
              <a:rPr lang="en-CA" dirty="0" smtClean="0">
                <a:solidFill>
                  <a:schemeClr val="tx2">
                    <a:satMod val="130000"/>
                  </a:schemeClr>
                </a:solidFill>
              </a:rPr>
              <a:t>Publishing your Website</a:t>
            </a:r>
            <a:endParaRPr lang="en-CA" b="1" dirty="0">
              <a:solidFill>
                <a:schemeClr val="tx2">
                  <a:satMod val="130000"/>
                </a:schemeClr>
              </a:solidFill>
            </a:endParaRPr>
          </a:p>
        </p:txBody>
      </p:sp>
      <p:sp>
        <p:nvSpPr>
          <p:cNvPr id="32771" name="Content Placeholder 2"/>
          <p:cNvSpPr>
            <a:spLocks noGrp="1"/>
          </p:cNvSpPr>
          <p:nvPr>
            <p:ph idx="1"/>
          </p:nvPr>
        </p:nvSpPr>
        <p:spPr>
          <a:xfrm>
            <a:off x="785813" y="1357313"/>
            <a:ext cx="7715250" cy="4857750"/>
          </a:xfrm>
        </p:spPr>
        <p:txBody>
          <a:bodyPr/>
          <a:lstStyle/>
          <a:p>
            <a:pPr eaLnBrk="1" hangingPunct="1"/>
            <a:r>
              <a:rPr lang="en-CA" altLang="en-US" smtClean="0"/>
              <a:t>Move your website from the machine you built the site on to the web server</a:t>
            </a:r>
          </a:p>
          <a:p>
            <a:pPr eaLnBrk="1" hangingPunct="1"/>
            <a:r>
              <a:rPr lang="en-CA" altLang="en-US" b="1" smtClean="0">
                <a:solidFill>
                  <a:schemeClr val="accent1"/>
                </a:solidFill>
              </a:rPr>
              <a:t>Question</a:t>
            </a:r>
            <a:r>
              <a:rPr lang="en-CA" altLang="en-US" smtClean="0">
                <a:solidFill>
                  <a:schemeClr val="accent1"/>
                </a:solidFill>
              </a:rPr>
              <a:t>:  What program do we use to perform the move?</a:t>
            </a:r>
          </a:p>
          <a:p>
            <a:pPr eaLnBrk="1" hangingPunct="1"/>
            <a:r>
              <a:rPr lang="en-CA" altLang="en-US" smtClean="0"/>
              <a:t>NOTE: Not all web servers allow certain FTP software to connect to them because of security reasons.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Publishing your Website</a:t>
            </a:r>
            <a:endParaRPr lang="en-CA" dirty="0">
              <a:solidFill>
                <a:schemeClr val="tx2">
                  <a:satMod val="130000"/>
                </a:schemeClr>
              </a:solidFill>
            </a:endParaRPr>
          </a:p>
        </p:txBody>
      </p:sp>
      <p:sp>
        <p:nvSpPr>
          <p:cNvPr id="21" name="Content Placeholder 20"/>
          <p:cNvSpPr>
            <a:spLocks noGrp="1"/>
          </p:cNvSpPr>
          <p:nvPr>
            <p:ph idx="1"/>
          </p:nvPr>
        </p:nvSpPr>
        <p:spPr>
          <a:xfrm>
            <a:off x="857250" y="1285875"/>
            <a:ext cx="7786688" cy="5572125"/>
          </a:xfrm>
        </p:spPr>
        <p:txBody>
          <a:bodyPr>
            <a:normAutofit fontScale="70000" lnSpcReduction="20000"/>
          </a:bodyPr>
          <a:lstStyle/>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There are 4 pieces of information you need to in order to move your web site onto your web server, what are they?</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There is 1 more piece of information you need to CHECK that the web site was moved correctly, what is it?</a:t>
            </a:r>
          </a:p>
          <a:p>
            <a:pPr marL="365760" indent="-283464" eaLnBrk="1" fontAlgn="auto" hangingPunct="1">
              <a:spcAft>
                <a:spcPts val="0"/>
              </a:spcAft>
              <a:buFont typeface="Wingdings 2"/>
              <a:buChar char=""/>
              <a:defRPr/>
            </a:pPr>
            <a:r>
              <a:rPr lang="en-CA" dirty="0" smtClean="0"/>
              <a:t>Need to:</a:t>
            </a:r>
          </a:p>
          <a:p>
            <a:pPr marL="640080" lvl="1" indent="-237744" eaLnBrk="1" fontAlgn="auto" hangingPunct="1">
              <a:spcAft>
                <a:spcPts val="0"/>
              </a:spcAft>
              <a:buFont typeface="Verdana"/>
              <a:buChar char="◦"/>
              <a:defRPr/>
            </a:pPr>
            <a:r>
              <a:rPr lang="en-CA" dirty="0" smtClean="0"/>
              <a:t>Connect to internet if not already connected</a:t>
            </a:r>
          </a:p>
          <a:p>
            <a:pPr marL="640080" lvl="1" indent="-237744" eaLnBrk="1" fontAlgn="auto" hangingPunct="1">
              <a:spcAft>
                <a:spcPts val="0"/>
              </a:spcAft>
              <a:buFont typeface="Verdana"/>
              <a:buChar char="◦"/>
              <a:defRPr/>
            </a:pPr>
            <a:r>
              <a:rPr lang="en-CA" dirty="0" smtClean="0"/>
              <a:t>Start FTP program</a:t>
            </a:r>
          </a:p>
          <a:p>
            <a:pPr marL="640080" lvl="1" indent="-237744" eaLnBrk="1" fontAlgn="auto" hangingPunct="1">
              <a:spcAft>
                <a:spcPts val="0"/>
              </a:spcAft>
              <a:buFont typeface="Verdana"/>
              <a:buChar char="◦"/>
              <a:defRPr/>
            </a:pPr>
            <a:r>
              <a:rPr lang="en-CA" dirty="0" smtClean="0"/>
              <a:t>Enter the name of the </a:t>
            </a:r>
            <a:r>
              <a:rPr lang="en-CA" dirty="0" err="1" smtClean="0"/>
              <a:t>webserver</a:t>
            </a:r>
            <a:r>
              <a:rPr lang="en-CA" dirty="0" smtClean="0"/>
              <a:t> (host name)</a:t>
            </a:r>
          </a:p>
          <a:p>
            <a:pPr marL="640080" lvl="1" indent="-237744" eaLnBrk="1" fontAlgn="auto" hangingPunct="1">
              <a:spcAft>
                <a:spcPts val="0"/>
              </a:spcAft>
              <a:buFont typeface="Verdana"/>
              <a:buChar char="◦"/>
              <a:defRPr/>
            </a:pPr>
            <a:r>
              <a:rPr lang="en-CA" dirty="0" smtClean="0"/>
              <a:t>Enter your username</a:t>
            </a:r>
          </a:p>
          <a:p>
            <a:pPr marL="640080" lvl="1" indent="-237744" eaLnBrk="1" fontAlgn="auto" hangingPunct="1">
              <a:spcAft>
                <a:spcPts val="0"/>
              </a:spcAft>
              <a:buFont typeface="Verdana"/>
              <a:buChar char="◦"/>
              <a:defRPr/>
            </a:pPr>
            <a:r>
              <a:rPr lang="en-CA" dirty="0" smtClean="0"/>
              <a:t>Enter your password</a:t>
            </a:r>
          </a:p>
          <a:p>
            <a:pPr marL="640080" lvl="1" indent="-237744" eaLnBrk="1" fontAlgn="auto" hangingPunct="1">
              <a:spcAft>
                <a:spcPts val="0"/>
              </a:spcAft>
              <a:buFont typeface="Verdana"/>
              <a:buChar char="◦"/>
              <a:defRPr/>
            </a:pPr>
            <a:r>
              <a:rPr lang="en-CA" dirty="0" smtClean="0"/>
              <a:t>Find the appropriate folder on the local machine (from folder) and the appropriate folder on the web server (to folder)</a:t>
            </a:r>
          </a:p>
          <a:p>
            <a:pPr marL="640080" lvl="1" indent="-237744" eaLnBrk="1" fontAlgn="auto" hangingPunct="1">
              <a:spcAft>
                <a:spcPts val="0"/>
              </a:spcAft>
              <a:buFont typeface="Verdana"/>
              <a:buChar char="◦"/>
              <a:defRPr/>
            </a:pPr>
            <a:r>
              <a:rPr lang="en-CA" dirty="0" smtClean="0"/>
              <a:t>Move the files from the local machine to the web server</a:t>
            </a:r>
          </a:p>
          <a:p>
            <a:pPr marL="640080" lvl="1" indent="-237744" eaLnBrk="1" fontAlgn="auto" hangingPunct="1">
              <a:spcAft>
                <a:spcPts val="0"/>
              </a:spcAft>
              <a:buFont typeface="Verdana"/>
              <a:buChar char="◦"/>
              <a:defRPr/>
            </a:pPr>
            <a:r>
              <a:rPr lang="en-CA" dirty="0" smtClean="0"/>
              <a:t>Start IE or Firefox and check that the transfer worked correctly. ALWAYS CHECK!!</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557338"/>
            <a:ext cx="5324475"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005263"/>
            <a:ext cx="547687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628775"/>
            <a:ext cx="5768975"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027"/>
                                        </p:tgtEl>
                                      </p:cBhvr>
                                    </p:animEffect>
                                    <p:set>
                                      <p:cBhvr>
                                        <p:cTn id="12" dur="1" fill="hold">
                                          <p:stCondLst>
                                            <p:cond delay="499"/>
                                          </p:stCondLst>
                                        </p:cTn>
                                        <p:tgtEl>
                                          <p:spTgt spid="102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nodeType="clickEffect">
                                  <p:stCondLst>
                                    <p:cond delay="0"/>
                                  </p:stCondLst>
                                  <p:childTnLst>
                                    <p:animEffect transition="out" filter="box(in)">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linds(horizontal)">
                                      <p:cBhvr>
                                        <p:cTn id="27" dur="500"/>
                                        <p:tgtEl>
                                          <p:spTgt spid="10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038" y="-171450"/>
            <a:ext cx="8388350" cy="1125538"/>
          </a:xfrm>
        </p:spPr>
        <p:txBody>
          <a:bodyPr/>
          <a:lstStyle/>
          <a:p>
            <a:pPr>
              <a:defRPr/>
            </a:pPr>
            <a:r>
              <a:rPr lang="en-CA" sz="2800" dirty="0" smtClean="0"/>
              <a:t>Hint: Use Google Fonts if you want cool fonts in your web page!</a:t>
            </a:r>
            <a:endParaRPr lang="en-CA" sz="2800" dirty="0"/>
          </a:p>
        </p:txBody>
      </p:sp>
      <p:sp>
        <p:nvSpPr>
          <p:cNvPr id="35843" name="Content Placeholder 2"/>
          <p:cNvSpPr>
            <a:spLocks noGrp="1"/>
          </p:cNvSpPr>
          <p:nvPr>
            <p:ph idx="1"/>
          </p:nvPr>
        </p:nvSpPr>
        <p:spPr>
          <a:xfrm>
            <a:off x="474663" y="692150"/>
            <a:ext cx="8466137" cy="5737225"/>
          </a:xfrm>
        </p:spPr>
        <p:txBody>
          <a:bodyPr/>
          <a:lstStyle/>
          <a:p>
            <a:r>
              <a:rPr lang="en-CA" altLang="en-US" sz="2800" smtClean="0">
                <a:hlinkClick r:id="rId3"/>
              </a:rPr>
              <a:t>http://www.google.com/fonts</a:t>
            </a:r>
            <a:r>
              <a:rPr lang="en-CA" altLang="en-US" sz="2800" smtClean="0"/>
              <a:t> </a:t>
            </a:r>
          </a:p>
          <a:p>
            <a:r>
              <a:rPr lang="en-CA" altLang="en-US" sz="2800" smtClean="0"/>
              <a:t>Click on  red + button and then the black bar at the bottom that says </a:t>
            </a:r>
            <a:r>
              <a:rPr lang="en-CA" altLang="en-US" sz="2800" i="1" smtClean="0"/>
              <a:t>Families Selected </a:t>
            </a:r>
            <a:r>
              <a:rPr lang="en-CA" altLang="en-US" sz="2800" smtClean="0"/>
              <a:t>and copy and paste the code you get at the google site into your code below the &lt;head&gt; tag. (the code will look like this </a:t>
            </a:r>
            <a:r>
              <a:rPr lang="en-CA" altLang="en-US" sz="2800" smtClean="0">
                <a:sym typeface="Wingdings" panose="05000000000000000000" pitchFamily="2" charset="2"/>
              </a:rPr>
              <a:t> </a:t>
            </a:r>
            <a:br>
              <a:rPr lang="en-CA" altLang="en-US" sz="2800" smtClean="0">
                <a:sym typeface="Wingdings" panose="05000000000000000000" pitchFamily="2" charset="2"/>
              </a:rPr>
            </a:br>
            <a:r>
              <a:rPr lang="en-CA" altLang="en-US" sz="1600" smtClean="0"/>
              <a:t>&lt;link href='http://fonts.googleapis.com/css?family=Eater' rel='stylesheet' type='text/css'&gt;</a:t>
            </a:r>
          </a:p>
          <a:p>
            <a:r>
              <a:rPr lang="en-CA" altLang="en-US" sz="2800" smtClean="0"/>
              <a:t>In BlueGriffon, view the source and paste the link below the &lt;head&gt; tag near the top:</a:t>
            </a:r>
          </a:p>
          <a:p>
            <a:pPr lvl="1"/>
            <a:r>
              <a:rPr lang="en-CA" altLang="en-US" sz="2400" smtClean="0"/>
              <a:t>Save your file</a:t>
            </a:r>
          </a:p>
          <a:p>
            <a:pPr lvl="1"/>
            <a:r>
              <a:rPr lang="en-CA" altLang="en-US" sz="2400" smtClean="0"/>
              <a:t>Highlight text</a:t>
            </a:r>
          </a:p>
          <a:p>
            <a:pPr lvl="1"/>
            <a:r>
              <a:rPr lang="en-CA" altLang="en-US" sz="2400" smtClean="0"/>
              <a:t>Go to (no class) near the top and type in a name</a:t>
            </a:r>
          </a:p>
          <a:p>
            <a:pPr lvl="1"/>
            <a:r>
              <a:rPr lang="en-CA" altLang="en-US" sz="2400" smtClean="0"/>
              <a:t>Go to style properties and pick Apply styles to: and pick your name</a:t>
            </a:r>
          </a:p>
          <a:p>
            <a:pPr lvl="1"/>
            <a:r>
              <a:rPr lang="en-CA" altLang="en-US" sz="2400" smtClean="0"/>
              <a:t>Click on GENERAL and press + and pick new font</a:t>
            </a:r>
          </a:p>
          <a:p>
            <a:pPr lvl="1"/>
            <a:endParaRPr lang="en-CA" altLang="en-US"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800350"/>
            <a:ext cx="44958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Marketing your Website</a:t>
            </a:r>
            <a:endParaRPr lang="en-CA" dirty="0">
              <a:solidFill>
                <a:schemeClr val="tx2">
                  <a:satMod val="130000"/>
                </a:schemeClr>
              </a:solidFill>
            </a:endParaRPr>
          </a:p>
        </p:txBody>
      </p:sp>
      <p:sp>
        <p:nvSpPr>
          <p:cNvPr id="37891" name="Content Placeholder 4"/>
          <p:cNvSpPr>
            <a:spLocks noGrp="1"/>
          </p:cNvSpPr>
          <p:nvPr>
            <p:ph idx="1"/>
          </p:nvPr>
        </p:nvSpPr>
        <p:spPr>
          <a:xfrm>
            <a:off x="642938" y="1285875"/>
            <a:ext cx="8291512" cy="5072063"/>
          </a:xfrm>
        </p:spPr>
        <p:txBody>
          <a:bodyPr/>
          <a:lstStyle/>
          <a:p>
            <a:pPr eaLnBrk="1" hangingPunct="1"/>
            <a:r>
              <a:rPr lang="en-CA" altLang="en-US" smtClean="0"/>
              <a:t>Include the web address for your new site:</a:t>
            </a:r>
          </a:p>
          <a:p>
            <a:pPr lvl="1" eaLnBrk="1" hangingPunct="1"/>
            <a:r>
              <a:rPr lang="en-CA" altLang="en-US" smtClean="0"/>
              <a:t>As part of your signature on outgoing email</a:t>
            </a:r>
          </a:p>
          <a:p>
            <a:pPr lvl="1" eaLnBrk="1" hangingPunct="1"/>
            <a:r>
              <a:rPr lang="en-CA" altLang="en-US" smtClean="0"/>
              <a:t>On all printed material </a:t>
            </a:r>
            <a:r>
              <a:rPr lang="en-CA" altLang="en-US" smtClean="0">
                <a:sym typeface="Wingdings" panose="05000000000000000000" pitchFamily="2" charset="2"/>
              </a:rPr>
              <a:t> letterhead, business cards, labels, catalogues, posters, media advertisements </a:t>
            </a:r>
          </a:p>
          <a:p>
            <a:pPr eaLnBrk="1" hangingPunct="1"/>
            <a:r>
              <a:rPr lang="en-CA" altLang="en-US" smtClean="0">
                <a:sym typeface="Wingdings" panose="05000000000000000000" pitchFamily="2" charset="2"/>
              </a:rPr>
              <a:t>Try to make your website be in the “first ten listed” when your customers search using search engines for your site.  </a:t>
            </a:r>
          </a:p>
          <a:p>
            <a:pPr lvl="1" eaLnBrk="1" hangingPunct="1"/>
            <a:r>
              <a:rPr lang="en-CA" altLang="en-US" smtClean="0">
                <a:sym typeface="Wingdings" panose="05000000000000000000" pitchFamily="2" charset="2"/>
              </a:rPr>
              <a:t>How can you do that, we will give you some tips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Break</a:t>
            </a:r>
            <a:endParaRPr lang="en-US" dirty="0"/>
          </a:p>
        </p:txBody>
      </p:sp>
      <p:sp>
        <p:nvSpPr>
          <p:cNvPr id="38915" name="Content Placeholder 2"/>
          <p:cNvSpPr>
            <a:spLocks noGrp="1"/>
          </p:cNvSpPr>
          <p:nvPr>
            <p:ph idx="1"/>
          </p:nvPr>
        </p:nvSpPr>
        <p:spPr/>
        <p:txBody>
          <a:bodyPr/>
          <a:lstStyle/>
          <a:p>
            <a:r>
              <a:rPr lang="en-US" altLang="en-US" smtClean="0"/>
              <a:t>Check out some Poster Assignment: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Search Engines</a:t>
            </a:r>
            <a:endParaRPr lang="en-CA" dirty="0">
              <a:solidFill>
                <a:schemeClr val="tx2">
                  <a:satMod val="130000"/>
                </a:schemeClr>
              </a:solidFill>
            </a:endParaRPr>
          </a:p>
        </p:txBody>
      </p:sp>
      <p:sp>
        <p:nvSpPr>
          <p:cNvPr id="39939" name="Content Placeholder 2"/>
          <p:cNvSpPr>
            <a:spLocks noGrp="1"/>
          </p:cNvSpPr>
          <p:nvPr>
            <p:ph idx="1"/>
          </p:nvPr>
        </p:nvSpPr>
        <p:spPr>
          <a:xfrm>
            <a:off x="500063" y="1285875"/>
            <a:ext cx="8248650" cy="4857750"/>
          </a:xfrm>
        </p:spPr>
        <p:txBody>
          <a:bodyPr/>
          <a:lstStyle/>
          <a:p>
            <a:pPr eaLnBrk="1" hangingPunct="1"/>
            <a:r>
              <a:rPr lang="en-CA" altLang="en-US" b="1" smtClean="0">
                <a:solidFill>
                  <a:schemeClr val="accent1"/>
                </a:solidFill>
              </a:rPr>
              <a:t>Question</a:t>
            </a:r>
            <a:r>
              <a:rPr lang="en-CA" altLang="en-US" smtClean="0">
                <a:solidFill>
                  <a:schemeClr val="accent1"/>
                </a:solidFill>
              </a:rPr>
              <a:t>: What is the most popular search engine?</a:t>
            </a:r>
          </a:p>
          <a:p>
            <a:pPr eaLnBrk="1" hangingPunct="1"/>
            <a:r>
              <a:rPr lang="en-CA" altLang="en-US" b="1" smtClean="0">
                <a:solidFill>
                  <a:schemeClr val="accent1"/>
                </a:solidFill>
              </a:rPr>
              <a:t>Question</a:t>
            </a:r>
            <a:r>
              <a:rPr lang="en-CA" altLang="en-US" smtClean="0">
                <a:solidFill>
                  <a:schemeClr val="accent1"/>
                </a:solidFill>
              </a:rPr>
              <a:t>: What search engine is coming in second? </a:t>
            </a:r>
            <a:r>
              <a:rPr lang="en-CA" altLang="en-US" smtClean="0">
                <a:solidFill>
                  <a:schemeClr val="accent1"/>
                </a:solidFill>
                <a:hlinkClick r:id="rId3"/>
              </a:rPr>
              <a:t>Hint: The Colbert Report</a:t>
            </a:r>
            <a:endParaRPr lang="en-CA" altLang="en-US" smtClean="0">
              <a:solidFill>
                <a:schemeClr val="accent1"/>
              </a:solidFill>
            </a:endParaRPr>
          </a:p>
          <a:p>
            <a:pPr eaLnBrk="1" hangingPunct="1"/>
            <a:r>
              <a:rPr lang="en-CA" altLang="en-US" b="1" smtClean="0">
                <a:solidFill>
                  <a:schemeClr val="accent1"/>
                </a:solidFill>
              </a:rPr>
              <a:t>QUESTION </a:t>
            </a:r>
            <a:r>
              <a:rPr lang="en-CA" altLang="en-US" b="1" smtClean="0">
                <a:solidFill>
                  <a:schemeClr val="accent1"/>
                </a:solidFill>
                <a:sym typeface="Wingdings" panose="05000000000000000000" pitchFamily="2" charset="2"/>
              </a:rPr>
              <a:t> </a:t>
            </a:r>
            <a:r>
              <a:rPr lang="en-CA" altLang="en-US" smtClean="0">
                <a:solidFill>
                  <a:schemeClr val="accent1"/>
                </a:solidFill>
              </a:rPr>
              <a:t>What % of the market does the most popular search engine have?</a:t>
            </a:r>
          </a:p>
          <a:p>
            <a:pPr lvl="1" indent="-282575" eaLnBrk="1" hangingPunct="1">
              <a:buFont typeface="Wingdings 2" panose="05020102010507070707" pitchFamily="18" charset="2"/>
              <a:buChar char=""/>
            </a:pPr>
            <a:r>
              <a:rPr lang="en-CA" altLang="en-US" smtClean="0">
                <a:solidFill>
                  <a:schemeClr val="accent1"/>
                </a:solidFill>
                <a:hlinkClick r:id="rId4"/>
              </a:rPr>
              <a:t>Real Time Info</a:t>
            </a:r>
            <a:endParaRPr lang="en-CA" altLang="en-US" smtClean="0">
              <a:solidFill>
                <a:schemeClr val="accent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142875"/>
            <a:ext cx="7929563" cy="1143000"/>
          </a:xfrm>
        </p:spPr>
        <p:txBody>
          <a:bodyPr/>
          <a:lstStyle/>
          <a:p>
            <a:pPr eaLnBrk="1" fontAlgn="auto" hangingPunct="1">
              <a:spcAft>
                <a:spcPts val="0"/>
              </a:spcAft>
              <a:defRPr/>
            </a:pPr>
            <a:r>
              <a:rPr lang="en-CA" dirty="0" smtClean="0">
                <a:solidFill>
                  <a:schemeClr val="tx2">
                    <a:satMod val="130000"/>
                  </a:schemeClr>
                </a:solidFill>
              </a:rPr>
              <a:t>How does a Search Engine work?</a:t>
            </a:r>
            <a:endParaRPr lang="en-CA" dirty="0">
              <a:solidFill>
                <a:schemeClr val="tx2">
                  <a:satMod val="130000"/>
                </a:schemeClr>
              </a:solidFill>
            </a:endParaRPr>
          </a:p>
        </p:txBody>
      </p:sp>
      <p:sp>
        <p:nvSpPr>
          <p:cNvPr id="41987" name="Content Placeholder 2"/>
          <p:cNvSpPr>
            <a:spLocks noGrp="1"/>
          </p:cNvSpPr>
          <p:nvPr>
            <p:ph idx="1"/>
          </p:nvPr>
        </p:nvSpPr>
        <p:spPr>
          <a:xfrm>
            <a:off x="714375" y="1714500"/>
            <a:ext cx="8077200" cy="4643438"/>
          </a:xfrm>
        </p:spPr>
        <p:txBody>
          <a:bodyPr/>
          <a:lstStyle/>
          <a:p>
            <a:pPr eaLnBrk="1" hangingPunct="1"/>
            <a:r>
              <a:rPr lang="en-CA" altLang="en-US" smtClean="0"/>
              <a:t>2 Parts:</a:t>
            </a:r>
          </a:p>
          <a:p>
            <a:pPr lvl="1" eaLnBrk="1" hangingPunct="1"/>
            <a:r>
              <a:rPr lang="en-CA" altLang="en-US" b="1" smtClean="0">
                <a:solidFill>
                  <a:schemeClr val="accent2"/>
                </a:solidFill>
              </a:rPr>
              <a:t>Part 1: </a:t>
            </a:r>
            <a:r>
              <a:rPr lang="en-CA" altLang="en-US" smtClean="0"/>
              <a:t>Finding all the data on the Web and building a database. Similar to Librarians getting new books, cataloguing them and putting them in the library!</a:t>
            </a:r>
          </a:p>
          <a:p>
            <a:pPr lvl="1" eaLnBrk="1" hangingPunct="1"/>
            <a:r>
              <a:rPr lang="en-CA" altLang="en-US" b="1" smtClean="0">
                <a:solidFill>
                  <a:schemeClr val="accent2"/>
                </a:solidFill>
              </a:rPr>
              <a:t>Part 2: </a:t>
            </a:r>
            <a:r>
              <a:rPr lang="en-CA" altLang="en-US" smtClean="0"/>
              <a:t>Given keywords from a searcher (person looking for a topic), returning the “BEST/MOST APPROPRIATE” pages. Similar to a patron walking into a library, going to the card catalogue and looking for a book. </a:t>
            </a:r>
          </a:p>
        </p:txBody>
      </p:sp>
      <p:pic>
        <p:nvPicPr>
          <p:cNvPr id="41988" name="Picture 2" descr="Google B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9375" y="1000125"/>
            <a:ext cx="207327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Part 1: Building the Search Database</a:t>
            </a:r>
            <a:endParaRPr lang="en-CA" dirty="0">
              <a:solidFill>
                <a:schemeClr val="tx2">
                  <a:satMod val="130000"/>
                </a:schemeClr>
              </a:solidFill>
            </a:endParaRPr>
          </a:p>
        </p:txBody>
      </p:sp>
      <p:sp>
        <p:nvSpPr>
          <p:cNvPr id="43011" name="Content Placeholder 2"/>
          <p:cNvSpPr>
            <a:spLocks noGrp="1"/>
          </p:cNvSpPr>
          <p:nvPr>
            <p:ph idx="1"/>
          </p:nvPr>
        </p:nvSpPr>
        <p:spPr/>
        <p:txBody>
          <a:bodyPr/>
          <a:lstStyle/>
          <a:p>
            <a:pPr eaLnBrk="1" hangingPunct="1"/>
            <a:r>
              <a:rPr lang="en-CA" altLang="en-US" b="1" smtClean="0"/>
              <a:t>Web Crawlers</a:t>
            </a:r>
            <a:r>
              <a:rPr lang="en-CA" altLang="en-US" smtClean="0"/>
              <a:t> or </a:t>
            </a:r>
            <a:r>
              <a:rPr lang="en-CA" altLang="en-US" b="1" smtClean="0"/>
              <a:t>Web Spiders</a:t>
            </a:r>
            <a:r>
              <a:rPr lang="en-CA" altLang="en-US" smtClean="0"/>
              <a:t> crawl the internet constantly, going from web page to web page via links, looking at all the words on the page, building an index (database):</a:t>
            </a:r>
          </a:p>
          <a:p>
            <a:pPr eaLnBrk="1" hangingPunct="1"/>
            <a:r>
              <a:rPr lang="en-CA" altLang="en-US" smtClean="0"/>
              <a:t>Index contains list of alphabetical list of words it finds, where within the page the word was and the links (URL to the page) where it found the words. </a:t>
            </a:r>
          </a:p>
          <a:p>
            <a:pPr eaLnBrk="1" hangingPunct="1"/>
            <a:r>
              <a:rPr lang="en-CA" altLang="en-US" smtClean="0"/>
              <a:t>Words are called </a:t>
            </a:r>
            <a:r>
              <a:rPr lang="en-CA" altLang="en-US" b="1" smtClean="0"/>
              <a:t>keywords</a:t>
            </a:r>
          </a:p>
          <a:p>
            <a:pPr eaLnBrk="1" hangingPunct="1"/>
            <a:endParaRPr lang="en-CA"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Part 1: Index/Database</a:t>
            </a:r>
            <a:endParaRPr lang="en-CA" dirty="0">
              <a:solidFill>
                <a:schemeClr val="tx2">
                  <a:satMod val="130000"/>
                </a:schemeClr>
              </a:solidFill>
            </a:endParaRPr>
          </a:p>
        </p:txBody>
      </p:sp>
      <p:sp>
        <p:nvSpPr>
          <p:cNvPr id="44035" name="Content Placeholder 2"/>
          <p:cNvSpPr>
            <a:spLocks noGrp="1"/>
          </p:cNvSpPr>
          <p:nvPr>
            <p:ph idx="1"/>
          </p:nvPr>
        </p:nvSpPr>
        <p:spPr>
          <a:xfrm>
            <a:off x="857250" y="1071563"/>
            <a:ext cx="8077200" cy="1428750"/>
          </a:xfrm>
        </p:spPr>
        <p:txBody>
          <a:bodyPr/>
          <a:lstStyle/>
          <a:p>
            <a:pPr eaLnBrk="1" hangingPunct="1"/>
            <a:r>
              <a:rPr lang="en-CA" altLang="en-US" smtClean="0"/>
              <a:t>Index is stored in a really big database</a:t>
            </a:r>
          </a:p>
          <a:p>
            <a:pPr eaLnBrk="1" hangingPunct="1"/>
            <a:r>
              <a:rPr lang="en-CA" altLang="en-US" smtClean="0"/>
              <a:t>Looks sort of like this:</a:t>
            </a:r>
          </a:p>
        </p:txBody>
      </p:sp>
      <p:graphicFrame>
        <p:nvGraphicFramePr>
          <p:cNvPr id="4" name="Table 3"/>
          <p:cNvGraphicFramePr>
            <a:graphicFrameLocks noGrp="1"/>
          </p:cNvGraphicFramePr>
          <p:nvPr/>
        </p:nvGraphicFramePr>
        <p:xfrm>
          <a:off x="962025" y="2214563"/>
          <a:ext cx="7643812" cy="1747836"/>
        </p:xfrm>
        <a:graphic>
          <a:graphicData uri="http://schemas.openxmlformats.org/drawingml/2006/table">
            <a:tbl>
              <a:tblPr firstRow="1" bandRow="1">
                <a:tableStyleId>{5C22544A-7EE6-4342-B048-85BDC9FD1C3A}</a:tableStyleId>
              </a:tblPr>
              <a:tblGrid>
                <a:gridCol w="1247969">
                  <a:extLst>
                    <a:ext uri="{9D8B030D-6E8A-4147-A177-3AD203B41FA5}">
                      <a16:colId xmlns:a16="http://schemas.microsoft.com/office/drawing/2014/main" val="20000"/>
                    </a:ext>
                  </a:extLst>
                </a:gridCol>
                <a:gridCol w="3119923">
                  <a:extLst>
                    <a:ext uri="{9D8B030D-6E8A-4147-A177-3AD203B41FA5}">
                      <a16:colId xmlns:a16="http://schemas.microsoft.com/office/drawing/2014/main" val="20001"/>
                    </a:ext>
                  </a:extLst>
                </a:gridCol>
                <a:gridCol w="1418545">
                  <a:extLst>
                    <a:ext uri="{9D8B030D-6E8A-4147-A177-3AD203B41FA5}">
                      <a16:colId xmlns:a16="http://schemas.microsoft.com/office/drawing/2014/main" val="20002"/>
                    </a:ext>
                  </a:extLst>
                </a:gridCol>
                <a:gridCol w="687403">
                  <a:extLst>
                    <a:ext uri="{9D8B030D-6E8A-4147-A177-3AD203B41FA5}">
                      <a16:colId xmlns:a16="http://schemas.microsoft.com/office/drawing/2014/main" val="20003"/>
                    </a:ext>
                  </a:extLst>
                </a:gridCol>
                <a:gridCol w="598472">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tblGrid>
              <a:tr h="365826">
                <a:tc>
                  <a:txBody>
                    <a:bodyPr/>
                    <a:lstStyle/>
                    <a:p>
                      <a:r>
                        <a:rPr lang="en-CA" sz="1800" dirty="0" smtClean="0"/>
                        <a:t>keyword</a:t>
                      </a:r>
                      <a:endParaRPr lang="en-CA" sz="1800" dirty="0"/>
                    </a:p>
                  </a:txBody>
                  <a:tcPr marL="91439" marR="91439" marT="45728" marB="45728"/>
                </a:tc>
                <a:tc gridSpan="5">
                  <a:txBody>
                    <a:bodyPr/>
                    <a:lstStyle/>
                    <a:p>
                      <a:r>
                        <a:rPr lang="en-CA" sz="1800" dirty="0" smtClean="0"/>
                        <a:t>Index: Page and position within page</a:t>
                      </a:r>
                      <a:endParaRPr lang="en-CA" sz="1800" dirty="0"/>
                    </a:p>
                  </a:txBody>
                  <a:tcPr marL="91439" marR="91439" marT="45728" marB="45728"/>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0000"/>
                  </a:ext>
                </a:extLst>
              </a:tr>
              <a:tr h="640196">
                <a:tc>
                  <a:txBody>
                    <a:bodyPr/>
                    <a:lstStyle/>
                    <a:p>
                      <a:r>
                        <a:rPr lang="en-CA" sz="1800" dirty="0" smtClean="0"/>
                        <a:t>aardvark</a:t>
                      </a:r>
                      <a:endParaRPr lang="en-CA" sz="1800" dirty="0"/>
                    </a:p>
                  </a:txBody>
                  <a:tcPr marL="91439" marR="91439" marT="45728" marB="45728"/>
                </a:tc>
                <a:tc>
                  <a:txBody>
                    <a:bodyPr/>
                    <a:lstStyle/>
                    <a:p>
                      <a:r>
                        <a:rPr lang="en-CA" sz="1800" dirty="0" smtClean="0"/>
                        <a:t>3 (body,</a:t>
                      </a:r>
                      <a:r>
                        <a:rPr lang="en-CA" sz="1800" baseline="0" dirty="0" smtClean="0"/>
                        <a:t> 2</a:t>
                      </a:r>
                      <a:r>
                        <a:rPr lang="en-CA" sz="1800" baseline="30000" dirty="0" smtClean="0"/>
                        <a:t>nd</a:t>
                      </a:r>
                      <a:r>
                        <a:rPr lang="en-CA" sz="1800" baseline="0" dirty="0" smtClean="0"/>
                        <a:t> word, 8</a:t>
                      </a:r>
                      <a:r>
                        <a:rPr lang="en-CA" sz="1800" baseline="30000" dirty="0" smtClean="0"/>
                        <a:t>th</a:t>
                      </a:r>
                      <a:r>
                        <a:rPr lang="en-CA" sz="1800" baseline="0" dirty="0" smtClean="0"/>
                        <a:t> word)</a:t>
                      </a:r>
                      <a:endParaRPr lang="en-CA" sz="1800" dirty="0"/>
                    </a:p>
                  </a:txBody>
                  <a:tcPr marL="91439" marR="91439" marT="45728" marB="45728"/>
                </a:tc>
                <a:tc>
                  <a:txBody>
                    <a:bodyPr/>
                    <a:lstStyle/>
                    <a:p>
                      <a:r>
                        <a:rPr lang="en-CA" sz="1800" dirty="0" smtClean="0"/>
                        <a:t>5(body,</a:t>
                      </a:r>
                      <a:r>
                        <a:rPr lang="en-CA" sz="1800" baseline="0" dirty="0" smtClean="0"/>
                        <a:t> 12</a:t>
                      </a:r>
                      <a:r>
                        <a:rPr lang="en-CA" sz="1800" baseline="30000" dirty="0" smtClean="0"/>
                        <a:t>th</a:t>
                      </a:r>
                      <a:r>
                        <a:rPr lang="en-CA" sz="1800" baseline="0" dirty="0" smtClean="0"/>
                        <a:t> word)</a:t>
                      </a:r>
                      <a:endParaRPr lang="en-CA" sz="1800" dirty="0"/>
                    </a:p>
                  </a:txBody>
                  <a:tcPr marL="91439" marR="91439" marT="45728" marB="45728"/>
                </a:tc>
                <a:tc>
                  <a:txBody>
                    <a:bodyPr/>
                    <a:lstStyle/>
                    <a:p>
                      <a:r>
                        <a:rPr lang="en-CA" sz="1800" dirty="0" smtClean="0"/>
                        <a:t>20</a:t>
                      </a:r>
                      <a:endParaRPr lang="en-CA" sz="1800" dirty="0"/>
                    </a:p>
                  </a:txBody>
                  <a:tcPr marL="91439" marR="91439" marT="45728" marB="45728"/>
                </a:tc>
                <a:tc>
                  <a:txBody>
                    <a:bodyPr/>
                    <a:lstStyle/>
                    <a:p>
                      <a:endParaRPr lang="en-CA" sz="1800" dirty="0"/>
                    </a:p>
                  </a:txBody>
                  <a:tcPr marL="91439" marR="91439" marT="45728" marB="45728"/>
                </a:tc>
                <a:tc>
                  <a:txBody>
                    <a:bodyPr/>
                    <a:lstStyle/>
                    <a:p>
                      <a:endParaRPr lang="en-CA" sz="1800"/>
                    </a:p>
                  </a:txBody>
                  <a:tcPr marL="91439" marR="91439" marT="45728" marB="45728"/>
                </a:tc>
                <a:extLst>
                  <a:ext uri="{0D108BD9-81ED-4DB2-BD59-A6C34878D82A}">
                    <a16:rowId xmlns:a16="http://schemas.microsoft.com/office/drawing/2014/main" val="10001"/>
                  </a:ext>
                </a:extLst>
              </a:tr>
              <a:tr h="370907">
                <a:tc>
                  <a:txBody>
                    <a:bodyPr/>
                    <a:lstStyle/>
                    <a:p>
                      <a:r>
                        <a:rPr lang="en-CA" sz="1800" dirty="0" err="1" smtClean="0"/>
                        <a:t>africa</a:t>
                      </a:r>
                      <a:endParaRPr lang="en-CA" sz="1800" dirty="0"/>
                    </a:p>
                  </a:txBody>
                  <a:tcPr marL="91439" marR="91439" marT="45728" marB="45728"/>
                </a:tc>
                <a:tc>
                  <a:txBody>
                    <a:bodyPr/>
                    <a:lstStyle/>
                    <a:p>
                      <a:r>
                        <a:rPr lang="en-CA" sz="1800" dirty="0" smtClean="0"/>
                        <a:t>2 (title)</a:t>
                      </a:r>
                      <a:endParaRPr lang="en-CA" sz="1800" dirty="0"/>
                    </a:p>
                  </a:txBody>
                  <a:tcPr marL="91439" marR="91439" marT="45728" marB="45728"/>
                </a:tc>
                <a:tc>
                  <a:txBody>
                    <a:bodyPr/>
                    <a:lstStyle/>
                    <a:p>
                      <a:r>
                        <a:rPr lang="en-CA" sz="1800" dirty="0" smtClean="0"/>
                        <a:t>7 (…</a:t>
                      </a:r>
                      <a:endParaRPr lang="en-CA" sz="1800" dirty="0"/>
                    </a:p>
                  </a:txBody>
                  <a:tcPr marL="91439" marR="91439" marT="45728" marB="45728"/>
                </a:tc>
                <a:tc>
                  <a:txBody>
                    <a:bodyPr/>
                    <a:lstStyle/>
                    <a:p>
                      <a:r>
                        <a:rPr lang="en-CA" sz="1800" dirty="0" smtClean="0"/>
                        <a:t>19</a:t>
                      </a:r>
                      <a:endParaRPr lang="en-CA" sz="1800" dirty="0"/>
                    </a:p>
                  </a:txBody>
                  <a:tcPr marL="91439" marR="91439" marT="45728" marB="45728"/>
                </a:tc>
                <a:tc>
                  <a:txBody>
                    <a:bodyPr/>
                    <a:lstStyle/>
                    <a:p>
                      <a:r>
                        <a:rPr lang="en-CA" sz="1800" dirty="0" smtClean="0"/>
                        <a:t>27</a:t>
                      </a:r>
                      <a:endParaRPr lang="en-CA" sz="1800" dirty="0"/>
                    </a:p>
                  </a:txBody>
                  <a:tcPr marL="91439" marR="91439" marT="45728" marB="45728"/>
                </a:tc>
                <a:tc>
                  <a:txBody>
                    <a:bodyPr/>
                    <a:lstStyle/>
                    <a:p>
                      <a:r>
                        <a:rPr lang="en-CA" sz="1800" dirty="0" smtClean="0"/>
                        <a:t>30</a:t>
                      </a:r>
                      <a:endParaRPr lang="en-CA" sz="1800" dirty="0"/>
                    </a:p>
                  </a:txBody>
                  <a:tcPr marL="91439" marR="91439" marT="45728" marB="45728"/>
                </a:tc>
                <a:extLst>
                  <a:ext uri="{0D108BD9-81ED-4DB2-BD59-A6C34878D82A}">
                    <a16:rowId xmlns:a16="http://schemas.microsoft.com/office/drawing/2014/main" val="10002"/>
                  </a:ext>
                </a:extLst>
              </a:tr>
              <a:tr h="370907">
                <a:tc>
                  <a:txBody>
                    <a:bodyPr/>
                    <a:lstStyle/>
                    <a:p>
                      <a:r>
                        <a:rPr lang="en-CA" sz="1800" dirty="0" smtClean="0"/>
                        <a:t>anteater</a:t>
                      </a:r>
                      <a:endParaRPr lang="en-CA" sz="1800" dirty="0"/>
                    </a:p>
                  </a:txBody>
                  <a:tcPr marL="91439" marR="91439" marT="45728" marB="45728"/>
                </a:tc>
                <a:tc>
                  <a:txBody>
                    <a:bodyPr/>
                    <a:lstStyle/>
                    <a:p>
                      <a:r>
                        <a:rPr lang="en-CA" sz="1800" dirty="0" smtClean="0"/>
                        <a:t>2 (title, body 1</a:t>
                      </a:r>
                      <a:r>
                        <a:rPr lang="en-CA" sz="1800" baseline="30000" dirty="0" smtClean="0"/>
                        <a:t>st</a:t>
                      </a:r>
                      <a:r>
                        <a:rPr lang="en-CA" sz="1800" dirty="0" smtClean="0"/>
                        <a:t> word)</a:t>
                      </a:r>
                      <a:endParaRPr lang="en-CA" sz="1800" dirty="0"/>
                    </a:p>
                  </a:txBody>
                  <a:tcPr marL="91439" marR="91439" marT="45728" marB="45728"/>
                </a:tc>
                <a:tc>
                  <a:txBody>
                    <a:bodyPr/>
                    <a:lstStyle/>
                    <a:p>
                      <a:r>
                        <a:rPr lang="en-CA" sz="1800" dirty="0" smtClean="0"/>
                        <a:t>3 (…</a:t>
                      </a:r>
                      <a:endParaRPr lang="en-CA" sz="1800" dirty="0"/>
                    </a:p>
                  </a:txBody>
                  <a:tcPr marL="91439" marR="91439" marT="45728" marB="45728"/>
                </a:tc>
                <a:tc>
                  <a:txBody>
                    <a:bodyPr/>
                    <a:lstStyle/>
                    <a:p>
                      <a:r>
                        <a:rPr lang="en-CA" sz="1800" dirty="0" smtClean="0"/>
                        <a:t>5</a:t>
                      </a:r>
                      <a:endParaRPr lang="en-CA" sz="1800" dirty="0"/>
                    </a:p>
                  </a:txBody>
                  <a:tcPr marL="91439" marR="91439" marT="45728" marB="45728"/>
                </a:tc>
                <a:tc>
                  <a:txBody>
                    <a:bodyPr/>
                    <a:lstStyle/>
                    <a:p>
                      <a:r>
                        <a:rPr lang="en-CA" sz="1800" dirty="0" smtClean="0"/>
                        <a:t>7</a:t>
                      </a:r>
                      <a:endParaRPr lang="en-CA" sz="1800" dirty="0"/>
                    </a:p>
                  </a:txBody>
                  <a:tcPr marL="91439" marR="91439" marT="45728" marB="45728"/>
                </a:tc>
                <a:tc>
                  <a:txBody>
                    <a:bodyPr/>
                    <a:lstStyle/>
                    <a:p>
                      <a:endParaRPr lang="en-CA" sz="1800" dirty="0"/>
                    </a:p>
                  </a:txBody>
                  <a:tcPr marL="91439" marR="91439" marT="45728" marB="45728"/>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928688" y="4214813"/>
          <a:ext cx="7643812" cy="2193948"/>
        </p:xfrm>
        <a:graphic>
          <a:graphicData uri="http://schemas.openxmlformats.org/drawingml/2006/table">
            <a:tbl>
              <a:tblPr firstRow="1" bandRow="1">
                <a:tableStyleId>{5C22544A-7EE6-4342-B048-85BDC9FD1C3A}</a:tableStyleId>
              </a:tblPr>
              <a:tblGrid>
                <a:gridCol w="2077929">
                  <a:extLst>
                    <a:ext uri="{9D8B030D-6E8A-4147-A177-3AD203B41FA5}">
                      <a16:colId xmlns:a16="http://schemas.microsoft.com/office/drawing/2014/main" val="20000"/>
                    </a:ext>
                  </a:extLst>
                </a:gridCol>
                <a:gridCol w="5565883">
                  <a:extLst>
                    <a:ext uri="{9D8B030D-6E8A-4147-A177-3AD203B41FA5}">
                      <a16:colId xmlns:a16="http://schemas.microsoft.com/office/drawing/2014/main" val="20001"/>
                    </a:ext>
                  </a:extLst>
                </a:gridCol>
              </a:tblGrid>
              <a:tr h="365654">
                <a:tc>
                  <a:txBody>
                    <a:bodyPr/>
                    <a:lstStyle/>
                    <a:p>
                      <a:r>
                        <a:rPr lang="en-CA" sz="1800" dirty="0" smtClean="0"/>
                        <a:t>Index Number</a:t>
                      </a:r>
                      <a:endParaRPr lang="en-CA" sz="1800" dirty="0"/>
                    </a:p>
                  </a:txBody>
                  <a:tcPr marL="91439" marR="91439" marT="45669" marB="45669"/>
                </a:tc>
                <a:tc>
                  <a:txBody>
                    <a:bodyPr/>
                    <a:lstStyle/>
                    <a:p>
                      <a:r>
                        <a:rPr lang="en-CA" sz="1800" dirty="0" smtClean="0"/>
                        <a:t>Website found on</a:t>
                      </a:r>
                      <a:endParaRPr lang="en-CA" sz="1800" dirty="0"/>
                    </a:p>
                  </a:txBody>
                  <a:tcPr marL="91439" marR="91439" marT="45669" marB="45669"/>
                </a:tc>
                <a:extLst>
                  <a:ext uri="{0D108BD9-81ED-4DB2-BD59-A6C34878D82A}">
                    <a16:rowId xmlns:a16="http://schemas.microsoft.com/office/drawing/2014/main" val="10000"/>
                  </a:ext>
                </a:extLst>
              </a:tr>
              <a:tr h="365654">
                <a:tc>
                  <a:txBody>
                    <a:bodyPr/>
                    <a:lstStyle/>
                    <a:p>
                      <a:r>
                        <a:rPr lang="en-CA" sz="1800" dirty="0" smtClean="0"/>
                        <a:t>1</a:t>
                      </a:r>
                      <a:endParaRPr lang="en-CA" sz="1800" dirty="0"/>
                    </a:p>
                  </a:txBody>
                  <a:tcPr marL="91439" marR="91439" marT="45669" marB="45669"/>
                </a:tc>
                <a:tc>
                  <a:txBody>
                    <a:bodyPr/>
                    <a:lstStyle/>
                    <a:p>
                      <a:r>
                        <a:rPr lang="en-CA" sz="1800" dirty="0" smtClean="0"/>
                        <a:t>http://www.antartic.org/index.html</a:t>
                      </a:r>
                      <a:endParaRPr lang="en-CA" sz="1800" dirty="0"/>
                    </a:p>
                  </a:txBody>
                  <a:tcPr marL="91439" marR="91439" marT="45669" marB="45669"/>
                </a:tc>
                <a:extLst>
                  <a:ext uri="{0D108BD9-81ED-4DB2-BD59-A6C34878D82A}">
                    <a16:rowId xmlns:a16="http://schemas.microsoft.com/office/drawing/2014/main" val="10001"/>
                  </a:ext>
                </a:extLst>
              </a:tr>
              <a:tr h="365654">
                <a:tc>
                  <a:txBody>
                    <a:bodyPr/>
                    <a:lstStyle/>
                    <a:p>
                      <a:r>
                        <a:rPr lang="en-CA" sz="1800" dirty="0" smtClean="0"/>
                        <a:t>2</a:t>
                      </a:r>
                      <a:endParaRPr lang="en-CA" sz="1800" dirty="0"/>
                    </a:p>
                  </a:txBody>
                  <a:tcPr marL="91439" marR="91439" marT="45669" marB="45669"/>
                </a:tc>
                <a:tc>
                  <a:txBody>
                    <a:bodyPr/>
                    <a:lstStyle/>
                    <a:p>
                      <a:r>
                        <a:rPr lang="en-CA" sz="1800" dirty="0" smtClean="0"/>
                        <a:t>http://www.worldaidforafrica.org/info.html</a:t>
                      </a:r>
                      <a:endParaRPr lang="en-CA" sz="1800" dirty="0"/>
                    </a:p>
                  </a:txBody>
                  <a:tcPr marL="91439" marR="91439" marT="45669" marB="45669"/>
                </a:tc>
                <a:extLst>
                  <a:ext uri="{0D108BD9-81ED-4DB2-BD59-A6C34878D82A}">
                    <a16:rowId xmlns:a16="http://schemas.microsoft.com/office/drawing/2014/main" val="10002"/>
                  </a:ext>
                </a:extLst>
              </a:tr>
              <a:tr h="365654">
                <a:tc>
                  <a:txBody>
                    <a:bodyPr/>
                    <a:lstStyle/>
                    <a:p>
                      <a:r>
                        <a:rPr lang="en-CA" sz="1800" dirty="0" smtClean="0"/>
                        <a:t>3</a:t>
                      </a:r>
                      <a:endParaRPr lang="en-CA" sz="1800" dirty="0"/>
                    </a:p>
                  </a:txBody>
                  <a:tcPr marL="91439" marR="91439" marT="45669" marB="45669"/>
                </a:tc>
                <a:tc>
                  <a:txBody>
                    <a:bodyPr/>
                    <a:lstStyle/>
                    <a:p>
                      <a:r>
                        <a:rPr lang="en-CA" sz="1800" dirty="0" smtClean="0"/>
                        <a:t>http://www.worldwiderefuge.org/animals.html</a:t>
                      </a:r>
                      <a:endParaRPr lang="en-CA" sz="1800" dirty="0"/>
                    </a:p>
                  </a:txBody>
                  <a:tcPr marL="91439" marR="91439" marT="45669" marB="45669"/>
                </a:tc>
                <a:extLst>
                  <a:ext uri="{0D108BD9-81ED-4DB2-BD59-A6C34878D82A}">
                    <a16:rowId xmlns:a16="http://schemas.microsoft.com/office/drawing/2014/main" val="10003"/>
                  </a:ext>
                </a:extLst>
              </a:tr>
              <a:tr h="365654">
                <a:tc>
                  <a:txBody>
                    <a:bodyPr/>
                    <a:lstStyle/>
                    <a:p>
                      <a:r>
                        <a:rPr lang="en-CA" sz="1800" dirty="0" smtClean="0"/>
                        <a:t>4</a:t>
                      </a:r>
                      <a:endParaRPr lang="en-CA" sz="1800" dirty="0"/>
                    </a:p>
                  </a:txBody>
                  <a:tcPr marL="91439" marR="91439" marT="45669" marB="45669"/>
                </a:tc>
                <a:tc>
                  <a:txBody>
                    <a:bodyPr/>
                    <a:lstStyle/>
                    <a:p>
                      <a:r>
                        <a:rPr lang="en-CA" sz="1800" dirty="0" smtClean="0"/>
                        <a:t>http://www.csd.uwo.ca/~lreid/resume.html</a:t>
                      </a:r>
                      <a:endParaRPr lang="en-CA" sz="1800" dirty="0"/>
                    </a:p>
                  </a:txBody>
                  <a:tcPr marL="91439" marR="91439" marT="45669" marB="45669"/>
                </a:tc>
                <a:extLst>
                  <a:ext uri="{0D108BD9-81ED-4DB2-BD59-A6C34878D82A}">
                    <a16:rowId xmlns:a16="http://schemas.microsoft.com/office/drawing/2014/main" val="10004"/>
                  </a:ext>
                </a:extLst>
              </a:tr>
              <a:tr h="365654">
                <a:tc>
                  <a:txBody>
                    <a:bodyPr/>
                    <a:lstStyle/>
                    <a:p>
                      <a:r>
                        <a:rPr lang="en-CA" sz="1800" dirty="0" smtClean="0"/>
                        <a:t>5</a:t>
                      </a:r>
                      <a:endParaRPr lang="en-CA" sz="1800" dirty="0"/>
                    </a:p>
                  </a:txBody>
                  <a:tcPr marL="91439" marR="91439" marT="45669" marB="45669"/>
                </a:tc>
                <a:tc>
                  <a:txBody>
                    <a:bodyPr/>
                    <a:lstStyle/>
                    <a:p>
                      <a:r>
                        <a:rPr lang="en-CA" sz="1800" dirty="0" smtClean="0"/>
                        <a:t>http://www.AnimalsRUs.com</a:t>
                      </a:r>
                      <a:endParaRPr lang="en-CA" sz="1800" dirty="0"/>
                    </a:p>
                  </a:txBody>
                  <a:tcPr marL="91439" marR="91439" marT="45669" marB="45669"/>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Fun with Google</a:t>
            </a:r>
            <a:endParaRPr lang="en-CA" dirty="0">
              <a:solidFill>
                <a:schemeClr val="tx2">
                  <a:satMod val="130000"/>
                </a:schemeClr>
              </a:solidFill>
            </a:endParaRPr>
          </a:p>
        </p:txBody>
      </p:sp>
      <p:sp>
        <p:nvSpPr>
          <p:cNvPr id="14339" name="Content Placeholder 4"/>
          <p:cNvSpPr>
            <a:spLocks noGrp="1"/>
          </p:cNvSpPr>
          <p:nvPr>
            <p:ph idx="1"/>
          </p:nvPr>
        </p:nvSpPr>
        <p:spPr/>
        <p:txBody>
          <a:bodyPr/>
          <a:lstStyle/>
          <a:p>
            <a:pPr eaLnBrk="1" hangingPunct="1"/>
            <a:r>
              <a:rPr lang="en-CA" altLang="en-US" smtClean="0"/>
              <a:t>Type in the following terms to </a:t>
            </a:r>
            <a:r>
              <a:rPr lang="en-CA" altLang="en-US" smtClean="0">
                <a:hlinkClick r:id="rId2"/>
              </a:rPr>
              <a:t>http://www.google.com</a:t>
            </a:r>
            <a:r>
              <a:rPr lang="en-CA" altLang="en-US" smtClean="0"/>
              <a:t> and then for each term, hit the “I’m feeling lucky” button:</a:t>
            </a:r>
          </a:p>
          <a:p>
            <a:pPr lvl="1" eaLnBrk="1" hangingPunct="1"/>
            <a:r>
              <a:rPr lang="en-CA" altLang="en-US" smtClean="0">
                <a:hlinkClick r:id="rId3"/>
              </a:rPr>
              <a:t>elgoog</a:t>
            </a:r>
            <a:endParaRPr lang="en-CA" altLang="en-US" smtClean="0"/>
          </a:p>
          <a:p>
            <a:pPr lvl="1" eaLnBrk="1" hangingPunct="1"/>
            <a:r>
              <a:rPr lang="en-CA" altLang="en-US" smtClean="0"/>
              <a:t>Google gravity – underwater sphere</a:t>
            </a:r>
            <a:endParaRPr lang="en-CA" altLang="en-US" i="1" smtClean="0"/>
          </a:p>
          <a:p>
            <a:pPr lvl="1" eaLnBrk="1" hangingPunct="1"/>
            <a:r>
              <a:rPr lang="en-CA" altLang="en-US" smtClean="0"/>
              <a:t>Chuck Norris google easter egg</a:t>
            </a:r>
          </a:p>
          <a:p>
            <a:pPr lvl="1" eaLnBrk="1" hangingPunct="1"/>
            <a:r>
              <a:rPr lang="en-CA" altLang="en-US" smtClean="0">
                <a:hlinkClick r:id="rId4"/>
              </a:rPr>
              <a:t>http://lmgtfy.com/</a:t>
            </a:r>
            <a:r>
              <a:rPr lang="en-CA" altLang="en-US" smtClean="0"/>
              <a:t> </a:t>
            </a:r>
          </a:p>
          <a:p>
            <a:pPr eaLnBrk="1" hangingPunct="1"/>
            <a:r>
              <a:rPr lang="en-CA" altLang="en-US" smtClean="0">
                <a:hlinkClick r:id="rId5"/>
              </a:rPr>
              <a:t>Something else cool</a:t>
            </a:r>
            <a:endParaRPr lang="en-CA"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85750"/>
            <a:ext cx="8072438" cy="1500188"/>
          </a:xfrm>
        </p:spPr>
        <p:txBody>
          <a:bodyPr>
            <a:normAutofit fontScale="90000"/>
          </a:bodyPr>
          <a:lstStyle/>
          <a:p>
            <a:pPr eaLnBrk="1" fontAlgn="auto" hangingPunct="1">
              <a:spcAft>
                <a:spcPts val="0"/>
              </a:spcAft>
              <a:defRPr/>
            </a:pPr>
            <a:r>
              <a:rPr lang="en-CA" dirty="0" smtClean="0">
                <a:solidFill>
                  <a:schemeClr val="tx2">
                    <a:satMod val="130000"/>
                  </a:schemeClr>
                </a:solidFill>
              </a:rPr>
              <a:t>Part 2: How does the search engine decide which pages to return to the searcher?</a:t>
            </a:r>
            <a:endParaRPr lang="en-CA" dirty="0">
              <a:solidFill>
                <a:schemeClr val="tx2">
                  <a:satMod val="130000"/>
                </a:schemeClr>
              </a:solidFill>
            </a:endParaRPr>
          </a:p>
        </p:txBody>
      </p:sp>
      <p:sp>
        <p:nvSpPr>
          <p:cNvPr id="45059" name="Content Placeholder 2"/>
          <p:cNvSpPr>
            <a:spLocks noGrp="1"/>
          </p:cNvSpPr>
          <p:nvPr>
            <p:ph idx="1"/>
          </p:nvPr>
        </p:nvSpPr>
        <p:spPr>
          <a:xfrm>
            <a:off x="857250" y="1928813"/>
            <a:ext cx="8077200" cy="4668837"/>
          </a:xfrm>
        </p:spPr>
        <p:txBody>
          <a:bodyPr/>
          <a:lstStyle/>
          <a:p>
            <a:pPr eaLnBrk="1" hangingPunct="1"/>
            <a:r>
              <a:rPr lang="en-CA" altLang="en-US" smtClean="0"/>
              <a:t>Uses index to decide which pages have the given keywords</a:t>
            </a:r>
          </a:p>
          <a:p>
            <a:pPr eaLnBrk="1" hangingPunct="1"/>
            <a:r>
              <a:rPr lang="en-CA" altLang="en-US" smtClean="0"/>
              <a:t>Every engine uses slightly different algorithms to decide the order of displaying the returned pages</a:t>
            </a:r>
          </a:p>
          <a:p>
            <a:pPr eaLnBrk="1" hangingPunct="1"/>
            <a:r>
              <a:rPr lang="en-CA" altLang="en-US" smtClean="0"/>
              <a:t>Google uses the “PageRank” algorithm as ONE of the factors to decide what order to present the pages it found to you.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60350"/>
            <a:ext cx="8072437" cy="1143000"/>
          </a:xfrm>
        </p:spPr>
        <p:txBody>
          <a:bodyPr/>
          <a:lstStyle/>
          <a:p>
            <a:pPr>
              <a:defRPr/>
            </a:pPr>
            <a:r>
              <a:rPr lang="en-US" dirty="0" smtClean="0"/>
              <a:t>BG (Before Google…)</a:t>
            </a:r>
            <a:endParaRPr lang="en-US" dirty="0"/>
          </a:p>
        </p:txBody>
      </p:sp>
      <p:sp>
        <p:nvSpPr>
          <p:cNvPr id="3" name="Content Placeholder 2"/>
          <p:cNvSpPr>
            <a:spLocks noGrp="1"/>
          </p:cNvSpPr>
          <p:nvPr>
            <p:ph idx="1"/>
          </p:nvPr>
        </p:nvSpPr>
        <p:spPr>
          <a:xfrm>
            <a:off x="595313" y="1844675"/>
            <a:ext cx="8104187" cy="5184775"/>
          </a:xfrm>
        </p:spPr>
        <p:txBody>
          <a:bodyPr/>
          <a:lstStyle/>
          <a:p>
            <a:pPr>
              <a:defRPr/>
            </a:pPr>
            <a:r>
              <a:rPr lang="en-US" dirty="0" smtClean="0"/>
              <a:t>Around 1990, there was no index, so you had to search EVERYTHING (like looking for a needle in a haystack or looking through a book page by page for one word)</a:t>
            </a:r>
          </a:p>
          <a:p>
            <a:pPr>
              <a:defRPr/>
            </a:pPr>
            <a:r>
              <a:rPr lang="en-US" dirty="0" smtClean="0"/>
              <a:t>Sample Search from early 1990s BEFORE World Wide Web</a:t>
            </a:r>
          </a:p>
          <a:p>
            <a:pPr lvl="1">
              <a:defRPr/>
            </a:pPr>
            <a:r>
              <a:rPr lang="en-US" dirty="0" smtClean="0">
                <a:hlinkClick r:id="rId2"/>
              </a:rPr>
              <a:t>http://www.youtube.com/watch?v=-PshzRzxEOE&amp;t=5m45s</a:t>
            </a:r>
            <a:endParaRPr lang="en-US" dirty="0" smtClean="0"/>
          </a:p>
          <a:p>
            <a:pPr marL="82550" indent="0">
              <a:buFont typeface="Wingdings 2" panose="05020102010507070707" pitchFamily="18" charset="2"/>
              <a:buNone/>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63" y="-171450"/>
            <a:ext cx="8072437" cy="1143000"/>
          </a:xfrm>
        </p:spPr>
        <p:txBody>
          <a:bodyPr/>
          <a:lstStyle/>
          <a:p>
            <a:pPr>
              <a:defRPr/>
            </a:pPr>
            <a:r>
              <a:rPr lang="en-US" dirty="0" smtClean="0"/>
              <a:t>BG (Before Google…)</a:t>
            </a:r>
            <a:endParaRPr lang="en-US" dirty="0"/>
          </a:p>
        </p:txBody>
      </p:sp>
      <p:sp>
        <p:nvSpPr>
          <p:cNvPr id="3" name="Content Placeholder 2"/>
          <p:cNvSpPr>
            <a:spLocks noGrp="1"/>
          </p:cNvSpPr>
          <p:nvPr>
            <p:ph idx="1"/>
          </p:nvPr>
        </p:nvSpPr>
        <p:spPr>
          <a:xfrm>
            <a:off x="627063" y="736600"/>
            <a:ext cx="8337550" cy="6121400"/>
          </a:xfrm>
        </p:spPr>
        <p:txBody>
          <a:bodyPr/>
          <a:lstStyle/>
          <a:p>
            <a:pPr>
              <a:defRPr/>
            </a:pPr>
            <a:r>
              <a:rPr lang="en-US" dirty="0" smtClean="0"/>
              <a:t>Around 1990 webpages were returned just by the file names of the sites and titles stored in the index but NOT the content, e.g. if you searched for “</a:t>
            </a:r>
            <a:r>
              <a:rPr lang="en-US" i="1" dirty="0" smtClean="0">
                <a:solidFill>
                  <a:srgbClr val="C80032"/>
                </a:solidFill>
              </a:rPr>
              <a:t>Dog</a:t>
            </a:r>
            <a:r>
              <a:rPr lang="en-US" dirty="0" smtClean="0"/>
              <a:t>”, you would get things like:</a:t>
            </a:r>
          </a:p>
          <a:p>
            <a:pPr lvl="1">
              <a:defRPr/>
            </a:pPr>
            <a:r>
              <a:rPr lang="en-US" i="1" dirty="0" smtClean="0"/>
              <a:t>www.uwo.ca/dogs.html</a:t>
            </a:r>
          </a:p>
          <a:p>
            <a:pPr lvl="1">
              <a:defRPr/>
            </a:pPr>
            <a:r>
              <a:rPr lang="en-US" i="1" dirty="0" smtClean="0"/>
              <a:t>www.uoft.ca/mydogisgreat.html</a:t>
            </a:r>
            <a:r>
              <a:rPr lang="en-US" dirty="0" smtClean="0"/>
              <a:t> OR </a:t>
            </a:r>
          </a:p>
          <a:p>
            <a:pPr lvl="1">
              <a:defRPr/>
            </a:pPr>
            <a:r>
              <a:rPr lang="en-US" dirty="0" smtClean="0"/>
              <a:t>You might find a URL with a file that had was titled: “The Black Dog” BUT some sites only matched titles if the match was exact (e.g. would only find paper above if user had search for “The Black Dog”)</a:t>
            </a:r>
          </a:p>
          <a:p>
            <a:pPr lvl="1">
              <a:defRPr/>
            </a:pPr>
            <a:r>
              <a:rPr lang="en-US" dirty="0" smtClean="0"/>
              <a:t>Also, wouldn’t find your page if it wasn’t in the index</a:t>
            </a:r>
          </a:p>
          <a:p>
            <a:pPr marL="82550" indent="0">
              <a:buFont typeface="Wingdings 2" panose="05020102010507070707" pitchFamily="18" charset="2"/>
              <a:buNone/>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0"/>
            <a:ext cx="8245475" cy="1143000"/>
          </a:xfrm>
        </p:spPr>
        <p:txBody>
          <a:bodyPr/>
          <a:lstStyle/>
          <a:p>
            <a:pPr eaLnBrk="1" fontAlgn="auto" hangingPunct="1">
              <a:spcAft>
                <a:spcPts val="0"/>
              </a:spcAft>
              <a:defRPr/>
            </a:pPr>
            <a:r>
              <a:rPr lang="en-CA" dirty="0" smtClean="0">
                <a:solidFill>
                  <a:schemeClr val="tx2">
                    <a:satMod val="130000"/>
                  </a:schemeClr>
                </a:solidFill>
              </a:rPr>
              <a:t>BG (Before Google..)</a:t>
            </a:r>
            <a:endParaRPr lang="en-CA" dirty="0">
              <a:solidFill>
                <a:schemeClr val="tx2">
                  <a:satMod val="130000"/>
                </a:schemeClr>
              </a:solidFill>
            </a:endParaRPr>
          </a:p>
        </p:txBody>
      </p:sp>
      <p:sp>
        <p:nvSpPr>
          <p:cNvPr id="3" name="Content Placeholder 2"/>
          <p:cNvSpPr>
            <a:spLocks noGrp="1"/>
          </p:cNvSpPr>
          <p:nvPr>
            <p:ph idx="1"/>
          </p:nvPr>
        </p:nvSpPr>
        <p:spPr>
          <a:xfrm>
            <a:off x="373063" y="908050"/>
            <a:ext cx="8520112" cy="5302250"/>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Then came the </a:t>
            </a:r>
            <a:r>
              <a:rPr lang="en-CA" b="1" dirty="0" smtClean="0"/>
              <a:t>World Wide Web, ~1991</a:t>
            </a:r>
          </a:p>
          <a:p>
            <a:pPr marL="640080" lvl="1" indent="-237744" eaLnBrk="1" fontAlgn="auto" hangingPunct="1">
              <a:spcAft>
                <a:spcPts val="0"/>
              </a:spcAft>
              <a:buFont typeface="Verdana"/>
              <a:buChar char="◦"/>
              <a:defRPr/>
            </a:pPr>
            <a:r>
              <a:rPr lang="en-CA" dirty="0" smtClean="0"/>
              <a:t>Developed by </a:t>
            </a:r>
            <a:r>
              <a:rPr lang="en-CA" b="1" dirty="0">
                <a:solidFill>
                  <a:srgbClr val="C80032"/>
                </a:solidFill>
              </a:rPr>
              <a:t>Tim </a:t>
            </a:r>
            <a:r>
              <a:rPr lang="en-CA" b="1" dirty="0" err="1">
                <a:solidFill>
                  <a:srgbClr val="C80032"/>
                </a:solidFill>
              </a:rPr>
              <a:t>Berners</a:t>
            </a:r>
            <a:r>
              <a:rPr lang="en-CA" b="1" dirty="0">
                <a:solidFill>
                  <a:srgbClr val="C80032"/>
                </a:solidFill>
              </a:rPr>
              <a:t> Lee </a:t>
            </a:r>
            <a:r>
              <a:rPr lang="en-CA" dirty="0" smtClean="0"/>
              <a:t>in Geneva Switzerland</a:t>
            </a:r>
          </a:p>
          <a:p>
            <a:pPr marL="640080" lvl="1" indent="-237744" eaLnBrk="1" fontAlgn="auto" hangingPunct="1">
              <a:spcAft>
                <a:spcPts val="0"/>
              </a:spcAft>
              <a:buFont typeface="Verdana"/>
              <a:buChar char="◦"/>
              <a:defRPr/>
            </a:pPr>
            <a:r>
              <a:rPr lang="en-CA" dirty="0" smtClean="0"/>
              <a:t>Problem: data was difficult to access and exchange for research</a:t>
            </a:r>
          </a:p>
          <a:p>
            <a:pPr marL="640080" lvl="1" indent="-237744" eaLnBrk="1" fontAlgn="auto" hangingPunct="1">
              <a:spcAft>
                <a:spcPts val="0"/>
              </a:spcAft>
              <a:buFont typeface="Verdana"/>
              <a:buChar char="◦"/>
              <a:defRPr/>
            </a:pPr>
            <a:r>
              <a:rPr lang="en-CA" dirty="0" smtClean="0"/>
              <a:t>He worked from several criteria:</a:t>
            </a:r>
          </a:p>
          <a:p>
            <a:pPr marL="886968" lvl="2" eaLnBrk="1" fontAlgn="auto" hangingPunct="1">
              <a:spcAft>
                <a:spcPts val="0"/>
              </a:spcAft>
              <a:buFont typeface="Wingdings 2"/>
              <a:buChar char=""/>
              <a:defRPr/>
            </a:pPr>
            <a:r>
              <a:rPr lang="en-CA" dirty="0" smtClean="0"/>
              <a:t>System must be flexible, work in multiple operating systems</a:t>
            </a:r>
          </a:p>
          <a:p>
            <a:pPr marL="886968" lvl="2" eaLnBrk="1" fontAlgn="auto" hangingPunct="1">
              <a:spcAft>
                <a:spcPts val="0"/>
              </a:spcAft>
              <a:buFont typeface="Wingdings 2"/>
              <a:buChar char=""/>
              <a:defRPr/>
            </a:pPr>
            <a:r>
              <a:rPr lang="en-CA" dirty="0" smtClean="0"/>
              <a:t>System must be capable of recording links between objects</a:t>
            </a:r>
          </a:p>
          <a:p>
            <a:pPr marL="886968" lvl="2" eaLnBrk="1" fontAlgn="auto" hangingPunct="1">
              <a:spcAft>
                <a:spcPts val="0"/>
              </a:spcAft>
              <a:buFont typeface="Wingdings 2"/>
              <a:buChar char=""/>
              <a:defRPr/>
            </a:pPr>
            <a:r>
              <a:rPr lang="en-CA" dirty="0" smtClean="0"/>
              <a:t>System must make it easy to enter and correct information.</a:t>
            </a:r>
          </a:p>
          <a:p>
            <a:pPr marL="640080" lvl="1" indent="-237744" eaLnBrk="1" fontAlgn="auto" hangingPunct="1">
              <a:spcAft>
                <a:spcPts val="0"/>
              </a:spcAft>
              <a:buFont typeface="Verdana"/>
              <a:buChar char="◦"/>
              <a:defRPr/>
            </a:pPr>
            <a:r>
              <a:rPr lang="en-CA" dirty="0" smtClean="0"/>
              <a:t>All papers/files were now all stored in the same standardized manner </a:t>
            </a:r>
            <a:r>
              <a:rPr lang="en-CA" dirty="0" smtClean="0">
                <a:sym typeface="Wingdings" pitchFamily="2" charset="2"/>
              </a:rPr>
              <a:t> html files</a:t>
            </a:r>
          </a:p>
          <a:p>
            <a:pPr marL="640080" lvl="1" indent="-237744" eaLnBrk="1" fontAlgn="auto" hangingPunct="1">
              <a:spcAft>
                <a:spcPts val="0"/>
              </a:spcAft>
              <a:buFont typeface="Verdana"/>
              <a:buChar char="◦"/>
              <a:defRPr/>
            </a:pPr>
            <a:r>
              <a:rPr lang="en-CA" dirty="0" smtClean="0">
                <a:sym typeface="Wingdings" pitchFamily="2" charset="2"/>
              </a:rPr>
              <a:t>Key feature of his initial design  MUST HAVE HYPERLINKS! </a:t>
            </a:r>
          </a:p>
          <a:p>
            <a:pPr marL="886142" lvl="2" indent="-237744" eaLnBrk="1" fontAlgn="auto" hangingPunct="1">
              <a:spcAft>
                <a:spcPts val="0"/>
              </a:spcAft>
              <a:buFont typeface="Verdana"/>
              <a:buChar char="◦"/>
              <a:defRPr/>
            </a:pPr>
            <a:r>
              <a:rPr lang="en-CA" dirty="0" smtClean="0">
                <a:sym typeface="Wingdings" pitchFamily="2" charset="2"/>
              </a:rPr>
              <a:t>User is in control and can jump from one paper to another paper. </a:t>
            </a:r>
            <a:endParaRPr lang="en-CA" dirty="0"/>
          </a:p>
        </p:txBody>
      </p:sp>
      <p:pic>
        <p:nvPicPr>
          <p:cNvPr id="107522" name="Picture 2" descr="Image result for tim berners 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773238"/>
            <a:ext cx="89154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fade">
                                      <p:cBhvr>
                                        <p:cTn id="7" dur="1000"/>
                                        <p:tgtEl>
                                          <p:spTgt spid="107522"/>
                                        </p:tgtEl>
                                      </p:cBhvr>
                                    </p:animEffect>
                                    <p:anim calcmode="lin" valueType="num">
                                      <p:cBhvr>
                                        <p:cTn id="8" dur="1000" fill="hold"/>
                                        <p:tgtEl>
                                          <p:spTgt spid="107522"/>
                                        </p:tgtEl>
                                        <p:attrNameLst>
                                          <p:attrName>ppt_x</p:attrName>
                                        </p:attrNameLst>
                                      </p:cBhvr>
                                      <p:tavLst>
                                        <p:tav tm="0">
                                          <p:val>
                                            <p:strVal val="#ppt_x"/>
                                          </p:val>
                                        </p:tav>
                                        <p:tav tm="100000">
                                          <p:val>
                                            <p:strVal val="#ppt_x"/>
                                          </p:val>
                                        </p:tav>
                                      </p:tavLst>
                                    </p:anim>
                                    <p:anim calcmode="lin" valueType="num">
                                      <p:cBhvr>
                                        <p:cTn id="9" dur="1000" fill="hold"/>
                                        <p:tgtEl>
                                          <p:spTgt spid="10752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500"/>
                                        <p:tgtEl>
                                          <p:spTgt spid="107522"/>
                                        </p:tgtEl>
                                      </p:cBhvr>
                                    </p:animEffect>
                                    <p:set>
                                      <p:cBhvr>
                                        <p:cTn id="14" dur="1" fill="hold">
                                          <p:stCondLst>
                                            <p:cond delay="499"/>
                                          </p:stCondLst>
                                        </p:cTn>
                                        <p:tgtEl>
                                          <p:spTgt spid="10752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588"/>
            <a:ext cx="8072437" cy="1143000"/>
          </a:xfrm>
        </p:spPr>
        <p:txBody>
          <a:bodyPr/>
          <a:lstStyle/>
          <a:p>
            <a:pPr>
              <a:defRPr/>
            </a:pPr>
            <a:r>
              <a:rPr lang="en-US" dirty="0" smtClean="0"/>
              <a:t>BG (Before Google)</a:t>
            </a:r>
            <a:endParaRPr lang="en-US" dirty="0"/>
          </a:p>
        </p:txBody>
      </p:sp>
      <p:sp>
        <p:nvSpPr>
          <p:cNvPr id="3" name="Content Placeholder 2"/>
          <p:cNvSpPr>
            <a:spLocks noGrp="1"/>
          </p:cNvSpPr>
          <p:nvPr>
            <p:ph idx="1"/>
          </p:nvPr>
        </p:nvSpPr>
        <p:spPr>
          <a:xfrm>
            <a:off x="684213" y="981075"/>
            <a:ext cx="8135937" cy="5472113"/>
          </a:xfrm>
        </p:spPr>
        <p:txBody>
          <a:bodyPr/>
          <a:lstStyle/>
          <a:p>
            <a:r>
              <a:rPr lang="en-US" altLang="en-US" dirty="0" smtClean="0"/>
              <a:t>Around 1994 some software allowed the user to submit pages they wanted included in the index</a:t>
            </a:r>
          </a:p>
          <a:p>
            <a:r>
              <a:rPr lang="en-US" altLang="en-US" dirty="0" smtClean="0"/>
              <a:t>1994 Yahoo began as a collection of good webpages that included man-made descriptions with each URL. </a:t>
            </a:r>
          </a:p>
          <a:p>
            <a:pPr lvl="1"/>
            <a:r>
              <a:rPr lang="en-US" altLang="en-US" dirty="0" smtClean="0"/>
              <a:t>Had a searchable man-made directory.</a:t>
            </a:r>
          </a:p>
          <a:p>
            <a:pPr lvl="1"/>
            <a:r>
              <a:rPr lang="en-US" altLang="en-US" dirty="0" smtClean="0"/>
              <a:t>Commercial sites could pay to be included. </a:t>
            </a:r>
          </a:p>
          <a:p>
            <a:r>
              <a:rPr lang="en-US" altLang="en-US" dirty="0" smtClean="0"/>
              <a:t>Also in 1994 the indexes that were built began to include ALL the data on the webpage (not just the title or URL)</a:t>
            </a:r>
          </a:p>
        </p:txBody>
      </p:sp>
      <p:pic>
        <p:nvPicPr>
          <p:cNvPr id="4" name="Picture 2" descr="Yahoo homepage 19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771650"/>
            <a:ext cx="52387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8072438" cy="1143001"/>
          </a:xfrm>
        </p:spPr>
        <p:txBody>
          <a:bodyPr/>
          <a:lstStyle/>
          <a:p>
            <a:pPr>
              <a:defRPr/>
            </a:pPr>
            <a:r>
              <a:rPr lang="en-US" dirty="0" smtClean="0"/>
              <a:t>BG (Before Google)</a:t>
            </a:r>
            <a:endParaRPr lang="en-US" dirty="0"/>
          </a:p>
        </p:txBody>
      </p:sp>
      <p:sp>
        <p:nvSpPr>
          <p:cNvPr id="3" name="Content Placeholder 2"/>
          <p:cNvSpPr>
            <a:spLocks noGrp="1"/>
          </p:cNvSpPr>
          <p:nvPr>
            <p:ph idx="1"/>
          </p:nvPr>
        </p:nvSpPr>
        <p:spPr>
          <a:xfrm>
            <a:off x="0" y="620688"/>
            <a:ext cx="8929364" cy="5904655"/>
          </a:xfrm>
        </p:spPr>
        <p:txBody>
          <a:bodyPr/>
          <a:lstStyle/>
          <a:p>
            <a:r>
              <a:rPr lang="en-US" altLang="en-US" dirty="0" smtClean="0"/>
              <a:t>Around 1995</a:t>
            </a:r>
          </a:p>
          <a:p>
            <a:pPr lvl="1"/>
            <a:r>
              <a:rPr lang="en-US" altLang="en-US" dirty="0" smtClean="0"/>
              <a:t>Unlimited bandwidth for the first time</a:t>
            </a:r>
          </a:p>
          <a:p>
            <a:pPr lvl="1"/>
            <a:r>
              <a:rPr lang="en-US" altLang="en-US" dirty="0" smtClean="0"/>
              <a:t>First natural language queries, </a:t>
            </a:r>
            <a:r>
              <a:rPr lang="en-US" altLang="en-US" dirty="0" err="1" smtClean="0"/>
              <a:t>E.g</a:t>
            </a:r>
            <a:r>
              <a:rPr lang="en-US" altLang="en-US" dirty="0" smtClean="0"/>
              <a:t> </a:t>
            </a:r>
            <a:br>
              <a:rPr lang="en-US" altLang="en-US" dirty="0" smtClean="0"/>
            </a:br>
            <a:r>
              <a:rPr lang="en-US" altLang="en-US" dirty="0" smtClean="0"/>
              <a:t>“dog, 1992” </a:t>
            </a:r>
            <a:br>
              <a:rPr lang="en-US" altLang="en-US" dirty="0" smtClean="0"/>
            </a:br>
            <a:r>
              <a:rPr lang="en-US" altLang="en-US" dirty="0" smtClean="0"/>
              <a:t>rather than</a:t>
            </a:r>
            <a:br>
              <a:rPr lang="en-US" altLang="en-US" dirty="0" smtClean="0"/>
            </a:br>
            <a:r>
              <a:rPr lang="en-US" altLang="en-US" dirty="0" smtClean="0"/>
              <a:t> “Select * from index where year=1992 and pet=‘dog’”</a:t>
            </a:r>
          </a:p>
          <a:p>
            <a:pPr lvl="1"/>
            <a:r>
              <a:rPr lang="en-US" altLang="en-US" dirty="0" smtClean="0"/>
              <a:t>Advanced searching techniques such as:</a:t>
            </a:r>
          </a:p>
          <a:p>
            <a:pPr lvl="2"/>
            <a:r>
              <a:rPr lang="en-US" altLang="en-US" dirty="0" smtClean="0"/>
              <a:t>Ca*  would webpages with return Canada, Cats, Calico</a:t>
            </a:r>
          </a:p>
          <a:p>
            <a:pPr lvl="1"/>
            <a:r>
              <a:rPr lang="en-US" altLang="en-US" dirty="0" smtClean="0"/>
              <a:t>Add your URL to the index and it gets added within 24 hours</a:t>
            </a:r>
          </a:p>
          <a:p>
            <a:pPr lvl="1"/>
            <a:r>
              <a:rPr lang="en-US" altLang="en-US" dirty="0" smtClean="0"/>
              <a:t>Results are still just returned mostly randomly or with basic techniques (e.g. the page that contains the word  “dogs” the most would be returned as the first result)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a:xfrm>
            <a:off x="588963" y="1125538"/>
            <a:ext cx="8077200" cy="5072062"/>
          </a:xfrm>
        </p:spPr>
        <p:txBody>
          <a:bodyPr/>
          <a:lstStyle/>
          <a:p>
            <a:r>
              <a:rPr lang="en-US" altLang="en-US" smtClean="0"/>
              <a:t>Then in 1996 Larry Page and Sergey Brin start working on the “BackRub” algorithm. The beginnings of:</a:t>
            </a:r>
          </a:p>
          <a:p>
            <a:r>
              <a:rPr lang="en-US" altLang="en-US" smtClean="0"/>
              <a:t>Da… da … da</a:t>
            </a:r>
          </a:p>
          <a:p>
            <a:r>
              <a:rPr lang="en-CA" altLang="en-US" smtClean="0"/>
              <a:t>Based on the idea that “</a:t>
            </a:r>
            <a:r>
              <a:rPr lang="en-CA" altLang="en-US" i="1" smtClean="0">
                <a:solidFill>
                  <a:schemeClr val="accent2"/>
                </a:solidFill>
              </a:rPr>
              <a:t>analyzed the relationships between websites would produce better ranking of results than existing techniques, which ranked results according to the number of times the search term appeared on a page</a:t>
            </a:r>
            <a:r>
              <a:rPr lang="en-CA" altLang="en-US" smtClean="0"/>
              <a:t>”</a:t>
            </a:r>
            <a:r>
              <a:rPr lang="en-CA" altLang="en-US" i="1" smtClean="0"/>
              <a:t> (www.wikipedia.org)</a:t>
            </a:r>
            <a:endParaRPr lang="en-CA" altLang="en-US" smtClean="0"/>
          </a:p>
          <a:p>
            <a:endParaRPr lang="en-US" altLang="en-US" smtClean="0"/>
          </a:p>
        </p:txBody>
      </p:sp>
      <p:pic>
        <p:nvPicPr>
          <p:cNvPr id="95234" name="Picture 2" descr="Image result for google first logo"/>
          <p:cNvPicPr>
            <a:picLocks noChangeAspect="1" noChangeArrowheads="1"/>
          </p:cNvPicPr>
          <p:nvPr/>
        </p:nvPicPr>
        <p:blipFill rotWithShape="1">
          <a:blip r:embed="rId3">
            <a:clrChange>
              <a:clrFrom>
                <a:srgbClr val="FAFAFA"/>
              </a:clrFrom>
              <a:clrTo>
                <a:srgbClr val="FAFAFA">
                  <a:alpha val="0"/>
                </a:srgbClr>
              </a:clrTo>
            </a:clrChange>
            <a:extLst>
              <a:ext uri="{28A0092B-C50C-407E-A947-70E740481C1C}">
                <a14:useLocalDpi xmlns:a14="http://schemas.microsoft.com/office/drawing/2010/main" val="0"/>
              </a:ext>
            </a:extLst>
          </a:blip>
          <a:srcRect l="13794" t="25706" r="15396" b="31062"/>
          <a:stretch/>
        </p:blipFill>
        <p:spPr bwMode="auto">
          <a:xfrm>
            <a:off x="465730" y="2924944"/>
            <a:ext cx="8324555" cy="2909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9" presetID="31" presetClass="entr" presetSubtype="0" fill="hold" nodeType="withEffect">
                                  <p:stCondLst>
                                    <p:cond delay="0"/>
                                  </p:stCondLst>
                                  <p:childTnLst>
                                    <p:set>
                                      <p:cBhvr>
                                        <p:cTn id="10" dur="1" fill="hold">
                                          <p:stCondLst>
                                            <p:cond delay="0"/>
                                          </p:stCondLst>
                                        </p:cTn>
                                        <p:tgtEl>
                                          <p:spTgt spid="95234"/>
                                        </p:tgtEl>
                                        <p:attrNameLst>
                                          <p:attrName>style.visibility</p:attrName>
                                        </p:attrNameLst>
                                      </p:cBhvr>
                                      <p:to>
                                        <p:strVal val="visible"/>
                                      </p:to>
                                    </p:set>
                                    <p:anim calcmode="lin" valueType="num">
                                      <p:cBhvr>
                                        <p:cTn id="11" dur="1500" fill="hold"/>
                                        <p:tgtEl>
                                          <p:spTgt spid="95234"/>
                                        </p:tgtEl>
                                        <p:attrNameLst>
                                          <p:attrName>ppt_w</p:attrName>
                                        </p:attrNameLst>
                                      </p:cBhvr>
                                      <p:tavLst>
                                        <p:tav tm="0">
                                          <p:val>
                                            <p:fltVal val="0"/>
                                          </p:val>
                                        </p:tav>
                                        <p:tav tm="100000">
                                          <p:val>
                                            <p:strVal val="#ppt_w"/>
                                          </p:val>
                                        </p:tav>
                                      </p:tavLst>
                                    </p:anim>
                                    <p:anim calcmode="lin" valueType="num">
                                      <p:cBhvr>
                                        <p:cTn id="12" dur="1500" fill="hold"/>
                                        <p:tgtEl>
                                          <p:spTgt spid="95234"/>
                                        </p:tgtEl>
                                        <p:attrNameLst>
                                          <p:attrName>ppt_h</p:attrName>
                                        </p:attrNameLst>
                                      </p:cBhvr>
                                      <p:tavLst>
                                        <p:tav tm="0">
                                          <p:val>
                                            <p:fltVal val="0"/>
                                          </p:val>
                                        </p:tav>
                                        <p:tav tm="100000">
                                          <p:val>
                                            <p:strVal val="#ppt_h"/>
                                          </p:val>
                                        </p:tav>
                                      </p:tavLst>
                                    </p:anim>
                                    <p:anim calcmode="lin" valueType="num">
                                      <p:cBhvr>
                                        <p:cTn id="13" dur="1500" fill="hold"/>
                                        <p:tgtEl>
                                          <p:spTgt spid="95234"/>
                                        </p:tgtEl>
                                        <p:attrNameLst>
                                          <p:attrName>style.rotation</p:attrName>
                                        </p:attrNameLst>
                                      </p:cBhvr>
                                      <p:tavLst>
                                        <p:tav tm="0">
                                          <p:val>
                                            <p:fltVal val="90"/>
                                          </p:val>
                                        </p:tav>
                                        <p:tav tm="100000">
                                          <p:val>
                                            <p:fltVal val="0"/>
                                          </p:val>
                                        </p:tav>
                                      </p:tavLst>
                                    </p:anim>
                                    <p:animEffect transition="in" filter="fade">
                                      <p:cBhvr>
                                        <p:cTn id="14" dur="1500"/>
                                        <p:tgtEl>
                                          <p:spTgt spid="952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95234"/>
                                        </p:tgtEl>
                                      </p:cBhvr>
                                    </p:animEffect>
                                    <p:set>
                                      <p:cBhvr>
                                        <p:cTn id="19" dur="1" fill="hold">
                                          <p:stCondLst>
                                            <p:cond delay="499"/>
                                          </p:stCondLst>
                                        </p:cTn>
                                        <p:tgtEl>
                                          <p:spTgt spid="9523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What is Google’s </a:t>
            </a:r>
            <a:r>
              <a:rPr lang="en-CA" dirty="0" err="1" smtClean="0">
                <a:solidFill>
                  <a:schemeClr val="tx2">
                    <a:satMod val="130000"/>
                  </a:schemeClr>
                </a:solidFill>
              </a:rPr>
              <a:t>PageRank</a:t>
            </a:r>
            <a:r>
              <a:rPr lang="en-CA" dirty="0" smtClean="0">
                <a:solidFill>
                  <a:schemeClr val="tx2">
                    <a:satMod val="130000"/>
                  </a:schemeClr>
                </a:solidFill>
              </a:rPr>
              <a:t> Algorithm?</a:t>
            </a:r>
            <a:endParaRPr lang="en-CA" dirty="0">
              <a:solidFill>
                <a:schemeClr val="tx2">
                  <a:satMod val="130000"/>
                </a:schemeClr>
              </a:solidFill>
            </a:endParaRPr>
          </a:p>
        </p:txBody>
      </p:sp>
      <p:sp>
        <p:nvSpPr>
          <p:cNvPr id="52227" name="Content Placeholder 2"/>
          <p:cNvSpPr>
            <a:spLocks noGrp="1"/>
          </p:cNvSpPr>
          <p:nvPr>
            <p:ph idx="1"/>
          </p:nvPr>
        </p:nvSpPr>
        <p:spPr/>
        <p:txBody>
          <a:bodyPr/>
          <a:lstStyle/>
          <a:p>
            <a:pPr eaLnBrk="1" hangingPunct="1"/>
            <a:r>
              <a:rPr lang="en-CA" altLang="en-US" smtClean="0"/>
              <a:t>Algorithm gives each webpage returned from the keyword search a weight between 0 and 1. </a:t>
            </a:r>
          </a:p>
          <a:p>
            <a:pPr eaLnBrk="1" hangingPunct="1"/>
            <a:r>
              <a:rPr lang="en-CA" altLang="en-US" smtClean="0"/>
              <a:t>The higher the weight given to the page, the more likely it is that this page will be displayed first to you.</a:t>
            </a:r>
          </a:p>
          <a:p>
            <a:pPr eaLnBrk="1" hangingPunct="1"/>
            <a:r>
              <a:rPr lang="en-CA" altLang="en-US" b="1" smtClean="0">
                <a:solidFill>
                  <a:schemeClr val="accent1"/>
                </a:solidFill>
              </a:rPr>
              <a:t>Question: How is the weighting done?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838" y="238125"/>
            <a:ext cx="8074025" cy="1143000"/>
          </a:xfrm>
        </p:spPr>
        <p:txBody>
          <a:bodyPr>
            <a:normAutofit fontScale="90000"/>
          </a:bodyPr>
          <a:lstStyle/>
          <a:p>
            <a:pPr>
              <a:defRPr/>
            </a:pPr>
            <a:r>
              <a:rPr lang="en-CA" dirty="0" smtClean="0"/>
              <a:t>How do we, as humans, decide who or what is “important”</a:t>
            </a:r>
            <a:r>
              <a:rPr lang="en-CA" dirty="0" smtClean="0">
                <a:solidFill>
                  <a:schemeClr val="tx2">
                    <a:satMod val="130000"/>
                  </a:schemeClr>
                </a:solidFill>
              </a:rPr>
              <a:t> ?</a:t>
            </a:r>
            <a:br>
              <a:rPr lang="en-CA" dirty="0" smtClean="0">
                <a:solidFill>
                  <a:schemeClr val="tx2">
                    <a:satMod val="130000"/>
                  </a:schemeClr>
                </a:solidFill>
              </a:rPr>
            </a:br>
            <a:r>
              <a:rPr lang="en-CA" dirty="0" smtClean="0">
                <a:solidFill>
                  <a:schemeClr val="accent1"/>
                </a:solidFill>
              </a:rPr>
              <a:t>CLICKER QUESTION</a:t>
            </a:r>
            <a:endParaRPr lang="en-CA" dirty="0">
              <a:solidFill>
                <a:schemeClr val="accent1"/>
              </a:solidFill>
            </a:endParaRPr>
          </a:p>
        </p:txBody>
      </p:sp>
      <p:pic>
        <p:nvPicPr>
          <p:cNvPr id="53251" name="Picture 6" descr="http://www.foodsubs.com/Photos/apple-braebu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487863"/>
            <a:ext cx="30670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8" descr="http://1.bp.blogspot.com/_m2xy-cHMH3o/TGDeRJpCv0I/AAAAAAAAAOk/wOW2p4ZWpbY/s1600/passion-fru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064125"/>
            <a:ext cx="27559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32500" y="2006600"/>
            <a:ext cx="2663825" cy="2862263"/>
          </a:xfrm>
          <a:prstGeom prst="rect">
            <a:avLst/>
          </a:prstGeom>
          <a:noFill/>
        </p:spPr>
        <p:txBody>
          <a:bodyPr>
            <a:spAutoFit/>
          </a:bodyPr>
          <a:lstStyle/>
          <a:p>
            <a:pPr eaLnBrk="1" hangingPunct="1">
              <a:defRPr/>
            </a:pPr>
            <a:r>
              <a:rPr lang="en-CA" dirty="0">
                <a:latin typeface="Arial" charset="0"/>
              </a:rPr>
              <a:t>Guy A or Guy B </a:t>
            </a:r>
            <a:r>
              <a:rPr lang="en-CA" dirty="0">
                <a:solidFill>
                  <a:schemeClr val="tx2">
                    <a:satMod val="130000"/>
                  </a:schemeClr>
                </a:solidFill>
                <a:latin typeface="Arial" charset="0"/>
              </a:rPr>
              <a:t>?</a:t>
            </a:r>
          </a:p>
          <a:p>
            <a:pPr eaLnBrk="1" hangingPunct="1">
              <a:defRPr/>
            </a:pPr>
            <a:r>
              <a:rPr lang="en-CA" dirty="0">
                <a:solidFill>
                  <a:schemeClr val="tx2">
                    <a:satMod val="130000"/>
                  </a:schemeClr>
                </a:solidFill>
                <a:latin typeface="Arial" charset="0"/>
              </a:rPr>
              <a:t>Does the guy get to tell us he is important or do we decide?</a:t>
            </a:r>
          </a:p>
          <a:p>
            <a:pPr eaLnBrk="1" hangingPunct="1">
              <a:defRPr/>
            </a:pPr>
            <a:r>
              <a:rPr lang="en-CA" dirty="0">
                <a:solidFill>
                  <a:schemeClr val="tx2">
                    <a:satMod val="130000"/>
                  </a:schemeClr>
                </a:solidFill>
                <a:latin typeface="Arial" charset="0"/>
              </a:rPr>
              <a:t>Q1. Do you know Guy A</a:t>
            </a:r>
          </a:p>
          <a:p>
            <a:pPr eaLnBrk="1" hangingPunct="1">
              <a:defRPr/>
            </a:pPr>
            <a:r>
              <a:rPr lang="en-CA" dirty="0">
                <a:solidFill>
                  <a:schemeClr val="tx2">
                    <a:satMod val="130000"/>
                  </a:schemeClr>
                </a:solidFill>
                <a:latin typeface="Arial" charset="0"/>
              </a:rPr>
              <a:t>Q2. Do you know Guy B</a:t>
            </a:r>
          </a:p>
          <a:p>
            <a:pPr eaLnBrk="1" hangingPunct="1">
              <a:defRPr/>
            </a:pPr>
            <a:r>
              <a:rPr lang="en-CA" dirty="0">
                <a:solidFill>
                  <a:schemeClr val="tx2">
                    <a:satMod val="130000"/>
                  </a:schemeClr>
                </a:solidFill>
                <a:latin typeface="Arial" charset="0"/>
              </a:rPr>
              <a:t>Activity: Google this: </a:t>
            </a:r>
            <a:r>
              <a:rPr lang="en-US" dirty="0">
                <a:solidFill>
                  <a:schemeClr val="tx2">
                    <a:satMod val="130000"/>
                  </a:schemeClr>
                </a:solidFill>
                <a:latin typeface="Arial" charset="0"/>
              </a:rPr>
              <a:t>who are some handsome actors in Hollywood </a:t>
            </a:r>
            <a:endParaRPr lang="en-CA" dirty="0">
              <a:latin typeface="Arial" charset="0"/>
            </a:endParaRPr>
          </a:p>
        </p:txBody>
      </p:sp>
      <p:sp>
        <p:nvSpPr>
          <p:cNvPr id="53254" name="Content Placeholder 9"/>
          <p:cNvSpPr>
            <a:spLocks noGrp="1"/>
          </p:cNvSpPr>
          <p:nvPr>
            <p:ph idx="1"/>
          </p:nvPr>
        </p:nvSpPr>
        <p:spPr>
          <a:xfrm>
            <a:off x="1047750" y="2182813"/>
            <a:ext cx="8077200" cy="342900"/>
          </a:xfrm>
        </p:spPr>
        <p:txBody>
          <a:bodyPr/>
          <a:lstStyle/>
          <a:p>
            <a:pPr>
              <a:buFont typeface="Wingdings 2" panose="05020102010507070707" pitchFamily="18" charset="2"/>
              <a:buNone/>
            </a:pPr>
            <a:r>
              <a:rPr lang="en-CA" altLang="en-US" smtClean="0"/>
              <a:t>A1                 B1</a:t>
            </a:r>
          </a:p>
          <a:p>
            <a:pPr>
              <a:buFont typeface="Wingdings 2" panose="05020102010507070707" pitchFamily="18" charset="2"/>
              <a:buNone/>
            </a:pPr>
            <a:endParaRPr lang="en-CA" altLang="en-US" smtClean="0"/>
          </a:p>
          <a:p>
            <a:pPr>
              <a:buFont typeface="Wingdings 2" panose="05020102010507070707" pitchFamily="18" charset="2"/>
              <a:buNone/>
            </a:pPr>
            <a:endParaRPr lang="en-CA" altLang="en-US" smtClean="0"/>
          </a:p>
          <a:p>
            <a:pPr>
              <a:buFont typeface="Wingdings 2" panose="05020102010507070707" pitchFamily="18" charset="2"/>
              <a:buNone/>
            </a:pPr>
            <a:endParaRPr lang="en-CA" altLang="en-US" smtClean="0"/>
          </a:p>
          <a:p>
            <a:pPr>
              <a:buFont typeface="Wingdings 2" panose="05020102010507070707" pitchFamily="18" charset="2"/>
              <a:buNone/>
            </a:pPr>
            <a:r>
              <a:rPr lang="en-CA" altLang="en-US" smtClean="0"/>
              <a:t>A2                  B2</a:t>
            </a:r>
          </a:p>
        </p:txBody>
      </p:sp>
      <p:sp>
        <p:nvSpPr>
          <p:cNvPr id="53255" name="TextBox 10"/>
          <p:cNvSpPr txBox="1">
            <a:spLocks noChangeArrowheads="1"/>
          </p:cNvSpPr>
          <p:nvPr/>
        </p:nvSpPr>
        <p:spPr bwMode="auto">
          <a:xfrm>
            <a:off x="6156325" y="5640388"/>
            <a:ext cx="2987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latin typeface="Arial" panose="020B0604020202020204" pitchFamily="34" charset="0"/>
              </a:rPr>
              <a:t>What is the name of A?</a:t>
            </a:r>
          </a:p>
          <a:p>
            <a:pPr eaLnBrk="1" hangingPunct="1">
              <a:spcBef>
                <a:spcPct val="0"/>
              </a:spcBef>
              <a:buClrTx/>
              <a:buSzTx/>
              <a:buFontTx/>
              <a:buNone/>
            </a:pPr>
            <a:r>
              <a:rPr lang="en-CA" altLang="en-US" sz="1800">
                <a:latin typeface="Arial" panose="020B0604020202020204" pitchFamily="34" charset="0"/>
              </a:rPr>
              <a:t>What is the name of B?</a:t>
            </a:r>
          </a:p>
        </p:txBody>
      </p:sp>
      <p:pic>
        <p:nvPicPr>
          <p:cNvPr id="53256" name="Picture 11" descr="http://www.hollywoodreporter.com/sites/default/files/imagecache/blog_post_349_width/2014/05/channing_tat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182813"/>
            <a:ext cx="159385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3" descr="http://content.answcdn.com/main/content/img/getty/1/7/27169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327275"/>
            <a:ext cx="16573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le:PageRanks-Exampl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0"/>
            <a:ext cx="7086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2"/>
          <p:cNvSpPr txBox="1">
            <a:spLocks noChangeArrowheads="1"/>
          </p:cNvSpPr>
          <p:nvPr/>
        </p:nvSpPr>
        <p:spPr bwMode="auto">
          <a:xfrm>
            <a:off x="936625" y="5429250"/>
            <a:ext cx="81010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b="1">
                <a:solidFill>
                  <a:schemeClr val="accent1"/>
                </a:solidFill>
                <a:latin typeface="Arial" panose="020B0604020202020204" pitchFamily="34" charset="0"/>
              </a:rPr>
              <a:t>QUESTIONS:</a:t>
            </a:r>
          </a:p>
          <a:p>
            <a:pPr eaLnBrk="1" hangingPunct="1">
              <a:spcBef>
                <a:spcPct val="0"/>
              </a:spcBef>
              <a:buClrTx/>
              <a:buSzTx/>
              <a:buFont typeface="Arial" panose="020B0604020202020204" pitchFamily="34" charset="0"/>
              <a:buChar char="•"/>
            </a:pPr>
            <a:r>
              <a:rPr lang="en-CA" altLang="en-US" sz="1800" b="1">
                <a:solidFill>
                  <a:schemeClr val="accent1"/>
                </a:solidFill>
                <a:latin typeface="Arial" panose="020B0604020202020204" pitchFamily="34" charset="0"/>
              </a:rPr>
              <a:t>Which site has the highest ranking? Why do you think it has the highest ranking?</a:t>
            </a:r>
          </a:p>
          <a:p>
            <a:pPr eaLnBrk="1" hangingPunct="1">
              <a:spcBef>
                <a:spcPct val="0"/>
              </a:spcBef>
              <a:buClrTx/>
              <a:buSzTx/>
              <a:buFont typeface="Arial" panose="020B0604020202020204" pitchFamily="34" charset="0"/>
              <a:buChar char="•"/>
            </a:pPr>
            <a:r>
              <a:rPr lang="en-CA" altLang="en-US" sz="1800" b="1">
                <a:solidFill>
                  <a:schemeClr val="accent1"/>
                </a:solidFill>
                <a:latin typeface="Arial" panose="020B0604020202020204" pitchFamily="34" charset="0"/>
              </a:rPr>
              <a:t>Which site has the second highest ranking? Why do you think it is second highest?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Overview of Today’s Topics</a:t>
            </a:r>
            <a:endParaRPr lang="en-CA" dirty="0">
              <a:solidFill>
                <a:schemeClr val="tx2">
                  <a:satMod val="130000"/>
                </a:schemeClr>
              </a:solidFill>
            </a:endParaRPr>
          </a:p>
        </p:txBody>
      </p:sp>
      <p:sp>
        <p:nvSpPr>
          <p:cNvPr id="15363" name="Content Placeholder 2"/>
          <p:cNvSpPr>
            <a:spLocks noGrp="1"/>
          </p:cNvSpPr>
          <p:nvPr>
            <p:ph idx="1"/>
          </p:nvPr>
        </p:nvSpPr>
        <p:spPr>
          <a:xfrm>
            <a:off x="857250" y="1285875"/>
            <a:ext cx="7858125" cy="5429250"/>
          </a:xfrm>
        </p:spPr>
        <p:txBody>
          <a:bodyPr/>
          <a:lstStyle/>
          <a:p>
            <a:pPr eaLnBrk="1" hangingPunct="1"/>
            <a:r>
              <a:rPr lang="en-CA" altLang="en-US" smtClean="0"/>
              <a:t>Announcements</a:t>
            </a:r>
          </a:p>
          <a:p>
            <a:pPr eaLnBrk="1" hangingPunct="1"/>
            <a:r>
              <a:rPr lang="en-CA" altLang="en-US" smtClean="0"/>
              <a:t>Using a table for simple layout</a:t>
            </a:r>
          </a:p>
          <a:p>
            <a:pPr eaLnBrk="1" hangingPunct="1"/>
            <a:r>
              <a:rPr lang="en-CA" altLang="en-US" smtClean="0"/>
              <a:t>Publishing your webpage</a:t>
            </a:r>
          </a:p>
          <a:p>
            <a:pPr eaLnBrk="1" hangingPunct="1"/>
            <a:r>
              <a:rPr lang="en-CA" altLang="en-US" smtClean="0"/>
              <a:t>Page Rank Algorithm</a:t>
            </a:r>
          </a:p>
          <a:p>
            <a:pPr eaLnBrk="1" hangingPunct="1"/>
            <a:r>
              <a:rPr lang="en-CA" altLang="en-US" smtClean="0"/>
              <a:t>Searching</a:t>
            </a:r>
          </a:p>
          <a:p>
            <a:pPr eaLnBrk="1" hangingPunct="1"/>
            <a:r>
              <a:rPr lang="en-CA" altLang="en-US" smtClean="0"/>
              <a:t>Review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sz="3200" dirty="0" smtClean="0">
                <a:solidFill>
                  <a:schemeClr val="tx2">
                    <a:satMod val="130000"/>
                  </a:schemeClr>
                </a:solidFill>
              </a:rPr>
              <a:t>How </a:t>
            </a:r>
            <a:r>
              <a:rPr lang="en-CA" sz="3200" dirty="0" err="1" smtClean="0">
                <a:solidFill>
                  <a:schemeClr val="tx2">
                    <a:satMod val="130000"/>
                  </a:schemeClr>
                </a:solidFill>
              </a:rPr>
              <a:t>PageRank</a:t>
            </a:r>
            <a:r>
              <a:rPr lang="en-CA" sz="3200" dirty="0" smtClean="0">
                <a:solidFill>
                  <a:schemeClr val="tx2">
                    <a:satMod val="130000"/>
                  </a:schemeClr>
                </a:solidFill>
              </a:rPr>
              <a:t> Works – A simple world with only FOUR pages on the entire Internet!</a:t>
            </a:r>
            <a:endParaRPr lang="en-CA" sz="3200" dirty="0">
              <a:solidFill>
                <a:schemeClr val="tx2">
                  <a:satMod val="130000"/>
                </a:schemeClr>
              </a:solidFill>
            </a:endParaRPr>
          </a:p>
        </p:txBody>
      </p:sp>
      <p:sp>
        <p:nvSpPr>
          <p:cNvPr id="3" name="Content Placeholder 2"/>
          <p:cNvSpPr>
            <a:spLocks noGrp="1"/>
          </p:cNvSpPr>
          <p:nvPr>
            <p:ph idx="1"/>
          </p:nvPr>
        </p:nvSpPr>
        <p:spPr>
          <a:xfrm>
            <a:off x="857250" y="1285875"/>
            <a:ext cx="8077200" cy="5286375"/>
          </a:xfrm>
        </p:spPr>
        <p:txBody>
          <a:bodyPr>
            <a:normAutofit fontScale="77500" lnSpcReduction="20000"/>
          </a:bodyPr>
          <a:lstStyle/>
          <a:p>
            <a:pPr marL="365760" lvl="1" indent="-283464" eaLnBrk="1" fontAlgn="auto" hangingPunct="1">
              <a:spcBef>
                <a:spcPts val="600"/>
              </a:spcBef>
              <a:spcAft>
                <a:spcPts val="0"/>
              </a:spcAft>
              <a:buSzPct val="80000"/>
              <a:buFont typeface="Wingdings 2"/>
              <a:buChar char=""/>
              <a:defRPr/>
            </a:pPr>
            <a:r>
              <a:rPr lang="en-CA" dirty="0" smtClean="0"/>
              <a:t>First, assume we only have 4 pages, Page A, Page B, Page C and Page D on the Internet to simplify this. </a:t>
            </a:r>
          </a:p>
          <a:p>
            <a:pPr marL="365760" lvl="1" indent="-283464" eaLnBrk="1" fontAlgn="auto" hangingPunct="1">
              <a:spcBef>
                <a:spcPts val="600"/>
              </a:spcBef>
              <a:spcAft>
                <a:spcPts val="0"/>
              </a:spcAft>
              <a:buSzPct val="80000"/>
              <a:buFont typeface="Wingdings 2"/>
              <a:buChar char=""/>
              <a:defRPr/>
            </a:pPr>
            <a:r>
              <a:rPr lang="en-CA" dirty="0" smtClean="0"/>
              <a:t>Each page is given a weight of 0.25 (1 divided by 4)</a:t>
            </a:r>
          </a:p>
          <a:p>
            <a:pPr marL="365760" lvl="1" indent="-283464" eaLnBrk="1" fontAlgn="auto" hangingPunct="1">
              <a:spcBef>
                <a:spcPts val="600"/>
              </a:spcBef>
              <a:spcAft>
                <a:spcPts val="0"/>
              </a:spcAft>
              <a:buSzPct val="80000"/>
              <a:buFont typeface="Wingdings 2"/>
              <a:buChar char=""/>
              <a:defRPr/>
            </a:pPr>
            <a:r>
              <a:rPr lang="en-CA" b="1" dirty="0" smtClean="0">
                <a:solidFill>
                  <a:schemeClr val="bg2">
                    <a:lumMod val="50000"/>
                  </a:schemeClr>
                </a:solidFill>
              </a:rPr>
              <a:t>Scenario 1: </a:t>
            </a:r>
          </a:p>
          <a:p>
            <a:pPr marL="612648" lvl="2" indent="-283464" eaLnBrk="1" fontAlgn="auto" hangingPunct="1">
              <a:spcBef>
                <a:spcPts val="600"/>
              </a:spcBef>
              <a:spcAft>
                <a:spcPts val="0"/>
              </a:spcAft>
              <a:buSzPct val="80000"/>
              <a:buFont typeface="Wingdings 2"/>
              <a:buChar char=""/>
              <a:defRPr/>
            </a:pPr>
            <a:r>
              <a:rPr lang="en-CA" dirty="0" smtClean="0"/>
              <a:t>Pages B, C, and D all have a link to Page A. (Thus page A must be very useful because everyone is pointing at it). </a:t>
            </a:r>
          </a:p>
          <a:p>
            <a:pPr marL="612648" lvl="2" indent="-283464" eaLnBrk="1" fontAlgn="auto" hangingPunct="1">
              <a:spcBef>
                <a:spcPts val="600"/>
              </a:spcBef>
              <a:spcAft>
                <a:spcPts val="0"/>
              </a:spcAft>
              <a:buSzPct val="80000"/>
              <a:buFont typeface="Wingdings 2"/>
              <a:buChar char=""/>
              <a:defRPr/>
            </a:pPr>
            <a:r>
              <a:rPr lang="en-CA" dirty="0" smtClean="0"/>
              <a:t>Then pages B, C and D are each giving their 0.25 rank to A, so A gets a ranking of </a:t>
            </a:r>
            <a:r>
              <a:rPr lang="en-CA" b="1" dirty="0" smtClean="0">
                <a:solidFill>
                  <a:schemeClr val="accent1"/>
                </a:solidFill>
              </a:rPr>
              <a:t>0.75</a:t>
            </a:r>
            <a:endParaRPr lang="en-CA" dirty="0" smtClean="0"/>
          </a:p>
          <a:p>
            <a:pPr marL="365760" lvl="1" indent="-283464" eaLnBrk="1" fontAlgn="auto" hangingPunct="1">
              <a:spcBef>
                <a:spcPts val="600"/>
              </a:spcBef>
              <a:spcAft>
                <a:spcPts val="0"/>
              </a:spcAft>
              <a:buSzPct val="80000"/>
              <a:buFont typeface="Wingdings 2"/>
              <a:buChar char=""/>
              <a:defRPr/>
            </a:pPr>
            <a:r>
              <a:rPr lang="en-CA" b="1" dirty="0" smtClean="0">
                <a:solidFill>
                  <a:schemeClr val="bg2">
                    <a:lumMod val="50000"/>
                  </a:schemeClr>
                </a:solidFill>
              </a:rPr>
              <a:t>Scenario 2:</a:t>
            </a:r>
          </a:p>
          <a:p>
            <a:pPr marL="612648" lvl="2" indent="-283464" eaLnBrk="1" fontAlgn="auto" hangingPunct="1">
              <a:spcBef>
                <a:spcPts val="600"/>
              </a:spcBef>
              <a:spcAft>
                <a:spcPts val="0"/>
              </a:spcAft>
              <a:buSzPct val="80000"/>
              <a:buFont typeface="Wingdings 2"/>
              <a:buChar char=""/>
              <a:defRPr/>
            </a:pPr>
            <a:r>
              <a:rPr lang="en-CA" dirty="0" smtClean="0"/>
              <a:t>Page B links to A and C (0.25 divided between 2 pages)</a:t>
            </a:r>
          </a:p>
          <a:p>
            <a:pPr marL="612648" lvl="2" indent="-283464" eaLnBrk="1" fontAlgn="auto" hangingPunct="1">
              <a:spcBef>
                <a:spcPts val="600"/>
              </a:spcBef>
              <a:spcAft>
                <a:spcPts val="0"/>
              </a:spcAft>
              <a:buSzPct val="80000"/>
              <a:buFont typeface="Wingdings 2"/>
              <a:buChar char=""/>
              <a:defRPr/>
            </a:pPr>
            <a:r>
              <a:rPr lang="en-CA" dirty="0" smtClean="0"/>
              <a:t>Page C just links to A (all of 0.25 goes to A)</a:t>
            </a:r>
          </a:p>
          <a:p>
            <a:pPr marL="612648" lvl="2" indent="-283464" eaLnBrk="1" fontAlgn="auto" hangingPunct="1">
              <a:spcBef>
                <a:spcPts val="600"/>
              </a:spcBef>
              <a:spcAft>
                <a:spcPts val="0"/>
              </a:spcAft>
              <a:buSzPct val="80000"/>
              <a:buFont typeface="Wingdings 2"/>
              <a:buChar char=""/>
              <a:defRPr/>
            </a:pPr>
            <a:r>
              <a:rPr lang="en-CA" dirty="0" smtClean="0"/>
              <a:t>Page D links to A, B and C (0.25 divide between 3 pages)</a:t>
            </a:r>
          </a:p>
          <a:p>
            <a:pPr marL="612648" lvl="2" indent="-283464" eaLnBrk="1" fontAlgn="auto" hangingPunct="1">
              <a:spcBef>
                <a:spcPts val="600"/>
              </a:spcBef>
              <a:spcAft>
                <a:spcPts val="0"/>
              </a:spcAft>
              <a:buSzPct val="80000"/>
              <a:buFont typeface="Wingdings 2"/>
              <a:buChar char=""/>
              <a:defRPr/>
            </a:pPr>
            <a:r>
              <a:rPr lang="en-CA" dirty="0" smtClean="0"/>
              <a:t>The Weight of A is now:</a:t>
            </a:r>
          </a:p>
          <a:p>
            <a:pPr marL="822960" lvl="3" indent="-283464" eaLnBrk="1" fontAlgn="auto" hangingPunct="1">
              <a:spcBef>
                <a:spcPts val="600"/>
              </a:spcBef>
              <a:spcAft>
                <a:spcPts val="0"/>
              </a:spcAft>
              <a:buClr>
                <a:schemeClr val="accent3"/>
              </a:buClr>
              <a:buSzPct val="80000"/>
              <a:buFont typeface="Wingdings 2"/>
              <a:buChar char=""/>
              <a:defRPr/>
            </a:pPr>
            <a:r>
              <a:rPr lang="en-CA" dirty="0" smtClean="0"/>
              <a:t>0.25/2 (Bs ranking ) + 0.25 (Cs ranking) + 0.25/3 (Ds ranking)</a:t>
            </a:r>
          </a:p>
          <a:p>
            <a:pPr marL="822960" lvl="3" indent="-283464" eaLnBrk="1" fontAlgn="auto" hangingPunct="1">
              <a:spcBef>
                <a:spcPts val="600"/>
              </a:spcBef>
              <a:spcAft>
                <a:spcPts val="0"/>
              </a:spcAft>
              <a:buClr>
                <a:schemeClr val="accent3"/>
              </a:buClr>
              <a:buSzPct val="80000"/>
              <a:buFont typeface="Wingdings 2"/>
              <a:buChar char=""/>
              <a:defRPr/>
            </a:pPr>
            <a:r>
              <a:rPr lang="en-CA" dirty="0" smtClean="0"/>
              <a:t>0.125 +0.25 + 0.083 =</a:t>
            </a:r>
            <a:r>
              <a:rPr lang="en-CA" b="1" dirty="0" smtClean="0">
                <a:solidFill>
                  <a:schemeClr val="accent1"/>
                </a:solidFill>
              </a:rPr>
              <a:t> 0.458</a:t>
            </a:r>
          </a:p>
          <a:p>
            <a:pPr marL="365760" lvl="1" indent="-283464" eaLnBrk="1" fontAlgn="auto" hangingPunct="1">
              <a:spcBef>
                <a:spcPts val="600"/>
              </a:spcBef>
              <a:spcAft>
                <a:spcPts val="0"/>
              </a:spcAft>
              <a:buSzPct val="80000"/>
              <a:buFont typeface="Wingdings 2"/>
              <a:buChar char=""/>
              <a:defRPr/>
            </a:pPr>
            <a:r>
              <a:rPr lang="en-CA" b="1" dirty="0" smtClean="0">
                <a:solidFill>
                  <a:schemeClr val="accent2"/>
                </a:solidFill>
              </a:rPr>
              <a:t>THUS, pages with lots of links pointing at them, must be important so they get the highest weight/ranking</a:t>
            </a:r>
          </a:p>
        </p:txBody>
      </p:sp>
      <p:sp>
        <p:nvSpPr>
          <p:cNvPr id="4" name="Oval 3"/>
          <p:cNvSpPr/>
          <p:nvPr/>
        </p:nvSpPr>
        <p:spPr>
          <a:xfrm>
            <a:off x="7667625" y="2133600"/>
            <a:ext cx="1225550"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A</a:t>
            </a:r>
          </a:p>
        </p:txBody>
      </p:sp>
      <p:sp>
        <p:nvSpPr>
          <p:cNvPr id="5" name="Oval 4"/>
          <p:cNvSpPr/>
          <p:nvPr/>
        </p:nvSpPr>
        <p:spPr>
          <a:xfrm>
            <a:off x="7740650" y="3357563"/>
            <a:ext cx="1223963"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C</a:t>
            </a:r>
          </a:p>
        </p:txBody>
      </p:sp>
      <p:sp>
        <p:nvSpPr>
          <p:cNvPr id="6" name="Oval 5"/>
          <p:cNvSpPr/>
          <p:nvPr/>
        </p:nvSpPr>
        <p:spPr>
          <a:xfrm>
            <a:off x="6372225" y="3429000"/>
            <a:ext cx="1223963"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D</a:t>
            </a:r>
          </a:p>
        </p:txBody>
      </p:sp>
      <p:sp>
        <p:nvSpPr>
          <p:cNvPr id="7" name="Oval 6"/>
          <p:cNvSpPr/>
          <p:nvPr/>
        </p:nvSpPr>
        <p:spPr>
          <a:xfrm>
            <a:off x="6084888" y="2133600"/>
            <a:ext cx="1223962"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B</a:t>
            </a:r>
          </a:p>
        </p:txBody>
      </p:sp>
      <p:cxnSp>
        <p:nvCxnSpPr>
          <p:cNvPr id="9" name="Straight Connector 8"/>
          <p:cNvCxnSpPr>
            <a:stCxn id="7" idx="6"/>
            <a:endCxn id="4" idx="2"/>
          </p:cNvCxnSpPr>
          <p:nvPr/>
        </p:nvCxnSpPr>
        <p:spPr>
          <a:xfrm>
            <a:off x="7308850" y="2384425"/>
            <a:ext cx="358775"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7"/>
            <a:endCxn id="4" idx="3"/>
          </p:cNvCxnSpPr>
          <p:nvPr/>
        </p:nvCxnSpPr>
        <p:spPr>
          <a:xfrm flipV="1">
            <a:off x="7416800" y="2563813"/>
            <a:ext cx="430213" cy="928687"/>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0"/>
            <a:endCxn id="4" idx="4"/>
          </p:cNvCxnSpPr>
          <p:nvPr/>
        </p:nvCxnSpPr>
        <p:spPr>
          <a:xfrm flipH="1" flipV="1">
            <a:off x="8280400" y="2636838"/>
            <a:ext cx="71438" cy="720725"/>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847013" y="4149725"/>
            <a:ext cx="1225550"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A</a:t>
            </a:r>
          </a:p>
        </p:txBody>
      </p:sp>
      <p:sp>
        <p:nvSpPr>
          <p:cNvPr id="20" name="Oval 19"/>
          <p:cNvSpPr/>
          <p:nvPr/>
        </p:nvSpPr>
        <p:spPr>
          <a:xfrm>
            <a:off x="7920038" y="5373688"/>
            <a:ext cx="1223962"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C</a:t>
            </a:r>
          </a:p>
        </p:txBody>
      </p:sp>
      <p:sp>
        <p:nvSpPr>
          <p:cNvPr id="21" name="Oval 20"/>
          <p:cNvSpPr/>
          <p:nvPr/>
        </p:nvSpPr>
        <p:spPr>
          <a:xfrm>
            <a:off x="6551613" y="5445125"/>
            <a:ext cx="1223962"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D</a:t>
            </a:r>
          </a:p>
        </p:txBody>
      </p:sp>
      <p:sp>
        <p:nvSpPr>
          <p:cNvPr id="22" name="Oval 21"/>
          <p:cNvSpPr/>
          <p:nvPr/>
        </p:nvSpPr>
        <p:spPr>
          <a:xfrm>
            <a:off x="6264275" y="4149725"/>
            <a:ext cx="1223963"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B</a:t>
            </a:r>
          </a:p>
        </p:txBody>
      </p:sp>
      <p:cxnSp>
        <p:nvCxnSpPr>
          <p:cNvPr id="23" name="Straight Connector 22"/>
          <p:cNvCxnSpPr>
            <a:stCxn id="22" idx="6"/>
            <a:endCxn id="19" idx="2"/>
          </p:cNvCxnSpPr>
          <p:nvPr/>
        </p:nvCxnSpPr>
        <p:spPr>
          <a:xfrm>
            <a:off x="7488238" y="4400550"/>
            <a:ext cx="358775"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1" idx="7"/>
            <a:endCxn id="19" idx="3"/>
          </p:cNvCxnSpPr>
          <p:nvPr/>
        </p:nvCxnSpPr>
        <p:spPr>
          <a:xfrm flipV="1">
            <a:off x="7596188" y="4579938"/>
            <a:ext cx="430212" cy="928687"/>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0"/>
            <a:endCxn id="19" idx="4"/>
          </p:cNvCxnSpPr>
          <p:nvPr/>
        </p:nvCxnSpPr>
        <p:spPr>
          <a:xfrm flipH="1" flipV="1">
            <a:off x="8459788" y="4652963"/>
            <a:ext cx="71437" cy="720725"/>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5"/>
            <a:endCxn id="20" idx="1"/>
          </p:cNvCxnSpPr>
          <p:nvPr/>
        </p:nvCxnSpPr>
        <p:spPr>
          <a:xfrm>
            <a:off x="7308850" y="4578350"/>
            <a:ext cx="790575" cy="858838"/>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0" idx="3"/>
          </p:cNvCxnSpPr>
          <p:nvPr/>
        </p:nvCxnSpPr>
        <p:spPr>
          <a:xfrm>
            <a:off x="7748588" y="5661025"/>
            <a:ext cx="350837" cy="80963"/>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946900" y="4652963"/>
            <a:ext cx="217488" cy="792162"/>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par>
                                <p:cTn id="25" presetID="3" presetClass="entr" presetSubtype="1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linds(horizontal)">
                                      <p:cBhvr>
                                        <p:cTn id="40" dur="500"/>
                                        <p:tgtEl>
                                          <p:spTgt spid="3">
                                            <p:txEl>
                                              <p:pRg st="8" end="8"/>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par>
                                <p:cTn id="44" presetID="3" presetClass="entr" presetSubtype="1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linds(horizontal)">
                                      <p:cBhvr>
                                        <p:cTn id="46" dur="500"/>
                                        <p:tgtEl>
                                          <p:spTgt spid="29"/>
                                        </p:tgtEl>
                                      </p:cBhvr>
                                    </p:animEffect>
                                  </p:childTnLst>
                                </p:cTn>
                              </p:par>
                              <p:par>
                                <p:cTn id="47" presetID="3" presetClass="entr" presetSubtype="1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linds(horizontal)">
                                      <p:cBhvr>
                                        <p:cTn id="49" dur="500"/>
                                        <p:tgtEl>
                                          <p:spTgt spid="3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linds(horizontal)">
                                      <p:cBhvr>
                                        <p:cTn id="54" dur="500"/>
                                        <p:tgtEl>
                                          <p:spTgt spid="3">
                                            <p:txEl>
                                              <p:pRg st="9" end="9"/>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blinds(horizontal)">
                                      <p:cBhvr>
                                        <p:cTn id="60" dur="500"/>
                                        <p:tgtEl>
                                          <p:spTgt spid="3">
                                            <p:txEl>
                                              <p:pRg st="11" end="11"/>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blinds(horizontal)">
                                      <p:cBhvr>
                                        <p:cTn id="6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Let’s Try It Out</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20000"/>
          </a:bodyPr>
          <a:lstStyle/>
          <a:p>
            <a:pPr marL="365760" lvl="1" indent="-283464" eaLnBrk="1" fontAlgn="auto" hangingPunct="1">
              <a:spcBef>
                <a:spcPts val="600"/>
              </a:spcBef>
              <a:spcAft>
                <a:spcPts val="0"/>
              </a:spcAft>
              <a:buSzPct val="80000"/>
              <a:buFont typeface="Wingdings 2"/>
              <a:buChar char=""/>
              <a:defRPr/>
            </a:pPr>
            <a:r>
              <a:rPr lang="en-CA" dirty="0" smtClean="0"/>
              <a:t>Scenario 2:</a:t>
            </a:r>
          </a:p>
          <a:p>
            <a:pPr marL="612648" lvl="2" indent="-283464" eaLnBrk="1" fontAlgn="auto" hangingPunct="1">
              <a:spcBef>
                <a:spcPts val="600"/>
              </a:spcBef>
              <a:spcAft>
                <a:spcPts val="0"/>
              </a:spcAft>
              <a:buSzPct val="80000"/>
              <a:buFont typeface="Wingdings 2"/>
              <a:buChar char=""/>
              <a:defRPr/>
            </a:pPr>
            <a:r>
              <a:rPr lang="en-CA" dirty="0" smtClean="0"/>
              <a:t>Page B links to A and C (0.25 divided between 2 pages)</a:t>
            </a:r>
          </a:p>
          <a:p>
            <a:pPr marL="612648" lvl="2" indent="-283464" eaLnBrk="1" fontAlgn="auto" hangingPunct="1">
              <a:spcBef>
                <a:spcPts val="600"/>
              </a:spcBef>
              <a:spcAft>
                <a:spcPts val="0"/>
              </a:spcAft>
              <a:buSzPct val="80000"/>
              <a:buFont typeface="Wingdings 2"/>
              <a:buChar char=""/>
              <a:defRPr/>
            </a:pPr>
            <a:r>
              <a:rPr lang="en-CA" dirty="0" smtClean="0"/>
              <a:t>Page C just links to A (all of 0.25 goes to A)</a:t>
            </a:r>
          </a:p>
          <a:p>
            <a:pPr marL="612648" lvl="2" indent="-283464" eaLnBrk="1" fontAlgn="auto" hangingPunct="1">
              <a:spcBef>
                <a:spcPts val="600"/>
              </a:spcBef>
              <a:spcAft>
                <a:spcPts val="0"/>
              </a:spcAft>
              <a:buSzPct val="80000"/>
              <a:buFont typeface="Wingdings 2"/>
              <a:buChar char=""/>
              <a:defRPr/>
            </a:pPr>
            <a:r>
              <a:rPr lang="en-CA" dirty="0" smtClean="0"/>
              <a:t>Page D links to A, B and C (0.25 divide between 3 pages)</a:t>
            </a:r>
          </a:p>
          <a:p>
            <a:pPr marL="612648" lvl="2" indent="-283464" eaLnBrk="1" fontAlgn="auto" hangingPunct="1">
              <a:spcBef>
                <a:spcPts val="600"/>
              </a:spcBef>
              <a:spcAft>
                <a:spcPts val="0"/>
              </a:spcAft>
              <a:buSzPct val="80000"/>
              <a:buFont typeface="Wingdings 2"/>
              <a:buChar char=""/>
              <a:defRPr/>
            </a:pPr>
            <a:r>
              <a:rPr lang="en-CA" dirty="0" smtClean="0"/>
              <a:t>The Weight of A is now:</a:t>
            </a:r>
          </a:p>
          <a:p>
            <a:pPr marL="822960" lvl="3" indent="-283464" eaLnBrk="1" fontAlgn="auto" hangingPunct="1">
              <a:spcBef>
                <a:spcPts val="600"/>
              </a:spcBef>
              <a:spcAft>
                <a:spcPts val="0"/>
              </a:spcAft>
              <a:buClr>
                <a:schemeClr val="accent3"/>
              </a:buClr>
              <a:buSzPct val="80000"/>
              <a:buFont typeface="Wingdings 2"/>
              <a:buChar char=""/>
              <a:defRPr/>
            </a:pPr>
            <a:r>
              <a:rPr lang="en-CA" dirty="0" smtClean="0"/>
              <a:t>0.25/2 (Bs ranking ) + 0.25 (Cs ranking) + 0.25/3 (Ds ranking)</a:t>
            </a:r>
          </a:p>
          <a:p>
            <a:pPr marL="822960" lvl="3" indent="-283464" eaLnBrk="1" fontAlgn="auto" hangingPunct="1">
              <a:spcBef>
                <a:spcPts val="600"/>
              </a:spcBef>
              <a:spcAft>
                <a:spcPts val="0"/>
              </a:spcAft>
              <a:buClr>
                <a:schemeClr val="accent3"/>
              </a:buClr>
              <a:buSzPct val="80000"/>
              <a:buFont typeface="Wingdings 2"/>
              <a:buChar char=""/>
              <a:defRPr/>
            </a:pPr>
            <a:r>
              <a:rPr lang="en-CA" dirty="0" smtClean="0"/>
              <a:t>0.125 +0.25 + 0.083 =</a:t>
            </a:r>
            <a:r>
              <a:rPr lang="en-CA" b="1" dirty="0" smtClean="0">
                <a:solidFill>
                  <a:schemeClr val="accent1"/>
                </a:solidFill>
              </a:rPr>
              <a:t> 0.458</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ranking will pages B,C and D have?</a:t>
            </a:r>
          </a:p>
          <a:p>
            <a:pPr marL="640080" lvl="1" indent="-237744" eaLnBrk="1" fontAlgn="auto" hangingPunct="1">
              <a:spcAft>
                <a:spcPts val="0"/>
              </a:spcAft>
              <a:buFont typeface="Verdana"/>
              <a:buChar char="◦"/>
              <a:defRPr/>
            </a:pPr>
            <a:r>
              <a:rPr lang="en-CA" dirty="0" smtClean="0"/>
              <a:t>B’s ranking: B has only one link to it, D links to B (D has links to all 3 pages) = </a:t>
            </a:r>
            <a:r>
              <a:rPr lang="en-CA" b="1" dirty="0" smtClean="0"/>
              <a:t>0.083</a:t>
            </a:r>
          </a:p>
          <a:p>
            <a:pPr marL="640080" lvl="1" indent="-237744" eaLnBrk="1" fontAlgn="auto" hangingPunct="1">
              <a:spcAft>
                <a:spcPts val="0"/>
              </a:spcAft>
              <a:buFont typeface="Verdana"/>
              <a:buChar char="◦"/>
              <a:defRPr/>
            </a:pPr>
            <a:r>
              <a:rPr lang="en-CA" dirty="0" smtClean="0"/>
              <a:t>C’s ranking: C has two links to it, B and D = 0.125 + 0.83 =</a:t>
            </a:r>
            <a:r>
              <a:rPr lang="en-CA" b="1" dirty="0" smtClean="0"/>
              <a:t> 0.208</a:t>
            </a:r>
          </a:p>
          <a:p>
            <a:pPr marL="640080" lvl="1" indent="-237744" eaLnBrk="1" fontAlgn="auto" hangingPunct="1">
              <a:spcAft>
                <a:spcPts val="0"/>
              </a:spcAft>
              <a:buFont typeface="Verdana"/>
              <a:buChar char="◦"/>
              <a:defRPr/>
            </a:pPr>
            <a:r>
              <a:rPr lang="en-CA" dirty="0" smtClean="0"/>
              <a:t>D has no links to </a:t>
            </a:r>
            <a:r>
              <a:rPr lang="en-CA" dirty="0" smtClean="0">
                <a:sym typeface="Wingdings" pitchFamily="2" charset="2"/>
              </a:rPr>
              <a:t> so it gets a weight of </a:t>
            </a:r>
            <a:r>
              <a:rPr lang="en-CA" b="1" dirty="0" smtClean="0">
                <a:sym typeface="Wingdings" pitchFamily="2" charset="2"/>
              </a:rPr>
              <a:t>0</a:t>
            </a:r>
            <a:endParaRPr lang="en-CA" b="1" dirty="0" smtClean="0"/>
          </a:p>
          <a:p>
            <a:pPr marL="640080" lvl="1" indent="-237744" eaLnBrk="1" fontAlgn="auto" hangingPunct="1">
              <a:spcAft>
                <a:spcPts val="0"/>
              </a:spcAft>
              <a:buFont typeface="Verdana"/>
              <a:buChar char="◦"/>
              <a:defRPr/>
            </a:pPr>
            <a:endParaRPr lang="en-CA" dirty="0" smtClean="0"/>
          </a:p>
          <a:p>
            <a:pPr marL="640080" lvl="1" indent="-237744" eaLnBrk="1" fontAlgn="auto" hangingPunct="1">
              <a:spcAft>
                <a:spcPts val="0"/>
              </a:spcAft>
              <a:buFont typeface="Verdana"/>
              <a:buChar char="◦"/>
              <a:defRPr/>
            </a:pPr>
            <a:endParaRPr lang="en-CA" dirty="0"/>
          </a:p>
        </p:txBody>
      </p:sp>
      <p:sp>
        <p:nvSpPr>
          <p:cNvPr id="4" name="Rectangle 3"/>
          <p:cNvSpPr/>
          <p:nvPr/>
        </p:nvSpPr>
        <p:spPr>
          <a:xfrm>
            <a:off x="1000125" y="4429125"/>
            <a:ext cx="7500938" cy="2000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 name="Oval 4"/>
          <p:cNvSpPr/>
          <p:nvPr/>
        </p:nvSpPr>
        <p:spPr>
          <a:xfrm>
            <a:off x="7740650" y="0"/>
            <a:ext cx="1225550"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A (0.458)</a:t>
            </a:r>
          </a:p>
        </p:txBody>
      </p:sp>
      <p:sp>
        <p:nvSpPr>
          <p:cNvPr id="6" name="Oval 5"/>
          <p:cNvSpPr/>
          <p:nvPr/>
        </p:nvSpPr>
        <p:spPr>
          <a:xfrm>
            <a:off x="7813675" y="1223963"/>
            <a:ext cx="1223963"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C</a:t>
            </a:r>
          </a:p>
        </p:txBody>
      </p:sp>
      <p:sp>
        <p:nvSpPr>
          <p:cNvPr id="7" name="Oval 6"/>
          <p:cNvSpPr/>
          <p:nvPr/>
        </p:nvSpPr>
        <p:spPr>
          <a:xfrm>
            <a:off x="6445250" y="1295400"/>
            <a:ext cx="1223963"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D</a:t>
            </a:r>
          </a:p>
        </p:txBody>
      </p:sp>
      <p:sp>
        <p:nvSpPr>
          <p:cNvPr id="8" name="Oval 7"/>
          <p:cNvSpPr/>
          <p:nvPr/>
        </p:nvSpPr>
        <p:spPr>
          <a:xfrm>
            <a:off x="6157913" y="0"/>
            <a:ext cx="1223962"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B</a:t>
            </a:r>
          </a:p>
        </p:txBody>
      </p:sp>
      <p:cxnSp>
        <p:nvCxnSpPr>
          <p:cNvPr id="9" name="Straight Connector 8"/>
          <p:cNvCxnSpPr>
            <a:stCxn id="8" idx="6"/>
            <a:endCxn id="5" idx="2"/>
          </p:cNvCxnSpPr>
          <p:nvPr/>
        </p:nvCxnSpPr>
        <p:spPr>
          <a:xfrm>
            <a:off x="7381875" y="250825"/>
            <a:ext cx="358775"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7"/>
            <a:endCxn id="5" idx="3"/>
          </p:cNvCxnSpPr>
          <p:nvPr/>
        </p:nvCxnSpPr>
        <p:spPr>
          <a:xfrm flipV="1">
            <a:off x="7489825" y="430213"/>
            <a:ext cx="430213" cy="928687"/>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0"/>
            <a:endCxn id="5" idx="4"/>
          </p:cNvCxnSpPr>
          <p:nvPr/>
        </p:nvCxnSpPr>
        <p:spPr>
          <a:xfrm flipH="1" flipV="1">
            <a:off x="8353425" y="503238"/>
            <a:ext cx="71438" cy="720725"/>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5"/>
            <a:endCxn id="6" idx="1"/>
          </p:cNvCxnSpPr>
          <p:nvPr/>
        </p:nvCxnSpPr>
        <p:spPr>
          <a:xfrm>
            <a:off x="7202488" y="430213"/>
            <a:ext cx="790575" cy="85725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3"/>
          </p:cNvCxnSpPr>
          <p:nvPr/>
        </p:nvCxnSpPr>
        <p:spPr>
          <a:xfrm>
            <a:off x="7642225" y="1511300"/>
            <a:ext cx="350838" cy="80963"/>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840538" y="503238"/>
            <a:ext cx="217487" cy="792162"/>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0" nodeType="clickEffect">
                                  <p:stCondLst>
                                    <p:cond delay="0"/>
                                  </p:stCondLst>
                                  <p:childTnLst>
                                    <p:animEffect transition="out" filter="blinds(horizontal)">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2000"/>
                                        <p:tgtEl>
                                          <p:spTgt spid="3">
                                            <p:txEl>
                                              <p:pRg st="8" end="8"/>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2000"/>
                                        <p:tgtEl>
                                          <p:spTgt spid="3">
                                            <p:txEl>
                                              <p:pRg st="9" end="9"/>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43000" y="428625"/>
            <a:ext cx="3357563" cy="304323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A</a:t>
            </a:r>
          </a:p>
          <a:p>
            <a:pPr algn="ctr" eaLnBrk="1" fontAlgn="auto" hangingPunct="1">
              <a:spcBef>
                <a:spcPts val="0"/>
              </a:spcBef>
              <a:spcAft>
                <a:spcPts val="0"/>
              </a:spcAft>
              <a:defRPr/>
            </a:pPr>
            <a:r>
              <a:rPr lang="en-CA" dirty="0"/>
              <a:t>Weight = 0.458</a:t>
            </a:r>
          </a:p>
        </p:txBody>
      </p:sp>
      <p:sp>
        <p:nvSpPr>
          <p:cNvPr id="5" name="Oval 4"/>
          <p:cNvSpPr/>
          <p:nvPr/>
        </p:nvSpPr>
        <p:spPr>
          <a:xfrm>
            <a:off x="2071688" y="4916488"/>
            <a:ext cx="2143125" cy="1941512"/>
          </a:xfrm>
          <a:prstGeom prst="ellipse">
            <a:avLst/>
          </a:prstGeom>
          <a:solidFill>
            <a:schemeClr val="accent1">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B</a:t>
            </a:r>
          </a:p>
          <a:p>
            <a:pPr algn="ctr" eaLnBrk="1" fontAlgn="auto" hangingPunct="1">
              <a:spcBef>
                <a:spcPts val="0"/>
              </a:spcBef>
              <a:spcAft>
                <a:spcPts val="0"/>
              </a:spcAft>
              <a:defRPr/>
            </a:pPr>
            <a:r>
              <a:rPr lang="en-CA" dirty="0"/>
              <a:t>Weight=0.083</a:t>
            </a:r>
          </a:p>
        </p:txBody>
      </p:sp>
      <p:sp>
        <p:nvSpPr>
          <p:cNvPr id="6" name="Oval 5"/>
          <p:cNvSpPr/>
          <p:nvPr/>
        </p:nvSpPr>
        <p:spPr>
          <a:xfrm>
            <a:off x="4214813" y="3357563"/>
            <a:ext cx="1643062" cy="140176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D</a:t>
            </a:r>
          </a:p>
          <a:p>
            <a:pPr algn="ctr" eaLnBrk="1" fontAlgn="auto" hangingPunct="1">
              <a:spcBef>
                <a:spcPts val="0"/>
              </a:spcBef>
              <a:spcAft>
                <a:spcPts val="0"/>
              </a:spcAft>
              <a:defRPr/>
            </a:pPr>
            <a:r>
              <a:rPr lang="en-CA" dirty="0"/>
              <a:t>Weight=0</a:t>
            </a:r>
          </a:p>
        </p:txBody>
      </p:sp>
      <p:sp>
        <p:nvSpPr>
          <p:cNvPr id="7" name="Oval 6"/>
          <p:cNvSpPr/>
          <p:nvPr/>
        </p:nvSpPr>
        <p:spPr>
          <a:xfrm>
            <a:off x="6421438" y="2214563"/>
            <a:ext cx="2722562" cy="246697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C</a:t>
            </a:r>
          </a:p>
          <a:p>
            <a:pPr algn="ctr" eaLnBrk="1" fontAlgn="auto" hangingPunct="1">
              <a:spcBef>
                <a:spcPts val="0"/>
              </a:spcBef>
              <a:spcAft>
                <a:spcPts val="0"/>
              </a:spcAft>
              <a:defRPr/>
            </a:pPr>
            <a:r>
              <a:rPr lang="en-CA" dirty="0"/>
              <a:t>Weight=0.208</a:t>
            </a:r>
          </a:p>
        </p:txBody>
      </p:sp>
      <p:cxnSp>
        <p:nvCxnSpPr>
          <p:cNvPr id="9" name="Straight Arrow Connector 8"/>
          <p:cNvCxnSpPr>
            <a:stCxn id="6" idx="1"/>
            <a:endCxn id="4" idx="5"/>
          </p:cNvCxnSpPr>
          <p:nvPr/>
        </p:nvCxnSpPr>
        <p:spPr>
          <a:xfrm rot="16200000" flipV="1">
            <a:off x="3963988" y="3070225"/>
            <a:ext cx="536575" cy="4476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a:endCxn id="4" idx="4"/>
          </p:cNvCxnSpPr>
          <p:nvPr/>
        </p:nvCxnSpPr>
        <p:spPr>
          <a:xfrm rot="16200000" flipV="1">
            <a:off x="2259806" y="4033045"/>
            <a:ext cx="1444625" cy="3222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a:endCxn id="4" idx="6"/>
          </p:cNvCxnSpPr>
          <p:nvPr/>
        </p:nvCxnSpPr>
        <p:spPr>
          <a:xfrm rot="16200000" flipV="1">
            <a:off x="5346700" y="1103313"/>
            <a:ext cx="627063" cy="23193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6"/>
            <a:endCxn id="7" idx="4"/>
          </p:cNvCxnSpPr>
          <p:nvPr/>
        </p:nvCxnSpPr>
        <p:spPr>
          <a:xfrm flipV="1">
            <a:off x="4214813" y="4681538"/>
            <a:ext cx="3568700" cy="12049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6"/>
            <a:endCxn id="7" idx="3"/>
          </p:cNvCxnSpPr>
          <p:nvPr/>
        </p:nvCxnSpPr>
        <p:spPr>
          <a:xfrm>
            <a:off x="5857875" y="4059238"/>
            <a:ext cx="962025" cy="2603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5" idx="7"/>
          </p:cNvCxnSpPr>
          <p:nvPr/>
        </p:nvCxnSpPr>
        <p:spPr>
          <a:xfrm rot="5400000">
            <a:off x="3855245" y="4599781"/>
            <a:ext cx="646112" cy="5556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Summary of Page Rank</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85000" lnSpcReduction="20000"/>
          </a:bodyPr>
          <a:lstStyle/>
          <a:p>
            <a:pPr marL="365760" indent="-283464" eaLnBrk="1" fontAlgn="auto" hangingPunct="1">
              <a:spcAft>
                <a:spcPts val="0"/>
              </a:spcAft>
              <a:buFont typeface="Wingdings 2"/>
              <a:buChar char=""/>
              <a:defRPr/>
            </a:pPr>
            <a:r>
              <a:rPr lang="en-CA" dirty="0" smtClean="0"/>
              <a:t>Page Rank evaluates 2 key factors:</a:t>
            </a:r>
          </a:p>
          <a:p>
            <a:pPr marL="640080" lvl="1" indent="-237744" eaLnBrk="1" fontAlgn="auto" hangingPunct="1">
              <a:spcAft>
                <a:spcPts val="0"/>
              </a:spcAft>
              <a:buFont typeface="Verdana"/>
              <a:buChar char="◦"/>
              <a:defRPr/>
            </a:pPr>
            <a:r>
              <a:rPr lang="en-CA" dirty="0" smtClean="0"/>
              <a:t>How many links are there to a web page</a:t>
            </a:r>
          </a:p>
          <a:p>
            <a:pPr marL="640080" lvl="1" indent="-237744" eaLnBrk="1" fontAlgn="auto" hangingPunct="1">
              <a:spcAft>
                <a:spcPts val="0"/>
              </a:spcAft>
              <a:buFont typeface="Verdana"/>
              <a:buChar char="◦"/>
              <a:defRPr/>
            </a:pPr>
            <a:r>
              <a:rPr lang="en-CA" dirty="0" smtClean="0"/>
              <a:t>What is the quality of the linking sites (although a high ranked page with LOTS of links on it may pass you less because it is spread too thinly)</a:t>
            </a:r>
          </a:p>
          <a:p>
            <a:pPr marL="365760" indent="-283464" eaLnBrk="1" fontAlgn="auto" hangingPunct="1">
              <a:spcAft>
                <a:spcPts val="0"/>
              </a:spcAft>
              <a:buFont typeface="Wingdings 2"/>
              <a:buChar char=""/>
              <a:defRPr/>
            </a:pPr>
            <a:r>
              <a:rPr lang="en-CA" dirty="0" smtClean="0"/>
              <a:t>Page Rank does not take into account the content of the page (thus frequent content updates don’t improve Page Rank necessarily)</a:t>
            </a:r>
          </a:p>
          <a:p>
            <a:pPr marL="365760" indent="-283464" eaLnBrk="1" fontAlgn="auto" hangingPunct="1">
              <a:spcAft>
                <a:spcPts val="0"/>
              </a:spcAft>
              <a:buFont typeface="Wingdings 2"/>
              <a:buChar char=""/>
              <a:defRPr/>
            </a:pPr>
            <a:r>
              <a:rPr lang="en-CA" dirty="0" smtClean="0"/>
              <a:t>Page Rank ranks web pages NOT web sites</a:t>
            </a:r>
          </a:p>
          <a:p>
            <a:pPr marL="365760" indent="-283464" eaLnBrk="1" fontAlgn="auto" hangingPunct="1">
              <a:spcAft>
                <a:spcPts val="0"/>
              </a:spcAft>
              <a:buFont typeface="Wingdings 2"/>
              <a:buChar char=""/>
              <a:defRPr/>
            </a:pPr>
            <a:r>
              <a:rPr lang="en-CA" dirty="0" smtClean="0"/>
              <a:t>Each inbound link is important in the overall total except for banned site, they don’t count.</a:t>
            </a:r>
          </a:p>
          <a:p>
            <a:pPr marL="365760" indent="-283464" eaLnBrk="1" fontAlgn="auto" hangingPunct="1">
              <a:spcAft>
                <a:spcPts val="0"/>
              </a:spcAft>
              <a:buFont typeface="Wingdings 2"/>
              <a:buChar char=""/>
              <a:defRPr/>
            </a:pPr>
            <a:r>
              <a:rPr lang="en-CA" dirty="0" smtClean="0"/>
              <a:t>Each Page Rank level is progressively harder to reach, it is thought to be calculated on a logarithmic scale.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to tick off Google </a:t>
            </a:r>
            <a:r>
              <a:rPr lang="en-CA" dirty="0" smtClean="0">
                <a:solidFill>
                  <a:schemeClr val="tx2">
                    <a:satMod val="130000"/>
                  </a:schemeClr>
                </a:solidFill>
                <a:sym typeface="Wingdings" pitchFamily="2" charset="2"/>
              </a:rPr>
              <a:t></a:t>
            </a:r>
            <a:endParaRPr lang="en-CA" dirty="0">
              <a:solidFill>
                <a:schemeClr val="tx2">
                  <a:satMod val="130000"/>
                </a:schemeClr>
              </a:solidFill>
            </a:endParaRPr>
          </a:p>
        </p:txBody>
      </p:sp>
      <p:sp>
        <p:nvSpPr>
          <p:cNvPr id="60419" name="Content Placeholder 2"/>
          <p:cNvSpPr>
            <a:spLocks noGrp="1"/>
          </p:cNvSpPr>
          <p:nvPr>
            <p:ph idx="1"/>
          </p:nvPr>
        </p:nvSpPr>
        <p:spPr/>
        <p:txBody>
          <a:bodyPr/>
          <a:lstStyle/>
          <a:p>
            <a:pPr eaLnBrk="1" hangingPunct="1"/>
            <a:r>
              <a:rPr lang="en-CA" altLang="en-US" smtClean="0"/>
              <a:t>Because pages with lots of other pages that point at them get the highest weight, “CLEVER” people have tried making up lots of fake websites that all point to their website, thus boosting their ranking</a:t>
            </a:r>
          </a:p>
          <a:p>
            <a:pPr eaLnBrk="1" hangingPunct="1"/>
            <a:r>
              <a:rPr lang="en-CA" altLang="en-US" smtClean="0"/>
              <a:t>If Google catches you doing this, they take you OUT OF THE INDEX/DATABASE!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do I get my page higher up on the results page that Google returns?</a:t>
            </a:r>
            <a:endParaRPr lang="en-CA" dirty="0">
              <a:solidFill>
                <a:schemeClr val="tx2">
                  <a:satMod val="130000"/>
                </a:schemeClr>
              </a:solidFill>
            </a:endParaRPr>
          </a:p>
        </p:txBody>
      </p:sp>
      <p:sp>
        <p:nvSpPr>
          <p:cNvPr id="61443" name="Content Placeholder 2"/>
          <p:cNvSpPr>
            <a:spLocks noGrp="1"/>
          </p:cNvSpPr>
          <p:nvPr>
            <p:ph idx="1"/>
          </p:nvPr>
        </p:nvSpPr>
        <p:spPr>
          <a:xfrm>
            <a:off x="857250" y="1714500"/>
            <a:ext cx="8077200" cy="4643438"/>
          </a:xfrm>
        </p:spPr>
        <p:txBody>
          <a:bodyPr/>
          <a:lstStyle/>
          <a:p>
            <a:pPr eaLnBrk="1" hangingPunct="1"/>
            <a:r>
              <a:rPr lang="en-CA" altLang="en-US" smtClean="0"/>
              <a:t>Called Search Engine Optimization (SEO)</a:t>
            </a:r>
          </a:p>
          <a:p>
            <a:pPr eaLnBrk="1" hangingPunct="1"/>
            <a:r>
              <a:rPr lang="en-CA" altLang="en-US" smtClean="0"/>
              <a:t>3 Components you should look at when you are trying to make your site more visible are:</a:t>
            </a:r>
          </a:p>
          <a:p>
            <a:pPr lvl="1" eaLnBrk="1" hangingPunct="1"/>
            <a:r>
              <a:rPr lang="en-CA" altLang="en-US" smtClean="0"/>
              <a:t>Text</a:t>
            </a:r>
          </a:p>
          <a:p>
            <a:pPr lvl="1" eaLnBrk="1" hangingPunct="1"/>
            <a:r>
              <a:rPr lang="en-CA" altLang="en-US" smtClean="0"/>
              <a:t>Links</a:t>
            </a:r>
          </a:p>
          <a:p>
            <a:pPr lvl="1" eaLnBrk="1" hangingPunct="1"/>
            <a:r>
              <a:rPr lang="en-CA" altLang="en-US" smtClean="0"/>
              <a:t>Popularity  (we just talked about it </a:t>
            </a:r>
            <a:r>
              <a:rPr lang="en-CA" altLang="en-US" smtClean="0">
                <a:sym typeface="Wingdings" panose="05000000000000000000" pitchFamily="2" charset="2"/>
              </a:rPr>
              <a:t>pagerank)</a:t>
            </a:r>
            <a:endParaRPr lang="en-CA"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Number 1: Text Component</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5357813"/>
          </a:xfrm>
        </p:spPr>
        <p:txBody>
          <a:bodyPr>
            <a:normAutofit fontScale="85000" lnSpcReduction="20000"/>
          </a:bodyPr>
          <a:lstStyle/>
          <a:p>
            <a:pPr marL="365760" indent="-283464" eaLnBrk="1" fontAlgn="auto" hangingPunct="1">
              <a:spcAft>
                <a:spcPts val="0"/>
              </a:spcAft>
              <a:buFont typeface="Wingdings 2"/>
              <a:buChar char=""/>
              <a:defRPr/>
            </a:pPr>
            <a:r>
              <a:rPr lang="en-CA" dirty="0" smtClean="0"/>
              <a:t>Users will type a </a:t>
            </a:r>
            <a:r>
              <a:rPr lang="en-CA" b="1" i="1" dirty="0" smtClean="0"/>
              <a:t>set of words or phrases </a:t>
            </a:r>
            <a:r>
              <a:rPr lang="en-CA" dirty="0" smtClean="0"/>
              <a:t>into the a search engine box to find what they want.</a:t>
            </a:r>
          </a:p>
          <a:p>
            <a:pPr marL="365760" indent="-283464" eaLnBrk="1" fontAlgn="auto" hangingPunct="1">
              <a:spcAft>
                <a:spcPts val="0"/>
              </a:spcAft>
              <a:buFont typeface="Wingdings 2"/>
              <a:buChar char=""/>
              <a:defRPr/>
            </a:pPr>
            <a:r>
              <a:rPr lang="en-CA" dirty="0" smtClean="0"/>
              <a:t>It is crucial you know what sets of words or phrases, also called keywords, that users will type to find your products or services.</a:t>
            </a:r>
          </a:p>
          <a:p>
            <a:pPr marL="640080" lvl="1" indent="-237744" eaLnBrk="1" fontAlgn="auto" hangingPunct="1">
              <a:spcAft>
                <a:spcPts val="0"/>
              </a:spcAft>
              <a:buFont typeface="Verdana"/>
              <a:buChar char="◦"/>
              <a:defRPr/>
            </a:pPr>
            <a:r>
              <a:rPr lang="en-CA" b="1" dirty="0" smtClean="0">
                <a:solidFill>
                  <a:schemeClr val="accent2"/>
                </a:solidFill>
              </a:rPr>
              <a:t>STEP 1: IDENTIFY THE CRUCIAL KEYWORDS</a:t>
            </a:r>
          </a:p>
          <a:p>
            <a:pPr marL="365760" indent="-283464" eaLnBrk="1" fontAlgn="auto" hangingPunct="1">
              <a:spcAft>
                <a:spcPts val="0"/>
              </a:spcAft>
              <a:buFont typeface="Wingdings 2"/>
              <a:buChar char=""/>
              <a:defRPr/>
            </a:pPr>
            <a:r>
              <a:rPr lang="en-CA" dirty="0" smtClean="0"/>
              <a:t>Once you know the words, make sure they are in the areas that a search engine will consider to be the most important places.</a:t>
            </a:r>
          </a:p>
          <a:p>
            <a:pPr marL="640080" lvl="1" indent="-237744" eaLnBrk="1" fontAlgn="auto" hangingPunct="1">
              <a:spcAft>
                <a:spcPts val="0"/>
              </a:spcAft>
              <a:buFont typeface="Verdana"/>
              <a:buChar char="◦"/>
              <a:defRPr/>
            </a:pPr>
            <a:r>
              <a:rPr lang="en-CA" b="1" dirty="0" smtClean="0">
                <a:solidFill>
                  <a:schemeClr val="accent2"/>
                </a:solidFill>
              </a:rPr>
              <a:t>STEP 2: PUT THE KEYWORDS IN THE BEST LOCATIONS</a:t>
            </a:r>
          </a:p>
          <a:p>
            <a:pPr marL="365760" indent="-283464" eaLnBrk="1" fontAlgn="auto" hangingPunct="1">
              <a:spcAft>
                <a:spcPts val="0"/>
              </a:spcAft>
              <a:buFont typeface="Wingdings 2"/>
              <a:buChar char=""/>
              <a:defRPr/>
            </a:pPr>
            <a:r>
              <a:rPr lang="en-CA" dirty="0" smtClean="0"/>
              <a:t>Search Engines ALSO use the placement of keywords to weight the webpage when deciding which pages to return in the top positions (as well as </a:t>
            </a:r>
            <a:r>
              <a:rPr lang="en-CA" dirty="0" err="1" smtClean="0"/>
              <a:t>PageRank</a:t>
            </a:r>
            <a:r>
              <a:rPr lang="en-CA" dirty="0" smtClean="0"/>
              <a:t> algorithm weighting)</a:t>
            </a:r>
            <a:endParaRPr lang="en-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Identify Crucial Keywords</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5357813"/>
          </a:xfrm>
        </p:spPr>
        <p:txBody>
          <a:bodyPr>
            <a:normAutofit fontScale="85000" lnSpcReduction="20000"/>
          </a:bodyPr>
          <a:lstStyle/>
          <a:p>
            <a:pPr marL="365760" indent="-283464" eaLnBrk="1" fontAlgn="auto" hangingPunct="1">
              <a:spcAft>
                <a:spcPts val="0"/>
              </a:spcAft>
              <a:buFont typeface="Wingdings 2"/>
              <a:buChar char=""/>
              <a:defRPr/>
            </a:pPr>
            <a:r>
              <a:rPr lang="en-CA" b="1" dirty="0" smtClean="0">
                <a:hlinkClick r:id="rId3"/>
              </a:rPr>
              <a:t>Five-Second Usability Test:</a:t>
            </a:r>
            <a:endParaRPr lang="en-CA" b="1" dirty="0" smtClean="0"/>
          </a:p>
          <a:p>
            <a:pPr marL="640080" lvl="1" indent="-237744" eaLnBrk="1" fontAlgn="auto" hangingPunct="1">
              <a:spcAft>
                <a:spcPts val="0"/>
              </a:spcAft>
              <a:buFont typeface="Verdana"/>
              <a:buChar char="◦"/>
              <a:defRPr/>
            </a:pPr>
            <a:r>
              <a:rPr lang="en-CA" dirty="0" smtClean="0"/>
              <a:t>Show people your site for 5 second, then have them write down everything they remember about the webpage. If they did not write down any of your keywords, then you need to redo your site!</a:t>
            </a:r>
          </a:p>
          <a:p>
            <a:pPr marL="365760" indent="-283464" eaLnBrk="1" fontAlgn="auto" hangingPunct="1">
              <a:spcAft>
                <a:spcPts val="0"/>
              </a:spcAft>
              <a:buFont typeface="Wingdings 2"/>
              <a:buChar char=""/>
              <a:defRPr/>
            </a:pPr>
            <a:r>
              <a:rPr lang="en-CA" b="1" dirty="0" smtClean="0">
                <a:solidFill>
                  <a:schemeClr val="accent1"/>
                </a:solidFill>
              </a:rPr>
              <a:t>QUESTION – What do you think the site is about?</a:t>
            </a:r>
          </a:p>
          <a:p>
            <a:pPr marL="365760" indent="-283464" eaLnBrk="1" fontAlgn="auto" hangingPunct="1">
              <a:spcAft>
                <a:spcPts val="0"/>
              </a:spcAft>
              <a:buFont typeface="Wingdings 2"/>
              <a:buChar char=""/>
              <a:defRPr/>
            </a:pPr>
            <a:r>
              <a:rPr lang="en-CA" dirty="0" smtClean="0"/>
              <a:t>Brainstorm to find keywords, use your marketing material and see what pops out.</a:t>
            </a:r>
          </a:p>
          <a:p>
            <a:pPr marL="365760" indent="-283464" eaLnBrk="1" fontAlgn="auto" hangingPunct="1">
              <a:spcAft>
                <a:spcPts val="0"/>
              </a:spcAft>
              <a:buFont typeface="Wingdings 2"/>
              <a:buChar char=""/>
              <a:defRPr/>
            </a:pPr>
            <a:r>
              <a:rPr lang="en-CA" dirty="0" smtClean="0"/>
              <a:t>Think about how people might combine your keywords</a:t>
            </a:r>
          </a:p>
          <a:p>
            <a:pPr marL="365760" indent="-283464" eaLnBrk="1" fontAlgn="auto" hangingPunct="1">
              <a:spcAft>
                <a:spcPts val="0"/>
              </a:spcAft>
              <a:buFont typeface="Wingdings 2"/>
              <a:buChar char=""/>
              <a:defRPr/>
            </a:pPr>
            <a:r>
              <a:rPr lang="en-CA" b="1" dirty="0" smtClean="0"/>
              <a:t>HINT</a:t>
            </a:r>
            <a:r>
              <a:rPr lang="en-CA" dirty="0" smtClean="0"/>
              <a:t>:  keep updating your keywords:</a:t>
            </a:r>
          </a:p>
          <a:p>
            <a:pPr marL="640080" lvl="1" indent="-237744" eaLnBrk="1" fontAlgn="auto" hangingPunct="1">
              <a:spcAft>
                <a:spcPts val="0"/>
              </a:spcAft>
              <a:buFont typeface="Verdana"/>
              <a:buChar char="◦"/>
              <a:defRPr/>
            </a:pPr>
            <a:r>
              <a:rPr lang="en-CA" b="1" dirty="0" smtClean="0">
                <a:solidFill>
                  <a:schemeClr val="accent1"/>
                </a:solidFill>
              </a:rPr>
              <a:t>Question</a:t>
            </a:r>
            <a:r>
              <a:rPr lang="en-CA" dirty="0" smtClean="0">
                <a:solidFill>
                  <a:schemeClr val="accent1"/>
                </a:solidFill>
              </a:rPr>
              <a:t>: When do users commonly search for the word </a:t>
            </a:r>
            <a:r>
              <a:rPr lang="en-CA" b="1" i="1" dirty="0" smtClean="0">
                <a:solidFill>
                  <a:schemeClr val="accent1"/>
                </a:solidFill>
              </a:rPr>
              <a:t>allergies</a:t>
            </a:r>
            <a:r>
              <a:rPr lang="en-CA" dirty="0" smtClean="0">
                <a:solidFill>
                  <a:schemeClr val="accent1"/>
                </a:solidFill>
              </a:rPr>
              <a:t>?</a:t>
            </a:r>
            <a:endParaRPr lang="en-CA" dirty="0">
              <a:solidFill>
                <a:schemeClr val="accent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Put Keywords in the Best Locations!</a:t>
            </a:r>
            <a:endParaRPr lang="en-CA" dirty="0">
              <a:solidFill>
                <a:schemeClr val="tx2">
                  <a:satMod val="130000"/>
                </a:schemeClr>
              </a:solidFill>
            </a:endParaRPr>
          </a:p>
        </p:txBody>
      </p:sp>
      <p:sp>
        <p:nvSpPr>
          <p:cNvPr id="3" name="Content Placeholder 2"/>
          <p:cNvSpPr>
            <a:spLocks noGrp="1"/>
          </p:cNvSpPr>
          <p:nvPr>
            <p:ph idx="1"/>
          </p:nvPr>
        </p:nvSpPr>
        <p:spPr>
          <a:xfrm>
            <a:off x="785813" y="1357313"/>
            <a:ext cx="8077200" cy="5072062"/>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Most important place to put keywords:</a:t>
            </a:r>
          </a:p>
          <a:p>
            <a:pPr marL="640080" lvl="1" indent="-237744" eaLnBrk="1" fontAlgn="auto" hangingPunct="1">
              <a:spcAft>
                <a:spcPts val="0"/>
              </a:spcAft>
              <a:buFont typeface="Verdana"/>
              <a:buChar char="◦"/>
              <a:defRPr/>
            </a:pPr>
            <a:r>
              <a:rPr lang="en-CA" dirty="0" smtClean="0"/>
              <a:t>Title</a:t>
            </a:r>
          </a:p>
          <a:p>
            <a:pPr marL="640080" lvl="1" indent="-237744" eaLnBrk="1" fontAlgn="auto" hangingPunct="1">
              <a:spcAft>
                <a:spcPts val="0"/>
              </a:spcAft>
              <a:buFont typeface="Verdana"/>
              <a:buChar char="◦"/>
              <a:defRPr/>
            </a:pPr>
            <a:r>
              <a:rPr lang="en-CA" dirty="0" smtClean="0"/>
              <a:t>Visible Body (the text you can cut from a page and paste into Notepad)</a:t>
            </a:r>
          </a:p>
          <a:p>
            <a:pPr marL="640080" lvl="1" indent="-237744" eaLnBrk="1" fontAlgn="auto" hangingPunct="1">
              <a:spcAft>
                <a:spcPts val="0"/>
              </a:spcAft>
              <a:buFont typeface="Verdana"/>
              <a:buChar char="◦"/>
              <a:defRPr/>
            </a:pPr>
            <a:r>
              <a:rPr lang="en-CA" dirty="0" smtClean="0"/>
              <a:t>Text around and in links</a:t>
            </a:r>
          </a:p>
          <a:p>
            <a:pPr marL="640080" lvl="1" indent="-237744" eaLnBrk="1" fontAlgn="auto" hangingPunct="1">
              <a:spcAft>
                <a:spcPts val="0"/>
              </a:spcAft>
              <a:buFont typeface="Verdana"/>
              <a:buChar char="◦"/>
              <a:defRPr/>
            </a:pPr>
            <a:r>
              <a:rPr lang="en-CA" dirty="0" smtClean="0"/>
              <a:t>Text that is above the </a:t>
            </a:r>
            <a:r>
              <a:rPr lang="en-CA" i="1" dirty="0" smtClean="0"/>
              <a:t>fold</a:t>
            </a:r>
          </a:p>
          <a:p>
            <a:pPr marL="365760" indent="-283464" eaLnBrk="1" fontAlgn="auto" hangingPunct="1">
              <a:spcAft>
                <a:spcPts val="0"/>
              </a:spcAft>
              <a:buFont typeface="Wingdings 2"/>
              <a:buChar char=""/>
              <a:defRPr/>
            </a:pPr>
            <a:r>
              <a:rPr lang="en-CA" dirty="0" smtClean="0"/>
              <a:t>Some locations that are not quite as important to search engines (but sometimes still considered) are:</a:t>
            </a:r>
          </a:p>
          <a:p>
            <a:pPr marL="640080" lvl="1" indent="-237744" eaLnBrk="1" fontAlgn="auto" hangingPunct="1">
              <a:spcAft>
                <a:spcPts val="0"/>
              </a:spcAft>
              <a:buFont typeface="Verdana"/>
              <a:buChar char="◦"/>
              <a:defRPr/>
            </a:pPr>
            <a:r>
              <a:rPr lang="en-CA" dirty="0" smtClean="0"/>
              <a:t>Alternative text</a:t>
            </a:r>
          </a:p>
          <a:p>
            <a:pPr marL="640080" lvl="1" indent="-237744" eaLnBrk="1" fontAlgn="auto" hangingPunct="1">
              <a:spcAft>
                <a:spcPts val="0"/>
              </a:spcAft>
              <a:buFont typeface="Verdana"/>
              <a:buChar char="◦"/>
              <a:defRPr/>
            </a:pPr>
            <a:r>
              <a:rPr lang="en-CA" dirty="0" smtClean="0"/>
              <a:t>Text in the domain name and file names</a:t>
            </a:r>
          </a:p>
          <a:p>
            <a:pPr marL="640080" lvl="1" indent="-237744" eaLnBrk="1" fontAlgn="auto" hangingPunct="1">
              <a:spcAft>
                <a:spcPts val="0"/>
              </a:spcAft>
              <a:buFont typeface="Verdana"/>
              <a:buChar char="◦"/>
              <a:defRPr/>
            </a:pPr>
            <a:r>
              <a:rPr lang="en-CA" dirty="0" smtClean="0"/>
              <a:t>Meta tag (considered by far the least important)</a:t>
            </a:r>
          </a:p>
          <a:p>
            <a:pPr marL="640080" lvl="1" indent="-237744" eaLnBrk="1" fontAlgn="auto" hangingPunct="1">
              <a:spcAft>
                <a:spcPts val="0"/>
              </a:spcAft>
              <a:buFont typeface="Verdana"/>
              <a:buNone/>
              <a:defRPr/>
            </a:pPr>
            <a:endParaRPr lang="en-CA" dirty="0"/>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71450"/>
            <a:ext cx="8605838" cy="749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285875"/>
            <a:ext cx="41338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fade">
                                      <p:cBhvr>
                                        <p:cTn id="7" dur="20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fade">
                                      <p:cBhvr>
                                        <p:cTn id="12" dur="20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77788"/>
            <a:ext cx="5643562"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Box 4"/>
          <p:cNvSpPr txBox="1">
            <a:spLocks noChangeArrowheads="1"/>
          </p:cNvSpPr>
          <p:nvPr/>
        </p:nvSpPr>
        <p:spPr bwMode="auto">
          <a:xfrm>
            <a:off x="6072188" y="285750"/>
            <a:ext cx="3071812"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 typeface="Arial" panose="020B0604020202020204" pitchFamily="34" charset="0"/>
              <a:buChar char="•"/>
            </a:pPr>
            <a:r>
              <a:rPr lang="en-CA" altLang="en-US" sz="2200" b="1"/>
              <a:t>Title-Tag is considered the MOST important text by all search engines</a:t>
            </a:r>
          </a:p>
          <a:p>
            <a:pPr eaLnBrk="1" hangingPunct="1">
              <a:spcBef>
                <a:spcPct val="0"/>
              </a:spcBef>
              <a:buClrTx/>
              <a:buSzTx/>
              <a:buFont typeface="Arial" panose="020B0604020202020204" pitchFamily="34" charset="0"/>
              <a:buChar char="•"/>
            </a:pPr>
            <a:endParaRPr lang="en-CA" altLang="en-US" sz="2200"/>
          </a:p>
          <a:p>
            <a:pPr eaLnBrk="1" hangingPunct="1">
              <a:spcBef>
                <a:spcPct val="0"/>
              </a:spcBef>
              <a:buClrTx/>
              <a:buSzTx/>
              <a:buFont typeface="Arial" panose="020B0604020202020204" pitchFamily="34" charset="0"/>
              <a:buChar char="•"/>
            </a:pPr>
            <a:r>
              <a:rPr lang="en-CA" altLang="en-US" sz="2200"/>
              <a:t>Title tag is what is shown as the link for all returned results</a:t>
            </a:r>
          </a:p>
          <a:p>
            <a:pPr eaLnBrk="1" hangingPunct="1">
              <a:spcBef>
                <a:spcPct val="0"/>
              </a:spcBef>
              <a:buClrTx/>
              <a:buSzTx/>
              <a:buFont typeface="Arial" panose="020B0604020202020204" pitchFamily="34" charset="0"/>
              <a:buChar char="•"/>
            </a:pPr>
            <a:endParaRPr lang="en-CA" altLang="en-US" sz="2200"/>
          </a:p>
          <a:p>
            <a:pPr eaLnBrk="1" hangingPunct="1">
              <a:spcBef>
                <a:spcPct val="0"/>
              </a:spcBef>
              <a:buClrTx/>
              <a:buSzTx/>
              <a:buFont typeface="Arial" panose="020B0604020202020204" pitchFamily="34" charset="0"/>
              <a:buChar char="•"/>
            </a:pPr>
            <a:r>
              <a:rPr lang="en-CA" altLang="en-US" sz="2200"/>
              <a:t>Title tag is text shown when people bookmark your site</a:t>
            </a:r>
          </a:p>
          <a:p>
            <a:pPr eaLnBrk="1" hangingPunct="1">
              <a:spcBef>
                <a:spcPct val="0"/>
              </a:spcBef>
              <a:buClrTx/>
              <a:buSzTx/>
              <a:buFont typeface="Wingdings 2" panose="05020102010507070707" pitchFamily="18" charset="2"/>
              <a:buNone/>
            </a:pPr>
            <a:endParaRPr lang="en-CA" altLang="en-US" sz="2200"/>
          </a:p>
          <a:p>
            <a:pPr eaLnBrk="1" hangingPunct="1">
              <a:spcBef>
                <a:spcPct val="0"/>
              </a:spcBef>
              <a:buClrTx/>
              <a:buSzTx/>
              <a:buFont typeface="Arial" panose="020B0604020202020204" pitchFamily="34" charset="0"/>
              <a:buChar char="•"/>
            </a:pPr>
            <a:r>
              <a:rPr lang="en-CA" altLang="en-US" sz="2200"/>
              <a:t>Can be 100 characters but keep most important stuff in the first 63 characters</a:t>
            </a:r>
          </a:p>
        </p:txBody>
      </p:sp>
      <p:cxnSp>
        <p:nvCxnSpPr>
          <p:cNvPr id="7" name="Straight Arrow Connector 6"/>
          <p:cNvCxnSpPr/>
          <p:nvPr/>
        </p:nvCxnSpPr>
        <p:spPr>
          <a:xfrm rot="10800000" flipV="1">
            <a:off x="2071688" y="2571750"/>
            <a:ext cx="4214812" cy="7143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2143125" y="2571750"/>
            <a:ext cx="4143375" cy="21431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286125" y="2571750"/>
            <a:ext cx="3000375" cy="27860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000375" y="1785938"/>
            <a:ext cx="3143250" cy="50006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665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0" y="4611688"/>
            <a:ext cx="238601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1928813" y="3357563"/>
            <a:ext cx="3071812" cy="1214437"/>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Textbook Readings for this Week</a:t>
            </a:r>
            <a:endParaRPr lang="en-US" dirty="0"/>
          </a:p>
        </p:txBody>
      </p:sp>
      <p:sp>
        <p:nvSpPr>
          <p:cNvPr id="16387" name="Content Placeholder 2"/>
          <p:cNvSpPr>
            <a:spLocks noGrp="1"/>
          </p:cNvSpPr>
          <p:nvPr>
            <p:ph idx="1"/>
          </p:nvPr>
        </p:nvSpPr>
        <p:spPr/>
        <p:txBody>
          <a:bodyPr/>
          <a:lstStyle/>
          <a:p>
            <a:r>
              <a:rPr lang="en-US" altLang="en-US" smtClean="0"/>
              <a:t>Websites</a:t>
            </a:r>
          </a:p>
          <a:p>
            <a:pPr lvl="1"/>
            <a:r>
              <a:rPr lang="en-US" altLang="en-US" smtClean="0"/>
              <a:t>Online Visibility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Body of the Webpage</a:t>
            </a:r>
            <a:endParaRPr lang="en-CA" dirty="0">
              <a:solidFill>
                <a:schemeClr val="tx2">
                  <a:satMod val="130000"/>
                </a:schemeClr>
              </a:solidFill>
            </a:endParaRPr>
          </a:p>
        </p:txBody>
      </p:sp>
      <p:sp>
        <p:nvSpPr>
          <p:cNvPr id="4" name="Content Placeholder 3"/>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smtClean="0"/>
              <a:t>Search engines think keywords found near the top of the page make the page more relevant and thus give those pages a higher ranking (</a:t>
            </a:r>
            <a:r>
              <a:rPr lang="en-CA" b="1" i="1" dirty="0" smtClean="0"/>
              <a:t>Keyword Prominence</a:t>
            </a:r>
            <a:r>
              <a:rPr lang="en-CA" dirty="0" smtClean="0"/>
              <a:t>)</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If you are searching for 2 or more keywords, like “civil” and “war”, how do you think search engines ranks pages?</a:t>
            </a:r>
          </a:p>
          <a:p>
            <a:pPr marL="365760" indent="-283464" eaLnBrk="1" fontAlgn="auto" hangingPunct="1">
              <a:spcAft>
                <a:spcPts val="0"/>
              </a:spcAft>
              <a:buFont typeface="Wingdings 2"/>
              <a:buChar char=""/>
              <a:defRPr/>
            </a:pPr>
            <a:r>
              <a:rPr lang="en-CA" b="1" i="1" dirty="0" smtClean="0"/>
              <a:t>Keyword Density </a:t>
            </a:r>
            <a:r>
              <a:rPr lang="en-CA" dirty="0" smtClean="0"/>
              <a:t>also gives a higher ranking</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do you think keyword density is?</a:t>
            </a:r>
            <a:endParaRPr lang="en-CA" dirty="0">
              <a:solidFill>
                <a:schemeClr val="accent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1340768"/>
            <a:ext cx="8882063"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03648" y="404664"/>
            <a:ext cx="4464496" cy="646331"/>
          </a:xfrm>
          <a:prstGeom prst="rect">
            <a:avLst/>
          </a:prstGeom>
          <a:noFill/>
        </p:spPr>
        <p:txBody>
          <a:bodyPr wrap="square" rtlCol="0">
            <a:spAutoFit/>
          </a:bodyPr>
          <a:lstStyle/>
          <a:p>
            <a:r>
              <a:rPr lang="en-US" dirty="0" smtClean="0"/>
              <a:t>Assume we are search for:</a:t>
            </a:r>
            <a:br>
              <a:rPr lang="en-US" dirty="0" smtClean="0"/>
            </a:br>
            <a:r>
              <a:rPr lang="en-US" dirty="0" smtClean="0"/>
              <a:t>Chuck, Norris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Another clever trick that people try to beat Google – Keyword Stuffing</a:t>
            </a:r>
            <a:endParaRPr lang="en-US" dirty="0"/>
          </a:p>
        </p:txBody>
      </p:sp>
      <p:sp>
        <p:nvSpPr>
          <p:cNvPr id="70659" name="Content Placeholder 2"/>
          <p:cNvSpPr>
            <a:spLocks noGrp="1"/>
          </p:cNvSpPr>
          <p:nvPr>
            <p:ph idx="1"/>
          </p:nvPr>
        </p:nvSpPr>
        <p:spPr>
          <a:xfrm>
            <a:off x="539750" y="1285875"/>
            <a:ext cx="8394700" cy="5167313"/>
          </a:xfrm>
        </p:spPr>
        <p:txBody>
          <a:bodyPr/>
          <a:lstStyle/>
          <a:p>
            <a:r>
              <a:rPr lang="en-US" altLang="en-US" smtClean="0"/>
              <a:t>A simple site about cats: </a:t>
            </a:r>
            <a:r>
              <a:rPr lang="en-US" altLang="en-US" smtClean="0">
                <a:hlinkClick r:id="rId2"/>
              </a:rPr>
              <a:t>http://www.csd.uwo.ca/~lreid/cs1033/keywordstuffing.html</a:t>
            </a:r>
            <a:r>
              <a:rPr lang="en-US" altLang="en-US" smtClean="0"/>
              <a:t> </a:t>
            </a:r>
          </a:p>
          <a:p>
            <a:r>
              <a:rPr lang="en-US" altLang="en-US" b="1" smtClean="0">
                <a:solidFill>
                  <a:schemeClr val="accent1"/>
                </a:solidFill>
              </a:rPr>
              <a:t>Question: </a:t>
            </a:r>
            <a:r>
              <a:rPr lang="en-US" altLang="en-US" smtClean="0">
                <a:solidFill>
                  <a:schemeClr val="accent1"/>
                </a:solidFill>
              </a:rPr>
              <a:t>How did I do keyword stuffing with the above page? (I did 2 things, can you find them?)</a:t>
            </a:r>
          </a:p>
          <a:p>
            <a:r>
              <a:rPr lang="en-US" altLang="en-US" smtClean="0">
                <a:solidFill>
                  <a:schemeClr val="accent1"/>
                </a:solidFill>
              </a:rPr>
              <a:t>Another example –how is this stuffed? </a:t>
            </a:r>
            <a:r>
              <a:rPr lang="en-US" altLang="en-US" smtClean="0">
                <a:solidFill>
                  <a:schemeClr val="accent1"/>
                </a:solidFill>
                <a:sym typeface="Wingdings" panose="05000000000000000000" pitchFamily="2" charset="2"/>
              </a:rPr>
              <a:t> </a:t>
            </a:r>
            <a:r>
              <a:rPr lang="en-US" altLang="en-US" smtClean="0">
                <a:hlinkClick r:id="rId3"/>
              </a:rPr>
              <a:t>YouTube video</a:t>
            </a:r>
            <a:r>
              <a:rPr lang="en-US" altLang="en-US" smtClean="0"/>
              <a:t>  (view source)</a:t>
            </a:r>
            <a:endParaRPr lang="en-US" altLang="en-US" smtClean="0">
              <a:solidFill>
                <a:schemeClr val="accent1"/>
              </a:solidFill>
            </a:endParaRPr>
          </a:p>
          <a:p>
            <a:r>
              <a:rPr lang="en-US" altLang="en-US" smtClean="0"/>
              <a:t>Moral of the story: you USUALLY can’t outwit Google, just use good content to win over your visitors!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7463"/>
            <a:ext cx="8072438" cy="909637"/>
          </a:xfrm>
        </p:spPr>
        <p:txBody>
          <a:bodyPr/>
          <a:lstStyle/>
          <a:p>
            <a:pPr eaLnBrk="1" fontAlgn="auto" hangingPunct="1">
              <a:spcAft>
                <a:spcPts val="0"/>
              </a:spcAft>
              <a:defRPr/>
            </a:pPr>
            <a:r>
              <a:rPr lang="en-CA" dirty="0" smtClean="0">
                <a:solidFill>
                  <a:schemeClr val="tx2">
                    <a:satMod val="130000"/>
                  </a:schemeClr>
                </a:solidFill>
              </a:rPr>
              <a:t>Body of the Webpage</a:t>
            </a:r>
            <a:endParaRPr lang="en-CA" dirty="0">
              <a:solidFill>
                <a:schemeClr val="tx2">
                  <a:satMod val="130000"/>
                </a:schemeClr>
              </a:solidFill>
            </a:endParaRPr>
          </a:p>
        </p:txBody>
      </p:sp>
      <p:sp>
        <p:nvSpPr>
          <p:cNvPr id="3" name="Content Placeholder 2"/>
          <p:cNvSpPr>
            <a:spLocks noGrp="1"/>
          </p:cNvSpPr>
          <p:nvPr>
            <p:ph idx="1"/>
          </p:nvPr>
        </p:nvSpPr>
        <p:spPr>
          <a:xfrm>
            <a:off x="242888" y="1052513"/>
            <a:ext cx="8750300" cy="5040312"/>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Text in and around links is used by search engines, for example:</a:t>
            </a:r>
          </a:p>
          <a:p>
            <a:pPr marL="640080" lvl="1" indent="-237744" eaLnBrk="1" fontAlgn="auto" hangingPunct="1">
              <a:spcAft>
                <a:spcPts val="0"/>
              </a:spcAft>
              <a:buFont typeface="Verdana"/>
              <a:buChar char="◦"/>
              <a:defRPr/>
            </a:pPr>
            <a:r>
              <a:rPr lang="en-CA" b="1" dirty="0" smtClean="0"/>
              <a:t>Instead of this</a:t>
            </a:r>
            <a:r>
              <a:rPr lang="en-CA" dirty="0" smtClean="0"/>
              <a:t/>
            </a:r>
            <a:br>
              <a:rPr lang="en-CA" dirty="0" smtClean="0"/>
            </a:br>
            <a:r>
              <a:rPr lang="en-CA" sz="2200" dirty="0" smtClean="0"/>
              <a:t>&lt;a </a:t>
            </a:r>
            <a:r>
              <a:rPr lang="en-CA" sz="2200" dirty="0" err="1" smtClean="0"/>
              <a:t>href</a:t>
            </a:r>
            <a:r>
              <a:rPr lang="en-CA" sz="2200" dirty="0" smtClean="0"/>
              <a:t>=</a:t>
            </a:r>
            <a:r>
              <a:rPr lang="en-CA" sz="2200" dirty="0" smtClean="0">
                <a:hlinkClick r:id="rId2"/>
              </a:rPr>
              <a:t>http://www.yarnsandwools.com</a:t>
            </a:r>
            <a:r>
              <a:rPr lang="en-CA" sz="2200" dirty="0" smtClean="0"/>
              <a:t>&gt;</a:t>
            </a:r>
            <a:r>
              <a:rPr lang="en-CA" sz="2200" i="1" dirty="0" smtClean="0">
                <a:solidFill>
                  <a:schemeClr val="accent3"/>
                </a:solidFill>
              </a:rPr>
              <a:t>Learn more</a:t>
            </a:r>
            <a:r>
              <a:rPr lang="en-CA" sz="2200" dirty="0" smtClean="0"/>
              <a:t>&lt;/a&gt; about our wools and yarns</a:t>
            </a:r>
            <a:r>
              <a:rPr lang="en-CA" dirty="0" smtClean="0"/>
              <a:t/>
            </a:r>
            <a:br>
              <a:rPr lang="en-CA" dirty="0" smtClean="0"/>
            </a:br>
            <a:endParaRPr lang="en-CA" dirty="0" smtClean="0"/>
          </a:p>
          <a:p>
            <a:pPr marL="640080" lvl="1" indent="-237744" eaLnBrk="1" fontAlgn="auto" hangingPunct="1">
              <a:spcAft>
                <a:spcPts val="0"/>
              </a:spcAft>
              <a:buFont typeface="Verdana"/>
              <a:buChar char="◦"/>
              <a:defRPr/>
            </a:pPr>
            <a:r>
              <a:rPr lang="en-CA" b="1" dirty="0" smtClean="0"/>
              <a:t>Do this:</a:t>
            </a:r>
            <a:r>
              <a:rPr lang="en-CA" dirty="0" smtClean="0"/>
              <a:t/>
            </a:r>
            <a:br>
              <a:rPr lang="en-CA" dirty="0" smtClean="0"/>
            </a:br>
            <a:r>
              <a:rPr lang="en-CA" sz="2200" dirty="0" smtClean="0"/>
              <a:t> &lt;a </a:t>
            </a:r>
            <a:r>
              <a:rPr lang="en-CA" sz="2200" dirty="0" err="1" smtClean="0"/>
              <a:t>href</a:t>
            </a:r>
            <a:r>
              <a:rPr lang="en-CA" sz="2200" dirty="0" smtClean="0"/>
              <a:t>=</a:t>
            </a:r>
            <a:r>
              <a:rPr lang="en-CA" sz="2200" dirty="0" smtClean="0">
                <a:hlinkClick r:id="rId2"/>
              </a:rPr>
              <a:t>http://www.yarnsandwools.com</a:t>
            </a:r>
            <a:r>
              <a:rPr lang="en-CA" sz="2200" dirty="0" smtClean="0"/>
              <a:t>&gt;</a:t>
            </a:r>
            <a:r>
              <a:rPr lang="en-CA" sz="2200" i="1" dirty="0" smtClean="0">
                <a:solidFill>
                  <a:schemeClr val="accent3"/>
                </a:solidFill>
              </a:rPr>
              <a:t>Learn more about our wools and yarns</a:t>
            </a:r>
            <a:r>
              <a:rPr lang="en-CA" sz="2200" dirty="0" smtClean="0"/>
              <a:t>&lt;/a&gt;</a:t>
            </a:r>
            <a:r>
              <a:rPr lang="en-CA" dirty="0" smtClean="0"/>
              <a:t/>
            </a:r>
            <a:br>
              <a:rPr lang="en-CA" dirty="0" smtClean="0"/>
            </a:br>
            <a:endParaRPr lang="en-CA" dirty="0" smtClean="0"/>
          </a:p>
          <a:p>
            <a:pPr marL="640080" lvl="1" indent="-237744" eaLnBrk="1" fontAlgn="auto" hangingPunct="1">
              <a:spcAft>
                <a:spcPts val="0"/>
              </a:spcAft>
              <a:buFont typeface="Verdana"/>
              <a:buChar char="◦"/>
              <a:defRPr/>
            </a:pPr>
            <a:endParaRPr lang="en-CA" dirty="0" smtClean="0"/>
          </a:p>
          <a:p>
            <a:pPr marL="640080" lvl="1" indent="-237744" eaLnBrk="1" fontAlgn="auto" hangingPunct="1">
              <a:spcAft>
                <a:spcPts val="0"/>
              </a:spcAft>
              <a:buFont typeface="Verdana"/>
              <a:buChar char="◦"/>
              <a:defRPr/>
            </a:pPr>
            <a:r>
              <a:rPr lang="en-CA" b="1" dirty="0" smtClean="0"/>
              <a:t>Or this:</a:t>
            </a:r>
            <a:r>
              <a:rPr lang="en-CA" dirty="0" smtClean="0"/>
              <a:t/>
            </a:r>
            <a:br>
              <a:rPr lang="en-CA" dirty="0" smtClean="0"/>
            </a:br>
            <a:r>
              <a:rPr lang="en-CA" sz="2200" dirty="0" smtClean="0"/>
              <a:t>Learn more about our &lt;a </a:t>
            </a:r>
            <a:r>
              <a:rPr lang="en-CA" sz="2200" dirty="0" err="1" smtClean="0"/>
              <a:t>href</a:t>
            </a:r>
            <a:r>
              <a:rPr lang="en-CA" sz="2200" dirty="0" smtClean="0"/>
              <a:t>=</a:t>
            </a:r>
            <a:r>
              <a:rPr lang="en-CA" sz="2200" dirty="0" smtClean="0">
                <a:hlinkClick r:id="rId2"/>
              </a:rPr>
              <a:t>http://www.yarnsandwools.com</a:t>
            </a:r>
            <a:r>
              <a:rPr lang="en-CA" sz="2200" dirty="0" smtClean="0"/>
              <a:t>&gt;</a:t>
            </a:r>
            <a:r>
              <a:rPr lang="en-CA" sz="2200" i="1" dirty="0" smtClean="0">
                <a:solidFill>
                  <a:schemeClr val="accent3"/>
                </a:solidFill>
              </a:rPr>
              <a:t>wools and yarns</a:t>
            </a:r>
            <a:r>
              <a:rPr lang="en-CA" sz="2200" dirty="0" smtClean="0"/>
              <a:t>&lt;/a&gt;</a:t>
            </a:r>
            <a:endParaRPr lang="en-CA" sz="2200" dirty="0"/>
          </a:p>
        </p:txBody>
      </p:sp>
      <p:pic>
        <p:nvPicPr>
          <p:cNvPr id="675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951288"/>
            <a:ext cx="22320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5713413"/>
            <a:ext cx="22479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3419475" y="2752725"/>
            <a:ext cx="2484438" cy="285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24075" y="4140200"/>
            <a:ext cx="3779838" cy="4222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2601913"/>
            <a:ext cx="25336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284663" y="5962650"/>
            <a:ext cx="2074862" cy="1301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67589"/>
                                        </p:tgtEl>
                                        <p:attrNameLst>
                                          <p:attrName>style.visibility</p:attrName>
                                        </p:attrNameLst>
                                      </p:cBhvr>
                                      <p:to>
                                        <p:strVal val="visible"/>
                                      </p:to>
                                    </p:set>
                                    <p:animEffect transition="in" filter="wipe(down)">
                                      <p:cBhvr>
                                        <p:cTn id="24" dur="500"/>
                                        <p:tgtEl>
                                          <p:spTgt spid="6758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67590"/>
                                        </p:tgtEl>
                                        <p:attrNameLst>
                                          <p:attrName>style.visibility</p:attrName>
                                        </p:attrNameLst>
                                      </p:cBhvr>
                                      <p:to>
                                        <p:strVal val="visible"/>
                                      </p:to>
                                    </p:set>
                                    <p:animEffect transition="in" filter="wipe(down)">
                                      <p:cBhvr>
                                        <p:cTn id="32" dur="500"/>
                                        <p:tgtEl>
                                          <p:spTgt spid="67590"/>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Number 2: Link Component</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5357813"/>
          </a:xfrm>
        </p:spPr>
        <p:txBody>
          <a:bodyPr>
            <a:normAutofit fontScale="92500"/>
          </a:bodyPr>
          <a:lstStyle/>
          <a:p>
            <a:pPr marL="365760" indent="-283464" eaLnBrk="1" fontAlgn="auto" hangingPunct="1">
              <a:spcAft>
                <a:spcPts val="0"/>
              </a:spcAft>
              <a:buFont typeface="Wingdings 2"/>
              <a:buChar char=""/>
              <a:defRPr/>
            </a:pPr>
            <a:r>
              <a:rPr lang="en-CA" dirty="0" smtClean="0"/>
              <a:t>Make sure that your links are easy to navigate</a:t>
            </a:r>
            <a:r>
              <a:rPr lang="en-CA" dirty="0"/>
              <a:t> </a:t>
            </a:r>
            <a:r>
              <a:rPr lang="en-CA" dirty="0" smtClean="0"/>
              <a:t>so that web spiders can search through your content easily and index ALL your content.</a:t>
            </a:r>
          </a:p>
          <a:p>
            <a:pPr marL="365760" indent="-283464" eaLnBrk="1" fontAlgn="auto" hangingPunct="1">
              <a:spcAft>
                <a:spcPts val="0"/>
              </a:spcAft>
              <a:buFont typeface="Wingdings 2"/>
              <a:buChar char=""/>
              <a:defRPr/>
            </a:pPr>
            <a:r>
              <a:rPr lang="en-CA" dirty="0" smtClean="0"/>
              <a:t>NOTE: It is hard for spiders to crawl through:</a:t>
            </a:r>
          </a:p>
          <a:p>
            <a:pPr marL="640080" lvl="1" indent="-237744" eaLnBrk="1" fontAlgn="auto" hangingPunct="1">
              <a:spcAft>
                <a:spcPts val="0"/>
              </a:spcAft>
              <a:buFont typeface="Verdana"/>
              <a:buChar char="◦"/>
              <a:defRPr/>
            </a:pPr>
            <a:r>
              <a:rPr lang="en-CA" dirty="0" smtClean="0"/>
              <a:t>Image maps</a:t>
            </a:r>
          </a:p>
          <a:p>
            <a:pPr marL="640080" lvl="1" indent="-237744" eaLnBrk="1" fontAlgn="auto" hangingPunct="1">
              <a:spcAft>
                <a:spcPts val="0"/>
              </a:spcAft>
              <a:buFont typeface="Verdana"/>
              <a:buChar char="◦"/>
              <a:defRPr/>
            </a:pPr>
            <a:r>
              <a:rPr lang="en-CA" dirty="0" smtClean="0"/>
              <a:t>JavaScript</a:t>
            </a:r>
          </a:p>
          <a:p>
            <a:pPr marL="640080" lvl="1" indent="-237744" eaLnBrk="1" fontAlgn="auto" hangingPunct="1">
              <a:spcAft>
                <a:spcPts val="0"/>
              </a:spcAft>
              <a:buFont typeface="Verdana"/>
              <a:buChar char="◦"/>
              <a:defRPr/>
            </a:pPr>
            <a:r>
              <a:rPr lang="en-CA" dirty="0" smtClean="0"/>
              <a:t>Database Driven Web Pages (ones with ?, &amp;, etc in the URL that are created, CGI pages can be problematic)</a:t>
            </a:r>
          </a:p>
          <a:p>
            <a:pPr marL="640080" lvl="1" indent="-237744" eaLnBrk="1" fontAlgn="auto" hangingPunct="1">
              <a:spcAft>
                <a:spcPts val="0"/>
              </a:spcAft>
              <a:buFont typeface="Verdana"/>
              <a:buChar char="◦"/>
              <a:defRPr/>
            </a:pPr>
            <a:r>
              <a:rPr lang="en-CA" dirty="0" smtClean="0"/>
              <a:t>Links in Flash documents</a:t>
            </a:r>
          </a:p>
          <a:p>
            <a:pPr marL="640080" lvl="1" indent="-237744" eaLnBrk="1" fontAlgn="auto" hangingPunct="1">
              <a:spcAft>
                <a:spcPts val="0"/>
              </a:spcAft>
              <a:buFont typeface="Verdana"/>
              <a:buChar char="◦"/>
              <a:defRPr/>
            </a:pPr>
            <a:r>
              <a:rPr lang="en-CA" dirty="0" smtClean="0"/>
              <a:t>Poorly written html (don’t use MS Word, etc to write the html tags!)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Number 3: Popularity Component</a:t>
            </a:r>
            <a:endParaRPr lang="en-CA" dirty="0">
              <a:solidFill>
                <a:schemeClr val="tx2">
                  <a:satMod val="130000"/>
                </a:schemeClr>
              </a:solidFill>
            </a:endParaRPr>
          </a:p>
        </p:txBody>
      </p:sp>
      <p:sp>
        <p:nvSpPr>
          <p:cNvPr id="73731" name="Content Placeholder 2"/>
          <p:cNvSpPr>
            <a:spLocks noGrp="1"/>
          </p:cNvSpPr>
          <p:nvPr>
            <p:ph idx="1"/>
          </p:nvPr>
        </p:nvSpPr>
        <p:spPr/>
        <p:txBody>
          <a:bodyPr/>
          <a:lstStyle/>
          <a:p>
            <a:pPr eaLnBrk="1" hangingPunct="1"/>
            <a:r>
              <a:rPr lang="en-CA" altLang="en-US" smtClean="0"/>
              <a:t>Popularity is broken into two parts:</a:t>
            </a:r>
          </a:p>
          <a:p>
            <a:pPr lvl="1" eaLnBrk="1" hangingPunct="1"/>
            <a:r>
              <a:rPr lang="en-CA" altLang="en-US" b="1" smtClean="0"/>
              <a:t>Link Popularity</a:t>
            </a:r>
          </a:p>
          <a:p>
            <a:pPr lvl="2" eaLnBrk="1" hangingPunct="1"/>
            <a:r>
              <a:rPr lang="en-CA" altLang="en-US" smtClean="0"/>
              <a:t>Not just getting many links to your site, the links to your site must be high quality links! REMEMBER PAGERANK!</a:t>
            </a:r>
          </a:p>
          <a:p>
            <a:pPr lvl="1" eaLnBrk="1" hangingPunct="1"/>
            <a:r>
              <a:rPr lang="en-CA" altLang="en-US" b="1" smtClean="0"/>
              <a:t>Click-through popularity</a:t>
            </a:r>
          </a:p>
          <a:p>
            <a:pPr lvl="2" eaLnBrk="1" hangingPunct="1"/>
            <a:r>
              <a:rPr lang="en-CA" altLang="en-US" smtClean="0"/>
              <a:t>Measures how many times your site is clicked on</a:t>
            </a:r>
          </a:p>
          <a:p>
            <a:pPr lvl="2" eaLnBrk="1" hangingPunct="1"/>
            <a:r>
              <a:rPr lang="en-CA" altLang="en-US" smtClean="0"/>
              <a:t>Measures how often a user returns to your site</a:t>
            </a:r>
          </a:p>
          <a:p>
            <a:pPr lvl="2" eaLnBrk="1" hangingPunct="1"/>
            <a:r>
              <a:rPr lang="en-CA" altLang="en-US" smtClean="0"/>
              <a:t>Measures how long a user stays at your site</a:t>
            </a:r>
          </a:p>
          <a:p>
            <a:pPr lvl="2" eaLnBrk="1" hangingPunct="1"/>
            <a:r>
              <a:rPr lang="en-CA" altLang="en-US" b="1" smtClean="0">
                <a:solidFill>
                  <a:schemeClr val="accent1"/>
                </a:solidFill>
              </a:rPr>
              <a:t>Question</a:t>
            </a:r>
            <a:r>
              <a:rPr lang="en-CA" altLang="en-US" smtClean="0">
                <a:solidFill>
                  <a:schemeClr val="accent1"/>
                </a:solidFill>
              </a:rPr>
              <a:t>: Click-through popularity is not used by some search engines to give a weight to a page, </a:t>
            </a:r>
            <a:r>
              <a:rPr lang="en-CA" altLang="en-US" b="1" smtClean="0">
                <a:solidFill>
                  <a:schemeClr val="accent1"/>
                </a:solidFill>
              </a:rPr>
              <a:t>WHY</a:t>
            </a:r>
            <a:r>
              <a:rPr lang="en-CA" altLang="en-US" smtClean="0">
                <a:solidFill>
                  <a:schemeClr val="accent1"/>
                </a:solidFill>
              </a:rPr>
              <a:t>?</a:t>
            </a:r>
          </a:p>
          <a:p>
            <a:pPr eaLnBrk="1" hangingPunct="1"/>
            <a:r>
              <a:rPr lang="en-CA" altLang="en-US" smtClean="0">
                <a:hlinkClick r:id="rId2"/>
              </a:rPr>
              <a:t>Review</a:t>
            </a:r>
            <a:endParaRPr lang="en-CA" altLang="en-US" smtClean="0"/>
          </a:p>
          <a:p>
            <a:pPr eaLnBrk="1" hangingPunct="1"/>
            <a:endParaRPr lang="en-CA" altLang="en-US" smtClean="0">
              <a:solidFill>
                <a:schemeClr val="accent1"/>
              </a:solidFill>
            </a:endParaRPr>
          </a:p>
          <a:p>
            <a:pPr lvl="1" eaLnBrk="1" hangingPunct="1"/>
            <a:endParaRPr lang="en-CA" alt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Some tips to increase your popularity weighting </a:t>
            </a:r>
            <a:endParaRPr lang="en-CA" dirty="0">
              <a:solidFill>
                <a:schemeClr val="tx2">
                  <a:satMod val="130000"/>
                </a:schemeClr>
              </a:solidFill>
            </a:endParaRPr>
          </a:p>
        </p:txBody>
      </p:sp>
      <p:sp>
        <p:nvSpPr>
          <p:cNvPr id="74755" name="Content Placeholder 2"/>
          <p:cNvSpPr>
            <a:spLocks noGrp="1"/>
          </p:cNvSpPr>
          <p:nvPr>
            <p:ph idx="1"/>
          </p:nvPr>
        </p:nvSpPr>
        <p:spPr/>
        <p:txBody>
          <a:bodyPr/>
          <a:lstStyle/>
          <a:p>
            <a:pPr eaLnBrk="1" hangingPunct="1"/>
            <a:r>
              <a:rPr lang="en-CA" altLang="en-US" smtClean="0"/>
              <a:t>Check your competitors web pages, try to figure out why their site is ranked higher than yours.</a:t>
            </a:r>
          </a:p>
          <a:p>
            <a:pPr lvl="1" eaLnBrk="1" hangingPunct="1"/>
            <a:r>
              <a:rPr lang="en-CA" altLang="en-US" smtClean="0"/>
              <a:t>For example:</a:t>
            </a:r>
          </a:p>
          <a:p>
            <a:pPr lvl="2" eaLnBrk="1" hangingPunct="1"/>
            <a:r>
              <a:rPr lang="en-CA" altLang="en-US" smtClean="0"/>
              <a:t>Go to </a:t>
            </a:r>
            <a:r>
              <a:rPr lang="en-CA" altLang="en-US" smtClean="0">
                <a:hlinkClick r:id="rId2"/>
              </a:rPr>
              <a:t>http://www.google.ca</a:t>
            </a:r>
            <a:endParaRPr lang="en-CA" altLang="en-US" smtClean="0"/>
          </a:p>
          <a:p>
            <a:pPr lvl="2" eaLnBrk="1" hangingPunct="1"/>
            <a:r>
              <a:rPr lang="en-CA" altLang="en-US" smtClean="0"/>
              <a:t>Search for Horseback Riding London Ontario</a:t>
            </a:r>
          </a:p>
          <a:p>
            <a:pPr lvl="2" eaLnBrk="1" hangingPunct="1"/>
            <a:r>
              <a:rPr lang="en-CA" altLang="en-US" smtClean="0"/>
              <a:t>Suppose I work for Circle R Ranch, why did my site not show up first?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can you get Google to find you faster?</a:t>
            </a:r>
            <a:endParaRPr lang="en-CA" dirty="0">
              <a:solidFill>
                <a:schemeClr val="tx2">
                  <a:satMod val="130000"/>
                </a:schemeClr>
              </a:solidFill>
            </a:endParaRPr>
          </a:p>
        </p:txBody>
      </p:sp>
      <p:sp>
        <p:nvSpPr>
          <p:cNvPr id="75779" name="Content Placeholder 2"/>
          <p:cNvSpPr>
            <a:spLocks noGrp="1"/>
          </p:cNvSpPr>
          <p:nvPr>
            <p:ph idx="1"/>
          </p:nvPr>
        </p:nvSpPr>
        <p:spPr>
          <a:xfrm>
            <a:off x="857250" y="1428750"/>
            <a:ext cx="8077200" cy="4929188"/>
          </a:xfrm>
        </p:spPr>
        <p:txBody>
          <a:bodyPr/>
          <a:lstStyle/>
          <a:p>
            <a:pPr eaLnBrk="1" hangingPunct="1"/>
            <a:r>
              <a:rPr lang="en-CA" altLang="en-US" smtClean="0"/>
              <a:t>Submit your site to here: </a:t>
            </a:r>
            <a:r>
              <a:rPr lang="en-CA" altLang="en-US" smtClean="0">
                <a:hlinkClick r:id="rId2"/>
              </a:rPr>
              <a:t>http://www.google.com/submityourcontent/#</a:t>
            </a:r>
            <a:r>
              <a:rPr lang="en-CA" altLang="en-US" smtClean="0"/>
              <a:t> </a:t>
            </a:r>
          </a:p>
          <a:p>
            <a:pPr eaLnBrk="1" hangingPunct="1"/>
            <a:r>
              <a:rPr lang="en-CA" altLang="en-US" b="1" smtClean="0">
                <a:solidFill>
                  <a:schemeClr val="accent1"/>
                </a:solidFill>
              </a:rPr>
              <a:t>Question</a:t>
            </a:r>
            <a:r>
              <a:rPr lang="en-CA" altLang="en-US" smtClean="0">
                <a:solidFill>
                  <a:schemeClr val="accent1"/>
                </a:solidFill>
              </a:rPr>
              <a:t>: When you do a search in google, what happens if you click on cached? For example, search for </a:t>
            </a:r>
            <a:r>
              <a:rPr lang="en-CA" altLang="en-US" i="1" smtClean="0">
                <a:solidFill>
                  <a:schemeClr val="accent1"/>
                </a:solidFill>
              </a:rPr>
              <a:t>Soft Coated Wheaten Terriers Dogs</a:t>
            </a:r>
            <a:r>
              <a:rPr lang="en-CA" altLang="en-US" smtClean="0">
                <a:solidFill>
                  <a:schemeClr val="accent1"/>
                </a:solidFill>
              </a:rPr>
              <a:t>, then click on the cache link </a:t>
            </a:r>
            <a:r>
              <a:rPr lang="en-CA" altLang="en-US" smtClean="0">
                <a:solidFill>
                  <a:schemeClr val="accent1"/>
                </a:solidFill>
                <a:sym typeface="Wingdings" panose="05000000000000000000" pitchFamily="2" charset="2"/>
              </a:rPr>
              <a:t> </a:t>
            </a:r>
            <a:r>
              <a:rPr lang="en-CA" altLang="en-US" smtClean="0">
                <a:solidFill>
                  <a:schemeClr val="accent1"/>
                </a:solidFill>
                <a:sym typeface="Wingdings" panose="05000000000000000000" pitchFamily="2" charset="2"/>
                <a:hlinkClick r:id="rId3"/>
              </a:rPr>
              <a:t>http://www.google.ca</a:t>
            </a:r>
            <a:r>
              <a:rPr lang="en-CA" altLang="en-US" smtClean="0">
                <a:solidFill>
                  <a:schemeClr val="accent1"/>
                </a:solidFill>
                <a:sym typeface="Wingdings" panose="05000000000000000000" pitchFamily="2" charset="2"/>
              </a:rPr>
              <a:t> </a:t>
            </a:r>
          </a:p>
          <a:p>
            <a:pPr lvl="1" eaLnBrk="1" hangingPunct="1"/>
            <a:r>
              <a:rPr lang="en-CA" altLang="en-US" smtClean="0">
                <a:solidFill>
                  <a:schemeClr val="accent1"/>
                </a:solidFill>
                <a:sym typeface="Wingdings" panose="05000000000000000000" pitchFamily="2" charset="2"/>
              </a:rPr>
              <a:t>Hover over the </a:t>
            </a:r>
            <a:br>
              <a:rPr lang="en-CA" altLang="en-US" smtClean="0">
                <a:solidFill>
                  <a:schemeClr val="accent1"/>
                </a:solidFill>
                <a:sym typeface="Wingdings" panose="05000000000000000000" pitchFamily="2" charset="2"/>
              </a:rPr>
            </a:br>
            <a:r>
              <a:rPr lang="en-CA" altLang="en-US" smtClean="0">
                <a:solidFill>
                  <a:schemeClr val="accent1"/>
                </a:solidFill>
                <a:sym typeface="Wingdings" panose="05000000000000000000" pitchFamily="2" charset="2"/>
              </a:rPr>
              <a:t>green arrow next </a:t>
            </a:r>
            <a:br>
              <a:rPr lang="en-CA" altLang="en-US" smtClean="0">
                <a:solidFill>
                  <a:schemeClr val="accent1"/>
                </a:solidFill>
                <a:sym typeface="Wingdings" panose="05000000000000000000" pitchFamily="2" charset="2"/>
              </a:rPr>
            </a:br>
            <a:r>
              <a:rPr lang="en-CA" altLang="en-US" smtClean="0">
                <a:solidFill>
                  <a:schemeClr val="accent1"/>
                </a:solidFill>
                <a:sym typeface="Wingdings" panose="05000000000000000000" pitchFamily="2" charset="2"/>
              </a:rPr>
              <a:t>to the link:</a:t>
            </a:r>
          </a:p>
          <a:p>
            <a:pPr lvl="1" eaLnBrk="1" hangingPunct="1"/>
            <a:endParaRPr lang="en-CA" altLang="en-US" smtClean="0">
              <a:solidFill>
                <a:schemeClr val="accent1"/>
              </a:solidFill>
            </a:endParaRPr>
          </a:p>
        </p:txBody>
      </p:sp>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288" y="4518025"/>
            <a:ext cx="417671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5516563"/>
            <a:ext cx="8229600" cy="1143000"/>
          </a:xfrm>
        </p:spPr>
        <p:txBody>
          <a:bodyPr>
            <a:normAutofit fontScale="90000"/>
          </a:bodyPr>
          <a:lstStyle/>
          <a:p>
            <a:pPr>
              <a:defRPr/>
            </a:pPr>
            <a:r>
              <a:rPr lang="en-US" dirty="0" smtClean="0"/>
              <a:t>Google Quiz – Can you find which one will rank higher?</a:t>
            </a:r>
            <a:endParaRPr lang="en-US" dirty="0"/>
          </a:p>
        </p:txBody>
      </p:sp>
      <p:sp>
        <p:nvSpPr>
          <p:cNvPr id="76803" name="Text Placeholder 3"/>
          <p:cNvSpPr>
            <a:spLocks noGrp="1"/>
          </p:cNvSpPr>
          <p:nvPr>
            <p:ph type="body" idx="1"/>
          </p:nvPr>
        </p:nvSpPr>
        <p:spPr>
          <a:xfrm>
            <a:off x="539750" y="301625"/>
            <a:ext cx="2890838" cy="639763"/>
          </a:xfrm>
          <a:ln>
            <a:headEnd/>
            <a:tailEnd/>
          </a:ln>
        </p:spPr>
        <p:txBody>
          <a:bodyPr/>
          <a:lstStyle/>
          <a:p>
            <a:pPr marL="63500"/>
            <a:r>
              <a:rPr lang="en-US" altLang="en-US" smtClean="0"/>
              <a:t>This Page or…</a:t>
            </a:r>
          </a:p>
        </p:txBody>
      </p:sp>
      <p:sp>
        <p:nvSpPr>
          <p:cNvPr id="76804" name="Text Placeholder 5"/>
          <p:cNvSpPr>
            <a:spLocks noGrp="1"/>
          </p:cNvSpPr>
          <p:nvPr>
            <p:ph type="body" sz="half" idx="3"/>
          </p:nvPr>
        </p:nvSpPr>
        <p:spPr>
          <a:xfrm>
            <a:off x="3995738" y="328613"/>
            <a:ext cx="3005137" cy="639762"/>
          </a:xfrm>
          <a:ln>
            <a:headEnd/>
            <a:tailEnd/>
          </a:ln>
        </p:spPr>
        <p:txBody>
          <a:bodyPr/>
          <a:lstStyle/>
          <a:p>
            <a:pPr marL="63500"/>
            <a:r>
              <a:rPr lang="en-US" altLang="en-US" smtClean="0"/>
              <a:t>That Page?</a:t>
            </a:r>
          </a:p>
        </p:txBody>
      </p:sp>
      <p:sp>
        <p:nvSpPr>
          <p:cNvPr id="5" name="Content Placeholder 4"/>
          <p:cNvSpPr>
            <a:spLocks noGrp="1"/>
          </p:cNvSpPr>
          <p:nvPr>
            <p:ph sz="quarter" idx="2"/>
          </p:nvPr>
        </p:nvSpPr>
        <p:spPr>
          <a:xfrm>
            <a:off x="273050" y="969963"/>
            <a:ext cx="3290888" cy="4114800"/>
          </a:xfrm>
          <a:ln>
            <a:headEnd/>
            <a:tailEnd/>
          </a:ln>
        </p:spPr>
        <p:txBody>
          <a:bodyPr/>
          <a:lstStyle/>
          <a:p>
            <a:pPr marL="392113" indent="-273050"/>
            <a:r>
              <a:rPr lang="en-US" altLang="en-US" smtClean="0">
                <a:hlinkClick r:id="rId3"/>
              </a:rPr>
              <a:t>https://we.love.cats.ca</a:t>
            </a:r>
            <a:endParaRPr lang="en-US" altLang="en-US" smtClean="0"/>
          </a:p>
          <a:p>
            <a:pPr marL="392113" indent="-273050"/>
            <a:r>
              <a:rPr lang="en-US" altLang="en-US" smtClean="0">
                <a:hlinkClick r:id="rId4"/>
              </a:rPr>
              <a:t>ThisPage</a:t>
            </a:r>
            <a:endParaRPr lang="en-US" altLang="en-US" smtClean="0"/>
          </a:p>
          <a:p>
            <a:pPr marL="392113" indent="-273050"/>
            <a:r>
              <a:rPr lang="en-US" altLang="en-US" smtClean="0">
                <a:hlinkClick r:id="rId5"/>
              </a:rPr>
              <a:t>ThisPage</a:t>
            </a:r>
            <a:endParaRPr lang="en-US" altLang="en-US" smtClean="0"/>
          </a:p>
          <a:p>
            <a:pPr marL="392113" indent="-273050"/>
            <a:r>
              <a:rPr lang="en-US" altLang="en-US" smtClean="0">
                <a:hlinkClick r:id="rId6"/>
              </a:rPr>
              <a:t>ThisPage</a:t>
            </a:r>
            <a:endParaRPr lang="en-US" altLang="en-US" smtClean="0"/>
          </a:p>
          <a:p>
            <a:pPr marL="392113" indent="-273050"/>
            <a:r>
              <a:rPr lang="en-US" altLang="en-US" smtClean="0">
                <a:hlinkClick r:id="rId7"/>
              </a:rPr>
              <a:t>ThisPage</a:t>
            </a:r>
            <a:endParaRPr lang="en-US" altLang="en-US" smtClean="0"/>
          </a:p>
          <a:p>
            <a:pPr marL="392113" indent="-273050"/>
            <a:r>
              <a:rPr lang="en-US" altLang="en-US" smtClean="0">
                <a:hlinkClick r:id="rId8"/>
              </a:rPr>
              <a:t>ThisPage</a:t>
            </a:r>
            <a:endParaRPr lang="en-US" altLang="en-US" smtClean="0"/>
          </a:p>
          <a:p>
            <a:pPr marL="392113" indent="-273050"/>
            <a:r>
              <a:rPr lang="en-US" altLang="en-US" smtClean="0">
                <a:hlinkClick r:id="rId9"/>
              </a:rPr>
              <a:t>ThisPage</a:t>
            </a:r>
            <a:endParaRPr lang="en-US" altLang="en-US" smtClean="0"/>
          </a:p>
          <a:p>
            <a:pPr marL="392113" indent="-273050"/>
            <a:r>
              <a:rPr lang="en-US" altLang="en-US" smtClean="0">
                <a:hlinkClick r:id="rId10"/>
              </a:rPr>
              <a:t>ThisPage</a:t>
            </a:r>
            <a:endParaRPr lang="en-US" altLang="en-US" smtClean="0"/>
          </a:p>
          <a:p>
            <a:pPr marL="392113" indent="-273050"/>
            <a:r>
              <a:rPr lang="en-US" altLang="en-US" smtClean="0">
                <a:hlinkClick r:id="rId11"/>
              </a:rPr>
              <a:t>ThisPage</a:t>
            </a:r>
            <a:endParaRPr lang="en-US" altLang="en-US" smtClean="0"/>
          </a:p>
          <a:p>
            <a:pPr marL="392113" indent="-273050"/>
            <a:endParaRPr lang="en-US" altLang="en-US" smtClean="0"/>
          </a:p>
        </p:txBody>
      </p:sp>
      <p:sp>
        <p:nvSpPr>
          <p:cNvPr id="7" name="Content Placeholder 6"/>
          <p:cNvSpPr>
            <a:spLocks noGrp="1"/>
          </p:cNvSpPr>
          <p:nvPr>
            <p:ph sz="quarter" idx="4"/>
          </p:nvPr>
        </p:nvSpPr>
        <p:spPr>
          <a:xfrm>
            <a:off x="3708400" y="969963"/>
            <a:ext cx="4978400" cy="4114800"/>
          </a:xfrm>
          <a:ln>
            <a:headEnd/>
            <a:tailEnd/>
          </a:ln>
        </p:spPr>
        <p:txBody>
          <a:bodyPr/>
          <a:lstStyle/>
          <a:p>
            <a:pPr marL="392113" indent="-273050"/>
            <a:r>
              <a:rPr lang="en-US" altLang="en-US" smtClean="0">
                <a:hlinkClick r:id="rId12"/>
              </a:rPr>
              <a:t>http://we.love.cats.ca</a:t>
            </a:r>
            <a:endParaRPr lang="en-US" altLang="en-US" smtClean="0"/>
          </a:p>
          <a:p>
            <a:pPr marL="392113" indent="-273050"/>
            <a:r>
              <a:rPr lang="en-US" altLang="en-US" smtClean="0">
                <a:hlinkClick r:id="rId13"/>
              </a:rPr>
              <a:t>OrThisPage</a:t>
            </a:r>
            <a:r>
              <a:rPr lang="en-US" altLang="en-US" smtClean="0"/>
              <a:t>   </a:t>
            </a:r>
            <a:r>
              <a:rPr lang="en-US" altLang="en-US" sz="1600" smtClean="0"/>
              <a:t>(view the source)</a:t>
            </a:r>
          </a:p>
          <a:p>
            <a:pPr marL="392113" indent="-273050"/>
            <a:r>
              <a:rPr lang="en-US" altLang="en-US" smtClean="0">
                <a:hlinkClick r:id="rId14"/>
              </a:rPr>
              <a:t>OrThisPage?</a:t>
            </a:r>
            <a:r>
              <a:rPr lang="en-US" altLang="en-US" smtClean="0"/>
              <a:t>  </a:t>
            </a:r>
            <a:r>
              <a:rPr lang="en-US" altLang="en-US" sz="1400" smtClean="0"/>
              <a:t>(check the title)</a:t>
            </a:r>
          </a:p>
          <a:p>
            <a:pPr marL="392113" indent="-273050"/>
            <a:r>
              <a:rPr lang="en-US" altLang="en-US" smtClean="0">
                <a:hlinkClick r:id="rId15"/>
              </a:rPr>
              <a:t>OrThisPage?</a:t>
            </a:r>
            <a:r>
              <a:rPr lang="en-US" altLang="en-US" smtClean="0"/>
              <a:t>  </a:t>
            </a:r>
            <a:r>
              <a:rPr lang="en-US" altLang="en-US" sz="1400" smtClean="0"/>
              <a:t>(view source&amp;check images folder)</a:t>
            </a:r>
          </a:p>
          <a:p>
            <a:pPr marL="392113" indent="-273050"/>
            <a:r>
              <a:rPr lang="en-US" altLang="en-US" smtClean="0">
                <a:hlinkClick r:id="rId16"/>
              </a:rPr>
              <a:t>OrThisPage?</a:t>
            </a:r>
            <a:r>
              <a:rPr lang="en-US" altLang="en-US" smtClean="0"/>
              <a:t>  </a:t>
            </a:r>
            <a:r>
              <a:rPr lang="en-US" altLang="en-US" sz="1400" smtClean="0"/>
              <a:t>(view source, h1 and h2)</a:t>
            </a:r>
          </a:p>
          <a:p>
            <a:pPr marL="392113" indent="-273050"/>
            <a:r>
              <a:rPr lang="en-US" altLang="en-US" smtClean="0">
                <a:hlinkClick r:id="rId17"/>
              </a:rPr>
              <a:t>OrThisPage?</a:t>
            </a:r>
            <a:r>
              <a:rPr lang="en-US" altLang="en-US" smtClean="0"/>
              <a:t>   </a:t>
            </a:r>
            <a:r>
              <a:rPr lang="en-US" altLang="en-US" sz="1200" smtClean="0"/>
              <a:t>(location, location, location)</a:t>
            </a:r>
          </a:p>
          <a:p>
            <a:pPr marL="392113" indent="-273050"/>
            <a:r>
              <a:rPr lang="en-US" altLang="en-US" smtClean="0">
                <a:hlinkClick r:id="rId18"/>
              </a:rPr>
              <a:t>OrThisPage?</a:t>
            </a:r>
            <a:r>
              <a:rPr lang="en-US" altLang="en-US" smtClean="0"/>
              <a:t>   </a:t>
            </a:r>
            <a:r>
              <a:rPr lang="en-US" altLang="en-US" sz="1400" smtClean="0"/>
              <a:t>(alt)</a:t>
            </a:r>
          </a:p>
          <a:p>
            <a:pPr marL="392113" indent="-273050"/>
            <a:r>
              <a:rPr lang="en-US" altLang="en-US" smtClean="0">
                <a:hlinkClick r:id="rId19"/>
              </a:rPr>
              <a:t>OrThisPage?</a:t>
            </a:r>
            <a:r>
              <a:rPr lang="en-US" altLang="en-US" smtClean="0"/>
              <a:t>   </a:t>
            </a:r>
            <a:r>
              <a:rPr lang="en-US" altLang="en-US" sz="1400" smtClean="0"/>
              <a:t>(links)</a:t>
            </a:r>
          </a:p>
          <a:p>
            <a:pPr marL="392113" indent="-273050"/>
            <a:r>
              <a:rPr lang="en-US" altLang="en-US" smtClean="0">
                <a:hlinkClick r:id="rId20"/>
              </a:rPr>
              <a:t>OrThisPage</a:t>
            </a:r>
            <a:r>
              <a:rPr lang="en-US" altLang="en-US" smtClean="0">
                <a:hlinkClick r:id="rId18"/>
              </a:rPr>
              <a:t>?</a:t>
            </a:r>
            <a:r>
              <a:rPr lang="en-US" altLang="en-US" smtClean="0"/>
              <a:t>   </a:t>
            </a:r>
            <a:r>
              <a:rPr lang="en-US" altLang="en-US" sz="1000" smtClean="0"/>
              <a:t>(name)</a:t>
            </a:r>
          </a:p>
          <a:p>
            <a:pPr marL="392113" indent="-273050"/>
            <a:endParaRPr lang="en-US" altLang="en-US" sz="1400" smtClean="0"/>
          </a:p>
          <a:p>
            <a:pPr marL="392113" indent="-273050"/>
            <a:endParaRPr lang="en-US" altLang="en-US" smtClean="0"/>
          </a:p>
          <a:p>
            <a:pPr marL="392113" indent="-273050"/>
            <a:endParaRPr lang="en-US" altLang="en-US" smtClean="0"/>
          </a:p>
        </p:txBody>
      </p:sp>
      <p:pic>
        <p:nvPicPr>
          <p:cNvPr id="4" name="Picture 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67400" y="1484313"/>
            <a:ext cx="2590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67400" y="1916113"/>
            <a:ext cx="2590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73750" y="2528888"/>
            <a:ext cx="2590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27713" y="2967038"/>
            <a:ext cx="2590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67400" y="3406775"/>
            <a:ext cx="2590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67400" y="3830638"/>
            <a:ext cx="2590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705475" y="4235450"/>
            <a:ext cx="25892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27713" y="4667250"/>
            <a:ext cx="2590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ircle(in)">
                                      <p:cBhvr>
                                        <p:cTn id="10" dur="2000"/>
                                        <p:tgtEl>
                                          <p:spTgt spid="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xit" presetSubtype="10" fill="hold" nodeType="click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circle(in)">
                                      <p:cBhvr>
                                        <p:cTn id="23" dur="2000"/>
                                        <p:tgtEl>
                                          <p:spTgt spid="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xit" presetSubtype="10" fill="hold" nodeType="clickEffect">
                                  <p:stCondLst>
                                    <p:cond delay="0"/>
                                  </p:stCondLst>
                                  <p:childTnLst>
                                    <p:animEffect transition="out" filter="randombar(horizontal)">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down)">
                                      <p:cBhvr>
                                        <p:cTn id="33" dur="500"/>
                                        <p:tgtEl>
                                          <p:spTgt spid="5">
                                            <p:txEl>
                                              <p:pRg st="3" end="3"/>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circle(in)">
                                      <p:cBhvr>
                                        <p:cTn id="36" dur="2000"/>
                                        <p:tgtEl>
                                          <p:spTgt spid="7">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xit" presetSubtype="10" fill="hold" nodeType="clickEffect">
                                  <p:stCondLst>
                                    <p:cond delay="0"/>
                                  </p:stCondLst>
                                  <p:childTnLst>
                                    <p:animEffect transition="out" filter="randombar(horizontal)">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wipe(down)">
                                      <p:cBhvr>
                                        <p:cTn id="46" dur="500"/>
                                        <p:tgtEl>
                                          <p:spTgt spid="5">
                                            <p:txEl>
                                              <p:pRg st="4" end="4"/>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circle(in)">
                                      <p:cBhvr>
                                        <p:cTn id="49" dur="2000"/>
                                        <p:tgtEl>
                                          <p:spTgt spid="7">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xit" presetSubtype="10" fill="hold" nodeType="clickEffect">
                                  <p:stCondLst>
                                    <p:cond delay="0"/>
                                  </p:stCondLst>
                                  <p:childTnLst>
                                    <p:animEffect transition="out" filter="randombar(horizontal)">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wipe(down)">
                                      <p:cBhvr>
                                        <p:cTn id="59" dur="500"/>
                                        <p:tgtEl>
                                          <p:spTgt spid="5">
                                            <p:txEl>
                                              <p:pRg st="5" end="5"/>
                                            </p:txEl>
                                          </p:spTgt>
                                        </p:tgtEl>
                                      </p:cBhvr>
                                    </p:animEffect>
                                  </p:childTnLst>
                                </p:cTn>
                              </p:par>
                              <p:par>
                                <p:cTn id="60" presetID="6" presetClass="entr" presetSubtype="16" fill="hold" nodeType="with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circle(in)">
                                      <p:cBhvr>
                                        <p:cTn id="62" dur="2000"/>
                                        <p:tgtEl>
                                          <p:spTgt spid="7">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4" presetClass="exit" presetSubtype="10" fill="hold" nodeType="clickEffect">
                                  <p:stCondLst>
                                    <p:cond delay="0"/>
                                  </p:stCondLst>
                                  <p:childTnLst>
                                    <p:animEffect transition="out" filter="randombar(horizontal)">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Effect transition="in" filter="wipe(down)">
                                      <p:cBhvr>
                                        <p:cTn id="72" dur="500"/>
                                        <p:tgtEl>
                                          <p:spTgt spid="5">
                                            <p:txEl>
                                              <p:pRg st="6" end="6"/>
                                            </p:txEl>
                                          </p:spTgt>
                                        </p:tgtEl>
                                      </p:cBhvr>
                                    </p:animEffect>
                                  </p:childTnLst>
                                </p:cTn>
                              </p:par>
                              <p:par>
                                <p:cTn id="73" presetID="6" presetClass="entr" presetSubtype="16" fill="hold" nodeType="withEffect">
                                  <p:stCondLst>
                                    <p:cond delay="0"/>
                                  </p:stCondLst>
                                  <p:childTnLst>
                                    <p:set>
                                      <p:cBhvr>
                                        <p:cTn id="74" dur="1" fill="hold">
                                          <p:stCondLst>
                                            <p:cond delay="0"/>
                                          </p:stCondLst>
                                        </p:cTn>
                                        <p:tgtEl>
                                          <p:spTgt spid="7">
                                            <p:txEl>
                                              <p:pRg st="6" end="6"/>
                                            </p:txEl>
                                          </p:spTgt>
                                        </p:tgtEl>
                                        <p:attrNameLst>
                                          <p:attrName>style.visibility</p:attrName>
                                        </p:attrNameLst>
                                      </p:cBhvr>
                                      <p:to>
                                        <p:strVal val="visible"/>
                                      </p:to>
                                    </p:set>
                                    <p:animEffect transition="in" filter="circle(in)">
                                      <p:cBhvr>
                                        <p:cTn id="75" dur="2000"/>
                                        <p:tgtEl>
                                          <p:spTgt spid="7">
                                            <p:txEl>
                                              <p:pRg st="6" end="6"/>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4" presetClass="exit" presetSubtype="10" fill="hold" nodeType="click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nodeType="clickEffect">
                                  <p:stCondLst>
                                    <p:cond delay="0"/>
                                  </p:stCondLst>
                                  <p:childTnLst>
                                    <p:set>
                                      <p:cBhvr>
                                        <p:cTn id="84" dur="1" fill="hold">
                                          <p:stCondLst>
                                            <p:cond delay="0"/>
                                          </p:stCondLst>
                                        </p:cTn>
                                        <p:tgtEl>
                                          <p:spTgt spid="5">
                                            <p:txEl>
                                              <p:pRg st="7" end="7"/>
                                            </p:txEl>
                                          </p:spTgt>
                                        </p:tgtEl>
                                        <p:attrNameLst>
                                          <p:attrName>style.visibility</p:attrName>
                                        </p:attrNameLst>
                                      </p:cBhvr>
                                      <p:to>
                                        <p:strVal val="visible"/>
                                      </p:to>
                                    </p:set>
                                    <p:animEffect transition="in" filter="wipe(down)">
                                      <p:cBhvr>
                                        <p:cTn id="85" dur="500"/>
                                        <p:tgtEl>
                                          <p:spTgt spid="5">
                                            <p:txEl>
                                              <p:pRg st="7" end="7"/>
                                            </p:txEl>
                                          </p:spTgt>
                                        </p:tgtEl>
                                      </p:cBhvr>
                                    </p:animEffect>
                                  </p:childTnLst>
                                </p:cTn>
                              </p:par>
                              <p:par>
                                <p:cTn id="86" presetID="6" presetClass="entr" presetSubtype="16" fill="hold" nodeType="withEffect">
                                  <p:stCondLst>
                                    <p:cond delay="0"/>
                                  </p:stCondLst>
                                  <p:childTnLst>
                                    <p:set>
                                      <p:cBhvr>
                                        <p:cTn id="87" dur="1" fill="hold">
                                          <p:stCondLst>
                                            <p:cond delay="0"/>
                                          </p:stCondLst>
                                        </p:cTn>
                                        <p:tgtEl>
                                          <p:spTgt spid="7">
                                            <p:txEl>
                                              <p:pRg st="7" end="7"/>
                                            </p:txEl>
                                          </p:spTgt>
                                        </p:tgtEl>
                                        <p:attrNameLst>
                                          <p:attrName>style.visibility</p:attrName>
                                        </p:attrNameLst>
                                      </p:cBhvr>
                                      <p:to>
                                        <p:strVal val="visible"/>
                                      </p:to>
                                    </p:set>
                                    <p:animEffect transition="in" filter="circle(in)">
                                      <p:cBhvr>
                                        <p:cTn id="88" dur="2000"/>
                                        <p:tgtEl>
                                          <p:spTgt spid="7">
                                            <p:txEl>
                                              <p:pRg st="7" end="7"/>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4" presetClass="exit" presetSubtype="10" fill="hold" nodeType="clickEffect">
                                  <p:stCondLst>
                                    <p:cond delay="0"/>
                                  </p:stCondLst>
                                  <p:childTnLst>
                                    <p:animEffect transition="out" filter="randombar(horizontal)">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nodeType="clickEffect">
                                  <p:stCondLst>
                                    <p:cond delay="0"/>
                                  </p:stCondLst>
                                  <p:childTnLst>
                                    <p:set>
                                      <p:cBhvr>
                                        <p:cTn id="97" dur="1" fill="hold">
                                          <p:stCondLst>
                                            <p:cond delay="0"/>
                                          </p:stCondLst>
                                        </p:cTn>
                                        <p:tgtEl>
                                          <p:spTgt spid="5">
                                            <p:txEl>
                                              <p:pRg st="8" end="8"/>
                                            </p:txEl>
                                          </p:spTgt>
                                        </p:tgtEl>
                                        <p:attrNameLst>
                                          <p:attrName>style.visibility</p:attrName>
                                        </p:attrNameLst>
                                      </p:cBhvr>
                                      <p:to>
                                        <p:strVal val="visible"/>
                                      </p:to>
                                    </p:set>
                                    <p:animEffect transition="in" filter="wipe(down)">
                                      <p:cBhvr>
                                        <p:cTn id="98" dur="500"/>
                                        <p:tgtEl>
                                          <p:spTgt spid="5">
                                            <p:txEl>
                                              <p:pRg st="8" end="8"/>
                                            </p:txEl>
                                          </p:spTgt>
                                        </p:tgtEl>
                                      </p:cBhvr>
                                    </p:animEffect>
                                  </p:childTnLst>
                                </p:cTn>
                              </p:par>
                              <p:par>
                                <p:cTn id="99" presetID="6" presetClass="entr" presetSubtype="16" fill="hold" nodeType="withEffect">
                                  <p:stCondLst>
                                    <p:cond delay="0"/>
                                  </p:stCondLst>
                                  <p:childTnLst>
                                    <p:set>
                                      <p:cBhvr>
                                        <p:cTn id="100" dur="1" fill="hold">
                                          <p:stCondLst>
                                            <p:cond delay="0"/>
                                          </p:stCondLst>
                                        </p:cTn>
                                        <p:tgtEl>
                                          <p:spTgt spid="7">
                                            <p:txEl>
                                              <p:pRg st="8" end="8"/>
                                            </p:txEl>
                                          </p:spTgt>
                                        </p:tgtEl>
                                        <p:attrNameLst>
                                          <p:attrName>style.visibility</p:attrName>
                                        </p:attrNameLst>
                                      </p:cBhvr>
                                      <p:to>
                                        <p:strVal val="visible"/>
                                      </p:to>
                                    </p:set>
                                    <p:animEffect transition="in" filter="circle(in)">
                                      <p:cBhvr>
                                        <p:cTn id="101" dur="2000"/>
                                        <p:tgtEl>
                                          <p:spTgt spid="7">
                                            <p:txEl>
                                              <p:pRg st="8" end="8"/>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4" presetClass="exit" presetSubtype="10" fill="hold" nodeType="clickEffect">
                                  <p:stCondLst>
                                    <p:cond delay="0"/>
                                  </p:stCondLst>
                                  <p:childTnLst>
                                    <p:animEffect transition="out" filter="randombar(horizontal)">
                                      <p:cBhvr>
                                        <p:cTn id="105" dur="500"/>
                                        <p:tgtEl>
                                          <p:spTgt spid="15"/>
                                        </p:tgtEl>
                                      </p:cBhvr>
                                    </p:animEffect>
                                    <p:set>
                                      <p:cBhvr>
                                        <p:cTn id="10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96913" y="0"/>
            <a:ext cx="8072437" cy="620713"/>
          </a:xfrm>
        </p:spPr>
        <p:txBody>
          <a:bodyPr>
            <a:normAutofit fontScale="90000"/>
          </a:bodyPr>
          <a:lstStyle/>
          <a:p>
            <a:pPr>
              <a:defRPr/>
            </a:pPr>
            <a:r>
              <a:rPr lang="en-US" dirty="0" smtClean="0"/>
              <a:t>A few more tips…</a:t>
            </a:r>
            <a:endParaRPr lang="en-US" dirty="0"/>
          </a:p>
        </p:txBody>
      </p:sp>
      <p:sp>
        <p:nvSpPr>
          <p:cNvPr id="8" name="Content Placeholder 7"/>
          <p:cNvSpPr>
            <a:spLocks noGrp="1"/>
          </p:cNvSpPr>
          <p:nvPr>
            <p:ph idx="1"/>
          </p:nvPr>
        </p:nvSpPr>
        <p:spPr>
          <a:xfrm>
            <a:off x="468313" y="549275"/>
            <a:ext cx="8531225" cy="5072063"/>
          </a:xfrm>
        </p:spPr>
        <p:txBody>
          <a:bodyPr/>
          <a:lstStyle/>
          <a:p>
            <a:pPr>
              <a:defRPr/>
            </a:pPr>
            <a:r>
              <a:rPr lang="en-US" altLang="en-US" dirty="0" smtClean="0"/>
              <a:t>Improve your page speed (Google checks how fast a page loads – check your code/files)</a:t>
            </a:r>
          </a:p>
          <a:p>
            <a:pPr>
              <a:defRPr/>
            </a:pPr>
            <a:r>
              <a:rPr lang="en-US" altLang="en-US" dirty="0" smtClean="0"/>
              <a:t>Optimize for voice search (that is how people search now)</a:t>
            </a:r>
          </a:p>
          <a:p>
            <a:pPr>
              <a:defRPr/>
            </a:pPr>
            <a:r>
              <a:rPr lang="en-US" altLang="en-US" dirty="0" smtClean="0"/>
              <a:t>Optimize for mobile searches (over 60% of searches are now mobile)</a:t>
            </a:r>
          </a:p>
          <a:p>
            <a:pPr>
              <a:defRPr/>
            </a:pPr>
            <a:r>
              <a:rPr lang="en-US" altLang="en-US" dirty="0" smtClean="0"/>
              <a:t>Have a great user experience – Google checks:</a:t>
            </a:r>
          </a:p>
          <a:p>
            <a:pPr lvl="1">
              <a:defRPr/>
            </a:pPr>
            <a:r>
              <a:rPr lang="en-US" altLang="en-US" dirty="0" smtClean="0"/>
              <a:t>How long did the user stay on your page</a:t>
            </a:r>
          </a:p>
          <a:p>
            <a:pPr lvl="1">
              <a:defRPr/>
            </a:pPr>
            <a:r>
              <a:rPr lang="en-US" altLang="en-US" dirty="0" smtClean="0"/>
              <a:t>How many times do they visit your site</a:t>
            </a:r>
          </a:p>
          <a:p>
            <a:pPr lvl="1">
              <a:defRPr/>
            </a:pPr>
            <a:r>
              <a:rPr lang="en-US" altLang="en-US" dirty="0" smtClean="0"/>
              <a:t>How many pages on your site do they visit</a:t>
            </a:r>
          </a:p>
          <a:p>
            <a:pPr lvl="1">
              <a:defRPr/>
            </a:pPr>
            <a:r>
              <a:rPr lang="en-US" altLang="en-US" dirty="0" smtClean="0"/>
              <a:t>What is your </a:t>
            </a:r>
            <a:r>
              <a:rPr lang="en-US" altLang="en-US" b="1" dirty="0" smtClean="0">
                <a:solidFill>
                  <a:schemeClr val="accent1">
                    <a:lumMod val="60000"/>
                    <a:lumOff val="40000"/>
                  </a:schemeClr>
                </a:solidFill>
              </a:rPr>
              <a:t>bounce rate </a:t>
            </a:r>
            <a:r>
              <a:rPr lang="en-US" altLang="en-US" dirty="0" smtClean="0"/>
              <a:t>(% of users who leave your site after viewing only 1 page)</a:t>
            </a:r>
          </a:p>
          <a:p>
            <a:pPr lvl="1">
              <a:defRP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ircle(in)">
                                      <p:cBhvr>
                                        <p:cTn id="32" dur="2000"/>
                                        <p:tgtEl>
                                          <p:spTgt spid="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circle(in)">
                                      <p:cBhvr>
                                        <p:cTn id="37" dur="2000"/>
                                        <p:tgtEl>
                                          <p:spTgt spid="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circle(in)">
                                      <p:cBhvr>
                                        <p:cTn id="4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463E-7FD6-4FA9-9CC2-368A8818DDFB}"/>
              </a:ext>
            </a:extLst>
          </p:cNvPr>
          <p:cNvSpPr>
            <a:spLocks noGrp="1"/>
          </p:cNvSpPr>
          <p:nvPr>
            <p:ph type="title"/>
          </p:nvPr>
        </p:nvSpPr>
        <p:spPr>
          <a:xfrm>
            <a:off x="714375" y="-171450"/>
            <a:ext cx="8072438" cy="1143000"/>
          </a:xfrm>
        </p:spPr>
        <p:txBody>
          <a:bodyPr/>
          <a:lstStyle/>
          <a:p>
            <a:pPr eaLnBrk="1" fontAlgn="auto" hangingPunct="1">
              <a:spcAft>
                <a:spcPts val="0"/>
              </a:spcAft>
              <a:defRPr/>
            </a:pPr>
            <a:r>
              <a:rPr lang="en-CA" dirty="0">
                <a:solidFill>
                  <a:schemeClr val="tx2">
                    <a:satMod val="130000"/>
                  </a:schemeClr>
                </a:solidFill>
              </a:rPr>
              <a:t>Announcements </a:t>
            </a:r>
          </a:p>
        </p:txBody>
      </p:sp>
      <p:sp>
        <p:nvSpPr>
          <p:cNvPr id="3" name="Content Placeholder 2"/>
          <p:cNvSpPr>
            <a:spLocks noGrp="1"/>
          </p:cNvSpPr>
          <p:nvPr>
            <p:ph idx="1"/>
          </p:nvPr>
        </p:nvSpPr>
        <p:spPr>
          <a:xfrm>
            <a:off x="534988" y="692150"/>
            <a:ext cx="8429625" cy="6165850"/>
          </a:xfrm>
        </p:spPr>
        <p:txBody>
          <a:bodyPr/>
          <a:lstStyle/>
          <a:p>
            <a:pPr eaLnBrk="1" hangingPunct="1"/>
            <a:r>
              <a:rPr lang="en-CA" altLang="en-US" dirty="0" smtClean="0">
                <a:sym typeface="Wingdings" panose="05000000000000000000" pitchFamily="2" charset="2"/>
              </a:rPr>
              <a:t>Web Assignment due  Friday (March 13</a:t>
            </a:r>
            <a:r>
              <a:rPr lang="en-CA" altLang="en-US" baseline="30000" dirty="0" smtClean="0">
                <a:sym typeface="Wingdings" panose="05000000000000000000" pitchFamily="2" charset="2"/>
              </a:rPr>
              <a:t>th</a:t>
            </a:r>
            <a:r>
              <a:rPr lang="en-CA" altLang="en-US" dirty="0" smtClean="0">
                <a:sym typeface="Wingdings" panose="05000000000000000000" pitchFamily="2" charset="2"/>
              </a:rPr>
              <a:t>)</a:t>
            </a:r>
          </a:p>
          <a:p>
            <a:pPr eaLnBrk="1" hangingPunct="1"/>
            <a:r>
              <a:rPr lang="en-CA" altLang="en-US" dirty="0" smtClean="0">
                <a:sym typeface="Wingdings" panose="05000000000000000000" pitchFamily="2" charset="2"/>
              </a:rPr>
              <a:t>Final Exam</a:t>
            </a:r>
          </a:p>
          <a:p>
            <a:pPr lvl="1" eaLnBrk="1" hangingPunct="1"/>
            <a:r>
              <a:rPr lang="en-CA" altLang="en-US" dirty="0" smtClean="0">
                <a:sym typeface="Wingdings" panose="05000000000000000000" pitchFamily="2" charset="2"/>
              </a:rPr>
              <a:t>Thursday, April 23</a:t>
            </a:r>
            <a:r>
              <a:rPr lang="en-CA" altLang="en-US" baseline="30000" dirty="0" smtClean="0">
                <a:sym typeface="Wingdings" panose="05000000000000000000" pitchFamily="2" charset="2"/>
              </a:rPr>
              <a:t>rd</a:t>
            </a:r>
            <a:r>
              <a:rPr lang="en-CA" altLang="en-US" dirty="0" smtClean="0">
                <a:sym typeface="Wingdings" panose="05000000000000000000" pitchFamily="2" charset="2"/>
              </a:rPr>
              <a:t>  at 2:00 pm</a:t>
            </a:r>
          </a:p>
          <a:p>
            <a:pPr lvl="1" eaLnBrk="1" hangingPunct="1"/>
            <a:r>
              <a:rPr lang="en-CA" altLang="en-US" dirty="0" smtClean="0">
                <a:sym typeface="Wingdings" panose="05000000000000000000" pitchFamily="2" charset="2"/>
              </a:rPr>
              <a:t>All multiple choice – 2 hour time period</a:t>
            </a:r>
          </a:p>
          <a:p>
            <a:pPr lvl="1" eaLnBrk="1" hangingPunct="1"/>
            <a:r>
              <a:rPr lang="en-CA" altLang="en-US" dirty="0" smtClean="0">
                <a:sym typeface="Wingdings" panose="05000000000000000000" pitchFamily="2" charset="2"/>
              </a:rPr>
              <a:t>Bring:</a:t>
            </a:r>
          </a:p>
          <a:p>
            <a:pPr lvl="2" indent="-282575" eaLnBrk="1" hangingPunct="1">
              <a:buFont typeface="Wingdings 2" panose="05020102010507070707" pitchFamily="18" charset="2"/>
              <a:buChar char=""/>
            </a:pPr>
            <a:r>
              <a:rPr lang="en-CA" altLang="en-US" dirty="0" smtClean="0">
                <a:sym typeface="Wingdings" panose="05000000000000000000" pitchFamily="2" charset="2"/>
              </a:rPr>
              <a:t>Pencil (soft) and eraser</a:t>
            </a:r>
          </a:p>
          <a:p>
            <a:pPr lvl="2" indent="-282575" eaLnBrk="1" hangingPunct="1">
              <a:buFont typeface="Wingdings 2" panose="05020102010507070707" pitchFamily="18" charset="2"/>
              <a:buChar char=""/>
            </a:pPr>
            <a:r>
              <a:rPr lang="en-CA" altLang="en-US" dirty="0" smtClean="0">
                <a:sym typeface="Wingdings" panose="05000000000000000000" pitchFamily="2" charset="2"/>
              </a:rPr>
              <a:t>Student card</a:t>
            </a:r>
          </a:p>
          <a:p>
            <a:pPr lvl="1" eaLnBrk="1" hangingPunct="1"/>
            <a:r>
              <a:rPr lang="en-CA" altLang="en-US" dirty="0" smtClean="0">
                <a:sym typeface="Wingdings" panose="05000000000000000000" pitchFamily="2" charset="2"/>
              </a:rPr>
              <a:t>Do NOT bring: calculator, iPod, hat, etc..</a:t>
            </a:r>
          </a:p>
          <a:p>
            <a:pPr lvl="1" eaLnBrk="1" hangingPunct="1"/>
            <a:endParaRPr lang="en-CA" altLang="en-US" dirty="0" smtClean="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Search Insights</a:t>
            </a:r>
            <a:endParaRPr lang="en-CA" dirty="0">
              <a:solidFill>
                <a:schemeClr val="tx2">
                  <a:satMod val="130000"/>
                </a:schemeClr>
              </a:solidFill>
            </a:endParaRPr>
          </a:p>
        </p:txBody>
      </p:sp>
      <p:sp>
        <p:nvSpPr>
          <p:cNvPr id="79875" name="Content Placeholder 2"/>
          <p:cNvSpPr>
            <a:spLocks noGrp="1"/>
          </p:cNvSpPr>
          <p:nvPr>
            <p:ph idx="1"/>
          </p:nvPr>
        </p:nvSpPr>
        <p:spPr/>
        <p:txBody>
          <a:bodyPr/>
          <a:lstStyle/>
          <a:p>
            <a:pPr eaLnBrk="1" hangingPunct="1"/>
            <a:r>
              <a:rPr lang="en-CA" altLang="en-US" b="1" dirty="0" smtClean="0">
                <a:solidFill>
                  <a:schemeClr val="accent1"/>
                </a:solidFill>
                <a:hlinkClick r:id="rId2"/>
              </a:rPr>
              <a:t>https://www.google.ca/trends/</a:t>
            </a:r>
            <a:r>
              <a:rPr lang="en-CA" altLang="en-US" b="1" dirty="0" smtClean="0">
                <a:solidFill>
                  <a:schemeClr val="accent1"/>
                </a:solidFill>
              </a:rPr>
              <a:t>  </a:t>
            </a:r>
          </a:p>
          <a:p>
            <a:pPr lvl="1" eaLnBrk="1" hangingPunct="1"/>
            <a:r>
              <a:rPr lang="en-CA" altLang="en-US" b="1" dirty="0" smtClean="0">
                <a:solidFill>
                  <a:schemeClr val="accent1"/>
                </a:solidFill>
              </a:rPr>
              <a:t>Search for “Costumes”, “Flowers”, “Chocolates”</a:t>
            </a:r>
          </a:p>
          <a:p>
            <a:pPr lvl="1" eaLnBrk="1" hangingPunct="1"/>
            <a:r>
              <a:rPr lang="en-CA" altLang="en-US" b="1" dirty="0" smtClean="0">
                <a:solidFill>
                  <a:schemeClr val="accent1"/>
                </a:solidFill>
              </a:rPr>
              <a:t>How it works </a:t>
            </a:r>
            <a:r>
              <a:rPr lang="en-CA" altLang="en-US" b="1" dirty="0" smtClean="0">
                <a:solidFill>
                  <a:schemeClr val="accent1"/>
                </a:solidFill>
                <a:sym typeface="Wingdings" panose="05000000000000000000" pitchFamily="2" charset="2"/>
              </a:rPr>
              <a:t> </a:t>
            </a:r>
            <a:r>
              <a:rPr lang="en-US" dirty="0">
                <a:hlinkClick r:id="rId3"/>
              </a:rPr>
              <a:t>https://www.youtube.com/watch?v=EOdN0CF1N68</a:t>
            </a:r>
            <a:endParaRPr lang="en-CA" altLang="en-US" b="1" dirty="0" smtClean="0">
              <a:solidFill>
                <a:schemeClr val="accent1"/>
              </a:solidFill>
              <a:sym typeface="Wingdings" panose="05000000000000000000" pitchFamily="2" charset="2"/>
            </a:endParaRPr>
          </a:p>
          <a:p>
            <a:pPr eaLnBrk="1" hangingPunct="1"/>
            <a:r>
              <a:rPr lang="en-CA" altLang="en-US" b="1" dirty="0" smtClean="0">
                <a:solidFill>
                  <a:schemeClr val="accent1"/>
                </a:solidFill>
              </a:rPr>
              <a:t>Last year’s trends: </a:t>
            </a:r>
            <a:r>
              <a:rPr lang="en-US" dirty="0">
                <a:hlinkClick r:id="rId4"/>
              </a:rPr>
              <a:t>https://trends.google.ca/trends/yis/2019/CA/</a:t>
            </a:r>
            <a:endParaRPr lang="en-CA" altLang="en-US" b="1" dirty="0" smtClean="0">
              <a:solidFill>
                <a:schemeClr val="accent1"/>
              </a:solidFill>
            </a:endParaRPr>
          </a:p>
          <a:p>
            <a:pPr eaLnBrk="1" hangingPunct="1"/>
            <a:r>
              <a:rPr lang="en-CA" altLang="en-US" b="1" dirty="0" smtClean="0">
                <a:solidFill>
                  <a:schemeClr val="accent1"/>
                </a:solidFill>
              </a:rPr>
              <a:t>Question</a:t>
            </a:r>
            <a:r>
              <a:rPr lang="en-CA" altLang="en-US" dirty="0" smtClean="0">
                <a:solidFill>
                  <a:schemeClr val="accent1"/>
                </a:solidFill>
              </a:rPr>
              <a:t>: How about the top keywords for today? </a:t>
            </a:r>
            <a:r>
              <a:rPr lang="en-CA" altLang="en-US" dirty="0" smtClean="0">
                <a:hlinkClick r:id="rId5"/>
              </a:rPr>
              <a:t>http://www.google.ca/trends/hottrends</a:t>
            </a:r>
            <a:endParaRPr lang="en-CA" alt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Usage Statistic: What are they?</a:t>
            </a:r>
            <a:endParaRPr lang="en-CA" dirty="0">
              <a:solidFill>
                <a:schemeClr val="tx2">
                  <a:satMod val="130000"/>
                </a:schemeClr>
              </a:solidFill>
            </a:endParaRPr>
          </a:p>
        </p:txBody>
      </p:sp>
      <p:sp>
        <p:nvSpPr>
          <p:cNvPr id="80899" name="Content Placeholder 2"/>
          <p:cNvSpPr>
            <a:spLocks noGrp="1"/>
          </p:cNvSpPr>
          <p:nvPr>
            <p:ph idx="1"/>
          </p:nvPr>
        </p:nvSpPr>
        <p:spPr/>
        <p:txBody>
          <a:bodyPr/>
          <a:lstStyle/>
          <a:p>
            <a:pPr eaLnBrk="1" hangingPunct="1"/>
            <a:r>
              <a:rPr lang="en-CA" altLang="en-US" smtClean="0"/>
              <a:t>It is important to know what your visitors like and dislike about your website so you can improve it!</a:t>
            </a:r>
          </a:p>
          <a:p>
            <a:pPr eaLnBrk="1" hangingPunct="1"/>
            <a:r>
              <a:rPr lang="en-CA" altLang="en-US" smtClean="0"/>
              <a:t>Analyze your stats from your IPS provider or from companies on line</a:t>
            </a:r>
          </a:p>
          <a:p>
            <a:pPr eaLnBrk="1" hangingPunct="1"/>
            <a:r>
              <a:rPr lang="en-CA" altLang="en-US" b="1" smtClean="0">
                <a:solidFill>
                  <a:schemeClr val="accent1"/>
                </a:solidFill>
              </a:rPr>
              <a:t>Question</a:t>
            </a:r>
            <a:r>
              <a:rPr lang="en-CA" altLang="en-US" smtClean="0">
                <a:solidFill>
                  <a:schemeClr val="accent1"/>
                </a:solidFill>
              </a:rPr>
              <a:t>: What kind of stats do you think you could get about a website?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Usage Statistics:  An Example</a:t>
            </a:r>
            <a:endParaRPr lang="en-CA" dirty="0">
              <a:solidFill>
                <a:schemeClr val="tx2">
                  <a:satMod val="130000"/>
                </a:schemeClr>
              </a:solidFill>
            </a:endParaRPr>
          </a:p>
        </p:txBody>
      </p:sp>
      <p:sp>
        <p:nvSpPr>
          <p:cNvPr id="3" name="Content Placeholder 2"/>
          <p:cNvSpPr>
            <a:spLocks noGrp="1"/>
          </p:cNvSpPr>
          <p:nvPr>
            <p:ph idx="1"/>
          </p:nvPr>
        </p:nvSpPr>
        <p:spPr>
          <a:xfrm>
            <a:off x="571500" y="1285875"/>
            <a:ext cx="8362950" cy="5429250"/>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Entry page</a:t>
            </a:r>
          </a:p>
          <a:p>
            <a:pPr marL="365760" indent="-283464" eaLnBrk="1" fontAlgn="auto" hangingPunct="1">
              <a:spcAft>
                <a:spcPts val="0"/>
              </a:spcAft>
              <a:buFont typeface="Wingdings 2"/>
              <a:buChar char=""/>
              <a:defRPr/>
            </a:pPr>
            <a:r>
              <a:rPr lang="en-CA" dirty="0" smtClean="0"/>
              <a:t>Exit page</a:t>
            </a:r>
          </a:p>
          <a:p>
            <a:pPr marL="365760" indent="-283464" eaLnBrk="1" fontAlgn="auto" hangingPunct="1">
              <a:spcAft>
                <a:spcPts val="0"/>
              </a:spcAft>
              <a:buFont typeface="Wingdings 2"/>
              <a:buChar char=""/>
              <a:defRPr/>
            </a:pPr>
            <a:r>
              <a:rPr lang="en-CA" dirty="0" smtClean="0"/>
              <a:t>Here is a real report: </a:t>
            </a:r>
          </a:p>
          <a:p>
            <a:pPr marL="640080" lvl="1" indent="-237744" eaLnBrk="1" fontAlgn="auto" hangingPunct="1">
              <a:spcAft>
                <a:spcPts val="0"/>
              </a:spcAft>
              <a:buFont typeface="Verdana"/>
              <a:buChar char="◦"/>
              <a:defRPr/>
            </a:pPr>
            <a:r>
              <a:rPr lang="en-CA" dirty="0" smtClean="0"/>
              <a:t>Total Hits: 3,357 </a:t>
            </a:r>
          </a:p>
          <a:p>
            <a:pPr marL="640080" lvl="1" indent="-237744" eaLnBrk="1" fontAlgn="auto" hangingPunct="1">
              <a:spcAft>
                <a:spcPts val="0"/>
              </a:spcAft>
              <a:buFont typeface="Verdana"/>
              <a:buChar char="◦"/>
              <a:defRPr/>
            </a:pPr>
            <a:r>
              <a:rPr lang="en-CA" dirty="0" smtClean="0"/>
              <a:t>Total Files: 1,441 </a:t>
            </a:r>
          </a:p>
          <a:p>
            <a:pPr marL="640080" lvl="1" indent="-237744" eaLnBrk="1" fontAlgn="auto" hangingPunct="1">
              <a:spcAft>
                <a:spcPts val="0"/>
              </a:spcAft>
              <a:buFont typeface="Verdana"/>
              <a:buChar char="◦"/>
              <a:defRPr/>
            </a:pPr>
            <a:r>
              <a:rPr lang="en-CA" dirty="0" smtClean="0"/>
              <a:t>Total Pages: 413 </a:t>
            </a:r>
          </a:p>
          <a:p>
            <a:pPr marL="640080" lvl="1" indent="-237744" eaLnBrk="1" fontAlgn="auto" hangingPunct="1">
              <a:spcAft>
                <a:spcPts val="0"/>
              </a:spcAft>
              <a:buFont typeface="Verdana"/>
              <a:buChar char="◦"/>
              <a:defRPr/>
            </a:pPr>
            <a:r>
              <a:rPr lang="en-CA" dirty="0" smtClean="0"/>
              <a:t>Total Visits: 337 </a:t>
            </a:r>
          </a:p>
          <a:p>
            <a:pPr marL="640080" lvl="1" indent="-237744" eaLnBrk="1" fontAlgn="auto" hangingPunct="1">
              <a:spcAft>
                <a:spcPts val="0"/>
              </a:spcAft>
              <a:buFont typeface="Verdana"/>
              <a:buChar char="◦"/>
              <a:defRPr/>
            </a:pPr>
            <a:endParaRPr lang="en-CA" dirty="0" smtClean="0"/>
          </a:p>
          <a:p>
            <a:pPr marL="365760" indent="-283464" eaLnBrk="1" fontAlgn="auto" hangingPunct="1">
              <a:spcAft>
                <a:spcPts val="0"/>
              </a:spcAft>
              <a:buFont typeface="Wingdings 2"/>
              <a:buChar char=""/>
              <a:defRPr/>
            </a:pPr>
            <a:r>
              <a:rPr lang="en-CA" dirty="0" smtClean="0"/>
              <a:t>Hits: Each file (a html file, a graphic file, ) sent to a client</a:t>
            </a:r>
          </a:p>
          <a:p>
            <a:pPr marL="365760" indent="-283464" eaLnBrk="1" fontAlgn="auto" hangingPunct="1">
              <a:spcAft>
                <a:spcPts val="0"/>
              </a:spcAft>
              <a:buFont typeface="Wingdings 2"/>
              <a:buChar char=""/>
              <a:defRPr/>
            </a:pPr>
            <a:r>
              <a:rPr lang="en-CA" dirty="0" smtClean="0"/>
              <a:t>Pages:  A webpage</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Which will always be bigger: </a:t>
            </a:r>
            <a:r>
              <a:rPr lang="en-CA" b="1" dirty="0" smtClean="0">
                <a:solidFill>
                  <a:schemeClr val="accent1"/>
                </a:solidFill>
              </a:rPr>
              <a:t>hits</a:t>
            </a:r>
            <a:r>
              <a:rPr lang="en-CA" dirty="0" smtClean="0">
                <a:solidFill>
                  <a:schemeClr val="accent1"/>
                </a:solidFill>
              </a:rPr>
              <a:t> or </a:t>
            </a:r>
            <a:r>
              <a:rPr lang="en-CA" b="1" dirty="0" smtClean="0">
                <a:solidFill>
                  <a:schemeClr val="accent1"/>
                </a:solidFill>
              </a:rPr>
              <a:t>pages</a:t>
            </a:r>
            <a:r>
              <a:rPr lang="en-CA" dirty="0" smtClean="0">
                <a:solidFill>
                  <a:schemeClr val="accent1"/>
                </a:solidFill>
              </a:rPr>
              <a:t>?</a:t>
            </a:r>
          </a:p>
          <a:p>
            <a:pPr marL="365760" indent="-283464" eaLnBrk="1" fontAlgn="auto" hangingPunct="1">
              <a:spcAft>
                <a:spcPts val="0"/>
              </a:spcAft>
              <a:buFont typeface="Wingdings 2"/>
              <a:buChar char=""/>
              <a:defRPr/>
            </a:pPr>
            <a:endParaRPr lang="en-CA" dirty="0">
              <a:solidFill>
                <a:schemeClr val="accent1"/>
              </a:solidFill>
            </a:endParaRPr>
          </a:p>
        </p:txBody>
      </p:sp>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252538"/>
            <a:ext cx="490855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Hit Counters</a:t>
            </a:r>
            <a:endParaRPr lang="en-CA" dirty="0">
              <a:solidFill>
                <a:schemeClr val="tx2">
                  <a:satMod val="130000"/>
                </a:schemeClr>
              </a:solidFill>
            </a:endParaRPr>
          </a:p>
        </p:txBody>
      </p:sp>
      <p:sp>
        <p:nvSpPr>
          <p:cNvPr id="83971" name="Content Placeholder 2"/>
          <p:cNvSpPr>
            <a:spLocks noGrp="1"/>
          </p:cNvSpPr>
          <p:nvPr>
            <p:ph idx="1"/>
          </p:nvPr>
        </p:nvSpPr>
        <p:spPr>
          <a:xfrm>
            <a:off x="827088" y="1268413"/>
            <a:ext cx="8077200" cy="5072062"/>
          </a:xfrm>
        </p:spPr>
        <p:txBody>
          <a:bodyPr/>
          <a:lstStyle/>
          <a:p>
            <a:pPr eaLnBrk="1" hangingPunct="1"/>
            <a:r>
              <a:rPr lang="en-CA" altLang="en-US" smtClean="0"/>
              <a:t>I installed a hit counter from </a:t>
            </a:r>
            <a:r>
              <a:rPr lang="en-CA" altLang="en-US" smtClean="0">
                <a:hlinkClick r:id="rId2"/>
              </a:rPr>
              <a:t>http://statcounter.com</a:t>
            </a:r>
            <a:r>
              <a:rPr lang="en-CA" altLang="en-US" smtClean="0"/>
              <a:t> into this page:</a:t>
            </a:r>
            <a:br>
              <a:rPr lang="en-CA" altLang="en-US" smtClean="0"/>
            </a:br>
            <a:r>
              <a:rPr lang="en-CA" altLang="en-US" smtClean="0"/>
              <a:t/>
            </a:r>
            <a:br>
              <a:rPr lang="en-CA" altLang="en-US" smtClean="0"/>
            </a:br>
            <a:r>
              <a:rPr lang="en-CA" altLang="en-US" smtClean="0">
                <a:hlinkClick r:id="rId3"/>
              </a:rPr>
              <a:t>http://www.csd.uwo.ca/~lreid/cs033/TestCounter.html</a:t>
            </a:r>
            <a:r>
              <a:rPr lang="en-CA" altLang="en-US" smtClean="0"/>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3657600"/>
            <a:ext cx="58324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3"/>
          <p:cNvSpPr/>
          <p:nvPr/>
        </p:nvSpPr>
        <p:spPr>
          <a:xfrm rot="18811035">
            <a:off x="1985169" y="4337844"/>
            <a:ext cx="1620838" cy="2101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Right before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What if you do NOT want people to find your website?</a:t>
            </a:r>
            <a:endParaRPr lang="en-US" dirty="0"/>
          </a:p>
        </p:txBody>
      </p:sp>
      <p:sp>
        <p:nvSpPr>
          <p:cNvPr id="84995" name="Content Placeholder 2"/>
          <p:cNvSpPr>
            <a:spLocks noGrp="1"/>
          </p:cNvSpPr>
          <p:nvPr>
            <p:ph idx="1"/>
          </p:nvPr>
        </p:nvSpPr>
        <p:spPr>
          <a:xfrm>
            <a:off x="838200" y="1557338"/>
            <a:ext cx="8077200" cy="4584700"/>
          </a:xfrm>
        </p:spPr>
        <p:txBody>
          <a:bodyPr/>
          <a:lstStyle/>
          <a:p>
            <a:r>
              <a:rPr lang="en-US" altLang="en-US" smtClean="0">
                <a:hlinkClick r:id="rId2"/>
              </a:rPr>
              <a:t>https://support.google.com/webmasters/answer/93710?visit_id=1-636564907849131550-2586980481&amp;rd=1</a:t>
            </a:r>
            <a:r>
              <a:rPr lang="en-US" altLang="en-US" smtClean="0"/>
              <a:t> </a:t>
            </a:r>
          </a:p>
          <a:p>
            <a:endParaRPr lang="en-US" altLang="en-US" smtClean="0"/>
          </a:p>
          <a:p>
            <a:endParaRPr lang="en-US" altLang="en-US" smtClean="0"/>
          </a:p>
        </p:txBody>
      </p:sp>
      <p:sp>
        <p:nvSpPr>
          <p:cNvPr id="84996" name="Rectangle 1"/>
          <p:cNvSpPr>
            <a:spLocks noChangeArrowheads="1"/>
          </p:cNvSpPr>
          <p:nvPr/>
        </p:nvSpPr>
        <p:spPr bwMode="auto">
          <a:xfrm>
            <a:off x="666750" y="4294188"/>
            <a:ext cx="7937500" cy="19700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212121"/>
                </a:solidFill>
                <a:latin typeface="Roboto"/>
              </a:rPr>
              <a:t>&lt;meta&gt; tag</a:t>
            </a:r>
          </a:p>
          <a:p>
            <a:r>
              <a:rPr lang="en-US" altLang="en-US">
                <a:solidFill>
                  <a:srgbClr val="212121"/>
                </a:solidFill>
                <a:latin typeface="Roboto"/>
              </a:rPr>
              <a:t>To prevent</a:t>
            </a:r>
            <a:r>
              <a:rPr lang="en-US" altLang="en-US">
                <a:solidFill>
                  <a:srgbClr val="212121"/>
                </a:solidFill>
              </a:rPr>
              <a:t> </a:t>
            </a:r>
            <a:r>
              <a:rPr lang="en-US" altLang="en-US" i="1">
                <a:solidFill>
                  <a:srgbClr val="212121"/>
                </a:solidFill>
                <a:latin typeface="Roboto"/>
              </a:rPr>
              <a:t>most search engine web crawlers</a:t>
            </a:r>
            <a:r>
              <a:rPr lang="en-US" altLang="en-US">
                <a:solidFill>
                  <a:srgbClr val="212121"/>
                </a:solidFill>
              </a:rPr>
              <a:t> </a:t>
            </a:r>
            <a:r>
              <a:rPr lang="en-US" altLang="en-US">
                <a:solidFill>
                  <a:srgbClr val="212121"/>
                </a:solidFill>
                <a:latin typeface="Roboto"/>
              </a:rPr>
              <a:t>from indexing a page on your site, place the following meta tag into the</a:t>
            </a:r>
            <a:r>
              <a:rPr lang="en-US" altLang="en-US">
                <a:solidFill>
                  <a:srgbClr val="212121"/>
                </a:solidFill>
              </a:rPr>
              <a:t> </a:t>
            </a:r>
            <a:r>
              <a:rPr lang="en-US" altLang="en-US">
                <a:solidFill>
                  <a:srgbClr val="006600"/>
                </a:solidFill>
                <a:latin typeface="Arial Unicode MS"/>
              </a:rPr>
              <a:t>&lt;head&gt;</a:t>
            </a:r>
            <a:r>
              <a:rPr lang="en-US" altLang="en-US">
                <a:solidFill>
                  <a:srgbClr val="212121"/>
                </a:solidFill>
              </a:rPr>
              <a:t> </a:t>
            </a:r>
            <a:r>
              <a:rPr lang="en-US" altLang="en-US">
                <a:solidFill>
                  <a:srgbClr val="212121"/>
                </a:solidFill>
                <a:latin typeface="Roboto"/>
              </a:rPr>
              <a:t>section of your page:</a:t>
            </a:r>
            <a:endParaRPr lang="en-US" altLang="en-US">
              <a:solidFill>
                <a:srgbClr val="006600"/>
              </a:solidFill>
              <a:latin typeface="Arial Unicode MS"/>
            </a:endParaRPr>
          </a:p>
          <a:p>
            <a:r>
              <a:rPr lang="en-US" altLang="en-US" sz="2800">
                <a:solidFill>
                  <a:srgbClr val="006600"/>
                </a:solidFill>
                <a:latin typeface="Arial Unicode MS"/>
              </a:rPr>
              <a:t>&lt;meta name="robots" content="noindex"&gt; </a:t>
            </a:r>
            <a:endParaRPr lang="en-US" altLang="en-US" sz="2800"/>
          </a:p>
          <a:p>
            <a:r>
              <a:rPr lang="en-US" altLang="en-US">
                <a:solidFill>
                  <a:srgbClr val="212121"/>
                </a:solidFill>
                <a:latin typeface="Roboto"/>
              </a:rPr>
              <a:t>To prevent</a:t>
            </a:r>
            <a:r>
              <a:rPr lang="en-US" altLang="en-US">
                <a:solidFill>
                  <a:srgbClr val="212121"/>
                </a:solidFill>
              </a:rPr>
              <a:t> </a:t>
            </a:r>
            <a:r>
              <a:rPr lang="en-US" altLang="en-US" i="1">
                <a:solidFill>
                  <a:srgbClr val="212121"/>
                </a:solidFill>
                <a:latin typeface="Roboto"/>
              </a:rPr>
              <a:t>only Google web crawlers</a:t>
            </a:r>
            <a:r>
              <a:rPr lang="en-US" altLang="en-US">
                <a:solidFill>
                  <a:srgbClr val="212121"/>
                </a:solidFill>
              </a:rPr>
              <a:t> </a:t>
            </a:r>
            <a:r>
              <a:rPr lang="en-US" altLang="en-US">
                <a:solidFill>
                  <a:srgbClr val="212121"/>
                </a:solidFill>
                <a:latin typeface="Roboto"/>
              </a:rPr>
              <a:t>from indexing a page:</a:t>
            </a:r>
            <a:endParaRPr lang="en-US" altLang="en-US">
              <a:solidFill>
                <a:srgbClr val="006600"/>
              </a:solidFill>
              <a:latin typeface="Arial Unicode MS"/>
            </a:endParaRPr>
          </a:p>
          <a:p>
            <a:r>
              <a:rPr lang="en-US" altLang="en-US" sz="2800">
                <a:solidFill>
                  <a:srgbClr val="006600"/>
                </a:solidFill>
                <a:latin typeface="Arial Unicode MS"/>
              </a:rPr>
              <a:t>&lt;meta name="googlebot" content="noindex"&gt;</a:t>
            </a:r>
            <a:r>
              <a:rPr lang="en-US" altLang="en-US" sz="280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Google</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70000" lnSpcReduction="20000"/>
          </a:bodyPr>
          <a:lstStyle/>
          <a:p>
            <a:pPr marL="365760" indent="-283464" eaLnBrk="1" fontAlgn="auto" hangingPunct="1">
              <a:spcAft>
                <a:spcPts val="0"/>
              </a:spcAft>
              <a:buFont typeface="Wingdings 2"/>
              <a:buNone/>
              <a:defRPr/>
            </a:pPr>
            <a:r>
              <a:rPr lang="en-CA" dirty="0" smtClean="0"/>
              <a:t>Some more facts from </a:t>
            </a:r>
            <a:r>
              <a:rPr lang="en-CA" dirty="0" err="1" smtClean="0">
                <a:hlinkClick r:id="rId2"/>
              </a:rPr>
              <a:t>www.wikipedia.org</a:t>
            </a:r>
            <a:r>
              <a:rPr lang="en-CA" dirty="0" smtClean="0"/>
              <a:t> </a:t>
            </a:r>
          </a:p>
          <a:p>
            <a:pPr marL="365760" indent="-283464" eaLnBrk="1" fontAlgn="auto" hangingPunct="1">
              <a:spcAft>
                <a:spcPts val="0"/>
              </a:spcAft>
              <a:buFont typeface="Wingdings 2"/>
              <a:buChar char=""/>
              <a:defRPr/>
            </a:pPr>
            <a:r>
              <a:rPr lang="en-CA" dirty="0" smtClean="0"/>
              <a:t>Their search engine was originally nicknamed "</a:t>
            </a:r>
            <a:r>
              <a:rPr lang="en-CA" dirty="0" err="1" smtClean="0"/>
              <a:t>BackRub</a:t>
            </a:r>
            <a:r>
              <a:rPr lang="en-CA" dirty="0" smtClean="0"/>
              <a:t>" because the system checked </a:t>
            </a:r>
            <a:r>
              <a:rPr lang="en-CA" dirty="0" err="1" smtClean="0">
                <a:hlinkClick r:id="rId3" action="ppaction://hlinkfile" tooltip="Backlinks"/>
              </a:rPr>
              <a:t>backlinks</a:t>
            </a:r>
            <a:r>
              <a:rPr lang="en-CA" dirty="0" smtClean="0"/>
              <a:t> to estimate the importance of a site.</a:t>
            </a:r>
          </a:p>
          <a:p>
            <a:pPr marL="365760" indent="-283464" eaLnBrk="1" fontAlgn="auto" hangingPunct="1">
              <a:spcAft>
                <a:spcPts val="0"/>
              </a:spcAft>
              <a:buFont typeface="Wingdings 2"/>
              <a:buChar char=""/>
              <a:defRPr/>
            </a:pPr>
            <a:r>
              <a:rPr lang="en-CA" dirty="0" smtClean="0"/>
              <a:t>Both </a:t>
            </a:r>
            <a:r>
              <a:rPr lang="en-CA" dirty="0" err="1" smtClean="0"/>
              <a:t>Brin</a:t>
            </a:r>
            <a:r>
              <a:rPr lang="en-CA" dirty="0" smtClean="0"/>
              <a:t> and Page were against using advertising pop-ups in a search engine, or an "advertising funded search engines" model, and they wrote a research paper in 1998 on the topic while still students. However, they soon changed their minds and early on allowed simple text ads.</a:t>
            </a:r>
            <a:endParaRPr lang="en-CA" i="1" dirty="0" smtClean="0"/>
          </a:p>
          <a:p>
            <a:pPr marL="365760" indent="-283464" eaLnBrk="1" fontAlgn="auto" hangingPunct="1">
              <a:spcAft>
                <a:spcPts val="0"/>
              </a:spcAft>
              <a:buFont typeface="Wingdings 2"/>
              <a:buChar char=""/>
              <a:defRPr/>
            </a:pPr>
            <a:r>
              <a:rPr lang="en-CA" dirty="0" smtClean="0"/>
              <a:t>99% of Google's revenue is derived from its advertising programs.</a:t>
            </a:r>
          </a:p>
          <a:p>
            <a:pPr marL="640398" lvl="1" indent="-283464" eaLnBrk="1" fontAlgn="auto" hangingPunct="1">
              <a:spcAft>
                <a:spcPts val="0"/>
              </a:spcAft>
              <a:buFont typeface="Wingdings 2"/>
              <a:buChar char=""/>
              <a:defRPr/>
            </a:pPr>
            <a:r>
              <a:rPr lang="en-CA" dirty="0" smtClean="0"/>
              <a:t>2006 earnings from ads </a:t>
            </a:r>
            <a:r>
              <a:rPr lang="en-CA" dirty="0" smtClean="0">
                <a:sym typeface="Wingdings" panose="05000000000000000000" pitchFamily="2" charset="2"/>
              </a:rPr>
              <a:t> 10.5 Billion, from other revenue 112 million</a:t>
            </a:r>
          </a:p>
          <a:p>
            <a:pPr marL="640398" lvl="1" indent="-283464" eaLnBrk="1" fontAlgn="auto" hangingPunct="1">
              <a:spcAft>
                <a:spcPts val="0"/>
              </a:spcAft>
              <a:buFont typeface="Wingdings 2"/>
              <a:buChar char=""/>
              <a:defRPr/>
            </a:pPr>
            <a:r>
              <a:rPr lang="en-CA" dirty="0" smtClean="0">
                <a:sym typeface="Wingdings" panose="05000000000000000000" pitchFamily="2" charset="2"/>
              </a:rPr>
              <a:t>2017 earnings  110 Billion (86% from ads)</a:t>
            </a:r>
            <a:endParaRPr lang="en-CA" baseline="30000" dirty="0" smtClean="0"/>
          </a:p>
          <a:p>
            <a:pPr marL="365760" indent="-283464" eaLnBrk="1" fontAlgn="auto" hangingPunct="1">
              <a:spcAft>
                <a:spcPts val="0"/>
              </a:spcAft>
              <a:buFont typeface="Wingdings 2"/>
              <a:buChar char=""/>
              <a:defRPr/>
            </a:pPr>
            <a:r>
              <a:rPr lang="en-CA" dirty="0" smtClean="0">
                <a:hlinkClick r:id="rId4"/>
              </a:rPr>
              <a:t>Google usually near the top of lists of the best places to work</a:t>
            </a:r>
            <a:endParaRPr lang="en-CA"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Let’s Review</a:t>
            </a:r>
            <a:endParaRPr lang="en-US" dirty="0"/>
          </a:p>
        </p:txBody>
      </p:sp>
      <p:sp>
        <p:nvSpPr>
          <p:cNvPr id="87043" name="Content Placeholder 2"/>
          <p:cNvSpPr>
            <a:spLocks noGrp="1"/>
          </p:cNvSpPr>
          <p:nvPr>
            <p:ph idx="1"/>
          </p:nvPr>
        </p:nvSpPr>
        <p:spPr>
          <a:xfrm>
            <a:off x="857250" y="1285875"/>
            <a:ext cx="8077200" cy="2647950"/>
          </a:xfrm>
        </p:spPr>
        <p:txBody>
          <a:bodyPr/>
          <a:lstStyle/>
          <a:p>
            <a:r>
              <a:rPr lang="en-US" altLang="en-US" smtClean="0">
                <a:hlinkClick r:id="rId2"/>
              </a:rPr>
              <a:t>http://www.youtube.com/watch?v=NW1h_yh5_v0</a:t>
            </a:r>
            <a:r>
              <a:rPr lang="en-US" altLang="en-US" smtClean="0"/>
              <a:t> </a:t>
            </a:r>
          </a:p>
          <a:p>
            <a:r>
              <a:rPr lang="en-US" altLang="en-US" smtClean="0">
                <a:hlinkClick r:id="rId3"/>
              </a:rPr>
              <a:t>https://www.youtube.com/watch?v=0eKVizvYSUQ</a:t>
            </a:r>
            <a:endParaRPr lang="en-CA" altLang="en-US" smtClean="0"/>
          </a:p>
          <a:p>
            <a:endParaRPr lang="en-US" alt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Review</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7858125" cy="5072063"/>
          </a:xfrm>
        </p:spPr>
        <p:txBody>
          <a:bodyPr>
            <a:normAutofit fontScale="92500" lnSpcReduction="20000"/>
          </a:bodyPr>
          <a:lstStyle/>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is the </a:t>
            </a:r>
            <a:r>
              <a:rPr lang="en-CA" dirty="0" err="1" smtClean="0">
                <a:solidFill>
                  <a:schemeClr val="accent1"/>
                </a:solidFill>
              </a:rPr>
              <a:t>PageRank</a:t>
            </a:r>
            <a:r>
              <a:rPr lang="en-CA" dirty="0" smtClean="0">
                <a:solidFill>
                  <a:schemeClr val="accent1"/>
                </a:solidFill>
              </a:rPr>
              <a:t> algorithm?</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Name the most popular search directory web site?</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Name the most popular search engine website? What % of the market does it currently have?</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 What are the 3 components you must address to get your page a higher ranking?</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Who started Google?</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Who invented URLs, the World Wide Web and HTML?</a:t>
            </a:r>
          </a:p>
          <a:p>
            <a:pPr marL="365760" indent="-283464" eaLnBrk="1" fontAlgn="auto" hangingPunct="1">
              <a:spcAft>
                <a:spcPts val="0"/>
              </a:spcAft>
              <a:buFont typeface="Wingdings 2" panose="05020102010507070707" pitchFamily="18" charset="2"/>
              <a:buNone/>
              <a:defRPr/>
            </a:pPr>
            <a:endParaRPr lang="en-CA"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79438" y="0"/>
            <a:ext cx="8024812" cy="692150"/>
          </a:xfrm>
        </p:spPr>
        <p:txBody>
          <a:bodyPr>
            <a:normAutofit fontScale="90000"/>
          </a:bodyPr>
          <a:lstStyle/>
          <a:p>
            <a:pPr>
              <a:defRPr/>
            </a:pPr>
            <a:r>
              <a:rPr lang="en-US" dirty="0" smtClean="0"/>
              <a:t>Announcements	</a:t>
            </a:r>
            <a:endParaRPr lang="en-US" dirty="0"/>
          </a:p>
        </p:txBody>
      </p:sp>
      <p:sp>
        <p:nvSpPr>
          <p:cNvPr id="14339" name="Content Placeholder 2"/>
          <p:cNvSpPr>
            <a:spLocks noGrp="1"/>
          </p:cNvSpPr>
          <p:nvPr>
            <p:ph idx="1"/>
          </p:nvPr>
        </p:nvSpPr>
        <p:spPr>
          <a:xfrm>
            <a:off x="614363" y="688975"/>
            <a:ext cx="8316912" cy="5329238"/>
          </a:xfrm>
        </p:spPr>
        <p:txBody>
          <a:bodyPr/>
          <a:lstStyle/>
          <a:p>
            <a:pPr marL="82550" indent="0" eaLnBrk="1" hangingPunct="1">
              <a:buFont typeface="Wingdings 2" panose="05020102010507070707" pitchFamily="18" charset="2"/>
              <a:buNone/>
              <a:defRPr/>
            </a:pPr>
            <a:endParaRPr lang="en-CA" altLang="en-US" dirty="0" smtClean="0">
              <a:sym typeface="Wingdings" panose="05000000000000000000" pitchFamily="2" charset="2"/>
            </a:endParaRPr>
          </a:p>
          <a:p>
            <a:pPr eaLnBrk="1" hangingPunct="1">
              <a:defRPr/>
            </a:pPr>
            <a:r>
              <a:rPr lang="en-CA" altLang="en-US" dirty="0" smtClean="0">
                <a:sym typeface="Wingdings" panose="05000000000000000000" pitchFamily="2" charset="2"/>
              </a:rPr>
              <a:t>Poster Assignment should be marked now.</a:t>
            </a:r>
          </a:p>
          <a:p>
            <a:pPr eaLnBrk="1" hangingPunct="1">
              <a:defRPr/>
            </a:pPr>
            <a:r>
              <a:rPr lang="en-CA" altLang="en-US" dirty="0" smtClean="0">
                <a:sym typeface="Wingdings" panose="05000000000000000000" pitchFamily="2" charset="2"/>
              </a:rPr>
              <a:t>You can ask for a remark but I remark the whole assignment and your mark could go lower.</a:t>
            </a:r>
          </a:p>
          <a:p>
            <a:pPr marL="82550" indent="0" eaLnBrk="1" hangingPunct="1">
              <a:buFont typeface="Wingdings 2" panose="05020102010507070707" pitchFamily="18" charset="2"/>
              <a:buNone/>
              <a:defRPr/>
            </a:pPr>
            <a:endParaRPr lang="en-CA" altLang="en-US" dirty="0" smtClean="0">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circle(in)">
                                      <p:cBhvr>
                                        <p:cTn id="7" dur="20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circle(in)">
                                      <p:cBhvr>
                                        <p:cTn id="12" dur="2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defRPr/>
            </a:pPr>
            <a:r>
              <a:rPr lang="en-CA" dirty="0" smtClean="0"/>
              <a:t>Hints for Web Assignment</a:t>
            </a:r>
            <a:endParaRPr lang="en-CA" dirty="0"/>
          </a:p>
        </p:txBody>
      </p:sp>
      <p:sp>
        <p:nvSpPr>
          <p:cNvPr id="19459" name="Content Placeholder 2"/>
          <p:cNvSpPr>
            <a:spLocks noGrp="1"/>
          </p:cNvSpPr>
          <p:nvPr>
            <p:ph sz="half" idx="1"/>
          </p:nvPr>
        </p:nvSpPr>
        <p:spPr>
          <a:xfrm>
            <a:off x="684213" y="1341438"/>
            <a:ext cx="4608512" cy="4929187"/>
          </a:xfrm>
        </p:spPr>
        <p:txBody>
          <a:bodyPr/>
          <a:lstStyle/>
          <a:p>
            <a:r>
              <a:rPr lang="en-CA" altLang="en-US" sz="2400" b="1" smtClean="0"/>
              <a:t>Remember:</a:t>
            </a:r>
          </a:p>
          <a:p>
            <a:pPr lvl="1"/>
            <a:r>
              <a:rPr lang="en-CA" altLang="en-US" sz="2000" smtClean="0"/>
              <a:t>Titles</a:t>
            </a:r>
          </a:p>
          <a:p>
            <a:pPr lvl="1"/>
            <a:r>
              <a:rPr lang="en-CA" altLang="en-US" sz="2000" smtClean="0"/>
              <a:t>Headers</a:t>
            </a:r>
          </a:p>
          <a:p>
            <a:pPr lvl="1"/>
            <a:r>
              <a:rPr lang="en-CA" altLang="en-US" sz="2000" smtClean="0"/>
              <a:t>File names, spaces, lowercase</a:t>
            </a:r>
          </a:p>
          <a:p>
            <a:pPr lvl="1"/>
            <a:r>
              <a:rPr lang="en-CA" altLang="en-US" sz="2000" smtClean="0"/>
              <a:t>Images</a:t>
            </a:r>
          </a:p>
          <a:p>
            <a:pPr lvl="2"/>
            <a:r>
              <a:rPr lang="en-CA" altLang="en-US" smtClean="0"/>
              <a:t>Alt, Title</a:t>
            </a:r>
          </a:p>
          <a:p>
            <a:pPr lvl="2"/>
            <a:r>
              <a:rPr lang="en-CA" altLang="en-US" smtClean="0"/>
              <a:t>Size within page</a:t>
            </a:r>
          </a:p>
          <a:p>
            <a:pPr lvl="2"/>
            <a:r>
              <a:rPr lang="en-CA" altLang="en-US" smtClean="0"/>
              <a:t>On each page</a:t>
            </a:r>
          </a:p>
          <a:p>
            <a:pPr lvl="1"/>
            <a:r>
              <a:rPr lang="en-CA" altLang="en-US" sz="2000" smtClean="0"/>
              <a:t>Banner </a:t>
            </a:r>
          </a:p>
          <a:p>
            <a:pPr lvl="1"/>
            <a:r>
              <a:rPr lang="en-CA" altLang="en-US" sz="2000" smtClean="0"/>
              <a:t>No Scrolling horizontal/vertically to see buttons</a:t>
            </a:r>
          </a:p>
          <a:p>
            <a:pPr lvl="1"/>
            <a:r>
              <a:rPr lang="en-CA" altLang="en-US" sz="2000" smtClean="0"/>
              <a:t>Consistency</a:t>
            </a:r>
          </a:p>
          <a:p>
            <a:pPr lvl="1"/>
            <a:r>
              <a:rPr lang="en-CA" altLang="en-US" sz="2000" smtClean="0"/>
              <a:t>Buttons </a:t>
            </a:r>
            <a:r>
              <a:rPr lang="en-CA" altLang="en-US" sz="2000" smtClean="0">
                <a:sym typeface="Wingdings" panose="05000000000000000000" pitchFamily="2" charset="2"/>
              </a:rPr>
              <a:t> look, ease of use</a:t>
            </a:r>
          </a:p>
        </p:txBody>
      </p:sp>
      <p:sp>
        <p:nvSpPr>
          <p:cNvPr id="19460" name="Content Placeholder 3"/>
          <p:cNvSpPr>
            <a:spLocks noGrp="1"/>
          </p:cNvSpPr>
          <p:nvPr>
            <p:ph sz="half" idx="2"/>
          </p:nvPr>
        </p:nvSpPr>
        <p:spPr>
          <a:xfrm>
            <a:off x="4859338" y="1524000"/>
            <a:ext cx="4075112" cy="4664075"/>
          </a:xfrm>
        </p:spPr>
        <p:txBody>
          <a:bodyPr/>
          <a:lstStyle/>
          <a:p>
            <a:pPr lvl="1"/>
            <a:r>
              <a:rPr lang="en-CA" altLang="en-US" sz="2000" smtClean="0"/>
              <a:t>Back to top</a:t>
            </a:r>
          </a:p>
          <a:p>
            <a:pPr lvl="1"/>
            <a:r>
              <a:rPr lang="en-CA" altLang="en-US" sz="2000" smtClean="0"/>
              <a:t>References page layout</a:t>
            </a:r>
          </a:p>
          <a:p>
            <a:pPr lvl="1"/>
            <a:r>
              <a:rPr lang="en-CA" altLang="en-US" sz="2000" smtClean="0"/>
              <a:t>Text colours, contrast</a:t>
            </a:r>
          </a:p>
          <a:p>
            <a:pPr lvl="1"/>
            <a:r>
              <a:rPr lang="en-CA" altLang="en-US" sz="2000" smtClean="0"/>
              <a:t>Broken links</a:t>
            </a:r>
          </a:p>
          <a:p>
            <a:pPr lvl="2"/>
            <a:r>
              <a:rPr lang="en-CA" altLang="en-US" sz="1600" smtClean="0"/>
              <a:t>Check from a different computer!</a:t>
            </a:r>
          </a:p>
          <a:p>
            <a:pPr lvl="1"/>
            <a:r>
              <a:rPr lang="en-CA" altLang="en-US" sz="2000" smtClean="0"/>
              <a:t>Underlining</a:t>
            </a:r>
          </a:p>
          <a:p>
            <a:pPr lvl="1"/>
            <a:r>
              <a:rPr lang="en-CA" altLang="en-US" sz="2000" smtClean="0"/>
              <a:t>Colours</a:t>
            </a:r>
          </a:p>
          <a:p>
            <a:pPr lvl="2"/>
            <a:r>
              <a:rPr lang="en-CA" altLang="en-US" smtClean="0"/>
              <a:t>Link Colours</a:t>
            </a:r>
          </a:p>
          <a:p>
            <a:pPr lvl="1"/>
            <a:r>
              <a:rPr lang="en-CA" altLang="en-US" sz="2000" smtClean="0"/>
              <a:t>Paragraphs</a:t>
            </a:r>
          </a:p>
          <a:p>
            <a:pPr lvl="1"/>
            <a:r>
              <a:rPr lang="en-CA" altLang="en-US" sz="2000" smtClean="0"/>
              <a:t>Padding</a:t>
            </a:r>
          </a:p>
          <a:p>
            <a:pPr lvl="1"/>
            <a:r>
              <a:rPr lang="en-CA" altLang="en-US" sz="2000" smtClean="0">
                <a:sym typeface="Wingdings" panose="05000000000000000000" pitchFamily="2" charset="2"/>
              </a:rPr>
              <a:t>Followed the instructions (make the anchor links, etc..)</a:t>
            </a:r>
            <a:endParaRPr lang="en-CA" altLang="en-US" sz="2000" smtClean="0"/>
          </a:p>
          <a:p>
            <a:pPr lvl="1"/>
            <a:endParaRPr lang="en-CA" altLang="en-US" smtClean="0"/>
          </a:p>
          <a:p>
            <a:pPr lvl="1"/>
            <a:endParaRPr lang="en-CA"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0"/>
            <a:ext cx="8072437" cy="1143000"/>
          </a:xfrm>
        </p:spPr>
        <p:txBody>
          <a:bodyPr/>
          <a:lstStyle/>
          <a:p>
            <a:pPr>
              <a:defRPr/>
            </a:pPr>
            <a:r>
              <a:rPr lang="en-CA" dirty="0" smtClean="0"/>
              <a:t>How to do Web Assignment</a:t>
            </a:r>
            <a:endParaRPr lang="en-CA" dirty="0"/>
          </a:p>
        </p:txBody>
      </p:sp>
      <p:sp>
        <p:nvSpPr>
          <p:cNvPr id="13315" name="Content Placeholder 2"/>
          <p:cNvSpPr>
            <a:spLocks noGrp="1"/>
          </p:cNvSpPr>
          <p:nvPr>
            <p:ph idx="1"/>
          </p:nvPr>
        </p:nvSpPr>
        <p:spPr>
          <a:xfrm>
            <a:off x="468313" y="765175"/>
            <a:ext cx="8496300" cy="5903913"/>
          </a:xfrm>
        </p:spPr>
        <p:txBody>
          <a:bodyPr/>
          <a:lstStyle/>
          <a:p>
            <a:pPr marL="365760" indent="-283464" eaLnBrk="1" fontAlgn="auto" hangingPunct="1">
              <a:spcAft>
                <a:spcPts val="0"/>
              </a:spcAft>
              <a:buFont typeface="Wingdings 2"/>
              <a:buChar char=""/>
              <a:defRPr/>
            </a:pPr>
            <a:r>
              <a:rPr lang="en-CA" dirty="0" smtClean="0">
                <a:sym typeface="Wingdings" pitchFamily="2" charset="2"/>
              </a:rPr>
              <a:t>Colours  look at: </a:t>
            </a:r>
            <a:r>
              <a:rPr lang="en-CA" dirty="0" smtClean="0">
                <a:sym typeface="Wingdings" pitchFamily="2" charset="2"/>
                <a:hlinkClick r:id="rId2"/>
              </a:rPr>
              <a:t>http://kuler.adobe.com/</a:t>
            </a:r>
            <a:r>
              <a:rPr lang="en-CA" dirty="0" smtClean="0">
                <a:sym typeface="Wingdings" pitchFamily="2" charset="2"/>
              </a:rPr>
              <a:t> </a:t>
            </a:r>
          </a:p>
          <a:p>
            <a:pPr marL="365760" indent="-283464" eaLnBrk="1" fontAlgn="auto" hangingPunct="1">
              <a:spcAft>
                <a:spcPts val="0"/>
              </a:spcAft>
              <a:buFont typeface="Wingdings 2"/>
              <a:buChar char=""/>
              <a:defRPr/>
            </a:pPr>
            <a:r>
              <a:rPr lang="en-CA" dirty="0">
                <a:hlinkClick r:id="rId3"/>
              </a:rPr>
              <a:t>https://www.design-seeds.com</a:t>
            </a:r>
            <a:r>
              <a:rPr lang="en-CA" dirty="0" smtClean="0">
                <a:hlinkClick r:id="rId3"/>
              </a:rPr>
              <a:t>/</a:t>
            </a:r>
            <a:r>
              <a:rPr lang="en-CA" dirty="0" smtClean="0"/>
              <a:t> </a:t>
            </a:r>
            <a:endParaRPr lang="en-CA" dirty="0"/>
          </a:p>
          <a:p>
            <a:pPr marL="365760" indent="-283464" eaLnBrk="1" fontAlgn="auto" hangingPunct="1">
              <a:spcAft>
                <a:spcPts val="0"/>
              </a:spcAft>
              <a:buFont typeface="Wingdings 2"/>
              <a:buChar char=""/>
              <a:defRPr/>
            </a:pPr>
            <a:r>
              <a:rPr lang="en-CA" dirty="0" smtClean="0"/>
              <a:t>Marks for:</a:t>
            </a:r>
          </a:p>
          <a:p>
            <a:pPr marL="640398" lvl="1" indent="-283464" eaLnBrk="1" fontAlgn="auto" hangingPunct="1">
              <a:spcAft>
                <a:spcPts val="0"/>
              </a:spcAft>
              <a:buFont typeface="Wingdings 2"/>
              <a:buChar char=""/>
              <a:defRPr/>
            </a:pPr>
            <a:r>
              <a:rPr lang="en-CA" dirty="0" smtClean="0"/>
              <a:t>Nice Banner</a:t>
            </a:r>
          </a:p>
          <a:p>
            <a:pPr marL="640398" lvl="1" indent="-283464" eaLnBrk="1" fontAlgn="auto" hangingPunct="1">
              <a:spcAft>
                <a:spcPts val="0"/>
              </a:spcAft>
              <a:buFont typeface="Wingdings 2"/>
              <a:buChar char=""/>
              <a:defRPr/>
            </a:pPr>
            <a:r>
              <a:rPr lang="en-CA" dirty="0" smtClean="0"/>
              <a:t>Good Colour Scheme</a:t>
            </a:r>
          </a:p>
          <a:p>
            <a:pPr marL="640398" lvl="1" indent="-283464" eaLnBrk="1" fontAlgn="auto" hangingPunct="1">
              <a:spcAft>
                <a:spcPts val="0"/>
              </a:spcAft>
              <a:buFont typeface="Wingdings 2"/>
              <a:buChar char=""/>
              <a:defRPr/>
            </a:pPr>
            <a:r>
              <a:rPr lang="en-CA" dirty="0" smtClean="0"/>
              <a:t>Alt/title tag on banner/images</a:t>
            </a:r>
          </a:p>
          <a:p>
            <a:pPr marL="640398" lvl="1" indent="-283464" eaLnBrk="1" fontAlgn="auto" hangingPunct="1">
              <a:spcAft>
                <a:spcPts val="0"/>
              </a:spcAft>
              <a:buFont typeface="Wingdings 2"/>
              <a:buChar char=""/>
              <a:defRPr/>
            </a:pPr>
            <a:r>
              <a:rPr lang="en-CA" dirty="0" smtClean="0"/>
              <a:t>No scrolling horizontally EVER at 1000 pixels</a:t>
            </a:r>
          </a:p>
          <a:p>
            <a:pPr marL="640398" lvl="1" indent="-283464" eaLnBrk="1" fontAlgn="auto" hangingPunct="1">
              <a:spcAft>
                <a:spcPts val="0"/>
              </a:spcAft>
              <a:buFont typeface="Wingdings 2"/>
              <a:buChar char=""/>
              <a:defRPr/>
            </a:pPr>
            <a:r>
              <a:rPr lang="en-CA" dirty="0" smtClean="0"/>
              <a:t>Consistency in the layout of the pages and the buttons/NICE LAYOUT ON EVERY PAGE</a:t>
            </a:r>
          </a:p>
          <a:p>
            <a:pPr marL="640398" lvl="1" indent="-283464" eaLnBrk="1" fontAlgn="auto" hangingPunct="1">
              <a:spcAft>
                <a:spcPts val="0"/>
              </a:spcAft>
              <a:buFont typeface="Wingdings 2"/>
              <a:buChar char=""/>
              <a:defRPr/>
            </a:pPr>
            <a:r>
              <a:rPr lang="en-CA" dirty="0" smtClean="0"/>
              <a:t>NO Underlining</a:t>
            </a:r>
          </a:p>
          <a:p>
            <a:pPr>
              <a:buFont typeface="Wingdings 2" pitchFamily="16" charset="2"/>
              <a:buChar char=""/>
              <a:defRPr/>
            </a:pPr>
            <a:endParaRPr lang="en-CA"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28997</TotalTime>
  <Words>5052</Words>
  <Application>Microsoft Office PowerPoint</Application>
  <PresentationFormat>On-screen Show (4:3)</PresentationFormat>
  <Paragraphs>541</Paragraphs>
  <Slides>67</Slides>
  <Notes>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Arial Unicode MS</vt:lpstr>
      <vt:lpstr>Calibri</vt:lpstr>
      <vt:lpstr>Gill Sans MT</vt:lpstr>
      <vt:lpstr>Roboto</vt:lpstr>
      <vt:lpstr>Verdana</vt:lpstr>
      <vt:lpstr>Wingdings</vt:lpstr>
      <vt:lpstr>Wingdings 2</vt:lpstr>
      <vt:lpstr>Solstice</vt:lpstr>
      <vt:lpstr>Warm up Questions:</vt:lpstr>
      <vt:lpstr>WeB SITE Design &amp; SearchING</vt:lpstr>
      <vt:lpstr>Fun with Google</vt:lpstr>
      <vt:lpstr>Overview of Today’s Topics</vt:lpstr>
      <vt:lpstr>Textbook Readings for this Week</vt:lpstr>
      <vt:lpstr>Announcements </vt:lpstr>
      <vt:lpstr>Announcements </vt:lpstr>
      <vt:lpstr>Hints for Web Assignment</vt:lpstr>
      <vt:lpstr>How to do Web Assignment</vt:lpstr>
      <vt:lpstr>PowerPoint Presentation</vt:lpstr>
      <vt:lpstr>Announcements </vt:lpstr>
      <vt:lpstr>Announcements </vt:lpstr>
      <vt:lpstr>PowerPoint Presentation</vt:lpstr>
      <vt:lpstr>Let’s try it out</vt:lpstr>
      <vt:lpstr>HTML Tables and BlueGriffon</vt:lpstr>
      <vt:lpstr>Tables expressed in terms of Percentage</vt:lpstr>
      <vt:lpstr>Table expressed in terms of Pixels</vt:lpstr>
      <vt:lpstr>PowerPoint Presentation</vt:lpstr>
      <vt:lpstr>PowerPoint Presentation</vt:lpstr>
      <vt:lpstr>Some hints for using tables to organize your overall appearance:</vt:lpstr>
      <vt:lpstr>Publishing your Website</vt:lpstr>
      <vt:lpstr>Publishing your Website</vt:lpstr>
      <vt:lpstr>Hint: Use Google Fonts if you want cool fonts in your web page!</vt:lpstr>
      <vt:lpstr>Marketing your Website</vt:lpstr>
      <vt:lpstr>Break</vt:lpstr>
      <vt:lpstr>Search Engines</vt:lpstr>
      <vt:lpstr>How does a Search Engine work?</vt:lpstr>
      <vt:lpstr>Part 1: Building the Search Database</vt:lpstr>
      <vt:lpstr>Part 1: Index/Database</vt:lpstr>
      <vt:lpstr>Part 2: How does the search engine decide which pages to return to the searcher?</vt:lpstr>
      <vt:lpstr>BG (Before Google…)</vt:lpstr>
      <vt:lpstr>BG (Before Google…)</vt:lpstr>
      <vt:lpstr>BG (Before Google..)</vt:lpstr>
      <vt:lpstr>BG (Before Google)</vt:lpstr>
      <vt:lpstr>BG (Before Google)</vt:lpstr>
      <vt:lpstr>PowerPoint Presentation</vt:lpstr>
      <vt:lpstr>What is Google’s PageRank Algorithm?</vt:lpstr>
      <vt:lpstr>How do we, as humans, decide who or what is “important” ? CLICKER QUESTION</vt:lpstr>
      <vt:lpstr>PowerPoint Presentation</vt:lpstr>
      <vt:lpstr>How PageRank Works – A simple world with only FOUR pages on the entire Internet!</vt:lpstr>
      <vt:lpstr>Let’s Try It Out</vt:lpstr>
      <vt:lpstr>PowerPoint Presentation</vt:lpstr>
      <vt:lpstr>Summary of Page Rank</vt:lpstr>
      <vt:lpstr>How to tick off Google </vt:lpstr>
      <vt:lpstr>How do I get my page higher up on the results page that Google returns?</vt:lpstr>
      <vt:lpstr>Number 1: Text Component</vt:lpstr>
      <vt:lpstr>Identify Crucial Keywords</vt:lpstr>
      <vt:lpstr>Put Keywords in the Best Locations!</vt:lpstr>
      <vt:lpstr>PowerPoint Presentation</vt:lpstr>
      <vt:lpstr>Body of the Webpage</vt:lpstr>
      <vt:lpstr>PowerPoint Presentation</vt:lpstr>
      <vt:lpstr>Another clever trick that people try to beat Google – Keyword Stuffing</vt:lpstr>
      <vt:lpstr>Body of the Webpage</vt:lpstr>
      <vt:lpstr>Number 2: Link Component</vt:lpstr>
      <vt:lpstr>Number 3: Popularity Component</vt:lpstr>
      <vt:lpstr>Some tips to increase your popularity weighting </vt:lpstr>
      <vt:lpstr>How can you get Google to find you faster?</vt:lpstr>
      <vt:lpstr>Google Quiz – Can you find which one will rank higher?</vt:lpstr>
      <vt:lpstr>A few more tips…</vt:lpstr>
      <vt:lpstr>Search Insights</vt:lpstr>
      <vt:lpstr>Usage Statistic: What are they?</vt:lpstr>
      <vt:lpstr>Usage Statistics:  An Example</vt:lpstr>
      <vt:lpstr>Hit Counters</vt:lpstr>
      <vt:lpstr>What if you do NOT want people to find your website?</vt:lpstr>
      <vt:lpstr>Google</vt:lpstr>
      <vt:lpstr>Let’s Review</vt:lpstr>
      <vt:lpstr>Review</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1233</cp:revision>
  <cp:lastPrinted>2017-11-06T20:48:10Z</cp:lastPrinted>
  <dcterms:created xsi:type="dcterms:W3CDTF">2009-09-04T16:33:04Z</dcterms:created>
  <dcterms:modified xsi:type="dcterms:W3CDTF">2020-03-09T22:29:23Z</dcterms:modified>
</cp:coreProperties>
</file>