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9144000"/>
  <p:notesSz cx="6858000" cy="9144000"/>
  <p:embeddedFontLst>
    <p:embeddedFont>
      <p:font typeface="Playfair Display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  <p:embeddedFont>
      <p:font typeface="Helvetica Neue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g5Fh6Q3cNdKz5eX8k8wSvhBW8k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PlayfairDisplay-bold.fntdata"/><Relationship Id="rId21" Type="http://schemas.openxmlformats.org/officeDocument/2006/relationships/font" Target="fonts/PlayfairDisplay-regular.fntdata"/><Relationship Id="rId24" Type="http://schemas.openxmlformats.org/officeDocument/2006/relationships/font" Target="fonts/PlayfairDisplay-boldItalic.fntdata"/><Relationship Id="rId23" Type="http://schemas.openxmlformats.org/officeDocument/2006/relationships/font" Target="fonts/PlayfairDisplay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Ligh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Light-italic.fntdata"/><Relationship Id="rId30" Type="http://schemas.openxmlformats.org/officeDocument/2006/relationships/font" Target="fonts/HelveticaNeueLight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HelveticaNeueLigh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0d2f2ac0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0d2f2ac0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Your SOGS dues pay for: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Academic awards and scholarships</a:t>
            </a:r>
            <a:endParaRPr sz="12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Advocacy initiatives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Commissioners</a:t>
            </a:r>
            <a:r>
              <a:rPr lang="en-US" sz="1200"/>
              <a:t> (Accessibility, Indigenous, Pride, Women’s Concerns)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Committees</a:t>
            </a:r>
            <a:endParaRPr sz="12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Council and grant funds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Financial Aid Programs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Graduate student jobs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GradCast: The Official (research-focused) Radio Show of SOGS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Social and orientation events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Ombudsperson for graduate students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Peer and Academic Support programs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Operation of the Grad Club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Operation of the SOGS office and staff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Wellness Week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US" sz="1200"/>
              <a:t>Western Research Forum</a:t>
            </a:r>
            <a:endParaRPr sz="12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200"/>
              <a:t>and more...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>
  <p:cSld name="Title and Vertical 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28"/>
          <p:cNvSpPr txBox="1"/>
          <p:nvPr>
            <p:ph idx="1" type="body"/>
          </p:nvPr>
        </p:nvSpPr>
        <p:spPr>
          <a:xfrm rot="5400000">
            <a:off x="2309017" y="-251618"/>
            <a:ext cx="4525964" cy="8229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28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>
  <p:cSld name="Vertical Title and 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/>
          <p:nvPr>
            <p:ph type="title"/>
          </p:nvPr>
        </p:nvSpPr>
        <p:spPr>
          <a:xfrm rot="5400000">
            <a:off x="4732337" y="2171700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29"/>
          <p:cNvSpPr txBox="1"/>
          <p:nvPr>
            <p:ph idx="1" type="body"/>
          </p:nvPr>
        </p:nvSpPr>
        <p:spPr>
          <a:xfrm rot="5400000">
            <a:off x="541337" y="190500"/>
            <a:ext cx="5851526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29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2"/>
          <p:cNvSpPr txBox="1"/>
          <p:nvPr>
            <p:ph idx="1" type="body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2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3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3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23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>
  <p:cSld name="Comparis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" type="body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4"/>
          <p:cNvSpPr txBox="1"/>
          <p:nvPr>
            <p:ph idx="2" type="body"/>
          </p:nvPr>
        </p:nvSpPr>
        <p:spPr>
          <a:xfrm>
            <a:off x="457199" y="2174875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24"/>
          <p:cNvSpPr txBox="1"/>
          <p:nvPr>
            <p:ph idx="3" type="body"/>
          </p:nvPr>
        </p:nvSpPr>
        <p:spPr>
          <a:xfrm>
            <a:off x="4645025" y="1535112"/>
            <a:ext cx="4041774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24"/>
          <p:cNvSpPr txBox="1"/>
          <p:nvPr>
            <p:ph idx="4" type="body"/>
          </p:nvPr>
        </p:nvSpPr>
        <p:spPr>
          <a:xfrm>
            <a:off x="4645025" y="2174875"/>
            <a:ext cx="4041774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24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5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>
  <p:cSld name="Content with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b="1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2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26"/>
          <p:cNvSpPr txBox="1"/>
          <p:nvPr>
            <p:ph idx="2" type="body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26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>
  <p:cSld name="Picture with 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/>
          <p:nvPr>
            <p:ph type="title"/>
          </p:nvPr>
        </p:nvSpPr>
        <p:spPr>
          <a:xfrm>
            <a:off x="1792288" y="4800600"/>
            <a:ext cx="5486399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b="1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7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7"/>
          <p:cNvSpPr txBox="1"/>
          <p:nvPr>
            <p:ph idx="1" type="body"/>
          </p:nvPr>
        </p:nvSpPr>
        <p:spPr>
          <a:xfrm>
            <a:off x="1792288" y="5367337"/>
            <a:ext cx="5486399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27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2" type="sldNum"/>
          </p:nvPr>
        </p:nvSpPr>
        <p:spPr>
          <a:xfrm>
            <a:off x="8428215" y="6404312"/>
            <a:ext cx="258585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sogs.ca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http://sogs.ca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://sogs.ca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ogs.ca/tag/isic/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sogs.ca/canadian-federation-of-students/" TargetMode="External"/><Relationship Id="rId6" Type="http://schemas.openxmlformats.org/officeDocument/2006/relationships/image" Target="../media/image20.png"/><Relationship Id="rId7" Type="http://schemas.openxmlformats.org/officeDocument/2006/relationships/hyperlink" Target="http://www.cfs.ca/service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0" Type="http://schemas.openxmlformats.org/officeDocument/2006/relationships/hyperlink" Target="https://www.psac610.ca/index.php/benefits/extended-health-plan" TargetMode="External"/><Relationship Id="rId9" Type="http://schemas.openxmlformats.org/officeDocument/2006/relationships/hyperlink" Target="http://studentcare.ca/rte/en/IHaveAPlan_UWOSocietyofGraduateStudentsSOGS_DownloadCentre_MobileAppNew" TargetMode="External"/><Relationship Id="rId5" Type="http://schemas.openxmlformats.org/officeDocument/2006/relationships/hyperlink" Target="https://www.studentcare.ca/coveragemanager/main.aspx?locale=en&amp;assocID=44" TargetMode="External"/><Relationship Id="rId6" Type="http://schemas.openxmlformats.org/officeDocument/2006/relationships/hyperlink" Target="http://studentcare.ca/rte/en/IHaveAPlan_UWOSocietyofGraduateStudentsSOGS_ChangeofCoverage_CoupleFamilyEnrolments" TargetMode="External"/><Relationship Id="rId7" Type="http://schemas.openxmlformats.org/officeDocument/2006/relationships/hyperlink" Target="http://studentcare.ca/rte/en/IHaveAPlan_UWOSocietyofGraduateStudentsSOGS_ChangeofCoverage_CoupleFamilyEnrolments" TargetMode="External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6.jp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ogs.ca/financial-support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4.jp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hyperlink" Target="http://sogs.ca/financial-suppor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55429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/>
        </p:nvSpPr>
        <p:spPr>
          <a:xfrm>
            <a:off x="2537575" y="2226075"/>
            <a:ext cx="57474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Calibri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Society of Graduate Students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2623381" y="2999634"/>
            <a:ext cx="5661654" cy="671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Middlesex College, Room 8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sogs@uwo.ca   | sogs.ca  | stickwithsogs.ca</a:t>
            </a:r>
            <a:endParaRPr b="1" i="0" sz="2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sng" cap="none" strike="noStrike">
              <a:solidFill>
                <a:schemeClr val="hlink"/>
              </a:solidFill>
              <a:latin typeface="Helvetica Neue"/>
              <a:ea typeface="Helvetica Neue"/>
              <a:cs typeface="Helvetica Neue"/>
              <a:sym typeface="Helvetica Neue"/>
              <a:hlinkClick r:id="rId3"/>
            </a:endParaRPr>
          </a:p>
        </p:txBody>
      </p:sp>
      <p:cxnSp>
        <p:nvCxnSpPr>
          <p:cNvPr id="62" name="Google Shape;62;p1"/>
          <p:cNvCxnSpPr/>
          <p:nvPr/>
        </p:nvCxnSpPr>
        <p:spPr>
          <a:xfrm>
            <a:off x="2215883" y="2034283"/>
            <a:ext cx="6893100" cy="345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63" name="Google Shape;63;p1"/>
          <p:cNvCxnSpPr/>
          <p:nvPr/>
        </p:nvCxnSpPr>
        <p:spPr>
          <a:xfrm>
            <a:off x="2276696" y="4094053"/>
            <a:ext cx="6822000" cy="477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254"/>
              </a:srgbClr>
            </a:outerShdw>
          </a:effectLst>
        </p:spPr>
      </p:cxnSp>
      <p:pic>
        <p:nvPicPr>
          <p:cNvPr descr="SOGSLogo_noTagLine.jpg" id="64" name="Google Shape;6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711" y="1869256"/>
            <a:ext cx="1642794" cy="2954461"/>
          </a:xfrm>
          <a:custGeom>
            <a:rect b="b" l="l" r="r" t="t"/>
            <a:pathLst>
              <a:path extrusionOk="0" h="21598" w="21600">
                <a:moveTo>
                  <a:pt x="0" y="0"/>
                </a:moveTo>
                <a:lnTo>
                  <a:pt x="0" y="8381"/>
                </a:lnTo>
                <a:lnTo>
                  <a:pt x="0" y="16759"/>
                </a:lnTo>
                <a:lnTo>
                  <a:pt x="1019" y="17444"/>
                </a:lnTo>
                <a:cubicBezTo>
                  <a:pt x="2981" y="18761"/>
                  <a:pt x="6786" y="20469"/>
                  <a:pt x="9510" y="21255"/>
                </a:cubicBezTo>
                <a:cubicBezTo>
                  <a:pt x="10153" y="21441"/>
                  <a:pt x="10718" y="21596"/>
                  <a:pt x="10766" y="21598"/>
                </a:cubicBezTo>
                <a:cubicBezTo>
                  <a:pt x="10813" y="21600"/>
                  <a:pt x="11466" y="21417"/>
                  <a:pt x="12214" y="21192"/>
                </a:cubicBezTo>
                <a:cubicBezTo>
                  <a:pt x="14354" y="20551"/>
                  <a:pt x="17459" y="19171"/>
                  <a:pt x="19617" y="17906"/>
                </a:cubicBezTo>
                <a:lnTo>
                  <a:pt x="21600" y="16745"/>
                </a:lnTo>
                <a:lnTo>
                  <a:pt x="21600" y="8374"/>
                </a:lnTo>
                <a:lnTo>
                  <a:pt x="21600" y="0"/>
                </a:lnTo>
                <a:lnTo>
                  <a:pt x="1079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101600" rotWithShape="0" dir="5400000" dist="25400">
              <a:srgbClr val="000000">
                <a:alpha val="74509"/>
              </a:srgbClr>
            </a:outerShdw>
          </a:effectLst>
        </p:spPr>
      </p:pic>
      <p:pic>
        <p:nvPicPr>
          <p:cNvPr descr="Image" id="65" name="Google Shape;6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50154" y="3553552"/>
            <a:ext cx="468239" cy="46823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/>
          <p:nvPr/>
        </p:nvSpPr>
        <p:spPr>
          <a:xfrm>
            <a:off x="2673711" y="3603037"/>
            <a:ext cx="21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@WesternSOGS</a:t>
            </a:r>
            <a:endParaRPr b="0" i="0" sz="1600" u="sng" cap="none" strike="noStrike">
              <a:solidFill>
                <a:schemeClr val="hlink"/>
              </a:solidFill>
              <a:latin typeface="Helvetica Neue"/>
              <a:ea typeface="Helvetica Neue"/>
              <a:cs typeface="Helvetica Neue"/>
              <a:sym typeface="Helvetica Neue"/>
              <a:hlinkClick r:id="rId6"/>
            </a:endParaRPr>
          </a:p>
        </p:txBody>
      </p:sp>
      <p:pic>
        <p:nvPicPr>
          <p:cNvPr descr="Image" id="67" name="Google Shape;6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47137" y="3553555"/>
            <a:ext cx="468239" cy="46823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"/>
          <p:cNvSpPr/>
          <p:nvPr/>
        </p:nvSpPr>
        <p:spPr>
          <a:xfrm>
            <a:off x="5031600" y="3603025"/>
            <a:ext cx="176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@Western.</a:t>
            </a:r>
            <a:r>
              <a:rPr b="1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SOGS</a:t>
            </a:r>
            <a:endParaRPr b="0" i="0" sz="1600" u="sng" cap="none" strike="noStrike">
              <a:solidFill>
                <a:schemeClr val="hlink"/>
              </a:solidFill>
              <a:latin typeface="Helvetica Neue"/>
              <a:ea typeface="Helvetica Neue"/>
              <a:cs typeface="Helvetica Neue"/>
              <a:sym typeface="Helvetica Neue"/>
              <a:hlinkClick r:id="rId8"/>
            </a:endParaRPr>
          </a:p>
        </p:txBody>
      </p:sp>
      <p:pic>
        <p:nvPicPr>
          <p:cNvPr id="69" name="Google Shape;69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5300" y="3553549"/>
            <a:ext cx="468250" cy="4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7087150" y="3603025"/>
            <a:ext cx="196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@WesternSOGS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1"/>
          <p:cNvGrpSpPr/>
          <p:nvPr/>
        </p:nvGrpSpPr>
        <p:grpSpPr>
          <a:xfrm>
            <a:off x="5292282" y="1964647"/>
            <a:ext cx="3236893" cy="3130571"/>
            <a:chOff x="0" y="-49178"/>
            <a:chExt cx="1970831" cy="2094588"/>
          </a:xfrm>
        </p:grpSpPr>
        <p:pic>
          <p:nvPicPr>
            <p:cNvPr descr="Shape 146" id="149" name="Google Shape;149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200" y="31338"/>
              <a:ext cx="1818431" cy="1908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hape 146" id="150" name="Google Shape;150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49178"/>
              <a:ext cx="1970831" cy="20945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11"/>
          <p:cNvSpPr txBox="1"/>
          <p:nvPr>
            <p:ph type="title"/>
          </p:nvPr>
        </p:nvSpPr>
        <p:spPr>
          <a:xfrm>
            <a:off x="4681830" y="78210"/>
            <a:ext cx="4285800" cy="22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GRADUATE STUDENT COMMUNITY: </a:t>
            </a:r>
            <a:b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r>
              <a:rPr b="1" lang="en-US" sz="3200">
                <a:solidFill>
                  <a:srgbClr val="FFFFFF"/>
                </a:solidFill>
              </a:rPr>
              <a:t>s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083" y="614306"/>
            <a:ext cx="4224486" cy="562938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 txBox="1"/>
          <p:nvPr/>
        </p:nvSpPr>
        <p:spPr>
          <a:xfrm>
            <a:off x="4954058" y="5095217"/>
            <a:ext cx="391335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Gradcast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the official radio show of SOGS. It airs on </a:t>
            </a: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CHRW 94.9 every Tuesday at 6pm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Listen to your peers talk about their research and experiences as a grad student at Western. Download the episodes on </a:t>
            </a: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Podbean.com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155" id="158" name="Google Shape;158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45578"/>
            <a:ext cx="2934067" cy="809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156" id="159" name="Google Shape;159;p1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9952" y="1250187"/>
            <a:ext cx="2800428" cy="140021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2"/>
          <p:cNvSpPr txBox="1"/>
          <p:nvPr/>
        </p:nvSpPr>
        <p:spPr>
          <a:xfrm>
            <a:off x="177738" y="3235275"/>
            <a:ext cx="8748600" cy="3046500"/>
          </a:xfrm>
          <a:prstGeom prst="rect">
            <a:avLst/>
          </a:prstGeom>
          <a:solidFill>
            <a:srgbClr val="F1B6C7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52400" lIns="152400" spcFirstLastPara="1" rIns="152400" wrap="square" tIns="152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International Student Identity Card: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If you pay your CFS membership due, you get a free card.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600"/>
              <a:buFont typeface="Calibri"/>
              <a:buNone/>
            </a:pPr>
            <a:r>
              <a:rPr b="0" i="0" lang="en-US" sz="24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Get the virtual card today to access discounts!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6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600"/>
              <a:buFont typeface="Calibri"/>
              <a:buNone/>
            </a:pPr>
            <a:r>
              <a:rPr b="1" i="0" lang="en-US" sz="24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Free Tax Filing via UFile:</a:t>
            </a:r>
            <a:endParaRPr b="0" i="0" sz="2400" u="none" cap="none" strike="noStrik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600"/>
              <a:buFont typeface="Calibri"/>
              <a:buNone/>
            </a:pPr>
            <a:r>
              <a:rPr b="0" i="0" lang="en-US" sz="24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Free tax Filing! Your CFS membership gets you free income tax filing online via Ufile.ca!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6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600"/>
              <a:buFont typeface="Calibri"/>
              <a:buNone/>
            </a:pPr>
            <a:r>
              <a:rPr b="0" i="0" lang="en-US" sz="2400" u="sng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www.cfs.ca/services</a:t>
            </a:r>
            <a:r>
              <a:rPr b="0" i="0" lang="en-US" sz="24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for more information.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2"/>
          <p:cNvSpPr txBox="1"/>
          <p:nvPr>
            <p:ph type="title"/>
          </p:nvPr>
        </p:nvSpPr>
        <p:spPr>
          <a:xfrm>
            <a:off x="177800" y="157493"/>
            <a:ext cx="8748486" cy="17719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Calibri"/>
              <a:buNone/>
            </a:pPr>
            <a:r>
              <a:rPr b="1" i="0" lang="en-US" sz="4800" u="none" cap="none" strike="noStrike">
                <a:latin typeface="Calibri"/>
                <a:ea typeface="Calibri"/>
                <a:cs typeface="Calibri"/>
                <a:sym typeface="Calibri"/>
              </a:rPr>
              <a:t>Canadian Federation of Students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/>
          <p:nvPr>
            <p:ph type="title"/>
          </p:nvPr>
        </p:nvSpPr>
        <p:spPr>
          <a:xfrm>
            <a:off x="0" y="188447"/>
            <a:ext cx="9024183" cy="576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800"/>
              <a:buFont typeface="Calibri"/>
              <a:buNone/>
            </a:pPr>
            <a:r>
              <a:rPr b="1" i="0" lang="en-US" sz="3200" u="none" cap="none" strike="noStrik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GRADUATE STUDENT COMMUNITY: The Grad Club</a:t>
            </a:r>
            <a:endParaRPr sz="3200">
              <a:solidFill>
                <a:srgbClr val="4C1130"/>
              </a:solidFill>
            </a:endParaRPr>
          </a:p>
        </p:txBody>
      </p:sp>
      <p:pic>
        <p:nvPicPr>
          <p:cNvPr id="167" name="Google Shape;1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1043" y="893187"/>
            <a:ext cx="2959791" cy="296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5891" y="893187"/>
            <a:ext cx="2986892" cy="296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1088" y="3989848"/>
            <a:ext cx="2679700" cy="26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 txBox="1"/>
          <p:nvPr/>
        </p:nvSpPr>
        <p:spPr>
          <a:xfrm>
            <a:off x="4250833" y="4544868"/>
            <a:ext cx="415293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C1130"/>
                </a:solidFill>
                <a:latin typeface="Arial"/>
                <a:ea typeface="Arial"/>
                <a:cs typeface="Arial"/>
                <a:sym typeface="Arial"/>
              </a:rPr>
              <a:t>The Goblet of Knowledge</a:t>
            </a:r>
            <a:endParaRPr>
              <a:solidFill>
                <a:srgbClr val="4C113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C1130"/>
                </a:solidFill>
                <a:latin typeface="Arial"/>
                <a:ea typeface="Arial"/>
                <a:cs typeface="Arial"/>
                <a:sym typeface="Arial"/>
              </a:rPr>
              <a:t>*Book this cup and receive a complementary drink post-defense</a:t>
            </a:r>
            <a:endParaRPr>
              <a:solidFill>
                <a:srgbClr val="4C113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/>
          <p:nvPr>
            <p:ph type="title"/>
          </p:nvPr>
        </p:nvSpPr>
        <p:spPr>
          <a:xfrm>
            <a:off x="296147" y="268591"/>
            <a:ext cx="39006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Graduate Student </a:t>
            </a:r>
            <a:b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Community: Wellness</a:t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0650" y="1007650"/>
            <a:ext cx="3343250" cy="334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2776" y="4608140"/>
            <a:ext cx="4565610" cy="171598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825" y="1442975"/>
            <a:ext cx="3561453" cy="460892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/>
          <p:nvPr/>
        </p:nvSpPr>
        <p:spPr>
          <a:xfrm>
            <a:off x="1482347" y="331462"/>
            <a:ext cx="6762509" cy="1185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F81"/>
              </a:buClr>
              <a:buSzPts val="4800"/>
              <a:buFont typeface="Calibri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GET INVOLVED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OGSLogo_noTagLine.jpg" id="184" name="Google Shape;18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2347" y="181447"/>
            <a:ext cx="894885" cy="1485901"/>
          </a:xfrm>
          <a:custGeom>
            <a:rect b="b" l="l" r="r" t="t"/>
            <a:pathLst>
              <a:path extrusionOk="0" h="21598" w="21600">
                <a:moveTo>
                  <a:pt x="0" y="0"/>
                </a:moveTo>
                <a:lnTo>
                  <a:pt x="0" y="8381"/>
                </a:lnTo>
                <a:lnTo>
                  <a:pt x="0" y="16759"/>
                </a:lnTo>
                <a:lnTo>
                  <a:pt x="1020" y="17445"/>
                </a:lnTo>
                <a:cubicBezTo>
                  <a:pt x="2982" y="18762"/>
                  <a:pt x="6784" y="20468"/>
                  <a:pt x="9508" y="21255"/>
                </a:cubicBezTo>
                <a:cubicBezTo>
                  <a:pt x="10152" y="21441"/>
                  <a:pt x="10719" y="21596"/>
                  <a:pt x="10767" y="21598"/>
                </a:cubicBezTo>
                <a:cubicBezTo>
                  <a:pt x="10814" y="21600"/>
                  <a:pt x="11467" y="21418"/>
                  <a:pt x="12216" y="21193"/>
                </a:cubicBezTo>
                <a:cubicBezTo>
                  <a:pt x="14355" y="20552"/>
                  <a:pt x="17463" y="19172"/>
                  <a:pt x="19622" y="17906"/>
                </a:cubicBezTo>
                <a:lnTo>
                  <a:pt x="21600" y="16745"/>
                </a:lnTo>
                <a:lnTo>
                  <a:pt x="21600" y="8373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101600" rotWithShape="0" dir="5400000" dist="25400">
              <a:srgbClr val="000000">
                <a:alpha val="74509"/>
              </a:srgbClr>
            </a:outerShdw>
          </a:effectLst>
        </p:spPr>
      </p:pic>
      <p:sp>
        <p:nvSpPr>
          <p:cNvPr id="185" name="Google Shape;185;p15"/>
          <p:cNvSpPr txBox="1"/>
          <p:nvPr/>
        </p:nvSpPr>
        <p:spPr>
          <a:xfrm>
            <a:off x="4728990" y="1817362"/>
            <a:ext cx="3799246" cy="1332495"/>
          </a:xfrm>
          <a:prstGeom prst="rect">
            <a:avLst/>
          </a:prstGeom>
          <a:solidFill>
            <a:srgbClr val="E5B8B7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Committees</a:t>
            </a:r>
            <a:br>
              <a:rPr b="1" i="0" lang="en-US" sz="2400" u="none" cap="none" strike="noStrike">
                <a:solidFill>
                  <a:srgbClr val="FFCB7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SOGS has numerous committees under each executive portfolio</a:t>
            </a:r>
            <a:endParaRPr/>
          </a:p>
        </p:txBody>
      </p:sp>
      <p:sp>
        <p:nvSpPr>
          <p:cNvPr id="186" name="Google Shape;186;p15"/>
          <p:cNvSpPr txBox="1"/>
          <p:nvPr/>
        </p:nvSpPr>
        <p:spPr>
          <a:xfrm>
            <a:off x="615764" y="3348443"/>
            <a:ext cx="3799246" cy="1485901"/>
          </a:xfrm>
          <a:prstGeom prst="rect">
            <a:avLst/>
          </a:prstGeom>
          <a:solidFill>
            <a:srgbClr val="CCC0D9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Commissioners</a:t>
            </a:r>
            <a:br>
              <a:rPr b="1" i="0" lang="en-US" sz="2400" u="none" cap="none" strike="noStrike">
                <a:solidFill>
                  <a:srgbClr val="FFCB7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Accessibility, Indigenous, Pride, Racialized,  Women’s Concerns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Elected position 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 to VP Advocacy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4728990" y="3336040"/>
            <a:ext cx="3799246" cy="1485901"/>
          </a:xfrm>
          <a:prstGeom prst="rect">
            <a:avLst/>
          </a:prstGeom>
          <a:solidFill>
            <a:srgbClr val="B6DDE7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Committee Chairs</a:t>
            </a:r>
            <a:br>
              <a:rPr b="1" i="0" lang="en-US" sz="2400" u="none" cap="none" strike="noStrike">
                <a:solidFill>
                  <a:srgbClr val="FFCB7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Elected by committee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Reports to corresponding VP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Receives an annual honorarium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5"/>
          <p:cNvSpPr txBox="1"/>
          <p:nvPr/>
        </p:nvSpPr>
        <p:spPr>
          <a:xfrm>
            <a:off x="4728990" y="5004102"/>
            <a:ext cx="3799246" cy="1599152"/>
          </a:xfrm>
          <a:prstGeom prst="rect">
            <a:avLst/>
          </a:prstGeom>
          <a:solidFill>
            <a:srgbClr val="FDE9D8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Committee members</a:t>
            </a:r>
            <a:br>
              <a:rPr b="1" i="0" lang="en-US" sz="2400" u="none" cap="none" strike="noStrike">
                <a:solidFill>
                  <a:srgbClr val="FFCB7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Each committee member receives a 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$5 voucher for the Grad Club!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Volunteer to be a member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Reports to committee chair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5"/>
          <p:cNvSpPr txBox="1"/>
          <p:nvPr/>
        </p:nvSpPr>
        <p:spPr>
          <a:xfrm>
            <a:off x="615764" y="1817363"/>
            <a:ext cx="3799246" cy="1332494"/>
          </a:xfrm>
          <a:prstGeom prst="rect">
            <a:avLst/>
          </a:prstGeom>
          <a:solidFill>
            <a:srgbClr val="D6E3BC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Executive</a:t>
            </a:r>
            <a:br>
              <a:rPr b="1" i="0" lang="en-US" sz="2400" u="none" cap="none" strike="noStrike">
                <a:solidFill>
                  <a:srgbClr val="FFCB7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President, Vice-Presidents (Academic, Advocacy, Finance, Student Services)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Elected position / paid position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615764" y="5004102"/>
            <a:ext cx="3799246" cy="1612269"/>
          </a:xfrm>
          <a:prstGeom prst="rect">
            <a:avLst/>
          </a:prstGeom>
          <a:solidFill>
            <a:srgbClr val="DCDCDC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Councillors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Departmental reps that participate as voting members of grad. student govt.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Elected position / Dept. grants paid to each grad student association based on 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attendance at council</a:t>
            </a:r>
            <a:endParaRPr/>
          </a:p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60d2f2ac0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25" y="35438"/>
            <a:ext cx="4391674" cy="678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60d2f2ac03_0_0"/>
          <p:cNvSpPr txBox="1"/>
          <p:nvPr/>
        </p:nvSpPr>
        <p:spPr>
          <a:xfrm>
            <a:off x="4774400" y="5266500"/>
            <a:ext cx="42510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Buy your tickets to the Family BBQ (kids eat free!!) and the Bon Fire Night at the SOGS office. Tickets are $5 per person. *Bon Fire Night is adults-only.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900" y="547400"/>
            <a:ext cx="5763200" cy="576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/>
          <p:nvPr/>
        </p:nvSpPr>
        <p:spPr>
          <a:xfrm>
            <a:off x="1885075" y="636075"/>
            <a:ext cx="7046100" cy="59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</a:rPr>
              <a:t>The Society of Graduate Students was incorporated in 1964. </a:t>
            </a:r>
            <a:endParaRPr b="1" i="0" sz="3000" u="none" cap="none" strike="noStrike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</a:rPr>
              <a:t>It originally served as a liaison between gr</a:t>
            </a:r>
            <a:r>
              <a:rPr b="1" lang="en-US" sz="3000">
                <a:solidFill>
                  <a:srgbClr val="FFFFFF"/>
                </a:solidFill>
              </a:rPr>
              <a:t>aduate students and the administration. </a:t>
            </a:r>
            <a:endParaRPr b="1" i="0" sz="3000" u="none" cap="none" strike="noStrike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</a:rPr>
              <a:t>Its first no</a:t>
            </a:r>
            <a:r>
              <a:rPr b="1" lang="en-US" sz="3000">
                <a:solidFill>
                  <a:srgbClr val="FFFFFF"/>
                </a:solidFill>
              </a:rPr>
              <a:t>teworthy </a:t>
            </a:r>
            <a:r>
              <a:rPr b="1" i="0" lang="en-US" sz="3000" u="none" cap="none" strike="noStrike">
                <a:solidFill>
                  <a:srgbClr val="FFFFFF"/>
                </a:solidFill>
              </a:rPr>
              <a:t>act of advo</a:t>
            </a:r>
            <a:r>
              <a:rPr b="1" lang="en-US" sz="3000">
                <a:solidFill>
                  <a:srgbClr val="FFFFFF"/>
                </a:solidFill>
              </a:rPr>
              <a:t>cacy was creating and temporarily operating the Western Daycare between 1967-1972.</a:t>
            </a:r>
            <a:endParaRPr sz="30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</a:rPr>
              <a:t>50+ years later, SOGS is so much more…</a:t>
            </a:r>
            <a:endParaRPr i="0" sz="3000" u="none" cap="none" strike="noStrike">
              <a:solidFill>
                <a:srgbClr val="FFFFFF"/>
              </a:solidFill>
            </a:endParaRPr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376" y="705500"/>
            <a:ext cx="1403701" cy="231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5F497A"/>
            </a:gs>
            <a:gs pos="9000">
              <a:srgbClr val="B2A0C7"/>
            </a:gs>
            <a:gs pos="47000">
              <a:srgbClr val="CCC0D9"/>
            </a:gs>
            <a:gs pos="70000">
              <a:srgbClr val="E5DFEC"/>
            </a:gs>
            <a:gs pos="100000">
              <a:srgbClr val="E5DFEC"/>
            </a:gs>
          </a:gsLst>
          <a:lin ang="5400000" scaled="0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>
            <a:off x="198925" y="379675"/>
            <a:ext cx="8784600" cy="6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SOGS IS: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ADVOCATE</a:t>
            </a:r>
            <a:r>
              <a:rPr b="1" lang="en-US" sz="2000"/>
              <a:t>.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SOGS works with university stakeholders and administration, as well as municipal and government officials to fight for the rights of its members</a:t>
            </a:r>
            <a:r>
              <a:rPr lang="en-US" sz="1700"/>
              <a:t>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STUDENT UNION. </a:t>
            </a:r>
            <a:r>
              <a:rPr lang="en-US" sz="1700"/>
              <a:t>SOGS is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local of the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Canadian Federation of Students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(Local 47) and works with the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 Union (PSAC 610)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ensure student</a:t>
            </a:r>
            <a:r>
              <a:rPr lang="en-US" sz="1700"/>
              <a:t> voices are heard.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STUDENT GOVERNMENT. </a:t>
            </a:r>
            <a:r>
              <a:rPr lang="en-US" sz="1700"/>
              <a:t>SOGS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democratically elect</a:t>
            </a:r>
            <a:r>
              <a:rPr lang="en-US" sz="1700"/>
              <a:t>s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councilors, Executive officials, committee chairs and members,  Commissioners, Speaker, and Ombudsperson</a:t>
            </a:r>
            <a:r>
              <a:rPr lang="en-US" sz="1700"/>
              <a:t>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COMMITTED TO ENHANCING GRADUATE STUDENT EXPERIENCE. </a:t>
            </a:r>
            <a:r>
              <a:rPr lang="en-US" sz="1600"/>
              <a:t>SOGS offers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social &amp; family events programming</a:t>
            </a:r>
            <a:r>
              <a:rPr lang="en-US" sz="1600"/>
              <a:t>, plans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orientation weeks, </a:t>
            </a:r>
            <a:r>
              <a:rPr lang="en-US" sz="1600"/>
              <a:t>offers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financial assistance programs and academic awards</a:t>
            </a:r>
            <a:r>
              <a:rPr lang="en-US" sz="1600"/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CHAMPION OF GRADUATE STUDENT WELLNESS. </a:t>
            </a:r>
            <a:r>
              <a:rPr lang="en-US" sz="1600"/>
              <a:t>S</a:t>
            </a:r>
            <a:r>
              <a:rPr lang="en-US" sz="1700"/>
              <a:t>OGS works with Student Experience and SGPS to host Wellness Week and offers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programs</a:t>
            </a:r>
            <a:r>
              <a:rPr lang="en-US" sz="1700"/>
              <a:t>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EMPLOYER OF GRADUATE STUDENTS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OWNER OF A SMALL BUSINESS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 Club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sign with white text&#10;&#10;Description automatically generated" id="86" name="Google Shape;8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6473" y="0"/>
            <a:ext cx="443752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sign with white text&#10;&#10;Description automatically generated" id="87" name="Google Shape;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43752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94" id="92" name="Google Shape;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037" y="1252330"/>
            <a:ext cx="8471925" cy="367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/>
          <p:nvPr>
            <p:ph type="title"/>
          </p:nvPr>
        </p:nvSpPr>
        <p:spPr>
          <a:xfrm>
            <a:off x="1554694" y="241655"/>
            <a:ext cx="7013643" cy="11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000"/>
              <a:buFont typeface="Calibri"/>
              <a:buNone/>
            </a:pPr>
            <a:r>
              <a:rPr b="1" i="0" lang="en-US" sz="40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EXTENDED HEALTH &amp; </a:t>
            </a:r>
            <a:br>
              <a:rPr b="1" i="0" lang="en-US" sz="40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0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DENTAL INSURANCE</a:t>
            </a:r>
            <a:endParaRPr/>
          </a:p>
        </p:txBody>
      </p:sp>
      <p:pic>
        <p:nvPicPr>
          <p:cNvPr descr="Shape 100" id="98" name="Google Shape;9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522" y="241641"/>
            <a:ext cx="997712" cy="1038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102" id="99" name="Google Shape;9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8234" y="1773521"/>
            <a:ext cx="5879357" cy="174277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100" name="Google Shape;100;p7"/>
          <p:cNvSpPr txBox="1"/>
          <p:nvPr/>
        </p:nvSpPr>
        <p:spPr>
          <a:xfrm>
            <a:off x="394360" y="3634901"/>
            <a:ext cx="8542499" cy="3104565"/>
          </a:xfrm>
          <a:prstGeom prst="rect">
            <a:avLst/>
          </a:prstGeom>
          <a:solidFill>
            <a:srgbClr val="4DC09F">
              <a:alpha val="49411"/>
            </a:srgbClr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139700" lIns="139700" spcFirstLastPara="1" rIns="139700" wrap="square" tIns="13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*For new students who start in September*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Don’t want all the coverage of the full plan? Downgrade to the basic plan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DOWNGRADE ONLINE </a:t>
            </a:r>
            <a:r>
              <a:rPr b="1" i="0" lang="en-US" sz="2200" u="none" cap="none" strike="noStrike">
                <a:solidFill>
                  <a:srgbClr val="224B92"/>
                </a:solidFill>
                <a:latin typeface="Calibri"/>
                <a:ea typeface="Calibri"/>
                <a:cs typeface="Calibri"/>
                <a:sym typeface="Calibri"/>
              </a:rPr>
              <a:t>September 1-31 </a:t>
            </a:r>
            <a:r>
              <a:rPr b="0" i="0" lang="en-US" sz="2000" u="none" cap="none" strike="noStrike">
                <a:solidFill>
                  <a:srgbClr val="224B92"/>
                </a:solidFill>
                <a:latin typeface="Calibri"/>
                <a:ea typeface="Calibri"/>
                <a:cs typeface="Calibri"/>
                <a:sym typeface="Calibri"/>
              </a:rPr>
              <a:t>via </a:t>
            </a: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studentcare.ca</a:t>
            </a:r>
            <a:r>
              <a:rPr b="1" i="0" lang="en-US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 you have dependents?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6829" lvl="0" marL="386829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OPT-IN ONLINE  </a:t>
            </a:r>
            <a:r>
              <a:rPr b="1" i="0" lang="en-US" sz="2400" u="none" cap="none" strike="noStrike">
                <a:solidFill>
                  <a:srgbClr val="224B92"/>
                </a:solidFill>
                <a:latin typeface="Calibri"/>
                <a:ea typeface="Calibri"/>
                <a:cs typeface="Calibri"/>
                <a:sym typeface="Calibri"/>
              </a:rPr>
              <a:t>September 1-31</a:t>
            </a:r>
            <a:r>
              <a:rPr b="1" i="0" lang="en-US" sz="1800" u="none" cap="none" strike="noStrike">
                <a:solidFill>
                  <a:srgbClr val="224B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rgbClr val="224B92"/>
                </a:solidFill>
                <a:latin typeface="Calibri"/>
                <a:ea typeface="Calibri"/>
                <a:cs typeface="Calibri"/>
                <a:sym typeface="Calibri"/>
              </a:rPr>
              <a:t>via </a:t>
            </a: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studentcare.ca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Have equivalent coverage?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6829" lvl="0" marL="386829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OPT-OUT ONLINE </a:t>
            </a:r>
            <a:r>
              <a:rPr b="1" i="0" lang="en-US" sz="2400" u="none" cap="none" strike="noStrike">
                <a:solidFill>
                  <a:srgbClr val="224B92"/>
                </a:solidFill>
                <a:latin typeface="Calibri"/>
                <a:ea typeface="Calibri"/>
                <a:cs typeface="Calibri"/>
                <a:sym typeface="Calibri"/>
              </a:rPr>
              <a:t>September </a:t>
            </a:r>
            <a:r>
              <a:rPr b="0" i="0" lang="en-US" sz="2000" u="none" cap="none" strike="noStrike">
                <a:solidFill>
                  <a:srgbClr val="224B92"/>
                </a:solidFill>
                <a:latin typeface="Calibri"/>
                <a:ea typeface="Calibri"/>
                <a:cs typeface="Calibri"/>
                <a:sym typeface="Calibri"/>
              </a:rPr>
              <a:t>via </a:t>
            </a: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studentcare.ca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6829" lvl="0" marL="386829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b="1" i="0" lang="en-US" sz="1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(*refunds are issued back to your student account in October) </a:t>
            </a:r>
            <a:endParaRPr b="1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udentcare_logo_RBG.png" id="101" name="Google Shape;101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1">
            <a:off x="195924" y="928517"/>
            <a:ext cx="2482780" cy="7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 txBox="1"/>
          <p:nvPr/>
        </p:nvSpPr>
        <p:spPr>
          <a:xfrm>
            <a:off x="2678706" y="1294317"/>
            <a:ext cx="5426716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9"/>
              </a:rPr>
              <a:t>DOWNLOAD THE Studentcare APP</a:t>
            </a:r>
            <a:r>
              <a:rPr b="1" i="0" lang="en-US" sz="16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-170771" y="1564887"/>
            <a:ext cx="2209842" cy="2957526"/>
          </a:xfrm>
          <a:prstGeom prst="irregularSeal1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7"/>
          <p:cNvSpPr txBox="1"/>
          <p:nvPr/>
        </p:nvSpPr>
        <p:spPr>
          <a:xfrm>
            <a:off x="108006" y="2397375"/>
            <a:ext cx="1626900" cy="6548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Includes Psychology Network!</a:t>
            </a:r>
            <a:endParaRPr b="0" i="0" sz="21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5" name="Google Shape;105;p7"/>
          <p:cNvSpPr/>
          <p:nvPr/>
        </p:nvSpPr>
        <p:spPr>
          <a:xfrm rot="-1052719">
            <a:off x="7248291" y="1563605"/>
            <a:ext cx="1747496" cy="1252978"/>
          </a:xfrm>
          <a:prstGeom prst="horizontalScroll">
            <a:avLst>
              <a:gd fmla="val 12500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 txBox="1"/>
          <p:nvPr/>
        </p:nvSpPr>
        <p:spPr>
          <a:xfrm rot="-1095627">
            <a:off x="7201332" y="1782272"/>
            <a:ext cx="1744447" cy="856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 up with </a:t>
            </a:r>
            <a:r>
              <a:rPr b="0" i="0" lang="en-US" sz="2100" u="sng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10"/>
              </a:rPr>
              <a:t>PSAC 610</a:t>
            </a:r>
            <a:endParaRPr b="0" i="0" sz="21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/>
          <p:nvPr/>
        </p:nvSpPr>
        <p:spPr>
          <a:xfrm>
            <a:off x="1263419" y="1393336"/>
            <a:ext cx="7314524" cy="713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139700" lIns="139700" spcFirstLastPara="1" rIns="139700" wrap="square" tIns="139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Your </a:t>
            </a:r>
            <a:r>
              <a:rPr b="1" i="0" lang="en-US" sz="2800" u="none" cap="none" strike="noStrike">
                <a:solidFill>
                  <a:srgbClr val="554294"/>
                </a:solidFill>
                <a:latin typeface="Arial"/>
                <a:ea typeface="Arial"/>
                <a:cs typeface="Arial"/>
                <a:sym typeface="Arial"/>
              </a:rPr>
              <a:t>Western ONECard</a:t>
            </a:r>
            <a:r>
              <a:rPr b="0" i="0" lang="en-US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is a “tap” bus pass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 108" id="112" name="Google Shape;11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994" y="235395"/>
            <a:ext cx="1045971" cy="108083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 txBox="1"/>
          <p:nvPr/>
        </p:nvSpPr>
        <p:spPr>
          <a:xfrm>
            <a:off x="1412572" y="187875"/>
            <a:ext cx="7165371" cy="13271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395"/>
              <a:buFont typeface="Calibri"/>
              <a:buNone/>
            </a:pPr>
            <a:r>
              <a:rPr b="1" i="0" lang="en-US" sz="4395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LONDON TRANSIT (LTC)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395"/>
              <a:buFont typeface="Calibri"/>
              <a:buNone/>
            </a:pPr>
            <a:r>
              <a:rPr b="1" i="0" lang="en-US" sz="4395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BUS PASS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" name="Google Shape;114;p8"/>
          <p:cNvGrpSpPr/>
          <p:nvPr/>
        </p:nvGrpSpPr>
        <p:grpSpPr>
          <a:xfrm>
            <a:off x="2424518" y="2106352"/>
            <a:ext cx="4294963" cy="2541582"/>
            <a:chOff x="0" y="-1"/>
            <a:chExt cx="5062953" cy="2903957"/>
          </a:xfrm>
        </p:grpSpPr>
        <p:pic>
          <p:nvPicPr>
            <p:cNvPr descr="holdingWesternONECard.png" id="115" name="Google Shape;115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9700" y="139700"/>
              <a:ext cx="4783553" cy="2599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ldingWesternONECard.png" id="116" name="Google Shape;116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-1"/>
              <a:ext cx="5062953" cy="29039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8"/>
          <p:cNvSpPr txBox="1"/>
          <p:nvPr/>
        </p:nvSpPr>
        <p:spPr>
          <a:xfrm>
            <a:off x="956248" y="4662671"/>
            <a:ext cx="7425751" cy="2097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228600" lvl="0" marL="2286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Calibri"/>
              <a:buChar char="•"/>
            </a:pPr>
            <a:r>
              <a:rPr b="1" i="0" lang="en-US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Replacements</a:t>
            </a:r>
            <a:r>
              <a:rPr b="0" i="0" lang="en-US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student cards can be purchased in the Registrar’s Office (WSSB 1120 - Foyer)</a:t>
            </a:r>
            <a:endParaRPr/>
          </a:p>
          <a:p>
            <a:pPr indent="-228600" lvl="0" marL="2286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Calibri"/>
              <a:buChar char="•"/>
            </a:pPr>
            <a:r>
              <a:rPr b="0" i="0" lang="en-US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Students with </a:t>
            </a:r>
            <a:r>
              <a:rPr b="1" i="0" lang="en-US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old Western ID cards </a:t>
            </a:r>
            <a:r>
              <a:rPr b="0" i="0" lang="en-US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(made prior to the fall of 2016) will need to go to the SOGS office to pick-up a paper pass.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/>
          <p:nvPr>
            <p:ph type="title"/>
          </p:nvPr>
        </p:nvSpPr>
        <p:spPr>
          <a:xfrm>
            <a:off x="2217150" y="222507"/>
            <a:ext cx="6546146" cy="1134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055"/>
              <a:buFont typeface="Calibri"/>
              <a:buNone/>
            </a:pPr>
            <a:r>
              <a:rPr b="1" i="0" lang="en-US" sz="4055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FINANCIAL ASSISTANCE &amp;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055"/>
              <a:buFont typeface="Calibri"/>
              <a:buNone/>
            </a:pPr>
            <a:r>
              <a:rPr b="1" i="0" lang="en-US" sz="4055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STUDENT SUPPORT</a:t>
            </a:r>
            <a:endParaRPr/>
          </a:p>
        </p:txBody>
      </p:sp>
      <p:sp>
        <p:nvSpPr>
          <p:cNvPr id="123" name="Google Shape;123;p9"/>
          <p:cNvSpPr txBox="1"/>
          <p:nvPr/>
        </p:nvSpPr>
        <p:spPr>
          <a:xfrm>
            <a:off x="901310" y="1621880"/>
            <a:ext cx="2540001" cy="914401"/>
          </a:xfrm>
          <a:prstGeom prst="rect">
            <a:avLst/>
          </a:prstGeom>
          <a:solidFill>
            <a:srgbClr val="BAEDFF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SOGS BURSARIES</a:t>
            </a:r>
            <a:br>
              <a:rPr b="1" i="0" lang="en-US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$1500 each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6026821" y="1653630"/>
            <a:ext cx="2718368" cy="901701"/>
          </a:xfrm>
          <a:prstGeom prst="rect">
            <a:avLst/>
          </a:prstGeom>
          <a:solidFill>
            <a:srgbClr val="D4E4BE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200"/>
              <a:buFont typeface="Calibri"/>
              <a:buNone/>
            </a:pPr>
            <a:r>
              <a:rPr b="1" i="0" lang="en-US" sz="22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CHILD CARE SUBSIDY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up to $500 per term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 txBox="1"/>
          <p:nvPr/>
        </p:nvSpPr>
        <p:spPr>
          <a:xfrm>
            <a:off x="901310" y="2668316"/>
            <a:ext cx="2540001" cy="901701"/>
          </a:xfrm>
          <a:prstGeom prst="rect">
            <a:avLst/>
          </a:prstGeom>
          <a:solidFill>
            <a:srgbClr val="FFCB73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200"/>
              <a:buFont typeface="Calibri"/>
              <a:buNone/>
            </a:pPr>
            <a:r>
              <a:rPr b="1" i="0" lang="en-US" sz="22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EMERGENCY LOAN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up to $1000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9"/>
          <p:cNvSpPr txBox="1"/>
          <p:nvPr/>
        </p:nvSpPr>
        <p:spPr>
          <a:xfrm>
            <a:off x="3567536" y="2668316"/>
            <a:ext cx="5159831" cy="901701"/>
          </a:xfrm>
          <a:prstGeom prst="rect">
            <a:avLst/>
          </a:prstGeom>
          <a:solidFill>
            <a:srgbClr val="D4E4BE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200"/>
              <a:buFont typeface="Calibri"/>
              <a:buNone/>
            </a:pPr>
            <a:r>
              <a:rPr b="1" i="0" lang="en-US" sz="22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PROFESSIONAL PLACEMENT SUBSIDY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up to $500 per term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9"/>
          <p:cNvSpPr txBox="1"/>
          <p:nvPr/>
        </p:nvSpPr>
        <p:spPr>
          <a:xfrm>
            <a:off x="3567536" y="1653630"/>
            <a:ext cx="2333060" cy="901701"/>
          </a:xfrm>
          <a:prstGeom prst="rect">
            <a:avLst/>
          </a:prstGeom>
          <a:solidFill>
            <a:srgbClr val="D4E4BE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200"/>
              <a:buFont typeface="Calibri"/>
              <a:buNone/>
            </a:pPr>
            <a:r>
              <a:rPr b="1" i="0" lang="en-US" sz="22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TRAVEL SUBSIDY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up to $500 per term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 txBox="1"/>
          <p:nvPr/>
        </p:nvSpPr>
        <p:spPr>
          <a:xfrm>
            <a:off x="1026473" y="5324669"/>
            <a:ext cx="7415186" cy="910631"/>
          </a:xfrm>
          <a:prstGeom prst="rect">
            <a:avLst/>
          </a:prstGeom>
          <a:solidFill>
            <a:srgbClr val="F1B7C8"/>
          </a:solidFill>
          <a:ln cap="flat" cmpd="sng" w="12700">
            <a:solidFill>
              <a:srgbClr val="7B9447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For more information please visit: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493"/>
              </a:buClr>
              <a:buSzPts val="2400"/>
              <a:buFont typeface="Calibri"/>
              <a:buNone/>
            </a:pPr>
            <a:r>
              <a:rPr b="1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sogs.ca/financial-support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29" name="Google Shape;12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6798" y="3968309"/>
            <a:ext cx="2663884" cy="727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0" name="Google Shape;13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5012" y="4001421"/>
            <a:ext cx="2436228" cy="661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9"/>
          <p:cNvSpPr txBox="1"/>
          <p:nvPr/>
        </p:nvSpPr>
        <p:spPr>
          <a:xfrm>
            <a:off x="4906272" y="4686575"/>
            <a:ext cx="33537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8F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8F00"/>
                </a:solidFill>
                <a:latin typeface="Arial"/>
                <a:ea typeface="Arial"/>
                <a:cs typeface="Arial"/>
                <a:sym typeface="Arial"/>
              </a:rPr>
              <a:t>Wellness Joint Fund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9"/>
          <p:cNvSpPr txBox="1"/>
          <p:nvPr/>
        </p:nvSpPr>
        <p:spPr>
          <a:xfrm>
            <a:off x="1664223" y="4657137"/>
            <a:ext cx="2588975" cy="31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9A00"/>
                </a:solidFill>
                <a:latin typeface="Arial"/>
                <a:ea typeface="Arial"/>
                <a:cs typeface="Arial"/>
                <a:sym typeface="Arial"/>
              </a:rPr>
              <a:t>sogs.ca/food-bank-program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 117" id="133" name="Google Shape;13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7324" y="181629"/>
            <a:ext cx="1126801" cy="121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117" id="138" name="Google Shape;13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6524" y="282962"/>
            <a:ext cx="1126801" cy="12160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>
            <p:ph type="title"/>
          </p:nvPr>
        </p:nvSpPr>
        <p:spPr>
          <a:xfrm>
            <a:off x="2077450" y="282962"/>
            <a:ext cx="6521143" cy="1216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420"/>
              <a:buFont typeface="Calibri"/>
              <a:buNone/>
            </a:pPr>
            <a:r>
              <a:rPr b="1" i="0" lang="en-US" sz="442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FINANCIAL AWARDS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971716" y="5052412"/>
            <a:ext cx="7246849" cy="78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more information please visit: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sogs.ca/financial-support/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0"/>
          <p:cNvSpPr txBox="1"/>
          <p:nvPr/>
        </p:nvSpPr>
        <p:spPr>
          <a:xfrm>
            <a:off x="591689" y="1701800"/>
            <a:ext cx="8006904" cy="951089"/>
          </a:xfrm>
          <a:prstGeom prst="rect">
            <a:avLst/>
          </a:prstGeom>
          <a:solidFill>
            <a:srgbClr val="FFCB73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1270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125</a:t>
            </a:r>
            <a:r>
              <a:rPr b="1" baseline="30000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 ANNIVERSARY SCHOLARSHIP</a:t>
            </a:r>
            <a:br>
              <a:rPr b="1" i="0" lang="en-US" sz="2400" u="none" cap="none" strike="noStrike">
                <a:solidFill>
                  <a:srgbClr val="FFCB7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FFCB73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Scholarships of $1250 each awarded once per year.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0"/>
          <p:cNvSpPr txBox="1"/>
          <p:nvPr/>
        </p:nvSpPr>
        <p:spPr>
          <a:xfrm>
            <a:off x="3560157" y="2881074"/>
            <a:ext cx="5038436" cy="1828801"/>
          </a:xfrm>
          <a:prstGeom prst="rect">
            <a:avLst/>
          </a:prstGeom>
          <a:solidFill>
            <a:srgbClr val="F1B6C7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52400" lIns="152400" spcFirstLastPara="1" rIns="152400" wrap="square" tIns="152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200"/>
              <a:buFont typeface="Calibri"/>
              <a:buNone/>
            </a:pPr>
            <a:r>
              <a:rPr b="1" i="0" lang="en-US" sz="22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ACADEMIC JOINT FUND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Co-sponsored by SGPS and Western Research, this fund supports conference &amp; scholastic events showcasing graduate student research.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 txBox="1"/>
          <p:nvPr/>
        </p:nvSpPr>
        <p:spPr>
          <a:xfrm>
            <a:off x="591689" y="2855674"/>
            <a:ext cx="2752736" cy="1854201"/>
          </a:xfrm>
          <a:prstGeom prst="rect">
            <a:avLst/>
          </a:prstGeom>
          <a:solidFill>
            <a:srgbClr val="ABE387"/>
          </a:solidFill>
          <a:ln cap="flat" cmpd="sng" w="127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438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7438B"/>
                </a:solidFill>
                <a:latin typeface="Calibri"/>
                <a:ea typeface="Calibri"/>
                <a:cs typeface="Calibri"/>
                <a:sym typeface="Calibri"/>
              </a:rPr>
              <a:t>PEGGY COLLINS MEMORIAL AWARD</a:t>
            </a:r>
            <a:br>
              <a:rPr b="1" i="0" lang="en-US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awards of $1000 to part-time students.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