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470" r:id="rId2"/>
    <p:sldId id="596" r:id="rId3"/>
    <p:sldId id="597" r:id="rId4"/>
    <p:sldId id="598" r:id="rId5"/>
    <p:sldId id="599" r:id="rId6"/>
    <p:sldId id="600" r:id="rId7"/>
    <p:sldId id="565" r:id="rId8"/>
    <p:sldId id="564" r:id="rId9"/>
    <p:sldId id="601" r:id="rId10"/>
    <p:sldId id="560" r:id="rId11"/>
    <p:sldId id="566" r:id="rId12"/>
    <p:sldId id="561" r:id="rId13"/>
    <p:sldId id="517" r:id="rId14"/>
    <p:sldId id="567" r:id="rId15"/>
    <p:sldId id="568" r:id="rId16"/>
    <p:sldId id="526" r:id="rId17"/>
    <p:sldId id="520" r:id="rId18"/>
    <p:sldId id="521" r:id="rId19"/>
    <p:sldId id="523" r:id="rId20"/>
    <p:sldId id="533" r:id="rId21"/>
    <p:sldId id="604" r:id="rId22"/>
    <p:sldId id="551" r:id="rId23"/>
    <p:sldId id="603" r:id="rId24"/>
  </p:sldIdLst>
  <p:sldSz cx="9144000" cy="6858000" type="letter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5A11FD"/>
    <a:srgbClr val="51DC00"/>
    <a:srgbClr val="8901F3"/>
    <a:srgbClr val="00A091"/>
    <a:srgbClr val="000000"/>
    <a:srgbClr val="CC3399"/>
    <a:srgbClr val="009900"/>
    <a:srgbClr val="00827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8369" autoAdjust="0"/>
  </p:normalViewPr>
  <p:slideViewPr>
    <p:cSldViewPr>
      <p:cViewPr varScale="1">
        <p:scale>
          <a:sx n="82" d="100"/>
          <a:sy n="82" d="100"/>
        </p:scale>
        <p:origin x="-1212" y="-78"/>
      </p:cViewPr>
      <p:guideLst>
        <p:guide orient="horz" pos="2160"/>
        <p:guide pos="1584"/>
      </p:guideLst>
    </p:cSldViewPr>
  </p:slideViewPr>
  <p:outlineViewPr>
    <p:cViewPr>
      <p:scale>
        <a:sx n="33" d="100"/>
        <a:sy n="33" d="100"/>
      </p:scale>
      <p:origin x="0" y="22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4"/>
    </p:cViewPr>
  </p:sorterViewPr>
  <p:notesViewPr>
    <p:cSldViewPr>
      <p:cViewPr varScale="1">
        <p:scale>
          <a:sx n="84" d="100"/>
          <a:sy n="84" d="100"/>
        </p:scale>
        <p:origin x="-1932" y="-84"/>
      </p:cViewPr>
      <p:guideLst>
        <p:guide orient="horz" pos="3023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7938" y="619125"/>
            <a:ext cx="4779962" cy="3584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50863" y="4559300"/>
            <a:ext cx="6303962" cy="43195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7239" tIns="47766" rIns="97239" bIns="477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>
            <a:noFill/>
          </a:ln>
        </p:spPr>
        <p:txBody>
          <a:bodyPr/>
          <a:lstStyle/>
          <a:p>
            <a:endParaRPr lang="en-US" smtClean="0"/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fld id="{A513D492-15EE-2347-9A73-376DDE456720}" type="datetime3">
              <a:rPr lang="en-AU"/>
              <a:pPr/>
              <a:t>1 March, 2015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fld id="{16D0CF03-1839-1E4A-BBF3-72F1E27BCAC9}" type="slidenum">
              <a:rPr lang="en-AU"/>
              <a:pPr/>
              <a:t>10</a:t>
            </a:fld>
            <a:endParaRPr lang="en-AU"/>
          </a:p>
        </p:txBody>
      </p:sp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1.25 GHz</a:t>
            </a: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4763" y="617538"/>
            <a:ext cx="4779962" cy="358457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863" y="4560888"/>
            <a:ext cx="6303962" cy="4319587"/>
          </a:xfrm>
          <a:solidFill>
            <a:srgbClr val="FFFFFF"/>
          </a:solidFill>
        </p:spPr>
        <p:txBody>
          <a:bodyPr lIns="96647" tIns="48323" rIns="96647" bIns="48323"/>
          <a:lstStyle/>
          <a:p>
            <a:endParaRPr lang="en-US" smtClean="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9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4763" y="615950"/>
            <a:ext cx="4783137" cy="3587750"/>
          </a:xfrm>
        </p:spPr>
      </p:sp>
      <p:sp>
        <p:nvSpPr>
          <p:cNvPr id="1199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863" y="4560888"/>
            <a:ext cx="6303962" cy="4318000"/>
          </a:xfrm>
          <a:ln/>
        </p:spPr>
        <p:txBody>
          <a:bodyPr/>
          <a:lstStyle/>
          <a:p>
            <a:r>
              <a:rPr lang="en-US" dirty="0"/>
              <a:t>Latency = execution time (delay or response time) – the total time from start to finish of ONE instruction</a:t>
            </a:r>
          </a:p>
          <a:p>
            <a:r>
              <a:rPr lang="en-US" dirty="0"/>
              <a:t>For processors one important measure is THROUGHPUT (or the execution bandwidth) – the total amount of work done in a given amount of time</a:t>
            </a:r>
          </a:p>
          <a:p>
            <a:r>
              <a:rPr lang="en-US" dirty="0"/>
              <a:t>For memories one important measure is BANDWIDTH – the amount of information communicated across an interconnect (e.g., bus) per unit time; the number of operations performed per second (the WIDTH of the operation and the RATE of the operation)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0863" y="4562475"/>
            <a:ext cx="6303962" cy="4319588"/>
          </a:xfrm>
          <a:ln>
            <a:noFill/>
          </a:ln>
        </p:spPr>
        <p:txBody>
          <a:bodyPr lIns="98224" tIns="48250" rIns="98224" bIns="48250"/>
          <a:lstStyle/>
          <a:p>
            <a:endParaRPr lang="en-US"/>
          </a:p>
        </p:txBody>
      </p:sp>
      <p:sp>
        <p:nvSpPr>
          <p:cNvPr id="12083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1588" y="614363"/>
            <a:ext cx="4786312" cy="3589337"/>
          </a:xfrm>
          <a:ln/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fld id="{A513D492-15EE-2347-9A73-376DDE456720}" type="datetime3">
              <a:rPr lang="en-AU"/>
              <a:pPr/>
              <a:t>1 March, 2015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fld id="{16D0CF03-1839-1E4A-BBF3-72F1E27BCAC9}" type="slidenum">
              <a:rPr lang="en-AU"/>
              <a:pPr/>
              <a:t>15</a:t>
            </a:fld>
            <a:endParaRPr lang="en-AU"/>
          </a:p>
        </p:txBody>
      </p:sp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fld id="{58BB5563-274F-C94D-BD1D-0B0C357AE3A0}" type="datetime3">
              <a:rPr lang="en-AU"/>
              <a:pPr/>
              <a:t>1 March, 2015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fld id="{2D0DC005-0863-424E-AD4E-E9456B986DF7}" type="slidenum">
              <a:rPr lang="en-AU"/>
              <a:pPr/>
              <a:t>16</a:t>
            </a:fld>
            <a:endParaRPr lang="en-AU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three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lw</a:t>
            </a:r>
            <a:endParaRPr lang="en-US" baseline="0" dirty="0" smtClean="0"/>
          </a:p>
          <a:p>
            <a:r>
              <a:rPr lang="en-US" baseline="0" dirty="0" smtClean="0"/>
              <a:t>Q1: </a:t>
            </a:r>
            <a:r>
              <a:rPr lang="en-US" baseline="0" dirty="0" err="1" smtClean="0"/>
              <a:t>nonpipeline</a:t>
            </a:r>
            <a:r>
              <a:rPr lang="en-US" baseline="0" dirty="0" smtClean="0"/>
              <a:t> timing: 2400ps</a:t>
            </a:r>
          </a:p>
          <a:p>
            <a:r>
              <a:rPr lang="en-US" baseline="0" dirty="0" smtClean="0"/>
              <a:t>Q2: pipelining timing: 1400ps</a:t>
            </a:r>
          </a:p>
          <a:p>
            <a:r>
              <a:rPr lang="en-US" baseline="0" dirty="0" smtClean="0"/>
              <a:t>Q3: speedup 2400/1400 = </a:t>
            </a:r>
          </a:p>
          <a:p>
            <a:r>
              <a:rPr lang="en-US" baseline="0" dirty="0" smtClean="0"/>
              <a:t>Add 1000,000 instructions</a:t>
            </a:r>
          </a:p>
          <a:p>
            <a:r>
              <a:rPr lang="en-US" dirty="0" smtClean="0"/>
              <a:t>Timing and speedup? </a:t>
            </a:r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fld id="{C65FC7E1-7321-D74E-8D66-0DEB8FA1D23F}" type="datetime3">
              <a:rPr lang="en-AU"/>
              <a:pPr/>
              <a:t>1 March, 2015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fld id="{66A184A8-8F2E-4349-A075-3319C28009C3}" type="slidenum">
              <a:rPr lang="en-AU"/>
              <a:pPr/>
              <a:t>17</a:t>
            </a:fld>
            <a:endParaRPr lang="en-AU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Q: if you have only one instruction,</a:t>
            </a:r>
            <a:r>
              <a:rPr lang="en-US" baseline="0" dirty="0" smtClean="0"/>
              <a:t> will pipelining help?</a:t>
            </a:r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3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431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209550" indent="-209550"/>
            <a:r>
              <a:rPr lang="en-US" dirty="0"/>
              <a:t>Note two exceptions to right-to-left flow</a:t>
            </a:r>
          </a:p>
          <a:p>
            <a:pPr marL="209550" indent="-209550">
              <a:buFontTx/>
              <a:buAutoNum type="arabicPeriod"/>
            </a:pPr>
            <a:r>
              <a:rPr lang="en-US" dirty="0"/>
              <a:t>WB that writes the result back into the register file in the middle of the </a:t>
            </a:r>
            <a:r>
              <a:rPr lang="en-US" dirty="0" err="1"/>
              <a:t>datapath</a:t>
            </a:r>
            <a:endParaRPr lang="en-US" dirty="0"/>
          </a:p>
          <a:p>
            <a:pPr marL="209550" indent="-209550">
              <a:buFontTx/>
              <a:buAutoNum type="arabicPeriod"/>
            </a:pPr>
            <a:r>
              <a:rPr lang="en-US" dirty="0"/>
              <a:t>Selection of the next value of the PC, one input comes from the calculated branch address from the MEM stage</a:t>
            </a:r>
          </a:p>
          <a:p>
            <a:pPr marL="209550" indent="-209550"/>
            <a:endParaRPr lang="en-US" dirty="0"/>
          </a:p>
          <a:p>
            <a:pPr marL="209550" indent="-209550"/>
            <a:r>
              <a:rPr lang="en-US" dirty="0"/>
              <a:t>Only later instructions in the pipeline can be influenced by these two REVERSE data movements.</a:t>
            </a:r>
          </a:p>
          <a:p>
            <a:pPr marL="209550" indent="-209550"/>
            <a:r>
              <a:rPr lang="en-US" dirty="0"/>
              <a:t>The first one (WB to ID) leads to data hazards.</a:t>
            </a:r>
          </a:p>
          <a:p>
            <a:pPr marL="209550" indent="-209550"/>
            <a:r>
              <a:rPr lang="en-US" dirty="0"/>
              <a:t>The second one (MEM to IF) leads to control hazards.</a:t>
            </a:r>
          </a:p>
          <a:p>
            <a:pPr marL="209550" indent="-209550"/>
            <a:endParaRPr lang="en-US" dirty="0"/>
          </a:p>
          <a:p>
            <a:pPr marL="209550" indent="-209550"/>
            <a:r>
              <a:rPr lang="en-US" dirty="0"/>
              <a:t>All instructions must update some state in the processor – the register file, the memory, or the PC – so separate pipeline registers are redundant to the state that is updated (not needed).</a:t>
            </a:r>
          </a:p>
          <a:p>
            <a:pPr marL="209550" indent="-209550"/>
            <a:r>
              <a:rPr lang="en-US" dirty="0"/>
              <a:t>PC can be thought of as a pipeline register: the one that feeds the IF stage of the pipeline.  Unlike all of the other pipeline registers, the PC is part of the visible architecture state – its content must be saved when an exception occurs (the contents of the other pipe registers are discarded).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fld id="{C2DA6BB8-A081-D947-ABB7-97EC8E60C349}" type="datetime3">
              <a:rPr lang="en-AU"/>
              <a:pPr/>
              <a:t>1 March, 2015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fld id="{1965630E-C095-8B46-9A05-110955FE8AC3}" type="slidenum">
              <a:rPr lang="en-AU"/>
              <a:pPr/>
              <a:t>19</a:t>
            </a:fld>
            <a:endParaRPr lang="en-AU"/>
          </a:p>
        </p:txBody>
      </p:sp>
      <p:sp>
        <p:nvSpPr>
          <p:cNvPr id="33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1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4763" y="615950"/>
            <a:ext cx="4783137" cy="3587750"/>
          </a:xfrm>
        </p:spPr>
      </p:sp>
      <p:sp>
        <p:nvSpPr>
          <p:cNvPr id="124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863" y="4560889"/>
            <a:ext cx="6303962" cy="4318000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56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614363"/>
            <a:ext cx="4783137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15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30" y="4563197"/>
            <a:ext cx="6301588" cy="43175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042" tIns="48521" rIns="97042" bIns="4852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0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0863" y="4562475"/>
            <a:ext cx="6303962" cy="4319588"/>
          </a:xfrm>
          <a:noFill/>
          <a:ln>
            <a:noFill/>
          </a:ln>
        </p:spPr>
        <p:txBody>
          <a:bodyPr lIns="98224" tIns="48250" rIns="98224" bIns="48250"/>
          <a:lstStyle/>
          <a:p>
            <a:r>
              <a:rPr lang="en-US"/>
              <a:t>Note that data hazards can come from R-type instructions or lw instructions</a:t>
            </a:r>
          </a:p>
        </p:txBody>
      </p:sp>
      <p:sp>
        <p:nvSpPr>
          <p:cNvPr id="121037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1588" y="614363"/>
            <a:ext cx="4786312" cy="3589337"/>
          </a:xfrm>
          <a:ln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76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614363"/>
            <a:ext cx="4783137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17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30" y="4563197"/>
            <a:ext cx="6301588" cy="43175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042" tIns="48521" rIns="97042" bIns="48521">
            <a:prstTxWarp prst="textNoShape">
              <a:avLst/>
            </a:prstTxWarp>
          </a:bodyPr>
          <a:lstStyle/>
          <a:p>
            <a:r>
              <a:rPr lang="en-US" dirty="0" smtClean="0"/>
              <a:t>Q1: if you have 20 loads, how long will it take?</a:t>
            </a:r>
          </a:p>
          <a:p>
            <a:r>
              <a:rPr lang="en-US" dirty="0" smtClean="0"/>
              <a:t>      20 times as long as 1 load: 40 hours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97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614363"/>
            <a:ext cx="4783137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19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30" y="4563197"/>
            <a:ext cx="6301588" cy="43175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042" tIns="48521" rIns="97042" bIns="4852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6" y="4559915"/>
            <a:ext cx="6303242" cy="4320868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7605" tIns="47946" rIns="97605" bIns="47946">
            <a:prstTxWarp prst="textNoShape">
              <a:avLst/>
            </a:prstTxWarp>
          </a:bodyPr>
          <a:lstStyle/>
          <a:p>
            <a:r>
              <a:rPr lang="en-US" dirty="0" smtClean="0"/>
              <a:t>Q1: if you have only one load of dirty clothes to wash, will pipelining</a:t>
            </a:r>
            <a:r>
              <a:rPr lang="en-US" baseline="0" dirty="0" smtClean="0"/>
              <a:t> help?</a:t>
            </a:r>
          </a:p>
          <a:p>
            <a:r>
              <a:rPr lang="en-US" baseline="0" dirty="0" smtClean="0"/>
              <a:t>Q2: if you have 20 loads to be washed using this pipeline, how long will it take? </a:t>
            </a:r>
          </a:p>
          <a:p>
            <a:r>
              <a:rPr lang="en-US" baseline="0" dirty="0" smtClean="0"/>
              <a:t>      5 times as long as 1 load.</a:t>
            </a:r>
            <a:endParaRPr lang="en-US" dirty="0"/>
          </a:p>
        </p:txBody>
      </p:sp>
      <p:sp>
        <p:nvSpPr>
          <p:cNvPr id="2723843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6350" y="619125"/>
            <a:ext cx="4778375" cy="3582988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58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6" y="4559915"/>
            <a:ext cx="6303242" cy="4320868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7605" tIns="47946" rIns="97605" bIns="47946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25891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6350" y="619125"/>
            <a:ext cx="4778375" cy="3582988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79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614363"/>
            <a:ext cx="4783137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27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30" y="4563197"/>
            <a:ext cx="6301588" cy="43175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042" tIns="48521" rIns="97042" bIns="4852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4763" y="617538"/>
            <a:ext cx="4779962" cy="358457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863" y="4560888"/>
            <a:ext cx="6303962" cy="4319587"/>
          </a:xfrm>
          <a:solidFill>
            <a:srgbClr val="FFFFFF"/>
          </a:solidFill>
        </p:spPr>
        <p:txBody>
          <a:bodyPr lIns="96647" tIns="48323" rIns="96647" bIns="48323"/>
          <a:lstStyle/>
          <a:p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missing: multiplexors or “data selectors” – where should they be in this picture and why?</a:t>
            </a:r>
          </a:p>
          <a:p>
            <a:endParaRPr lang="en-US" dirty="0" smtClean="0">
              <a:latin typeface="Calibri" pitchFamily="34" charset="0"/>
              <a:ea typeface="ＭＳ Ｐゴシック" pitchFamily="34" charset="-128"/>
            </a:endParaRPr>
          </a:p>
          <a:p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also missing – </a:t>
            </a:r>
            <a:r>
              <a:rPr lang="en-US" dirty="0" err="1" smtClean="0">
                <a:latin typeface="Calibri" pitchFamily="34" charset="0"/>
                <a:ea typeface="ＭＳ Ｐゴシック" pitchFamily="34" charset="-128"/>
              </a:rPr>
              <a:t>opcode</a:t>
            </a: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  for control of what operations to perform</a:t>
            </a:r>
          </a:p>
          <a:p>
            <a:endParaRPr lang="en-US" dirty="0" smtClean="0">
              <a:latin typeface="Calibri" pitchFamily="34" charset="0"/>
              <a:ea typeface="ＭＳ Ｐゴシック" pitchFamily="34" charset="-128"/>
            </a:endParaRPr>
          </a:p>
          <a:p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state elements </a:t>
            </a:r>
            <a:r>
              <a:rPr lang="en-US" dirty="0" err="1" smtClean="0">
                <a:latin typeface="Calibri" pitchFamily="34" charset="0"/>
                <a:ea typeface="ＭＳ Ｐゴシック" pitchFamily="34" charset="-128"/>
              </a:rPr>
              <a:t>vs</a:t>
            </a: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 combinational ones – combinational given the same input will always produce the same output – out depends only on the current input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4763" y="617538"/>
            <a:ext cx="4779962" cy="358457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863" y="4560888"/>
            <a:ext cx="6303962" cy="4319587"/>
          </a:xfrm>
          <a:solidFill>
            <a:srgbClr val="FFFFFF"/>
          </a:solidFill>
        </p:spPr>
        <p:txBody>
          <a:bodyPr lIns="96647" tIns="48323" rIns="96647" bIns="48323"/>
          <a:lstStyle/>
          <a:p>
            <a:endParaRPr lang="en-US" smtClean="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B89B9-A634-43DB-BA68-EB47C349C29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EF56C-CA82-4F68-B857-01B96C7949FB}" type="datetime1">
              <a:rPr lang="en-CA" smtClean="0"/>
              <a:pPr/>
              <a:t>01/03/2015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B89B9-A634-43DB-BA68-EB47C349C29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48D37-7714-43A2-BE3C-8FFE2EF6215C}" type="datetime1">
              <a:rPr lang="en-CA" smtClean="0"/>
              <a:pPr/>
              <a:t>01/03/2015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304800"/>
            <a:ext cx="2038350" cy="3003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04800"/>
            <a:ext cx="5962650" cy="3003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B89B9-A634-43DB-BA68-EB47C349C29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61F13-AB37-4CFB-A7A1-0983462E399B}" type="datetime1">
              <a:rPr lang="en-CA" smtClean="0"/>
              <a:pPr/>
              <a:t>01/03/2015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422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914400"/>
            <a:ext cx="8153400" cy="2393950"/>
          </a:xfrm>
        </p:spPr>
        <p:txBody>
          <a:bodyPr/>
          <a:lstStyle/>
          <a:p>
            <a:pPr lvl="0"/>
            <a:endParaRPr lang="en-CA" noProof="0" smtClean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B89B9-A634-43DB-BA68-EB47C349C29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BBFD5-1D82-4384-B58E-31626EE1BFA0}" type="datetime1">
              <a:rPr lang="en-CA" smtClean="0"/>
              <a:pPr/>
              <a:t>01/03/2015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B89B9-A634-43DB-BA68-EB47C349C29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F08D7-FA90-45A2-A9AC-F54401CC22D8}" type="datetime1">
              <a:rPr lang="en-CA" smtClean="0"/>
              <a:pPr/>
              <a:t>01/03/2015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B89B9-A634-43DB-BA68-EB47C349C29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944EE-8073-4528-9B38-D808FB4230C4}" type="datetime1">
              <a:rPr lang="en-CA" smtClean="0"/>
              <a:pPr/>
              <a:t>01/03/2015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914400"/>
            <a:ext cx="4000500" cy="2393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14400"/>
            <a:ext cx="4000500" cy="2393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B89B9-A634-43DB-BA68-EB47C349C29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AD77D-EA0D-4925-AF06-A4911D09A2EC}" type="datetime1">
              <a:rPr lang="en-CA" smtClean="0"/>
              <a:pPr/>
              <a:t>01/03/2015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B89B9-A634-43DB-BA68-EB47C349C29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D84A1-E421-4B88-AAA0-5B939969BDB7}" type="datetime1">
              <a:rPr lang="en-CA" smtClean="0"/>
              <a:pPr/>
              <a:t>01/03/2015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B89B9-A634-43DB-BA68-EB47C349C29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Date Placeholder 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3B290-0C40-48A8-9AD8-0C4238C48FB0}" type="datetime1">
              <a:rPr lang="en-CA" smtClean="0"/>
              <a:pPr/>
              <a:t>01/03/2015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B89B9-A634-43DB-BA68-EB47C349C29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4" name="Date Placeholder 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1F121-B5C9-4B5E-9700-AC96EBD876BE}" type="datetime1">
              <a:rPr lang="en-CA" smtClean="0"/>
              <a:pPr/>
              <a:t>01/03/2015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B89B9-A634-43DB-BA68-EB47C349C29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68B79-1817-4E2E-9839-0AD6C0D8D54B}" type="datetime1">
              <a:rPr lang="en-CA" smtClean="0"/>
              <a:pPr/>
              <a:t>01/03/2015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B89B9-A634-43DB-BA68-EB47C349C29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DF228-2FF5-4B89-A6AF-95AAF7366422}" type="datetime1">
              <a:rPr lang="en-CA" smtClean="0"/>
              <a:pPr/>
              <a:t>01/03/2015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4800"/>
            <a:ext cx="8153400" cy="422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Title goes here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914400"/>
            <a:ext cx="8153400" cy="239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This is our 1st Level Bullet</a:t>
            </a:r>
          </a:p>
          <a:p>
            <a:pPr lvl="1"/>
            <a:r>
              <a:rPr lang="en-US" smtClean="0"/>
              <a:t>this is our 2nd level bullet</a:t>
            </a:r>
          </a:p>
          <a:p>
            <a:pPr lvl="2"/>
            <a:r>
              <a:rPr lang="en-US" smtClean="0"/>
              <a:t>this is our 3rd level bullet</a:t>
            </a:r>
          </a:p>
          <a:p>
            <a:pPr lvl="0"/>
            <a:r>
              <a:rPr lang="en-US" smtClean="0"/>
              <a:t>This is our next 1st Level Bullet</a:t>
            </a:r>
          </a:p>
          <a:p>
            <a:pPr lvl="1"/>
            <a:r>
              <a:rPr lang="en-US" smtClean="0"/>
              <a:t>this is our 2nd level bullet</a:t>
            </a:r>
          </a:p>
          <a:p>
            <a:pPr lvl="2"/>
            <a:r>
              <a:rPr lang="en-US" smtClean="0"/>
              <a:t>this is our 3rd level bullet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B89B9-A634-43DB-BA68-EB47C349C29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CEF91-F4AD-4151-8268-9A04E6C3885E}" type="datetime1">
              <a:rPr lang="en-CA" smtClean="0"/>
              <a:pPr/>
              <a:t>01/03/2015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hf hdr="0" ftr="0" dt="0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9pPr>
    </p:titleStyle>
    <p:bodyStyle>
      <a:lvl1pPr marL="287338" indent="-287338" algn="l" rtl="0" eaLnBrk="0" fontAlgn="base" hangingPunct="0">
        <a:lnSpc>
          <a:spcPct val="90000"/>
        </a:lnSpc>
        <a:spcBef>
          <a:spcPct val="65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q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46063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l"/>
        <a:defRPr sz="2000">
          <a:solidFill>
            <a:schemeClr val="tx1"/>
          </a:solidFill>
          <a:latin typeface="+mn-lt"/>
        </a:defRPr>
      </a:lvl2pPr>
      <a:lvl3pPr marL="1146175" indent="-176213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chemeClr val="accent1"/>
        </a:buClr>
        <a:buSzPct val="100000"/>
        <a:buChar char="-"/>
        <a:defRPr>
          <a:solidFill>
            <a:schemeClr val="tx1"/>
          </a:solidFill>
          <a:latin typeface="+mn-lt"/>
        </a:defRPr>
      </a:lvl3pPr>
      <a:lvl4pPr marL="1714500" indent="-3429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1717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6289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30861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5433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40005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e.psu.edu/~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98059" y="624337"/>
            <a:ext cx="6025688" cy="2461315"/>
          </a:xfrm>
          <a:noFill/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CS3350B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 Computer Architecture 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Winter </a:t>
            </a:r>
            <a:r>
              <a:rPr lang="en-US" sz="2000" dirty="0" smtClean="0">
                <a:solidFill>
                  <a:schemeClr val="tx1"/>
                </a:solidFill>
              </a:rPr>
              <a:t>2015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Lecture </a:t>
            </a:r>
            <a:r>
              <a:rPr lang="en-US" sz="3200" dirty="0" smtClean="0"/>
              <a:t>6.1</a:t>
            </a:r>
            <a:r>
              <a:rPr lang="en-US" sz="3200" dirty="0" smtClean="0"/>
              <a:t>: Fundamentals of </a:t>
            </a:r>
            <a:br>
              <a:rPr lang="en-US" sz="3200" dirty="0" smtClean="0"/>
            </a:br>
            <a:r>
              <a:rPr lang="en-US" sz="3200" dirty="0" smtClean="0"/>
              <a:t>Instructional Level Parallelism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7162800" cy="2193421"/>
          </a:xfrm>
          <a:noFill/>
        </p:spPr>
        <p:txBody>
          <a:bodyPr/>
          <a:lstStyle/>
          <a:p>
            <a:pPr marL="203200" indent="-203200"/>
            <a:r>
              <a:rPr lang="en-US" dirty="0" smtClean="0"/>
              <a:t>Marc Moreno </a:t>
            </a:r>
            <a:r>
              <a:rPr lang="en-US" dirty="0" err="1" smtClean="0"/>
              <a:t>Maza</a:t>
            </a:r>
            <a:endParaRPr lang="en-US" dirty="0" smtClean="0"/>
          </a:p>
          <a:p>
            <a:pPr marL="203200" indent="-203200"/>
            <a:r>
              <a:rPr lang="en-US" dirty="0" smtClean="0">
                <a:hlinkClick r:id="rId3"/>
              </a:rPr>
              <a:t>www.csd.uwo.ca/Courses/CS3350b </a:t>
            </a:r>
            <a:endParaRPr lang="en-US" dirty="0" smtClean="0"/>
          </a:p>
          <a:p>
            <a:pPr marL="203200" indent="-203200"/>
            <a:endParaRPr lang="en-US" dirty="0" smtClean="0"/>
          </a:p>
          <a:p>
            <a:pPr marL="203200" indent="-203200">
              <a:spcBef>
                <a:spcPct val="30000"/>
              </a:spcBef>
            </a:pPr>
            <a:r>
              <a:rPr lang="en-US" sz="1800" dirty="0" smtClean="0"/>
              <a:t>[Adapted from lectures on </a:t>
            </a:r>
            <a:r>
              <a:rPr lang="en-US" sz="1800" i="1" dirty="0" smtClean="0"/>
              <a:t>Computer Organization and Design</a:t>
            </a:r>
            <a:r>
              <a:rPr lang="en-US" sz="1800" dirty="0" smtClean="0"/>
              <a:t>, </a:t>
            </a:r>
          </a:p>
          <a:p>
            <a:pPr marL="203200" indent="-203200">
              <a:spcBef>
                <a:spcPct val="30000"/>
              </a:spcBef>
            </a:pPr>
            <a:r>
              <a:rPr lang="en-US" sz="1800" dirty="0" smtClean="0"/>
              <a:t>Patterson &amp; Hennessy, </a:t>
            </a:r>
            <a:r>
              <a:rPr lang="en-US" sz="1800" dirty="0" smtClean="0"/>
              <a:t>5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</a:t>
            </a:r>
            <a:r>
              <a:rPr lang="en-US" sz="1800" dirty="0" smtClean="0"/>
              <a:t>edition, 2011]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1B89B9-A634-43DB-BA68-EB47C349C293}" type="slidenum">
              <a:rPr lang="en-CA" smtClean="0"/>
              <a:pPr/>
              <a:t>0</a:t>
            </a:fld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153400" cy="481013"/>
          </a:xfrm>
        </p:spPr>
        <p:txBody>
          <a:bodyPr/>
          <a:lstStyle/>
          <a:p>
            <a:r>
              <a:rPr lang="en-US" sz="3200" dirty="0" smtClean="0">
                <a:latin typeface="Calibri" pitchFamily="34" charset="0"/>
                <a:ea typeface="ＭＳ Ｐゴシック" pitchFamily="34" charset="-128"/>
              </a:rPr>
              <a:t>Single Cycle CPU Clocking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153400" cy="1605248"/>
          </a:xfrm>
        </p:spPr>
        <p:txBody>
          <a:bodyPr/>
          <a:lstStyle/>
          <a:p>
            <a:r>
              <a:rPr lang="en-US" sz="2800" dirty="0" smtClean="0">
                <a:latin typeface="Calibri" pitchFamily="34" charset="0"/>
                <a:ea typeface="ＭＳ Ｐゴシック" pitchFamily="34" charset="-128"/>
              </a:rPr>
              <a:t>All stages of an instruction completed within one long clock cycle</a:t>
            </a:r>
          </a:p>
          <a:p>
            <a:pPr lvl="1"/>
            <a:r>
              <a:rPr lang="en-US" sz="2400" dirty="0" smtClean="0">
                <a:latin typeface="Calibri" pitchFamily="34" charset="0"/>
                <a:ea typeface="ＭＳ Ｐゴシック" pitchFamily="34" charset="-128"/>
              </a:rPr>
              <a:t>Clock cycle sufficiently long to allow each instruction to complete all stages without interruption within one cycle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57200" y="3048000"/>
            <a:ext cx="8316912" cy="1828800"/>
            <a:chOff x="674688" y="4114800"/>
            <a:chExt cx="8316912" cy="1828800"/>
          </a:xfrm>
        </p:grpSpPr>
        <p:grpSp>
          <p:nvGrpSpPr>
            <p:cNvPr id="2" name="Group 5"/>
            <p:cNvGrpSpPr>
              <a:grpSpLocks/>
            </p:cNvGrpSpPr>
            <p:nvPr/>
          </p:nvGrpSpPr>
          <p:grpSpPr bwMode="auto">
            <a:xfrm>
              <a:off x="827088" y="4419600"/>
              <a:ext cx="1970087" cy="701675"/>
              <a:chOff x="481" y="2832"/>
              <a:chExt cx="1603" cy="442"/>
            </a:xfrm>
          </p:grpSpPr>
          <p:sp>
            <p:nvSpPr>
              <p:cNvPr id="46104" name="Text Box 6"/>
              <p:cNvSpPr txBox="1">
                <a:spLocks noChangeArrowheads="1"/>
              </p:cNvSpPr>
              <p:nvPr/>
            </p:nvSpPr>
            <p:spPr bwMode="auto">
              <a:xfrm>
                <a:off x="481" y="2832"/>
                <a:ext cx="133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1" hangingPunct="1"/>
                <a:r>
                  <a:rPr lang="en-US" sz="2000">
                    <a:solidFill>
                      <a:schemeClr val="accent2"/>
                    </a:solidFill>
                    <a:ea typeface="ＭＳ Ｐゴシック" pitchFamily="34" charset="-128"/>
                  </a:rPr>
                  <a:t>1. Instruction</a:t>
                </a:r>
              </a:p>
              <a:p>
                <a:pPr algn="ctr" eaLnBrk="1" hangingPunct="1"/>
                <a:r>
                  <a:rPr lang="en-US" sz="2000">
                    <a:solidFill>
                      <a:schemeClr val="accent2"/>
                    </a:solidFill>
                    <a:ea typeface="ＭＳ Ｐゴシック" pitchFamily="34" charset="-128"/>
                  </a:rPr>
                  <a:t>Fetch</a:t>
                </a:r>
              </a:p>
            </p:txBody>
          </p:sp>
          <p:sp>
            <p:nvSpPr>
              <p:cNvPr id="46105" name="Line 7"/>
              <p:cNvSpPr>
                <a:spLocks noChangeShapeType="1"/>
              </p:cNvSpPr>
              <p:nvPr/>
            </p:nvSpPr>
            <p:spPr bwMode="auto">
              <a:xfrm>
                <a:off x="729" y="2832"/>
                <a:ext cx="1355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 type="diamond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832100" y="4114800"/>
              <a:ext cx="1917700" cy="1311275"/>
              <a:chOff x="610" y="2640"/>
              <a:chExt cx="1474" cy="826"/>
            </a:xfrm>
          </p:grpSpPr>
          <p:sp>
            <p:nvSpPr>
              <p:cNvPr id="46102" name="Text Box 9"/>
              <p:cNvSpPr txBox="1">
                <a:spLocks noChangeArrowheads="1"/>
              </p:cNvSpPr>
              <p:nvPr/>
            </p:nvSpPr>
            <p:spPr bwMode="auto">
              <a:xfrm>
                <a:off x="610" y="2640"/>
                <a:ext cx="1086" cy="8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1" hangingPunct="1"/>
                <a:endParaRPr lang="en-US" sz="2000">
                  <a:solidFill>
                    <a:schemeClr val="accent2"/>
                  </a:solidFill>
                  <a:ea typeface="ＭＳ Ｐゴシック" pitchFamily="34" charset="-128"/>
                </a:endParaRPr>
              </a:p>
              <a:p>
                <a:pPr algn="ctr" eaLnBrk="1" hangingPunct="1"/>
                <a:r>
                  <a:rPr lang="en-US" sz="2000">
                    <a:solidFill>
                      <a:schemeClr val="accent2"/>
                    </a:solidFill>
                    <a:ea typeface="ＭＳ Ｐゴシック" pitchFamily="34" charset="-128"/>
                  </a:rPr>
                  <a:t>2. Decode/</a:t>
                </a:r>
              </a:p>
              <a:p>
                <a:pPr algn="ctr" eaLnBrk="1" hangingPunct="1"/>
                <a:r>
                  <a:rPr lang="en-US" sz="2000">
                    <a:solidFill>
                      <a:schemeClr val="accent2"/>
                    </a:solidFill>
                    <a:ea typeface="ＭＳ Ｐゴシック" pitchFamily="34" charset="-128"/>
                  </a:rPr>
                  <a:t>    Register</a:t>
                </a:r>
              </a:p>
              <a:p>
                <a:pPr algn="ctr" eaLnBrk="1" hangingPunct="1"/>
                <a:r>
                  <a:rPr lang="en-US" sz="2000">
                    <a:solidFill>
                      <a:schemeClr val="accent2"/>
                    </a:solidFill>
                    <a:ea typeface="ＭＳ Ｐゴシック" pitchFamily="34" charset="-128"/>
                  </a:rPr>
                  <a:t>Read</a:t>
                </a:r>
              </a:p>
            </p:txBody>
          </p:sp>
          <p:sp>
            <p:nvSpPr>
              <p:cNvPr id="46103" name="Line 10"/>
              <p:cNvSpPr>
                <a:spLocks noChangeShapeType="1"/>
              </p:cNvSpPr>
              <p:nvPr/>
            </p:nvSpPr>
            <p:spPr bwMode="auto">
              <a:xfrm>
                <a:off x="729" y="2832"/>
                <a:ext cx="1355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 type="diamond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4648200" y="4419600"/>
              <a:ext cx="1725613" cy="549275"/>
              <a:chOff x="526" y="2832"/>
              <a:chExt cx="1558" cy="346"/>
            </a:xfrm>
          </p:grpSpPr>
          <p:sp>
            <p:nvSpPr>
              <p:cNvPr id="46100" name="Text Box 12"/>
              <p:cNvSpPr txBox="1">
                <a:spLocks noChangeArrowheads="1"/>
              </p:cNvSpPr>
              <p:nvPr/>
            </p:nvSpPr>
            <p:spPr bwMode="auto">
              <a:xfrm>
                <a:off x="526" y="2928"/>
                <a:ext cx="125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1" hangingPunct="1"/>
                <a:r>
                  <a:rPr lang="en-US" sz="2000">
                    <a:solidFill>
                      <a:schemeClr val="accent2"/>
                    </a:solidFill>
                    <a:ea typeface="ＭＳ Ｐゴシック" pitchFamily="34" charset="-128"/>
                  </a:rPr>
                  <a:t>3. Execute</a:t>
                </a:r>
              </a:p>
            </p:txBody>
          </p:sp>
          <p:sp>
            <p:nvSpPr>
              <p:cNvPr id="46101" name="Line 13"/>
              <p:cNvSpPr>
                <a:spLocks noChangeShapeType="1"/>
              </p:cNvSpPr>
              <p:nvPr/>
            </p:nvSpPr>
            <p:spPr bwMode="auto">
              <a:xfrm>
                <a:off x="729" y="2832"/>
                <a:ext cx="1355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 type="diamond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6030913" y="4419600"/>
              <a:ext cx="1384300" cy="549275"/>
              <a:chOff x="37" y="2832"/>
              <a:chExt cx="2235" cy="346"/>
            </a:xfrm>
          </p:grpSpPr>
          <p:sp>
            <p:nvSpPr>
              <p:cNvPr id="46098" name="Text Box 15"/>
              <p:cNvSpPr txBox="1">
                <a:spLocks noChangeArrowheads="1"/>
              </p:cNvSpPr>
              <p:nvPr/>
            </p:nvSpPr>
            <p:spPr bwMode="auto">
              <a:xfrm>
                <a:off x="37" y="2928"/>
                <a:ext cx="223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1" hangingPunct="1"/>
                <a:r>
                  <a:rPr lang="en-US" sz="2000">
                    <a:solidFill>
                      <a:schemeClr val="accent2"/>
                    </a:solidFill>
                    <a:ea typeface="ＭＳ Ｐゴシック" pitchFamily="34" charset="-128"/>
                  </a:rPr>
                  <a:t>4. Memory</a:t>
                </a:r>
              </a:p>
            </p:txBody>
          </p:sp>
          <p:sp>
            <p:nvSpPr>
              <p:cNvPr id="46099" name="Line 16"/>
              <p:cNvSpPr>
                <a:spLocks noChangeShapeType="1"/>
              </p:cNvSpPr>
              <p:nvPr/>
            </p:nvSpPr>
            <p:spPr bwMode="auto">
              <a:xfrm>
                <a:off x="729" y="2832"/>
                <a:ext cx="1355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 type="diamond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6" name="Group 17"/>
            <p:cNvGrpSpPr>
              <a:grpSpLocks/>
            </p:cNvGrpSpPr>
            <p:nvPr/>
          </p:nvGrpSpPr>
          <p:grpSpPr bwMode="auto">
            <a:xfrm>
              <a:off x="7226300" y="4419600"/>
              <a:ext cx="1285875" cy="701675"/>
              <a:chOff x="424" y="2832"/>
              <a:chExt cx="1660" cy="442"/>
            </a:xfrm>
          </p:grpSpPr>
          <p:sp>
            <p:nvSpPr>
              <p:cNvPr id="46096" name="Text Box 18"/>
              <p:cNvSpPr txBox="1">
                <a:spLocks noChangeArrowheads="1"/>
              </p:cNvSpPr>
              <p:nvPr/>
            </p:nvSpPr>
            <p:spPr bwMode="auto">
              <a:xfrm>
                <a:off x="424" y="2832"/>
                <a:ext cx="1459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1" hangingPunct="1"/>
                <a:r>
                  <a:rPr lang="en-US" sz="2000">
                    <a:solidFill>
                      <a:schemeClr val="accent2"/>
                    </a:solidFill>
                    <a:ea typeface="ＭＳ Ｐゴシック" pitchFamily="34" charset="-128"/>
                  </a:rPr>
                  <a:t>5. Reg.</a:t>
                </a:r>
              </a:p>
              <a:p>
                <a:pPr algn="ctr" eaLnBrk="1" hangingPunct="1"/>
                <a:r>
                  <a:rPr lang="en-US" sz="2000">
                    <a:solidFill>
                      <a:schemeClr val="accent2"/>
                    </a:solidFill>
                    <a:ea typeface="ＭＳ Ｐゴシック" pitchFamily="34" charset="-128"/>
                  </a:rPr>
                  <a:t>     Write</a:t>
                </a:r>
              </a:p>
            </p:txBody>
          </p:sp>
          <p:sp>
            <p:nvSpPr>
              <p:cNvPr id="46097" name="Line 19"/>
              <p:cNvSpPr>
                <a:spLocks noChangeShapeType="1"/>
              </p:cNvSpPr>
              <p:nvPr/>
            </p:nvSpPr>
            <p:spPr bwMode="auto">
              <a:xfrm>
                <a:off x="729" y="2832"/>
                <a:ext cx="1355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 type="diamond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46089" name="Line 20"/>
            <p:cNvSpPr>
              <a:spLocks noChangeShapeType="1"/>
            </p:cNvSpPr>
            <p:nvPr/>
          </p:nvSpPr>
          <p:spPr bwMode="auto">
            <a:xfrm>
              <a:off x="674688" y="5943600"/>
              <a:ext cx="381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6090" name="Line 21"/>
            <p:cNvSpPr>
              <a:spLocks noChangeShapeType="1"/>
            </p:cNvSpPr>
            <p:nvPr/>
          </p:nvSpPr>
          <p:spPr bwMode="auto">
            <a:xfrm flipV="1">
              <a:off x="1055688" y="54102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6091" name="Line 22"/>
            <p:cNvSpPr>
              <a:spLocks noChangeShapeType="1"/>
            </p:cNvSpPr>
            <p:nvPr/>
          </p:nvSpPr>
          <p:spPr bwMode="auto">
            <a:xfrm>
              <a:off x="1055688" y="5410200"/>
              <a:ext cx="3581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6092" name="Line 23"/>
            <p:cNvSpPr>
              <a:spLocks noChangeShapeType="1"/>
            </p:cNvSpPr>
            <p:nvPr/>
          </p:nvSpPr>
          <p:spPr bwMode="auto">
            <a:xfrm>
              <a:off x="4637088" y="54102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6093" name="Line 24"/>
            <p:cNvSpPr>
              <a:spLocks noChangeShapeType="1"/>
            </p:cNvSpPr>
            <p:nvPr/>
          </p:nvSpPr>
          <p:spPr bwMode="auto">
            <a:xfrm>
              <a:off x="4637088" y="5943600"/>
              <a:ext cx="3886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6094" name="Line 25"/>
            <p:cNvSpPr>
              <a:spLocks noChangeShapeType="1"/>
            </p:cNvSpPr>
            <p:nvPr/>
          </p:nvSpPr>
          <p:spPr bwMode="auto">
            <a:xfrm flipV="1">
              <a:off x="8523288" y="54102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6095" name="Line 26"/>
            <p:cNvSpPr>
              <a:spLocks noChangeShapeType="1"/>
            </p:cNvSpPr>
            <p:nvPr/>
          </p:nvSpPr>
          <p:spPr bwMode="auto">
            <a:xfrm>
              <a:off x="8534400" y="5410200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1B89B9-A634-43DB-BA68-EB47C349C293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Cycle Performance</a:t>
            </a:r>
            <a:endParaRPr lang="en-AU" dirty="0"/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8270875" cy="1802545"/>
          </a:xfrm>
        </p:spPr>
        <p:txBody>
          <a:bodyPr/>
          <a:lstStyle/>
          <a:p>
            <a:r>
              <a:rPr lang="en-US" dirty="0"/>
              <a:t>Assume time for</a:t>
            </a:r>
            <a:r>
              <a:rPr lang="en-US" dirty="0" smtClean="0"/>
              <a:t> actions are</a:t>
            </a:r>
          </a:p>
          <a:p>
            <a:pPr lvl="1"/>
            <a:r>
              <a:rPr lang="en-US" sz="2200" dirty="0"/>
              <a:t>100ps for register read or </a:t>
            </a:r>
            <a:r>
              <a:rPr lang="en-US" sz="2200" dirty="0" smtClean="0"/>
              <a:t>write</a:t>
            </a:r>
          </a:p>
          <a:p>
            <a:pPr lvl="1"/>
            <a:r>
              <a:rPr lang="en-US" sz="2200" dirty="0" smtClean="0"/>
              <a:t>200ps </a:t>
            </a:r>
            <a:r>
              <a:rPr lang="en-US" sz="2200" dirty="0"/>
              <a:t>for other</a:t>
            </a:r>
            <a:r>
              <a:rPr lang="en-US" sz="2200" dirty="0" smtClean="0"/>
              <a:t> events</a:t>
            </a:r>
          </a:p>
          <a:p>
            <a:r>
              <a:rPr lang="en-US" dirty="0" smtClean="0"/>
              <a:t>Clock rate of the single cycle </a:t>
            </a:r>
            <a:r>
              <a:rPr lang="en-US" dirty="0" err="1" smtClean="0"/>
              <a:t>datapath</a:t>
            </a:r>
            <a:r>
              <a:rPr lang="en-US" dirty="0" smtClean="0"/>
              <a:t> is?</a:t>
            </a:r>
            <a:endParaRPr lang="en-US" dirty="0"/>
          </a:p>
        </p:txBody>
      </p:sp>
      <p:graphicFrame>
        <p:nvGraphicFramePr>
          <p:cNvPr id="327684" name="Group 4"/>
          <p:cNvGraphicFramePr>
            <a:graphicFrameLocks noGrp="1"/>
          </p:cNvGraphicFramePr>
          <p:nvPr/>
        </p:nvGraphicFramePr>
        <p:xfrm>
          <a:off x="381001" y="2819400"/>
          <a:ext cx="8153399" cy="2246631"/>
        </p:xfrm>
        <a:graphic>
          <a:graphicData uri="http://schemas.openxmlformats.org/drawingml/2006/table">
            <a:tbl>
              <a:tblPr/>
              <a:tblGrid>
                <a:gridCol w="1165214"/>
                <a:gridCol w="1066047"/>
                <a:gridCol w="1197738"/>
                <a:gridCol w="1066800"/>
                <a:gridCol w="1143000"/>
                <a:gridCol w="1203734"/>
                <a:gridCol w="1310866"/>
              </a:tblGrid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fetch</a:t>
                      </a:r>
                      <a:endParaRPr kumimoji="0" lang="en-A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Register read</a:t>
                      </a:r>
                      <a:endParaRPr kumimoji="0" lang="en-A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 op</a:t>
                      </a:r>
                      <a:endParaRPr kumimoji="0" lang="en-A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Memory access</a:t>
                      </a:r>
                      <a:endParaRPr kumimoji="0" lang="en-A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Register write</a:t>
                      </a:r>
                      <a:endParaRPr kumimoji="0" lang="en-A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time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lw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800ps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R-format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beq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ps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500ps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873125" y="5257800"/>
            <a:ext cx="8270875" cy="12535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What can we do to improve clock rate?</a:t>
            </a:r>
          </a:p>
          <a:p>
            <a:pPr>
              <a:buFont typeface="Arial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  Will this improve performance as well?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Want increased clock rate to mean faster programs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1B89B9-A634-43DB-BA68-EB47C349C293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25396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975600" cy="479425"/>
          </a:xfrm>
        </p:spPr>
        <p:txBody>
          <a:bodyPr/>
          <a:lstStyle/>
          <a:p>
            <a:r>
              <a:rPr lang="en-US" sz="3200" dirty="0" smtClean="0">
                <a:latin typeface="Calibri" pitchFamily="34" charset="0"/>
                <a:ea typeface="ＭＳ Ｐゴシック" pitchFamily="34" charset="-128"/>
              </a:rPr>
              <a:t>Multiple-cycle CPU Clocking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153400" cy="4452501"/>
          </a:xfrm>
        </p:spPr>
        <p:txBody>
          <a:bodyPr/>
          <a:lstStyle/>
          <a:p>
            <a:r>
              <a:rPr lang="en-US" sz="2800" dirty="0" smtClean="0">
                <a:latin typeface="Calibri" pitchFamily="34" charset="0"/>
                <a:ea typeface="ＭＳ Ｐゴシック" pitchFamily="34" charset="-128"/>
              </a:rPr>
              <a:t>Only one stage of instruction per clock cycle</a:t>
            </a:r>
          </a:p>
          <a:p>
            <a:pPr lvl="1"/>
            <a:r>
              <a:rPr lang="en-US" sz="2400" dirty="0" smtClean="0">
                <a:latin typeface="Calibri" pitchFamily="34" charset="0"/>
                <a:ea typeface="ＭＳ Ｐゴシック" pitchFamily="34" charset="-128"/>
              </a:rPr>
              <a:t>Clock is made as long as the slowest stage</a:t>
            </a:r>
          </a:p>
          <a:p>
            <a:pPr lvl="1"/>
            <a:endParaRPr lang="en-US" dirty="0" smtClean="0">
              <a:latin typeface="Calibri" pitchFamily="34" charset="0"/>
              <a:ea typeface="ＭＳ Ｐゴシック" pitchFamily="34" charset="-128"/>
            </a:endParaRPr>
          </a:p>
          <a:p>
            <a:pPr lvl="1"/>
            <a:endParaRPr lang="en-US" dirty="0" smtClean="0">
              <a:latin typeface="Calibri" pitchFamily="34" charset="0"/>
              <a:ea typeface="ＭＳ Ｐゴシック" pitchFamily="34" charset="-128"/>
            </a:endParaRPr>
          </a:p>
          <a:p>
            <a:pPr lvl="1">
              <a:buFont typeface="Arial" charset="0"/>
              <a:buNone/>
            </a:pPr>
            <a:endParaRPr lang="en-US" dirty="0" smtClean="0">
              <a:latin typeface="Calibri" pitchFamily="34" charset="0"/>
              <a:ea typeface="ＭＳ Ｐゴシック" pitchFamily="34" charset="-128"/>
            </a:endParaRPr>
          </a:p>
          <a:p>
            <a:pPr lvl="1">
              <a:buFont typeface="Arial" charset="0"/>
              <a:buNone/>
            </a:pPr>
            <a:endParaRPr lang="en-US" dirty="0" smtClean="0">
              <a:latin typeface="Calibri" pitchFamily="34" charset="0"/>
              <a:ea typeface="ＭＳ Ｐゴシック" pitchFamily="34" charset="-128"/>
            </a:endParaRPr>
          </a:p>
          <a:p>
            <a:pPr lvl="1"/>
            <a:endParaRPr lang="en-US" sz="2400" dirty="0" smtClean="0">
              <a:latin typeface="Calibri" pitchFamily="34" charset="0"/>
              <a:ea typeface="ＭＳ Ｐゴシック" pitchFamily="34" charset="-128"/>
            </a:endParaRPr>
          </a:p>
          <a:p>
            <a:pPr lvl="1"/>
            <a:endParaRPr lang="en-US" sz="2400" dirty="0" smtClean="0">
              <a:latin typeface="Calibri" pitchFamily="34" charset="0"/>
              <a:ea typeface="ＭＳ Ｐゴシック" pitchFamily="34" charset="-128"/>
            </a:endParaRPr>
          </a:p>
          <a:p>
            <a:pPr lvl="1"/>
            <a:r>
              <a:rPr lang="en-US" sz="2400" b="1" dirty="0" smtClean="0">
                <a:latin typeface="Calibri" pitchFamily="34" charset="0"/>
                <a:ea typeface="ＭＳ Ｐゴシック" pitchFamily="34" charset="-128"/>
              </a:rPr>
              <a:t>Advantages</a:t>
            </a:r>
            <a:r>
              <a:rPr lang="en-US" sz="2400" dirty="0" smtClean="0">
                <a:latin typeface="Calibri" pitchFamily="34" charset="0"/>
                <a:ea typeface="ＭＳ Ｐゴシック" pitchFamily="34" charset="-128"/>
              </a:rPr>
              <a:t> over single cycle execution: </a:t>
            </a:r>
            <a:br>
              <a:rPr lang="en-US" sz="2400" dirty="0" smtClean="0">
                <a:latin typeface="Calibri" pitchFamily="34" charset="0"/>
                <a:ea typeface="ＭＳ Ｐゴシック" pitchFamily="34" charset="-128"/>
              </a:rPr>
            </a:br>
            <a:r>
              <a:rPr lang="en-US" sz="2400" dirty="0" smtClean="0">
                <a:latin typeface="Calibri" pitchFamily="34" charset="0"/>
                <a:ea typeface="ＭＳ Ｐゴシック" pitchFamily="34" charset="-128"/>
              </a:rPr>
              <a:t>Unused stages in a particular instruction can be skipped OR instructions can be pipelined (overlapped)</a:t>
            </a: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1B89B9-A634-43DB-BA68-EB47C349C293}" type="slidenum">
              <a:rPr lang="en-CA" smtClean="0"/>
              <a:pPr/>
              <a:t>11</a:t>
            </a:fld>
            <a:endParaRPr lang="en-CA"/>
          </a:p>
        </p:txBody>
      </p:sp>
      <p:grpSp>
        <p:nvGrpSpPr>
          <p:cNvPr id="46" name="Group 45"/>
          <p:cNvGrpSpPr/>
          <p:nvPr/>
        </p:nvGrpSpPr>
        <p:grpSpPr>
          <a:xfrm>
            <a:off x="685800" y="2286000"/>
            <a:ext cx="7848600" cy="1828800"/>
            <a:chOff x="685800" y="2438400"/>
            <a:chExt cx="7848600" cy="1828800"/>
          </a:xfrm>
        </p:grpSpPr>
        <p:grpSp>
          <p:nvGrpSpPr>
            <p:cNvPr id="2" name="Group 5"/>
            <p:cNvGrpSpPr>
              <a:grpSpLocks/>
            </p:cNvGrpSpPr>
            <p:nvPr/>
          </p:nvGrpSpPr>
          <p:grpSpPr bwMode="auto">
            <a:xfrm>
              <a:off x="762000" y="2743200"/>
              <a:ext cx="1638300" cy="701675"/>
              <a:chOff x="624" y="1920"/>
              <a:chExt cx="1032" cy="442"/>
            </a:xfrm>
          </p:grpSpPr>
          <p:sp>
            <p:nvSpPr>
              <p:cNvPr id="47147" name="Text Box 6"/>
              <p:cNvSpPr txBox="1">
                <a:spLocks noChangeArrowheads="1"/>
              </p:cNvSpPr>
              <p:nvPr/>
            </p:nvSpPr>
            <p:spPr bwMode="auto">
              <a:xfrm>
                <a:off x="624" y="1920"/>
                <a:ext cx="1032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1" hangingPunct="1"/>
                <a:r>
                  <a:rPr lang="en-US" sz="2000">
                    <a:solidFill>
                      <a:schemeClr val="accent2"/>
                    </a:solidFill>
                    <a:ea typeface="ＭＳ Ｐゴシック" pitchFamily="34" charset="-128"/>
                  </a:rPr>
                  <a:t>1. Instruction</a:t>
                </a:r>
              </a:p>
              <a:p>
                <a:pPr algn="ctr" eaLnBrk="1" hangingPunct="1"/>
                <a:r>
                  <a:rPr lang="en-US" sz="2000">
                    <a:solidFill>
                      <a:schemeClr val="accent2"/>
                    </a:solidFill>
                    <a:ea typeface="ＭＳ Ｐゴシック" pitchFamily="34" charset="-128"/>
                  </a:rPr>
                  <a:t>Fetch</a:t>
                </a:r>
              </a:p>
            </p:txBody>
          </p:sp>
          <p:sp>
            <p:nvSpPr>
              <p:cNvPr id="47148" name="Line 7"/>
              <p:cNvSpPr>
                <a:spLocks noChangeShapeType="1"/>
              </p:cNvSpPr>
              <p:nvPr/>
            </p:nvSpPr>
            <p:spPr bwMode="auto">
              <a:xfrm>
                <a:off x="720" y="1920"/>
                <a:ext cx="864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 type="diamond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362200" y="2438400"/>
              <a:ext cx="1541463" cy="1311275"/>
              <a:chOff x="1621" y="1728"/>
              <a:chExt cx="971" cy="826"/>
            </a:xfrm>
          </p:grpSpPr>
          <p:sp>
            <p:nvSpPr>
              <p:cNvPr id="47145" name="Text Box 9"/>
              <p:cNvSpPr txBox="1">
                <a:spLocks noChangeArrowheads="1"/>
              </p:cNvSpPr>
              <p:nvPr/>
            </p:nvSpPr>
            <p:spPr bwMode="auto">
              <a:xfrm>
                <a:off x="1621" y="1728"/>
                <a:ext cx="890" cy="8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1" hangingPunct="1"/>
                <a:endParaRPr lang="en-US" sz="2000" dirty="0">
                  <a:solidFill>
                    <a:schemeClr val="accent2"/>
                  </a:solidFill>
                  <a:ea typeface="ＭＳ Ｐゴシック" pitchFamily="34" charset="-128"/>
                </a:endParaRPr>
              </a:p>
              <a:p>
                <a:pPr algn="ctr" eaLnBrk="1" hangingPunct="1"/>
                <a:r>
                  <a:rPr lang="en-US" sz="2000" dirty="0">
                    <a:solidFill>
                      <a:schemeClr val="accent2"/>
                    </a:solidFill>
                    <a:ea typeface="ＭＳ Ｐゴシック" pitchFamily="34" charset="-128"/>
                  </a:rPr>
                  <a:t>2. Decode/</a:t>
                </a:r>
              </a:p>
              <a:p>
                <a:pPr algn="ctr" eaLnBrk="1" hangingPunct="1"/>
                <a:r>
                  <a:rPr lang="en-US" sz="2000" dirty="0">
                    <a:solidFill>
                      <a:schemeClr val="accent2"/>
                    </a:solidFill>
                    <a:ea typeface="ＭＳ Ｐゴシック" pitchFamily="34" charset="-128"/>
                  </a:rPr>
                  <a:t>    Register</a:t>
                </a:r>
              </a:p>
              <a:p>
                <a:pPr algn="ctr" eaLnBrk="1" hangingPunct="1"/>
                <a:r>
                  <a:rPr lang="en-US" sz="2000" dirty="0">
                    <a:solidFill>
                      <a:schemeClr val="accent2"/>
                    </a:solidFill>
                    <a:ea typeface="ＭＳ Ｐゴシック" pitchFamily="34" charset="-128"/>
                  </a:rPr>
                  <a:t>Read</a:t>
                </a:r>
              </a:p>
            </p:txBody>
          </p:sp>
          <p:sp>
            <p:nvSpPr>
              <p:cNvPr id="47146" name="Line 10"/>
              <p:cNvSpPr>
                <a:spLocks noChangeShapeType="1"/>
              </p:cNvSpPr>
              <p:nvPr/>
            </p:nvSpPr>
            <p:spPr bwMode="auto">
              <a:xfrm>
                <a:off x="1634" y="1920"/>
                <a:ext cx="958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 type="diamond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3884613" y="2743200"/>
              <a:ext cx="1474787" cy="414338"/>
              <a:chOff x="572" y="2832"/>
              <a:chExt cx="1331" cy="261"/>
            </a:xfrm>
          </p:grpSpPr>
          <p:sp>
            <p:nvSpPr>
              <p:cNvPr id="47143" name="Text Box 12"/>
              <p:cNvSpPr txBox="1">
                <a:spLocks noChangeArrowheads="1"/>
              </p:cNvSpPr>
              <p:nvPr/>
            </p:nvSpPr>
            <p:spPr bwMode="auto">
              <a:xfrm>
                <a:off x="572" y="2843"/>
                <a:ext cx="125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1" hangingPunct="1"/>
                <a:r>
                  <a:rPr lang="en-US" sz="2000">
                    <a:solidFill>
                      <a:schemeClr val="accent2"/>
                    </a:solidFill>
                    <a:ea typeface="ＭＳ Ｐゴシック" pitchFamily="34" charset="-128"/>
                  </a:rPr>
                  <a:t>3. Execute</a:t>
                </a:r>
              </a:p>
            </p:txBody>
          </p:sp>
          <p:sp>
            <p:nvSpPr>
              <p:cNvPr id="47144" name="Line 13"/>
              <p:cNvSpPr>
                <a:spLocks noChangeShapeType="1"/>
              </p:cNvSpPr>
              <p:nvPr/>
            </p:nvSpPr>
            <p:spPr bwMode="auto">
              <a:xfrm>
                <a:off x="622" y="2832"/>
                <a:ext cx="1281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 type="diamond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5427663" y="2743200"/>
              <a:ext cx="1541462" cy="414338"/>
              <a:chOff x="310" y="2832"/>
              <a:chExt cx="2489" cy="261"/>
            </a:xfrm>
          </p:grpSpPr>
          <p:sp>
            <p:nvSpPr>
              <p:cNvPr id="47141" name="Text Box 15"/>
              <p:cNvSpPr txBox="1">
                <a:spLocks noChangeArrowheads="1"/>
              </p:cNvSpPr>
              <p:nvPr/>
            </p:nvSpPr>
            <p:spPr bwMode="auto">
              <a:xfrm>
                <a:off x="310" y="2843"/>
                <a:ext cx="223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1" hangingPunct="1"/>
                <a:r>
                  <a:rPr lang="en-US" sz="2000">
                    <a:solidFill>
                      <a:schemeClr val="accent2"/>
                    </a:solidFill>
                    <a:ea typeface="ＭＳ Ｐゴシック" pitchFamily="34" charset="-128"/>
                  </a:rPr>
                  <a:t>4. Memory</a:t>
                </a:r>
              </a:p>
            </p:txBody>
          </p:sp>
          <p:sp>
            <p:nvSpPr>
              <p:cNvPr id="47142" name="Line 16"/>
              <p:cNvSpPr>
                <a:spLocks noChangeShapeType="1"/>
              </p:cNvSpPr>
              <p:nvPr/>
            </p:nvSpPr>
            <p:spPr bwMode="auto">
              <a:xfrm>
                <a:off x="374" y="2832"/>
                <a:ext cx="2425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 type="diamond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6" name="Group 17"/>
            <p:cNvGrpSpPr>
              <a:grpSpLocks/>
            </p:cNvGrpSpPr>
            <p:nvPr/>
          </p:nvGrpSpPr>
          <p:grpSpPr bwMode="auto">
            <a:xfrm>
              <a:off x="6969125" y="2743200"/>
              <a:ext cx="1522413" cy="738188"/>
              <a:chOff x="472" y="2832"/>
              <a:chExt cx="1965" cy="465"/>
            </a:xfrm>
          </p:grpSpPr>
          <p:sp>
            <p:nvSpPr>
              <p:cNvPr id="47139" name="Text Box 18"/>
              <p:cNvSpPr txBox="1">
                <a:spLocks noChangeArrowheads="1"/>
              </p:cNvSpPr>
              <p:nvPr/>
            </p:nvSpPr>
            <p:spPr bwMode="auto">
              <a:xfrm>
                <a:off x="472" y="2851"/>
                <a:ext cx="1844" cy="4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1" hangingPunct="1"/>
                <a:r>
                  <a:rPr lang="en-US" sz="2000" dirty="0">
                    <a:solidFill>
                      <a:schemeClr val="accent2"/>
                    </a:solidFill>
                    <a:ea typeface="ＭＳ Ｐゴシック" pitchFamily="34" charset="-128"/>
                  </a:rPr>
                  <a:t>5. Register</a:t>
                </a:r>
              </a:p>
              <a:p>
                <a:pPr algn="ctr" eaLnBrk="1" hangingPunct="1"/>
                <a:r>
                  <a:rPr lang="en-US" sz="2000" dirty="0">
                    <a:solidFill>
                      <a:schemeClr val="accent2"/>
                    </a:solidFill>
                    <a:ea typeface="ＭＳ Ｐゴシック" pitchFamily="34" charset="-128"/>
                  </a:rPr>
                  <a:t>     Write</a:t>
                </a:r>
              </a:p>
            </p:txBody>
          </p:sp>
          <p:sp>
            <p:nvSpPr>
              <p:cNvPr id="47140" name="Line 19"/>
              <p:cNvSpPr>
                <a:spLocks noChangeShapeType="1"/>
              </p:cNvSpPr>
              <p:nvPr/>
            </p:nvSpPr>
            <p:spPr bwMode="auto">
              <a:xfrm>
                <a:off x="554" y="2832"/>
                <a:ext cx="1883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 type="diamond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47113" name="Line 20"/>
            <p:cNvSpPr>
              <a:spLocks noChangeShapeType="1"/>
            </p:cNvSpPr>
            <p:nvPr/>
          </p:nvSpPr>
          <p:spPr bwMode="auto">
            <a:xfrm>
              <a:off x="685800" y="4267200"/>
              <a:ext cx="228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7114" name="Line 21"/>
            <p:cNvSpPr>
              <a:spLocks noChangeShapeType="1"/>
            </p:cNvSpPr>
            <p:nvPr/>
          </p:nvSpPr>
          <p:spPr bwMode="auto">
            <a:xfrm flipV="1">
              <a:off x="914400" y="3733800"/>
              <a:ext cx="0" cy="533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7115" name="Line 22"/>
            <p:cNvSpPr>
              <a:spLocks noChangeShapeType="1"/>
            </p:cNvSpPr>
            <p:nvPr/>
          </p:nvSpPr>
          <p:spPr bwMode="auto">
            <a:xfrm>
              <a:off x="914400" y="3733800"/>
              <a:ext cx="838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7116" name="Line 23"/>
            <p:cNvSpPr>
              <a:spLocks noChangeShapeType="1"/>
            </p:cNvSpPr>
            <p:nvPr/>
          </p:nvSpPr>
          <p:spPr bwMode="auto">
            <a:xfrm>
              <a:off x="1752600" y="3733800"/>
              <a:ext cx="0" cy="533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7117" name="Line 24"/>
            <p:cNvSpPr>
              <a:spLocks noChangeShapeType="1"/>
            </p:cNvSpPr>
            <p:nvPr/>
          </p:nvSpPr>
          <p:spPr bwMode="auto">
            <a:xfrm>
              <a:off x="1752600" y="4267200"/>
              <a:ext cx="685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7118" name="Line 25"/>
            <p:cNvSpPr>
              <a:spLocks noChangeShapeType="1"/>
            </p:cNvSpPr>
            <p:nvPr/>
          </p:nvSpPr>
          <p:spPr bwMode="auto">
            <a:xfrm>
              <a:off x="2209800" y="4267200"/>
              <a:ext cx="228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7119" name="Line 26"/>
            <p:cNvSpPr>
              <a:spLocks noChangeShapeType="1"/>
            </p:cNvSpPr>
            <p:nvPr/>
          </p:nvSpPr>
          <p:spPr bwMode="auto">
            <a:xfrm flipV="1">
              <a:off x="2438400" y="3733800"/>
              <a:ext cx="0" cy="533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7120" name="Line 27"/>
            <p:cNvSpPr>
              <a:spLocks noChangeShapeType="1"/>
            </p:cNvSpPr>
            <p:nvPr/>
          </p:nvSpPr>
          <p:spPr bwMode="auto">
            <a:xfrm>
              <a:off x="2438400" y="3733800"/>
              <a:ext cx="838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7121" name="Line 28"/>
            <p:cNvSpPr>
              <a:spLocks noChangeShapeType="1"/>
            </p:cNvSpPr>
            <p:nvPr/>
          </p:nvSpPr>
          <p:spPr bwMode="auto">
            <a:xfrm>
              <a:off x="3276600" y="3733800"/>
              <a:ext cx="0" cy="533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7122" name="Line 29"/>
            <p:cNvSpPr>
              <a:spLocks noChangeShapeType="1"/>
            </p:cNvSpPr>
            <p:nvPr/>
          </p:nvSpPr>
          <p:spPr bwMode="auto">
            <a:xfrm>
              <a:off x="3276600" y="4267200"/>
              <a:ext cx="685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7123" name="Line 30"/>
            <p:cNvSpPr>
              <a:spLocks noChangeShapeType="1"/>
            </p:cNvSpPr>
            <p:nvPr/>
          </p:nvSpPr>
          <p:spPr bwMode="auto">
            <a:xfrm>
              <a:off x="3733800" y="4267200"/>
              <a:ext cx="228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7124" name="Line 31"/>
            <p:cNvSpPr>
              <a:spLocks noChangeShapeType="1"/>
            </p:cNvSpPr>
            <p:nvPr/>
          </p:nvSpPr>
          <p:spPr bwMode="auto">
            <a:xfrm flipV="1">
              <a:off x="3962400" y="3733800"/>
              <a:ext cx="0" cy="533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7125" name="Line 32"/>
            <p:cNvSpPr>
              <a:spLocks noChangeShapeType="1"/>
            </p:cNvSpPr>
            <p:nvPr/>
          </p:nvSpPr>
          <p:spPr bwMode="auto">
            <a:xfrm>
              <a:off x="3962400" y="3733800"/>
              <a:ext cx="838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7126" name="Line 33"/>
            <p:cNvSpPr>
              <a:spLocks noChangeShapeType="1"/>
            </p:cNvSpPr>
            <p:nvPr/>
          </p:nvSpPr>
          <p:spPr bwMode="auto">
            <a:xfrm>
              <a:off x="4800600" y="3733800"/>
              <a:ext cx="0" cy="533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7127" name="Line 34"/>
            <p:cNvSpPr>
              <a:spLocks noChangeShapeType="1"/>
            </p:cNvSpPr>
            <p:nvPr/>
          </p:nvSpPr>
          <p:spPr bwMode="auto">
            <a:xfrm>
              <a:off x="4800600" y="4267200"/>
              <a:ext cx="685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7128" name="Line 35"/>
            <p:cNvSpPr>
              <a:spLocks noChangeShapeType="1"/>
            </p:cNvSpPr>
            <p:nvPr/>
          </p:nvSpPr>
          <p:spPr bwMode="auto">
            <a:xfrm>
              <a:off x="5257800" y="4267200"/>
              <a:ext cx="228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7129" name="Line 36"/>
            <p:cNvSpPr>
              <a:spLocks noChangeShapeType="1"/>
            </p:cNvSpPr>
            <p:nvPr/>
          </p:nvSpPr>
          <p:spPr bwMode="auto">
            <a:xfrm flipV="1">
              <a:off x="5486400" y="3733800"/>
              <a:ext cx="0" cy="533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7130" name="Line 37"/>
            <p:cNvSpPr>
              <a:spLocks noChangeShapeType="1"/>
            </p:cNvSpPr>
            <p:nvPr/>
          </p:nvSpPr>
          <p:spPr bwMode="auto">
            <a:xfrm>
              <a:off x="5486400" y="3733800"/>
              <a:ext cx="838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7131" name="Line 38"/>
            <p:cNvSpPr>
              <a:spLocks noChangeShapeType="1"/>
            </p:cNvSpPr>
            <p:nvPr/>
          </p:nvSpPr>
          <p:spPr bwMode="auto">
            <a:xfrm>
              <a:off x="6324600" y="3733800"/>
              <a:ext cx="0" cy="533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7132" name="Line 39"/>
            <p:cNvSpPr>
              <a:spLocks noChangeShapeType="1"/>
            </p:cNvSpPr>
            <p:nvPr/>
          </p:nvSpPr>
          <p:spPr bwMode="auto">
            <a:xfrm>
              <a:off x="6324600" y="4267200"/>
              <a:ext cx="685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7133" name="Line 40"/>
            <p:cNvSpPr>
              <a:spLocks noChangeShapeType="1"/>
            </p:cNvSpPr>
            <p:nvPr/>
          </p:nvSpPr>
          <p:spPr bwMode="auto">
            <a:xfrm>
              <a:off x="6781800" y="4267200"/>
              <a:ext cx="228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7134" name="Line 41"/>
            <p:cNvSpPr>
              <a:spLocks noChangeShapeType="1"/>
            </p:cNvSpPr>
            <p:nvPr/>
          </p:nvSpPr>
          <p:spPr bwMode="auto">
            <a:xfrm flipV="1">
              <a:off x="7010400" y="3733800"/>
              <a:ext cx="0" cy="533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7135" name="Line 42"/>
            <p:cNvSpPr>
              <a:spLocks noChangeShapeType="1"/>
            </p:cNvSpPr>
            <p:nvPr/>
          </p:nvSpPr>
          <p:spPr bwMode="auto">
            <a:xfrm>
              <a:off x="7010400" y="3733800"/>
              <a:ext cx="838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7136" name="Line 43"/>
            <p:cNvSpPr>
              <a:spLocks noChangeShapeType="1"/>
            </p:cNvSpPr>
            <p:nvPr/>
          </p:nvSpPr>
          <p:spPr bwMode="auto">
            <a:xfrm>
              <a:off x="7848600" y="3733800"/>
              <a:ext cx="0" cy="533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7137" name="Line 44"/>
            <p:cNvSpPr>
              <a:spLocks noChangeShapeType="1"/>
            </p:cNvSpPr>
            <p:nvPr/>
          </p:nvSpPr>
          <p:spPr bwMode="auto">
            <a:xfrm>
              <a:off x="7848600" y="4267200"/>
              <a:ext cx="685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7138" name="Line 45"/>
            <p:cNvSpPr>
              <a:spLocks noChangeShapeType="1"/>
            </p:cNvSpPr>
            <p:nvPr/>
          </p:nvSpPr>
          <p:spPr bwMode="auto">
            <a:xfrm>
              <a:off x="8534400" y="3733800"/>
              <a:ext cx="0" cy="533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6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Make </a:t>
            </a:r>
            <a:r>
              <a:rPr lang="en-US" dirty="0" smtClean="0"/>
              <a:t>It </a:t>
            </a:r>
            <a:r>
              <a:rPr lang="en-US" dirty="0"/>
              <a:t>Faster?</a:t>
            </a:r>
          </a:p>
        </p:txBody>
      </p:sp>
      <p:sp>
        <p:nvSpPr>
          <p:cNvPr id="1266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153400" cy="151288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/>
              <a:t>Split the multiple instruction cycle into smaller and smaller steps</a:t>
            </a:r>
          </a:p>
          <a:p>
            <a:pPr lvl="1">
              <a:lnSpc>
                <a:spcPct val="100000"/>
              </a:lnSpc>
            </a:pPr>
            <a:r>
              <a:rPr lang="en-US"/>
              <a:t>There is a point of diminishing returns where as much time is spent loading the state registers as doing the work</a:t>
            </a:r>
          </a:p>
        </p:txBody>
      </p:sp>
      <p:sp>
        <p:nvSpPr>
          <p:cNvPr id="1266692" name="Rectangle 4"/>
          <p:cNvSpPr>
            <a:spLocks noChangeArrowheads="1"/>
          </p:cNvSpPr>
          <p:nvPr/>
        </p:nvSpPr>
        <p:spPr bwMode="auto">
          <a:xfrm>
            <a:off x="533400" y="2667000"/>
            <a:ext cx="8153400" cy="2244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287338" indent="-287338">
              <a:spcBef>
                <a:spcPct val="65000"/>
              </a:spcBef>
              <a:buClr>
                <a:schemeClr val="accent1"/>
              </a:buClr>
              <a:buSzPct val="75000"/>
              <a:buFont typeface="Wingdings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Start fetching and executing the next instruction before the current one has completed</a:t>
            </a:r>
          </a:p>
          <a:p>
            <a:pPr marL="741363" lvl="1" indent="-246063">
              <a:spcBef>
                <a:spcPct val="4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2000" dirty="0"/>
              <a:t>Pipelining</a:t>
            </a:r>
            <a:r>
              <a:rPr lang="en-US" sz="2000" dirty="0">
                <a:solidFill>
                  <a:schemeClr val="tx1"/>
                </a:solidFill>
              </a:rPr>
              <a:t> – (all?) modern processors are pipelined for performance</a:t>
            </a:r>
          </a:p>
          <a:p>
            <a:pPr marL="741363" lvl="1" indent="-246063">
              <a:spcBef>
                <a:spcPct val="4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2000" dirty="0">
                <a:solidFill>
                  <a:schemeClr val="tx1"/>
                </a:solidFill>
              </a:rPr>
              <a:t>Remember </a:t>
            </a:r>
            <a:r>
              <a:rPr lang="en-US" sz="2000" i="1" dirty="0">
                <a:solidFill>
                  <a:schemeClr val="tx1"/>
                </a:solidFill>
              </a:rPr>
              <a:t>the</a:t>
            </a:r>
            <a:r>
              <a:rPr lang="en-US" sz="2000" dirty="0">
                <a:solidFill>
                  <a:schemeClr val="tx1"/>
                </a:solidFill>
              </a:rPr>
              <a:t> performance equation:                                              				 CPU time = CPI * CC * IC</a:t>
            </a:r>
          </a:p>
        </p:txBody>
      </p:sp>
      <p:sp>
        <p:nvSpPr>
          <p:cNvPr id="1266693" name="Rectangle 5"/>
          <p:cNvSpPr>
            <a:spLocks noChangeArrowheads="1"/>
          </p:cNvSpPr>
          <p:nvPr/>
        </p:nvSpPr>
        <p:spPr bwMode="auto">
          <a:xfrm>
            <a:off x="609600" y="5257800"/>
            <a:ext cx="8153400" cy="842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287338" indent="-287338">
              <a:spcBef>
                <a:spcPct val="65000"/>
              </a:spcBef>
              <a:buClr>
                <a:schemeClr val="accent1"/>
              </a:buClr>
              <a:buSzPct val="75000"/>
              <a:buFont typeface="Wingdings" pitchFamily="2" charset="2"/>
              <a:buChar char="q"/>
            </a:pPr>
            <a:r>
              <a:rPr lang="en-US" sz="2400">
                <a:solidFill>
                  <a:schemeClr val="tx1"/>
                </a:solidFill>
              </a:rPr>
              <a:t>Fetch (and execute) more than one instruction at a time</a:t>
            </a:r>
          </a:p>
          <a:p>
            <a:pPr marL="741363" lvl="1" indent="-246063">
              <a:spcBef>
                <a:spcPct val="4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2000">
                <a:solidFill>
                  <a:schemeClr val="tx1"/>
                </a:solidFill>
              </a:rPr>
              <a:t>Superscalar processing – stay tuned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1B89B9-A634-43DB-BA68-EB47C349C293}" type="slidenum">
              <a:rPr lang="en-CA" smtClean="0"/>
              <a:pPr/>
              <a:t>12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6691" grpId="0" build="p"/>
      <p:bldP spid="1266692" grpId="0"/>
      <p:bldP spid="126669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Pipelined MIPS Processor</a:t>
            </a:r>
          </a:p>
        </p:txBody>
      </p:sp>
      <p:sp>
        <p:nvSpPr>
          <p:cNvPr id="1198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305800" cy="2008755"/>
          </a:xfrm>
        </p:spPr>
        <p:txBody>
          <a:bodyPr/>
          <a:lstStyle/>
          <a:p>
            <a:r>
              <a:rPr lang="en-US" dirty="0"/>
              <a:t>Start the </a:t>
            </a:r>
            <a:r>
              <a:rPr lang="en-US" b="1" dirty="0"/>
              <a:t>next</a:t>
            </a:r>
            <a:r>
              <a:rPr lang="en-US" dirty="0"/>
              <a:t> instruction before the current one has completed</a:t>
            </a:r>
          </a:p>
          <a:p>
            <a:pPr lvl="1"/>
            <a:r>
              <a:rPr lang="en-US" dirty="0"/>
              <a:t>improves </a:t>
            </a:r>
            <a:r>
              <a:rPr lang="en-US" b="1" dirty="0"/>
              <a:t>throughput</a:t>
            </a:r>
            <a:r>
              <a:rPr lang="en-US" dirty="0"/>
              <a:t> - total amount of work done in a given time</a:t>
            </a:r>
          </a:p>
          <a:p>
            <a:pPr lvl="1"/>
            <a:r>
              <a:rPr lang="en-US" dirty="0"/>
              <a:t>instruction </a:t>
            </a:r>
            <a:r>
              <a:rPr lang="en-US" b="1" dirty="0"/>
              <a:t>latency</a:t>
            </a:r>
            <a:r>
              <a:rPr lang="en-US" dirty="0"/>
              <a:t> (execution time, delay time, response time - time from the start of </a:t>
            </a:r>
            <a:r>
              <a:rPr lang="en-US" dirty="0" smtClean="0"/>
              <a:t>an instruction to </a:t>
            </a:r>
            <a:r>
              <a:rPr lang="en-US" dirty="0"/>
              <a:t>its completion) is </a:t>
            </a:r>
            <a:r>
              <a:rPr lang="en-US" i="1" dirty="0"/>
              <a:t>not</a:t>
            </a:r>
            <a:r>
              <a:rPr lang="en-US" dirty="0"/>
              <a:t> </a:t>
            </a:r>
            <a:r>
              <a:rPr lang="en-US" dirty="0" smtClean="0"/>
              <a:t>reduced</a:t>
            </a: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87500" y="3470275"/>
            <a:ext cx="825500" cy="254000"/>
            <a:chOff x="1248" y="712"/>
            <a:chExt cx="520" cy="160"/>
          </a:xfrm>
        </p:grpSpPr>
        <p:sp>
          <p:nvSpPr>
            <p:cNvPr id="1198085" name="Line 5"/>
            <p:cNvSpPr>
              <a:spLocks noChangeShapeType="1"/>
            </p:cNvSpPr>
            <p:nvPr/>
          </p:nvSpPr>
          <p:spPr bwMode="auto">
            <a:xfrm>
              <a:off x="1256" y="864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98086" name="Line 6"/>
            <p:cNvSpPr>
              <a:spLocks noChangeShapeType="1"/>
            </p:cNvSpPr>
            <p:nvPr/>
          </p:nvSpPr>
          <p:spPr bwMode="auto">
            <a:xfrm>
              <a:off x="1248" y="728"/>
              <a:ext cx="0" cy="1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98087" name="Line 7"/>
            <p:cNvSpPr>
              <a:spLocks noChangeShapeType="1"/>
            </p:cNvSpPr>
            <p:nvPr/>
          </p:nvSpPr>
          <p:spPr bwMode="auto">
            <a:xfrm flipV="1">
              <a:off x="1536" y="712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98088" name="Line 8"/>
            <p:cNvSpPr>
              <a:spLocks noChangeShapeType="1"/>
            </p:cNvSpPr>
            <p:nvPr/>
          </p:nvSpPr>
          <p:spPr bwMode="auto">
            <a:xfrm>
              <a:off x="1544" y="720"/>
              <a:ext cx="2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425700" y="3470275"/>
            <a:ext cx="825500" cy="254000"/>
            <a:chOff x="1776" y="712"/>
            <a:chExt cx="520" cy="160"/>
          </a:xfrm>
        </p:grpSpPr>
        <p:sp>
          <p:nvSpPr>
            <p:cNvPr id="1198090" name="Line 10"/>
            <p:cNvSpPr>
              <a:spLocks noChangeShapeType="1"/>
            </p:cNvSpPr>
            <p:nvPr/>
          </p:nvSpPr>
          <p:spPr bwMode="auto">
            <a:xfrm>
              <a:off x="1784" y="864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98091" name="Line 11"/>
            <p:cNvSpPr>
              <a:spLocks noChangeShapeType="1"/>
            </p:cNvSpPr>
            <p:nvPr/>
          </p:nvSpPr>
          <p:spPr bwMode="auto">
            <a:xfrm>
              <a:off x="1776" y="728"/>
              <a:ext cx="0" cy="1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98092" name="Line 12"/>
            <p:cNvSpPr>
              <a:spLocks noChangeShapeType="1"/>
            </p:cNvSpPr>
            <p:nvPr/>
          </p:nvSpPr>
          <p:spPr bwMode="auto">
            <a:xfrm flipV="1">
              <a:off x="2064" y="712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98093" name="Line 13"/>
            <p:cNvSpPr>
              <a:spLocks noChangeShapeType="1"/>
            </p:cNvSpPr>
            <p:nvPr/>
          </p:nvSpPr>
          <p:spPr bwMode="auto">
            <a:xfrm>
              <a:off x="2072" y="720"/>
              <a:ext cx="2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3263900" y="3470275"/>
            <a:ext cx="825500" cy="254000"/>
            <a:chOff x="2304" y="712"/>
            <a:chExt cx="520" cy="160"/>
          </a:xfrm>
        </p:grpSpPr>
        <p:sp>
          <p:nvSpPr>
            <p:cNvPr id="1198095" name="Line 15"/>
            <p:cNvSpPr>
              <a:spLocks noChangeShapeType="1"/>
            </p:cNvSpPr>
            <p:nvPr/>
          </p:nvSpPr>
          <p:spPr bwMode="auto">
            <a:xfrm>
              <a:off x="2312" y="864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98096" name="Line 16"/>
            <p:cNvSpPr>
              <a:spLocks noChangeShapeType="1"/>
            </p:cNvSpPr>
            <p:nvPr/>
          </p:nvSpPr>
          <p:spPr bwMode="auto">
            <a:xfrm>
              <a:off x="2304" y="728"/>
              <a:ext cx="0" cy="1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98097" name="Line 17"/>
            <p:cNvSpPr>
              <a:spLocks noChangeShapeType="1"/>
            </p:cNvSpPr>
            <p:nvPr/>
          </p:nvSpPr>
          <p:spPr bwMode="auto">
            <a:xfrm flipV="1">
              <a:off x="2592" y="712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98098" name="Line 18"/>
            <p:cNvSpPr>
              <a:spLocks noChangeShapeType="1"/>
            </p:cNvSpPr>
            <p:nvPr/>
          </p:nvSpPr>
          <p:spPr bwMode="auto">
            <a:xfrm>
              <a:off x="2600" y="720"/>
              <a:ext cx="2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4102100" y="3470275"/>
            <a:ext cx="825500" cy="254000"/>
            <a:chOff x="2832" y="712"/>
            <a:chExt cx="520" cy="160"/>
          </a:xfrm>
        </p:grpSpPr>
        <p:sp>
          <p:nvSpPr>
            <p:cNvPr id="1198100" name="Line 20"/>
            <p:cNvSpPr>
              <a:spLocks noChangeShapeType="1"/>
            </p:cNvSpPr>
            <p:nvPr/>
          </p:nvSpPr>
          <p:spPr bwMode="auto">
            <a:xfrm>
              <a:off x="2840" y="864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98101" name="Line 21"/>
            <p:cNvSpPr>
              <a:spLocks noChangeShapeType="1"/>
            </p:cNvSpPr>
            <p:nvPr/>
          </p:nvSpPr>
          <p:spPr bwMode="auto">
            <a:xfrm>
              <a:off x="2832" y="728"/>
              <a:ext cx="0" cy="1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98102" name="Line 22"/>
            <p:cNvSpPr>
              <a:spLocks noChangeShapeType="1"/>
            </p:cNvSpPr>
            <p:nvPr/>
          </p:nvSpPr>
          <p:spPr bwMode="auto">
            <a:xfrm flipV="1">
              <a:off x="3120" y="712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98103" name="Line 23"/>
            <p:cNvSpPr>
              <a:spLocks noChangeShapeType="1"/>
            </p:cNvSpPr>
            <p:nvPr/>
          </p:nvSpPr>
          <p:spPr bwMode="auto">
            <a:xfrm>
              <a:off x="3128" y="720"/>
              <a:ext cx="2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4940300" y="3470275"/>
            <a:ext cx="825500" cy="254000"/>
            <a:chOff x="3360" y="712"/>
            <a:chExt cx="520" cy="160"/>
          </a:xfrm>
        </p:grpSpPr>
        <p:sp>
          <p:nvSpPr>
            <p:cNvPr id="1198105" name="Line 25"/>
            <p:cNvSpPr>
              <a:spLocks noChangeShapeType="1"/>
            </p:cNvSpPr>
            <p:nvPr/>
          </p:nvSpPr>
          <p:spPr bwMode="auto">
            <a:xfrm>
              <a:off x="3368" y="864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98106" name="Line 26"/>
            <p:cNvSpPr>
              <a:spLocks noChangeShapeType="1"/>
            </p:cNvSpPr>
            <p:nvPr/>
          </p:nvSpPr>
          <p:spPr bwMode="auto">
            <a:xfrm>
              <a:off x="3360" y="728"/>
              <a:ext cx="0" cy="1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98107" name="Line 27"/>
            <p:cNvSpPr>
              <a:spLocks noChangeShapeType="1"/>
            </p:cNvSpPr>
            <p:nvPr/>
          </p:nvSpPr>
          <p:spPr bwMode="auto">
            <a:xfrm flipV="1">
              <a:off x="3648" y="712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98108" name="Line 28"/>
            <p:cNvSpPr>
              <a:spLocks noChangeShapeType="1"/>
            </p:cNvSpPr>
            <p:nvPr/>
          </p:nvSpPr>
          <p:spPr bwMode="auto">
            <a:xfrm>
              <a:off x="3656" y="720"/>
              <a:ext cx="2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1198109" name="Line 29"/>
          <p:cNvSpPr>
            <a:spLocks noChangeShapeType="1"/>
          </p:cNvSpPr>
          <p:nvPr/>
        </p:nvSpPr>
        <p:spPr bwMode="auto">
          <a:xfrm>
            <a:off x="1219200" y="3482975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98110" name="Line 30"/>
          <p:cNvSpPr>
            <a:spLocks noChangeShapeType="1"/>
          </p:cNvSpPr>
          <p:nvPr/>
        </p:nvSpPr>
        <p:spPr bwMode="auto">
          <a:xfrm flipV="1">
            <a:off x="1587500" y="3089275"/>
            <a:ext cx="0" cy="330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98111" name="Line 31"/>
          <p:cNvSpPr>
            <a:spLocks noChangeShapeType="1"/>
          </p:cNvSpPr>
          <p:nvPr/>
        </p:nvSpPr>
        <p:spPr bwMode="auto">
          <a:xfrm flipV="1">
            <a:off x="2425700" y="3089275"/>
            <a:ext cx="0" cy="330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98112" name="Rectangle 32"/>
          <p:cNvSpPr>
            <a:spLocks noChangeArrowheads="1"/>
          </p:cNvSpPr>
          <p:nvPr/>
        </p:nvSpPr>
        <p:spPr bwMode="auto">
          <a:xfrm>
            <a:off x="1524000" y="3095625"/>
            <a:ext cx="8921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1"/>
                </a:solidFill>
              </a:rPr>
              <a:t>Cycle 1</a:t>
            </a:r>
          </a:p>
        </p:txBody>
      </p:sp>
      <p:sp>
        <p:nvSpPr>
          <p:cNvPr id="1198113" name="Rectangle 33"/>
          <p:cNvSpPr>
            <a:spLocks noChangeArrowheads="1"/>
          </p:cNvSpPr>
          <p:nvPr/>
        </p:nvSpPr>
        <p:spPr bwMode="auto">
          <a:xfrm>
            <a:off x="2405063" y="3095625"/>
            <a:ext cx="8921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1"/>
                </a:solidFill>
              </a:rPr>
              <a:t>Cycle 2</a:t>
            </a:r>
          </a:p>
        </p:txBody>
      </p:sp>
      <p:sp>
        <p:nvSpPr>
          <p:cNvPr id="1198114" name="Line 34"/>
          <p:cNvSpPr>
            <a:spLocks noChangeShapeType="1"/>
          </p:cNvSpPr>
          <p:nvPr/>
        </p:nvSpPr>
        <p:spPr bwMode="auto">
          <a:xfrm flipV="1">
            <a:off x="3263900" y="3089275"/>
            <a:ext cx="0" cy="330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98115" name="Line 35"/>
          <p:cNvSpPr>
            <a:spLocks noChangeShapeType="1"/>
          </p:cNvSpPr>
          <p:nvPr/>
        </p:nvSpPr>
        <p:spPr bwMode="auto">
          <a:xfrm flipV="1">
            <a:off x="4102100" y="3089275"/>
            <a:ext cx="0" cy="330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98116" name="Line 36"/>
          <p:cNvSpPr>
            <a:spLocks noChangeShapeType="1"/>
          </p:cNvSpPr>
          <p:nvPr/>
        </p:nvSpPr>
        <p:spPr bwMode="auto">
          <a:xfrm flipV="1">
            <a:off x="4940300" y="3089275"/>
            <a:ext cx="0" cy="330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98117" name="Line 37"/>
          <p:cNvSpPr>
            <a:spLocks noChangeShapeType="1"/>
          </p:cNvSpPr>
          <p:nvPr/>
        </p:nvSpPr>
        <p:spPr bwMode="auto">
          <a:xfrm flipV="1">
            <a:off x="5778500" y="3089275"/>
            <a:ext cx="0" cy="330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98118" name="Rectangle 38"/>
          <p:cNvSpPr>
            <a:spLocks noChangeArrowheads="1"/>
          </p:cNvSpPr>
          <p:nvPr/>
        </p:nvSpPr>
        <p:spPr bwMode="auto">
          <a:xfrm>
            <a:off x="3319463" y="3095625"/>
            <a:ext cx="8921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1"/>
                </a:solidFill>
              </a:rPr>
              <a:t>Cycle 3</a:t>
            </a:r>
          </a:p>
        </p:txBody>
      </p:sp>
      <p:sp>
        <p:nvSpPr>
          <p:cNvPr id="1198119" name="Rectangle 39"/>
          <p:cNvSpPr>
            <a:spLocks noChangeArrowheads="1"/>
          </p:cNvSpPr>
          <p:nvPr/>
        </p:nvSpPr>
        <p:spPr bwMode="auto">
          <a:xfrm>
            <a:off x="4081463" y="3095625"/>
            <a:ext cx="8921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1"/>
                </a:solidFill>
              </a:rPr>
              <a:t>Cycle 4</a:t>
            </a:r>
          </a:p>
        </p:txBody>
      </p:sp>
      <p:sp>
        <p:nvSpPr>
          <p:cNvPr id="1198120" name="Rectangle 40"/>
          <p:cNvSpPr>
            <a:spLocks noChangeArrowheads="1"/>
          </p:cNvSpPr>
          <p:nvPr/>
        </p:nvSpPr>
        <p:spPr bwMode="auto">
          <a:xfrm>
            <a:off x="4919663" y="3095625"/>
            <a:ext cx="8921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1"/>
                </a:solidFill>
              </a:rPr>
              <a:t>Cycle 5</a:t>
            </a:r>
          </a:p>
        </p:txBody>
      </p:sp>
      <p:grpSp>
        <p:nvGrpSpPr>
          <p:cNvPr id="7" name="Group 42"/>
          <p:cNvGrpSpPr>
            <a:grpSpLocks/>
          </p:cNvGrpSpPr>
          <p:nvPr/>
        </p:nvGrpSpPr>
        <p:grpSpPr bwMode="auto">
          <a:xfrm>
            <a:off x="1600200" y="3933825"/>
            <a:ext cx="838200" cy="333375"/>
            <a:chOff x="1256" y="1004"/>
            <a:chExt cx="528" cy="210"/>
          </a:xfrm>
        </p:grpSpPr>
        <p:sp>
          <p:nvSpPr>
            <p:cNvPr id="1198123" name="Rectangle 43"/>
            <p:cNvSpPr>
              <a:spLocks noChangeArrowheads="1"/>
            </p:cNvSpPr>
            <p:nvPr/>
          </p:nvSpPr>
          <p:spPr bwMode="auto">
            <a:xfrm>
              <a:off x="1256" y="1016"/>
              <a:ext cx="512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98124" name="Rectangle 44"/>
            <p:cNvSpPr>
              <a:spLocks noChangeArrowheads="1"/>
            </p:cNvSpPr>
            <p:nvPr/>
          </p:nvSpPr>
          <p:spPr bwMode="auto">
            <a:xfrm>
              <a:off x="1293" y="1004"/>
              <a:ext cx="491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</a:rPr>
                <a:t>IFetch</a:t>
              </a:r>
            </a:p>
          </p:txBody>
        </p:sp>
      </p:grpSp>
      <p:sp>
        <p:nvSpPr>
          <p:cNvPr id="1198126" name="Rectangle 46"/>
          <p:cNvSpPr>
            <a:spLocks noChangeArrowheads="1"/>
          </p:cNvSpPr>
          <p:nvPr/>
        </p:nvSpPr>
        <p:spPr bwMode="auto">
          <a:xfrm>
            <a:off x="2438400" y="3952875"/>
            <a:ext cx="812800" cy="279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98127" name="Rectangle 47"/>
          <p:cNvSpPr>
            <a:spLocks noChangeArrowheads="1"/>
          </p:cNvSpPr>
          <p:nvPr/>
        </p:nvSpPr>
        <p:spPr bwMode="auto">
          <a:xfrm>
            <a:off x="2571750" y="3933825"/>
            <a:ext cx="5524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1"/>
                </a:solidFill>
              </a:rPr>
              <a:t>Dec</a:t>
            </a:r>
          </a:p>
        </p:txBody>
      </p:sp>
      <p:grpSp>
        <p:nvGrpSpPr>
          <p:cNvPr id="8" name="Group 48"/>
          <p:cNvGrpSpPr>
            <a:grpSpLocks/>
          </p:cNvGrpSpPr>
          <p:nvPr/>
        </p:nvGrpSpPr>
        <p:grpSpPr bwMode="auto">
          <a:xfrm>
            <a:off x="3276600" y="3933825"/>
            <a:ext cx="812800" cy="333375"/>
            <a:chOff x="2312" y="1004"/>
            <a:chExt cx="512" cy="210"/>
          </a:xfrm>
        </p:grpSpPr>
        <p:sp>
          <p:nvSpPr>
            <p:cNvPr id="1198129" name="Rectangle 49"/>
            <p:cNvSpPr>
              <a:spLocks noChangeArrowheads="1"/>
            </p:cNvSpPr>
            <p:nvPr/>
          </p:nvSpPr>
          <p:spPr bwMode="auto">
            <a:xfrm>
              <a:off x="2312" y="1016"/>
              <a:ext cx="512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98130" name="Rectangle 50"/>
            <p:cNvSpPr>
              <a:spLocks noChangeArrowheads="1"/>
            </p:cNvSpPr>
            <p:nvPr/>
          </p:nvSpPr>
          <p:spPr bwMode="auto">
            <a:xfrm>
              <a:off x="2387" y="1004"/>
              <a:ext cx="41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</a:rPr>
                <a:t>Exec</a:t>
              </a:r>
            </a:p>
          </p:txBody>
        </p:sp>
      </p:grpSp>
      <p:grpSp>
        <p:nvGrpSpPr>
          <p:cNvPr id="9" name="Group 51"/>
          <p:cNvGrpSpPr>
            <a:grpSpLocks/>
          </p:cNvGrpSpPr>
          <p:nvPr/>
        </p:nvGrpSpPr>
        <p:grpSpPr bwMode="auto">
          <a:xfrm>
            <a:off x="4114800" y="3933825"/>
            <a:ext cx="812800" cy="333375"/>
            <a:chOff x="2840" y="1004"/>
            <a:chExt cx="512" cy="210"/>
          </a:xfrm>
        </p:grpSpPr>
        <p:sp>
          <p:nvSpPr>
            <p:cNvPr id="1198132" name="Rectangle 52"/>
            <p:cNvSpPr>
              <a:spLocks noChangeArrowheads="1"/>
            </p:cNvSpPr>
            <p:nvPr/>
          </p:nvSpPr>
          <p:spPr bwMode="auto">
            <a:xfrm>
              <a:off x="2840" y="1016"/>
              <a:ext cx="512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98133" name="Rectangle 53"/>
            <p:cNvSpPr>
              <a:spLocks noChangeArrowheads="1"/>
            </p:cNvSpPr>
            <p:nvPr/>
          </p:nvSpPr>
          <p:spPr bwMode="auto">
            <a:xfrm>
              <a:off x="2915" y="1004"/>
              <a:ext cx="40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</a:rPr>
                <a:t>Mem</a:t>
              </a:r>
            </a:p>
          </p:txBody>
        </p:sp>
      </p:grpSp>
      <p:grpSp>
        <p:nvGrpSpPr>
          <p:cNvPr id="10" name="Group 54"/>
          <p:cNvGrpSpPr>
            <a:grpSpLocks/>
          </p:cNvGrpSpPr>
          <p:nvPr/>
        </p:nvGrpSpPr>
        <p:grpSpPr bwMode="auto">
          <a:xfrm>
            <a:off x="4953000" y="3933825"/>
            <a:ext cx="812800" cy="333375"/>
            <a:chOff x="3368" y="1004"/>
            <a:chExt cx="512" cy="210"/>
          </a:xfrm>
        </p:grpSpPr>
        <p:sp>
          <p:nvSpPr>
            <p:cNvPr id="1198135" name="Rectangle 55"/>
            <p:cNvSpPr>
              <a:spLocks noChangeArrowheads="1"/>
            </p:cNvSpPr>
            <p:nvPr/>
          </p:nvSpPr>
          <p:spPr bwMode="auto">
            <a:xfrm>
              <a:off x="3368" y="1016"/>
              <a:ext cx="512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98136" name="Rectangle 56"/>
            <p:cNvSpPr>
              <a:spLocks noChangeArrowheads="1"/>
            </p:cNvSpPr>
            <p:nvPr/>
          </p:nvSpPr>
          <p:spPr bwMode="auto">
            <a:xfrm>
              <a:off x="3443" y="100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</a:rPr>
                <a:t>WB</a:t>
              </a:r>
            </a:p>
          </p:txBody>
        </p:sp>
      </p:grpSp>
      <p:sp>
        <p:nvSpPr>
          <p:cNvPr id="1198137" name="Rectangle 57"/>
          <p:cNvSpPr>
            <a:spLocks noChangeArrowheads="1"/>
          </p:cNvSpPr>
          <p:nvPr/>
        </p:nvSpPr>
        <p:spPr bwMode="auto">
          <a:xfrm>
            <a:off x="596900" y="3940175"/>
            <a:ext cx="4540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>
                <a:solidFill>
                  <a:schemeClr val="tx1"/>
                </a:solidFill>
                <a:latin typeface="Courier New" pitchFamily="49" charset="0"/>
              </a:rPr>
              <a:t>lw</a:t>
            </a:r>
          </a:p>
        </p:txBody>
      </p:sp>
      <p:grpSp>
        <p:nvGrpSpPr>
          <p:cNvPr id="11" name="Group 58"/>
          <p:cNvGrpSpPr>
            <a:grpSpLocks/>
          </p:cNvGrpSpPr>
          <p:nvPr/>
        </p:nvGrpSpPr>
        <p:grpSpPr bwMode="auto">
          <a:xfrm>
            <a:off x="5791200" y="3476625"/>
            <a:ext cx="825500" cy="254000"/>
            <a:chOff x="3360" y="712"/>
            <a:chExt cx="520" cy="160"/>
          </a:xfrm>
        </p:grpSpPr>
        <p:sp>
          <p:nvSpPr>
            <p:cNvPr id="1198139" name="Line 59"/>
            <p:cNvSpPr>
              <a:spLocks noChangeShapeType="1"/>
            </p:cNvSpPr>
            <p:nvPr/>
          </p:nvSpPr>
          <p:spPr bwMode="auto">
            <a:xfrm>
              <a:off x="3368" y="864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98140" name="Line 60"/>
            <p:cNvSpPr>
              <a:spLocks noChangeShapeType="1"/>
            </p:cNvSpPr>
            <p:nvPr/>
          </p:nvSpPr>
          <p:spPr bwMode="auto">
            <a:xfrm>
              <a:off x="3360" y="728"/>
              <a:ext cx="0" cy="1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98141" name="Line 61"/>
            <p:cNvSpPr>
              <a:spLocks noChangeShapeType="1"/>
            </p:cNvSpPr>
            <p:nvPr/>
          </p:nvSpPr>
          <p:spPr bwMode="auto">
            <a:xfrm flipV="1">
              <a:off x="3648" y="712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98142" name="Line 62"/>
            <p:cNvSpPr>
              <a:spLocks noChangeShapeType="1"/>
            </p:cNvSpPr>
            <p:nvPr/>
          </p:nvSpPr>
          <p:spPr bwMode="auto">
            <a:xfrm>
              <a:off x="3656" y="720"/>
              <a:ext cx="2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12" name="Group 63"/>
          <p:cNvGrpSpPr>
            <a:grpSpLocks/>
          </p:cNvGrpSpPr>
          <p:nvPr/>
        </p:nvGrpSpPr>
        <p:grpSpPr bwMode="auto">
          <a:xfrm>
            <a:off x="6629400" y="3476625"/>
            <a:ext cx="825500" cy="254000"/>
            <a:chOff x="3360" y="712"/>
            <a:chExt cx="520" cy="160"/>
          </a:xfrm>
        </p:grpSpPr>
        <p:sp>
          <p:nvSpPr>
            <p:cNvPr id="1198144" name="Line 64"/>
            <p:cNvSpPr>
              <a:spLocks noChangeShapeType="1"/>
            </p:cNvSpPr>
            <p:nvPr/>
          </p:nvSpPr>
          <p:spPr bwMode="auto">
            <a:xfrm>
              <a:off x="3368" y="864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98145" name="Line 65"/>
            <p:cNvSpPr>
              <a:spLocks noChangeShapeType="1"/>
            </p:cNvSpPr>
            <p:nvPr/>
          </p:nvSpPr>
          <p:spPr bwMode="auto">
            <a:xfrm>
              <a:off x="3360" y="728"/>
              <a:ext cx="0" cy="1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98146" name="Line 66"/>
            <p:cNvSpPr>
              <a:spLocks noChangeShapeType="1"/>
            </p:cNvSpPr>
            <p:nvPr/>
          </p:nvSpPr>
          <p:spPr bwMode="auto">
            <a:xfrm flipV="1">
              <a:off x="3648" y="712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98147" name="Line 67"/>
            <p:cNvSpPr>
              <a:spLocks noChangeShapeType="1"/>
            </p:cNvSpPr>
            <p:nvPr/>
          </p:nvSpPr>
          <p:spPr bwMode="auto">
            <a:xfrm>
              <a:off x="3656" y="720"/>
              <a:ext cx="2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13" name="Group 68"/>
          <p:cNvGrpSpPr>
            <a:grpSpLocks/>
          </p:cNvGrpSpPr>
          <p:nvPr/>
        </p:nvGrpSpPr>
        <p:grpSpPr bwMode="auto">
          <a:xfrm>
            <a:off x="7467600" y="3476625"/>
            <a:ext cx="825500" cy="254000"/>
            <a:chOff x="3360" y="712"/>
            <a:chExt cx="520" cy="160"/>
          </a:xfrm>
        </p:grpSpPr>
        <p:sp>
          <p:nvSpPr>
            <p:cNvPr id="1198149" name="Line 69"/>
            <p:cNvSpPr>
              <a:spLocks noChangeShapeType="1"/>
            </p:cNvSpPr>
            <p:nvPr/>
          </p:nvSpPr>
          <p:spPr bwMode="auto">
            <a:xfrm>
              <a:off x="3368" y="864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98150" name="Line 70"/>
            <p:cNvSpPr>
              <a:spLocks noChangeShapeType="1"/>
            </p:cNvSpPr>
            <p:nvPr/>
          </p:nvSpPr>
          <p:spPr bwMode="auto">
            <a:xfrm>
              <a:off x="3360" y="728"/>
              <a:ext cx="0" cy="1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98151" name="Line 71"/>
            <p:cNvSpPr>
              <a:spLocks noChangeShapeType="1"/>
            </p:cNvSpPr>
            <p:nvPr/>
          </p:nvSpPr>
          <p:spPr bwMode="auto">
            <a:xfrm flipV="1">
              <a:off x="3648" y="712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98152" name="Line 72"/>
            <p:cNvSpPr>
              <a:spLocks noChangeShapeType="1"/>
            </p:cNvSpPr>
            <p:nvPr/>
          </p:nvSpPr>
          <p:spPr bwMode="auto">
            <a:xfrm>
              <a:off x="3656" y="720"/>
              <a:ext cx="2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1198153" name="Rectangle 73"/>
          <p:cNvSpPr>
            <a:spLocks noChangeArrowheads="1"/>
          </p:cNvSpPr>
          <p:nvPr/>
        </p:nvSpPr>
        <p:spPr bwMode="auto">
          <a:xfrm>
            <a:off x="6553200" y="3095625"/>
            <a:ext cx="8921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1"/>
                </a:solidFill>
              </a:rPr>
              <a:t>Cycle 7</a:t>
            </a:r>
          </a:p>
        </p:txBody>
      </p:sp>
      <p:sp>
        <p:nvSpPr>
          <p:cNvPr id="1198154" name="Line 74"/>
          <p:cNvSpPr>
            <a:spLocks noChangeShapeType="1"/>
          </p:cNvSpPr>
          <p:nvPr/>
        </p:nvSpPr>
        <p:spPr bwMode="auto">
          <a:xfrm flipV="1">
            <a:off x="6629400" y="3095625"/>
            <a:ext cx="0" cy="330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98155" name="Line 75"/>
          <p:cNvSpPr>
            <a:spLocks noChangeShapeType="1"/>
          </p:cNvSpPr>
          <p:nvPr/>
        </p:nvSpPr>
        <p:spPr bwMode="auto">
          <a:xfrm flipV="1">
            <a:off x="7467600" y="3095625"/>
            <a:ext cx="0" cy="330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98156" name="Line 76"/>
          <p:cNvSpPr>
            <a:spLocks noChangeShapeType="1"/>
          </p:cNvSpPr>
          <p:nvPr/>
        </p:nvSpPr>
        <p:spPr bwMode="auto">
          <a:xfrm flipV="1">
            <a:off x="8305800" y="3095625"/>
            <a:ext cx="0" cy="330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98157" name="Rectangle 77"/>
          <p:cNvSpPr>
            <a:spLocks noChangeArrowheads="1"/>
          </p:cNvSpPr>
          <p:nvPr/>
        </p:nvSpPr>
        <p:spPr bwMode="auto">
          <a:xfrm>
            <a:off x="5715000" y="3095625"/>
            <a:ext cx="8921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1"/>
                </a:solidFill>
              </a:rPr>
              <a:t>Cycle 6</a:t>
            </a:r>
          </a:p>
        </p:txBody>
      </p:sp>
      <p:sp>
        <p:nvSpPr>
          <p:cNvPr id="1198158" name="Rectangle 78"/>
          <p:cNvSpPr>
            <a:spLocks noChangeArrowheads="1"/>
          </p:cNvSpPr>
          <p:nvPr/>
        </p:nvSpPr>
        <p:spPr bwMode="auto">
          <a:xfrm>
            <a:off x="7391400" y="3095625"/>
            <a:ext cx="8921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1"/>
                </a:solidFill>
              </a:rPr>
              <a:t>Cycle 8</a:t>
            </a:r>
          </a:p>
        </p:txBody>
      </p:sp>
      <p:sp>
        <p:nvSpPr>
          <p:cNvPr id="1198159" name="Rectangle 79"/>
          <p:cNvSpPr>
            <a:spLocks noChangeArrowheads="1"/>
          </p:cNvSpPr>
          <p:nvPr/>
        </p:nvSpPr>
        <p:spPr bwMode="auto">
          <a:xfrm>
            <a:off x="609600" y="4419600"/>
            <a:ext cx="4540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>
                <a:solidFill>
                  <a:schemeClr val="tx1"/>
                </a:solidFill>
                <a:latin typeface="Courier New" pitchFamily="49" charset="0"/>
              </a:rPr>
              <a:t>sw</a:t>
            </a:r>
          </a:p>
        </p:txBody>
      </p:sp>
      <p:grpSp>
        <p:nvGrpSpPr>
          <p:cNvPr id="14" name="Group 81"/>
          <p:cNvGrpSpPr>
            <a:grpSpLocks/>
          </p:cNvGrpSpPr>
          <p:nvPr/>
        </p:nvGrpSpPr>
        <p:grpSpPr bwMode="auto">
          <a:xfrm>
            <a:off x="2438400" y="4391025"/>
            <a:ext cx="838200" cy="333375"/>
            <a:chOff x="1256" y="1004"/>
            <a:chExt cx="528" cy="210"/>
          </a:xfrm>
        </p:grpSpPr>
        <p:sp>
          <p:nvSpPr>
            <p:cNvPr id="1198162" name="Rectangle 82"/>
            <p:cNvSpPr>
              <a:spLocks noChangeArrowheads="1"/>
            </p:cNvSpPr>
            <p:nvPr/>
          </p:nvSpPr>
          <p:spPr bwMode="auto">
            <a:xfrm>
              <a:off x="1256" y="1016"/>
              <a:ext cx="512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98163" name="Rectangle 83"/>
            <p:cNvSpPr>
              <a:spLocks noChangeArrowheads="1"/>
            </p:cNvSpPr>
            <p:nvPr/>
          </p:nvSpPr>
          <p:spPr bwMode="auto">
            <a:xfrm>
              <a:off x="1293" y="1004"/>
              <a:ext cx="491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</a:rPr>
                <a:t>IFetch</a:t>
              </a:r>
            </a:p>
          </p:txBody>
        </p:sp>
      </p:grpSp>
      <p:sp>
        <p:nvSpPr>
          <p:cNvPr id="1198165" name="Rectangle 85"/>
          <p:cNvSpPr>
            <a:spLocks noChangeArrowheads="1"/>
          </p:cNvSpPr>
          <p:nvPr/>
        </p:nvSpPr>
        <p:spPr bwMode="auto">
          <a:xfrm>
            <a:off x="3276600" y="4410075"/>
            <a:ext cx="812800" cy="279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98166" name="Rectangle 86"/>
          <p:cNvSpPr>
            <a:spLocks noChangeArrowheads="1"/>
          </p:cNvSpPr>
          <p:nvPr/>
        </p:nvSpPr>
        <p:spPr bwMode="auto">
          <a:xfrm>
            <a:off x="3409950" y="4391025"/>
            <a:ext cx="5524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1"/>
                </a:solidFill>
              </a:rPr>
              <a:t>Dec</a:t>
            </a:r>
          </a:p>
        </p:txBody>
      </p:sp>
      <p:grpSp>
        <p:nvGrpSpPr>
          <p:cNvPr id="15" name="Group 87"/>
          <p:cNvGrpSpPr>
            <a:grpSpLocks/>
          </p:cNvGrpSpPr>
          <p:nvPr/>
        </p:nvGrpSpPr>
        <p:grpSpPr bwMode="auto">
          <a:xfrm>
            <a:off x="4114800" y="4391025"/>
            <a:ext cx="812800" cy="333375"/>
            <a:chOff x="2312" y="1004"/>
            <a:chExt cx="512" cy="210"/>
          </a:xfrm>
        </p:grpSpPr>
        <p:sp>
          <p:nvSpPr>
            <p:cNvPr id="1198168" name="Rectangle 88"/>
            <p:cNvSpPr>
              <a:spLocks noChangeArrowheads="1"/>
            </p:cNvSpPr>
            <p:nvPr/>
          </p:nvSpPr>
          <p:spPr bwMode="auto">
            <a:xfrm>
              <a:off x="2312" y="1016"/>
              <a:ext cx="512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98169" name="Rectangle 89"/>
            <p:cNvSpPr>
              <a:spLocks noChangeArrowheads="1"/>
            </p:cNvSpPr>
            <p:nvPr/>
          </p:nvSpPr>
          <p:spPr bwMode="auto">
            <a:xfrm>
              <a:off x="2387" y="1004"/>
              <a:ext cx="41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</a:rPr>
                <a:t>Exec</a:t>
              </a:r>
            </a:p>
          </p:txBody>
        </p:sp>
      </p:grpSp>
      <p:grpSp>
        <p:nvGrpSpPr>
          <p:cNvPr id="16" name="Group 90"/>
          <p:cNvGrpSpPr>
            <a:grpSpLocks/>
          </p:cNvGrpSpPr>
          <p:nvPr/>
        </p:nvGrpSpPr>
        <p:grpSpPr bwMode="auto">
          <a:xfrm>
            <a:off x="4953000" y="4391025"/>
            <a:ext cx="812800" cy="333375"/>
            <a:chOff x="2840" y="1004"/>
            <a:chExt cx="512" cy="210"/>
          </a:xfrm>
        </p:grpSpPr>
        <p:sp>
          <p:nvSpPr>
            <p:cNvPr id="1198171" name="Rectangle 91"/>
            <p:cNvSpPr>
              <a:spLocks noChangeArrowheads="1"/>
            </p:cNvSpPr>
            <p:nvPr/>
          </p:nvSpPr>
          <p:spPr bwMode="auto">
            <a:xfrm>
              <a:off x="2840" y="1016"/>
              <a:ext cx="512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98172" name="Rectangle 92"/>
            <p:cNvSpPr>
              <a:spLocks noChangeArrowheads="1"/>
            </p:cNvSpPr>
            <p:nvPr/>
          </p:nvSpPr>
          <p:spPr bwMode="auto">
            <a:xfrm>
              <a:off x="2915" y="1004"/>
              <a:ext cx="40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</a:rPr>
                <a:t>Mem</a:t>
              </a:r>
            </a:p>
          </p:txBody>
        </p:sp>
      </p:grpSp>
      <p:grpSp>
        <p:nvGrpSpPr>
          <p:cNvPr id="17" name="Group 93"/>
          <p:cNvGrpSpPr>
            <a:grpSpLocks/>
          </p:cNvGrpSpPr>
          <p:nvPr/>
        </p:nvGrpSpPr>
        <p:grpSpPr bwMode="auto">
          <a:xfrm>
            <a:off x="5791200" y="4391025"/>
            <a:ext cx="812800" cy="333375"/>
            <a:chOff x="3368" y="1004"/>
            <a:chExt cx="512" cy="210"/>
          </a:xfrm>
        </p:grpSpPr>
        <p:sp>
          <p:nvSpPr>
            <p:cNvPr id="1198174" name="Rectangle 94"/>
            <p:cNvSpPr>
              <a:spLocks noChangeArrowheads="1"/>
            </p:cNvSpPr>
            <p:nvPr/>
          </p:nvSpPr>
          <p:spPr bwMode="auto">
            <a:xfrm>
              <a:off x="3368" y="1016"/>
              <a:ext cx="512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98175" name="Rectangle 95"/>
            <p:cNvSpPr>
              <a:spLocks noChangeArrowheads="1"/>
            </p:cNvSpPr>
            <p:nvPr/>
          </p:nvSpPr>
          <p:spPr bwMode="auto">
            <a:xfrm>
              <a:off x="3443" y="100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 dirty="0"/>
                <a:t>WB</a:t>
              </a:r>
            </a:p>
          </p:txBody>
        </p:sp>
      </p:grpSp>
      <p:sp>
        <p:nvSpPr>
          <p:cNvPr id="1198176" name="Rectangle 96"/>
          <p:cNvSpPr>
            <a:spLocks noChangeArrowheads="1"/>
          </p:cNvSpPr>
          <p:nvPr/>
        </p:nvSpPr>
        <p:spPr bwMode="auto">
          <a:xfrm>
            <a:off x="609600" y="4876800"/>
            <a:ext cx="8921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R-type</a:t>
            </a:r>
          </a:p>
        </p:txBody>
      </p:sp>
      <p:grpSp>
        <p:nvGrpSpPr>
          <p:cNvPr id="18" name="Group 98"/>
          <p:cNvGrpSpPr>
            <a:grpSpLocks/>
          </p:cNvGrpSpPr>
          <p:nvPr/>
        </p:nvGrpSpPr>
        <p:grpSpPr bwMode="auto">
          <a:xfrm>
            <a:off x="3276600" y="4848225"/>
            <a:ext cx="838200" cy="333375"/>
            <a:chOff x="1256" y="1004"/>
            <a:chExt cx="528" cy="210"/>
          </a:xfrm>
        </p:grpSpPr>
        <p:sp>
          <p:nvSpPr>
            <p:cNvPr id="1198179" name="Rectangle 99"/>
            <p:cNvSpPr>
              <a:spLocks noChangeArrowheads="1"/>
            </p:cNvSpPr>
            <p:nvPr/>
          </p:nvSpPr>
          <p:spPr bwMode="auto">
            <a:xfrm>
              <a:off x="1256" y="1016"/>
              <a:ext cx="512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98180" name="Rectangle 100"/>
            <p:cNvSpPr>
              <a:spLocks noChangeArrowheads="1"/>
            </p:cNvSpPr>
            <p:nvPr/>
          </p:nvSpPr>
          <p:spPr bwMode="auto">
            <a:xfrm>
              <a:off x="1293" y="1004"/>
              <a:ext cx="491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 dirty="0" err="1">
                  <a:solidFill>
                    <a:schemeClr val="tx1"/>
                  </a:solidFill>
                </a:rPr>
                <a:t>IFetch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198182" name="Rectangle 102"/>
          <p:cNvSpPr>
            <a:spLocks noChangeArrowheads="1"/>
          </p:cNvSpPr>
          <p:nvPr/>
        </p:nvSpPr>
        <p:spPr bwMode="auto">
          <a:xfrm>
            <a:off x="4114800" y="4867275"/>
            <a:ext cx="812800" cy="279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98183" name="Rectangle 103"/>
          <p:cNvSpPr>
            <a:spLocks noChangeArrowheads="1"/>
          </p:cNvSpPr>
          <p:nvPr/>
        </p:nvSpPr>
        <p:spPr bwMode="auto">
          <a:xfrm>
            <a:off x="4248150" y="4848225"/>
            <a:ext cx="5524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Dec</a:t>
            </a:r>
          </a:p>
        </p:txBody>
      </p:sp>
      <p:grpSp>
        <p:nvGrpSpPr>
          <p:cNvPr id="19" name="Group 104"/>
          <p:cNvGrpSpPr>
            <a:grpSpLocks/>
          </p:cNvGrpSpPr>
          <p:nvPr/>
        </p:nvGrpSpPr>
        <p:grpSpPr bwMode="auto">
          <a:xfrm>
            <a:off x="4953000" y="4848225"/>
            <a:ext cx="812800" cy="333375"/>
            <a:chOff x="2312" y="1004"/>
            <a:chExt cx="512" cy="210"/>
          </a:xfrm>
        </p:grpSpPr>
        <p:sp>
          <p:nvSpPr>
            <p:cNvPr id="1198185" name="Rectangle 105"/>
            <p:cNvSpPr>
              <a:spLocks noChangeArrowheads="1"/>
            </p:cNvSpPr>
            <p:nvPr/>
          </p:nvSpPr>
          <p:spPr bwMode="auto">
            <a:xfrm>
              <a:off x="2312" y="1016"/>
              <a:ext cx="512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98186" name="Rectangle 106"/>
            <p:cNvSpPr>
              <a:spLocks noChangeArrowheads="1"/>
            </p:cNvSpPr>
            <p:nvPr/>
          </p:nvSpPr>
          <p:spPr bwMode="auto">
            <a:xfrm>
              <a:off x="2387" y="1004"/>
              <a:ext cx="41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</a:rPr>
                <a:t>Exec</a:t>
              </a:r>
            </a:p>
          </p:txBody>
        </p:sp>
      </p:grpSp>
      <p:grpSp>
        <p:nvGrpSpPr>
          <p:cNvPr id="20" name="Group 107"/>
          <p:cNvGrpSpPr>
            <a:grpSpLocks/>
          </p:cNvGrpSpPr>
          <p:nvPr/>
        </p:nvGrpSpPr>
        <p:grpSpPr bwMode="auto">
          <a:xfrm>
            <a:off x="5791200" y="4848225"/>
            <a:ext cx="812800" cy="333375"/>
            <a:chOff x="2840" y="1004"/>
            <a:chExt cx="512" cy="210"/>
          </a:xfrm>
        </p:grpSpPr>
        <p:sp>
          <p:nvSpPr>
            <p:cNvPr id="1198188" name="Rectangle 108"/>
            <p:cNvSpPr>
              <a:spLocks noChangeArrowheads="1"/>
            </p:cNvSpPr>
            <p:nvPr/>
          </p:nvSpPr>
          <p:spPr bwMode="auto">
            <a:xfrm>
              <a:off x="2840" y="1016"/>
              <a:ext cx="512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98189" name="Rectangle 109"/>
            <p:cNvSpPr>
              <a:spLocks noChangeArrowheads="1"/>
            </p:cNvSpPr>
            <p:nvPr/>
          </p:nvSpPr>
          <p:spPr bwMode="auto">
            <a:xfrm>
              <a:off x="2915" y="1004"/>
              <a:ext cx="40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/>
                <a:t>Mem</a:t>
              </a:r>
            </a:p>
          </p:txBody>
        </p:sp>
      </p:grpSp>
      <p:grpSp>
        <p:nvGrpSpPr>
          <p:cNvPr id="21" name="Group 110"/>
          <p:cNvGrpSpPr>
            <a:grpSpLocks/>
          </p:cNvGrpSpPr>
          <p:nvPr/>
        </p:nvGrpSpPr>
        <p:grpSpPr bwMode="auto">
          <a:xfrm>
            <a:off x="6629400" y="4848225"/>
            <a:ext cx="812800" cy="333375"/>
            <a:chOff x="3368" y="1004"/>
            <a:chExt cx="512" cy="210"/>
          </a:xfrm>
        </p:grpSpPr>
        <p:sp>
          <p:nvSpPr>
            <p:cNvPr id="1198191" name="Rectangle 111"/>
            <p:cNvSpPr>
              <a:spLocks noChangeArrowheads="1"/>
            </p:cNvSpPr>
            <p:nvPr/>
          </p:nvSpPr>
          <p:spPr bwMode="auto">
            <a:xfrm>
              <a:off x="3368" y="1016"/>
              <a:ext cx="512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98192" name="Rectangle 112"/>
            <p:cNvSpPr>
              <a:spLocks noChangeArrowheads="1"/>
            </p:cNvSpPr>
            <p:nvPr/>
          </p:nvSpPr>
          <p:spPr bwMode="auto">
            <a:xfrm>
              <a:off x="3443" y="100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</a:rPr>
                <a:t>WB</a:t>
              </a:r>
            </a:p>
          </p:txBody>
        </p:sp>
      </p:grpSp>
      <p:sp>
        <p:nvSpPr>
          <p:cNvPr id="1198193" name="Rectangle 113"/>
          <p:cNvSpPr>
            <a:spLocks noChangeArrowheads="1"/>
          </p:cNvSpPr>
          <p:nvPr/>
        </p:nvSpPr>
        <p:spPr bwMode="auto">
          <a:xfrm>
            <a:off x="457200" y="5562600"/>
            <a:ext cx="8305800" cy="627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1146175" lvl="2" indent="-176213">
              <a:lnSpc>
                <a:spcPct val="85000"/>
              </a:lnSpc>
              <a:spcBef>
                <a:spcPct val="40000"/>
              </a:spcBef>
              <a:buClr>
                <a:schemeClr val="accent1"/>
              </a:buClr>
              <a:buSzPct val="100000"/>
              <a:buFontTx/>
              <a:buChar char="-"/>
            </a:pPr>
            <a:r>
              <a:rPr lang="en-US" b="1" dirty="0">
                <a:solidFill>
                  <a:schemeClr val="tx1"/>
                </a:solidFill>
              </a:rPr>
              <a:t>clock cycle </a:t>
            </a:r>
            <a:r>
              <a:rPr lang="en-US" dirty="0">
                <a:solidFill>
                  <a:schemeClr val="tx1"/>
                </a:solidFill>
              </a:rPr>
              <a:t>(pipeline stage time) is limited by the </a:t>
            </a:r>
            <a:r>
              <a:rPr lang="en-US" b="1" dirty="0">
                <a:solidFill>
                  <a:schemeClr val="tx1"/>
                </a:solidFill>
              </a:rPr>
              <a:t>slowest</a:t>
            </a:r>
            <a:r>
              <a:rPr lang="en-US" dirty="0">
                <a:solidFill>
                  <a:schemeClr val="tx1"/>
                </a:solidFill>
              </a:rPr>
              <a:t> stage</a:t>
            </a:r>
          </a:p>
          <a:p>
            <a:pPr marL="1146175" lvl="2" indent="-176213">
              <a:lnSpc>
                <a:spcPct val="85000"/>
              </a:lnSpc>
              <a:spcBef>
                <a:spcPct val="40000"/>
              </a:spcBef>
              <a:buClr>
                <a:schemeClr val="accent1"/>
              </a:buClr>
              <a:buSzPct val="100000"/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for some instructions, some stages are </a:t>
            </a:r>
            <a:r>
              <a:rPr lang="en-US" dirty="0"/>
              <a:t>wasted</a:t>
            </a:r>
            <a:r>
              <a:rPr lang="en-US" dirty="0">
                <a:solidFill>
                  <a:schemeClr val="tx1"/>
                </a:solidFill>
              </a:rPr>
              <a:t> cycles</a:t>
            </a:r>
          </a:p>
        </p:txBody>
      </p:sp>
      <p:sp>
        <p:nvSpPr>
          <p:cNvPr id="108" name="Slide Number Placeholder 10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1B89B9-A634-43DB-BA68-EB47C349C293}" type="slidenum">
              <a:rPr lang="en-CA" smtClean="0"/>
              <a:pPr/>
              <a:t>13</a:t>
            </a:fld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9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7299" name="Rectangle 3"/>
          <p:cNvSpPr>
            <a:spLocks noGrp="1" noChangeArrowheads="1"/>
          </p:cNvSpPr>
          <p:nvPr>
            <p:ph type="title"/>
          </p:nvPr>
        </p:nvSpPr>
        <p:spPr>
          <a:xfrm>
            <a:off x="652463" y="304800"/>
            <a:ext cx="5622925" cy="422275"/>
          </a:xfrm>
          <a:noFill/>
          <a:ln/>
        </p:spPr>
        <p:txBody>
          <a:bodyPr wrap="none"/>
          <a:lstStyle/>
          <a:p>
            <a:r>
              <a:rPr lang="en-US"/>
              <a:t>Why Pipeline? For Performance!</a:t>
            </a:r>
          </a:p>
        </p:txBody>
      </p:sp>
      <p:grpSp>
        <p:nvGrpSpPr>
          <p:cNvPr id="2" name="Group 189"/>
          <p:cNvGrpSpPr/>
          <p:nvPr/>
        </p:nvGrpSpPr>
        <p:grpSpPr>
          <a:xfrm>
            <a:off x="381000" y="2590800"/>
            <a:ext cx="8305801" cy="3563938"/>
            <a:chOff x="328613" y="838200"/>
            <a:chExt cx="8358187" cy="5164138"/>
          </a:xfrm>
        </p:grpSpPr>
        <p:sp>
          <p:nvSpPr>
            <p:cNvPr id="1207298" name="Rectangle 2" descr="20%"/>
            <p:cNvSpPr>
              <a:spLocks noChangeArrowheads="1"/>
            </p:cNvSpPr>
            <p:nvPr/>
          </p:nvSpPr>
          <p:spPr bwMode="auto">
            <a:xfrm>
              <a:off x="4686300" y="1643063"/>
              <a:ext cx="685800" cy="4267200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chemeClr val="bg1"/>
              </a:bgClr>
            </a:patt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07300" name="Rectangle 4"/>
            <p:cNvSpPr>
              <a:spLocks noChangeArrowheads="1"/>
            </p:cNvSpPr>
            <p:nvPr/>
          </p:nvSpPr>
          <p:spPr bwMode="auto">
            <a:xfrm>
              <a:off x="328613" y="1906588"/>
              <a:ext cx="358775" cy="31099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i="1">
                  <a:solidFill>
                    <a:schemeClr val="tx1"/>
                  </a:solidFill>
                </a:rPr>
                <a:t>I</a:t>
              </a:r>
            </a:p>
            <a:p>
              <a:pPr algn="ctr"/>
              <a:r>
                <a:rPr lang="en-US" i="1">
                  <a:solidFill>
                    <a:schemeClr val="tx1"/>
                  </a:solidFill>
                </a:rPr>
                <a:t>n</a:t>
              </a:r>
            </a:p>
            <a:p>
              <a:pPr algn="ctr"/>
              <a:r>
                <a:rPr lang="en-US" i="1">
                  <a:solidFill>
                    <a:schemeClr val="tx1"/>
                  </a:solidFill>
                </a:rPr>
                <a:t>s</a:t>
              </a:r>
            </a:p>
            <a:p>
              <a:pPr algn="ctr"/>
              <a:r>
                <a:rPr lang="en-US" i="1">
                  <a:solidFill>
                    <a:schemeClr val="tx1"/>
                  </a:solidFill>
                </a:rPr>
                <a:t>t</a:t>
              </a:r>
            </a:p>
            <a:p>
              <a:pPr algn="ctr"/>
              <a:r>
                <a:rPr lang="en-US" i="1">
                  <a:solidFill>
                    <a:schemeClr val="tx1"/>
                  </a:solidFill>
                </a:rPr>
                <a:t>r.</a:t>
              </a:r>
            </a:p>
            <a:p>
              <a:pPr algn="ctr"/>
              <a:endParaRPr lang="en-US" i="1">
                <a:solidFill>
                  <a:schemeClr val="tx1"/>
                </a:solidFill>
              </a:endParaRPr>
            </a:p>
            <a:p>
              <a:pPr algn="ctr"/>
              <a:r>
                <a:rPr lang="en-US" i="1">
                  <a:solidFill>
                    <a:schemeClr val="tx1"/>
                  </a:solidFill>
                </a:rPr>
                <a:t>O</a:t>
              </a:r>
            </a:p>
            <a:p>
              <a:pPr algn="ctr"/>
              <a:r>
                <a:rPr lang="en-US" i="1">
                  <a:solidFill>
                    <a:schemeClr val="tx1"/>
                  </a:solidFill>
                </a:rPr>
                <a:t>r</a:t>
              </a:r>
            </a:p>
            <a:p>
              <a:pPr algn="ctr"/>
              <a:r>
                <a:rPr lang="en-US" i="1">
                  <a:solidFill>
                    <a:schemeClr val="tx1"/>
                  </a:solidFill>
                </a:rPr>
                <a:t>d</a:t>
              </a:r>
            </a:p>
            <a:p>
              <a:pPr algn="ctr"/>
              <a:r>
                <a:rPr lang="en-US" i="1">
                  <a:solidFill>
                    <a:schemeClr val="tx1"/>
                  </a:solidFill>
                </a:rPr>
                <a:t>e</a:t>
              </a:r>
            </a:p>
            <a:p>
              <a:pPr algn="ctr"/>
              <a:r>
                <a:rPr lang="en-US" i="1">
                  <a:solidFill>
                    <a:schemeClr val="tx1"/>
                  </a:solidFill>
                </a:rPr>
                <a:t>r</a:t>
              </a:r>
            </a:p>
          </p:txBody>
        </p:sp>
        <p:sp>
          <p:nvSpPr>
            <p:cNvPr id="1207301" name="Line 5"/>
            <p:cNvSpPr>
              <a:spLocks noChangeShapeType="1"/>
            </p:cNvSpPr>
            <p:nvPr/>
          </p:nvSpPr>
          <p:spPr bwMode="auto">
            <a:xfrm>
              <a:off x="1447800" y="1300163"/>
              <a:ext cx="63119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07302" name="Rectangle 6"/>
            <p:cNvSpPr>
              <a:spLocks noChangeArrowheads="1"/>
            </p:cNvSpPr>
            <p:nvPr/>
          </p:nvSpPr>
          <p:spPr bwMode="auto">
            <a:xfrm>
              <a:off x="3581400" y="838200"/>
              <a:ext cx="2124075" cy="3635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i="1" dirty="0">
                  <a:solidFill>
                    <a:schemeClr val="tx1"/>
                  </a:solidFill>
                </a:rPr>
                <a:t>Time (clock cycles)</a:t>
              </a:r>
            </a:p>
          </p:txBody>
        </p:sp>
        <p:sp>
          <p:nvSpPr>
            <p:cNvPr id="1207303" name="Rectangle 7"/>
            <p:cNvSpPr>
              <a:spLocks noChangeArrowheads="1"/>
            </p:cNvSpPr>
            <p:nvPr/>
          </p:nvSpPr>
          <p:spPr bwMode="auto">
            <a:xfrm>
              <a:off x="762000" y="1752600"/>
              <a:ext cx="925513" cy="4540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</a:rPr>
                <a:t>Inst 0</a:t>
              </a:r>
            </a:p>
          </p:txBody>
        </p:sp>
        <p:sp>
          <p:nvSpPr>
            <p:cNvPr id="1207304" name="Rectangle 8"/>
            <p:cNvSpPr>
              <a:spLocks noChangeArrowheads="1"/>
            </p:cNvSpPr>
            <p:nvPr/>
          </p:nvSpPr>
          <p:spPr bwMode="auto">
            <a:xfrm>
              <a:off x="762000" y="2590800"/>
              <a:ext cx="925513" cy="4540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</a:rPr>
                <a:t>Inst 1</a:t>
              </a:r>
            </a:p>
          </p:txBody>
        </p:sp>
        <p:sp>
          <p:nvSpPr>
            <p:cNvPr id="1207305" name="Rectangle 9"/>
            <p:cNvSpPr>
              <a:spLocks noChangeArrowheads="1"/>
            </p:cNvSpPr>
            <p:nvPr/>
          </p:nvSpPr>
          <p:spPr bwMode="auto">
            <a:xfrm>
              <a:off x="762000" y="3471863"/>
              <a:ext cx="925513" cy="4540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</a:rPr>
                <a:t>Inst 2</a:t>
              </a:r>
            </a:p>
          </p:txBody>
        </p:sp>
        <p:sp>
          <p:nvSpPr>
            <p:cNvPr id="1207306" name="Rectangle 10"/>
            <p:cNvSpPr>
              <a:spLocks noChangeArrowheads="1"/>
            </p:cNvSpPr>
            <p:nvPr/>
          </p:nvSpPr>
          <p:spPr bwMode="auto">
            <a:xfrm>
              <a:off x="762000" y="5181600"/>
              <a:ext cx="925513" cy="4540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</a:rPr>
                <a:t>Inst 4</a:t>
              </a:r>
            </a:p>
          </p:txBody>
        </p:sp>
        <p:sp>
          <p:nvSpPr>
            <p:cNvPr id="1207307" name="Line 11"/>
            <p:cNvSpPr>
              <a:spLocks noChangeShapeType="1"/>
            </p:cNvSpPr>
            <p:nvPr/>
          </p:nvSpPr>
          <p:spPr bwMode="auto">
            <a:xfrm>
              <a:off x="2628900" y="1427163"/>
              <a:ext cx="0" cy="4470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07308" name="Line 12"/>
            <p:cNvSpPr>
              <a:spLocks noChangeShapeType="1"/>
            </p:cNvSpPr>
            <p:nvPr/>
          </p:nvSpPr>
          <p:spPr bwMode="auto">
            <a:xfrm>
              <a:off x="3314700" y="1427163"/>
              <a:ext cx="0" cy="4470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07309" name="Line 13"/>
            <p:cNvSpPr>
              <a:spLocks noChangeShapeType="1"/>
            </p:cNvSpPr>
            <p:nvPr/>
          </p:nvSpPr>
          <p:spPr bwMode="auto">
            <a:xfrm>
              <a:off x="4000500" y="1427163"/>
              <a:ext cx="0" cy="4470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07310" name="Line 14"/>
            <p:cNvSpPr>
              <a:spLocks noChangeShapeType="1"/>
            </p:cNvSpPr>
            <p:nvPr/>
          </p:nvSpPr>
          <p:spPr bwMode="auto">
            <a:xfrm>
              <a:off x="4686300" y="1427163"/>
              <a:ext cx="0" cy="4470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07311" name="Line 15"/>
            <p:cNvSpPr>
              <a:spLocks noChangeShapeType="1"/>
            </p:cNvSpPr>
            <p:nvPr/>
          </p:nvSpPr>
          <p:spPr bwMode="auto">
            <a:xfrm>
              <a:off x="5372100" y="1427163"/>
              <a:ext cx="0" cy="4470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07312" name="Line 16"/>
            <p:cNvSpPr>
              <a:spLocks noChangeShapeType="1"/>
            </p:cNvSpPr>
            <p:nvPr/>
          </p:nvSpPr>
          <p:spPr bwMode="auto">
            <a:xfrm>
              <a:off x="6057900" y="1427163"/>
              <a:ext cx="0" cy="4470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07313" name="Line 17"/>
            <p:cNvSpPr>
              <a:spLocks noChangeShapeType="1"/>
            </p:cNvSpPr>
            <p:nvPr/>
          </p:nvSpPr>
          <p:spPr bwMode="auto">
            <a:xfrm>
              <a:off x="6743700" y="1427163"/>
              <a:ext cx="0" cy="4470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07314" name="Line 18"/>
            <p:cNvSpPr>
              <a:spLocks noChangeShapeType="1"/>
            </p:cNvSpPr>
            <p:nvPr/>
          </p:nvSpPr>
          <p:spPr bwMode="auto">
            <a:xfrm>
              <a:off x="7429500" y="1427163"/>
              <a:ext cx="0" cy="4470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07315" name="Rectangle 19"/>
            <p:cNvSpPr>
              <a:spLocks noChangeArrowheads="1"/>
            </p:cNvSpPr>
            <p:nvPr/>
          </p:nvSpPr>
          <p:spPr bwMode="auto">
            <a:xfrm>
              <a:off x="762000" y="4310063"/>
              <a:ext cx="925513" cy="4540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</a:rPr>
                <a:t>Inst 3</a:t>
              </a:r>
            </a:p>
          </p:txBody>
        </p:sp>
        <p:sp>
          <p:nvSpPr>
            <p:cNvPr id="1207316" name="Line 20"/>
            <p:cNvSpPr>
              <a:spLocks noChangeShapeType="1"/>
            </p:cNvSpPr>
            <p:nvPr/>
          </p:nvSpPr>
          <p:spPr bwMode="auto">
            <a:xfrm>
              <a:off x="685800" y="1828800"/>
              <a:ext cx="0" cy="3886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3" name="Group 21"/>
            <p:cNvGrpSpPr>
              <a:grpSpLocks/>
            </p:cNvGrpSpPr>
            <p:nvPr/>
          </p:nvGrpSpPr>
          <p:grpSpPr bwMode="auto">
            <a:xfrm>
              <a:off x="2071688" y="1676401"/>
              <a:ext cx="3341688" cy="763588"/>
              <a:chOff x="1571" y="1152"/>
              <a:chExt cx="2105" cy="481"/>
            </a:xfrm>
          </p:grpSpPr>
          <p:grpSp>
            <p:nvGrpSpPr>
              <p:cNvPr id="4" name="Group 22"/>
              <p:cNvGrpSpPr>
                <a:grpSpLocks/>
              </p:cNvGrpSpPr>
              <p:nvPr/>
            </p:nvGrpSpPr>
            <p:grpSpPr bwMode="auto">
              <a:xfrm>
                <a:off x="2487" y="1152"/>
                <a:ext cx="223" cy="481"/>
                <a:chOff x="2207" y="1413"/>
                <a:chExt cx="223" cy="481"/>
              </a:xfrm>
            </p:grpSpPr>
            <p:sp>
              <p:nvSpPr>
                <p:cNvPr id="1207319" name="Freeform 23"/>
                <p:cNvSpPr>
                  <a:spLocks/>
                </p:cNvSpPr>
                <p:nvPr/>
              </p:nvSpPr>
              <p:spPr bwMode="auto">
                <a:xfrm>
                  <a:off x="2217" y="1413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207320" name="Rectangle 24"/>
                <p:cNvSpPr>
                  <a:spLocks noChangeArrowheads="1"/>
                </p:cNvSpPr>
                <p:nvPr/>
              </p:nvSpPr>
              <p:spPr bwMode="auto">
                <a:xfrm rot="5400000">
                  <a:off x="2124" y="1532"/>
                  <a:ext cx="376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600" b="1" dirty="0">
                      <a:solidFill>
                        <a:schemeClr val="tx1"/>
                      </a:solidFill>
                    </a:rPr>
                    <a:t>ALU</a:t>
                  </a:r>
                </a:p>
              </p:txBody>
            </p:sp>
          </p:grpSp>
          <p:grpSp>
            <p:nvGrpSpPr>
              <p:cNvPr id="5" name="Group 25"/>
              <p:cNvGrpSpPr>
                <a:grpSpLocks/>
              </p:cNvGrpSpPr>
              <p:nvPr/>
            </p:nvGrpSpPr>
            <p:grpSpPr bwMode="auto">
              <a:xfrm>
                <a:off x="1571" y="1248"/>
                <a:ext cx="340" cy="309"/>
                <a:chOff x="1291" y="1509"/>
                <a:chExt cx="340" cy="309"/>
              </a:xfrm>
            </p:grpSpPr>
            <p:sp>
              <p:nvSpPr>
                <p:cNvPr id="1207322" name="Rectangle 26"/>
                <p:cNvSpPr>
                  <a:spLocks noChangeArrowheads="1"/>
                </p:cNvSpPr>
                <p:nvPr/>
              </p:nvSpPr>
              <p:spPr bwMode="auto">
                <a:xfrm>
                  <a:off x="1298" y="1511"/>
                  <a:ext cx="225" cy="30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/>
                  <a:r>
                    <a:rPr lang="en-US" sz="1600" b="1" dirty="0" smtClean="0">
                      <a:solidFill>
                        <a:schemeClr val="tx1"/>
                      </a:solidFill>
                    </a:rPr>
                    <a:t>I$</a:t>
                  </a:r>
                  <a:endParaRPr lang="en-US" sz="1600" b="1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6" name="Group 27"/>
                <p:cNvGrpSpPr>
                  <a:grpSpLocks/>
                </p:cNvGrpSpPr>
                <p:nvPr/>
              </p:nvGrpSpPr>
              <p:grpSpPr bwMode="auto">
                <a:xfrm>
                  <a:off x="1291" y="1509"/>
                  <a:ext cx="340" cy="289"/>
                  <a:chOff x="1291" y="1509"/>
                  <a:chExt cx="340" cy="289"/>
                </a:xfrm>
              </p:grpSpPr>
              <p:sp>
                <p:nvSpPr>
                  <p:cNvPr id="1207324" name="Freeform 28"/>
                  <p:cNvSpPr>
                    <a:spLocks/>
                  </p:cNvSpPr>
                  <p:nvPr/>
                </p:nvSpPr>
                <p:spPr bwMode="auto">
                  <a:xfrm>
                    <a:off x="1291" y="1509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1207325" name="Freeform 29"/>
                  <p:cNvSpPr>
                    <a:spLocks/>
                  </p:cNvSpPr>
                  <p:nvPr/>
                </p:nvSpPr>
                <p:spPr bwMode="auto">
                  <a:xfrm>
                    <a:off x="1460" y="1509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CA"/>
                  </a:p>
                </p:txBody>
              </p:sp>
            </p:grpSp>
          </p:grpSp>
          <p:sp>
            <p:nvSpPr>
              <p:cNvPr id="1207326" name="Rectangle 30"/>
              <p:cNvSpPr>
                <a:spLocks noChangeArrowheads="1"/>
              </p:cNvSpPr>
              <p:nvPr/>
            </p:nvSpPr>
            <p:spPr bwMode="auto">
              <a:xfrm>
                <a:off x="2012" y="1255"/>
                <a:ext cx="355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</a:rPr>
                  <a:t>Reg</a:t>
                </a:r>
              </a:p>
            </p:txBody>
          </p:sp>
          <p:grpSp>
            <p:nvGrpSpPr>
              <p:cNvPr id="7" name="Group 31"/>
              <p:cNvGrpSpPr>
                <a:grpSpLocks/>
              </p:cNvGrpSpPr>
              <p:nvPr/>
            </p:nvGrpSpPr>
            <p:grpSpPr bwMode="auto">
              <a:xfrm>
                <a:off x="2031" y="1248"/>
                <a:ext cx="296" cy="289"/>
                <a:chOff x="1751" y="1509"/>
                <a:chExt cx="296" cy="289"/>
              </a:xfrm>
            </p:grpSpPr>
            <p:sp>
              <p:nvSpPr>
                <p:cNvPr id="1207328" name="Freeform 32"/>
                <p:cNvSpPr>
                  <a:spLocks/>
                </p:cNvSpPr>
                <p:nvPr/>
              </p:nvSpPr>
              <p:spPr bwMode="auto">
                <a:xfrm>
                  <a:off x="1751" y="1509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207329" name="Freeform 33"/>
                <p:cNvSpPr>
                  <a:spLocks/>
                </p:cNvSpPr>
                <p:nvPr/>
              </p:nvSpPr>
              <p:spPr bwMode="auto">
                <a:xfrm>
                  <a:off x="1899" y="1509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sp>
            <p:nvSpPr>
              <p:cNvPr id="1207330" name="Line 34"/>
              <p:cNvSpPr>
                <a:spLocks noChangeShapeType="1"/>
              </p:cNvSpPr>
              <p:nvPr/>
            </p:nvSpPr>
            <p:spPr bwMode="auto">
              <a:xfrm>
                <a:off x="1916" y="1392"/>
                <a:ext cx="11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07331" name="Freeform 35"/>
              <p:cNvSpPr>
                <a:spLocks/>
              </p:cNvSpPr>
              <p:nvPr/>
            </p:nvSpPr>
            <p:spPr bwMode="auto">
              <a:xfrm>
                <a:off x="1984" y="1296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07332" name="Line 36"/>
              <p:cNvSpPr>
                <a:spLocks noChangeShapeType="1"/>
              </p:cNvSpPr>
              <p:nvPr/>
            </p:nvSpPr>
            <p:spPr bwMode="auto">
              <a:xfrm>
                <a:off x="2332" y="1296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07333" name="Rectangle 37"/>
              <p:cNvSpPr>
                <a:spLocks noChangeArrowheads="1"/>
              </p:cNvSpPr>
              <p:nvPr/>
            </p:nvSpPr>
            <p:spPr bwMode="auto">
              <a:xfrm>
                <a:off x="2888" y="1250"/>
                <a:ext cx="281" cy="30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 dirty="0" smtClean="0">
                    <a:solidFill>
                      <a:schemeClr val="tx1"/>
                    </a:solidFill>
                  </a:rPr>
                  <a:t>D$</a:t>
                </a:r>
                <a:endParaRPr lang="en-US" sz="1600" b="1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8" name="Group 38"/>
              <p:cNvGrpSpPr>
                <a:grpSpLocks/>
              </p:cNvGrpSpPr>
              <p:nvPr/>
            </p:nvGrpSpPr>
            <p:grpSpPr bwMode="auto">
              <a:xfrm>
                <a:off x="2880" y="1248"/>
                <a:ext cx="325" cy="289"/>
                <a:chOff x="2600" y="1509"/>
                <a:chExt cx="325" cy="289"/>
              </a:xfrm>
            </p:grpSpPr>
            <p:sp>
              <p:nvSpPr>
                <p:cNvPr id="1207335" name="Freeform 39"/>
                <p:cNvSpPr>
                  <a:spLocks/>
                </p:cNvSpPr>
                <p:nvPr/>
              </p:nvSpPr>
              <p:spPr bwMode="auto">
                <a:xfrm>
                  <a:off x="2600" y="1509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207336" name="Freeform 40"/>
                <p:cNvSpPr>
                  <a:spLocks/>
                </p:cNvSpPr>
                <p:nvPr/>
              </p:nvSpPr>
              <p:spPr bwMode="auto">
                <a:xfrm>
                  <a:off x="2761" y="1509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sp>
            <p:nvSpPr>
              <p:cNvPr id="1207337" name="Rectangle 41"/>
              <p:cNvSpPr>
                <a:spLocks noChangeArrowheads="1"/>
              </p:cNvSpPr>
              <p:nvPr/>
            </p:nvSpPr>
            <p:spPr bwMode="auto">
              <a:xfrm>
                <a:off x="3321" y="1250"/>
                <a:ext cx="355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</a:rPr>
                  <a:t>Reg</a:t>
                </a:r>
              </a:p>
            </p:txBody>
          </p:sp>
          <p:grpSp>
            <p:nvGrpSpPr>
              <p:cNvPr id="9" name="Group 42"/>
              <p:cNvGrpSpPr>
                <a:grpSpLocks/>
              </p:cNvGrpSpPr>
              <p:nvPr/>
            </p:nvGrpSpPr>
            <p:grpSpPr bwMode="auto">
              <a:xfrm>
                <a:off x="3348" y="1248"/>
                <a:ext cx="284" cy="289"/>
                <a:chOff x="3068" y="1509"/>
                <a:chExt cx="284" cy="289"/>
              </a:xfrm>
            </p:grpSpPr>
            <p:sp>
              <p:nvSpPr>
                <p:cNvPr id="1207339" name="Freeform 43"/>
                <p:cNvSpPr>
                  <a:spLocks/>
                </p:cNvSpPr>
                <p:nvPr/>
              </p:nvSpPr>
              <p:spPr bwMode="auto">
                <a:xfrm>
                  <a:off x="3068" y="1509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207340" name="Freeform 44"/>
                <p:cNvSpPr>
                  <a:spLocks/>
                </p:cNvSpPr>
                <p:nvPr/>
              </p:nvSpPr>
              <p:spPr bwMode="auto">
                <a:xfrm>
                  <a:off x="3209" y="1509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sp>
            <p:nvSpPr>
              <p:cNvPr id="1207341" name="Line 45"/>
              <p:cNvSpPr>
                <a:spLocks noChangeShapeType="1"/>
              </p:cNvSpPr>
              <p:nvPr/>
            </p:nvSpPr>
            <p:spPr bwMode="auto">
              <a:xfrm>
                <a:off x="3201" y="1392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07342" name="Line 46"/>
              <p:cNvSpPr>
                <a:spLocks noChangeShapeType="1"/>
              </p:cNvSpPr>
              <p:nvPr/>
            </p:nvSpPr>
            <p:spPr bwMode="auto">
              <a:xfrm>
                <a:off x="2717" y="1392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07343" name="Line 47"/>
              <p:cNvSpPr>
                <a:spLocks noChangeShapeType="1"/>
              </p:cNvSpPr>
              <p:nvPr/>
            </p:nvSpPr>
            <p:spPr bwMode="auto">
              <a:xfrm>
                <a:off x="2332" y="1488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10" name="Group 54"/>
            <p:cNvGrpSpPr>
              <a:grpSpLocks/>
            </p:cNvGrpSpPr>
            <p:nvPr/>
          </p:nvGrpSpPr>
          <p:grpSpPr bwMode="auto">
            <a:xfrm>
              <a:off x="2757488" y="2514601"/>
              <a:ext cx="3341688" cy="763588"/>
              <a:chOff x="1571" y="1152"/>
              <a:chExt cx="2105" cy="481"/>
            </a:xfrm>
          </p:grpSpPr>
          <p:grpSp>
            <p:nvGrpSpPr>
              <p:cNvPr id="11" name="Group 55"/>
              <p:cNvGrpSpPr>
                <a:grpSpLocks/>
              </p:cNvGrpSpPr>
              <p:nvPr/>
            </p:nvGrpSpPr>
            <p:grpSpPr bwMode="auto">
              <a:xfrm>
                <a:off x="2487" y="1152"/>
                <a:ext cx="223" cy="481"/>
                <a:chOff x="2207" y="1413"/>
                <a:chExt cx="223" cy="481"/>
              </a:xfrm>
            </p:grpSpPr>
            <p:sp>
              <p:nvSpPr>
                <p:cNvPr id="1207352" name="Freeform 56"/>
                <p:cNvSpPr>
                  <a:spLocks/>
                </p:cNvSpPr>
                <p:nvPr/>
              </p:nvSpPr>
              <p:spPr bwMode="auto">
                <a:xfrm>
                  <a:off x="2217" y="1413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207353" name="Rectangle 57"/>
                <p:cNvSpPr>
                  <a:spLocks noChangeArrowheads="1"/>
                </p:cNvSpPr>
                <p:nvPr/>
              </p:nvSpPr>
              <p:spPr bwMode="auto">
                <a:xfrm rot="5400000">
                  <a:off x="2124" y="1532"/>
                  <a:ext cx="376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</a:rPr>
                    <a:t>ALU</a:t>
                  </a:r>
                </a:p>
              </p:txBody>
            </p:sp>
          </p:grpSp>
          <p:grpSp>
            <p:nvGrpSpPr>
              <p:cNvPr id="12" name="Group 58"/>
              <p:cNvGrpSpPr>
                <a:grpSpLocks/>
              </p:cNvGrpSpPr>
              <p:nvPr/>
            </p:nvGrpSpPr>
            <p:grpSpPr bwMode="auto">
              <a:xfrm>
                <a:off x="1571" y="1248"/>
                <a:ext cx="340" cy="309"/>
                <a:chOff x="1291" y="1509"/>
                <a:chExt cx="340" cy="309"/>
              </a:xfrm>
            </p:grpSpPr>
            <p:sp>
              <p:nvSpPr>
                <p:cNvPr id="1207355" name="Rectangle 59"/>
                <p:cNvSpPr>
                  <a:spLocks noChangeArrowheads="1"/>
                </p:cNvSpPr>
                <p:nvPr/>
              </p:nvSpPr>
              <p:spPr bwMode="auto">
                <a:xfrm>
                  <a:off x="1298" y="1511"/>
                  <a:ext cx="225" cy="30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/>
                  <a:r>
                    <a:rPr lang="en-US" sz="1600" b="1" dirty="0" smtClean="0">
                      <a:solidFill>
                        <a:schemeClr val="tx1"/>
                      </a:solidFill>
                    </a:rPr>
                    <a:t>I$</a:t>
                  </a:r>
                  <a:endParaRPr lang="en-US" sz="1600" b="1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3" name="Group 60"/>
                <p:cNvGrpSpPr>
                  <a:grpSpLocks/>
                </p:cNvGrpSpPr>
                <p:nvPr/>
              </p:nvGrpSpPr>
              <p:grpSpPr bwMode="auto">
                <a:xfrm>
                  <a:off x="1291" y="1509"/>
                  <a:ext cx="340" cy="289"/>
                  <a:chOff x="1291" y="1509"/>
                  <a:chExt cx="340" cy="289"/>
                </a:xfrm>
              </p:grpSpPr>
              <p:sp>
                <p:nvSpPr>
                  <p:cNvPr id="1207357" name="Freeform 61"/>
                  <p:cNvSpPr>
                    <a:spLocks/>
                  </p:cNvSpPr>
                  <p:nvPr/>
                </p:nvSpPr>
                <p:spPr bwMode="auto">
                  <a:xfrm>
                    <a:off x="1291" y="1509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1207358" name="Freeform 62"/>
                  <p:cNvSpPr>
                    <a:spLocks/>
                  </p:cNvSpPr>
                  <p:nvPr/>
                </p:nvSpPr>
                <p:spPr bwMode="auto">
                  <a:xfrm>
                    <a:off x="1460" y="1509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CA"/>
                  </a:p>
                </p:txBody>
              </p:sp>
            </p:grpSp>
          </p:grpSp>
          <p:sp>
            <p:nvSpPr>
              <p:cNvPr id="1207359" name="Rectangle 63"/>
              <p:cNvSpPr>
                <a:spLocks noChangeArrowheads="1"/>
              </p:cNvSpPr>
              <p:nvPr/>
            </p:nvSpPr>
            <p:spPr bwMode="auto">
              <a:xfrm>
                <a:off x="2012" y="1255"/>
                <a:ext cx="355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</a:rPr>
                  <a:t>Reg</a:t>
                </a:r>
              </a:p>
            </p:txBody>
          </p:sp>
          <p:grpSp>
            <p:nvGrpSpPr>
              <p:cNvPr id="14" name="Group 64"/>
              <p:cNvGrpSpPr>
                <a:grpSpLocks/>
              </p:cNvGrpSpPr>
              <p:nvPr/>
            </p:nvGrpSpPr>
            <p:grpSpPr bwMode="auto">
              <a:xfrm>
                <a:off x="2031" y="1248"/>
                <a:ext cx="296" cy="289"/>
                <a:chOff x="1751" y="1509"/>
                <a:chExt cx="296" cy="289"/>
              </a:xfrm>
            </p:grpSpPr>
            <p:sp>
              <p:nvSpPr>
                <p:cNvPr id="1207361" name="Freeform 65"/>
                <p:cNvSpPr>
                  <a:spLocks/>
                </p:cNvSpPr>
                <p:nvPr/>
              </p:nvSpPr>
              <p:spPr bwMode="auto">
                <a:xfrm>
                  <a:off x="1751" y="1509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207362" name="Freeform 66"/>
                <p:cNvSpPr>
                  <a:spLocks/>
                </p:cNvSpPr>
                <p:nvPr/>
              </p:nvSpPr>
              <p:spPr bwMode="auto">
                <a:xfrm>
                  <a:off x="1899" y="1509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sp>
            <p:nvSpPr>
              <p:cNvPr id="1207363" name="Line 67"/>
              <p:cNvSpPr>
                <a:spLocks noChangeShapeType="1"/>
              </p:cNvSpPr>
              <p:nvPr/>
            </p:nvSpPr>
            <p:spPr bwMode="auto">
              <a:xfrm>
                <a:off x="1916" y="1392"/>
                <a:ext cx="11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07364" name="Freeform 68"/>
              <p:cNvSpPr>
                <a:spLocks/>
              </p:cNvSpPr>
              <p:nvPr/>
            </p:nvSpPr>
            <p:spPr bwMode="auto">
              <a:xfrm>
                <a:off x="1984" y="1296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07365" name="Line 69"/>
              <p:cNvSpPr>
                <a:spLocks noChangeShapeType="1"/>
              </p:cNvSpPr>
              <p:nvPr/>
            </p:nvSpPr>
            <p:spPr bwMode="auto">
              <a:xfrm>
                <a:off x="2332" y="1296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07366" name="Rectangle 70"/>
              <p:cNvSpPr>
                <a:spLocks noChangeArrowheads="1"/>
              </p:cNvSpPr>
              <p:nvPr/>
            </p:nvSpPr>
            <p:spPr bwMode="auto">
              <a:xfrm>
                <a:off x="2891" y="1278"/>
                <a:ext cx="281" cy="30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 dirty="0" smtClean="0">
                    <a:solidFill>
                      <a:schemeClr val="tx1"/>
                    </a:solidFill>
                  </a:rPr>
                  <a:t>D$</a:t>
                </a:r>
                <a:endParaRPr lang="en-US" sz="1600" b="1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5" name="Group 71"/>
              <p:cNvGrpSpPr>
                <a:grpSpLocks/>
              </p:cNvGrpSpPr>
              <p:nvPr/>
            </p:nvGrpSpPr>
            <p:grpSpPr bwMode="auto">
              <a:xfrm>
                <a:off x="2880" y="1248"/>
                <a:ext cx="325" cy="289"/>
                <a:chOff x="2600" y="1509"/>
                <a:chExt cx="325" cy="289"/>
              </a:xfrm>
            </p:grpSpPr>
            <p:sp>
              <p:nvSpPr>
                <p:cNvPr id="1207368" name="Freeform 72"/>
                <p:cNvSpPr>
                  <a:spLocks/>
                </p:cNvSpPr>
                <p:nvPr/>
              </p:nvSpPr>
              <p:spPr bwMode="auto">
                <a:xfrm>
                  <a:off x="2600" y="1509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207369" name="Freeform 73"/>
                <p:cNvSpPr>
                  <a:spLocks/>
                </p:cNvSpPr>
                <p:nvPr/>
              </p:nvSpPr>
              <p:spPr bwMode="auto">
                <a:xfrm>
                  <a:off x="2761" y="1509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sp>
            <p:nvSpPr>
              <p:cNvPr id="1207370" name="Rectangle 74"/>
              <p:cNvSpPr>
                <a:spLocks noChangeArrowheads="1"/>
              </p:cNvSpPr>
              <p:nvPr/>
            </p:nvSpPr>
            <p:spPr bwMode="auto">
              <a:xfrm>
                <a:off x="3321" y="1250"/>
                <a:ext cx="355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</a:rPr>
                  <a:t>Reg</a:t>
                </a:r>
              </a:p>
            </p:txBody>
          </p:sp>
          <p:grpSp>
            <p:nvGrpSpPr>
              <p:cNvPr id="16" name="Group 75"/>
              <p:cNvGrpSpPr>
                <a:grpSpLocks/>
              </p:cNvGrpSpPr>
              <p:nvPr/>
            </p:nvGrpSpPr>
            <p:grpSpPr bwMode="auto">
              <a:xfrm>
                <a:off x="3348" y="1248"/>
                <a:ext cx="284" cy="289"/>
                <a:chOff x="3068" y="1509"/>
                <a:chExt cx="284" cy="289"/>
              </a:xfrm>
            </p:grpSpPr>
            <p:sp>
              <p:nvSpPr>
                <p:cNvPr id="1207372" name="Freeform 76"/>
                <p:cNvSpPr>
                  <a:spLocks/>
                </p:cNvSpPr>
                <p:nvPr/>
              </p:nvSpPr>
              <p:spPr bwMode="auto">
                <a:xfrm>
                  <a:off x="3068" y="1509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207373" name="Freeform 77"/>
                <p:cNvSpPr>
                  <a:spLocks/>
                </p:cNvSpPr>
                <p:nvPr/>
              </p:nvSpPr>
              <p:spPr bwMode="auto">
                <a:xfrm>
                  <a:off x="3209" y="1509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sp>
            <p:nvSpPr>
              <p:cNvPr id="1207374" name="Line 78"/>
              <p:cNvSpPr>
                <a:spLocks noChangeShapeType="1"/>
              </p:cNvSpPr>
              <p:nvPr/>
            </p:nvSpPr>
            <p:spPr bwMode="auto">
              <a:xfrm>
                <a:off x="3201" y="1392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07375" name="Line 79"/>
              <p:cNvSpPr>
                <a:spLocks noChangeShapeType="1"/>
              </p:cNvSpPr>
              <p:nvPr/>
            </p:nvSpPr>
            <p:spPr bwMode="auto">
              <a:xfrm>
                <a:off x="2717" y="1392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07376" name="Line 80"/>
              <p:cNvSpPr>
                <a:spLocks noChangeShapeType="1"/>
              </p:cNvSpPr>
              <p:nvPr/>
            </p:nvSpPr>
            <p:spPr bwMode="auto">
              <a:xfrm>
                <a:off x="2332" y="1488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17" name="Group 87"/>
            <p:cNvGrpSpPr>
              <a:grpSpLocks/>
            </p:cNvGrpSpPr>
            <p:nvPr/>
          </p:nvGrpSpPr>
          <p:grpSpPr bwMode="auto">
            <a:xfrm>
              <a:off x="3443288" y="3352801"/>
              <a:ext cx="3341688" cy="763588"/>
              <a:chOff x="1571" y="1152"/>
              <a:chExt cx="2105" cy="481"/>
            </a:xfrm>
          </p:grpSpPr>
          <p:grpSp>
            <p:nvGrpSpPr>
              <p:cNvPr id="18" name="Group 88"/>
              <p:cNvGrpSpPr>
                <a:grpSpLocks/>
              </p:cNvGrpSpPr>
              <p:nvPr/>
            </p:nvGrpSpPr>
            <p:grpSpPr bwMode="auto">
              <a:xfrm>
                <a:off x="2487" y="1152"/>
                <a:ext cx="223" cy="481"/>
                <a:chOff x="2207" y="1413"/>
                <a:chExt cx="223" cy="481"/>
              </a:xfrm>
            </p:grpSpPr>
            <p:sp>
              <p:nvSpPr>
                <p:cNvPr id="1207385" name="Freeform 89"/>
                <p:cNvSpPr>
                  <a:spLocks/>
                </p:cNvSpPr>
                <p:nvPr/>
              </p:nvSpPr>
              <p:spPr bwMode="auto">
                <a:xfrm>
                  <a:off x="2217" y="1413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207386" name="Rectangle 90"/>
                <p:cNvSpPr>
                  <a:spLocks noChangeArrowheads="1"/>
                </p:cNvSpPr>
                <p:nvPr/>
              </p:nvSpPr>
              <p:spPr bwMode="auto">
                <a:xfrm rot="5400000">
                  <a:off x="2124" y="1532"/>
                  <a:ext cx="376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</a:rPr>
                    <a:t>ALU</a:t>
                  </a:r>
                </a:p>
              </p:txBody>
            </p:sp>
          </p:grpSp>
          <p:grpSp>
            <p:nvGrpSpPr>
              <p:cNvPr id="19" name="Group 91"/>
              <p:cNvGrpSpPr>
                <a:grpSpLocks/>
              </p:cNvGrpSpPr>
              <p:nvPr/>
            </p:nvGrpSpPr>
            <p:grpSpPr bwMode="auto">
              <a:xfrm>
                <a:off x="1571" y="1248"/>
                <a:ext cx="340" cy="309"/>
                <a:chOff x="1291" y="1509"/>
                <a:chExt cx="340" cy="309"/>
              </a:xfrm>
            </p:grpSpPr>
            <p:sp>
              <p:nvSpPr>
                <p:cNvPr id="1207388" name="Rectangle 92"/>
                <p:cNvSpPr>
                  <a:spLocks noChangeArrowheads="1"/>
                </p:cNvSpPr>
                <p:nvPr/>
              </p:nvSpPr>
              <p:spPr bwMode="auto">
                <a:xfrm>
                  <a:off x="1298" y="1511"/>
                  <a:ext cx="225" cy="30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/>
                  <a:r>
                    <a:rPr lang="en-US" sz="1600" b="1" dirty="0" smtClean="0">
                      <a:solidFill>
                        <a:schemeClr val="tx1"/>
                      </a:solidFill>
                    </a:rPr>
                    <a:t>I$</a:t>
                  </a:r>
                  <a:endParaRPr lang="en-US" sz="1600" b="1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20" name="Group 93"/>
                <p:cNvGrpSpPr>
                  <a:grpSpLocks/>
                </p:cNvGrpSpPr>
                <p:nvPr/>
              </p:nvGrpSpPr>
              <p:grpSpPr bwMode="auto">
                <a:xfrm>
                  <a:off x="1291" y="1509"/>
                  <a:ext cx="340" cy="289"/>
                  <a:chOff x="1291" y="1509"/>
                  <a:chExt cx="340" cy="289"/>
                </a:xfrm>
              </p:grpSpPr>
              <p:sp>
                <p:nvSpPr>
                  <p:cNvPr id="1207390" name="Freeform 94"/>
                  <p:cNvSpPr>
                    <a:spLocks/>
                  </p:cNvSpPr>
                  <p:nvPr/>
                </p:nvSpPr>
                <p:spPr bwMode="auto">
                  <a:xfrm>
                    <a:off x="1291" y="1509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1207391" name="Freeform 95"/>
                  <p:cNvSpPr>
                    <a:spLocks/>
                  </p:cNvSpPr>
                  <p:nvPr/>
                </p:nvSpPr>
                <p:spPr bwMode="auto">
                  <a:xfrm>
                    <a:off x="1460" y="1509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CA"/>
                  </a:p>
                </p:txBody>
              </p:sp>
            </p:grpSp>
          </p:grpSp>
          <p:sp>
            <p:nvSpPr>
              <p:cNvPr id="1207392" name="Rectangle 96"/>
              <p:cNvSpPr>
                <a:spLocks noChangeArrowheads="1"/>
              </p:cNvSpPr>
              <p:nvPr/>
            </p:nvSpPr>
            <p:spPr bwMode="auto">
              <a:xfrm>
                <a:off x="2012" y="1255"/>
                <a:ext cx="355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</a:rPr>
                  <a:t>Reg</a:t>
                </a:r>
              </a:p>
            </p:txBody>
          </p:sp>
          <p:grpSp>
            <p:nvGrpSpPr>
              <p:cNvPr id="21" name="Group 97"/>
              <p:cNvGrpSpPr>
                <a:grpSpLocks/>
              </p:cNvGrpSpPr>
              <p:nvPr/>
            </p:nvGrpSpPr>
            <p:grpSpPr bwMode="auto">
              <a:xfrm>
                <a:off x="2031" y="1248"/>
                <a:ext cx="296" cy="289"/>
                <a:chOff x="1751" y="1509"/>
                <a:chExt cx="296" cy="289"/>
              </a:xfrm>
            </p:grpSpPr>
            <p:sp>
              <p:nvSpPr>
                <p:cNvPr id="1207394" name="Freeform 98"/>
                <p:cNvSpPr>
                  <a:spLocks/>
                </p:cNvSpPr>
                <p:nvPr/>
              </p:nvSpPr>
              <p:spPr bwMode="auto">
                <a:xfrm>
                  <a:off x="1751" y="1509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207395" name="Freeform 99"/>
                <p:cNvSpPr>
                  <a:spLocks/>
                </p:cNvSpPr>
                <p:nvPr/>
              </p:nvSpPr>
              <p:spPr bwMode="auto">
                <a:xfrm>
                  <a:off x="1899" y="1509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sp>
            <p:nvSpPr>
              <p:cNvPr id="1207396" name="Line 100"/>
              <p:cNvSpPr>
                <a:spLocks noChangeShapeType="1"/>
              </p:cNvSpPr>
              <p:nvPr/>
            </p:nvSpPr>
            <p:spPr bwMode="auto">
              <a:xfrm>
                <a:off x="1916" y="1392"/>
                <a:ext cx="11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07397" name="Freeform 101"/>
              <p:cNvSpPr>
                <a:spLocks/>
              </p:cNvSpPr>
              <p:nvPr/>
            </p:nvSpPr>
            <p:spPr bwMode="auto">
              <a:xfrm>
                <a:off x="1984" y="1296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07398" name="Line 102"/>
              <p:cNvSpPr>
                <a:spLocks noChangeShapeType="1"/>
              </p:cNvSpPr>
              <p:nvPr/>
            </p:nvSpPr>
            <p:spPr bwMode="auto">
              <a:xfrm>
                <a:off x="2332" y="1296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07399" name="Rectangle 103"/>
              <p:cNvSpPr>
                <a:spLocks noChangeArrowheads="1"/>
              </p:cNvSpPr>
              <p:nvPr/>
            </p:nvSpPr>
            <p:spPr bwMode="auto">
              <a:xfrm>
                <a:off x="2894" y="1237"/>
                <a:ext cx="281" cy="30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 dirty="0" smtClean="0">
                    <a:solidFill>
                      <a:schemeClr val="tx1"/>
                    </a:solidFill>
                  </a:rPr>
                  <a:t>D$</a:t>
                </a:r>
                <a:endParaRPr lang="en-US" sz="1600" b="1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2" name="Group 104"/>
              <p:cNvGrpSpPr>
                <a:grpSpLocks/>
              </p:cNvGrpSpPr>
              <p:nvPr/>
            </p:nvGrpSpPr>
            <p:grpSpPr bwMode="auto">
              <a:xfrm>
                <a:off x="2880" y="1248"/>
                <a:ext cx="325" cy="289"/>
                <a:chOff x="2600" y="1509"/>
                <a:chExt cx="325" cy="289"/>
              </a:xfrm>
            </p:grpSpPr>
            <p:sp>
              <p:nvSpPr>
                <p:cNvPr id="1207401" name="Freeform 105"/>
                <p:cNvSpPr>
                  <a:spLocks/>
                </p:cNvSpPr>
                <p:nvPr/>
              </p:nvSpPr>
              <p:spPr bwMode="auto">
                <a:xfrm>
                  <a:off x="2600" y="1509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207402" name="Freeform 106"/>
                <p:cNvSpPr>
                  <a:spLocks/>
                </p:cNvSpPr>
                <p:nvPr/>
              </p:nvSpPr>
              <p:spPr bwMode="auto">
                <a:xfrm>
                  <a:off x="2761" y="1509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sp>
            <p:nvSpPr>
              <p:cNvPr id="1207403" name="Rectangle 107"/>
              <p:cNvSpPr>
                <a:spLocks noChangeArrowheads="1"/>
              </p:cNvSpPr>
              <p:nvPr/>
            </p:nvSpPr>
            <p:spPr bwMode="auto">
              <a:xfrm>
                <a:off x="3321" y="1250"/>
                <a:ext cx="355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</a:rPr>
                  <a:t>Reg</a:t>
                </a:r>
              </a:p>
            </p:txBody>
          </p:sp>
          <p:grpSp>
            <p:nvGrpSpPr>
              <p:cNvPr id="23" name="Group 108"/>
              <p:cNvGrpSpPr>
                <a:grpSpLocks/>
              </p:cNvGrpSpPr>
              <p:nvPr/>
            </p:nvGrpSpPr>
            <p:grpSpPr bwMode="auto">
              <a:xfrm>
                <a:off x="3348" y="1248"/>
                <a:ext cx="284" cy="289"/>
                <a:chOff x="3068" y="1509"/>
                <a:chExt cx="284" cy="289"/>
              </a:xfrm>
            </p:grpSpPr>
            <p:sp>
              <p:nvSpPr>
                <p:cNvPr id="1207405" name="Freeform 109"/>
                <p:cNvSpPr>
                  <a:spLocks/>
                </p:cNvSpPr>
                <p:nvPr/>
              </p:nvSpPr>
              <p:spPr bwMode="auto">
                <a:xfrm>
                  <a:off x="3068" y="1509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207406" name="Freeform 110"/>
                <p:cNvSpPr>
                  <a:spLocks/>
                </p:cNvSpPr>
                <p:nvPr/>
              </p:nvSpPr>
              <p:spPr bwMode="auto">
                <a:xfrm>
                  <a:off x="3209" y="1509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sp>
            <p:nvSpPr>
              <p:cNvPr id="1207407" name="Line 111"/>
              <p:cNvSpPr>
                <a:spLocks noChangeShapeType="1"/>
              </p:cNvSpPr>
              <p:nvPr/>
            </p:nvSpPr>
            <p:spPr bwMode="auto">
              <a:xfrm>
                <a:off x="3201" y="1392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07408" name="Line 112"/>
              <p:cNvSpPr>
                <a:spLocks noChangeShapeType="1"/>
              </p:cNvSpPr>
              <p:nvPr/>
            </p:nvSpPr>
            <p:spPr bwMode="auto">
              <a:xfrm>
                <a:off x="2717" y="1392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07409" name="Line 113"/>
              <p:cNvSpPr>
                <a:spLocks noChangeShapeType="1"/>
              </p:cNvSpPr>
              <p:nvPr/>
            </p:nvSpPr>
            <p:spPr bwMode="auto">
              <a:xfrm>
                <a:off x="2332" y="1488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24" name="Group 120"/>
            <p:cNvGrpSpPr>
              <a:grpSpLocks/>
            </p:cNvGrpSpPr>
            <p:nvPr/>
          </p:nvGrpSpPr>
          <p:grpSpPr bwMode="auto">
            <a:xfrm>
              <a:off x="4129088" y="4191001"/>
              <a:ext cx="3341688" cy="763588"/>
              <a:chOff x="1571" y="1152"/>
              <a:chExt cx="2105" cy="481"/>
            </a:xfrm>
          </p:grpSpPr>
          <p:grpSp>
            <p:nvGrpSpPr>
              <p:cNvPr id="25" name="Group 121"/>
              <p:cNvGrpSpPr>
                <a:grpSpLocks/>
              </p:cNvGrpSpPr>
              <p:nvPr/>
            </p:nvGrpSpPr>
            <p:grpSpPr bwMode="auto">
              <a:xfrm>
                <a:off x="2487" y="1152"/>
                <a:ext cx="223" cy="481"/>
                <a:chOff x="2207" y="1413"/>
                <a:chExt cx="223" cy="481"/>
              </a:xfrm>
            </p:grpSpPr>
            <p:sp>
              <p:nvSpPr>
                <p:cNvPr id="1207418" name="Freeform 122"/>
                <p:cNvSpPr>
                  <a:spLocks/>
                </p:cNvSpPr>
                <p:nvPr/>
              </p:nvSpPr>
              <p:spPr bwMode="auto">
                <a:xfrm>
                  <a:off x="2217" y="1413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207419" name="Rectangle 123"/>
                <p:cNvSpPr>
                  <a:spLocks noChangeArrowheads="1"/>
                </p:cNvSpPr>
                <p:nvPr/>
              </p:nvSpPr>
              <p:spPr bwMode="auto">
                <a:xfrm rot="5400000">
                  <a:off x="2124" y="1532"/>
                  <a:ext cx="376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</a:rPr>
                    <a:t>ALU</a:t>
                  </a:r>
                </a:p>
              </p:txBody>
            </p:sp>
          </p:grpSp>
          <p:grpSp>
            <p:nvGrpSpPr>
              <p:cNvPr id="26" name="Group 124"/>
              <p:cNvGrpSpPr>
                <a:grpSpLocks/>
              </p:cNvGrpSpPr>
              <p:nvPr/>
            </p:nvGrpSpPr>
            <p:grpSpPr bwMode="auto">
              <a:xfrm>
                <a:off x="1571" y="1248"/>
                <a:ext cx="340" cy="309"/>
                <a:chOff x="1291" y="1509"/>
                <a:chExt cx="340" cy="309"/>
              </a:xfrm>
            </p:grpSpPr>
            <p:sp>
              <p:nvSpPr>
                <p:cNvPr id="1207421" name="Rectangle 125"/>
                <p:cNvSpPr>
                  <a:spLocks noChangeArrowheads="1"/>
                </p:cNvSpPr>
                <p:nvPr/>
              </p:nvSpPr>
              <p:spPr bwMode="auto">
                <a:xfrm>
                  <a:off x="1298" y="1511"/>
                  <a:ext cx="225" cy="30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/>
                  <a:r>
                    <a:rPr lang="en-US" sz="1600" b="1" dirty="0" smtClean="0">
                      <a:solidFill>
                        <a:schemeClr val="tx1"/>
                      </a:solidFill>
                    </a:rPr>
                    <a:t>I$</a:t>
                  </a:r>
                  <a:endParaRPr lang="en-US" sz="1600" b="1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27" name="Group 126"/>
                <p:cNvGrpSpPr>
                  <a:grpSpLocks/>
                </p:cNvGrpSpPr>
                <p:nvPr/>
              </p:nvGrpSpPr>
              <p:grpSpPr bwMode="auto">
                <a:xfrm>
                  <a:off x="1291" y="1509"/>
                  <a:ext cx="340" cy="289"/>
                  <a:chOff x="1291" y="1509"/>
                  <a:chExt cx="340" cy="289"/>
                </a:xfrm>
              </p:grpSpPr>
              <p:sp>
                <p:nvSpPr>
                  <p:cNvPr id="1207423" name="Freeform 127"/>
                  <p:cNvSpPr>
                    <a:spLocks/>
                  </p:cNvSpPr>
                  <p:nvPr/>
                </p:nvSpPr>
                <p:spPr bwMode="auto">
                  <a:xfrm>
                    <a:off x="1291" y="1509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1207424" name="Freeform 128"/>
                  <p:cNvSpPr>
                    <a:spLocks/>
                  </p:cNvSpPr>
                  <p:nvPr/>
                </p:nvSpPr>
                <p:spPr bwMode="auto">
                  <a:xfrm>
                    <a:off x="1460" y="1509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CA"/>
                  </a:p>
                </p:txBody>
              </p:sp>
            </p:grpSp>
          </p:grpSp>
          <p:sp>
            <p:nvSpPr>
              <p:cNvPr id="1207425" name="Rectangle 129"/>
              <p:cNvSpPr>
                <a:spLocks noChangeArrowheads="1"/>
              </p:cNvSpPr>
              <p:nvPr/>
            </p:nvSpPr>
            <p:spPr bwMode="auto">
              <a:xfrm>
                <a:off x="2012" y="1255"/>
                <a:ext cx="355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</a:rPr>
                  <a:t>Reg</a:t>
                </a:r>
              </a:p>
            </p:txBody>
          </p:sp>
          <p:grpSp>
            <p:nvGrpSpPr>
              <p:cNvPr id="28" name="Group 130"/>
              <p:cNvGrpSpPr>
                <a:grpSpLocks/>
              </p:cNvGrpSpPr>
              <p:nvPr/>
            </p:nvGrpSpPr>
            <p:grpSpPr bwMode="auto">
              <a:xfrm>
                <a:off x="2031" y="1248"/>
                <a:ext cx="296" cy="289"/>
                <a:chOff x="1751" y="1509"/>
                <a:chExt cx="296" cy="289"/>
              </a:xfrm>
            </p:grpSpPr>
            <p:sp>
              <p:nvSpPr>
                <p:cNvPr id="1207427" name="Freeform 131"/>
                <p:cNvSpPr>
                  <a:spLocks/>
                </p:cNvSpPr>
                <p:nvPr/>
              </p:nvSpPr>
              <p:spPr bwMode="auto">
                <a:xfrm>
                  <a:off x="1751" y="1509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207428" name="Freeform 132"/>
                <p:cNvSpPr>
                  <a:spLocks/>
                </p:cNvSpPr>
                <p:nvPr/>
              </p:nvSpPr>
              <p:spPr bwMode="auto">
                <a:xfrm>
                  <a:off x="1899" y="1509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sp>
            <p:nvSpPr>
              <p:cNvPr id="1207429" name="Line 133"/>
              <p:cNvSpPr>
                <a:spLocks noChangeShapeType="1"/>
              </p:cNvSpPr>
              <p:nvPr/>
            </p:nvSpPr>
            <p:spPr bwMode="auto">
              <a:xfrm>
                <a:off x="1916" y="1392"/>
                <a:ext cx="11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07430" name="Freeform 134"/>
              <p:cNvSpPr>
                <a:spLocks/>
              </p:cNvSpPr>
              <p:nvPr/>
            </p:nvSpPr>
            <p:spPr bwMode="auto">
              <a:xfrm>
                <a:off x="1984" y="1296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07431" name="Line 135"/>
              <p:cNvSpPr>
                <a:spLocks noChangeShapeType="1"/>
              </p:cNvSpPr>
              <p:nvPr/>
            </p:nvSpPr>
            <p:spPr bwMode="auto">
              <a:xfrm>
                <a:off x="2332" y="1296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07432" name="Rectangle 136"/>
              <p:cNvSpPr>
                <a:spLocks noChangeArrowheads="1"/>
              </p:cNvSpPr>
              <p:nvPr/>
            </p:nvSpPr>
            <p:spPr bwMode="auto">
              <a:xfrm>
                <a:off x="2896" y="1266"/>
                <a:ext cx="281" cy="30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 dirty="0" smtClean="0">
                    <a:solidFill>
                      <a:schemeClr val="tx1"/>
                    </a:solidFill>
                  </a:rPr>
                  <a:t>D$</a:t>
                </a:r>
                <a:endParaRPr lang="en-US" sz="1600" b="1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9" name="Group 137"/>
              <p:cNvGrpSpPr>
                <a:grpSpLocks/>
              </p:cNvGrpSpPr>
              <p:nvPr/>
            </p:nvGrpSpPr>
            <p:grpSpPr bwMode="auto">
              <a:xfrm>
                <a:off x="2880" y="1248"/>
                <a:ext cx="325" cy="289"/>
                <a:chOff x="2600" y="1509"/>
                <a:chExt cx="325" cy="289"/>
              </a:xfrm>
            </p:grpSpPr>
            <p:sp>
              <p:nvSpPr>
                <p:cNvPr id="1207434" name="Freeform 138"/>
                <p:cNvSpPr>
                  <a:spLocks/>
                </p:cNvSpPr>
                <p:nvPr/>
              </p:nvSpPr>
              <p:spPr bwMode="auto">
                <a:xfrm>
                  <a:off x="2600" y="1509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207435" name="Freeform 139"/>
                <p:cNvSpPr>
                  <a:spLocks/>
                </p:cNvSpPr>
                <p:nvPr/>
              </p:nvSpPr>
              <p:spPr bwMode="auto">
                <a:xfrm>
                  <a:off x="2761" y="1509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sp>
            <p:nvSpPr>
              <p:cNvPr id="1207436" name="Rectangle 140"/>
              <p:cNvSpPr>
                <a:spLocks noChangeArrowheads="1"/>
              </p:cNvSpPr>
              <p:nvPr/>
            </p:nvSpPr>
            <p:spPr bwMode="auto">
              <a:xfrm>
                <a:off x="3321" y="1250"/>
                <a:ext cx="355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</a:rPr>
                  <a:t>Reg</a:t>
                </a:r>
              </a:p>
            </p:txBody>
          </p:sp>
          <p:grpSp>
            <p:nvGrpSpPr>
              <p:cNvPr id="30" name="Group 141"/>
              <p:cNvGrpSpPr>
                <a:grpSpLocks/>
              </p:cNvGrpSpPr>
              <p:nvPr/>
            </p:nvGrpSpPr>
            <p:grpSpPr bwMode="auto">
              <a:xfrm>
                <a:off x="3348" y="1248"/>
                <a:ext cx="284" cy="289"/>
                <a:chOff x="3068" y="1509"/>
                <a:chExt cx="284" cy="289"/>
              </a:xfrm>
            </p:grpSpPr>
            <p:sp>
              <p:nvSpPr>
                <p:cNvPr id="1207438" name="Freeform 142"/>
                <p:cNvSpPr>
                  <a:spLocks/>
                </p:cNvSpPr>
                <p:nvPr/>
              </p:nvSpPr>
              <p:spPr bwMode="auto">
                <a:xfrm>
                  <a:off x="3068" y="1509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207439" name="Freeform 143"/>
                <p:cNvSpPr>
                  <a:spLocks/>
                </p:cNvSpPr>
                <p:nvPr/>
              </p:nvSpPr>
              <p:spPr bwMode="auto">
                <a:xfrm>
                  <a:off x="3209" y="1509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sp>
            <p:nvSpPr>
              <p:cNvPr id="1207440" name="Line 144"/>
              <p:cNvSpPr>
                <a:spLocks noChangeShapeType="1"/>
              </p:cNvSpPr>
              <p:nvPr/>
            </p:nvSpPr>
            <p:spPr bwMode="auto">
              <a:xfrm>
                <a:off x="3201" y="1392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07441" name="Line 145"/>
              <p:cNvSpPr>
                <a:spLocks noChangeShapeType="1"/>
              </p:cNvSpPr>
              <p:nvPr/>
            </p:nvSpPr>
            <p:spPr bwMode="auto">
              <a:xfrm>
                <a:off x="2717" y="1392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07442" name="Line 146"/>
              <p:cNvSpPr>
                <a:spLocks noChangeShapeType="1"/>
              </p:cNvSpPr>
              <p:nvPr/>
            </p:nvSpPr>
            <p:spPr bwMode="auto">
              <a:xfrm>
                <a:off x="2332" y="1488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31" name="Group 153"/>
            <p:cNvGrpSpPr>
              <a:grpSpLocks/>
            </p:cNvGrpSpPr>
            <p:nvPr/>
          </p:nvGrpSpPr>
          <p:grpSpPr bwMode="auto">
            <a:xfrm>
              <a:off x="4814888" y="5029201"/>
              <a:ext cx="3341688" cy="763588"/>
              <a:chOff x="1571" y="1152"/>
              <a:chExt cx="2105" cy="481"/>
            </a:xfrm>
          </p:grpSpPr>
          <p:grpSp>
            <p:nvGrpSpPr>
              <p:cNvPr id="1207360" name="Group 154"/>
              <p:cNvGrpSpPr>
                <a:grpSpLocks/>
              </p:cNvGrpSpPr>
              <p:nvPr/>
            </p:nvGrpSpPr>
            <p:grpSpPr bwMode="auto">
              <a:xfrm>
                <a:off x="2487" y="1152"/>
                <a:ext cx="223" cy="481"/>
                <a:chOff x="2207" y="1413"/>
                <a:chExt cx="223" cy="481"/>
              </a:xfrm>
            </p:grpSpPr>
            <p:sp>
              <p:nvSpPr>
                <p:cNvPr id="1207451" name="Freeform 155"/>
                <p:cNvSpPr>
                  <a:spLocks/>
                </p:cNvSpPr>
                <p:nvPr/>
              </p:nvSpPr>
              <p:spPr bwMode="auto">
                <a:xfrm>
                  <a:off x="2217" y="1413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207452" name="Rectangle 156"/>
                <p:cNvSpPr>
                  <a:spLocks noChangeArrowheads="1"/>
                </p:cNvSpPr>
                <p:nvPr/>
              </p:nvSpPr>
              <p:spPr bwMode="auto">
                <a:xfrm rot="5400000">
                  <a:off x="2124" y="1532"/>
                  <a:ext cx="376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</a:rPr>
                    <a:t>ALU</a:t>
                  </a:r>
                </a:p>
              </p:txBody>
            </p:sp>
          </p:grpSp>
          <p:grpSp>
            <p:nvGrpSpPr>
              <p:cNvPr id="1207367" name="Group 157"/>
              <p:cNvGrpSpPr>
                <a:grpSpLocks/>
              </p:cNvGrpSpPr>
              <p:nvPr/>
            </p:nvGrpSpPr>
            <p:grpSpPr bwMode="auto">
              <a:xfrm>
                <a:off x="1571" y="1248"/>
                <a:ext cx="340" cy="309"/>
                <a:chOff x="1291" y="1509"/>
                <a:chExt cx="340" cy="309"/>
              </a:xfrm>
            </p:grpSpPr>
            <p:sp>
              <p:nvSpPr>
                <p:cNvPr id="1207454" name="Rectangle 158"/>
                <p:cNvSpPr>
                  <a:spLocks noChangeArrowheads="1"/>
                </p:cNvSpPr>
                <p:nvPr/>
              </p:nvSpPr>
              <p:spPr bwMode="auto">
                <a:xfrm>
                  <a:off x="1298" y="1511"/>
                  <a:ext cx="225" cy="30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/>
                  <a:r>
                    <a:rPr lang="en-US" sz="1600" b="1" dirty="0" smtClean="0">
                      <a:solidFill>
                        <a:schemeClr val="tx1"/>
                      </a:solidFill>
                    </a:rPr>
                    <a:t>I$</a:t>
                  </a:r>
                  <a:endParaRPr lang="en-US" sz="1600" b="1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207371" name="Group 159"/>
                <p:cNvGrpSpPr>
                  <a:grpSpLocks/>
                </p:cNvGrpSpPr>
                <p:nvPr/>
              </p:nvGrpSpPr>
              <p:grpSpPr bwMode="auto">
                <a:xfrm>
                  <a:off x="1291" y="1509"/>
                  <a:ext cx="340" cy="289"/>
                  <a:chOff x="1291" y="1509"/>
                  <a:chExt cx="340" cy="289"/>
                </a:xfrm>
              </p:grpSpPr>
              <p:sp>
                <p:nvSpPr>
                  <p:cNvPr id="1207456" name="Freeform 160"/>
                  <p:cNvSpPr>
                    <a:spLocks/>
                  </p:cNvSpPr>
                  <p:nvPr/>
                </p:nvSpPr>
                <p:spPr bwMode="auto">
                  <a:xfrm>
                    <a:off x="1291" y="1509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1207457" name="Freeform 161"/>
                  <p:cNvSpPr>
                    <a:spLocks/>
                  </p:cNvSpPr>
                  <p:nvPr/>
                </p:nvSpPr>
                <p:spPr bwMode="auto">
                  <a:xfrm>
                    <a:off x="1460" y="1509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CA"/>
                  </a:p>
                </p:txBody>
              </p:sp>
            </p:grpSp>
          </p:grpSp>
          <p:sp>
            <p:nvSpPr>
              <p:cNvPr id="1207458" name="Rectangle 162"/>
              <p:cNvSpPr>
                <a:spLocks noChangeArrowheads="1"/>
              </p:cNvSpPr>
              <p:nvPr/>
            </p:nvSpPr>
            <p:spPr bwMode="auto">
              <a:xfrm>
                <a:off x="2012" y="1255"/>
                <a:ext cx="355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</a:rPr>
                  <a:t>Reg</a:t>
                </a:r>
              </a:p>
            </p:txBody>
          </p:sp>
          <p:grpSp>
            <p:nvGrpSpPr>
              <p:cNvPr id="1207383" name="Group 163"/>
              <p:cNvGrpSpPr>
                <a:grpSpLocks/>
              </p:cNvGrpSpPr>
              <p:nvPr/>
            </p:nvGrpSpPr>
            <p:grpSpPr bwMode="auto">
              <a:xfrm>
                <a:off x="2031" y="1248"/>
                <a:ext cx="296" cy="289"/>
                <a:chOff x="1751" y="1509"/>
                <a:chExt cx="296" cy="289"/>
              </a:xfrm>
            </p:grpSpPr>
            <p:sp>
              <p:nvSpPr>
                <p:cNvPr id="1207460" name="Freeform 164"/>
                <p:cNvSpPr>
                  <a:spLocks/>
                </p:cNvSpPr>
                <p:nvPr/>
              </p:nvSpPr>
              <p:spPr bwMode="auto">
                <a:xfrm>
                  <a:off x="1751" y="1509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207461" name="Freeform 165"/>
                <p:cNvSpPr>
                  <a:spLocks/>
                </p:cNvSpPr>
                <p:nvPr/>
              </p:nvSpPr>
              <p:spPr bwMode="auto">
                <a:xfrm>
                  <a:off x="1899" y="1509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sp>
            <p:nvSpPr>
              <p:cNvPr id="1207462" name="Line 166"/>
              <p:cNvSpPr>
                <a:spLocks noChangeShapeType="1"/>
              </p:cNvSpPr>
              <p:nvPr/>
            </p:nvSpPr>
            <p:spPr bwMode="auto">
              <a:xfrm>
                <a:off x="1916" y="1392"/>
                <a:ext cx="11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07463" name="Freeform 167"/>
              <p:cNvSpPr>
                <a:spLocks/>
              </p:cNvSpPr>
              <p:nvPr/>
            </p:nvSpPr>
            <p:spPr bwMode="auto">
              <a:xfrm>
                <a:off x="1984" y="1296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07464" name="Line 168"/>
              <p:cNvSpPr>
                <a:spLocks noChangeShapeType="1"/>
              </p:cNvSpPr>
              <p:nvPr/>
            </p:nvSpPr>
            <p:spPr bwMode="auto">
              <a:xfrm>
                <a:off x="2332" y="1296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07465" name="Rectangle 169"/>
              <p:cNvSpPr>
                <a:spLocks noChangeArrowheads="1"/>
              </p:cNvSpPr>
              <p:nvPr/>
            </p:nvSpPr>
            <p:spPr bwMode="auto">
              <a:xfrm>
                <a:off x="2899" y="1225"/>
                <a:ext cx="281" cy="30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 dirty="0" smtClean="0">
                    <a:solidFill>
                      <a:schemeClr val="tx1"/>
                    </a:solidFill>
                  </a:rPr>
                  <a:t>D$</a:t>
                </a:r>
                <a:endParaRPr lang="en-US" sz="1600" b="1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07384" name="Group 170"/>
              <p:cNvGrpSpPr>
                <a:grpSpLocks/>
              </p:cNvGrpSpPr>
              <p:nvPr/>
            </p:nvGrpSpPr>
            <p:grpSpPr bwMode="auto">
              <a:xfrm>
                <a:off x="2880" y="1248"/>
                <a:ext cx="325" cy="289"/>
                <a:chOff x="2600" y="1509"/>
                <a:chExt cx="325" cy="289"/>
              </a:xfrm>
            </p:grpSpPr>
            <p:sp>
              <p:nvSpPr>
                <p:cNvPr id="1207467" name="Freeform 171"/>
                <p:cNvSpPr>
                  <a:spLocks/>
                </p:cNvSpPr>
                <p:nvPr/>
              </p:nvSpPr>
              <p:spPr bwMode="auto">
                <a:xfrm>
                  <a:off x="2600" y="1509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207468" name="Freeform 172"/>
                <p:cNvSpPr>
                  <a:spLocks/>
                </p:cNvSpPr>
                <p:nvPr/>
              </p:nvSpPr>
              <p:spPr bwMode="auto">
                <a:xfrm>
                  <a:off x="2761" y="1509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sp>
            <p:nvSpPr>
              <p:cNvPr id="1207469" name="Rectangle 173"/>
              <p:cNvSpPr>
                <a:spLocks noChangeArrowheads="1"/>
              </p:cNvSpPr>
              <p:nvPr/>
            </p:nvSpPr>
            <p:spPr bwMode="auto">
              <a:xfrm>
                <a:off x="3321" y="1250"/>
                <a:ext cx="355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</a:rPr>
                  <a:t>Reg</a:t>
                </a:r>
              </a:p>
            </p:txBody>
          </p:sp>
          <p:grpSp>
            <p:nvGrpSpPr>
              <p:cNvPr id="1207387" name="Group 174"/>
              <p:cNvGrpSpPr>
                <a:grpSpLocks/>
              </p:cNvGrpSpPr>
              <p:nvPr/>
            </p:nvGrpSpPr>
            <p:grpSpPr bwMode="auto">
              <a:xfrm>
                <a:off x="3348" y="1248"/>
                <a:ext cx="284" cy="289"/>
                <a:chOff x="3068" y="1509"/>
                <a:chExt cx="284" cy="289"/>
              </a:xfrm>
            </p:grpSpPr>
            <p:sp>
              <p:nvSpPr>
                <p:cNvPr id="1207471" name="Freeform 175"/>
                <p:cNvSpPr>
                  <a:spLocks/>
                </p:cNvSpPr>
                <p:nvPr/>
              </p:nvSpPr>
              <p:spPr bwMode="auto">
                <a:xfrm>
                  <a:off x="3068" y="1509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207472" name="Freeform 176"/>
                <p:cNvSpPr>
                  <a:spLocks/>
                </p:cNvSpPr>
                <p:nvPr/>
              </p:nvSpPr>
              <p:spPr bwMode="auto">
                <a:xfrm>
                  <a:off x="3209" y="1509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sp>
            <p:nvSpPr>
              <p:cNvPr id="1207473" name="Line 177"/>
              <p:cNvSpPr>
                <a:spLocks noChangeShapeType="1"/>
              </p:cNvSpPr>
              <p:nvPr/>
            </p:nvSpPr>
            <p:spPr bwMode="auto">
              <a:xfrm>
                <a:off x="3201" y="1392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07474" name="Line 178"/>
              <p:cNvSpPr>
                <a:spLocks noChangeShapeType="1"/>
              </p:cNvSpPr>
              <p:nvPr/>
            </p:nvSpPr>
            <p:spPr bwMode="auto">
              <a:xfrm>
                <a:off x="2717" y="1392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07475" name="Line 179"/>
              <p:cNvSpPr>
                <a:spLocks noChangeShapeType="1"/>
              </p:cNvSpPr>
              <p:nvPr/>
            </p:nvSpPr>
            <p:spPr bwMode="auto">
              <a:xfrm>
                <a:off x="2332" y="1488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1207482" name="Rectangle 186"/>
            <p:cNvSpPr>
              <a:spLocks noChangeArrowheads="1"/>
            </p:cNvSpPr>
            <p:nvPr/>
          </p:nvSpPr>
          <p:spPr bwMode="auto">
            <a:xfrm>
              <a:off x="6629400" y="1524000"/>
              <a:ext cx="2057400" cy="1917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r"/>
              <a:r>
                <a:rPr lang="en-US" sz="2000" dirty="0"/>
                <a:t>Once the pipeline is full, one instruction is completed every cycle, so CPI = 1</a:t>
              </a:r>
            </a:p>
          </p:txBody>
        </p:sp>
        <p:grpSp>
          <p:nvGrpSpPr>
            <p:cNvPr id="1207389" name="Group 187"/>
            <p:cNvGrpSpPr>
              <a:grpSpLocks/>
            </p:cNvGrpSpPr>
            <p:nvPr/>
          </p:nvGrpSpPr>
          <p:grpSpPr bwMode="auto">
            <a:xfrm>
              <a:off x="1981200" y="5486400"/>
              <a:ext cx="2733675" cy="515938"/>
              <a:chOff x="1248" y="3456"/>
              <a:chExt cx="1722" cy="325"/>
            </a:xfrm>
          </p:grpSpPr>
          <p:sp>
            <p:nvSpPr>
              <p:cNvPr id="1207484" name="Line 188"/>
              <p:cNvSpPr>
                <a:spLocks noChangeShapeType="1"/>
              </p:cNvSpPr>
              <p:nvPr/>
            </p:nvSpPr>
            <p:spPr bwMode="auto">
              <a:xfrm>
                <a:off x="1248" y="3456"/>
                <a:ext cx="1680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07485" name="Rectangle 189"/>
              <p:cNvSpPr>
                <a:spLocks noChangeArrowheads="1"/>
              </p:cNvSpPr>
              <p:nvPr/>
            </p:nvSpPr>
            <p:spPr bwMode="auto">
              <a:xfrm>
                <a:off x="1296" y="3552"/>
                <a:ext cx="1674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b="1"/>
                  <a:t>Time to fill the pipeline</a:t>
                </a:r>
              </a:p>
            </p:txBody>
          </p:sp>
        </p:grpSp>
      </p:grpSp>
      <p:sp>
        <p:nvSpPr>
          <p:cNvPr id="191" name="Rectangle 3"/>
          <p:cNvSpPr txBox="1">
            <a:spLocks noChangeArrowheads="1"/>
          </p:cNvSpPr>
          <p:nvPr/>
        </p:nvSpPr>
        <p:spPr bwMode="auto">
          <a:xfrm>
            <a:off x="457200" y="990600"/>
            <a:ext cx="8270875" cy="152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normAutofit/>
          </a:bodyPr>
          <a:lstStyle/>
          <a:p>
            <a:pPr marL="287338" indent="-287338">
              <a:lnSpc>
                <a:spcPct val="90000"/>
              </a:lnSpc>
              <a:spcBef>
                <a:spcPct val="65000"/>
              </a:spcBef>
              <a:buClr>
                <a:schemeClr val="accent1"/>
              </a:buClr>
              <a:buSzPct val="75000"/>
              <a:buFont typeface="Wingdings" pitchFamily="2" charset="2"/>
              <a:buChar char="q"/>
            </a:pPr>
            <a:r>
              <a:rPr lang="en-CA" sz="2200" dirty="0" smtClean="0">
                <a:solidFill>
                  <a:schemeClr val="tx1"/>
                </a:solidFill>
              </a:rPr>
              <a:t>Under ideal conditions and with a large number of instructions, the speed-up from pipelining is approximately equal to the number of pipe stages.</a:t>
            </a: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1363" lvl="1" indent="-246063">
              <a:lnSpc>
                <a:spcPct val="8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CA" sz="2000" dirty="0" smtClean="0">
                <a:solidFill>
                  <a:schemeClr val="tx1"/>
                </a:solidFill>
              </a:rPr>
              <a:t>A five-stage pipeline is nearly five times faster.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92" name="Slide Number Placeholder 19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1B89B9-A634-43DB-BA68-EB47C349C293}" type="slidenum">
              <a:rPr lang="en-CA" smtClean="0"/>
              <a:pPr/>
              <a:t>14</a:t>
            </a:fld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422275"/>
          </a:xfrm>
        </p:spPr>
        <p:txBody>
          <a:bodyPr/>
          <a:lstStyle/>
          <a:p>
            <a:r>
              <a:rPr lang="en-US" dirty="0"/>
              <a:t>Pipeline Performance</a:t>
            </a:r>
            <a:endParaRPr lang="en-AU" dirty="0"/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270875" cy="2533650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Assume time for stages is</a:t>
            </a:r>
          </a:p>
          <a:p>
            <a:pPr lvl="1"/>
            <a:r>
              <a:rPr lang="en-US" sz="2400" dirty="0"/>
              <a:t>100ps for register read or write</a:t>
            </a:r>
          </a:p>
          <a:p>
            <a:pPr lvl="1"/>
            <a:r>
              <a:rPr lang="en-US" sz="2400" dirty="0"/>
              <a:t>200ps for other stages</a:t>
            </a:r>
            <a:endParaRPr lang="en-US" sz="2400" dirty="0" smtClean="0"/>
          </a:p>
          <a:p>
            <a:r>
              <a:rPr lang="en-US" sz="2800" dirty="0" smtClean="0"/>
              <a:t>What is pipelined clock rate?</a:t>
            </a:r>
          </a:p>
          <a:p>
            <a:pPr lvl="1"/>
            <a:r>
              <a:rPr lang="en-US" sz="2400" dirty="0" smtClean="0"/>
              <a:t>Compare </a:t>
            </a:r>
            <a:r>
              <a:rPr lang="en-US" sz="2400" dirty="0"/>
              <a:t>pipelined </a:t>
            </a:r>
            <a:r>
              <a:rPr lang="en-US" sz="2400" dirty="0" err="1"/>
              <a:t>datapath</a:t>
            </a:r>
            <a:r>
              <a:rPr lang="en-US" sz="2400" dirty="0"/>
              <a:t> with single-cycle </a:t>
            </a:r>
            <a:r>
              <a:rPr lang="en-US" sz="2400" dirty="0" err="1"/>
              <a:t>datapath</a:t>
            </a:r>
            <a:endParaRPr lang="en-US" sz="2400" dirty="0"/>
          </a:p>
        </p:txBody>
      </p:sp>
      <p:graphicFrame>
        <p:nvGraphicFramePr>
          <p:cNvPr id="327684" name="Group 4"/>
          <p:cNvGraphicFramePr>
            <a:graphicFrameLocks noGrp="1"/>
          </p:cNvGraphicFramePr>
          <p:nvPr/>
        </p:nvGraphicFramePr>
        <p:xfrm>
          <a:off x="457200" y="3810000"/>
          <a:ext cx="8139113" cy="2221107"/>
        </p:xfrm>
        <a:graphic>
          <a:graphicData uri="http://schemas.openxmlformats.org/drawingml/2006/table">
            <a:tbl>
              <a:tblPr/>
              <a:tblGrid>
                <a:gridCol w="1163172"/>
                <a:gridCol w="1161625"/>
                <a:gridCol w="1164720"/>
                <a:gridCol w="1160079"/>
                <a:gridCol w="1164719"/>
                <a:gridCol w="1161626"/>
                <a:gridCol w="1163172"/>
              </a:tblGrid>
              <a:tr h="6287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fetch</a:t>
                      </a:r>
                      <a:endParaRPr kumimoji="0" lang="en-A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Register read</a:t>
                      </a:r>
                      <a:endParaRPr kumimoji="0" lang="en-A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 op</a:t>
                      </a:r>
                      <a:endParaRPr kumimoji="0" lang="en-A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Memory access</a:t>
                      </a:r>
                      <a:endParaRPr kumimoji="0" lang="en-A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Register write</a:t>
                      </a:r>
                      <a:endParaRPr kumimoji="0" lang="en-A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time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9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lw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A11FD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5A11FD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76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9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R-format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73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beq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500ps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C63E4C-4642-794D-A2FD-70F6B81535F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063410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734" name="Picture 6" descr="f04-27-P37449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990600"/>
            <a:ext cx="7956550" cy="5562527"/>
          </a:xfrm>
          <a:prstGeom prst="rect">
            <a:avLst/>
          </a:prstGeom>
          <a:noFill/>
        </p:spPr>
      </p:pic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153400" cy="422275"/>
          </a:xfrm>
        </p:spPr>
        <p:txBody>
          <a:bodyPr/>
          <a:lstStyle/>
          <a:p>
            <a:r>
              <a:rPr lang="en-US" dirty="0"/>
              <a:t>Pipeline Performance</a:t>
            </a:r>
            <a:endParaRPr lang="en-AU" dirty="0"/>
          </a:p>
        </p:txBody>
      </p:sp>
      <p:sp>
        <p:nvSpPr>
          <p:cNvPr id="329732" name="Text Box 4"/>
          <p:cNvSpPr txBox="1">
            <a:spLocks noChangeArrowheads="1"/>
          </p:cNvSpPr>
          <p:nvPr/>
        </p:nvSpPr>
        <p:spPr bwMode="auto">
          <a:xfrm>
            <a:off x="3352800" y="685800"/>
            <a:ext cx="281089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1" dirty="0">
                <a:solidFill>
                  <a:schemeClr val="tx1"/>
                </a:solidFill>
              </a:rPr>
              <a:t>Single-cycle (</a:t>
            </a:r>
            <a:r>
              <a:rPr lang="en-US" sz="1800" b="1" dirty="0" err="1">
                <a:solidFill>
                  <a:schemeClr val="tx1"/>
                </a:solidFill>
              </a:rPr>
              <a:t>T</a:t>
            </a:r>
            <a:r>
              <a:rPr lang="en-US" sz="1800" b="1" baseline="-25000" dirty="0" err="1">
                <a:solidFill>
                  <a:schemeClr val="tx1"/>
                </a:solidFill>
              </a:rPr>
              <a:t>c</a:t>
            </a:r>
            <a:r>
              <a:rPr lang="en-US" sz="1800" b="1" dirty="0">
                <a:solidFill>
                  <a:schemeClr val="tx1"/>
                </a:solidFill>
              </a:rPr>
              <a:t>= 800ps)</a:t>
            </a:r>
            <a:endParaRPr lang="en-AU" sz="1800" b="1" dirty="0">
              <a:solidFill>
                <a:schemeClr val="tx1"/>
              </a:solidFill>
            </a:endParaRPr>
          </a:p>
        </p:txBody>
      </p:sp>
      <p:sp>
        <p:nvSpPr>
          <p:cNvPr id="329733" name="Text Box 5"/>
          <p:cNvSpPr txBox="1">
            <a:spLocks noChangeArrowheads="1"/>
          </p:cNvSpPr>
          <p:nvPr/>
        </p:nvSpPr>
        <p:spPr bwMode="auto">
          <a:xfrm>
            <a:off x="3352800" y="3657600"/>
            <a:ext cx="2490297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1" dirty="0">
                <a:solidFill>
                  <a:schemeClr val="tx1"/>
                </a:solidFill>
              </a:rPr>
              <a:t>Pipelined (</a:t>
            </a:r>
            <a:r>
              <a:rPr lang="en-US" sz="1800" b="1" dirty="0" err="1">
                <a:solidFill>
                  <a:schemeClr val="tx1"/>
                </a:solidFill>
              </a:rPr>
              <a:t>T</a:t>
            </a:r>
            <a:r>
              <a:rPr lang="en-US" sz="1800" b="1" baseline="-25000" dirty="0" err="1">
                <a:solidFill>
                  <a:schemeClr val="tx1"/>
                </a:solidFill>
              </a:rPr>
              <a:t>c</a:t>
            </a:r>
            <a:r>
              <a:rPr lang="en-US" sz="1800" b="1" dirty="0">
                <a:solidFill>
                  <a:schemeClr val="tx1"/>
                </a:solidFill>
              </a:rPr>
              <a:t>= 200ps)</a:t>
            </a:r>
            <a:endParaRPr lang="en-AU" sz="1800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1B89B9-A634-43DB-BA68-EB47C349C293}" type="slidenum">
              <a:rPr lang="en-CA" smtClean="0"/>
              <a:pPr/>
              <a:t>16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312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422275"/>
          </a:xfrm>
        </p:spPr>
        <p:txBody>
          <a:bodyPr/>
          <a:lstStyle/>
          <a:p>
            <a:r>
              <a:rPr lang="en-US" dirty="0"/>
              <a:t>Pipeline Speedup</a:t>
            </a:r>
            <a:endParaRPr lang="en-A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1B89B9-A634-43DB-BA68-EB47C349C293}" type="slidenum">
              <a:rPr lang="en-CA" smtClean="0"/>
              <a:pPr/>
              <a:t>17</a:t>
            </a:fld>
            <a:endParaRPr lang="en-CA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81000" y="1143000"/>
            <a:ext cx="8499475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287338" indent="-287338">
              <a:lnSpc>
                <a:spcPct val="90000"/>
              </a:lnSpc>
              <a:spcBef>
                <a:spcPct val="65000"/>
              </a:spcBef>
              <a:buClr>
                <a:schemeClr val="accent1"/>
              </a:buClr>
              <a:buSzPct val="75000"/>
              <a:buFont typeface="Wingdings" pitchFamily="2" charset="2"/>
              <a:buChar char="q"/>
            </a:pPr>
            <a:r>
              <a:rPr lang="en-US" sz="2200" dirty="0" smtClean="0">
                <a:solidFill>
                  <a:schemeClr val="tx1"/>
                </a:solidFill>
              </a:rPr>
              <a:t>If all stages are </a:t>
            </a:r>
            <a:r>
              <a:rPr lang="en-US" sz="2200" b="1" dirty="0" smtClean="0">
                <a:solidFill>
                  <a:schemeClr val="tx1"/>
                </a:solidFill>
              </a:rPr>
              <a:t>balanced</a:t>
            </a:r>
            <a:r>
              <a:rPr lang="en-US" sz="2200" dirty="0" smtClean="0">
                <a:solidFill>
                  <a:schemeClr val="tx1"/>
                </a:solidFill>
              </a:rPr>
              <a:t> (i.e. all take the same time) and there are no dependencies between the instructions, 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1363" lvl="1" indent="-246063">
              <a:lnSpc>
                <a:spcPct val="8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2200" dirty="0" smtClean="0">
                <a:solidFill>
                  <a:schemeClr val="tx1"/>
                </a:solidFill>
              </a:rPr>
              <a:t>CPI = 1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CA" dirty="0" smtClean="0">
                <a:solidFill>
                  <a:schemeClr val="tx1"/>
                </a:solidFill>
              </a:rPr>
              <a:t>each instruction takes 5 cycles, but 1 completes each cycle) </a:t>
            </a:r>
            <a:endParaRPr lang="en-US" dirty="0" smtClean="0">
              <a:solidFill>
                <a:schemeClr val="tx1"/>
              </a:solidFill>
            </a:endParaRPr>
          </a:p>
          <a:p>
            <a:pPr marL="741363" lvl="1" indent="-246063">
              <a:lnSpc>
                <a:spcPct val="8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2200" dirty="0" smtClean="0">
                <a:solidFill>
                  <a:schemeClr val="tx1"/>
                </a:solidFill>
              </a:rPr>
              <a:t>Ideal speedup is: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                                       Time between </a:t>
            </a:r>
            <a:r>
              <a:rPr lang="en-US" sz="2000" dirty="0" err="1" smtClean="0">
                <a:solidFill>
                  <a:schemeClr val="tx1"/>
                </a:solidFill>
              </a:rPr>
              <a:t>instructions</a:t>
            </a:r>
            <a:r>
              <a:rPr lang="en-US" sz="2000" baseline="-25000" dirty="0" err="1" smtClean="0">
                <a:solidFill>
                  <a:schemeClr val="tx1"/>
                </a:solidFill>
              </a:rPr>
              <a:t>nonpipelined</a:t>
            </a:r>
            <a:r>
              <a:rPr lang="en-US" sz="2000" baseline="-25000" dirty="0" smtClean="0">
                <a:solidFill>
                  <a:schemeClr val="tx1"/>
                </a:solidFill>
              </a:rPr>
              <a:t/>
            </a:r>
            <a:br>
              <a:rPr lang="en-US" sz="2000" baseline="-25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 Number of stages  = 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	                                      Time between </a:t>
            </a:r>
            <a:r>
              <a:rPr lang="en-US" sz="2000" dirty="0" err="1" smtClean="0">
                <a:solidFill>
                  <a:schemeClr val="tx1"/>
                </a:solidFill>
              </a:rPr>
              <a:t>instructions</a:t>
            </a:r>
            <a:r>
              <a:rPr lang="en-US" sz="2000" baseline="-25000" dirty="0" err="1" smtClean="0">
                <a:solidFill>
                  <a:schemeClr val="tx1"/>
                </a:solidFill>
              </a:rPr>
              <a:t>pipelined</a:t>
            </a:r>
            <a:r>
              <a:rPr lang="en-US" sz="2000" baseline="-25000" dirty="0" smtClean="0">
                <a:solidFill>
                  <a:schemeClr val="tx1"/>
                </a:solidFill>
              </a:rPr>
              <a:t> 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741363" marR="0" lvl="1" indent="-246063" algn="l" defTabSz="914400" rtl="0" eaLnBrk="0" fontAlgn="base" latinLnBrk="0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Monotype Sorts" pitchFamily="2" charset="2"/>
              <a:buChar char="l"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287338" lvl="1" indent="-287338">
              <a:lnSpc>
                <a:spcPct val="90000"/>
              </a:lnSpc>
              <a:spcBef>
                <a:spcPct val="65000"/>
              </a:spcBef>
              <a:buClr>
                <a:schemeClr val="accent1"/>
              </a:buClr>
              <a:buSzPct val="75000"/>
              <a:buFont typeface="Wingdings" pitchFamily="2" charset="2"/>
              <a:buChar char="q"/>
            </a:pPr>
            <a:r>
              <a:rPr lang="en-US" sz="2200" b="1" dirty="0" smtClean="0">
                <a:solidFill>
                  <a:schemeClr val="tx1"/>
                </a:solidFill>
              </a:rPr>
              <a:t>Speedup</a:t>
            </a:r>
            <a:r>
              <a:rPr lang="en-US" sz="2200" dirty="0" smtClean="0">
                <a:solidFill>
                  <a:schemeClr val="tx1"/>
                </a:solidFill>
              </a:rPr>
              <a:t> due to increased </a:t>
            </a:r>
            <a:r>
              <a:rPr lang="en-US" sz="2200" b="1" dirty="0" smtClean="0">
                <a:solidFill>
                  <a:srgbClr val="FF0000"/>
                </a:solidFill>
              </a:rPr>
              <a:t>throughput</a:t>
            </a:r>
            <a:r>
              <a:rPr lang="en-US" sz="2200" dirty="0" smtClean="0">
                <a:solidFill>
                  <a:schemeClr val="tx1"/>
                </a:solidFill>
              </a:rPr>
              <a:t>; </a:t>
            </a:r>
            <a:br>
              <a:rPr lang="en-US" sz="2200" dirty="0" smtClean="0">
                <a:solidFill>
                  <a:schemeClr val="tx1"/>
                </a:solidFill>
              </a:rPr>
            </a:br>
            <a:r>
              <a:rPr lang="en-US" sz="2200" b="1" dirty="0" smtClean="0">
                <a:solidFill>
                  <a:schemeClr val="tx1"/>
                </a:solidFill>
              </a:rPr>
              <a:t>Latency</a:t>
            </a:r>
            <a:r>
              <a:rPr lang="en-US" sz="2200" dirty="0" smtClean="0">
                <a:solidFill>
                  <a:schemeClr val="tx1"/>
                </a:solidFill>
              </a:rPr>
              <a:t> (time for each instruction) does not decrease</a:t>
            </a:r>
            <a:endParaRPr lang="en-AU" sz="2200" dirty="0" smtClean="0">
              <a:solidFill>
                <a:schemeClr val="tx1"/>
              </a:solidFill>
            </a:endParaRPr>
          </a:p>
          <a:p>
            <a:pPr marL="287338" indent="-287338">
              <a:lnSpc>
                <a:spcPct val="90000"/>
              </a:lnSpc>
              <a:spcBef>
                <a:spcPct val="65000"/>
              </a:spcBef>
              <a:buClr>
                <a:schemeClr val="accent1"/>
              </a:buClr>
              <a:buSzPct val="75000"/>
              <a:buFont typeface="Wingdings" pitchFamily="2" charset="2"/>
              <a:buChar char="q"/>
            </a:pPr>
            <a:r>
              <a:rPr lang="en-US" sz="2200" dirty="0" smtClean="0">
                <a:solidFill>
                  <a:schemeClr val="tx1"/>
                </a:solidFill>
              </a:rPr>
              <a:t>If </a:t>
            </a:r>
            <a:r>
              <a:rPr lang="en-US" sz="2200" dirty="0" smtClean="0"/>
              <a:t>not balanced</a:t>
            </a:r>
            <a:r>
              <a:rPr lang="en-US" sz="2200" dirty="0" smtClean="0">
                <a:solidFill>
                  <a:schemeClr val="tx1"/>
                </a:solidFill>
              </a:rPr>
              <a:t>, speedup is less</a:t>
            </a:r>
          </a:p>
          <a:p>
            <a:pPr marL="744538" lvl="1" indent="-287338">
              <a:lnSpc>
                <a:spcPct val="90000"/>
              </a:lnSpc>
              <a:spcBef>
                <a:spcPct val="65000"/>
              </a:spcBef>
              <a:buClr>
                <a:schemeClr val="accent1"/>
              </a:buClr>
              <a:buSzPct val="75000"/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Pipelining the three </a:t>
            </a:r>
            <a:r>
              <a:rPr lang="en-US" sz="2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200" dirty="0" smtClean="0">
                <a:solidFill>
                  <a:schemeClr val="tx1"/>
                </a:solidFill>
              </a:rPr>
              <a:t> speedup:  2400ps/1400ps = 1.7</a:t>
            </a:r>
          </a:p>
          <a:p>
            <a:pPr marL="744538" lvl="1" indent="-287338">
              <a:lnSpc>
                <a:spcPct val="90000"/>
              </a:lnSpc>
              <a:spcBef>
                <a:spcPct val="65000"/>
              </a:spcBef>
              <a:buClr>
                <a:schemeClr val="accent1"/>
              </a:buClr>
              <a:buSzPct val="75000"/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Add 1000,000 more instructions, the speedup:</a:t>
            </a:r>
          </a:p>
          <a:p>
            <a:pPr marL="287338" indent="-287338">
              <a:lnSpc>
                <a:spcPct val="90000"/>
              </a:lnSpc>
              <a:spcBef>
                <a:spcPct val="65000"/>
              </a:spcBef>
              <a:buClr>
                <a:schemeClr val="accent1"/>
              </a:buClr>
              <a:buSzPct val="75000"/>
            </a:pPr>
            <a:r>
              <a:rPr lang="en-US" sz="2200" dirty="0" smtClean="0">
                <a:solidFill>
                  <a:schemeClr val="tx1"/>
                </a:solidFill>
              </a:rPr>
              <a:t>           (10^6*200+1400)/(10^6*800+2400) ~ 800/200 = 4</a:t>
            </a:r>
          </a:p>
        </p:txBody>
      </p:sp>
      <p:sp>
        <p:nvSpPr>
          <p:cNvPr id="331780" name="Line 4"/>
          <p:cNvSpPr>
            <a:spLocks noChangeShapeType="1"/>
          </p:cNvSpPr>
          <p:nvPr/>
        </p:nvSpPr>
        <p:spPr bwMode="auto">
          <a:xfrm>
            <a:off x="3810000" y="2819400"/>
            <a:ext cx="419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2384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8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42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422275"/>
          </a:xfrm>
        </p:spPr>
        <p:txBody>
          <a:bodyPr/>
          <a:lstStyle/>
          <a:p>
            <a:r>
              <a:rPr lang="en-US" dirty="0"/>
              <a:t>MIPS Pipeline </a:t>
            </a:r>
            <a:r>
              <a:rPr lang="en-US" dirty="0" err="1"/>
              <a:t>Datapath</a:t>
            </a:r>
            <a:r>
              <a:rPr lang="en-US" dirty="0"/>
              <a:t> Modifications</a:t>
            </a:r>
          </a:p>
        </p:txBody>
      </p:sp>
      <p:sp>
        <p:nvSpPr>
          <p:cNvPr id="1204331" name="Rectangle 107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305800" cy="968470"/>
          </a:xfrm>
          <a:noFill/>
          <a:ln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dirty="0"/>
              <a:t>What do we need to add/modify in our MIPS </a:t>
            </a:r>
            <a:r>
              <a:rPr lang="en-US" dirty="0" err="1"/>
              <a:t>datapath</a:t>
            </a:r>
            <a:r>
              <a:rPr lang="en-US" dirty="0"/>
              <a:t>?</a:t>
            </a:r>
          </a:p>
          <a:p>
            <a:pPr lvl="1">
              <a:spcBef>
                <a:spcPct val="20000"/>
              </a:spcBef>
            </a:pPr>
            <a:r>
              <a:rPr lang="en-US" dirty="0" smtClean="0"/>
              <a:t>Add</a:t>
            </a:r>
            <a:r>
              <a:rPr lang="en-US" dirty="0" smtClean="0">
                <a:solidFill>
                  <a:schemeClr val="accent2"/>
                </a:solidFill>
              </a:rPr>
              <a:t> State </a:t>
            </a:r>
            <a:r>
              <a:rPr lang="en-US" dirty="0">
                <a:solidFill>
                  <a:schemeClr val="accent2"/>
                </a:solidFill>
              </a:rPr>
              <a:t>registers</a:t>
            </a:r>
            <a:r>
              <a:rPr lang="en-US" dirty="0"/>
              <a:t> between each pipeline stage to </a:t>
            </a:r>
            <a:r>
              <a:rPr lang="en-US" dirty="0">
                <a:solidFill>
                  <a:schemeClr val="accent1"/>
                </a:solidFill>
              </a:rPr>
              <a:t>isolate</a:t>
            </a:r>
            <a:r>
              <a:rPr lang="en-US" dirty="0"/>
              <a:t> them</a:t>
            </a:r>
          </a:p>
        </p:txBody>
      </p:sp>
      <p:grpSp>
        <p:nvGrpSpPr>
          <p:cNvPr id="2" name="Group 138"/>
          <p:cNvGrpSpPr>
            <a:grpSpLocks/>
          </p:cNvGrpSpPr>
          <p:nvPr/>
        </p:nvGrpSpPr>
        <p:grpSpPr bwMode="auto">
          <a:xfrm>
            <a:off x="152400" y="1828800"/>
            <a:ext cx="8874125" cy="4876800"/>
            <a:chOff x="144" y="960"/>
            <a:chExt cx="5590" cy="3188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056" y="1776"/>
              <a:ext cx="240" cy="576"/>
              <a:chOff x="1392" y="2880"/>
              <a:chExt cx="288" cy="480"/>
            </a:xfrm>
          </p:grpSpPr>
          <p:sp>
            <p:nvSpPr>
              <p:cNvPr id="1204228" name="Line 4"/>
              <p:cNvSpPr>
                <a:spLocks noChangeShapeType="1"/>
              </p:cNvSpPr>
              <p:nvPr/>
            </p:nvSpPr>
            <p:spPr bwMode="auto">
              <a:xfrm>
                <a:off x="1392" y="3072"/>
                <a:ext cx="48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04229" name="Line 5"/>
              <p:cNvSpPr>
                <a:spLocks noChangeShapeType="1"/>
              </p:cNvSpPr>
              <p:nvPr/>
            </p:nvSpPr>
            <p:spPr bwMode="auto">
              <a:xfrm flipH="1">
                <a:off x="1392" y="3120"/>
                <a:ext cx="48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04230" name="Line 6"/>
              <p:cNvSpPr>
                <a:spLocks noChangeShapeType="1"/>
              </p:cNvSpPr>
              <p:nvPr/>
            </p:nvSpPr>
            <p:spPr bwMode="auto">
              <a:xfrm flipV="1">
                <a:off x="1392" y="2880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04231" name="Line 7"/>
              <p:cNvSpPr>
                <a:spLocks noChangeShapeType="1"/>
              </p:cNvSpPr>
              <p:nvPr/>
            </p:nvSpPr>
            <p:spPr bwMode="auto">
              <a:xfrm flipV="1">
                <a:off x="1392" y="3168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04232" name="Line 8"/>
              <p:cNvSpPr>
                <a:spLocks noChangeShapeType="1"/>
              </p:cNvSpPr>
              <p:nvPr/>
            </p:nvSpPr>
            <p:spPr bwMode="auto">
              <a:xfrm flipV="1">
                <a:off x="1392" y="3216"/>
                <a:ext cx="28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04233" name="Line 9"/>
              <p:cNvSpPr>
                <a:spLocks noChangeShapeType="1"/>
              </p:cNvSpPr>
              <p:nvPr/>
            </p:nvSpPr>
            <p:spPr bwMode="auto">
              <a:xfrm flipV="1">
                <a:off x="1680" y="302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04234" name="Line 10"/>
              <p:cNvSpPr>
                <a:spLocks noChangeShapeType="1"/>
              </p:cNvSpPr>
              <p:nvPr/>
            </p:nvSpPr>
            <p:spPr bwMode="auto">
              <a:xfrm>
                <a:off x="1392" y="2880"/>
                <a:ext cx="28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1204235" name="Rectangle 11"/>
            <p:cNvSpPr>
              <a:spLocks noChangeArrowheads="1"/>
            </p:cNvSpPr>
            <p:nvPr/>
          </p:nvSpPr>
          <p:spPr bwMode="auto">
            <a:xfrm>
              <a:off x="624" y="2400"/>
              <a:ext cx="816" cy="9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04236" name="Rectangle 12"/>
            <p:cNvSpPr>
              <a:spLocks noChangeArrowheads="1"/>
            </p:cNvSpPr>
            <p:nvPr/>
          </p:nvSpPr>
          <p:spPr bwMode="auto">
            <a:xfrm>
              <a:off x="336" y="2640"/>
              <a:ext cx="96" cy="528"/>
            </a:xfrm>
            <a:prstGeom prst="rect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04237" name="Line 13"/>
            <p:cNvSpPr>
              <a:spLocks noChangeShapeType="1"/>
            </p:cNvSpPr>
            <p:nvPr/>
          </p:nvSpPr>
          <p:spPr bwMode="auto">
            <a:xfrm>
              <a:off x="432" y="28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238" name="Line 14"/>
            <p:cNvSpPr>
              <a:spLocks noChangeShapeType="1"/>
            </p:cNvSpPr>
            <p:nvPr/>
          </p:nvSpPr>
          <p:spPr bwMode="auto">
            <a:xfrm>
              <a:off x="480" y="1872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239" name="Line 15"/>
            <p:cNvSpPr>
              <a:spLocks noChangeShapeType="1"/>
            </p:cNvSpPr>
            <p:nvPr/>
          </p:nvSpPr>
          <p:spPr bwMode="auto">
            <a:xfrm>
              <a:off x="816" y="2256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240" name="Text Box 16"/>
            <p:cNvSpPr txBox="1">
              <a:spLocks noChangeArrowheads="1"/>
            </p:cNvSpPr>
            <p:nvPr/>
          </p:nvSpPr>
          <p:spPr bwMode="auto">
            <a:xfrm>
              <a:off x="576" y="2736"/>
              <a:ext cx="467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tx1"/>
                  </a:solidFill>
                </a:rPr>
                <a:t>Read</a:t>
              </a:r>
            </a:p>
            <a:p>
              <a:r>
                <a:rPr lang="en-US" sz="1200">
                  <a:solidFill>
                    <a:schemeClr val="tx1"/>
                  </a:solidFill>
                </a:rPr>
                <a:t>Address</a:t>
              </a:r>
            </a:p>
          </p:txBody>
        </p:sp>
        <p:sp>
          <p:nvSpPr>
            <p:cNvPr id="1204241" name="Text Box 17"/>
            <p:cNvSpPr txBox="1">
              <a:spLocks noChangeArrowheads="1"/>
            </p:cNvSpPr>
            <p:nvPr/>
          </p:nvSpPr>
          <p:spPr bwMode="auto">
            <a:xfrm>
              <a:off x="729" y="2434"/>
              <a:ext cx="692" cy="3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solidFill>
                    <a:schemeClr val="tx1"/>
                  </a:solidFill>
                </a:rPr>
                <a:t>Instruction</a:t>
              </a:r>
            </a:p>
            <a:p>
              <a:pPr algn="ctr"/>
              <a:r>
                <a:rPr lang="en-US" sz="1400" b="1">
                  <a:solidFill>
                    <a:schemeClr val="tx1"/>
                  </a:solidFill>
                </a:rPr>
                <a:t>Memory</a:t>
              </a:r>
            </a:p>
          </p:txBody>
        </p:sp>
        <p:sp>
          <p:nvSpPr>
            <p:cNvPr id="1204242" name="Text Box 18"/>
            <p:cNvSpPr txBox="1">
              <a:spLocks noChangeArrowheads="1"/>
            </p:cNvSpPr>
            <p:nvPr/>
          </p:nvSpPr>
          <p:spPr bwMode="auto">
            <a:xfrm>
              <a:off x="1056" y="1968"/>
              <a:ext cx="303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b="1">
                  <a:solidFill>
                    <a:schemeClr val="tx1"/>
                  </a:solidFill>
                </a:rPr>
                <a:t>Add</a:t>
              </a:r>
            </a:p>
          </p:txBody>
        </p:sp>
        <p:sp>
          <p:nvSpPr>
            <p:cNvPr id="1204243" name="Text Box 19"/>
            <p:cNvSpPr txBox="1">
              <a:spLocks noChangeArrowheads="1"/>
            </p:cNvSpPr>
            <p:nvPr/>
          </p:nvSpPr>
          <p:spPr bwMode="auto">
            <a:xfrm rot="-5400000">
              <a:off x="250" y="2774"/>
              <a:ext cx="249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b="1">
                  <a:solidFill>
                    <a:schemeClr val="accent2"/>
                  </a:solidFill>
                </a:rPr>
                <a:t>PC</a:t>
              </a:r>
            </a:p>
          </p:txBody>
        </p:sp>
        <p:sp>
          <p:nvSpPr>
            <p:cNvPr id="1204244" name="Line 20"/>
            <p:cNvSpPr>
              <a:spLocks noChangeShapeType="1"/>
            </p:cNvSpPr>
            <p:nvPr/>
          </p:nvSpPr>
          <p:spPr bwMode="auto">
            <a:xfrm>
              <a:off x="144" y="28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245" name="Text Box 21"/>
            <p:cNvSpPr txBox="1">
              <a:spLocks noChangeArrowheads="1"/>
            </p:cNvSpPr>
            <p:nvPr/>
          </p:nvSpPr>
          <p:spPr bwMode="auto">
            <a:xfrm>
              <a:off x="672" y="2160"/>
              <a:ext cx="169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b="1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204246" name="Line 22"/>
            <p:cNvSpPr>
              <a:spLocks noChangeShapeType="1"/>
            </p:cNvSpPr>
            <p:nvPr/>
          </p:nvSpPr>
          <p:spPr bwMode="auto">
            <a:xfrm>
              <a:off x="144" y="1344"/>
              <a:ext cx="0" cy="15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247" name="AutoShape 23"/>
            <p:cNvSpPr>
              <a:spLocks noChangeArrowheads="1"/>
            </p:cNvSpPr>
            <p:nvPr/>
          </p:nvSpPr>
          <p:spPr bwMode="auto">
            <a:xfrm rot="5400000" flipH="1">
              <a:off x="528" y="1296"/>
              <a:ext cx="432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04248" name="Line 24"/>
            <p:cNvSpPr>
              <a:spLocks noChangeShapeType="1"/>
            </p:cNvSpPr>
            <p:nvPr/>
          </p:nvSpPr>
          <p:spPr bwMode="auto">
            <a:xfrm flipH="1">
              <a:off x="144" y="1344"/>
              <a:ext cx="5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249" name="Rectangle 25"/>
            <p:cNvSpPr>
              <a:spLocks noChangeArrowheads="1"/>
            </p:cNvSpPr>
            <p:nvPr/>
          </p:nvSpPr>
          <p:spPr bwMode="auto">
            <a:xfrm flipH="1">
              <a:off x="729" y="1392"/>
              <a:ext cx="96" cy="2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1204250" name="Rectangle 26"/>
            <p:cNvSpPr>
              <a:spLocks noChangeArrowheads="1"/>
            </p:cNvSpPr>
            <p:nvPr/>
          </p:nvSpPr>
          <p:spPr bwMode="auto">
            <a:xfrm flipH="1">
              <a:off x="720" y="1152"/>
              <a:ext cx="96" cy="2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1204251" name="Line 27"/>
            <p:cNvSpPr>
              <a:spLocks noChangeShapeType="1"/>
            </p:cNvSpPr>
            <p:nvPr/>
          </p:nvSpPr>
          <p:spPr bwMode="auto">
            <a:xfrm flipH="1">
              <a:off x="816" y="1248"/>
              <a:ext cx="3312" cy="0"/>
            </a:xfrm>
            <a:prstGeom prst="line">
              <a:avLst/>
            </a:prstGeom>
            <a:noFill/>
            <a:ln w="28575">
              <a:solidFill>
                <a:srgbClr val="CC3399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252" name="Line 28"/>
            <p:cNvSpPr>
              <a:spLocks noChangeShapeType="1"/>
            </p:cNvSpPr>
            <p:nvPr/>
          </p:nvSpPr>
          <p:spPr bwMode="auto">
            <a:xfrm flipH="1">
              <a:off x="1776" y="4032"/>
              <a:ext cx="3744" cy="0"/>
            </a:xfrm>
            <a:prstGeom prst="line">
              <a:avLst/>
            </a:prstGeom>
            <a:noFill/>
            <a:ln w="28575">
              <a:solidFill>
                <a:srgbClr val="CC33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253" name="Rectangle 29"/>
            <p:cNvSpPr>
              <a:spLocks noChangeArrowheads="1"/>
            </p:cNvSpPr>
            <p:nvPr/>
          </p:nvSpPr>
          <p:spPr bwMode="auto">
            <a:xfrm>
              <a:off x="1920" y="2400"/>
              <a:ext cx="816" cy="9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04254" name="Line 30"/>
            <p:cNvSpPr>
              <a:spLocks noChangeShapeType="1"/>
            </p:cNvSpPr>
            <p:nvPr/>
          </p:nvSpPr>
          <p:spPr bwMode="auto">
            <a:xfrm>
              <a:off x="1440" y="2880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255" name="Line 31"/>
            <p:cNvSpPr>
              <a:spLocks noChangeShapeType="1"/>
            </p:cNvSpPr>
            <p:nvPr/>
          </p:nvSpPr>
          <p:spPr bwMode="auto">
            <a:xfrm>
              <a:off x="1728" y="2736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256" name="Text Box 32"/>
            <p:cNvSpPr txBox="1">
              <a:spLocks noChangeArrowheads="1"/>
            </p:cNvSpPr>
            <p:nvPr/>
          </p:nvSpPr>
          <p:spPr bwMode="auto">
            <a:xfrm>
              <a:off x="1872" y="3120"/>
              <a:ext cx="569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tx1"/>
                  </a:solidFill>
                </a:rPr>
                <a:t>Write Data</a:t>
              </a:r>
            </a:p>
          </p:txBody>
        </p:sp>
        <p:sp>
          <p:nvSpPr>
            <p:cNvPr id="1204257" name="Text Box 33"/>
            <p:cNvSpPr txBox="1">
              <a:spLocks noChangeArrowheads="1"/>
            </p:cNvSpPr>
            <p:nvPr/>
          </p:nvSpPr>
          <p:spPr bwMode="auto">
            <a:xfrm>
              <a:off x="1872" y="2400"/>
              <a:ext cx="653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tx1"/>
                  </a:solidFill>
                </a:rPr>
                <a:t>Read Addr 1</a:t>
              </a:r>
            </a:p>
          </p:txBody>
        </p:sp>
        <p:sp>
          <p:nvSpPr>
            <p:cNvPr id="1204258" name="Text Box 34"/>
            <p:cNvSpPr txBox="1">
              <a:spLocks noChangeArrowheads="1"/>
            </p:cNvSpPr>
            <p:nvPr/>
          </p:nvSpPr>
          <p:spPr bwMode="auto">
            <a:xfrm>
              <a:off x="1872" y="2640"/>
              <a:ext cx="653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tx1"/>
                  </a:solidFill>
                </a:rPr>
                <a:t>Read Addr 2</a:t>
              </a:r>
            </a:p>
          </p:txBody>
        </p:sp>
        <p:sp>
          <p:nvSpPr>
            <p:cNvPr id="1204259" name="Text Box 35"/>
            <p:cNvSpPr txBox="1">
              <a:spLocks noChangeArrowheads="1"/>
            </p:cNvSpPr>
            <p:nvPr/>
          </p:nvSpPr>
          <p:spPr bwMode="auto">
            <a:xfrm>
              <a:off x="1872" y="2880"/>
              <a:ext cx="569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tx1"/>
                  </a:solidFill>
                </a:rPr>
                <a:t>Write Addr</a:t>
              </a:r>
            </a:p>
          </p:txBody>
        </p:sp>
        <p:sp>
          <p:nvSpPr>
            <p:cNvPr id="1204260" name="Text Box 36"/>
            <p:cNvSpPr txBox="1">
              <a:spLocks noChangeArrowheads="1"/>
            </p:cNvSpPr>
            <p:nvPr/>
          </p:nvSpPr>
          <p:spPr bwMode="auto">
            <a:xfrm>
              <a:off x="1920" y="2496"/>
              <a:ext cx="563" cy="4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solidFill>
                    <a:schemeClr val="tx1"/>
                  </a:solidFill>
                </a:rPr>
                <a:t>Register</a:t>
              </a:r>
            </a:p>
            <a:p>
              <a:pPr algn="ctr"/>
              <a:endParaRPr lang="en-US" sz="1400" b="1">
                <a:solidFill>
                  <a:schemeClr val="tx1"/>
                </a:solidFill>
              </a:endParaRPr>
            </a:p>
            <a:p>
              <a:pPr algn="ctr"/>
              <a:r>
                <a:rPr lang="en-US" sz="1400" b="1">
                  <a:solidFill>
                    <a:schemeClr val="tx1"/>
                  </a:solidFill>
                </a:rPr>
                <a:t>File</a:t>
              </a:r>
            </a:p>
          </p:txBody>
        </p:sp>
        <p:sp>
          <p:nvSpPr>
            <p:cNvPr id="1204261" name="Text Box 37"/>
            <p:cNvSpPr txBox="1">
              <a:spLocks noChangeArrowheads="1"/>
            </p:cNvSpPr>
            <p:nvPr/>
          </p:nvSpPr>
          <p:spPr bwMode="auto">
            <a:xfrm>
              <a:off x="2352" y="2496"/>
              <a:ext cx="425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US" sz="1200">
                  <a:solidFill>
                    <a:schemeClr val="tx1"/>
                  </a:solidFill>
                </a:rPr>
                <a:t>Read</a:t>
              </a:r>
            </a:p>
            <a:p>
              <a:pPr algn="r"/>
              <a:r>
                <a:rPr lang="en-US" sz="1200">
                  <a:solidFill>
                    <a:schemeClr val="tx1"/>
                  </a:solidFill>
                </a:rPr>
                <a:t> Data 1</a:t>
              </a:r>
            </a:p>
          </p:txBody>
        </p:sp>
        <p:sp>
          <p:nvSpPr>
            <p:cNvPr id="1204262" name="Text Box 38"/>
            <p:cNvSpPr txBox="1">
              <a:spLocks noChangeArrowheads="1"/>
            </p:cNvSpPr>
            <p:nvPr/>
          </p:nvSpPr>
          <p:spPr bwMode="auto">
            <a:xfrm>
              <a:off x="2352" y="2928"/>
              <a:ext cx="425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US" sz="1200">
                  <a:solidFill>
                    <a:schemeClr val="tx1"/>
                  </a:solidFill>
                </a:rPr>
                <a:t>Read</a:t>
              </a:r>
            </a:p>
            <a:p>
              <a:pPr algn="r"/>
              <a:r>
                <a:rPr lang="en-US" sz="1200">
                  <a:solidFill>
                    <a:schemeClr val="tx1"/>
                  </a:solidFill>
                </a:rPr>
                <a:t> Data 2</a:t>
              </a:r>
            </a:p>
          </p:txBody>
        </p:sp>
        <p:sp>
          <p:nvSpPr>
            <p:cNvPr id="1204263" name="Line 39"/>
            <p:cNvSpPr>
              <a:spLocks noChangeShapeType="1"/>
            </p:cNvSpPr>
            <p:nvPr/>
          </p:nvSpPr>
          <p:spPr bwMode="auto">
            <a:xfrm>
              <a:off x="1728" y="36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264" name="Line 40"/>
            <p:cNvSpPr>
              <a:spLocks noChangeShapeType="1"/>
            </p:cNvSpPr>
            <p:nvPr/>
          </p:nvSpPr>
          <p:spPr bwMode="auto">
            <a:xfrm>
              <a:off x="1776" y="3600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265" name="Line 41"/>
            <p:cNvSpPr>
              <a:spLocks noChangeShapeType="1"/>
            </p:cNvSpPr>
            <p:nvPr/>
          </p:nvSpPr>
          <p:spPr bwMode="auto">
            <a:xfrm>
              <a:off x="2544" y="3600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266" name="Text Box 42"/>
            <p:cNvSpPr txBox="1">
              <a:spLocks noChangeArrowheads="1"/>
            </p:cNvSpPr>
            <p:nvPr/>
          </p:nvSpPr>
          <p:spPr bwMode="auto">
            <a:xfrm>
              <a:off x="1776" y="3648"/>
              <a:ext cx="22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tx1"/>
                  </a:solidFill>
                </a:rPr>
                <a:t>16</a:t>
              </a:r>
            </a:p>
          </p:txBody>
        </p:sp>
        <p:sp>
          <p:nvSpPr>
            <p:cNvPr id="1204267" name="Text Box 43"/>
            <p:cNvSpPr txBox="1">
              <a:spLocks noChangeArrowheads="1"/>
            </p:cNvSpPr>
            <p:nvPr/>
          </p:nvSpPr>
          <p:spPr bwMode="auto">
            <a:xfrm>
              <a:off x="2544" y="3648"/>
              <a:ext cx="22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tx1"/>
                  </a:solidFill>
                </a:rPr>
                <a:t>32</a:t>
              </a:r>
            </a:p>
          </p:txBody>
        </p:sp>
        <p:sp>
          <p:nvSpPr>
            <p:cNvPr id="1204268" name="Line 44"/>
            <p:cNvSpPr>
              <a:spLocks noChangeShapeType="1"/>
            </p:cNvSpPr>
            <p:nvPr/>
          </p:nvSpPr>
          <p:spPr bwMode="auto">
            <a:xfrm>
              <a:off x="1776" y="3216"/>
              <a:ext cx="160" cy="0"/>
            </a:xfrm>
            <a:prstGeom prst="line">
              <a:avLst/>
            </a:prstGeom>
            <a:noFill/>
            <a:ln w="28575">
              <a:solidFill>
                <a:srgbClr val="CC3399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269" name="Line 45"/>
            <p:cNvSpPr>
              <a:spLocks noChangeShapeType="1"/>
            </p:cNvSpPr>
            <p:nvPr/>
          </p:nvSpPr>
          <p:spPr bwMode="auto">
            <a:xfrm>
              <a:off x="3024" y="3312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270" name="Line 46"/>
            <p:cNvSpPr>
              <a:spLocks noChangeShapeType="1"/>
            </p:cNvSpPr>
            <p:nvPr/>
          </p:nvSpPr>
          <p:spPr bwMode="auto">
            <a:xfrm>
              <a:off x="2736" y="3072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271" name="Line 47"/>
            <p:cNvSpPr>
              <a:spLocks noChangeShapeType="1"/>
            </p:cNvSpPr>
            <p:nvPr/>
          </p:nvSpPr>
          <p:spPr bwMode="auto">
            <a:xfrm>
              <a:off x="1728" y="2496"/>
              <a:ext cx="0" cy="1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272" name="Line 48"/>
            <p:cNvSpPr>
              <a:spLocks noChangeShapeType="1"/>
            </p:cNvSpPr>
            <p:nvPr/>
          </p:nvSpPr>
          <p:spPr bwMode="auto">
            <a:xfrm>
              <a:off x="1728" y="2496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273" name="Line 49"/>
            <p:cNvSpPr>
              <a:spLocks noChangeShapeType="1"/>
            </p:cNvSpPr>
            <p:nvPr/>
          </p:nvSpPr>
          <p:spPr bwMode="auto">
            <a:xfrm>
              <a:off x="1728" y="2976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274" name="Line 50"/>
            <p:cNvSpPr>
              <a:spLocks noChangeShapeType="1"/>
            </p:cNvSpPr>
            <p:nvPr/>
          </p:nvSpPr>
          <p:spPr bwMode="auto">
            <a:xfrm>
              <a:off x="2928" y="3072"/>
              <a:ext cx="2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275" name="Line 51"/>
            <p:cNvSpPr>
              <a:spLocks noChangeShapeType="1"/>
            </p:cNvSpPr>
            <p:nvPr/>
          </p:nvSpPr>
          <p:spPr bwMode="auto">
            <a:xfrm>
              <a:off x="3792" y="2928"/>
              <a:ext cx="1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276" name="Freeform 52"/>
            <p:cNvSpPr>
              <a:spLocks/>
            </p:cNvSpPr>
            <p:nvPr/>
          </p:nvSpPr>
          <p:spPr bwMode="auto">
            <a:xfrm>
              <a:off x="3456" y="2496"/>
              <a:ext cx="336" cy="8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7"/>
                </a:cxn>
                <a:cxn ang="0">
                  <a:pos x="111" y="553"/>
                </a:cxn>
                <a:cxn ang="0">
                  <a:pos x="0" y="671"/>
                </a:cxn>
                <a:cxn ang="0">
                  <a:pos x="0" y="1098"/>
                </a:cxn>
                <a:cxn ang="0">
                  <a:pos x="387" y="790"/>
                </a:cxn>
                <a:cxn ang="0">
                  <a:pos x="387" y="308"/>
                </a:cxn>
                <a:cxn ang="0">
                  <a:pos x="0" y="0"/>
                </a:cxn>
              </a:cxnLst>
              <a:rect l="0" t="0" r="r" b="b"/>
              <a:pathLst>
                <a:path w="388" h="1099">
                  <a:moveTo>
                    <a:pt x="0" y="0"/>
                  </a:moveTo>
                  <a:lnTo>
                    <a:pt x="0" y="427"/>
                  </a:lnTo>
                  <a:lnTo>
                    <a:pt x="111" y="553"/>
                  </a:lnTo>
                  <a:lnTo>
                    <a:pt x="0" y="671"/>
                  </a:lnTo>
                  <a:lnTo>
                    <a:pt x="0" y="1098"/>
                  </a:lnTo>
                  <a:lnTo>
                    <a:pt x="387" y="790"/>
                  </a:lnTo>
                  <a:lnTo>
                    <a:pt x="387" y="3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277" name="Rectangle 53"/>
            <p:cNvSpPr>
              <a:spLocks noChangeArrowheads="1"/>
            </p:cNvSpPr>
            <p:nvPr/>
          </p:nvSpPr>
          <p:spPr bwMode="auto">
            <a:xfrm>
              <a:off x="3520" y="2880"/>
              <a:ext cx="31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defTabSz="904875">
                <a:lnSpc>
                  <a:spcPts val="16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200" b="1">
                  <a:solidFill>
                    <a:srgbClr val="000000"/>
                  </a:solidFill>
                </a:rPr>
                <a:t>ALU</a:t>
              </a:r>
            </a:p>
          </p:txBody>
        </p:sp>
        <p:sp>
          <p:nvSpPr>
            <p:cNvPr id="1204278" name="AutoShape 54"/>
            <p:cNvSpPr>
              <a:spLocks noChangeArrowheads="1"/>
            </p:cNvSpPr>
            <p:nvPr/>
          </p:nvSpPr>
          <p:spPr bwMode="auto">
            <a:xfrm rot="-5400000">
              <a:off x="3016" y="3096"/>
              <a:ext cx="480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04279" name="Line 55"/>
            <p:cNvSpPr>
              <a:spLocks noChangeShapeType="1"/>
            </p:cNvSpPr>
            <p:nvPr/>
          </p:nvSpPr>
          <p:spPr bwMode="auto">
            <a:xfrm>
              <a:off x="3328" y="316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280" name="Rectangle 56"/>
            <p:cNvSpPr>
              <a:spLocks noChangeArrowheads="1"/>
            </p:cNvSpPr>
            <p:nvPr/>
          </p:nvSpPr>
          <p:spPr bwMode="auto">
            <a:xfrm>
              <a:off x="3216" y="3216"/>
              <a:ext cx="96" cy="2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endParaRPr lang="en-US" sz="1400"/>
            </a:p>
          </p:txBody>
        </p:sp>
        <p:sp>
          <p:nvSpPr>
            <p:cNvPr id="1204281" name="Rectangle 57"/>
            <p:cNvSpPr>
              <a:spLocks noChangeArrowheads="1"/>
            </p:cNvSpPr>
            <p:nvPr/>
          </p:nvSpPr>
          <p:spPr bwMode="auto">
            <a:xfrm>
              <a:off x="3216" y="2976"/>
              <a:ext cx="96" cy="2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endParaRPr lang="en-US" sz="1400"/>
            </a:p>
          </p:txBody>
        </p:sp>
        <p:sp>
          <p:nvSpPr>
            <p:cNvPr id="1204282" name="Line 58"/>
            <p:cNvSpPr>
              <a:spLocks noChangeShapeType="1"/>
            </p:cNvSpPr>
            <p:nvPr/>
          </p:nvSpPr>
          <p:spPr bwMode="auto">
            <a:xfrm>
              <a:off x="3024" y="3312"/>
              <a:ext cx="1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283" name="Line 59"/>
            <p:cNvSpPr>
              <a:spLocks noChangeShapeType="1"/>
            </p:cNvSpPr>
            <p:nvPr/>
          </p:nvSpPr>
          <p:spPr bwMode="auto">
            <a:xfrm>
              <a:off x="2928" y="2640"/>
              <a:ext cx="5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284" name="Oval 60"/>
            <p:cNvSpPr>
              <a:spLocks noChangeArrowheads="1"/>
            </p:cNvSpPr>
            <p:nvPr/>
          </p:nvSpPr>
          <p:spPr bwMode="auto">
            <a:xfrm>
              <a:off x="3168" y="2160"/>
              <a:ext cx="288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04285" name="Rectangle 61"/>
            <p:cNvSpPr>
              <a:spLocks noChangeArrowheads="1"/>
            </p:cNvSpPr>
            <p:nvPr/>
          </p:nvSpPr>
          <p:spPr bwMode="auto">
            <a:xfrm>
              <a:off x="3168" y="2160"/>
              <a:ext cx="288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 defTabSz="904875">
                <a:lnSpc>
                  <a:spcPts val="16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200" b="1">
                  <a:solidFill>
                    <a:srgbClr val="000000"/>
                  </a:solidFill>
                </a:rPr>
                <a:t>Shift</a:t>
              </a:r>
            </a:p>
            <a:p>
              <a:pPr algn="ctr" defTabSz="904875">
                <a:lnSpc>
                  <a:spcPts val="16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200" b="1">
                  <a:solidFill>
                    <a:srgbClr val="000000"/>
                  </a:solidFill>
                </a:rPr>
                <a:t>left 2</a:t>
              </a:r>
            </a:p>
          </p:txBody>
        </p:sp>
        <p:sp>
          <p:nvSpPr>
            <p:cNvPr id="1204286" name="Line 62"/>
            <p:cNvSpPr>
              <a:spLocks noChangeShapeType="1"/>
            </p:cNvSpPr>
            <p:nvPr/>
          </p:nvSpPr>
          <p:spPr bwMode="auto">
            <a:xfrm>
              <a:off x="3024" y="235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63"/>
            <p:cNvGrpSpPr>
              <a:grpSpLocks/>
            </p:cNvGrpSpPr>
            <p:nvPr/>
          </p:nvGrpSpPr>
          <p:grpSpPr bwMode="auto">
            <a:xfrm>
              <a:off x="3600" y="1920"/>
              <a:ext cx="192" cy="576"/>
              <a:chOff x="1392" y="2880"/>
              <a:chExt cx="288" cy="480"/>
            </a:xfrm>
          </p:grpSpPr>
          <p:sp>
            <p:nvSpPr>
              <p:cNvPr id="1204288" name="Line 64"/>
              <p:cNvSpPr>
                <a:spLocks noChangeShapeType="1"/>
              </p:cNvSpPr>
              <p:nvPr/>
            </p:nvSpPr>
            <p:spPr bwMode="auto">
              <a:xfrm>
                <a:off x="1392" y="3072"/>
                <a:ext cx="48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04289" name="Line 65"/>
              <p:cNvSpPr>
                <a:spLocks noChangeShapeType="1"/>
              </p:cNvSpPr>
              <p:nvPr/>
            </p:nvSpPr>
            <p:spPr bwMode="auto">
              <a:xfrm flipH="1">
                <a:off x="1392" y="3120"/>
                <a:ext cx="48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04290" name="Line 66"/>
              <p:cNvSpPr>
                <a:spLocks noChangeShapeType="1"/>
              </p:cNvSpPr>
              <p:nvPr/>
            </p:nvSpPr>
            <p:spPr bwMode="auto">
              <a:xfrm flipV="1">
                <a:off x="1392" y="2880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04291" name="Line 67"/>
              <p:cNvSpPr>
                <a:spLocks noChangeShapeType="1"/>
              </p:cNvSpPr>
              <p:nvPr/>
            </p:nvSpPr>
            <p:spPr bwMode="auto">
              <a:xfrm flipV="1">
                <a:off x="1392" y="3168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04292" name="Line 68"/>
              <p:cNvSpPr>
                <a:spLocks noChangeShapeType="1"/>
              </p:cNvSpPr>
              <p:nvPr/>
            </p:nvSpPr>
            <p:spPr bwMode="auto">
              <a:xfrm flipV="1">
                <a:off x="1392" y="3216"/>
                <a:ext cx="28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04293" name="Line 69"/>
              <p:cNvSpPr>
                <a:spLocks noChangeShapeType="1"/>
              </p:cNvSpPr>
              <p:nvPr/>
            </p:nvSpPr>
            <p:spPr bwMode="auto">
              <a:xfrm flipV="1">
                <a:off x="1680" y="302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04294" name="Line 70"/>
              <p:cNvSpPr>
                <a:spLocks noChangeShapeType="1"/>
              </p:cNvSpPr>
              <p:nvPr/>
            </p:nvSpPr>
            <p:spPr bwMode="auto">
              <a:xfrm>
                <a:off x="1392" y="2880"/>
                <a:ext cx="28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1204295" name="Text Box 71"/>
            <p:cNvSpPr txBox="1">
              <a:spLocks noChangeArrowheads="1"/>
            </p:cNvSpPr>
            <p:nvPr/>
          </p:nvSpPr>
          <p:spPr bwMode="auto">
            <a:xfrm>
              <a:off x="3552" y="2112"/>
              <a:ext cx="303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b="1">
                  <a:solidFill>
                    <a:schemeClr val="tx1"/>
                  </a:solidFill>
                </a:rPr>
                <a:t>Add</a:t>
              </a:r>
            </a:p>
          </p:txBody>
        </p:sp>
        <p:sp>
          <p:nvSpPr>
            <p:cNvPr id="1204296" name="Line 72"/>
            <p:cNvSpPr>
              <a:spLocks noChangeShapeType="1"/>
            </p:cNvSpPr>
            <p:nvPr/>
          </p:nvSpPr>
          <p:spPr bwMode="auto">
            <a:xfrm>
              <a:off x="3447" y="235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297" name="Rectangle 73"/>
            <p:cNvSpPr>
              <a:spLocks noChangeArrowheads="1"/>
            </p:cNvSpPr>
            <p:nvPr/>
          </p:nvSpPr>
          <p:spPr bwMode="auto">
            <a:xfrm>
              <a:off x="4128" y="2448"/>
              <a:ext cx="816" cy="9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04298" name="Line 74"/>
            <p:cNvSpPr>
              <a:spLocks noChangeShapeType="1"/>
            </p:cNvSpPr>
            <p:nvPr/>
          </p:nvSpPr>
          <p:spPr bwMode="auto">
            <a:xfrm>
              <a:off x="3984" y="2928"/>
              <a:ext cx="1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299" name="Text Box 75"/>
            <p:cNvSpPr txBox="1">
              <a:spLocks noChangeArrowheads="1"/>
            </p:cNvSpPr>
            <p:nvPr/>
          </p:nvSpPr>
          <p:spPr bwMode="auto">
            <a:xfrm>
              <a:off x="4416" y="2448"/>
              <a:ext cx="545" cy="3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solidFill>
                    <a:schemeClr val="tx1"/>
                  </a:solidFill>
                </a:rPr>
                <a:t>Data</a:t>
              </a:r>
            </a:p>
            <a:p>
              <a:pPr algn="ctr"/>
              <a:r>
                <a:rPr lang="en-US" sz="1400" b="1">
                  <a:solidFill>
                    <a:schemeClr val="tx1"/>
                  </a:solidFill>
                </a:rPr>
                <a:t>Memory</a:t>
              </a:r>
            </a:p>
          </p:txBody>
        </p:sp>
        <p:sp>
          <p:nvSpPr>
            <p:cNvPr id="1204300" name="Text Box 76"/>
            <p:cNvSpPr txBox="1">
              <a:spLocks noChangeArrowheads="1"/>
            </p:cNvSpPr>
            <p:nvPr/>
          </p:nvSpPr>
          <p:spPr bwMode="auto">
            <a:xfrm>
              <a:off x="4080" y="2832"/>
              <a:ext cx="467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tx1"/>
                  </a:solidFill>
                </a:rPr>
                <a:t>Address</a:t>
              </a:r>
            </a:p>
          </p:txBody>
        </p:sp>
        <p:sp>
          <p:nvSpPr>
            <p:cNvPr id="1204301" name="Text Box 77"/>
            <p:cNvSpPr txBox="1">
              <a:spLocks noChangeArrowheads="1"/>
            </p:cNvSpPr>
            <p:nvPr/>
          </p:nvSpPr>
          <p:spPr bwMode="auto">
            <a:xfrm>
              <a:off x="4080" y="3072"/>
              <a:ext cx="569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tx1"/>
                  </a:solidFill>
                </a:rPr>
                <a:t>Write Data</a:t>
              </a:r>
            </a:p>
          </p:txBody>
        </p:sp>
        <p:sp>
          <p:nvSpPr>
            <p:cNvPr id="1204302" name="Text Box 78"/>
            <p:cNvSpPr txBox="1">
              <a:spLocks noChangeArrowheads="1"/>
            </p:cNvSpPr>
            <p:nvPr/>
          </p:nvSpPr>
          <p:spPr bwMode="auto">
            <a:xfrm>
              <a:off x="4608" y="2784"/>
              <a:ext cx="34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tx1"/>
                  </a:solidFill>
                </a:rPr>
                <a:t>Read</a:t>
              </a:r>
            </a:p>
            <a:p>
              <a:r>
                <a:rPr lang="en-US" sz="1200">
                  <a:solidFill>
                    <a:schemeClr val="tx1"/>
                  </a:solidFill>
                </a:rPr>
                <a:t>Data</a:t>
              </a:r>
            </a:p>
          </p:txBody>
        </p:sp>
        <p:sp>
          <p:nvSpPr>
            <p:cNvPr id="1204303" name="Line 79"/>
            <p:cNvSpPr>
              <a:spLocks noChangeShapeType="1"/>
            </p:cNvSpPr>
            <p:nvPr/>
          </p:nvSpPr>
          <p:spPr bwMode="auto">
            <a:xfrm>
              <a:off x="3984" y="316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304" name="Line 80"/>
            <p:cNvSpPr>
              <a:spLocks noChangeShapeType="1"/>
            </p:cNvSpPr>
            <p:nvPr/>
          </p:nvSpPr>
          <p:spPr bwMode="auto">
            <a:xfrm>
              <a:off x="5136" y="3168"/>
              <a:ext cx="144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305" name="AutoShape 81"/>
            <p:cNvSpPr>
              <a:spLocks noChangeArrowheads="1"/>
            </p:cNvSpPr>
            <p:nvPr/>
          </p:nvSpPr>
          <p:spPr bwMode="auto">
            <a:xfrm rot="-5400000">
              <a:off x="5136" y="2976"/>
              <a:ext cx="432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04306" name="Line 82"/>
            <p:cNvSpPr>
              <a:spLocks noChangeShapeType="1"/>
            </p:cNvSpPr>
            <p:nvPr/>
          </p:nvSpPr>
          <p:spPr bwMode="auto">
            <a:xfrm>
              <a:off x="5424" y="3024"/>
              <a:ext cx="9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307" name="Rectangle 83"/>
            <p:cNvSpPr>
              <a:spLocks noChangeArrowheads="1"/>
            </p:cNvSpPr>
            <p:nvPr/>
          </p:nvSpPr>
          <p:spPr bwMode="auto">
            <a:xfrm>
              <a:off x="5280" y="2832"/>
              <a:ext cx="96" cy="2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1204308" name="Rectangle 84"/>
            <p:cNvSpPr>
              <a:spLocks noChangeArrowheads="1"/>
            </p:cNvSpPr>
            <p:nvPr/>
          </p:nvSpPr>
          <p:spPr bwMode="auto">
            <a:xfrm>
              <a:off x="5280" y="3072"/>
              <a:ext cx="96" cy="2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1204309" name="Line 85"/>
            <p:cNvSpPr>
              <a:spLocks noChangeShapeType="1"/>
            </p:cNvSpPr>
            <p:nvPr/>
          </p:nvSpPr>
          <p:spPr bwMode="auto">
            <a:xfrm>
              <a:off x="2736" y="2640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310" name="Line 86"/>
            <p:cNvSpPr>
              <a:spLocks noChangeShapeType="1"/>
            </p:cNvSpPr>
            <p:nvPr/>
          </p:nvSpPr>
          <p:spPr bwMode="auto">
            <a:xfrm>
              <a:off x="1776" y="3216"/>
              <a:ext cx="0" cy="816"/>
            </a:xfrm>
            <a:prstGeom prst="line">
              <a:avLst/>
            </a:prstGeom>
            <a:noFill/>
            <a:ln w="28575">
              <a:solidFill>
                <a:srgbClr val="CC33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311" name="Line 87"/>
            <p:cNvSpPr>
              <a:spLocks noChangeShapeType="1"/>
            </p:cNvSpPr>
            <p:nvPr/>
          </p:nvSpPr>
          <p:spPr bwMode="auto">
            <a:xfrm>
              <a:off x="1296" y="2064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312" name="Line 88"/>
            <p:cNvSpPr>
              <a:spLocks noChangeShapeType="1"/>
            </p:cNvSpPr>
            <p:nvPr/>
          </p:nvSpPr>
          <p:spPr bwMode="auto">
            <a:xfrm>
              <a:off x="816" y="1440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313" name="Line 89"/>
            <p:cNvSpPr>
              <a:spLocks noChangeShapeType="1"/>
            </p:cNvSpPr>
            <p:nvPr/>
          </p:nvSpPr>
          <p:spPr bwMode="auto">
            <a:xfrm>
              <a:off x="1632" y="2880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314" name="Line 90"/>
            <p:cNvSpPr>
              <a:spLocks noChangeShapeType="1"/>
            </p:cNvSpPr>
            <p:nvPr/>
          </p:nvSpPr>
          <p:spPr bwMode="auto">
            <a:xfrm>
              <a:off x="4944" y="2928"/>
              <a:ext cx="1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315" name="Rectangle 91"/>
            <p:cNvSpPr>
              <a:spLocks noChangeArrowheads="1"/>
            </p:cNvSpPr>
            <p:nvPr/>
          </p:nvSpPr>
          <p:spPr bwMode="auto">
            <a:xfrm>
              <a:off x="1536" y="1920"/>
              <a:ext cx="96" cy="1392"/>
            </a:xfrm>
            <a:prstGeom prst="rect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04316" name="Rectangle 92"/>
            <p:cNvSpPr>
              <a:spLocks noChangeArrowheads="1"/>
            </p:cNvSpPr>
            <p:nvPr/>
          </p:nvSpPr>
          <p:spPr bwMode="auto">
            <a:xfrm>
              <a:off x="2832" y="1920"/>
              <a:ext cx="96" cy="2016"/>
            </a:xfrm>
            <a:prstGeom prst="rect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04317" name="Line 93"/>
            <p:cNvSpPr>
              <a:spLocks noChangeShapeType="1"/>
            </p:cNvSpPr>
            <p:nvPr/>
          </p:nvSpPr>
          <p:spPr bwMode="auto">
            <a:xfrm>
              <a:off x="1392" y="2064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318" name="Line 94"/>
            <p:cNvSpPr>
              <a:spLocks noChangeShapeType="1"/>
            </p:cNvSpPr>
            <p:nvPr/>
          </p:nvSpPr>
          <p:spPr bwMode="auto">
            <a:xfrm>
              <a:off x="1632" y="2064"/>
              <a:ext cx="1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319" name="Line 95"/>
            <p:cNvSpPr>
              <a:spLocks noChangeShapeType="1"/>
            </p:cNvSpPr>
            <p:nvPr/>
          </p:nvSpPr>
          <p:spPr bwMode="auto">
            <a:xfrm>
              <a:off x="3792" y="2208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320" name="Line 96"/>
            <p:cNvSpPr>
              <a:spLocks noChangeShapeType="1"/>
            </p:cNvSpPr>
            <p:nvPr/>
          </p:nvSpPr>
          <p:spPr bwMode="auto">
            <a:xfrm>
              <a:off x="2928" y="3648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321" name="Line 97"/>
            <p:cNvSpPr>
              <a:spLocks noChangeShapeType="1"/>
            </p:cNvSpPr>
            <p:nvPr/>
          </p:nvSpPr>
          <p:spPr bwMode="auto">
            <a:xfrm>
              <a:off x="3072" y="3072"/>
              <a:ext cx="0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322" name="Line 98"/>
            <p:cNvSpPr>
              <a:spLocks noChangeShapeType="1"/>
            </p:cNvSpPr>
            <p:nvPr/>
          </p:nvSpPr>
          <p:spPr bwMode="auto">
            <a:xfrm>
              <a:off x="3072" y="3648"/>
              <a:ext cx="8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323" name="Rectangle 99"/>
            <p:cNvSpPr>
              <a:spLocks noChangeArrowheads="1"/>
            </p:cNvSpPr>
            <p:nvPr/>
          </p:nvSpPr>
          <p:spPr bwMode="auto">
            <a:xfrm>
              <a:off x="5040" y="2304"/>
              <a:ext cx="96" cy="1632"/>
            </a:xfrm>
            <a:prstGeom prst="rect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04324" name="Line 100"/>
            <p:cNvSpPr>
              <a:spLocks noChangeShapeType="1"/>
            </p:cNvSpPr>
            <p:nvPr/>
          </p:nvSpPr>
          <p:spPr bwMode="auto">
            <a:xfrm>
              <a:off x="4032" y="3648"/>
              <a:ext cx="10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325" name="Line 101"/>
            <p:cNvSpPr>
              <a:spLocks noChangeShapeType="1"/>
            </p:cNvSpPr>
            <p:nvPr/>
          </p:nvSpPr>
          <p:spPr bwMode="auto">
            <a:xfrm>
              <a:off x="5136" y="2928"/>
              <a:ext cx="144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326" name="Line 102"/>
            <p:cNvSpPr>
              <a:spLocks noChangeShapeType="1"/>
            </p:cNvSpPr>
            <p:nvPr/>
          </p:nvSpPr>
          <p:spPr bwMode="auto">
            <a:xfrm>
              <a:off x="5520" y="3024"/>
              <a:ext cx="0" cy="1008"/>
            </a:xfrm>
            <a:prstGeom prst="line">
              <a:avLst/>
            </a:prstGeom>
            <a:noFill/>
            <a:ln w="28575">
              <a:solidFill>
                <a:srgbClr val="CC33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327" name="Line 103"/>
            <p:cNvSpPr>
              <a:spLocks noChangeShapeType="1"/>
            </p:cNvSpPr>
            <p:nvPr/>
          </p:nvSpPr>
          <p:spPr bwMode="auto">
            <a:xfrm>
              <a:off x="4128" y="1248"/>
              <a:ext cx="0" cy="960"/>
            </a:xfrm>
            <a:prstGeom prst="line">
              <a:avLst/>
            </a:prstGeom>
            <a:noFill/>
            <a:ln w="28575">
              <a:solidFill>
                <a:srgbClr val="CC33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329" name="Line 105"/>
            <p:cNvSpPr>
              <a:spLocks noChangeShapeType="1"/>
            </p:cNvSpPr>
            <p:nvPr/>
          </p:nvSpPr>
          <p:spPr bwMode="auto">
            <a:xfrm flipH="1">
              <a:off x="3888" y="3168"/>
              <a:ext cx="96" cy="480"/>
            </a:xfrm>
            <a:prstGeom prst="line">
              <a:avLst/>
            </a:prstGeom>
            <a:noFill/>
            <a:ln w="28575" cap="rnd">
              <a:solidFill>
                <a:schemeClr val="accent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330" name="Line 106"/>
            <p:cNvSpPr>
              <a:spLocks noChangeShapeType="1"/>
            </p:cNvSpPr>
            <p:nvPr/>
          </p:nvSpPr>
          <p:spPr bwMode="auto">
            <a:xfrm flipH="1">
              <a:off x="5040" y="3168"/>
              <a:ext cx="96" cy="480"/>
            </a:xfrm>
            <a:prstGeom prst="line">
              <a:avLst/>
            </a:prstGeom>
            <a:noFill/>
            <a:ln w="28575" cap="rnd">
              <a:solidFill>
                <a:schemeClr val="accent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332" name="Text Box 108"/>
            <p:cNvSpPr txBox="1">
              <a:spLocks noChangeArrowheads="1"/>
            </p:cNvSpPr>
            <p:nvPr/>
          </p:nvSpPr>
          <p:spPr bwMode="auto">
            <a:xfrm rot="-5400000">
              <a:off x="1274" y="2704"/>
              <a:ext cx="601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b="1">
                  <a:solidFill>
                    <a:schemeClr val="accent2"/>
                  </a:solidFill>
                </a:rPr>
                <a:t>IFetch/Dec</a:t>
              </a:r>
            </a:p>
          </p:txBody>
        </p:sp>
        <p:sp>
          <p:nvSpPr>
            <p:cNvPr id="1204333" name="Text Box 109"/>
            <p:cNvSpPr txBox="1">
              <a:spLocks noChangeArrowheads="1"/>
            </p:cNvSpPr>
            <p:nvPr/>
          </p:nvSpPr>
          <p:spPr bwMode="auto">
            <a:xfrm rot="-5400000">
              <a:off x="2600" y="2824"/>
              <a:ext cx="541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b="1">
                  <a:solidFill>
                    <a:schemeClr val="accent2"/>
                  </a:solidFill>
                </a:rPr>
                <a:t>Dec/Exec</a:t>
              </a:r>
            </a:p>
          </p:txBody>
        </p:sp>
        <p:sp>
          <p:nvSpPr>
            <p:cNvPr id="1204334" name="Text Box 110"/>
            <p:cNvSpPr txBox="1">
              <a:spLocks noChangeArrowheads="1"/>
            </p:cNvSpPr>
            <p:nvPr/>
          </p:nvSpPr>
          <p:spPr bwMode="auto">
            <a:xfrm rot="-5400000">
              <a:off x="3635" y="2845"/>
              <a:ext cx="584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b="1">
                  <a:solidFill>
                    <a:schemeClr val="accent2"/>
                  </a:solidFill>
                </a:rPr>
                <a:t>Exec/Mem</a:t>
              </a:r>
            </a:p>
          </p:txBody>
        </p:sp>
        <p:sp>
          <p:nvSpPr>
            <p:cNvPr id="1204335" name="Text Box 111"/>
            <p:cNvSpPr txBox="1">
              <a:spLocks noChangeArrowheads="1"/>
            </p:cNvSpPr>
            <p:nvPr/>
          </p:nvSpPr>
          <p:spPr bwMode="auto">
            <a:xfrm rot="-5400000">
              <a:off x="4818" y="2958"/>
              <a:ext cx="521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b="1">
                  <a:solidFill>
                    <a:schemeClr val="accent2"/>
                  </a:solidFill>
                </a:rPr>
                <a:t>Mem/WB</a:t>
              </a:r>
            </a:p>
          </p:txBody>
        </p:sp>
        <p:sp>
          <p:nvSpPr>
            <p:cNvPr id="1204336" name="Text Box 112"/>
            <p:cNvSpPr txBox="1">
              <a:spLocks noChangeArrowheads="1"/>
            </p:cNvSpPr>
            <p:nvPr/>
          </p:nvSpPr>
          <p:spPr bwMode="auto">
            <a:xfrm>
              <a:off x="690" y="960"/>
              <a:ext cx="650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chemeClr val="accent2"/>
                  </a:solidFill>
                </a:rPr>
                <a:t>IF:IFetch</a:t>
              </a:r>
            </a:p>
          </p:txBody>
        </p:sp>
        <p:sp>
          <p:nvSpPr>
            <p:cNvPr id="1204337" name="Text Box 113"/>
            <p:cNvSpPr txBox="1">
              <a:spLocks noChangeArrowheads="1"/>
            </p:cNvSpPr>
            <p:nvPr/>
          </p:nvSpPr>
          <p:spPr bwMode="auto">
            <a:xfrm>
              <a:off x="1979" y="960"/>
              <a:ext cx="521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chemeClr val="accent2"/>
                  </a:solidFill>
                </a:rPr>
                <a:t>ID:Dec</a:t>
              </a:r>
            </a:p>
          </p:txBody>
        </p:sp>
        <p:sp>
          <p:nvSpPr>
            <p:cNvPr id="1204338" name="Text Box 114"/>
            <p:cNvSpPr txBox="1">
              <a:spLocks noChangeArrowheads="1"/>
            </p:cNvSpPr>
            <p:nvPr/>
          </p:nvSpPr>
          <p:spPr bwMode="auto">
            <a:xfrm>
              <a:off x="2925" y="960"/>
              <a:ext cx="819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chemeClr val="accent2"/>
                  </a:solidFill>
                </a:rPr>
                <a:t>EX:Execute</a:t>
              </a:r>
            </a:p>
          </p:txBody>
        </p:sp>
        <p:sp>
          <p:nvSpPr>
            <p:cNvPr id="1204339" name="Text Box 115"/>
            <p:cNvSpPr txBox="1">
              <a:spLocks noChangeArrowheads="1"/>
            </p:cNvSpPr>
            <p:nvPr/>
          </p:nvSpPr>
          <p:spPr bwMode="auto">
            <a:xfrm>
              <a:off x="4056" y="960"/>
              <a:ext cx="855" cy="3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chemeClr val="accent2"/>
                  </a:solidFill>
                </a:rPr>
                <a:t>MEM:</a:t>
              </a:r>
            </a:p>
            <a:p>
              <a:pPr algn="ctr"/>
              <a:r>
                <a:rPr lang="en-US" sz="1600" b="1">
                  <a:solidFill>
                    <a:schemeClr val="accent2"/>
                  </a:solidFill>
                </a:rPr>
                <a:t>MemAccess</a:t>
              </a:r>
            </a:p>
          </p:txBody>
        </p:sp>
        <p:sp>
          <p:nvSpPr>
            <p:cNvPr id="1204340" name="Text Box 116"/>
            <p:cNvSpPr txBox="1">
              <a:spLocks noChangeArrowheads="1"/>
            </p:cNvSpPr>
            <p:nvPr/>
          </p:nvSpPr>
          <p:spPr bwMode="auto">
            <a:xfrm>
              <a:off x="4992" y="960"/>
              <a:ext cx="742" cy="3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chemeClr val="accent2"/>
                  </a:solidFill>
                </a:rPr>
                <a:t>WB:</a:t>
              </a:r>
            </a:p>
            <a:p>
              <a:pPr algn="ctr"/>
              <a:r>
                <a:rPr lang="en-US" sz="1600" b="1">
                  <a:solidFill>
                    <a:schemeClr val="accent2"/>
                  </a:solidFill>
                </a:rPr>
                <a:t>WriteBack</a:t>
              </a:r>
            </a:p>
          </p:txBody>
        </p:sp>
        <p:sp>
          <p:nvSpPr>
            <p:cNvPr id="1204341" name="Line 117"/>
            <p:cNvSpPr>
              <a:spLocks noChangeShapeType="1"/>
            </p:cNvSpPr>
            <p:nvPr/>
          </p:nvSpPr>
          <p:spPr bwMode="auto">
            <a:xfrm flipV="1">
              <a:off x="3024" y="2352"/>
              <a:ext cx="0" cy="9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342" name="Line 118"/>
            <p:cNvSpPr>
              <a:spLocks noChangeShapeType="1"/>
            </p:cNvSpPr>
            <p:nvPr/>
          </p:nvSpPr>
          <p:spPr bwMode="auto">
            <a:xfrm>
              <a:off x="2496" y="3648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343" name="Line 119"/>
            <p:cNvSpPr>
              <a:spLocks noChangeShapeType="1"/>
            </p:cNvSpPr>
            <p:nvPr/>
          </p:nvSpPr>
          <p:spPr bwMode="auto">
            <a:xfrm>
              <a:off x="2928" y="2064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344" name="Line 120"/>
            <p:cNvSpPr>
              <a:spLocks noChangeShapeType="1"/>
            </p:cNvSpPr>
            <p:nvPr/>
          </p:nvSpPr>
          <p:spPr bwMode="auto">
            <a:xfrm>
              <a:off x="1392" y="1440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345" name="Line 121"/>
            <p:cNvSpPr>
              <a:spLocks noChangeShapeType="1"/>
            </p:cNvSpPr>
            <p:nvPr/>
          </p:nvSpPr>
          <p:spPr bwMode="auto">
            <a:xfrm flipV="1">
              <a:off x="3744" y="2400"/>
              <a:ext cx="0" cy="288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346" name="Line 122"/>
            <p:cNvSpPr>
              <a:spLocks noChangeShapeType="1"/>
            </p:cNvSpPr>
            <p:nvPr/>
          </p:nvSpPr>
          <p:spPr bwMode="auto">
            <a:xfrm>
              <a:off x="480" y="1872"/>
              <a:ext cx="0" cy="10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347" name="Rectangle 123"/>
            <p:cNvSpPr>
              <a:spLocks noChangeArrowheads="1"/>
            </p:cNvSpPr>
            <p:nvPr/>
          </p:nvSpPr>
          <p:spPr bwMode="auto">
            <a:xfrm>
              <a:off x="3888" y="1920"/>
              <a:ext cx="96" cy="2016"/>
            </a:xfrm>
            <a:prstGeom prst="rect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04348" name="Text Box 124"/>
            <p:cNvSpPr txBox="1">
              <a:spLocks noChangeArrowheads="1"/>
            </p:cNvSpPr>
            <p:nvPr/>
          </p:nvSpPr>
          <p:spPr bwMode="auto">
            <a:xfrm>
              <a:off x="432" y="3936"/>
              <a:ext cx="95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8276"/>
                  </a:solidFill>
                </a:rPr>
                <a:t>System Clock</a:t>
              </a:r>
            </a:p>
          </p:txBody>
        </p:sp>
        <p:sp>
          <p:nvSpPr>
            <p:cNvPr id="1204349" name="Line 125"/>
            <p:cNvSpPr>
              <a:spLocks noChangeShapeType="1"/>
            </p:cNvSpPr>
            <p:nvPr/>
          </p:nvSpPr>
          <p:spPr bwMode="auto">
            <a:xfrm>
              <a:off x="384" y="4128"/>
              <a:ext cx="4704" cy="0"/>
            </a:xfrm>
            <a:prstGeom prst="line">
              <a:avLst/>
            </a:prstGeom>
            <a:noFill/>
            <a:ln w="12700">
              <a:solidFill>
                <a:srgbClr val="00827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350" name="Line 126"/>
            <p:cNvSpPr>
              <a:spLocks noChangeShapeType="1"/>
            </p:cNvSpPr>
            <p:nvPr/>
          </p:nvSpPr>
          <p:spPr bwMode="auto">
            <a:xfrm>
              <a:off x="5088" y="3936"/>
              <a:ext cx="0" cy="192"/>
            </a:xfrm>
            <a:prstGeom prst="line">
              <a:avLst/>
            </a:prstGeom>
            <a:noFill/>
            <a:ln w="12700">
              <a:solidFill>
                <a:srgbClr val="00827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351" name="Line 127"/>
            <p:cNvSpPr>
              <a:spLocks noChangeShapeType="1"/>
            </p:cNvSpPr>
            <p:nvPr/>
          </p:nvSpPr>
          <p:spPr bwMode="auto">
            <a:xfrm>
              <a:off x="3936" y="3936"/>
              <a:ext cx="0" cy="192"/>
            </a:xfrm>
            <a:prstGeom prst="line">
              <a:avLst/>
            </a:prstGeom>
            <a:noFill/>
            <a:ln w="12700">
              <a:solidFill>
                <a:srgbClr val="00827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352" name="Line 128"/>
            <p:cNvSpPr>
              <a:spLocks noChangeShapeType="1"/>
            </p:cNvSpPr>
            <p:nvPr/>
          </p:nvSpPr>
          <p:spPr bwMode="auto">
            <a:xfrm>
              <a:off x="2880" y="3936"/>
              <a:ext cx="0" cy="192"/>
            </a:xfrm>
            <a:prstGeom prst="line">
              <a:avLst/>
            </a:prstGeom>
            <a:noFill/>
            <a:ln w="12700">
              <a:solidFill>
                <a:srgbClr val="00827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353" name="Line 129"/>
            <p:cNvSpPr>
              <a:spLocks noChangeShapeType="1"/>
            </p:cNvSpPr>
            <p:nvPr/>
          </p:nvSpPr>
          <p:spPr bwMode="auto">
            <a:xfrm>
              <a:off x="1584" y="3312"/>
              <a:ext cx="0" cy="816"/>
            </a:xfrm>
            <a:prstGeom prst="line">
              <a:avLst/>
            </a:prstGeom>
            <a:noFill/>
            <a:ln w="12700">
              <a:solidFill>
                <a:srgbClr val="00827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354" name="Line 130"/>
            <p:cNvSpPr>
              <a:spLocks noChangeShapeType="1"/>
            </p:cNvSpPr>
            <p:nvPr/>
          </p:nvSpPr>
          <p:spPr bwMode="auto">
            <a:xfrm>
              <a:off x="384" y="3168"/>
              <a:ext cx="0" cy="960"/>
            </a:xfrm>
            <a:prstGeom prst="line">
              <a:avLst/>
            </a:prstGeom>
            <a:noFill/>
            <a:ln w="12700">
              <a:solidFill>
                <a:srgbClr val="00827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355" name="Line 131"/>
            <p:cNvSpPr>
              <a:spLocks noChangeShapeType="1"/>
            </p:cNvSpPr>
            <p:nvPr/>
          </p:nvSpPr>
          <p:spPr bwMode="auto">
            <a:xfrm>
              <a:off x="2352" y="3312"/>
              <a:ext cx="0" cy="816"/>
            </a:xfrm>
            <a:prstGeom prst="line">
              <a:avLst/>
            </a:prstGeom>
            <a:noFill/>
            <a:ln w="12700">
              <a:solidFill>
                <a:srgbClr val="00827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356" name="Oval 132"/>
            <p:cNvSpPr>
              <a:spLocks noChangeArrowheads="1"/>
            </p:cNvSpPr>
            <p:nvPr/>
          </p:nvSpPr>
          <p:spPr bwMode="auto">
            <a:xfrm>
              <a:off x="1968" y="3504"/>
              <a:ext cx="512" cy="2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04357" name="Rectangle 133"/>
            <p:cNvSpPr>
              <a:spLocks noChangeArrowheads="1"/>
            </p:cNvSpPr>
            <p:nvPr/>
          </p:nvSpPr>
          <p:spPr bwMode="auto">
            <a:xfrm>
              <a:off x="2064" y="3504"/>
              <a:ext cx="33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9050" tIns="26988" rIns="19050" bIns="26988"/>
            <a:lstStyle/>
            <a:p>
              <a:pPr algn="ctr"/>
              <a:r>
                <a:rPr lang="en-US" sz="1200" b="1">
                  <a:solidFill>
                    <a:srgbClr val="000000"/>
                  </a:solidFill>
                </a:rPr>
                <a:t>Sign</a:t>
              </a:r>
            </a:p>
            <a:p>
              <a:pPr algn="ctr"/>
              <a:r>
                <a:rPr lang="en-US" sz="1200" b="1">
                  <a:solidFill>
                    <a:srgbClr val="000000"/>
                  </a:solidFill>
                </a:rPr>
                <a:t>Extend</a:t>
              </a:r>
            </a:p>
          </p:txBody>
        </p:sp>
        <p:sp>
          <p:nvSpPr>
            <p:cNvPr id="1204358" name="Line 134"/>
            <p:cNvSpPr>
              <a:spLocks noChangeShapeType="1"/>
            </p:cNvSpPr>
            <p:nvPr/>
          </p:nvSpPr>
          <p:spPr bwMode="auto">
            <a:xfrm>
              <a:off x="3984" y="220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359" name="Line 135"/>
            <p:cNvSpPr>
              <a:spLocks noChangeShapeType="1"/>
            </p:cNvSpPr>
            <p:nvPr/>
          </p:nvSpPr>
          <p:spPr bwMode="auto">
            <a:xfrm>
              <a:off x="3744" y="2400"/>
              <a:ext cx="144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360" name="Line 136"/>
            <p:cNvSpPr>
              <a:spLocks noChangeShapeType="1"/>
            </p:cNvSpPr>
            <p:nvPr/>
          </p:nvSpPr>
          <p:spPr bwMode="auto">
            <a:xfrm>
              <a:off x="3984" y="2400"/>
              <a:ext cx="144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04361" name="Line 137"/>
            <p:cNvSpPr>
              <a:spLocks noChangeShapeType="1"/>
            </p:cNvSpPr>
            <p:nvPr/>
          </p:nvSpPr>
          <p:spPr bwMode="auto">
            <a:xfrm>
              <a:off x="4032" y="2928"/>
              <a:ext cx="0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38" name="Slide Number Placeholder 13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1B89B9-A634-43DB-BA68-EB47C349C293}" type="slidenum">
              <a:rPr lang="en-CA" smtClean="0"/>
              <a:pPr/>
              <a:t>18</a:t>
            </a:fld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Analogy: </a:t>
            </a:r>
            <a:r>
              <a:rPr lang="en-US" dirty="0" err="1" smtClean="0"/>
              <a:t>Gotta</a:t>
            </a:r>
            <a:r>
              <a:rPr lang="en-US" dirty="0" smtClean="0"/>
              <a:t> Do Laundry</a:t>
            </a:r>
            <a:endParaRPr lang="en-US" dirty="0"/>
          </a:p>
        </p:txBody>
      </p:sp>
      <p:sp>
        <p:nvSpPr>
          <p:cNvPr id="271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6019800" cy="5213350"/>
          </a:xfrm>
        </p:spPr>
        <p:txBody>
          <a:bodyPr>
            <a:normAutofit/>
          </a:bodyPr>
          <a:lstStyle/>
          <a:p>
            <a:r>
              <a:rPr lang="en-US" dirty="0" smtClean="0"/>
              <a:t>Ann, Brian, Cathy, Dave </a:t>
            </a:r>
            <a:br>
              <a:rPr lang="en-US" dirty="0" smtClean="0"/>
            </a:br>
            <a:r>
              <a:rPr lang="en-US" dirty="0" smtClean="0"/>
              <a:t>each have one load of clothes to wash, dry, fold, and put away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sz="2400" dirty="0" smtClean="0"/>
              <a:t>Washer takes 30 minutes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Dryer takes 30 minutes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“Folder” takes 30 minutes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“Stasher” takes 30 minutes to put clothes into drawers</a:t>
            </a:r>
            <a:endParaRPr lang="en-US" sz="3200" dirty="0" smtClean="0"/>
          </a:p>
          <a:p>
            <a:endParaRPr lang="en-US" dirty="0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6553200" y="1295400"/>
            <a:ext cx="1978025" cy="528638"/>
            <a:chOff x="3292" y="768"/>
            <a:chExt cx="1246" cy="333"/>
          </a:xfrm>
        </p:grpSpPr>
        <p:sp>
          <p:nvSpPr>
            <p:cNvPr id="2714651" name="Freeform 27"/>
            <p:cNvSpPr>
              <a:spLocks/>
            </p:cNvSpPr>
            <p:nvPr/>
          </p:nvSpPr>
          <p:spPr bwMode="auto">
            <a:xfrm>
              <a:off x="3292" y="768"/>
              <a:ext cx="293" cy="295"/>
            </a:xfrm>
            <a:custGeom>
              <a:avLst/>
              <a:gdLst/>
              <a:ahLst/>
              <a:cxnLst>
                <a:cxn ang="0">
                  <a:pos x="93" y="14"/>
                </a:cxn>
                <a:cxn ang="0">
                  <a:pos x="156" y="16"/>
                </a:cxn>
                <a:cxn ang="0">
                  <a:pos x="224" y="0"/>
                </a:cxn>
                <a:cxn ang="0">
                  <a:pos x="305" y="0"/>
                </a:cxn>
                <a:cxn ang="0">
                  <a:pos x="215" y="84"/>
                </a:cxn>
                <a:cxn ang="0">
                  <a:pos x="239" y="89"/>
                </a:cxn>
                <a:cxn ang="0">
                  <a:pos x="263" y="99"/>
                </a:cxn>
                <a:cxn ang="0">
                  <a:pos x="285" y="111"/>
                </a:cxn>
                <a:cxn ang="0">
                  <a:pos x="302" y="126"/>
                </a:cxn>
                <a:cxn ang="0">
                  <a:pos x="316" y="144"/>
                </a:cxn>
                <a:cxn ang="0">
                  <a:pos x="325" y="165"/>
                </a:cxn>
                <a:cxn ang="0">
                  <a:pos x="328" y="187"/>
                </a:cxn>
                <a:cxn ang="0">
                  <a:pos x="324" y="210"/>
                </a:cxn>
                <a:cxn ang="0">
                  <a:pos x="317" y="228"/>
                </a:cxn>
                <a:cxn ang="0">
                  <a:pos x="303" y="247"/>
                </a:cxn>
                <a:cxn ang="0">
                  <a:pos x="280" y="267"/>
                </a:cxn>
                <a:cxn ang="0">
                  <a:pos x="257" y="279"/>
                </a:cxn>
                <a:cxn ang="0">
                  <a:pos x="236" y="287"/>
                </a:cxn>
                <a:cxn ang="0">
                  <a:pos x="215" y="292"/>
                </a:cxn>
                <a:cxn ang="0">
                  <a:pos x="189" y="294"/>
                </a:cxn>
                <a:cxn ang="0">
                  <a:pos x="122" y="293"/>
                </a:cxn>
                <a:cxn ang="0">
                  <a:pos x="90" y="287"/>
                </a:cxn>
                <a:cxn ang="0">
                  <a:pos x="56" y="272"/>
                </a:cxn>
                <a:cxn ang="0">
                  <a:pos x="30" y="253"/>
                </a:cxn>
                <a:cxn ang="0">
                  <a:pos x="13" y="232"/>
                </a:cxn>
                <a:cxn ang="0">
                  <a:pos x="4" y="210"/>
                </a:cxn>
                <a:cxn ang="0">
                  <a:pos x="0" y="191"/>
                </a:cxn>
                <a:cxn ang="0">
                  <a:pos x="3" y="169"/>
                </a:cxn>
                <a:cxn ang="0">
                  <a:pos x="14" y="141"/>
                </a:cxn>
                <a:cxn ang="0">
                  <a:pos x="35" y="118"/>
                </a:cxn>
                <a:cxn ang="0">
                  <a:pos x="63" y="99"/>
                </a:cxn>
                <a:cxn ang="0">
                  <a:pos x="102" y="86"/>
                </a:cxn>
                <a:cxn ang="0">
                  <a:pos x="40" y="4"/>
                </a:cxn>
              </a:cxnLst>
              <a:rect l="0" t="0" r="r" b="b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chemeClr val="hlink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4652" name="Rectangle 28"/>
            <p:cNvSpPr>
              <a:spLocks noChangeArrowheads="1"/>
            </p:cNvSpPr>
            <p:nvPr/>
          </p:nvSpPr>
          <p:spPr bwMode="auto">
            <a:xfrm>
              <a:off x="3324" y="815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Arial" pitchFamily="-65" charset="0"/>
                </a:rPr>
                <a:t>A</a:t>
              </a:r>
            </a:p>
          </p:txBody>
        </p:sp>
        <p:sp>
          <p:nvSpPr>
            <p:cNvPr id="2714653" name="Freeform 29"/>
            <p:cNvSpPr>
              <a:spLocks/>
            </p:cNvSpPr>
            <p:nvPr/>
          </p:nvSpPr>
          <p:spPr bwMode="auto">
            <a:xfrm>
              <a:off x="3612" y="768"/>
              <a:ext cx="293" cy="295"/>
            </a:xfrm>
            <a:custGeom>
              <a:avLst/>
              <a:gdLst/>
              <a:ahLst/>
              <a:cxnLst>
                <a:cxn ang="0">
                  <a:pos x="93" y="14"/>
                </a:cxn>
                <a:cxn ang="0">
                  <a:pos x="156" y="16"/>
                </a:cxn>
                <a:cxn ang="0">
                  <a:pos x="224" y="0"/>
                </a:cxn>
                <a:cxn ang="0">
                  <a:pos x="305" y="0"/>
                </a:cxn>
                <a:cxn ang="0">
                  <a:pos x="215" y="84"/>
                </a:cxn>
                <a:cxn ang="0">
                  <a:pos x="239" y="89"/>
                </a:cxn>
                <a:cxn ang="0">
                  <a:pos x="263" y="99"/>
                </a:cxn>
                <a:cxn ang="0">
                  <a:pos x="285" y="111"/>
                </a:cxn>
                <a:cxn ang="0">
                  <a:pos x="302" y="126"/>
                </a:cxn>
                <a:cxn ang="0">
                  <a:pos x="316" y="144"/>
                </a:cxn>
                <a:cxn ang="0">
                  <a:pos x="325" y="165"/>
                </a:cxn>
                <a:cxn ang="0">
                  <a:pos x="328" y="187"/>
                </a:cxn>
                <a:cxn ang="0">
                  <a:pos x="324" y="210"/>
                </a:cxn>
                <a:cxn ang="0">
                  <a:pos x="317" y="228"/>
                </a:cxn>
                <a:cxn ang="0">
                  <a:pos x="303" y="247"/>
                </a:cxn>
                <a:cxn ang="0">
                  <a:pos x="280" y="267"/>
                </a:cxn>
                <a:cxn ang="0">
                  <a:pos x="257" y="279"/>
                </a:cxn>
                <a:cxn ang="0">
                  <a:pos x="236" y="287"/>
                </a:cxn>
                <a:cxn ang="0">
                  <a:pos x="215" y="292"/>
                </a:cxn>
                <a:cxn ang="0">
                  <a:pos x="189" y="294"/>
                </a:cxn>
                <a:cxn ang="0">
                  <a:pos x="122" y="293"/>
                </a:cxn>
                <a:cxn ang="0">
                  <a:pos x="90" y="287"/>
                </a:cxn>
                <a:cxn ang="0">
                  <a:pos x="56" y="272"/>
                </a:cxn>
                <a:cxn ang="0">
                  <a:pos x="30" y="253"/>
                </a:cxn>
                <a:cxn ang="0">
                  <a:pos x="13" y="232"/>
                </a:cxn>
                <a:cxn ang="0">
                  <a:pos x="4" y="210"/>
                </a:cxn>
                <a:cxn ang="0">
                  <a:pos x="0" y="191"/>
                </a:cxn>
                <a:cxn ang="0">
                  <a:pos x="3" y="169"/>
                </a:cxn>
                <a:cxn ang="0">
                  <a:pos x="14" y="141"/>
                </a:cxn>
                <a:cxn ang="0">
                  <a:pos x="35" y="118"/>
                </a:cxn>
                <a:cxn ang="0">
                  <a:pos x="63" y="99"/>
                </a:cxn>
                <a:cxn ang="0">
                  <a:pos x="102" y="86"/>
                </a:cxn>
                <a:cxn ang="0">
                  <a:pos x="40" y="4"/>
                </a:cxn>
              </a:cxnLst>
              <a:rect l="0" t="0" r="r" b="b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chemeClr val="hlink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4654" name="Rectangle 30"/>
            <p:cNvSpPr>
              <a:spLocks noChangeArrowheads="1"/>
            </p:cNvSpPr>
            <p:nvPr/>
          </p:nvSpPr>
          <p:spPr bwMode="auto">
            <a:xfrm>
              <a:off x="3644" y="815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Arial" pitchFamily="-65" charset="0"/>
                </a:rPr>
                <a:t>B</a:t>
              </a:r>
            </a:p>
          </p:txBody>
        </p:sp>
        <p:sp>
          <p:nvSpPr>
            <p:cNvPr id="2714655" name="Freeform 31"/>
            <p:cNvSpPr>
              <a:spLocks/>
            </p:cNvSpPr>
            <p:nvPr/>
          </p:nvSpPr>
          <p:spPr bwMode="auto">
            <a:xfrm>
              <a:off x="3932" y="768"/>
              <a:ext cx="293" cy="295"/>
            </a:xfrm>
            <a:custGeom>
              <a:avLst/>
              <a:gdLst/>
              <a:ahLst/>
              <a:cxnLst>
                <a:cxn ang="0">
                  <a:pos x="93" y="14"/>
                </a:cxn>
                <a:cxn ang="0">
                  <a:pos x="156" y="16"/>
                </a:cxn>
                <a:cxn ang="0">
                  <a:pos x="224" y="0"/>
                </a:cxn>
                <a:cxn ang="0">
                  <a:pos x="305" y="0"/>
                </a:cxn>
                <a:cxn ang="0">
                  <a:pos x="215" y="84"/>
                </a:cxn>
                <a:cxn ang="0">
                  <a:pos x="239" y="89"/>
                </a:cxn>
                <a:cxn ang="0">
                  <a:pos x="263" y="99"/>
                </a:cxn>
                <a:cxn ang="0">
                  <a:pos x="285" y="111"/>
                </a:cxn>
                <a:cxn ang="0">
                  <a:pos x="302" y="126"/>
                </a:cxn>
                <a:cxn ang="0">
                  <a:pos x="316" y="144"/>
                </a:cxn>
                <a:cxn ang="0">
                  <a:pos x="325" y="165"/>
                </a:cxn>
                <a:cxn ang="0">
                  <a:pos x="328" y="187"/>
                </a:cxn>
                <a:cxn ang="0">
                  <a:pos x="324" y="210"/>
                </a:cxn>
                <a:cxn ang="0">
                  <a:pos x="317" y="228"/>
                </a:cxn>
                <a:cxn ang="0">
                  <a:pos x="303" y="247"/>
                </a:cxn>
                <a:cxn ang="0">
                  <a:pos x="280" y="267"/>
                </a:cxn>
                <a:cxn ang="0">
                  <a:pos x="257" y="279"/>
                </a:cxn>
                <a:cxn ang="0">
                  <a:pos x="236" y="287"/>
                </a:cxn>
                <a:cxn ang="0">
                  <a:pos x="215" y="292"/>
                </a:cxn>
                <a:cxn ang="0">
                  <a:pos x="189" y="294"/>
                </a:cxn>
                <a:cxn ang="0">
                  <a:pos x="122" y="293"/>
                </a:cxn>
                <a:cxn ang="0">
                  <a:pos x="90" y="287"/>
                </a:cxn>
                <a:cxn ang="0">
                  <a:pos x="56" y="272"/>
                </a:cxn>
                <a:cxn ang="0">
                  <a:pos x="30" y="253"/>
                </a:cxn>
                <a:cxn ang="0">
                  <a:pos x="13" y="232"/>
                </a:cxn>
                <a:cxn ang="0">
                  <a:pos x="4" y="210"/>
                </a:cxn>
                <a:cxn ang="0">
                  <a:pos x="0" y="191"/>
                </a:cxn>
                <a:cxn ang="0">
                  <a:pos x="3" y="169"/>
                </a:cxn>
                <a:cxn ang="0">
                  <a:pos x="14" y="141"/>
                </a:cxn>
                <a:cxn ang="0">
                  <a:pos x="35" y="118"/>
                </a:cxn>
                <a:cxn ang="0">
                  <a:pos x="63" y="99"/>
                </a:cxn>
                <a:cxn ang="0">
                  <a:pos x="102" y="86"/>
                </a:cxn>
                <a:cxn ang="0">
                  <a:pos x="40" y="4"/>
                </a:cxn>
              </a:cxnLst>
              <a:rect l="0" t="0" r="r" b="b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chemeClr val="hlink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4656" name="Rectangle 32"/>
            <p:cNvSpPr>
              <a:spLocks noChangeArrowheads="1"/>
            </p:cNvSpPr>
            <p:nvPr/>
          </p:nvSpPr>
          <p:spPr bwMode="auto">
            <a:xfrm>
              <a:off x="3964" y="815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Arial" pitchFamily="-65" charset="0"/>
                </a:rPr>
                <a:t>C</a:t>
              </a:r>
            </a:p>
          </p:txBody>
        </p:sp>
        <p:sp>
          <p:nvSpPr>
            <p:cNvPr id="2714657" name="Freeform 33"/>
            <p:cNvSpPr>
              <a:spLocks/>
            </p:cNvSpPr>
            <p:nvPr/>
          </p:nvSpPr>
          <p:spPr bwMode="auto">
            <a:xfrm>
              <a:off x="4245" y="768"/>
              <a:ext cx="293" cy="295"/>
            </a:xfrm>
            <a:custGeom>
              <a:avLst/>
              <a:gdLst/>
              <a:ahLst/>
              <a:cxnLst>
                <a:cxn ang="0">
                  <a:pos x="93" y="14"/>
                </a:cxn>
                <a:cxn ang="0">
                  <a:pos x="156" y="16"/>
                </a:cxn>
                <a:cxn ang="0">
                  <a:pos x="224" y="0"/>
                </a:cxn>
                <a:cxn ang="0">
                  <a:pos x="305" y="0"/>
                </a:cxn>
                <a:cxn ang="0">
                  <a:pos x="215" y="84"/>
                </a:cxn>
                <a:cxn ang="0">
                  <a:pos x="239" y="89"/>
                </a:cxn>
                <a:cxn ang="0">
                  <a:pos x="263" y="99"/>
                </a:cxn>
                <a:cxn ang="0">
                  <a:pos x="285" y="111"/>
                </a:cxn>
                <a:cxn ang="0">
                  <a:pos x="302" y="126"/>
                </a:cxn>
                <a:cxn ang="0">
                  <a:pos x="316" y="144"/>
                </a:cxn>
                <a:cxn ang="0">
                  <a:pos x="325" y="165"/>
                </a:cxn>
                <a:cxn ang="0">
                  <a:pos x="328" y="187"/>
                </a:cxn>
                <a:cxn ang="0">
                  <a:pos x="324" y="210"/>
                </a:cxn>
                <a:cxn ang="0">
                  <a:pos x="317" y="228"/>
                </a:cxn>
                <a:cxn ang="0">
                  <a:pos x="303" y="247"/>
                </a:cxn>
                <a:cxn ang="0">
                  <a:pos x="280" y="267"/>
                </a:cxn>
                <a:cxn ang="0">
                  <a:pos x="257" y="279"/>
                </a:cxn>
                <a:cxn ang="0">
                  <a:pos x="236" y="287"/>
                </a:cxn>
                <a:cxn ang="0">
                  <a:pos x="215" y="292"/>
                </a:cxn>
                <a:cxn ang="0">
                  <a:pos x="189" y="294"/>
                </a:cxn>
                <a:cxn ang="0">
                  <a:pos x="122" y="293"/>
                </a:cxn>
                <a:cxn ang="0">
                  <a:pos x="90" y="287"/>
                </a:cxn>
                <a:cxn ang="0">
                  <a:pos x="56" y="272"/>
                </a:cxn>
                <a:cxn ang="0">
                  <a:pos x="30" y="253"/>
                </a:cxn>
                <a:cxn ang="0">
                  <a:pos x="13" y="232"/>
                </a:cxn>
                <a:cxn ang="0">
                  <a:pos x="4" y="210"/>
                </a:cxn>
                <a:cxn ang="0">
                  <a:pos x="0" y="191"/>
                </a:cxn>
                <a:cxn ang="0">
                  <a:pos x="3" y="169"/>
                </a:cxn>
                <a:cxn ang="0">
                  <a:pos x="14" y="141"/>
                </a:cxn>
                <a:cxn ang="0">
                  <a:pos x="35" y="118"/>
                </a:cxn>
                <a:cxn ang="0">
                  <a:pos x="63" y="99"/>
                </a:cxn>
                <a:cxn ang="0">
                  <a:pos x="102" y="86"/>
                </a:cxn>
                <a:cxn ang="0">
                  <a:pos x="40" y="4"/>
                </a:cxn>
              </a:cxnLst>
              <a:rect l="0" t="0" r="r" b="b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chemeClr val="hlink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4658" name="Rectangle 34"/>
            <p:cNvSpPr>
              <a:spLocks noChangeArrowheads="1"/>
            </p:cNvSpPr>
            <p:nvPr/>
          </p:nvSpPr>
          <p:spPr bwMode="auto">
            <a:xfrm>
              <a:off x="4277" y="815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Arial" pitchFamily="-65" charset="0"/>
                </a:rPr>
                <a:t>D</a:t>
              </a:r>
            </a:p>
          </p:txBody>
        </p:sp>
      </p:grp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7086600" y="3352800"/>
            <a:ext cx="457200" cy="762000"/>
            <a:chOff x="4048" y="2448"/>
            <a:chExt cx="424" cy="504"/>
          </a:xfrm>
        </p:grpSpPr>
        <p:grpSp>
          <p:nvGrpSpPr>
            <p:cNvPr id="4" name="Group 5"/>
            <p:cNvGrpSpPr>
              <a:grpSpLocks/>
            </p:cNvGrpSpPr>
            <p:nvPr/>
          </p:nvGrpSpPr>
          <p:grpSpPr bwMode="auto">
            <a:xfrm>
              <a:off x="4048" y="2448"/>
              <a:ext cx="424" cy="504"/>
              <a:chOff x="4048" y="2448"/>
              <a:chExt cx="424" cy="504"/>
            </a:xfrm>
          </p:grpSpPr>
          <p:sp>
            <p:nvSpPr>
              <p:cNvPr id="2714630" name="AutoShape 6"/>
              <p:cNvSpPr>
                <a:spLocks noChangeArrowheads="1"/>
              </p:cNvSpPr>
              <p:nvPr/>
            </p:nvSpPr>
            <p:spPr bwMode="auto">
              <a:xfrm>
                <a:off x="4048" y="2528"/>
                <a:ext cx="424" cy="424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631" name="AutoShape 7"/>
              <p:cNvSpPr>
                <a:spLocks noChangeArrowheads="1"/>
              </p:cNvSpPr>
              <p:nvPr/>
            </p:nvSpPr>
            <p:spPr bwMode="auto">
              <a:xfrm>
                <a:off x="4144" y="2448"/>
                <a:ext cx="328" cy="88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14632" name="Oval 8"/>
            <p:cNvSpPr>
              <a:spLocks noChangeArrowheads="1"/>
            </p:cNvSpPr>
            <p:nvPr/>
          </p:nvSpPr>
          <p:spPr bwMode="auto">
            <a:xfrm>
              <a:off x="4176" y="2488"/>
              <a:ext cx="56" cy="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4633" name="AutoShape 9"/>
            <p:cNvSpPr>
              <a:spLocks noChangeArrowheads="1"/>
            </p:cNvSpPr>
            <p:nvPr/>
          </p:nvSpPr>
          <p:spPr bwMode="auto">
            <a:xfrm>
              <a:off x="4100" y="2724"/>
              <a:ext cx="224" cy="96"/>
            </a:xfrm>
            <a:prstGeom prst="octagon">
              <a:avLst>
                <a:gd name="adj" fmla="val 29282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7086600" y="4343400"/>
            <a:ext cx="484433" cy="583343"/>
            <a:chOff x="4043" y="3096"/>
            <a:chExt cx="417" cy="409"/>
          </a:xfrm>
        </p:grpSpPr>
        <p:grpSp>
          <p:nvGrpSpPr>
            <p:cNvPr id="6" name="Group 11"/>
            <p:cNvGrpSpPr>
              <a:grpSpLocks/>
            </p:cNvGrpSpPr>
            <p:nvPr/>
          </p:nvGrpSpPr>
          <p:grpSpPr bwMode="auto">
            <a:xfrm>
              <a:off x="4045" y="3289"/>
              <a:ext cx="415" cy="216"/>
              <a:chOff x="4045" y="3289"/>
              <a:chExt cx="415" cy="216"/>
            </a:xfrm>
          </p:grpSpPr>
          <p:sp>
            <p:nvSpPr>
              <p:cNvPr id="2714636" name="Freeform 12"/>
              <p:cNvSpPr>
                <a:spLocks/>
              </p:cNvSpPr>
              <p:nvPr/>
            </p:nvSpPr>
            <p:spPr bwMode="auto">
              <a:xfrm>
                <a:off x="4247" y="3290"/>
                <a:ext cx="96" cy="215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95" y="0"/>
                  </a:cxn>
                  <a:cxn ang="0">
                    <a:pos x="26" y="214"/>
                  </a:cxn>
                  <a:cxn ang="0">
                    <a:pos x="0" y="214"/>
                  </a:cxn>
                  <a:cxn ang="0">
                    <a:pos x="69" y="0"/>
                  </a:cxn>
                </a:cxnLst>
                <a:rect l="0" t="0" r="r" b="b"/>
                <a:pathLst>
                  <a:path w="96" h="215">
                    <a:moveTo>
                      <a:pt x="69" y="0"/>
                    </a:moveTo>
                    <a:lnTo>
                      <a:pt x="95" y="0"/>
                    </a:lnTo>
                    <a:lnTo>
                      <a:pt x="26" y="214"/>
                    </a:lnTo>
                    <a:lnTo>
                      <a:pt x="0" y="214"/>
                    </a:lnTo>
                    <a:lnTo>
                      <a:pt x="69" y="0"/>
                    </a:lnTo>
                  </a:path>
                </a:pathLst>
              </a:custGeom>
              <a:solidFill>
                <a:srgbClr val="FDA4B5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637" name="Rectangle 13"/>
              <p:cNvSpPr>
                <a:spLocks noChangeArrowheads="1"/>
              </p:cNvSpPr>
              <p:nvPr/>
            </p:nvSpPr>
            <p:spPr bwMode="auto">
              <a:xfrm>
                <a:off x="4242" y="3289"/>
                <a:ext cx="218" cy="12"/>
              </a:xfrm>
              <a:prstGeom prst="rect">
                <a:avLst/>
              </a:prstGeom>
              <a:solidFill>
                <a:srgbClr val="FDA4B5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638" name="Rectangle 14"/>
              <p:cNvSpPr>
                <a:spLocks noChangeArrowheads="1"/>
              </p:cNvSpPr>
              <p:nvPr/>
            </p:nvSpPr>
            <p:spPr bwMode="auto">
              <a:xfrm>
                <a:off x="4241" y="3380"/>
                <a:ext cx="218" cy="13"/>
              </a:xfrm>
              <a:prstGeom prst="rect">
                <a:avLst/>
              </a:prstGeom>
              <a:solidFill>
                <a:srgbClr val="FDA4B5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639" name="Rectangle 15"/>
              <p:cNvSpPr>
                <a:spLocks noChangeArrowheads="1"/>
              </p:cNvSpPr>
              <p:nvPr/>
            </p:nvSpPr>
            <p:spPr bwMode="auto">
              <a:xfrm>
                <a:off x="4045" y="3380"/>
                <a:ext cx="116" cy="13"/>
              </a:xfrm>
              <a:prstGeom prst="rect">
                <a:avLst/>
              </a:prstGeom>
              <a:solidFill>
                <a:srgbClr val="FDA4B5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4043" y="3096"/>
              <a:ext cx="217" cy="409"/>
              <a:chOff x="4043" y="3096"/>
              <a:chExt cx="217" cy="409"/>
            </a:xfrm>
          </p:grpSpPr>
          <p:sp>
            <p:nvSpPr>
              <p:cNvPr id="2714641" name="Oval 17"/>
              <p:cNvSpPr>
                <a:spLocks noChangeArrowheads="1"/>
              </p:cNvSpPr>
              <p:nvPr/>
            </p:nvSpPr>
            <p:spPr bwMode="auto">
              <a:xfrm>
                <a:off x="4127" y="3096"/>
                <a:ext cx="55" cy="55"/>
              </a:xfrm>
              <a:prstGeom prst="ellipse">
                <a:avLst/>
              </a:prstGeom>
              <a:solidFill>
                <a:srgbClr val="FDA4B5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642" name="Freeform 18"/>
              <p:cNvSpPr>
                <a:spLocks/>
              </p:cNvSpPr>
              <p:nvPr/>
            </p:nvSpPr>
            <p:spPr bwMode="auto">
              <a:xfrm>
                <a:off x="4043" y="3173"/>
                <a:ext cx="217" cy="332"/>
              </a:xfrm>
              <a:custGeom>
                <a:avLst/>
                <a:gdLst/>
                <a:ahLst/>
                <a:cxnLst>
                  <a:cxn ang="0">
                    <a:pos x="2" y="153"/>
                  </a:cxn>
                  <a:cxn ang="0">
                    <a:pos x="1" y="157"/>
                  </a:cxn>
                  <a:cxn ang="0">
                    <a:pos x="0" y="163"/>
                  </a:cxn>
                  <a:cxn ang="0">
                    <a:pos x="0" y="168"/>
                  </a:cxn>
                  <a:cxn ang="0">
                    <a:pos x="2" y="174"/>
                  </a:cxn>
                  <a:cxn ang="0">
                    <a:pos x="5" y="179"/>
                  </a:cxn>
                  <a:cxn ang="0">
                    <a:pos x="9" y="183"/>
                  </a:cxn>
                  <a:cxn ang="0">
                    <a:pos x="14" y="186"/>
                  </a:cxn>
                  <a:cxn ang="0">
                    <a:pos x="17" y="186"/>
                  </a:cxn>
                  <a:cxn ang="0">
                    <a:pos x="23" y="186"/>
                  </a:cxn>
                  <a:cxn ang="0">
                    <a:pos x="141" y="331"/>
                  </a:cxn>
                  <a:cxn ang="0">
                    <a:pos x="178" y="159"/>
                  </a:cxn>
                  <a:cxn ang="0">
                    <a:pos x="177" y="155"/>
                  </a:cxn>
                  <a:cxn ang="0">
                    <a:pos x="176" y="152"/>
                  </a:cxn>
                  <a:cxn ang="0">
                    <a:pos x="173" y="149"/>
                  </a:cxn>
                  <a:cxn ang="0">
                    <a:pos x="170" y="147"/>
                  </a:cxn>
                  <a:cxn ang="0">
                    <a:pos x="166" y="145"/>
                  </a:cxn>
                  <a:cxn ang="0">
                    <a:pos x="161" y="145"/>
                  </a:cxn>
                  <a:cxn ang="0">
                    <a:pos x="157" y="145"/>
                  </a:cxn>
                  <a:cxn ang="0">
                    <a:pos x="153" y="145"/>
                  </a:cxn>
                  <a:cxn ang="0">
                    <a:pos x="104" y="84"/>
                  </a:cxn>
                  <a:cxn ang="0">
                    <a:pos x="201" y="104"/>
                  </a:cxn>
                  <a:cxn ang="0">
                    <a:pos x="204" y="103"/>
                  </a:cxn>
                  <a:cxn ang="0">
                    <a:pos x="207" y="103"/>
                  </a:cxn>
                  <a:cxn ang="0">
                    <a:pos x="211" y="100"/>
                  </a:cxn>
                  <a:cxn ang="0">
                    <a:pos x="214" y="97"/>
                  </a:cxn>
                  <a:cxn ang="0">
                    <a:pos x="215" y="93"/>
                  </a:cxn>
                  <a:cxn ang="0">
                    <a:pos x="216" y="88"/>
                  </a:cxn>
                  <a:cxn ang="0">
                    <a:pos x="215" y="83"/>
                  </a:cxn>
                  <a:cxn ang="0">
                    <a:pos x="213" y="79"/>
                  </a:cxn>
                  <a:cxn ang="0">
                    <a:pos x="210" y="76"/>
                  </a:cxn>
                  <a:cxn ang="0">
                    <a:pos x="206" y="73"/>
                  </a:cxn>
                  <a:cxn ang="0">
                    <a:pos x="203" y="72"/>
                  </a:cxn>
                  <a:cxn ang="0">
                    <a:pos x="137" y="72"/>
                  </a:cxn>
                  <a:cxn ang="0">
                    <a:pos x="125" y="47"/>
                  </a:cxn>
                  <a:cxn ang="0">
                    <a:pos x="126" y="41"/>
                  </a:cxn>
                  <a:cxn ang="0">
                    <a:pos x="127" y="34"/>
                  </a:cxn>
                  <a:cxn ang="0">
                    <a:pos x="127" y="27"/>
                  </a:cxn>
                  <a:cxn ang="0">
                    <a:pos x="125" y="21"/>
                  </a:cxn>
                  <a:cxn ang="0">
                    <a:pos x="123" y="17"/>
                  </a:cxn>
                  <a:cxn ang="0">
                    <a:pos x="120" y="12"/>
                  </a:cxn>
                  <a:cxn ang="0">
                    <a:pos x="115" y="8"/>
                  </a:cxn>
                  <a:cxn ang="0">
                    <a:pos x="110" y="4"/>
                  </a:cxn>
                  <a:cxn ang="0">
                    <a:pos x="104" y="1"/>
                  </a:cxn>
                  <a:cxn ang="0">
                    <a:pos x="97" y="0"/>
                  </a:cxn>
                  <a:cxn ang="0">
                    <a:pos x="91" y="0"/>
                  </a:cxn>
                  <a:cxn ang="0">
                    <a:pos x="84" y="1"/>
                  </a:cxn>
                  <a:cxn ang="0">
                    <a:pos x="77" y="3"/>
                  </a:cxn>
                  <a:cxn ang="0">
                    <a:pos x="70" y="7"/>
                  </a:cxn>
                  <a:cxn ang="0">
                    <a:pos x="66" y="13"/>
                  </a:cxn>
                  <a:cxn ang="0">
                    <a:pos x="62" y="19"/>
                  </a:cxn>
                  <a:cxn ang="0">
                    <a:pos x="59" y="25"/>
                  </a:cxn>
                </a:cxnLst>
                <a:rect l="0" t="0" r="r" b="b"/>
                <a:pathLst>
                  <a:path w="217" h="332">
                    <a:moveTo>
                      <a:pt x="59" y="25"/>
                    </a:moveTo>
                    <a:lnTo>
                      <a:pt x="2" y="153"/>
                    </a:lnTo>
                    <a:lnTo>
                      <a:pt x="1" y="155"/>
                    </a:lnTo>
                    <a:lnTo>
                      <a:pt x="1" y="157"/>
                    </a:lnTo>
                    <a:lnTo>
                      <a:pt x="0" y="159"/>
                    </a:lnTo>
                    <a:lnTo>
                      <a:pt x="0" y="163"/>
                    </a:lnTo>
                    <a:lnTo>
                      <a:pt x="0" y="165"/>
                    </a:lnTo>
                    <a:lnTo>
                      <a:pt x="0" y="168"/>
                    </a:lnTo>
                    <a:lnTo>
                      <a:pt x="1" y="171"/>
                    </a:lnTo>
                    <a:lnTo>
                      <a:pt x="2" y="174"/>
                    </a:lnTo>
                    <a:lnTo>
                      <a:pt x="3" y="176"/>
                    </a:lnTo>
                    <a:lnTo>
                      <a:pt x="5" y="179"/>
                    </a:lnTo>
                    <a:lnTo>
                      <a:pt x="7" y="181"/>
                    </a:lnTo>
                    <a:lnTo>
                      <a:pt x="9" y="183"/>
                    </a:lnTo>
                    <a:lnTo>
                      <a:pt x="12" y="184"/>
                    </a:lnTo>
                    <a:lnTo>
                      <a:pt x="14" y="186"/>
                    </a:lnTo>
                    <a:lnTo>
                      <a:pt x="15" y="186"/>
                    </a:lnTo>
                    <a:lnTo>
                      <a:pt x="17" y="186"/>
                    </a:lnTo>
                    <a:lnTo>
                      <a:pt x="20" y="186"/>
                    </a:lnTo>
                    <a:lnTo>
                      <a:pt x="23" y="186"/>
                    </a:lnTo>
                    <a:lnTo>
                      <a:pt x="141" y="186"/>
                    </a:lnTo>
                    <a:lnTo>
                      <a:pt x="141" y="331"/>
                    </a:lnTo>
                    <a:lnTo>
                      <a:pt x="178" y="331"/>
                    </a:lnTo>
                    <a:lnTo>
                      <a:pt x="178" y="159"/>
                    </a:lnTo>
                    <a:lnTo>
                      <a:pt x="178" y="157"/>
                    </a:lnTo>
                    <a:lnTo>
                      <a:pt x="177" y="155"/>
                    </a:lnTo>
                    <a:lnTo>
                      <a:pt x="176" y="153"/>
                    </a:lnTo>
                    <a:lnTo>
                      <a:pt x="176" y="152"/>
                    </a:lnTo>
                    <a:lnTo>
                      <a:pt x="175" y="151"/>
                    </a:lnTo>
                    <a:lnTo>
                      <a:pt x="173" y="149"/>
                    </a:lnTo>
                    <a:lnTo>
                      <a:pt x="172" y="148"/>
                    </a:lnTo>
                    <a:lnTo>
                      <a:pt x="170" y="147"/>
                    </a:lnTo>
                    <a:lnTo>
                      <a:pt x="168" y="146"/>
                    </a:lnTo>
                    <a:lnTo>
                      <a:pt x="166" y="145"/>
                    </a:lnTo>
                    <a:lnTo>
                      <a:pt x="164" y="145"/>
                    </a:lnTo>
                    <a:lnTo>
                      <a:pt x="161" y="145"/>
                    </a:lnTo>
                    <a:lnTo>
                      <a:pt x="159" y="145"/>
                    </a:lnTo>
                    <a:lnTo>
                      <a:pt x="157" y="145"/>
                    </a:lnTo>
                    <a:lnTo>
                      <a:pt x="155" y="145"/>
                    </a:lnTo>
                    <a:lnTo>
                      <a:pt x="153" y="145"/>
                    </a:lnTo>
                    <a:lnTo>
                      <a:pt x="85" y="141"/>
                    </a:lnTo>
                    <a:lnTo>
                      <a:pt x="104" y="84"/>
                    </a:lnTo>
                    <a:lnTo>
                      <a:pt x="118" y="104"/>
                    </a:lnTo>
                    <a:lnTo>
                      <a:pt x="201" y="104"/>
                    </a:lnTo>
                    <a:lnTo>
                      <a:pt x="203" y="103"/>
                    </a:lnTo>
                    <a:lnTo>
                      <a:pt x="204" y="103"/>
                    </a:lnTo>
                    <a:lnTo>
                      <a:pt x="206" y="103"/>
                    </a:lnTo>
                    <a:lnTo>
                      <a:pt x="207" y="103"/>
                    </a:lnTo>
                    <a:lnTo>
                      <a:pt x="209" y="101"/>
                    </a:lnTo>
                    <a:lnTo>
                      <a:pt x="211" y="100"/>
                    </a:lnTo>
                    <a:lnTo>
                      <a:pt x="212" y="98"/>
                    </a:lnTo>
                    <a:lnTo>
                      <a:pt x="214" y="97"/>
                    </a:lnTo>
                    <a:lnTo>
                      <a:pt x="215" y="95"/>
                    </a:lnTo>
                    <a:lnTo>
                      <a:pt x="215" y="93"/>
                    </a:lnTo>
                    <a:lnTo>
                      <a:pt x="216" y="91"/>
                    </a:lnTo>
                    <a:lnTo>
                      <a:pt x="216" y="88"/>
                    </a:lnTo>
                    <a:lnTo>
                      <a:pt x="216" y="85"/>
                    </a:lnTo>
                    <a:lnTo>
                      <a:pt x="215" y="83"/>
                    </a:lnTo>
                    <a:lnTo>
                      <a:pt x="214" y="81"/>
                    </a:lnTo>
                    <a:lnTo>
                      <a:pt x="213" y="79"/>
                    </a:lnTo>
                    <a:lnTo>
                      <a:pt x="211" y="77"/>
                    </a:lnTo>
                    <a:lnTo>
                      <a:pt x="210" y="76"/>
                    </a:lnTo>
                    <a:lnTo>
                      <a:pt x="208" y="74"/>
                    </a:lnTo>
                    <a:lnTo>
                      <a:pt x="206" y="73"/>
                    </a:lnTo>
                    <a:lnTo>
                      <a:pt x="205" y="72"/>
                    </a:lnTo>
                    <a:lnTo>
                      <a:pt x="203" y="72"/>
                    </a:lnTo>
                    <a:lnTo>
                      <a:pt x="201" y="72"/>
                    </a:lnTo>
                    <a:lnTo>
                      <a:pt x="137" y="72"/>
                    </a:lnTo>
                    <a:lnTo>
                      <a:pt x="123" y="49"/>
                    </a:lnTo>
                    <a:lnTo>
                      <a:pt x="125" y="47"/>
                    </a:lnTo>
                    <a:lnTo>
                      <a:pt x="126" y="44"/>
                    </a:lnTo>
                    <a:lnTo>
                      <a:pt x="126" y="41"/>
                    </a:lnTo>
                    <a:lnTo>
                      <a:pt x="127" y="38"/>
                    </a:lnTo>
                    <a:lnTo>
                      <a:pt x="127" y="34"/>
                    </a:lnTo>
                    <a:lnTo>
                      <a:pt x="127" y="31"/>
                    </a:lnTo>
                    <a:lnTo>
                      <a:pt x="127" y="27"/>
                    </a:lnTo>
                    <a:lnTo>
                      <a:pt x="126" y="24"/>
                    </a:lnTo>
                    <a:lnTo>
                      <a:pt x="125" y="21"/>
                    </a:lnTo>
                    <a:lnTo>
                      <a:pt x="124" y="20"/>
                    </a:lnTo>
                    <a:lnTo>
                      <a:pt x="123" y="17"/>
                    </a:lnTo>
                    <a:lnTo>
                      <a:pt x="122" y="15"/>
                    </a:lnTo>
                    <a:lnTo>
                      <a:pt x="120" y="12"/>
                    </a:lnTo>
                    <a:lnTo>
                      <a:pt x="118" y="10"/>
                    </a:lnTo>
                    <a:lnTo>
                      <a:pt x="115" y="8"/>
                    </a:lnTo>
                    <a:lnTo>
                      <a:pt x="113" y="6"/>
                    </a:lnTo>
                    <a:lnTo>
                      <a:pt x="110" y="4"/>
                    </a:lnTo>
                    <a:lnTo>
                      <a:pt x="107" y="3"/>
                    </a:lnTo>
                    <a:lnTo>
                      <a:pt x="104" y="1"/>
                    </a:lnTo>
                    <a:lnTo>
                      <a:pt x="100" y="1"/>
                    </a:lnTo>
                    <a:lnTo>
                      <a:pt x="97" y="0"/>
                    </a:lnTo>
                    <a:lnTo>
                      <a:pt x="95" y="0"/>
                    </a:lnTo>
                    <a:lnTo>
                      <a:pt x="91" y="0"/>
                    </a:lnTo>
                    <a:lnTo>
                      <a:pt x="88" y="0"/>
                    </a:lnTo>
                    <a:lnTo>
                      <a:pt x="84" y="1"/>
                    </a:lnTo>
                    <a:lnTo>
                      <a:pt x="81" y="2"/>
                    </a:lnTo>
                    <a:lnTo>
                      <a:pt x="77" y="3"/>
                    </a:lnTo>
                    <a:lnTo>
                      <a:pt x="74" y="5"/>
                    </a:lnTo>
                    <a:lnTo>
                      <a:pt x="70" y="7"/>
                    </a:lnTo>
                    <a:lnTo>
                      <a:pt x="68" y="10"/>
                    </a:lnTo>
                    <a:lnTo>
                      <a:pt x="66" y="13"/>
                    </a:lnTo>
                    <a:lnTo>
                      <a:pt x="64" y="15"/>
                    </a:lnTo>
                    <a:lnTo>
                      <a:pt x="62" y="19"/>
                    </a:lnTo>
                    <a:lnTo>
                      <a:pt x="60" y="21"/>
                    </a:lnTo>
                    <a:lnTo>
                      <a:pt x="59" y="25"/>
                    </a:lnTo>
                  </a:path>
                </a:pathLst>
              </a:custGeom>
              <a:solidFill>
                <a:srgbClr val="FDA4B5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8" name="Group 19"/>
          <p:cNvGrpSpPr>
            <a:grpSpLocks/>
          </p:cNvGrpSpPr>
          <p:nvPr/>
        </p:nvGrpSpPr>
        <p:grpSpPr bwMode="auto">
          <a:xfrm>
            <a:off x="7010400" y="2362200"/>
            <a:ext cx="493598" cy="718837"/>
            <a:chOff x="4056" y="1712"/>
            <a:chExt cx="424" cy="504"/>
          </a:xfrm>
        </p:grpSpPr>
        <p:grpSp>
          <p:nvGrpSpPr>
            <p:cNvPr id="9" name="Group 20"/>
            <p:cNvGrpSpPr>
              <a:grpSpLocks/>
            </p:cNvGrpSpPr>
            <p:nvPr/>
          </p:nvGrpSpPr>
          <p:grpSpPr bwMode="auto">
            <a:xfrm>
              <a:off x="4056" y="1712"/>
              <a:ext cx="424" cy="504"/>
              <a:chOff x="4056" y="1712"/>
              <a:chExt cx="424" cy="504"/>
            </a:xfrm>
          </p:grpSpPr>
          <p:grpSp>
            <p:nvGrpSpPr>
              <p:cNvPr id="10" name="Group 21"/>
              <p:cNvGrpSpPr>
                <a:grpSpLocks/>
              </p:cNvGrpSpPr>
              <p:nvPr/>
            </p:nvGrpSpPr>
            <p:grpSpPr bwMode="auto">
              <a:xfrm>
                <a:off x="4056" y="1712"/>
                <a:ext cx="424" cy="504"/>
                <a:chOff x="4056" y="1712"/>
                <a:chExt cx="424" cy="504"/>
              </a:xfrm>
            </p:grpSpPr>
            <p:sp>
              <p:nvSpPr>
                <p:cNvPr id="2714646" name="AutoShape 22"/>
                <p:cNvSpPr>
                  <a:spLocks noChangeArrowheads="1"/>
                </p:cNvSpPr>
                <p:nvPr/>
              </p:nvSpPr>
              <p:spPr bwMode="auto">
                <a:xfrm>
                  <a:off x="4056" y="1792"/>
                  <a:ext cx="424" cy="424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4647" name="AutoShape 23"/>
                <p:cNvSpPr>
                  <a:spLocks noChangeArrowheads="1"/>
                </p:cNvSpPr>
                <p:nvPr/>
              </p:nvSpPr>
              <p:spPr bwMode="auto">
                <a:xfrm>
                  <a:off x="4152" y="1712"/>
                  <a:ext cx="328" cy="88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14648" name="AutoShape 24"/>
              <p:cNvSpPr>
                <a:spLocks noChangeArrowheads="1"/>
              </p:cNvSpPr>
              <p:nvPr/>
            </p:nvSpPr>
            <p:spPr bwMode="auto">
              <a:xfrm>
                <a:off x="4140" y="1828"/>
                <a:ext cx="224" cy="32"/>
              </a:xfrm>
              <a:prstGeom prst="parallelogram">
                <a:avLst>
                  <a:gd name="adj" fmla="val 174968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14649" name="Oval 25"/>
            <p:cNvSpPr>
              <a:spLocks noChangeArrowheads="1"/>
            </p:cNvSpPr>
            <p:nvPr/>
          </p:nvSpPr>
          <p:spPr bwMode="auto">
            <a:xfrm>
              <a:off x="4384" y="1752"/>
              <a:ext cx="56" cy="32"/>
            </a:xfrm>
            <a:prstGeom prst="ellipse">
              <a:avLst/>
            </a:prstGeom>
            <a:solidFill>
              <a:srgbClr val="DC008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14659" name="Freeform 35"/>
          <p:cNvSpPr>
            <a:spLocks/>
          </p:cNvSpPr>
          <p:nvPr/>
        </p:nvSpPr>
        <p:spPr bwMode="auto">
          <a:xfrm>
            <a:off x="7162800" y="5334000"/>
            <a:ext cx="383618" cy="683181"/>
          </a:xfrm>
          <a:custGeom>
            <a:avLst/>
            <a:gdLst/>
            <a:ahLst/>
            <a:cxnLst>
              <a:cxn ang="0">
                <a:pos x="328" y="433"/>
              </a:cxn>
              <a:cxn ang="0">
                <a:pos x="303" y="433"/>
              </a:cxn>
              <a:cxn ang="0">
                <a:pos x="260" y="377"/>
              </a:cxn>
              <a:cxn ang="0">
                <a:pos x="200" y="278"/>
              </a:cxn>
              <a:cxn ang="0">
                <a:pos x="184" y="233"/>
              </a:cxn>
              <a:cxn ang="0">
                <a:pos x="188" y="202"/>
              </a:cxn>
              <a:cxn ang="0">
                <a:pos x="202" y="196"/>
              </a:cxn>
              <a:cxn ang="0">
                <a:pos x="225" y="212"/>
              </a:cxn>
              <a:cxn ang="0">
                <a:pos x="256" y="231"/>
              </a:cxn>
              <a:cxn ang="0">
                <a:pos x="270" y="231"/>
              </a:cxn>
              <a:cxn ang="0">
                <a:pos x="272" y="220"/>
              </a:cxn>
              <a:cxn ang="0">
                <a:pos x="258" y="202"/>
              </a:cxn>
              <a:cxn ang="0">
                <a:pos x="223" y="177"/>
              </a:cxn>
              <a:cxn ang="0">
                <a:pos x="208" y="142"/>
              </a:cxn>
              <a:cxn ang="0">
                <a:pos x="202" y="113"/>
              </a:cxn>
              <a:cxn ang="0">
                <a:pos x="186" y="93"/>
              </a:cxn>
              <a:cxn ang="0">
                <a:pos x="179" y="78"/>
              </a:cxn>
              <a:cxn ang="0">
                <a:pos x="188" y="60"/>
              </a:cxn>
              <a:cxn ang="0">
                <a:pos x="196" y="39"/>
              </a:cxn>
              <a:cxn ang="0">
                <a:pos x="190" y="14"/>
              </a:cxn>
              <a:cxn ang="0">
                <a:pos x="173" y="2"/>
              </a:cxn>
              <a:cxn ang="0">
                <a:pos x="149" y="4"/>
              </a:cxn>
              <a:cxn ang="0">
                <a:pos x="138" y="21"/>
              </a:cxn>
              <a:cxn ang="0">
                <a:pos x="138" y="37"/>
              </a:cxn>
              <a:cxn ang="0">
                <a:pos x="144" y="58"/>
              </a:cxn>
              <a:cxn ang="0">
                <a:pos x="144" y="76"/>
              </a:cxn>
              <a:cxn ang="0">
                <a:pos x="128" y="93"/>
              </a:cxn>
              <a:cxn ang="0">
                <a:pos x="107" y="105"/>
              </a:cxn>
              <a:cxn ang="0">
                <a:pos x="91" y="124"/>
              </a:cxn>
              <a:cxn ang="0">
                <a:pos x="76" y="163"/>
              </a:cxn>
              <a:cxn ang="0">
                <a:pos x="68" y="200"/>
              </a:cxn>
              <a:cxn ang="0">
                <a:pos x="66" y="239"/>
              </a:cxn>
              <a:cxn ang="0">
                <a:pos x="68" y="260"/>
              </a:cxn>
              <a:cxn ang="0">
                <a:pos x="80" y="266"/>
              </a:cxn>
              <a:cxn ang="0">
                <a:pos x="87" y="260"/>
              </a:cxn>
              <a:cxn ang="0">
                <a:pos x="87" y="218"/>
              </a:cxn>
              <a:cxn ang="0">
                <a:pos x="91" y="192"/>
              </a:cxn>
              <a:cxn ang="0">
                <a:pos x="105" y="179"/>
              </a:cxn>
              <a:cxn ang="0">
                <a:pos x="116" y="187"/>
              </a:cxn>
              <a:cxn ang="0">
                <a:pos x="111" y="231"/>
              </a:cxn>
              <a:cxn ang="0">
                <a:pos x="101" y="274"/>
              </a:cxn>
              <a:cxn ang="0">
                <a:pos x="87" y="323"/>
              </a:cxn>
              <a:cxn ang="0">
                <a:pos x="54" y="371"/>
              </a:cxn>
              <a:cxn ang="0">
                <a:pos x="12" y="420"/>
              </a:cxn>
              <a:cxn ang="0">
                <a:pos x="0" y="447"/>
              </a:cxn>
              <a:cxn ang="0">
                <a:pos x="31" y="478"/>
              </a:cxn>
              <a:cxn ang="0">
                <a:pos x="54" y="474"/>
              </a:cxn>
              <a:cxn ang="0">
                <a:pos x="37" y="453"/>
              </a:cxn>
              <a:cxn ang="0">
                <a:pos x="50" y="426"/>
              </a:cxn>
              <a:cxn ang="0">
                <a:pos x="101" y="367"/>
              </a:cxn>
              <a:cxn ang="0">
                <a:pos x="138" y="323"/>
              </a:cxn>
              <a:cxn ang="0">
                <a:pos x="157" y="313"/>
              </a:cxn>
              <a:cxn ang="0">
                <a:pos x="179" y="328"/>
              </a:cxn>
              <a:cxn ang="0">
                <a:pos x="233" y="400"/>
              </a:cxn>
              <a:cxn ang="0">
                <a:pos x="276" y="462"/>
              </a:cxn>
              <a:cxn ang="0">
                <a:pos x="293" y="466"/>
              </a:cxn>
              <a:cxn ang="0">
                <a:pos x="316" y="449"/>
              </a:cxn>
            </a:cxnLst>
            <a:rect l="0" t="0" r="r" b="b"/>
            <a:pathLst>
              <a:path w="329" h="479">
                <a:moveTo>
                  <a:pt x="326" y="441"/>
                </a:moveTo>
                <a:lnTo>
                  <a:pt x="328" y="433"/>
                </a:lnTo>
                <a:lnTo>
                  <a:pt x="316" y="435"/>
                </a:lnTo>
                <a:lnTo>
                  <a:pt x="303" y="433"/>
                </a:lnTo>
                <a:lnTo>
                  <a:pt x="287" y="420"/>
                </a:lnTo>
                <a:lnTo>
                  <a:pt x="260" y="377"/>
                </a:lnTo>
                <a:lnTo>
                  <a:pt x="221" y="313"/>
                </a:lnTo>
                <a:lnTo>
                  <a:pt x="200" y="278"/>
                </a:lnTo>
                <a:lnTo>
                  <a:pt x="186" y="249"/>
                </a:lnTo>
                <a:lnTo>
                  <a:pt x="184" y="233"/>
                </a:lnTo>
                <a:lnTo>
                  <a:pt x="184" y="214"/>
                </a:lnTo>
                <a:lnTo>
                  <a:pt x="188" y="202"/>
                </a:lnTo>
                <a:lnTo>
                  <a:pt x="196" y="196"/>
                </a:lnTo>
                <a:lnTo>
                  <a:pt x="202" y="196"/>
                </a:lnTo>
                <a:lnTo>
                  <a:pt x="210" y="200"/>
                </a:lnTo>
                <a:lnTo>
                  <a:pt x="225" y="212"/>
                </a:lnTo>
                <a:lnTo>
                  <a:pt x="243" y="225"/>
                </a:lnTo>
                <a:lnTo>
                  <a:pt x="256" y="231"/>
                </a:lnTo>
                <a:lnTo>
                  <a:pt x="264" y="233"/>
                </a:lnTo>
                <a:lnTo>
                  <a:pt x="270" y="231"/>
                </a:lnTo>
                <a:lnTo>
                  <a:pt x="274" y="225"/>
                </a:lnTo>
                <a:lnTo>
                  <a:pt x="272" y="220"/>
                </a:lnTo>
                <a:lnTo>
                  <a:pt x="270" y="214"/>
                </a:lnTo>
                <a:lnTo>
                  <a:pt x="258" y="202"/>
                </a:lnTo>
                <a:lnTo>
                  <a:pt x="235" y="187"/>
                </a:lnTo>
                <a:lnTo>
                  <a:pt x="223" y="177"/>
                </a:lnTo>
                <a:lnTo>
                  <a:pt x="215" y="163"/>
                </a:lnTo>
                <a:lnTo>
                  <a:pt x="208" y="142"/>
                </a:lnTo>
                <a:lnTo>
                  <a:pt x="206" y="122"/>
                </a:lnTo>
                <a:lnTo>
                  <a:pt x="202" y="113"/>
                </a:lnTo>
                <a:lnTo>
                  <a:pt x="196" y="103"/>
                </a:lnTo>
                <a:lnTo>
                  <a:pt x="186" y="93"/>
                </a:lnTo>
                <a:lnTo>
                  <a:pt x="179" y="87"/>
                </a:lnTo>
                <a:lnTo>
                  <a:pt x="179" y="78"/>
                </a:lnTo>
                <a:lnTo>
                  <a:pt x="184" y="66"/>
                </a:lnTo>
                <a:lnTo>
                  <a:pt x="188" y="60"/>
                </a:lnTo>
                <a:lnTo>
                  <a:pt x="192" y="52"/>
                </a:lnTo>
                <a:lnTo>
                  <a:pt x="196" y="39"/>
                </a:lnTo>
                <a:lnTo>
                  <a:pt x="192" y="25"/>
                </a:lnTo>
                <a:lnTo>
                  <a:pt x="190" y="14"/>
                </a:lnTo>
                <a:lnTo>
                  <a:pt x="184" y="6"/>
                </a:lnTo>
                <a:lnTo>
                  <a:pt x="173" y="2"/>
                </a:lnTo>
                <a:lnTo>
                  <a:pt x="159" y="0"/>
                </a:lnTo>
                <a:lnTo>
                  <a:pt x="149" y="4"/>
                </a:lnTo>
                <a:lnTo>
                  <a:pt x="142" y="10"/>
                </a:lnTo>
                <a:lnTo>
                  <a:pt x="138" y="21"/>
                </a:lnTo>
                <a:lnTo>
                  <a:pt x="136" y="29"/>
                </a:lnTo>
                <a:lnTo>
                  <a:pt x="138" y="37"/>
                </a:lnTo>
                <a:lnTo>
                  <a:pt x="142" y="49"/>
                </a:lnTo>
                <a:lnTo>
                  <a:pt x="144" y="58"/>
                </a:lnTo>
                <a:lnTo>
                  <a:pt x="146" y="66"/>
                </a:lnTo>
                <a:lnTo>
                  <a:pt x="144" y="76"/>
                </a:lnTo>
                <a:lnTo>
                  <a:pt x="138" y="84"/>
                </a:lnTo>
                <a:lnTo>
                  <a:pt x="128" y="93"/>
                </a:lnTo>
                <a:lnTo>
                  <a:pt x="116" y="99"/>
                </a:lnTo>
                <a:lnTo>
                  <a:pt x="107" y="105"/>
                </a:lnTo>
                <a:lnTo>
                  <a:pt x="99" y="113"/>
                </a:lnTo>
                <a:lnTo>
                  <a:pt x="91" y="124"/>
                </a:lnTo>
                <a:lnTo>
                  <a:pt x="83" y="142"/>
                </a:lnTo>
                <a:lnTo>
                  <a:pt x="76" y="163"/>
                </a:lnTo>
                <a:lnTo>
                  <a:pt x="70" y="179"/>
                </a:lnTo>
                <a:lnTo>
                  <a:pt x="68" y="200"/>
                </a:lnTo>
                <a:lnTo>
                  <a:pt x="66" y="225"/>
                </a:lnTo>
                <a:lnTo>
                  <a:pt x="66" y="239"/>
                </a:lnTo>
                <a:lnTo>
                  <a:pt x="66" y="251"/>
                </a:lnTo>
                <a:lnTo>
                  <a:pt x="68" y="260"/>
                </a:lnTo>
                <a:lnTo>
                  <a:pt x="72" y="264"/>
                </a:lnTo>
                <a:lnTo>
                  <a:pt x="80" y="266"/>
                </a:lnTo>
                <a:lnTo>
                  <a:pt x="85" y="264"/>
                </a:lnTo>
                <a:lnTo>
                  <a:pt x="87" y="260"/>
                </a:lnTo>
                <a:lnTo>
                  <a:pt x="87" y="243"/>
                </a:lnTo>
                <a:lnTo>
                  <a:pt x="87" y="218"/>
                </a:lnTo>
                <a:lnTo>
                  <a:pt x="89" y="202"/>
                </a:lnTo>
                <a:lnTo>
                  <a:pt x="91" y="192"/>
                </a:lnTo>
                <a:lnTo>
                  <a:pt x="97" y="181"/>
                </a:lnTo>
                <a:lnTo>
                  <a:pt x="105" y="179"/>
                </a:lnTo>
                <a:lnTo>
                  <a:pt x="113" y="181"/>
                </a:lnTo>
                <a:lnTo>
                  <a:pt x="116" y="187"/>
                </a:lnTo>
                <a:lnTo>
                  <a:pt x="113" y="206"/>
                </a:lnTo>
                <a:lnTo>
                  <a:pt x="111" y="231"/>
                </a:lnTo>
                <a:lnTo>
                  <a:pt x="107" y="253"/>
                </a:lnTo>
                <a:lnTo>
                  <a:pt x="101" y="274"/>
                </a:lnTo>
                <a:lnTo>
                  <a:pt x="95" y="301"/>
                </a:lnTo>
                <a:lnTo>
                  <a:pt x="87" y="323"/>
                </a:lnTo>
                <a:lnTo>
                  <a:pt x="68" y="352"/>
                </a:lnTo>
                <a:lnTo>
                  <a:pt x="54" y="371"/>
                </a:lnTo>
                <a:lnTo>
                  <a:pt x="29" y="400"/>
                </a:lnTo>
                <a:lnTo>
                  <a:pt x="12" y="420"/>
                </a:lnTo>
                <a:lnTo>
                  <a:pt x="0" y="439"/>
                </a:lnTo>
                <a:lnTo>
                  <a:pt x="0" y="447"/>
                </a:lnTo>
                <a:lnTo>
                  <a:pt x="12" y="462"/>
                </a:lnTo>
                <a:lnTo>
                  <a:pt x="31" y="478"/>
                </a:lnTo>
                <a:lnTo>
                  <a:pt x="50" y="478"/>
                </a:lnTo>
                <a:lnTo>
                  <a:pt x="54" y="474"/>
                </a:lnTo>
                <a:lnTo>
                  <a:pt x="45" y="464"/>
                </a:lnTo>
                <a:lnTo>
                  <a:pt x="37" y="453"/>
                </a:lnTo>
                <a:lnTo>
                  <a:pt x="37" y="445"/>
                </a:lnTo>
                <a:lnTo>
                  <a:pt x="50" y="426"/>
                </a:lnTo>
                <a:lnTo>
                  <a:pt x="70" y="406"/>
                </a:lnTo>
                <a:lnTo>
                  <a:pt x="101" y="367"/>
                </a:lnTo>
                <a:lnTo>
                  <a:pt x="128" y="334"/>
                </a:lnTo>
                <a:lnTo>
                  <a:pt x="138" y="323"/>
                </a:lnTo>
                <a:lnTo>
                  <a:pt x="144" y="315"/>
                </a:lnTo>
                <a:lnTo>
                  <a:pt x="157" y="313"/>
                </a:lnTo>
                <a:lnTo>
                  <a:pt x="167" y="319"/>
                </a:lnTo>
                <a:lnTo>
                  <a:pt x="179" y="328"/>
                </a:lnTo>
                <a:lnTo>
                  <a:pt x="204" y="361"/>
                </a:lnTo>
                <a:lnTo>
                  <a:pt x="233" y="400"/>
                </a:lnTo>
                <a:lnTo>
                  <a:pt x="260" y="439"/>
                </a:lnTo>
                <a:lnTo>
                  <a:pt x="276" y="462"/>
                </a:lnTo>
                <a:lnTo>
                  <a:pt x="283" y="466"/>
                </a:lnTo>
                <a:lnTo>
                  <a:pt x="293" y="466"/>
                </a:lnTo>
                <a:lnTo>
                  <a:pt x="303" y="457"/>
                </a:lnTo>
                <a:lnTo>
                  <a:pt x="316" y="449"/>
                </a:lnTo>
                <a:lnTo>
                  <a:pt x="326" y="441"/>
                </a:lnTo>
              </a:path>
            </a:pathLst>
          </a:custGeom>
          <a:solidFill>
            <a:srgbClr val="CECECE"/>
          </a:solidFill>
          <a:ln w="127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1B89B9-A634-43DB-BA68-EB47C349C293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8918436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153400" cy="426142"/>
          </a:xfrm>
        </p:spPr>
        <p:txBody>
          <a:bodyPr/>
          <a:lstStyle/>
          <a:p>
            <a:r>
              <a:rPr lang="en-US" dirty="0" smtClean="0"/>
              <a:t>Pipelining the MIPS ISA</a:t>
            </a:r>
            <a:endParaRPr lang="en-AU" dirty="0"/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382000" cy="5638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MIPS</a:t>
            </a:r>
            <a:r>
              <a:rPr lang="en-US" dirty="0" smtClean="0"/>
              <a:t> Instruction Set designed </a:t>
            </a:r>
            <a:r>
              <a:rPr lang="en-US" dirty="0"/>
              <a:t>for pipelining</a:t>
            </a:r>
          </a:p>
          <a:p>
            <a:pPr>
              <a:lnSpc>
                <a:spcPct val="90000"/>
              </a:lnSpc>
            </a:pPr>
            <a:r>
              <a:rPr lang="en-US" dirty="0"/>
              <a:t>All instructions are 32-bits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Easier to fetch and decode in one cycle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x86</a:t>
            </a:r>
            <a:r>
              <a:rPr lang="en-US" dirty="0"/>
              <a:t>: 1- to 17-byte </a:t>
            </a:r>
            <a:r>
              <a:rPr lang="en-US" dirty="0" smtClean="0"/>
              <a:t>instructions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    (x86 HW actually translates to internal RISC instructions!)</a:t>
            </a:r>
          </a:p>
          <a:p>
            <a:pPr>
              <a:lnSpc>
                <a:spcPct val="90000"/>
              </a:lnSpc>
            </a:pPr>
            <a:r>
              <a:rPr lang="en-US" dirty="0"/>
              <a:t>Few and regular instruction </a:t>
            </a:r>
            <a:r>
              <a:rPr lang="en-US" dirty="0" smtClean="0"/>
              <a:t>formats, 2 source register fields always in same place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Can decode and read registers in one step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Memory operands only in Loads and Stores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Can calculate </a:t>
            </a:r>
            <a:r>
              <a:rPr lang="en-US" dirty="0" smtClean="0"/>
              <a:t>address at 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/>
              <a:t>stage, access memory</a:t>
            </a:r>
            <a:r>
              <a:rPr lang="en-US" dirty="0" smtClean="0"/>
              <a:t> at 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stage</a:t>
            </a:r>
          </a:p>
          <a:p>
            <a:pPr>
              <a:lnSpc>
                <a:spcPct val="90000"/>
              </a:lnSpc>
            </a:pPr>
            <a:r>
              <a:rPr lang="en-US" dirty="0"/>
              <a:t>Alignment of memory operands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Memory access takes only one </a:t>
            </a:r>
            <a:r>
              <a:rPr lang="en-US" dirty="0" smtClean="0"/>
              <a:t>cycle</a:t>
            </a: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1B89B9-A634-43DB-BA68-EB47C349C293}" type="slidenum">
              <a:rPr lang="en-CA" smtClean="0"/>
              <a:pPr/>
              <a:t>19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72505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0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52463" y="304800"/>
            <a:ext cx="6099427" cy="426142"/>
          </a:xfrm>
          <a:noFill/>
          <a:ln/>
        </p:spPr>
        <p:txBody>
          <a:bodyPr wrap="none"/>
          <a:lstStyle/>
          <a:p>
            <a:r>
              <a:rPr lang="en-US" smtClean="0"/>
              <a:t>Other Sample </a:t>
            </a:r>
            <a:r>
              <a:rPr lang="en-US" dirty="0"/>
              <a:t>Pipeline Alternatives</a:t>
            </a:r>
          </a:p>
        </p:txBody>
      </p:sp>
      <p:sp>
        <p:nvSpPr>
          <p:cNvPr id="1240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47294"/>
            <a:ext cx="7848600" cy="3067506"/>
          </a:xfrm>
          <a:noFill/>
          <a:ln/>
        </p:spPr>
        <p:txBody>
          <a:bodyPr/>
          <a:lstStyle/>
          <a:p>
            <a:r>
              <a:rPr lang="en-US" dirty="0"/>
              <a:t>ARM7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 smtClean="0"/>
              <a:t>Intel </a:t>
            </a:r>
            <a:r>
              <a:rPr lang="en-US" dirty="0" err="1" smtClean="0"/>
              <a:t>XScale</a:t>
            </a: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741988" y="3810000"/>
            <a:ext cx="354012" cy="763588"/>
            <a:chOff x="2207" y="1413"/>
            <a:chExt cx="223" cy="481"/>
          </a:xfrm>
        </p:grpSpPr>
        <p:sp>
          <p:nvSpPr>
            <p:cNvPr id="1240069" name="Freeform 5"/>
            <p:cNvSpPr>
              <a:spLocks/>
            </p:cNvSpPr>
            <p:nvPr/>
          </p:nvSpPr>
          <p:spPr bwMode="auto">
            <a:xfrm>
              <a:off x="2217" y="1413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0070" name="Rectangle 6"/>
            <p:cNvSpPr>
              <a:spLocks noChangeArrowheads="1"/>
            </p:cNvSpPr>
            <p:nvPr/>
          </p:nvSpPr>
          <p:spPr bwMode="auto">
            <a:xfrm rot="5400000">
              <a:off x="2124" y="1532"/>
              <a:ext cx="37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</a:rPr>
                <a:t>ALU</a:t>
              </a:r>
            </a:p>
          </p:txBody>
        </p:sp>
      </p:grpSp>
      <p:sp>
        <p:nvSpPr>
          <p:cNvPr id="1240071" name="Rectangle 7"/>
          <p:cNvSpPr>
            <a:spLocks noChangeArrowheads="1"/>
          </p:cNvSpPr>
          <p:nvPr/>
        </p:nvSpPr>
        <p:spPr bwMode="auto">
          <a:xfrm>
            <a:off x="2984500" y="3962400"/>
            <a:ext cx="5207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IM1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951163" y="3959225"/>
            <a:ext cx="539750" cy="458788"/>
            <a:chOff x="1291" y="1509"/>
            <a:chExt cx="340" cy="289"/>
          </a:xfrm>
        </p:grpSpPr>
        <p:sp>
          <p:nvSpPr>
            <p:cNvPr id="1240073" name="Freeform 9"/>
            <p:cNvSpPr>
              <a:spLocks/>
            </p:cNvSpPr>
            <p:nvPr/>
          </p:nvSpPr>
          <p:spPr bwMode="auto">
            <a:xfrm>
              <a:off x="1291" y="1509"/>
              <a:ext cx="170" cy="289"/>
            </a:xfrm>
            <a:custGeom>
              <a:avLst/>
              <a:gdLst/>
              <a:ahLst/>
              <a:cxnLst>
                <a:cxn ang="0">
                  <a:pos x="169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9" y="288"/>
                </a:cxn>
              </a:cxnLst>
              <a:rect l="0" t="0" r="r" b="b"/>
              <a:pathLst>
                <a:path w="170" h="289">
                  <a:moveTo>
                    <a:pt x="169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9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0074" name="Freeform 10"/>
            <p:cNvSpPr>
              <a:spLocks/>
            </p:cNvSpPr>
            <p:nvPr/>
          </p:nvSpPr>
          <p:spPr bwMode="auto">
            <a:xfrm>
              <a:off x="1460" y="1509"/>
              <a:ext cx="171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0" y="0"/>
                </a:cxn>
                <a:cxn ang="0">
                  <a:pos x="170" y="288"/>
                </a:cxn>
                <a:cxn ang="0">
                  <a:pos x="0" y="288"/>
                </a:cxn>
              </a:cxnLst>
              <a:rect l="0" t="0" r="r" b="b"/>
              <a:pathLst>
                <a:path w="171" h="289">
                  <a:moveTo>
                    <a:pt x="0" y="0"/>
                  </a:moveTo>
                  <a:lnTo>
                    <a:pt x="170" y="0"/>
                  </a:lnTo>
                  <a:lnTo>
                    <a:pt x="170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40075" name="Rectangle 11"/>
          <p:cNvSpPr>
            <a:spLocks noChangeArrowheads="1"/>
          </p:cNvSpPr>
          <p:nvPr/>
        </p:nvSpPr>
        <p:spPr bwMode="auto">
          <a:xfrm>
            <a:off x="3651250" y="3970338"/>
            <a:ext cx="5207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1"/>
                </a:solidFill>
              </a:rPr>
              <a:t>IM2</a:t>
            </a: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3681413" y="3959225"/>
            <a:ext cx="469900" cy="458788"/>
            <a:chOff x="1751" y="1509"/>
            <a:chExt cx="296" cy="289"/>
          </a:xfrm>
        </p:grpSpPr>
        <p:sp>
          <p:nvSpPr>
            <p:cNvPr id="1240077" name="Freeform 13"/>
            <p:cNvSpPr>
              <a:spLocks/>
            </p:cNvSpPr>
            <p:nvPr/>
          </p:nvSpPr>
          <p:spPr bwMode="auto">
            <a:xfrm>
              <a:off x="1751" y="1509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0078" name="Freeform 14"/>
            <p:cNvSpPr>
              <a:spLocks/>
            </p:cNvSpPr>
            <p:nvPr/>
          </p:nvSpPr>
          <p:spPr bwMode="auto">
            <a:xfrm>
              <a:off x="1899" y="1509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40079" name="Line 15"/>
          <p:cNvSpPr>
            <a:spLocks noChangeShapeType="1"/>
          </p:cNvSpPr>
          <p:nvPr/>
        </p:nvSpPr>
        <p:spPr bwMode="auto">
          <a:xfrm>
            <a:off x="3498850" y="4187825"/>
            <a:ext cx="184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0080" name="Line 16"/>
          <p:cNvSpPr>
            <a:spLocks noChangeShapeType="1"/>
          </p:cNvSpPr>
          <p:nvPr/>
        </p:nvSpPr>
        <p:spPr bwMode="auto">
          <a:xfrm>
            <a:off x="5562600" y="4035425"/>
            <a:ext cx="1730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0081" name="Rectangle 17"/>
          <p:cNvSpPr>
            <a:spLocks noChangeArrowheads="1"/>
          </p:cNvSpPr>
          <p:nvPr/>
        </p:nvSpPr>
        <p:spPr bwMode="auto">
          <a:xfrm>
            <a:off x="6275388" y="3962400"/>
            <a:ext cx="6096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1"/>
                </a:solidFill>
              </a:rPr>
              <a:t>DM1</a:t>
            </a:r>
          </a:p>
        </p:txBody>
      </p:sp>
      <p:sp>
        <p:nvSpPr>
          <p:cNvPr id="1240082" name="Rectangle 18"/>
          <p:cNvSpPr>
            <a:spLocks noChangeArrowheads="1"/>
          </p:cNvSpPr>
          <p:nvPr/>
        </p:nvSpPr>
        <p:spPr bwMode="auto">
          <a:xfrm>
            <a:off x="6972300" y="3883025"/>
            <a:ext cx="609600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1"/>
                </a:solidFill>
              </a:rPr>
              <a:t>Reg</a:t>
            </a:r>
          </a:p>
          <a:p>
            <a:r>
              <a:rPr lang="en-US" sz="1600" b="1">
                <a:solidFill>
                  <a:schemeClr val="tx1"/>
                </a:solidFill>
              </a:rPr>
              <a:t>DM2</a:t>
            </a: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7015163" y="3959225"/>
            <a:ext cx="450850" cy="458788"/>
            <a:chOff x="3068" y="1509"/>
            <a:chExt cx="284" cy="289"/>
          </a:xfrm>
        </p:grpSpPr>
        <p:sp>
          <p:nvSpPr>
            <p:cNvPr id="1240084" name="Freeform 20"/>
            <p:cNvSpPr>
              <a:spLocks/>
            </p:cNvSpPr>
            <p:nvPr/>
          </p:nvSpPr>
          <p:spPr bwMode="auto">
            <a:xfrm>
              <a:off x="3068" y="1509"/>
              <a:ext cx="142" cy="289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1" y="288"/>
                </a:cxn>
              </a:cxnLst>
              <a:rect l="0" t="0" r="r" b="b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0085" name="Freeform 21"/>
            <p:cNvSpPr>
              <a:spLocks/>
            </p:cNvSpPr>
            <p:nvPr/>
          </p:nvSpPr>
          <p:spPr bwMode="auto">
            <a:xfrm>
              <a:off x="3209" y="1509"/>
              <a:ext cx="143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0"/>
                </a:cxn>
                <a:cxn ang="0">
                  <a:pos x="142" y="288"/>
                </a:cxn>
                <a:cxn ang="0">
                  <a:pos x="0" y="288"/>
                </a:cxn>
              </a:cxnLst>
              <a:rect l="0" t="0" r="r" b="b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40086" name="Line 22"/>
          <p:cNvSpPr>
            <a:spLocks noChangeShapeType="1"/>
          </p:cNvSpPr>
          <p:nvPr/>
        </p:nvSpPr>
        <p:spPr bwMode="auto">
          <a:xfrm>
            <a:off x="6858000" y="4187825"/>
            <a:ext cx="1444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0087" name="Line 23"/>
          <p:cNvSpPr>
            <a:spLocks noChangeShapeType="1"/>
          </p:cNvSpPr>
          <p:nvPr/>
        </p:nvSpPr>
        <p:spPr bwMode="auto">
          <a:xfrm>
            <a:off x="6097588" y="4187825"/>
            <a:ext cx="2460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0088" name="Line 24"/>
          <p:cNvSpPr>
            <a:spLocks noChangeShapeType="1"/>
          </p:cNvSpPr>
          <p:nvPr/>
        </p:nvSpPr>
        <p:spPr bwMode="auto">
          <a:xfrm>
            <a:off x="5562600" y="4340225"/>
            <a:ext cx="1730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6321425" y="3959225"/>
            <a:ext cx="515938" cy="458788"/>
            <a:chOff x="2600" y="1509"/>
            <a:chExt cx="325" cy="289"/>
          </a:xfrm>
        </p:grpSpPr>
        <p:sp>
          <p:nvSpPr>
            <p:cNvPr id="1240096" name="Freeform 32"/>
            <p:cNvSpPr>
              <a:spLocks/>
            </p:cNvSpPr>
            <p:nvPr/>
          </p:nvSpPr>
          <p:spPr bwMode="auto">
            <a:xfrm>
              <a:off x="2600" y="1509"/>
              <a:ext cx="162" cy="289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1" y="288"/>
                </a:cxn>
              </a:cxnLst>
              <a:rect l="0" t="0" r="r" b="b"/>
              <a:pathLst>
                <a:path w="162" h="289">
                  <a:moveTo>
                    <a:pt x="16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0097" name="Freeform 33"/>
            <p:cNvSpPr>
              <a:spLocks/>
            </p:cNvSpPr>
            <p:nvPr/>
          </p:nvSpPr>
          <p:spPr bwMode="auto">
            <a:xfrm>
              <a:off x="2761" y="1509"/>
              <a:ext cx="164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3" y="0"/>
                </a:cxn>
                <a:cxn ang="0">
                  <a:pos x="163" y="288"/>
                </a:cxn>
                <a:cxn ang="0">
                  <a:pos x="0" y="288"/>
                </a:cxn>
              </a:cxnLst>
              <a:rect l="0" t="0" r="r" b="b"/>
              <a:pathLst>
                <a:path w="164" h="289">
                  <a:moveTo>
                    <a:pt x="0" y="0"/>
                  </a:moveTo>
                  <a:lnTo>
                    <a:pt x="163" y="0"/>
                  </a:lnTo>
                  <a:lnTo>
                    <a:pt x="163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40098" name="Line 34"/>
          <p:cNvSpPr>
            <a:spLocks noChangeShapeType="1"/>
          </p:cNvSpPr>
          <p:nvPr/>
        </p:nvSpPr>
        <p:spPr bwMode="auto">
          <a:xfrm>
            <a:off x="6858000" y="4187825"/>
            <a:ext cx="1746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35"/>
          <p:cNvGrpSpPr>
            <a:grpSpLocks/>
          </p:cNvGrpSpPr>
          <p:nvPr/>
        </p:nvGrpSpPr>
        <p:grpSpPr bwMode="auto">
          <a:xfrm>
            <a:off x="2971800" y="1279525"/>
            <a:ext cx="1887538" cy="458788"/>
            <a:chOff x="1488" y="960"/>
            <a:chExt cx="1189" cy="289"/>
          </a:xfrm>
        </p:grpSpPr>
        <p:grpSp>
          <p:nvGrpSpPr>
            <p:cNvPr id="8" name="Group 36"/>
            <p:cNvGrpSpPr>
              <a:grpSpLocks/>
            </p:cNvGrpSpPr>
            <p:nvPr/>
          </p:nvGrpSpPr>
          <p:grpSpPr bwMode="auto">
            <a:xfrm>
              <a:off x="1488" y="960"/>
              <a:ext cx="349" cy="289"/>
              <a:chOff x="1282" y="1509"/>
              <a:chExt cx="349" cy="289"/>
            </a:xfrm>
          </p:grpSpPr>
          <p:sp>
            <p:nvSpPr>
              <p:cNvPr id="1240101" name="Rectangle 37"/>
              <p:cNvSpPr>
                <a:spLocks noChangeArrowheads="1"/>
              </p:cNvSpPr>
              <p:nvPr/>
            </p:nvSpPr>
            <p:spPr bwMode="auto">
              <a:xfrm>
                <a:off x="1282" y="1511"/>
                <a:ext cx="25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chemeClr val="tx1"/>
                    </a:solidFill>
                  </a:rPr>
                  <a:t>IM</a:t>
                </a:r>
              </a:p>
            </p:txBody>
          </p:sp>
          <p:grpSp>
            <p:nvGrpSpPr>
              <p:cNvPr id="9" name="Group 38"/>
              <p:cNvGrpSpPr>
                <a:grpSpLocks/>
              </p:cNvGrpSpPr>
              <p:nvPr/>
            </p:nvGrpSpPr>
            <p:grpSpPr bwMode="auto">
              <a:xfrm>
                <a:off x="1291" y="1509"/>
                <a:ext cx="340" cy="289"/>
                <a:chOff x="1291" y="1509"/>
                <a:chExt cx="340" cy="289"/>
              </a:xfrm>
            </p:grpSpPr>
            <p:sp>
              <p:nvSpPr>
                <p:cNvPr id="1240103" name="Freeform 39"/>
                <p:cNvSpPr>
                  <a:spLocks/>
                </p:cNvSpPr>
                <p:nvPr/>
              </p:nvSpPr>
              <p:spPr bwMode="auto">
                <a:xfrm>
                  <a:off x="1291" y="1509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40104" name="Freeform 40"/>
                <p:cNvSpPr>
                  <a:spLocks/>
                </p:cNvSpPr>
                <p:nvPr/>
              </p:nvSpPr>
              <p:spPr bwMode="auto">
                <a:xfrm>
                  <a:off x="1460" y="1509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240105" name="Rectangle 41"/>
            <p:cNvSpPr>
              <a:spLocks noChangeArrowheads="1"/>
            </p:cNvSpPr>
            <p:nvPr/>
          </p:nvSpPr>
          <p:spPr bwMode="auto">
            <a:xfrm>
              <a:off x="1938" y="967"/>
              <a:ext cx="35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</a:rPr>
                <a:t>Reg</a:t>
              </a:r>
            </a:p>
          </p:txBody>
        </p:sp>
        <p:grpSp>
          <p:nvGrpSpPr>
            <p:cNvPr id="10" name="Group 42"/>
            <p:cNvGrpSpPr>
              <a:grpSpLocks/>
            </p:cNvGrpSpPr>
            <p:nvPr/>
          </p:nvGrpSpPr>
          <p:grpSpPr bwMode="auto">
            <a:xfrm>
              <a:off x="1957" y="960"/>
              <a:ext cx="296" cy="289"/>
              <a:chOff x="1751" y="1509"/>
              <a:chExt cx="296" cy="289"/>
            </a:xfrm>
          </p:grpSpPr>
          <p:sp>
            <p:nvSpPr>
              <p:cNvPr id="1240107" name="Freeform 43"/>
              <p:cNvSpPr>
                <a:spLocks/>
              </p:cNvSpPr>
              <p:nvPr/>
            </p:nvSpPr>
            <p:spPr bwMode="auto">
              <a:xfrm>
                <a:off x="1751" y="1509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0108" name="Freeform 44"/>
              <p:cNvSpPr>
                <a:spLocks/>
              </p:cNvSpPr>
              <p:nvPr/>
            </p:nvSpPr>
            <p:spPr bwMode="auto">
              <a:xfrm>
                <a:off x="1899" y="1509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40109" name="Line 45"/>
            <p:cNvSpPr>
              <a:spLocks noChangeShapeType="1"/>
            </p:cNvSpPr>
            <p:nvPr/>
          </p:nvSpPr>
          <p:spPr bwMode="auto">
            <a:xfrm>
              <a:off x="1842" y="1104"/>
              <a:ext cx="1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110" name="Freeform 46"/>
            <p:cNvSpPr>
              <a:spLocks/>
            </p:cNvSpPr>
            <p:nvPr/>
          </p:nvSpPr>
          <p:spPr bwMode="auto">
            <a:xfrm>
              <a:off x="1910" y="1008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0111" name="Rectangle 47"/>
            <p:cNvSpPr>
              <a:spLocks noChangeArrowheads="1"/>
            </p:cNvSpPr>
            <p:nvPr/>
          </p:nvSpPr>
          <p:spPr bwMode="auto">
            <a:xfrm>
              <a:off x="2352" y="1008"/>
              <a:ext cx="2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</a:rPr>
                <a:t>EX</a:t>
              </a:r>
            </a:p>
          </p:txBody>
        </p:sp>
        <p:grpSp>
          <p:nvGrpSpPr>
            <p:cNvPr id="11" name="Group 48"/>
            <p:cNvGrpSpPr>
              <a:grpSpLocks/>
            </p:cNvGrpSpPr>
            <p:nvPr/>
          </p:nvGrpSpPr>
          <p:grpSpPr bwMode="auto">
            <a:xfrm>
              <a:off x="2352" y="960"/>
              <a:ext cx="325" cy="289"/>
              <a:chOff x="2600" y="1509"/>
              <a:chExt cx="325" cy="289"/>
            </a:xfrm>
          </p:grpSpPr>
          <p:sp>
            <p:nvSpPr>
              <p:cNvPr id="1240113" name="Freeform 49"/>
              <p:cNvSpPr>
                <a:spLocks/>
              </p:cNvSpPr>
              <p:nvPr/>
            </p:nvSpPr>
            <p:spPr bwMode="auto">
              <a:xfrm>
                <a:off x="2600" y="1509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0114" name="Freeform 50"/>
              <p:cNvSpPr>
                <a:spLocks/>
              </p:cNvSpPr>
              <p:nvPr/>
            </p:nvSpPr>
            <p:spPr bwMode="auto">
              <a:xfrm>
                <a:off x="2761" y="1509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40115" name="Line 51"/>
            <p:cNvSpPr>
              <a:spLocks noChangeShapeType="1"/>
            </p:cNvSpPr>
            <p:nvPr/>
          </p:nvSpPr>
          <p:spPr bwMode="auto">
            <a:xfrm>
              <a:off x="2256" y="1008"/>
              <a:ext cx="1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116" name="Line 52"/>
            <p:cNvSpPr>
              <a:spLocks noChangeShapeType="1"/>
            </p:cNvSpPr>
            <p:nvPr/>
          </p:nvSpPr>
          <p:spPr bwMode="auto">
            <a:xfrm>
              <a:off x="2256" y="1200"/>
              <a:ext cx="1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40117" name="Rectangle 53"/>
          <p:cNvSpPr>
            <a:spLocks noChangeArrowheads="1"/>
          </p:cNvSpPr>
          <p:nvPr/>
        </p:nvSpPr>
        <p:spPr bwMode="auto">
          <a:xfrm>
            <a:off x="2286000" y="1812925"/>
            <a:ext cx="1139825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1600">
                <a:solidFill>
                  <a:schemeClr val="tx1"/>
                </a:solidFill>
              </a:rPr>
              <a:t>PC update</a:t>
            </a:r>
          </a:p>
          <a:p>
            <a:pPr algn="r"/>
            <a:r>
              <a:rPr lang="en-US" sz="1600">
                <a:solidFill>
                  <a:schemeClr val="tx1"/>
                </a:solidFill>
              </a:rPr>
              <a:t>IM access</a:t>
            </a:r>
          </a:p>
        </p:txBody>
      </p:sp>
      <p:sp>
        <p:nvSpPr>
          <p:cNvPr id="1240118" name="Rectangle 54"/>
          <p:cNvSpPr>
            <a:spLocks noChangeArrowheads="1"/>
          </p:cNvSpPr>
          <p:nvPr/>
        </p:nvSpPr>
        <p:spPr bwMode="auto">
          <a:xfrm>
            <a:off x="3505200" y="1812925"/>
            <a:ext cx="98425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decode</a:t>
            </a:r>
          </a:p>
          <a:p>
            <a:r>
              <a:rPr lang="en-US" sz="1600">
                <a:solidFill>
                  <a:schemeClr val="tx1"/>
                </a:solidFill>
              </a:rPr>
              <a:t>reg</a:t>
            </a:r>
          </a:p>
          <a:p>
            <a:r>
              <a:rPr lang="en-US" sz="1600">
                <a:solidFill>
                  <a:schemeClr val="tx1"/>
                </a:solidFill>
              </a:rPr>
              <a:t>   access</a:t>
            </a:r>
          </a:p>
        </p:txBody>
      </p:sp>
      <p:sp>
        <p:nvSpPr>
          <p:cNvPr id="1240119" name="Rectangle 55"/>
          <p:cNvSpPr>
            <a:spLocks noChangeArrowheads="1"/>
          </p:cNvSpPr>
          <p:nvPr/>
        </p:nvSpPr>
        <p:spPr bwMode="auto">
          <a:xfrm>
            <a:off x="4552950" y="1812925"/>
            <a:ext cx="1403350" cy="1311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ALU op</a:t>
            </a:r>
          </a:p>
          <a:p>
            <a:r>
              <a:rPr lang="en-US" sz="1600">
                <a:solidFill>
                  <a:schemeClr val="tx1"/>
                </a:solidFill>
              </a:rPr>
              <a:t>DM access</a:t>
            </a:r>
          </a:p>
          <a:p>
            <a:r>
              <a:rPr lang="en-US" sz="1600">
                <a:solidFill>
                  <a:schemeClr val="tx1"/>
                </a:solidFill>
              </a:rPr>
              <a:t>shift/rotate</a:t>
            </a:r>
          </a:p>
          <a:p>
            <a:r>
              <a:rPr lang="en-US" sz="1600">
                <a:solidFill>
                  <a:schemeClr val="tx1"/>
                </a:solidFill>
              </a:rPr>
              <a:t>commit result</a:t>
            </a:r>
          </a:p>
          <a:p>
            <a:r>
              <a:rPr lang="en-US" sz="1600">
                <a:solidFill>
                  <a:schemeClr val="tx1"/>
                </a:solidFill>
              </a:rPr>
              <a:t>   (write back)</a:t>
            </a:r>
          </a:p>
        </p:txBody>
      </p:sp>
      <p:sp>
        <p:nvSpPr>
          <p:cNvPr id="1240153" name="Rectangle 89"/>
          <p:cNvSpPr>
            <a:spLocks noChangeArrowheads="1"/>
          </p:cNvSpPr>
          <p:nvPr/>
        </p:nvSpPr>
        <p:spPr bwMode="auto">
          <a:xfrm>
            <a:off x="4313238" y="3970338"/>
            <a:ext cx="56356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1"/>
                </a:solidFill>
              </a:rPr>
              <a:t>Reg</a:t>
            </a:r>
          </a:p>
        </p:txBody>
      </p:sp>
      <p:grpSp>
        <p:nvGrpSpPr>
          <p:cNvPr id="12" name="Group 90"/>
          <p:cNvGrpSpPr>
            <a:grpSpLocks/>
          </p:cNvGrpSpPr>
          <p:nvPr/>
        </p:nvGrpSpPr>
        <p:grpSpPr bwMode="auto">
          <a:xfrm>
            <a:off x="4343400" y="3959225"/>
            <a:ext cx="469900" cy="458788"/>
            <a:chOff x="1751" y="1509"/>
            <a:chExt cx="296" cy="289"/>
          </a:xfrm>
        </p:grpSpPr>
        <p:sp>
          <p:nvSpPr>
            <p:cNvPr id="1240155" name="Freeform 91"/>
            <p:cNvSpPr>
              <a:spLocks/>
            </p:cNvSpPr>
            <p:nvPr/>
          </p:nvSpPr>
          <p:spPr bwMode="auto">
            <a:xfrm>
              <a:off x="1751" y="1509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0156" name="Freeform 92"/>
            <p:cNvSpPr>
              <a:spLocks/>
            </p:cNvSpPr>
            <p:nvPr/>
          </p:nvSpPr>
          <p:spPr bwMode="auto">
            <a:xfrm>
              <a:off x="1899" y="1509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40157" name="Line 93"/>
          <p:cNvSpPr>
            <a:spLocks noChangeShapeType="1"/>
          </p:cNvSpPr>
          <p:nvPr/>
        </p:nvSpPr>
        <p:spPr bwMode="auto">
          <a:xfrm>
            <a:off x="4160838" y="4187825"/>
            <a:ext cx="184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0158" name="Rectangle 94"/>
          <p:cNvSpPr>
            <a:spLocks noChangeArrowheads="1"/>
          </p:cNvSpPr>
          <p:nvPr/>
        </p:nvSpPr>
        <p:spPr bwMode="auto">
          <a:xfrm>
            <a:off x="4953000" y="4035425"/>
            <a:ext cx="70961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1"/>
                </a:solidFill>
              </a:rPr>
              <a:t>SHFT</a:t>
            </a:r>
          </a:p>
        </p:txBody>
      </p:sp>
      <p:grpSp>
        <p:nvGrpSpPr>
          <p:cNvPr id="13" name="Group 95"/>
          <p:cNvGrpSpPr>
            <a:grpSpLocks/>
          </p:cNvGrpSpPr>
          <p:nvPr/>
        </p:nvGrpSpPr>
        <p:grpSpPr bwMode="auto">
          <a:xfrm>
            <a:off x="5029200" y="3959225"/>
            <a:ext cx="515938" cy="458788"/>
            <a:chOff x="2600" y="1509"/>
            <a:chExt cx="325" cy="289"/>
          </a:xfrm>
        </p:grpSpPr>
        <p:sp>
          <p:nvSpPr>
            <p:cNvPr id="1240160" name="Freeform 96"/>
            <p:cNvSpPr>
              <a:spLocks/>
            </p:cNvSpPr>
            <p:nvPr/>
          </p:nvSpPr>
          <p:spPr bwMode="auto">
            <a:xfrm>
              <a:off x="2600" y="1509"/>
              <a:ext cx="162" cy="289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1" y="288"/>
                </a:cxn>
              </a:cxnLst>
              <a:rect l="0" t="0" r="r" b="b"/>
              <a:pathLst>
                <a:path w="162" h="289">
                  <a:moveTo>
                    <a:pt x="16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0161" name="Freeform 97"/>
            <p:cNvSpPr>
              <a:spLocks/>
            </p:cNvSpPr>
            <p:nvPr/>
          </p:nvSpPr>
          <p:spPr bwMode="auto">
            <a:xfrm>
              <a:off x="2761" y="1509"/>
              <a:ext cx="164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3" y="0"/>
                </a:cxn>
                <a:cxn ang="0">
                  <a:pos x="163" y="288"/>
                </a:cxn>
                <a:cxn ang="0">
                  <a:pos x="0" y="288"/>
                </a:cxn>
              </a:cxnLst>
              <a:rect l="0" t="0" r="r" b="b"/>
              <a:pathLst>
                <a:path w="164" h="289">
                  <a:moveTo>
                    <a:pt x="0" y="0"/>
                  </a:moveTo>
                  <a:lnTo>
                    <a:pt x="163" y="0"/>
                  </a:lnTo>
                  <a:lnTo>
                    <a:pt x="163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40162" name="Line 98"/>
          <p:cNvSpPr>
            <a:spLocks noChangeShapeType="1"/>
          </p:cNvSpPr>
          <p:nvPr/>
        </p:nvSpPr>
        <p:spPr bwMode="auto">
          <a:xfrm>
            <a:off x="4818063" y="4035425"/>
            <a:ext cx="184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0163" name="Line 99"/>
          <p:cNvSpPr>
            <a:spLocks noChangeShapeType="1"/>
          </p:cNvSpPr>
          <p:nvPr/>
        </p:nvSpPr>
        <p:spPr bwMode="auto">
          <a:xfrm>
            <a:off x="4818063" y="4340225"/>
            <a:ext cx="184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0164" name="Rectangle 100"/>
          <p:cNvSpPr>
            <a:spLocks noChangeArrowheads="1"/>
          </p:cNvSpPr>
          <p:nvPr/>
        </p:nvSpPr>
        <p:spPr bwMode="auto">
          <a:xfrm>
            <a:off x="1905000" y="4416425"/>
            <a:ext cx="1550988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1600">
                <a:solidFill>
                  <a:schemeClr val="tx1"/>
                </a:solidFill>
              </a:rPr>
              <a:t>PC update</a:t>
            </a:r>
          </a:p>
          <a:p>
            <a:pPr algn="r"/>
            <a:r>
              <a:rPr lang="en-US" sz="1600">
                <a:solidFill>
                  <a:schemeClr val="tx1"/>
                </a:solidFill>
              </a:rPr>
              <a:t>BTB access</a:t>
            </a:r>
          </a:p>
          <a:p>
            <a:pPr algn="r"/>
            <a:r>
              <a:rPr lang="en-US" sz="1600">
                <a:solidFill>
                  <a:schemeClr val="tx1"/>
                </a:solidFill>
              </a:rPr>
              <a:t>start IM access</a:t>
            </a:r>
          </a:p>
        </p:txBody>
      </p:sp>
      <p:sp>
        <p:nvSpPr>
          <p:cNvPr id="1240165" name="Rectangle 101"/>
          <p:cNvSpPr>
            <a:spLocks noChangeArrowheads="1"/>
          </p:cNvSpPr>
          <p:nvPr/>
        </p:nvSpPr>
        <p:spPr bwMode="auto">
          <a:xfrm>
            <a:off x="3276600" y="5254625"/>
            <a:ext cx="109696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IM access</a:t>
            </a:r>
          </a:p>
        </p:txBody>
      </p:sp>
      <p:sp>
        <p:nvSpPr>
          <p:cNvPr id="1240166" name="Rectangle 102"/>
          <p:cNvSpPr>
            <a:spLocks noChangeArrowheads="1"/>
          </p:cNvSpPr>
          <p:nvPr/>
        </p:nvSpPr>
        <p:spPr bwMode="auto">
          <a:xfrm>
            <a:off x="4044950" y="4416425"/>
            <a:ext cx="1333500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decode</a:t>
            </a:r>
          </a:p>
          <a:p>
            <a:r>
              <a:rPr lang="en-US" sz="1600">
                <a:solidFill>
                  <a:schemeClr val="tx1"/>
                </a:solidFill>
              </a:rPr>
              <a:t>reg 1 access</a:t>
            </a:r>
          </a:p>
        </p:txBody>
      </p:sp>
      <p:sp>
        <p:nvSpPr>
          <p:cNvPr id="1240167" name="Rectangle 103"/>
          <p:cNvSpPr>
            <a:spLocks noChangeArrowheads="1"/>
          </p:cNvSpPr>
          <p:nvPr/>
        </p:nvSpPr>
        <p:spPr bwMode="auto">
          <a:xfrm>
            <a:off x="4648200" y="5057775"/>
            <a:ext cx="1333500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shift/rotate</a:t>
            </a:r>
          </a:p>
          <a:p>
            <a:r>
              <a:rPr lang="en-US" sz="1600">
                <a:solidFill>
                  <a:schemeClr val="tx1"/>
                </a:solidFill>
              </a:rPr>
              <a:t>reg 2 access</a:t>
            </a:r>
          </a:p>
        </p:txBody>
      </p:sp>
      <p:sp>
        <p:nvSpPr>
          <p:cNvPr id="1240168" name="Rectangle 104"/>
          <p:cNvSpPr>
            <a:spLocks noChangeArrowheads="1"/>
          </p:cNvSpPr>
          <p:nvPr/>
        </p:nvSpPr>
        <p:spPr bwMode="auto">
          <a:xfrm>
            <a:off x="5486400" y="4648200"/>
            <a:ext cx="8572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ALU op</a:t>
            </a:r>
          </a:p>
        </p:txBody>
      </p:sp>
      <p:sp>
        <p:nvSpPr>
          <p:cNvPr id="1240169" name="Rectangle 105"/>
          <p:cNvSpPr>
            <a:spLocks noChangeArrowheads="1"/>
          </p:cNvSpPr>
          <p:nvPr/>
        </p:nvSpPr>
        <p:spPr bwMode="auto">
          <a:xfrm>
            <a:off x="6096000" y="5026025"/>
            <a:ext cx="1639888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start DM access</a:t>
            </a:r>
          </a:p>
          <a:p>
            <a:r>
              <a:rPr lang="en-US" sz="1600">
                <a:solidFill>
                  <a:schemeClr val="tx1"/>
                </a:solidFill>
              </a:rPr>
              <a:t>exception</a:t>
            </a:r>
          </a:p>
        </p:txBody>
      </p:sp>
      <p:sp>
        <p:nvSpPr>
          <p:cNvPr id="1240170" name="Rectangle 106"/>
          <p:cNvSpPr>
            <a:spLocks noChangeArrowheads="1"/>
          </p:cNvSpPr>
          <p:nvPr/>
        </p:nvSpPr>
        <p:spPr bwMode="auto">
          <a:xfrm>
            <a:off x="7094538" y="4492625"/>
            <a:ext cx="982662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DM write</a:t>
            </a:r>
          </a:p>
          <a:p>
            <a:r>
              <a:rPr lang="en-US" sz="1600">
                <a:solidFill>
                  <a:schemeClr val="tx1"/>
                </a:solidFill>
              </a:rPr>
              <a:t>reg write</a:t>
            </a:r>
          </a:p>
        </p:txBody>
      </p:sp>
      <p:sp>
        <p:nvSpPr>
          <p:cNvPr id="74" name="Slide Number Placeholder 7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1B89B9-A634-43DB-BA68-EB47C349C293}" type="slidenum">
              <a:rPr lang="en-CA" smtClean="0"/>
              <a:pPr/>
              <a:t>20</a:t>
            </a:fld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9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52463" y="304800"/>
            <a:ext cx="6215062" cy="422275"/>
          </a:xfrm>
          <a:noFill/>
          <a:ln/>
        </p:spPr>
        <p:txBody>
          <a:bodyPr wrap="none"/>
          <a:lstStyle/>
          <a:p>
            <a:r>
              <a:rPr lang="en-US" dirty="0"/>
              <a:t>Can Pipelining Get </a:t>
            </a:r>
            <a:r>
              <a:rPr lang="en-US" dirty="0" smtClean="0"/>
              <a:t>us </a:t>
            </a:r>
            <a:r>
              <a:rPr lang="en-US" dirty="0"/>
              <a:t>Into Trouble?</a:t>
            </a:r>
          </a:p>
        </p:txBody>
      </p:sp>
      <p:sp>
        <p:nvSpPr>
          <p:cNvPr id="1209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93763"/>
            <a:ext cx="7848600" cy="3541482"/>
          </a:xfrm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en-US" dirty="0"/>
              <a:t>Yes:</a:t>
            </a:r>
            <a:r>
              <a:rPr lang="en-US" dirty="0">
                <a:solidFill>
                  <a:schemeClr val="hlink"/>
                </a:solidFill>
              </a:rPr>
              <a:t>  </a:t>
            </a:r>
            <a:r>
              <a:rPr lang="en-US" dirty="0">
                <a:solidFill>
                  <a:schemeClr val="accent1"/>
                </a:solidFill>
              </a:rPr>
              <a:t>Pipeline Hazards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en-US" dirty="0">
                <a:solidFill>
                  <a:schemeClr val="accent1"/>
                </a:solidFill>
              </a:rPr>
              <a:t>structural hazards</a:t>
            </a:r>
            <a:r>
              <a:rPr lang="en-US" dirty="0"/>
              <a:t>: </a:t>
            </a:r>
            <a:r>
              <a:rPr lang="en-US" dirty="0" smtClean="0"/>
              <a:t> attempt </a:t>
            </a:r>
            <a:r>
              <a:rPr lang="en-US" dirty="0"/>
              <a:t>to use the same resource by two different instructions at the same time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en-US" dirty="0">
                <a:solidFill>
                  <a:schemeClr val="accent1"/>
                </a:solidFill>
              </a:rPr>
              <a:t>data hazards</a:t>
            </a:r>
            <a:r>
              <a:rPr lang="en-US" dirty="0"/>
              <a:t>: </a:t>
            </a:r>
            <a:r>
              <a:rPr lang="en-US" dirty="0" smtClean="0"/>
              <a:t>  attempt </a:t>
            </a:r>
            <a:r>
              <a:rPr lang="en-US" dirty="0"/>
              <a:t>to use data before it is ready</a:t>
            </a:r>
          </a:p>
          <a:p>
            <a:pPr lvl="2">
              <a:lnSpc>
                <a:spcPct val="100000"/>
              </a:lnSpc>
              <a:spcBef>
                <a:spcPct val="30000"/>
              </a:spcBef>
            </a:pPr>
            <a:r>
              <a:rPr lang="en-US" dirty="0"/>
              <a:t>An instruction’s source operand(s) are produced by a prior instruction still in the pipeline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en-US" dirty="0">
                <a:solidFill>
                  <a:schemeClr val="accent1"/>
                </a:solidFill>
              </a:rPr>
              <a:t>control hazards</a:t>
            </a:r>
            <a:r>
              <a:rPr lang="en-US" dirty="0"/>
              <a:t>: </a:t>
            </a:r>
            <a:r>
              <a:rPr lang="en-US" dirty="0" smtClean="0"/>
              <a:t>  attempt </a:t>
            </a:r>
            <a:r>
              <a:rPr lang="en-US" dirty="0"/>
              <a:t>to make a decision about program control flow before the condition has been evaluated and the new PC target address calculated</a:t>
            </a:r>
          </a:p>
          <a:p>
            <a:pPr lvl="2">
              <a:lnSpc>
                <a:spcPct val="100000"/>
              </a:lnSpc>
              <a:spcBef>
                <a:spcPct val="30000"/>
              </a:spcBef>
            </a:pPr>
            <a:r>
              <a:rPr lang="en-US" dirty="0"/>
              <a:t>branch instructions</a:t>
            </a:r>
          </a:p>
        </p:txBody>
      </p:sp>
      <p:sp>
        <p:nvSpPr>
          <p:cNvPr id="1209348" name="Rectangle 4"/>
          <p:cNvSpPr>
            <a:spLocks noChangeArrowheads="1"/>
          </p:cNvSpPr>
          <p:nvPr/>
        </p:nvSpPr>
        <p:spPr bwMode="auto">
          <a:xfrm>
            <a:off x="685800" y="4876800"/>
            <a:ext cx="7848600" cy="11414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287338" indent="-287338">
              <a:lnSpc>
                <a:spcPct val="90000"/>
              </a:lnSpc>
              <a:spcBef>
                <a:spcPct val="65000"/>
              </a:spcBef>
              <a:buClr>
                <a:schemeClr val="accent1"/>
              </a:buClr>
              <a:buSzPct val="75000"/>
              <a:buFont typeface="Wingdings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Can always resolve hazards by </a:t>
            </a:r>
            <a:r>
              <a:rPr lang="en-US" sz="2400" dirty="0">
                <a:solidFill>
                  <a:schemeClr val="accent2"/>
                </a:solidFill>
              </a:rPr>
              <a:t>waiting</a:t>
            </a:r>
            <a:endParaRPr lang="en-US" sz="2400" dirty="0">
              <a:solidFill>
                <a:schemeClr val="bg2"/>
              </a:solidFill>
            </a:endParaRPr>
          </a:p>
          <a:p>
            <a:pPr marL="741363" lvl="1" indent="-246063">
              <a:lnSpc>
                <a:spcPct val="8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2000" dirty="0">
                <a:solidFill>
                  <a:schemeClr val="tx1"/>
                </a:solidFill>
              </a:rPr>
              <a:t>pipeline control must detect the hazard</a:t>
            </a:r>
          </a:p>
          <a:p>
            <a:pPr marL="741363" lvl="1" indent="-246063">
              <a:lnSpc>
                <a:spcPct val="8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2000" dirty="0">
                <a:solidFill>
                  <a:schemeClr val="tx1"/>
                </a:solidFill>
              </a:rPr>
              <a:t>and take action to resolve hazards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1B89B9-A634-43DB-BA68-EB47C349C293}" type="slidenum">
              <a:rPr lang="en-CA" smtClean="0"/>
              <a:pPr/>
              <a:t>21</a:t>
            </a:fld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9347" grpId="0" build="p" bldLvl="2"/>
      <p:bldP spid="1209348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2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1829027" cy="426142"/>
          </a:xfrm>
          <a:noFill/>
          <a:ln/>
        </p:spPr>
        <p:txBody>
          <a:bodyPr wrap="none"/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1242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696200" cy="5785173"/>
          </a:xfrm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35000"/>
              </a:spcBef>
            </a:pPr>
            <a:r>
              <a:rPr lang="en-US" dirty="0"/>
              <a:t>All modern day processors use pipelining</a:t>
            </a:r>
          </a:p>
          <a:p>
            <a:pPr>
              <a:lnSpc>
                <a:spcPct val="100000"/>
              </a:lnSpc>
              <a:spcBef>
                <a:spcPct val="35000"/>
              </a:spcBef>
            </a:pPr>
            <a:r>
              <a:rPr lang="en-US" dirty="0"/>
              <a:t>Pipelining doesn’t help </a:t>
            </a:r>
            <a:r>
              <a:rPr lang="en-US" dirty="0">
                <a:solidFill>
                  <a:schemeClr val="accent1"/>
                </a:solidFill>
              </a:rPr>
              <a:t>latency</a:t>
            </a:r>
            <a:r>
              <a:rPr lang="en-US" dirty="0"/>
              <a:t> of single task, it helps </a:t>
            </a:r>
            <a:r>
              <a:rPr lang="en-US" dirty="0">
                <a:solidFill>
                  <a:schemeClr val="accent1"/>
                </a:solidFill>
              </a:rPr>
              <a:t>throughput</a:t>
            </a:r>
            <a:r>
              <a:rPr lang="en-US" dirty="0"/>
              <a:t> of entire workload</a:t>
            </a:r>
          </a:p>
          <a:p>
            <a:pPr>
              <a:lnSpc>
                <a:spcPct val="100000"/>
              </a:lnSpc>
              <a:spcBef>
                <a:spcPct val="35000"/>
              </a:spcBef>
            </a:pPr>
            <a:r>
              <a:rPr lang="en-US" dirty="0"/>
              <a:t>Potential speedup:  a </a:t>
            </a:r>
            <a:r>
              <a:rPr lang="en-US" b="1" dirty="0"/>
              <a:t>CPI</a:t>
            </a:r>
            <a:r>
              <a:rPr lang="en-US" dirty="0"/>
              <a:t> of 1 and </a:t>
            </a:r>
            <a:r>
              <a:rPr lang="en-US" dirty="0" smtClean="0"/>
              <a:t>a faster </a:t>
            </a:r>
            <a:r>
              <a:rPr lang="en-US" b="1" dirty="0" smtClean="0"/>
              <a:t>CC</a:t>
            </a:r>
          </a:p>
          <a:p>
            <a:pPr lvl="1">
              <a:lnSpc>
                <a:spcPct val="100000"/>
              </a:lnSpc>
              <a:spcBef>
                <a:spcPct val="35000"/>
              </a:spcBef>
            </a:pPr>
            <a:r>
              <a:rPr lang="en-US" dirty="0" smtClean="0"/>
              <a:t>Recall CPU time = CPI * CC * IC</a:t>
            </a:r>
            <a:endParaRPr lang="en-US" dirty="0"/>
          </a:p>
          <a:p>
            <a:pPr>
              <a:lnSpc>
                <a:spcPct val="100000"/>
              </a:lnSpc>
              <a:spcBef>
                <a:spcPct val="35000"/>
              </a:spcBef>
            </a:pPr>
            <a:r>
              <a:rPr lang="en-US" dirty="0"/>
              <a:t>Pipeline rate limited by </a:t>
            </a:r>
            <a:r>
              <a:rPr lang="en-US" dirty="0">
                <a:solidFill>
                  <a:schemeClr val="accent1"/>
                </a:solidFill>
              </a:rPr>
              <a:t>slowest</a:t>
            </a:r>
            <a:r>
              <a:rPr lang="en-US" dirty="0"/>
              <a:t> pipeline stage</a:t>
            </a:r>
          </a:p>
          <a:p>
            <a:pPr lvl="1">
              <a:lnSpc>
                <a:spcPct val="100000"/>
              </a:lnSpc>
              <a:spcBef>
                <a:spcPct val="35000"/>
              </a:spcBef>
            </a:pPr>
            <a:r>
              <a:rPr lang="en-US" dirty="0"/>
              <a:t>Unbalanced pipe stages </a:t>
            </a:r>
            <a:r>
              <a:rPr lang="en-US" dirty="0" smtClean="0"/>
              <a:t>make </a:t>
            </a:r>
            <a:r>
              <a:rPr lang="en-US" dirty="0"/>
              <a:t>for inefficiencies</a:t>
            </a:r>
          </a:p>
          <a:p>
            <a:pPr lvl="1">
              <a:lnSpc>
                <a:spcPct val="100000"/>
              </a:lnSpc>
              <a:spcBef>
                <a:spcPct val="35000"/>
              </a:spcBef>
            </a:pPr>
            <a:r>
              <a:rPr lang="en-US" dirty="0"/>
              <a:t>The time to “</a:t>
            </a:r>
            <a:r>
              <a:rPr lang="en-US" dirty="0">
                <a:solidFill>
                  <a:schemeClr val="accent1"/>
                </a:solidFill>
              </a:rPr>
              <a:t>fill</a:t>
            </a:r>
            <a:r>
              <a:rPr lang="en-US" dirty="0"/>
              <a:t>” pipeline and time to “</a:t>
            </a:r>
            <a:r>
              <a:rPr lang="en-US" dirty="0">
                <a:solidFill>
                  <a:schemeClr val="accent1"/>
                </a:solidFill>
              </a:rPr>
              <a:t>drain</a:t>
            </a:r>
            <a:r>
              <a:rPr lang="en-US" dirty="0"/>
              <a:t>” it can impact speedup for deep pipelines and short code runs</a:t>
            </a:r>
          </a:p>
          <a:p>
            <a:pPr>
              <a:lnSpc>
                <a:spcPct val="100000"/>
              </a:lnSpc>
              <a:spcBef>
                <a:spcPct val="35000"/>
              </a:spcBef>
            </a:pPr>
            <a:r>
              <a:rPr lang="en-US" dirty="0"/>
              <a:t>Must detect and resolve hazards</a:t>
            </a:r>
          </a:p>
          <a:p>
            <a:pPr lvl="1">
              <a:lnSpc>
                <a:spcPct val="100000"/>
              </a:lnSpc>
              <a:spcBef>
                <a:spcPct val="35000"/>
              </a:spcBef>
            </a:pPr>
            <a:r>
              <a:rPr lang="en-US" dirty="0"/>
              <a:t>Stalling negatively affects CPI (makes CPI </a:t>
            </a:r>
            <a:r>
              <a:rPr lang="en-US" dirty="0" smtClean="0"/>
              <a:t>more </a:t>
            </a:r>
            <a:r>
              <a:rPr lang="en-US" dirty="0"/>
              <a:t>than the ideal of 1</a:t>
            </a:r>
            <a:r>
              <a:rPr lang="en-US" dirty="0" smtClean="0"/>
              <a:t>)</a:t>
            </a:r>
          </a:p>
          <a:p>
            <a:pPr lvl="1">
              <a:lnSpc>
                <a:spcPct val="100000"/>
              </a:lnSpc>
              <a:spcBef>
                <a:spcPct val="35000"/>
              </a:spcBef>
            </a:pPr>
            <a:r>
              <a:rPr lang="en-AU" dirty="0" smtClean="0"/>
              <a:t>Compiler can arrange code to avoid hazards and stalls: Requires knowledge of the pipeline structure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1B89B9-A634-43DB-BA68-EB47C349C293}" type="slidenum">
              <a:rPr lang="en-CA" smtClean="0"/>
              <a:pPr/>
              <a:t>22</a:t>
            </a:fld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Laundry</a:t>
            </a:r>
            <a:endParaRPr lang="en-US" dirty="0"/>
          </a:p>
        </p:txBody>
      </p:sp>
      <p:sp>
        <p:nvSpPr>
          <p:cNvPr id="271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676400"/>
            <a:ext cx="7239000" cy="4390946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Sequential</a:t>
            </a:r>
            <a:r>
              <a:rPr lang="en-US" dirty="0" smtClean="0"/>
              <a:t> laundry takes 8 hours for 4 loads</a:t>
            </a:r>
            <a:endParaRPr lang="en-US" dirty="0"/>
          </a:p>
        </p:txBody>
      </p:sp>
      <p:grpSp>
        <p:nvGrpSpPr>
          <p:cNvPr id="2" name="Group 151"/>
          <p:cNvGrpSpPr/>
          <p:nvPr/>
        </p:nvGrpSpPr>
        <p:grpSpPr>
          <a:xfrm>
            <a:off x="380999" y="1217613"/>
            <a:ext cx="8305801" cy="3887787"/>
            <a:chOff x="573088" y="1217613"/>
            <a:chExt cx="8105775" cy="457676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573088" y="2054225"/>
              <a:ext cx="966787" cy="3740150"/>
              <a:chOff x="361" y="1170"/>
              <a:chExt cx="609" cy="2356"/>
            </a:xfrm>
          </p:grpSpPr>
          <p:sp>
            <p:nvSpPr>
              <p:cNvPr id="2716677" name="Rectangle 5"/>
              <p:cNvSpPr>
                <a:spLocks noChangeArrowheads="1"/>
              </p:cNvSpPr>
              <p:nvPr/>
            </p:nvSpPr>
            <p:spPr bwMode="auto">
              <a:xfrm>
                <a:off x="361" y="1170"/>
                <a:ext cx="263" cy="235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i="1">
                    <a:solidFill>
                      <a:schemeClr val="tx1"/>
                    </a:solidFill>
                    <a:latin typeface="FranklinGothic" charset="0"/>
                  </a:rPr>
                  <a:t>T</a:t>
                </a:r>
              </a:p>
              <a:p>
                <a:pPr algn="ctr"/>
                <a:r>
                  <a:rPr lang="en-US" sz="2400" i="1">
                    <a:solidFill>
                      <a:schemeClr val="tx1"/>
                    </a:solidFill>
                    <a:latin typeface="FranklinGothic" charset="0"/>
                  </a:rPr>
                  <a:t>a</a:t>
                </a:r>
              </a:p>
              <a:p>
                <a:pPr algn="ctr"/>
                <a:r>
                  <a:rPr lang="en-US" sz="2400" i="1">
                    <a:solidFill>
                      <a:schemeClr val="tx1"/>
                    </a:solidFill>
                    <a:latin typeface="FranklinGothic" charset="0"/>
                  </a:rPr>
                  <a:t>s</a:t>
                </a:r>
              </a:p>
              <a:p>
                <a:pPr algn="ctr"/>
                <a:r>
                  <a:rPr lang="en-US" sz="2400" i="1">
                    <a:solidFill>
                      <a:schemeClr val="tx1"/>
                    </a:solidFill>
                    <a:latin typeface="FranklinGothic" charset="0"/>
                  </a:rPr>
                  <a:t>k</a:t>
                </a:r>
              </a:p>
              <a:p>
                <a:pPr algn="ctr"/>
                <a:endParaRPr lang="en-US" sz="2400" i="1">
                  <a:solidFill>
                    <a:schemeClr val="tx1"/>
                  </a:solidFill>
                  <a:latin typeface="FranklinGothic" charset="0"/>
                </a:endParaRPr>
              </a:p>
              <a:p>
                <a:pPr algn="ctr"/>
                <a:r>
                  <a:rPr lang="en-US" sz="2400" i="1">
                    <a:solidFill>
                      <a:schemeClr val="tx1"/>
                    </a:solidFill>
                    <a:latin typeface="FranklinGothic" charset="0"/>
                  </a:rPr>
                  <a:t>O</a:t>
                </a:r>
              </a:p>
              <a:p>
                <a:pPr algn="ctr"/>
                <a:r>
                  <a:rPr lang="en-US" sz="2400" i="1">
                    <a:solidFill>
                      <a:schemeClr val="tx1"/>
                    </a:solidFill>
                    <a:latin typeface="FranklinGothic" charset="0"/>
                  </a:rPr>
                  <a:t>r</a:t>
                </a:r>
              </a:p>
              <a:p>
                <a:pPr algn="ctr"/>
                <a:r>
                  <a:rPr lang="en-US" sz="2400" i="1">
                    <a:solidFill>
                      <a:schemeClr val="tx1"/>
                    </a:solidFill>
                    <a:latin typeface="FranklinGothic" charset="0"/>
                  </a:rPr>
                  <a:t>d</a:t>
                </a:r>
              </a:p>
              <a:p>
                <a:pPr algn="ctr"/>
                <a:r>
                  <a:rPr lang="en-US" sz="2400" i="1">
                    <a:solidFill>
                      <a:schemeClr val="tx1"/>
                    </a:solidFill>
                    <a:latin typeface="FranklinGothic" charset="0"/>
                  </a:rPr>
                  <a:t>e</a:t>
                </a:r>
              </a:p>
              <a:p>
                <a:pPr algn="ctr"/>
                <a:r>
                  <a:rPr lang="en-US" sz="2400" i="1">
                    <a:solidFill>
                      <a:schemeClr val="tx1"/>
                    </a:solidFill>
                    <a:latin typeface="FranklinGothic" charset="0"/>
                  </a:rPr>
                  <a:t>r</a:t>
                </a:r>
              </a:p>
            </p:txBody>
          </p:sp>
          <p:sp>
            <p:nvSpPr>
              <p:cNvPr id="2716678" name="Freeform 6"/>
              <p:cNvSpPr>
                <a:spLocks/>
              </p:cNvSpPr>
              <p:nvPr/>
            </p:nvSpPr>
            <p:spPr bwMode="auto">
              <a:xfrm>
                <a:off x="711" y="1867"/>
                <a:ext cx="219" cy="221"/>
              </a:xfrm>
              <a:custGeom>
                <a:avLst/>
                <a:gdLst/>
                <a:ahLst/>
                <a:cxnLst>
                  <a:cxn ang="0">
                    <a:pos x="69" y="10"/>
                  </a:cxn>
                  <a:cxn ang="0">
                    <a:pos x="117" y="12"/>
                  </a:cxn>
                  <a:cxn ang="0">
                    <a:pos x="167" y="0"/>
                  </a:cxn>
                  <a:cxn ang="0">
                    <a:pos x="228" y="0"/>
                  </a:cxn>
                  <a:cxn ang="0">
                    <a:pos x="161" y="63"/>
                  </a:cxn>
                  <a:cxn ang="0">
                    <a:pos x="179" y="67"/>
                  </a:cxn>
                  <a:cxn ang="0">
                    <a:pos x="196" y="74"/>
                  </a:cxn>
                  <a:cxn ang="0">
                    <a:pos x="213" y="83"/>
                  </a:cxn>
                  <a:cxn ang="0">
                    <a:pos x="226" y="94"/>
                  </a:cxn>
                  <a:cxn ang="0">
                    <a:pos x="236" y="108"/>
                  </a:cxn>
                  <a:cxn ang="0">
                    <a:pos x="243" y="123"/>
                  </a:cxn>
                  <a:cxn ang="0">
                    <a:pos x="245" y="140"/>
                  </a:cxn>
                  <a:cxn ang="0">
                    <a:pos x="242" y="157"/>
                  </a:cxn>
                  <a:cxn ang="0">
                    <a:pos x="237" y="171"/>
                  </a:cxn>
                  <a:cxn ang="0">
                    <a:pos x="226" y="185"/>
                  </a:cxn>
                  <a:cxn ang="0">
                    <a:pos x="209" y="200"/>
                  </a:cxn>
                  <a:cxn ang="0">
                    <a:pos x="192" y="209"/>
                  </a:cxn>
                  <a:cxn ang="0">
                    <a:pos x="176" y="215"/>
                  </a:cxn>
                  <a:cxn ang="0">
                    <a:pos x="161" y="219"/>
                  </a:cxn>
                  <a:cxn ang="0">
                    <a:pos x="141" y="220"/>
                  </a:cxn>
                  <a:cxn ang="0">
                    <a:pos x="91" y="219"/>
                  </a:cxn>
                  <a:cxn ang="0">
                    <a:pos x="67" y="215"/>
                  </a:cxn>
                  <a:cxn ang="0">
                    <a:pos x="42" y="204"/>
                  </a:cxn>
                  <a:cxn ang="0">
                    <a:pos x="22" y="189"/>
                  </a:cxn>
                  <a:cxn ang="0">
                    <a:pos x="10" y="174"/>
                  </a:cxn>
                  <a:cxn ang="0">
                    <a:pos x="3" y="157"/>
                  </a:cxn>
                  <a:cxn ang="0">
                    <a:pos x="0" y="143"/>
                  </a:cxn>
                  <a:cxn ang="0">
                    <a:pos x="2" y="126"/>
                  </a:cxn>
                  <a:cxn ang="0">
                    <a:pos x="10" y="106"/>
                  </a:cxn>
                  <a:cxn ang="0">
                    <a:pos x="26" y="88"/>
                  </a:cxn>
                  <a:cxn ang="0">
                    <a:pos x="47" y="74"/>
                  </a:cxn>
                  <a:cxn ang="0">
                    <a:pos x="76" y="64"/>
                  </a:cxn>
                  <a:cxn ang="0">
                    <a:pos x="30" y="3"/>
                  </a:cxn>
                </a:cxnLst>
                <a:rect l="0" t="0" r="r" b="b"/>
                <a:pathLst>
                  <a:path w="246" h="221">
                    <a:moveTo>
                      <a:pt x="30" y="3"/>
                    </a:moveTo>
                    <a:lnTo>
                      <a:pt x="69" y="10"/>
                    </a:lnTo>
                    <a:lnTo>
                      <a:pt x="69" y="0"/>
                    </a:lnTo>
                    <a:lnTo>
                      <a:pt x="117" y="12"/>
                    </a:lnTo>
                    <a:lnTo>
                      <a:pt x="117" y="0"/>
                    </a:lnTo>
                    <a:lnTo>
                      <a:pt x="167" y="0"/>
                    </a:lnTo>
                    <a:lnTo>
                      <a:pt x="167" y="11"/>
                    </a:lnTo>
                    <a:lnTo>
                      <a:pt x="228" y="0"/>
                    </a:lnTo>
                    <a:lnTo>
                      <a:pt x="153" y="62"/>
                    </a:lnTo>
                    <a:lnTo>
                      <a:pt x="161" y="63"/>
                    </a:lnTo>
                    <a:lnTo>
                      <a:pt x="169" y="64"/>
                    </a:lnTo>
                    <a:lnTo>
                      <a:pt x="179" y="67"/>
                    </a:lnTo>
                    <a:lnTo>
                      <a:pt x="187" y="70"/>
                    </a:lnTo>
                    <a:lnTo>
                      <a:pt x="196" y="74"/>
                    </a:lnTo>
                    <a:lnTo>
                      <a:pt x="205" y="78"/>
                    </a:lnTo>
                    <a:lnTo>
                      <a:pt x="213" y="83"/>
                    </a:lnTo>
                    <a:lnTo>
                      <a:pt x="220" y="89"/>
                    </a:lnTo>
                    <a:lnTo>
                      <a:pt x="226" y="94"/>
                    </a:lnTo>
                    <a:lnTo>
                      <a:pt x="231" y="101"/>
                    </a:lnTo>
                    <a:lnTo>
                      <a:pt x="236" y="108"/>
                    </a:lnTo>
                    <a:lnTo>
                      <a:pt x="240" y="116"/>
                    </a:lnTo>
                    <a:lnTo>
                      <a:pt x="243" y="123"/>
                    </a:lnTo>
                    <a:lnTo>
                      <a:pt x="244" y="130"/>
                    </a:lnTo>
                    <a:lnTo>
                      <a:pt x="245" y="140"/>
                    </a:lnTo>
                    <a:lnTo>
                      <a:pt x="244" y="150"/>
                    </a:lnTo>
                    <a:lnTo>
                      <a:pt x="242" y="157"/>
                    </a:lnTo>
                    <a:lnTo>
                      <a:pt x="240" y="165"/>
                    </a:lnTo>
                    <a:lnTo>
                      <a:pt x="237" y="171"/>
                    </a:lnTo>
                    <a:lnTo>
                      <a:pt x="232" y="177"/>
                    </a:lnTo>
                    <a:lnTo>
                      <a:pt x="226" y="185"/>
                    </a:lnTo>
                    <a:lnTo>
                      <a:pt x="218" y="193"/>
                    </a:lnTo>
                    <a:lnTo>
                      <a:pt x="209" y="200"/>
                    </a:lnTo>
                    <a:lnTo>
                      <a:pt x="200" y="205"/>
                    </a:lnTo>
                    <a:lnTo>
                      <a:pt x="192" y="209"/>
                    </a:lnTo>
                    <a:lnTo>
                      <a:pt x="184" y="213"/>
                    </a:lnTo>
                    <a:lnTo>
                      <a:pt x="176" y="215"/>
                    </a:lnTo>
                    <a:lnTo>
                      <a:pt x="167" y="217"/>
                    </a:lnTo>
                    <a:lnTo>
                      <a:pt x="161" y="219"/>
                    </a:lnTo>
                    <a:lnTo>
                      <a:pt x="150" y="219"/>
                    </a:lnTo>
                    <a:lnTo>
                      <a:pt x="141" y="220"/>
                    </a:lnTo>
                    <a:lnTo>
                      <a:pt x="99" y="220"/>
                    </a:lnTo>
                    <a:lnTo>
                      <a:pt x="91" y="219"/>
                    </a:lnTo>
                    <a:lnTo>
                      <a:pt x="81" y="218"/>
                    </a:lnTo>
                    <a:lnTo>
                      <a:pt x="67" y="215"/>
                    </a:lnTo>
                    <a:lnTo>
                      <a:pt x="55" y="210"/>
                    </a:lnTo>
                    <a:lnTo>
                      <a:pt x="42" y="204"/>
                    </a:lnTo>
                    <a:lnTo>
                      <a:pt x="31" y="196"/>
                    </a:lnTo>
                    <a:lnTo>
                      <a:pt x="22" y="189"/>
                    </a:lnTo>
                    <a:lnTo>
                      <a:pt x="16" y="183"/>
                    </a:lnTo>
                    <a:lnTo>
                      <a:pt x="10" y="174"/>
                    </a:lnTo>
                    <a:lnTo>
                      <a:pt x="5" y="164"/>
                    </a:lnTo>
                    <a:lnTo>
                      <a:pt x="3" y="157"/>
                    </a:lnTo>
                    <a:lnTo>
                      <a:pt x="1" y="150"/>
                    </a:lnTo>
                    <a:lnTo>
                      <a:pt x="0" y="143"/>
                    </a:lnTo>
                    <a:lnTo>
                      <a:pt x="1" y="137"/>
                    </a:lnTo>
                    <a:lnTo>
                      <a:pt x="2" y="126"/>
                    </a:lnTo>
                    <a:lnTo>
                      <a:pt x="5" y="117"/>
                    </a:lnTo>
                    <a:lnTo>
                      <a:pt x="10" y="106"/>
                    </a:lnTo>
                    <a:lnTo>
                      <a:pt x="18" y="97"/>
                    </a:lnTo>
                    <a:lnTo>
                      <a:pt x="26" y="88"/>
                    </a:lnTo>
                    <a:lnTo>
                      <a:pt x="37" y="80"/>
                    </a:lnTo>
                    <a:lnTo>
                      <a:pt x="47" y="74"/>
                    </a:lnTo>
                    <a:lnTo>
                      <a:pt x="61" y="68"/>
                    </a:lnTo>
                    <a:lnTo>
                      <a:pt x="76" y="64"/>
                    </a:lnTo>
                    <a:lnTo>
                      <a:pt x="86" y="62"/>
                    </a:lnTo>
                    <a:lnTo>
                      <a:pt x="30" y="3"/>
                    </a:lnTo>
                  </a:path>
                </a:pathLst>
              </a:custGeom>
              <a:solidFill>
                <a:schemeClr val="hlink"/>
              </a:solidFill>
              <a:ln w="254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679" name="Rectangle 7"/>
              <p:cNvSpPr>
                <a:spLocks noChangeArrowheads="1"/>
              </p:cNvSpPr>
              <p:nvPr/>
            </p:nvSpPr>
            <p:spPr bwMode="auto">
              <a:xfrm>
                <a:off x="703" y="1829"/>
                <a:ext cx="253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bg1"/>
                    </a:solidFill>
                    <a:latin typeface="FranklinGothic" charset="0"/>
                  </a:rPr>
                  <a:t>B</a:t>
                </a:r>
              </a:p>
            </p:txBody>
          </p:sp>
          <p:sp>
            <p:nvSpPr>
              <p:cNvPr id="2716680" name="Freeform 8"/>
              <p:cNvSpPr>
                <a:spLocks/>
              </p:cNvSpPr>
              <p:nvPr/>
            </p:nvSpPr>
            <p:spPr bwMode="auto">
              <a:xfrm>
                <a:off x="711" y="2217"/>
                <a:ext cx="219" cy="222"/>
              </a:xfrm>
              <a:custGeom>
                <a:avLst/>
                <a:gdLst/>
                <a:ahLst/>
                <a:cxnLst>
                  <a:cxn ang="0">
                    <a:pos x="69" y="11"/>
                  </a:cxn>
                  <a:cxn ang="0">
                    <a:pos x="117" y="12"/>
                  </a:cxn>
                  <a:cxn ang="0">
                    <a:pos x="167" y="0"/>
                  </a:cxn>
                  <a:cxn ang="0">
                    <a:pos x="228" y="0"/>
                  </a:cxn>
                  <a:cxn ang="0">
                    <a:pos x="161" y="63"/>
                  </a:cxn>
                  <a:cxn ang="0">
                    <a:pos x="179" y="67"/>
                  </a:cxn>
                  <a:cxn ang="0">
                    <a:pos x="196" y="74"/>
                  </a:cxn>
                  <a:cxn ang="0">
                    <a:pos x="213" y="83"/>
                  </a:cxn>
                  <a:cxn ang="0">
                    <a:pos x="226" y="95"/>
                  </a:cxn>
                  <a:cxn ang="0">
                    <a:pos x="236" y="108"/>
                  </a:cxn>
                  <a:cxn ang="0">
                    <a:pos x="243" y="124"/>
                  </a:cxn>
                  <a:cxn ang="0">
                    <a:pos x="245" y="141"/>
                  </a:cxn>
                  <a:cxn ang="0">
                    <a:pos x="242" y="158"/>
                  </a:cxn>
                  <a:cxn ang="0">
                    <a:pos x="237" y="171"/>
                  </a:cxn>
                  <a:cxn ang="0">
                    <a:pos x="226" y="186"/>
                  </a:cxn>
                  <a:cxn ang="0">
                    <a:pos x="209" y="201"/>
                  </a:cxn>
                  <a:cxn ang="0">
                    <a:pos x="192" y="210"/>
                  </a:cxn>
                  <a:cxn ang="0">
                    <a:pos x="176" y="216"/>
                  </a:cxn>
                  <a:cxn ang="0">
                    <a:pos x="161" y="219"/>
                  </a:cxn>
                  <a:cxn ang="0">
                    <a:pos x="141" y="221"/>
                  </a:cxn>
                  <a:cxn ang="0">
                    <a:pos x="91" y="220"/>
                  </a:cxn>
                  <a:cxn ang="0">
                    <a:pos x="67" y="216"/>
                  </a:cxn>
                  <a:cxn ang="0">
                    <a:pos x="42" y="204"/>
                  </a:cxn>
                  <a:cxn ang="0">
                    <a:pos x="22" y="190"/>
                  </a:cxn>
                  <a:cxn ang="0">
                    <a:pos x="10" y="174"/>
                  </a:cxn>
                  <a:cxn ang="0">
                    <a:pos x="3" y="158"/>
                  </a:cxn>
                  <a:cxn ang="0">
                    <a:pos x="0" y="144"/>
                  </a:cxn>
                  <a:cxn ang="0">
                    <a:pos x="2" y="127"/>
                  </a:cxn>
                  <a:cxn ang="0">
                    <a:pos x="10" y="106"/>
                  </a:cxn>
                  <a:cxn ang="0">
                    <a:pos x="26" y="89"/>
                  </a:cxn>
                  <a:cxn ang="0">
                    <a:pos x="47" y="74"/>
                  </a:cxn>
                  <a:cxn ang="0">
                    <a:pos x="76" y="65"/>
                  </a:cxn>
                  <a:cxn ang="0">
                    <a:pos x="30" y="3"/>
                  </a:cxn>
                </a:cxnLst>
                <a:rect l="0" t="0" r="r" b="b"/>
                <a:pathLst>
                  <a:path w="246" h="222">
                    <a:moveTo>
                      <a:pt x="30" y="3"/>
                    </a:moveTo>
                    <a:lnTo>
                      <a:pt x="69" y="11"/>
                    </a:lnTo>
                    <a:lnTo>
                      <a:pt x="69" y="0"/>
                    </a:lnTo>
                    <a:lnTo>
                      <a:pt x="117" y="12"/>
                    </a:lnTo>
                    <a:lnTo>
                      <a:pt x="117" y="0"/>
                    </a:lnTo>
                    <a:lnTo>
                      <a:pt x="167" y="0"/>
                    </a:lnTo>
                    <a:lnTo>
                      <a:pt x="167" y="11"/>
                    </a:lnTo>
                    <a:lnTo>
                      <a:pt x="228" y="0"/>
                    </a:lnTo>
                    <a:lnTo>
                      <a:pt x="153" y="62"/>
                    </a:lnTo>
                    <a:lnTo>
                      <a:pt x="161" y="63"/>
                    </a:lnTo>
                    <a:lnTo>
                      <a:pt x="169" y="65"/>
                    </a:lnTo>
                    <a:lnTo>
                      <a:pt x="179" y="67"/>
                    </a:lnTo>
                    <a:lnTo>
                      <a:pt x="187" y="70"/>
                    </a:lnTo>
                    <a:lnTo>
                      <a:pt x="196" y="74"/>
                    </a:lnTo>
                    <a:lnTo>
                      <a:pt x="205" y="78"/>
                    </a:lnTo>
                    <a:lnTo>
                      <a:pt x="213" y="83"/>
                    </a:lnTo>
                    <a:lnTo>
                      <a:pt x="220" y="89"/>
                    </a:lnTo>
                    <a:lnTo>
                      <a:pt x="226" y="95"/>
                    </a:lnTo>
                    <a:lnTo>
                      <a:pt x="231" y="101"/>
                    </a:lnTo>
                    <a:lnTo>
                      <a:pt x="236" y="108"/>
                    </a:lnTo>
                    <a:lnTo>
                      <a:pt x="240" y="117"/>
                    </a:lnTo>
                    <a:lnTo>
                      <a:pt x="243" y="124"/>
                    </a:lnTo>
                    <a:lnTo>
                      <a:pt x="244" y="131"/>
                    </a:lnTo>
                    <a:lnTo>
                      <a:pt x="245" y="141"/>
                    </a:lnTo>
                    <a:lnTo>
                      <a:pt x="244" y="150"/>
                    </a:lnTo>
                    <a:lnTo>
                      <a:pt x="242" y="158"/>
                    </a:lnTo>
                    <a:lnTo>
                      <a:pt x="240" y="165"/>
                    </a:lnTo>
                    <a:lnTo>
                      <a:pt x="237" y="171"/>
                    </a:lnTo>
                    <a:lnTo>
                      <a:pt x="232" y="178"/>
                    </a:lnTo>
                    <a:lnTo>
                      <a:pt x="226" y="186"/>
                    </a:lnTo>
                    <a:lnTo>
                      <a:pt x="218" y="194"/>
                    </a:lnTo>
                    <a:lnTo>
                      <a:pt x="209" y="201"/>
                    </a:lnTo>
                    <a:lnTo>
                      <a:pt x="200" y="206"/>
                    </a:lnTo>
                    <a:lnTo>
                      <a:pt x="192" y="210"/>
                    </a:lnTo>
                    <a:lnTo>
                      <a:pt x="184" y="213"/>
                    </a:lnTo>
                    <a:lnTo>
                      <a:pt x="176" y="216"/>
                    </a:lnTo>
                    <a:lnTo>
                      <a:pt x="167" y="218"/>
                    </a:lnTo>
                    <a:lnTo>
                      <a:pt x="161" y="219"/>
                    </a:lnTo>
                    <a:lnTo>
                      <a:pt x="150" y="220"/>
                    </a:lnTo>
                    <a:lnTo>
                      <a:pt x="141" y="221"/>
                    </a:lnTo>
                    <a:lnTo>
                      <a:pt x="99" y="221"/>
                    </a:lnTo>
                    <a:lnTo>
                      <a:pt x="91" y="220"/>
                    </a:lnTo>
                    <a:lnTo>
                      <a:pt x="81" y="219"/>
                    </a:lnTo>
                    <a:lnTo>
                      <a:pt x="67" y="216"/>
                    </a:lnTo>
                    <a:lnTo>
                      <a:pt x="55" y="210"/>
                    </a:lnTo>
                    <a:lnTo>
                      <a:pt x="42" y="204"/>
                    </a:lnTo>
                    <a:lnTo>
                      <a:pt x="31" y="197"/>
                    </a:lnTo>
                    <a:lnTo>
                      <a:pt x="22" y="190"/>
                    </a:lnTo>
                    <a:lnTo>
                      <a:pt x="16" y="183"/>
                    </a:lnTo>
                    <a:lnTo>
                      <a:pt x="10" y="174"/>
                    </a:lnTo>
                    <a:lnTo>
                      <a:pt x="5" y="165"/>
                    </a:lnTo>
                    <a:lnTo>
                      <a:pt x="3" y="158"/>
                    </a:lnTo>
                    <a:lnTo>
                      <a:pt x="1" y="151"/>
                    </a:lnTo>
                    <a:lnTo>
                      <a:pt x="0" y="144"/>
                    </a:lnTo>
                    <a:lnTo>
                      <a:pt x="1" y="138"/>
                    </a:lnTo>
                    <a:lnTo>
                      <a:pt x="2" y="127"/>
                    </a:lnTo>
                    <a:lnTo>
                      <a:pt x="5" y="117"/>
                    </a:lnTo>
                    <a:lnTo>
                      <a:pt x="10" y="106"/>
                    </a:lnTo>
                    <a:lnTo>
                      <a:pt x="18" y="97"/>
                    </a:lnTo>
                    <a:lnTo>
                      <a:pt x="26" y="89"/>
                    </a:lnTo>
                    <a:lnTo>
                      <a:pt x="37" y="80"/>
                    </a:lnTo>
                    <a:lnTo>
                      <a:pt x="47" y="74"/>
                    </a:lnTo>
                    <a:lnTo>
                      <a:pt x="61" y="68"/>
                    </a:lnTo>
                    <a:lnTo>
                      <a:pt x="76" y="65"/>
                    </a:lnTo>
                    <a:lnTo>
                      <a:pt x="86" y="62"/>
                    </a:lnTo>
                    <a:lnTo>
                      <a:pt x="30" y="3"/>
                    </a:lnTo>
                  </a:path>
                </a:pathLst>
              </a:custGeom>
              <a:solidFill>
                <a:schemeClr val="hlink"/>
              </a:solidFill>
              <a:ln w="254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681" name="Rectangle 9"/>
              <p:cNvSpPr>
                <a:spLocks noChangeArrowheads="1"/>
              </p:cNvSpPr>
              <p:nvPr/>
            </p:nvSpPr>
            <p:spPr bwMode="auto">
              <a:xfrm>
                <a:off x="702" y="2176"/>
                <a:ext cx="253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bg1"/>
                    </a:solidFill>
                    <a:latin typeface="FranklinGothic" charset="0"/>
                  </a:rPr>
                  <a:t>C</a:t>
                </a:r>
              </a:p>
            </p:txBody>
          </p:sp>
          <p:sp>
            <p:nvSpPr>
              <p:cNvPr id="2716682" name="Freeform 10"/>
              <p:cNvSpPr>
                <a:spLocks/>
              </p:cNvSpPr>
              <p:nvPr/>
            </p:nvSpPr>
            <p:spPr bwMode="auto">
              <a:xfrm>
                <a:off x="711" y="2521"/>
                <a:ext cx="219" cy="221"/>
              </a:xfrm>
              <a:custGeom>
                <a:avLst/>
                <a:gdLst/>
                <a:ahLst/>
                <a:cxnLst>
                  <a:cxn ang="0">
                    <a:pos x="69" y="10"/>
                  </a:cxn>
                  <a:cxn ang="0">
                    <a:pos x="117" y="12"/>
                  </a:cxn>
                  <a:cxn ang="0">
                    <a:pos x="167" y="0"/>
                  </a:cxn>
                  <a:cxn ang="0">
                    <a:pos x="228" y="0"/>
                  </a:cxn>
                  <a:cxn ang="0">
                    <a:pos x="161" y="63"/>
                  </a:cxn>
                  <a:cxn ang="0">
                    <a:pos x="179" y="67"/>
                  </a:cxn>
                  <a:cxn ang="0">
                    <a:pos x="196" y="74"/>
                  </a:cxn>
                  <a:cxn ang="0">
                    <a:pos x="213" y="83"/>
                  </a:cxn>
                  <a:cxn ang="0">
                    <a:pos x="226" y="94"/>
                  </a:cxn>
                  <a:cxn ang="0">
                    <a:pos x="236" y="108"/>
                  </a:cxn>
                  <a:cxn ang="0">
                    <a:pos x="243" y="123"/>
                  </a:cxn>
                  <a:cxn ang="0">
                    <a:pos x="245" y="140"/>
                  </a:cxn>
                  <a:cxn ang="0">
                    <a:pos x="242" y="157"/>
                  </a:cxn>
                  <a:cxn ang="0">
                    <a:pos x="237" y="171"/>
                  </a:cxn>
                  <a:cxn ang="0">
                    <a:pos x="226" y="185"/>
                  </a:cxn>
                  <a:cxn ang="0">
                    <a:pos x="209" y="200"/>
                  </a:cxn>
                  <a:cxn ang="0">
                    <a:pos x="192" y="209"/>
                  </a:cxn>
                  <a:cxn ang="0">
                    <a:pos x="176" y="215"/>
                  </a:cxn>
                  <a:cxn ang="0">
                    <a:pos x="161" y="219"/>
                  </a:cxn>
                  <a:cxn ang="0">
                    <a:pos x="141" y="220"/>
                  </a:cxn>
                  <a:cxn ang="0">
                    <a:pos x="91" y="219"/>
                  </a:cxn>
                  <a:cxn ang="0">
                    <a:pos x="67" y="215"/>
                  </a:cxn>
                  <a:cxn ang="0">
                    <a:pos x="42" y="204"/>
                  </a:cxn>
                  <a:cxn ang="0">
                    <a:pos x="22" y="189"/>
                  </a:cxn>
                  <a:cxn ang="0">
                    <a:pos x="10" y="174"/>
                  </a:cxn>
                  <a:cxn ang="0">
                    <a:pos x="3" y="157"/>
                  </a:cxn>
                  <a:cxn ang="0">
                    <a:pos x="0" y="143"/>
                  </a:cxn>
                  <a:cxn ang="0">
                    <a:pos x="2" y="126"/>
                  </a:cxn>
                  <a:cxn ang="0">
                    <a:pos x="10" y="106"/>
                  </a:cxn>
                  <a:cxn ang="0">
                    <a:pos x="26" y="88"/>
                  </a:cxn>
                  <a:cxn ang="0">
                    <a:pos x="47" y="74"/>
                  </a:cxn>
                  <a:cxn ang="0">
                    <a:pos x="76" y="64"/>
                  </a:cxn>
                  <a:cxn ang="0">
                    <a:pos x="30" y="3"/>
                  </a:cxn>
                </a:cxnLst>
                <a:rect l="0" t="0" r="r" b="b"/>
                <a:pathLst>
                  <a:path w="246" h="221">
                    <a:moveTo>
                      <a:pt x="30" y="3"/>
                    </a:moveTo>
                    <a:lnTo>
                      <a:pt x="69" y="10"/>
                    </a:lnTo>
                    <a:lnTo>
                      <a:pt x="69" y="0"/>
                    </a:lnTo>
                    <a:lnTo>
                      <a:pt x="117" y="12"/>
                    </a:lnTo>
                    <a:lnTo>
                      <a:pt x="117" y="0"/>
                    </a:lnTo>
                    <a:lnTo>
                      <a:pt x="167" y="0"/>
                    </a:lnTo>
                    <a:lnTo>
                      <a:pt x="167" y="11"/>
                    </a:lnTo>
                    <a:lnTo>
                      <a:pt x="228" y="0"/>
                    </a:lnTo>
                    <a:lnTo>
                      <a:pt x="153" y="62"/>
                    </a:lnTo>
                    <a:lnTo>
                      <a:pt x="161" y="63"/>
                    </a:lnTo>
                    <a:lnTo>
                      <a:pt x="169" y="64"/>
                    </a:lnTo>
                    <a:lnTo>
                      <a:pt x="179" y="67"/>
                    </a:lnTo>
                    <a:lnTo>
                      <a:pt x="187" y="70"/>
                    </a:lnTo>
                    <a:lnTo>
                      <a:pt x="196" y="74"/>
                    </a:lnTo>
                    <a:lnTo>
                      <a:pt x="205" y="78"/>
                    </a:lnTo>
                    <a:lnTo>
                      <a:pt x="213" y="83"/>
                    </a:lnTo>
                    <a:lnTo>
                      <a:pt x="220" y="89"/>
                    </a:lnTo>
                    <a:lnTo>
                      <a:pt x="226" y="94"/>
                    </a:lnTo>
                    <a:lnTo>
                      <a:pt x="231" y="101"/>
                    </a:lnTo>
                    <a:lnTo>
                      <a:pt x="236" y="108"/>
                    </a:lnTo>
                    <a:lnTo>
                      <a:pt x="240" y="116"/>
                    </a:lnTo>
                    <a:lnTo>
                      <a:pt x="243" y="123"/>
                    </a:lnTo>
                    <a:lnTo>
                      <a:pt x="244" y="130"/>
                    </a:lnTo>
                    <a:lnTo>
                      <a:pt x="245" y="140"/>
                    </a:lnTo>
                    <a:lnTo>
                      <a:pt x="244" y="150"/>
                    </a:lnTo>
                    <a:lnTo>
                      <a:pt x="242" y="157"/>
                    </a:lnTo>
                    <a:lnTo>
                      <a:pt x="240" y="165"/>
                    </a:lnTo>
                    <a:lnTo>
                      <a:pt x="237" y="171"/>
                    </a:lnTo>
                    <a:lnTo>
                      <a:pt x="232" y="177"/>
                    </a:lnTo>
                    <a:lnTo>
                      <a:pt x="226" y="185"/>
                    </a:lnTo>
                    <a:lnTo>
                      <a:pt x="218" y="193"/>
                    </a:lnTo>
                    <a:lnTo>
                      <a:pt x="209" y="200"/>
                    </a:lnTo>
                    <a:lnTo>
                      <a:pt x="200" y="205"/>
                    </a:lnTo>
                    <a:lnTo>
                      <a:pt x="192" y="209"/>
                    </a:lnTo>
                    <a:lnTo>
                      <a:pt x="184" y="213"/>
                    </a:lnTo>
                    <a:lnTo>
                      <a:pt x="176" y="215"/>
                    </a:lnTo>
                    <a:lnTo>
                      <a:pt x="167" y="217"/>
                    </a:lnTo>
                    <a:lnTo>
                      <a:pt x="161" y="219"/>
                    </a:lnTo>
                    <a:lnTo>
                      <a:pt x="150" y="219"/>
                    </a:lnTo>
                    <a:lnTo>
                      <a:pt x="141" y="220"/>
                    </a:lnTo>
                    <a:lnTo>
                      <a:pt x="99" y="220"/>
                    </a:lnTo>
                    <a:lnTo>
                      <a:pt x="91" y="219"/>
                    </a:lnTo>
                    <a:lnTo>
                      <a:pt x="81" y="218"/>
                    </a:lnTo>
                    <a:lnTo>
                      <a:pt x="67" y="215"/>
                    </a:lnTo>
                    <a:lnTo>
                      <a:pt x="55" y="210"/>
                    </a:lnTo>
                    <a:lnTo>
                      <a:pt x="42" y="204"/>
                    </a:lnTo>
                    <a:lnTo>
                      <a:pt x="31" y="196"/>
                    </a:lnTo>
                    <a:lnTo>
                      <a:pt x="22" y="189"/>
                    </a:lnTo>
                    <a:lnTo>
                      <a:pt x="16" y="183"/>
                    </a:lnTo>
                    <a:lnTo>
                      <a:pt x="10" y="174"/>
                    </a:lnTo>
                    <a:lnTo>
                      <a:pt x="5" y="164"/>
                    </a:lnTo>
                    <a:lnTo>
                      <a:pt x="3" y="157"/>
                    </a:lnTo>
                    <a:lnTo>
                      <a:pt x="1" y="150"/>
                    </a:lnTo>
                    <a:lnTo>
                      <a:pt x="0" y="143"/>
                    </a:lnTo>
                    <a:lnTo>
                      <a:pt x="1" y="137"/>
                    </a:lnTo>
                    <a:lnTo>
                      <a:pt x="2" y="126"/>
                    </a:lnTo>
                    <a:lnTo>
                      <a:pt x="5" y="117"/>
                    </a:lnTo>
                    <a:lnTo>
                      <a:pt x="10" y="106"/>
                    </a:lnTo>
                    <a:lnTo>
                      <a:pt x="18" y="97"/>
                    </a:lnTo>
                    <a:lnTo>
                      <a:pt x="26" y="88"/>
                    </a:lnTo>
                    <a:lnTo>
                      <a:pt x="37" y="80"/>
                    </a:lnTo>
                    <a:lnTo>
                      <a:pt x="47" y="74"/>
                    </a:lnTo>
                    <a:lnTo>
                      <a:pt x="61" y="68"/>
                    </a:lnTo>
                    <a:lnTo>
                      <a:pt x="76" y="64"/>
                    </a:lnTo>
                    <a:lnTo>
                      <a:pt x="86" y="62"/>
                    </a:lnTo>
                    <a:lnTo>
                      <a:pt x="30" y="3"/>
                    </a:lnTo>
                  </a:path>
                </a:pathLst>
              </a:custGeom>
              <a:solidFill>
                <a:schemeClr val="hlink"/>
              </a:solidFill>
              <a:ln w="254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683" name="Rectangle 11"/>
              <p:cNvSpPr>
                <a:spLocks noChangeArrowheads="1"/>
              </p:cNvSpPr>
              <p:nvPr/>
            </p:nvSpPr>
            <p:spPr bwMode="auto">
              <a:xfrm>
                <a:off x="702" y="2479"/>
                <a:ext cx="253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bg1"/>
                    </a:solidFill>
                    <a:latin typeface="FranklinGothic" charset="0"/>
                  </a:rPr>
                  <a:t>D</a:t>
                </a:r>
              </a:p>
            </p:txBody>
          </p:sp>
          <p:sp>
            <p:nvSpPr>
              <p:cNvPr id="2716684" name="Freeform 12"/>
              <p:cNvSpPr>
                <a:spLocks/>
              </p:cNvSpPr>
              <p:nvPr/>
            </p:nvSpPr>
            <p:spPr bwMode="auto">
              <a:xfrm>
                <a:off x="725" y="1482"/>
                <a:ext cx="219" cy="221"/>
              </a:xfrm>
              <a:custGeom>
                <a:avLst/>
                <a:gdLst/>
                <a:ahLst/>
                <a:cxnLst>
                  <a:cxn ang="0">
                    <a:pos x="69" y="10"/>
                  </a:cxn>
                  <a:cxn ang="0">
                    <a:pos x="117" y="12"/>
                  </a:cxn>
                  <a:cxn ang="0">
                    <a:pos x="167" y="0"/>
                  </a:cxn>
                  <a:cxn ang="0">
                    <a:pos x="228" y="0"/>
                  </a:cxn>
                  <a:cxn ang="0">
                    <a:pos x="161" y="63"/>
                  </a:cxn>
                  <a:cxn ang="0">
                    <a:pos x="179" y="67"/>
                  </a:cxn>
                  <a:cxn ang="0">
                    <a:pos x="196" y="74"/>
                  </a:cxn>
                  <a:cxn ang="0">
                    <a:pos x="213" y="83"/>
                  </a:cxn>
                  <a:cxn ang="0">
                    <a:pos x="226" y="94"/>
                  </a:cxn>
                  <a:cxn ang="0">
                    <a:pos x="236" y="108"/>
                  </a:cxn>
                  <a:cxn ang="0">
                    <a:pos x="243" y="123"/>
                  </a:cxn>
                  <a:cxn ang="0">
                    <a:pos x="245" y="140"/>
                  </a:cxn>
                  <a:cxn ang="0">
                    <a:pos x="242" y="157"/>
                  </a:cxn>
                  <a:cxn ang="0">
                    <a:pos x="237" y="171"/>
                  </a:cxn>
                  <a:cxn ang="0">
                    <a:pos x="226" y="185"/>
                  </a:cxn>
                  <a:cxn ang="0">
                    <a:pos x="209" y="200"/>
                  </a:cxn>
                  <a:cxn ang="0">
                    <a:pos x="192" y="209"/>
                  </a:cxn>
                  <a:cxn ang="0">
                    <a:pos x="176" y="215"/>
                  </a:cxn>
                  <a:cxn ang="0">
                    <a:pos x="161" y="219"/>
                  </a:cxn>
                  <a:cxn ang="0">
                    <a:pos x="141" y="220"/>
                  </a:cxn>
                  <a:cxn ang="0">
                    <a:pos x="91" y="219"/>
                  </a:cxn>
                  <a:cxn ang="0">
                    <a:pos x="67" y="215"/>
                  </a:cxn>
                  <a:cxn ang="0">
                    <a:pos x="42" y="204"/>
                  </a:cxn>
                  <a:cxn ang="0">
                    <a:pos x="22" y="189"/>
                  </a:cxn>
                  <a:cxn ang="0">
                    <a:pos x="10" y="174"/>
                  </a:cxn>
                  <a:cxn ang="0">
                    <a:pos x="3" y="157"/>
                  </a:cxn>
                  <a:cxn ang="0">
                    <a:pos x="0" y="143"/>
                  </a:cxn>
                  <a:cxn ang="0">
                    <a:pos x="2" y="126"/>
                  </a:cxn>
                  <a:cxn ang="0">
                    <a:pos x="10" y="106"/>
                  </a:cxn>
                  <a:cxn ang="0">
                    <a:pos x="26" y="88"/>
                  </a:cxn>
                  <a:cxn ang="0">
                    <a:pos x="47" y="74"/>
                  </a:cxn>
                  <a:cxn ang="0">
                    <a:pos x="76" y="64"/>
                  </a:cxn>
                  <a:cxn ang="0">
                    <a:pos x="30" y="3"/>
                  </a:cxn>
                </a:cxnLst>
                <a:rect l="0" t="0" r="r" b="b"/>
                <a:pathLst>
                  <a:path w="246" h="221">
                    <a:moveTo>
                      <a:pt x="30" y="3"/>
                    </a:moveTo>
                    <a:lnTo>
                      <a:pt x="69" y="10"/>
                    </a:lnTo>
                    <a:lnTo>
                      <a:pt x="69" y="0"/>
                    </a:lnTo>
                    <a:lnTo>
                      <a:pt x="117" y="12"/>
                    </a:lnTo>
                    <a:lnTo>
                      <a:pt x="117" y="0"/>
                    </a:lnTo>
                    <a:lnTo>
                      <a:pt x="167" y="0"/>
                    </a:lnTo>
                    <a:lnTo>
                      <a:pt x="167" y="11"/>
                    </a:lnTo>
                    <a:lnTo>
                      <a:pt x="228" y="0"/>
                    </a:lnTo>
                    <a:lnTo>
                      <a:pt x="153" y="62"/>
                    </a:lnTo>
                    <a:lnTo>
                      <a:pt x="161" y="63"/>
                    </a:lnTo>
                    <a:lnTo>
                      <a:pt x="169" y="64"/>
                    </a:lnTo>
                    <a:lnTo>
                      <a:pt x="179" y="67"/>
                    </a:lnTo>
                    <a:lnTo>
                      <a:pt x="187" y="70"/>
                    </a:lnTo>
                    <a:lnTo>
                      <a:pt x="196" y="74"/>
                    </a:lnTo>
                    <a:lnTo>
                      <a:pt x="205" y="78"/>
                    </a:lnTo>
                    <a:lnTo>
                      <a:pt x="213" y="83"/>
                    </a:lnTo>
                    <a:lnTo>
                      <a:pt x="220" y="89"/>
                    </a:lnTo>
                    <a:lnTo>
                      <a:pt x="226" y="94"/>
                    </a:lnTo>
                    <a:lnTo>
                      <a:pt x="231" y="101"/>
                    </a:lnTo>
                    <a:lnTo>
                      <a:pt x="236" y="108"/>
                    </a:lnTo>
                    <a:lnTo>
                      <a:pt x="240" y="116"/>
                    </a:lnTo>
                    <a:lnTo>
                      <a:pt x="243" y="123"/>
                    </a:lnTo>
                    <a:lnTo>
                      <a:pt x="244" y="130"/>
                    </a:lnTo>
                    <a:lnTo>
                      <a:pt x="245" y="140"/>
                    </a:lnTo>
                    <a:lnTo>
                      <a:pt x="244" y="150"/>
                    </a:lnTo>
                    <a:lnTo>
                      <a:pt x="242" y="157"/>
                    </a:lnTo>
                    <a:lnTo>
                      <a:pt x="240" y="165"/>
                    </a:lnTo>
                    <a:lnTo>
                      <a:pt x="237" y="171"/>
                    </a:lnTo>
                    <a:lnTo>
                      <a:pt x="232" y="177"/>
                    </a:lnTo>
                    <a:lnTo>
                      <a:pt x="226" y="185"/>
                    </a:lnTo>
                    <a:lnTo>
                      <a:pt x="218" y="193"/>
                    </a:lnTo>
                    <a:lnTo>
                      <a:pt x="209" y="200"/>
                    </a:lnTo>
                    <a:lnTo>
                      <a:pt x="200" y="205"/>
                    </a:lnTo>
                    <a:lnTo>
                      <a:pt x="192" y="209"/>
                    </a:lnTo>
                    <a:lnTo>
                      <a:pt x="184" y="213"/>
                    </a:lnTo>
                    <a:lnTo>
                      <a:pt x="176" y="215"/>
                    </a:lnTo>
                    <a:lnTo>
                      <a:pt x="167" y="217"/>
                    </a:lnTo>
                    <a:lnTo>
                      <a:pt x="161" y="219"/>
                    </a:lnTo>
                    <a:lnTo>
                      <a:pt x="150" y="219"/>
                    </a:lnTo>
                    <a:lnTo>
                      <a:pt x="141" y="220"/>
                    </a:lnTo>
                    <a:lnTo>
                      <a:pt x="99" y="220"/>
                    </a:lnTo>
                    <a:lnTo>
                      <a:pt x="91" y="219"/>
                    </a:lnTo>
                    <a:lnTo>
                      <a:pt x="81" y="218"/>
                    </a:lnTo>
                    <a:lnTo>
                      <a:pt x="67" y="215"/>
                    </a:lnTo>
                    <a:lnTo>
                      <a:pt x="55" y="210"/>
                    </a:lnTo>
                    <a:lnTo>
                      <a:pt x="42" y="204"/>
                    </a:lnTo>
                    <a:lnTo>
                      <a:pt x="31" y="196"/>
                    </a:lnTo>
                    <a:lnTo>
                      <a:pt x="22" y="189"/>
                    </a:lnTo>
                    <a:lnTo>
                      <a:pt x="16" y="183"/>
                    </a:lnTo>
                    <a:lnTo>
                      <a:pt x="10" y="174"/>
                    </a:lnTo>
                    <a:lnTo>
                      <a:pt x="5" y="164"/>
                    </a:lnTo>
                    <a:lnTo>
                      <a:pt x="3" y="157"/>
                    </a:lnTo>
                    <a:lnTo>
                      <a:pt x="1" y="150"/>
                    </a:lnTo>
                    <a:lnTo>
                      <a:pt x="0" y="143"/>
                    </a:lnTo>
                    <a:lnTo>
                      <a:pt x="1" y="137"/>
                    </a:lnTo>
                    <a:lnTo>
                      <a:pt x="2" y="126"/>
                    </a:lnTo>
                    <a:lnTo>
                      <a:pt x="5" y="117"/>
                    </a:lnTo>
                    <a:lnTo>
                      <a:pt x="10" y="106"/>
                    </a:lnTo>
                    <a:lnTo>
                      <a:pt x="18" y="97"/>
                    </a:lnTo>
                    <a:lnTo>
                      <a:pt x="26" y="88"/>
                    </a:lnTo>
                    <a:lnTo>
                      <a:pt x="37" y="80"/>
                    </a:lnTo>
                    <a:lnTo>
                      <a:pt x="47" y="74"/>
                    </a:lnTo>
                    <a:lnTo>
                      <a:pt x="61" y="68"/>
                    </a:lnTo>
                    <a:lnTo>
                      <a:pt x="76" y="64"/>
                    </a:lnTo>
                    <a:lnTo>
                      <a:pt x="86" y="62"/>
                    </a:lnTo>
                    <a:lnTo>
                      <a:pt x="30" y="3"/>
                    </a:lnTo>
                  </a:path>
                </a:pathLst>
              </a:custGeom>
              <a:solidFill>
                <a:schemeClr val="hlink"/>
              </a:solidFill>
              <a:ln w="254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685" name="Rectangle 13"/>
              <p:cNvSpPr>
                <a:spLocks noChangeArrowheads="1"/>
              </p:cNvSpPr>
              <p:nvPr/>
            </p:nvSpPr>
            <p:spPr bwMode="auto">
              <a:xfrm>
                <a:off x="717" y="1440"/>
                <a:ext cx="253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bg1"/>
                    </a:solidFill>
                    <a:latin typeface="FranklinGothic" charset="0"/>
                  </a:rPr>
                  <a:t>A</a:t>
                </a:r>
              </a:p>
            </p:txBody>
          </p:sp>
          <p:sp>
            <p:nvSpPr>
              <p:cNvPr id="2716686" name="Line 14"/>
              <p:cNvSpPr>
                <a:spLocks noChangeShapeType="1"/>
              </p:cNvSpPr>
              <p:nvPr/>
            </p:nvSpPr>
            <p:spPr bwMode="auto">
              <a:xfrm flipH="1">
                <a:off x="614" y="1379"/>
                <a:ext cx="17" cy="136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1638300" y="2511425"/>
              <a:ext cx="1444625" cy="517525"/>
              <a:chOff x="1032" y="1458"/>
              <a:chExt cx="910" cy="326"/>
            </a:xfrm>
          </p:grpSpPr>
          <p:grpSp>
            <p:nvGrpSpPr>
              <p:cNvPr id="5" name="Group 16"/>
              <p:cNvGrpSpPr>
                <a:grpSpLocks/>
              </p:cNvGrpSpPr>
              <p:nvPr/>
            </p:nvGrpSpPr>
            <p:grpSpPr bwMode="auto">
              <a:xfrm>
                <a:off x="1032" y="1458"/>
                <a:ext cx="194" cy="326"/>
                <a:chOff x="1161" y="1458"/>
                <a:chExt cx="218" cy="326"/>
              </a:xfrm>
            </p:grpSpPr>
            <p:sp>
              <p:nvSpPr>
                <p:cNvPr id="2716689" name="AutoShape 17"/>
                <p:cNvSpPr>
                  <a:spLocks noChangeArrowheads="1"/>
                </p:cNvSpPr>
                <p:nvPr/>
              </p:nvSpPr>
              <p:spPr bwMode="auto">
                <a:xfrm>
                  <a:off x="1161" y="1510"/>
                  <a:ext cx="218" cy="274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6690" name="AutoShape 18"/>
                <p:cNvSpPr>
                  <a:spLocks noChangeArrowheads="1"/>
                </p:cNvSpPr>
                <p:nvPr/>
              </p:nvSpPr>
              <p:spPr bwMode="auto">
                <a:xfrm>
                  <a:off x="1214" y="1458"/>
                  <a:ext cx="165" cy="49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6691" name="AutoShape 19"/>
                <p:cNvSpPr>
                  <a:spLocks noChangeArrowheads="1"/>
                </p:cNvSpPr>
                <p:nvPr/>
              </p:nvSpPr>
              <p:spPr bwMode="auto">
                <a:xfrm>
                  <a:off x="1205" y="1532"/>
                  <a:ext cx="114" cy="18"/>
                </a:xfrm>
                <a:prstGeom prst="parallelogram">
                  <a:avLst>
                    <a:gd name="adj" fmla="val 158304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" name="Group 20"/>
              <p:cNvGrpSpPr>
                <a:grpSpLocks/>
              </p:cNvGrpSpPr>
              <p:nvPr/>
            </p:nvGrpSpPr>
            <p:grpSpPr bwMode="auto">
              <a:xfrm>
                <a:off x="1516" y="1500"/>
                <a:ext cx="189" cy="269"/>
                <a:chOff x="1705" y="1500"/>
                <a:chExt cx="213" cy="269"/>
              </a:xfrm>
            </p:grpSpPr>
            <p:sp>
              <p:nvSpPr>
                <p:cNvPr id="2716693" name="Freeform 21"/>
                <p:cNvSpPr>
                  <a:spLocks/>
                </p:cNvSpPr>
                <p:nvPr/>
              </p:nvSpPr>
              <p:spPr bwMode="auto">
                <a:xfrm>
                  <a:off x="1843" y="1625"/>
                  <a:ext cx="64" cy="144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63" y="0"/>
                    </a:cxn>
                    <a:cxn ang="0">
                      <a:pos x="17" y="143"/>
                    </a:cxn>
                    <a:cxn ang="0">
                      <a:pos x="0" y="14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64" h="144">
                      <a:moveTo>
                        <a:pt x="46" y="0"/>
                      </a:moveTo>
                      <a:lnTo>
                        <a:pt x="63" y="0"/>
                      </a:lnTo>
                      <a:lnTo>
                        <a:pt x="17" y="143"/>
                      </a:lnTo>
                      <a:lnTo>
                        <a:pt x="0" y="143"/>
                      </a:lnTo>
                      <a:lnTo>
                        <a:pt x="46" y="0"/>
                      </a:lnTo>
                    </a:path>
                  </a:pathLst>
                </a:custGeom>
                <a:solidFill>
                  <a:srgbClr val="F39FD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6694" name="Rectangle 22"/>
                <p:cNvSpPr>
                  <a:spLocks noChangeArrowheads="1"/>
                </p:cNvSpPr>
                <p:nvPr/>
              </p:nvSpPr>
              <p:spPr bwMode="auto">
                <a:xfrm>
                  <a:off x="1838" y="1625"/>
                  <a:ext cx="80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6695" name="Rectangle 23"/>
                <p:cNvSpPr>
                  <a:spLocks noChangeArrowheads="1"/>
                </p:cNvSpPr>
                <p:nvPr/>
              </p:nvSpPr>
              <p:spPr bwMode="auto">
                <a:xfrm>
                  <a:off x="1846" y="1683"/>
                  <a:ext cx="60" cy="14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6696" name="Rectangle 24"/>
                <p:cNvSpPr>
                  <a:spLocks noChangeArrowheads="1"/>
                </p:cNvSpPr>
                <p:nvPr/>
              </p:nvSpPr>
              <p:spPr bwMode="auto">
                <a:xfrm>
                  <a:off x="1707" y="1683"/>
                  <a:ext cx="79" cy="10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6697" name="Oval 25"/>
                <p:cNvSpPr>
                  <a:spLocks noChangeArrowheads="1"/>
                </p:cNvSpPr>
                <p:nvPr/>
              </p:nvSpPr>
              <p:spPr bwMode="auto">
                <a:xfrm>
                  <a:off x="1769" y="1500"/>
                  <a:ext cx="24" cy="27"/>
                </a:xfrm>
                <a:prstGeom prst="ellipse">
                  <a:avLst/>
                </a:prstGeom>
                <a:solidFill>
                  <a:srgbClr val="F39FD1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6698" name="Freeform 26"/>
                <p:cNvSpPr>
                  <a:spLocks/>
                </p:cNvSpPr>
                <p:nvPr/>
              </p:nvSpPr>
              <p:spPr bwMode="auto">
                <a:xfrm>
                  <a:off x="1705" y="1547"/>
                  <a:ext cx="146" cy="222"/>
                </a:xfrm>
                <a:custGeom>
                  <a:avLst/>
                  <a:gdLst/>
                  <a:ahLst/>
                  <a:cxnLst>
                    <a:cxn ang="0">
                      <a:pos x="1" y="102"/>
                    </a:cxn>
                    <a:cxn ang="0">
                      <a:pos x="1" y="105"/>
                    </a:cxn>
                    <a:cxn ang="0">
                      <a:pos x="0" y="109"/>
                    </a:cxn>
                    <a:cxn ang="0">
                      <a:pos x="0" y="112"/>
                    </a:cxn>
                    <a:cxn ang="0">
                      <a:pos x="1" y="116"/>
                    </a:cxn>
                    <a:cxn ang="0">
                      <a:pos x="3" y="119"/>
                    </a:cxn>
                    <a:cxn ang="0">
                      <a:pos x="6" y="122"/>
                    </a:cxn>
                    <a:cxn ang="0">
                      <a:pos x="9" y="124"/>
                    </a:cxn>
                    <a:cxn ang="0">
                      <a:pos x="12" y="125"/>
                    </a:cxn>
                    <a:cxn ang="0">
                      <a:pos x="16" y="125"/>
                    </a:cxn>
                    <a:cxn ang="0">
                      <a:pos x="95" y="221"/>
                    </a:cxn>
                    <a:cxn ang="0">
                      <a:pos x="120" y="106"/>
                    </a:cxn>
                    <a:cxn ang="0">
                      <a:pos x="119" y="104"/>
                    </a:cxn>
                    <a:cxn ang="0">
                      <a:pos x="118" y="102"/>
                    </a:cxn>
                    <a:cxn ang="0">
                      <a:pos x="116" y="100"/>
                    </a:cxn>
                    <a:cxn ang="0">
                      <a:pos x="114" y="98"/>
                    </a:cxn>
                    <a:cxn ang="0">
                      <a:pos x="111" y="97"/>
                    </a:cxn>
                    <a:cxn ang="0">
                      <a:pos x="108" y="96"/>
                    </a:cxn>
                    <a:cxn ang="0">
                      <a:pos x="106" y="96"/>
                    </a:cxn>
                    <a:cxn ang="0">
                      <a:pos x="103" y="96"/>
                    </a:cxn>
                    <a:cxn ang="0">
                      <a:pos x="70" y="56"/>
                    </a:cxn>
                    <a:cxn ang="0">
                      <a:pos x="135" y="70"/>
                    </a:cxn>
                    <a:cxn ang="0">
                      <a:pos x="137" y="69"/>
                    </a:cxn>
                    <a:cxn ang="0">
                      <a:pos x="139" y="68"/>
                    </a:cxn>
                    <a:cxn ang="0">
                      <a:pos x="142" y="66"/>
                    </a:cxn>
                    <a:cxn ang="0">
                      <a:pos x="144" y="65"/>
                    </a:cxn>
                    <a:cxn ang="0">
                      <a:pos x="144" y="62"/>
                    </a:cxn>
                    <a:cxn ang="0">
                      <a:pos x="145" y="59"/>
                    </a:cxn>
                    <a:cxn ang="0">
                      <a:pos x="144" y="55"/>
                    </a:cxn>
                    <a:cxn ang="0">
                      <a:pos x="143" y="53"/>
                    </a:cxn>
                    <a:cxn ang="0">
                      <a:pos x="141" y="51"/>
                    </a:cxn>
                    <a:cxn ang="0">
                      <a:pos x="139" y="49"/>
                    </a:cxn>
                    <a:cxn ang="0">
                      <a:pos x="136" y="48"/>
                    </a:cxn>
                    <a:cxn ang="0">
                      <a:pos x="92" y="48"/>
                    </a:cxn>
                    <a:cxn ang="0">
                      <a:pos x="84" y="31"/>
                    </a:cxn>
                    <a:cxn ang="0">
                      <a:pos x="85" y="27"/>
                    </a:cxn>
                    <a:cxn ang="0">
                      <a:pos x="85" y="23"/>
                    </a:cxn>
                    <a:cxn ang="0">
                      <a:pos x="85" y="18"/>
                    </a:cxn>
                    <a:cxn ang="0">
                      <a:pos x="84" y="14"/>
                    </a:cxn>
                    <a:cxn ang="0">
                      <a:pos x="83" y="11"/>
                    </a:cxn>
                    <a:cxn ang="0">
                      <a:pos x="80" y="8"/>
                    </a:cxn>
                    <a:cxn ang="0">
                      <a:pos x="77" y="5"/>
                    </a:cxn>
                    <a:cxn ang="0">
                      <a:pos x="74" y="3"/>
                    </a:cxn>
                    <a:cxn ang="0">
                      <a:pos x="70" y="1"/>
                    </a:cxn>
                    <a:cxn ang="0">
                      <a:pos x="65" y="0"/>
                    </a:cxn>
                    <a:cxn ang="0">
                      <a:pos x="61" y="0"/>
                    </a:cxn>
                    <a:cxn ang="0">
                      <a:pos x="56" y="1"/>
                    </a:cxn>
                    <a:cxn ang="0">
                      <a:pos x="52" y="2"/>
                    </a:cxn>
                    <a:cxn ang="0">
                      <a:pos x="47" y="5"/>
                    </a:cxn>
                    <a:cxn ang="0">
                      <a:pos x="44" y="8"/>
                    </a:cxn>
                    <a:cxn ang="0">
                      <a:pos x="41" y="12"/>
                    </a:cxn>
                    <a:cxn ang="0">
                      <a:pos x="39" y="17"/>
                    </a:cxn>
                  </a:cxnLst>
                  <a:rect l="0" t="0" r="r" b="b"/>
                  <a:pathLst>
                    <a:path w="146" h="222">
                      <a:moveTo>
                        <a:pt x="39" y="17"/>
                      </a:moveTo>
                      <a:lnTo>
                        <a:pt x="1" y="102"/>
                      </a:lnTo>
                      <a:lnTo>
                        <a:pt x="1" y="104"/>
                      </a:lnTo>
                      <a:lnTo>
                        <a:pt x="1" y="105"/>
                      </a:lnTo>
                      <a:lnTo>
                        <a:pt x="0" y="106"/>
                      </a:lnTo>
                      <a:lnTo>
                        <a:pt x="0" y="109"/>
                      </a:lnTo>
                      <a:lnTo>
                        <a:pt x="0" y="110"/>
                      </a:lnTo>
                      <a:lnTo>
                        <a:pt x="0" y="112"/>
                      </a:lnTo>
                      <a:lnTo>
                        <a:pt x="1" y="114"/>
                      </a:lnTo>
                      <a:lnTo>
                        <a:pt x="1" y="116"/>
                      </a:lnTo>
                      <a:lnTo>
                        <a:pt x="2" y="117"/>
                      </a:lnTo>
                      <a:lnTo>
                        <a:pt x="3" y="119"/>
                      </a:lnTo>
                      <a:lnTo>
                        <a:pt x="5" y="121"/>
                      </a:lnTo>
                      <a:lnTo>
                        <a:pt x="6" y="122"/>
                      </a:lnTo>
                      <a:lnTo>
                        <a:pt x="8" y="123"/>
                      </a:lnTo>
                      <a:lnTo>
                        <a:pt x="9" y="124"/>
                      </a:lnTo>
                      <a:lnTo>
                        <a:pt x="10" y="124"/>
                      </a:lnTo>
                      <a:lnTo>
                        <a:pt x="12" y="125"/>
                      </a:lnTo>
                      <a:lnTo>
                        <a:pt x="14" y="125"/>
                      </a:lnTo>
                      <a:lnTo>
                        <a:pt x="16" y="125"/>
                      </a:lnTo>
                      <a:lnTo>
                        <a:pt x="95" y="125"/>
                      </a:lnTo>
                      <a:lnTo>
                        <a:pt x="95" y="221"/>
                      </a:lnTo>
                      <a:lnTo>
                        <a:pt x="120" y="221"/>
                      </a:lnTo>
                      <a:lnTo>
                        <a:pt x="120" y="106"/>
                      </a:lnTo>
                      <a:lnTo>
                        <a:pt x="120" y="105"/>
                      </a:lnTo>
                      <a:lnTo>
                        <a:pt x="119" y="104"/>
                      </a:lnTo>
                      <a:lnTo>
                        <a:pt x="118" y="102"/>
                      </a:lnTo>
                      <a:lnTo>
                        <a:pt x="118" y="102"/>
                      </a:lnTo>
                      <a:lnTo>
                        <a:pt x="117" y="101"/>
                      </a:lnTo>
                      <a:lnTo>
                        <a:pt x="116" y="100"/>
                      </a:lnTo>
                      <a:lnTo>
                        <a:pt x="115" y="99"/>
                      </a:lnTo>
                      <a:lnTo>
                        <a:pt x="114" y="98"/>
                      </a:lnTo>
                      <a:lnTo>
                        <a:pt x="113" y="98"/>
                      </a:lnTo>
                      <a:lnTo>
                        <a:pt x="111" y="97"/>
                      </a:lnTo>
                      <a:lnTo>
                        <a:pt x="110" y="97"/>
                      </a:lnTo>
                      <a:lnTo>
                        <a:pt x="108" y="96"/>
                      </a:lnTo>
                      <a:lnTo>
                        <a:pt x="107" y="96"/>
                      </a:lnTo>
                      <a:lnTo>
                        <a:pt x="106" y="96"/>
                      </a:lnTo>
                      <a:lnTo>
                        <a:pt x="104" y="96"/>
                      </a:lnTo>
                      <a:lnTo>
                        <a:pt x="103" y="96"/>
                      </a:lnTo>
                      <a:lnTo>
                        <a:pt x="57" y="94"/>
                      </a:lnTo>
                      <a:lnTo>
                        <a:pt x="70" y="56"/>
                      </a:lnTo>
                      <a:lnTo>
                        <a:pt x="79" y="70"/>
                      </a:lnTo>
                      <a:lnTo>
                        <a:pt x="135" y="70"/>
                      </a:lnTo>
                      <a:lnTo>
                        <a:pt x="136" y="69"/>
                      </a:lnTo>
                      <a:lnTo>
                        <a:pt x="137" y="69"/>
                      </a:lnTo>
                      <a:lnTo>
                        <a:pt x="139" y="68"/>
                      </a:lnTo>
                      <a:lnTo>
                        <a:pt x="139" y="68"/>
                      </a:lnTo>
                      <a:lnTo>
                        <a:pt x="140" y="67"/>
                      </a:lnTo>
                      <a:lnTo>
                        <a:pt x="142" y="66"/>
                      </a:lnTo>
                      <a:lnTo>
                        <a:pt x="142" y="65"/>
                      </a:lnTo>
                      <a:lnTo>
                        <a:pt x="144" y="65"/>
                      </a:lnTo>
                      <a:lnTo>
                        <a:pt x="144" y="63"/>
                      </a:lnTo>
                      <a:lnTo>
                        <a:pt x="144" y="62"/>
                      </a:lnTo>
                      <a:lnTo>
                        <a:pt x="145" y="61"/>
                      </a:lnTo>
                      <a:lnTo>
                        <a:pt x="145" y="59"/>
                      </a:lnTo>
                      <a:lnTo>
                        <a:pt x="145" y="57"/>
                      </a:lnTo>
                      <a:lnTo>
                        <a:pt x="144" y="55"/>
                      </a:lnTo>
                      <a:lnTo>
                        <a:pt x="144" y="54"/>
                      </a:lnTo>
                      <a:lnTo>
                        <a:pt x="143" y="53"/>
                      </a:lnTo>
                      <a:lnTo>
                        <a:pt x="142" y="52"/>
                      </a:lnTo>
                      <a:lnTo>
                        <a:pt x="141" y="51"/>
                      </a:lnTo>
                      <a:lnTo>
                        <a:pt x="140" y="50"/>
                      </a:lnTo>
                      <a:lnTo>
                        <a:pt x="139" y="49"/>
                      </a:lnTo>
                      <a:lnTo>
                        <a:pt x="138" y="48"/>
                      </a:lnTo>
                      <a:lnTo>
                        <a:pt x="136" y="48"/>
                      </a:lnTo>
                      <a:lnTo>
                        <a:pt x="135" y="48"/>
                      </a:lnTo>
                      <a:lnTo>
                        <a:pt x="92" y="48"/>
                      </a:lnTo>
                      <a:lnTo>
                        <a:pt x="83" y="33"/>
                      </a:lnTo>
                      <a:lnTo>
                        <a:pt x="84" y="31"/>
                      </a:lnTo>
                      <a:lnTo>
                        <a:pt x="85" y="29"/>
                      </a:lnTo>
                      <a:lnTo>
                        <a:pt x="85" y="27"/>
                      </a:lnTo>
                      <a:lnTo>
                        <a:pt x="85" y="25"/>
                      </a:lnTo>
                      <a:lnTo>
                        <a:pt x="85" y="23"/>
                      </a:lnTo>
                      <a:lnTo>
                        <a:pt x="85" y="21"/>
                      </a:lnTo>
                      <a:lnTo>
                        <a:pt x="85" y="18"/>
                      </a:lnTo>
                      <a:lnTo>
                        <a:pt x="85" y="16"/>
                      </a:lnTo>
                      <a:lnTo>
                        <a:pt x="84" y="14"/>
                      </a:lnTo>
                      <a:lnTo>
                        <a:pt x="84" y="13"/>
                      </a:lnTo>
                      <a:lnTo>
                        <a:pt x="83" y="11"/>
                      </a:lnTo>
                      <a:lnTo>
                        <a:pt x="82" y="10"/>
                      </a:lnTo>
                      <a:lnTo>
                        <a:pt x="80" y="8"/>
                      </a:lnTo>
                      <a:lnTo>
                        <a:pt x="79" y="7"/>
                      </a:lnTo>
                      <a:lnTo>
                        <a:pt x="77" y="5"/>
                      </a:lnTo>
                      <a:lnTo>
                        <a:pt x="76" y="4"/>
                      </a:lnTo>
                      <a:lnTo>
                        <a:pt x="74" y="3"/>
                      </a:lnTo>
                      <a:lnTo>
                        <a:pt x="72" y="2"/>
                      </a:lnTo>
                      <a:lnTo>
                        <a:pt x="70" y="1"/>
                      </a:lnTo>
                      <a:lnTo>
                        <a:pt x="67" y="1"/>
                      </a:lnTo>
                      <a:lnTo>
                        <a:pt x="65" y="0"/>
                      </a:lnTo>
                      <a:lnTo>
                        <a:pt x="63" y="0"/>
                      </a:lnTo>
                      <a:lnTo>
                        <a:pt x="61" y="0"/>
                      </a:lnTo>
                      <a:lnTo>
                        <a:pt x="59" y="0"/>
                      </a:lnTo>
                      <a:lnTo>
                        <a:pt x="56" y="1"/>
                      </a:lnTo>
                      <a:lnTo>
                        <a:pt x="54" y="1"/>
                      </a:lnTo>
                      <a:lnTo>
                        <a:pt x="52" y="2"/>
                      </a:lnTo>
                      <a:lnTo>
                        <a:pt x="50" y="3"/>
                      </a:lnTo>
                      <a:lnTo>
                        <a:pt x="47" y="5"/>
                      </a:lnTo>
                      <a:lnTo>
                        <a:pt x="46" y="7"/>
                      </a:lnTo>
                      <a:lnTo>
                        <a:pt x="44" y="8"/>
                      </a:lnTo>
                      <a:lnTo>
                        <a:pt x="43" y="10"/>
                      </a:lnTo>
                      <a:lnTo>
                        <a:pt x="41" y="12"/>
                      </a:lnTo>
                      <a:lnTo>
                        <a:pt x="40" y="14"/>
                      </a:lnTo>
                      <a:lnTo>
                        <a:pt x="39" y="17"/>
                      </a:lnTo>
                    </a:path>
                  </a:pathLst>
                </a:custGeom>
                <a:solidFill>
                  <a:srgbClr val="F39FD1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16699" name="Freeform 27"/>
              <p:cNvSpPr>
                <a:spLocks/>
              </p:cNvSpPr>
              <p:nvPr/>
            </p:nvSpPr>
            <p:spPr bwMode="auto">
              <a:xfrm>
                <a:off x="1756" y="1468"/>
                <a:ext cx="186" cy="306"/>
              </a:xfrm>
              <a:custGeom>
                <a:avLst/>
                <a:gdLst/>
                <a:ahLst/>
                <a:cxnLst>
                  <a:cxn ang="0">
                    <a:pos x="208" y="276"/>
                  </a:cxn>
                  <a:cxn ang="0">
                    <a:pos x="192" y="276"/>
                  </a:cxn>
                  <a:cxn ang="0">
                    <a:pos x="165" y="241"/>
                  </a:cxn>
                  <a:cxn ang="0">
                    <a:pos x="127" y="177"/>
                  </a:cxn>
                  <a:cxn ang="0">
                    <a:pos x="116" y="149"/>
                  </a:cxn>
                  <a:cxn ang="0">
                    <a:pos x="119" y="129"/>
                  </a:cxn>
                  <a:cxn ang="0">
                    <a:pos x="128" y="125"/>
                  </a:cxn>
                  <a:cxn ang="0">
                    <a:pos x="143" y="135"/>
                  </a:cxn>
                  <a:cxn ang="0">
                    <a:pos x="162" y="147"/>
                  </a:cxn>
                  <a:cxn ang="0">
                    <a:pos x="171" y="147"/>
                  </a:cxn>
                  <a:cxn ang="0">
                    <a:pos x="173" y="141"/>
                  </a:cxn>
                  <a:cxn ang="0">
                    <a:pos x="164" y="129"/>
                  </a:cxn>
                  <a:cxn ang="0">
                    <a:pos x="141" y="113"/>
                  </a:cxn>
                  <a:cxn ang="0">
                    <a:pos x="132" y="91"/>
                  </a:cxn>
                  <a:cxn ang="0">
                    <a:pos x="128" y="72"/>
                  </a:cxn>
                  <a:cxn ang="0">
                    <a:pos x="118" y="59"/>
                  </a:cxn>
                  <a:cxn ang="0">
                    <a:pos x="114" y="50"/>
                  </a:cxn>
                  <a:cxn ang="0">
                    <a:pos x="119" y="38"/>
                  </a:cxn>
                  <a:cxn ang="0">
                    <a:pos x="124" y="25"/>
                  </a:cxn>
                  <a:cxn ang="0">
                    <a:pos x="120" y="9"/>
                  </a:cxn>
                  <a:cxn ang="0">
                    <a:pos x="110" y="1"/>
                  </a:cxn>
                  <a:cxn ang="0">
                    <a:pos x="94" y="3"/>
                  </a:cxn>
                  <a:cxn ang="0">
                    <a:pos x="88" y="13"/>
                  </a:cxn>
                  <a:cxn ang="0">
                    <a:pos x="88" y="24"/>
                  </a:cxn>
                  <a:cxn ang="0">
                    <a:pos x="92" y="37"/>
                  </a:cxn>
                  <a:cxn ang="0">
                    <a:pos x="92" y="49"/>
                  </a:cxn>
                  <a:cxn ang="0">
                    <a:pos x="81" y="59"/>
                  </a:cxn>
                  <a:cxn ang="0">
                    <a:pos x="68" y="67"/>
                  </a:cxn>
                  <a:cxn ang="0">
                    <a:pos x="58" y="79"/>
                  </a:cxn>
                  <a:cxn ang="0">
                    <a:pos x="48" y="104"/>
                  </a:cxn>
                  <a:cxn ang="0">
                    <a:pos x="43" y="128"/>
                  </a:cxn>
                  <a:cxn ang="0">
                    <a:pos x="42" y="153"/>
                  </a:cxn>
                  <a:cxn ang="0">
                    <a:pos x="43" y="166"/>
                  </a:cxn>
                  <a:cxn ang="0">
                    <a:pos x="51" y="170"/>
                  </a:cxn>
                  <a:cxn ang="0">
                    <a:pos x="55" y="166"/>
                  </a:cxn>
                  <a:cxn ang="0">
                    <a:pos x="55" y="139"/>
                  </a:cxn>
                  <a:cxn ang="0">
                    <a:pos x="58" y="122"/>
                  </a:cxn>
                  <a:cxn ang="0">
                    <a:pos x="67" y="114"/>
                  </a:cxn>
                  <a:cxn ang="0">
                    <a:pos x="73" y="120"/>
                  </a:cxn>
                  <a:cxn ang="0">
                    <a:pos x="71" y="147"/>
                  </a:cxn>
                  <a:cxn ang="0">
                    <a:pos x="64" y="175"/>
                  </a:cxn>
                  <a:cxn ang="0">
                    <a:pos x="55" y="206"/>
                  </a:cxn>
                  <a:cxn ang="0">
                    <a:pos x="34" y="237"/>
                  </a:cxn>
                  <a:cxn ang="0">
                    <a:pos x="8" y="268"/>
                  </a:cxn>
                  <a:cxn ang="0">
                    <a:pos x="0" y="285"/>
                  </a:cxn>
                  <a:cxn ang="0">
                    <a:pos x="20" y="305"/>
                  </a:cxn>
                  <a:cxn ang="0">
                    <a:pos x="34" y="302"/>
                  </a:cxn>
                  <a:cxn ang="0">
                    <a:pos x="24" y="289"/>
                  </a:cxn>
                  <a:cxn ang="0">
                    <a:pos x="31" y="272"/>
                  </a:cxn>
                  <a:cxn ang="0">
                    <a:pos x="64" y="234"/>
                  </a:cxn>
                  <a:cxn ang="0">
                    <a:pos x="88" y="206"/>
                  </a:cxn>
                  <a:cxn ang="0">
                    <a:pos x="99" y="200"/>
                  </a:cxn>
                  <a:cxn ang="0">
                    <a:pos x="114" y="209"/>
                  </a:cxn>
                  <a:cxn ang="0">
                    <a:pos x="148" y="255"/>
                  </a:cxn>
                  <a:cxn ang="0">
                    <a:pos x="175" y="294"/>
                  </a:cxn>
                  <a:cxn ang="0">
                    <a:pos x="186" y="297"/>
                  </a:cxn>
                  <a:cxn ang="0">
                    <a:pos x="200" y="287"/>
                  </a:cxn>
                </a:cxnLst>
                <a:rect l="0" t="0" r="r" b="b"/>
                <a:pathLst>
                  <a:path w="209" h="306">
                    <a:moveTo>
                      <a:pt x="207" y="281"/>
                    </a:moveTo>
                    <a:lnTo>
                      <a:pt x="208" y="276"/>
                    </a:lnTo>
                    <a:lnTo>
                      <a:pt x="200" y="277"/>
                    </a:lnTo>
                    <a:lnTo>
                      <a:pt x="192" y="276"/>
                    </a:lnTo>
                    <a:lnTo>
                      <a:pt x="182" y="268"/>
                    </a:lnTo>
                    <a:lnTo>
                      <a:pt x="165" y="241"/>
                    </a:lnTo>
                    <a:lnTo>
                      <a:pt x="140" y="200"/>
                    </a:lnTo>
                    <a:lnTo>
                      <a:pt x="127" y="177"/>
                    </a:lnTo>
                    <a:lnTo>
                      <a:pt x="118" y="159"/>
                    </a:lnTo>
                    <a:lnTo>
                      <a:pt x="116" y="149"/>
                    </a:lnTo>
                    <a:lnTo>
                      <a:pt x="116" y="137"/>
                    </a:lnTo>
                    <a:lnTo>
                      <a:pt x="119" y="129"/>
                    </a:lnTo>
                    <a:lnTo>
                      <a:pt x="124" y="125"/>
                    </a:lnTo>
                    <a:lnTo>
                      <a:pt x="128" y="125"/>
                    </a:lnTo>
                    <a:lnTo>
                      <a:pt x="133" y="128"/>
                    </a:lnTo>
                    <a:lnTo>
                      <a:pt x="143" y="135"/>
                    </a:lnTo>
                    <a:lnTo>
                      <a:pt x="154" y="143"/>
                    </a:lnTo>
                    <a:lnTo>
                      <a:pt x="162" y="147"/>
                    </a:lnTo>
                    <a:lnTo>
                      <a:pt x="167" y="149"/>
                    </a:lnTo>
                    <a:lnTo>
                      <a:pt x="171" y="147"/>
                    </a:lnTo>
                    <a:lnTo>
                      <a:pt x="174" y="143"/>
                    </a:lnTo>
                    <a:lnTo>
                      <a:pt x="173" y="141"/>
                    </a:lnTo>
                    <a:lnTo>
                      <a:pt x="171" y="137"/>
                    </a:lnTo>
                    <a:lnTo>
                      <a:pt x="164" y="129"/>
                    </a:lnTo>
                    <a:lnTo>
                      <a:pt x="149" y="120"/>
                    </a:lnTo>
                    <a:lnTo>
                      <a:pt x="141" y="113"/>
                    </a:lnTo>
                    <a:lnTo>
                      <a:pt x="136" y="104"/>
                    </a:lnTo>
                    <a:lnTo>
                      <a:pt x="132" y="91"/>
                    </a:lnTo>
                    <a:lnTo>
                      <a:pt x="131" y="78"/>
                    </a:lnTo>
                    <a:lnTo>
                      <a:pt x="128" y="72"/>
                    </a:lnTo>
                    <a:lnTo>
                      <a:pt x="124" y="66"/>
                    </a:lnTo>
                    <a:lnTo>
                      <a:pt x="118" y="59"/>
                    </a:lnTo>
                    <a:lnTo>
                      <a:pt x="114" y="55"/>
                    </a:lnTo>
                    <a:lnTo>
                      <a:pt x="114" y="50"/>
                    </a:lnTo>
                    <a:lnTo>
                      <a:pt x="116" y="42"/>
                    </a:lnTo>
                    <a:lnTo>
                      <a:pt x="119" y="38"/>
                    </a:lnTo>
                    <a:lnTo>
                      <a:pt x="122" y="33"/>
                    </a:lnTo>
                    <a:lnTo>
                      <a:pt x="124" y="25"/>
                    </a:lnTo>
                    <a:lnTo>
                      <a:pt x="122" y="16"/>
                    </a:lnTo>
                    <a:lnTo>
                      <a:pt x="120" y="9"/>
                    </a:lnTo>
                    <a:lnTo>
                      <a:pt x="116" y="4"/>
                    </a:lnTo>
                    <a:lnTo>
                      <a:pt x="110" y="1"/>
                    </a:lnTo>
                    <a:lnTo>
                      <a:pt x="101" y="0"/>
                    </a:lnTo>
                    <a:lnTo>
                      <a:pt x="94" y="3"/>
                    </a:lnTo>
                    <a:lnTo>
                      <a:pt x="90" y="7"/>
                    </a:lnTo>
                    <a:lnTo>
                      <a:pt x="88" y="13"/>
                    </a:lnTo>
                    <a:lnTo>
                      <a:pt x="86" y="18"/>
                    </a:lnTo>
                    <a:lnTo>
                      <a:pt x="88" y="24"/>
                    </a:lnTo>
                    <a:lnTo>
                      <a:pt x="90" y="32"/>
                    </a:lnTo>
                    <a:lnTo>
                      <a:pt x="92" y="37"/>
                    </a:lnTo>
                    <a:lnTo>
                      <a:pt x="93" y="42"/>
                    </a:lnTo>
                    <a:lnTo>
                      <a:pt x="92" y="49"/>
                    </a:lnTo>
                    <a:lnTo>
                      <a:pt x="88" y="54"/>
                    </a:lnTo>
                    <a:lnTo>
                      <a:pt x="81" y="59"/>
                    </a:lnTo>
                    <a:lnTo>
                      <a:pt x="73" y="63"/>
                    </a:lnTo>
                    <a:lnTo>
                      <a:pt x="68" y="67"/>
                    </a:lnTo>
                    <a:lnTo>
                      <a:pt x="63" y="72"/>
                    </a:lnTo>
                    <a:lnTo>
                      <a:pt x="58" y="79"/>
                    </a:lnTo>
                    <a:lnTo>
                      <a:pt x="52" y="91"/>
                    </a:lnTo>
                    <a:lnTo>
                      <a:pt x="48" y="104"/>
                    </a:lnTo>
                    <a:lnTo>
                      <a:pt x="44" y="114"/>
                    </a:lnTo>
                    <a:lnTo>
                      <a:pt x="43" y="128"/>
                    </a:lnTo>
                    <a:lnTo>
                      <a:pt x="42" y="143"/>
                    </a:lnTo>
                    <a:lnTo>
                      <a:pt x="42" y="153"/>
                    </a:lnTo>
                    <a:lnTo>
                      <a:pt x="42" y="160"/>
                    </a:lnTo>
                    <a:lnTo>
                      <a:pt x="43" y="166"/>
                    </a:lnTo>
                    <a:lnTo>
                      <a:pt x="46" y="168"/>
                    </a:lnTo>
                    <a:lnTo>
                      <a:pt x="51" y="170"/>
                    </a:lnTo>
                    <a:lnTo>
                      <a:pt x="54" y="168"/>
                    </a:lnTo>
                    <a:lnTo>
                      <a:pt x="55" y="166"/>
                    </a:lnTo>
                    <a:lnTo>
                      <a:pt x="55" y="155"/>
                    </a:lnTo>
                    <a:lnTo>
                      <a:pt x="55" y="139"/>
                    </a:lnTo>
                    <a:lnTo>
                      <a:pt x="56" y="129"/>
                    </a:lnTo>
                    <a:lnTo>
                      <a:pt x="58" y="122"/>
                    </a:lnTo>
                    <a:lnTo>
                      <a:pt x="61" y="116"/>
                    </a:lnTo>
                    <a:lnTo>
                      <a:pt x="67" y="114"/>
                    </a:lnTo>
                    <a:lnTo>
                      <a:pt x="72" y="116"/>
                    </a:lnTo>
                    <a:lnTo>
                      <a:pt x="73" y="120"/>
                    </a:lnTo>
                    <a:lnTo>
                      <a:pt x="72" y="131"/>
                    </a:lnTo>
                    <a:lnTo>
                      <a:pt x="71" y="147"/>
                    </a:lnTo>
                    <a:lnTo>
                      <a:pt x="68" y="162"/>
                    </a:lnTo>
                    <a:lnTo>
                      <a:pt x="64" y="175"/>
                    </a:lnTo>
                    <a:lnTo>
                      <a:pt x="60" y="192"/>
                    </a:lnTo>
                    <a:lnTo>
                      <a:pt x="55" y="206"/>
                    </a:lnTo>
                    <a:lnTo>
                      <a:pt x="43" y="225"/>
                    </a:lnTo>
                    <a:lnTo>
                      <a:pt x="34" y="237"/>
                    </a:lnTo>
                    <a:lnTo>
                      <a:pt x="18" y="255"/>
                    </a:lnTo>
                    <a:lnTo>
                      <a:pt x="8" y="268"/>
                    </a:lnTo>
                    <a:lnTo>
                      <a:pt x="0" y="280"/>
                    </a:lnTo>
                    <a:lnTo>
                      <a:pt x="0" y="285"/>
                    </a:lnTo>
                    <a:lnTo>
                      <a:pt x="8" y="294"/>
                    </a:lnTo>
                    <a:lnTo>
                      <a:pt x="20" y="305"/>
                    </a:lnTo>
                    <a:lnTo>
                      <a:pt x="31" y="305"/>
                    </a:lnTo>
                    <a:lnTo>
                      <a:pt x="34" y="302"/>
                    </a:lnTo>
                    <a:lnTo>
                      <a:pt x="29" y="296"/>
                    </a:lnTo>
                    <a:lnTo>
                      <a:pt x="24" y="289"/>
                    </a:lnTo>
                    <a:lnTo>
                      <a:pt x="24" y="284"/>
                    </a:lnTo>
                    <a:lnTo>
                      <a:pt x="31" y="272"/>
                    </a:lnTo>
                    <a:lnTo>
                      <a:pt x="44" y="259"/>
                    </a:lnTo>
                    <a:lnTo>
                      <a:pt x="64" y="234"/>
                    </a:lnTo>
                    <a:lnTo>
                      <a:pt x="81" y="213"/>
                    </a:lnTo>
                    <a:lnTo>
                      <a:pt x="88" y="206"/>
                    </a:lnTo>
                    <a:lnTo>
                      <a:pt x="92" y="201"/>
                    </a:lnTo>
                    <a:lnTo>
                      <a:pt x="99" y="200"/>
                    </a:lnTo>
                    <a:lnTo>
                      <a:pt x="106" y="204"/>
                    </a:lnTo>
                    <a:lnTo>
                      <a:pt x="114" y="209"/>
                    </a:lnTo>
                    <a:lnTo>
                      <a:pt x="130" y="230"/>
                    </a:lnTo>
                    <a:lnTo>
                      <a:pt x="148" y="255"/>
                    </a:lnTo>
                    <a:lnTo>
                      <a:pt x="165" y="280"/>
                    </a:lnTo>
                    <a:lnTo>
                      <a:pt x="175" y="294"/>
                    </a:lnTo>
                    <a:lnTo>
                      <a:pt x="179" y="297"/>
                    </a:lnTo>
                    <a:lnTo>
                      <a:pt x="186" y="297"/>
                    </a:lnTo>
                    <a:lnTo>
                      <a:pt x="192" y="292"/>
                    </a:lnTo>
                    <a:lnTo>
                      <a:pt x="200" y="287"/>
                    </a:lnTo>
                    <a:lnTo>
                      <a:pt x="207" y="281"/>
                    </a:lnTo>
                  </a:path>
                </a:pathLst>
              </a:custGeom>
              <a:solidFill>
                <a:srgbClr val="CECECE"/>
              </a:solidFill>
              <a:ln w="254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" name="Group 28"/>
              <p:cNvGrpSpPr>
                <a:grpSpLocks/>
              </p:cNvGrpSpPr>
              <p:nvPr/>
            </p:nvGrpSpPr>
            <p:grpSpPr bwMode="auto">
              <a:xfrm>
                <a:off x="1232" y="1458"/>
                <a:ext cx="241" cy="326"/>
                <a:chOff x="1386" y="1458"/>
                <a:chExt cx="271" cy="326"/>
              </a:xfrm>
            </p:grpSpPr>
            <p:grpSp>
              <p:nvGrpSpPr>
                <p:cNvPr id="8" name="Group 29"/>
                <p:cNvGrpSpPr>
                  <a:grpSpLocks/>
                </p:cNvGrpSpPr>
                <p:nvPr/>
              </p:nvGrpSpPr>
              <p:grpSpPr bwMode="auto">
                <a:xfrm>
                  <a:off x="1386" y="1458"/>
                  <a:ext cx="271" cy="326"/>
                  <a:chOff x="1386" y="1458"/>
                  <a:chExt cx="271" cy="326"/>
                </a:xfrm>
              </p:grpSpPr>
              <p:sp>
                <p:nvSpPr>
                  <p:cNvPr id="2716702" name="AutoShape 30"/>
                  <p:cNvSpPr>
                    <a:spLocks noChangeArrowheads="1"/>
                  </p:cNvSpPr>
                  <p:nvPr/>
                </p:nvSpPr>
                <p:spPr bwMode="auto">
                  <a:xfrm>
                    <a:off x="1386" y="1510"/>
                    <a:ext cx="271" cy="274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16703" name="AutoShape 31"/>
                  <p:cNvSpPr>
                    <a:spLocks noChangeArrowheads="1"/>
                  </p:cNvSpPr>
                  <p:nvPr/>
                </p:nvSpPr>
                <p:spPr bwMode="auto">
                  <a:xfrm>
                    <a:off x="1450" y="1458"/>
                    <a:ext cx="207" cy="49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16704" name="Oval 32"/>
                <p:cNvSpPr>
                  <a:spLocks noChangeArrowheads="1"/>
                </p:cNvSpPr>
                <p:nvPr/>
              </p:nvSpPr>
              <p:spPr bwMode="auto">
                <a:xfrm>
                  <a:off x="1472" y="1486"/>
                  <a:ext cx="27" cy="8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6705" name="AutoShape 33"/>
                <p:cNvSpPr>
                  <a:spLocks noChangeArrowheads="1"/>
                </p:cNvSpPr>
                <p:nvPr/>
              </p:nvSpPr>
              <p:spPr bwMode="auto">
                <a:xfrm>
                  <a:off x="1418" y="1640"/>
                  <a:ext cx="145" cy="59"/>
                </a:xfrm>
                <a:prstGeom prst="octagon">
                  <a:avLst>
                    <a:gd name="adj" fmla="val 29282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9" name="Group 34"/>
            <p:cNvGrpSpPr>
              <a:grpSpLocks/>
            </p:cNvGrpSpPr>
            <p:nvPr/>
          </p:nvGrpSpPr>
          <p:grpSpPr bwMode="auto">
            <a:xfrm>
              <a:off x="3321050" y="3046413"/>
              <a:ext cx="1441450" cy="517525"/>
              <a:chOff x="2353" y="1795"/>
              <a:chExt cx="1022" cy="326"/>
            </a:xfrm>
          </p:grpSpPr>
          <p:grpSp>
            <p:nvGrpSpPr>
              <p:cNvPr id="10" name="Group 35"/>
              <p:cNvGrpSpPr>
                <a:grpSpLocks/>
              </p:cNvGrpSpPr>
              <p:nvPr/>
            </p:nvGrpSpPr>
            <p:grpSpPr bwMode="auto">
              <a:xfrm>
                <a:off x="2353" y="1795"/>
                <a:ext cx="217" cy="326"/>
                <a:chOff x="2353" y="1795"/>
                <a:chExt cx="217" cy="326"/>
              </a:xfrm>
            </p:grpSpPr>
            <p:sp>
              <p:nvSpPr>
                <p:cNvPr id="2716708" name="AutoShape 36"/>
                <p:cNvSpPr>
                  <a:spLocks noChangeArrowheads="1"/>
                </p:cNvSpPr>
                <p:nvPr/>
              </p:nvSpPr>
              <p:spPr bwMode="auto">
                <a:xfrm>
                  <a:off x="2353" y="1849"/>
                  <a:ext cx="217" cy="272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6709" name="AutoShape 37"/>
                <p:cNvSpPr>
                  <a:spLocks noChangeArrowheads="1"/>
                </p:cNvSpPr>
                <p:nvPr/>
              </p:nvSpPr>
              <p:spPr bwMode="auto">
                <a:xfrm>
                  <a:off x="2404" y="1795"/>
                  <a:ext cx="166" cy="49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6710" name="AutoShape 38"/>
                <p:cNvSpPr>
                  <a:spLocks noChangeArrowheads="1"/>
                </p:cNvSpPr>
                <p:nvPr/>
              </p:nvSpPr>
              <p:spPr bwMode="auto">
                <a:xfrm>
                  <a:off x="2396" y="1869"/>
                  <a:ext cx="111" cy="18"/>
                </a:xfrm>
                <a:prstGeom prst="parallelogram">
                  <a:avLst>
                    <a:gd name="adj" fmla="val 154138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39"/>
              <p:cNvGrpSpPr>
                <a:grpSpLocks/>
              </p:cNvGrpSpPr>
              <p:nvPr/>
            </p:nvGrpSpPr>
            <p:grpSpPr bwMode="auto">
              <a:xfrm>
                <a:off x="2897" y="1838"/>
                <a:ext cx="211" cy="270"/>
                <a:chOff x="2897" y="1838"/>
                <a:chExt cx="211" cy="270"/>
              </a:xfrm>
            </p:grpSpPr>
            <p:sp>
              <p:nvSpPr>
                <p:cNvPr id="2716712" name="Freeform 40"/>
                <p:cNvSpPr>
                  <a:spLocks/>
                </p:cNvSpPr>
                <p:nvPr/>
              </p:nvSpPr>
              <p:spPr bwMode="auto">
                <a:xfrm>
                  <a:off x="3033" y="1963"/>
                  <a:ext cx="64" cy="145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63" y="0"/>
                    </a:cxn>
                    <a:cxn ang="0">
                      <a:pos x="17" y="144"/>
                    </a:cxn>
                    <a:cxn ang="0">
                      <a:pos x="0" y="144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64" h="145">
                      <a:moveTo>
                        <a:pt x="46" y="0"/>
                      </a:moveTo>
                      <a:lnTo>
                        <a:pt x="63" y="0"/>
                      </a:lnTo>
                      <a:lnTo>
                        <a:pt x="17" y="144"/>
                      </a:lnTo>
                      <a:lnTo>
                        <a:pt x="0" y="144"/>
                      </a:lnTo>
                      <a:lnTo>
                        <a:pt x="46" y="0"/>
                      </a:lnTo>
                    </a:path>
                  </a:pathLst>
                </a:custGeom>
                <a:solidFill>
                  <a:srgbClr val="F39FD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6713" name="Rectangle 41"/>
                <p:cNvSpPr>
                  <a:spLocks noChangeArrowheads="1"/>
                </p:cNvSpPr>
                <p:nvPr/>
              </p:nvSpPr>
              <p:spPr bwMode="auto">
                <a:xfrm>
                  <a:off x="3028" y="1963"/>
                  <a:ext cx="80" cy="11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6714" name="Rectangle 42"/>
                <p:cNvSpPr>
                  <a:spLocks noChangeArrowheads="1"/>
                </p:cNvSpPr>
                <p:nvPr/>
              </p:nvSpPr>
              <p:spPr bwMode="auto">
                <a:xfrm>
                  <a:off x="3036" y="2022"/>
                  <a:ext cx="60" cy="14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6715" name="Rectangle 43"/>
                <p:cNvSpPr>
                  <a:spLocks noChangeArrowheads="1"/>
                </p:cNvSpPr>
                <p:nvPr/>
              </p:nvSpPr>
              <p:spPr bwMode="auto">
                <a:xfrm>
                  <a:off x="2898" y="2022"/>
                  <a:ext cx="78" cy="9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6716" name="Oval 44"/>
                <p:cNvSpPr>
                  <a:spLocks noChangeArrowheads="1"/>
                </p:cNvSpPr>
                <p:nvPr/>
              </p:nvSpPr>
              <p:spPr bwMode="auto">
                <a:xfrm>
                  <a:off x="2959" y="1838"/>
                  <a:ext cx="24" cy="27"/>
                </a:xfrm>
                <a:prstGeom prst="ellipse">
                  <a:avLst/>
                </a:prstGeom>
                <a:solidFill>
                  <a:srgbClr val="F39FD1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6717" name="Freeform 45"/>
                <p:cNvSpPr>
                  <a:spLocks/>
                </p:cNvSpPr>
                <p:nvPr/>
              </p:nvSpPr>
              <p:spPr bwMode="auto">
                <a:xfrm>
                  <a:off x="2897" y="1884"/>
                  <a:ext cx="144" cy="224"/>
                </a:xfrm>
                <a:custGeom>
                  <a:avLst/>
                  <a:gdLst/>
                  <a:ahLst/>
                  <a:cxnLst>
                    <a:cxn ang="0">
                      <a:pos x="1" y="103"/>
                    </a:cxn>
                    <a:cxn ang="0">
                      <a:pos x="1" y="106"/>
                    </a:cxn>
                    <a:cxn ang="0">
                      <a:pos x="0" y="110"/>
                    </a:cxn>
                    <a:cxn ang="0">
                      <a:pos x="0" y="113"/>
                    </a:cxn>
                    <a:cxn ang="0">
                      <a:pos x="1" y="117"/>
                    </a:cxn>
                    <a:cxn ang="0">
                      <a:pos x="3" y="120"/>
                    </a:cxn>
                    <a:cxn ang="0">
                      <a:pos x="6" y="123"/>
                    </a:cxn>
                    <a:cxn ang="0">
                      <a:pos x="9" y="125"/>
                    </a:cxn>
                    <a:cxn ang="0">
                      <a:pos x="11" y="126"/>
                    </a:cxn>
                    <a:cxn ang="0">
                      <a:pos x="15" y="126"/>
                    </a:cxn>
                    <a:cxn ang="0">
                      <a:pos x="93" y="223"/>
                    </a:cxn>
                    <a:cxn ang="0">
                      <a:pos x="118" y="107"/>
                    </a:cxn>
                    <a:cxn ang="0">
                      <a:pos x="117" y="105"/>
                    </a:cxn>
                    <a:cxn ang="0">
                      <a:pos x="116" y="103"/>
                    </a:cxn>
                    <a:cxn ang="0">
                      <a:pos x="114" y="101"/>
                    </a:cxn>
                    <a:cxn ang="0">
                      <a:pos x="112" y="99"/>
                    </a:cxn>
                    <a:cxn ang="0">
                      <a:pos x="110" y="98"/>
                    </a:cxn>
                    <a:cxn ang="0">
                      <a:pos x="107" y="97"/>
                    </a:cxn>
                    <a:cxn ang="0">
                      <a:pos x="104" y="97"/>
                    </a:cxn>
                    <a:cxn ang="0">
                      <a:pos x="102" y="97"/>
                    </a:cxn>
                    <a:cxn ang="0">
                      <a:pos x="69" y="57"/>
                    </a:cxn>
                    <a:cxn ang="0">
                      <a:pos x="133" y="70"/>
                    </a:cxn>
                    <a:cxn ang="0">
                      <a:pos x="135" y="70"/>
                    </a:cxn>
                    <a:cxn ang="0">
                      <a:pos x="137" y="69"/>
                    </a:cxn>
                    <a:cxn ang="0">
                      <a:pos x="140" y="67"/>
                    </a:cxn>
                    <a:cxn ang="0">
                      <a:pos x="142" y="65"/>
                    </a:cxn>
                    <a:cxn ang="0">
                      <a:pos x="142" y="62"/>
                    </a:cxn>
                    <a:cxn ang="0">
                      <a:pos x="143" y="59"/>
                    </a:cxn>
                    <a:cxn ang="0">
                      <a:pos x="142" y="56"/>
                    </a:cxn>
                    <a:cxn ang="0">
                      <a:pos x="141" y="53"/>
                    </a:cxn>
                    <a:cxn ang="0">
                      <a:pos x="139" y="51"/>
                    </a:cxn>
                    <a:cxn ang="0">
                      <a:pos x="137" y="49"/>
                    </a:cxn>
                    <a:cxn ang="0">
                      <a:pos x="134" y="49"/>
                    </a:cxn>
                    <a:cxn ang="0">
                      <a:pos x="91" y="49"/>
                    </a:cxn>
                    <a:cxn ang="0">
                      <a:pos x="83" y="32"/>
                    </a:cxn>
                    <a:cxn ang="0">
                      <a:pos x="84" y="28"/>
                    </a:cxn>
                    <a:cxn ang="0">
                      <a:pos x="84" y="23"/>
                    </a:cxn>
                    <a:cxn ang="0">
                      <a:pos x="84" y="18"/>
                    </a:cxn>
                    <a:cxn ang="0">
                      <a:pos x="83" y="14"/>
                    </a:cxn>
                    <a:cxn ang="0">
                      <a:pos x="82" y="11"/>
                    </a:cxn>
                    <a:cxn ang="0">
                      <a:pos x="79" y="8"/>
                    </a:cxn>
                    <a:cxn ang="0">
                      <a:pos x="76" y="5"/>
                    </a:cxn>
                    <a:cxn ang="0">
                      <a:pos x="73" y="3"/>
                    </a:cxn>
                    <a:cxn ang="0">
                      <a:pos x="69" y="1"/>
                    </a:cxn>
                    <a:cxn ang="0">
                      <a:pos x="64" y="0"/>
                    </a:cxn>
                    <a:cxn ang="0">
                      <a:pos x="60" y="0"/>
                    </a:cxn>
                    <a:cxn ang="0">
                      <a:pos x="56" y="1"/>
                    </a:cxn>
                    <a:cxn ang="0">
                      <a:pos x="51" y="2"/>
                    </a:cxn>
                    <a:cxn ang="0">
                      <a:pos x="47" y="5"/>
                    </a:cxn>
                    <a:cxn ang="0">
                      <a:pos x="43" y="9"/>
                    </a:cxn>
                    <a:cxn ang="0">
                      <a:pos x="41" y="12"/>
                    </a:cxn>
                    <a:cxn ang="0">
                      <a:pos x="39" y="17"/>
                    </a:cxn>
                  </a:cxnLst>
                  <a:rect l="0" t="0" r="r" b="b"/>
                  <a:pathLst>
                    <a:path w="144" h="224">
                      <a:moveTo>
                        <a:pt x="39" y="17"/>
                      </a:moveTo>
                      <a:lnTo>
                        <a:pt x="1" y="103"/>
                      </a:lnTo>
                      <a:lnTo>
                        <a:pt x="1" y="105"/>
                      </a:lnTo>
                      <a:lnTo>
                        <a:pt x="1" y="106"/>
                      </a:lnTo>
                      <a:lnTo>
                        <a:pt x="0" y="107"/>
                      </a:lnTo>
                      <a:lnTo>
                        <a:pt x="0" y="110"/>
                      </a:lnTo>
                      <a:lnTo>
                        <a:pt x="0" y="111"/>
                      </a:lnTo>
                      <a:lnTo>
                        <a:pt x="0" y="113"/>
                      </a:lnTo>
                      <a:lnTo>
                        <a:pt x="1" y="115"/>
                      </a:lnTo>
                      <a:lnTo>
                        <a:pt x="1" y="117"/>
                      </a:lnTo>
                      <a:lnTo>
                        <a:pt x="2" y="118"/>
                      </a:lnTo>
                      <a:lnTo>
                        <a:pt x="3" y="120"/>
                      </a:lnTo>
                      <a:lnTo>
                        <a:pt x="4" y="122"/>
                      </a:lnTo>
                      <a:lnTo>
                        <a:pt x="6" y="123"/>
                      </a:lnTo>
                      <a:lnTo>
                        <a:pt x="8" y="124"/>
                      </a:lnTo>
                      <a:lnTo>
                        <a:pt x="9" y="125"/>
                      </a:lnTo>
                      <a:lnTo>
                        <a:pt x="10" y="125"/>
                      </a:lnTo>
                      <a:lnTo>
                        <a:pt x="11" y="126"/>
                      </a:lnTo>
                      <a:lnTo>
                        <a:pt x="13" y="126"/>
                      </a:lnTo>
                      <a:lnTo>
                        <a:pt x="15" y="126"/>
                      </a:lnTo>
                      <a:lnTo>
                        <a:pt x="93" y="126"/>
                      </a:lnTo>
                      <a:lnTo>
                        <a:pt x="93" y="223"/>
                      </a:lnTo>
                      <a:lnTo>
                        <a:pt x="118" y="223"/>
                      </a:lnTo>
                      <a:lnTo>
                        <a:pt x="118" y="107"/>
                      </a:lnTo>
                      <a:lnTo>
                        <a:pt x="118" y="106"/>
                      </a:lnTo>
                      <a:lnTo>
                        <a:pt x="117" y="105"/>
                      </a:lnTo>
                      <a:lnTo>
                        <a:pt x="117" y="103"/>
                      </a:lnTo>
                      <a:lnTo>
                        <a:pt x="116" y="103"/>
                      </a:lnTo>
                      <a:lnTo>
                        <a:pt x="116" y="102"/>
                      </a:lnTo>
                      <a:lnTo>
                        <a:pt x="114" y="101"/>
                      </a:lnTo>
                      <a:lnTo>
                        <a:pt x="114" y="100"/>
                      </a:lnTo>
                      <a:lnTo>
                        <a:pt x="112" y="99"/>
                      </a:lnTo>
                      <a:lnTo>
                        <a:pt x="111" y="99"/>
                      </a:lnTo>
                      <a:lnTo>
                        <a:pt x="110" y="98"/>
                      </a:lnTo>
                      <a:lnTo>
                        <a:pt x="109" y="98"/>
                      </a:lnTo>
                      <a:lnTo>
                        <a:pt x="107" y="97"/>
                      </a:lnTo>
                      <a:lnTo>
                        <a:pt x="105" y="97"/>
                      </a:lnTo>
                      <a:lnTo>
                        <a:pt x="104" y="97"/>
                      </a:lnTo>
                      <a:lnTo>
                        <a:pt x="103" y="97"/>
                      </a:lnTo>
                      <a:lnTo>
                        <a:pt x="102" y="97"/>
                      </a:lnTo>
                      <a:lnTo>
                        <a:pt x="56" y="95"/>
                      </a:lnTo>
                      <a:lnTo>
                        <a:pt x="69" y="57"/>
                      </a:lnTo>
                      <a:lnTo>
                        <a:pt x="78" y="70"/>
                      </a:lnTo>
                      <a:lnTo>
                        <a:pt x="133" y="70"/>
                      </a:lnTo>
                      <a:lnTo>
                        <a:pt x="134" y="70"/>
                      </a:lnTo>
                      <a:lnTo>
                        <a:pt x="135" y="70"/>
                      </a:lnTo>
                      <a:lnTo>
                        <a:pt x="137" y="69"/>
                      </a:lnTo>
                      <a:lnTo>
                        <a:pt x="137" y="69"/>
                      </a:lnTo>
                      <a:lnTo>
                        <a:pt x="139" y="68"/>
                      </a:lnTo>
                      <a:lnTo>
                        <a:pt x="140" y="67"/>
                      </a:lnTo>
                      <a:lnTo>
                        <a:pt x="140" y="66"/>
                      </a:lnTo>
                      <a:lnTo>
                        <a:pt x="142" y="65"/>
                      </a:lnTo>
                      <a:lnTo>
                        <a:pt x="142" y="64"/>
                      </a:lnTo>
                      <a:lnTo>
                        <a:pt x="142" y="62"/>
                      </a:lnTo>
                      <a:lnTo>
                        <a:pt x="143" y="61"/>
                      </a:lnTo>
                      <a:lnTo>
                        <a:pt x="143" y="59"/>
                      </a:lnTo>
                      <a:lnTo>
                        <a:pt x="143" y="57"/>
                      </a:lnTo>
                      <a:lnTo>
                        <a:pt x="142" y="56"/>
                      </a:lnTo>
                      <a:lnTo>
                        <a:pt x="142" y="55"/>
                      </a:lnTo>
                      <a:lnTo>
                        <a:pt x="141" y="53"/>
                      </a:lnTo>
                      <a:lnTo>
                        <a:pt x="140" y="52"/>
                      </a:lnTo>
                      <a:lnTo>
                        <a:pt x="139" y="51"/>
                      </a:lnTo>
                      <a:lnTo>
                        <a:pt x="138" y="50"/>
                      </a:lnTo>
                      <a:lnTo>
                        <a:pt x="137" y="49"/>
                      </a:lnTo>
                      <a:lnTo>
                        <a:pt x="136" y="49"/>
                      </a:lnTo>
                      <a:lnTo>
                        <a:pt x="134" y="49"/>
                      </a:lnTo>
                      <a:lnTo>
                        <a:pt x="133" y="49"/>
                      </a:lnTo>
                      <a:lnTo>
                        <a:pt x="91" y="49"/>
                      </a:lnTo>
                      <a:lnTo>
                        <a:pt x="82" y="33"/>
                      </a:lnTo>
                      <a:lnTo>
                        <a:pt x="83" y="32"/>
                      </a:lnTo>
                      <a:lnTo>
                        <a:pt x="84" y="30"/>
                      </a:lnTo>
                      <a:lnTo>
                        <a:pt x="84" y="28"/>
                      </a:lnTo>
                      <a:lnTo>
                        <a:pt x="84" y="26"/>
                      </a:lnTo>
                      <a:lnTo>
                        <a:pt x="84" y="23"/>
                      </a:lnTo>
                      <a:lnTo>
                        <a:pt x="84" y="21"/>
                      </a:lnTo>
                      <a:lnTo>
                        <a:pt x="84" y="18"/>
                      </a:lnTo>
                      <a:lnTo>
                        <a:pt x="84" y="16"/>
                      </a:lnTo>
                      <a:lnTo>
                        <a:pt x="83" y="14"/>
                      </a:lnTo>
                      <a:lnTo>
                        <a:pt x="82" y="13"/>
                      </a:lnTo>
                      <a:lnTo>
                        <a:pt x="82" y="11"/>
                      </a:lnTo>
                      <a:lnTo>
                        <a:pt x="80" y="10"/>
                      </a:lnTo>
                      <a:lnTo>
                        <a:pt x="79" y="8"/>
                      </a:lnTo>
                      <a:lnTo>
                        <a:pt x="78" y="7"/>
                      </a:lnTo>
                      <a:lnTo>
                        <a:pt x="76" y="5"/>
                      </a:lnTo>
                      <a:lnTo>
                        <a:pt x="75" y="4"/>
                      </a:lnTo>
                      <a:lnTo>
                        <a:pt x="73" y="3"/>
                      </a:lnTo>
                      <a:lnTo>
                        <a:pt x="71" y="2"/>
                      </a:lnTo>
                      <a:lnTo>
                        <a:pt x="69" y="1"/>
                      </a:lnTo>
                      <a:lnTo>
                        <a:pt x="66" y="1"/>
                      </a:lnTo>
                      <a:lnTo>
                        <a:pt x="64" y="0"/>
                      </a:lnTo>
                      <a:lnTo>
                        <a:pt x="63" y="0"/>
                      </a:lnTo>
                      <a:lnTo>
                        <a:pt x="60" y="0"/>
                      </a:lnTo>
                      <a:lnTo>
                        <a:pt x="58" y="0"/>
                      </a:lnTo>
                      <a:lnTo>
                        <a:pt x="56" y="1"/>
                      </a:lnTo>
                      <a:lnTo>
                        <a:pt x="54" y="1"/>
                      </a:lnTo>
                      <a:lnTo>
                        <a:pt x="51" y="2"/>
                      </a:lnTo>
                      <a:lnTo>
                        <a:pt x="49" y="3"/>
                      </a:lnTo>
                      <a:lnTo>
                        <a:pt x="47" y="5"/>
                      </a:lnTo>
                      <a:lnTo>
                        <a:pt x="45" y="7"/>
                      </a:lnTo>
                      <a:lnTo>
                        <a:pt x="43" y="9"/>
                      </a:lnTo>
                      <a:lnTo>
                        <a:pt x="42" y="10"/>
                      </a:lnTo>
                      <a:lnTo>
                        <a:pt x="41" y="12"/>
                      </a:lnTo>
                      <a:lnTo>
                        <a:pt x="40" y="14"/>
                      </a:lnTo>
                      <a:lnTo>
                        <a:pt x="39" y="17"/>
                      </a:lnTo>
                    </a:path>
                  </a:pathLst>
                </a:custGeom>
                <a:solidFill>
                  <a:srgbClr val="F39FD1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16718" name="Freeform 46"/>
              <p:cNvSpPr>
                <a:spLocks/>
              </p:cNvSpPr>
              <p:nvPr/>
            </p:nvSpPr>
            <p:spPr bwMode="auto">
              <a:xfrm>
                <a:off x="3166" y="1805"/>
                <a:ext cx="209" cy="308"/>
              </a:xfrm>
              <a:custGeom>
                <a:avLst/>
                <a:gdLst/>
                <a:ahLst/>
                <a:cxnLst>
                  <a:cxn ang="0">
                    <a:pos x="208" y="278"/>
                  </a:cxn>
                  <a:cxn ang="0">
                    <a:pos x="192" y="278"/>
                  </a:cxn>
                  <a:cxn ang="0">
                    <a:pos x="165" y="242"/>
                  </a:cxn>
                  <a:cxn ang="0">
                    <a:pos x="127" y="179"/>
                  </a:cxn>
                  <a:cxn ang="0">
                    <a:pos x="116" y="150"/>
                  </a:cxn>
                  <a:cxn ang="0">
                    <a:pos x="119" y="130"/>
                  </a:cxn>
                  <a:cxn ang="0">
                    <a:pos x="128" y="126"/>
                  </a:cxn>
                  <a:cxn ang="0">
                    <a:pos x="143" y="136"/>
                  </a:cxn>
                  <a:cxn ang="0">
                    <a:pos x="162" y="148"/>
                  </a:cxn>
                  <a:cxn ang="0">
                    <a:pos x="171" y="148"/>
                  </a:cxn>
                  <a:cxn ang="0">
                    <a:pos x="173" y="142"/>
                  </a:cxn>
                  <a:cxn ang="0">
                    <a:pos x="164" y="130"/>
                  </a:cxn>
                  <a:cxn ang="0">
                    <a:pos x="141" y="114"/>
                  </a:cxn>
                  <a:cxn ang="0">
                    <a:pos x="132" y="91"/>
                  </a:cxn>
                  <a:cxn ang="0">
                    <a:pos x="128" y="73"/>
                  </a:cxn>
                  <a:cxn ang="0">
                    <a:pos x="118" y="60"/>
                  </a:cxn>
                  <a:cxn ang="0">
                    <a:pos x="114" y="50"/>
                  </a:cxn>
                  <a:cxn ang="0">
                    <a:pos x="119" y="38"/>
                  </a:cxn>
                  <a:cxn ang="0">
                    <a:pos x="124" y="25"/>
                  </a:cxn>
                  <a:cxn ang="0">
                    <a:pos x="120" y="9"/>
                  </a:cxn>
                  <a:cxn ang="0">
                    <a:pos x="110" y="1"/>
                  </a:cxn>
                  <a:cxn ang="0">
                    <a:pos x="94" y="3"/>
                  </a:cxn>
                  <a:cxn ang="0">
                    <a:pos x="88" y="13"/>
                  </a:cxn>
                  <a:cxn ang="0">
                    <a:pos x="88" y="24"/>
                  </a:cxn>
                  <a:cxn ang="0">
                    <a:pos x="92" y="37"/>
                  </a:cxn>
                  <a:cxn ang="0">
                    <a:pos x="92" y="49"/>
                  </a:cxn>
                  <a:cxn ang="0">
                    <a:pos x="81" y="60"/>
                  </a:cxn>
                  <a:cxn ang="0">
                    <a:pos x="68" y="67"/>
                  </a:cxn>
                  <a:cxn ang="0">
                    <a:pos x="58" y="79"/>
                  </a:cxn>
                  <a:cxn ang="0">
                    <a:pos x="48" y="105"/>
                  </a:cxn>
                  <a:cxn ang="0">
                    <a:pos x="43" y="128"/>
                  </a:cxn>
                  <a:cxn ang="0">
                    <a:pos x="42" y="154"/>
                  </a:cxn>
                  <a:cxn ang="0">
                    <a:pos x="43" y="167"/>
                  </a:cxn>
                  <a:cxn ang="0">
                    <a:pos x="51" y="171"/>
                  </a:cxn>
                  <a:cxn ang="0">
                    <a:pos x="55" y="167"/>
                  </a:cxn>
                  <a:cxn ang="0">
                    <a:pos x="55" y="140"/>
                  </a:cxn>
                  <a:cxn ang="0">
                    <a:pos x="58" y="123"/>
                  </a:cxn>
                  <a:cxn ang="0">
                    <a:pos x="67" y="115"/>
                  </a:cxn>
                  <a:cxn ang="0">
                    <a:pos x="73" y="120"/>
                  </a:cxn>
                  <a:cxn ang="0">
                    <a:pos x="71" y="148"/>
                  </a:cxn>
                  <a:cxn ang="0">
                    <a:pos x="64" y="176"/>
                  </a:cxn>
                  <a:cxn ang="0">
                    <a:pos x="55" y="208"/>
                  </a:cxn>
                  <a:cxn ang="0">
                    <a:pos x="34" y="238"/>
                  </a:cxn>
                  <a:cxn ang="0">
                    <a:pos x="8" y="270"/>
                  </a:cxn>
                  <a:cxn ang="0">
                    <a:pos x="0" y="287"/>
                  </a:cxn>
                  <a:cxn ang="0">
                    <a:pos x="20" y="307"/>
                  </a:cxn>
                  <a:cxn ang="0">
                    <a:pos x="34" y="304"/>
                  </a:cxn>
                  <a:cxn ang="0">
                    <a:pos x="24" y="291"/>
                  </a:cxn>
                  <a:cxn ang="0">
                    <a:pos x="31" y="274"/>
                  </a:cxn>
                  <a:cxn ang="0">
                    <a:pos x="64" y="236"/>
                  </a:cxn>
                  <a:cxn ang="0">
                    <a:pos x="88" y="208"/>
                  </a:cxn>
                  <a:cxn ang="0">
                    <a:pos x="99" y="201"/>
                  </a:cxn>
                  <a:cxn ang="0">
                    <a:pos x="114" y="210"/>
                  </a:cxn>
                  <a:cxn ang="0">
                    <a:pos x="148" y="257"/>
                  </a:cxn>
                  <a:cxn ang="0">
                    <a:pos x="175" y="296"/>
                  </a:cxn>
                  <a:cxn ang="0">
                    <a:pos x="186" y="299"/>
                  </a:cxn>
                  <a:cxn ang="0">
                    <a:pos x="200" y="288"/>
                  </a:cxn>
                </a:cxnLst>
                <a:rect l="0" t="0" r="r" b="b"/>
                <a:pathLst>
                  <a:path w="209" h="308">
                    <a:moveTo>
                      <a:pt x="207" y="283"/>
                    </a:moveTo>
                    <a:lnTo>
                      <a:pt x="208" y="278"/>
                    </a:lnTo>
                    <a:lnTo>
                      <a:pt x="200" y="279"/>
                    </a:lnTo>
                    <a:lnTo>
                      <a:pt x="192" y="278"/>
                    </a:lnTo>
                    <a:lnTo>
                      <a:pt x="182" y="270"/>
                    </a:lnTo>
                    <a:lnTo>
                      <a:pt x="165" y="242"/>
                    </a:lnTo>
                    <a:lnTo>
                      <a:pt x="140" y="201"/>
                    </a:lnTo>
                    <a:lnTo>
                      <a:pt x="127" y="179"/>
                    </a:lnTo>
                    <a:lnTo>
                      <a:pt x="118" y="160"/>
                    </a:lnTo>
                    <a:lnTo>
                      <a:pt x="116" y="150"/>
                    </a:lnTo>
                    <a:lnTo>
                      <a:pt x="116" y="138"/>
                    </a:lnTo>
                    <a:lnTo>
                      <a:pt x="119" y="130"/>
                    </a:lnTo>
                    <a:lnTo>
                      <a:pt x="124" y="126"/>
                    </a:lnTo>
                    <a:lnTo>
                      <a:pt x="128" y="126"/>
                    </a:lnTo>
                    <a:lnTo>
                      <a:pt x="133" y="128"/>
                    </a:lnTo>
                    <a:lnTo>
                      <a:pt x="143" y="136"/>
                    </a:lnTo>
                    <a:lnTo>
                      <a:pt x="154" y="144"/>
                    </a:lnTo>
                    <a:lnTo>
                      <a:pt x="162" y="148"/>
                    </a:lnTo>
                    <a:lnTo>
                      <a:pt x="167" y="150"/>
                    </a:lnTo>
                    <a:lnTo>
                      <a:pt x="171" y="148"/>
                    </a:lnTo>
                    <a:lnTo>
                      <a:pt x="174" y="144"/>
                    </a:lnTo>
                    <a:lnTo>
                      <a:pt x="173" y="142"/>
                    </a:lnTo>
                    <a:lnTo>
                      <a:pt x="171" y="138"/>
                    </a:lnTo>
                    <a:lnTo>
                      <a:pt x="164" y="130"/>
                    </a:lnTo>
                    <a:lnTo>
                      <a:pt x="149" y="120"/>
                    </a:lnTo>
                    <a:lnTo>
                      <a:pt x="141" y="114"/>
                    </a:lnTo>
                    <a:lnTo>
                      <a:pt x="136" y="105"/>
                    </a:lnTo>
                    <a:lnTo>
                      <a:pt x="132" y="91"/>
                    </a:lnTo>
                    <a:lnTo>
                      <a:pt x="131" y="78"/>
                    </a:lnTo>
                    <a:lnTo>
                      <a:pt x="128" y="73"/>
                    </a:lnTo>
                    <a:lnTo>
                      <a:pt x="124" y="66"/>
                    </a:lnTo>
                    <a:lnTo>
                      <a:pt x="118" y="60"/>
                    </a:lnTo>
                    <a:lnTo>
                      <a:pt x="114" y="56"/>
                    </a:lnTo>
                    <a:lnTo>
                      <a:pt x="114" y="50"/>
                    </a:lnTo>
                    <a:lnTo>
                      <a:pt x="116" y="42"/>
                    </a:lnTo>
                    <a:lnTo>
                      <a:pt x="119" y="38"/>
                    </a:lnTo>
                    <a:lnTo>
                      <a:pt x="122" y="33"/>
                    </a:lnTo>
                    <a:lnTo>
                      <a:pt x="124" y="25"/>
                    </a:lnTo>
                    <a:lnTo>
                      <a:pt x="122" y="16"/>
                    </a:lnTo>
                    <a:lnTo>
                      <a:pt x="120" y="9"/>
                    </a:lnTo>
                    <a:lnTo>
                      <a:pt x="116" y="4"/>
                    </a:lnTo>
                    <a:lnTo>
                      <a:pt x="110" y="1"/>
                    </a:lnTo>
                    <a:lnTo>
                      <a:pt x="101" y="0"/>
                    </a:lnTo>
                    <a:lnTo>
                      <a:pt x="94" y="3"/>
                    </a:lnTo>
                    <a:lnTo>
                      <a:pt x="90" y="7"/>
                    </a:lnTo>
                    <a:lnTo>
                      <a:pt x="88" y="13"/>
                    </a:lnTo>
                    <a:lnTo>
                      <a:pt x="86" y="19"/>
                    </a:lnTo>
                    <a:lnTo>
                      <a:pt x="88" y="24"/>
                    </a:lnTo>
                    <a:lnTo>
                      <a:pt x="90" y="32"/>
                    </a:lnTo>
                    <a:lnTo>
                      <a:pt x="92" y="37"/>
                    </a:lnTo>
                    <a:lnTo>
                      <a:pt x="93" y="42"/>
                    </a:lnTo>
                    <a:lnTo>
                      <a:pt x="92" y="49"/>
                    </a:lnTo>
                    <a:lnTo>
                      <a:pt x="88" y="54"/>
                    </a:lnTo>
                    <a:lnTo>
                      <a:pt x="81" y="60"/>
                    </a:lnTo>
                    <a:lnTo>
                      <a:pt x="73" y="64"/>
                    </a:lnTo>
                    <a:lnTo>
                      <a:pt x="68" y="67"/>
                    </a:lnTo>
                    <a:lnTo>
                      <a:pt x="63" y="73"/>
                    </a:lnTo>
                    <a:lnTo>
                      <a:pt x="58" y="79"/>
                    </a:lnTo>
                    <a:lnTo>
                      <a:pt x="52" y="91"/>
                    </a:lnTo>
                    <a:lnTo>
                      <a:pt x="48" y="105"/>
                    </a:lnTo>
                    <a:lnTo>
                      <a:pt x="44" y="115"/>
                    </a:lnTo>
                    <a:lnTo>
                      <a:pt x="43" y="128"/>
                    </a:lnTo>
                    <a:lnTo>
                      <a:pt x="42" y="144"/>
                    </a:lnTo>
                    <a:lnTo>
                      <a:pt x="42" y="154"/>
                    </a:lnTo>
                    <a:lnTo>
                      <a:pt x="42" y="161"/>
                    </a:lnTo>
                    <a:lnTo>
                      <a:pt x="43" y="167"/>
                    </a:lnTo>
                    <a:lnTo>
                      <a:pt x="46" y="169"/>
                    </a:lnTo>
                    <a:lnTo>
                      <a:pt x="51" y="171"/>
                    </a:lnTo>
                    <a:lnTo>
                      <a:pt x="54" y="169"/>
                    </a:lnTo>
                    <a:lnTo>
                      <a:pt x="55" y="167"/>
                    </a:lnTo>
                    <a:lnTo>
                      <a:pt x="55" y="156"/>
                    </a:lnTo>
                    <a:lnTo>
                      <a:pt x="55" y="140"/>
                    </a:lnTo>
                    <a:lnTo>
                      <a:pt x="56" y="130"/>
                    </a:lnTo>
                    <a:lnTo>
                      <a:pt x="58" y="123"/>
                    </a:lnTo>
                    <a:lnTo>
                      <a:pt x="61" y="116"/>
                    </a:lnTo>
                    <a:lnTo>
                      <a:pt x="67" y="115"/>
                    </a:lnTo>
                    <a:lnTo>
                      <a:pt x="72" y="116"/>
                    </a:lnTo>
                    <a:lnTo>
                      <a:pt x="73" y="120"/>
                    </a:lnTo>
                    <a:lnTo>
                      <a:pt x="72" y="132"/>
                    </a:lnTo>
                    <a:lnTo>
                      <a:pt x="71" y="148"/>
                    </a:lnTo>
                    <a:lnTo>
                      <a:pt x="68" y="163"/>
                    </a:lnTo>
                    <a:lnTo>
                      <a:pt x="64" y="176"/>
                    </a:lnTo>
                    <a:lnTo>
                      <a:pt x="60" y="193"/>
                    </a:lnTo>
                    <a:lnTo>
                      <a:pt x="55" y="208"/>
                    </a:lnTo>
                    <a:lnTo>
                      <a:pt x="43" y="226"/>
                    </a:lnTo>
                    <a:lnTo>
                      <a:pt x="34" y="238"/>
                    </a:lnTo>
                    <a:lnTo>
                      <a:pt x="18" y="257"/>
                    </a:lnTo>
                    <a:lnTo>
                      <a:pt x="8" y="270"/>
                    </a:lnTo>
                    <a:lnTo>
                      <a:pt x="0" y="282"/>
                    </a:lnTo>
                    <a:lnTo>
                      <a:pt x="0" y="287"/>
                    </a:lnTo>
                    <a:lnTo>
                      <a:pt x="8" y="296"/>
                    </a:lnTo>
                    <a:lnTo>
                      <a:pt x="20" y="307"/>
                    </a:lnTo>
                    <a:lnTo>
                      <a:pt x="31" y="307"/>
                    </a:lnTo>
                    <a:lnTo>
                      <a:pt x="34" y="304"/>
                    </a:lnTo>
                    <a:lnTo>
                      <a:pt x="29" y="298"/>
                    </a:lnTo>
                    <a:lnTo>
                      <a:pt x="24" y="291"/>
                    </a:lnTo>
                    <a:lnTo>
                      <a:pt x="24" y="286"/>
                    </a:lnTo>
                    <a:lnTo>
                      <a:pt x="31" y="274"/>
                    </a:lnTo>
                    <a:lnTo>
                      <a:pt x="44" y="261"/>
                    </a:lnTo>
                    <a:lnTo>
                      <a:pt x="64" y="236"/>
                    </a:lnTo>
                    <a:lnTo>
                      <a:pt x="81" y="214"/>
                    </a:lnTo>
                    <a:lnTo>
                      <a:pt x="88" y="208"/>
                    </a:lnTo>
                    <a:lnTo>
                      <a:pt x="92" y="202"/>
                    </a:lnTo>
                    <a:lnTo>
                      <a:pt x="99" y="201"/>
                    </a:lnTo>
                    <a:lnTo>
                      <a:pt x="106" y="205"/>
                    </a:lnTo>
                    <a:lnTo>
                      <a:pt x="114" y="210"/>
                    </a:lnTo>
                    <a:lnTo>
                      <a:pt x="130" y="232"/>
                    </a:lnTo>
                    <a:lnTo>
                      <a:pt x="148" y="257"/>
                    </a:lnTo>
                    <a:lnTo>
                      <a:pt x="165" y="282"/>
                    </a:lnTo>
                    <a:lnTo>
                      <a:pt x="175" y="296"/>
                    </a:lnTo>
                    <a:lnTo>
                      <a:pt x="179" y="299"/>
                    </a:lnTo>
                    <a:lnTo>
                      <a:pt x="186" y="299"/>
                    </a:lnTo>
                    <a:lnTo>
                      <a:pt x="192" y="294"/>
                    </a:lnTo>
                    <a:lnTo>
                      <a:pt x="200" y="288"/>
                    </a:lnTo>
                    <a:lnTo>
                      <a:pt x="207" y="283"/>
                    </a:lnTo>
                  </a:path>
                </a:pathLst>
              </a:custGeom>
              <a:solidFill>
                <a:srgbClr val="CECECE"/>
              </a:solidFill>
              <a:ln w="254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" name="Group 47"/>
              <p:cNvGrpSpPr>
                <a:grpSpLocks/>
              </p:cNvGrpSpPr>
              <p:nvPr/>
            </p:nvGrpSpPr>
            <p:grpSpPr bwMode="auto">
              <a:xfrm>
                <a:off x="2576" y="1795"/>
                <a:ext cx="273" cy="326"/>
                <a:chOff x="2576" y="1795"/>
                <a:chExt cx="273" cy="326"/>
              </a:xfrm>
            </p:grpSpPr>
            <p:grpSp>
              <p:nvGrpSpPr>
                <p:cNvPr id="13" name="Group 48"/>
                <p:cNvGrpSpPr>
                  <a:grpSpLocks/>
                </p:cNvGrpSpPr>
                <p:nvPr/>
              </p:nvGrpSpPr>
              <p:grpSpPr bwMode="auto">
                <a:xfrm>
                  <a:off x="2576" y="1795"/>
                  <a:ext cx="273" cy="326"/>
                  <a:chOff x="2576" y="1795"/>
                  <a:chExt cx="273" cy="326"/>
                </a:xfrm>
              </p:grpSpPr>
              <p:sp>
                <p:nvSpPr>
                  <p:cNvPr id="2716721" name="AutoShape 49"/>
                  <p:cNvSpPr>
                    <a:spLocks noChangeArrowheads="1"/>
                  </p:cNvSpPr>
                  <p:nvPr/>
                </p:nvSpPr>
                <p:spPr bwMode="auto">
                  <a:xfrm>
                    <a:off x="2576" y="1849"/>
                    <a:ext cx="273" cy="27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16722" name="AutoShape 50"/>
                  <p:cNvSpPr>
                    <a:spLocks noChangeArrowheads="1"/>
                  </p:cNvSpPr>
                  <p:nvPr/>
                </p:nvSpPr>
                <p:spPr bwMode="auto">
                  <a:xfrm>
                    <a:off x="2642" y="1795"/>
                    <a:ext cx="207" cy="49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16723" name="Oval 51"/>
                <p:cNvSpPr>
                  <a:spLocks noChangeArrowheads="1"/>
                </p:cNvSpPr>
                <p:nvPr/>
              </p:nvSpPr>
              <p:spPr bwMode="auto">
                <a:xfrm>
                  <a:off x="2662" y="1823"/>
                  <a:ext cx="27" cy="10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6724" name="AutoShape 52"/>
                <p:cNvSpPr>
                  <a:spLocks noChangeArrowheads="1"/>
                </p:cNvSpPr>
                <p:nvPr/>
              </p:nvSpPr>
              <p:spPr bwMode="auto">
                <a:xfrm>
                  <a:off x="2608" y="1976"/>
                  <a:ext cx="145" cy="60"/>
                </a:xfrm>
                <a:prstGeom prst="octagon">
                  <a:avLst>
                    <a:gd name="adj" fmla="val 29282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4" name="Group 53"/>
            <p:cNvGrpSpPr>
              <a:grpSpLocks/>
            </p:cNvGrpSpPr>
            <p:nvPr/>
          </p:nvGrpSpPr>
          <p:grpSpPr bwMode="auto">
            <a:xfrm>
              <a:off x="4999038" y="3492500"/>
              <a:ext cx="1446212" cy="517525"/>
              <a:chOff x="3543" y="2076"/>
              <a:chExt cx="1024" cy="326"/>
            </a:xfrm>
          </p:grpSpPr>
          <p:grpSp>
            <p:nvGrpSpPr>
              <p:cNvPr id="15" name="Group 54"/>
              <p:cNvGrpSpPr>
                <a:grpSpLocks/>
              </p:cNvGrpSpPr>
              <p:nvPr/>
            </p:nvGrpSpPr>
            <p:grpSpPr bwMode="auto">
              <a:xfrm>
                <a:off x="3543" y="2076"/>
                <a:ext cx="216" cy="326"/>
                <a:chOff x="3543" y="2076"/>
                <a:chExt cx="216" cy="326"/>
              </a:xfrm>
            </p:grpSpPr>
            <p:sp>
              <p:nvSpPr>
                <p:cNvPr id="2716727" name="AutoShape 55"/>
                <p:cNvSpPr>
                  <a:spLocks noChangeArrowheads="1"/>
                </p:cNvSpPr>
                <p:nvPr/>
              </p:nvSpPr>
              <p:spPr bwMode="auto">
                <a:xfrm>
                  <a:off x="3543" y="2129"/>
                  <a:ext cx="216" cy="273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6728" name="AutoShape 56"/>
                <p:cNvSpPr>
                  <a:spLocks noChangeArrowheads="1"/>
                </p:cNvSpPr>
                <p:nvPr/>
              </p:nvSpPr>
              <p:spPr bwMode="auto">
                <a:xfrm>
                  <a:off x="3594" y="2076"/>
                  <a:ext cx="165" cy="48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6729" name="AutoShape 57"/>
                <p:cNvSpPr>
                  <a:spLocks noChangeArrowheads="1"/>
                </p:cNvSpPr>
                <p:nvPr/>
              </p:nvSpPr>
              <p:spPr bwMode="auto">
                <a:xfrm>
                  <a:off x="3585" y="2150"/>
                  <a:ext cx="114" cy="17"/>
                </a:xfrm>
                <a:prstGeom prst="parallelogram">
                  <a:avLst>
                    <a:gd name="adj" fmla="val 167616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58"/>
              <p:cNvGrpSpPr>
                <a:grpSpLocks/>
              </p:cNvGrpSpPr>
              <p:nvPr/>
            </p:nvGrpSpPr>
            <p:grpSpPr bwMode="auto">
              <a:xfrm>
                <a:off x="4088" y="2120"/>
                <a:ext cx="210" cy="268"/>
                <a:chOff x="4088" y="2120"/>
                <a:chExt cx="210" cy="268"/>
              </a:xfrm>
            </p:grpSpPr>
            <p:sp>
              <p:nvSpPr>
                <p:cNvPr id="2716731" name="Freeform 59"/>
                <p:cNvSpPr>
                  <a:spLocks/>
                </p:cNvSpPr>
                <p:nvPr/>
              </p:nvSpPr>
              <p:spPr bwMode="auto">
                <a:xfrm>
                  <a:off x="4223" y="2243"/>
                  <a:ext cx="64" cy="145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63" y="0"/>
                    </a:cxn>
                    <a:cxn ang="0">
                      <a:pos x="17" y="144"/>
                    </a:cxn>
                    <a:cxn ang="0">
                      <a:pos x="0" y="144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64" h="145">
                      <a:moveTo>
                        <a:pt x="46" y="0"/>
                      </a:moveTo>
                      <a:lnTo>
                        <a:pt x="63" y="0"/>
                      </a:lnTo>
                      <a:lnTo>
                        <a:pt x="17" y="144"/>
                      </a:lnTo>
                      <a:lnTo>
                        <a:pt x="0" y="144"/>
                      </a:lnTo>
                      <a:lnTo>
                        <a:pt x="46" y="0"/>
                      </a:lnTo>
                    </a:path>
                  </a:pathLst>
                </a:custGeom>
                <a:solidFill>
                  <a:srgbClr val="F39FD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6732" name="Rectangle 60"/>
                <p:cNvSpPr>
                  <a:spLocks noChangeArrowheads="1"/>
                </p:cNvSpPr>
                <p:nvPr/>
              </p:nvSpPr>
              <p:spPr bwMode="auto">
                <a:xfrm>
                  <a:off x="4218" y="2243"/>
                  <a:ext cx="80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6733" name="Rectangle 61"/>
                <p:cNvSpPr>
                  <a:spLocks noChangeArrowheads="1"/>
                </p:cNvSpPr>
                <p:nvPr/>
              </p:nvSpPr>
              <p:spPr bwMode="auto">
                <a:xfrm>
                  <a:off x="4226" y="2302"/>
                  <a:ext cx="60" cy="14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6734" name="Rectangle 62"/>
                <p:cNvSpPr>
                  <a:spLocks noChangeArrowheads="1"/>
                </p:cNvSpPr>
                <p:nvPr/>
              </p:nvSpPr>
              <p:spPr bwMode="auto">
                <a:xfrm>
                  <a:off x="4090" y="2302"/>
                  <a:ext cx="76" cy="9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6735" name="Oval 63"/>
                <p:cNvSpPr>
                  <a:spLocks noChangeArrowheads="1"/>
                </p:cNvSpPr>
                <p:nvPr/>
              </p:nvSpPr>
              <p:spPr bwMode="auto">
                <a:xfrm>
                  <a:off x="4149" y="2120"/>
                  <a:ext cx="24" cy="25"/>
                </a:xfrm>
                <a:prstGeom prst="ellipse">
                  <a:avLst/>
                </a:prstGeom>
                <a:solidFill>
                  <a:srgbClr val="F39FD1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6736" name="Freeform 64"/>
                <p:cNvSpPr>
                  <a:spLocks/>
                </p:cNvSpPr>
                <p:nvPr/>
              </p:nvSpPr>
              <p:spPr bwMode="auto">
                <a:xfrm>
                  <a:off x="4088" y="2166"/>
                  <a:ext cx="145" cy="222"/>
                </a:xfrm>
                <a:custGeom>
                  <a:avLst/>
                  <a:gdLst/>
                  <a:ahLst/>
                  <a:cxnLst>
                    <a:cxn ang="0">
                      <a:pos x="1" y="102"/>
                    </a:cxn>
                    <a:cxn ang="0">
                      <a:pos x="1" y="105"/>
                    </a:cxn>
                    <a:cxn ang="0">
                      <a:pos x="0" y="109"/>
                    </a:cxn>
                    <a:cxn ang="0">
                      <a:pos x="0" y="112"/>
                    </a:cxn>
                    <a:cxn ang="0">
                      <a:pos x="1" y="116"/>
                    </a:cxn>
                    <a:cxn ang="0">
                      <a:pos x="3" y="119"/>
                    </a:cxn>
                    <a:cxn ang="0">
                      <a:pos x="6" y="122"/>
                    </a:cxn>
                    <a:cxn ang="0">
                      <a:pos x="9" y="124"/>
                    </a:cxn>
                    <a:cxn ang="0">
                      <a:pos x="12" y="125"/>
                    </a:cxn>
                    <a:cxn ang="0">
                      <a:pos x="15" y="125"/>
                    </a:cxn>
                    <a:cxn ang="0">
                      <a:pos x="94" y="221"/>
                    </a:cxn>
                    <a:cxn ang="0">
                      <a:pos x="119" y="106"/>
                    </a:cxn>
                    <a:cxn ang="0">
                      <a:pos x="118" y="104"/>
                    </a:cxn>
                    <a:cxn ang="0">
                      <a:pos x="117" y="102"/>
                    </a:cxn>
                    <a:cxn ang="0">
                      <a:pos x="115" y="100"/>
                    </a:cxn>
                    <a:cxn ang="0">
                      <a:pos x="113" y="98"/>
                    </a:cxn>
                    <a:cxn ang="0">
                      <a:pos x="111" y="97"/>
                    </a:cxn>
                    <a:cxn ang="0">
                      <a:pos x="107" y="96"/>
                    </a:cxn>
                    <a:cxn ang="0">
                      <a:pos x="105" y="96"/>
                    </a:cxn>
                    <a:cxn ang="0">
                      <a:pos x="102" y="96"/>
                    </a:cxn>
                    <a:cxn ang="0">
                      <a:pos x="69" y="56"/>
                    </a:cxn>
                    <a:cxn ang="0">
                      <a:pos x="134" y="70"/>
                    </a:cxn>
                    <a:cxn ang="0">
                      <a:pos x="136" y="69"/>
                    </a:cxn>
                    <a:cxn ang="0">
                      <a:pos x="138" y="68"/>
                    </a:cxn>
                    <a:cxn ang="0">
                      <a:pos x="141" y="66"/>
                    </a:cxn>
                    <a:cxn ang="0">
                      <a:pos x="143" y="65"/>
                    </a:cxn>
                    <a:cxn ang="0">
                      <a:pos x="143" y="62"/>
                    </a:cxn>
                    <a:cxn ang="0">
                      <a:pos x="144" y="59"/>
                    </a:cxn>
                    <a:cxn ang="0">
                      <a:pos x="143" y="55"/>
                    </a:cxn>
                    <a:cxn ang="0">
                      <a:pos x="142" y="53"/>
                    </a:cxn>
                    <a:cxn ang="0">
                      <a:pos x="140" y="51"/>
                    </a:cxn>
                    <a:cxn ang="0">
                      <a:pos x="138" y="49"/>
                    </a:cxn>
                    <a:cxn ang="0">
                      <a:pos x="135" y="48"/>
                    </a:cxn>
                    <a:cxn ang="0">
                      <a:pos x="91" y="48"/>
                    </a:cxn>
                    <a:cxn ang="0">
                      <a:pos x="84" y="31"/>
                    </a:cxn>
                    <a:cxn ang="0">
                      <a:pos x="84" y="27"/>
                    </a:cxn>
                    <a:cxn ang="0">
                      <a:pos x="85" y="23"/>
                    </a:cxn>
                    <a:cxn ang="0">
                      <a:pos x="85" y="18"/>
                    </a:cxn>
                    <a:cxn ang="0">
                      <a:pos x="84" y="14"/>
                    </a:cxn>
                    <a:cxn ang="0">
                      <a:pos x="82" y="11"/>
                    </a:cxn>
                    <a:cxn ang="0">
                      <a:pos x="80" y="8"/>
                    </a:cxn>
                    <a:cxn ang="0">
                      <a:pos x="77" y="5"/>
                    </a:cxn>
                    <a:cxn ang="0">
                      <a:pos x="73" y="3"/>
                    </a:cxn>
                    <a:cxn ang="0">
                      <a:pos x="69" y="1"/>
                    </a:cxn>
                    <a:cxn ang="0">
                      <a:pos x="65" y="0"/>
                    </a:cxn>
                    <a:cxn ang="0">
                      <a:pos x="60" y="0"/>
                    </a:cxn>
                    <a:cxn ang="0">
                      <a:pos x="56" y="1"/>
                    </a:cxn>
                    <a:cxn ang="0">
                      <a:pos x="51" y="2"/>
                    </a:cxn>
                    <a:cxn ang="0">
                      <a:pos x="47" y="5"/>
                    </a:cxn>
                    <a:cxn ang="0">
                      <a:pos x="44" y="8"/>
                    </a:cxn>
                    <a:cxn ang="0">
                      <a:pos x="41" y="12"/>
                    </a:cxn>
                    <a:cxn ang="0">
                      <a:pos x="39" y="17"/>
                    </a:cxn>
                  </a:cxnLst>
                  <a:rect l="0" t="0" r="r" b="b"/>
                  <a:pathLst>
                    <a:path w="145" h="222">
                      <a:moveTo>
                        <a:pt x="39" y="17"/>
                      </a:moveTo>
                      <a:lnTo>
                        <a:pt x="1" y="102"/>
                      </a:lnTo>
                      <a:lnTo>
                        <a:pt x="1" y="104"/>
                      </a:lnTo>
                      <a:lnTo>
                        <a:pt x="1" y="105"/>
                      </a:lnTo>
                      <a:lnTo>
                        <a:pt x="0" y="106"/>
                      </a:lnTo>
                      <a:lnTo>
                        <a:pt x="0" y="109"/>
                      </a:lnTo>
                      <a:lnTo>
                        <a:pt x="0" y="110"/>
                      </a:lnTo>
                      <a:lnTo>
                        <a:pt x="0" y="112"/>
                      </a:lnTo>
                      <a:lnTo>
                        <a:pt x="1" y="114"/>
                      </a:lnTo>
                      <a:lnTo>
                        <a:pt x="1" y="116"/>
                      </a:lnTo>
                      <a:lnTo>
                        <a:pt x="2" y="117"/>
                      </a:lnTo>
                      <a:lnTo>
                        <a:pt x="3" y="119"/>
                      </a:lnTo>
                      <a:lnTo>
                        <a:pt x="5" y="121"/>
                      </a:lnTo>
                      <a:lnTo>
                        <a:pt x="6" y="122"/>
                      </a:lnTo>
                      <a:lnTo>
                        <a:pt x="8" y="123"/>
                      </a:lnTo>
                      <a:lnTo>
                        <a:pt x="9" y="124"/>
                      </a:lnTo>
                      <a:lnTo>
                        <a:pt x="10" y="124"/>
                      </a:lnTo>
                      <a:lnTo>
                        <a:pt x="12" y="125"/>
                      </a:lnTo>
                      <a:lnTo>
                        <a:pt x="14" y="125"/>
                      </a:lnTo>
                      <a:lnTo>
                        <a:pt x="15" y="125"/>
                      </a:lnTo>
                      <a:lnTo>
                        <a:pt x="94" y="125"/>
                      </a:lnTo>
                      <a:lnTo>
                        <a:pt x="94" y="221"/>
                      </a:lnTo>
                      <a:lnTo>
                        <a:pt x="119" y="221"/>
                      </a:lnTo>
                      <a:lnTo>
                        <a:pt x="119" y="106"/>
                      </a:lnTo>
                      <a:lnTo>
                        <a:pt x="119" y="105"/>
                      </a:lnTo>
                      <a:lnTo>
                        <a:pt x="118" y="104"/>
                      </a:lnTo>
                      <a:lnTo>
                        <a:pt x="118" y="102"/>
                      </a:lnTo>
                      <a:lnTo>
                        <a:pt x="117" y="102"/>
                      </a:lnTo>
                      <a:lnTo>
                        <a:pt x="116" y="101"/>
                      </a:lnTo>
                      <a:lnTo>
                        <a:pt x="115" y="100"/>
                      </a:lnTo>
                      <a:lnTo>
                        <a:pt x="114" y="99"/>
                      </a:lnTo>
                      <a:lnTo>
                        <a:pt x="113" y="98"/>
                      </a:lnTo>
                      <a:lnTo>
                        <a:pt x="112" y="98"/>
                      </a:lnTo>
                      <a:lnTo>
                        <a:pt x="111" y="97"/>
                      </a:lnTo>
                      <a:lnTo>
                        <a:pt x="109" y="97"/>
                      </a:lnTo>
                      <a:lnTo>
                        <a:pt x="107" y="96"/>
                      </a:lnTo>
                      <a:lnTo>
                        <a:pt x="106" y="96"/>
                      </a:lnTo>
                      <a:lnTo>
                        <a:pt x="105" y="96"/>
                      </a:lnTo>
                      <a:lnTo>
                        <a:pt x="104" y="96"/>
                      </a:lnTo>
                      <a:lnTo>
                        <a:pt x="102" y="96"/>
                      </a:lnTo>
                      <a:lnTo>
                        <a:pt x="57" y="94"/>
                      </a:lnTo>
                      <a:lnTo>
                        <a:pt x="69" y="56"/>
                      </a:lnTo>
                      <a:lnTo>
                        <a:pt x="78" y="70"/>
                      </a:lnTo>
                      <a:lnTo>
                        <a:pt x="134" y="70"/>
                      </a:lnTo>
                      <a:lnTo>
                        <a:pt x="135" y="69"/>
                      </a:lnTo>
                      <a:lnTo>
                        <a:pt x="136" y="69"/>
                      </a:lnTo>
                      <a:lnTo>
                        <a:pt x="138" y="68"/>
                      </a:lnTo>
                      <a:lnTo>
                        <a:pt x="138" y="68"/>
                      </a:lnTo>
                      <a:lnTo>
                        <a:pt x="140" y="67"/>
                      </a:lnTo>
                      <a:lnTo>
                        <a:pt x="141" y="66"/>
                      </a:lnTo>
                      <a:lnTo>
                        <a:pt x="141" y="65"/>
                      </a:lnTo>
                      <a:lnTo>
                        <a:pt x="143" y="65"/>
                      </a:lnTo>
                      <a:lnTo>
                        <a:pt x="143" y="63"/>
                      </a:lnTo>
                      <a:lnTo>
                        <a:pt x="143" y="62"/>
                      </a:lnTo>
                      <a:lnTo>
                        <a:pt x="144" y="61"/>
                      </a:lnTo>
                      <a:lnTo>
                        <a:pt x="144" y="59"/>
                      </a:lnTo>
                      <a:lnTo>
                        <a:pt x="144" y="57"/>
                      </a:lnTo>
                      <a:lnTo>
                        <a:pt x="143" y="55"/>
                      </a:lnTo>
                      <a:lnTo>
                        <a:pt x="143" y="54"/>
                      </a:lnTo>
                      <a:lnTo>
                        <a:pt x="142" y="53"/>
                      </a:lnTo>
                      <a:lnTo>
                        <a:pt x="141" y="52"/>
                      </a:lnTo>
                      <a:lnTo>
                        <a:pt x="140" y="51"/>
                      </a:lnTo>
                      <a:lnTo>
                        <a:pt x="139" y="50"/>
                      </a:lnTo>
                      <a:lnTo>
                        <a:pt x="138" y="49"/>
                      </a:lnTo>
                      <a:lnTo>
                        <a:pt x="137" y="48"/>
                      </a:lnTo>
                      <a:lnTo>
                        <a:pt x="135" y="48"/>
                      </a:lnTo>
                      <a:lnTo>
                        <a:pt x="134" y="48"/>
                      </a:lnTo>
                      <a:lnTo>
                        <a:pt x="91" y="48"/>
                      </a:lnTo>
                      <a:lnTo>
                        <a:pt x="82" y="33"/>
                      </a:lnTo>
                      <a:lnTo>
                        <a:pt x="84" y="31"/>
                      </a:lnTo>
                      <a:lnTo>
                        <a:pt x="84" y="29"/>
                      </a:lnTo>
                      <a:lnTo>
                        <a:pt x="84" y="27"/>
                      </a:lnTo>
                      <a:lnTo>
                        <a:pt x="85" y="25"/>
                      </a:lnTo>
                      <a:lnTo>
                        <a:pt x="85" y="23"/>
                      </a:lnTo>
                      <a:lnTo>
                        <a:pt x="85" y="21"/>
                      </a:lnTo>
                      <a:lnTo>
                        <a:pt x="85" y="18"/>
                      </a:lnTo>
                      <a:lnTo>
                        <a:pt x="84" y="16"/>
                      </a:lnTo>
                      <a:lnTo>
                        <a:pt x="84" y="14"/>
                      </a:lnTo>
                      <a:lnTo>
                        <a:pt x="83" y="13"/>
                      </a:lnTo>
                      <a:lnTo>
                        <a:pt x="82" y="11"/>
                      </a:lnTo>
                      <a:lnTo>
                        <a:pt x="81" y="10"/>
                      </a:lnTo>
                      <a:lnTo>
                        <a:pt x="80" y="8"/>
                      </a:lnTo>
                      <a:lnTo>
                        <a:pt x="78" y="7"/>
                      </a:lnTo>
                      <a:lnTo>
                        <a:pt x="77" y="5"/>
                      </a:lnTo>
                      <a:lnTo>
                        <a:pt x="75" y="4"/>
                      </a:lnTo>
                      <a:lnTo>
                        <a:pt x="73" y="3"/>
                      </a:lnTo>
                      <a:lnTo>
                        <a:pt x="71" y="2"/>
                      </a:lnTo>
                      <a:lnTo>
                        <a:pt x="69" y="1"/>
                      </a:lnTo>
                      <a:lnTo>
                        <a:pt x="67" y="1"/>
                      </a:lnTo>
                      <a:lnTo>
                        <a:pt x="65" y="0"/>
                      </a:lnTo>
                      <a:lnTo>
                        <a:pt x="63" y="0"/>
                      </a:lnTo>
                      <a:lnTo>
                        <a:pt x="60" y="0"/>
                      </a:lnTo>
                      <a:lnTo>
                        <a:pt x="59" y="0"/>
                      </a:lnTo>
                      <a:lnTo>
                        <a:pt x="56" y="1"/>
                      </a:lnTo>
                      <a:lnTo>
                        <a:pt x="54" y="1"/>
                      </a:lnTo>
                      <a:lnTo>
                        <a:pt x="51" y="2"/>
                      </a:lnTo>
                      <a:lnTo>
                        <a:pt x="50" y="3"/>
                      </a:lnTo>
                      <a:lnTo>
                        <a:pt x="47" y="5"/>
                      </a:lnTo>
                      <a:lnTo>
                        <a:pt x="46" y="7"/>
                      </a:lnTo>
                      <a:lnTo>
                        <a:pt x="44" y="8"/>
                      </a:lnTo>
                      <a:lnTo>
                        <a:pt x="42" y="10"/>
                      </a:lnTo>
                      <a:lnTo>
                        <a:pt x="41" y="12"/>
                      </a:lnTo>
                      <a:lnTo>
                        <a:pt x="40" y="14"/>
                      </a:lnTo>
                      <a:lnTo>
                        <a:pt x="39" y="17"/>
                      </a:lnTo>
                    </a:path>
                  </a:pathLst>
                </a:custGeom>
                <a:solidFill>
                  <a:srgbClr val="F39FD1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16737" name="Freeform 65"/>
              <p:cNvSpPr>
                <a:spLocks/>
              </p:cNvSpPr>
              <p:nvPr/>
            </p:nvSpPr>
            <p:spPr bwMode="auto">
              <a:xfrm>
                <a:off x="4356" y="2085"/>
                <a:ext cx="211" cy="307"/>
              </a:xfrm>
              <a:custGeom>
                <a:avLst/>
                <a:gdLst/>
                <a:ahLst/>
                <a:cxnLst>
                  <a:cxn ang="0">
                    <a:pos x="210" y="277"/>
                  </a:cxn>
                  <a:cxn ang="0">
                    <a:pos x="194" y="277"/>
                  </a:cxn>
                  <a:cxn ang="0">
                    <a:pos x="166" y="241"/>
                  </a:cxn>
                  <a:cxn ang="0">
                    <a:pos x="128" y="178"/>
                  </a:cxn>
                  <a:cxn ang="0">
                    <a:pos x="118" y="149"/>
                  </a:cxn>
                  <a:cxn ang="0">
                    <a:pos x="120" y="129"/>
                  </a:cxn>
                  <a:cxn ang="0">
                    <a:pos x="129" y="125"/>
                  </a:cxn>
                  <a:cxn ang="0">
                    <a:pos x="144" y="136"/>
                  </a:cxn>
                  <a:cxn ang="0">
                    <a:pos x="164" y="148"/>
                  </a:cxn>
                  <a:cxn ang="0">
                    <a:pos x="173" y="148"/>
                  </a:cxn>
                  <a:cxn ang="0">
                    <a:pos x="174" y="141"/>
                  </a:cxn>
                  <a:cxn ang="0">
                    <a:pos x="165" y="129"/>
                  </a:cxn>
                  <a:cxn ang="0">
                    <a:pos x="143" y="113"/>
                  </a:cxn>
                  <a:cxn ang="0">
                    <a:pos x="133" y="91"/>
                  </a:cxn>
                  <a:cxn ang="0">
                    <a:pos x="129" y="73"/>
                  </a:cxn>
                  <a:cxn ang="0">
                    <a:pos x="119" y="59"/>
                  </a:cxn>
                  <a:cxn ang="0">
                    <a:pos x="115" y="50"/>
                  </a:cxn>
                  <a:cxn ang="0">
                    <a:pos x="120" y="38"/>
                  </a:cxn>
                  <a:cxn ang="0">
                    <a:pos x="125" y="25"/>
                  </a:cxn>
                  <a:cxn ang="0">
                    <a:pos x="122" y="9"/>
                  </a:cxn>
                  <a:cxn ang="0">
                    <a:pos x="111" y="1"/>
                  </a:cxn>
                  <a:cxn ang="0">
                    <a:pos x="95" y="3"/>
                  </a:cxn>
                  <a:cxn ang="0">
                    <a:pos x="88" y="13"/>
                  </a:cxn>
                  <a:cxn ang="0">
                    <a:pos x="88" y="24"/>
                  </a:cxn>
                  <a:cxn ang="0">
                    <a:pos x="92" y="37"/>
                  </a:cxn>
                  <a:cxn ang="0">
                    <a:pos x="92" y="49"/>
                  </a:cxn>
                  <a:cxn ang="0">
                    <a:pos x="82" y="59"/>
                  </a:cxn>
                  <a:cxn ang="0">
                    <a:pos x="69" y="67"/>
                  </a:cxn>
                  <a:cxn ang="0">
                    <a:pos x="58" y="79"/>
                  </a:cxn>
                  <a:cxn ang="0">
                    <a:pos x="49" y="104"/>
                  </a:cxn>
                  <a:cxn ang="0">
                    <a:pos x="44" y="128"/>
                  </a:cxn>
                  <a:cxn ang="0">
                    <a:pos x="42" y="153"/>
                  </a:cxn>
                  <a:cxn ang="0">
                    <a:pos x="44" y="166"/>
                  </a:cxn>
                  <a:cxn ang="0">
                    <a:pos x="52" y="170"/>
                  </a:cxn>
                  <a:cxn ang="0">
                    <a:pos x="55" y="166"/>
                  </a:cxn>
                  <a:cxn ang="0">
                    <a:pos x="55" y="140"/>
                  </a:cxn>
                  <a:cxn ang="0">
                    <a:pos x="58" y="123"/>
                  </a:cxn>
                  <a:cxn ang="0">
                    <a:pos x="67" y="115"/>
                  </a:cxn>
                  <a:cxn ang="0">
                    <a:pos x="74" y="120"/>
                  </a:cxn>
                  <a:cxn ang="0">
                    <a:pos x="71" y="148"/>
                  </a:cxn>
                  <a:cxn ang="0">
                    <a:pos x="65" y="175"/>
                  </a:cxn>
                  <a:cxn ang="0">
                    <a:pos x="55" y="207"/>
                  </a:cxn>
                  <a:cxn ang="0">
                    <a:pos x="34" y="237"/>
                  </a:cxn>
                  <a:cxn ang="0">
                    <a:pos x="8" y="269"/>
                  </a:cxn>
                  <a:cxn ang="0">
                    <a:pos x="0" y="286"/>
                  </a:cxn>
                  <a:cxn ang="0">
                    <a:pos x="20" y="306"/>
                  </a:cxn>
                  <a:cxn ang="0">
                    <a:pos x="34" y="303"/>
                  </a:cxn>
                  <a:cxn ang="0">
                    <a:pos x="24" y="290"/>
                  </a:cxn>
                  <a:cxn ang="0">
                    <a:pos x="32" y="273"/>
                  </a:cxn>
                  <a:cxn ang="0">
                    <a:pos x="65" y="235"/>
                  </a:cxn>
                  <a:cxn ang="0">
                    <a:pos x="88" y="207"/>
                  </a:cxn>
                  <a:cxn ang="0">
                    <a:pos x="100" y="200"/>
                  </a:cxn>
                  <a:cxn ang="0">
                    <a:pos x="115" y="210"/>
                  </a:cxn>
                  <a:cxn ang="0">
                    <a:pos x="149" y="256"/>
                  </a:cxn>
                  <a:cxn ang="0">
                    <a:pos x="177" y="295"/>
                  </a:cxn>
                  <a:cxn ang="0">
                    <a:pos x="188" y="298"/>
                  </a:cxn>
                  <a:cxn ang="0">
                    <a:pos x="202" y="288"/>
                  </a:cxn>
                </a:cxnLst>
                <a:rect l="0" t="0" r="r" b="b"/>
                <a:pathLst>
                  <a:path w="211" h="307">
                    <a:moveTo>
                      <a:pt x="209" y="282"/>
                    </a:moveTo>
                    <a:lnTo>
                      <a:pt x="210" y="277"/>
                    </a:lnTo>
                    <a:lnTo>
                      <a:pt x="202" y="278"/>
                    </a:lnTo>
                    <a:lnTo>
                      <a:pt x="194" y="277"/>
                    </a:lnTo>
                    <a:lnTo>
                      <a:pt x="184" y="269"/>
                    </a:lnTo>
                    <a:lnTo>
                      <a:pt x="166" y="241"/>
                    </a:lnTo>
                    <a:lnTo>
                      <a:pt x="141" y="200"/>
                    </a:lnTo>
                    <a:lnTo>
                      <a:pt x="128" y="178"/>
                    </a:lnTo>
                    <a:lnTo>
                      <a:pt x="119" y="160"/>
                    </a:lnTo>
                    <a:lnTo>
                      <a:pt x="118" y="149"/>
                    </a:lnTo>
                    <a:lnTo>
                      <a:pt x="118" y="137"/>
                    </a:lnTo>
                    <a:lnTo>
                      <a:pt x="120" y="129"/>
                    </a:lnTo>
                    <a:lnTo>
                      <a:pt x="125" y="125"/>
                    </a:lnTo>
                    <a:lnTo>
                      <a:pt x="129" y="125"/>
                    </a:lnTo>
                    <a:lnTo>
                      <a:pt x="135" y="128"/>
                    </a:lnTo>
                    <a:lnTo>
                      <a:pt x="144" y="136"/>
                    </a:lnTo>
                    <a:lnTo>
                      <a:pt x="156" y="144"/>
                    </a:lnTo>
                    <a:lnTo>
                      <a:pt x="164" y="148"/>
                    </a:lnTo>
                    <a:lnTo>
                      <a:pt x="169" y="149"/>
                    </a:lnTo>
                    <a:lnTo>
                      <a:pt x="173" y="148"/>
                    </a:lnTo>
                    <a:lnTo>
                      <a:pt x="176" y="144"/>
                    </a:lnTo>
                    <a:lnTo>
                      <a:pt x="174" y="141"/>
                    </a:lnTo>
                    <a:lnTo>
                      <a:pt x="173" y="137"/>
                    </a:lnTo>
                    <a:lnTo>
                      <a:pt x="165" y="129"/>
                    </a:lnTo>
                    <a:lnTo>
                      <a:pt x="151" y="120"/>
                    </a:lnTo>
                    <a:lnTo>
                      <a:pt x="143" y="113"/>
                    </a:lnTo>
                    <a:lnTo>
                      <a:pt x="137" y="104"/>
                    </a:lnTo>
                    <a:lnTo>
                      <a:pt x="133" y="91"/>
                    </a:lnTo>
                    <a:lnTo>
                      <a:pt x="132" y="78"/>
                    </a:lnTo>
                    <a:lnTo>
                      <a:pt x="129" y="73"/>
                    </a:lnTo>
                    <a:lnTo>
                      <a:pt x="125" y="66"/>
                    </a:lnTo>
                    <a:lnTo>
                      <a:pt x="119" y="59"/>
                    </a:lnTo>
                    <a:lnTo>
                      <a:pt x="115" y="55"/>
                    </a:lnTo>
                    <a:lnTo>
                      <a:pt x="115" y="50"/>
                    </a:lnTo>
                    <a:lnTo>
                      <a:pt x="118" y="42"/>
                    </a:lnTo>
                    <a:lnTo>
                      <a:pt x="120" y="38"/>
                    </a:lnTo>
                    <a:lnTo>
                      <a:pt x="123" y="33"/>
                    </a:lnTo>
                    <a:lnTo>
                      <a:pt x="125" y="25"/>
                    </a:lnTo>
                    <a:lnTo>
                      <a:pt x="123" y="16"/>
                    </a:lnTo>
                    <a:lnTo>
                      <a:pt x="122" y="9"/>
                    </a:lnTo>
                    <a:lnTo>
                      <a:pt x="118" y="4"/>
                    </a:lnTo>
                    <a:lnTo>
                      <a:pt x="111" y="1"/>
                    </a:lnTo>
                    <a:lnTo>
                      <a:pt x="102" y="0"/>
                    </a:lnTo>
                    <a:lnTo>
                      <a:pt x="95" y="3"/>
                    </a:lnTo>
                    <a:lnTo>
                      <a:pt x="91" y="7"/>
                    </a:lnTo>
                    <a:lnTo>
                      <a:pt x="88" y="13"/>
                    </a:lnTo>
                    <a:lnTo>
                      <a:pt x="87" y="18"/>
                    </a:lnTo>
                    <a:lnTo>
                      <a:pt x="88" y="24"/>
                    </a:lnTo>
                    <a:lnTo>
                      <a:pt x="91" y="32"/>
                    </a:lnTo>
                    <a:lnTo>
                      <a:pt x="92" y="37"/>
                    </a:lnTo>
                    <a:lnTo>
                      <a:pt x="94" y="42"/>
                    </a:lnTo>
                    <a:lnTo>
                      <a:pt x="92" y="49"/>
                    </a:lnTo>
                    <a:lnTo>
                      <a:pt x="88" y="54"/>
                    </a:lnTo>
                    <a:lnTo>
                      <a:pt x="82" y="59"/>
                    </a:lnTo>
                    <a:lnTo>
                      <a:pt x="74" y="63"/>
                    </a:lnTo>
                    <a:lnTo>
                      <a:pt x="69" y="67"/>
                    </a:lnTo>
                    <a:lnTo>
                      <a:pt x="63" y="73"/>
                    </a:lnTo>
                    <a:lnTo>
                      <a:pt x="58" y="79"/>
                    </a:lnTo>
                    <a:lnTo>
                      <a:pt x="53" y="91"/>
                    </a:lnTo>
                    <a:lnTo>
                      <a:pt x="49" y="104"/>
                    </a:lnTo>
                    <a:lnTo>
                      <a:pt x="45" y="115"/>
                    </a:lnTo>
                    <a:lnTo>
                      <a:pt x="44" y="128"/>
                    </a:lnTo>
                    <a:lnTo>
                      <a:pt x="42" y="144"/>
                    </a:lnTo>
                    <a:lnTo>
                      <a:pt x="42" y="153"/>
                    </a:lnTo>
                    <a:lnTo>
                      <a:pt x="42" y="161"/>
                    </a:lnTo>
                    <a:lnTo>
                      <a:pt x="44" y="166"/>
                    </a:lnTo>
                    <a:lnTo>
                      <a:pt x="46" y="169"/>
                    </a:lnTo>
                    <a:lnTo>
                      <a:pt x="52" y="170"/>
                    </a:lnTo>
                    <a:lnTo>
                      <a:pt x="54" y="169"/>
                    </a:lnTo>
                    <a:lnTo>
                      <a:pt x="55" y="166"/>
                    </a:lnTo>
                    <a:lnTo>
                      <a:pt x="55" y="156"/>
                    </a:lnTo>
                    <a:lnTo>
                      <a:pt x="55" y="140"/>
                    </a:lnTo>
                    <a:lnTo>
                      <a:pt x="57" y="129"/>
                    </a:lnTo>
                    <a:lnTo>
                      <a:pt x="58" y="123"/>
                    </a:lnTo>
                    <a:lnTo>
                      <a:pt x="62" y="116"/>
                    </a:lnTo>
                    <a:lnTo>
                      <a:pt x="67" y="115"/>
                    </a:lnTo>
                    <a:lnTo>
                      <a:pt x="73" y="116"/>
                    </a:lnTo>
                    <a:lnTo>
                      <a:pt x="74" y="120"/>
                    </a:lnTo>
                    <a:lnTo>
                      <a:pt x="73" y="132"/>
                    </a:lnTo>
                    <a:lnTo>
                      <a:pt x="71" y="148"/>
                    </a:lnTo>
                    <a:lnTo>
                      <a:pt x="69" y="162"/>
                    </a:lnTo>
                    <a:lnTo>
                      <a:pt x="65" y="175"/>
                    </a:lnTo>
                    <a:lnTo>
                      <a:pt x="61" y="193"/>
                    </a:lnTo>
                    <a:lnTo>
                      <a:pt x="55" y="207"/>
                    </a:lnTo>
                    <a:lnTo>
                      <a:pt x="44" y="226"/>
                    </a:lnTo>
                    <a:lnTo>
                      <a:pt x="34" y="237"/>
                    </a:lnTo>
                    <a:lnTo>
                      <a:pt x="18" y="256"/>
                    </a:lnTo>
                    <a:lnTo>
                      <a:pt x="8" y="269"/>
                    </a:lnTo>
                    <a:lnTo>
                      <a:pt x="0" y="281"/>
                    </a:lnTo>
                    <a:lnTo>
                      <a:pt x="0" y="286"/>
                    </a:lnTo>
                    <a:lnTo>
                      <a:pt x="8" y="295"/>
                    </a:lnTo>
                    <a:lnTo>
                      <a:pt x="20" y="306"/>
                    </a:lnTo>
                    <a:lnTo>
                      <a:pt x="32" y="306"/>
                    </a:lnTo>
                    <a:lnTo>
                      <a:pt x="34" y="303"/>
                    </a:lnTo>
                    <a:lnTo>
                      <a:pt x="29" y="297"/>
                    </a:lnTo>
                    <a:lnTo>
                      <a:pt x="24" y="290"/>
                    </a:lnTo>
                    <a:lnTo>
                      <a:pt x="24" y="285"/>
                    </a:lnTo>
                    <a:lnTo>
                      <a:pt x="32" y="273"/>
                    </a:lnTo>
                    <a:lnTo>
                      <a:pt x="45" y="260"/>
                    </a:lnTo>
                    <a:lnTo>
                      <a:pt x="65" y="235"/>
                    </a:lnTo>
                    <a:lnTo>
                      <a:pt x="82" y="214"/>
                    </a:lnTo>
                    <a:lnTo>
                      <a:pt x="88" y="207"/>
                    </a:lnTo>
                    <a:lnTo>
                      <a:pt x="92" y="202"/>
                    </a:lnTo>
                    <a:lnTo>
                      <a:pt x="100" y="200"/>
                    </a:lnTo>
                    <a:lnTo>
                      <a:pt x="107" y="204"/>
                    </a:lnTo>
                    <a:lnTo>
                      <a:pt x="115" y="210"/>
                    </a:lnTo>
                    <a:lnTo>
                      <a:pt x="131" y="231"/>
                    </a:lnTo>
                    <a:lnTo>
                      <a:pt x="149" y="256"/>
                    </a:lnTo>
                    <a:lnTo>
                      <a:pt x="166" y="281"/>
                    </a:lnTo>
                    <a:lnTo>
                      <a:pt x="177" y="295"/>
                    </a:lnTo>
                    <a:lnTo>
                      <a:pt x="181" y="298"/>
                    </a:lnTo>
                    <a:lnTo>
                      <a:pt x="188" y="298"/>
                    </a:lnTo>
                    <a:lnTo>
                      <a:pt x="194" y="293"/>
                    </a:lnTo>
                    <a:lnTo>
                      <a:pt x="202" y="288"/>
                    </a:lnTo>
                    <a:lnTo>
                      <a:pt x="209" y="282"/>
                    </a:lnTo>
                  </a:path>
                </a:pathLst>
              </a:custGeom>
              <a:solidFill>
                <a:srgbClr val="CECECE"/>
              </a:solidFill>
              <a:ln w="254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7" name="Group 66"/>
              <p:cNvGrpSpPr>
                <a:grpSpLocks/>
              </p:cNvGrpSpPr>
              <p:nvPr/>
            </p:nvGrpSpPr>
            <p:grpSpPr bwMode="auto">
              <a:xfrm>
                <a:off x="3767" y="2076"/>
                <a:ext cx="273" cy="326"/>
                <a:chOff x="3767" y="2076"/>
                <a:chExt cx="273" cy="326"/>
              </a:xfrm>
            </p:grpSpPr>
            <p:grpSp>
              <p:nvGrpSpPr>
                <p:cNvPr id="18" name="Group 67"/>
                <p:cNvGrpSpPr>
                  <a:grpSpLocks/>
                </p:cNvGrpSpPr>
                <p:nvPr/>
              </p:nvGrpSpPr>
              <p:grpSpPr bwMode="auto">
                <a:xfrm>
                  <a:off x="3767" y="2076"/>
                  <a:ext cx="273" cy="326"/>
                  <a:chOff x="3767" y="2076"/>
                  <a:chExt cx="273" cy="326"/>
                </a:xfrm>
              </p:grpSpPr>
              <p:sp>
                <p:nvSpPr>
                  <p:cNvPr id="2716740" name="AutoShape 68"/>
                  <p:cNvSpPr>
                    <a:spLocks noChangeArrowheads="1"/>
                  </p:cNvSpPr>
                  <p:nvPr/>
                </p:nvSpPr>
                <p:spPr bwMode="auto">
                  <a:xfrm>
                    <a:off x="3767" y="2129"/>
                    <a:ext cx="273" cy="273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16741" name="AutoShape 69"/>
                  <p:cNvSpPr>
                    <a:spLocks noChangeArrowheads="1"/>
                  </p:cNvSpPr>
                  <p:nvPr/>
                </p:nvSpPr>
                <p:spPr bwMode="auto">
                  <a:xfrm>
                    <a:off x="3832" y="2076"/>
                    <a:ext cx="208" cy="4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16742" name="Oval 70"/>
                <p:cNvSpPr>
                  <a:spLocks noChangeArrowheads="1"/>
                </p:cNvSpPr>
                <p:nvPr/>
              </p:nvSpPr>
              <p:spPr bwMode="auto">
                <a:xfrm>
                  <a:off x="3852" y="2103"/>
                  <a:ext cx="29" cy="10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6743" name="AutoShape 71"/>
                <p:cNvSpPr>
                  <a:spLocks noChangeArrowheads="1"/>
                </p:cNvSpPr>
                <p:nvPr/>
              </p:nvSpPr>
              <p:spPr bwMode="auto">
                <a:xfrm>
                  <a:off x="3800" y="2257"/>
                  <a:ext cx="143" cy="60"/>
                </a:xfrm>
                <a:prstGeom prst="octagon">
                  <a:avLst>
                    <a:gd name="adj" fmla="val 29282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9" name="Group 72"/>
            <p:cNvGrpSpPr>
              <a:grpSpLocks/>
            </p:cNvGrpSpPr>
            <p:nvPr/>
          </p:nvGrpSpPr>
          <p:grpSpPr bwMode="auto">
            <a:xfrm>
              <a:off x="6678613" y="3892550"/>
              <a:ext cx="1443037" cy="517525"/>
              <a:chOff x="4733" y="2328"/>
              <a:chExt cx="1022" cy="326"/>
            </a:xfrm>
          </p:grpSpPr>
          <p:grpSp>
            <p:nvGrpSpPr>
              <p:cNvPr id="20" name="Group 73"/>
              <p:cNvGrpSpPr>
                <a:grpSpLocks/>
              </p:cNvGrpSpPr>
              <p:nvPr/>
            </p:nvGrpSpPr>
            <p:grpSpPr bwMode="auto">
              <a:xfrm>
                <a:off x="4733" y="2328"/>
                <a:ext cx="217" cy="326"/>
                <a:chOff x="4733" y="2328"/>
                <a:chExt cx="217" cy="326"/>
              </a:xfrm>
            </p:grpSpPr>
            <p:sp>
              <p:nvSpPr>
                <p:cNvPr id="2716746" name="AutoShape 74"/>
                <p:cNvSpPr>
                  <a:spLocks noChangeArrowheads="1"/>
                </p:cNvSpPr>
                <p:nvPr/>
              </p:nvSpPr>
              <p:spPr bwMode="auto">
                <a:xfrm>
                  <a:off x="4733" y="2381"/>
                  <a:ext cx="217" cy="273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6747" name="AutoShape 75"/>
                <p:cNvSpPr>
                  <a:spLocks noChangeArrowheads="1"/>
                </p:cNvSpPr>
                <p:nvPr/>
              </p:nvSpPr>
              <p:spPr bwMode="auto">
                <a:xfrm>
                  <a:off x="4786" y="2328"/>
                  <a:ext cx="164" cy="48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6748" name="AutoShape 76"/>
                <p:cNvSpPr>
                  <a:spLocks noChangeArrowheads="1"/>
                </p:cNvSpPr>
                <p:nvPr/>
              </p:nvSpPr>
              <p:spPr bwMode="auto">
                <a:xfrm>
                  <a:off x="4776" y="2402"/>
                  <a:ext cx="114" cy="17"/>
                </a:xfrm>
                <a:prstGeom prst="parallelogram">
                  <a:avLst>
                    <a:gd name="adj" fmla="val 167616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77"/>
              <p:cNvGrpSpPr>
                <a:grpSpLocks/>
              </p:cNvGrpSpPr>
              <p:nvPr/>
            </p:nvGrpSpPr>
            <p:grpSpPr bwMode="auto">
              <a:xfrm>
                <a:off x="5277" y="2372"/>
                <a:ext cx="211" cy="268"/>
                <a:chOff x="5277" y="2372"/>
                <a:chExt cx="211" cy="268"/>
              </a:xfrm>
            </p:grpSpPr>
            <p:sp>
              <p:nvSpPr>
                <p:cNvPr id="2716750" name="Freeform 78"/>
                <p:cNvSpPr>
                  <a:spLocks/>
                </p:cNvSpPr>
                <p:nvPr/>
              </p:nvSpPr>
              <p:spPr bwMode="auto">
                <a:xfrm>
                  <a:off x="5414" y="2493"/>
                  <a:ext cx="63" cy="147"/>
                </a:xfrm>
                <a:custGeom>
                  <a:avLst/>
                  <a:gdLst/>
                  <a:ahLst/>
                  <a:cxnLst>
                    <a:cxn ang="0">
                      <a:pos x="45" y="0"/>
                    </a:cxn>
                    <a:cxn ang="0">
                      <a:pos x="62" y="0"/>
                    </a:cxn>
                    <a:cxn ang="0">
                      <a:pos x="17" y="146"/>
                    </a:cxn>
                    <a:cxn ang="0">
                      <a:pos x="0" y="146"/>
                    </a:cxn>
                    <a:cxn ang="0">
                      <a:pos x="45" y="0"/>
                    </a:cxn>
                  </a:cxnLst>
                  <a:rect l="0" t="0" r="r" b="b"/>
                  <a:pathLst>
                    <a:path w="63" h="147">
                      <a:moveTo>
                        <a:pt x="45" y="0"/>
                      </a:moveTo>
                      <a:lnTo>
                        <a:pt x="62" y="0"/>
                      </a:lnTo>
                      <a:lnTo>
                        <a:pt x="17" y="146"/>
                      </a:lnTo>
                      <a:lnTo>
                        <a:pt x="0" y="146"/>
                      </a:lnTo>
                      <a:lnTo>
                        <a:pt x="45" y="0"/>
                      </a:lnTo>
                    </a:path>
                  </a:pathLst>
                </a:custGeom>
                <a:solidFill>
                  <a:srgbClr val="F39FD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6751" name="Rectangle 79"/>
                <p:cNvSpPr>
                  <a:spLocks noChangeArrowheads="1"/>
                </p:cNvSpPr>
                <p:nvPr/>
              </p:nvSpPr>
              <p:spPr bwMode="auto">
                <a:xfrm>
                  <a:off x="5410" y="2493"/>
                  <a:ext cx="78" cy="14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6752" name="Rectangle 80"/>
                <p:cNvSpPr>
                  <a:spLocks noChangeArrowheads="1"/>
                </p:cNvSpPr>
                <p:nvPr/>
              </p:nvSpPr>
              <p:spPr bwMode="auto">
                <a:xfrm>
                  <a:off x="5416" y="2555"/>
                  <a:ext cx="60" cy="13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6753" name="Rectangle 81"/>
                <p:cNvSpPr>
                  <a:spLocks noChangeArrowheads="1"/>
                </p:cNvSpPr>
                <p:nvPr/>
              </p:nvSpPr>
              <p:spPr bwMode="auto">
                <a:xfrm>
                  <a:off x="5278" y="2555"/>
                  <a:ext cx="78" cy="8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6754" name="Oval 82"/>
                <p:cNvSpPr>
                  <a:spLocks noChangeArrowheads="1"/>
                </p:cNvSpPr>
                <p:nvPr/>
              </p:nvSpPr>
              <p:spPr bwMode="auto">
                <a:xfrm>
                  <a:off x="5340" y="2372"/>
                  <a:ext cx="25" cy="27"/>
                </a:xfrm>
                <a:prstGeom prst="ellipse">
                  <a:avLst/>
                </a:prstGeom>
                <a:solidFill>
                  <a:srgbClr val="F39FD1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6755" name="Freeform 83"/>
                <p:cNvSpPr>
                  <a:spLocks/>
                </p:cNvSpPr>
                <p:nvPr/>
              </p:nvSpPr>
              <p:spPr bwMode="auto">
                <a:xfrm>
                  <a:off x="5277" y="2416"/>
                  <a:ext cx="146" cy="224"/>
                </a:xfrm>
                <a:custGeom>
                  <a:avLst/>
                  <a:gdLst/>
                  <a:ahLst/>
                  <a:cxnLst>
                    <a:cxn ang="0">
                      <a:pos x="1" y="103"/>
                    </a:cxn>
                    <a:cxn ang="0">
                      <a:pos x="1" y="106"/>
                    </a:cxn>
                    <a:cxn ang="0">
                      <a:pos x="0" y="110"/>
                    </a:cxn>
                    <a:cxn ang="0">
                      <a:pos x="0" y="113"/>
                    </a:cxn>
                    <a:cxn ang="0">
                      <a:pos x="1" y="117"/>
                    </a:cxn>
                    <a:cxn ang="0">
                      <a:pos x="3" y="120"/>
                    </a:cxn>
                    <a:cxn ang="0">
                      <a:pos x="6" y="123"/>
                    </a:cxn>
                    <a:cxn ang="0">
                      <a:pos x="9" y="125"/>
                    </a:cxn>
                    <a:cxn ang="0">
                      <a:pos x="12" y="126"/>
                    </a:cxn>
                    <a:cxn ang="0">
                      <a:pos x="16" y="126"/>
                    </a:cxn>
                    <a:cxn ang="0">
                      <a:pos x="95" y="223"/>
                    </a:cxn>
                    <a:cxn ang="0">
                      <a:pos x="120" y="107"/>
                    </a:cxn>
                    <a:cxn ang="0">
                      <a:pos x="119" y="105"/>
                    </a:cxn>
                    <a:cxn ang="0">
                      <a:pos x="118" y="103"/>
                    </a:cxn>
                    <a:cxn ang="0">
                      <a:pos x="116" y="101"/>
                    </a:cxn>
                    <a:cxn ang="0">
                      <a:pos x="114" y="99"/>
                    </a:cxn>
                    <a:cxn ang="0">
                      <a:pos x="111" y="98"/>
                    </a:cxn>
                    <a:cxn ang="0">
                      <a:pos x="108" y="97"/>
                    </a:cxn>
                    <a:cxn ang="0">
                      <a:pos x="106" y="97"/>
                    </a:cxn>
                    <a:cxn ang="0">
                      <a:pos x="103" y="97"/>
                    </a:cxn>
                    <a:cxn ang="0">
                      <a:pos x="70" y="57"/>
                    </a:cxn>
                    <a:cxn ang="0">
                      <a:pos x="135" y="70"/>
                    </a:cxn>
                    <a:cxn ang="0">
                      <a:pos x="137" y="70"/>
                    </a:cxn>
                    <a:cxn ang="0">
                      <a:pos x="139" y="69"/>
                    </a:cxn>
                    <a:cxn ang="0">
                      <a:pos x="142" y="67"/>
                    </a:cxn>
                    <a:cxn ang="0">
                      <a:pos x="144" y="65"/>
                    </a:cxn>
                    <a:cxn ang="0">
                      <a:pos x="144" y="62"/>
                    </a:cxn>
                    <a:cxn ang="0">
                      <a:pos x="145" y="59"/>
                    </a:cxn>
                    <a:cxn ang="0">
                      <a:pos x="144" y="56"/>
                    </a:cxn>
                    <a:cxn ang="0">
                      <a:pos x="143" y="53"/>
                    </a:cxn>
                    <a:cxn ang="0">
                      <a:pos x="141" y="51"/>
                    </a:cxn>
                    <a:cxn ang="0">
                      <a:pos x="139" y="49"/>
                    </a:cxn>
                    <a:cxn ang="0">
                      <a:pos x="136" y="49"/>
                    </a:cxn>
                    <a:cxn ang="0">
                      <a:pos x="92" y="49"/>
                    </a:cxn>
                    <a:cxn ang="0">
                      <a:pos x="84" y="32"/>
                    </a:cxn>
                    <a:cxn ang="0">
                      <a:pos x="85" y="28"/>
                    </a:cxn>
                    <a:cxn ang="0">
                      <a:pos x="85" y="23"/>
                    </a:cxn>
                    <a:cxn ang="0">
                      <a:pos x="85" y="18"/>
                    </a:cxn>
                    <a:cxn ang="0">
                      <a:pos x="84" y="14"/>
                    </a:cxn>
                    <a:cxn ang="0">
                      <a:pos x="83" y="11"/>
                    </a:cxn>
                    <a:cxn ang="0">
                      <a:pos x="80" y="8"/>
                    </a:cxn>
                    <a:cxn ang="0">
                      <a:pos x="77" y="5"/>
                    </a:cxn>
                    <a:cxn ang="0">
                      <a:pos x="74" y="3"/>
                    </a:cxn>
                    <a:cxn ang="0">
                      <a:pos x="70" y="1"/>
                    </a:cxn>
                    <a:cxn ang="0">
                      <a:pos x="65" y="0"/>
                    </a:cxn>
                    <a:cxn ang="0">
                      <a:pos x="61" y="0"/>
                    </a:cxn>
                    <a:cxn ang="0">
                      <a:pos x="56" y="1"/>
                    </a:cxn>
                    <a:cxn ang="0">
                      <a:pos x="52" y="2"/>
                    </a:cxn>
                    <a:cxn ang="0">
                      <a:pos x="47" y="5"/>
                    </a:cxn>
                    <a:cxn ang="0">
                      <a:pos x="44" y="9"/>
                    </a:cxn>
                    <a:cxn ang="0">
                      <a:pos x="41" y="12"/>
                    </a:cxn>
                    <a:cxn ang="0">
                      <a:pos x="39" y="17"/>
                    </a:cxn>
                  </a:cxnLst>
                  <a:rect l="0" t="0" r="r" b="b"/>
                  <a:pathLst>
                    <a:path w="146" h="224">
                      <a:moveTo>
                        <a:pt x="39" y="17"/>
                      </a:moveTo>
                      <a:lnTo>
                        <a:pt x="1" y="103"/>
                      </a:lnTo>
                      <a:lnTo>
                        <a:pt x="1" y="105"/>
                      </a:lnTo>
                      <a:lnTo>
                        <a:pt x="1" y="106"/>
                      </a:lnTo>
                      <a:lnTo>
                        <a:pt x="0" y="107"/>
                      </a:lnTo>
                      <a:lnTo>
                        <a:pt x="0" y="110"/>
                      </a:lnTo>
                      <a:lnTo>
                        <a:pt x="0" y="111"/>
                      </a:lnTo>
                      <a:lnTo>
                        <a:pt x="0" y="113"/>
                      </a:lnTo>
                      <a:lnTo>
                        <a:pt x="1" y="115"/>
                      </a:lnTo>
                      <a:lnTo>
                        <a:pt x="1" y="117"/>
                      </a:lnTo>
                      <a:lnTo>
                        <a:pt x="2" y="118"/>
                      </a:lnTo>
                      <a:lnTo>
                        <a:pt x="3" y="120"/>
                      </a:lnTo>
                      <a:lnTo>
                        <a:pt x="5" y="122"/>
                      </a:lnTo>
                      <a:lnTo>
                        <a:pt x="6" y="123"/>
                      </a:lnTo>
                      <a:lnTo>
                        <a:pt x="8" y="124"/>
                      </a:lnTo>
                      <a:lnTo>
                        <a:pt x="9" y="125"/>
                      </a:lnTo>
                      <a:lnTo>
                        <a:pt x="10" y="125"/>
                      </a:lnTo>
                      <a:lnTo>
                        <a:pt x="12" y="126"/>
                      </a:lnTo>
                      <a:lnTo>
                        <a:pt x="14" y="126"/>
                      </a:lnTo>
                      <a:lnTo>
                        <a:pt x="16" y="126"/>
                      </a:lnTo>
                      <a:lnTo>
                        <a:pt x="95" y="126"/>
                      </a:lnTo>
                      <a:lnTo>
                        <a:pt x="95" y="223"/>
                      </a:lnTo>
                      <a:lnTo>
                        <a:pt x="120" y="223"/>
                      </a:lnTo>
                      <a:lnTo>
                        <a:pt x="120" y="107"/>
                      </a:lnTo>
                      <a:lnTo>
                        <a:pt x="120" y="106"/>
                      </a:lnTo>
                      <a:lnTo>
                        <a:pt x="119" y="105"/>
                      </a:lnTo>
                      <a:lnTo>
                        <a:pt x="118" y="103"/>
                      </a:lnTo>
                      <a:lnTo>
                        <a:pt x="118" y="103"/>
                      </a:lnTo>
                      <a:lnTo>
                        <a:pt x="117" y="102"/>
                      </a:lnTo>
                      <a:lnTo>
                        <a:pt x="116" y="101"/>
                      </a:lnTo>
                      <a:lnTo>
                        <a:pt x="115" y="100"/>
                      </a:lnTo>
                      <a:lnTo>
                        <a:pt x="114" y="99"/>
                      </a:lnTo>
                      <a:lnTo>
                        <a:pt x="113" y="99"/>
                      </a:lnTo>
                      <a:lnTo>
                        <a:pt x="111" y="98"/>
                      </a:lnTo>
                      <a:lnTo>
                        <a:pt x="110" y="98"/>
                      </a:lnTo>
                      <a:lnTo>
                        <a:pt x="108" y="97"/>
                      </a:lnTo>
                      <a:lnTo>
                        <a:pt x="107" y="97"/>
                      </a:lnTo>
                      <a:lnTo>
                        <a:pt x="106" y="97"/>
                      </a:lnTo>
                      <a:lnTo>
                        <a:pt x="104" y="97"/>
                      </a:lnTo>
                      <a:lnTo>
                        <a:pt x="103" y="97"/>
                      </a:lnTo>
                      <a:lnTo>
                        <a:pt x="57" y="95"/>
                      </a:lnTo>
                      <a:lnTo>
                        <a:pt x="70" y="57"/>
                      </a:lnTo>
                      <a:lnTo>
                        <a:pt x="79" y="70"/>
                      </a:lnTo>
                      <a:lnTo>
                        <a:pt x="135" y="70"/>
                      </a:lnTo>
                      <a:lnTo>
                        <a:pt x="136" y="70"/>
                      </a:lnTo>
                      <a:lnTo>
                        <a:pt x="137" y="70"/>
                      </a:lnTo>
                      <a:lnTo>
                        <a:pt x="139" y="69"/>
                      </a:lnTo>
                      <a:lnTo>
                        <a:pt x="139" y="69"/>
                      </a:lnTo>
                      <a:lnTo>
                        <a:pt x="140" y="68"/>
                      </a:lnTo>
                      <a:lnTo>
                        <a:pt x="142" y="67"/>
                      </a:lnTo>
                      <a:lnTo>
                        <a:pt x="142" y="66"/>
                      </a:lnTo>
                      <a:lnTo>
                        <a:pt x="144" y="65"/>
                      </a:lnTo>
                      <a:lnTo>
                        <a:pt x="144" y="64"/>
                      </a:lnTo>
                      <a:lnTo>
                        <a:pt x="144" y="62"/>
                      </a:lnTo>
                      <a:lnTo>
                        <a:pt x="145" y="61"/>
                      </a:lnTo>
                      <a:lnTo>
                        <a:pt x="145" y="59"/>
                      </a:lnTo>
                      <a:lnTo>
                        <a:pt x="145" y="57"/>
                      </a:lnTo>
                      <a:lnTo>
                        <a:pt x="144" y="56"/>
                      </a:lnTo>
                      <a:lnTo>
                        <a:pt x="144" y="55"/>
                      </a:lnTo>
                      <a:lnTo>
                        <a:pt x="143" y="53"/>
                      </a:lnTo>
                      <a:lnTo>
                        <a:pt x="142" y="52"/>
                      </a:lnTo>
                      <a:lnTo>
                        <a:pt x="141" y="51"/>
                      </a:lnTo>
                      <a:lnTo>
                        <a:pt x="140" y="50"/>
                      </a:lnTo>
                      <a:lnTo>
                        <a:pt x="139" y="49"/>
                      </a:lnTo>
                      <a:lnTo>
                        <a:pt x="138" y="49"/>
                      </a:lnTo>
                      <a:lnTo>
                        <a:pt x="136" y="49"/>
                      </a:lnTo>
                      <a:lnTo>
                        <a:pt x="135" y="49"/>
                      </a:lnTo>
                      <a:lnTo>
                        <a:pt x="92" y="49"/>
                      </a:lnTo>
                      <a:lnTo>
                        <a:pt x="83" y="33"/>
                      </a:lnTo>
                      <a:lnTo>
                        <a:pt x="84" y="32"/>
                      </a:lnTo>
                      <a:lnTo>
                        <a:pt x="85" y="30"/>
                      </a:lnTo>
                      <a:lnTo>
                        <a:pt x="85" y="28"/>
                      </a:lnTo>
                      <a:lnTo>
                        <a:pt x="85" y="26"/>
                      </a:lnTo>
                      <a:lnTo>
                        <a:pt x="85" y="23"/>
                      </a:lnTo>
                      <a:lnTo>
                        <a:pt x="85" y="21"/>
                      </a:lnTo>
                      <a:lnTo>
                        <a:pt x="85" y="18"/>
                      </a:lnTo>
                      <a:lnTo>
                        <a:pt x="85" y="16"/>
                      </a:lnTo>
                      <a:lnTo>
                        <a:pt x="84" y="14"/>
                      </a:lnTo>
                      <a:lnTo>
                        <a:pt x="84" y="13"/>
                      </a:lnTo>
                      <a:lnTo>
                        <a:pt x="83" y="11"/>
                      </a:lnTo>
                      <a:lnTo>
                        <a:pt x="82" y="10"/>
                      </a:lnTo>
                      <a:lnTo>
                        <a:pt x="80" y="8"/>
                      </a:lnTo>
                      <a:lnTo>
                        <a:pt x="79" y="7"/>
                      </a:lnTo>
                      <a:lnTo>
                        <a:pt x="77" y="5"/>
                      </a:lnTo>
                      <a:lnTo>
                        <a:pt x="76" y="4"/>
                      </a:lnTo>
                      <a:lnTo>
                        <a:pt x="74" y="3"/>
                      </a:lnTo>
                      <a:lnTo>
                        <a:pt x="72" y="2"/>
                      </a:lnTo>
                      <a:lnTo>
                        <a:pt x="70" y="1"/>
                      </a:lnTo>
                      <a:lnTo>
                        <a:pt x="67" y="1"/>
                      </a:lnTo>
                      <a:lnTo>
                        <a:pt x="65" y="0"/>
                      </a:lnTo>
                      <a:lnTo>
                        <a:pt x="63" y="0"/>
                      </a:lnTo>
                      <a:lnTo>
                        <a:pt x="61" y="0"/>
                      </a:lnTo>
                      <a:lnTo>
                        <a:pt x="59" y="0"/>
                      </a:lnTo>
                      <a:lnTo>
                        <a:pt x="56" y="1"/>
                      </a:lnTo>
                      <a:lnTo>
                        <a:pt x="54" y="1"/>
                      </a:lnTo>
                      <a:lnTo>
                        <a:pt x="52" y="2"/>
                      </a:lnTo>
                      <a:lnTo>
                        <a:pt x="50" y="3"/>
                      </a:lnTo>
                      <a:lnTo>
                        <a:pt x="47" y="5"/>
                      </a:lnTo>
                      <a:lnTo>
                        <a:pt x="46" y="7"/>
                      </a:lnTo>
                      <a:lnTo>
                        <a:pt x="44" y="9"/>
                      </a:lnTo>
                      <a:lnTo>
                        <a:pt x="43" y="10"/>
                      </a:lnTo>
                      <a:lnTo>
                        <a:pt x="41" y="12"/>
                      </a:lnTo>
                      <a:lnTo>
                        <a:pt x="40" y="14"/>
                      </a:lnTo>
                      <a:lnTo>
                        <a:pt x="39" y="17"/>
                      </a:lnTo>
                    </a:path>
                  </a:pathLst>
                </a:custGeom>
                <a:solidFill>
                  <a:srgbClr val="F39FD1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16756" name="Freeform 84"/>
              <p:cNvSpPr>
                <a:spLocks/>
              </p:cNvSpPr>
              <p:nvPr/>
            </p:nvSpPr>
            <p:spPr bwMode="auto">
              <a:xfrm>
                <a:off x="5546" y="2337"/>
                <a:ext cx="209" cy="307"/>
              </a:xfrm>
              <a:custGeom>
                <a:avLst/>
                <a:gdLst/>
                <a:ahLst/>
                <a:cxnLst>
                  <a:cxn ang="0">
                    <a:pos x="208" y="277"/>
                  </a:cxn>
                  <a:cxn ang="0">
                    <a:pos x="192" y="277"/>
                  </a:cxn>
                  <a:cxn ang="0">
                    <a:pos x="165" y="241"/>
                  </a:cxn>
                  <a:cxn ang="0">
                    <a:pos x="127" y="178"/>
                  </a:cxn>
                  <a:cxn ang="0">
                    <a:pos x="116" y="149"/>
                  </a:cxn>
                  <a:cxn ang="0">
                    <a:pos x="119" y="129"/>
                  </a:cxn>
                  <a:cxn ang="0">
                    <a:pos x="128" y="125"/>
                  </a:cxn>
                  <a:cxn ang="0">
                    <a:pos x="143" y="136"/>
                  </a:cxn>
                  <a:cxn ang="0">
                    <a:pos x="162" y="148"/>
                  </a:cxn>
                  <a:cxn ang="0">
                    <a:pos x="171" y="148"/>
                  </a:cxn>
                  <a:cxn ang="0">
                    <a:pos x="173" y="141"/>
                  </a:cxn>
                  <a:cxn ang="0">
                    <a:pos x="164" y="129"/>
                  </a:cxn>
                  <a:cxn ang="0">
                    <a:pos x="141" y="113"/>
                  </a:cxn>
                  <a:cxn ang="0">
                    <a:pos x="132" y="91"/>
                  </a:cxn>
                  <a:cxn ang="0">
                    <a:pos x="128" y="73"/>
                  </a:cxn>
                  <a:cxn ang="0">
                    <a:pos x="118" y="59"/>
                  </a:cxn>
                  <a:cxn ang="0">
                    <a:pos x="114" y="50"/>
                  </a:cxn>
                  <a:cxn ang="0">
                    <a:pos x="119" y="38"/>
                  </a:cxn>
                  <a:cxn ang="0">
                    <a:pos x="124" y="25"/>
                  </a:cxn>
                  <a:cxn ang="0">
                    <a:pos x="120" y="9"/>
                  </a:cxn>
                  <a:cxn ang="0">
                    <a:pos x="110" y="1"/>
                  </a:cxn>
                  <a:cxn ang="0">
                    <a:pos x="94" y="3"/>
                  </a:cxn>
                  <a:cxn ang="0">
                    <a:pos x="88" y="13"/>
                  </a:cxn>
                  <a:cxn ang="0">
                    <a:pos x="88" y="24"/>
                  </a:cxn>
                  <a:cxn ang="0">
                    <a:pos x="92" y="37"/>
                  </a:cxn>
                  <a:cxn ang="0">
                    <a:pos x="92" y="49"/>
                  </a:cxn>
                  <a:cxn ang="0">
                    <a:pos x="81" y="59"/>
                  </a:cxn>
                  <a:cxn ang="0">
                    <a:pos x="68" y="67"/>
                  </a:cxn>
                  <a:cxn ang="0">
                    <a:pos x="58" y="79"/>
                  </a:cxn>
                  <a:cxn ang="0">
                    <a:pos x="48" y="104"/>
                  </a:cxn>
                  <a:cxn ang="0">
                    <a:pos x="43" y="128"/>
                  </a:cxn>
                  <a:cxn ang="0">
                    <a:pos x="42" y="153"/>
                  </a:cxn>
                  <a:cxn ang="0">
                    <a:pos x="43" y="166"/>
                  </a:cxn>
                  <a:cxn ang="0">
                    <a:pos x="51" y="170"/>
                  </a:cxn>
                  <a:cxn ang="0">
                    <a:pos x="55" y="166"/>
                  </a:cxn>
                  <a:cxn ang="0">
                    <a:pos x="55" y="140"/>
                  </a:cxn>
                  <a:cxn ang="0">
                    <a:pos x="58" y="123"/>
                  </a:cxn>
                  <a:cxn ang="0">
                    <a:pos x="67" y="115"/>
                  </a:cxn>
                  <a:cxn ang="0">
                    <a:pos x="73" y="120"/>
                  </a:cxn>
                  <a:cxn ang="0">
                    <a:pos x="71" y="148"/>
                  </a:cxn>
                  <a:cxn ang="0">
                    <a:pos x="64" y="175"/>
                  </a:cxn>
                  <a:cxn ang="0">
                    <a:pos x="55" y="207"/>
                  </a:cxn>
                  <a:cxn ang="0">
                    <a:pos x="34" y="237"/>
                  </a:cxn>
                  <a:cxn ang="0">
                    <a:pos x="8" y="269"/>
                  </a:cxn>
                  <a:cxn ang="0">
                    <a:pos x="0" y="286"/>
                  </a:cxn>
                  <a:cxn ang="0">
                    <a:pos x="20" y="306"/>
                  </a:cxn>
                  <a:cxn ang="0">
                    <a:pos x="34" y="303"/>
                  </a:cxn>
                  <a:cxn ang="0">
                    <a:pos x="24" y="290"/>
                  </a:cxn>
                  <a:cxn ang="0">
                    <a:pos x="31" y="273"/>
                  </a:cxn>
                  <a:cxn ang="0">
                    <a:pos x="64" y="235"/>
                  </a:cxn>
                  <a:cxn ang="0">
                    <a:pos x="88" y="207"/>
                  </a:cxn>
                  <a:cxn ang="0">
                    <a:pos x="99" y="200"/>
                  </a:cxn>
                  <a:cxn ang="0">
                    <a:pos x="114" y="210"/>
                  </a:cxn>
                  <a:cxn ang="0">
                    <a:pos x="148" y="256"/>
                  </a:cxn>
                  <a:cxn ang="0">
                    <a:pos x="175" y="295"/>
                  </a:cxn>
                  <a:cxn ang="0">
                    <a:pos x="186" y="298"/>
                  </a:cxn>
                  <a:cxn ang="0">
                    <a:pos x="200" y="288"/>
                  </a:cxn>
                </a:cxnLst>
                <a:rect l="0" t="0" r="r" b="b"/>
                <a:pathLst>
                  <a:path w="209" h="307">
                    <a:moveTo>
                      <a:pt x="207" y="282"/>
                    </a:moveTo>
                    <a:lnTo>
                      <a:pt x="208" y="277"/>
                    </a:lnTo>
                    <a:lnTo>
                      <a:pt x="200" y="278"/>
                    </a:lnTo>
                    <a:lnTo>
                      <a:pt x="192" y="277"/>
                    </a:lnTo>
                    <a:lnTo>
                      <a:pt x="182" y="269"/>
                    </a:lnTo>
                    <a:lnTo>
                      <a:pt x="165" y="241"/>
                    </a:lnTo>
                    <a:lnTo>
                      <a:pt x="140" y="200"/>
                    </a:lnTo>
                    <a:lnTo>
                      <a:pt x="127" y="178"/>
                    </a:lnTo>
                    <a:lnTo>
                      <a:pt x="118" y="160"/>
                    </a:lnTo>
                    <a:lnTo>
                      <a:pt x="116" y="149"/>
                    </a:lnTo>
                    <a:lnTo>
                      <a:pt x="116" y="137"/>
                    </a:lnTo>
                    <a:lnTo>
                      <a:pt x="119" y="129"/>
                    </a:lnTo>
                    <a:lnTo>
                      <a:pt x="124" y="125"/>
                    </a:lnTo>
                    <a:lnTo>
                      <a:pt x="128" y="125"/>
                    </a:lnTo>
                    <a:lnTo>
                      <a:pt x="133" y="128"/>
                    </a:lnTo>
                    <a:lnTo>
                      <a:pt x="143" y="136"/>
                    </a:lnTo>
                    <a:lnTo>
                      <a:pt x="154" y="144"/>
                    </a:lnTo>
                    <a:lnTo>
                      <a:pt x="162" y="148"/>
                    </a:lnTo>
                    <a:lnTo>
                      <a:pt x="167" y="149"/>
                    </a:lnTo>
                    <a:lnTo>
                      <a:pt x="171" y="148"/>
                    </a:lnTo>
                    <a:lnTo>
                      <a:pt x="174" y="144"/>
                    </a:lnTo>
                    <a:lnTo>
                      <a:pt x="173" y="141"/>
                    </a:lnTo>
                    <a:lnTo>
                      <a:pt x="171" y="137"/>
                    </a:lnTo>
                    <a:lnTo>
                      <a:pt x="164" y="129"/>
                    </a:lnTo>
                    <a:lnTo>
                      <a:pt x="149" y="120"/>
                    </a:lnTo>
                    <a:lnTo>
                      <a:pt x="141" y="113"/>
                    </a:lnTo>
                    <a:lnTo>
                      <a:pt x="136" y="104"/>
                    </a:lnTo>
                    <a:lnTo>
                      <a:pt x="132" y="91"/>
                    </a:lnTo>
                    <a:lnTo>
                      <a:pt x="131" y="78"/>
                    </a:lnTo>
                    <a:lnTo>
                      <a:pt x="128" y="73"/>
                    </a:lnTo>
                    <a:lnTo>
                      <a:pt x="124" y="66"/>
                    </a:lnTo>
                    <a:lnTo>
                      <a:pt x="118" y="59"/>
                    </a:lnTo>
                    <a:lnTo>
                      <a:pt x="114" y="55"/>
                    </a:lnTo>
                    <a:lnTo>
                      <a:pt x="114" y="50"/>
                    </a:lnTo>
                    <a:lnTo>
                      <a:pt x="116" y="42"/>
                    </a:lnTo>
                    <a:lnTo>
                      <a:pt x="119" y="38"/>
                    </a:lnTo>
                    <a:lnTo>
                      <a:pt x="122" y="33"/>
                    </a:lnTo>
                    <a:lnTo>
                      <a:pt x="124" y="25"/>
                    </a:lnTo>
                    <a:lnTo>
                      <a:pt x="122" y="16"/>
                    </a:lnTo>
                    <a:lnTo>
                      <a:pt x="120" y="9"/>
                    </a:lnTo>
                    <a:lnTo>
                      <a:pt x="116" y="4"/>
                    </a:lnTo>
                    <a:lnTo>
                      <a:pt x="110" y="1"/>
                    </a:lnTo>
                    <a:lnTo>
                      <a:pt x="101" y="0"/>
                    </a:lnTo>
                    <a:lnTo>
                      <a:pt x="94" y="3"/>
                    </a:lnTo>
                    <a:lnTo>
                      <a:pt x="90" y="7"/>
                    </a:lnTo>
                    <a:lnTo>
                      <a:pt x="88" y="13"/>
                    </a:lnTo>
                    <a:lnTo>
                      <a:pt x="86" y="18"/>
                    </a:lnTo>
                    <a:lnTo>
                      <a:pt x="88" y="24"/>
                    </a:lnTo>
                    <a:lnTo>
                      <a:pt x="90" y="32"/>
                    </a:lnTo>
                    <a:lnTo>
                      <a:pt x="92" y="37"/>
                    </a:lnTo>
                    <a:lnTo>
                      <a:pt x="93" y="42"/>
                    </a:lnTo>
                    <a:lnTo>
                      <a:pt x="92" y="49"/>
                    </a:lnTo>
                    <a:lnTo>
                      <a:pt x="88" y="54"/>
                    </a:lnTo>
                    <a:lnTo>
                      <a:pt x="81" y="59"/>
                    </a:lnTo>
                    <a:lnTo>
                      <a:pt x="73" y="63"/>
                    </a:lnTo>
                    <a:lnTo>
                      <a:pt x="68" y="67"/>
                    </a:lnTo>
                    <a:lnTo>
                      <a:pt x="63" y="73"/>
                    </a:lnTo>
                    <a:lnTo>
                      <a:pt x="58" y="79"/>
                    </a:lnTo>
                    <a:lnTo>
                      <a:pt x="52" y="91"/>
                    </a:lnTo>
                    <a:lnTo>
                      <a:pt x="48" y="104"/>
                    </a:lnTo>
                    <a:lnTo>
                      <a:pt x="44" y="115"/>
                    </a:lnTo>
                    <a:lnTo>
                      <a:pt x="43" y="128"/>
                    </a:lnTo>
                    <a:lnTo>
                      <a:pt x="42" y="144"/>
                    </a:lnTo>
                    <a:lnTo>
                      <a:pt x="42" y="153"/>
                    </a:lnTo>
                    <a:lnTo>
                      <a:pt x="42" y="161"/>
                    </a:lnTo>
                    <a:lnTo>
                      <a:pt x="43" y="166"/>
                    </a:lnTo>
                    <a:lnTo>
                      <a:pt x="46" y="169"/>
                    </a:lnTo>
                    <a:lnTo>
                      <a:pt x="51" y="170"/>
                    </a:lnTo>
                    <a:lnTo>
                      <a:pt x="54" y="169"/>
                    </a:lnTo>
                    <a:lnTo>
                      <a:pt x="55" y="166"/>
                    </a:lnTo>
                    <a:lnTo>
                      <a:pt x="55" y="156"/>
                    </a:lnTo>
                    <a:lnTo>
                      <a:pt x="55" y="140"/>
                    </a:lnTo>
                    <a:lnTo>
                      <a:pt x="56" y="129"/>
                    </a:lnTo>
                    <a:lnTo>
                      <a:pt x="58" y="123"/>
                    </a:lnTo>
                    <a:lnTo>
                      <a:pt x="61" y="116"/>
                    </a:lnTo>
                    <a:lnTo>
                      <a:pt x="67" y="115"/>
                    </a:lnTo>
                    <a:lnTo>
                      <a:pt x="72" y="116"/>
                    </a:lnTo>
                    <a:lnTo>
                      <a:pt x="73" y="120"/>
                    </a:lnTo>
                    <a:lnTo>
                      <a:pt x="72" y="132"/>
                    </a:lnTo>
                    <a:lnTo>
                      <a:pt x="71" y="148"/>
                    </a:lnTo>
                    <a:lnTo>
                      <a:pt x="68" y="162"/>
                    </a:lnTo>
                    <a:lnTo>
                      <a:pt x="64" y="175"/>
                    </a:lnTo>
                    <a:lnTo>
                      <a:pt x="60" y="193"/>
                    </a:lnTo>
                    <a:lnTo>
                      <a:pt x="55" y="207"/>
                    </a:lnTo>
                    <a:lnTo>
                      <a:pt x="43" y="226"/>
                    </a:lnTo>
                    <a:lnTo>
                      <a:pt x="34" y="237"/>
                    </a:lnTo>
                    <a:lnTo>
                      <a:pt x="18" y="256"/>
                    </a:lnTo>
                    <a:lnTo>
                      <a:pt x="8" y="269"/>
                    </a:lnTo>
                    <a:lnTo>
                      <a:pt x="0" y="281"/>
                    </a:lnTo>
                    <a:lnTo>
                      <a:pt x="0" y="286"/>
                    </a:lnTo>
                    <a:lnTo>
                      <a:pt x="8" y="295"/>
                    </a:lnTo>
                    <a:lnTo>
                      <a:pt x="20" y="306"/>
                    </a:lnTo>
                    <a:lnTo>
                      <a:pt x="31" y="306"/>
                    </a:lnTo>
                    <a:lnTo>
                      <a:pt x="34" y="303"/>
                    </a:lnTo>
                    <a:lnTo>
                      <a:pt x="29" y="297"/>
                    </a:lnTo>
                    <a:lnTo>
                      <a:pt x="24" y="290"/>
                    </a:lnTo>
                    <a:lnTo>
                      <a:pt x="24" y="285"/>
                    </a:lnTo>
                    <a:lnTo>
                      <a:pt x="31" y="273"/>
                    </a:lnTo>
                    <a:lnTo>
                      <a:pt x="44" y="260"/>
                    </a:lnTo>
                    <a:lnTo>
                      <a:pt x="64" y="235"/>
                    </a:lnTo>
                    <a:lnTo>
                      <a:pt x="81" y="214"/>
                    </a:lnTo>
                    <a:lnTo>
                      <a:pt x="88" y="207"/>
                    </a:lnTo>
                    <a:lnTo>
                      <a:pt x="92" y="202"/>
                    </a:lnTo>
                    <a:lnTo>
                      <a:pt x="99" y="200"/>
                    </a:lnTo>
                    <a:lnTo>
                      <a:pt x="106" y="204"/>
                    </a:lnTo>
                    <a:lnTo>
                      <a:pt x="114" y="210"/>
                    </a:lnTo>
                    <a:lnTo>
                      <a:pt x="130" y="231"/>
                    </a:lnTo>
                    <a:lnTo>
                      <a:pt x="148" y="256"/>
                    </a:lnTo>
                    <a:lnTo>
                      <a:pt x="165" y="281"/>
                    </a:lnTo>
                    <a:lnTo>
                      <a:pt x="175" y="295"/>
                    </a:lnTo>
                    <a:lnTo>
                      <a:pt x="179" y="298"/>
                    </a:lnTo>
                    <a:lnTo>
                      <a:pt x="186" y="298"/>
                    </a:lnTo>
                    <a:lnTo>
                      <a:pt x="192" y="293"/>
                    </a:lnTo>
                    <a:lnTo>
                      <a:pt x="200" y="288"/>
                    </a:lnTo>
                    <a:lnTo>
                      <a:pt x="207" y="282"/>
                    </a:lnTo>
                  </a:path>
                </a:pathLst>
              </a:custGeom>
              <a:solidFill>
                <a:srgbClr val="CECECE"/>
              </a:solidFill>
              <a:ln w="254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2" name="Group 85"/>
              <p:cNvGrpSpPr>
                <a:grpSpLocks/>
              </p:cNvGrpSpPr>
              <p:nvPr/>
            </p:nvGrpSpPr>
            <p:grpSpPr bwMode="auto">
              <a:xfrm>
                <a:off x="4956" y="2328"/>
                <a:ext cx="273" cy="326"/>
                <a:chOff x="4956" y="2328"/>
                <a:chExt cx="273" cy="326"/>
              </a:xfrm>
            </p:grpSpPr>
            <p:grpSp>
              <p:nvGrpSpPr>
                <p:cNvPr id="23" name="Group 86"/>
                <p:cNvGrpSpPr>
                  <a:grpSpLocks/>
                </p:cNvGrpSpPr>
                <p:nvPr/>
              </p:nvGrpSpPr>
              <p:grpSpPr bwMode="auto">
                <a:xfrm>
                  <a:off x="4956" y="2328"/>
                  <a:ext cx="273" cy="326"/>
                  <a:chOff x="4956" y="2328"/>
                  <a:chExt cx="273" cy="326"/>
                </a:xfrm>
              </p:grpSpPr>
              <p:sp>
                <p:nvSpPr>
                  <p:cNvPr id="2716759" name="AutoShape 87"/>
                  <p:cNvSpPr>
                    <a:spLocks noChangeArrowheads="1"/>
                  </p:cNvSpPr>
                  <p:nvPr/>
                </p:nvSpPr>
                <p:spPr bwMode="auto">
                  <a:xfrm>
                    <a:off x="4956" y="2381"/>
                    <a:ext cx="273" cy="273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16760" name="AutoShape 88"/>
                  <p:cNvSpPr>
                    <a:spLocks noChangeArrowheads="1"/>
                  </p:cNvSpPr>
                  <p:nvPr/>
                </p:nvSpPr>
                <p:spPr bwMode="auto">
                  <a:xfrm>
                    <a:off x="5022" y="2328"/>
                    <a:ext cx="207" cy="4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16761" name="Oval 89"/>
                <p:cNvSpPr>
                  <a:spLocks noChangeArrowheads="1"/>
                </p:cNvSpPr>
                <p:nvPr/>
              </p:nvSpPr>
              <p:spPr bwMode="auto">
                <a:xfrm>
                  <a:off x="5042" y="2355"/>
                  <a:ext cx="29" cy="10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6762" name="AutoShape 90"/>
                <p:cNvSpPr>
                  <a:spLocks noChangeArrowheads="1"/>
                </p:cNvSpPr>
                <p:nvPr/>
              </p:nvSpPr>
              <p:spPr bwMode="auto">
                <a:xfrm>
                  <a:off x="4988" y="2509"/>
                  <a:ext cx="146" cy="58"/>
                </a:xfrm>
                <a:prstGeom prst="octagon">
                  <a:avLst>
                    <a:gd name="adj" fmla="val 29282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4" name="Group 91"/>
            <p:cNvGrpSpPr>
              <a:grpSpLocks/>
            </p:cNvGrpSpPr>
            <p:nvPr/>
          </p:nvGrpSpPr>
          <p:grpSpPr bwMode="auto">
            <a:xfrm>
              <a:off x="1255713" y="1217613"/>
              <a:ext cx="7423150" cy="1506537"/>
              <a:chOff x="791" y="643"/>
              <a:chExt cx="4676" cy="949"/>
            </a:xfrm>
          </p:grpSpPr>
          <p:sp>
            <p:nvSpPr>
              <p:cNvPr id="2716764" name="Rectangle 92"/>
              <p:cNvSpPr>
                <a:spLocks noChangeArrowheads="1"/>
              </p:cNvSpPr>
              <p:nvPr/>
            </p:nvSpPr>
            <p:spPr bwMode="auto">
              <a:xfrm>
                <a:off x="2026" y="113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16765" name="Rectangle 93"/>
              <p:cNvSpPr>
                <a:spLocks noChangeArrowheads="1"/>
              </p:cNvSpPr>
              <p:nvPr/>
            </p:nvSpPr>
            <p:spPr bwMode="auto">
              <a:xfrm>
                <a:off x="2300" y="1306"/>
                <a:ext cx="541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i="1">
                    <a:solidFill>
                      <a:schemeClr val="tx1"/>
                    </a:solidFill>
                    <a:latin typeface="FranklinGothic" charset="0"/>
                  </a:rPr>
                  <a:t>Time</a:t>
                </a:r>
              </a:p>
            </p:txBody>
          </p:sp>
          <p:sp>
            <p:nvSpPr>
              <p:cNvPr id="2716766" name="Line 94"/>
              <p:cNvSpPr>
                <a:spLocks noChangeShapeType="1"/>
              </p:cNvSpPr>
              <p:nvPr/>
            </p:nvSpPr>
            <p:spPr bwMode="auto">
              <a:xfrm>
                <a:off x="990" y="1165"/>
                <a:ext cx="236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67" name="Rectangle 95"/>
              <p:cNvSpPr>
                <a:spLocks noChangeArrowheads="1"/>
              </p:cNvSpPr>
              <p:nvPr/>
            </p:nvSpPr>
            <p:spPr bwMode="auto">
              <a:xfrm>
                <a:off x="967" y="113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16768" name="Rectangle 96"/>
              <p:cNvSpPr>
                <a:spLocks noChangeArrowheads="1"/>
              </p:cNvSpPr>
              <p:nvPr/>
            </p:nvSpPr>
            <p:spPr bwMode="auto">
              <a:xfrm>
                <a:off x="1206" y="113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16769" name="Line 97"/>
              <p:cNvSpPr>
                <a:spLocks noChangeShapeType="1"/>
              </p:cNvSpPr>
              <p:nvPr/>
            </p:nvSpPr>
            <p:spPr bwMode="auto">
              <a:xfrm>
                <a:off x="1255" y="1165"/>
                <a:ext cx="24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70" name="Line 98"/>
              <p:cNvSpPr>
                <a:spLocks noChangeShapeType="1"/>
              </p:cNvSpPr>
              <p:nvPr/>
            </p:nvSpPr>
            <p:spPr bwMode="auto">
              <a:xfrm>
                <a:off x="1244" y="1073"/>
                <a:ext cx="0" cy="19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71" name="Rectangle 99"/>
              <p:cNvSpPr>
                <a:spLocks noChangeArrowheads="1"/>
              </p:cNvSpPr>
              <p:nvPr/>
            </p:nvSpPr>
            <p:spPr bwMode="auto">
              <a:xfrm>
                <a:off x="1749" y="113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16772" name="Rectangle 100"/>
              <p:cNvSpPr>
                <a:spLocks noChangeArrowheads="1"/>
              </p:cNvSpPr>
              <p:nvPr/>
            </p:nvSpPr>
            <p:spPr bwMode="auto">
              <a:xfrm>
                <a:off x="1480" y="113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16773" name="Line 101"/>
              <p:cNvSpPr>
                <a:spLocks noChangeShapeType="1"/>
              </p:cNvSpPr>
              <p:nvPr/>
            </p:nvSpPr>
            <p:spPr bwMode="auto">
              <a:xfrm>
                <a:off x="1508" y="1073"/>
                <a:ext cx="0" cy="19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74" name="Line 102"/>
              <p:cNvSpPr>
                <a:spLocks noChangeShapeType="1"/>
              </p:cNvSpPr>
              <p:nvPr/>
            </p:nvSpPr>
            <p:spPr bwMode="auto">
              <a:xfrm>
                <a:off x="2036" y="1073"/>
                <a:ext cx="0" cy="19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75" name="Line 103"/>
              <p:cNvSpPr>
                <a:spLocks noChangeShapeType="1"/>
              </p:cNvSpPr>
              <p:nvPr/>
            </p:nvSpPr>
            <p:spPr bwMode="auto">
              <a:xfrm>
                <a:off x="1522" y="1165"/>
                <a:ext cx="233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76" name="Line 104"/>
              <p:cNvSpPr>
                <a:spLocks noChangeShapeType="1"/>
              </p:cNvSpPr>
              <p:nvPr/>
            </p:nvSpPr>
            <p:spPr bwMode="auto">
              <a:xfrm>
                <a:off x="1784" y="1165"/>
                <a:ext cx="235" cy="2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77" name="Line 105"/>
              <p:cNvSpPr>
                <a:spLocks noChangeShapeType="1"/>
              </p:cNvSpPr>
              <p:nvPr/>
            </p:nvSpPr>
            <p:spPr bwMode="auto">
              <a:xfrm>
                <a:off x="2048" y="1165"/>
                <a:ext cx="236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78" name="Rectangle 106"/>
              <p:cNvSpPr>
                <a:spLocks noChangeArrowheads="1"/>
              </p:cNvSpPr>
              <p:nvPr/>
            </p:nvSpPr>
            <p:spPr bwMode="auto">
              <a:xfrm>
                <a:off x="2263" y="113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16779" name="Line 107"/>
              <p:cNvSpPr>
                <a:spLocks noChangeShapeType="1"/>
              </p:cNvSpPr>
              <p:nvPr/>
            </p:nvSpPr>
            <p:spPr bwMode="auto">
              <a:xfrm>
                <a:off x="2314" y="1165"/>
                <a:ext cx="24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80" name="Line 108"/>
              <p:cNvSpPr>
                <a:spLocks noChangeShapeType="1"/>
              </p:cNvSpPr>
              <p:nvPr/>
            </p:nvSpPr>
            <p:spPr bwMode="auto">
              <a:xfrm>
                <a:off x="2301" y="1073"/>
                <a:ext cx="0" cy="19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81" name="Rectangle 109"/>
              <p:cNvSpPr>
                <a:spLocks noChangeArrowheads="1"/>
              </p:cNvSpPr>
              <p:nvPr/>
            </p:nvSpPr>
            <p:spPr bwMode="auto">
              <a:xfrm>
                <a:off x="2808" y="113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16782" name="Rectangle 110"/>
              <p:cNvSpPr>
                <a:spLocks noChangeArrowheads="1"/>
              </p:cNvSpPr>
              <p:nvPr/>
            </p:nvSpPr>
            <p:spPr bwMode="auto">
              <a:xfrm>
                <a:off x="2538" y="113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16783" name="Line 111"/>
              <p:cNvSpPr>
                <a:spLocks noChangeShapeType="1"/>
              </p:cNvSpPr>
              <p:nvPr/>
            </p:nvSpPr>
            <p:spPr bwMode="auto">
              <a:xfrm>
                <a:off x="2565" y="1073"/>
                <a:ext cx="0" cy="19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84" name="Line 112"/>
              <p:cNvSpPr>
                <a:spLocks noChangeShapeType="1"/>
              </p:cNvSpPr>
              <p:nvPr/>
            </p:nvSpPr>
            <p:spPr bwMode="auto">
              <a:xfrm>
                <a:off x="3095" y="1073"/>
                <a:ext cx="0" cy="19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85" name="Line 113"/>
              <p:cNvSpPr>
                <a:spLocks noChangeShapeType="1"/>
              </p:cNvSpPr>
              <p:nvPr/>
            </p:nvSpPr>
            <p:spPr bwMode="auto">
              <a:xfrm>
                <a:off x="2580" y="1165"/>
                <a:ext cx="231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86" name="Line 114"/>
              <p:cNvSpPr>
                <a:spLocks noChangeShapeType="1"/>
              </p:cNvSpPr>
              <p:nvPr/>
            </p:nvSpPr>
            <p:spPr bwMode="auto">
              <a:xfrm>
                <a:off x="2843" y="1165"/>
                <a:ext cx="233" cy="2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87" name="Line 115"/>
              <p:cNvSpPr>
                <a:spLocks noChangeShapeType="1"/>
              </p:cNvSpPr>
              <p:nvPr/>
            </p:nvSpPr>
            <p:spPr bwMode="auto">
              <a:xfrm>
                <a:off x="3106" y="1165"/>
                <a:ext cx="235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88" name="Rectangle 116"/>
              <p:cNvSpPr>
                <a:spLocks noChangeArrowheads="1"/>
              </p:cNvSpPr>
              <p:nvPr/>
            </p:nvSpPr>
            <p:spPr bwMode="auto">
              <a:xfrm>
                <a:off x="3082" y="113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16789" name="Rectangle 117"/>
              <p:cNvSpPr>
                <a:spLocks noChangeArrowheads="1"/>
              </p:cNvSpPr>
              <p:nvPr/>
            </p:nvSpPr>
            <p:spPr bwMode="auto">
              <a:xfrm>
                <a:off x="3321" y="113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16790" name="Line 118"/>
              <p:cNvSpPr>
                <a:spLocks noChangeShapeType="1"/>
              </p:cNvSpPr>
              <p:nvPr/>
            </p:nvSpPr>
            <p:spPr bwMode="auto">
              <a:xfrm>
                <a:off x="3372" y="1165"/>
                <a:ext cx="24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91" name="Line 119"/>
              <p:cNvSpPr>
                <a:spLocks noChangeShapeType="1"/>
              </p:cNvSpPr>
              <p:nvPr/>
            </p:nvSpPr>
            <p:spPr bwMode="auto">
              <a:xfrm>
                <a:off x="3359" y="1073"/>
                <a:ext cx="0" cy="19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92" name="Rectangle 120"/>
              <p:cNvSpPr>
                <a:spLocks noChangeArrowheads="1"/>
              </p:cNvSpPr>
              <p:nvPr/>
            </p:nvSpPr>
            <p:spPr bwMode="auto">
              <a:xfrm>
                <a:off x="3865" y="113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16793" name="Rectangle 121"/>
              <p:cNvSpPr>
                <a:spLocks noChangeArrowheads="1"/>
              </p:cNvSpPr>
              <p:nvPr/>
            </p:nvSpPr>
            <p:spPr bwMode="auto">
              <a:xfrm>
                <a:off x="3596" y="113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16794" name="Line 122"/>
              <p:cNvSpPr>
                <a:spLocks noChangeShapeType="1"/>
              </p:cNvSpPr>
              <p:nvPr/>
            </p:nvSpPr>
            <p:spPr bwMode="auto">
              <a:xfrm>
                <a:off x="3624" y="1073"/>
                <a:ext cx="0" cy="19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95" name="Line 123"/>
              <p:cNvSpPr>
                <a:spLocks noChangeShapeType="1"/>
              </p:cNvSpPr>
              <p:nvPr/>
            </p:nvSpPr>
            <p:spPr bwMode="auto">
              <a:xfrm>
                <a:off x="4153" y="1073"/>
                <a:ext cx="0" cy="19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96" name="Line 124"/>
              <p:cNvSpPr>
                <a:spLocks noChangeShapeType="1"/>
              </p:cNvSpPr>
              <p:nvPr/>
            </p:nvSpPr>
            <p:spPr bwMode="auto">
              <a:xfrm>
                <a:off x="3638" y="1165"/>
                <a:ext cx="232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97" name="Line 125"/>
              <p:cNvSpPr>
                <a:spLocks noChangeShapeType="1"/>
              </p:cNvSpPr>
              <p:nvPr/>
            </p:nvSpPr>
            <p:spPr bwMode="auto">
              <a:xfrm>
                <a:off x="3900" y="1165"/>
                <a:ext cx="234" cy="2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98" name="Line 126"/>
              <p:cNvSpPr>
                <a:spLocks noChangeShapeType="1"/>
              </p:cNvSpPr>
              <p:nvPr/>
            </p:nvSpPr>
            <p:spPr bwMode="auto">
              <a:xfrm>
                <a:off x="4164" y="1165"/>
                <a:ext cx="236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99" name="Rectangle 127"/>
              <p:cNvSpPr>
                <a:spLocks noChangeArrowheads="1"/>
              </p:cNvSpPr>
              <p:nvPr/>
            </p:nvSpPr>
            <p:spPr bwMode="auto">
              <a:xfrm>
                <a:off x="4142" y="113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16800" name="Rectangle 128"/>
              <p:cNvSpPr>
                <a:spLocks noChangeArrowheads="1"/>
              </p:cNvSpPr>
              <p:nvPr/>
            </p:nvSpPr>
            <p:spPr bwMode="auto">
              <a:xfrm>
                <a:off x="4379" y="113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16801" name="Line 129"/>
              <p:cNvSpPr>
                <a:spLocks noChangeShapeType="1"/>
              </p:cNvSpPr>
              <p:nvPr/>
            </p:nvSpPr>
            <p:spPr bwMode="auto">
              <a:xfrm>
                <a:off x="4429" y="1165"/>
                <a:ext cx="24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802" name="Line 130"/>
              <p:cNvSpPr>
                <a:spLocks noChangeShapeType="1"/>
              </p:cNvSpPr>
              <p:nvPr/>
            </p:nvSpPr>
            <p:spPr bwMode="auto">
              <a:xfrm>
                <a:off x="4419" y="1073"/>
                <a:ext cx="0" cy="19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803" name="Rectangle 131"/>
              <p:cNvSpPr>
                <a:spLocks noChangeArrowheads="1"/>
              </p:cNvSpPr>
              <p:nvPr/>
            </p:nvSpPr>
            <p:spPr bwMode="auto">
              <a:xfrm>
                <a:off x="4923" y="113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16804" name="Rectangle 132"/>
              <p:cNvSpPr>
                <a:spLocks noChangeArrowheads="1"/>
              </p:cNvSpPr>
              <p:nvPr/>
            </p:nvSpPr>
            <p:spPr bwMode="auto">
              <a:xfrm>
                <a:off x="4654" y="113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16805" name="Line 133"/>
              <p:cNvSpPr>
                <a:spLocks noChangeShapeType="1"/>
              </p:cNvSpPr>
              <p:nvPr/>
            </p:nvSpPr>
            <p:spPr bwMode="auto">
              <a:xfrm>
                <a:off x="4682" y="1073"/>
                <a:ext cx="0" cy="19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806" name="Line 134"/>
              <p:cNvSpPr>
                <a:spLocks noChangeShapeType="1"/>
              </p:cNvSpPr>
              <p:nvPr/>
            </p:nvSpPr>
            <p:spPr bwMode="auto">
              <a:xfrm>
                <a:off x="5211" y="1073"/>
                <a:ext cx="0" cy="19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807" name="Line 135"/>
              <p:cNvSpPr>
                <a:spLocks noChangeShapeType="1"/>
              </p:cNvSpPr>
              <p:nvPr/>
            </p:nvSpPr>
            <p:spPr bwMode="auto">
              <a:xfrm>
                <a:off x="4695" y="1165"/>
                <a:ext cx="233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808" name="Line 136"/>
              <p:cNvSpPr>
                <a:spLocks noChangeShapeType="1"/>
              </p:cNvSpPr>
              <p:nvPr/>
            </p:nvSpPr>
            <p:spPr bwMode="auto">
              <a:xfrm>
                <a:off x="4958" y="1165"/>
                <a:ext cx="235" cy="2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809" name="Rectangle 137"/>
              <p:cNvSpPr>
                <a:spLocks noChangeArrowheads="1"/>
              </p:cNvSpPr>
              <p:nvPr/>
            </p:nvSpPr>
            <p:spPr bwMode="auto">
              <a:xfrm>
                <a:off x="791" y="655"/>
                <a:ext cx="562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6 PM</a:t>
                </a:r>
              </a:p>
            </p:txBody>
          </p:sp>
          <p:sp>
            <p:nvSpPr>
              <p:cNvPr id="2716810" name="Line 138"/>
              <p:cNvSpPr>
                <a:spLocks noChangeShapeType="1"/>
              </p:cNvSpPr>
              <p:nvPr/>
            </p:nvSpPr>
            <p:spPr bwMode="auto">
              <a:xfrm>
                <a:off x="983" y="881"/>
                <a:ext cx="0" cy="16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811" name="Rectangle 139"/>
              <p:cNvSpPr>
                <a:spLocks noChangeArrowheads="1"/>
              </p:cNvSpPr>
              <p:nvPr/>
            </p:nvSpPr>
            <p:spPr bwMode="auto">
              <a:xfrm>
                <a:off x="1428" y="666"/>
                <a:ext cx="221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7</a:t>
                </a:r>
              </a:p>
            </p:txBody>
          </p:sp>
          <p:sp>
            <p:nvSpPr>
              <p:cNvPr id="2716812" name="Rectangle 140"/>
              <p:cNvSpPr>
                <a:spLocks noChangeArrowheads="1"/>
              </p:cNvSpPr>
              <p:nvPr/>
            </p:nvSpPr>
            <p:spPr bwMode="auto">
              <a:xfrm>
                <a:off x="1940" y="661"/>
                <a:ext cx="221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8</a:t>
                </a:r>
              </a:p>
            </p:txBody>
          </p:sp>
          <p:sp>
            <p:nvSpPr>
              <p:cNvPr id="2716813" name="Rectangle 141"/>
              <p:cNvSpPr>
                <a:spLocks noChangeArrowheads="1"/>
              </p:cNvSpPr>
              <p:nvPr/>
            </p:nvSpPr>
            <p:spPr bwMode="auto">
              <a:xfrm>
                <a:off x="2474" y="678"/>
                <a:ext cx="221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9</a:t>
                </a:r>
              </a:p>
            </p:txBody>
          </p:sp>
          <p:sp>
            <p:nvSpPr>
              <p:cNvPr id="2716814" name="Rectangle 142"/>
              <p:cNvSpPr>
                <a:spLocks noChangeArrowheads="1"/>
              </p:cNvSpPr>
              <p:nvPr/>
            </p:nvSpPr>
            <p:spPr bwMode="auto">
              <a:xfrm>
                <a:off x="2957" y="66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10</a:t>
                </a:r>
              </a:p>
            </p:txBody>
          </p:sp>
          <p:sp>
            <p:nvSpPr>
              <p:cNvPr id="2716815" name="Rectangle 143"/>
              <p:cNvSpPr>
                <a:spLocks noChangeArrowheads="1"/>
              </p:cNvSpPr>
              <p:nvPr/>
            </p:nvSpPr>
            <p:spPr bwMode="auto">
              <a:xfrm>
                <a:off x="3514" y="666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11</a:t>
                </a:r>
              </a:p>
            </p:txBody>
          </p:sp>
          <p:sp>
            <p:nvSpPr>
              <p:cNvPr id="2716816" name="Rectangle 144"/>
              <p:cNvSpPr>
                <a:spLocks noChangeArrowheads="1"/>
              </p:cNvSpPr>
              <p:nvPr/>
            </p:nvSpPr>
            <p:spPr bwMode="auto">
              <a:xfrm>
                <a:off x="3970" y="649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  <a:latin typeface="FranklinGothic" charset="0"/>
                  </a:rPr>
                  <a:t>12</a:t>
                </a:r>
              </a:p>
            </p:txBody>
          </p:sp>
          <p:sp>
            <p:nvSpPr>
              <p:cNvPr id="2716817" name="Rectangle 145"/>
              <p:cNvSpPr>
                <a:spLocks noChangeArrowheads="1"/>
              </p:cNvSpPr>
              <p:nvPr/>
            </p:nvSpPr>
            <p:spPr bwMode="auto">
              <a:xfrm>
                <a:off x="4580" y="660"/>
                <a:ext cx="221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1</a:t>
                </a:r>
              </a:p>
            </p:txBody>
          </p:sp>
          <p:sp>
            <p:nvSpPr>
              <p:cNvPr id="2716818" name="Line 146"/>
              <p:cNvSpPr>
                <a:spLocks noChangeShapeType="1"/>
              </p:cNvSpPr>
              <p:nvPr/>
            </p:nvSpPr>
            <p:spPr bwMode="auto">
              <a:xfrm>
                <a:off x="990" y="978"/>
                <a:ext cx="420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819" name="Rectangle 147"/>
              <p:cNvSpPr>
                <a:spLocks noChangeArrowheads="1"/>
              </p:cNvSpPr>
              <p:nvPr/>
            </p:nvSpPr>
            <p:spPr bwMode="auto">
              <a:xfrm>
                <a:off x="4894" y="643"/>
                <a:ext cx="573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2 AM</a:t>
                </a:r>
              </a:p>
            </p:txBody>
          </p:sp>
          <p:sp>
            <p:nvSpPr>
              <p:cNvPr id="2716820" name="Line 148"/>
              <p:cNvSpPr>
                <a:spLocks noChangeShapeType="1"/>
              </p:cNvSpPr>
              <p:nvPr/>
            </p:nvSpPr>
            <p:spPr bwMode="auto">
              <a:xfrm>
                <a:off x="1772" y="1073"/>
                <a:ext cx="0" cy="19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821" name="Line 149"/>
              <p:cNvSpPr>
                <a:spLocks noChangeShapeType="1"/>
              </p:cNvSpPr>
              <p:nvPr/>
            </p:nvSpPr>
            <p:spPr bwMode="auto">
              <a:xfrm>
                <a:off x="3888" y="1073"/>
                <a:ext cx="0" cy="19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822" name="Line 150"/>
              <p:cNvSpPr>
                <a:spLocks noChangeShapeType="1"/>
              </p:cNvSpPr>
              <p:nvPr/>
            </p:nvSpPr>
            <p:spPr bwMode="auto">
              <a:xfrm>
                <a:off x="2830" y="1073"/>
                <a:ext cx="0" cy="19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823" name="Line 151"/>
              <p:cNvSpPr>
                <a:spLocks noChangeShapeType="1"/>
              </p:cNvSpPr>
              <p:nvPr/>
            </p:nvSpPr>
            <p:spPr bwMode="auto">
              <a:xfrm>
                <a:off x="4946" y="1073"/>
                <a:ext cx="0" cy="19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53" name="Slide Number Placeholder 15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1B89B9-A634-43DB-BA68-EB47C349C293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6505975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667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Pipelined Laundry</a:t>
            </a:r>
            <a:endParaRPr lang="en-US"/>
          </a:p>
        </p:txBody>
      </p:sp>
      <p:sp>
        <p:nvSpPr>
          <p:cNvPr id="271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447800"/>
            <a:ext cx="7239000" cy="4390946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chemeClr val="accent1"/>
                </a:solidFill>
              </a:rPr>
              <a:t>Pipelined</a:t>
            </a:r>
            <a:r>
              <a:rPr lang="en-US" dirty="0" smtClean="0">
                <a:solidFill>
                  <a:schemeClr val="accent1"/>
                </a:solidFill>
              </a:rPr>
              <a:t> laundry takes 3.5 hours for 4 loads! </a:t>
            </a:r>
            <a:endParaRPr lang="en-US" dirty="0">
              <a:solidFill>
                <a:schemeClr val="accent1"/>
              </a:solidFill>
            </a:endParaRPr>
          </a:p>
        </p:txBody>
      </p:sp>
      <p:grpSp>
        <p:nvGrpSpPr>
          <p:cNvPr id="2" name="Group 136"/>
          <p:cNvGrpSpPr/>
          <p:nvPr/>
        </p:nvGrpSpPr>
        <p:grpSpPr>
          <a:xfrm>
            <a:off x="457200" y="1066800"/>
            <a:ext cx="8305800" cy="3810000"/>
            <a:chOff x="931863" y="1239838"/>
            <a:chExt cx="7764462" cy="461486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931863" y="2114550"/>
              <a:ext cx="928687" cy="3740150"/>
              <a:chOff x="587" y="1332"/>
              <a:chExt cx="585" cy="2356"/>
            </a:xfrm>
          </p:grpSpPr>
          <p:sp>
            <p:nvSpPr>
              <p:cNvPr id="2718725" name="Rectangle 5"/>
              <p:cNvSpPr>
                <a:spLocks noChangeArrowheads="1"/>
              </p:cNvSpPr>
              <p:nvPr/>
            </p:nvSpPr>
            <p:spPr bwMode="auto">
              <a:xfrm>
                <a:off x="587" y="1332"/>
                <a:ext cx="263" cy="235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i="1">
                    <a:solidFill>
                      <a:schemeClr val="tx1"/>
                    </a:solidFill>
                    <a:latin typeface="FranklinGothic" charset="0"/>
                  </a:rPr>
                  <a:t>T</a:t>
                </a:r>
              </a:p>
              <a:p>
                <a:pPr algn="ctr"/>
                <a:r>
                  <a:rPr lang="en-US" sz="2400" i="1">
                    <a:solidFill>
                      <a:schemeClr val="tx1"/>
                    </a:solidFill>
                    <a:latin typeface="FranklinGothic" charset="0"/>
                  </a:rPr>
                  <a:t>a</a:t>
                </a:r>
              </a:p>
              <a:p>
                <a:pPr algn="ctr"/>
                <a:r>
                  <a:rPr lang="en-US" sz="2400" i="1">
                    <a:solidFill>
                      <a:schemeClr val="tx1"/>
                    </a:solidFill>
                    <a:latin typeface="FranklinGothic" charset="0"/>
                  </a:rPr>
                  <a:t>s</a:t>
                </a:r>
              </a:p>
              <a:p>
                <a:pPr algn="ctr"/>
                <a:r>
                  <a:rPr lang="en-US" sz="2400" i="1">
                    <a:solidFill>
                      <a:schemeClr val="tx1"/>
                    </a:solidFill>
                    <a:latin typeface="FranklinGothic" charset="0"/>
                  </a:rPr>
                  <a:t>k</a:t>
                </a:r>
              </a:p>
              <a:p>
                <a:pPr algn="ctr"/>
                <a:endParaRPr lang="en-US" sz="2400" i="1">
                  <a:solidFill>
                    <a:schemeClr val="tx1"/>
                  </a:solidFill>
                  <a:latin typeface="FranklinGothic" charset="0"/>
                </a:endParaRPr>
              </a:p>
              <a:p>
                <a:pPr algn="ctr"/>
                <a:r>
                  <a:rPr lang="en-US" sz="2400" i="1">
                    <a:solidFill>
                      <a:schemeClr val="tx1"/>
                    </a:solidFill>
                    <a:latin typeface="FranklinGothic" charset="0"/>
                  </a:rPr>
                  <a:t>O</a:t>
                </a:r>
              </a:p>
              <a:p>
                <a:pPr algn="ctr"/>
                <a:r>
                  <a:rPr lang="en-US" sz="2400" i="1">
                    <a:solidFill>
                      <a:schemeClr val="tx1"/>
                    </a:solidFill>
                    <a:latin typeface="FranklinGothic" charset="0"/>
                  </a:rPr>
                  <a:t>r</a:t>
                </a:r>
              </a:p>
              <a:p>
                <a:pPr algn="ctr"/>
                <a:r>
                  <a:rPr lang="en-US" sz="2400" i="1">
                    <a:solidFill>
                      <a:schemeClr val="tx1"/>
                    </a:solidFill>
                    <a:latin typeface="FranklinGothic" charset="0"/>
                  </a:rPr>
                  <a:t>d</a:t>
                </a:r>
              </a:p>
              <a:p>
                <a:pPr algn="ctr"/>
                <a:r>
                  <a:rPr lang="en-US" sz="2400" i="1">
                    <a:solidFill>
                      <a:schemeClr val="tx1"/>
                    </a:solidFill>
                    <a:latin typeface="FranklinGothic" charset="0"/>
                  </a:rPr>
                  <a:t>e</a:t>
                </a:r>
              </a:p>
              <a:p>
                <a:pPr algn="ctr"/>
                <a:r>
                  <a:rPr lang="en-US" sz="2400" i="1">
                    <a:solidFill>
                      <a:schemeClr val="tx1"/>
                    </a:solidFill>
                    <a:latin typeface="FranklinGothic" charset="0"/>
                  </a:rPr>
                  <a:t>r</a:t>
                </a:r>
              </a:p>
            </p:txBody>
          </p:sp>
          <p:sp>
            <p:nvSpPr>
              <p:cNvPr id="2718726" name="Line 6"/>
              <p:cNvSpPr>
                <a:spLocks noChangeShapeType="1"/>
              </p:cNvSpPr>
              <p:nvPr/>
            </p:nvSpPr>
            <p:spPr bwMode="auto">
              <a:xfrm flipH="1">
                <a:off x="834" y="1523"/>
                <a:ext cx="17" cy="129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27" name="Freeform 7"/>
              <p:cNvSpPr>
                <a:spLocks/>
              </p:cNvSpPr>
              <p:nvPr/>
            </p:nvSpPr>
            <p:spPr bwMode="auto">
              <a:xfrm>
                <a:off x="926" y="2011"/>
                <a:ext cx="211" cy="212"/>
              </a:xfrm>
              <a:custGeom>
                <a:avLst/>
                <a:gdLst/>
                <a:ahLst/>
                <a:cxnLst>
                  <a:cxn ang="0">
                    <a:pos x="67" y="10"/>
                  </a:cxn>
                  <a:cxn ang="0">
                    <a:pos x="112" y="11"/>
                  </a:cxn>
                  <a:cxn ang="0">
                    <a:pos x="161" y="0"/>
                  </a:cxn>
                  <a:cxn ang="0">
                    <a:pos x="219" y="0"/>
                  </a:cxn>
                  <a:cxn ang="0">
                    <a:pos x="155" y="60"/>
                  </a:cxn>
                  <a:cxn ang="0">
                    <a:pos x="172" y="64"/>
                  </a:cxn>
                  <a:cxn ang="0">
                    <a:pos x="189" y="71"/>
                  </a:cxn>
                  <a:cxn ang="0">
                    <a:pos x="205" y="80"/>
                  </a:cxn>
                  <a:cxn ang="0">
                    <a:pos x="217" y="90"/>
                  </a:cxn>
                  <a:cxn ang="0">
                    <a:pos x="227" y="103"/>
                  </a:cxn>
                  <a:cxn ang="0">
                    <a:pos x="234" y="118"/>
                  </a:cxn>
                  <a:cxn ang="0">
                    <a:pos x="236" y="134"/>
                  </a:cxn>
                  <a:cxn ang="0">
                    <a:pos x="233" y="151"/>
                  </a:cxn>
                  <a:cxn ang="0">
                    <a:pos x="228" y="164"/>
                  </a:cxn>
                  <a:cxn ang="0">
                    <a:pos x="218" y="177"/>
                  </a:cxn>
                  <a:cxn ang="0">
                    <a:pos x="201" y="192"/>
                  </a:cxn>
                  <a:cxn ang="0">
                    <a:pos x="185" y="200"/>
                  </a:cxn>
                  <a:cxn ang="0">
                    <a:pos x="170" y="206"/>
                  </a:cxn>
                  <a:cxn ang="0">
                    <a:pos x="155" y="210"/>
                  </a:cxn>
                  <a:cxn ang="0">
                    <a:pos x="136" y="211"/>
                  </a:cxn>
                  <a:cxn ang="0">
                    <a:pos x="88" y="210"/>
                  </a:cxn>
                  <a:cxn ang="0">
                    <a:pos x="65" y="206"/>
                  </a:cxn>
                  <a:cxn ang="0">
                    <a:pos x="40" y="195"/>
                  </a:cxn>
                  <a:cxn ang="0">
                    <a:pos x="22" y="182"/>
                  </a:cxn>
                  <a:cxn ang="0">
                    <a:pos x="9" y="167"/>
                  </a:cxn>
                  <a:cxn ang="0">
                    <a:pos x="3" y="151"/>
                  </a:cxn>
                  <a:cxn ang="0">
                    <a:pos x="0" y="137"/>
                  </a:cxn>
                  <a:cxn ang="0">
                    <a:pos x="2" y="121"/>
                  </a:cxn>
                  <a:cxn ang="0">
                    <a:pos x="10" y="101"/>
                  </a:cxn>
                  <a:cxn ang="0">
                    <a:pos x="25" y="85"/>
                  </a:cxn>
                  <a:cxn ang="0">
                    <a:pos x="45" y="71"/>
                  </a:cxn>
                  <a:cxn ang="0">
                    <a:pos x="73" y="62"/>
                  </a:cxn>
                  <a:cxn ang="0">
                    <a:pos x="29" y="3"/>
                  </a:cxn>
                </a:cxnLst>
                <a:rect l="0" t="0" r="r" b="b"/>
                <a:pathLst>
                  <a:path w="237" h="212">
                    <a:moveTo>
                      <a:pt x="29" y="3"/>
                    </a:moveTo>
                    <a:lnTo>
                      <a:pt x="67" y="10"/>
                    </a:lnTo>
                    <a:lnTo>
                      <a:pt x="66" y="0"/>
                    </a:lnTo>
                    <a:lnTo>
                      <a:pt x="112" y="11"/>
                    </a:lnTo>
                    <a:lnTo>
                      <a:pt x="112" y="0"/>
                    </a:lnTo>
                    <a:lnTo>
                      <a:pt x="161" y="0"/>
                    </a:lnTo>
                    <a:lnTo>
                      <a:pt x="160" y="11"/>
                    </a:lnTo>
                    <a:lnTo>
                      <a:pt x="219" y="0"/>
                    </a:lnTo>
                    <a:lnTo>
                      <a:pt x="148" y="60"/>
                    </a:lnTo>
                    <a:lnTo>
                      <a:pt x="155" y="60"/>
                    </a:lnTo>
                    <a:lnTo>
                      <a:pt x="163" y="62"/>
                    </a:lnTo>
                    <a:lnTo>
                      <a:pt x="172" y="64"/>
                    </a:lnTo>
                    <a:lnTo>
                      <a:pt x="180" y="67"/>
                    </a:lnTo>
                    <a:lnTo>
                      <a:pt x="189" y="71"/>
                    </a:lnTo>
                    <a:lnTo>
                      <a:pt x="197" y="75"/>
                    </a:lnTo>
                    <a:lnTo>
                      <a:pt x="205" y="80"/>
                    </a:lnTo>
                    <a:lnTo>
                      <a:pt x="212" y="85"/>
                    </a:lnTo>
                    <a:lnTo>
                      <a:pt x="217" y="90"/>
                    </a:lnTo>
                    <a:lnTo>
                      <a:pt x="222" y="97"/>
                    </a:lnTo>
                    <a:lnTo>
                      <a:pt x="227" y="103"/>
                    </a:lnTo>
                    <a:lnTo>
                      <a:pt x="231" y="111"/>
                    </a:lnTo>
                    <a:lnTo>
                      <a:pt x="234" y="118"/>
                    </a:lnTo>
                    <a:lnTo>
                      <a:pt x="235" y="125"/>
                    </a:lnTo>
                    <a:lnTo>
                      <a:pt x="236" y="134"/>
                    </a:lnTo>
                    <a:lnTo>
                      <a:pt x="235" y="144"/>
                    </a:lnTo>
                    <a:lnTo>
                      <a:pt x="233" y="151"/>
                    </a:lnTo>
                    <a:lnTo>
                      <a:pt x="231" y="158"/>
                    </a:lnTo>
                    <a:lnTo>
                      <a:pt x="228" y="164"/>
                    </a:lnTo>
                    <a:lnTo>
                      <a:pt x="224" y="170"/>
                    </a:lnTo>
                    <a:lnTo>
                      <a:pt x="218" y="177"/>
                    </a:lnTo>
                    <a:lnTo>
                      <a:pt x="210" y="185"/>
                    </a:lnTo>
                    <a:lnTo>
                      <a:pt x="201" y="192"/>
                    </a:lnTo>
                    <a:lnTo>
                      <a:pt x="193" y="197"/>
                    </a:lnTo>
                    <a:lnTo>
                      <a:pt x="185" y="200"/>
                    </a:lnTo>
                    <a:lnTo>
                      <a:pt x="177" y="204"/>
                    </a:lnTo>
                    <a:lnTo>
                      <a:pt x="170" y="206"/>
                    </a:lnTo>
                    <a:lnTo>
                      <a:pt x="161" y="208"/>
                    </a:lnTo>
                    <a:lnTo>
                      <a:pt x="155" y="210"/>
                    </a:lnTo>
                    <a:lnTo>
                      <a:pt x="145" y="210"/>
                    </a:lnTo>
                    <a:lnTo>
                      <a:pt x="136" y="211"/>
                    </a:lnTo>
                    <a:lnTo>
                      <a:pt x="96" y="211"/>
                    </a:lnTo>
                    <a:lnTo>
                      <a:pt x="88" y="210"/>
                    </a:lnTo>
                    <a:lnTo>
                      <a:pt x="78" y="209"/>
                    </a:lnTo>
                    <a:lnTo>
                      <a:pt x="65" y="206"/>
                    </a:lnTo>
                    <a:lnTo>
                      <a:pt x="53" y="201"/>
                    </a:lnTo>
                    <a:lnTo>
                      <a:pt x="40" y="195"/>
                    </a:lnTo>
                    <a:lnTo>
                      <a:pt x="30" y="188"/>
                    </a:lnTo>
                    <a:lnTo>
                      <a:pt x="22" y="182"/>
                    </a:lnTo>
                    <a:lnTo>
                      <a:pt x="15" y="175"/>
                    </a:lnTo>
                    <a:lnTo>
                      <a:pt x="9" y="167"/>
                    </a:lnTo>
                    <a:lnTo>
                      <a:pt x="5" y="157"/>
                    </a:lnTo>
                    <a:lnTo>
                      <a:pt x="3" y="151"/>
                    </a:lnTo>
                    <a:lnTo>
                      <a:pt x="1" y="144"/>
                    </a:lnTo>
                    <a:lnTo>
                      <a:pt x="0" y="137"/>
                    </a:lnTo>
                    <a:lnTo>
                      <a:pt x="1" y="131"/>
                    </a:lnTo>
                    <a:lnTo>
                      <a:pt x="2" y="121"/>
                    </a:lnTo>
                    <a:lnTo>
                      <a:pt x="5" y="112"/>
                    </a:lnTo>
                    <a:lnTo>
                      <a:pt x="10" y="101"/>
                    </a:lnTo>
                    <a:lnTo>
                      <a:pt x="17" y="93"/>
                    </a:lnTo>
                    <a:lnTo>
                      <a:pt x="25" y="85"/>
                    </a:lnTo>
                    <a:lnTo>
                      <a:pt x="35" y="77"/>
                    </a:lnTo>
                    <a:lnTo>
                      <a:pt x="45" y="71"/>
                    </a:lnTo>
                    <a:lnTo>
                      <a:pt x="59" y="65"/>
                    </a:lnTo>
                    <a:lnTo>
                      <a:pt x="73" y="62"/>
                    </a:lnTo>
                    <a:lnTo>
                      <a:pt x="83" y="60"/>
                    </a:lnTo>
                    <a:lnTo>
                      <a:pt x="29" y="3"/>
                    </a:lnTo>
                  </a:path>
                </a:pathLst>
              </a:custGeom>
              <a:solidFill>
                <a:schemeClr val="hlink"/>
              </a:solidFill>
              <a:ln w="254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28" name="Rectangle 8"/>
              <p:cNvSpPr>
                <a:spLocks noChangeArrowheads="1"/>
              </p:cNvSpPr>
              <p:nvPr/>
            </p:nvSpPr>
            <p:spPr bwMode="auto">
              <a:xfrm>
                <a:off x="914" y="1968"/>
                <a:ext cx="253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bg1"/>
                    </a:solidFill>
                    <a:latin typeface="FranklinGothic" charset="0"/>
                  </a:rPr>
                  <a:t>B</a:t>
                </a:r>
              </a:p>
            </p:txBody>
          </p:sp>
          <p:sp>
            <p:nvSpPr>
              <p:cNvPr id="2718729" name="Freeform 9"/>
              <p:cNvSpPr>
                <a:spLocks/>
              </p:cNvSpPr>
              <p:nvPr/>
            </p:nvSpPr>
            <p:spPr bwMode="auto">
              <a:xfrm>
                <a:off x="932" y="2322"/>
                <a:ext cx="210" cy="211"/>
              </a:xfrm>
              <a:custGeom>
                <a:avLst/>
                <a:gdLst/>
                <a:ahLst/>
                <a:cxnLst>
                  <a:cxn ang="0">
                    <a:pos x="67" y="10"/>
                  </a:cxn>
                  <a:cxn ang="0">
                    <a:pos x="112" y="11"/>
                  </a:cxn>
                  <a:cxn ang="0">
                    <a:pos x="161" y="0"/>
                  </a:cxn>
                  <a:cxn ang="0">
                    <a:pos x="219" y="0"/>
                  </a:cxn>
                  <a:cxn ang="0">
                    <a:pos x="155" y="60"/>
                  </a:cxn>
                  <a:cxn ang="0">
                    <a:pos x="172" y="64"/>
                  </a:cxn>
                  <a:cxn ang="0">
                    <a:pos x="189" y="71"/>
                  </a:cxn>
                  <a:cxn ang="0">
                    <a:pos x="205" y="79"/>
                  </a:cxn>
                  <a:cxn ang="0">
                    <a:pos x="217" y="90"/>
                  </a:cxn>
                  <a:cxn ang="0">
                    <a:pos x="227" y="103"/>
                  </a:cxn>
                  <a:cxn ang="0">
                    <a:pos x="234" y="118"/>
                  </a:cxn>
                  <a:cxn ang="0">
                    <a:pos x="236" y="134"/>
                  </a:cxn>
                  <a:cxn ang="0">
                    <a:pos x="233" y="150"/>
                  </a:cxn>
                  <a:cxn ang="0">
                    <a:pos x="228" y="163"/>
                  </a:cxn>
                  <a:cxn ang="0">
                    <a:pos x="218" y="176"/>
                  </a:cxn>
                  <a:cxn ang="0">
                    <a:pos x="201" y="191"/>
                  </a:cxn>
                  <a:cxn ang="0">
                    <a:pos x="185" y="199"/>
                  </a:cxn>
                  <a:cxn ang="0">
                    <a:pos x="170" y="205"/>
                  </a:cxn>
                  <a:cxn ang="0">
                    <a:pos x="155" y="209"/>
                  </a:cxn>
                  <a:cxn ang="0">
                    <a:pos x="136" y="210"/>
                  </a:cxn>
                  <a:cxn ang="0">
                    <a:pos x="88" y="209"/>
                  </a:cxn>
                  <a:cxn ang="0">
                    <a:pos x="65" y="205"/>
                  </a:cxn>
                  <a:cxn ang="0">
                    <a:pos x="40" y="194"/>
                  </a:cxn>
                  <a:cxn ang="0">
                    <a:pos x="22" y="181"/>
                  </a:cxn>
                  <a:cxn ang="0">
                    <a:pos x="9" y="166"/>
                  </a:cxn>
                  <a:cxn ang="0">
                    <a:pos x="3" y="150"/>
                  </a:cxn>
                  <a:cxn ang="0">
                    <a:pos x="0" y="136"/>
                  </a:cxn>
                  <a:cxn ang="0">
                    <a:pos x="2" y="121"/>
                  </a:cxn>
                  <a:cxn ang="0">
                    <a:pos x="10" y="101"/>
                  </a:cxn>
                  <a:cxn ang="0">
                    <a:pos x="25" y="84"/>
                  </a:cxn>
                  <a:cxn ang="0">
                    <a:pos x="45" y="71"/>
                  </a:cxn>
                  <a:cxn ang="0">
                    <a:pos x="73" y="61"/>
                  </a:cxn>
                  <a:cxn ang="0">
                    <a:pos x="29" y="3"/>
                  </a:cxn>
                </a:cxnLst>
                <a:rect l="0" t="0" r="r" b="b"/>
                <a:pathLst>
                  <a:path w="237" h="211">
                    <a:moveTo>
                      <a:pt x="29" y="3"/>
                    </a:moveTo>
                    <a:lnTo>
                      <a:pt x="67" y="10"/>
                    </a:lnTo>
                    <a:lnTo>
                      <a:pt x="66" y="0"/>
                    </a:lnTo>
                    <a:lnTo>
                      <a:pt x="112" y="11"/>
                    </a:lnTo>
                    <a:lnTo>
                      <a:pt x="112" y="0"/>
                    </a:lnTo>
                    <a:lnTo>
                      <a:pt x="161" y="0"/>
                    </a:lnTo>
                    <a:lnTo>
                      <a:pt x="160" y="11"/>
                    </a:lnTo>
                    <a:lnTo>
                      <a:pt x="219" y="0"/>
                    </a:lnTo>
                    <a:lnTo>
                      <a:pt x="148" y="59"/>
                    </a:lnTo>
                    <a:lnTo>
                      <a:pt x="155" y="60"/>
                    </a:lnTo>
                    <a:lnTo>
                      <a:pt x="163" y="61"/>
                    </a:lnTo>
                    <a:lnTo>
                      <a:pt x="172" y="64"/>
                    </a:lnTo>
                    <a:lnTo>
                      <a:pt x="180" y="66"/>
                    </a:lnTo>
                    <a:lnTo>
                      <a:pt x="189" y="71"/>
                    </a:lnTo>
                    <a:lnTo>
                      <a:pt x="197" y="74"/>
                    </a:lnTo>
                    <a:lnTo>
                      <a:pt x="205" y="79"/>
                    </a:lnTo>
                    <a:lnTo>
                      <a:pt x="212" y="85"/>
                    </a:lnTo>
                    <a:lnTo>
                      <a:pt x="217" y="90"/>
                    </a:lnTo>
                    <a:lnTo>
                      <a:pt x="222" y="96"/>
                    </a:lnTo>
                    <a:lnTo>
                      <a:pt x="227" y="103"/>
                    </a:lnTo>
                    <a:lnTo>
                      <a:pt x="231" y="111"/>
                    </a:lnTo>
                    <a:lnTo>
                      <a:pt x="234" y="118"/>
                    </a:lnTo>
                    <a:lnTo>
                      <a:pt x="235" y="124"/>
                    </a:lnTo>
                    <a:lnTo>
                      <a:pt x="236" y="134"/>
                    </a:lnTo>
                    <a:lnTo>
                      <a:pt x="235" y="143"/>
                    </a:lnTo>
                    <a:lnTo>
                      <a:pt x="233" y="150"/>
                    </a:lnTo>
                    <a:lnTo>
                      <a:pt x="231" y="157"/>
                    </a:lnTo>
                    <a:lnTo>
                      <a:pt x="228" y="163"/>
                    </a:lnTo>
                    <a:lnTo>
                      <a:pt x="224" y="169"/>
                    </a:lnTo>
                    <a:lnTo>
                      <a:pt x="218" y="176"/>
                    </a:lnTo>
                    <a:lnTo>
                      <a:pt x="210" y="184"/>
                    </a:lnTo>
                    <a:lnTo>
                      <a:pt x="201" y="191"/>
                    </a:lnTo>
                    <a:lnTo>
                      <a:pt x="193" y="196"/>
                    </a:lnTo>
                    <a:lnTo>
                      <a:pt x="185" y="199"/>
                    </a:lnTo>
                    <a:lnTo>
                      <a:pt x="177" y="203"/>
                    </a:lnTo>
                    <a:lnTo>
                      <a:pt x="170" y="205"/>
                    </a:lnTo>
                    <a:lnTo>
                      <a:pt x="161" y="207"/>
                    </a:lnTo>
                    <a:lnTo>
                      <a:pt x="155" y="209"/>
                    </a:lnTo>
                    <a:lnTo>
                      <a:pt x="145" y="209"/>
                    </a:lnTo>
                    <a:lnTo>
                      <a:pt x="136" y="210"/>
                    </a:lnTo>
                    <a:lnTo>
                      <a:pt x="96" y="210"/>
                    </a:lnTo>
                    <a:lnTo>
                      <a:pt x="88" y="209"/>
                    </a:lnTo>
                    <a:lnTo>
                      <a:pt x="78" y="208"/>
                    </a:lnTo>
                    <a:lnTo>
                      <a:pt x="65" y="205"/>
                    </a:lnTo>
                    <a:lnTo>
                      <a:pt x="53" y="200"/>
                    </a:lnTo>
                    <a:lnTo>
                      <a:pt x="40" y="194"/>
                    </a:lnTo>
                    <a:lnTo>
                      <a:pt x="30" y="187"/>
                    </a:lnTo>
                    <a:lnTo>
                      <a:pt x="22" y="181"/>
                    </a:lnTo>
                    <a:lnTo>
                      <a:pt x="15" y="174"/>
                    </a:lnTo>
                    <a:lnTo>
                      <a:pt x="9" y="166"/>
                    </a:lnTo>
                    <a:lnTo>
                      <a:pt x="5" y="156"/>
                    </a:lnTo>
                    <a:lnTo>
                      <a:pt x="3" y="150"/>
                    </a:lnTo>
                    <a:lnTo>
                      <a:pt x="1" y="144"/>
                    </a:lnTo>
                    <a:lnTo>
                      <a:pt x="0" y="136"/>
                    </a:lnTo>
                    <a:lnTo>
                      <a:pt x="1" y="131"/>
                    </a:lnTo>
                    <a:lnTo>
                      <a:pt x="2" y="121"/>
                    </a:lnTo>
                    <a:lnTo>
                      <a:pt x="5" y="111"/>
                    </a:lnTo>
                    <a:lnTo>
                      <a:pt x="10" y="101"/>
                    </a:lnTo>
                    <a:lnTo>
                      <a:pt x="17" y="92"/>
                    </a:lnTo>
                    <a:lnTo>
                      <a:pt x="25" y="84"/>
                    </a:lnTo>
                    <a:lnTo>
                      <a:pt x="35" y="76"/>
                    </a:lnTo>
                    <a:lnTo>
                      <a:pt x="45" y="71"/>
                    </a:lnTo>
                    <a:lnTo>
                      <a:pt x="59" y="65"/>
                    </a:lnTo>
                    <a:lnTo>
                      <a:pt x="73" y="61"/>
                    </a:lnTo>
                    <a:lnTo>
                      <a:pt x="83" y="59"/>
                    </a:lnTo>
                    <a:lnTo>
                      <a:pt x="29" y="3"/>
                    </a:lnTo>
                  </a:path>
                </a:pathLst>
              </a:custGeom>
              <a:solidFill>
                <a:schemeClr val="hlink"/>
              </a:solidFill>
              <a:ln w="254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30" name="Rectangle 10"/>
              <p:cNvSpPr>
                <a:spLocks noChangeArrowheads="1"/>
              </p:cNvSpPr>
              <p:nvPr/>
            </p:nvSpPr>
            <p:spPr bwMode="auto">
              <a:xfrm>
                <a:off x="919" y="2278"/>
                <a:ext cx="253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bg1"/>
                    </a:solidFill>
                    <a:latin typeface="FranklinGothic" charset="0"/>
                  </a:rPr>
                  <a:t>C</a:t>
                </a:r>
              </a:p>
            </p:txBody>
          </p:sp>
          <p:sp>
            <p:nvSpPr>
              <p:cNvPr id="2718731" name="Freeform 11"/>
              <p:cNvSpPr>
                <a:spLocks/>
              </p:cNvSpPr>
              <p:nvPr/>
            </p:nvSpPr>
            <p:spPr bwMode="auto">
              <a:xfrm>
                <a:off x="932" y="2646"/>
                <a:ext cx="210" cy="212"/>
              </a:xfrm>
              <a:custGeom>
                <a:avLst/>
                <a:gdLst/>
                <a:ahLst/>
                <a:cxnLst>
                  <a:cxn ang="0">
                    <a:pos x="67" y="10"/>
                  </a:cxn>
                  <a:cxn ang="0">
                    <a:pos x="112" y="11"/>
                  </a:cxn>
                  <a:cxn ang="0">
                    <a:pos x="161" y="0"/>
                  </a:cxn>
                  <a:cxn ang="0">
                    <a:pos x="219" y="0"/>
                  </a:cxn>
                  <a:cxn ang="0">
                    <a:pos x="155" y="60"/>
                  </a:cxn>
                  <a:cxn ang="0">
                    <a:pos x="172" y="64"/>
                  </a:cxn>
                  <a:cxn ang="0">
                    <a:pos x="189" y="71"/>
                  </a:cxn>
                  <a:cxn ang="0">
                    <a:pos x="205" y="80"/>
                  </a:cxn>
                  <a:cxn ang="0">
                    <a:pos x="217" y="90"/>
                  </a:cxn>
                  <a:cxn ang="0">
                    <a:pos x="227" y="103"/>
                  </a:cxn>
                  <a:cxn ang="0">
                    <a:pos x="234" y="118"/>
                  </a:cxn>
                  <a:cxn ang="0">
                    <a:pos x="236" y="134"/>
                  </a:cxn>
                  <a:cxn ang="0">
                    <a:pos x="233" y="151"/>
                  </a:cxn>
                  <a:cxn ang="0">
                    <a:pos x="228" y="164"/>
                  </a:cxn>
                  <a:cxn ang="0">
                    <a:pos x="218" y="177"/>
                  </a:cxn>
                  <a:cxn ang="0">
                    <a:pos x="201" y="192"/>
                  </a:cxn>
                  <a:cxn ang="0">
                    <a:pos x="185" y="200"/>
                  </a:cxn>
                  <a:cxn ang="0">
                    <a:pos x="170" y="206"/>
                  </a:cxn>
                  <a:cxn ang="0">
                    <a:pos x="155" y="210"/>
                  </a:cxn>
                  <a:cxn ang="0">
                    <a:pos x="136" y="211"/>
                  </a:cxn>
                  <a:cxn ang="0">
                    <a:pos x="88" y="210"/>
                  </a:cxn>
                  <a:cxn ang="0">
                    <a:pos x="65" y="206"/>
                  </a:cxn>
                  <a:cxn ang="0">
                    <a:pos x="40" y="195"/>
                  </a:cxn>
                  <a:cxn ang="0">
                    <a:pos x="22" y="182"/>
                  </a:cxn>
                  <a:cxn ang="0">
                    <a:pos x="9" y="167"/>
                  </a:cxn>
                  <a:cxn ang="0">
                    <a:pos x="3" y="151"/>
                  </a:cxn>
                  <a:cxn ang="0">
                    <a:pos x="0" y="137"/>
                  </a:cxn>
                  <a:cxn ang="0">
                    <a:pos x="2" y="121"/>
                  </a:cxn>
                  <a:cxn ang="0">
                    <a:pos x="10" y="101"/>
                  </a:cxn>
                  <a:cxn ang="0">
                    <a:pos x="25" y="85"/>
                  </a:cxn>
                  <a:cxn ang="0">
                    <a:pos x="45" y="71"/>
                  </a:cxn>
                  <a:cxn ang="0">
                    <a:pos x="73" y="62"/>
                  </a:cxn>
                  <a:cxn ang="0">
                    <a:pos x="29" y="3"/>
                  </a:cxn>
                </a:cxnLst>
                <a:rect l="0" t="0" r="r" b="b"/>
                <a:pathLst>
                  <a:path w="237" h="212">
                    <a:moveTo>
                      <a:pt x="29" y="3"/>
                    </a:moveTo>
                    <a:lnTo>
                      <a:pt x="67" y="10"/>
                    </a:lnTo>
                    <a:lnTo>
                      <a:pt x="66" y="0"/>
                    </a:lnTo>
                    <a:lnTo>
                      <a:pt x="112" y="11"/>
                    </a:lnTo>
                    <a:lnTo>
                      <a:pt x="112" y="0"/>
                    </a:lnTo>
                    <a:lnTo>
                      <a:pt x="161" y="0"/>
                    </a:lnTo>
                    <a:lnTo>
                      <a:pt x="160" y="11"/>
                    </a:lnTo>
                    <a:lnTo>
                      <a:pt x="219" y="0"/>
                    </a:lnTo>
                    <a:lnTo>
                      <a:pt x="148" y="60"/>
                    </a:lnTo>
                    <a:lnTo>
                      <a:pt x="155" y="60"/>
                    </a:lnTo>
                    <a:lnTo>
                      <a:pt x="163" y="62"/>
                    </a:lnTo>
                    <a:lnTo>
                      <a:pt x="172" y="64"/>
                    </a:lnTo>
                    <a:lnTo>
                      <a:pt x="180" y="67"/>
                    </a:lnTo>
                    <a:lnTo>
                      <a:pt x="189" y="71"/>
                    </a:lnTo>
                    <a:lnTo>
                      <a:pt x="197" y="75"/>
                    </a:lnTo>
                    <a:lnTo>
                      <a:pt x="205" y="80"/>
                    </a:lnTo>
                    <a:lnTo>
                      <a:pt x="212" y="85"/>
                    </a:lnTo>
                    <a:lnTo>
                      <a:pt x="217" y="90"/>
                    </a:lnTo>
                    <a:lnTo>
                      <a:pt x="222" y="97"/>
                    </a:lnTo>
                    <a:lnTo>
                      <a:pt x="227" y="103"/>
                    </a:lnTo>
                    <a:lnTo>
                      <a:pt x="231" y="111"/>
                    </a:lnTo>
                    <a:lnTo>
                      <a:pt x="234" y="118"/>
                    </a:lnTo>
                    <a:lnTo>
                      <a:pt x="235" y="125"/>
                    </a:lnTo>
                    <a:lnTo>
                      <a:pt x="236" y="134"/>
                    </a:lnTo>
                    <a:lnTo>
                      <a:pt x="235" y="144"/>
                    </a:lnTo>
                    <a:lnTo>
                      <a:pt x="233" y="151"/>
                    </a:lnTo>
                    <a:lnTo>
                      <a:pt x="231" y="158"/>
                    </a:lnTo>
                    <a:lnTo>
                      <a:pt x="228" y="164"/>
                    </a:lnTo>
                    <a:lnTo>
                      <a:pt x="224" y="170"/>
                    </a:lnTo>
                    <a:lnTo>
                      <a:pt x="218" y="177"/>
                    </a:lnTo>
                    <a:lnTo>
                      <a:pt x="210" y="185"/>
                    </a:lnTo>
                    <a:lnTo>
                      <a:pt x="201" y="192"/>
                    </a:lnTo>
                    <a:lnTo>
                      <a:pt x="193" y="197"/>
                    </a:lnTo>
                    <a:lnTo>
                      <a:pt x="185" y="200"/>
                    </a:lnTo>
                    <a:lnTo>
                      <a:pt x="177" y="204"/>
                    </a:lnTo>
                    <a:lnTo>
                      <a:pt x="170" y="206"/>
                    </a:lnTo>
                    <a:lnTo>
                      <a:pt x="161" y="208"/>
                    </a:lnTo>
                    <a:lnTo>
                      <a:pt x="155" y="210"/>
                    </a:lnTo>
                    <a:lnTo>
                      <a:pt x="145" y="210"/>
                    </a:lnTo>
                    <a:lnTo>
                      <a:pt x="136" y="211"/>
                    </a:lnTo>
                    <a:lnTo>
                      <a:pt x="96" y="211"/>
                    </a:lnTo>
                    <a:lnTo>
                      <a:pt x="88" y="210"/>
                    </a:lnTo>
                    <a:lnTo>
                      <a:pt x="78" y="209"/>
                    </a:lnTo>
                    <a:lnTo>
                      <a:pt x="65" y="206"/>
                    </a:lnTo>
                    <a:lnTo>
                      <a:pt x="53" y="201"/>
                    </a:lnTo>
                    <a:lnTo>
                      <a:pt x="40" y="195"/>
                    </a:lnTo>
                    <a:lnTo>
                      <a:pt x="30" y="188"/>
                    </a:lnTo>
                    <a:lnTo>
                      <a:pt x="22" y="182"/>
                    </a:lnTo>
                    <a:lnTo>
                      <a:pt x="15" y="175"/>
                    </a:lnTo>
                    <a:lnTo>
                      <a:pt x="9" y="167"/>
                    </a:lnTo>
                    <a:lnTo>
                      <a:pt x="5" y="157"/>
                    </a:lnTo>
                    <a:lnTo>
                      <a:pt x="3" y="151"/>
                    </a:lnTo>
                    <a:lnTo>
                      <a:pt x="1" y="144"/>
                    </a:lnTo>
                    <a:lnTo>
                      <a:pt x="0" y="137"/>
                    </a:lnTo>
                    <a:lnTo>
                      <a:pt x="1" y="131"/>
                    </a:lnTo>
                    <a:lnTo>
                      <a:pt x="2" y="121"/>
                    </a:lnTo>
                    <a:lnTo>
                      <a:pt x="5" y="112"/>
                    </a:lnTo>
                    <a:lnTo>
                      <a:pt x="10" y="101"/>
                    </a:lnTo>
                    <a:lnTo>
                      <a:pt x="17" y="93"/>
                    </a:lnTo>
                    <a:lnTo>
                      <a:pt x="25" y="85"/>
                    </a:lnTo>
                    <a:lnTo>
                      <a:pt x="35" y="77"/>
                    </a:lnTo>
                    <a:lnTo>
                      <a:pt x="45" y="71"/>
                    </a:lnTo>
                    <a:lnTo>
                      <a:pt x="59" y="65"/>
                    </a:lnTo>
                    <a:lnTo>
                      <a:pt x="73" y="62"/>
                    </a:lnTo>
                    <a:lnTo>
                      <a:pt x="83" y="60"/>
                    </a:lnTo>
                    <a:lnTo>
                      <a:pt x="29" y="3"/>
                    </a:lnTo>
                  </a:path>
                </a:pathLst>
              </a:custGeom>
              <a:solidFill>
                <a:schemeClr val="hlink"/>
              </a:solidFill>
              <a:ln w="254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32" name="Rectangle 12"/>
              <p:cNvSpPr>
                <a:spLocks noChangeArrowheads="1"/>
              </p:cNvSpPr>
              <p:nvPr/>
            </p:nvSpPr>
            <p:spPr bwMode="auto">
              <a:xfrm>
                <a:off x="919" y="2602"/>
                <a:ext cx="253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bg1"/>
                    </a:solidFill>
                    <a:latin typeface="FranklinGothic" charset="0"/>
                  </a:rPr>
                  <a:t>D</a:t>
                </a:r>
              </a:p>
            </p:txBody>
          </p:sp>
          <p:sp>
            <p:nvSpPr>
              <p:cNvPr id="2718733" name="Freeform 13"/>
              <p:cNvSpPr>
                <a:spLocks/>
              </p:cNvSpPr>
              <p:nvPr/>
            </p:nvSpPr>
            <p:spPr bwMode="auto">
              <a:xfrm>
                <a:off x="926" y="1617"/>
                <a:ext cx="211" cy="211"/>
              </a:xfrm>
              <a:custGeom>
                <a:avLst/>
                <a:gdLst/>
                <a:ahLst/>
                <a:cxnLst>
                  <a:cxn ang="0">
                    <a:pos x="67" y="10"/>
                  </a:cxn>
                  <a:cxn ang="0">
                    <a:pos x="112" y="11"/>
                  </a:cxn>
                  <a:cxn ang="0">
                    <a:pos x="161" y="0"/>
                  </a:cxn>
                  <a:cxn ang="0">
                    <a:pos x="219" y="0"/>
                  </a:cxn>
                  <a:cxn ang="0">
                    <a:pos x="155" y="60"/>
                  </a:cxn>
                  <a:cxn ang="0">
                    <a:pos x="172" y="64"/>
                  </a:cxn>
                  <a:cxn ang="0">
                    <a:pos x="189" y="71"/>
                  </a:cxn>
                  <a:cxn ang="0">
                    <a:pos x="205" y="79"/>
                  </a:cxn>
                  <a:cxn ang="0">
                    <a:pos x="217" y="90"/>
                  </a:cxn>
                  <a:cxn ang="0">
                    <a:pos x="227" y="103"/>
                  </a:cxn>
                  <a:cxn ang="0">
                    <a:pos x="234" y="118"/>
                  </a:cxn>
                  <a:cxn ang="0">
                    <a:pos x="236" y="134"/>
                  </a:cxn>
                  <a:cxn ang="0">
                    <a:pos x="233" y="150"/>
                  </a:cxn>
                  <a:cxn ang="0">
                    <a:pos x="228" y="163"/>
                  </a:cxn>
                  <a:cxn ang="0">
                    <a:pos x="218" y="176"/>
                  </a:cxn>
                  <a:cxn ang="0">
                    <a:pos x="201" y="191"/>
                  </a:cxn>
                  <a:cxn ang="0">
                    <a:pos x="185" y="199"/>
                  </a:cxn>
                  <a:cxn ang="0">
                    <a:pos x="170" y="205"/>
                  </a:cxn>
                  <a:cxn ang="0">
                    <a:pos x="155" y="209"/>
                  </a:cxn>
                  <a:cxn ang="0">
                    <a:pos x="136" y="210"/>
                  </a:cxn>
                  <a:cxn ang="0">
                    <a:pos x="88" y="209"/>
                  </a:cxn>
                  <a:cxn ang="0">
                    <a:pos x="65" y="205"/>
                  </a:cxn>
                  <a:cxn ang="0">
                    <a:pos x="40" y="194"/>
                  </a:cxn>
                  <a:cxn ang="0">
                    <a:pos x="22" y="181"/>
                  </a:cxn>
                  <a:cxn ang="0">
                    <a:pos x="9" y="166"/>
                  </a:cxn>
                  <a:cxn ang="0">
                    <a:pos x="3" y="150"/>
                  </a:cxn>
                  <a:cxn ang="0">
                    <a:pos x="0" y="136"/>
                  </a:cxn>
                  <a:cxn ang="0">
                    <a:pos x="2" y="121"/>
                  </a:cxn>
                  <a:cxn ang="0">
                    <a:pos x="10" y="101"/>
                  </a:cxn>
                  <a:cxn ang="0">
                    <a:pos x="25" y="84"/>
                  </a:cxn>
                  <a:cxn ang="0">
                    <a:pos x="45" y="71"/>
                  </a:cxn>
                  <a:cxn ang="0">
                    <a:pos x="73" y="61"/>
                  </a:cxn>
                  <a:cxn ang="0">
                    <a:pos x="29" y="3"/>
                  </a:cxn>
                </a:cxnLst>
                <a:rect l="0" t="0" r="r" b="b"/>
                <a:pathLst>
                  <a:path w="237" h="211">
                    <a:moveTo>
                      <a:pt x="29" y="3"/>
                    </a:moveTo>
                    <a:lnTo>
                      <a:pt x="67" y="10"/>
                    </a:lnTo>
                    <a:lnTo>
                      <a:pt x="66" y="0"/>
                    </a:lnTo>
                    <a:lnTo>
                      <a:pt x="112" y="11"/>
                    </a:lnTo>
                    <a:lnTo>
                      <a:pt x="112" y="0"/>
                    </a:lnTo>
                    <a:lnTo>
                      <a:pt x="161" y="0"/>
                    </a:lnTo>
                    <a:lnTo>
                      <a:pt x="160" y="11"/>
                    </a:lnTo>
                    <a:lnTo>
                      <a:pt x="219" y="0"/>
                    </a:lnTo>
                    <a:lnTo>
                      <a:pt x="148" y="59"/>
                    </a:lnTo>
                    <a:lnTo>
                      <a:pt x="155" y="60"/>
                    </a:lnTo>
                    <a:lnTo>
                      <a:pt x="163" y="61"/>
                    </a:lnTo>
                    <a:lnTo>
                      <a:pt x="172" y="64"/>
                    </a:lnTo>
                    <a:lnTo>
                      <a:pt x="180" y="66"/>
                    </a:lnTo>
                    <a:lnTo>
                      <a:pt x="189" y="71"/>
                    </a:lnTo>
                    <a:lnTo>
                      <a:pt x="197" y="74"/>
                    </a:lnTo>
                    <a:lnTo>
                      <a:pt x="205" y="79"/>
                    </a:lnTo>
                    <a:lnTo>
                      <a:pt x="212" y="85"/>
                    </a:lnTo>
                    <a:lnTo>
                      <a:pt x="217" y="90"/>
                    </a:lnTo>
                    <a:lnTo>
                      <a:pt x="222" y="96"/>
                    </a:lnTo>
                    <a:lnTo>
                      <a:pt x="227" y="103"/>
                    </a:lnTo>
                    <a:lnTo>
                      <a:pt x="231" y="111"/>
                    </a:lnTo>
                    <a:lnTo>
                      <a:pt x="234" y="118"/>
                    </a:lnTo>
                    <a:lnTo>
                      <a:pt x="235" y="124"/>
                    </a:lnTo>
                    <a:lnTo>
                      <a:pt x="236" y="134"/>
                    </a:lnTo>
                    <a:lnTo>
                      <a:pt x="235" y="143"/>
                    </a:lnTo>
                    <a:lnTo>
                      <a:pt x="233" y="150"/>
                    </a:lnTo>
                    <a:lnTo>
                      <a:pt x="231" y="157"/>
                    </a:lnTo>
                    <a:lnTo>
                      <a:pt x="228" y="163"/>
                    </a:lnTo>
                    <a:lnTo>
                      <a:pt x="224" y="169"/>
                    </a:lnTo>
                    <a:lnTo>
                      <a:pt x="218" y="176"/>
                    </a:lnTo>
                    <a:lnTo>
                      <a:pt x="210" y="184"/>
                    </a:lnTo>
                    <a:lnTo>
                      <a:pt x="201" y="191"/>
                    </a:lnTo>
                    <a:lnTo>
                      <a:pt x="193" y="196"/>
                    </a:lnTo>
                    <a:lnTo>
                      <a:pt x="185" y="199"/>
                    </a:lnTo>
                    <a:lnTo>
                      <a:pt x="177" y="203"/>
                    </a:lnTo>
                    <a:lnTo>
                      <a:pt x="170" y="205"/>
                    </a:lnTo>
                    <a:lnTo>
                      <a:pt x="161" y="207"/>
                    </a:lnTo>
                    <a:lnTo>
                      <a:pt x="155" y="209"/>
                    </a:lnTo>
                    <a:lnTo>
                      <a:pt x="145" y="209"/>
                    </a:lnTo>
                    <a:lnTo>
                      <a:pt x="136" y="210"/>
                    </a:lnTo>
                    <a:lnTo>
                      <a:pt x="96" y="210"/>
                    </a:lnTo>
                    <a:lnTo>
                      <a:pt x="88" y="209"/>
                    </a:lnTo>
                    <a:lnTo>
                      <a:pt x="78" y="208"/>
                    </a:lnTo>
                    <a:lnTo>
                      <a:pt x="65" y="205"/>
                    </a:lnTo>
                    <a:lnTo>
                      <a:pt x="53" y="200"/>
                    </a:lnTo>
                    <a:lnTo>
                      <a:pt x="40" y="194"/>
                    </a:lnTo>
                    <a:lnTo>
                      <a:pt x="30" y="187"/>
                    </a:lnTo>
                    <a:lnTo>
                      <a:pt x="22" y="181"/>
                    </a:lnTo>
                    <a:lnTo>
                      <a:pt x="15" y="174"/>
                    </a:lnTo>
                    <a:lnTo>
                      <a:pt x="9" y="166"/>
                    </a:lnTo>
                    <a:lnTo>
                      <a:pt x="5" y="156"/>
                    </a:lnTo>
                    <a:lnTo>
                      <a:pt x="3" y="150"/>
                    </a:lnTo>
                    <a:lnTo>
                      <a:pt x="1" y="144"/>
                    </a:lnTo>
                    <a:lnTo>
                      <a:pt x="0" y="136"/>
                    </a:lnTo>
                    <a:lnTo>
                      <a:pt x="1" y="131"/>
                    </a:lnTo>
                    <a:lnTo>
                      <a:pt x="2" y="121"/>
                    </a:lnTo>
                    <a:lnTo>
                      <a:pt x="5" y="111"/>
                    </a:lnTo>
                    <a:lnTo>
                      <a:pt x="10" y="101"/>
                    </a:lnTo>
                    <a:lnTo>
                      <a:pt x="17" y="92"/>
                    </a:lnTo>
                    <a:lnTo>
                      <a:pt x="25" y="84"/>
                    </a:lnTo>
                    <a:lnTo>
                      <a:pt x="35" y="76"/>
                    </a:lnTo>
                    <a:lnTo>
                      <a:pt x="45" y="71"/>
                    </a:lnTo>
                    <a:lnTo>
                      <a:pt x="59" y="65"/>
                    </a:lnTo>
                    <a:lnTo>
                      <a:pt x="73" y="61"/>
                    </a:lnTo>
                    <a:lnTo>
                      <a:pt x="83" y="59"/>
                    </a:lnTo>
                    <a:lnTo>
                      <a:pt x="29" y="3"/>
                    </a:lnTo>
                  </a:path>
                </a:pathLst>
              </a:custGeom>
              <a:solidFill>
                <a:schemeClr val="hlink"/>
              </a:solidFill>
              <a:ln w="254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34" name="Rectangle 14"/>
              <p:cNvSpPr>
                <a:spLocks noChangeArrowheads="1"/>
              </p:cNvSpPr>
              <p:nvPr/>
            </p:nvSpPr>
            <p:spPr bwMode="auto">
              <a:xfrm>
                <a:off x="914" y="1573"/>
                <a:ext cx="253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bg1"/>
                    </a:solidFill>
                    <a:latin typeface="FranklinGothic" charset="0"/>
                  </a:rPr>
                  <a:t>A</a:t>
                </a:r>
              </a:p>
            </p:txBody>
          </p:sp>
        </p:grpSp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1954213" y="2501900"/>
              <a:ext cx="2603500" cy="2079625"/>
              <a:chOff x="1231" y="1576"/>
              <a:chExt cx="1640" cy="1310"/>
            </a:xfrm>
          </p:grpSpPr>
          <p:sp>
            <p:nvSpPr>
              <p:cNvPr id="2718736" name="AutoShape 16"/>
              <p:cNvSpPr>
                <a:spLocks noChangeArrowheads="1"/>
              </p:cNvSpPr>
              <p:nvPr/>
            </p:nvSpPr>
            <p:spPr bwMode="auto">
              <a:xfrm>
                <a:off x="1482" y="1955"/>
                <a:ext cx="185" cy="259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37" name="AutoShape 17"/>
              <p:cNvSpPr>
                <a:spLocks noChangeArrowheads="1"/>
              </p:cNvSpPr>
              <p:nvPr/>
            </p:nvSpPr>
            <p:spPr bwMode="auto">
              <a:xfrm>
                <a:off x="1527" y="1903"/>
                <a:ext cx="140" cy="46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38" name="AutoShape 18"/>
              <p:cNvSpPr>
                <a:spLocks noChangeArrowheads="1"/>
              </p:cNvSpPr>
              <p:nvPr/>
            </p:nvSpPr>
            <p:spPr bwMode="auto">
              <a:xfrm>
                <a:off x="1519" y="1975"/>
                <a:ext cx="95" cy="15"/>
              </a:xfrm>
              <a:prstGeom prst="parallelogram">
                <a:avLst>
                  <a:gd name="adj" fmla="val 158304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5" name="Group 19"/>
              <p:cNvGrpSpPr>
                <a:grpSpLocks/>
              </p:cNvGrpSpPr>
              <p:nvPr/>
            </p:nvGrpSpPr>
            <p:grpSpPr bwMode="auto">
              <a:xfrm>
                <a:off x="1940" y="1938"/>
                <a:ext cx="179" cy="257"/>
                <a:chOff x="2183" y="1938"/>
                <a:chExt cx="201" cy="257"/>
              </a:xfrm>
            </p:grpSpPr>
            <p:sp>
              <p:nvSpPr>
                <p:cNvPr id="2718740" name="Freeform 20"/>
                <p:cNvSpPr>
                  <a:spLocks/>
                </p:cNvSpPr>
                <p:nvPr/>
              </p:nvSpPr>
              <p:spPr bwMode="auto">
                <a:xfrm>
                  <a:off x="2312" y="2057"/>
                  <a:ext cx="60" cy="138"/>
                </a:xfrm>
                <a:custGeom>
                  <a:avLst/>
                  <a:gdLst/>
                  <a:ahLst/>
                  <a:cxnLst>
                    <a:cxn ang="0">
                      <a:pos x="43" y="0"/>
                    </a:cxn>
                    <a:cxn ang="0">
                      <a:pos x="59" y="0"/>
                    </a:cxn>
                    <a:cxn ang="0">
                      <a:pos x="16" y="137"/>
                    </a:cxn>
                    <a:cxn ang="0">
                      <a:pos x="0" y="137"/>
                    </a:cxn>
                    <a:cxn ang="0">
                      <a:pos x="43" y="0"/>
                    </a:cxn>
                  </a:cxnLst>
                  <a:rect l="0" t="0" r="r" b="b"/>
                  <a:pathLst>
                    <a:path w="60" h="138">
                      <a:moveTo>
                        <a:pt x="43" y="0"/>
                      </a:moveTo>
                      <a:lnTo>
                        <a:pt x="59" y="0"/>
                      </a:lnTo>
                      <a:lnTo>
                        <a:pt x="16" y="137"/>
                      </a:lnTo>
                      <a:lnTo>
                        <a:pt x="0" y="137"/>
                      </a:lnTo>
                      <a:lnTo>
                        <a:pt x="43" y="0"/>
                      </a:lnTo>
                    </a:path>
                  </a:pathLst>
                </a:custGeom>
                <a:solidFill>
                  <a:srgbClr val="F39FD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8741" name="Rectangle 21"/>
                <p:cNvSpPr>
                  <a:spLocks noChangeArrowheads="1"/>
                </p:cNvSpPr>
                <p:nvPr/>
              </p:nvSpPr>
              <p:spPr bwMode="auto">
                <a:xfrm>
                  <a:off x="2308" y="2057"/>
                  <a:ext cx="76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8742" name="Rectangle 22"/>
                <p:cNvSpPr>
                  <a:spLocks noChangeArrowheads="1"/>
                </p:cNvSpPr>
                <p:nvPr/>
              </p:nvSpPr>
              <p:spPr bwMode="auto">
                <a:xfrm>
                  <a:off x="2314" y="2115"/>
                  <a:ext cx="57" cy="11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8743" name="Rectangle 23"/>
                <p:cNvSpPr>
                  <a:spLocks noChangeArrowheads="1"/>
                </p:cNvSpPr>
                <p:nvPr/>
              </p:nvSpPr>
              <p:spPr bwMode="auto">
                <a:xfrm>
                  <a:off x="2183" y="2115"/>
                  <a:ext cx="75" cy="7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8744" name="Oval 24"/>
                <p:cNvSpPr>
                  <a:spLocks noChangeArrowheads="1"/>
                </p:cNvSpPr>
                <p:nvPr/>
              </p:nvSpPr>
              <p:spPr bwMode="auto">
                <a:xfrm>
                  <a:off x="2242" y="1938"/>
                  <a:ext cx="22" cy="26"/>
                </a:xfrm>
                <a:prstGeom prst="ellipse">
                  <a:avLst/>
                </a:prstGeom>
                <a:solidFill>
                  <a:srgbClr val="F39FD1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8745" name="Freeform 25"/>
                <p:cNvSpPr>
                  <a:spLocks/>
                </p:cNvSpPr>
                <p:nvPr/>
              </p:nvSpPr>
              <p:spPr bwMode="auto">
                <a:xfrm>
                  <a:off x="2183" y="1983"/>
                  <a:ext cx="138" cy="212"/>
                </a:xfrm>
                <a:custGeom>
                  <a:avLst/>
                  <a:gdLst/>
                  <a:ahLst/>
                  <a:cxnLst>
                    <a:cxn ang="0">
                      <a:pos x="1" y="98"/>
                    </a:cxn>
                    <a:cxn ang="0">
                      <a:pos x="1" y="100"/>
                    </a:cxn>
                    <a:cxn ang="0">
                      <a:pos x="0" y="104"/>
                    </a:cxn>
                    <a:cxn ang="0">
                      <a:pos x="0" y="107"/>
                    </a:cxn>
                    <a:cxn ang="0">
                      <a:pos x="1" y="111"/>
                    </a:cxn>
                    <a:cxn ang="0">
                      <a:pos x="3" y="114"/>
                    </a:cxn>
                    <a:cxn ang="0">
                      <a:pos x="6" y="116"/>
                    </a:cxn>
                    <a:cxn ang="0">
                      <a:pos x="9" y="118"/>
                    </a:cxn>
                    <a:cxn ang="0">
                      <a:pos x="11" y="119"/>
                    </a:cxn>
                    <a:cxn ang="0">
                      <a:pos x="15" y="119"/>
                    </a:cxn>
                    <a:cxn ang="0">
                      <a:pos x="89" y="211"/>
                    </a:cxn>
                    <a:cxn ang="0">
                      <a:pos x="113" y="101"/>
                    </a:cxn>
                    <a:cxn ang="0">
                      <a:pos x="113" y="99"/>
                    </a:cxn>
                    <a:cxn ang="0">
                      <a:pos x="111" y="97"/>
                    </a:cxn>
                    <a:cxn ang="0">
                      <a:pos x="109" y="95"/>
                    </a:cxn>
                    <a:cxn ang="0">
                      <a:pos x="108" y="94"/>
                    </a:cxn>
                    <a:cxn ang="0">
                      <a:pos x="105" y="93"/>
                    </a:cxn>
                    <a:cxn ang="0">
                      <a:pos x="102" y="92"/>
                    </a:cxn>
                    <a:cxn ang="0">
                      <a:pos x="100" y="92"/>
                    </a:cxn>
                    <a:cxn ang="0">
                      <a:pos x="97" y="92"/>
                    </a:cxn>
                    <a:cxn ang="0">
                      <a:pos x="66" y="54"/>
                    </a:cxn>
                    <a:cxn ang="0">
                      <a:pos x="127" y="67"/>
                    </a:cxn>
                    <a:cxn ang="0">
                      <a:pos x="130" y="66"/>
                    </a:cxn>
                    <a:cxn ang="0">
                      <a:pos x="131" y="65"/>
                    </a:cxn>
                    <a:cxn ang="0">
                      <a:pos x="134" y="63"/>
                    </a:cxn>
                    <a:cxn ang="0">
                      <a:pos x="136" y="62"/>
                    </a:cxn>
                    <a:cxn ang="0">
                      <a:pos x="136" y="59"/>
                    </a:cxn>
                    <a:cxn ang="0">
                      <a:pos x="137" y="56"/>
                    </a:cxn>
                    <a:cxn ang="0">
                      <a:pos x="136" y="53"/>
                    </a:cxn>
                    <a:cxn ang="0">
                      <a:pos x="135" y="50"/>
                    </a:cxn>
                    <a:cxn ang="0">
                      <a:pos x="133" y="49"/>
                    </a:cxn>
                    <a:cxn ang="0">
                      <a:pos x="131" y="47"/>
                    </a:cxn>
                    <a:cxn ang="0">
                      <a:pos x="128" y="46"/>
                    </a:cxn>
                    <a:cxn ang="0">
                      <a:pos x="87" y="46"/>
                    </a:cxn>
                    <a:cxn ang="0">
                      <a:pos x="80" y="30"/>
                    </a:cxn>
                    <a:cxn ang="0">
                      <a:pos x="80" y="26"/>
                    </a:cxn>
                    <a:cxn ang="0">
                      <a:pos x="81" y="22"/>
                    </a:cxn>
                    <a:cxn ang="0">
                      <a:pos x="81" y="17"/>
                    </a:cxn>
                    <a:cxn ang="0">
                      <a:pos x="80" y="14"/>
                    </a:cxn>
                    <a:cxn ang="0">
                      <a:pos x="78" y="11"/>
                    </a:cxn>
                    <a:cxn ang="0">
                      <a:pos x="76" y="7"/>
                    </a:cxn>
                    <a:cxn ang="0">
                      <a:pos x="73" y="5"/>
                    </a:cxn>
                    <a:cxn ang="0">
                      <a:pos x="70" y="2"/>
                    </a:cxn>
                    <a:cxn ang="0">
                      <a:pos x="66" y="1"/>
                    </a:cxn>
                    <a:cxn ang="0">
                      <a:pos x="62" y="0"/>
                    </a:cxn>
                    <a:cxn ang="0">
                      <a:pos x="57" y="0"/>
                    </a:cxn>
                    <a:cxn ang="0">
                      <a:pos x="53" y="1"/>
                    </a:cxn>
                    <a:cxn ang="0">
                      <a:pos x="49" y="2"/>
                    </a:cxn>
                    <a:cxn ang="0">
                      <a:pos x="45" y="4"/>
                    </a:cxn>
                    <a:cxn ang="0">
                      <a:pos x="42" y="8"/>
                    </a:cxn>
                    <a:cxn ang="0">
                      <a:pos x="39" y="12"/>
                    </a:cxn>
                    <a:cxn ang="0">
                      <a:pos x="37" y="16"/>
                    </a:cxn>
                  </a:cxnLst>
                  <a:rect l="0" t="0" r="r" b="b"/>
                  <a:pathLst>
                    <a:path w="138" h="212">
                      <a:moveTo>
                        <a:pt x="37" y="16"/>
                      </a:move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1" y="100"/>
                      </a:lnTo>
                      <a:lnTo>
                        <a:pt x="0" y="101"/>
                      </a:lnTo>
                      <a:lnTo>
                        <a:pt x="0" y="104"/>
                      </a:lnTo>
                      <a:lnTo>
                        <a:pt x="0" y="105"/>
                      </a:lnTo>
                      <a:lnTo>
                        <a:pt x="0" y="107"/>
                      </a:lnTo>
                      <a:lnTo>
                        <a:pt x="1" y="109"/>
                      </a:lnTo>
                      <a:lnTo>
                        <a:pt x="1" y="111"/>
                      </a:lnTo>
                      <a:lnTo>
                        <a:pt x="2" y="112"/>
                      </a:lnTo>
                      <a:lnTo>
                        <a:pt x="3" y="114"/>
                      </a:lnTo>
                      <a:lnTo>
                        <a:pt x="4" y="115"/>
                      </a:lnTo>
                      <a:lnTo>
                        <a:pt x="6" y="116"/>
                      </a:lnTo>
                      <a:lnTo>
                        <a:pt x="7" y="117"/>
                      </a:lnTo>
                      <a:lnTo>
                        <a:pt x="9" y="118"/>
                      </a:lnTo>
                      <a:lnTo>
                        <a:pt x="10" y="118"/>
                      </a:lnTo>
                      <a:lnTo>
                        <a:pt x="11" y="119"/>
                      </a:lnTo>
                      <a:lnTo>
                        <a:pt x="13" y="119"/>
                      </a:lnTo>
                      <a:lnTo>
                        <a:pt x="15" y="119"/>
                      </a:lnTo>
                      <a:lnTo>
                        <a:pt x="89" y="119"/>
                      </a:lnTo>
                      <a:lnTo>
                        <a:pt x="89" y="211"/>
                      </a:lnTo>
                      <a:lnTo>
                        <a:pt x="113" y="211"/>
                      </a:lnTo>
                      <a:lnTo>
                        <a:pt x="113" y="101"/>
                      </a:lnTo>
                      <a:lnTo>
                        <a:pt x="113" y="100"/>
                      </a:lnTo>
                      <a:lnTo>
                        <a:pt x="113" y="99"/>
                      </a:lnTo>
                      <a:lnTo>
                        <a:pt x="112" y="98"/>
                      </a:lnTo>
                      <a:lnTo>
                        <a:pt x="111" y="97"/>
                      </a:lnTo>
                      <a:lnTo>
                        <a:pt x="111" y="96"/>
                      </a:lnTo>
                      <a:lnTo>
                        <a:pt x="109" y="95"/>
                      </a:lnTo>
                      <a:lnTo>
                        <a:pt x="109" y="95"/>
                      </a:lnTo>
                      <a:lnTo>
                        <a:pt x="108" y="94"/>
                      </a:lnTo>
                      <a:lnTo>
                        <a:pt x="106" y="93"/>
                      </a:lnTo>
                      <a:lnTo>
                        <a:pt x="105" y="93"/>
                      </a:lnTo>
                      <a:lnTo>
                        <a:pt x="104" y="93"/>
                      </a:lnTo>
                      <a:lnTo>
                        <a:pt x="102" y="92"/>
                      </a:lnTo>
                      <a:lnTo>
                        <a:pt x="101" y="92"/>
                      </a:lnTo>
                      <a:lnTo>
                        <a:pt x="100" y="92"/>
                      </a:lnTo>
                      <a:lnTo>
                        <a:pt x="98" y="92"/>
                      </a:lnTo>
                      <a:lnTo>
                        <a:pt x="97" y="92"/>
                      </a:lnTo>
                      <a:lnTo>
                        <a:pt x="54" y="90"/>
                      </a:lnTo>
                      <a:lnTo>
                        <a:pt x="66" y="54"/>
                      </a:lnTo>
                      <a:lnTo>
                        <a:pt x="75" y="67"/>
                      </a:lnTo>
                      <a:lnTo>
                        <a:pt x="127" y="67"/>
                      </a:lnTo>
                      <a:lnTo>
                        <a:pt x="128" y="66"/>
                      </a:lnTo>
                      <a:lnTo>
                        <a:pt x="130" y="66"/>
                      </a:lnTo>
                      <a:lnTo>
                        <a:pt x="131" y="65"/>
                      </a:lnTo>
                      <a:lnTo>
                        <a:pt x="131" y="65"/>
                      </a:lnTo>
                      <a:lnTo>
                        <a:pt x="133" y="64"/>
                      </a:lnTo>
                      <a:lnTo>
                        <a:pt x="134" y="63"/>
                      </a:lnTo>
                      <a:lnTo>
                        <a:pt x="135" y="62"/>
                      </a:lnTo>
                      <a:lnTo>
                        <a:pt x="136" y="62"/>
                      </a:lnTo>
                      <a:lnTo>
                        <a:pt x="136" y="60"/>
                      </a:lnTo>
                      <a:lnTo>
                        <a:pt x="136" y="59"/>
                      </a:lnTo>
                      <a:lnTo>
                        <a:pt x="137" y="58"/>
                      </a:lnTo>
                      <a:lnTo>
                        <a:pt x="137" y="56"/>
                      </a:lnTo>
                      <a:lnTo>
                        <a:pt x="137" y="54"/>
                      </a:lnTo>
                      <a:lnTo>
                        <a:pt x="136" y="53"/>
                      </a:lnTo>
                      <a:lnTo>
                        <a:pt x="136" y="52"/>
                      </a:lnTo>
                      <a:lnTo>
                        <a:pt x="135" y="50"/>
                      </a:lnTo>
                      <a:lnTo>
                        <a:pt x="134" y="49"/>
                      </a:lnTo>
                      <a:lnTo>
                        <a:pt x="133" y="49"/>
                      </a:lnTo>
                      <a:lnTo>
                        <a:pt x="132" y="47"/>
                      </a:lnTo>
                      <a:lnTo>
                        <a:pt x="131" y="47"/>
                      </a:lnTo>
                      <a:lnTo>
                        <a:pt x="130" y="46"/>
                      </a:lnTo>
                      <a:lnTo>
                        <a:pt x="128" y="46"/>
                      </a:lnTo>
                      <a:lnTo>
                        <a:pt x="127" y="46"/>
                      </a:lnTo>
                      <a:lnTo>
                        <a:pt x="87" y="46"/>
                      </a:lnTo>
                      <a:lnTo>
                        <a:pt x="78" y="31"/>
                      </a:lnTo>
                      <a:lnTo>
                        <a:pt x="80" y="30"/>
                      </a:lnTo>
                      <a:lnTo>
                        <a:pt x="80" y="28"/>
                      </a:lnTo>
                      <a:lnTo>
                        <a:pt x="80" y="26"/>
                      </a:lnTo>
                      <a:lnTo>
                        <a:pt x="81" y="24"/>
                      </a:lnTo>
                      <a:lnTo>
                        <a:pt x="81" y="22"/>
                      </a:lnTo>
                      <a:lnTo>
                        <a:pt x="81" y="20"/>
                      </a:lnTo>
                      <a:lnTo>
                        <a:pt x="81" y="17"/>
                      </a:lnTo>
                      <a:lnTo>
                        <a:pt x="80" y="16"/>
                      </a:lnTo>
                      <a:lnTo>
                        <a:pt x="80" y="14"/>
                      </a:lnTo>
                      <a:lnTo>
                        <a:pt x="79" y="12"/>
                      </a:lnTo>
                      <a:lnTo>
                        <a:pt x="78" y="11"/>
                      </a:lnTo>
                      <a:lnTo>
                        <a:pt x="77" y="9"/>
                      </a:lnTo>
                      <a:lnTo>
                        <a:pt x="76" y="7"/>
                      </a:lnTo>
                      <a:lnTo>
                        <a:pt x="75" y="6"/>
                      </a:lnTo>
                      <a:lnTo>
                        <a:pt x="73" y="5"/>
                      </a:lnTo>
                      <a:lnTo>
                        <a:pt x="72" y="4"/>
                      </a:lnTo>
                      <a:lnTo>
                        <a:pt x="70" y="2"/>
                      </a:lnTo>
                      <a:lnTo>
                        <a:pt x="68" y="2"/>
                      </a:lnTo>
                      <a:lnTo>
                        <a:pt x="66" y="1"/>
                      </a:lnTo>
                      <a:lnTo>
                        <a:pt x="64" y="1"/>
                      </a:lnTo>
                      <a:lnTo>
                        <a:pt x="62" y="0"/>
                      </a:lnTo>
                      <a:lnTo>
                        <a:pt x="60" y="0"/>
                      </a:lnTo>
                      <a:lnTo>
                        <a:pt x="57" y="0"/>
                      </a:lnTo>
                      <a:lnTo>
                        <a:pt x="56" y="0"/>
                      </a:lnTo>
                      <a:lnTo>
                        <a:pt x="53" y="1"/>
                      </a:lnTo>
                      <a:lnTo>
                        <a:pt x="51" y="1"/>
                      </a:lnTo>
                      <a:lnTo>
                        <a:pt x="49" y="2"/>
                      </a:lnTo>
                      <a:lnTo>
                        <a:pt x="47" y="3"/>
                      </a:lnTo>
                      <a:lnTo>
                        <a:pt x="45" y="4"/>
                      </a:lnTo>
                      <a:lnTo>
                        <a:pt x="43" y="6"/>
                      </a:lnTo>
                      <a:lnTo>
                        <a:pt x="42" y="8"/>
                      </a:lnTo>
                      <a:lnTo>
                        <a:pt x="40" y="9"/>
                      </a:lnTo>
                      <a:lnTo>
                        <a:pt x="39" y="12"/>
                      </a:lnTo>
                      <a:lnTo>
                        <a:pt x="38" y="14"/>
                      </a:lnTo>
                      <a:lnTo>
                        <a:pt x="37" y="16"/>
                      </a:lnTo>
                    </a:path>
                  </a:pathLst>
                </a:custGeom>
                <a:solidFill>
                  <a:srgbClr val="F39FD1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18746" name="Freeform 26"/>
              <p:cNvSpPr>
                <a:spLocks/>
              </p:cNvSpPr>
              <p:nvPr/>
            </p:nvSpPr>
            <p:spPr bwMode="auto">
              <a:xfrm>
                <a:off x="2173" y="1913"/>
                <a:ext cx="178" cy="292"/>
              </a:xfrm>
              <a:custGeom>
                <a:avLst/>
                <a:gdLst/>
                <a:ahLst/>
                <a:cxnLst>
                  <a:cxn ang="0">
                    <a:pos x="199" y="263"/>
                  </a:cxn>
                  <a:cxn ang="0">
                    <a:pos x="184" y="263"/>
                  </a:cxn>
                  <a:cxn ang="0">
                    <a:pos x="158" y="230"/>
                  </a:cxn>
                  <a:cxn ang="0">
                    <a:pos x="121" y="169"/>
                  </a:cxn>
                  <a:cxn ang="0">
                    <a:pos x="111" y="142"/>
                  </a:cxn>
                  <a:cxn ang="0">
                    <a:pos x="114" y="123"/>
                  </a:cxn>
                  <a:cxn ang="0">
                    <a:pos x="123" y="119"/>
                  </a:cxn>
                  <a:cxn ang="0">
                    <a:pos x="136" y="129"/>
                  </a:cxn>
                  <a:cxn ang="0">
                    <a:pos x="155" y="140"/>
                  </a:cxn>
                  <a:cxn ang="0">
                    <a:pos x="164" y="140"/>
                  </a:cxn>
                  <a:cxn ang="0">
                    <a:pos x="165" y="134"/>
                  </a:cxn>
                  <a:cxn ang="0">
                    <a:pos x="156" y="123"/>
                  </a:cxn>
                  <a:cxn ang="0">
                    <a:pos x="135" y="108"/>
                  </a:cxn>
                  <a:cxn ang="0">
                    <a:pos x="126" y="87"/>
                  </a:cxn>
                  <a:cxn ang="0">
                    <a:pos x="123" y="69"/>
                  </a:cxn>
                  <a:cxn ang="0">
                    <a:pos x="113" y="56"/>
                  </a:cxn>
                  <a:cxn ang="0">
                    <a:pos x="109" y="48"/>
                  </a:cxn>
                  <a:cxn ang="0">
                    <a:pos x="114" y="36"/>
                  </a:cxn>
                  <a:cxn ang="0">
                    <a:pos x="119" y="24"/>
                  </a:cxn>
                  <a:cxn ang="0">
                    <a:pos x="115" y="9"/>
                  </a:cxn>
                  <a:cxn ang="0">
                    <a:pos x="105" y="1"/>
                  </a:cxn>
                  <a:cxn ang="0">
                    <a:pos x="90" y="3"/>
                  </a:cxn>
                  <a:cxn ang="0">
                    <a:pos x="84" y="13"/>
                  </a:cxn>
                  <a:cxn ang="0">
                    <a:pos x="84" y="23"/>
                  </a:cxn>
                  <a:cxn ang="0">
                    <a:pos x="88" y="35"/>
                  </a:cxn>
                  <a:cxn ang="0">
                    <a:pos x="88" y="46"/>
                  </a:cxn>
                  <a:cxn ang="0">
                    <a:pos x="78" y="56"/>
                  </a:cxn>
                  <a:cxn ang="0">
                    <a:pos x="65" y="64"/>
                  </a:cxn>
                  <a:cxn ang="0">
                    <a:pos x="55" y="75"/>
                  </a:cxn>
                  <a:cxn ang="0">
                    <a:pos x="46" y="99"/>
                  </a:cxn>
                  <a:cxn ang="0">
                    <a:pos x="41" y="122"/>
                  </a:cxn>
                  <a:cxn ang="0">
                    <a:pos x="40" y="146"/>
                  </a:cxn>
                  <a:cxn ang="0">
                    <a:pos x="41" y="158"/>
                  </a:cxn>
                  <a:cxn ang="0">
                    <a:pos x="49" y="162"/>
                  </a:cxn>
                  <a:cxn ang="0">
                    <a:pos x="53" y="158"/>
                  </a:cxn>
                  <a:cxn ang="0">
                    <a:pos x="53" y="133"/>
                  </a:cxn>
                  <a:cxn ang="0">
                    <a:pos x="55" y="117"/>
                  </a:cxn>
                  <a:cxn ang="0">
                    <a:pos x="64" y="109"/>
                  </a:cxn>
                  <a:cxn ang="0">
                    <a:pos x="70" y="114"/>
                  </a:cxn>
                  <a:cxn ang="0">
                    <a:pos x="68" y="140"/>
                  </a:cxn>
                  <a:cxn ang="0">
                    <a:pos x="61" y="167"/>
                  </a:cxn>
                  <a:cxn ang="0">
                    <a:pos x="53" y="197"/>
                  </a:cxn>
                  <a:cxn ang="0">
                    <a:pos x="33" y="226"/>
                  </a:cxn>
                  <a:cxn ang="0">
                    <a:pos x="8" y="256"/>
                  </a:cxn>
                  <a:cxn ang="0">
                    <a:pos x="0" y="272"/>
                  </a:cxn>
                  <a:cxn ang="0">
                    <a:pos x="19" y="291"/>
                  </a:cxn>
                  <a:cxn ang="0">
                    <a:pos x="33" y="288"/>
                  </a:cxn>
                  <a:cxn ang="0">
                    <a:pos x="23" y="276"/>
                  </a:cxn>
                  <a:cxn ang="0">
                    <a:pos x="30" y="260"/>
                  </a:cxn>
                  <a:cxn ang="0">
                    <a:pos x="61" y="223"/>
                  </a:cxn>
                  <a:cxn ang="0">
                    <a:pos x="84" y="197"/>
                  </a:cxn>
                  <a:cxn ang="0">
                    <a:pos x="95" y="191"/>
                  </a:cxn>
                  <a:cxn ang="0">
                    <a:pos x="109" y="199"/>
                  </a:cxn>
                  <a:cxn ang="0">
                    <a:pos x="141" y="243"/>
                  </a:cxn>
                  <a:cxn ang="0">
                    <a:pos x="168" y="281"/>
                  </a:cxn>
                  <a:cxn ang="0">
                    <a:pos x="178" y="283"/>
                  </a:cxn>
                  <a:cxn ang="0">
                    <a:pos x="191" y="273"/>
                  </a:cxn>
                </a:cxnLst>
                <a:rect l="0" t="0" r="r" b="b"/>
                <a:pathLst>
                  <a:path w="200" h="292">
                    <a:moveTo>
                      <a:pt x="198" y="268"/>
                    </a:moveTo>
                    <a:lnTo>
                      <a:pt x="199" y="263"/>
                    </a:lnTo>
                    <a:lnTo>
                      <a:pt x="191" y="265"/>
                    </a:lnTo>
                    <a:lnTo>
                      <a:pt x="184" y="263"/>
                    </a:lnTo>
                    <a:lnTo>
                      <a:pt x="174" y="256"/>
                    </a:lnTo>
                    <a:lnTo>
                      <a:pt x="158" y="230"/>
                    </a:lnTo>
                    <a:lnTo>
                      <a:pt x="134" y="191"/>
                    </a:lnTo>
                    <a:lnTo>
                      <a:pt x="121" y="169"/>
                    </a:lnTo>
                    <a:lnTo>
                      <a:pt x="113" y="152"/>
                    </a:lnTo>
                    <a:lnTo>
                      <a:pt x="111" y="142"/>
                    </a:lnTo>
                    <a:lnTo>
                      <a:pt x="111" y="130"/>
                    </a:lnTo>
                    <a:lnTo>
                      <a:pt x="114" y="123"/>
                    </a:lnTo>
                    <a:lnTo>
                      <a:pt x="119" y="119"/>
                    </a:lnTo>
                    <a:lnTo>
                      <a:pt x="123" y="119"/>
                    </a:lnTo>
                    <a:lnTo>
                      <a:pt x="128" y="122"/>
                    </a:lnTo>
                    <a:lnTo>
                      <a:pt x="136" y="129"/>
                    </a:lnTo>
                    <a:lnTo>
                      <a:pt x="148" y="137"/>
                    </a:lnTo>
                    <a:lnTo>
                      <a:pt x="155" y="140"/>
                    </a:lnTo>
                    <a:lnTo>
                      <a:pt x="160" y="142"/>
                    </a:lnTo>
                    <a:lnTo>
                      <a:pt x="164" y="140"/>
                    </a:lnTo>
                    <a:lnTo>
                      <a:pt x="166" y="137"/>
                    </a:lnTo>
                    <a:lnTo>
                      <a:pt x="165" y="134"/>
                    </a:lnTo>
                    <a:lnTo>
                      <a:pt x="164" y="130"/>
                    </a:lnTo>
                    <a:lnTo>
                      <a:pt x="156" y="123"/>
                    </a:lnTo>
                    <a:lnTo>
                      <a:pt x="143" y="114"/>
                    </a:lnTo>
                    <a:lnTo>
                      <a:pt x="135" y="108"/>
                    </a:lnTo>
                    <a:lnTo>
                      <a:pt x="130" y="99"/>
                    </a:lnTo>
                    <a:lnTo>
                      <a:pt x="126" y="87"/>
                    </a:lnTo>
                    <a:lnTo>
                      <a:pt x="125" y="74"/>
                    </a:lnTo>
                    <a:lnTo>
                      <a:pt x="123" y="69"/>
                    </a:lnTo>
                    <a:lnTo>
                      <a:pt x="119" y="63"/>
                    </a:lnTo>
                    <a:lnTo>
                      <a:pt x="113" y="56"/>
                    </a:lnTo>
                    <a:lnTo>
                      <a:pt x="109" y="53"/>
                    </a:lnTo>
                    <a:lnTo>
                      <a:pt x="109" y="48"/>
                    </a:lnTo>
                    <a:lnTo>
                      <a:pt x="111" y="40"/>
                    </a:lnTo>
                    <a:lnTo>
                      <a:pt x="114" y="36"/>
                    </a:lnTo>
                    <a:lnTo>
                      <a:pt x="116" y="31"/>
                    </a:lnTo>
                    <a:lnTo>
                      <a:pt x="119" y="24"/>
                    </a:lnTo>
                    <a:lnTo>
                      <a:pt x="116" y="15"/>
                    </a:lnTo>
                    <a:lnTo>
                      <a:pt x="115" y="9"/>
                    </a:lnTo>
                    <a:lnTo>
                      <a:pt x="111" y="4"/>
                    </a:lnTo>
                    <a:lnTo>
                      <a:pt x="105" y="1"/>
                    </a:lnTo>
                    <a:lnTo>
                      <a:pt x="96" y="0"/>
                    </a:lnTo>
                    <a:lnTo>
                      <a:pt x="90" y="3"/>
                    </a:lnTo>
                    <a:lnTo>
                      <a:pt x="86" y="6"/>
                    </a:lnTo>
                    <a:lnTo>
                      <a:pt x="84" y="13"/>
                    </a:lnTo>
                    <a:lnTo>
                      <a:pt x="83" y="18"/>
                    </a:lnTo>
                    <a:lnTo>
                      <a:pt x="84" y="23"/>
                    </a:lnTo>
                    <a:lnTo>
                      <a:pt x="86" y="30"/>
                    </a:lnTo>
                    <a:lnTo>
                      <a:pt x="88" y="35"/>
                    </a:lnTo>
                    <a:lnTo>
                      <a:pt x="89" y="40"/>
                    </a:lnTo>
                    <a:lnTo>
                      <a:pt x="88" y="46"/>
                    </a:lnTo>
                    <a:lnTo>
                      <a:pt x="84" y="51"/>
                    </a:lnTo>
                    <a:lnTo>
                      <a:pt x="78" y="56"/>
                    </a:lnTo>
                    <a:lnTo>
                      <a:pt x="70" y="60"/>
                    </a:lnTo>
                    <a:lnTo>
                      <a:pt x="65" y="64"/>
                    </a:lnTo>
                    <a:lnTo>
                      <a:pt x="60" y="69"/>
                    </a:lnTo>
                    <a:lnTo>
                      <a:pt x="55" y="75"/>
                    </a:lnTo>
                    <a:lnTo>
                      <a:pt x="50" y="87"/>
                    </a:lnTo>
                    <a:lnTo>
                      <a:pt x="46" y="99"/>
                    </a:lnTo>
                    <a:lnTo>
                      <a:pt x="43" y="109"/>
                    </a:lnTo>
                    <a:lnTo>
                      <a:pt x="41" y="122"/>
                    </a:lnTo>
                    <a:lnTo>
                      <a:pt x="40" y="137"/>
                    </a:lnTo>
                    <a:lnTo>
                      <a:pt x="40" y="146"/>
                    </a:lnTo>
                    <a:lnTo>
                      <a:pt x="40" y="153"/>
                    </a:lnTo>
                    <a:lnTo>
                      <a:pt x="41" y="158"/>
                    </a:lnTo>
                    <a:lnTo>
                      <a:pt x="44" y="161"/>
                    </a:lnTo>
                    <a:lnTo>
                      <a:pt x="49" y="162"/>
                    </a:lnTo>
                    <a:lnTo>
                      <a:pt x="51" y="161"/>
                    </a:lnTo>
                    <a:lnTo>
                      <a:pt x="53" y="158"/>
                    </a:lnTo>
                    <a:lnTo>
                      <a:pt x="53" y="148"/>
                    </a:lnTo>
                    <a:lnTo>
                      <a:pt x="53" y="133"/>
                    </a:lnTo>
                    <a:lnTo>
                      <a:pt x="54" y="123"/>
                    </a:lnTo>
                    <a:lnTo>
                      <a:pt x="55" y="117"/>
                    </a:lnTo>
                    <a:lnTo>
                      <a:pt x="59" y="110"/>
                    </a:lnTo>
                    <a:lnTo>
                      <a:pt x="64" y="109"/>
                    </a:lnTo>
                    <a:lnTo>
                      <a:pt x="69" y="110"/>
                    </a:lnTo>
                    <a:lnTo>
                      <a:pt x="70" y="114"/>
                    </a:lnTo>
                    <a:lnTo>
                      <a:pt x="69" y="125"/>
                    </a:lnTo>
                    <a:lnTo>
                      <a:pt x="68" y="140"/>
                    </a:lnTo>
                    <a:lnTo>
                      <a:pt x="65" y="154"/>
                    </a:lnTo>
                    <a:lnTo>
                      <a:pt x="61" y="167"/>
                    </a:lnTo>
                    <a:lnTo>
                      <a:pt x="58" y="183"/>
                    </a:lnTo>
                    <a:lnTo>
                      <a:pt x="53" y="197"/>
                    </a:lnTo>
                    <a:lnTo>
                      <a:pt x="41" y="214"/>
                    </a:lnTo>
                    <a:lnTo>
                      <a:pt x="33" y="226"/>
                    </a:lnTo>
                    <a:lnTo>
                      <a:pt x="18" y="243"/>
                    </a:lnTo>
                    <a:lnTo>
                      <a:pt x="8" y="256"/>
                    </a:lnTo>
                    <a:lnTo>
                      <a:pt x="0" y="267"/>
                    </a:lnTo>
                    <a:lnTo>
                      <a:pt x="0" y="272"/>
                    </a:lnTo>
                    <a:lnTo>
                      <a:pt x="8" y="281"/>
                    </a:lnTo>
                    <a:lnTo>
                      <a:pt x="19" y="291"/>
                    </a:lnTo>
                    <a:lnTo>
                      <a:pt x="30" y="291"/>
                    </a:lnTo>
                    <a:lnTo>
                      <a:pt x="33" y="288"/>
                    </a:lnTo>
                    <a:lnTo>
                      <a:pt x="28" y="282"/>
                    </a:lnTo>
                    <a:lnTo>
                      <a:pt x="23" y="276"/>
                    </a:lnTo>
                    <a:lnTo>
                      <a:pt x="23" y="271"/>
                    </a:lnTo>
                    <a:lnTo>
                      <a:pt x="30" y="260"/>
                    </a:lnTo>
                    <a:lnTo>
                      <a:pt x="43" y="247"/>
                    </a:lnTo>
                    <a:lnTo>
                      <a:pt x="61" y="223"/>
                    </a:lnTo>
                    <a:lnTo>
                      <a:pt x="78" y="203"/>
                    </a:lnTo>
                    <a:lnTo>
                      <a:pt x="84" y="197"/>
                    </a:lnTo>
                    <a:lnTo>
                      <a:pt x="88" y="192"/>
                    </a:lnTo>
                    <a:lnTo>
                      <a:pt x="95" y="191"/>
                    </a:lnTo>
                    <a:lnTo>
                      <a:pt x="101" y="194"/>
                    </a:lnTo>
                    <a:lnTo>
                      <a:pt x="109" y="199"/>
                    </a:lnTo>
                    <a:lnTo>
                      <a:pt x="124" y="220"/>
                    </a:lnTo>
                    <a:lnTo>
                      <a:pt x="141" y="243"/>
                    </a:lnTo>
                    <a:lnTo>
                      <a:pt x="158" y="267"/>
                    </a:lnTo>
                    <a:lnTo>
                      <a:pt x="168" y="281"/>
                    </a:lnTo>
                    <a:lnTo>
                      <a:pt x="171" y="283"/>
                    </a:lnTo>
                    <a:lnTo>
                      <a:pt x="178" y="283"/>
                    </a:lnTo>
                    <a:lnTo>
                      <a:pt x="184" y="278"/>
                    </a:lnTo>
                    <a:lnTo>
                      <a:pt x="191" y="273"/>
                    </a:lnTo>
                    <a:lnTo>
                      <a:pt x="198" y="268"/>
                    </a:lnTo>
                  </a:path>
                </a:pathLst>
              </a:custGeom>
              <a:solidFill>
                <a:srgbClr val="CECECE"/>
              </a:solidFill>
              <a:ln w="254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6" name="Group 27"/>
              <p:cNvGrpSpPr>
                <a:grpSpLocks/>
              </p:cNvGrpSpPr>
              <p:nvPr/>
            </p:nvGrpSpPr>
            <p:grpSpPr bwMode="auto">
              <a:xfrm>
                <a:off x="1672" y="1903"/>
                <a:ext cx="231" cy="311"/>
                <a:chOff x="1881" y="1903"/>
                <a:chExt cx="260" cy="311"/>
              </a:xfrm>
            </p:grpSpPr>
            <p:grpSp>
              <p:nvGrpSpPr>
                <p:cNvPr id="7" name="Group 28"/>
                <p:cNvGrpSpPr>
                  <a:grpSpLocks/>
                </p:cNvGrpSpPr>
                <p:nvPr/>
              </p:nvGrpSpPr>
              <p:grpSpPr bwMode="auto">
                <a:xfrm>
                  <a:off x="1881" y="1903"/>
                  <a:ext cx="260" cy="311"/>
                  <a:chOff x="1881" y="1903"/>
                  <a:chExt cx="260" cy="311"/>
                </a:xfrm>
              </p:grpSpPr>
              <p:sp>
                <p:nvSpPr>
                  <p:cNvPr id="2718749" name="AutoShape 29"/>
                  <p:cNvSpPr>
                    <a:spLocks noChangeArrowheads="1"/>
                  </p:cNvSpPr>
                  <p:nvPr/>
                </p:nvSpPr>
                <p:spPr bwMode="auto">
                  <a:xfrm>
                    <a:off x="1881" y="1955"/>
                    <a:ext cx="260" cy="259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18750" name="AutoShape 30"/>
                  <p:cNvSpPr>
                    <a:spLocks noChangeArrowheads="1"/>
                  </p:cNvSpPr>
                  <p:nvPr/>
                </p:nvSpPr>
                <p:spPr bwMode="auto">
                  <a:xfrm>
                    <a:off x="1944" y="1903"/>
                    <a:ext cx="197" cy="46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18751" name="Oval 31"/>
                <p:cNvSpPr>
                  <a:spLocks noChangeArrowheads="1"/>
                </p:cNvSpPr>
                <p:nvPr/>
              </p:nvSpPr>
              <p:spPr bwMode="auto">
                <a:xfrm>
                  <a:off x="1964" y="1930"/>
                  <a:ext cx="25" cy="9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8752" name="AutoShape 32"/>
                <p:cNvSpPr>
                  <a:spLocks noChangeArrowheads="1"/>
                </p:cNvSpPr>
                <p:nvPr/>
              </p:nvSpPr>
              <p:spPr bwMode="auto">
                <a:xfrm>
                  <a:off x="1912" y="2077"/>
                  <a:ext cx="137" cy="55"/>
                </a:xfrm>
                <a:prstGeom prst="octagon">
                  <a:avLst>
                    <a:gd name="adj" fmla="val 29282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18753" name="AutoShape 33"/>
              <p:cNvSpPr>
                <a:spLocks noChangeArrowheads="1"/>
              </p:cNvSpPr>
              <p:nvPr/>
            </p:nvSpPr>
            <p:spPr bwMode="auto">
              <a:xfrm>
                <a:off x="1735" y="2288"/>
                <a:ext cx="183" cy="259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54" name="AutoShape 34"/>
              <p:cNvSpPr>
                <a:spLocks noChangeArrowheads="1"/>
              </p:cNvSpPr>
              <p:nvPr/>
            </p:nvSpPr>
            <p:spPr bwMode="auto">
              <a:xfrm>
                <a:off x="1780" y="2237"/>
                <a:ext cx="138" cy="45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55" name="AutoShape 35"/>
              <p:cNvSpPr>
                <a:spLocks noChangeArrowheads="1"/>
              </p:cNvSpPr>
              <p:nvPr/>
            </p:nvSpPr>
            <p:spPr bwMode="auto">
              <a:xfrm>
                <a:off x="1772" y="2308"/>
                <a:ext cx="94" cy="15"/>
              </a:xfrm>
              <a:prstGeom prst="parallelogram">
                <a:avLst>
                  <a:gd name="adj" fmla="val 156638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8" name="Group 36"/>
              <p:cNvGrpSpPr>
                <a:grpSpLocks/>
              </p:cNvGrpSpPr>
              <p:nvPr/>
            </p:nvGrpSpPr>
            <p:grpSpPr bwMode="auto">
              <a:xfrm>
                <a:off x="2202" y="2277"/>
                <a:ext cx="179" cy="257"/>
                <a:chOff x="2477" y="2277"/>
                <a:chExt cx="202" cy="257"/>
              </a:xfrm>
            </p:grpSpPr>
            <p:sp>
              <p:nvSpPr>
                <p:cNvPr id="2718757" name="Freeform 37"/>
                <p:cNvSpPr>
                  <a:spLocks/>
                </p:cNvSpPr>
                <p:nvPr/>
              </p:nvSpPr>
              <p:spPr bwMode="auto">
                <a:xfrm>
                  <a:off x="2607" y="2396"/>
                  <a:ext cx="61" cy="138"/>
                </a:xfrm>
                <a:custGeom>
                  <a:avLst/>
                  <a:gdLst/>
                  <a:ahLst/>
                  <a:cxnLst>
                    <a:cxn ang="0">
                      <a:pos x="44" y="0"/>
                    </a:cxn>
                    <a:cxn ang="0">
                      <a:pos x="60" y="0"/>
                    </a:cxn>
                    <a:cxn ang="0">
                      <a:pos x="16" y="137"/>
                    </a:cxn>
                    <a:cxn ang="0">
                      <a:pos x="0" y="137"/>
                    </a:cxn>
                    <a:cxn ang="0">
                      <a:pos x="44" y="0"/>
                    </a:cxn>
                  </a:cxnLst>
                  <a:rect l="0" t="0" r="r" b="b"/>
                  <a:pathLst>
                    <a:path w="61" h="138">
                      <a:moveTo>
                        <a:pt x="44" y="0"/>
                      </a:moveTo>
                      <a:lnTo>
                        <a:pt x="60" y="0"/>
                      </a:lnTo>
                      <a:lnTo>
                        <a:pt x="16" y="137"/>
                      </a:lnTo>
                      <a:lnTo>
                        <a:pt x="0" y="137"/>
                      </a:lnTo>
                      <a:lnTo>
                        <a:pt x="44" y="0"/>
                      </a:lnTo>
                    </a:path>
                  </a:pathLst>
                </a:custGeom>
                <a:solidFill>
                  <a:srgbClr val="F39FD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8758" name="Rectangle 38"/>
                <p:cNvSpPr>
                  <a:spLocks noChangeArrowheads="1"/>
                </p:cNvSpPr>
                <p:nvPr/>
              </p:nvSpPr>
              <p:spPr bwMode="auto">
                <a:xfrm>
                  <a:off x="2602" y="2396"/>
                  <a:ext cx="77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8759" name="Rectangle 39"/>
                <p:cNvSpPr>
                  <a:spLocks noChangeArrowheads="1"/>
                </p:cNvSpPr>
                <p:nvPr/>
              </p:nvSpPr>
              <p:spPr bwMode="auto">
                <a:xfrm>
                  <a:off x="2610" y="2453"/>
                  <a:ext cx="57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8760" name="Rectangle 40"/>
                <p:cNvSpPr>
                  <a:spLocks noChangeArrowheads="1"/>
                </p:cNvSpPr>
                <p:nvPr/>
              </p:nvSpPr>
              <p:spPr bwMode="auto">
                <a:xfrm>
                  <a:off x="2479" y="2453"/>
                  <a:ext cx="73" cy="8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8761" name="Oval 41"/>
                <p:cNvSpPr>
                  <a:spLocks noChangeArrowheads="1"/>
                </p:cNvSpPr>
                <p:nvPr/>
              </p:nvSpPr>
              <p:spPr bwMode="auto">
                <a:xfrm>
                  <a:off x="2537" y="2277"/>
                  <a:ext cx="22" cy="26"/>
                </a:xfrm>
                <a:prstGeom prst="ellipse">
                  <a:avLst/>
                </a:prstGeom>
                <a:solidFill>
                  <a:srgbClr val="F39FD1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8762" name="Freeform 42"/>
                <p:cNvSpPr>
                  <a:spLocks/>
                </p:cNvSpPr>
                <p:nvPr/>
              </p:nvSpPr>
              <p:spPr bwMode="auto">
                <a:xfrm>
                  <a:off x="2477" y="2322"/>
                  <a:ext cx="138" cy="212"/>
                </a:xfrm>
                <a:custGeom>
                  <a:avLst/>
                  <a:gdLst/>
                  <a:ahLst/>
                  <a:cxnLst>
                    <a:cxn ang="0">
                      <a:pos x="1" y="98"/>
                    </a:cxn>
                    <a:cxn ang="0">
                      <a:pos x="1" y="100"/>
                    </a:cxn>
                    <a:cxn ang="0">
                      <a:pos x="0" y="104"/>
                    </a:cxn>
                    <a:cxn ang="0">
                      <a:pos x="0" y="107"/>
                    </a:cxn>
                    <a:cxn ang="0">
                      <a:pos x="1" y="111"/>
                    </a:cxn>
                    <a:cxn ang="0">
                      <a:pos x="3" y="114"/>
                    </a:cxn>
                    <a:cxn ang="0">
                      <a:pos x="6" y="116"/>
                    </a:cxn>
                    <a:cxn ang="0">
                      <a:pos x="9" y="118"/>
                    </a:cxn>
                    <a:cxn ang="0">
                      <a:pos x="11" y="119"/>
                    </a:cxn>
                    <a:cxn ang="0">
                      <a:pos x="15" y="119"/>
                    </a:cxn>
                    <a:cxn ang="0">
                      <a:pos x="89" y="211"/>
                    </a:cxn>
                    <a:cxn ang="0">
                      <a:pos x="113" y="101"/>
                    </a:cxn>
                    <a:cxn ang="0">
                      <a:pos x="113" y="99"/>
                    </a:cxn>
                    <a:cxn ang="0">
                      <a:pos x="111" y="97"/>
                    </a:cxn>
                    <a:cxn ang="0">
                      <a:pos x="109" y="95"/>
                    </a:cxn>
                    <a:cxn ang="0">
                      <a:pos x="108" y="94"/>
                    </a:cxn>
                    <a:cxn ang="0">
                      <a:pos x="105" y="93"/>
                    </a:cxn>
                    <a:cxn ang="0">
                      <a:pos x="102" y="92"/>
                    </a:cxn>
                    <a:cxn ang="0">
                      <a:pos x="100" y="92"/>
                    </a:cxn>
                    <a:cxn ang="0">
                      <a:pos x="97" y="92"/>
                    </a:cxn>
                    <a:cxn ang="0">
                      <a:pos x="66" y="54"/>
                    </a:cxn>
                    <a:cxn ang="0">
                      <a:pos x="127" y="67"/>
                    </a:cxn>
                    <a:cxn ang="0">
                      <a:pos x="130" y="66"/>
                    </a:cxn>
                    <a:cxn ang="0">
                      <a:pos x="131" y="65"/>
                    </a:cxn>
                    <a:cxn ang="0">
                      <a:pos x="134" y="63"/>
                    </a:cxn>
                    <a:cxn ang="0">
                      <a:pos x="136" y="62"/>
                    </a:cxn>
                    <a:cxn ang="0">
                      <a:pos x="136" y="59"/>
                    </a:cxn>
                    <a:cxn ang="0">
                      <a:pos x="137" y="56"/>
                    </a:cxn>
                    <a:cxn ang="0">
                      <a:pos x="136" y="53"/>
                    </a:cxn>
                    <a:cxn ang="0">
                      <a:pos x="135" y="50"/>
                    </a:cxn>
                    <a:cxn ang="0">
                      <a:pos x="133" y="49"/>
                    </a:cxn>
                    <a:cxn ang="0">
                      <a:pos x="131" y="47"/>
                    </a:cxn>
                    <a:cxn ang="0">
                      <a:pos x="128" y="46"/>
                    </a:cxn>
                    <a:cxn ang="0">
                      <a:pos x="87" y="46"/>
                    </a:cxn>
                    <a:cxn ang="0">
                      <a:pos x="80" y="30"/>
                    </a:cxn>
                    <a:cxn ang="0">
                      <a:pos x="80" y="26"/>
                    </a:cxn>
                    <a:cxn ang="0">
                      <a:pos x="81" y="22"/>
                    </a:cxn>
                    <a:cxn ang="0">
                      <a:pos x="81" y="17"/>
                    </a:cxn>
                    <a:cxn ang="0">
                      <a:pos x="80" y="14"/>
                    </a:cxn>
                    <a:cxn ang="0">
                      <a:pos x="78" y="11"/>
                    </a:cxn>
                    <a:cxn ang="0">
                      <a:pos x="76" y="7"/>
                    </a:cxn>
                    <a:cxn ang="0">
                      <a:pos x="73" y="5"/>
                    </a:cxn>
                    <a:cxn ang="0">
                      <a:pos x="70" y="2"/>
                    </a:cxn>
                    <a:cxn ang="0">
                      <a:pos x="66" y="1"/>
                    </a:cxn>
                    <a:cxn ang="0">
                      <a:pos x="62" y="0"/>
                    </a:cxn>
                    <a:cxn ang="0">
                      <a:pos x="57" y="0"/>
                    </a:cxn>
                    <a:cxn ang="0">
                      <a:pos x="53" y="1"/>
                    </a:cxn>
                    <a:cxn ang="0">
                      <a:pos x="49" y="2"/>
                    </a:cxn>
                    <a:cxn ang="0">
                      <a:pos x="45" y="4"/>
                    </a:cxn>
                    <a:cxn ang="0">
                      <a:pos x="42" y="8"/>
                    </a:cxn>
                    <a:cxn ang="0">
                      <a:pos x="39" y="12"/>
                    </a:cxn>
                    <a:cxn ang="0">
                      <a:pos x="37" y="16"/>
                    </a:cxn>
                  </a:cxnLst>
                  <a:rect l="0" t="0" r="r" b="b"/>
                  <a:pathLst>
                    <a:path w="138" h="212">
                      <a:moveTo>
                        <a:pt x="37" y="16"/>
                      </a:move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1" y="100"/>
                      </a:lnTo>
                      <a:lnTo>
                        <a:pt x="0" y="101"/>
                      </a:lnTo>
                      <a:lnTo>
                        <a:pt x="0" y="104"/>
                      </a:lnTo>
                      <a:lnTo>
                        <a:pt x="0" y="105"/>
                      </a:lnTo>
                      <a:lnTo>
                        <a:pt x="0" y="107"/>
                      </a:lnTo>
                      <a:lnTo>
                        <a:pt x="1" y="109"/>
                      </a:lnTo>
                      <a:lnTo>
                        <a:pt x="1" y="111"/>
                      </a:lnTo>
                      <a:lnTo>
                        <a:pt x="2" y="112"/>
                      </a:lnTo>
                      <a:lnTo>
                        <a:pt x="3" y="114"/>
                      </a:lnTo>
                      <a:lnTo>
                        <a:pt x="4" y="115"/>
                      </a:lnTo>
                      <a:lnTo>
                        <a:pt x="6" y="116"/>
                      </a:lnTo>
                      <a:lnTo>
                        <a:pt x="7" y="117"/>
                      </a:lnTo>
                      <a:lnTo>
                        <a:pt x="9" y="118"/>
                      </a:lnTo>
                      <a:lnTo>
                        <a:pt x="10" y="118"/>
                      </a:lnTo>
                      <a:lnTo>
                        <a:pt x="11" y="119"/>
                      </a:lnTo>
                      <a:lnTo>
                        <a:pt x="13" y="119"/>
                      </a:lnTo>
                      <a:lnTo>
                        <a:pt x="15" y="119"/>
                      </a:lnTo>
                      <a:lnTo>
                        <a:pt x="89" y="119"/>
                      </a:lnTo>
                      <a:lnTo>
                        <a:pt x="89" y="211"/>
                      </a:lnTo>
                      <a:lnTo>
                        <a:pt x="113" y="211"/>
                      </a:lnTo>
                      <a:lnTo>
                        <a:pt x="113" y="101"/>
                      </a:lnTo>
                      <a:lnTo>
                        <a:pt x="113" y="100"/>
                      </a:lnTo>
                      <a:lnTo>
                        <a:pt x="113" y="99"/>
                      </a:lnTo>
                      <a:lnTo>
                        <a:pt x="112" y="98"/>
                      </a:lnTo>
                      <a:lnTo>
                        <a:pt x="111" y="97"/>
                      </a:lnTo>
                      <a:lnTo>
                        <a:pt x="111" y="96"/>
                      </a:lnTo>
                      <a:lnTo>
                        <a:pt x="109" y="95"/>
                      </a:lnTo>
                      <a:lnTo>
                        <a:pt x="109" y="95"/>
                      </a:lnTo>
                      <a:lnTo>
                        <a:pt x="108" y="94"/>
                      </a:lnTo>
                      <a:lnTo>
                        <a:pt x="106" y="93"/>
                      </a:lnTo>
                      <a:lnTo>
                        <a:pt x="105" y="93"/>
                      </a:lnTo>
                      <a:lnTo>
                        <a:pt x="104" y="93"/>
                      </a:lnTo>
                      <a:lnTo>
                        <a:pt x="102" y="92"/>
                      </a:lnTo>
                      <a:lnTo>
                        <a:pt x="101" y="92"/>
                      </a:lnTo>
                      <a:lnTo>
                        <a:pt x="100" y="92"/>
                      </a:lnTo>
                      <a:lnTo>
                        <a:pt x="98" y="92"/>
                      </a:lnTo>
                      <a:lnTo>
                        <a:pt x="97" y="92"/>
                      </a:lnTo>
                      <a:lnTo>
                        <a:pt x="54" y="90"/>
                      </a:lnTo>
                      <a:lnTo>
                        <a:pt x="66" y="54"/>
                      </a:lnTo>
                      <a:lnTo>
                        <a:pt x="75" y="67"/>
                      </a:lnTo>
                      <a:lnTo>
                        <a:pt x="127" y="67"/>
                      </a:lnTo>
                      <a:lnTo>
                        <a:pt x="128" y="66"/>
                      </a:lnTo>
                      <a:lnTo>
                        <a:pt x="130" y="66"/>
                      </a:lnTo>
                      <a:lnTo>
                        <a:pt x="131" y="65"/>
                      </a:lnTo>
                      <a:lnTo>
                        <a:pt x="131" y="65"/>
                      </a:lnTo>
                      <a:lnTo>
                        <a:pt x="133" y="64"/>
                      </a:lnTo>
                      <a:lnTo>
                        <a:pt x="134" y="63"/>
                      </a:lnTo>
                      <a:lnTo>
                        <a:pt x="135" y="62"/>
                      </a:lnTo>
                      <a:lnTo>
                        <a:pt x="136" y="62"/>
                      </a:lnTo>
                      <a:lnTo>
                        <a:pt x="136" y="60"/>
                      </a:lnTo>
                      <a:lnTo>
                        <a:pt x="136" y="59"/>
                      </a:lnTo>
                      <a:lnTo>
                        <a:pt x="137" y="58"/>
                      </a:lnTo>
                      <a:lnTo>
                        <a:pt x="137" y="56"/>
                      </a:lnTo>
                      <a:lnTo>
                        <a:pt x="137" y="54"/>
                      </a:lnTo>
                      <a:lnTo>
                        <a:pt x="136" y="53"/>
                      </a:lnTo>
                      <a:lnTo>
                        <a:pt x="136" y="52"/>
                      </a:lnTo>
                      <a:lnTo>
                        <a:pt x="135" y="50"/>
                      </a:lnTo>
                      <a:lnTo>
                        <a:pt x="134" y="49"/>
                      </a:lnTo>
                      <a:lnTo>
                        <a:pt x="133" y="49"/>
                      </a:lnTo>
                      <a:lnTo>
                        <a:pt x="132" y="47"/>
                      </a:lnTo>
                      <a:lnTo>
                        <a:pt x="131" y="47"/>
                      </a:lnTo>
                      <a:lnTo>
                        <a:pt x="130" y="46"/>
                      </a:lnTo>
                      <a:lnTo>
                        <a:pt x="128" y="46"/>
                      </a:lnTo>
                      <a:lnTo>
                        <a:pt x="127" y="46"/>
                      </a:lnTo>
                      <a:lnTo>
                        <a:pt x="87" y="46"/>
                      </a:lnTo>
                      <a:lnTo>
                        <a:pt x="78" y="31"/>
                      </a:lnTo>
                      <a:lnTo>
                        <a:pt x="80" y="30"/>
                      </a:lnTo>
                      <a:lnTo>
                        <a:pt x="80" y="28"/>
                      </a:lnTo>
                      <a:lnTo>
                        <a:pt x="80" y="26"/>
                      </a:lnTo>
                      <a:lnTo>
                        <a:pt x="81" y="24"/>
                      </a:lnTo>
                      <a:lnTo>
                        <a:pt x="81" y="22"/>
                      </a:lnTo>
                      <a:lnTo>
                        <a:pt x="81" y="20"/>
                      </a:lnTo>
                      <a:lnTo>
                        <a:pt x="81" y="17"/>
                      </a:lnTo>
                      <a:lnTo>
                        <a:pt x="80" y="16"/>
                      </a:lnTo>
                      <a:lnTo>
                        <a:pt x="80" y="14"/>
                      </a:lnTo>
                      <a:lnTo>
                        <a:pt x="79" y="12"/>
                      </a:lnTo>
                      <a:lnTo>
                        <a:pt x="78" y="11"/>
                      </a:lnTo>
                      <a:lnTo>
                        <a:pt x="77" y="9"/>
                      </a:lnTo>
                      <a:lnTo>
                        <a:pt x="76" y="7"/>
                      </a:lnTo>
                      <a:lnTo>
                        <a:pt x="75" y="6"/>
                      </a:lnTo>
                      <a:lnTo>
                        <a:pt x="73" y="5"/>
                      </a:lnTo>
                      <a:lnTo>
                        <a:pt x="72" y="4"/>
                      </a:lnTo>
                      <a:lnTo>
                        <a:pt x="70" y="2"/>
                      </a:lnTo>
                      <a:lnTo>
                        <a:pt x="68" y="2"/>
                      </a:lnTo>
                      <a:lnTo>
                        <a:pt x="66" y="1"/>
                      </a:lnTo>
                      <a:lnTo>
                        <a:pt x="64" y="1"/>
                      </a:lnTo>
                      <a:lnTo>
                        <a:pt x="62" y="0"/>
                      </a:lnTo>
                      <a:lnTo>
                        <a:pt x="60" y="0"/>
                      </a:lnTo>
                      <a:lnTo>
                        <a:pt x="57" y="0"/>
                      </a:lnTo>
                      <a:lnTo>
                        <a:pt x="56" y="0"/>
                      </a:lnTo>
                      <a:lnTo>
                        <a:pt x="53" y="1"/>
                      </a:lnTo>
                      <a:lnTo>
                        <a:pt x="51" y="1"/>
                      </a:lnTo>
                      <a:lnTo>
                        <a:pt x="49" y="2"/>
                      </a:lnTo>
                      <a:lnTo>
                        <a:pt x="47" y="3"/>
                      </a:lnTo>
                      <a:lnTo>
                        <a:pt x="45" y="4"/>
                      </a:lnTo>
                      <a:lnTo>
                        <a:pt x="43" y="6"/>
                      </a:lnTo>
                      <a:lnTo>
                        <a:pt x="42" y="8"/>
                      </a:lnTo>
                      <a:lnTo>
                        <a:pt x="40" y="9"/>
                      </a:lnTo>
                      <a:lnTo>
                        <a:pt x="39" y="12"/>
                      </a:lnTo>
                      <a:lnTo>
                        <a:pt x="38" y="14"/>
                      </a:lnTo>
                      <a:lnTo>
                        <a:pt x="37" y="16"/>
                      </a:lnTo>
                    </a:path>
                  </a:pathLst>
                </a:custGeom>
                <a:solidFill>
                  <a:srgbClr val="F39FD1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18763" name="Freeform 43"/>
              <p:cNvSpPr>
                <a:spLocks/>
              </p:cNvSpPr>
              <p:nvPr/>
            </p:nvSpPr>
            <p:spPr bwMode="auto">
              <a:xfrm>
                <a:off x="2425" y="2247"/>
                <a:ext cx="179" cy="291"/>
              </a:xfrm>
              <a:custGeom>
                <a:avLst/>
                <a:gdLst/>
                <a:ahLst/>
                <a:cxnLst>
                  <a:cxn ang="0">
                    <a:pos x="200" y="263"/>
                  </a:cxn>
                  <a:cxn ang="0">
                    <a:pos x="185" y="263"/>
                  </a:cxn>
                  <a:cxn ang="0">
                    <a:pos x="158" y="229"/>
                  </a:cxn>
                  <a:cxn ang="0">
                    <a:pos x="122" y="169"/>
                  </a:cxn>
                  <a:cxn ang="0">
                    <a:pos x="112" y="141"/>
                  </a:cxn>
                  <a:cxn ang="0">
                    <a:pos x="114" y="123"/>
                  </a:cxn>
                  <a:cxn ang="0">
                    <a:pos x="123" y="119"/>
                  </a:cxn>
                  <a:cxn ang="0">
                    <a:pos x="137" y="129"/>
                  </a:cxn>
                  <a:cxn ang="0">
                    <a:pos x="156" y="140"/>
                  </a:cxn>
                  <a:cxn ang="0">
                    <a:pos x="165" y="140"/>
                  </a:cxn>
                  <a:cxn ang="0">
                    <a:pos x="166" y="134"/>
                  </a:cxn>
                  <a:cxn ang="0">
                    <a:pos x="157" y="123"/>
                  </a:cxn>
                  <a:cxn ang="0">
                    <a:pos x="136" y="108"/>
                  </a:cxn>
                  <a:cxn ang="0">
                    <a:pos x="127" y="86"/>
                  </a:cxn>
                  <a:cxn ang="0">
                    <a:pos x="123" y="69"/>
                  </a:cxn>
                  <a:cxn ang="0">
                    <a:pos x="113" y="56"/>
                  </a:cxn>
                  <a:cxn ang="0">
                    <a:pos x="109" y="48"/>
                  </a:cxn>
                  <a:cxn ang="0">
                    <a:pos x="114" y="36"/>
                  </a:cxn>
                  <a:cxn ang="0">
                    <a:pos x="119" y="24"/>
                  </a:cxn>
                  <a:cxn ang="0">
                    <a:pos x="116" y="9"/>
                  </a:cxn>
                  <a:cxn ang="0">
                    <a:pos x="106" y="1"/>
                  </a:cxn>
                  <a:cxn ang="0">
                    <a:pos x="91" y="3"/>
                  </a:cxn>
                  <a:cxn ang="0">
                    <a:pos x="84" y="13"/>
                  </a:cxn>
                  <a:cxn ang="0">
                    <a:pos x="84" y="23"/>
                  </a:cxn>
                  <a:cxn ang="0">
                    <a:pos x="88" y="35"/>
                  </a:cxn>
                  <a:cxn ang="0">
                    <a:pos x="88" y="46"/>
                  </a:cxn>
                  <a:cxn ang="0">
                    <a:pos x="78" y="56"/>
                  </a:cxn>
                  <a:cxn ang="0">
                    <a:pos x="65" y="64"/>
                  </a:cxn>
                  <a:cxn ang="0">
                    <a:pos x="55" y="75"/>
                  </a:cxn>
                  <a:cxn ang="0">
                    <a:pos x="47" y="99"/>
                  </a:cxn>
                  <a:cxn ang="0">
                    <a:pos x="42" y="121"/>
                  </a:cxn>
                  <a:cxn ang="0">
                    <a:pos x="40" y="145"/>
                  </a:cxn>
                  <a:cxn ang="0">
                    <a:pos x="42" y="158"/>
                  </a:cxn>
                  <a:cxn ang="0">
                    <a:pos x="49" y="161"/>
                  </a:cxn>
                  <a:cxn ang="0">
                    <a:pos x="53" y="158"/>
                  </a:cxn>
                  <a:cxn ang="0">
                    <a:pos x="53" y="133"/>
                  </a:cxn>
                  <a:cxn ang="0">
                    <a:pos x="55" y="116"/>
                  </a:cxn>
                  <a:cxn ang="0">
                    <a:pos x="64" y="109"/>
                  </a:cxn>
                  <a:cxn ang="0">
                    <a:pos x="70" y="114"/>
                  </a:cxn>
                  <a:cxn ang="0">
                    <a:pos x="68" y="140"/>
                  </a:cxn>
                  <a:cxn ang="0">
                    <a:pos x="62" y="166"/>
                  </a:cxn>
                  <a:cxn ang="0">
                    <a:pos x="53" y="196"/>
                  </a:cxn>
                  <a:cxn ang="0">
                    <a:pos x="33" y="225"/>
                  </a:cxn>
                  <a:cxn ang="0">
                    <a:pos x="8" y="255"/>
                  </a:cxn>
                  <a:cxn ang="0">
                    <a:pos x="0" y="271"/>
                  </a:cxn>
                  <a:cxn ang="0">
                    <a:pos x="19" y="290"/>
                  </a:cxn>
                  <a:cxn ang="0">
                    <a:pos x="33" y="288"/>
                  </a:cxn>
                  <a:cxn ang="0">
                    <a:pos x="23" y="275"/>
                  </a:cxn>
                  <a:cxn ang="0">
                    <a:pos x="30" y="259"/>
                  </a:cxn>
                  <a:cxn ang="0">
                    <a:pos x="62" y="223"/>
                  </a:cxn>
                  <a:cxn ang="0">
                    <a:pos x="84" y="196"/>
                  </a:cxn>
                  <a:cxn ang="0">
                    <a:pos x="96" y="190"/>
                  </a:cxn>
                  <a:cxn ang="0">
                    <a:pos x="109" y="199"/>
                  </a:cxn>
                  <a:cxn ang="0">
                    <a:pos x="142" y="243"/>
                  </a:cxn>
                  <a:cxn ang="0">
                    <a:pos x="169" y="280"/>
                  </a:cxn>
                  <a:cxn ang="0">
                    <a:pos x="179" y="283"/>
                  </a:cxn>
                  <a:cxn ang="0">
                    <a:pos x="192" y="273"/>
                  </a:cxn>
                </a:cxnLst>
                <a:rect l="0" t="0" r="r" b="b"/>
                <a:pathLst>
                  <a:path w="201" h="291">
                    <a:moveTo>
                      <a:pt x="199" y="268"/>
                    </a:moveTo>
                    <a:lnTo>
                      <a:pt x="200" y="263"/>
                    </a:lnTo>
                    <a:lnTo>
                      <a:pt x="192" y="264"/>
                    </a:lnTo>
                    <a:lnTo>
                      <a:pt x="185" y="263"/>
                    </a:lnTo>
                    <a:lnTo>
                      <a:pt x="175" y="255"/>
                    </a:lnTo>
                    <a:lnTo>
                      <a:pt x="158" y="229"/>
                    </a:lnTo>
                    <a:lnTo>
                      <a:pt x="135" y="190"/>
                    </a:lnTo>
                    <a:lnTo>
                      <a:pt x="122" y="169"/>
                    </a:lnTo>
                    <a:lnTo>
                      <a:pt x="113" y="151"/>
                    </a:lnTo>
                    <a:lnTo>
                      <a:pt x="112" y="141"/>
                    </a:lnTo>
                    <a:lnTo>
                      <a:pt x="112" y="130"/>
                    </a:lnTo>
                    <a:lnTo>
                      <a:pt x="114" y="123"/>
                    </a:lnTo>
                    <a:lnTo>
                      <a:pt x="119" y="119"/>
                    </a:lnTo>
                    <a:lnTo>
                      <a:pt x="123" y="119"/>
                    </a:lnTo>
                    <a:lnTo>
                      <a:pt x="128" y="121"/>
                    </a:lnTo>
                    <a:lnTo>
                      <a:pt x="137" y="129"/>
                    </a:lnTo>
                    <a:lnTo>
                      <a:pt x="148" y="136"/>
                    </a:lnTo>
                    <a:lnTo>
                      <a:pt x="156" y="140"/>
                    </a:lnTo>
                    <a:lnTo>
                      <a:pt x="161" y="141"/>
                    </a:lnTo>
                    <a:lnTo>
                      <a:pt x="165" y="140"/>
                    </a:lnTo>
                    <a:lnTo>
                      <a:pt x="167" y="136"/>
                    </a:lnTo>
                    <a:lnTo>
                      <a:pt x="166" y="134"/>
                    </a:lnTo>
                    <a:lnTo>
                      <a:pt x="165" y="130"/>
                    </a:lnTo>
                    <a:lnTo>
                      <a:pt x="157" y="123"/>
                    </a:lnTo>
                    <a:lnTo>
                      <a:pt x="143" y="114"/>
                    </a:lnTo>
                    <a:lnTo>
                      <a:pt x="136" y="108"/>
                    </a:lnTo>
                    <a:lnTo>
                      <a:pt x="131" y="99"/>
                    </a:lnTo>
                    <a:lnTo>
                      <a:pt x="127" y="86"/>
                    </a:lnTo>
                    <a:lnTo>
                      <a:pt x="126" y="74"/>
                    </a:lnTo>
                    <a:lnTo>
                      <a:pt x="123" y="69"/>
                    </a:lnTo>
                    <a:lnTo>
                      <a:pt x="119" y="63"/>
                    </a:lnTo>
                    <a:lnTo>
                      <a:pt x="113" y="56"/>
                    </a:lnTo>
                    <a:lnTo>
                      <a:pt x="109" y="53"/>
                    </a:lnTo>
                    <a:lnTo>
                      <a:pt x="109" y="48"/>
                    </a:lnTo>
                    <a:lnTo>
                      <a:pt x="112" y="40"/>
                    </a:lnTo>
                    <a:lnTo>
                      <a:pt x="114" y="36"/>
                    </a:lnTo>
                    <a:lnTo>
                      <a:pt x="117" y="31"/>
                    </a:lnTo>
                    <a:lnTo>
                      <a:pt x="119" y="24"/>
                    </a:lnTo>
                    <a:lnTo>
                      <a:pt x="117" y="15"/>
                    </a:lnTo>
                    <a:lnTo>
                      <a:pt x="116" y="9"/>
                    </a:lnTo>
                    <a:lnTo>
                      <a:pt x="112" y="4"/>
                    </a:lnTo>
                    <a:lnTo>
                      <a:pt x="106" y="1"/>
                    </a:lnTo>
                    <a:lnTo>
                      <a:pt x="97" y="0"/>
                    </a:lnTo>
                    <a:lnTo>
                      <a:pt x="91" y="3"/>
                    </a:lnTo>
                    <a:lnTo>
                      <a:pt x="87" y="6"/>
                    </a:lnTo>
                    <a:lnTo>
                      <a:pt x="84" y="13"/>
                    </a:lnTo>
                    <a:lnTo>
                      <a:pt x="83" y="18"/>
                    </a:lnTo>
                    <a:lnTo>
                      <a:pt x="84" y="23"/>
                    </a:lnTo>
                    <a:lnTo>
                      <a:pt x="87" y="30"/>
                    </a:lnTo>
                    <a:lnTo>
                      <a:pt x="88" y="35"/>
                    </a:lnTo>
                    <a:lnTo>
                      <a:pt x="89" y="40"/>
                    </a:lnTo>
                    <a:lnTo>
                      <a:pt x="88" y="46"/>
                    </a:lnTo>
                    <a:lnTo>
                      <a:pt x="84" y="51"/>
                    </a:lnTo>
                    <a:lnTo>
                      <a:pt x="78" y="56"/>
                    </a:lnTo>
                    <a:lnTo>
                      <a:pt x="70" y="60"/>
                    </a:lnTo>
                    <a:lnTo>
                      <a:pt x="65" y="64"/>
                    </a:lnTo>
                    <a:lnTo>
                      <a:pt x="60" y="69"/>
                    </a:lnTo>
                    <a:lnTo>
                      <a:pt x="55" y="75"/>
                    </a:lnTo>
                    <a:lnTo>
                      <a:pt x="50" y="86"/>
                    </a:lnTo>
                    <a:lnTo>
                      <a:pt x="47" y="99"/>
                    </a:lnTo>
                    <a:lnTo>
                      <a:pt x="43" y="109"/>
                    </a:lnTo>
                    <a:lnTo>
                      <a:pt x="42" y="121"/>
                    </a:lnTo>
                    <a:lnTo>
                      <a:pt x="40" y="136"/>
                    </a:lnTo>
                    <a:lnTo>
                      <a:pt x="40" y="145"/>
                    </a:lnTo>
                    <a:lnTo>
                      <a:pt x="40" y="153"/>
                    </a:lnTo>
                    <a:lnTo>
                      <a:pt x="42" y="158"/>
                    </a:lnTo>
                    <a:lnTo>
                      <a:pt x="44" y="160"/>
                    </a:lnTo>
                    <a:lnTo>
                      <a:pt x="49" y="161"/>
                    </a:lnTo>
                    <a:lnTo>
                      <a:pt x="52" y="160"/>
                    </a:lnTo>
                    <a:lnTo>
                      <a:pt x="53" y="158"/>
                    </a:lnTo>
                    <a:lnTo>
                      <a:pt x="53" y="148"/>
                    </a:lnTo>
                    <a:lnTo>
                      <a:pt x="53" y="133"/>
                    </a:lnTo>
                    <a:lnTo>
                      <a:pt x="54" y="123"/>
                    </a:lnTo>
                    <a:lnTo>
                      <a:pt x="55" y="116"/>
                    </a:lnTo>
                    <a:lnTo>
                      <a:pt x="59" y="110"/>
                    </a:lnTo>
                    <a:lnTo>
                      <a:pt x="64" y="109"/>
                    </a:lnTo>
                    <a:lnTo>
                      <a:pt x="69" y="110"/>
                    </a:lnTo>
                    <a:lnTo>
                      <a:pt x="70" y="114"/>
                    </a:lnTo>
                    <a:lnTo>
                      <a:pt x="69" y="125"/>
                    </a:lnTo>
                    <a:lnTo>
                      <a:pt x="68" y="140"/>
                    </a:lnTo>
                    <a:lnTo>
                      <a:pt x="65" y="154"/>
                    </a:lnTo>
                    <a:lnTo>
                      <a:pt x="62" y="166"/>
                    </a:lnTo>
                    <a:lnTo>
                      <a:pt x="58" y="183"/>
                    </a:lnTo>
                    <a:lnTo>
                      <a:pt x="53" y="196"/>
                    </a:lnTo>
                    <a:lnTo>
                      <a:pt x="42" y="214"/>
                    </a:lnTo>
                    <a:lnTo>
                      <a:pt x="33" y="225"/>
                    </a:lnTo>
                    <a:lnTo>
                      <a:pt x="18" y="243"/>
                    </a:lnTo>
                    <a:lnTo>
                      <a:pt x="8" y="255"/>
                    </a:lnTo>
                    <a:lnTo>
                      <a:pt x="0" y="266"/>
                    </a:lnTo>
                    <a:lnTo>
                      <a:pt x="0" y="271"/>
                    </a:lnTo>
                    <a:lnTo>
                      <a:pt x="8" y="280"/>
                    </a:lnTo>
                    <a:lnTo>
                      <a:pt x="19" y="290"/>
                    </a:lnTo>
                    <a:lnTo>
                      <a:pt x="30" y="290"/>
                    </a:lnTo>
                    <a:lnTo>
                      <a:pt x="33" y="288"/>
                    </a:lnTo>
                    <a:lnTo>
                      <a:pt x="28" y="281"/>
                    </a:lnTo>
                    <a:lnTo>
                      <a:pt x="23" y="275"/>
                    </a:lnTo>
                    <a:lnTo>
                      <a:pt x="23" y="270"/>
                    </a:lnTo>
                    <a:lnTo>
                      <a:pt x="30" y="259"/>
                    </a:lnTo>
                    <a:lnTo>
                      <a:pt x="43" y="246"/>
                    </a:lnTo>
                    <a:lnTo>
                      <a:pt x="62" y="223"/>
                    </a:lnTo>
                    <a:lnTo>
                      <a:pt x="78" y="203"/>
                    </a:lnTo>
                    <a:lnTo>
                      <a:pt x="84" y="196"/>
                    </a:lnTo>
                    <a:lnTo>
                      <a:pt x="88" y="191"/>
                    </a:lnTo>
                    <a:lnTo>
                      <a:pt x="96" y="190"/>
                    </a:lnTo>
                    <a:lnTo>
                      <a:pt x="102" y="194"/>
                    </a:lnTo>
                    <a:lnTo>
                      <a:pt x="109" y="199"/>
                    </a:lnTo>
                    <a:lnTo>
                      <a:pt x="125" y="219"/>
                    </a:lnTo>
                    <a:lnTo>
                      <a:pt x="142" y="243"/>
                    </a:lnTo>
                    <a:lnTo>
                      <a:pt x="158" y="266"/>
                    </a:lnTo>
                    <a:lnTo>
                      <a:pt x="169" y="280"/>
                    </a:lnTo>
                    <a:lnTo>
                      <a:pt x="172" y="283"/>
                    </a:lnTo>
                    <a:lnTo>
                      <a:pt x="179" y="283"/>
                    </a:lnTo>
                    <a:lnTo>
                      <a:pt x="185" y="278"/>
                    </a:lnTo>
                    <a:lnTo>
                      <a:pt x="192" y="273"/>
                    </a:lnTo>
                    <a:lnTo>
                      <a:pt x="199" y="268"/>
                    </a:lnTo>
                  </a:path>
                </a:pathLst>
              </a:custGeom>
              <a:solidFill>
                <a:srgbClr val="CECECE"/>
              </a:solidFill>
              <a:ln w="254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9" name="Group 44"/>
              <p:cNvGrpSpPr>
                <a:grpSpLocks/>
              </p:cNvGrpSpPr>
              <p:nvPr/>
            </p:nvGrpSpPr>
            <p:grpSpPr bwMode="auto">
              <a:xfrm>
                <a:off x="1924" y="2237"/>
                <a:ext cx="232" cy="310"/>
                <a:chOff x="2165" y="2237"/>
                <a:chExt cx="260" cy="310"/>
              </a:xfrm>
            </p:grpSpPr>
            <p:grpSp>
              <p:nvGrpSpPr>
                <p:cNvPr id="10" name="Group 45"/>
                <p:cNvGrpSpPr>
                  <a:grpSpLocks/>
                </p:cNvGrpSpPr>
                <p:nvPr/>
              </p:nvGrpSpPr>
              <p:grpSpPr bwMode="auto">
                <a:xfrm>
                  <a:off x="2165" y="2237"/>
                  <a:ext cx="260" cy="310"/>
                  <a:chOff x="2165" y="2237"/>
                  <a:chExt cx="260" cy="310"/>
                </a:xfrm>
              </p:grpSpPr>
              <p:sp>
                <p:nvSpPr>
                  <p:cNvPr id="2718766" name="AutoShape 46"/>
                  <p:cNvSpPr>
                    <a:spLocks noChangeArrowheads="1"/>
                  </p:cNvSpPr>
                  <p:nvPr/>
                </p:nvSpPr>
                <p:spPr bwMode="auto">
                  <a:xfrm>
                    <a:off x="2165" y="2288"/>
                    <a:ext cx="260" cy="259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18767" name="AutoShape 47"/>
                  <p:cNvSpPr>
                    <a:spLocks noChangeArrowheads="1"/>
                  </p:cNvSpPr>
                  <p:nvPr/>
                </p:nvSpPr>
                <p:spPr bwMode="auto">
                  <a:xfrm>
                    <a:off x="2227" y="2237"/>
                    <a:ext cx="198" cy="45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18768" name="Oval 48"/>
                <p:cNvSpPr>
                  <a:spLocks noChangeArrowheads="1"/>
                </p:cNvSpPr>
                <p:nvPr/>
              </p:nvSpPr>
              <p:spPr bwMode="auto">
                <a:xfrm>
                  <a:off x="2246" y="2263"/>
                  <a:ext cx="27" cy="9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8769" name="AutoShape 49"/>
                <p:cNvSpPr>
                  <a:spLocks noChangeArrowheads="1"/>
                </p:cNvSpPr>
                <p:nvPr/>
              </p:nvSpPr>
              <p:spPr bwMode="auto">
                <a:xfrm>
                  <a:off x="2196" y="2410"/>
                  <a:ext cx="138" cy="55"/>
                </a:xfrm>
                <a:prstGeom prst="octagon">
                  <a:avLst>
                    <a:gd name="adj" fmla="val 29282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18770" name="AutoShape 50"/>
              <p:cNvSpPr>
                <a:spLocks noChangeArrowheads="1"/>
              </p:cNvSpPr>
              <p:nvPr/>
            </p:nvSpPr>
            <p:spPr bwMode="auto">
              <a:xfrm>
                <a:off x="1993" y="2626"/>
                <a:ext cx="184" cy="260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71" name="AutoShape 51"/>
              <p:cNvSpPr>
                <a:spLocks noChangeArrowheads="1"/>
              </p:cNvSpPr>
              <p:nvPr/>
            </p:nvSpPr>
            <p:spPr bwMode="auto">
              <a:xfrm>
                <a:off x="2036" y="2575"/>
                <a:ext cx="141" cy="46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72" name="AutoShape 52"/>
              <p:cNvSpPr>
                <a:spLocks noChangeArrowheads="1"/>
              </p:cNvSpPr>
              <p:nvPr/>
            </p:nvSpPr>
            <p:spPr bwMode="auto">
              <a:xfrm>
                <a:off x="2029" y="2647"/>
                <a:ext cx="95" cy="15"/>
              </a:xfrm>
              <a:prstGeom prst="parallelogram">
                <a:avLst>
                  <a:gd name="adj" fmla="val 158304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1" name="Group 53"/>
              <p:cNvGrpSpPr>
                <a:grpSpLocks/>
              </p:cNvGrpSpPr>
              <p:nvPr/>
            </p:nvGrpSpPr>
            <p:grpSpPr bwMode="auto">
              <a:xfrm>
                <a:off x="2478" y="2616"/>
                <a:ext cx="180" cy="257"/>
                <a:chOff x="2788" y="2616"/>
                <a:chExt cx="202" cy="257"/>
              </a:xfrm>
            </p:grpSpPr>
            <p:sp>
              <p:nvSpPr>
                <p:cNvPr id="2718774" name="Freeform 54"/>
                <p:cNvSpPr>
                  <a:spLocks/>
                </p:cNvSpPr>
                <p:nvPr/>
              </p:nvSpPr>
              <p:spPr bwMode="auto">
                <a:xfrm>
                  <a:off x="2918" y="2735"/>
                  <a:ext cx="61" cy="138"/>
                </a:xfrm>
                <a:custGeom>
                  <a:avLst/>
                  <a:gdLst/>
                  <a:ahLst/>
                  <a:cxnLst>
                    <a:cxn ang="0">
                      <a:pos x="44" y="0"/>
                    </a:cxn>
                    <a:cxn ang="0">
                      <a:pos x="60" y="0"/>
                    </a:cxn>
                    <a:cxn ang="0">
                      <a:pos x="16" y="137"/>
                    </a:cxn>
                    <a:cxn ang="0">
                      <a:pos x="0" y="137"/>
                    </a:cxn>
                    <a:cxn ang="0">
                      <a:pos x="44" y="0"/>
                    </a:cxn>
                  </a:cxnLst>
                  <a:rect l="0" t="0" r="r" b="b"/>
                  <a:pathLst>
                    <a:path w="61" h="138">
                      <a:moveTo>
                        <a:pt x="44" y="0"/>
                      </a:moveTo>
                      <a:lnTo>
                        <a:pt x="60" y="0"/>
                      </a:lnTo>
                      <a:lnTo>
                        <a:pt x="16" y="137"/>
                      </a:lnTo>
                      <a:lnTo>
                        <a:pt x="0" y="137"/>
                      </a:lnTo>
                      <a:lnTo>
                        <a:pt x="44" y="0"/>
                      </a:lnTo>
                    </a:path>
                  </a:pathLst>
                </a:custGeom>
                <a:solidFill>
                  <a:srgbClr val="F39FD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8775" name="Rectangle 55"/>
                <p:cNvSpPr>
                  <a:spLocks noChangeArrowheads="1"/>
                </p:cNvSpPr>
                <p:nvPr/>
              </p:nvSpPr>
              <p:spPr bwMode="auto">
                <a:xfrm>
                  <a:off x="2913" y="2735"/>
                  <a:ext cx="77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8776" name="Rectangle 56"/>
                <p:cNvSpPr>
                  <a:spLocks noChangeArrowheads="1"/>
                </p:cNvSpPr>
                <p:nvPr/>
              </p:nvSpPr>
              <p:spPr bwMode="auto">
                <a:xfrm>
                  <a:off x="2921" y="2791"/>
                  <a:ext cx="57" cy="13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8777" name="Rectangle 57"/>
                <p:cNvSpPr>
                  <a:spLocks noChangeArrowheads="1"/>
                </p:cNvSpPr>
                <p:nvPr/>
              </p:nvSpPr>
              <p:spPr bwMode="auto">
                <a:xfrm>
                  <a:off x="2790" y="2791"/>
                  <a:ext cx="73" cy="9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8778" name="Oval 58"/>
                <p:cNvSpPr>
                  <a:spLocks noChangeArrowheads="1"/>
                </p:cNvSpPr>
                <p:nvPr/>
              </p:nvSpPr>
              <p:spPr bwMode="auto">
                <a:xfrm>
                  <a:off x="2848" y="2616"/>
                  <a:ext cx="22" cy="25"/>
                </a:xfrm>
                <a:prstGeom prst="ellipse">
                  <a:avLst/>
                </a:prstGeom>
                <a:solidFill>
                  <a:srgbClr val="F39FD1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8779" name="Freeform 59"/>
                <p:cNvSpPr>
                  <a:spLocks/>
                </p:cNvSpPr>
                <p:nvPr/>
              </p:nvSpPr>
              <p:spPr bwMode="auto">
                <a:xfrm>
                  <a:off x="2788" y="2660"/>
                  <a:ext cx="140" cy="213"/>
                </a:xfrm>
                <a:custGeom>
                  <a:avLst/>
                  <a:gdLst/>
                  <a:ahLst/>
                  <a:cxnLst>
                    <a:cxn ang="0">
                      <a:pos x="1" y="98"/>
                    </a:cxn>
                    <a:cxn ang="0">
                      <a:pos x="1" y="101"/>
                    </a:cxn>
                    <a:cxn ang="0">
                      <a:pos x="0" y="104"/>
                    </a:cxn>
                    <a:cxn ang="0">
                      <a:pos x="0" y="108"/>
                    </a:cxn>
                    <a:cxn ang="0">
                      <a:pos x="1" y="111"/>
                    </a:cxn>
                    <a:cxn ang="0">
                      <a:pos x="3" y="114"/>
                    </a:cxn>
                    <a:cxn ang="0">
                      <a:pos x="6" y="117"/>
                    </a:cxn>
                    <a:cxn ang="0">
                      <a:pos x="9" y="119"/>
                    </a:cxn>
                    <a:cxn ang="0">
                      <a:pos x="11" y="119"/>
                    </a:cxn>
                    <a:cxn ang="0">
                      <a:pos x="15" y="119"/>
                    </a:cxn>
                    <a:cxn ang="0">
                      <a:pos x="91" y="212"/>
                    </a:cxn>
                    <a:cxn ang="0">
                      <a:pos x="115" y="102"/>
                    </a:cxn>
                    <a:cxn ang="0">
                      <a:pos x="114" y="99"/>
                    </a:cxn>
                    <a:cxn ang="0">
                      <a:pos x="113" y="98"/>
                    </a:cxn>
                    <a:cxn ang="0">
                      <a:pos x="111" y="96"/>
                    </a:cxn>
                    <a:cxn ang="0">
                      <a:pos x="109" y="94"/>
                    </a:cxn>
                    <a:cxn ang="0">
                      <a:pos x="107" y="93"/>
                    </a:cxn>
                    <a:cxn ang="0">
                      <a:pos x="104" y="93"/>
                    </a:cxn>
                    <a:cxn ang="0">
                      <a:pos x="101" y="93"/>
                    </a:cxn>
                    <a:cxn ang="0">
                      <a:pos x="99" y="93"/>
                    </a:cxn>
                    <a:cxn ang="0">
                      <a:pos x="67" y="54"/>
                    </a:cxn>
                    <a:cxn ang="0">
                      <a:pos x="129" y="67"/>
                    </a:cxn>
                    <a:cxn ang="0">
                      <a:pos x="132" y="66"/>
                    </a:cxn>
                    <a:cxn ang="0">
                      <a:pos x="133" y="66"/>
                    </a:cxn>
                    <a:cxn ang="0">
                      <a:pos x="136" y="64"/>
                    </a:cxn>
                    <a:cxn ang="0">
                      <a:pos x="138" y="62"/>
                    </a:cxn>
                    <a:cxn ang="0">
                      <a:pos x="138" y="59"/>
                    </a:cxn>
                    <a:cxn ang="0">
                      <a:pos x="139" y="56"/>
                    </a:cxn>
                    <a:cxn ang="0">
                      <a:pos x="138" y="53"/>
                    </a:cxn>
                    <a:cxn ang="0">
                      <a:pos x="137" y="51"/>
                    </a:cxn>
                    <a:cxn ang="0">
                      <a:pos x="135" y="49"/>
                    </a:cxn>
                    <a:cxn ang="0">
                      <a:pos x="133" y="47"/>
                    </a:cxn>
                    <a:cxn ang="0">
                      <a:pos x="130" y="46"/>
                    </a:cxn>
                    <a:cxn ang="0">
                      <a:pos x="88" y="46"/>
                    </a:cxn>
                    <a:cxn ang="0">
                      <a:pos x="81" y="30"/>
                    </a:cxn>
                    <a:cxn ang="0">
                      <a:pos x="81" y="26"/>
                    </a:cxn>
                    <a:cxn ang="0">
                      <a:pos x="82" y="22"/>
                    </a:cxn>
                    <a:cxn ang="0">
                      <a:pos x="82" y="18"/>
                    </a:cxn>
                    <a:cxn ang="0">
                      <a:pos x="81" y="14"/>
                    </a:cxn>
                    <a:cxn ang="0">
                      <a:pos x="79" y="11"/>
                    </a:cxn>
                    <a:cxn ang="0">
                      <a:pos x="77" y="8"/>
                    </a:cxn>
                    <a:cxn ang="0">
                      <a:pos x="74" y="5"/>
                    </a:cxn>
                    <a:cxn ang="0">
                      <a:pos x="71" y="3"/>
                    </a:cxn>
                    <a:cxn ang="0">
                      <a:pos x="67" y="1"/>
                    </a:cxn>
                    <a:cxn ang="0">
                      <a:pos x="63" y="0"/>
                    </a:cxn>
                    <a:cxn ang="0">
                      <a:pos x="58" y="0"/>
                    </a:cxn>
                    <a:cxn ang="0">
                      <a:pos x="54" y="1"/>
                    </a:cxn>
                    <a:cxn ang="0">
                      <a:pos x="50" y="2"/>
                    </a:cxn>
                    <a:cxn ang="0">
                      <a:pos x="45" y="4"/>
                    </a:cxn>
                    <a:cxn ang="0">
                      <a:pos x="42" y="8"/>
                    </a:cxn>
                    <a:cxn ang="0">
                      <a:pos x="40" y="12"/>
                    </a:cxn>
                    <a:cxn ang="0">
                      <a:pos x="38" y="16"/>
                    </a:cxn>
                  </a:cxnLst>
                  <a:rect l="0" t="0" r="r" b="b"/>
                  <a:pathLst>
                    <a:path w="140" h="213">
                      <a:moveTo>
                        <a:pt x="38" y="16"/>
                      </a:move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1" y="101"/>
                      </a:lnTo>
                      <a:lnTo>
                        <a:pt x="0" y="102"/>
                      </a:lnTo>
                      <a:lnTo>
                        <a:pt x="0" y="104"/>
                      </a:lnTo>
                      <a:lnTo>
                        <a:pt x="0" y="106"/>
                      </a:lnTo>
                      <a:lnTo>
                        <a:pt x="0" y="108"/>
                      </a:lnTo>
                      <a:lnTo>
                        <a:pt x="1" y="109"/>
                      </a:lnTo>
                      <a:lnTo>
                        <a:pt x="1" y="111"/>
                      </a:lnTo>
                      <a:lnTo>
                        <a:pt x="2" y="113"/>
                      </a:lnTo>
                      <a:lnTo>
                        <a:pt x="3" y="114"/>
                      </a:lnTo>
                      <a:lnTo>
                        <a:pt x="4" y="116"/>
                      </a:lnTo>
                      <a:lnTo>
                        <a:pt x="6" y="117"/>
                      </a:lnTo>
                      <a:lnTo>
                        <a:pt x="7" y="118"/>
                      </a:lnTo>
                      <a:lnTo>
                        <a:pt x="9" y="119"/>
                      </a:lnTo>
                      <a:lnTo>
                        <a:pt x="10" y="119"/>
                      </a:lnTo>
                      <a:lnTo>
                        <a:pt x="11" y="119"/>
                      </a:lnTo>
                      <a:lnTo>
                        <a:pt x="13" y="119"/>
                      </a:lnTo>
                      <a:lnTo>
                        <a:pt x="15" y="119"/>
                      </a:lnTo>
                      <a:lnTo>
                        <a:pt x="91" y="119"/>
                      </a:lnTo>
                      <a:lnTo>
                        <a:pt x="91" y="212"/>
                      </a:lnTo>
                      <a:lnTo>
                        <a:pt x="115" y="212"/>
                      </a:lnTo>
                      <a:lnTo>
                        <a:pt x="115" y="102"/>
                      </a:lnTo>
                      <a:lnTo>
                        <a:pt x="115" y="101"/>
                      </a:lnTo>
                      <a:lnTo>
                        <a:pt x="114" y="99"/>
                      </a:lnTo>
                      <a:lnTo>
                        <a:pt x="114" y="98"/>
                      </a:lnTo>
                      <a:lnTo>
                        <a:pt x="113" y="98"/>
                      </a:lnTo>
                      <a:lnTo>
                        <a:pt x="112" y="97"/>
                      </a:lnTo>
                      <a:lnTo>
                        <a:pt x="111" y="96"/>
                      </a:lnTo>
                      <a:lnTo>
                        <a:pt x="110" y="95"/>
                      </a:lnTo>
                      <a:lnTo>
                        <a:pt x="109" y="94"/>
                      </a:lnTo>
                      <a:lnTo>
                        <a:pt x="108" y="94"/>
                      </a:lnTo>
                      <a:lnTo>
                        <a:pt x="107" y="93"/>
                      </a:lnTo>
                      <a:lnTo>
                        <a:pt x="105" y="93"/>
                      </a:lnTo>
                      <a:lnTo>
                        <a:pt x="104" y="93"/>
                      </a:lnTo>
                      <a:lnTo>
                        <a:pt x="102" y="93"/>
                      </a:lnTo>
                      <a:lnTo>
                        <a:pt x="101" y="93"/>
                      </a:lnTo>
                      <a:lnTo>
                        <a:pt x="100" y="93"/>
                      </a:lnTo>
                      <a:lnTo>
                        <a:pt x="99" y="93"/>
                      </a:lnTo>
                      <a:lnTo>
                        <a:pt x="55" y="90"/>
                      </a:lnTo>
                      <a:lnTo>
                        <a:pt x="67" y="54"/>
                      </a:lnTo>
                      <a:lnTo>
                        <a:pt x="76" y="67"/>
                      </a:lnTo>
                      <a:lnTo>
                        <a:pt x="129" y="67"/>
                      </a:lnTo>
                      <a:lnTo>
                        <a:pt x="130" y="66"/>
                      </a:lnTo>
                      <a:lnTo>
                        <a:pt x="132" y="66"/>
                      </a:lnTo>
                      <a:lnTo>
                        <a:pt x="133" y="66"/>
                      </a:lnTo>
                      <a:lnTo>
                        <a:pt x="133" y="66"/>
                      </a:lnTo>
                      <a:lnTo>
                        <a:pt x="135" y="64"/>
                      </a:lnTo>
                      <a:lnTo>
                        <a:pt x="136" y="64"/>
                      </a:lnTo>
                      <a:lnTo>
                        <a:pt x="137" y="63"/>
                      </a:lnTo>
                      <a:lnTo>
                        <a:pt x="138" y="62"/>
                      </a:lnTo>
                      <a:lnTo>
                        <a:pt x="138" y="61"/>
                      </a:lnTo>
                      <a:lnTo>
                        <a:pt x="138" y="59"/>
                      </a:lnTo>
                      <a:lnTo>
                        <a:pt x="139" y="58"/>
                      </a:lnTo>
                      <a:lnTo>
                        <a:pt x="139" y="56"/>
                      </a:lnTo>
                      <a:lnTo>
                        <a:pt x="139" y="54"/>
                      </a:lnTo>
                      <a:lnTo>
                        <a:pt x="138" y="53"/>
                      </a:lnTo>
                      <a:lnTo>
                        <a:pt x="138" y="52"/>
                      </a:lnTo>
                      <a:lnTo>
                        <a:pt x="137" y="51"/>
                      </a:lnTo>
                      <a:lnTo>
                        <a:pt x="136" y="49"/>
                      </a:lnTo>
                      <a:lnTo>
                        <a:pt x="135" y="49"/>
                      </a:lnTo>
                      <a:lnTo>
                        <a:pt x="134" y="48"/>
                      </a:lnTo>
                      <a:lnTo>
                        <a:pt x="133" y="47"/>
                      </a:lnTo>
                      <a:lnTo>
                        <a:pt x="132" y="46"/>
                      </a:lnTo>
                      <a:lnTo>
                        <a:pt x="130" y="46"/>
                      </a:lnTo>
                      <a:lnTo>
                        <a:pt x="129" y="46"/>
                      </a:lnTo>
                      <a:lnTo>
                        <a:pt x="88" y="46"/>
                      </a:lnTo>
                      <a:lnTo>
                        <a:pt x="79" y="31"/>
                      </a:lnTo>
                      <a:lnTo>
                        <a:pt x="81" y="30"/>
                      </a:lnTo>
                      <a:lnTo>
                        <a:pt x="81" y="28"/>
                      </a:lnTo>
                      <a:lnTo>
                        <a:pt x="81" y="26"/>
                      </a:lnTo>
                      <a:lnTo>
                        <a:pt x="82" y="24"/>
                      </a:lnTo>
                      <a:lnTo>
                        <a:pt x="82" y="22"/>
                      </a:lnTo>
                      <a:lnTo>
                        <a:pt x="82" y="20"/>
                      </a:lnTo>
                      <a:lnTo>
                        <a:pt x="82" y="18"/>
                      </a:lnTo>
                      <a:lnTo>
                        <a:pt x="81" y="16"/>
                      </a:lnTo>
                      <a:lnTo>
                        <a:pt x="81" y="14"/>
                      </a:lnTo>
                      <a:lnTo>
                        <a:pt x="80" y="13"/>
                      </a:lnTo>
                      <a:lnTo>
                        <a:pt x="79" y="11"/>
                      </a:lnTo>
                      <a:lnTo>
                        <a:pt x="78" y="9"/>
                      </a:lnTo>
                      <a:lnTo>
                        <a:pt x="77" y="8"/>
                      </a:lnTo>
                      <a:lnTo>
                        <a:pt x="76" y="6"/>
                      </a:lnTo>
                      <a:lnTo>
                        <a:pt x="74" y="5"/>
                      </a:lnTo>
                      <a:lnTo>
                        <a:pt x="73" y="4"/>
                      </a:lnTo>
                      <a:lnTo>
                        <a:pt x="71" y="3"/>
                      </a:lnTo>
                      <a:lnTo>
                        <a:pt x="69" y="2"/>
                      </a:lnTo>
                      <a:lnTo>
                        <a:pt x="67" y="1"/>
                      </a:lnTo>
                      <a:lnTo>
                        <a:pt x="65" y="1"/>
                      </a:lnTo>
                      <a:lnTo>
                        <a:pt x="63" y="0"/>
                      </a:lnTo>
                      <a:lnTo>
                        <a:pt x="61" y="0"/>
                      </a:lnTo>
                      <a:lnTo>
                        <a:pt x="58" y="0"/>
                      </a:lnTo>
                      <a:lnTo>
                        <a:pt x="56" y="0"/>
                      </a:lnTo>
                      <a:lnTo>
                        <a:pt x="54" y="1"/>
                      </a:lnTo>
                      <a:lnTo>
                        <a:pt x="52" y="1"/>
                      </a:lnTo>
                      <a:lnTo>
                        <a:pt x="50" y="2"/>
                      </a:lnTo>
                      <a:lnTo>
                        <a:pt x="48" y="3"/>
                      </a:lnTo>
                      <a:lnTo>
                        <a:pt x="45" y="4"/>
                      </a:lnTo>
                      <a:lnTo>
                        <a:pt x="44" y="6"/>
                      </a:lnTo>
                      <a:lnTo>
                        <a:pt x="42" y="8"/>
                      </a:lnTo>
                      <a:lnTo>
                        <a:pt x="41" y="9"/>
                      </a:lnTo>
                      <a:lnTo>
                        <a:pt x="40" y="12"/>
                      </a:lnTo>
                      <a:lnTo>
                        <a:pt x="38" y="14"/>
                      </a:lnTo>
                      <a:lnTo>
                        <a:pt x="38" y="16"/>
                      </a:lnTo>
                    </a:path>
                  </a:pathLst>
                </a:custGeom>
                <a:solidFill>
                  <a:srgbClr val="F39FD1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18780" name="Freeform 60"/>
              <p:cNvSpPr>
                <a:spLocks/>
              </p:cNvSpPr>
              <p:nvPr/>
            </p:nvSpPr>
            <p:spPr bwMode="auto">
              <a:xfrm>
                <a:off x="2692" y="2574"/>
                <a:ext cx="179" cy="293"/>
              </a:xfrm>
              <a:custGeom>
                <a:avLst/>
                <a:gdLst/>
                <a:ahLst/>
                <a:cxnLst>
                  <a:cxn ang="0">
                    <a:pos x="201" y="264"/>
                  </a:cxn>
                  <a:cxn ang="0">
                    <a:pos x="186" y="264"/>
                  </a:cxn>
                  <a:cxn ang="0">
                    <a:pos x="159" y="230"/>
                  </a:cxn>
                  <a:cxn ang="0">
                    <a:pos x="123" y="170"/>
                  </a:cxn>
                  <a:cxn ang="0">
                    <a:pos x="113" y="142"/>
                  </a:cxn>
                  <a:cxn ang="0">
                    <a:pos x="115" y="123"/>
                  </a:cxn>
                  <a:cxn ang="0">
                    <a:pos x="124" y="120"/>
                  </a:cxn>
                  <a:cxn ang="0">
                    <a:pos x="138" y="130"/>
                  </a:cxn>
                  <a:cxn ang="0">
                    <a:pos x="157" y="141"/>
                  </a:cxn>
                  <a:cxn ang="0">
                    <a:pos x="166" y="141"/>
                  </a:cxn>
                  <a:cxn ang="0">
                    <a:pos x="167" y="135"/>
                  </a:cxn>
                  <a:cxn ang="0">
                    <a:pos x="158" y="123"/>
                  </a:cxn>
                  <a:cxn ang="0">
                    <a:pos x="137" y="108"/>
                  </a:cxn>
                  <a:cxn ang="0">
                    <a:pos x="128" y="87"/>
                  </a:cxn>
                  <a:cxn ang="0">
                    <a:pos x="124" y="69"/>
                  </a:cxn>
                  <a:cxn ang="0">
                    <a:pos x="114" y="57"/>
                  </a:cxn>
                  <a:cxn ang="0">
                    <a:pos x="110" y="48"/>
                  </a:cxn>
                  <a:cxn ang="0">
                    <a:pos x="115" y="37"/>
                  </a:cxn>
                  <a:cxn ang="0">
                    <a:pos x="120" y="24"/>
                  </a:cxn>
                  <a:cxn ang="0">
                    <a:pos x="116" y="9"/>
                  </a:cxn>
                  <a:cxn ang="0">
                    <a:pos x="106" y="1"/>
                  </a:cxn>
                  <a:cxn ang="0">
                    <a:pos x="91" y="3"/>
                  </a:cxn>
                  <a:cxn ang="0">
                    <a:pos x="85" y="13"/>
                  </a:cxn>
                  <a:cxn ang="0">
                    <a:pos x="85" y="23"/>
                  </a:cxn>
                  <a:cxn ang="0">
                    <a:pos x="88" y="35"/>
                  </a:cxn>
                  <a:cxn ang="0">
                    <a:pos x="88" y="47"/>
                  </a:cxn>
                  <a:cxn ang="0">
                    <a:pos x="78" y="57"/>
                  </a:cxn>
                  <a:cxn ang="0">
                    <a:pos x="66" y="64"/>
                  </a:cxn>
                  <a:cxn ang="0">
                    <a:pos x="56" y="76"/>
                  </a:cxn>
                  <a:cxn ang="0">
                    <a:pos x="47" y="99"/>
                  </a:cxn>
                  <a:cxn ang="0">
                    <a:pos x="42" y="122"/>
                  </a:cxn>
                  <a:cxn ang="0">
                    <a:pos x="40" y="146"/>
                  </a:cxn>
                  <a:cxn ang="0">
                    <a:pos x="42" y="159"/>
                  </a:cxn>
                  <a:cxn ang="0">
                    <a:pos x="49" y="162"/>
                  </a:cxn>
                  <a:cxn ang="0">
                    <a:pos x="53" y="159"/>
                  </a:cxn>
                  <a:cxn ang="0">
                    <a:pos x="53" y="133"/>
                  </a:cxn>
                  <a:cxn ang="0">
                    <a:pos x="56" y="117"/>
                  </a:cxn>
                  <a:cxn ang="0">
                    <a:pos x="64" y="110"/>
                  </a:cxn>
                  <a:cxn ang="0">
                    <a:pos x="71" y="115"/>
                  </a:cxn>
                  <a:cxn ang="0">
                    <a:pos x="68" y="141"/>
                  </a:cxn>
                  <a:cxn ang="0">
                    <a:pos x="62" y="167"/>
                  </a:cxn>
                  <a:cxn ang="0">
                    <a:pos x="53" y="198"/>
                  </a:cxn>
                  <a:cxn ang="0">
                    <a:pos x="33" y="227"/>
                  </a:cxn>
                  <a:cxn ang="0">
                    <a:pos x="8" y="257"/>
                  </a:cxn>
                  <a:cxn ang="0">
                    <a:pos x="0" y="273"/>
                  </a:cxn>
                  <a:cxn ang="0">
                    <a:pos x="19" y="292"/>
                  </a:cxn>
                  <a:cxn ang="0">
                    <a:pos x="33" y="289"/>
                  </a:cxn>
                  <a:cxn ang="0">
                    <a:pos x="23" y="277"/>
                  </a:cxn>
                  <a:cxn ang="0">
                    <a:pos x="30" y="261"/>
                  </a:cxn>
                  <a:cxn ang="0">
                    <a:pos x="62" y="224"/>
                  </a:cxn>
                  <a:cxn ang="0">
                    <a:pos x="85" y="198"/>
                  </a:cxn>
                  <a:cxn ang="0">
                    <a:pos x="96" y="191"/>
                  </a:cxn>
                  <a:cxn ang="0">
                    <a:pos x="110" y="200"/>
                  </a:cxn>
                  <a:cxn ang="0">
                    <a:pos x="143" y="244"/>
                  </a:cxn>
                  <a:cxn ang="0">
                    <a:pos x="169" y="282"/>
                  </a:cxn>
                  <a:cxn ang="0">
                    <a:pos x="180" y="284"/>
                  </a:cxn>
                  <a:cxn ang="0">
                    <a:pos x="193" y="274"/>
                  </a:cxn>
                </a:cxnLst>
                <a:rect l="0" t="0" r="r" b="b"/>
                <a:pathLst>
                  <a:path w="202" h="293">
                    <a:moveTo>
                      <a:pt x="200" y="269"/>
                    </a:moveTo>
                    <a:lnTo>
                      <a:pt x="201" y="264"/>
                    </a:lnTo>
                    <a:lnTo>
                      <a:pt x="193" y="266"/>
                    </a:lnTo>
                    <a:lnTo>
                      <a:pt x="186" y="264"/>
                    </a:lnTo>
                    <a:lnTo>
                      <a:pt x="176" y="257"/>
                    </a:lnTo>
                    <a:lnTo>
                      <a:pt x="159" y="230"/>
                    </a:lnTo>
                    <a:lnTo>
                      <a:pt x="135" y="191"/>
                    </a:lnTo>
                    <a:lnTo>
                      <a:pt x="123" y="170"/>
                    </a:lnTo>
                    <a:lnTo>
                      <a:pt x="114" y="152"/>
                    </a:lnTo>
                    <a:lnTo>
                      <a:pt x="113" y="142"/>
                    </a:lnTo>
                    <a:lnTo>
                      <a:pt x="113" y="131"/>
                    </a:lnTo>
                    <a:lnTo>
                      <a:pt x="115" y="123"/>
                    </a:lnTo>
                    <a:lnTo>
                      <a:pt x="120" y="120"/>
                    </a:lnTo>
                    <a:lnTo>
                      <a:pt x="124" y="120"/>
                    </a:lnTo>
                    <a:lnTo>
                      <a:pt x="129" y="122"/>
                    </a:lnTo>
                    <a:lnTo>
                      <a:pt x="138" y="130"/>
                    </a:lnTo>
                    <a:lnTo>
                      <a:pt x="149" y="137"/>
                    </a:lnTo>
                    <a:lnTo>
                      <a:pt x="157" y="141"/>
                    </a:lnTo>
                    <a:lnTo>
                      <a:pt x="162" y="142"/>
                    </a:lnTo>
                    <a:lnTo>
                      <a:pt x="166" y="141"/>
                    </a:lnTo>
                    <a:lnTo>
                      <a:pt x="168" y="137"/>
                    </a:lnTo>
                    <a:lnTo>
                      <a:pt x="167" y="135"/>
                    </a:lnTo>
                    <a:lnTo>
                      <a:pt x="166" y="131"/>
                    </a:lnTo>
                    <a:lnTo>
                      <a:pt x="158" y="123"/>
                    </a:lnTo>
                    <a:lnTo>
                      <a:pt x="144" y="115"/>
                    </a:lnTo>
                    <a:lnTo>
                      <a:pt x="137" y="108"/>
                    </a:lnTo>
                    <a:lnTo>
                      <a:pt x="131" y="99"/>
                    </a:lnTo>
                    <a:lnTo>
                      <a:pt x="128" y="87"/>
                    </a:lnTo>
                    <a:lnTo>
                      <a:pt x="126" y="74"/>
                    </a:lnTo>
                    <a:lnTo>
                      <a:pt x="124" y="69"/>
                    </a:lnTo>
                    <a:lnTo>
                      <a:pt x="120" y="63"/>
                    </a:lnTo>
                    <a:lnTo>
                      <a:pt x="114" y="57"/>
                    </a:lnTo>
                    <a:lnTo>
                      <a:pt x="110" y="53"/>
                    </a:lnTo>
                    <a:lnTo>
                      <a:pt x="110" y="48"/>
                    </a:lnTo>
                    <a:lnTo>
                      <a:pt x="113" y="40"/>
                    </a:lnTo>
                    <a:lnTo>
                      <a:pt x="115" y="37"/>
                    </a:lnTo>
                    <a:lnTo>
                      <a:pt x="118" y="31"/>
                    </a:lnTo>
                    <a:lnTo>
                      <a:pt x="120" y="24"/>
                    </a:lnTo>
                    <a:lnTo>
                      <a:pt x="118" y="15"/>
                    </a:lnTo>
                    <a:lnTo>
                      <a:pt x="116" y="9"/>
                    </a:lnTo>
                    <a:lnTo>
                      <a:pt x="113" y="4"/>
                    </a:lnTo>
                    <a:lnTo>
                      <a:pt x="106" y="1"/>
                    </a:lnTo>
                    <a:lnTo>
                      <a:pt x="97" y="0"/>
                    </a:lnTo>
                    <a:lnTo>
                      <a:pt x="91" y="3"/>
                    </a:lnTo>
                    <a:lnTo>
                      <a:pt x="87" y="6"/>
                    </a:lnTo>
                    <a:lnTo>
                      <a:pt x="85" y="13"/>
                    </a:lnTo>
                    <a:lnTo>
                      <a:pt x="83" y="18"/>
                    </a:lnTo>
                    <a:lnTo>
                      <a:pt x="85" y="23"/>
                    </a:lnTo>
                    <a:lnTo>
                      <a:pt x="87" y="30"/>
                    </a:lnTo>
                    <a:lnTo>
                      <a:pt x="88" y="35"/>
                    </a:lnTo>
                    <a:lnTo>
                      <a:pt x="90" y="40"/>
                    </a:lnTo>
                    <a:lnTo>
                      <a:pt x="88" y="47"/>
                    </a:lnTo>
                    <a:lnTo>
                      <a:pt x="85" y="52"/>
                    </a:lnTo>
                    <a:lnTo>
                      <a:pt x="78" y="57"/>
                    </a:lnTo>
                    <a:lnTo>
                      <a:pt x="71" y="60"/>
                    </a:lnTo>
                    <a:lnTo>
                      <a:pt x="66" y="64"/>
                    </a:lnTo>
                    <a:lnTo>
                      <a:pt x="61" y="69"/>
                    </a:lnTo>
                    <a:lnTo>
                      <a:pt x="56" y="76"/>
                    </a:lnTo>
                    <a:lnTo>
                      <a:pt x="51" y="87"/>
                    </a:lnTo>
                    <a:lnTo>
                      <a:pt x="47" y="99"/>
                    </a:lnTo>
                    <a:lnTo>
                      <a:pt x="43" y="110"/>
                    </a:lnTo>
                    <a:lnTo>
                      <a:pt x="42" y="122"/>
                    </a:lnTo>
                    <a:lnTo>
                      <a:pt x="40" y="137"/>
                    </a:lnTo>
                    <a:lnTo>
                      <a:pt x="40" y="146"/>
                    </a:lnTo>
                    <a:lnTo>
                      <a:pt x="40" y="154"/>
                    </a:lnTo>
                    <a:lnTo>
                      <a:pt x="42" y="159"/>
                    </a:lnTo>
                    <a:lnTo>
                      <a:pt x="44" y="161"/>
                    </a:lnTo>
                    <a:lnTo>
                      <a:pt x="49" y="162"/>
                    </a:lnTo>
                    <a:lnTo>
                      <a:pt x="52" y="161"/>
                    </a:lnTo>
                    <a:lnTo>
                      <a:pt x="53" y="159"/>
                    </a:lnTo>
                    <a:lnTo>
                      <a:pt x="53" y="149"/>
                    </a:lnTo>
                    <a:lnTo>
                      <a:pt x="53" y="133"/>
                    </a:lnTo>
                    <a:lnTo>
                      <a:pt x="54" y="123"/>
                    </a:lnTo>
                    <a:lnTo>
                      <a:pt x="56" y="117"/>
                    </a:lnTo>
                    <a:lnTo>
                      <a:pt x="59" y="111"/>
                    </a:lnTo>
                    <a:lnTo>
                      <a:pt x="64" y="110"/>
                    </a:lnTo>
                    <a:lnTo>
                      <a:pt x="70" y="111"/>
                    </a:lnTo>
                    <a:lnTo>
                      <a:pt x="71" y="115"/>
                    </a:lnTo>
                    <a:lnTo>
                      <a:pt x="70" y="126"/>
                    </a:lnTo>
                    <a:lnTo>
                      <a:pt x="68" y="141"/>
                    </a:lnTo>
                    <a:lnTo>
                      <a:pt x="66" y="155"/>
                    </a:lnTo>
                    <a:lnTo>
                      <a:pt x="62" y="167"/>
                    </a:lnTo>
                    <a:lnTo>
                      <a:pt x="58" y="184"/>
                    </a:lnTo>
                    <a:lnTo>
                      <a:pt x="53" y="198"/>
                    </a:lnTo>
                    <a:lnTo>
                      <a:pt x="42" y="215"/>
                    </a:lnTo>
                    <a:lnTo>
                      <a:pt x="33" y="227"/>
                    </a:lnTo>
                    <a:lnTo>
                      <a:pt x="18" y="244"/>
                    </a:lnTo>
                    <a:lnTo>
                      <a:pt x="8" y="257"/>
                    </a:lnTo>
                    <a:lnTo>
                      <a:pt x="0" y="268"/>
                    </a:lnTo>
                    <a:lnTo>
                      <a:pt x="0" y="273"/>
                    </a:lnTo>
                    <a:lnTo>
                      <a:pt x="8" y="282"/>
                    </a:lnTo>
                    <a:lnTo>
                      <a:pt x="19" y="292"/>
                    </a:lnTo>
                    <a:lnTo>
                      <a:pt x="30" y="292"/>
                    </a:lnTo>
                    <a:lnTo>
                      <a:pt x="33" y="289"/>
                    </a:lnTo>
                    <a:lnTo>
                      <a:pt x="28" y="283"/>
                    </a:lnTo>
                    <a:lnTo>
                      <a:pt x="23" y="277"/>
                    </a:lnTo>
                    <a:lnTo>
                      <a:pt x="23" y="272"/>
                    </a:lnTo>
                    <a:lnTo>
                      <a:pt x="30" y="261"/>
                    </a:lnTo>
                    <a:lnTo>
                      <a:pt x="43" y="248"/>
                    </a:lnTo>
                    <a:lnTo>
                      <a:pt x="62" y="224"/>
                    </a:lnTo>
                    <a:lnTo>
                      <a:pt x="78" y="204"/>
                    </a:lnTo>
                    <a:lnTo>
                      <a:pt x="85" y="198"/>
                    </a:lnTo>
                    <a:lnTo>
                      <a:pt x="88" y="193"/>
                    </a:lnTo>
                    <a:lnTo>
                      <a:pt x="96" y="191"/>
                    </a:lnTo>
                    <a:lnTo>
                      <a:pt x="102" y="195"/>
                    </a:lnTo>
                    <a:lnTo>
                      <a:pt x="110" y="200"/>
                    </a:lnTo>
                    <a:lnTo>
                      <a:pt x="125" y="220"/>
                    </a:lnTo>
                    <a:lnTo>
                      <a:pt x="143" y="244"/>
                    </a:lnTo>
                    <a:lnTo>
                      <a:pt x="159" y="268"/>
                    </a:lnTo>
                    <a:lnTo>
                      <a:pt x="169" y="282"/>
                    </a:lnTo>
                    <a:lnTo>
                      <a:pt x="173" y="284"/>
                    </a:lnTo>
                    <a:lnTo>
                      <a:pt x="180" y="284"/>
                    </a:lnTo>
                    <a:lnTo>
                      <a:pt x="186" y="279"/>
                    </a:lnTo>
                    <a:lnTo>
                      <a:pt x="193" y="274"/>
                    </a:lnTo>
                    <a:lnTo>
                      <a:pt x="200" y="269"/>
                    </a:lnTo>
                  </a:path>
                </a:pathLst>
              </a:custGeom>
              <a:solidFill>
                <a:srgbClr val="CECECE"/>
              </a:solidFill>
              <a:ln w="254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" name="Group 61"/>
              <p:cNvGrpSpPr>
                <a:grpSpLocks/>
              </p:cNvGrpSpPr>
              <p:nvPr/>
            </p:nvGrpSpPr>
            <p:grpSpPr bwMode="auto">
              <a:xfrm>
                <a:off x="2181" y="2575"/>
                <a:ext cx="232" cy="311"/>
                <a:chOff x="2454" y="2575"/>
                <a:chExt cx="261" cy="311"/>
              </a:xfrm>
            </p:grpSpPr>
            <p:grpSp>
              <p:nvGrpSpPr>
                <p:cNvPr id="13" name="Group 62"/>
                <p:cNvGrpSpPr>
                  <a:grpSpLocks/>
                </p:cNvGrpSpPr>
                <p:nvPr/>
              </p:nvGrpSpPr>
              <p:grpSpPr bwMode="auto">
                <a:xfrm>
                  <a:off x="2454" y="2575"/>
                  <a:ext cx="261" cy="311"/>
                  <a:chOff x="2454" y="2575"/>
                  <a:chExt cx="261" cy="311"/>
                </a:xfrm>
              </p:grpSpPr>
              <p:sp>
                <p:nvSpPr>
                  <p:cNvPr id="2718783" name="AutoShape 63"/>
                  <p:cNvSpPr>
                    <a:spLocks noChangeArrowheads="1"/>
                  </p:cNvSpPr>
                  <p:nvPr/>
                </p:nvSpPr>
                <p:spPr bwMode="auto">
                  <a:xfrm>
                    <a:off x="2454" y="2626"/>
                    <a:ext cx="261" cy="260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18784" name="AutoShape 64"/>
                  <p:cNvSpPr>
                    <a:spLocks noChangeArrowheads="1"/>
                  </p:cNvSpPr>
                  <p:nvPr/>
                </p:nvSpPr>
                <p:spPr bwMode="auto">
                  <a:xfrm>
                    <a:off x="2518" y="2575"/>
                    <a:ext cx="197" cy="46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18785" name="Oval 65"/>
                <p:cNvSpPr>
                  <a:spLocks noChangeArrowheads="1"/>
                </p:cNvSpPr>
                <p:nvPr/>
              </p:nvSpPr>
              <p:spPr bwMode="auto">
                <a:xfrm>
                  <a:off x="2537" y="2601"/>
                  <a:ext cx="26" cy="9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8786" name="AutoShape 66"/>
                <p:cNvSpPr>
                  <a:spLocks noChangeArrowheads="1"/>
                </p:cNvSpPr>
                <p:nvPr/>
              </p:nvSpPr>
              <p:spPr bwMode="auto">
                <a:xfrm>
                  <a:off x="2487" y="2749"/>
                  <a:ext cx="137" cy="54"/>
                </a:xfrm>
                <a:prstGeom prst="octagon">
                  <a:avLst>
                    <a:gd name="adj" fmla="val 29282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67"/>
              <p:cNvGrpSpPr>
                <a:grpSpLocks/>
              </p:cNvGrpSpPr>
              <p:nvPr/>
            </p:nvGrpSpPr>
            <p:grpSpPr bwMode="auto">
              <a:xfrm>
                <a:off x="1231" y="1576"/>
                <a:ext cx="867" cy="310"/>
                <a:chOff x="1385" y="1576"/>
                <a:chExt cx="975" cy="310"/>
              </a:xfrm>
            </p:grpSpPr>
            <p:grpSp>
              <p:nvGrpSpPr>
                <p:cNvPr id="15" name="Group 68"/>
                <p:cNvGrpSpPr>
                  <a:grpSpLocks/>
                </p:cNvGrpSpPr>
                <p:nvPr/>
              </p:nvGrpSpPr>
              <p:grpSpPr bwMode="auto">
                <a:xfrm>
                  <a:off x="1385" y="1576"/>
                  <a:ext cx="206" cy="310"/>
                  <a:chOff x="1385" y="1576"/>
                  <a:chExt cx="206" cy="310"/>
                </a:xfrm>
              </p:grpSpPr>
              <p:sp>
                <p:nvSpPr>
                  <p:cNvPr id="2718789" name="AutoShape 69"/>
                  <p:cNvSpPr>
                    <a:spLocks noChangeArrowheads="1"/>
                  </p:cNvSpPr>
                  <p:nvPr/>
                </p:nvSpPr>
                <p:spPr bwMode="auto">
                  <a:xfrm>
                    <a:off x="1385" y="1626"/>
                    <a:ext cx="206" cy="260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DC008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18790" name="AutoShape 70"/>
                  <p:cNvSpPr>
                    <a:spLocks noChangeArrowheads="1"/>
                  </p:cNvSpPr>
                  <p:nvPr/>
                </p:nvSpPr>
                <p:spPr bwMode="auto">
                  <a:xfrm>
                    <a:off x="1433" y="1576"/>
                    <a:ext cx="158" cy="46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DC008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18791" name="AutoShape 71"/>
                  <p:cNvSpPr>
                    <a:spLocks noChangeArrowheads="1"/>
                  </p:cNvSpPr>
                  <p:nvPr/>
                </p:nvSpPr>
                <p:spPr bwMode="auto">
                  <a:xfrm>
                    <a:off x="1424" y="1647"/>
                    <a:ext cx="108" cy="15"/>
                  </a:xfrm>
                  <a:prstGeom prst="parallelogram">
                    <a:avLst>
                      <a:gd name="adj" fmla="val 179967"/>
                    </a:avLst>
                  </a:prstGeom>
                  <a:solidFill>
                    <a:srgbClr val="DC008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" name="Group 72"/>
                <p:cNvGrpSpPr>
                  <a:grpSpLocks/>
                </p:cNvGrpSpPr>
                <p:nvPr/>
              </p:nvGrpSpPr>
              <p:grpSpPr bwMode="auto">
                <a:xfrm>
                  <a:off x="1903" y="1617"/>
                  <a:ext cx="203" cy="257"/>
                  <a:chOff x="1903" y="1617"/>
                  <a:chExt cx="203" cy="257"/>
                </a:xfrm>
              </p:grpSpPr>
              <p:sp>
                <p:nvSpPr>
                  <p:cNvPr id="2718793" name="Freeform 73"/>
                  <p:cNvSpPr>
                    <a:spLocks/>
                  </p:cNvSpPr>
                  <p:nvPr/>
                </p:nvSpPr>
                <p:spPr bwMode="auto">
                  <a:xfrm>
                    <a:off x="2032" y="1734"/>
                    <a:ext cx="62" cy="140"/>
                  </a:xfrm>
                  <a:custGeom>
                    <a:avLst/>
                    <a:gdLst/>
                    <a:ahLst/>
                    <a:cxnLst>
                      <a:cxn ang="0">
                        <a:pos x="44" y="0"/>
                      </a:cxn>
                      <a:cxn ang="0">
                        <a:pos x="61" y="0"/>
                      </a:cxn>
                      <a:cxn ang="0">
                        <a:pos x="17" y="139"/>
                      </a:cxn>
                      <a:cxn ang="0">
                        <a:pos x="0" y="139"/>
                      </a:cxn>
                      <a:cxn ang="0">
                        <a:pos x="44" y="0"/>
                      </a:cxn>
                    </a:cxnLst>
                    <a:rect l="0" t="0" r="r" b="b"/>
                    <a:pathLst>
                      <a:path w="62" h="140">
                        <a:moveTo>
                          <a:pt x="44" y="0"/>
                        </a:moveTo>
                        <a:lnTo>
                          <a:pt x="61" y="0"/>
                        </a:lnTo>
                        <a:lnTo>
                          <a:pt x="17" y="139"/>
                        </a:lnTo>
                        <a:lnTo>
                          <a:pt x="0" y="139"/>
                        </a:lnTo>
                        <a:lnTo>
                          <a:pt x="44" y="0"/>
                        </a:lnTo>
                      </a:path>
                    </a:pathLst>
                  </a:custGeom>
                  <a:solidFill>
                    <a:srgbClr val="F39FD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18794" name="Rectangle 74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1734"/>
                    <a:ext cx="77" cy="12"/>
                  </a:xfrm>
                  <a:prstGeom prst="rect">
                    <a:avLst/>
                  </a:prstGeom>
                  <a:solidFill>
                    <a:srgbClr val="F39FD1"/>
                  </a:solidFill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18795" name="Rectangle 75"/>
                  <p:cNvSpPr>
                    <a:spLocks noChangeArrowheads="1"/>
                  </p:cNvSpPr>
                  <p:nvPr/>
                </p:nvSpPr>
                <p:spPr bwMode="auto">
                  <a:xfrm>
                    <a:off x="2035" y="1792"/>
                    <a:ext cx="58" cy="12"/>
                  </a:xfrm>
                  <a:prstGeom prst="rect">
                    <a:avLst/>
                  </a:prstGeom>
                  <a:solidFill>
                    <a:srgbClr val="F39FD1"/>
                  </a:solidFill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18796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1904" y="1792"/>
                    <a:ext cx="74" cy="7"/>
                  </a:xfrm>
                  <a:prstGeom prst="rect">
                    <a:avLst/>
                  </a:prstGeom>
                  <a:solidFill>
                    <a:srgbClr val="F39FD1"/>
                  </a:solidFill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18797" name="Oval 77"/>
                  <p:cNvSpPr>
                    <a:spLocks noChangeArrowheads="1"/>
                  </p:cNvSpPr>
                  <p:nvPr/>
                </p:nvSpPr>
                <p:spPr bwMode="auto">
                  <a:xfrm>
                    <a:off x="1964" y="1617"/>
                    <a:ext cx="22" cy="25"/>
                  </a:xfrm>
                  <a:prstGeom prst="ellipse">
                    <a:avLst/>
                  </a:prstGeom>
                  <a:solidFill>
                    <a:srgbClr val="F39FD1"/>
                  </a:solidFill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18798" name="Freeform 78"/>
                  <p:cNvSpPr>
                    <a:spLocks/>
                  </p:cNvSpPr>
                  <p:nvPr/>
                </p:nvSpPr>
                <p:spPr bwMode="auto">
                  <a:xfrm>
                    <a:off x="1903" y="1661"/>
                    <a:ext cx="139" cy="213"/>
                  </a:xfrm>
                  <a:custGeom>
                    <a:avLst/>
                    <a:gdLst/>
                    <a:ahLst/>
                    <a:cxnLst>
                      <a:cxn ang="0">
                        <a:pos x="1" y="98"/>
                      </a:cxn>
                      <a:cxn ang="0">
                        <a:pos x="1" y="101"/>
                      </a:cxn>
                      <a:cxn ang="0">
                        <a:pos x="0" y="104"/>
                      </a:cxn>
                      <a:cxn ang="0">
                        <a:pos x="0" y="108"/>
                      </a:cxn>
                      <a:cxn ang="0">
                        <a:pos x="1" y="111"/>
                      </a:cxn>
                      <a:cxn ang="0">
                        <a:pos x="3" y="114"/>
                      </a:cxn>
                      <a:cxn ang="0">
                        <a:pos x="6" y="117"/>
                      </a:cxn>
                      <a:cxn ang="0">
                        <a:pos x="9" y="119"/>
                      </a:cxn>
                      <a:cxn ang="0">
                        <a:pos x="11" y="119"/>
                      </a:cxn>
                      <a:cxn ang="0">
                        <a:pos x="15" y="119"/>
                      </a:cxn>
                      <a:cxn ang="0">
                        <a:pos x="90" y="212"/>
                      </a:cxn>
                      <a:cxn ang="0">
                        <a:pos x="114" y="102"/>
                      </a:cxn>
                      <a:cxn ang="0">
                        <a:pos x="113" y="99"/>
                      </a:cxn>
                      <a:cxn ang="0">
                        <a:pos x="112" y="98"/>
                      </a:cxn>
                      <a:cxn ang="0">
                        <a:pos x="110" y="96"/>
                      </a:cxn>
                      <a:cxn ang="0">
                        <a:pos x="108" y="94"/>
                      </a:cxn>
                      <a:cxn ang="0">
                        <a:pos x="106" y="93"/>
                      </a:cxn>
                      <a:cxn ang="0">
                        <a:pos x="103" y="93"/>
                      </a:cxn>
                      <a:cxn ang="0">
                        <a:pos x="100" y="93"/>
                      </a:cxn>
                      <a:cxn ang="0">
                        <a:pos x="98" y="93"/>
                      </a:cxn>
                      <a:cxn ang="0">
                        <a:pos x="67" y="54"/>
                      </a:cxn>
                      <a:cxn ang="0">
                        <a:pos x="128" y="67"/>
                      </a:cxn>
                      <a:cxn ang="0">
                        <a:pos x="131" y="66"/>
                      </a:cxn>
                      <a:cxn ang="0">
                        <a:pos x="132" y="66"/>
                      </a:cxn>
                      <a:cxn ang="0">
                        <a:pos x="135" y="64"/>
                      </a:cxn>
                      <a:cxn ang="0">
                        <a:pos x="137" y="62"/>
                      </a:cxn>
                      <a:cxn ang="0">
                        <a:pos x="137" y="59"/>
                      </a:cxn>
                      <a:cxn ang="0">
                        <a:pos x="138" y="56"/>
                      </a:cxn>
                      <a:cxn ang="0">
                        <a:pos x="137" y="53"/>
                      </a:cxn>
                      <a:cxn ang="0">
                        <a:pos x="136" y="51"/>
                      </a:cxn>
                      <a:cxn ang="0">
                        <a:pos x="134" y="49"/>
                      </a:cxn>
                      <a:cxn ang="0">
                        <a:pos x="132" y="47"/>
                      </a:cxn>
                      <a:cxn ang="0">
                        <a:pos x="129" y="46"/>
                      </a:cxn>
                      <a:cxn ang="0">
                        <a:pos x="87" y="46"/>
                      </a:cxn>
                      <a:cxn ang="0">
                        <a:pos x="80" y="30"/>
                      </a:cxn>
                      <a:cxn ang="0">
                        <a:pos x="81" y="26"/>
                      </a:cxn>
                      <a:cxn ang="0">
                        <a:pos x="81" y="22"/>
                      </a:cxn>
                      <a:cxn ang="0">
                        <a:pos x="81" y="18"/>
                      </a:cxn>
                      <a:cxn ang="0">
                        <a:pos x="80" y="14"/>
                      </a:cxn>
                      <a:cxn ang="0">
                        <a:pos x="79" y="11"/>
                      </a:cxn>
                      <a:cxn ang="0">
                        <a:pos x="76" y="8"/>
                      </a:cxn>
                      <a:cxn ang="0">
                        <a:pos x="73" y="5"/>
                      </a:cxn>
                      <a:cxn ang="0">
                        <a:pos x="70" y="3"/>
                      </a:cxn>
                      <a:cxn ang="0">
                        <a:pos x="67" y="1"/>
                      </a:cxn>
                      <a:cxn ang="0">
                        <a:pos x="62" y="0"/>
                      </a:cxn>
                      <a:cxn ang="0">
                        <a:pos x="58" y="0"/>
                      </a:cxn>
                      <a:cxn ang="0">
                        <a:pos x="54" y="1"/>
                      </a:cxn>
                      <a:cxn ang="0">
                        <a:pos x="49" y="2"/>
                      </a:cxn>
                      <a:cxn ang="0">
                        <a:pos x="45" y="4"/>
                      </a:cxn>
                      <a:cxn ang="0">
                        <a:pos x="42" y="8"/>
                      </a:cxn>
                      <a:cxn ang="0">
                        <a:pos x="39" y="12"/>
                      </a:cxn>
                      <a:cxn ang="0">
                        <a:pos x="38" y="16"/>
                      </a:cxn>
                    </a:cxnLst>
                    <a:rect l="0" t="0" r="r" b="b"/>
                    <a:pathLst>
                      <a:path w="139" h="213">
                        <a:moveTo>
                          <a:pt x="38" y="16"/>
                        </a:moveTo>
                        <a:lnTo>
                          <a:pt x="1" y="98"/>
                        </a:lnTo>
                        <a:lnTo>
                          <a:pt x="1" y="99"/>
                        </a:lnTo>
                        <a:lnTo>
                          <a:pt x="1" y="101"/>
                        </a:lnTo>
                        <a:lnTo>
                          <a:pt x="0" y="102"/>
                        </a:lnTo>
                        <a:lnTo>
                          <a:pt x="0" y="104"/>
                        </a:lnTo>
                        <a:lnTo>
                          <a:pt x="0" y="106"/>
                        </a:lnTo>
                        <a:lnTo>
                          <a:pt x="0" y="108"/>
                        </a:lnTo>
                        <a:lnTo>
                          <a:pt x="1" y="109"/>
                        </a:lnTo>
                        <a:lnTo>
                          <a:pt x="1" y="111"/>
                        </a:lnTo>
                        <a:lnTo>
                          <a:pt x="2" y="113"/>
                        </a:lnTo>
                        <a:lnTo>
                          <a:pt x="3" y="114"/>
                        </a:lnTo>
                        <a:lnTo>
                          <a:pt x="4" y="116"/>
                        </a:lnTo>
                        <a:lnTo>
                          <a:pt x="6" y="117"/>
                        </a:lnTo>
                        <a:lnTo>
                          <a:pt x="7" y="118"/>
                        </a:lnTo>
                        <a:lnTo>
                          <a:pt x="9" y="119"/>
                        </a:lnTo>
                        <a:lnTo>
                          <a:pt x="10" y="119"/>
                        </a:lnTo>
                        <a:lnTo>
                          <a:pt x="11" y="119"/>
                        </a:lnTo>
                        <a:lnTo>
                          <a:pt x="13" y="119"/>
                        </a:lnTo>
                        <a:lnTo>
                          <a:pt x="15" y="119"/>
                        </a:lnTo>
                        <a:lnTo>
                          <a:pt x="90" y="119"/>
                        </a:lnTo>
                        <a:lnTo>
                          <a:pt x="90" y="212"/>
                        </a:lnTo>
                        <a:lnTo>
                          <a:pt x="114" y="212"/>
                        </a:lnTo>
                        <a:lnTo>
                          <a:pt x="114" y="102"/>
                        </a:lnTo>
                        <a:lnTo>
                          <a:pt x="114" y="101"/>
                        </a:lnTo>
                        <a:lnTo>
                          <a:pt x="113" y="99"/>
                        </a:lnTo>
                        <a:lnTo>
                          <a:pt x="113" y="98"/>
                        </a:lnTo>
                        <a:lnTo>
                          <a:pt x="112" y="98"/>
                        </a:lnTo>
                        <a:lnTo>
                          <a:pt x="112" y="97"/>
                        </a:lnTo>
                        <a:lnTo>
                          <a:pt x="110" y="96"/>
                        </a:lnTo>
                        <a:lnTo>
                          <a:pt x="110" y="95"/>
                        </a:lnTo>
                        <a:lnTo>
                          <a:pt x="108" y="94"/>
                        </a:lnTo>
                        <a:lnTo>
                          <a:pt x="107" y="94"/>
                        </a:lnTo>
                        <a:lnTo>
                          <a:pt x="106" y="93"/>
                        </a:lnTo>
                        <a:lnTo>
                          <a:pt x="105" y="93"/>
                        </a:lnTo>
                        <a:lnTo>
                          <a:pt x="103" y="93"/>
                        </a:lnTo>
                        <a:lnTo>
                          <a:pt x="102" y="93"/>
                        </a:lnTo>
                        <a:lnTo>
                          <a:pt x="100" y="93"/>
                        </a:lnTo>
                        <a:lnTo>
                          <a:pt x="99" y="93"/>
                        </a:lnTo>
                        <a:lnTo>
                          <a:pt x="98" y="93"/>
                        </a:lnTo>
                        <a:lnTo>
                          <a:pt x="54" y="90"/>
                        </a:lnTo>
                        <a:lnTo>
                          <a:pt x="67" y="54"/>
                        </a:lnTo>
                        <a:lnTo>
                          <a:pt x="75" y="67"/>
                        </a:lnTo>
                        <a:lnTo>
                          <a:pt x="128" y="67"/>
                        </a:lnTo>
                        <a:lnTo>
                          <a:pt x="129" y="66"/>
                        </a:lnTo>
                        <a:lnTo>
                          <a:pt x="131" y="66"/>
                        </a:lnTo>
                        <a:lnTo>
                          <a:pt x="132" y="66"/>
                        </a:lnTo>
                        <a:lnTo>
                          <a:pt x="132" y="66"/>
                        </a:lnTo>
                        <a:lnTo>
                          <a:pt x="134" y="64"/>
                        </a:lnTo>
                        <a:lnTo>
                          <a:pt x="135" y="64"/>
                        </a:lnTo>
                        <a:lnTo>
                          <a:pt x="136" y="63"/>
                        </a:lnTo>
                        <a:lnTo>
                          <a:pt x="137" y="62"/>
                        </a:lnTo>
                        <a:lnTo>
                          <a:pt x="137" y="61"/>
                        </a:lnTo>
                        <a:lnTo>
                          <a:pt x="137" y="59"/>
                        </a:lnTo>
                        <a:lnTo>
                          <a:pt x="138" y="58"/>
                        </a:lnTo>
                        <a:lnTo>
                          <a:pt x="138" y="56"/>
                        </a:lnTo>
                        <a:lnTo>
                          <a:pt x="138" y="54"/>
                        </a:lnTo>
                        <a:lnTo>
                          <a:pt x="137" y="53"/>
                        </a:lnTo>
                        <a:lnTo>
                          <a:pt x="137" y="52"/>
                        </a:lnTo>
                        <a:lnTo>
                          <a:pt x="136" y="51"/>
                        </a:lnTo>
                        <a:lnTo>
                          <a:pt x="135" y="49"/>
                        </a:lnTo>
                        <a:lnTo>
                          <a:pt x="134" y="49"/>
                        </a:lnTo>
                        <a:lnTo>
                          <a:pt x="133" y="48"/>
                        </a:lnTo>
                        <a:lnTo>
                          <a:pt x="132" y="47"/>
                        </a:lnTo>
                        <a:lnTo>
                          <a:pt x="131" y="46"/>
                        </a:lnTo>
                        <a:lnTo>
                          <a:pt x="129" y="46"/>
                        </a:lnTo>
                        <a:lnTo>
                          <a:pt x="128" y="46"/>
                        </a:lnTo>
                        <a:lnTo>
                          <a:pt x="87" y="46"/>
                        </a:lnTo>
                        <a:lnTo>
                          <a:pt x="79" y="31"/>
                        </a:lnTo>
                        <a:lnTo>
                          <a:pt x="80" y="30"/>
                        </a:lnTo>
                        <a:lnTo>
                          <a:pt x="81" y="28"/>
                        </a:lnTo>
                        <a:lnTo>
                          <a:pt x="81" y="26"/>
                        </a:lnTo>
                        <a:lnTo>
                          <a:pt x="81" y="24"/>
                        </a:lnTo>
                        <a:lnTo>
                          <a:pt x="81" y="22"/>
                        </a:lnTo>
                        <a:lnTo>
                          <a:pt x="81" y="20"/>
                        </a:lnTo>
                        <a:lnTo>
                          <a:pt x="81" y="18"/>
                        </a:lnTo>
                        <a:lnTo>
                          <a:pt x="81" y="16"/>
                        </a:lnTo>
                        <a:lnTo>
                          <a:pt x="80" y="14"/>
                        </a:lnTo>
                        <a:lnTo>
                          <a:pt x="79" y="13"/>
                        </a:lnTo>
                        <a:lnTo>
                          <a:pt x="79" y="11"/>
                        </a:lnTo>
                        <a:lnTo>
                          <a:pt x="78" y="9"/>
                        </a:lnTo>
                        <a:lnTo>
                          <a:pt x="76" y="8"/>
                        </a:lnTo>
                        <a:lnTo>
                          <a:pt x="75" y="6"/>
                        </a:lnTo>
                        <a:lnTo>
                          <a:pt x="73" y="5"/>
                        </a:lnTo>
                        <a:lnTo>
                          <a:pt x="72" y="4"/>
                        </a:lnTo>
                        <a:lnTo>
                          <a:pt x="70" y="3"/>
                        </a:lnTo>
                        <a:lnTo>
                          <a:pt x="68" y="2"/>
                        </a:lnTo>
                        <a:lnTo>
                          <a:pt x="67" y="1"/>
                        </a:lnTo>
                        <a:lnTo>
                          <a:pt x="64" y="1"/>
                        </a:lnTo>
                        <a:lnTo>
                          <a:pt x="62" y="0"/>
                        </a:lnTo>
                        <a:lnTo>
                          <a:pt x="60" y="0"/>
                        </a:lnTo>
                        <a:lnTo>
                          <a:pt x="58" y="0"/>
                        </a:lnTo>
                        <a:lnTo>
                          <a:pt x="56" y="0"/>
                        </a:lnTo>
                        <a:lnTo>
                          <a:pt x="54" y="1"/>
                        </a:lnTo>
                        <a:lnTo>
                          <a:pt x="52" y="1"/>
                        </a:lnTo>
                        <a:lnTo>
                          <a:pt x="49" y="2"/>
                        </a:lnTo>
                        <a:lnTo>
                          <a:pt x="47" y="3"/>
                        </a:lnTo>
                        <a:lnTo>
                          <a:pt x="45" y="4"/>
                        </a:lnTo>
                        <a:lnTo>
                          <a:pt x="44" y="6"/>
                        </a:lnTo>
                        <a:lnTo>
                          <a:pt x="42" y="8"/>
                        </a:lnTo>
                        <a:lnTo>
                          <a:pt x="41" y="9"/>
                        </a:lnTo>
                        <a:lnTo>
                          <a:pt x="39" y="12"/>
                        </a:lnTo>
                        <a:lnTo>
                          <a:pt x="38" y="14"/>
                        </a:lnTo>
                        <a:lnTo>
                          <a:pt x="38" y="16"/>
                        </a:lnTo>
                      </a:path>
                    </a:pathLst>
                  </a:custGeom>
                  <a:solidFill>
                    <a:srgbClr val="F39FD1"/>
                  </a:solidFill>
                  <a:ln w="1270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18799" name="Freeform 79"/>
                <p:cNvSpPr>
                  <a:spLocks/>
                </p:cNvSpPr>
                <p:nvPr/>
              </p:nvSpPr>
              <p:spPr bwMode="auto">
                <a:xfrm>
                  <a:off x="2160" y="1586"/>
                  <a:ext cx="200" cy="291"/>
                </a:xfrm>
                <a:custGeom>
                  <a:avLst/>
                  <a:gdLst/>
                  <a:ahLst/>
                  <a:cxnLst>
                    <a:cxn ang="0">
                      <a:pos x="199" y="263"/>
                    </a:cxn>
                    <a:cxn ang="0">
                      <a:pos x="184" y="263"/>
                    </a:cxn>
                    <a:cxn ang="0">
                      <a:pos x="158" y="229"/>
                    </a:cxn>
                    <a:cxn ang="0">
                      <a:pos x="121" y="169"/>
                    </a:cxn>
                    <a:cxn ang="0">
                      <a:pos x="111" y="141"/>
                    </a:cxn>
                    <a:cxn ang="0">
                      <a:pos x="114" y="123"/>
                    </a:cxn>
                    <a:cxn ang="0">
                      <a:pos x="123" y="119"/>
                    </a:cxn>
                    <a:cxn ang="0">
                      <a:pos x="136" y="129"/>
                    </a:cxn>
                    <a:cxn ang="0">
                      <a:pos x="155" y="140"/>
                    </a:cxn>
                    <a:cxn ang="0">
                      <a:pos x="164" y="140"/>
                    </a:cxn>
                    <a:cxn ang="0">
                      <a:pos x="165" y="134"/>
                    </a:cxn>
                    <a:cxn ang="0">
                      <a:pos x="156" y="123"/>
                    </a:cxn>
                    <a:cxn ang="0">
                      <a:pos x="135" y="108"/>
                    </a:cxn>
                    <a:cxn ang="0">
                      <a:pos x="126" y="86"/>
                    </a:cxn>
                    <a:cxn ang="0">
                      <a:pos x="123" y="69"/>
                    </a:cxn>
                    <a:cxn ang="0">
                      <a:pos x="113" y="56"/>
                    </a:cxn>
                    <a:cxn ang="0">
                      <a:pos x="109" y="48"/>
                    </a:cxn>
                    <a:cxn ang="0">
                      <a:pos x="114" y="36"/>
                    </a:cxn>
                    <a:cxn ang="0">
                      <a:pos x="119" y="24"/>
                    </a:cxn>
                    <a:cxn ang="0">
                      <a:pos x="115" y="9"/>
                    </a:cxn>
                    <a:cxn ang="0">
                      <a:pos x="105" y="1"/>
                    </a:cxn>
                    <a:cxn ang="0">
                      <a:pos x="90" y="3"/>
                    </a:cxn>
                    <a:cxn ang="0">
                      <a:pos x="84" y="13"/>
                    </a:cxn>
                    <a:cxn ang="0">
                      <a:pos x="84" y="23"/>
                    </a:cxn>
                    <a:cxn ang="0">
                      <a:pos x="88" y="35"/>
                    </a:cxn>
                    <a:cxn ang="0">
                      <a:pos x="88" y="46"/>
                    </a:cxn>
                    <a:cxn ang="0">
                      <a:pos x="78" y="56"/>
                    </a:cxn>
                    <a:cxn ang="0">
                      <a:pos x="65" y="64"/>
                    </a:cxn>
                    <a:cxn ang="0">
                      <a:pos x="55" y="75"/>
                    </a:cxn>
                    <a:cxn ang="0">
                      <a:pos x="46" y="99"/>
                    </a:cxn>
                    <a:cxn ang="0">
                      <a:pos x="41" y="121"/>
                    </a:cxn>
                    <a:cxn ang="0">
                      <a:pos x="40" y="145"/>
                    </a:cxn>
                    <a:cxn ang="0">
                      <a:pos x="41" y="158"/>
                    </a:cxn>
                    <a:cxn ang="0">
                      <a:pos x="49" y="161"/>
                    </a:cxn>
                    <a:cxn ang="0">
                      <a:pos x="53" y="158"/>
                    </a:cxn>
                    <a:cxn ang="0">
                      <a:pos x="53" y="133"/>
                    </a:cxn>
                    <a:cxn ang="0">
                      <a:pos x="55" y="116"/>
                    </a:cxn>
                    <a:cxn ang="0">
                      <a:pos x="64" y="109"/>
                    </a:cxn>
                    <a:cxn ang="0">
                      <a:pos x="70" y="114"/>
                    </a:cxn>
                    <a:cxn ang="0">
                      <a:pos x="68" y="140"/>
                    </a:cxn>
                    <a:cxn ang="0">
                      <a:pos x="61" y="166"/>
                    </a:cxn>
                    <a:cxn ang="0">
                      <a:pos x="53" y="196"/>
                    </a:cxn>
                    <a:cxn ang="0">
                      <a:pos x="33" y="225"/>
                    </a:cxn>
                    <a:cxn ang="0">
                      <a:pos x="8" y="255"/>
                    </a:cxn>
                    <a:cxn ang="0">
                      <a:pos x="0" y="271"/>
                    </a:cxn>
                    <a:cxn ang="0">
                      <a:pos x="19" y="290"/>
                    </a:cxn>
                    <a:cxn ang="0">
                      <a:pos x="33" y="288"/>
                    </a:cxn>
                    <a:cxn ang="0">
                      <a:pos x="23" y="275"/>
                    </a:cxn>
                    <a:cxn ang="0">
                      <a:pos x="30" y="259"/>
                    </a:cxn>
                    <a:cxn ang="0">
                      <a:pos x="61" y="223"/>
                    </a:cxn>
                    <a:cxn ang="0">
                      <a:pos x="84" y="196"/>
                    </a:cxn>
                    <a:cxn ang="0">
                      <a:pos x="95" y="190"/>
                    </a:cxn>
                    <a:cxn ang="0">
                      <a:pos x="109" y="199"/>
                    </a:cxn>
                    <a:cxn ang="0">
                      <a:pos x="141" y="243"/>
                    </a:cxn>
                    <a:cxn ang="0">
                      <a:pos x="168" y="280"/>
                    </a:cxn>
                    <a:cxn ang="0">
                      <a:pos x="178" y="283"/>
                    </a:cxn>
                    <a:cxn ang="0">
                      <a:pos x="191" y="273"/>
                    </a:cxn>
                  </a:cxnLst>
                  <a:rect l="0" t="0" r="r" b="b"/>
                  <a:pathLst>
                    <a:path w="200" h="291">
                      <a:moveTo>
                        <a:pt x="198" y="268"/>
                      </a:moveTo>
                      <a:lnTo>
                        <a:pt x="199" y="263"/>
                      </a:lnTo>
                      <a:lnTo>
                        <a:pt x="191" y="264"/>
                      </a:lnTo>
                      <a:lnTo>
                        <a:pt x="184" y="263"/>
                      </a:lnTo>
                      <a:lnTo>
                        <a:pt x="174" y="255"/>
                      </a:lnTo>
                      <a:lnTo>
                        <a:pt x="158" y="229"/>
                      </a:lnTo>
                      <a:lnTo>
                        <a:pt x="134" y="190"/>
                      </a:lnTo>
                      <a:lnTo>
                        <a:pt x="121" y="169"/>
                      </a:lnTo>
                      <a:lnTo>
                        <a:pt x="113" y="151"/>
                      </a:lnTo>
                      <a:lnTo>
                        <a:pt x="111" y="141"/>
                      </a:lnTo>
                      <a:lnTo>
                        <a:pt x="111" y="130"/>
                      </a:lnTo>
                      <a:lnTo>
                        <a:pt x="114" y="123"/>
                      </a:lnTo>
                      <a:lnTo>
                        <a:pt x="119" y="119"/>
                      </a:lnTo>
                      <a:lnTo>
                        <a:pt x="123" y="119"/>
                      </a:lnTo>
                      <a:lnTo>
                        <a:pt x="128" y="121"/>
                      </a:lnTo>
                      <a:lnTo>
                        <a:pt x="136" y="129"/>
                      </a:lnTo>
                      <a:lnTo>
                        <a:pt x="148" y="136"/>
                      </a:lnTo>
                      <a:lnTo>
                        <a:pt x="155" y="140"/>
                      </a:lnTo>
                      <a:lnTo>
                        <a:pt x="160" y="141"/>
                      </a:lnTo>
                      <a:lnTo>
                        <a:pt x="164" y="140"/>
                      </a:lnTo>
                      <a:lnTo>
                        <a:pt x="166" y="136"/>
                      </a:lnTo>
                      <a:lnTo>
                        <a:pt x="165" y="134"/>
                      </a:lnTo>
                      <a:lnTo>
                        <a:pt x="164" y="130"/>
                      </a:lnTo>
                      <a:lnTo>
                        <a:pt x="156" y="123"/>
                      </a:lnTo>
                      <a:lnTo>
                        <a:pt x="143" y="114"/>
                      </a:lnTo>
                      <a:lnTo>
                        <a:pt x="135" y="108"/>
                      </a:lnTo>
                      <a:lnTo>
                        <a:pt x="130" y="99"/>
                      </a:lnTo>
                      <a:lnTo>
                        <a:pt x="126" y="86"/>
                      </a:lnTo>
                      <a:lnTo>
                        <a:pt x="125" y="74"/>
                      </a:lnTo>
                      <a:lnTo>
                        <a:pt x="123" y="69"/>
                      </a:lnTo>
                      <a:lnTo>
                        <a:pt x="119" y="63"/>
                      </a:lnTo>
                      <a:lnTo>
                        <a:pt x="113" y="56"/>
                      </a:lnTo>
                      <a:lnTo>
                        <a:pt x="109" y="53"/>
                      </a:lnTo>
                      <a:lnTo>
                        <a:pt x="109" y="48"/>
                      </a:lnTo>
                      <a:lnTo>
                        <a:pt x="111" y="40"/>
                      </a:lnTo>
                      <a:lnTo>
                        <a:pt x="114" y="36"/>
                      </a:lnTo>
                      <a:lnTo>
                        <a:pt x="116" y="31"/>
                      </a:lnTo>
                      <a:lnTo>
                        <a:pt x="119" y="24"/>
                      </a:lnTo>
                      <a:lnTo>
                        <a:pt x="116" y="15"/>
                      </a:lnTo>
                      <a:lnTo>
                        <a:pt x="115" y="9"/>
                      </a:lnTo>
                      <a:lnTo>
                        <a:pt x="111" y="4"/>
                      </a:lnTo>
                      <a:lnTo>
                        <a:pt x="105" y="1"/>
                      </a:lnTo>
                      <a:lnTo>
                        <a:pt x="96" y="0"/>
                      </a:lnTo>
                      <a:lnTo>
                        <a:pt x="90" y="3"/>
                      </a:lnTo>
                      <a:lnTo>
                        <a:pt x="86" y="6"/>
                      </a:lnTo>
                      <a:lnTo>
                        <a:pt x="84" y="13"/>
                      </a:lnTo>
                      <a:lnTo>
                        <a:pt x="83" y="18"/>
                      </a:lnTo>
                      <a:lnTo>
                        <a:pt x="84" y="23"/>
                      </a:lnTo>
                      <a:lnTo>
                        <a:pt x="86" y="30"/>
                      </a:lnTo>
                      <a:lnTo>
                        <a:pt x="88" y="35"/>
                      </a:lnTo>
                      <a:lnTo>
                        <a:pt x="89" y="40"/>
                      </a:lnTo>
                      <a:lnTo>
                        <a:pt x="88" y="46"/>
                      </a:lnTo>
                      <a:lnTo>
                        <a:pt x="84" y="51"/>
                      </a:lnTo>
                      <a:lnTo>
                        <a:pt x="78" y="56"/>
                      </a:lnTo>
                      <a:lnTo>
                        <a:pt x="70" y="60"/>
                      </a:lnTo>
                      <a:lnTo>
                        <a:pt x="65" y="64"/>
                      </a:lnTo>
                      <a:lnTo>
                        <a:pt x="60" y="69"/>
                      </a:lnTo>
                      <a:lnTo>
                        <a:pt x="55" y="75"/>
                      </a:lnTo>
                      <a:lnTo>
                        <a:pt x="50" y="86"/>
                      </a:lnTo>
                      <a:lnTo>
                        <a:pt x="46" y="99"/>
                      </a:lnTo>
                      <a:lnTo>
                        <a:pt x="43" y="109"/>
                      </a:lnTo>
                      <a:lnTo>
                        <a:pt x="41" y="121"/>
                      </a:lnTo>
                      <a:lnTo>
                        <a:pt x="40" y="136"/>
                      </a:lnTo>
                      <a:lnTo>
                        <a:pt x="40" y="145"/>
                      </a:lnTo>
                      <a:lnTo>
                        <a:pt x="40" y="153"/>
                      </a:lnTo>
                      <a:lnTo>
                        <a:pt x="41" y="158"/>
                      </a:lnTo>
                      <a:lnTo>
                        <a:pt x="44" y="160"/>
                      </a:lnTo>
                      <a:lnTo>
                        <a:pt x="49" y="161"/>
                      </a:lnTo>
                      <a:lnTo>
                        <a:pt x="51" y="160"/>
                      </a:lnTo>
                      <a:lnTo>
                        <a:pt x="53" y="158"/>
                      </a:lnTo>
                      <a:lnTo>
                        <a:pt x="53" y="148"/>
                      </a:lnTo>
                      <a:lnTo>
                        <a:pt x="53" y="133"/>
                      </a:lnTo>
                      <a:lnTo>
                        <a:pt x="54" y="123"/>
                      </a:lnTo>
                      <a:lnTo>
                        <a:pt x="55" y="116"/>
                      </a:lnTo>
                      <a:lnTo>
                        <a:pt x="59" y="110"/>
                      </a:lnTo>
                      <a:lnTo>
                        <a:pt x="64" y="109"/>
                      </a:lnTo>
                      <a:lnTo>
                        <a:pt x="69" y="110"/>
                      </a:lnTo>
                      <a:lnTo>
                        <a:pt x="70" y="114"/>
                      </a:lnTo>
                      <a:lnTo>
                        <a:pt x="69" y="125"/>
                      </a:lnTo>
                      <a:lnTo>
                        <a:pt x="68" y="140"/>
                      </a:lnTo>
                      <a:lnTo>
                        <a:pt x="65" y="154"/>
                      </a:lnTo>
                      <a:lnTo>
                        <a:pt x="61" y="166"/>
                      </a:lnTo>
                      <a:lnTo>
                        <a:pt x="58" y="183"/>
                      </a:lnTo>
                      <a:lnTo>
                        <a:pt x="53" y="196"/>
                      </a:lnTo>
                      <a:lnTo>
                        <a:pt x="41" y="214"/>
                      </a:lnTo>
                      <a:lnTo>
                        <a:pt x="33" y="225"/>
                      </a:lnTo>
                      <a:lnTo>
                        <a:pt x="18" y="243"/>
                      </a:lnTo>
                      <a:lnTo>
                        <a:pt x="8" y="255"/>
                      </a:lnTo>
                      <a:lnTo>
                        <a:pt x="0" y="266"/>
                      </a:lnTo>
                      <a:lnTo>
                        <a:pt x="0" y="271"/>
                      </a:lnTo>
                      <a:lnTo>
                        <a:pt x="8" y="280"/>
                      </a:lnTo>
                      <a:lnTo>
                        <a:pt x="19" y="290"/>
                      </a:lnTo>
                      <a:lnTo>
                        <a:pt x="30" y="290"/>
                      </a:lnTo>
                      <a:lnTo>
                        <a:pt x="33" y="288"/>
                      </a:lnTo>
                      <a:lnTo>
                        <a:pt x="28" y="281"/>
                      </a:lnTo>
                      <a:lnTo>
                        <a:pt x="23" y="275"/>
                      </a:lnTo>
                      <a:lnTo>
                        <a:pt x="23" y="270"/>
                      </a:lnTo>
                      <a:lnTo>
                        <a:pt x="30" y="259"/>
                      </a:lnTo>
                      <a:lnTo>
                        <a:pt x="43" y="246"/>
                      </a:lnTo>
                      <a:lnTo>
                        <a:pt x="61" y="223"/>
                      </a:lnTo>
                      <a:lnTo>
                        <a:pt x="78" y="203"/>
                      </a:lnTo>
                      <a:lnTo>
                        <a:pt x="84" y="196"/>
                      </a:lnTo>
                      <a:lnTo>
                        <a:pt x="88" y="191"/>
                      </a:lnTo>
                      <a:lnTo>
                        <a:pt x="95" y="190"/>
                      </a:lnTo>
                      <a:lnTo>
                        <a:pt x="101" y="194"/>
                      </a:lnTo>
                      <a:lnTo>
                        <a:pt x="109" y="199"/>
                      </a:lnTo>
                      <a:lnTo>
                        <a:pt x="124" y="219"/>
                      </a:lnTo>
                      <a:lnTo>
                        <a:pt x="141" y="243"/>
                      </a:lnTo>
                      <a:lnTo>
                        <a:pt x="158" y="266"/>
                      </a:lnTo>
                      <a:lnTo>
                        <a:pt x="168" y="280"/>
                      </a:lnTo>
                      <a:lnTo>
                        <a:pt x="171" y="283"/>
                      </a:lnTo>
                      <a:lnTo>
                        <a:pt x="178" y="283"/>
                      </a:lnTo>
                      <a:lnTo>
                        <a:pt x="184" y="278"/>
                      </a:lnTo>
                      <a:lnTo>
                        <a:pt x="191" y="273"/>
                      </a:lnTo>
                      <a:lnTo>
                        <a:pt x="198" y="268"/>
                      </a:lnTo>
                    </a:path>
                  </a:pathLst>
                </a:custGeom>
                <a:solidFill>
                  <a:srgbClr val="CECECE"/>
                </a:solidFill>
                <a:ln w="25400" cap="rnd" cmpd="sng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7" name="Group 80"/>
                <p:cNvGrpSpPr>
                  <a:grpSpLocks/>
                </p:cNvGrpSpPr>
                <p:nvPr/>
              </p:nvGrpSpPr>
              <p:grpSpPr bwMode="auto">
                <a:xfrm>
                  <a:off x="1597" y="1576"/>
                  <a:ext cx="259" cy="310"/>
                  <a:chOff x="1597" y="1576"/>
                  <a:chExt cx="259" cy="310"/>
                </a:xfrm>
              </p:grpSpPr>
              <p:grpSp>
                <p:nvGrpSpPr>
                  <p:cNvPr id="18" name="Group 81"/>
                  <p:cNvGrpSpPr>
                    <a:grpSpLocks/>
                  </p:cNvGrpSpPr>
                  <p:nvPr/>
                </p:nvGrpSpPr>
                <p:grpSpPr bwMode="auto">
                  <a:xfrm>
                    <a:off x="1597" y="1576"/>
                    <a:ext cx="259" cy="310"/>
                    <a:chOff x="1597" y="1576"/>
                    <a:chExt cx="259" cy="310"/>
                  </a:xfrm>
                </p:grpSpPr>
                <p:sp>
                  <p:nvSpPr>
                    <p:cNvPr id="2718802" name="AutoShape 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97" y="1626"/>
                      <a:ext cx="259" cy="260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18803" name="AutoShape 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60" y="1576"/>
                      <a:ext cx="196" cy="46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718804" name="Oval 84"/>
                  <p:cNvSpPr>
                    <a:spLocks noChangeArrowheads="1"/>
                  </p:cNvSpPr>
                  <p:nvPr/>
                </p:nvSpPr>
                <p:spPr bwMode="auto">
                  <a:xfrm>
                    <a:off x="1679" y="1602"/>
                    <a:ext cx="27" cy="8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18805" name="AutoShape 85"/>
                  <p:cNvSpPr>
                    <a:spLocks noChangeArrowheads="1"/>
                  </p:cNvSpPr>
                  <p:nvPr/>
                </p:nvSpPr>
                <p:spPr bwMode="auto">
                  <a:xfrm>
                    <a:off x="1628" y="1750"/>
                    <a:ext cx="137" cy="55"/>
                  </a:xfrm>
                  <a:prstGeom prst="octagon">
                    <a:avLst>
                      <a:gd name="adj" fmla="val 29282"/>
                    </a:avLst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9" name="Group 86"/>
            <p:cNvGrpSpPr>
              <a:grpSpLocks/>
            </p:cNvGrpSpPr>
            <p:nvPr/>
          </p:nvGrpSpPr>
          <p:grpSpPr bwMode="auto">
            <a:xfrm>
              <a:off x="1581150" y="1239838"/>
              <a:ext cx="7115175" cy="1268412"/>
              <a:chOff x="996" y="781"/>
              <a:chExt cx="4482" cy="799"/>
            </a:xfrm>
          </p:grpSpPr>
          <p:sp>
            <p:nvSpPr>
              <p:cNvPr id="2718807" name="Rectangle 87"/>
              <p:cNvSpPr>
                <a:spLocks noChangeArrowheads="1"/>
              </p:cNvSpPr>
              <p:nvPr/>
            </p:nvSpPr>
            <p:spPr bwMode="auto">
              <a:xfrm>
                <a:off x="4026" y="787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12</a:t>
                </a:r>
              </a:p>
            </p:txBody>
          </p:sp>
          <p:sp>
            <p:nvSpPr>
              <p:cNvPr id="2718808" name="Rectangle 88"/>
              <p:cNvSpPr>
                <a:spLocks noChangeArrowheads="1"/>
              </p:cNvSpPr>
              <p:nvPr/>
            </p:nvSpPr>
            <p:spPr bwMode="auto">
              <a:xfrm>
                <a:off x="4905" y="781"/>
                <a:ext cx="573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2 AM</a:t>
                </a:r>
              </a:p>
            </p:txBody>
          </p:sp>
          <p:sp>
            <p:nvSpPr>
              <p:cNvPr id="2718809" name="Rectangle 89"/>
              <p:cNvSpPr>
                <a:spLocks noChangeArrowheads="1"/>
              </p:cNvSpPr>
              <p:nvPr/>
            </p:nvSpPr>
            <p:spPr bwMode="auto">
              <a:xfrm>
                <a:off x="996" y="791"/>
                <a:ext cx="562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 dirty="0">
                    <a:solidFill>
                      <a:schemeClr val="tx1"/>
                    </a:solidFill>
                    <a:latin typeface="FranklinGothic" charset="0"/>
                  </a:rPr>
                  <a:t>6 PM</a:t>
                </a:r>
              </a:p>
            </p:txBody>
          </p:sp>
          <p:sp>
            <p:nvSpPr>
              <p:cNvPr id="2718810" name="Line 90"/>
              <p:cNvSpPr>
                <a:spLocks noChangeShapeType="1"/>
              </p:cNvSpPr>
              <p:nvPr/>
            </p:nvSpPr>
            <p:spPr bwMode="auto">
              <a:xfrm>
                <a:off x="1181" y="1015"/>
                <a:ext cx="0" cy="15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811" name="Rectangle 91"/>
              <p:cNvSpPr>
                <a:spLocks noChangeArrowheads="1"/>
              </p:cNvSpPr>
              <p:nvPr/>
            </p:nvSpPr>
            <p:spPr bwMode="auto">
              <a:xfrm>
                <a:off x="1604" y="804"/>
                <a:ext cx="221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 dirty="0">
                    <a:solidFill>
                      <a:schemeClr val="tx1"/>
                    </a:solidFill>
                    <a:latin typeface="FranklinGothic" charset="0"/>
                  </a:rPr>
                  <a:t>7</a:t>
                </a:r>
              </a:p>
            </p:txBody>
          </p:sp>
          <p:sp>
            <p:nvSpPr>
              <p:cNvPr id="2718812" name="Rectangle 92"/>
              <p:cNvSpPr>
                <a:spLocks noChangeArrowheads="1"/>
              </p:cNvSpPr>
              <p:nvPr/>
            </p:nvSpPr>
            <p:spPr bwMode="auto">
              <a:xfrm>
                <a:off x="2092" y="798"/>
                <a:ext cx="221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8</a:t>
                </a:r>
              </a:p>
            </p:txBody>
          </p:sp>
          <p:sp>
            <p:nvSpPr>
              <p:cNvPr id="2718813" name="Rectangle 93"/>
              <p:cNvSpPr>
                <a:spLocks noChangeArrowheads="1"/>
              </p:cNvSpPr>
              <p:nvPr/>
            </p:nvSpPr>
            <p:spPr bwMode="auto">
              <a:xfrm>
                <a:off x="2604" y="815"/>
                <a:ext cx="221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 dirty="0">
                    <a:solidFill>
                      <a:schemeClr val="tx1"/>
                    </a:solidFill>
                    <a:latin typeface="FranklinGothic" charset="0"/>
                  </a:rPr>
                  <a:t>9</a:t>
                </a:r>
              </a:p>
            </p:txBody>
          </p:sp>
          <p:sp>
            <p:nvSpPr>
              <p:cNvPr id="2718814" name="Rectangle 94"/>
              <p:cNvSpPr>
                <a:spLocks noChangeArrowheads="1"/>
              </p:cNvSpPr>
              <p:nvPr/>
            </p:nvSpPr>
            <p:spPr bwMode="auto">
              <a:xfrm>
                <a:off x="3065" y="806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10</a:t>
                </a:r>
              </a:p>
            </p:txBody>
          </p:sp>
          <p:sp>
            <p:nvSpPr>
              <p:cNvPr id="2718815" name="Rectangle 95"/>
              <p:cNvSpPr>
                <a:spLocks noChangeArrowheads="1"/>
              </p:cNvSpPr>
              <p:nvPr/>
            </p:nvSpPr>
            <p:spPr bwMode="auto">
              <a:xfrm>
                <a:off x="3570" y="804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11</a:t>
                </a:r>
              </a:p>
            </p:txBody>
          </p:sp>
          <p:sp>
            <p:nvSpPr>
              <p:cNvPr id="2718816" name="Rectangle 96"/>
              <p:cNvSpPr>
                <a:spLocks noChangeArrowheads="1"/>
              </p:cNvSpPr>
              <p:nvPr/>
            </p:nvSpPr>
            <p:spPr bwMode="auto">
              <a:xfrm>
                <a:off x="4591" y="797"/>
                <a:ext cx="221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1</a:t>
                </a:r>
              </a:p>
            </p:txBody>
          </p:sp>
          <p:sp>
            <p:nvSpPr>
              <p:cNvPr id="2718817" name="Line 97"/>
              <p:cNvSpPr>
                <a:spLocks noChangeShapeType="1"/>
              </p:cNvSpPr>
              <p:nvPr/>
            </p:nvSpPr>
            <p:spPr bwMode="auto">
              <a:xfrm>
                <a:off x="1188" y="1108"/>
                <a:ext cx="401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818" name="Rectangle 98"/>
              <p:cNvSpPr>
                <a:spLocks noChangeArrowheads="1"/>
              </p:cNvSpPr>
              <p:nvPr/>
            </p:nvSpPr>
            <p:spPr bwMode="auto">
              <a:xfrm>
                <a:off x="3512" y="1202"/>
                <a:ext cx="541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i="1">
                    <a:solidFill>
                      <a:schemeClr val="tx1"/>
                    </a:solidFill>
                    <a:latin typeface="FranklinGothic" charset="0"/>
                  </a:rPr>
                  <a:t>Time</a:t>
                </a:r>
              </a:p>
            </p:txBody>
          </p:sp>
          <p:sp>
            <p:nvSpPr>
              <p:cNvPr id="2718819" name="Line 99"/>
              <p:cNvSpPr>
                <a:spLocks noChangeShapeType="1"/>
              </p:cNvSpPr>
              <p:nvPr/>
            </p:nvSpPr>
            <p:spPr bwMode="auto">
              <a:xfrm flipH="1">
                <a:off x="1675" y="1181"/>
                <a:ext cx="17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820" name="Line 100"/>
              <p:cNvSpPr>
                <a:spLocks noChangeShapeType="1"/>
              </p:cNvSpPr>
              <p:nvPr/>
            </p:nvSpPr>
            <p:spPr bwMode="auto">
              <a:xfrm flipH="1">
                <a:off x="1928" y="1181"/>
                <a:ext cx="17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821" name="Line 101"/>
              <p:cNvSpPr>
                <a:spLocks noChangeShapeType="1"/>
              </p:cNvSpPr>
              <p:nvPr/>
            </p:nvSpPr>
            <p:spPr bwMode="auto">
              <a:xfrm flipH="1">
                <a:off x="2180" y="1181"/>
                <a:ext cx="17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822" name="Line 102"/>
              <p:cNvSpPr>
                <a:spLocks noChangeShapeType="1"/>
              </p:cNvSpPr>
              <p:nvPr/>
            </p:nvSpPr>
            <p:spPr bwMode="auto">
              <a:xfrm>
                <a:off x="1691" y="1253"/>
                <a:ext cx="23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823" name="Line 103"/>
              <p:cNvSpPr>
                <a:spLocks noChangeShapeType="1"/>
              </p:cNvSpPr>
              <p:nvPr/>
            </p:nvSpPr>
            <p:spPr bwMode="auto">
              <a:xfrm flipH="1">
                <a:off x="1928" y="1181"/>
                <a:ext cx="17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824" name="Line 104"/>
              <p:cNvSpPr>
                <a:spLocks noChangeShapeType="1"/>
              </p:cNvSpPr>
              <p:nvPr/>
            </p:nvSpPr>
            <p:spPr bwMode="auto">
              <a:xfrm flipH="1">
                <a:off x="2180" y="1181"/>
                <a:ext cx="17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825" name="Rectangle 105"/>
              <p:cNvSpPr>
                <a:spLocks noChangeArrowheads="1"/>
              </p:cNvSpPr>
              <p:nvPr/>
            </p:nvSpPr>
            <p:spPr bwMode="auto">
              <a:xfrm>
                <a:off x="2159" y="128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18826" name="Line 106"/>
              <p:cNvSpPr>
                <a:spLocks noChangeShapeType="1"/>
              </p:cNvSpPr>
              <p:nvPr/>
            </p:nvSpPr>
            <p:spPr bwMode="auto">
              <a:xfrm flipH="1">
                <a:off x="2432" y="1181"/>
                <a:ext cx="17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827" name="Line 107"/>
              <p:cNvSpPr>
                <a:spLocks noChangeShapeType="1"/>
              </p:cNvSpPr>
              <p:nvPr/>
            </p:nvSpPr>
            <p:spPr bwMode="auto">
              <a:xfrm>
                <a:off x="1942" y="1253"/>
                <a:ext cx="23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828" name="Line 108"/>
              <p:cNvSpPr>
                <a:spLocks noChangeShapeType="1"/>
              </p:cNvSpPr>
              <p:nvPr/>
            </p:nvSpPr>
            <p:spPr bwMode="auto">
              <a:xfrm flipH="1">
                <a:off x="2180" y="1181"/>
                <a:ext cx="17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829" name="Line 109"/>
              <p:cNvSpPr>
                <a:spLocks noChangeShapeType="1"/>
              </p:cNvSpPr>
              <p:nvPr/>
            </p:nvSpPr>
            <p:spPr bwMode="auto">
              <a:xfrm flipH="1">
                <a:off x="2432" y="1181"/>
                <a:ext cx="17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830" name="Line 110"/>
              <p:cNvSpPr>
                <a:spLocks noChangeShapeType="1"/>
              </p:cNvSpPr>
              <p:nvPr/>
            </p:nvSpPr>
            <p:spPr bwMode="auto">
              <a:xfrm>
                <a:off x="2195" y="1253"/>
                <a:ext cx="23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831" name="Line 111"/>
              <p:cNvSpPr>
                <a:spLocks noChangeShapeType="1"/>
              </p:cNvSpPr>
              <p:nvPr/>
            </p:nvSpPr>
            <p:spPr bwMode="auto">
              <a:xfrm>
                <a:off x="1694" y="1208"/>
                <a:ext cx="224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832" name="Line 112"/>
              <p:cNvSpPr>
                <a:spLocks noChangeShapeType="1"/>
              </p:cNvSpPr>
              <p:nvPr/>
            </p:nvSpPr>
            <p:spPr bwMode="auto">
              <a:xfrm>
                <a:off x="1948" y="1208"/>
                <a:ext cx="224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833" name="Line 113"/>
              <p:cNvSpPr>
                <a:spLocks noChangeShapeType="1"/>
              </p:cNvSpPr>
              <p:nvPr/>
            </p:nvSpPr>
            <p:spPr bwMode="auto">
              <a:xfrm>
                <a:off x="1188" y="1208"/>
                <a:ext cx="226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834" name="Rectangle 114"/>
              <p:cNvSpPr>
                <a:spLocks noChangeArrowheads="1"/>
              </p:cNvSpPr>
              <p:nvPr/>
            </p:nvSpPr>
            <p:spPr bwMode="auto">
              <a:xfrm>
                <a:off x="1160" y="128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18835" name="Rectangle 115"/>
              <p:cNvSpPr>
                <a:spLocks noChangeArrowheads="1"/>
              </p:cNvSpPr>
              <p:nvPr/>
            </p:nvSpPr>
            <p:spPr bwMode="auto">
              <a:xfrm>
                <a:off x="1387" y="128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18836" name="Line 116"/>
              <p:cNvSpPr>
                <a:spLocks noChangeShapeType="1"/>
              </p:cNvSpPr>
              <p:nvPr/>
            </p:nvSpPr>
            <p:spPr bwMode="auto">
              <a:xfrm>
                <a:off x="1437" y="1253"/>
                <a:ext cx="23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837" name="Rectangle 117"/>
              <p:cNvSpPr>
                <a:spLocks noChangeArrowheads="1"/>
              </p:cNvSpPr>
              <p:nvPr/>
            </p:nvSpPr>
            <p:spPr bwMode="auto">
              <a:xfrm>
                <a:off x="1907" y="128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18838" name="Rectangle 118"/>
              <p:cNvSpPr>
                <a:spLocks noChangeArrowheads="1"/>
              </p:cNvSpPr>
              <p:nvPr/>
            </p:nvSpPr>
            <p:spPr bwMode="auto">
              <a:xfrm>
                <a:off x="1649" y="128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18839" name="Line 119"/>
              <p:cNvSpPr>
                <a:spLocks noChangeShapeType="1"/>
              </p:cNvSpPr>
              <p:nvPr/>
            </p:nvSpPr>
            <p:spPr bwMode="auto">
              <a:xfrm>
                <a:off x="1697" y="1303"/>
                <a:ext cx="220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840" name="Line 120"/>
              <p:cNvSpPr>
                <a:spLocks noChangeShapeType="1"/>
              </p:cNvSpPr>
              <p:nvPr/>
            </p:nvSpPr>
            <p:spPr bwMode="auto">
              <a:xfrm>
                <a:off x="1948" y="1347"/>
                <a:ext cx="222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841" name="Line 121"/>
              <p:cNvSpPr>
                <a:spLocks noChangeShapeType="1"/>
              </p:cNvSpPr>
              <p:nvPr/>
            </p:nvSpPr>
            <p:spPr bwMode="auto">
              <a:xfrm>
                <a:off x="1948" y="1304"/>
                <a:ext cx="222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842" name="Line 122"/>
              <p:cNvSpPr>
                <a:spLocks noChangeShapeType="1"/>
              </p:cNvSpPr>
              <p:nvPr/>
            </p:nvSpPr>
            <p:spPr bwMode="auto">
              <a:xfrm>
                <a:off x="2201" y="1303"/>
                <a:ext cx="222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843" name="Line 123"/>
              <p:cNvSpPr>
                <a:spLocks noChangeShapeType="1"/>
              </p:cNvSpPr>
              <p:nvPr/>
            </p:nvSpPr>
            <p:spPr bwMode="auto">
              <a:xfrm>
                <a:off x="2200" y="1347"/>
                <a:ext cx="223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844" name="Line 124"/>
              <p:cNvSpPr>
                <a:spLocks noChangeShapeType="1"/>
              </p:cNvSpPr>
              <p:nvPr/>
            </p:nvSpPr>
            <p:spPr bwMode="auto">
              <a:xfrm>
                <a:off x="2454" y="1303"/>
                <a:ext cx="222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845" name="Line 125"/>
              <p:cNvSpPr>
                <a:spLocks noChangeShapeType="1"/>
              </p:cNvSpPr>
              <p:nvPr/>
            </p:nvSpPr>
            <p:spPr bwMode="auto">
              <a:xfrm>
                <a:off x="2452" y="1347"/>
                <a:ext cx="224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846" name="Line 126"/>
              <p:cNvSpPr>
                <a:spLocks noChangeShapeType="1"/>
              </p:cNvSpPr>
              <p:nvPr/>
            </p:nvSpPr>
            <p:spPr bwMode="auto">
              <a:xfrm>
                <a:off x="2706" y="1347"/>
                <a:ext cx="222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847" name="Line 127"/>
              <p:cNvSpPr>
                <a:spLocks noChangeShapeType="1"/>
              </p:cNvSpPr>
              <p:nvPr/>
            </p:nvSpPr>
            <p:spPr bwMode="auto">
              <a:xfrm>
                <a:off x="1442" y="1208"/>
                <a:ext cx="225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848" name="Rectangle 128"/>
              <p:cNvSpPr>
                <a:spLocks noChangeArrowheads="1"/>
              </p:cNvSpPr>
              <p:nvPr/>
            </p:nvSpPr>
            <p:spPr bwMode="auto">
              <a:xfrm>
                <a:off x="2402" y="1294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18849" name="Rectangle 129"/>
              <p:cNvSpPr>
                <a:spLocks noChangeArrowheads="1"/>
              </p:cNvSpPr>
              <p:nvPr/>
            </p:nvSpPr>
            <p:spPr bwMode="auto">
              <a:xfrm>
                <a:off x="2655" y="1294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18850" name="Line 130"/>
              <p:cNvSpPr>
                <a:spLocks noChangeShapeType="1"/>
              </p:cNvSpPr>
              <p:nvPr/>
            </p:nvSpPr>
            <p:spPr bwMode="auto">
              <a:xfrm flipH="1">
                <a:off x="2432" y="1181"/>
                <a:ext cx="17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851" name="Line 131"/>
              <p:cNvSpPr>
                <a:spLocks noChangeShapeType="1"/>
              </p:cNvSpPr>
              <p:nvPr/>
            </p:nvSpPr>
            <p:spPr bwMode="auto">
              <a:xfrm>
                <a:off x="1430" y="118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852" name="Line 132"/>
              <p:cNvSpPr>
                <a:spLocks noChangeShapeType="1"/>
              </p:cNvSpPr>
              <p:nvPr/>
            </p:nvSpPr>
            <p:spPr bwMode="auto">
              <a:xfrm>
                <a:off x="1684" y="118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853" name="Line 133"/>
              <p:cNvSpPr>
                <a:spLocks noChangeShapeType="1"/>
              </p:cNvSpPr>
              <p:nvPr/>
            </p:nvSpPr>
            <p:spPr bwMode="auto">
              <a:xfrm>
                <a:off x="1936" y="118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854" name="Line 134"/>
              <p:cNvSpPr>
                <a:spLocks noChangeShapeType="1"/>
              </p:cNvSpPr>
              <p:nvPr/>
            </p:nvSpPr>
            <p:spPr bwMode="auto">
              <a:xfrm>
                <a:off x="2188" y="118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855" name="Line 135"/>
              <p:cNvSpPr>
                <a:spLocks noChangeShapeType="1"/>
              </p:cNvSpPr>
              <p:nvPr/>
            </p:nvSpPr>
            <p:spPr bwMode="auto">
              <a:xfrm flipH="1">
                <a:off x="2684" y="1181"/>
                <a:ext cx="17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856" name="Line 136"/>
              <p:cNvSpPr>
                <a:spLocks noChangeShapeType="1"/>
              </p:cNvSpPr>
              <p:nvPr/>
            </p:nvSpPr>
            <p:spPr bwMode="auto">
              <a:xfrm flipH="1">
                <a:off x="2938" y="1181"/>
                <a:ext cx="17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38" name="Slide Number Placeholder 13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1B89B9-A634-43DB-BA68-EB47C349C293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40474189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8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87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87900" y="1227138"/>
            <a:ext cx="4051300" cy="4672561"/>
          </a:xfrm>
          <a:noFill/>
          <a:ln/>
        </p:spPr>
        <p:txBody>
          <a:bodyPr/>
          <a:lstStyle/>
          <a:p>
            <a:r>
              <a:rPr lang="en-US" sz="2200" dirty="0"/>
              <a:t>Pipelining doesn’t help </a:t>
            </a:r>
            <a:r>
              <a:rPr lang="en-US" sz="2200" u="sng" dirty="0">
                <a:solidFill>
                  <a:schemeClr val="accent1"/>
                </a:solidFill>
              </a:rPr>
              <a:t>latency</a:t>
            </a:r>
            <a:r>
              <a:rPr lang="en-US" sz="2200" dirty="0"/>
              <a:t> of single task, it helps </a:t>
            </a:r>
            <a:r>
              <a:rPr lang="en-US" sz="2200" u="sng" dirty="0">
                <a:solidFill>
                  <a:schemeClr val="accent1"/>
                </a:solidFill>
              </a:rPr>
              <a:t>throughput</a:t>
            </a:r>
            <a:r>
              <a:rPr lang="en-US" sz="2200" dirty="0"/>
              <a:t> of entire workload</a:t>
            </a:r>
          </a:p>
          <a:p>
            <a:r>
              <a:rPr lang="en-US" sz="2200" u="sng" dirty="0">
                <a:solidFill>
                  <a:schemeClr val="accent1"/>
                </a:solidFill>
              </a:rPr>
              <a:t>Multiple</a:t>
            </a:r>
            <a:r>
              <a:rPr lang="en-US" sz="2200" dirty="0"/>
              <a:t> tasks operating simultaneously using different resources</a:t>
            </a:r>
          </a:p>
          <a:p>
            <a:r>
              <a:rPr lang="en-US" sz="2200" dirty="0"/>
              <a:t>Potential speedup = </a:t>
            </a:r>
            <a:r>
              <a:rPr lang="en-US" sz="2200" u="sng" dirty="0">
                <a:solidFill>
                  <a:schemeClr val="accent1"/>
                </a:solidFill>
              </a:rPr>
              <a:t>Number </a:t>
            </a:r>
            <a:r>
              <a:rPr lang="en-US" sz="2200" u="sng" dirty="0" smtClean="0">
                <a:solidFill>
                  <a:schemeClr val="accent1"/>
                </a:solidFill>
              </a:rPr>
              <a:t>of pipe </a:t>
            </a:r>
            <a:r>
              <a:rPr lang="en-US" sz="2200" u="sng" dirty="0">
                <a:solidFill>
                  <a:schemeClr val="accent1"/>
                </a:solidFill>
              </a:rPr>
              <a:t>stages</a:t>
            </a:r>
            <a:endParaRPr lang="en-US" sz="2200" dirty="0"/>
          </a:p>
          <a:p>
            <a:r>
              <a:rPr lang="en-US" sz="2200" dirty="0"/>
              <a:t>Time to “</a:t>
            </a:r>
            <a:r>
              <a:rPr lang="en-US" sz="2200" u="sng" dirty="0">
                <a:solidFill>
                  <a:schemeClr val="accent1"/>
                </a:solidFill>
              </a:rPr>
              <a:t>fill</a:t>
            </a:r>
            <a:r>
              <a:rPr lang="en-US" sz="2200" dirty="0"/>
              <a:t>” pipeline and time to “</a:t>
            </a:r>
            <a:r>
              <a:rPr lang="en-US" sz="2200" u="sng" dirty="0">
                <a:solidFill>
                  <a:schemeClr val="accent1"/>
                </a:solidFill>
              </a:rPr>
              <a:t>drain</a:t>
            </a:r>
            <a:r>
              <a:rPr lang="en-US" sz="2200" dirty="0"/>
              <a:t>” it reduces speedup:</a:t>
            </a:r>
            <a:br>
              <a:rPr lang="en-US" sz="2200" dirty="0"/>
            </a:br>
            <a:r>
              <a:rPr lang="en-US" sz="2200" dirty="0" smtClean="0"/>
              <a:t>2.3x vs. 4x </a:t>
            </a:r>
            <a:r>
              <a:rPr lang="en-US" sz="2200" dirty="0"/>
              <a:t>in this example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31788" y="1219201"/>
            <a:ext cx="4316412" cy="4038599"/>
            <a:chOff x="209" y="707"/>
            <a:chExt cx="2919" cy="2753"/>
          </a:xfrm>
        </p:grpSpPr>
        <p:sp>
          <p:nvSpPr>
            <p:cNvPr id="2722821" name="Rectangle 5"/>
            <p:cNvSpPr>
              <a:spLocks noChangeArrowheads="1"/>
            </p:cNvSpPr>
            <p:nvPr/>
          </p:nvSpPr>
          <p:spPr bwMode="auto">
            <a:xfrm>
              <a:off x="576" y="707"/>
              <a:ext cx="56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6 PM</a:t>
              </a:r>
            </a:p>
          </p:txBody>
        </p:sp>
        <p:sp>
          <p:nvSpPr>
            <p:cNvPr id="2722822" name="Line 6"/>
            <p:cNvSpPr>
              <a:spLocks noChangeShapeType="1"/>
            </p:cNvSpPr>
            <p:nvPr/>
          </p:nvSpPr>
          <p:spPr bwMode="auto">
            <a:xfrm>
              <a:off x="936" y="1080"/>
              <a:ext cx="2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2823" name="Line 7"/>
            <p:cNvSpPr>
              <a:spLocks noChangeShapeType="1"/>
            </p:cNvSpPr>
            <p:nvPr/>
          </p:nvSpPr>
          <p:spPr bwMode="auto">
            <a:xfrm>
              <a:off x="928" y="1000"/>
              <a:ext cx="0" cy="1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2824" name="Rectangle 8"/>
            <p:cNvSpPr>
              <a:spLocks noChangeArrowheads="1"/>
            </p:cNvSpPr>
            <p:nvPr/>
          </p:nvSpPr>
          <p:spPr bwMode="auto">
            <a:xfrm>
              <a:off x="1344" y="715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7</a:t>
              </a:r>
            </a:p>
          </p:txBody>
        </p:sp>
        <p:sp>
          <p:nvSpPr>
            <p:cNvPr id="2722825" name="Rectangle 9"/>
            <p:cNvSpPr>
              <a:spLocks noChangeArrowheads="1"/>
            </p:cNvSpPr>
            <p:nvPr/>
          </p:nvSpPr>
          <p:spPr bwMode="auto">
            <a:xfrm>
              <a:off x="1891" y="715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8</a:t>
              </a:r>
            </a:p>
          </p:txBody>
        </p:sp>
        <p:sp>
          <p:nvSpPr>
            <p:cNvPr id="2722826" name="Rectangle 10"/>
            <p:cNvSpPr>
              <a:spLocks noChangeArrowheads="1"/>
            </p:cNvSpPr>
            <p:nvPr/>
          </p:nvSpPr>
          <p:spPr bwMode="auto">
            <a:xfrm>
              <a:off x="2448" y="715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9</a:t>
              </a:r>
            </a:p>
          </p:txBody>
        </p:sp>
        <p:sp>
          <p:nvSpPr>
            <p:cNvPr id="2722827" name="Rectangle 11"/>
            <p:cNvSpPr>
              <a:spLocks noChangeArrowheads="1"/>
            </p:cNvSpPr>
            <p:nvPr/>
          </p:nvSpPr>
          <p:spPr bwMode="auto">
            <a:xfrm>
              <a:off x="2595" y="1054"/>
              <a:ext cx="43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i="1">
                  <a:solidFill>
                    <a:schemeClr val="tx1"/>
                  </a:solidFill>
                  <a:latin typeface="Arial" pitchFamily="-65" charset="0"/>
                </a:rPr>
                <a:t>Time</a:t>
              </a:r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574" y="1241"/>
              <a:ext cx="2293" cy="1707"/>
              <a:chOff x="574" y="1241"/>
              <a:chExt cx="2293" cy="1707"/>
            </a:xfrm>
          </p:grpSpPr>
          <p:grpSp>
            <p:nvGrpSpPr>
              <p:cNvPr id="4" name="Group 13"/>
              <p:cNvGrpSpPr>
                <a:grpSpLocks/>
              </p:cNvGrpSpPr>
              <p:nvPr/>
            </p:nvGrpSpPr>
            <p:grpSpPr bwMode="auto">
              <a:xfrm>
                <a:off x="574" y="2028"/>
                <a:ext cx="254" cy="286"/>
                <a:chOff x="574" y="2028"/>
                <a:chExt cx="254" cy="286"/>
              </a:xfrm>
            </p:grpSpPr>
            <p:sp>
              <p:nvSpPr>
                <p:cNvPr id="2722830" name="Freeform 14"/>
                <p:cNvSpPr>
                  <a:spLocks/>
                </p:cNvSpPr>
                <p:nvPr/>
              </p:nvSpPr>
              <p:spPr bwMode="auto">
                <a:xfrm>
                  <a:off x="574" y="2071"/>
                  <a:ext cx="237" cy="212"/>
                </a:xfrm>
                <a:custGeom>
                  <a:avLst/>
                  <a:gdLst/>
                  <a:ahLst/>
                  <a:cxnLst>
                    <a:cxn ang="0">
                      <a:pos x="67" y="10"/>
                    </a:cxn>
                    <a:cxn ang="0">
                      <a:pos x="112" y="11"/>
                    </a:cxn>
                    <a:cxn ang="0">
                      <a:pos x="161" y="0"/>
                    </a:cxn>
                    <a:cxn ang="0">
                      <a:pos x="219" y="0"/>
                    </a:cxn>
                    <a:cxn ang="0">
                      <a:pos x="155" y="60"/>
                    </a:cxn>
                    <a:cxn ang="0">
                      <a:pos x="172" y="64"/>
                    </a:cxn>
                    <a:cxn ang="0">
                      <a:pos x="189" y="71"/>
                    </a:cxn>
                    <a:cxn ang="0">
                      <a:pos x="205" y="80"/>
                    </a:cxn>
                    <a:cxn ang="0">
                      <a:pos x="217" y="90"/>
                    </a:cxn>
                    <a:cxn ang="0">
                      <a:pos x="227" y="103"/>
                    </a:cxn>
                    <a:cxn ang="0">
                      <a:pos x="234" y="118"/>
                    </a:cxn>
                    <a:cxn ang="0">
                      <a:pos x="236" y="134"/>
                    </a:cxn>
                    <a:cxn ang="0">
                      <a:pos x="233" y="151"/>
                    </a:cxn>
                    <a:cxn ang="0">
                      <a:pos x="228" y="164"/>
                    </a:cxn>
                    <a:cxn ang="0">
                      <a:pos x="218" y="177"/>
                    </a:cxn>
                    <a:cxn ang="0">
                      <a:pos x="201" y="192"/>
                    </a:cxn>
                    <a:cxn ang="0">
                      <a:pos x="185" y="200"/>
                    </a:cxn>
                    <a:cxn ang="0">
                      <a:pos x="170" y="206"/>
                    </a:cxn>
                    <a:cxn ang="0">
                      <a:pos x="155" y="210"/>
                    </a:cxn>
                    <a:cxn ang="0">
                      <a:pos x="136" y="211"/>
                    </a:cxn>
                    <a:cxn ang="0">
                      <a:pos x="88" y="210"/>
                    </a:cxn>
                    <a:cxn ang="0">
                      <a:pos x="65" y="206"/>
                    </a:cxn>
                    <a:cxn ang="0">
                      <a:pos x="40" y="195"/>
                    </a:cxn>
                    <a:cxn ang="0">
                      <a:pos x="22" y="182"/>
                    </a:cxn>
                    <a:cxn ang="0">
                      <a:pos x="9" y="167"/>
                    </a:cxn>
                    <a:cxn ang="0">
                      <a:pos x="3" y="151"/>
                    </a:cxn>
                    <a:cxn ang="0">
                      <a:pos x="0" y="137"/>
                    </a:cxn>
                    <a:cxn ang="0">
                      <a:pos x="2" y="121"/>
                    </a:cxn>
                    <a:cxn ang="0">
                      <a:pos x="10" y="101"/>
                    </a:cxn>
                    <a:cxn ang="0">
                      <a:pos x="25" y="85"/>
                    </a:cxn>
                    <a:cxn ang="0">
                      <a:pos x="45" y="71"/>
                    </a:cxn>
                    <a:cxn ang="0">
                      <a:pos x="73" y="62"/>
                    </a:cxn>
                    <a:cxn ang="0">
                      <a:pos x="29" y="3"/>
                    </a:cxn>
                  </a:cxnLst>
                  <a:rect l="0" t="0" r="r" b="b"/>
                  <a:pathLst>
                    <a:path w="237" h="212">
                      <a:moveTo>
                        <a:pt x="29" y="3"/>
                      </a:moveTo>
                      <a:lnTo>
                        <a:pt x="67" y="10"/>
                      </a:lnTo>
                      <a:lnTo>
                        <a:pt x="66" y="0"/>
                      </a:lnTo>
                      <a:lnTo>
                        <a:pt x="112" y="11"/>
                      </a:lnTo>
                      <a:lnTo>
                        <a:pt x="112" y="0"/>
                      </a:lnTo>
                      <a:lnTo>
                        <a:pt x="161" y="0"/>
                      </a:lnTo>
                      <a:lnTo>
                        <a:pt x="160" y="11"/>
                      </a:lnTo>
                      <a:lnTo>
                        <a:pt x="219" y="0"/>
                      </a:lnTo>
                      <a:lnTo>
                        <a:pt x="148" y="60"/>
                      </a:lnTo>
                      <a:lnTo>
                        <a:pt x="155" y="60"/>
                      </a:lnTo>
                      <a:lnTo>
                        <a:pt x="163" y="62"/>
                      </a:lnTo>
                      <a:lnTo>
                        <a:pt x="172" y="64"/>
                      </a:lnTo>
                      <a:lnTo>
                        <a:pt x="180" y="67"/>
                      </a:lnTo>
                      <a:lnTo>
                        <a:pt x="189" y="71"/>
                      </a:lnTo>
                      <a:lnTo>
                        <a:pt x="197" y="75"/>
                      </a:lnTo>
                      <a:lnTo>
                        <a:pt x="205" y="80"/>
                      </a:lnTo>
                      <a:lnTo>
                        <a:pt x="212" y="85"/>
                      </a:lnTo>
                      <a:lnTo>
                        <a:pt x="217" y="90"/>
                      </a:lnTo>
                      <a:lnTo>
                        <a:pt x="222" y="97"/>
                      </a:lnTo>
                      <a:lnTo>
                        <a:pt x="227" y="103"/>
                      </a:lnTo>
                      <a:lnTo>
                        <a:pt x="231" y="111"/>
                      </a:lnTo>
                      <a:lnTo>
                        <a:pt x="234" y="118"/>
                      </a:lnTo>
                      <a:lnTo>
                        <a:pt x="235" y="125"/>
                      </a:lnTo>
                      <a:lnTo>
                        <a:pt x="236" y="134"/>
                      </a:lnTo>
                      <a:lnTo>
                        <a:pt x="235" y="144"/>
                      </a:lnTo>
                      <a:lnTo>
                        <a:pt x="233" y="151"/>
                      </a:lnTo>
                      <a:lnTo>
                        <a:pt x="231" y="158"/>
                      </a:lnTo>
                      <a:lnTo>
                        <a:pt x="228" y="164"/>
                      </a:lnTo>
                      <a:lnTo>
                        <a:pt x="224" y="170"/>
                      </a:lnTo>
                      <a:lnTo>
                        <a:pt x="218" y="177"/>
                      </a:lnTo>
                      <a:lnTo>
                        <a:pt x="210" y="185"/>
                      </a:lnTo>
                      <a:lnTo>
                        <a:pt x="201" y="192"/>
                      </a:lnTo>
                      <a:lnTo>
                        <a:pt x="193" y="197"/>
                      </a:lnTo>
                      <a:lnTo>
                        <a:pt x="185" y="200"/>
                      </a:lnTo>
                      <a:lnTo>
                        <a:pt x="177" y="204"/>
                      </a:lnTo>
                      <a:lnTo>
                        <a:pt x="170" y="206"/>
                      </a:lnTo>
                      <a:lnTo>
                        <a:pt x="161" y="208"/>
                      </a:lnTo>
                      <a:lnTo>
                        <a:pt x="155" y="210"/>
                      </a:lnTo>
                      <a:lnTo>
                        <a:pt x="145" y="210"/>
                      </a:lnTo>
                      <a:lnTo>
                        <a:pt x="136" y="211"/>
                      </a:lnTo>
                      <a:lnTo>
                        <a:pt x="96" y="211"/>
                      </a:lnTo>
                      <a:lnTo>
                        <a:pt x="88" y="210"/>
                      </a:lnTo>
                      <a:lnTo>
                        <a:pt x="78" y="209"/>
                      </a:lnTo>
                      <a:lnTo>
                        <a:pt x="65" y="206"/>
                      </a:lnTo>
                      <a:lnTo>
                        <a:pt x="53" y="201"/>
                      </a:lnTo>
                      <a:lnTo>
                        <a:pt x="40" y="195"/>
                      </a:lnTo>
                      <a:lnTo>
                        <a:pt x="30" y="188"/>
                      </a:lnTo>
                      <a:lnTo>
                        <a:pt x="22" y="182"/>
                      </a:lnTo>
                      <a:lnTo>
                        <a:pt x="15" y="175"/>
                      </a:lnTo>
                      <a:lnTo>
                        <a:pt x="9" y="167"/>
                      </a:lnTo>
                      <a:lnTo>
                        <a:pt x="5" y="157"/>
                      </a:lnTo>
                      <a:lnTo>
                        <a:pt x="3" y="151"/>
                      </a:lnTo>
                      <a:lnTo>
                        <a:pt x="1" y="144"/>
                      </a:lnTo>
                      <a:lnTo>
                        <a:pt x="0" y="137"/>
                      </a:lnTo>
                      <a:lnTo>
                        <a:pt x="1" y="131"/>
                      </a:lnTo>
                      <a:lnTo>
                        <a:pt x="2" y="121"/>
                      </a:lnTo>
                      <a:lnTo>
                        <a:pt x="5" y="112"/>
                      </a:lnTo>
                      <a:lnTo>
                        <a:pt x="10" y="101"/>
                      </a:lnTo>
                      <a:lnTo>
                        <a:pt x="17" y="93"/>
                      </a:lnTo>
                      <a:lnTo>
                        <a:pt x="25" y="85"/>
                      </a:lnTo>
                      <a:lnTo>
                        <a:pt x="35" y="77"/>
                      </a:lnTo>
                      <a:lnTo>
                        <a:pt x="45" y="71"/>
                      </a:lnTo>
                      <a:lnTo>
                        <a:pt x="59" y="65"/>
                      </a:lnTo>
                      <a:lnTo>
                        <a:pt x="73" y="62"/>
                      </a:lnTo>
                      <a:lnTo>
                        <a:pt x="83" y="60"/>
                      </a:lnTo>
                      <a:lnTo>
                        <a:pt x="29" y="3"/>
                      </a:lnTo>
                    </a:path>
                  </a:pathLst>
                </a:custGeom>
                <a:solidFill>
                  <a:schemeClr val="bg2"/>
                </a:solidFill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31" name="Rectangle 15"/>
                <p:cNvSpPr>
                  <a:spLocks noChangeArrowheads="1"/>
                </p:cNvSpPr>
                <p:nvPr/>
              </p:nvSpPr>
              <p:spPr bwMode="auto">
                <a:xfrm>
                  <a:off x="575" y="2028"/>
                  <a:ext cx="253" cy="28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400" b="1">
                      <a:solidFill>
                        <a:schemeClr val="bg1"/>
                      </a:solidFill>
                      <a:latin typeface="FranklinGothic" charset="0"/>
                    </a:rPr>
                    <a:t>B</a:t>
                  </a:r>
                </a:p>
              </p:txBody>
            </p:sp>
          </p:grpSp>
          <p:grpSp>
            <p:nvGrpSpPr>
              <p:cNvPr id="5" name="Group 16"/>
              <p:cNvGrpSpPr>
                <a:grpSpLocks/>
              </p:cNvGrpSpPr>
              <p:nvPr/>
            </p:nvGrpSpPr>
            <p:grpSpPr bwMode="auto">
              <a:xfrm>
                <a:off x="580" y="2338"/>
                <a:ext cx="255" cy="286"/>
                <a:chOff x="580" y="2338"/>
                <a:chExt cx="255" cy="286"/>
              </a:xfrm>
            </p:grpSpPr>
            <p:sp>
              <p:nvSpPr>
                <p:cNvPr id="2722833" name="Freeform 17"/>
                <p:cNvSpPr>
                  <a:spLocks/>
                </p:cNvSpPr>
                <p:nvPr/>
              </p:nvSpPr>
              <p:spPr bwMode="auto">
                <a:xfrm>
                  <a:off x="580" y="2382"/>
                  <a:ext cx="237" cy="211"/>
                </a:xfrm>
                <a:custGeom>
                  <a:avLst/>
                  <a:gdLst/>
                  <a:ahLst/>
                  <a:cxnLst>
                    <a:cxn ang="0">
                      <a:pos x="67" y="10"/>
                    </a:cxn>
                    <a:cxn ang="0">
                      <a:pos x="112" y="11"/>
                    </a:cxn>
                    <a:cxn ang="0">
                      <a:pos x="161" y="0"/>
                    </a:cxn>
                    <a:cxn ang="0">
                      <a:pos x="219" y="0"/>
                    </a:cxn>
                    <a:cxn ang="0">
                      <a:pos x="155" y="60"/>
                    </a:cxn>
                    <a:cxn ang="0">
                      <a:pos x="172" y="64"/>
                    </a:cxn>
                    <a:cxn ang="0">
                      <a:pos x="189" y="71"/>
                    </a:cxn>
                    <a:cxn ang="0">
                      <a:pos x="205" y="79"/>
                    </a:cxn>
                    <a:cxn ang="0">
                      <a:pos x="217" y="90"/>
                    </a:cxn>
                    <a:cxn ang="0">
                      <a:pos x="227" y="103"/>
                    </a:cxn>
                    <a:cxn ang="0">
                      <a:pos x="234" y="118"/>
                    </a:cxn>
                    <a:cxn ang="0">
                      <a:pos x="236" y="134"/>
                    </a:cxn>
                    <a:cxn ang="0">
                      <a:pos x="233" y="150"/>
                    </a:cxn>
                    <a:cxn ang="0">
                      <a:pos x="228" y="163"/>
                    </a:cxn>
                    <a:cxn ang="0">
                      <a:pos x="218" y="176"/>
                    </a:cxn>
                    <a:cxn ang="0">
                      <a:pos x="201" y="191"/>
                    </a:cxn>
                    <a:cxn ang="0">
                      <a:pos x="185" y="199"/>
                    </a:cxn>
                    <a:cxn ang="0">
                      <a:pos x="170" y="205"/>
                    </a:cxn>
                    <a:cxn ang="0">
                      <a:pos x="155" y="209"/>
                    </a:cxn>
                    <a:cxn ang="0">
                      <a:pos x="136" y="210"/>
                    </a:cxn>
                    <a:cxn ang="0">
                      <a:pos x="88" y="209"/>
                    </a:cxn>
                    <a:cxn ang="0">
                      <a:pos x="65" y="205"/>
                    </a:cxn>
                    <a:cxn ang="0">
                      <a:pos x="40" y="194"/>
                    </a:cxn>
                    <a:cxn ang="0">
                      <a:pos x="22" y="181"/>
                    </a:cxn>
                    <a:cxn ang="0">
                      <a:pos x="9" y="166"/>
                    </a:cxn>
                    <a:cxn ang="0">
                      <a:pos x="3" y="150"/>
                    </a:cxn>
                    <a:cxn ang="0">
                      <a:pos x="0" y="136"/>
                    </a:cxn>
                    <a:cxn ang="0">
                      <a:pos x="2" y="121"/>
                    </a:cxn>
                    <a:cxn ang="0">
                      <a:pos x="10" y="101"/>
                    </a:cxn>
                    <a:cxn ang="0">
                      <a:pos x="25" y="84"/>
                    </a:cxn>
                    <a:cxn ang="0">
                      <a:pos x="45" y="71"/>
                    </a:cxn>
                    <a:cxn ang="0">
                      <a:pos x="73" y="61"/>
                    </a:cxn>
                    <a:cxn ang="0">
                      <a:pos x="29" y="3"/>
                    </a:cxn>
                  </a:cxnLst>
                  <a:rect l="0" t="0" r="r" b="b"/>
                  <a:pathLst>
                    <a:path w="237" h="211">
                      <a:moveTo>
                        <a:pt x="29" y="3"/>
                      </a:moveTo>
                      <a:lnTo>
                        <a:pt x="67" y="10"/>
                      </a:lnTo>
                      <a:lnTo>
                        <a:pt x="66" y="0"/>
                      </a:lnTo>
                      <a:lnTo>
                        <a:pt x="112" y="11"/>
                      </a:lnTo>
                      <a:lnTo>
                        <a:pt x="112" y="0"/>
                      </a:lnTo>
                      <a:lnTo>
                        <a:pt x="161" y="0"/>
                      </a:lnTo>
                      <a:lnTo>
                        <a:pt x="160" y="11"/>
                      </a:lnTo>
                      <a:lnTo>
                        <a:pt x="219" y="0"/>
                      </a:lnTo>
                      <a:lnTo>
                        <a:pt x="148" y="59"/>
                      </a:lnTo>
                      <a:lnTo>
                        <a:pt x="155" y="60"/>
                      </a:lnTo>
                      <a:lnTo>
                        <a:pt x="163" y="61"/>
                      </a:lnTo>
                      <a:lnTo>
                        <a:pt x="172" y="64"/>
                      </a:lnTo>
                      <a:lnTo>
                        <a:pt x="180" y="66"/>
                      </a:lnTo>
                      <a:lnTo>
                        <a:pt x="189" y="71"/>
                      </a:lnTo>
                      <a:lnTo>
                        <a:pt x="197" y="74"/>
                      </a:lnTo>
                      <a:lnTo>
                        <a:pt x="205" y="79"/>
                      </a:lnTo>
                      <a:lnTo>
                        <a:pt x="212" y="85"/>
                      </a:lnTo>
                      <a:lnTo>
                        <a:pt x="217" y="90"/>
                      </a:lnTo>
                      <a:lnTo>
                        <a:pt x="222" y="96"/>
                      </a:lnTo>
                      <a:lnTo>
                        <a:pt x="227" y="103"/>
                      </a:lnTo>
                      <a:lnTo>
                        <a:pt x="231" y="111"/>
                      </a:lnTo>
                      <a:lnTo>
                        <a:pt x="234" y="118"/>
                      </a:lnTo>
                      <a:lnTo>
                        <a:pt x="235" y="124"/>
                      </a:lnTo>
                      <a:lnTo>
                        <a:pt x="236" y="134"/>
                      </a:lnTo>
                      <a:lnTo>
                        <a:pt x="235" y="143"/>
                      </a:lnTo>
                      <a:lnTo>
                        <a:pt x="233" y="150"/>
                      </a:lnTo>
                      <a:lnTo>
                        <a:pt x="231" y="157"/>
                      </a:lnTo>
                      <a:lnTo>
                        <a:pt x="228" y="163"/>
                      </a:lnTo>
                      <a:lnTo>
                        <a:pt x="224" y="169"/>
                      </a:lnTo>
                      <a:lnTo>
                        <a:pt x="218" y="176"/>
                      </a:lnTo>
                      <a:lnTo>
                        <a:pt x="210" y="184"/>
                      </a:lnTo>
                      <a:lnTo>
                        <a:pt x="201" y="191"/>
                      </a:lnTo>
                      <a:lnTo>
                        <a:pt x="193" y="196"/>
                      </a:lnTo>
                      <a:lnTo>
                        <a:pt x="185" y="199"/>
                      </a:lnTo>
                      <a:lnTo>
                        <a:pt x="177" y="203"/>
                      </a:lnTo>
                      <a:lnTo>
                        <a:pt x="170" y="205"/>
                      </a:lnTo>
                      <a:lnTo>
                        <a:pt x="161" y="207"/>
                      </a:lnTo>
                      <a:lnTo>
                        <a:pt x="155" y="209"/>
                      </a:lnTo>
                      <a:lnTo>
                        <a:pt x="145" y="209"/>
                      </a:lnTo>
                      <a:lnTo>
                        <a:pt x="136" y="210"/>
                      </a:lnTo>
                      <a:lnTo>
                        <a:pt x="96" y="210"/>
                      </a:lnTo>
                      <a:lnTo>
                        <a:pt x="88" y="209"/>
                      </a:lnTo>
                      <a:lnTo>
                        <a:pt x="78" y="208"/>
                      </a:lnTo>
                      <a:lnTo>
                        <a:pt x="65" y="205"/>
                      </a:lnTo>
                      <a:lnTo>
                        <a:pt x="53" y="200"/>
                      </a:lnTo>
                      <a:lnTo>
                        <a:pt x="40" y="194"/>
                      </a:lnTo>
                      <a:lnTo>
                        <a:pt x="30" y="187"/>
                      </a:lnTo>
                      <a:lnTo>
                        <a:pt x="22" y="181"/>
                      </a:lnTo>
                      <a:lnTo>
                        <a:pt x="15" y="174"/>
                      </a:lnTo>
                      <a:lnTo>
                        <a:pt x="9" y="166"/>
                      </a:lnTo>
                      <a:lnTo>
                        <a:pt x="5" y="156"/>
                      </a:lnTo>
                      <a:lnTo>
                        <a:pt x="3" y="150"/>
                      </a:lnTo>
                      <a:lnTo>
                        <a:pt x="1" y="144"/>
                      </a:lnTo>
                      <a:lnTo>
                        <a:pt x="0" y="136"/>
                      </a:lnTo>
                      <a:lnTo>
                        <a:pt x="1" y="131"/>
                      </a:lnTo>
                      <a:lnTo>
                        <a:pt x="2" y="121"/>
                      </a:lnTo>
                      <a:lnTo>
                        <a:pt x="5" y="111"/>
                      </a:lnTo>
                      <a:lnTo>
                        <a:pt x="10" y="101"/>
                      </a:lnTo>
                      <a:lnTo>
                        <a:pt x="17" y="92"/>
                      </a:lnTo>
                      <a:lnTo>
                        <a:pt x="25" y="84"/>
                      </a:lnTo>
                      <a:lnTo>
                        <a:pt x="35" y="76"/>
                      </a:lnTo>
                      <a:lnTo>
                        <a:pt x="45" y="71"/>
                      </a:lnTo>
                      <a:lnTo>
                        <a:pt x="59" y="65"/>
                      </a:lnTo>
                      <a:lnTo>
                        <a:pt x="73" y="61"/>
                      </a:lnTo>
                      <a:lnTo>
                        <a:pt x="83" y="59"/>
                      </a:lnTo>
                      <a:lnTo>
                        <a:pt x="29" y="3"/>
                      </a:lnTo>
                    </a:path>
                  </a:pathLst>
                </a:custGeom>
                <a:solidFill>
                  <a:schemeClr val="bg2"/>
                </a:solidFill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34" name="Rectangle 18"/>
                <p:cNvSpPr>
                  <a:spLocks noChangeArrowheads="1"/>
                </p:cNvSpPr>
                <p:nvPr/>
              </p:nvSpPr>
              <p:spPr bwMode="auto">
                <a:xfrm>
                  <a:off x="582" y="2338"/>
                  <a:ext cx="253" cy="28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400" b="1">
                      <a:solidFill>
                        <a:schemeClr val="bg1"/>
                      </a:solidFill>
                      <a:latin typeface="FranklinGothic" charset="0"/>
                    </a:rPr>
                    <a:t>C</a:t>
                  </a:r>
                </a:p>
              </p:txBody>
            </p:sp>
          </p:grpSp>
          <p:grpSp>
            <p:nvGrpSpPr>
              <p:cNvPr id="6" name="Group 19"/>
              <p:cNvGrpSpPr>
                <a:grpSpLocks/>
              </p:cNvGrpSpPr>
              <p:nvPr/>
            </p:nvGrpSpPr>
            <p:grpSpPr bwMode="auto">
              <a:xfrm>
                <a:off x="580" y="2662"/>
                <a:ext cx="254" cy="286"/>
                <a:chOff x="580" y="2662"/>
                <a:chExt cx="254" cy="286"/>
              </a:xfrm>
            </p:grpSpPr>
            <p:sp>
              <p:nvSpPr>
                <p:cNvPr id="2722836" name="Freeform 20"/>
                <p:cNvSpPr>
                  <a:spLocks/>
                </p:cNvSpPr>
                <p:nvPr/>
              </p:nvSpPr>
              <p:spPr bwMode="auto">
                <a:xfrm>
                  <a:off x="580" y="2706"/>
                  <a:ext cx="237" cy="212"/>
                </a:xfrm>
                <a:custGeom>
                  <a:avLst/>
                  <a:gdLst/>
                  <a:ahLst/>
                  <a:cxnLst>
                    <a:cxn ang="0">
                      <a:pos x="67" y="10"/>
                    </a:cxn>
                    <a:cxn ang="0">
                      <a:pos x="112" y="11"/>
                    </a:cxn>
                    <a:cxn ang="0">
                      <a:pos x="161" y="0"/>
                    </a:cxn>
                    <a:cxn ang="0">
                      <a:pos x="219" y="0"/>
                    </a:cxn>
                    <a:cxn ang="0">
                      <a:pos x="155" y="60"/>
                    </a:cxn>
                    <a:cxn ang="0">
                      <a:pos x="172" y="64"/>
                    </a:cxn>
                    <a:cxn ang="0">
                      <a:pos x="189" y="71"/>
                    </a:cxn>
                    <a:cxn ang="0">
                      <a:pos x="205" y="80"/>
                    </a:cxn>
                    <a:cxn ang="0">
                      <a:pos x="217" y="90"/>
                    </a:cxn>
                    <a:cxn ang="0">
                      <a:pos x="227" y="103"/>
                    </a:cxn>
                    <a:cxn ang="0">
                      <a:pos x="234" y="118"/>
                    </a:cxn>
                    <a:cxn ang="0">
                      <a:pos x="236" y="134"/>
                    </a:cxn>
                    <a:cxn ang="0">
                      <a:pos x="233" y="151"/>
                    </a:cxn>
                    <a:cxn ang="0">
                      <a:pos x="228" y="164"/>
                    </a:cxn>
                    <a:cxn ang="0">
                      <a:pos x="218" y="177"/>
                    </a:cxn>
                    <a:cxn ang="0">
                      <a:pos x="201" y="192"/>
                    </a:cxn>
                    <a:cxn ang="0">
                      <a:pos x="185" y="200"/>
                    </a:cxn>
                    <a:cxn ang="0">
                      <a:pos x="170" y="206"/>
                    </a:cxn>
                    <a:cxn ang="0">
                      <a:pos x="155" y="210"/>
                    </a:cxn>
                    <a:cxn ang="0">
                      <a:pos x="136" y="211"/>
                    </a:cxn>
                    <a:cxn ang="0">
                      <a:pos x="88" y="210"/>
                    </a:cxn>
                    <a:cxn ang="0">
                      <a:pos x="65" y="206"/>
                    </a:cxn>
                    <a:cxn ang="0">
                      <a:pos x="40" y="195"/>
                    </a:cxn>
                    <a:cxn ang="0">
                      <a:pos x="22" y="182"/>
                    </a:cxn>
                    <a:cxn ang="0">
                      <a:pos x="9" y="167"/>
                    </a:cxn>
                    <a:cxn ang="0">
                      <a:pos x="3" y="151"/>
                    </a:cxn>
                    <a:cxn ang="0">
                      <a:pos x="0" y="137"/>
                    </a:cxn>
                    <a:cxn ang="0">
                      <a:pos x="2" y="121"/>
                    </a:cxn>
                    <a:cxn ang="0">
                      <a:pos x="10" y="101"/>
                    </a:cxn>
                    <a:cxn ang="0">
                      <a:pos x="25" y="85"/>
                    </a:cxn>
                    <a:cxn ang="0">
                      <a:pos x="45" y="71"/>
                    </a:cxn>
                    <a:cxn ang="0">
                      <a:pos x="73" y="62"/>
                    </a:cxn>
                    <a:cxn ang="0">
                      <a:pos x="29" y="3"/>
                    </a:cxn>
                  </a:cxnLst>
                  <a:rect l="0" t="0" r="r" b="b"/>
                  <a:pathLst>
                    <a:path w="237" h="212">
                      <a:moveTo>
                        <a:pt x="29" y="3"/>
                      </a:moveTo>
                      <a:lnTo>
                        <a:pt x="67" y="10"/>
                      </a:lnTo>
                      <a:lnTo>
                        <a:pt x="66" y="0"/>
                      </a:lnTo>
                      <a:lnTo>
                        <a:pt x="112" y="11"/>
                      </a:lnTo>
                      <a:lnTo>
                        <a:pt x="112" y="0"/>
                      </a:lnTo>
                      <a:lnTo>
                        <a:pt x="161" y="0"/>
                      </a:lnTo>
                      <a:lnTo>
                        <a:pt x="160" y="11"/>
                      </a:lnTo>
                      <a:lnTo>
                        <a:pt x="219" y="0"/>
                      </a:lnTo>
                      <a:lnTo>
                        <a:pt x="148" y="60"/>
                      </a:lnTo>
                      <a:lnTo>
                        <a:pt x="155" y="60"/>
                      </a:lnTo>
                      <a:lnTo>
                        <a:pt x="163" y="62"/>
                      </a:lnTo>
                      <a:lnTo>
                        <a:pt x="172" y="64"/>
                      </a:lnTo>
                      <a:lnTo>
                        <a:pt x="180" y="67"/>
                      </a:lnTo>
                      <a:lnTo>
                        <a:pt x="189" y="71"/>
                      </a:lnTo>
                      <a:lnTo>
                        <a:pt x="197" y="75"/>
                      </a:lnTo>
                      <a:lnTo>
                        <a:pt x="205" y="80"/>
                      </a:lnTo>
                      <a:lnTo>
                        <a:pt x="212" y="85"/>
                      </a:lnTo>
                      <a:lnTo>
                        <a:pt x="217" y="90"/>
                      </a:lnTo>
                      <a:lnTo>
                        <a:pt x="222" y="97"/>
                      </a:lnTo>
                      <a:lnTo>
                        <a:pt x="227" y="103"/>
                      </a:lnTo>
                      <a:lnTo>
                        <a:pt x="231" y="111"/>
                      </a:lnTo>
                      <a:lnTo>
                        <a:pt x="234" y="118"/>
                      </a:lnTo>
                      <a:lnTo>
                        <a:pt x="235" y="125"/>
                      </a:lnTo>
                      <a:lnTo>
                        <a:pt x="236" y="134"/>
                      </a:lnTo>
                      <a:lnTo>
                        <a:pt x="235" y="144"/>
                      </a:lnTo>
                      <a:lnTo>
                        <a:pt x="233" y="151"/>
                      </a:lnTo>
                      <a:lnTo>
                        <a:pt x="231" y="158"/>
                      </a:lnTo>
                      <a:lnTo>
                        <a:pt x="228" y="164"/>
                      </a:lnTo>
                      <a:lnTo>
                        <a:pt x="224" y="170"/>
                      </a:lnTo>
                      <a:lnTo>
                        <a:pt x="218" y="177"/>
                      </a:lnTo>
                      <a:lnTo>
                        <a:pt x="210" y="185"/>
                      </a:lnTo>
                      <a:lnTo>
                        <a:pt x="201" y="192"/>
                      </a:lnTo>
                      <a:lnTo>
                        <a:pt x="193" y="197"/>
                      </a:lnTo>
                      <a:lnTo>
                        <a:pt x="185" y="200"/>
                      </a:lnTo>
                      <a:lnTo>
                        <a:pt x="177" y="204"/>
                      </a:lnTo>
                      <a:lnTo>
                        <a:pt x="170" y="206"/>
                      </a:lnTo>
                      <a:lnTo>
                        <a:pt x="161" y="208"/>
                      </a:lnTo>
                      <a:lnTo>
                        <a:pt x="155" y="210"/>
                      </a:lnTo>
                      <a:lnTo>
                        <a:pt x="145" y="210"/>
                      </a:lnTo>
                      <a:lnTo>
                        <a:pt x="136" y="211"/>
                      </a:lnTo>
                      <a:lnTo>
                        <a:pt x="96" y="211"/>
                      </a:lnTo>
                      <a:lnTo>
                        <a:pt x="88" y="210"/>
                      </a:lnTo>
                      <a:lnTo>
                        <a:pt x="78" y="209"/>
                      </a:lnTo>
                      <a:lnTo>
                        <a:pt x="65" y="206"/>
                      </a:lnTo>
                      <a:lnTo>
                        <a:pt x="53" y="201"/>
                      </a:lnTo>
                      <a:lnTo>
                        <a:pt x="40" y="195"/>
                      </a:lnTo>
                      <a:lnTo>
                        <a:pt x="30" y="188"/>
                      </a:lnTo>
                      <a:lnTo>
                        <a:pt x="22" y="182"/>
                      </a:lnTo>
                      <a:lnTo>
                        <a:pt x="15" y="175"/>
                      </a:lnTo>
                      <a:lnTo>
                        <a:pt x="9" y="167"/>
                      </a:lnTo>
                      <a:lnTo>
                        <a:pt x="5" y="157"/>
                      </a:lnTo>
                      <a:lnTo>
                        <a:pt x="3" y="151"/>
                      </a:lnTo>
                      <a:lnTo>
                        <a:pt x="1" y="144"/>
                      </a:lnTo>
                      <a:lnTo>
                        <a:pt x="0" y="137"/>
                      </a:lnTo>
                      <a:lnTo>
                        <a:pt x="1" y="131"/>
                      </a:lnTo>
                      <a:lnTo>
                        <a:pt x="2" y="121"/>
                      </a:lnTo>
                      <a:lnTo>
                        <a:pt x="5" y="112"/>
                      </a:lnTo>
                      <a:lnTo>
                        <a:pt x="10" y="101"/>
                      </a:lnTo>
                      <a:lnTo>
                        <a:pt x="17" y="93"/>
                      </a:lnTo>
                      <a:lnTo>
                        <a:pt x="25" y="85"/>
                      </a:lnTo>
                      <a:lnTo>
                        <a:pt x="35" y="77"/>
                      </a:lnTo>
                      <a:lnTo>
                        <a:pt x="45" y="71"/>
                      </a:lnTo>
                      <a:lnTo>
                        <a:pt x="59" y="65"/>
                      </a:lnTo>
                      <a:lnTo>
                        <a:pt x="73" y="62"/>
                      </a:lnTo>
                      <a:lnTo>
                        <a:pt x="83" y="60"/>
                      </a:lnTo>
                      <a:lnTo>
                        <a:pt x="29" y="3"/>
                      </a:lnTo>
                    </a:path>
                  </a:pathLst>
                </a:custGeom>
                <a:solidFill>
                  <a:schemeClr val="bg2"/>
                </a:solidFill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37" name="Rectangle 21"/>
                <p:cNvSpPr>
                  <a:spLocks noChangeArrowheads="1"/>
                </p:cNvSpPr>
                <p:nvPr/>
              </p:nvSpPr>
              <p:spPr bwMode="auto">
                <a:xfrm>
                  <a:off x="581" y="2662"/>
                  <a:ext cx="253" cy="28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400" b="1">
                      <a:solidFill>
                        <a:schemeClr val="bg1"/>
                      </a:solidFill>
                      <a:latin typeface="FranklinGothic" charset="0"/>
                    </a:rPr>
                    <a:t>D</a:t>
                  </a:r>
                </a:p>
              </p:txBody>
            </p:sp>
          </p:grpSp>
          <p:grpSp>
            <p:nvGrpSpPr>
              <p:cNvPr id="7" name="Group 22"/>
              <p:cNvGrpSpPr>
                <a:grpSpLocks/>
              </p:cNvGrpSpPr>
              <p:nvPr/>
            </p:nvGrpSpPr>
            <p:grpSpPr bwMode="auto">
              <a:xfrm>
                <a:off x="574" y="1633"/>
                <a:ext cx="255" cy="286"/>
                <a:chOff x="574" y="1633"/>
                <a:chExt cx="255" cy="286"/>
              </a:xfrm>
            </p:grpSpPr>
            <p:sp>
              <p:nvSpPr>
                <p:cNvPr id="2722839" name="Freeform 23"/>
                <p:cNvSpPr>
                  <a:spLocks/>
                </p:cNvSpPr>
                <p:nvPr/>
              </p:nvSpPr>
              <p:spPr bwMode="auto">
                <a:xfrm>
                  <a:off x="574" y="1677"/>
                  <a:ext cx="237" cy="211"/>
                </a:xfrm>
                <a:custGeom>
                  <a:avLst/>
                  <a:gdLst/>
                  <a:ahLst/>
                  <a:cxnLst>
                    <a:cxn ang="0">
                      <a:pos x="67" y="10"/>
                    </a:cxn>
                    <a:cxn ang="0">
                      <a:pos x="112" y="11"/>
                    </a:cxn>
                    <a:cxn ang="0">
                      <a:pos x="161" y="0"/>
                    </a:cxn>
                    <a:cxn ang="0">
                      <a:pos x="219" y="0"/>
                    </a:cxn>
                    <a:cxn ang="0">
                      <a:pos x="155" y="60"/>
                    </a:cxn>
                    <a:cxn ang="0">
                      <a:pos x="172" y="64"/>
                    </a:cxn>
                    <a:cxn ang="0">
                      <a:pos x="189" y="71"/>
                    </a:cxn>
                    <a:cxn ang="0">
                      <a:pos x="205" y="79"/>
                    </a:cxn>
                    <a:cxn ang="0">
                      <a:pos x="217" y="90"/>
                    </a:cxn>
                    <a:cxn ang="0">
                      <a:pos x="227" y="103"/>
                    </a:cxn>
                    <a:cxn ang="0">
                      <a:pos x="234" y="118"/>
                    </a:cxn>
                    <a:cxn ang="0">
                      <a:pos x="236" y="134"/>
                    </a:cxn>
                    <a:cxn ang="0">
                      <a:pos x="233" y="150"/>
                    </a:cxn>
                    <a:cxn ang="0">
                      <a:pos x="228" y="163"/>
                    </a:cxn>
                    <a:cxn ang="0">
                      <a:pos x="218" y="176"/>
                    </a:cxn>
                    <a:cxn ang="0">
                      <a:pos x="201" y="191"/>
                    </a:cxn>
                    <a:cxn ang="0">
                      <a:pos x="185" y="199"/>
                    </a:cxn>
                    <a:cxn ang="0">
                      <a:pos x="170" y="205"/>
                    </a:cxn>
                    <a:cxn ang="0">
                      <a:pos x="155" y="209"/>
                    </a:cxn>
                    <a:cxn ang="0">
                      <a:pos x="136" y="210"/>
                    </a:cxn>
                    <a:cxn ang="0">
                      <a:pos x="88" y="209"/>
                    </a:cxn>
                    <a:cxn ang="0">
                      <a:pos x="65" y="205"/>
                    </a:cxn>
                    <a:cxn ang="0">
                      <a:pos x="40" y="194"/>
                    </a:cxn>
                    <a:cxn ang="0">
                      <a:pos x="22" y="181"/>
                    </a:cxn>
                    <a:cxn ang="0">
                      <a:pos x="9" y="166"/>
                    </a:cxn>
                    <a:cxn ang="0">
                      <a:pos x="3" y="150"/>
                    </a:cxn>
                    <a:cxn ang="0">
                      <a:pos x="0" y="136"/>
                    </a:cxn>
                    <a:cxn ang="0">
                      <a:pos x="2" y="121"/>
                    </a:cxn>
                    <a:cxn ang="0">
                      <a:pos x="10" y="101"/>
                    </a:cxn>
                    <a:cxn ang="0">
                      <a:pos x="25" y="84"/>
                    </a:cxn>
                    <a:cxn ang="0">
                      <a:pos x="45" y="71"/>
                    </a:cxn>
                    <a:cxn ang="0">
                      <a:pos x="73" y="61"/>
                    </a:cxn>
                    <a:cxn ang="0">
                      <a:pos x="29" y="3"/>
                    </a:cxn>
                  </a:cxnLst>
                  <a:rect l="0" t="0" r="r" b="b"/>
                  <a:pathLst>
                    <a:path w="237" h="211">
                      <a:moveTo>
                        <a:pt x="29" y="3"/>
                      </a:moveTo>
                      <a:lnTo>
                        <a:pt x="67" y="10"/>
                      </a:lnTo>
                      <a:lnTo>
                        <a:pt x="66" y="0"/>
                      </a:lnTo>
                      <a:lnTo>
                        <a:pt x="112" y="11"/>
                      </a:lnTo>
                      <a:lnTo>
                        <a:pt x="112" y="0"/>
                      </a:lnTo>
                      <a:lnTo>
                        <a:pt x="161" y="0"/>
                      </a:lnTo>
                      <a:lnTo>
                        <a:pt x="160" y="11"/>
                      </a:lnTo>
                      <a:lnTo>
                        <a:pt x="219" y="0"/>
                      </a:lnTo>
                      <a:lnTo>
                        <a:pt x="148" y="59"/>
                      </a:lnTo>
                      <a:lnTo>
                        <a:pt x="155" y="60"/>
                      </a:lnTo>
                      <a:lnTo>
                        <a:pt x="163" y="61"/>
                      </a:lnTo>
                      <a:lnTo>
                        <a:pt x="172" y="64"/>
                      </a:lnTo>
                      <a:lnTo>
                        <a:pt x="180" y="66"/>
                      </a:lnTo>
                      <a:lnTo>
                        <a:pt x="189" y="71"/>
                      </a:lnTo>
                      <a:lnTo>
                        <a:pt x="197" y="74"/>
                      </a:lnTo>
                      <a:lnTo>
                        <a:pt x="205" y="79"/>
                      </a:lnTo>
                      <a:lnTo>
                        <a:pt x="212" y="85"/>
                      </a:lnTo>
                      <a:lnTo>
                        <a:pt x="217" y="90"/>
                      </a:lnTo>
                      <a:lnTo>
                        <a:pt x="222" y="96"/>
                      </a:lnTo>
                      <a:lnTo>
                        <a:pt x="227" y="103"/>
                      </a:lnTo>
                      <a:lnTo>
                        <a:pt x="231" y="111"/>
                      </a:lnTo>
                      <a:lnTo>
                        <a:pt x="234" y="118"/>
                      </a:lnTo>
                      <a:lnTo>
                        <a:pt x="235" y="124"/>
                      </a:lnTo>
                      <a:lnTo>
                        <a:pt x="236" y="134"/>
                      </a:lnTo>
                      <a:lnTo>
                        <a:pt x="235" y="143"/>
                      </a:lnTo>
                      <a:lnTo>
                        <a:pt x="233" y="150"/>
                      </a:lnTo>
                      <a:lnTo>
                        <a:pt x="231" y="157"/>
                      </a:lnTo>
                      <a:lnTo>
                        <a:pt x="228" y="163"/>
                      </a:lnTo>
                      <a:lnTo>
                        <a:pt x="224" y="169"/>
                      </a:lnTo>
                      <a:lnTo>
                        <a:pt x="218" y="176"/>
                      </a:lnTo>
                      <a:lnTo>
                        <a:pt x="210" y="184"/>
                      </a:lnTo>
                      <a:lnTo>
                        <a:pt x="201" y="191"/>
                      </a:lnTo>
                      <a:lnTo>
                        <a:pt x="193" y="196"/>
                      </a:lnTo>
                      <a:lnTo>
                        <a:pt x="185" y="199"/>
                      </a:lnTo>
                      <a:lnTo>
                        <a:pt x="177" y="203"/>
                      </a:lnTo>
                      <a:lnTo>
                        <a:pt x="170" y="205"/>
                      </a:lnTo>
                      <a:lnTo>
                        <a:pt x="161" y="207"/>
                      </a:lnTo>
                      <a:lnTo>
                        <a:pt x="155" y="209"/>
                      </a:lnTo>
                      <a:lnTo>
                        <a:pt x="145" y="209"/>
                      </a:lnTo>
                      <a:lnTo>
                        <a:pt x="136" y="210"/>
                      </a:lnTo>
                      <a:lnTo>
                        <a:pt x="96" y="210"/>
                      </a:lnTo>
                      <a:lnTo>
                        <a:pt x="88" y="209"/>
                      </a:lnTo>
                      <a:lnTo>
                        <a:pt x="78" y="208"/>
                      </a:lnTo>
                      <a:lnTo>
                        <a:pt x="65" y="205"/>
                      </a:lnTo>
                      <a:lnTo>
                        <a:pt x="53" y="200"/>
                      </a:lnTo>
                      <a:lnTo>
                        <a:pt x="40" y="194"/>
                      </a:lnTo>
                      <a:lnTo>
                        <a:pt x="30" y="187"/>
                      </a:lnTo>
                      <a:lnTo>
                        <a:pt x="22" y="181"/>
                      </a:lnTo>
                      <a:lnTo>
                        <a:pt x="15" y="174"/>
                      </a:lnTo>
                      <a:lnTo>
                        <a:pt x="9" y="166"/>
                      </a:lnTo>
                      <a:lnTo>
                        <a:pt x="5" y="156"/>
                      </a:lnTo>
                      <a:lnTo>
                        <a:pt x="3" y="150"/>
                      </a:lnTo>
                      <a:lnTo>
                        <a:pt x="1" y="144"/>
                      </a:lnTo>
                      <a:lnTo>
                        <a:pt x="0" y="136"/>
                      </a:lnTo>
                      <a:lnTo>
                        <a:pt x="1" y="131"/>
                      </a:lnTo>
                      <a:lnTo>
                        <a:pt x="2" y="121"/>
                      </a:lnTo>
                      <a:lnTo>
                        <a:pt x="5" y="111"/>
                      </a:lnTo>
                      <a:lnTo>
                        <a:pt x="10" y="101"/>
                      </a:lnTo>
                      <a:lnTo>
                        <a:pt x="17" y="92"/>
                      </a:lnTo>
                      <a:lnTo>
                        <a:pt x="25" y="84"/>
                      </a:lnTo>
                      <a:lnTo>
                        <a:pt x="35" y="76"/>
                      </a:lnTo>
                      <a:lnTo>
                        <a:pt x="45" y="71"/>
                      </a:lnTo>
                      <a:lnTo>
                        <a:pt x="59" y="65"/>
                      </a:lnTo>
                      <a:lnTo>
                        <a:pt x="73" y="61"/>
                      </a:lnTo>
                      <a:lnTo>
                        <a:pt x="83" y="59"/>
                      </a:lnTo>
                      <a:lnTo>
                        <a:pt x="29" y="3"/>
                      </a:lnTo>
                    </a:path>
                  </a:pathLst>
                </a:custGeom>
                <a:solidFill>
                  <a:schemeClr val="bg2"/>
                </a:solidFill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40" name="Rectangle 24"/>
                <p:cNvSpPr>
                  <a:spLocks noChangeArrowheads="1"/>
                </p:cNvSpPr>
                <p:nvPr/>
              </p:nvSpPr>
              <p:spPr bwMode="auto">
                <a:xfrm>
                  <a:off x="576" y="1633"/>
                  <a:ext cx="253" cy="28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400" b="1" dirty="0">
                      <a:solidFill>
                        <a:schemeClr val="bg1"/>
                      </a:solidFill>
                      <a:latin typeface="FranklinGothic" charset="0"/>
                    </a:rPr>
                    <a:t>A</a:t>
                  </a:r>
                </a:p>
              </p:txBody>
            </p:sp>
          </p:grpSp>
          <p:sp>
            <p:nvSpPr>
              <p:cNvPr id="2722841" name="Line 25"/>
              <p:cNvSpPr>
                <a:spLocks noChangeShapeType="1"/>
              </p:cNvSpPr>
              <p:nvPr/>
            </p:nvSpPr>
            <p:spPr bwMode="auto">
              <a:xfrm flipH="1">
                <a:off x="1424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42" name="Line 26"/>
              <p:cNvSpPr>
                <a:spLocks noChangeShapeType="1"/>
              </p:cNvSpPr>
              <p:nvPr/>
            </p:nvSpPr>
            <p:spPr bwMode="auto">
              <a:xfrm flipH="1">
                <a:off x="1709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43" name="Line 27"/>
              <p:cNvSpPr>
                <a:spLocks noChangeShapeType="1"/>
              </p:cNvSpPr>
              <p:nvPr/>
            </p:nvSpPr>
            <p:spPr bwMode="auto">
              <a:xfrm flipH="1">
                <a:off x="1993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44" name="AutoShape 28"/>
              <p:cNvSpPr>
                <a:spLocks noChangeArrowheads="1"/>
              </p:cNvSpPr>
              <p:nvPr/>
            </p:nvSpPr>
            <p:spPr bwMode="auto">
              <a:xfrm>
                <a:off x="1199" y="2015"/>
                <a:ext cx="208" cy="259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45" name="AutoShape 29"/>
              <p:cNvSpPr>
                <a:spLocks noChangeArrowheads="1"/>
              </p:cNvSpPr>
              <p:nvPr/>
            </p:nvSpPr>
            <p:spPr bwMode="auto">
              <a:xfrm>
                <a:off x="1250" y="1963"/>
                <a:ext cx="157" cy="46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46" name="AutoShape 30"/>
              <p:cNvSpPr>
                <a:spLocks noChangeArrowheads="1"/>
              </p:cNvSpPr>
              <p:nvPr/>
            </p:nvSpPr>
            <p:spPr bwMode="auto">
              <a:xfrm>
                <a:off x="1241" y="2035"/>
                <a:ext cx="107" cy="15"/>
              </a:xfrm>
              <a:prstGeom prst="parallelogram">
                <a:avLst>
                  <a:gd name="adj" fmla="val 178300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8" name="Group 31"/>
              <p:cNvGrpSpPr>
                <a:grpSpLocks/>
              </p:cNvGrpSpPr>
              <p:nvPr/>
            </p:nvGrpSpPr>
            <p:grpSpPr bwMode="auto">
              <a:xfrm>
                <a:off x="1715" y="1998"/>
                <a:ext cx="201" cy="257"/>
                <a:chOff x="1715" y="1998"/>
                <a:chExt cx="201" cy="257"/>
              </a:xfrm>
            </p:grpSpPr>
            <p:sp>
              <p:nvSpPr>
                <p:cNvPr id="2722848" name="Freeform 32"/>
                <p:cNvSpPr>
                  <a:spLocks/>
                </p:cNvSpPr>
                <p:nvPr/>
              </p:nvSpPr>
              <p:spPr bwMode="auto">
                <a:xfrm>
                  <a:off x="1844" y="2117"/>
                  <a:ext cx="60" cy="138"/>
                </a:xfrm>
                <a:custGeom>
                  <a:avLst/>
                  <a:gdLst/>
                  <a:ahLst/>
                  <a:cxnLst>
                    <a:cxn ang="0">
                      <a:pos x="43" y="0"/>
                    </a:cxn>
                    <a:cxn ang="0">
                      <a:pos x="59" y="0"/>
                    </a:cxn>
                    <a:cxn ang="0">
                      <a:pos x="16" y="137"/>
                    </a:cxn>
                    <a:cxn ang="0">
                      <a:pos x="0" y="137"/>
                    </a:cxn>
                    <a:cxn ang="0">
                      <a:pos x="43" y="0"/>
                    </a:cxn>
                  </a:cxnLst>
                  <a:rect l="0" t="0" r="r" b="b"/>
                  <a:pathLst>
                    <a:path w="60" h="138">
                      <a:moveTo>
                        <a:pt x="43" y="0"/>
                      </a:moveTo>
                      <a:lnTo>
                        <a:pt x="59" y="0"/>
                      </a:lnTo>
                      <a:lnTo>
                        <a:pt x="16" y="137"/>
                      </a:lnTo>
                      <a:lnTo>
                        <a:pt x="0" y="137"/>
                      </a:lnTo>
                      <a:lnTo>
                        <a:pt x="43" y="0"/>
                      </a:lnTo>
                    </a:path>
                  </a:pathLst>
                </a:custGeom>
                <a:solidFill>
                  <a:srgbClr val="F39FD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49" name="Rectangle 33"/>
                <p:cNvSpPr>
                  <a:spLocks noChangeArrowheads="1"/>
                </p:cNvSpPr>
                <p:nvPr/>
              </p:nvSpPr>
              <p:spPr bwMode="auto">
                <a:xfrm>
                  <a:off x="1840" y="2117"/>
                  <a:ext cx="76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50" name="Rectangle 34"/>
                <p:cNvSpPr>
                  <a:spLocks noChangeArrowheads="1"/>
                </p:cNvSpPr>
                <p:nvPr/>
              </p:nvSpPr>
              <p:spPr bwMode="auto">
                <a:xfrm>
                  <a:off x="1846" y="2175"/>
                  <a:ext cx="57" cy="11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51" name="Rectangle 35"/>
                <p:cNvSpPr>
                  <a:spLocks noChangeArrowheads="1"/>
                </p:cNvSpPr>
                <p:nvPr/>
              </p:nvSpPr>
              <p:spPr bwMode="auto">
                <a:xfrm>
                  <a:off x="1715" y="2175"/>
                  <a:ext cx="75" cy="7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52" name="Oval 36"/>
                <p:cNvSpPr>
                  <a:spLocks noChangeArrowheads="1"/>
                </p:cNvSpPr>
                <p:nvPr/>
              </p:nvSpPr>
              <p:spPr bwMode="auto">
                <a:xfrm>
                  <a:off x="1774" y="1998"/>
                  <a:ext cx="22" cy="26"/>
                </a:xfrm>
                <a:prstGeom prst="ellipse">
                  <a:avLst/>
                </a:prstGeom>
                <a:solidFill>
                  <a:srgbClr val="F39FD1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53" name="Freeform 37"/>
                <p:cNvSpPr>
                  <a:spLocks/>
                </p:cNvSpPr>
                <p:nvPr/>
              </p:nvSpPr>
              <p:spPr bwMode="auto">
                <a:xfrm>
                  <a:off x="1715" y="2043"/>
                  <a:ext cx="138" cy="212"/>
                </a:xfrm>
                <a:custGeom>
                  <a:avLst/>
                  <a:gdLst/>
                  <a:ahLst/>
                  <a:cxnLst>
                    <a:cxn ang="0">
                      <a:pos x="1" y="98"/>
                    </a:cxn>
                    <a:cxn ang="0">
                      <a:pos x="1" y="100"/>
                    </a:cxn>
                    <a:cxn ang="0">
                      <a:pos x="0" y="104"/>
                    </a:cxn>
                    <a:cxn ang="0">
                      <a:pos x="0" y="107"/>
                    </a:cxn>
                    <a:cxn ang="0">
                      <a:pos x="1" y="111"/>
                    </a:cxn>
                    <a:cxn ang="0">
                      <a:pos x="3" y="114"/>
                    </a:cxn>
                    <a:cxn ang="0">
                      <a:pos x="6" y="116"/>
                    </a:cxn>
                    <a:cxn ang="0">
                      <a:pos x="9" y="118"/>
                    </a:cxn>
                    <a:cxn ang="0">
                      <a:pos x="11" y="119"/>
                    </a:cxn>
                    <a:cxn ang="0">
                      <a:pos x="15" y="119"/>
                    </a:cxn>
                    <a:cxn ang="0">
                      <a:pos x="89" y="211"/>
                    </a:cxn>
                    <a:cxn ang="0">
                      <a:pos x="113" y="101"/>
                    </a:cxn>
                    <a:cxn ang="0">
                      <a:pos x="113" y="99"/>
                    </a:cxn>
                    <a:cxn ang="0">
                      <a:pos x="111" y="97"/>
                    </a:cxn>
                    <a:cxn ang="0">
                      <a:pos x="109" y="95"/>
                    </a:cxn>
                    <a:cxn ang="0">
                      <a:pos x="108" y="94"/>
                    </a:cxn>
                    <a:cxn ang="0">
                      <a:pos x="105" y="93"/>
                    </a:cxn>
                    <a:cxn ang="0">
                      <a:pos x="102" y="92"/>
                    </a:cxn>
                    <a:cxn ang="0">
                      <a:pos x="100" y="92"/>
                    </a:cxn>
                    <a:cxn ang="0">
                      <a:pos x="97" y="92"/>
                    </a:cxn>
                    <a:cxn ang="0">
                      <a:pos x="66" y="54"/>
                    </a:cxn>
                    <a:cxn ang="0">
                      <a:pos x="127" y="67"/>
                    </a:cxn>
                    <a:cxn ang="0">
                      <a:pos x="130" y="66"/>
                    </a:cxn>
                    <a:cxn ang="0">
                      <a:pos x="131" y="65"/>
                    </a:cxn>
                    <a:cxn ang="0">
                      <a:pos x="134" y="63"/>
                    </a:cxn>
                    <a:cxn ang="0">
                      <a:pos x="136" y="62"/>
                    </a:cxn>
                    <a:cxn ang="0">
                      <a:pos x="136" y="59"/>
                    </a:cxn>
                    <a:cxn ang="0">
                      <a:pos x="137" y="56"/>
                    </a:cxn>
                    <a:cxn ang="0">
                      <a:pos x="136" y="53"/>
                    </a:cxn>
                    <a:cxn ang="0">
                      <a:pos x="135" y="50"/>
                    </a:cxn>
                    <a:cxn ang="0">
                      <a:pos x="133" y="49"/>
                    </a:cxn>
                    <a:cxn ang="0">
                      <a:pos x="131" y="47"/>
                    </a:cxn>
                    <a:cxn ang="0">
                      <a:pos x="128" y="46"/>
                    </a:cxn>
                    <a:cxn ang="0">
                      <a:pos x="87" y="46"/>
                    </a:cxn>
                    <a:cxn ang="0">
                      <a:pos x="80" y="30"/>
                    </a:cxn>
                    <a:cxn ang="0">
                      <a:pos x="80" y="26"/>
                    </a:cxn>
                    <a:cxn ang="0">
                      <a:pos x="81" y="22"/>
                    </a:cxn>
                    <a:cxn ang="0">
                      <a:pos x="81" y="17"/>
                    </a:cxn>
                    <a:cxn ang="0">
                      <a:pos x="80" y="14"/>
                    </a:cxn>
                    <a:cxn ang="0">
                      <a:pos x="78" y="11"/>
                    </a:cxn>
                    <a:cxn ang="0">
                      <a:pos x="76" y="7"/>
                    </a:cxn>
                    <a:cxn ang="0">
                      <a:pos x="73" y="5"/>
                    </a:cxn>
                    <a:cxn ang="0">
                      <a:pos x="70" y="2"/>
                    </a:cxn>
                    <a:cxn ang="0">
                      <a:pos x="66" y="1"/>
                    </a:cxn>
                    <a:cxn ang="0">
                      <a:pos x="62" y="0"/>
                    </a:cxn>
                    <a:cxn ang="0">
                      <a:pos x="57" y="0"/>
                    </a:cxn>
                    <a:cxn ang="0">
                      <a:pos x="53" y="1"/>
                    </a:cxn>
                    <a:cxn ang="0">
                      <a:pos x="49" y="2"/>
                    </a:cxn>
                    <a:cxn ang="0">
                      <a:pos x="45" y="4"/>
                    </a:cxn>
                    <a:cxn ang="0">
                      <a:pos x="42" y="8"/>
                    </a:cxn>
                    <a:cxn ang="0">
                      <a:pos x="39" y="12"/>
                    </a:cxn>
                    <a:cxn ang="0">
                      <a:pos x="37" y="16"/>
                    </a:cxn>
                  </a:cxnLst>
                  <a:rect l="0" t="0" r="r" b="b"/>
                  <a:pathLst>
                    <a:path w="138" h="212">
                      <a:moveTo>
                        <a:pt x="37" y="16"/>
                      </a:move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1" y="100"/>
                      </a:lnTo>
                      <a:lnTo>
                        <a:pt x="0" y="101"/>
                      </a:lnTo>
                      <a:lnTo>
                        <a:pt x="0" y="104"/>
                      </a:lnTo>
                      <a:lnTo>
                        <a:pt x="0" y="105"/>
                      </a:lnTo>
                      <a:lnTo>
                        <a:pt x="0" y="107"/>
                      </a:lnTo>
                      <a:lnTo>
                        <a:pt x="1" y="109"/>
                      </a:lnTo>
                      <a:lnTo>
                        <a:pt x="1" y="111"/>
                      </a:lnTo>
                      <a:lnTo>
                        <a:pt x="2" y="112"/>
                      </a:lnTo>
                      <a:lnTo>
                        <a:pt x="3" y="114"/>
                      </a:lnTo>
                      <a:lnTo>
                        <a:pt x="4" y="115"/>
                      </a:lnTo>
                      <a:lnTo>
                        <a:pt x="6" y="116"/>
                      </a:lnTo>
                      <a:lnTo>
                        <a:pt x="7" y="117"/>
                      </a:lnTo>
                      <a:lnTo>
                        <a:pt x="9" y="118"/>
                      </a:lnTo>
                      <a:lnTo>
                        <a:pt x="10" y="118"/>
                      </a:lnTo>
                      <a:lnTo>
                        <a:pt x="11" y="119"/>
                      </a:lnTo>
                      <a:lnTo>
                        <a:pt x="13" y="119"/>
                      </a:lnTo>
                      <a:lnTo>
                        <a:pt x="15" y="119"/>
                      </a:lnTo>
                      <a:lnTo>
                        <a:pt x="89" y="119"/>
                      </a:lnTo>
                      <a:lnTo>
                        <a:pt x="89" y="211"/>
                      </a:lnTo>
                      <a:lnTo>
                        <a:pt x="113" y="211"/>
                      </a:lnTo>
                      <a:lnTo>
                        <a:pt x="113" y="101"/>
                      </a:lnTo>
                      <a:lnTo>
                        <a:pt x="113" y="100"/>
                      </a:lnTo>
                      <a:lnTo>
                        <a:pt x="113" y="99"/>
                      </a:lnTo>
                      <a:lnTo>
                        <a:pt x="112" y="98"/>
                      </a:lnTo>
                      <a:lnTo>
                        <a:pt x="111" y="97"/>
                      </a:lnTo>
                      <a:lnTo>
                        <a:pt x="111" y="96"/>
                      </a:lnTo>
                      <a:lnTo>
                        <a:pt x="109" y="95"/>
                      </a:lnTo>
                      <a:lnTo>
                        <a:pt x="109" y="95"/>
                      </a:lnTo>
                      <a:lnTo>
                        <a:pt x="108" y="94"/>
                      </a:lnTo>
                      <a:lnTo>
                        <a:pt x="106" y="93"/>
                      </a:lnTo>
                      <a:lnTo>
                        <a:pt x="105" y="93"/>
                      </a:lnTo>
                      <a:lnTo>
                        <a:pt x="104" y="93"/>
                      </a:lnTo>
                      <a:lnTo>
                        <a:pt x="102" y="92"/>
                      </a:lnTo>
                      <a:lnTo>
                        <a:pt x="101" y="92"/>
                      </a:lnTo>
                      <a:lnTo>
                        <a:pt x="100" y="92"/>
                      </a:lnTo>
                      <a:lnTo>
                        <a:pt x="98" y="92"/>
                      </a:lnTo>
                      <a:lnTo>
                        <a:pt x="97" y="92"/>
                      </a:lnTo>
                      <a:lnTo>
                        <a:pt x="54" y="90"/>
                      </a:lnTo>
                      <a:lnTo>
                        <a:pt x="66" y="54"/>
                      </a:lnTo>
                      <a:lnTo>
                        <a:pt x="75" y="67"/>
                      </a:lnTo>
                      <a:lnTo>
                        <a:pt x="127" y="67"/>
                      </a:lnTo>
                      <a:lnTo>
                        <a:pt x="128" y="66"/>
                      </a:lnTo>
                      <a:lnTo>
                        <a:pt x="130" y="66"/>
                      </a:lnTo>
                      <a:lnTo>
                        <a:pt x="131" y="65"/>
                      </a:lnTo>
                      <a:lnTo>
                        <a:pt x="131" y="65"/>
                      </a:lnTo>
                      <a:lnTo>
                        <a:pt x="133" y="64"/>
                      </a:lnTo>
                      <a:lnTo>
                        <a:pt x="134" y="63"/>
                      </a:lnTo>
                      <a:lnTo>
                        <a:pt x="135" y="62"/>
                      </a:lnTo>
                      <a:lnTo>
                        <a:pt x="136" y="62"/>
                      </a:lnTo>
                      <a:lnTo>
                        <a:pt x="136" y="60"/>
                      </a:lnTo>
                      <a:lnTo>
                        <a:pt x="136" y="59"/>
                      </a:lnTo>
                      <a:lnTo>
                        <a:pt x="137" y="58"/>
                      </a:lnTo>
                      <a:lnTo>
                        <a:pt x="137" y="56"/>
                      </a:lnTo>
                      <a:lnTo>
                        <a:pt x="137" y="54"/>
                      </a:lnTo>
                      <a:lnTo>
                        <a:pt x="136" y="53"/>
                      </a:lnTo>
                      <a:lnTo>
                        <a:pt x="136" y="52"/>
                      </a:lnTo>
                      <a:lnTo>
                        <a:pt x="135" y="50"/>
                      </a:lnTo>
                      <a:lnTo>
                        <a:pt x="134" y="49"/>
                      </a:lnTo>
                      <a:lnTo>
                        <a:pt x="133" y="49"/>
                      </a:lnTo>
                      <a:lnTo>
                        <a:pt x="132" y="47"/>
                      </a:lnTo>
                      <a:lnTo>
                        <a:pt x="131" y="47"/>
                      </a:lnTo>
                      <a:lnTo>
                        <a:pt x="130" y="46"/>
                      </a:lnTo>
                      <a:lnTo>
                        <a:pt x="128" y="46"/>
                      </a:lnTo>
                      <a:lnTo>
                        <a:pt x="127" y="46"/>
                      </a:lnTo>
                      <a:lnTo>
                        <a:pt x="87" y="46"/>
                      </a:lnTo>
                      <a:lnTo>
                        <a:pt x="78" y="31"/>
                      </a:lnTo>
                      <a:lnTo>
                        <a:pt x="80" y="30"/>
                      </a:lnTo>
                      <a:lnTo>
                        <a:pt x="80" y="28"/>
                      </a:lnTo>
                      <a:lnTo>
                        <a:pt x="80" y="26"/>
                      </a:lnTo>
                      <a:lnTo>
                        <a:pt x="81" y="24"/>
                      </a:lnTo>
                      <a:lnTo>
                        <a:pt x="81" y="22"/>
                      </a:lnTo>
                      <a:lnTo>
                        <a:pt x="81" y="20"/>
                      </a:lnTo>
                      <a:lnTo>
                        <a:pt x="81" y="17"/>
                      </a:lnTo>
                      <a:lnTo>
                        <a:pt x="80" y="16"/>
                      </a:lnTo>
                      <a:lnTo>
                        <a:pt x="80" y="14"/>
                      </a:lnTo>
                      <a:lnTo>
                        <a:pt x="79" y="12"/>
                      </a:lnTo>
                      <a:lnTo>
                        <a:pt x="78" y="11"/>
                      </a:lnTo>
                      <a:lnTo>
                        <a:pt x="77" y="9"/>
                      </a:lnTo>
                      <a:lnTo>
                        <a:pt x="76" y="7"/>
                      </a:lnTo>
                      <a:lnTo>
                        <a:pt x="75" y="6"/>
                      </a:lnTo>
                      <a:lnTo>
                        <a:pt x="73" y="5"/>
                      </a:lnTo>
                      <a:lnTo>
                        <a:pt x="72" y="4"/>
                      </a:lnTo>
                      <a:lnTo>
                        <a:pt x="70" y="2"/>
                      </a:lnTo>
                      <a:lnTo>
                        <a:pt x="68" y="2"/>
                      </a:lnTo>
                      <a:lnTo>
                        <a:pt x="66" y="1"/>
                      </a:lnTo>
                      <a:lnTo>
                        <a:pt x="64" y="1"/>
                      </a:lnTo>
                      <a:lnTo>
                        <a:pt x="62" y="0"/>
                      </a:lnTo>
                      <a:lnTo>
                        <a:pt x="60" y="0"/>
                      </a:lnTo>
                      <a:lnTo>
                        <a:pt x="57" y="0"/>
                      </a:lnTo>
                      <a:lnTo>
                        <a:pt x="56" y="0"/>
                      </a:lnTo>
                      <a:lnTo>
                        <a:pt x="53" y="1"/>
                      </a:lnTo>
                      <a:lnTo>
                        <a:pt x="51" y="1"/>
                      </a:lnTo>
                      <a:lnTo>
                        <a:pt x="49" y="2"/>
                      </a:lnTo>
                      <a:lnTo>
                        <a:pt x="47" y="3"/>
                      </a:lnTo>
                      <a:lnTo>
                        <a:pt x="45" y="4"/>
                      </a:lnTo>
                      <a:lnTo>
                        <a:pt x="43" y="6"/>
                      </a:lnTo>
                      <a:lnTo>
                        <a:pt x="42" y="8"/>
                      </a:lnTo>
                      <a:lnTo>
                        <a:pt x="40" y="9"/>
                      </a:lnTo>
                      <a:lnTo>
                        <a:pt x="39" y="12"/>
                      </a:lnTo>
                      <a:lnTo>
                        <a:pt x="38" y="14"/>
                      </a:lnTo>
                      <a:lnTo>
                        <a:pt x="37" y="16"/>
                      </a:lnTo>
                    </a:path>
                  </a:pathLst>
                </a:custGeom>
                <a:solidFill>
                  <a:srgbClr val="F39FD1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22854" name="Freeform 38"/>
              <p:cNvSpPr>
                <a:spLocks/>
              </p:cNvSpPr>
              <p:nvPr/>
            </p:nvSpPr>
            <p:spPr bwMode="auto">
              <a:xfrm>
                <a:off x="1977" y="1973"/>
                <a:ext cx="200" cy="292"/>
              </a:xfrm>
              <a:custGeom>
                <a:avLst/>
                <a:gdLst/>
                <a:ahLst/>
                <a:cxnLst>
                  <a:cxn ang="0">
                    <a:pos x="199" y="263"/>
                  </a:cxn>
                  <a:cxn ang="0">
                    <a:pos x="184" y="263"/>
                  </a:cxn>
                  <a:cxn ang="0">
                    <a:pos x="158" y="230"/>
                  </a:cxn>
                  <a:cxn ang="0">
                    <a:pos x="121" y="169"/>
                  </a:cxn>
                  <a:cxn ang="0">
                    <a:pos x="111" y="142"/>
                  </a:cxn>
                  <a:cxn ang="0">
                    <a:pos x="114" y="123"/>
                  </a:cxn>
                  <a:cxn ang="0">
                    <a:pos x="123" y="119"/>
                  </a:cxn>
                  <a:cxn ang="0">
                    <a:pos x="136" y="129"/>
                  </a:cxn>
                  <a:cxn ang="0">
                    <a:pos x="155" y="140"/>
                  </a:cxn>
                  <a:cxn ang="0">
                    <a:pos x="164" y="140"/>
                  </a:cxn>
                  <a:cxn ang="0">
                    <a:pos x="165" y="134"/>
                  </a:cxn>
                  <a:cxn ang="0">
                    <a:pos x="156" y="123"/>
                  </a:cxn>
                  <a:cxn ang="0">
                    <a:pos x="135" y="108"/>
                  </a:cxn>
                  <a:cxn ang="0">
                    <a:pos x="126" y="87"/>
                  </a:cxn>
                  <a:cxn ang="0">
                    <a:pos x="123" y="69"/>
                  </a:cxn>
                  <a:cxn ang="0">
                    <a:pos x="113" y="56"/>
                  </a:cxn>
                  <a:cxn ang="0">
                    <a:pos x="109" y="48"/>
                  </a:cxn>
                  <a:cxn ang="0">
                    <a:pos x="114" y="36"/>
                  </a:cxn>
                  <a:cxn ang="0">
                    <a:pos x="119" y="24"/>
                  </a:cxn>
                  <a:cxn ang="0">
                    <a:pos x="115" y="9"/>
                  </a:cxn>
                  <a:cxn ang="0">
                    <a:pos x="105" y="1"/>
                  </a:cxn>
                  <a:cxn ang="0">
                    <a:pos x="90" y="3"/>
                  </a:cxn>
                  <a:cxn ang="0">
                    <a:pos x="84" y="13"/>
                  </a:cxn>
                  <a:cxn ang="0">
                    <a:pos x="84" y="23"/>
                  </a:cxn>
                  <a:cxn ang="0">
                    <a:pos x="88" y="35"/>
                  </a:cxn>
                  <a:cxn ang="0">
                    <a:pos x="88" y="46"/>
                  </a:cxn>
                  <a:cxn ang="0">
                    <a:pos x="78" y="56"/>
                  </a:cxn>
                  <a:cxn ang="0">
                    <a:pos x="65" y="64"/>
                  </a:cxn>
                  <a:cxn ang="0">
                    <a:pos x="55" y="75"/>
                  </a:cxn>
                  <a:cxn ang="0">
                    <a:pos x="46" y="99"/>
                  </a:cxn>
                  <a:cxn ang="0">
                    <a:pos x="41" y="122"/>
                  </a:cxn>
                  <a:cxn ang="0">
                    <a:pos x="40" y="146"/>
                  </a:cxn>
                  <a:cxn ang="0">
                    <a:pos x="41" y="158"/>
                  </a:cxn>
                  <a:cxn ang="0">
                    <a:pos x="49" y="162"/>
                  </a:cxn>
                  <a:cxn ang="0">
                    <a:pos x="53" y="158"/>
                  </a:cxn>
                  <a:cxn ang="0">
                    <a:pos x="53" y="133"/>
                  </a:cxn>
                  <a:cxn ang="0">
                    <a:pos x="55" y="117"/>
                  </a:cxn>
                  <a:cxn ang="0">
                    <a:pos x="64" y="109"/>
                  </a:cxn>
                  <a:cxn ang="0">
                    <a:pos x="70" y="114"/>
                  </a:cxn>
                  <a:cxn ang="0">
                    <a:pos x="68" y="140"/>
                  </a:cxn>
                  <a:cxn ang="0">
                    <a:pos x="61" y="167"/>
                  </a:cxn>
                  <a:cxn ang="0">
                    <a:pos x="53" y="197"/>
                  </a:cxn>
                  <a:cxn ang="0">
                    <a:pos x="33" y="226"/>
                  </a:cxn>
                  <a:cxn ang="0">
                    <a:pos x="8" y="256"/>
                  </a:cxn>
                  <a:cxn ang="0">
                    <a:pos x="0" y="272"/>
                  </a:cxn>
                  <a:cxn ang="0">
                    <a:pos x="19" y="291"/>
                  </a:cxn>
                  <a:cxn ang="0">
                    <a:pos x="33" y="288"/>
                  </a:cxn>
                  <a:cxn ang="0">
                    <a:pos x="23" y="276"/>
                  </a:cxn>
                  <a:cxn ang="0">
                    <a:pos x="30" y="260"/>
                  </a:cxn>
                  <a:cxn ang="0">
                    <a:pos x="61" y="223"/>
                  </a:cxn>
                  <a:cxn ang="0">
                    <a:pos x="84" y="197"/>
                  </a:cxn>
                  <a:cxn ang="0">
                    <a:pos x="95" y="191"/>
                  </a:cxn>
                  <a:cxn ang="0">
                    <a:pos x="109" y="199"/>
                  </a:cxn>
                  <a:cxn ang="0">
                    <a:pos x="141" y="243"/>
                  </a:cxn>
                  <a:cxn ang="0">
                    <a:pos x="168" y="281"/>
                  </a:cxn>
                  <a:cxn ang="0">
                    <a:pos x="178" y="283"/>
                  </a:cxn>
                  <a:cxn ang="0">
                    <a:pos x="191" y="273"/>
                  </a:cxn>
                </a:cxnLst>
                <a:rect l="0" t="0" r="r" b="b"/>
                <a:pathLst>
                  <a:path w="200" h="292">
                    <a:moveTo>
                      <a:pt x="198" y="268"/>
                    </a:moveTo>
                    <a:lnTo>
                      <a:pt x="199" y="263"/>
                    </a:lnTo>
                    <a:lnTo>
                      <a:pt x="191" y="265"/>
                    </a:lnTo>
                    <a:lnTo>
                      <a:pt x="184" y="263"/>
                    </a:lnTo>
                    <a:lnTo>
                      <a:pt x="174" y="256"/>
                    </a:lnTo>
                    <a:lnTo>
                      <a:pt x="158" y="230"/>
                    </a:lnTo>
                    <a:lnTo>
                      <a:pt x="134" y="191"/>
                    </a:lnTo>
                    <a:lnTo>
                      <a:pt x="121" y="169"/>
                    </a:lnTo>
                    <a:lnTo>
                      <a:pt x="113" y="152"/>
                    </a:lnTo>
                    <a:lnTo>
                      <a:pt x="111" y="142"/>
                    </a:lnTo>
                    <a:lnTo>
                      <a:pt x="111" y="130"/>
                    </a:lnTo>
                    <a:lnTo>
                      <a:pt x="114" y="123"/>
                    </a:lnTo>
                    <a:lnTo>
                      <a:pt x="119" y="119"/>
                    </a:lnTo>
                    <a:lnTo>
                      <a:pt x="123" y="119"/>
                    </a:lnTo>
                    <a:lnTo>
                      <a:pt x="128" y="122"/>
                    </a:lnTo>
                    <a:lnTo>
                      <a:pt x="136" y="129"/>
                    </a:lnTo>
                    <a:lnTo>
                      <a:pt x="148" y="137"/>
                    </a:lnTo>
                    <a:lnTo>
                      <a:pt x="155" y="140"/>
                    </a:lnTo>
                    <a:lnTo>
                      <a:pt x="160" y="142"/>
                    </a:lnTo>
                    <a:lnTo>
                      <a:pt x="164" y="140"/>
                    </a:lnTo>
                    <a:lnTo>
                      <a:pt x="166" y="137"/>
                    </a:lnTo>
                    <a:lnTo>
                      <a:pt x="165" y="134"/>
                    </a:lnTo>
                    <a:lnTo>
                      <a:pt x="164" y="130"/>
                    </a:lnTo>
                    <a:lnTo>
                      <a:pt x="156" y="123"/>
                    </a:lnTo>
                    <a:lnTo>
                      <a:pt x="143" y="114"/>
                    </a:lnTo>
                    <a:lnTo>
                      <a:pt x="135" y="108"/>
                    </a:lnTo>
                    <a:lnTo>
                      <a:pt x="130" y="99"/>
                    </a:lnTo>
                    <a:lnTo>
                      <a:pt x="126" y="87"/>
                    </a:lnTo>
                    <a:lnTo>
                      <a:pt x="125" y="74"/>
                    </a:lnTo>
                    <a:lnTo>
                      <a:pt x="123" y="69"/>
                    </a:lnTo>
                    <a:lnTo>
                      <a:pt x="119" y="63"/>
                    </a:lnTo>
                    <a:lnTo>
                      <a:pt x="113" y="56"/>
                    </a:lnTo>
                    <a:lnTo>
                      <a:pt x="109" y="53"/>
                    </a:lnTo>
                    <a:lnTo>
                      <a:pt x="109" y="48"/>
                    </a:lnTo>
                    <a:lnTo>
                      <a:pt x="111" y="40"/>
                    </a:lnTo>
                    <a:lnTo>
                      <a:pt x="114" y="36"/>
                    </a:lnTo>
                    <a:lnTo>
                      <a:pt x="116" y="31"/>
                    </a:lnTo>
                    <a:lnTo>
                      <a:pt x="119" y="24"/>
                    </a:lnTo>
                    <a:lnTo>
                      <a:pt x="116" y="15"/>
                    </a:lnTo>
                    <a:lnTo>
                      <a:pt x="115" y="9"/>
                    </a:lnTo>
                    <a:lnTo>
                      <a:pt x="111" y="4"/>
                    </a:lnTo>
                    <a:lnTo>
                      <a:pt x="105" y="1"/>
                    </a:lnTo>
                    <a:lnTo>
                      <a:pt x="96" y="0"/>
                    </a:lnTo>
                    <a:lnTo>
                      <a:pt x="90" y="3"/>
                    </a:lnTo>
                    <a:lnTo>
                      <a:pt x="86" y="6"/>
                    </a:lnTo>
                    <a:lnTo>
                      <a:pt x="84" y="13"/>
                    </a:lnTo>
                    <a:lnTo>
                      <a:pt x="83" y="18"/>
                    </a:lnTo>
                    <a:lnTo>
                      <a:pt x="84" y="23"/>
                    </a:lnTo>
                    <a:lnTo>
                      <a:pt x="86" y="30"/>
                    </a:lnTo>
                    <a:lnTo>
                      <a:pt x="88" y="35"/>
                    </a:lnTo>
                    <a:lnTo>
                      <a:pt x="89" y="40"/>
                    </a:lnTo>
                    <a:lnTo>
                      <a:pt x="88" y="46"/>
                    </a:lnTo>
                    <a:lnTo>
                      <a:pt x="84" y="51"/>
                    </a:lnTo>
                    <a:lnTo>
                      <a:pt x="78" y="56"/>
                    </a:lnTo>
                    <a:lnTo>
                      <a:pt x="70" y="60"/>
                    </a:lnTo>
                    <a:lnTo>
                      <a:pt x="65" y="64"/>
                    </a:lnTo>
                    <a:lnTo>
                      <a:pt x="60" y="69"/>
                    </a:lnTo>
                    <a:lnTo>
                      <a:pt x="55" y="75"/>
                    </a:lnTo>
                    <a:lnTo>
                      <a:pt x="50" y="87"/>
                    </a:lnTo>
                    <a:lnTo>
                      <a:pt x="46" y="99"/>
                    </a:lnTo>
                    <a:lnTo>
                      <a:pt x="43" y="109"/>
                    </a:lnTo>
                    <a:lnTo>
                      <a:pt x="41" y="122"/>
                    </a:lnTo>
                    <a:lnTo>
                      <a:pt x="40" y="137"/>
                    </a:lnTo>
                    <a:lnTo>
                      <a:pt x="40" y="146"/>
                    </a:lnTo>
                    <a:lnTo>
                      <a:pt x="40" y="153"/>
                    </a:lnTo>
                    <a:lnTo>
                      <a:pt x="41" y="158"/>
                    </a:lnTo>
                    <a:lnTo>
                      <a:pt x="44" y="161"/>
                    </a:lnTo>
                    <a:lnTo>
                      <a:pt x="49" y="162"/>
                    </a:lnTo>
                    <a:lnTo>
                      <a:pt x="51" y="161"/>
                    </a:lnTo>
                    <a:lnTo>
                      <a:pt x="53" y="158"/>
                    </a:lnTo>
                    <a:lnTo>
                      <a:pt x="53" y="148"/>
                    </a:lnTo>
                    <a:lnTo>
                      <a:pt x="53" y="133"/>
                    </a:lnTo>
                    <a:lnTo>
                      <a:pt x="54" y="123"/>
                    </a:lnTo>
                    <a:lnTo>
                      <a:pt x="55" y="117"/>
                    </a:lnTo>
                    <a:lnTo>
                      <a:pt x="59" y="110"/>
                    </a:lnTo>
                    <a:lnTo>
                      <a:pt x="64" y="109"/>
                    </a:lnTo>
                    <a:lnTo>
                      <a:pt x="69" y="110"/>
                    </a:lnTo>
                    <a:lnTo>
                      <a:pt x="70" y="114"/>
                    </a:lnTo>
                    <a:lnTo>
                      <a:pt x="69" y="125"/>
                    </a:lnTo>
                    <a:lnTo>
                      <a:pt x="68" y="140"/>
                    </a:lnTo>
                    <a:lnTo>
                      <a:pt x="65" y="154"/>
                    </a:lnTo>
                    <a:lnTo>
                      <a:pt x="61" y="167"/>
                    </a:lnTo>
                    <a:lnTo>
                      <a:pt x="58" y="183"/>
                    </a:lnTo>
                    <a:lnTo>
                      <a:pt x="53" y="197"/>
                    </a:lnTo>
                    <a:lnTo>
                      <a:pt x="41" y="214"/>
                    </a:lnTo>
                    <a:lnTo>
                      <a:pt x="33" y="226"/>
                    </a:lnTo>
                    <a:lnTo>
                      <a:pt x="18" y="243"/>
                    </a:lnTo>
                    <a:lnTo>
                      <a:pt x="8" y="256"/>
                    </a:lnTo>
                    <a:lnTo>
                      <a:pt x="0" y="267"/>
                    </a:lnTo>
                    <a:lnTo>
                      <a:pt x="0" y="272"/>
                    </a:lnTo>
                    <a:lnTo>
                      <a:pt x="8" y="281"/>
                    </a:lnTo>
                    <a:lnTo>
                      <a:pt x="19" y="291"/>
                    </a:lnTo>
                    <a:lnTo>
                      <a:pt x="30" y="291"/>
                    </a:lnTo>
                    <a:lnTo>
                      <a:pt x="33" y="288"/>
                    </a:lnTo>
                    <a:lnTo>
                      <a:pt x="28" y="282"/>
                    </a:lnTo>
                    <a:lnTo>
                      <a:pt x="23" y="276"/>
                    </a:lnTo>
                    <a:lnTo>
                      <a:pt x="23" y="271"/>
                    </a:lnTo>
                    <a:lnTo>
                      <a:pt x="30" y="260"/>
                    </a:lnTo>
                    <a:lnTo>
                      <a:pt x="43" y="247"/>
                    </a:lnTo>
                    <a:lnTo>
                      <a:pt x="61" y="223"/>
                    </a:lnTo>
                    <a:lnTo>
                      <a:pt x="78" y="203"/>
                    </a:lnTo>
                    <a:lnTo>
                      <a:pt x="84" y="197"/>
                    </a:lnTo>
                    <a:lnTo>
                      <a:pt x="88" y="192"/>
                    </a:lnTo>
                    <a:lnTo>
                      <a:pt x="95" y="191"/>
                    </a:lnTo>
                    <a:lnTo>
                      <a:pt x="101" y="194"/>
                    </a:lnTo>
                    <a:lnTo>
                      <a:pt x="109" y="199"/>
                    </a:lnTo>
                    <a:lnTo>
                      <a:pt x="124" y="220"/>
                    </a:lnTo>
                    <a:lnTo>
                      <a:pt x="141" y="243"/>
                    </a:lnTo>
                    <a:lnTo>
                      <a:pt x="158" y="267"/>
                    </a:lnTo>
                    <a:lnTo>
                      <a:pt x="168" y="281"/>
                    </a:lnTo>
                    <a:lnTo>
                      <a:pt x="171" y="283"/>
                    </a:lnTo>
                    <a:lnTo>
                      <a:pt x="178" y="283"/>
                    </a:lnTo>
                    <a:lnTo>
                      <a:pt x="184" y="278"/>
                    </a:lnTo>
                    <a:lnTo>
                      <a:pt x="191" y="273"/>
                    </a:lnTo>
                    <a:lnTo>
                      <a:pt x="198" y="268"/>
                    </a:lnTo>
                  </a:path>
                </a:pathLst>
              </a:custGeom>
              <a:solidFill>
                <a:srgbClr val="CECECE"/>
              </a:solidFill>
              <a:ln w="254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9" name="Group 39"/>
              <p:cNvGrpSpPr>
                <a:grpSpLocks/>
              </p:cNvGrpSpPr>
              <p:nvPr/>
            </p:nvGrpSpPr>
            <p:grpSpPr bwMode="auto">
              <a:xfrm>
                <a:off x="1413" y="1963"/>
                <a:ext cx="260" cy="311"/>
                <a:chOff x="1413" y="1963"/>
                <a:chExt cx="260" cy="311"/>
              </a:xfrm>
            </p:grpSpPr>
            <p:grpSp>
              <p:nvGrpSpPr>
                <p:cNvPr id="10" name="Group 40"/>
                <p:cNvGrpSpPr>
                  <a:grpSpLocks/>
                </p:cNvGrpSpPr>
                <p:nvPr/>
              </p:nvGrpSpPr>
              <p:grpSpPr bwMode="auto">
                <a:xfrm>
                  <a:off x="1413" y="1963"/>
                  <a:ext cx="260" cy="311"/>
                  <a:chOff x="1413" y="1963"/>
                  <a:chExt cx="260" cy="311"/>
                </a:xfrm>
              </p:grpSpPr>
              <p:sp>
                <p:nvSpPr>
                  <p:cNvPr id="2722857" name="AutoShape 41"/>
                  <p:cNvSpPr>
                    <a:spLocks noChangeArrowheads="1"/>
                  </p:cNvSpPr>
                  <p:nvPr/>
                </p:nvSpPr>
                <p:spPr bwMode="auto">
                  <a:xfrm>
                    <a:off x="1413" y="2015"/>
                    <a:ext cx="260" cy="259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2858" name="AutoShape 42"/>
                  <p:cNvSpPr>
                    <a:spLocks noChangeArrowheads="1"/>
                  </p:cNvSpPr>
                  <p:nvPr/>
                </p:nvSpPr>
                <p:spPr bwMode="auto">
                  <a:xfrm>
                    <a:off x="1476" y="1963"/>
                    <a:ext cx="197" cy="46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22859" name="Oval 43"/>
                <p:cNvSpPr>
                  <a:spLocks noChangeArrowheads="1"/>
                </p:cNvSpPr>
                <p:nvPr/>
              </p:nvSpPr>
              <p:spPr bwMode="auto">
                <a:xfrm>
                  <a:off x="1496" y="1990"/>
                  <a:ext cx="25" cy="9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60" name="AutoShape 44"/>
                <p:cNvSpPr>
                  <a:spLocks noChangeArrowheads="1"/>
                </p:cNvSpPr>
                <p:nvPr/>
              </p:nvSpPr>
              <p:spPr bwMode="auto">
                <a:xfrm>
                  <a:off x="1444" y="2137"/>
                  <a:ext cx="137" cy="55"/>
                </a:xfrm>
                <a:prstGeom prst="octagon">
                  <a:avLst>
                    <a:gd name="adj" fmla="val 29282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22861" name="Line 45"/>
              <p:cNvSpPr>
                <a:spLocks noChangeShapeType="1"/>
              </p:cNvSpPr>
              <p:nvPr/>
            </p:nvSpPr>
            <p:spPr bwMode="auto">
              <a:xfrm>
                <a:off x="1434" y="1313"/>
                <a:ext cx="2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62" name="Line 46"/>
              <p:cNvSpPr>
                <a:spLocks noChangeShapeType="1"/>
              </p:cNvSpPr>
              <p:nvPr/>
            </p:nvSpPr>
            <p:spPr bwMode="auto">
              <a:xfrm flipH="1">
                <a:off x="1709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63" name="Line 47"/>
              <p:cNvSpPr>
                <a:spLocks noChangeShapeType="1"/>
              </p:cNvSpPr>
              <p:nvPr/>
            </p:nvSpPr>
            <p:spPr bwMode="auto">
              <a:xfrm flipH="1">
                <a:off x="1993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64" name="Rectangle 48"/>
              <p:cNvSpPr>
                <a:spLocks noChangeArrowheads="1"/>
              </p:cNvSpPr>
              <p:nvPr/>
            </p:nvSpPr>
            <p:spPr bwMode="auto">
              <a:xfrm>
                <a:off x="1981" y="134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22865" name="Line 49"/>
              <p:cNvSpPr>
                <a:spLocks noChangeShapeType="1"/>
              </p:cNvSpPr>
              <p:nvPr/>
            </p:nvSpPr>
            <p:spPr bwMode="auto">
              <a:xfrm flipH="1">
                <a:off x="2276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66" name="AutoShape 50"/>
              <p:cNvSpPr>
                <a:spLocks noChangeArrowheads="1"/>
              </p:cNvSpPr>
              <p:nvPr/>
            </p:nvSpPr>
            <p:spPr bwMode="auto">
              <a:xfrm>
                <a:off x="1484" y="2348"/>
                <a:ext cx="206" cy="259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67" name="AutoShape 51"/>
              <p:cNvSpPr>
                <a:spLocks noChangeArrowheads="1"/>
              </p:cNvSpPr>
              <p:nvPr/>
            </p:nvSpPr>
            <p:spPr bwMode="auto">
              <a:xfrm>
                <a:off x="1534" y="2297"/>
                <a:ext cx="156" cy="45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68" name="AutoShape 52"/>
              <p:cNvSpPr>
                <a:spLocks noChangeArrowheads="1"/>
              </p:cNvSpPr>
              <p:nvPr/>
            </p:nvSpPr>
            <p:spPr bwMode="auto">
              <a:xfrm>
                <a:off x="1525" y="2368"/>
                <a:ext cx="106" cy="15"/>
              </a:xfrm>
              <a:prstGeom prst="parallelogram">
                <a:avLst>
                  <a:gd name="adj" fmla="val 176634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1" name="Group 53"/>
              <p:cNvGrpSpPr>
                <a:grpSpLocks/>
              </p:cNvGrpSpPr>
              <p:nvPr/>
            </p:nvGrpSpPr>
            <p:grpSpPr bwMode="auto">
              <a:xfrm>
                <a:off x="2009" y="2337"/>
                <a:ext cx="202" cy="257"/>
                <a:chOff x="2009" y="2337"/>
                <a:chExt cx="202" cy="257"/>
              </a:xfrm>
            </p:grpSpPr>
            <p:sp>
              <p:nvSpPr>
                <p:cNvPr id="2722870" name="Freeform 54"/>
                <p:cNvSpPr>
                  <a:spLocks/>
                </p:cNvSpPr>
                <p:nvPr/>
              </p:nvSpPr>
              <p:spPr bwMode="auto">
                <a:xfrm>
                  <a:off x="2139" y="2456"/>
                  <a:ext cx="61" cy="138"/>
                </a:xfrm>
                <a:custGeom>
                  <a:avLst/>
                  <a:gdLst/>
                  <a:ahLst/>
                  <a:cxnLst>
                    <a:cxn ang="0">
                      <a:pos x="44" y="0"/>
                    </a:cxn>
                    <a:cxn ang="0">
                      <a:pos x="60" y="0"/>
                    </a:cxn>
                    <a:cxn ang="0">
                      <a:pos x="16" y="137"/>
                    </a:cxn>
                    <a:cxn ang="0">
                      <a:pos x="0" y="137"/>
                    </a:cxn>
                    <a:cxn ang="0">
                      <a:pos x="44" y="0"/>
                    </a:cxn>
                  </a:cxnLst>
                  <a:rect l="0" t="0" r="r" b="b"/>
                  <a:pathLst>
                    <a:path w="61" h="138">
                      <a:moveTo>
                        <a:pt x="44" y="0"/>
                      </a:moveTo>
                      <a:lnTo>
                        <a:pt x="60" y="0"/>
                      </a:lnTo>
                      <a:lnTo>
                        <a:pt x="16" y="137"/>
                      </a:lnTo>
                      <a:lnTo>
                        <a:pt x="0" y="137"/>
                      </a:lnTo>
                      <a:lnTo>
                        <a:pt x="44" y="0"/>
                      </a:lnTo>
                    </a:path>
                  </a:pathLst>
                </a:custGeom>
                <a:solidFill>
                  <a:srgbClr val="F39FD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71" name="Rectangle 55"/>
                <p:cNvSpPr>
                  <a:spLocks noChangeArrowheads="1"/>
                </p:cNvSpPr>
                <p:nvPr/>
              </p:nvSpPr>
              <p:spPr bwMode="auto">
                <a:xfrm>
                  <a:off x="2134" y="2456"/>
                  <a:ext cx="77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72" name="Rectangle 56"/>
                <p:cNvSpPr>
                  <a:spLocks noChangeArrowheads="1"/>
                </p:cNvSpPr>
                <p:nvPr/>
              </p:nvSpPr>
              <p:spPr bwMode="auto">
                <a:xfrm>
                  <a:off x="2142" y="2513"/>
                  <a:ext cx="57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73" name="Rectangle 57"/>
                <p:cNvSpPr>
                  <a:spLocks noChangeArrowheads="1"/>
                </p:cNvSpPr>
                <p:nvPr/>
              </p:nvSpPr>
              <p:spPr bwMode="auto">
                <a:xfrm>
                  <a:off x="2011" y="2513"/>
                  <a:ext cx="73" cy="8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74" name="Oval 58"/>
                <p:cNvSpPr>
                  <a:spLocks noChangeArrowheads="1"/>
                </p:cNvSpPr>
                <p:nvPr/>
              </p:nvSpPr>
              <p:spPr bwMode="auto">
                <a:xfrm>
                  <a:off x="2069" y="2337"/>
                  <a:ext cx="22" cy="26"/>
                </a:xfrm>
                <a:prstGeom prst="ellipse">
                  <a:avLst/>
                </a:prstGeom>
                <a:solidFill>
                  <a:srgbClr val="F39FD1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75" name="Freeform 59"/>
                <p:cNvSpPr>
                  <a:spLocks/>
                </p:cNvSpPr>
                <p:nvPr/>
              </p:nvSpPr>
              <p:spPr bwMode="auto">
                <a:xfrm>
                  <a:off x="2009" y="2382"/>
                  <a:ext cx="138" cy="212"/>
                </a:xfrm>
                <a:custGeom>
                  <a:avLst/>
                  <a:gdLst/>
                  <a:ahLst/>
                  <a:cxnLst>
                    <a:cxn ang="0">
                      <a:pos x="1" y="98"/>
                    </a:cxn>
                    <a:cxn ang="0">
                      <a:pos x="1" y="100"/>
                    </a:cxn>
                    <a:cxn ang="0">
                      <a:pos x="0" y="104"/>
                    </a:cxn>
                    <a:cxn ang="0">
                      <a:pos x="0" y="107"/>
                    </a:cxn>
                    <a:cxn ang="0">
                      <a:pos x="1" y="111"/>
                    </a:cxn>
                    <a:cxn ang="0">
                      <a:pos x="3" y="114"/>
                    </a:cxn>
                    <a:cxn ang="0">
                      <a:pos x="6" y="116"/>
                    </a:cxn>
                    <a:cxn ang="0">
                      <a:pos x="9" y="118"/>
                    </a:cxn>
                    <a:cxn ang="0">
                      <a:pos x="11" y="119"/>
                    </a:cxn>
                    <a:cxn ang="0">
                      <a:pos x="15" y="119"/>
                    </a:cxn>
                    <a:cxn ang="0">
                      <a:pos x="89" y="211"/>
                    </a:cxn>
                    <a:cxn ang="0">
                      <a:pos x="113" y="101"/>
                    </a:cxn>
                    <a:cxn ang="0">
                      <a:pos x="113" y="99"/>
                    </a:cxn>
                    <a:cxn ang="0">
                      <a:pos x="111" y="97"/>
                    </a:cxn>
                    <a:cxn ang="0">
                      <a:pos x="109" y="95"/>
                    </a:cxn>
                    <a:cxn ang="0">
                      <a:pos x="108" y="94"/>
                    </a:cxn>
                    <a:cxn ang="0">
                      <a:pos x="105" y="93"/>
                    </a:cxn>
                    <a:cxn ang="0">
                      <a:pos x="102" y="92"/>
                    </a:cxn>
                    <a:cxn ang="0">
                      <a:pos x="100" y="92"/>
                    </a:cxn>
                    <a:cxn ang="0">
                      <a:pos x="97" y="92"/>
                    </a:cxn>
                    <a:cxn ang="0">
                      <a:pos x="66" y="54"/>
                    </a:cxn>
                    <a:cxn ang="0">
                      <a:pos x="127" y="67"/>
                    </a:cxn>
                    <a:cxn ang="0">
                      <a:pos x="130" y="66"/>
                    </a:cxn>
                    <a:cxn ang="0">
                      <a:pos x="131" y="65"/>
                    </a:cxn>
                    <a:cxn ang="0">
                      <a:pos x="134" y="63"/>
                    </a:cxn>
                    <a:cxn ang="0">
                      <a:pos x="136" y="62"/>
                    </a:cxn>
                    <a:cxn ang="0">
                      <a:pos x="136" y="59"/>
                    </a:cxn>
                    <a:cxn ang="0">
                      <a:pos x="137" y="56"/>
                    </a:cxn>
                    <a:cxn ang="0">
                      <a:pos x="136" y="53"/>
                    </a:cxn>
                    <a:cxn ang="0">
                      <a:pos x="135" y="50"/>
                    </a:cxn>
                    <a:cxn ang="0">
                      <a:pos x="133" y="49"/>
                    </a:cxn>
                    <a:cxn ang="0">
                      <a:pos x="131" y="47"/>
                    </a:cxn>
                    <a:cxn ang="0">
                      <a:pos x="128" y="46"/>
                    </a:cxn>
                    <a:cxn ang="0">
                      <a:pos x="87" y="46"/>
                    </a:cxn>
                    <a:cxn ang="0">
                      <a:pos x="80" y="30"/>
                    </a:cxn>
                    <a:cxn ang="0">
                      <a:pos x="80" y="26"/>
                    </a:cxn>
                    <a:cxn ang="0">
                      <a:pos x="81" y="22"/>
                    </a:cxn>
                    <a:cxn ang="0">
                      <a:pos x="81" y="17"/>
                    </a:cxn>
                    <a:cxn ang="0">
                      <a:pos x="80" y="14"/>
                    </a:cxn>
                    <a:cxn ang="0">
                      <a:pos x="78" y="11"/>
                    </a:cxn>
                    <a:cxn ang="0">
                      <a:pos x="76" y="7"/>
                    </a:cxn>
                    <a:cxn ang="0">
                      <a:pos x="73" y="5"/>
                    </a:cxn>
                    <a:cxn ang="0">
                      <a:pos x="70" y="2"/>
                    </a:cxn>
                    <a:cxn ang="0">
                      <a:pos x="66" y="1"/>
                    </a:cxn>
                    <a:cxn ang="0">
                      <a:pos x="62" y="0"/>
                    </a:cxn>
                    <a:cxn ang="0">
                      <a:pos x="57" y="0"/>
                    </a:cxn>
                    <a:cxn ang="0">
                      <a:pos x="53" y="1"/>
                    </a:cxn>
                    <a:cxn ang="0">
                      <a:pos x="49" y="2"/>
                    </a:cxn>
                    <a:cxn ang="0">
                      <a:pos x="45" y="4"/>
                    </a:cxn>
                    <a:cxn ang="0">
                      <a:pos x="42" y="8"/>
                    </a:cxn>
                    <a:cxn ang="0">
                      <a:pos x="39" y="12"/>
                    </a:cxn>
                    <a:cxn ang="0">
                      <a:pos x="37" y="16"/>
                    </a:cxn>
                  </a:cxnLst>
                  <a:rect l="0" t="0" r="r" b="b"/>
                  <a:pathLst>
                    <a:path w="138" h="212">
                      <a:moveTo>
                        <a:pt x="37" y="16"/>
                      </a:move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1" y="100"/>
                      </a:lnTo>
                      <a:lnTo>
                        <a:pt x="0" y="101"/>
                      </a:lnTo>
                      <a:lnTo>
                        <a:pt x="0" y="104"/>
                      </a:lnTo>
                      <a:lnTo>
                        <a:pt x="0" y="105"/>
                      </a:lnTo>
                      <a:lnTo>
                        <a:pt x="0" y="107"/>
                      </a:lnTo>
                      <a:lnTo>
                        <a:pt x="1" y="109"/>
                      </a:lnTo>
                      <a:lnTo>
                        <a:pt x="1" y="111"/>
                      </a:lnTo>
                      <a:lnTo>
                        <a:pt x="2" y="112"/>
                      </a:lnTo>
                      <a:lnTo>
                        <a:pt x="3" y="114"/>
                      </a:lnTo>
                      <a:lnTo>
                        <a:pt x="4" y="115"/>
                      </a:lnTo>
                      <a:lnTo>
                        <a:pt x="6" y="116"/>
                      </a:lnTo>
                      <a:lnTo>
                        <a:pt x="7" y="117"/>
                      </a:lnTo>
                      <a:lnTo>
                        <a:pt x="9" y="118"/>
                      </a:lnTo>
                      <a:lnTo>
                        <a:pt x="10" y="118"/>
                      </a:lnTo>
                      <a:lnTo>
                        <a:pt x="11" y="119"/>
                      </a:lnTo>
                      <a:lnTo>
                        <a:pt x="13" y="119"/>
                      </a:lnTo>
                      <a:lnTo>
                        <a:pt x="15" y="119"/>
                      </a:lnTo>
                      <a:lnTo>
                        <a:pt x="89" y="119"/>
                      </a:lnTo>
                      <a:lnTo>
                        <a:pt x="89" y="211"/>
                      </a:lnTo>
                      <a:lnTo>
                        <a:pt x="113" y="211"/>
                      </a:lnTo>
                      <a:lnTo>
                        <a:pt x="113" y="101"/>
                      </a:lnTo>
                      <a:lnTo>
                        <a:pt x="113" y="100"/>
                      </a:lnTo>
                      <a:lnTo>
                        <a:pt x="113" y="99"/>
                      </a:lnTo>
                      <a:lnTo>
                        <a:pt x="112" y="98"/>
                      </a:lnTo>
                      <a:lnTo>
                        <a:pt x="111" y="97"/>
                      </a:lnTo>
                      <a:lnTo>
                        <a:pt x="111" y="96"/>
                      </a:lnTo>
                      <a:lnTo>
                        <a:pt x="109" y="95"/>
                      </a:lnTo>
                      <a:lnTo>
                        <a:pt x="109" y="95"/>
                      </a:lnTo>
                      <a:lnTo>
                        <a:pt x="108" y="94"/>
                      </a:lnTo>
                      <a:lnTo>
                        <a:pt x="106" y="93"/>
                      </a:lnTo>
                      <a:lnTo>
                        <a:pt x="105" y="93"/>
                      </a:lnTo>
                      <a:lnTo>
                        <a:pt x="104" y="93"/>
                      </a:lnTo>
                      <a:lnTo>
                        <a:pt x="102" y="92"/>
                      </a:lnTo>
                      <a:lnTo>
                        <a:pt x="101" y="92"/>
                      </a:lnTo>
                      <a:lnTo>
                        <a:pt x="100" y="92"/>
                      </a:lnTo>
                      <a:lnTo>
                        <a:pt x="98" y="92"/>
                      </a:lnTo>
                      <a:lnTo>
                        <a:pt x="97" y="92"/>
                      </a:lnTo>
                      <a:lnTo>
                        <a:pt x="54" y="90"/>
                      </a:lnTo>
                      <a:lnTo>
                        <a:pt x="66" y="54"/>
                      </a:lnTo>
                      <a:lnTo>
                        <a:pt x="75" y="67"/>
                      </a:lnTo>
                      <a:lnTo>
                        <a:pt x="127" y="67"/>
                      </a:lnTo>
                      <a:lnTo>
                        <a:pt x="128" y="66"/>
                      </a:lnTo>
                      <a:lnTo>
                        <a:pt x="130" y="66"/>
                      </a:lnTo>
                      <a:lnTo>
                        <a:pt x="131" y="65"/>
                      </a:lnTo>
                      <a:lnTo>
                        <a:pt x="131" y="65"/>
                      </a:lnTo>
                      <a:lnTo>
                        <a:pt x="133" y="64"/>
                      </a:lnTo>
                      <a:lnTo>
                        <a:pt x="134" y="63"/>
                      </a:lnTo>
                      <a:lnTo>
                        <a:pt x="135" y="62"/>
                      </a:lnTo>
                      <a:lnTo>
                        <a:pt x="136" y="62"/>
                      </a:lnTo>
                      <a:lnTo>
                        <a:pt x="136" y="60"/>
                      </a:lnTo>
                      <a:lnTo>
                        <a:pt x="136" y="59"/>
                      </a:lnTo>
                      <a:lnTo>
                        <a:pt x="137" y="58"/>
                      </a:lnTo>
                      <a:lnTo>
                        <a:pt x="137" y="56"/>
                      </a:lnTo>
                      <a:lnTo>
                        <a:pt x="137" y="54"/>
                      </a:lnTo>
                      <a:lnTo>
                        <a:pt x="136" y="53"/>
                      </a:lnTo>
                      <a:lnTo>
                        <a:pt x="136" y="52"/>
                      </a:lnTo>
                      <a:lnTo>
                        <a:pt x="135" y="50"/>
                      </a:lnTo>
                      <a:lnTo>
                        <a:pt x="134" y="49"/>
                      </a:lnTo>
                      <a:lnTo>
                        <a:pt x="133" y="49"/>
                      </a:lnTo>
                      <a:lnTo>
                        <a:pt x="132" y="47"/>
                      </a:lnTo>
                      <a:lnTo>
                        <a:pt x="131" y="47"/>
                      </a:lnTo>
                      <a:lnTo>
                        <a:pt x="130" y="46"/>
                      </a:lnTo>
                      <a:lnTo>
                        <a:pt x="128" y="46"/>
                      </a:lnTo>
                      <a:lnTo>
                        <a:pt x="127" y="46"/>
                      </a:lnTo>
                      <a:lnTo>
                        <a:pt x="87" y="46"/>
                      </a:lnTo>
                      <a:lnTo>
                        <a:pt x="78" y="31"/>
                      </a:lnTo>
                      <a:lnTo>
                        <a:pt x="80" y="30"/>
                      </a:lnTo>
                      <a:lnTo>
                        <a:pt x="80" y="28"/>
                      </a:lnTo>
                      <a:lnTo>
                        <a:pt x="80" y="26"/>
                      </a:lnTo>
                      <a:lnTo>
                        <a:pt x="81" y="24"/>
                      </a:lnTo>
                      <a:lnTo>
                        <a:pt x="81" y="22"/>
                      </a:lnTo>
                      <a:lnTo>
                        <a:pt x="81" y="20"/>
                      </a:lnTo>
                      <a:lnTo>
                        <a:pt x="81" y="17"/>
                      </a:lnTo>
                      <a:lnTo>
                        <a:pt x="80" y="16"/>
                      </a:lnTo>
                      <a:lnTo>
                        <a:pt x="80" y="14"/>
                      </a:lnTo>
                      <a:lnTo>
                        <a:pt x="79" y="12"/>
                      </a:lnTo>
                      <a:lnTo>
                        <a:pt x="78" y="11"/>
                      </a:lnTo>
                      <a:lnTo>
                        <a:pt x="77" y="9"/>
                      </a:lnTo>
                      <a:lnTo>
                        <a:pt x="76" y="7"/>
                      </a:lnTo>
                      <a:lnTo>
                        <a:pt x="75" y="6"/>
                      </a:lnTo>
                      <a:lnTo>
                        <a:pt x="73" y="5"/>
                      </a:lnTo>
                      <a:lnTo>
                        <a:pt x="72" y="4"/>
                      </a:lnTo>
                      <a:lnTo>
                        <a:pt x="70" y="2"/>
                      </a:lnTo>
                      <a:lnTo>
                        <a:pt x="68" y="2"/>
                      </a:lnTo>
                      <a:lnTo>
                        <a:pt x="66" y="1"/>
                      </a:lnTo>
                      <a:lnTo>
                        <a:pt x="64" y="1"/>
                      </a:lnTo>
                      <a:lnTo>
                        <a:pt x="62" y="0"/>
                      </a:lnTo>
                      <a:lnTo>
                        <a:pt x="60" y="0"/>
                      </a:lnTo>
                      <a:lnTo>
                        <a:pt x="57" y="0"/>
                      </a:lnTo>
                      <a:lnTo>
                        <a:pt x="56" y="0"/>
                      </a:lnTo>
                      <a:lnTo>
                        <a:pt x="53" y="1"/>
                      </a:lnTo>
                      <a:lnTo>
                        <a:pt x="51" y="1"/>
                      </a:lnTo>
                      <a:lnTo>
                        <a:pt x="49" y="2"/>
                      </a:lnTo>
                      <a:lnTo>
                        <a:pt x="47" y="3"/>
                      </a:lnTo>
                      <a:lnTo>
                        <a:pt x="45" y="4"/>
                      </a:lnTo>
                      <a:lnTo>
                        <a:pt x="43" y="6"/>
                      </a:lnTo>
                      <a:lnTo>
                        <a:pt x="42" y="8"/>
                      </a:lnTo>
                      <a:lnTo>
                        <a:pt x="40" y="9"/>
                      </a:lnTo>
                      <a:lnTo>
                        <a:pt x="39" y="12"/>
                      </a:lnTo>
                      <a:lnTo>
                        <a:pt x="38" y="14"/>
                      </a:lnTo>
                      <a:lnTo>
                        <a:pt x="37" y="16"/>
                      </a:lnTo>
                    </a:path>
                  </a:pathLst>
                </a:custGeom>
                <a:solidFill>
                  <a:srgbClr val="F39FD1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22876" name="Freeform 60"/>
              <p:cNvSpPr>
                <a:spLocks/>
              </p:cNvSpPr>
              <p:nvPr/>
            </p:nvSpPr>
            <p:spPr bwMode="auto">
              <a:xfrm>
                <a:off x="2260" y="2307"/>
                <a:ext cx="201" cy="291"/>
              </a:xfrm>
              <a:custGeom>
                <a:avLst/>
                <a:gdLst/>
                <a:ahLst/>
                <a:cxnLst>
                  <a:cxn ang="0">
                    <a:pos x="200" y="263"/>
                  </a:cxn>
                  <a:cxn ang="0">
                    <a:pos x="185" y="263"/>
                  </a:cxn>
                  <a:cxn ang="0">
                    <a:pos x="158" y="229"/>
                  </a:cxn>
                  <a:cxn ang="0">
                    <a:pos x="122" y="169"/>
                  </a:cxn>
                  <a:cxn ang="0">
                    <a:pos x="112" y="141"/>
                  </a:cxn>
                  <a:cxn ang="0">
                    <a:pos x="114" y="123"/>
                  </a:cxn>
                  <a:cxn ang="0">
                    <a:pos x="123" y="119"/>
                  </a:cxn>
                  <a:cxn ang="0">
                    <a:pos x="137" y="129"/>
                  </a:cxn>
                  <a:cxn ang="0">
                    <a:pos x="156" y="140"/>
                  </a:cxn>
                  <a:cxn ang="0">
                    <a:pos x="165" y="140"/>
                  </a:cxn>
                  <a:cxn ang="0">
                    <a:pos x="166" y="134"/>
                  </a:cxn>
                  <a:cxn ang="0">
                    <a:pos x="157" y="123"/>
                  </a:cxn>
                  <a:cxn ang="0">
                    <a:pos x="136" y="108"/>
                  </a:cxn>
                  <a:cxn ang="0">
                    <a:pos x="127" y="86"/>
                  </a:cxn>
                  <a:cxn ang="0">
                    <a:pos x="123" y="69"/>
                  </a:cxn>
                  <a:cxn ang="0">
                    <a:pos x="113" y="56"/>
                  </a:cxn>
                  <a:cxn ang="0">
                    <a:pos x="109" y="48"/>
                  </a:cxn>
                  <a:cxn ang="0">
                    <a:pos x="114" y="36"/>
                  </a:cxn>
                  <a:cxn ang="0">
                    <a:pos x="119" y="24"/>
                  </a:cxn>
                  <a:cxn ang="0">
                    <a:pos x="116" y="9"/>
                  </a:cxn>
                  <a:cxn ang="0">
                    <a:pos x="106" y="1"/>
                  </a:cxn>
                  <a:cxn ang="0">
                    <a:pos x="91" y="3"/>
                  </a:cxn>
                  <a:cxn ang="0">
                    <a:pos x="84" y="13"/>
                  </a:cxn>
                  <a:cxn ang="0">
                    <a:pos x="84" y="23"/>
                  </a:cxn>
                  <a:cxn ang="0">
                    <a:pos x="88" y="35"/>
                  </a:cxn>
                  <a:cxn ang="0">
                    <a:pos x="88" y="46"/>
                  </a:cxn>
                  <a:cxn ang="0">
                    <a:pos x="78" y="56"/>
                  </a:cxn>
                  <a:cxn ang="0">
                    <a:pos x="65" y="64"/>
                  </a:cxn>
                  <a:cxn ang="0">
                    <a:pos x="55" y="75"/>
                  </a:cxn>
                  <a:cxn ang="0">
                    <a:pos x="47" y="99"/>
                  </a:cxn>
                  <a:cxn ang="0">
                    <a:pos x="42" y="121"/>
                  </a:cxn>
                  <a:cxn ang="0">
                    <a:pos x="40" y="145"/>
                  </a:cxn>
                  <a:cxn ang="0">
                    <a:pos x="42" y="158"/>
                  </a:cxn>
                  <a:cxn ang="0">
                    <a:pos x="49" y="161"/>
                  </a:cxn>
                  <a:cxn ang="0">
                    <a:pos x="53" y="158"/>
                  </a:cxn>
                  <a:cxn ang="0">
                    <a:pos x="53" y="133"/>
                  </a:cxn>
                  <a:cxn ang="0">
                    <a:pos x="55" y="116"/>
                  </a:cxn>
                  <a:cxn ang="0">
                    <a:pos x="64" y="109"/>
                  </a:cxn>
                  <a:cxn ang="0">
                    <a:pos x="70" y="114"/>
                  </a:cxn>
                  <a:cxn ang="0">
                    <a:pos x="68" y="140"/>
                  </a:cxn>
                  <a:cxn ang="0">
                    <a:pos x="62" y="166"/>
                  </a:cxn>
                  <a:cxn ang="0">
                    <a:pos x="53" y="196"/>
                  </a:cxn>
                  <a:cxn ang="0">
                    <a:pos x="33" y="225"/>
                  </a:cxn>
                  <a:cxn ang="0">
                    <a:pos x="8" y="255"/>
                  </a:cxn>
                  <a:cxn ang="0">
                    <a:pos x="0" y="271"/>
                  </a:cxn>
                  <a:cxn ang="0">
                    <a:pos x="19" y="290"/>
                  </a:cxn>
                  <a:cxn ang="0">
                    <a:pos x="33" y="288"/>
                  </a:cxn>
                  <a:cxn ang="0">
                    <a:pos x="23" y="275"/>
                  </a:cxn>
                  <a:cxn ang="0">
                    <a:pos x="30" y="259"/>
                  </a:cxn>
                  <a:cxn ang="0">
                    <a:pos x="62" y="223"/>
                  </a:cxn>
                  <a:cxn ang="0">
                    <a:pos x="84" y="196"/>
                  </a:cxn>
                  <a:cxn ang="0">
                    <a:pos x="96" y="190"/>
                  </a:cxn>
                  <a:cxn ang="0">
                    <a:pos x="109" y="199"/>
                  </a:cxn>
                  <a:cxn ang="0">
                    <a:pos x="142" y="243"/>
                  </a:cxn>
                  <a:cxn ang="0">
                    <a:pos x="169" y="280"/>
                  </a:cxn>
                  <a:cxn ang="0">
                    <a:pos x="179" y="283"/>
                  </a:cxn>
                  <a:cxn ang="0">
                    <a:pos x="192" y="273"/>
                  </a:cxn>
                </a:cxnLst>
                <a:rect l="0" t="0" r="r" b="b"/>
                <a:pathLst>
                  <a:path w="201" h="291">
                    <a:moveTo>
                      <a:pt x="199" y="268"/>
                    </a:moveTo>
                    <a:lnTo>
                      <a:pt x="200" y="263"/>
                    </a:lnTo>
                    <a:lnTo>
                      <a:pt x="192" y="264"/>
                    </a:lnTo>
                    <a:lnTo>
                      <a:pt x="185" y="263"/>
                    </a:lnTo>
                    <a:lnTo>
                      <a:pt x="175" y="255"/>
                    </a:lnTo>
                    <a:lnTo>
                      <a:pt x="158" y="229"/>
                    </a:lnTo>
                    <a:lnTo>
                      <a:pt x="135" y="190"/>
                    </a:lnTo>
                    <a:lnTo>
                      <a:pt x="122" y="169"/>
                    </a:lnTo>
                    <a:lnTo>
                      <a:pt x="113" y="151"/>
                    </a:lnTo>
                    <a:lnTo>
                      <a:pt x="112" y="141"/>
                    </a:lnTo>
                    <a:lnTo>
                      <a:pt x="112" y="130"/>
                    </a:lnTo>
                    <a:lnTo>
                      <a:pt x="114" y="123"/>
                    </a:lnTo>
                    <a:lnTo>
                      <a:pt x="119" y="119"/>
                    </a:lnTo>
                    <a:lnTo>
                      <a:pt x="123" y="119"/>
                    </a:lnTo>
                    <a:lnTo>
                      <a:pt x="128" y="121"/>
                    </a:lnTo>
                    <a:lnTo>
                      <a:pt x="137" y="129"/>
                    </a:lnTo>
                    <a:lnTo>
                      <a:pt x="148" y="136"/>
                    </a:lnTo>
                    <a:lnTo>
                      <a:pt x="156" y="140"/>
                    </a:lnTo>
                    <a:lnTo>
                      <a:pt x="161" y="141"/>
                    </a:lnTo>
                    <a:lnTo>
                      <a:pt x="165" y="140"/>
                    </a:lnTo>
                    <a:lnTo>
                      <a:pt x="167" y="136"/>
                    </a:lnTo>
                    <a:lnTo>
                      <a:pt x="166" y="134"/>
                    </a:lnTo>
                    <a:lnTo>
                      <a:pt x="165" y="130"/>
                    </a:lnTo>
                    <a:lnTo>
                      <a:pt x="157" y="123"/>
                    </a:lnTo>
                    <a:lnTo>
                      <a:pt x="143" y="114"/>
                    </a:lnTo>
                    <a:lnTo>
                      <a:pt x="136" y="108"/>
                    </a:lnTo>
                    <a:lnTo>
                      <a:pt x="131" y="99"/>
                    </a:lnTo>
                    <a:lnTo>
                      <a:pt x="127" y="86"/>
                    </a:lnTo>
                    <a:lnTo>
                      <a:pt x="126" y="74"/>
                    </a:lnTo>
                    <a:lnTo>
                      <a:pt x="123" y="69"/>
                    </a:lnTo>
                    <a:lnTo>
                      <a:pt x="119" y="63"/>
                    </a:lnTo>
                    <a:lnTo>
                      <a:pt x="113" y="56"/>
                    </a:lnTo>
                    <a:lnTo>
                      <a:pt x="109" y="53"/>
                    </a:lnTo>
                    <a:lnTo>
                      <a:pt x="109" y="48"/>
                    </a:lnTo>
                    <a:lnTo>
                      <a:pt x="112" y="40"/>
                    </a:lnTo>
                    <a:lnTo>
                      <a:pt x="114" y="36"/>
                    </a:lnTo>
                    <a:lnTo>
                      <a:pt x="117" y="31"/>
                    </a:lnTo>
                    <a:lnTo>
                      <a:pt x="119" y="24"/>
                    </a:lnTo>
                    <a:lnTo>
                      <a:pt x="117" y="15"/>
                    </a:lnTo>
                    <a:lnTo>
                      <a:pt x="116" y="9"/>
                    </a:lnTo>
                    <a:lnTo>
                      <a:pt x="112" y="4"/>
                    </a:lnTo>
                    <a:lnTo>
                      <a:pt x="106" y="1"/>
                    </a:lnTo>
                    <a:lnTo>
                      <a:pt x="97" y="0"/>
                    </a:lnTo>
                    <a:lnTo>
                      <a:pt x="91" y="3"/>
                    </a:lnTo>
                    <a:lnTo>
                      <a:pt x="87" y="6"/>
                    </a:lnTo>
                    <a:lnTo>
                      <a:pt x="84" y="13"/>
                    </a:lnTo>
                    <a:lnTo>
                      <a:pt x="83" y="18"/>
                    </a:lnTo>
                    <a:lnTo>
                      <a:pt x="84" y="23"/>
                    </a:lnTo>
                    <a:lnTo>
                      <a:pt x="87" y="30"/>
                    </a:lnTo>
                    <a:lnTo>
                      <a:pt x="88" y="35"/>
                    </a:lnTo>
                    <a:lnTo>
                      <a:pt x="89" y="40"/>
                    </a:lnTo>
                    <a:lnTo>
                      <a:pt x="88" y="46"/>
                    </a:lnTo>
                    <a:lnTo>
                      <a:pt x="84" y="51"/>
                    </a:lnTo>
                    <a:lnTo>
                      <a:pt x="78" y="56"/>
                    </a:lnTo>
                    <a:lnTo>
                      <a:pt x="70" y="60"/>
                    </a:lnTo>
                    <a:lnTo>
                      <a:pt x="65" y="64"/>
                    </a:lnTo>
                    <a:lnTo>
                      <a:pt x="60" y="69"/>
                    </a:lnTo>
                    <a:lnTo>
                      <a:pt x="55" y="75"/>
                    </a:lnTo>
                    <a:lnTo>
                      <a:pt x="50" y="86"/>
                    </a:lnTo>
                    <a:lnTo>
                      <a:pt x="47" y="99"/>
                    </a:lnTo>
                    <a:lnTo>
                      <a:pt x="43" y="109"/>
                    </a:lnTo>
                    <a:lnTo>
                      <a:pt x="42" y="121"/>
                    </a:lnTo>
                    <a:lnTo>
                      <a:pt x="40" y="136"/>
                    </a:lnTo>
                    <a:lnTo>
                      <a:pt x="40" y="145"/>
                    </a:lnTo>
                    <a:lnTo>
                      <a:pt x="40" y="153"/>
                    </a:lnTo>
                    <a:lnTo>
                      <a:pt x="42" y="158"/>
                    </a:lnTo>
                    <a:lnTo>
                      <a:pt x="44" y="160"/>
                    </a:lnTo>
                    <a:lnTo>
                      <a:pt x="49" y="161"/>
                    </a:lnTo>
                    <a:lnTo>
                      <a:pt x="52" y="160"/>
                    </a:lnTo>
                    <a:lnTo>
                      <a:pt x="53" y="158"/>
                    </a:lnTo>
                    <a:lnTo>
                      <a:pt x="53" y="148"/>
                    </a:lnTo>
                    <a:lnTo>
                      <a:pt x="53" y="133"/>
                    </a:lnTo>
                    <a:lnTo>
                      <a:pt x="54" y="123"/>
                    </a:lnTo>
                    <a:lnTo>
                      <a:pt x="55" y="116"/>
                    </a:lnTo>
                    <a:lnTo>
                      <a:pt x="59" y="110"/>
                    </a:lnTo>
                    <a:lnTo>
                      <a:pt x="64" y="109"/>
                    </a:lnTo>
                    <a:lnTo>
                      <a:pt x="69" y="110"/>
                    </a:lnTo>
                    <a:lnTo>
                      <a:pt x="70" y="114"/>
                    </a:lnTo>
                    <a:lnTo>
                      <a:pt x="69" y="125"/>
                    </a:lnTo>
                    <a:lnTo>
                      <a:pt x="68" y="140"/>
                    </a:lnTo>
                    <a:lnTo>
                      <a:pt x="65" y="154"/>
                    </a:lnTo>
                    <a:lnTo>
                      <a:pt x="62" y="166"/>
                    </a:lnTo>
                    <a:lnTo>
                      <a:pt x="58" y="183"/>
                    </a:lnTo>
                    <a:lnTo>
                      <a:pt x="53" y="196"/>
                    </a:lnTo>
                    <a:lnTo>
                      <a:pt x="42" y="214"/>
                    </a:lnTo>
                    <a:lnTo>
                      <a:pt x="33" y="225"/>
                    </a:lnTo>
                    <a:lnTo>
                      <a:pt x="18" y="243"/>
                    </a:lnTo>
                    <a:lnTo>
                      <a:pt x="8" y="255"/>
                    </a:lnTo>
                    <a:lnTo>
                      <a:pt x="0" y="266"/>
                    </a:lnTo>
                    <a:lnTo>
                      <a:pt x="0" y="271"/>
                    </a:lnTo>
                    <a:lnTo>
                      <a:pt x="8" y="280"/>
                    </a:lnTo>
                    <a:lnTo>
                      <a:pt x="19" y="290"/>
                    </a:lnTo>
                    <a:lnTo>
                      <a:pt x="30" y="290"/>
                    </a:lnTo>
                    <a:lnTo>
                      <a:pt x="33" y="288"/>
                    </a:lnTo>
                    <a:lnTo>
                      <a:pt x="28" y="281"/>
                    </a:lnTo>
                    <a:lnTo>
                      <a:pt x="23" y="275"/>
                    </a:lnTo>
                    <a:lnTo>
                      <a:pt x="23" y="270"/>
                    </a:lnTo>
                    <a:lnTo>
                      <a:pt x="30" y="259"/>
                    </a:lnTo>
                    <a:lnTo>
                      <a:pt x="43" y="246"/>
                    </a:lnTo>
                    <a:lnTo>
                      <a:pt x="62" y="223"/>
                    </a:lnTo>
                    <a:lnTo>
                      <a:pt x="78" y="203"/>
                    </a:lnTo>
                    <a:lnTo>
                      <a:pt x="84" y="196"/>
                    </a:lnTo>
                    <a:lnTo>
                      <a:pt x="88" y="191"/>
                    </a:lnTo>
                    <a:lnTo>
                      <a:pt x="96" y="190"/>
                    </a:lnTo>
                    <a:lnTo>
                      <a:pt x="102" y="194"/>
                    </a:lnTo>
                    <a:lnTo>
                      <a:pt x="109" y="199"/>
                    </a:lnTo>
                    <a:lnTo>
                      <a:pt x="125" y="219"/>
                    </a:lnTo>
                    <a:lnTo>
                      <a:pt x="142" y="243"/>
                    </a:lnTo>
                    <a:lnTo>
                      <a:pt x="158" y="266"/>
                    </a:lnTo>
                    <a:lnTo>
                      <a:pt x="169" y="280"/>
                    </a:lnTo>
                    <a:lnTo>
                      <a:pt x="172" y="283"/>
                    </a:lnTo>
                    <a:lnTo>
                      <a:pt x="179" y="283"/>
                    </a:lnTo>
                    <a:lnTo>
                      <a:pt x="185" y="278"/>
                    </a:lnTo>
                    <a:lnTo>
                      <a:pt x="192" y="273"/>
                    </a:lnTo>
                    <a:lnTo>
                      <a:pt x="199" y="268"/>
                    </a:lnTo>
                  </a:path>
                </a:pathLst>
              </a:custGeom>
              <a:solidFill>
                <a:srgbClr val="CECECE"/>
              </a:solidFill>
              <a:ln w="254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" name="Group 61"/>
              <p:cNvGrpSpPr>
                <a:grpSpLocks/>
              </p:cNvGrpSpPr>
              <p:nvPr/>
            </p:nvGrpSpPr>
            <p:grpSpPr bwMode="auto">
              <a:xfrm>
                <a:off x="1697" y="2297"/>
                <a:ext cx="260" cy="310"/>
                <a:chOff x="1697" y="2297"/>
                <a:chExt cx="260" cy="310"/>
              </a:xfrm>
            </p:grpSpPr>
            <p:grpSp>
              <p:nvGrpSpPr>
                <p:cNvPr id="13" name="Group 62"/>
                <p:cNvGrpSpPr>
                  <a:grpSpLocks/>
                </p:cNvGrpSpPr>
                <p:nvPr/>
              </p:nvGrpSpPr>
              <p:grpSpPr bwMode="auto">
                <a:xfrm>
                  <a:off x="1697" y="2297"/>
                  <a:ext cx="260" cy="310"/>
                  <a:chOff x="1697" y="2297"/>
                  <a:chExt cx="260" cy="310"/>
                </a:xfrm>
              </p:grpSpPr>
              <p:sp>
                <p:nvSpPr>
                  <p:cNvPr id="2722879" name="AutoShape 63"/>
                  <p:cNvSpPr>
                    <a:spLocks noChangeArrowheads="1"/>
                  </p:cNvSpPr>
                  <p:nvPr/>
                </p:nvSpPr>
                <p:spPr bwMode="auto">
                  <a:xfrm>
                    <a:off x="1697" y="2348"/>
                    <a:ext cx="260" cy="259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2880" name="AutoShape 64"/>
                  <p:cNvSpPr>
                    <a:spLocks noChangeArrowheads="1"/>
                  </p:cNvSpPr>
                  <p:nvPr/>
                </p:nvSpPr>
                <p:spPr bwMode="auto">
                  <a:xfrm>
                    <a:off x="1759" y="2297"/>
                    <a:ext cx="198" cy="45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22881" name="Oval 65"/>
                <p:cNvSpPr>
                  <a:spLocks noChangeArrowheads="1"/>
                </p:cNvSpPr>
                <p:nvPr/>
              </p:nvSpPr>
              <p:spPr bwMode="auto">
                <a:xfrm>
                  <a:off x="1778" y="2323"/>
                  <a:ext cx="27" cy="9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82" name="AutoShape 66"/>
                <p:cNvSpPr>
                  <a:spLocks noChangeArrowheads="1"/>
                </p:cNvSpPr>
                <p:nvPr/>
              </p:nvSpPr>
              <p:spPr bwMode="auto">
                <a:xfrm>
                  <a:off x="1728" y="2470"/>
                  <a:ext cx="138" cy="55"/>
                </a:xfrm>
                <a:prstGeom prst="octagon">
                  <a:avLst>
                    <a:gd name="adj" fmla="val 29282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22883" name="Line 67"/>
              <p:cNvSpPr>
                <a:spLocks noChangeShapeType="1"/>
              </p:cNvSpPr>
              <p:nvPr/>
            </p:nvSpPr>
            <p:spPr bwMode="auto">
              <a:xfrm>
                <a:off x="1717" y="1313"/>
                <a:ext cx="2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84" name="Line 68"/>
              <p:cNvSpPr>
                <a:spLocks noChangeShapeType="1"/>
              </p:cNvSpPr>
              <p:nvPr/>
            </p:nvSpPr>
            <p:spPr bwMode="auto">
              <a:xfrm flipH="1">
                <a:off x="1993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85" name="Line 69"/>
              <p:cNvSpPr>
                <a:spLocks noChangeShapeType="1"/>
              </p:cNvSpPr>
              <p:nvPr/>
            </p:nvSpPr>
            <p:spPr bwMode="auto">
              <a:xfrm flipH="1">
                <a:off x="2276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86" name="AutoShape 70"/>
              <p:cNvSpPr>
                <a:spLocks noChangeArrowheads="1"/>
              </p:cNvSpPr>
              <p:nvPr/>
            </p:nvSpPr>
            <p:spPr bwMode="auto">
              <a:xfrm>
                <a:off x="1774" y="2686"/>
                <a:ext cx="207" cy="260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87" name="AutoShape 71"/>
              <p:cNvSpPr>
                <a:spLocks noChangeArrowheads="1"/>
              </p:cNvSpPr>
              <p:nvPr/>
            </p:nvSpPr>
            <p:spPr bwMode="auto">
              <a:xfrm>
                <a:off x="1823" y="2635"/>
                <a:ext cx="158" cy="46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88" name="AutoShape 72"/>
              <p:cNvSpPr>
                <a:spLocks noChangeArrowheads="1"/>
              </p:cNvSpPr>
              <p:nvPr/>
            </p:nvSpPr>
            <p:spPr bwMode="auto">
              <a:xfrm>
                <a:off x="1815" y="2707"/>
                <a:ext cx="107" cy="15"/>
              </a:xfrm>
              <a:prstGeom prst="parallelogram">
                <a:avLst>
                  <a:gd name="adj" fmla="val 178300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4" name="Group 73"/>
              <p:cNvGrpSpPr>
                <a:grpSpLocks/>
              </p:cNvGrpSpPr>
              <p:nvPr/>
            </p:nvGrpSpPr>
            <p:grpSpPr bwMode="auto">
              <a:xfrm>
                <a:off x="2320" y="2676"/>
                <a:ext cx="202" cy="257"/>
                <a:chOff x="2320" y="2676"/>
                <a:chExt cx="202" cy="257"/>
              </a:xfrm>
            </p:grpSpPr>
            <p:sp>
              <p:nvSpPr>
                <p:cNvPr id="2722890" name="Freeform 74"/>
                <p:cNvSpPr>
                  <a:spLocks/>
                </p:cNvSpPr>
                <p:nvPr/>
              </p:nvSpPr>
              <p:spPr bwMode="auto">
                <a:xfrm>
                  <a:off x="2450" y="2795"/>
                  <a:ext cx="61" cy="138"/>
                </a:xfrm>
                <a:custGeom>
                  <a:avLst/>
                  <a:gdLst/>
                  <a:ahLst/>
                  <a:cxnLst>
                    <a:cxn ang="0">
                      <a:pos x="44" y="0"/>
                    </a:cxn>
                    <a:cxn ang="0">
                      <a:pos x="60" y="0"/>
                    </a:cxn>
                    <a:cxn ang="0">
                      <a:pos x="16" y="137"/>
                    </a:cxn>
                    <a:cxn ang="0">
                      <a:pos x="0" y="137"/>
                    </a:cxn>
                    <a:cxn ang="0">
                      <a:pos x="44" y="0"/>
                    </a:cxn>
                  </a:cxnLst>
                  <a:rect l="0" t="0" r="r" b="b"/>
                  <a:pathLst>
                    <a:path w="61" h="138">
                      <a:moveTo>
                        <a:pt x="44" y="0"/>
                      </a:moveTo>
                      <a:lnTo>
                        <a:pt x="60" y="0"/>
                      </a:lnTo>
                      <a:lnTo>
                        <a:pt x="16" y="137"/>
                      </a:lnTo>
                      <a:lnTo>
                        <a:pt x="0" y="137"/>
                      </a:lnTo>
                      <a:lnTo>
                        <a:pt x="44" y="0"/>
                      </a:lnTo>
                    </a:path>
                  </a:pathLst>
                </a:custGeom>
                <a:solidFill>
                  <a:srgbClr val="F39FD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91" name="Rectangle 75"/>
                <p:cNvSpPr>
                  <a:spLocks noChangeArrowheads="1"/>
                </p:cNvSpPr>
                <p:nvPr/>
              </p:nvSpPr>
              <p:spPr bwMode="auto">
                <a:xfrm>
                  <a:off x="2445" y="2795"/>
                  <a:ext cx="77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92" name="Rectangle 76"/>
                <p:cNvSpPr>
                  <a:spLocks noChangeArrowheads="1"/>
                </p:cNvSpPr>
                <p:nvPr/>
              </p:nvSpPr>
              <p:spPr bwMode="auto">
                <a:xfrm>
                  <a:off x="2453" y="2851"/>
                  <a:ext cx="57" cy="13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93" name="Rectangle 77"/>
                <p:cNvSpPr>
                  <a:spLocks noChangeArrowheads="1"/>
                </p:cNvSpPr>
                <p:nvPr/>
              </p:nvSpPr>
              <p:spPr bwMode="auto">
                <a:xfrm>
                  <a:off x="2322" y="2851"/>
                  <a:ext cx="73" cy="9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94" name="Oval 78"/>
                <p:cNvSpPr>
                  <a:spLocks noChangeArrowheads="1"/>
                </p:cNvSpPr>
                <p:nvPr/>
              </p:nvSpPr>
              <p:spPr bwMode="auto">
                <a:xfrm>
                  <a:off x="2380" y="2676"/>
                  <a:ext cx="22" cy="25"/>
                </a:xfrm>
                <a:prstGeom prst="ellipse">
                  <a:avLst/>
                </a:prstGeom>
                <a:solidFill>
                  <a:srgbClr val="F39FD1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95" name="Freeform 79"/>
                <p:cNvSpPr>
                  <a:spLocks/>
                </p:cNvSpPr>
                <p:nvPr/>
              </p:nvSpPr>
              <p:spPr bwMode="auto">
                <a:xfrm>
                  <a:off x="2320" y="2720"/>
                  <a:ext cx="140" cy="213"/>
                </a:xfrm>
                <a:custGeom>
                  <a:avLst/>
                  <a:gdLst/>
                  <a:ahLst/>
                  <a:cxnLst>
                    <a:cxn ang="0">
                      <a:pos x="1" y="98"/>
                    </a:cxn>
                    <a:cxn ang="0">
                      <a:pos x="1" y="101"/>
                    </a:cxn>
                    <a:cxn ang="0">
                      <a:pos x="0" y="104"/>
                    </a:cxn>
                    <a:cxn ang="0">
                      <a:pos x="0" y="108"/>
                    </a:cxn>
                    <a:cxn ang="0">
                      <a:pos x="1" y="111"/>
                    </a:cxn>
                    <a:cxn ang="0">
                      <a:pos x="3" y="114"/>
                    </a:cxn>
                    <a:cxn ang="0">
                      <a:pos x="6" y="117"/>
                    </a:cxn>
                    <a:cxn ang="0">
                      <a:pos x="9" y="119"/>
                    </a:cxn>
                    <a:cxn ang="0">
                      <a:pos x="11" y="119"/>
                    </a:cxn>
                    <a:cxn ang="0">
                      <a:pos x="15" y="119"/>
                    </a:cxn>
                    <a:cxn ang="0">
                      <a:pos x="91" y="212"/>
                    </a:cxn>
                    <a:cxn ang="0">
                      <a:pos x="115" y="102"/>
                    </a:cxn>
                    <a:cxn ang="0">
                      <a:pos x="114" y="99"/>
                    </a:cxn>
                    <a:cxn ang="0">
                      <a:pos x="113" y="98"/>
                    </a:cxn>
                    <a:cxn ang="0">
                      <a:pos x="111" y="96"/>
                    </a:cxn>
                    <a:cxn ang="0">
                      <a:pos x="109" y="94"/>
                    </a:cxn>
                    <a:cxn ang="0">
                      <a:pos x="107" y="93"/>
                    </a:cxn>
                    <a:cxn ang="0">
                      <a:pos x="104" y="93"/>
                    </a:cxn>
                    <a:cxn ang="0">
                      <a:pos x="101" y="93"/>
                    </a:cxn>
                    <a:cxn ang="0">
                      <a:pos x="99" y="93"/>
                    </a:cxn>
                    <a:cxn ang="0">
                      <a:pos x="67" y="54"/>
                    </a:cxn>
                    <a:cxn ang="0">
                      <a:pos x="129" y="67"/>
                    </a:cxn>
                    <a:cxn ang="0">
                      <a:pos x="132" y="66"/>
                    </a:cxn>
                    <a:cxn ang="0">
                      <a:pos x="133" y="66"/>
                    </a:cxn>
                    <a:cxn ang="0">
                      <a:pos x="136" y="64"/>
                    </a:cxn>
                    <a:cxn ang="0">
                      <a:pos x="138" y="62"/>
                    </a:cxn>
                    <a:cxn ang="0">
                      <a:pos x="138" y="59"/>
                    </a:cxn>
                    <a:cxn ang="0">
                      <a:pos x="139" y="56"/>
                    </a:cxn>
                    <a:cxn ang="0">
                      <a:pos x="138" y="53"/>
                    </a:cxn>
                    <a:cxn ang="0">
                      <a:pos x="137" y="51"/>
                    </a:cxn>
                    <a:cxn ang="0">
                      <a:pos x="135" y="49"/>
                    </a:cxn>
                    <a:cxn ang="0">
                      <a:pos x="133" y="47"/>
                    </a:cxn>
                    <a:cxn ang="0">
                      <a:pos x="130" y="46"/>
                    </a:cxn>
                    <a:cxn ang="0">
                      <a:pos x="88" y="46"/>
                    </a:cxn>
                    <a:cxn ang="0">
                      <a:pos x="81" y="30"/>
                    </a:cxn>
                    <a:cxn ang="0">
                      <a:pos x="81" y="26"/>
                    </a:cxn>
                    <a:cxn ang="0">
                      <a:pos x="82" y="22"/>
                    </a:cxn>
                    <a:cxn ang="0">
                      <a:pos x="82" y="18"/>
                    </a:cxn>
                    <a:cxn ang="0">
                      <a:pos x="81" y="14"/>
                    </a:cxn>
                    <a:cxn ang="0">
                      <a:pos x="79" y="11"/>
                    </a:cxn>
                    <a:cxn ang="0">
                      <a:pos x="77" y="8"/>
                    </a:cxn>
                    <a:cxn ang="0">
                      <a:pos x="74" y="5"/>
                    </a:cxn>
                    <a:cxn ang="0">
                      <a:pos x="71" y="3"/>
                    </a:cxn>
                    <a:cxn ang="0">
                      <a:pos x="67" y="1"/>
                    </a:cxn>
                    <a:cxn ang="0">
                      <a:pos x="63" y="0"/>
                    </a:cxn>
                    <a:cxn ang="0">
                      <a:pos x="58" y="0"/>
                    </a:cxn>
                    <a:cxn ang="0">
                      <a:pos x="54" y="1"/>
                    </a:cxn>
                    <a:cxn ang="0">
                      <a:pos x="50" y="2"/>
                    </a:cxn>
                    <a:cxn ang="0">
                      <a:pos x="45" y="4"/>
                    </a:cxn>
                    <a:cxn ang="0">
                      <a:pos x="42" y="8"/>
                    </a:cxn>
                    <a:cxn ang="0">
                      <a:pos x="40" y="12"/>
                    </a:cxn>
                    <a:cxn ang="0">
                      <a:pos x="38" y="16"/>
                    </a:cxn>
                  </a:cxnLst>
                  <a:rect l="0" t="0" r="r" b="b"/>
                  <a:pathLst>
                    <a:path w="140" h="213">
                      <a:moveTo>
                        <a:pt x="38" y="16"/>
                      </a:move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1" y="101"/>
                      </a:lnTo>
                      <a:lnTo>
                        <a:pt x="0" y="102"/>
                      </a:lnTo>
                      <a:lnTo>
                        <a:pt x="0" y="104"/>
                      </a:lnTo>
                      <a:lnTo>
                        <a:pt x="0" y="106"/>
                      </a:lnTo>
                      <a:lnTo>
                        <a:pt x="0" y="108"/>
                      </a:lnTo>
                      <a:lnTo>
                        <a:pt x="1" y="109"/>
                      </a:lnTo>
                      <a:lnTo>
                        <a:pt x="1" y="111"/>
                      </a:lnTo>
                      <a:lnTo>
                        <a:pt x="2" y="113"/>
                      </a:lnTo>
                      <a:lnTo>
                        <a:pt x="3" y="114"/>
                      </a:lnTo>
                      <a:lnTo>
                        <a:pt x="4" y="116"/>
                      </a:lnTo>
                      <a:lnTo>
                        <a:pt x="6" y="117"/>
                      </a:lnTo>
                      <a:lnTo>
                        <a:pt x="7" y="118"/>
                      </a:lnTo>
                      <a:lnTo>
                        <a:pt x="9" y="119"/>
                      </a:lnTo>
                      <a:lnTo>
                        <a:pt x="10" y="119"/>
                      </a:lnTo>
                      <a:lnTo>
                        <a:pt x="11" y="119"/>
                      </a:lnTo>
                      <a:lnTo>
                        <a:pt x="13" y="119"/>
                      </a:lnTo>
                      <a:lnTo>
                        <a:pt x="15" y="119"/>
                      </a:lnTo>
                      <a:lnTo>
                        <a:pt x="91" y="119"/>
                      </a:lnTo>
                      <a:lnTo>
                        <a:pt x="91" y="212"/>
                      </a:lnTo>
                      <a:lnTo>
                        <a:pt x="115" y="212"/>
                      </a:lnTo>
                      <a:lnTo>
                        <a:pt x="115" y="102"/>
                      </a:lnTo>
                      <a:lnTo>
                        <a:pt x="115" y="101"/>
                      </a:lnTo>
                      <a:lnTo>
                        <a:pt x="114" y="99"/>
                      </a:lnTo>
                      <a:lnTo>
                        <a:pt x="114" y="98"/>
                      </a:lnTo>
                      <a:lnTo>
                        <a:pt x="113" y="98"/>
                      </a:lnTo>
                      <a:lnTo>
                        <a:pt x="112" y="97"/>
                      </a:lnTo>
                      <a:lnTo>
                        <a:pt x="111" y="96"/>
                      </a:lnTo>
                      <a:lnTo>
                        <a:pt x="110" y="95"/>
                      </a:lnTo>
                      <a:lnTo>
                        <a:pt x="109" y="94"/>
                      </a:lnTo>
                      <a:lnTo>
                        <a:pt x="108" y="94"/>
                      </a:lnTo>
                      <a:lnTo>
                        <a:pt x="107" y="93"/>
                      </a:lnTo>
                      <a:lnTo>
                        <a:pt x="105" y="93"/>
                      </a:lnTo>
                      <a:lnTo>
                        <a:pt x="104" y="93"/>
                      </a:lnTo>
                      <a:lnTo>
                        <a:pt x="102" y="93"/>
                      </a:lnTo>
                      <a:lnTo>
                        <a:pt x="101" y="93"/>
                      </a:lnTo>
                      <a:lnTo>
                        <a:pt x="100" y="93"/>
                      </a:lnTo>
                      <a:lnTo>
                        <a:pt x="99" y="93"/>
                      </a:lnTo>
                      <a:lnTo>
                        <a:pt x="55" y="90"/>
                      </a:lnTo>
                      <a:lnTo>
                        <a:pt x="67" y="54"/>
                      </a:lnTo>
                      <a:lnTo>
                        <a:pt x="76" y="67"/>
                      </a:lnTo>
                      <a:lnTo>
                        <a:pt x="129" y="67"/>
                      </a:lnTo>
                      <a:lnTo>
                        <a:pt x="130" y="66"/>
                      </a:lnTo>
                      <a:lnTo>
                        <a:pt x="132" y="66"/>
                      </a:lnTo>
                      <a:lnTo>
                        <a:pt x="133" y="66"/>
                      </a:lnTo>
                      <a:lnTo>
                        <a:pt x="133" y="66"/>
                      </a:lnTo>
                      <a:lnTo>
                        <a:pt x="135" y="64"/>
                      </a:lnTo>
                      <a:lnTo>
                        <a:pt x="136" y="64"/>
                      </a:lnTo>
                      <a:lnTo>
                        <a:pt x="137" y="63"/>
                      </a:lnTo>
                      <a:lnTo>
                        <a:pt x="138" y="62"/>
                      </a:lnTo>
                      <a:lnTo>
                        <a:pt x="138" y="61"/>
                      </a:lnTo>
                      <a:lnTo>
                        <a:pt x="138" y="59"/>
                      </a:lnTo>
                      <a:lnTo>
                        <a:pt x="139" y="58"/>
                      </a:lnTo>
                      <a:lnTo>
                        <a:pt x="139" y="56"/>
                      </a:lnTo>
                      <a:lnTo>
                        <a:pt x="139" y="54"/>
                      </a:lnTo>
                      <a:lnTo>
                        <a:pt x="138" y="53"/>
                      </a:lnTo>
                      <a:lnTo>
                        <a:pt x="138" y="52"/>
                      </a:lnTo>
                      <a:lnTo>
                        <a:pt x="137" y="51"/>
                      </a:lnTo>
                      <a:lnTo>
                        <a:pt x="136" y="49"/>
                      </a:lnTo>
                      <a:lnTo>
                        <a:pt x="135" y="49"/>
                      </a:lnTo>
                      <a:lnTo>
                        <a:pt x="134" y="48"/>
                      </a:lnTo>
                      <a:lnTo>
                        <a:pt x="133" y="47"/>
                      </a:lnTo>
                      <a:lnTo>
                        <a:pt x="132" y="46"/>
                      </a:lnTo>
                      <a:lnTo>
                        <a:pt x="130" y="46"/>
                      </a:lnTo>
                      <a:lnTo>
                        <a:pt x="129" y="46"/>
                      </a:lnTo>
                      <a:lnTo>
                        <a:pt x="88" y="46"/>
                      </a:lnTo>
                      <a:lnTo>
                        <a:pt x="79" y="31"/>
                      </a:lnTo>
                      <a:lnTo>
                        <a:pt x="81" y="30"/>
                      </a:lnTo>
                      <a:lnTo>
                        <a:pt x="81" y="28"/>
                      </a:lnTo>
                      <a:lnTo>
                        <a:pt x="81" y="26"/>
                      </a:lnTo>
                      <a:lnTo>
                        <a:pt x="82" y="24"/>
                      </a:lnTo>
                      <a:lnTo>
                        <a:pt x="82" y="22"/>
                      </a:lnTo>
                      <a:lnTo>
                        <a:pt x="82" y="20"/>
                      </a:lnTo>
                      <a:lnTo>
                        <a:pt x="82" y="18"/>
                      </a:lnTo>
                      <a:lnTo>
                        <a:pt x="81" y="16"/>
                      </a:lnTo>
                      <a:lnTo>
                        <a:pt x="81" y="14"/>
                      </a:lnTo>
                      <a:lnTo>
                        <a:pt x="80" y="13"/>
                      </a:lnTo>
                      <a:lnTo>
                        <a:pt x="79" y="11"/>
                      </a:lnTo>
                      <a:lnTo>
                        <a:pt x="78" y="9"/>
                      </a:lnTo>
                      <a:lnTo>
                        <a:pt x="77" y="8"/>
                      </a:lnTo>
                      <a:lnTo>
                        <a:pt x="76" y="6"/>
                      </a:lnTo>
                      <a:lnTo>
                        <a:pt x="74" y="5"/>
                      </a:lnTo>
                      <a:lnTo>
                        <a:pt x="73" y="4"/>
                      </a:lnTo>
                      <a:lnTo>
                        <a:pt x="71" y="3"/>
                      </a:lnTo>
                      <a:lnTo>
                        <a:pt x="69" y="2"/>
                      </a:lnTo>
                      <a:lnTo>
                        <a:pt x="67" y="1"/>
                      </a:lnTo>
                      <a:lnTo>
                        <a:pt x="65" y="1"/>
                      </a:lnTo>
                      <a:lnTo>
                        <a:pt x="63" y="0"/>
                      </a:lnTo>
                      <a:lnTo>
                        <a:pt x="61" y="0"/>
                      </a:lnTo>
                      <a:lnTo>
                        <a:pt x="58" y="0"/>
                      </a:lnTo>
                      <a:lnTo>
                        <a:pt x="56" y="0"/>
                      </a:lnTo>
                      <a:lnTo>
                        <a:pt x="54" y="1"/>
                      </a:lnTo>
                      <a:lnTo>
                        <a:pt x="52" y="1"/>
                      </a:lnTo>
                      <a:lnTo>
                        <a:pt x="50" y="2"/>
                      </a:lnTo>
                      <a:lnTo>
                        <a:pt x="48" y="3"/>
                      </a:lnTo>
                      <a:lnTo>
                        <a:pt x="45" y="4"/>
                      </a:lnTo>
                      <a:lnTo>
                        <a:pt x="44" y="6"/>
                      </a:lnTo>
                      <a:lnTo>
                        <a:pt x="42" y="8"/>
                      </a:lnTo>
                      <a:lnTo>
                        <a:pt x="41" y="9"/>
                      </a:lnTo>
                      <a:lnTo>
                        <a:pt x="40" y="12"/>
                      </a:lnTo>
                      <a:lnTo>
                        <a:pt x="38" y="14"/>
                      </a:lnTo>
                      <a:lnTo>
                        <a:pt x="38" y="16"/>
                      </a:lnTo>
                    </a:path>
                  </a:pathLst>
                </a:custGeom>
                <a:solidFill>
                  <a:srgbClr val="F39FD1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22896" name="Freeform 80"/>
              <p:cNvSpPr>
                <a:spLocks/>
              </p:cNvSpPr>
              <p:nvPr/>
            </p:nvSpPr>
            <p:spPr bwMode="auto">
              <a:xfrm>
                <a:off x="2560" y="2634"/>
                <a:ext cx="202" cy="293"/>
              </a:xfrm>
              <a:custGeom>
                <a:avLst/>
                <a:gdLst/>
                <a:ahLst/>
                <a:cxnLst>
                  <a:cxn ang="0">
                    <a:pos x="201" y="264"/>
                  </a:cxn>
                  <a:cxn ang="0">
                    <a:pos x="186" y="264"/>
                  </a:cxn>
                  <a:cxn ang="0">
                    <a:pos x="159" y="230"/>
                  </a:cxn>
                  <a:cxn ang="0">
                    <a:pos x="123" y="170"/>
                  </a:cxn>
                  <a:cxn ang="0">
                    <a:pos x="113" y="142"/>
                  </a:cxn>
                  <a:cxn ang="0">
                    <a:pos x="115" y="123"/>
                  </a:cxn>
                  <a:cxn ang="0">
                    <a:pos x="124" y="120"/>
                  </a:cxn>
                  <a:cxn ang="0">
                    <a:pos x="138" y="130"/>
                  </a:cxn>
                  <a:cxn ang="0">
                    <a:pos x="157" y="141"/>
                  </a:cxn>
                  <a:cxn ang="0">
                    <a:pos x="166" y="141"/>
                  </a:cxn>
                  <a:cxn ang="0">
                    <a:pos x="167" y="135"/>
                  </a:cxn>
                  <a:cxn ang="0">
                    <a:pos x="158" y="123"/>
                  </a:cxn>
                  <a:cxn ang="0">
                    <a:pos x="137" y="108"/>
                  </a:cxn>
                  <a:cxn ang="0">
                    <a:pos x="128" y="87"/>
                  </a:cxn>
                  <a:cxn ang="0">
                    <a:pos x="124" y="69"/>
                  </a:cxn>
                  <a:cxn ang="0">
                    <a:pos x="114" y="57"/>
                  </a:cxn>
                  <a:cxn ang="0">
                    <a:pos x="110" y="48"/>
                  </a:cxn>
                  <a:cxn ang="0">
                    <a:pos x="115" y="37"/>
                  </a:cxn>
                  <a:cxn ang="0">
                    <a:pos x="120" y="24"/>
                  </a:cxn>
                  <a:cxn ang="0">
                    <a:pos x="116" y="9"/>
                  </a:cxn>
                  <a:cxn ang="0">
                    <a:pos x="106" y="1"/>
                  </a:cxn>
                  <a:cxn ang="0">
                    <a:pos x="91" y="3"/>
                  </a:cxn>
                  <a:cxn ang="0">
                    <a:pos x="85" y="13"/>
                  </a:cxn>
                  <a:cxn ang="0">
                    <a:pos x="85" y="23"/>
                  </a:cxn>
                  <a:cxn ang="0">
                    <a:pos x="88" y="35"/>
                  </a:cxn>
                  <a:cxn ang="0">
                    <a:pos x="88" y="47"/>
                  </a:cxn>
                  <a:cxn ang="0">
                    <a:pos x="78" y="57"/>
                  </a:cxn>
                  <a:cxn ang="0">
                    <a:pos x="66" y="64"/>
                  </a:cxn>
                  <a:cxn ang="0">
                    <a:pos x="56" y="76"/>
                  </a:cxn>
                  <a:cxn ang="0">
                    <a:pos x="47" y="99"/>
                  </a:cxn>
                  <a:cxn ang="0">
                    <a:pos x="42" y="122"/>
                  </a:cxn>
                  <a:cxn ang="0">
                    <a:pos x="40" y="146"/>
                  </a:cxn>
                  <a:cxn ang="0">
                    <a:pos x="42" y="159"/>
                  </a:cxn>
                  <a:cxn ang="0">
                    <a:pos x="49" y="162"/>
                  </a:cxn>
                  <a:cxn ang="0">
                    <a:pos x="53" y="159"/>
                  </a:cxn>
                  <a:cxn ang="0">
                    <a:pos x="53" y="133"/>
                  </a:cxn>
                  <a:cxn ang="0">
                    <a:pos x="56" y="117"/>
                  </a:cxn>
                  <a:cxn ang="0">
                    <a:pos x="64" y="110"/>
                  </a:cxn>
                  <a:cxn ang="0">
                    <a:pos x="71" y="115"/>
                  </a:cxn>
                  <a:cxn ang="0">
                    <a:pos x="68" y="141"/>
                  </a:cxn>
                  <a:cxn ang="0">
                    <a:pos x="62" y="167"/>
                  </a:cxn>
                  <a:cxn ang="0">
                    <a:pos x="53" y="198"/>
                  </a:cxn>
                  <a:cxn ang="0">
                    <a:pos x="33" y="227"/>
                  </a:cxn>
                  <a:cxn ang="0">
                    <a:pos x="8" y="257"/>
                  </a:cxn>
                  <a:cxn ang="0">
                    <a:pos x="0" y="273"/>
                  </a:cxn>
                  <a:cxn ang="0">
                    <a:pos x="19" y="292"/>
                  </a:cxn>
                  <a:cxn ang="0">
                    <a:pos x="33" y="289"/>
                  </a:cxn>
                  <a:cxn ang="0">
                    <a:pos x="23" y="277"/>
                  </a:cxn>
                  <a:cxn ang="0">
                    <a:pos x="30" y="261"/>
                  </a:cxn>
                  <a:cxn ang="0">
                    <a:pos x="62" y="224"/>
                  </a:cxn>
                  <a:cxn ang="0">
                    <a:pos x="85" y="198"/>
                  </a:cxn>
                  <a:cxn ang="0">
                    <a:pos x="96" y="191"/>
                  </a:cxn>
                  <a:cxn ang="0">
                    <a:pos x="110" y="200"/>
                  </a:cxn>
                  <a:cxn ang="0">
                    <a:pos x="143" y="244"/>
                  </a:cxn>
                  <a:cxn ang="0">
                    <a:pos x="169" y="282"/>
                  </a:cxn>
                  <a:cxn ang="0">
                    <a:pos x="180" y="284"/>
                  </a:cxn>
                  <a:cxn ang="0">
                    <a:pos x="193" y="274"/>
                  </a:cxn>
                </a:cxnLst>
                <a:rect l="0" t="0" r="r" b="b"/>
                <a:pathLst>
                  <a:path w="202" h="293">
                    <a:moveTo>
                      <a:pt x="200" y="269"/>
                    </a:moveTo>
                    <a:lnTo>
                      <a:pt x="201" y="264"/>
                    </a:lnTo>
                    <a:lnTo>
                      <a:pt x="193" y="266"/>
                    </a:lnTo>
                    <a:lnTo>
                      <a:pt x="186" y="264"/>
                    </a:lnTo>
                    <a:lnTo>
                      <a:pt x="176" y="257"/>
                    </a:lnTo>
                    <a:lnTo>
                      <a:pt x="159" y="230"/>
                    </a:lnTo>
                    <a:lnTo>
                      <a:pt x="135" y="191"/>
                    </a:lnTo>
                    <a:lnTo>
                      <a:pt x="123" y="170"/>
                    </a:lnTo>
                    <a:lnTo>
                      <a:pt x="114" y="152"/>
                    </a:lnTo>
                    <a:lnTo>
                      <a:pt x="113" y="142"/>
                    </a:lnTo>
                    <a:lnTo>
                      <a:pt x="113" y="131"/>
                    </a:lnTo>
                    <a:lnTo>
                      <a:pt x="115" y="123"/>
                    </a:lnTo>
                    <a:lnTo>
                      <a:pt x="120" y="120"/>
                    </a:lnTo>
                    <a:lnTo>
                      <a:pt x="124" y="120"/>
                    </a:lnTo>
                    <a:lnTo>
                      <a:pt x="129" y="122"/>
                    </a:lnTo>
                    <a:lnTo>
                      <a:pt x="138" y="130"/>
                    </a:lnTo>
                    <a:lnTo>
                      <a:pt x="149" y="137"/>
                    </a:lnTo>
                    <a:lnTo>
                      <a:pt x="157" y="141"/>
                    </a:lnTo>
                    <a:lnTo>
                      <a:pt x="162" y="142"/>
                    </a:lnTo>
                    <a:lnTo>
                      <a:pt x="166" y="141"/>
                    </a:lnTo>
                    <a:lnTo>
                      <a:pt x="168" y="137"/>
                    </a:lnTo>
                    <a:lnTo>
                      <a:pt x="167" y="135"/>
                    </a:lnTo>
                    <a:lnTo>
                      <a:pt x="166" y="131"/>
                    </a:lnTo>
                    <a:lnTo>
                      <a:pt x="158" y="123"/>
                    </a:lnTo>
                    <a:lnTo>
                      <a:pt x="144" y="115"/>
                    </a:lnTo>
                    <a:lnTo>
                      <a:pt x="137" y="108"/>
                    </a:lnTo>
                    <a:lnTo>
                      <a:pt x="131" y="99"/>
                    </a:lnTo>
                    <a:lnTo>
                      <a:pt x="128" y="87"/>
                    </a:lnTo>
                    <a:lnTo>
                      <a:pt x="126" y="74"/>
                    </a:lnTo>
                    <a:lnTo>
                      <a:pt x="124" y="69"/>
                    </a:lnTo>
                    <a:lnTo>
                      <a:pt x="120" y="63"/>
                    </a:lnTo>
                    <a:lnTo>
                      <a:pt x="114" y="57"/>
                    </a:lnTo>
                    <a:lnTo>
                      <a:pt x="110" y="53"/>
                    </a:lnTo>
                    <a:lnTo>
                      <a:pt x="110" y="48"/>
                    </a:lnTo>
                    <a:lnTo>
                      <a:pt x="113" y="40"/>
                    </a:lnTo>
                    <a:lnTo>
                      <a:pt x="115" y="37"/>
                    </a:lnTo>
                    <a:lnTo>
                      <a:pt x="118" y="31"/>
                    </a:lnTo>
                    <a:lnTo>
                      <a:pt x="120" y="24"/>
                    </a:lnTo>
                    <a:lnTo>
                      <a:pt x="118" y="15"/>
                    </a:lnTo>
                    <a:lnTo>
                      <a:pt x="116" y="9"/>
                    </a:lnTo>
                    <a:lnTo>
                      <a:pt x="113" y="4"/>
                    </a:lnTo>
                    <a:lnTo>
                      <a:pt x="106" y="1"/>
                    </a:lnTo>
                    <a:lnTo>
                      <a:pt x="97" y="0"/>
                    </a:lnTo>
                    <a:lnTo>
                      <a:pt x="91" y="3"/>
                    </a:lnTo>
                    <a:lnTo>
                      <a:pt x="87" y="6"/>
                    </a:lnTo>
                    <a:lnTo>
                      <a:pt x="85" y="13"/>
                    </a:lnTo>
                    <a:lnTo>
                      <a:pt x="83" y="18"/>
                    </a:lnTo>
                    <a:lnTo>
                      <a:pt x="85" y="23"/>
                    </a:lnTo>
                    <a:lnTo>
                      <a:pt x="87" y="30"/>
                    </a:lnTo>
                    <a:lnTo>
                      <a:pt x="88" y="35"/>
                    </a:lnTo>
                    <a:lnTo>
                      <a:pt x="90" y="40"/>
                    </a:lnTo>
                    <a:lnTo>
                      <a:pt x="88" y="47"/>
                    </a:lnTo>
                    <a:lnTo>
                      <a:pt x="85" y="52"/>
                    </a:lnTo>
                    <a:lnTo>
                      <a:pt x="78" y="57"/>
                    </a:lnTo>
                    <a:lnTo>
                      <a:pt x="71" y="60"/>
                    </a:lnTo>
                    <a:lnTo>
                      <a:pt x="66" y="64"/>
                    </a:lnTo>
                    <a:lnTo>
                      <a:pt x="61" y="69"/>
                    </a:lnTo>
                    <a:lnTo>
                      <a:pt x="56" y="76"/>
                    </a:lnTo>
                    <a:lnTo>
                      <a:pt x="51" y="87"/>
                    </a:lnTo>
                    <a:lnTo>
                      <a:pt x="47" y="99"/>
                    </a:lnTo>
                    <a:lnTo>
                      <a:pt x="43" y="110"/>
                    </a:lnTo>
                    <a:lnTo>
                      <a:pt x="42" y="122"/>
                    </a:lnTo>
                    <a:lnTo>
                      <a:pt x="40" y="137"/>
                    </a:lnTo>
                    <a:lnTo>
                      <a:pt x="40" y="146"/>
                    </a:lnTo>
                    <a:lnTo>
                      <a:pt x="40" y="154"/>
                    </a:lnTo>
                    <a:lnTo>
                      <a:pt x="42" y="159"/>
                    </a:lnTo>
                    <a:lnTo>
                      <a:pt x="44" y="161"/>
                    </a:lnTo>
                    <a:lnTo>
                      <a:pt x="49" y="162"/>
                    </a:lnTo>
                    <a:lnTo>
                      <a:pt x="52" y="161"/>
                    </a:lnTo>
                    <a:lnTo>
                      <a:pt x="53" y="159"/>
                    </a:lnTo>
                    <a:lnTo>
                      <a:pt x="53" y="149"/>
                    </a:lnTo>
                    <a:lnTo>
                      <a:pt x="53" y="133"/>
                    </a:lnTo>
                    <a:lnTo>
                      <a:pt x="54" y="123"/>
                    </a:lnTo>
                    <a:lnTo>
                      <a:pt x="56" y="117"/>
                    </a:lnTo>
                    <a:lnTo>
                      <a:pt x="59" y="111"/>
                    </a:lnTo>
                    <a:lnTo>
                      <a:pt x="64" y="110"/>
                    </a:lnTo>
                    <a:lnTo>
                      <a:pt x="70" y="111"/>
                    </a:lnTo>
                    <a:lnTo>
                      <a:pt x="71" y="115"/>
                    </a:lnTo>
                    <a:lnTo>
                      <a:pt x="70" y="126"/>
                    </a:lnTo>
                    <a:lnTo>
                      <a:pt x="68" y="141"/>
                    </a:lnTo>
                    <a:lnTo>
                      <a:pt x="66" y="155"/>
                    </a:lnTo>
                    <a:lnTo>
                      <a:pt x="62" y="167"/>
                    </a:lnTo>
                    <a:lnTo>
                      <a:pt x="58" y="184"/>
                    </a:lnTo>
                    <a:lnTo>
                      <a:pt x="53" y="198"/>
                    </a:lnTo>
                    <a:lnTo>
                      <a:pt x="42" y="215"/>
                    </a:lnTo>
                    <a:lnTo>
                      <a:pt x="33" y="227"/>
                    </a:lnTo>
                    <a:lnTo>
                      <a:pt x="18" y="244"/>
                    </a:lnTo>
                    <a:lnTo>
                      <a:pt x="8" y="257"/>
                    </a:lnTo>
                    <a:lnTo>
                      <a:pt x="0" y="268"/>
                    </a:lnTo>
                    <a:lnTo>
                      <a:pt x="0" y="273"/>
                    </a:lnTo>
                    <a:lnTo>
                      <a:pt x="8" y="282"/>
                    </a:lnTo>
                    <a:lnTo>
                      <a:pt x="19" y="292"/>
                    </a:lnTo>
                    <a:lnTo>
                      <a:pt x="30" y="292"/>
                    </a:lnTo>
                    <a:lnTo>
                      <a:pt x="33" y="289"/>
                    </a:lnTo>
                    <a:lnTo>
                      <a:pt x="28" y="283"/>
                    </a:lnTo>
                    <a:lnTo>
                      <a:pt x="23" y="277"/>
                    </a:lnTo>
                    <a:lnTo>
                      <a:pt x="23" y="272"/>
                    </a:lnTo>
                    <a:lnTo>
                      <a:pt x="30" y="261"/>
                    </a:lnTo>
                    <a:lnTo>
                      <a:pt x="43" y="248"/>
                    </a:lnTo>
                    <a:lnTo>
                      <a:pt x="62" y="224"/>
                    </a:lnTo>
                    <a:lnTo>
                      <a:pt x="78" y="204"/>
                    </a:lnTo>
                    <a:lnTo>
                      <a:pt x="85" y="198"/>
                    </a:lnTo>
                    <a:lnTo>
                      <a:pt x="88" y="193"/>
                    </a:lnTo>
                    <a:lnTo>
                      <a:pt x="96" y="191"/>
                    </a:lnTo>
                    <a:lnTo>
                      <a:pt x="102" y="195"/>
                    </a:lnTo>
                    <a:lnTo>
                      <a:pt x="110" y="200"/>
                    </a:lnTo>
                    <a:lnTo>
                      <a:pt x="125" y="220"/>
                    </a:lnTo>
                    <a:lnTo>
                      <a:pt x="143" y="244"/>
                    </a:lnTo>
                    <a:lnTo>
                      <a:pt x="159" y="268"/>
                    </a:lnTo>
                    <a:lnTo>
                      <a:pt x="169" y="282"/>
                    </a:lnTo>
                    <a:lnTo>
                      <a:pt x="173" y="284"/>
                    </a:lnTo>
                    <a:lnTo>
                      <a:pt x="180" y="284"/>
                    </a:lnTo>
                    <a:lnTo>
                      <a:pt x="186" y="279"/>
                    </a:lnTo>
                    <a:lnTo>
                      <a:pt x="193" y="274"/>
                    </a:lnTo>
                    <a:lnTo>
                      <a:pt x="200" y="269"/>
                    </a:lnTo>
                  </a:path>
                </a:pathLst>
              </a:custGeom>
              <a:solidFill>
                <a:srgbClr val="CECECE"/>
              </a:solidFill>
              <a:ln w="254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5" name="Group 81"/>
              <p:cNvGrpSpPr>
                <a:grpSpLocks/>
              </p:cNvGrpSpPr>
              <p:nvPr/>
            </p:nvGrpSpPr>
            <p:grpSpPr bwMode="auto">
              <a:xfrm>
                <a:off x="1986" y="2635"/>
                <a:ext cx="261" cy="311"/>
                <a:chOff x="1986" y="2635"/>
                <a:chExt cx="261" cy="311"/>
              </a:xfrm>
            </p:grpSpPr>
            <p:grpSp>
              <p:nvGrpSpPr>
                <p:cNvPr id="16" name="Group 82"/>
                <p:cNvGrpSpPr>
                  <a:grpSpLocks/>
                </p:cNvGrpSpPr>
                <p:nvPr/>
              </p:nvGrpSpPr>
              <p:grpSpPr bwMode="auto">
                <a:xfrm>
                  <a:off x="1986" y="2635"/>
                  <a:ext cx="261" cy="311"/>
                  <a:chOff x="1986" y="2635"/>
                  <a:chExt cx="261" cy="311"/>
                </a:xfrm>
              </p:grpSpPr>
              <p:sp>
                <p:nvSpPr>
                  <p:cNvPr id="2722899" name="AutoShape 83"/>
                  <p:cNvSpPr>
                    <a:spLocks noChangeArrowheads="1"/>
                  </p:cNvSpPr>
                  <p:nvPr/>
                </p:nvSpPr>
                <p:spPr bwMode="auto">
                  <a:xfrm>
                    <a:off x="1986" y="2686"/>
                    <a:ext cx="261" cy="260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2900" name="AutoShape 84"/>
                  <p:cNvSpPr>
                    <a:spLocks noChangeArrowheads="1"/>
                  </p:cNvSpPr>
                  <p:nvPr/>
                </p:nvSpPr>
                <p:spPr bwMode="auto">
                  <a:xfrm>
                    <a:off x="2050" y="2635"/>
                    <a:ext cx="197" cy="46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22901" name="Oval 85"/>
                <p:cNvSpPr>
                  <a:spLocks noChangeArrowheads="1"/>
                </p:cNvSpPr>
                <p:nvPr/>
              </p:nvSpPr>
              <p:spPr bwMode="auto">
                <a:xfrm>
                  <a:off x="2069" y="2661"/>
                  <a:ext cx="26" cy="9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902" name="AutoShape 86"/>
                <p:cNvSpPr>
                  <a:spLocks noChangeArrowheads="1"/>
                </p:cNvSpPr>
                <p:nvPr/>
              </p:nvSpPr>
              <p:spPr bwMode="auto">
                <a:xfrm>
                  <a:off x="2019" y="2809"/>
                  <a:ext cx="137" cy="54"/>
                </a:xfrm>
                <a:prstGeom prst="octagon">
                  <a:avLst>
                    <a:gd name="adj" fmla="val 29282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22903" name="Line 87"/>
              <p:cNvSpPr>
                <a:spLocks noChangeShapeType="1"/>
              </p:cNvSpPr>
              <p:nvPr/>
            </p:nvSpPr>
            <p:spPr bwMode="auto">
              <a:xfrm>
                <a:off x="2001" y="1313"/>
                <a:ext cx="2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04" name="Line 88"/>
              <p:cNvSpPr>
                <a:spLocks noChangeShapeType="1"/>
              </p:cNvSpPr>
              <p:nvPr/>
            </p:nvSpPr>
            <p:spPr bwMode="auto">
              <a:xfrm>
                <a:off x="1438" y="1268"/>
                <a:ext cx="252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05" name="Line 89"/>
              <p:cNvSpPr>
                <a:spLocks noChangeShapeType="1"/>
              </p:cNvSpPr>
              <p:nvPr/>
            </p:nvSpPr>
            <p:spPr bwMode="auto">
              <a:xfrm>
                <a:off x="1723" y="1268"/>
                <a:ext cx="252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7" name="Group 90"/>
              <p:cNvGrpSpPr>
                <a:grpSpLocks/>
              </p:cNvGrpSpPr>
              <p:nvPr/>
            </p:nvGrpSpPr>
            <p:grpSpPr bwMode="auto">
              <a:xfrm>
                <a:off x="917" y="1636"/>
                <a:ext cx="975" cy="310"/>
                <a:chOff x="917" y="1636"/>
                <a:chExt cx="975" cy="310"/>
              </a:xfrm>
            </p:grpSpPr>
            <p:grpSp>
              <p:nvGrpSpPr>
                <p:cNvPr id="18" name="Group 91"/>
                <p:cNvGrpSpPr>
                  <a:grpSpLocks/>
                </p:cNvGrpSpPr>
                <p:nvPr/>
              </p:nvGrpSpPr>
              <p:grpSpPr bwMode="auto">
                <a:xfrm>
                  <a:off x="917" y="1636"/>
                  <a:ext cx="206" cy="310"/>
                  <a:chOff x="917" y="1636"/>
                  <a:chExt cx="206" cy="310"/>
                </a:xfrm>
              </p:grpSpPr>
              <p:sp>
                <p:nvSpPr>
                  <p:cNvPr id="2722908" name="AutoShape 92"/>
                  <p:cNvSpPr>
                    <a:spLocks noChangeArrowheads="1"/>
                  </p:cNvSpPr>
                  <p:nvPr/>
                </p:nvSpPr>
                <p:spPr bwMode="auto">
                  <a:xfrm>
                    <a:off x="917" y="1686"/>
                    <a:ext cx="206" cy="260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DC008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2909" name="AutoShape 93"/>
                  <p:cNvSpPr>
                    <a:spLocks noChangeArrowheads="1"/>
                  </p:cNvSpPr>
                  <p:nvPr/>
                </p:nvSpPr>
                <p:spPr bwMode="auto">
                  <a:xfrm>
                    <a:off x="965" y="1636"/>
                    <a:ext cx="158" cy="46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DC008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2910" name="AutoShape 94"/>
                  <p:cNvSpPr>
                    <a:spLocks noChangeArrowheads="1"/>
                  </p:cNvSpPr>
                  <p:nvPr/>
                </p:nvSpPr>
                <p:spPr bwMode="auto">
                  <a:xfrm>
                    <a:off x="956" y="1707"/>
                    <a:ext cx="108" cy="15"/>
                  </a:xfrm>
                  <a:prstGeom prst="parallelogram">
                    <a:avLst>
                      <a:gd name="adj" fmla="val 179967"/>
                    </a:avLst>
                  </a:prstGeom>
                  <a:solidFill>
                    <a:srgbClr val="DC008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9" name="Group 95"/>
                <p:cNvGrpSpPr>
                  <a:grpSpLocks/>
                </p:cNvGrpSpPr>
                <p:nvPr/>
              </p:nvGrpSpPr>
              <p:grpSpPr bwMode="auto">
                <a:xfrm>
                  <a:off x="1435" y="1677"/>
                  <a:ext cx="203" cy="257"/>
                  <a:chOff x="1435" y="1677"/>
                  <a:chExt cx="203" cy="257"/>
                </a:xfrm>
              </p:grpSpPr>
              <p:sp>
                <p:nvSpPr>
                  <p:cNvPr id="2722912" name="Freeform 96"/>
                  <p:cNvSpPr>
                    <a:spLocks/>
                  </p:cNvSpPr>
                  <p:nvPr/>
                </p:nvSpPr>
                <p:spPr bwMode="auto">
                  <a:xfrm>
                    <a:off x="1564" y="1794"/>
                    <a:ext cx="62" cy="140"/>
                  </a:xfrm>
                  <a:custGeom>
                    <a:avLst/>
                    <a:gdLst/>
                    <a:ahLst/>
                    <a:cxnLst>
                      <a:cxn ang="0">
                        <a:pos x="44" y="0"/>
                      </a:cxn>
                      <a:cxn ang="0">
                        <a:pos x="61" y="0"/>
                      </a:cxn>
                      <a:cxn ang="0">
                        <a:pos x="17" y="139"/>
                      </a:cxn>
                      <a:cxn ang="0">
                        <a:pos x="0" y="139"/>
                      </a:cxn>
                      <a:cxn ang="0">
                        <a:pos x="44" y="0"/>
                      </a:cxn>
                    </a:cxnLst>
                    <a:rect l="0" t="0" r="r" b="b"/>
                    <a:pathLst>
                      <a:path w="62" h="140">
                        <a:moveTo>
                          <a:pt x="44" y="0"/>
                        </a:moveTo>
                        <a:lnTo>
                          <a:pt x="61" y="0"/>
                        </a:lnTo>
                        <a:lnTo>
                          <a:pt x="17" y="139"/>
                        </a:lnTo>
                        <a:lnTo>
                          <a:pt x="0" y="139"/>
                        </a:lnTo>
                        <a:lnTo>
                          <a:pt x="44" y="0"/>
                        </a:lnTo>
                      </a:path>
                    </a:pathLst>
                  </a:custGeom>
                  <a:solidFill>
                    <a:srgbClr val="F39FD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2913" name="Rectangle 97"/>
                  <p:cNvSpPr>
                    <a:spLocks noChangeArrowheads="1"/>
                  </p:cNvSpPr>
                  <p:nvPr/>
                </p:nvSpPr>
                <p:spPr bwMode="auto">
                  <a:xfrm>
                    <a:off x="1561" y="1794"/>
                    <a:ext cx="77" cy="12"/>
                  </a:xfrm>
                  <a:prstGeom prst="rect">
                    <a:avLst/>
                  </a:prstGeom>
                  <a:solidFill>
                    <a:srgbClr val="F39FD1"/>
                  </a:solidFill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2914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1567" y="1852"/>
                    <a:ext cx="58" cy="12"/>
                  </a:xfrm>
                  <a:prstGeom prst="rect">
                    <a:avLst/>
                  </a:prstGeom>
                  <a:solidFill>
                    <a:srgbClr val="F39FD1"/>
                  </a:solidFill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2915" name="Rectangle 99"/>
                  <p:cNvSpPr>
                    <a:spLocks noChangeArrowheads="1"/>
                  </p:cNvSpPr>
                  <p:nvPr/>
                </p:nvSpPr>
                <p:spPr bwMode="auto">
                  <a:xfrm>
                    <a:off x="1436" y="1852"/>
                    <a:ext cx="74" cy="7"/>
                  </a:xfrm>
                  <a:prstGeom prst="rect">
                    <a:avLst/>
                  </a:prstGeom>
                  <a:solidFill>
                    <a:srgbClr val="F39FD1"/>
                  </a:solidFill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2916" name="Oval 100"/>
                  <p:cNvSpPr>
                    <a:spLocks noChangeArrowheads="1"/>
                  </p:cNvSpPr>
                  <p:nvPr/>
                </p:nvSpPr>
                <p:spPr bwMode="auto">
                  <a:xfrm>
                    <a:off x="1496" y="1677"/>
                    <a:ext cx="22" cy="25"/>
                  </a:xfrm>
                  <a:prstGeom prst="ellipse">
                    <a:avLst/>
                  </a:prstGeom>
                  <a:solidFill>
                    <a:srgbClr val="F39FD1"/>
                  </a:solidFill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2917" name="Freeform 101"/>
                  <p:cNvSpPr>
                    <a:spLocks/>
                  </p:cNvSpPr>
                  <p:nvPr/>
                </p:nvSpPr>
                <p:spPr bwMode="auto">
                  <a:xfrm>
                    <a:off x="1435" y="1721"/>
                    <a:ext cx="139" cy="213"/>
                  </a:xfrm>
                  <a:custGeom>
                    <a:avLst/>
                    <a:gdLst/>
                    <a:ahLst/>
                    <a:cxnLst>
                      <a:cxn ang="0">
                        <a:pos x="1" y="98"/>
                      </a:cxn>
                      <a:cxn ang="0">
                        <a:pos x="1" y="101"/>
                      </a:cxn>
                      <a:cxn ang="0">
                        <a:pos x="0" y="104"/>
                      </a:cxn>
                      <a:cxn ang="0">
                        <a:pos x="0" y="108"/>
                      </a:cxn>
                      <a:cxn ang="0">
                        <a:pos x="1" y="111"/>
                      </a:cxn>
                      <a:cxn ang="0">
                        <a:pos x="3" y="114"/>
                      </a:cxn>
                      <a:cxn ang="0">
                        <a:pos x="6" y="117"/>
                      </a:cxn>
                      <a:cxn ang="0">
                        <a:pos x="9" y="119"/>
                      </a:cxn>
                      <a:cxn ang="0">
                        <a:pos x="11" y="119"/>
                      </a:cxn>
                      <a:cxn ang="0">
                        <a:pos x="15" y="119"/>
                      </a:cxn>
                      <a:cxn ang="0">
                        <a:pos x="90" y="212"/>
                      </a:cxn>
                      <a:cxn ang="0">
                        <a:pos x="114" y="102"/>
                      </a:cxn>
                      <a:cxn ang="0">
                        <a:pos x="113" y="99"/>
                      </a:cxn>
                      <a:cxn ang="0">
                        <a:pos x="112" y="98"/>
                      </a:cxn>
                      <a:cxn ang="0">
                        <a:pos x="110" y="96"/>
                      </a:cxn>
                      <a:cxn ang="0">
                        <a:pos x="108" y="94"/>
                      </a:cxn>
                      <a:cxn ang="0">
                        <a:pos x="106" y="93"/>
                      </a:cxn>
                      <a:cxn ang="0">
                        <a:pos x="103" y="93"/>
                      </a:cxn>
                      <a:cxn ang="0">
                        <a:pos x="100" y="93"/>
                      </a:cxn>
                      <a:cxn ang="0">
                        <a:pos x="98" y="93"/>
                      </a:cxn>
                      <a:cxn ang="0">
                        <a:pos x="67" y="54"/>
                      </a:cxn>
                      <a:cxn ang="0">
                        <a:pos x="128" y="67"/>
                      </a:cxn>
                      <a:cxn ang="0">
                        <a:pos x="131" y="66"/>
                      </a:cxn>
                      <a:cxn ang="0">
                        <a:pos x="132" y="66"/>
                      </a:cxn>
                      <a:cxn ang="0">
                        <a:pos x="135" y="64"/>
                      </a:cxn>
                      <a:cxn ang="0">
                        <a:pos x="137" y="62"/>
                      </a:cxn>
                      <a:cxn ang="0">
                        <a:pos x="137" y="59"/>
                      </a:cxn>
                      <a:cxn ang="0">
                        <a:pos x="138" y="56"/>
                      </a:cxn>
                      <a:cxn ang="0">
                        <a:pos x="137" y="53"/>
                      </a:cxn>
                      <a:cxn ang="0">
                        <a:pos x="136" y="51"/>
                      </a:cxn>
                      <a:cxn ang="0">
                        <a:pos x="134" y="49"/>
                      </a:cxn>
                      <a:cxn ang="0">
                        <a:pos x="132" y="47"/>
                      </a:cxn>
                      <a:cxn ang="0">
                        <a:pos x="129" y="46"/>
                      </a:cxn>
                      <a:cxn ang="0">
                        <a:pos x="87" y="46"/>
                      </a:cxn>
                      <a:cxn ang="0">
                        <a:pos x="80" y="30"/>
                      </a:cxn>
                      <a:cxn ang="0">
                        <a:pos x="81" y="26"/>
                      </a:cxn>
                      <a:cxn ang="0">
                        <a:pos x="81" y="22"/>
                      </a:cxn>
                      <a:cxn ang="0">
                        <a:pos x="81" y="18"/>
                      </a:cxn>
                      <a:cxn ang="0">
                        <a:pos x="80" y="14"/>
                      </a:cxn>
                      <a:cxn ang="0">
                        <a:pos x="79" y="11"/>
                      </a:cxn>
                      <a:cxn ang="0">
                        <a:pos x="76" y="8"/>
                      </a:cxn>
                      <a:cxn ang="0">
                        <a:pos x="73" y="5"/>
                      </a:cxn>
                      <a:cxn ang="0">
                        <a:pos x="70" y="3"/>
                      </a:cxn>
                      <a:cxn ang="0">
                        <a:pos x="67" y="1"/>
                      </a:cxn>
                      <a:cxn ang="0">
                        <a:pos x="62" y="0"/>
                      </a:cxn>
                      <a:cxn ang="0">
                        <a:pos x="58" y="0"/>
                      </a:cxn>
                      <a:cxn ang="0">
                        <a:pos x="54" y="1"/>
                      </a:cxn>
                      <a:cxn ang="0">
                        <a:pos x="49" y="2"/>
                      </a:cxn>
                      <a:cxn ang="0">
                        <a:pos x="45" y="4"/>
                      </a:cxn>
                      <a:cxn ang="0">
                        <a:pos x="42" y="8"/>
                      </a:cxn>
                      <a:cxn ang="0">
                        <a:pos x="39" y="12"/>
                      </a:cxn>
                      <a:cxn ang="0">
                        <a:pos x="38" y="16"/>
                      </a:cxn>
                    </a:cxnLst>
                    <a:rect l="0" t="0" r="r" b="b"/>
                    <a:pathLst>
                      <a:path w="139" h="213">
                        <a:moveTo>
                          <a:pt x="38" y="16"/>
                        </a:moveTo>
                        <a:lnTo>
                          <a:pt x="1" y="98"/>
                        </a:lnTo>
                        <a:lnTo>
                          <a:pt x="1" y="99"/>
                        </a:lnTo>
                        <a:lnTo>
                          <a:pt x="1" y="101"/>
                        </a:lnTo>
                        <a:lnTo>
                          <a:pt x="0" y="102"/>
                        </a:lnTo>
                        <a:lnTo>
                          <a:pt x="0" y="104"/>
                        </a:lnTo>
                        <a:lnTo>
                          <a:pt x="0" y="106"/>
                        </a:lnTo>
                        <a:lnTo>
                          <a:pt x="0" y="108"/>
                        </a:lnTo>
                        <a:lnTo>
                          <a:pt x="1" y="109"/>
                        </a:lnTo>
                        <a:lnTo>
                          <a:pt x="1" y="111"/>
                        </a:lnTo>
                        <a:lnTo>
                          <a:pt x="2" y="113"/>
                        </a:lnTo>
                        <a:lnTo>
                          <a:pt x="3" y="114"/>
                        </a:lnTo>
                        <a:lnTo>
                          <a:pt x="4" y="116"/>
                        </a:lnTo>
                        <a:lnTo>
                          <a:pt x="6" y="117"/>
                        </a:lnTo>
                        <a:lnTo>
                          <a:pt x="7" y="118"/>
                        </a:lnTo>
                        <a:lnTo>
                          <a:pt x="9" y="119"/>
                        </a:lnTo>
                        <a:lnTo>
                          <a:pt x="10" y="119"/>
                        </a:lnTo>
                        <a:lnTo>
                          <a:pt x="11" y="119"/>
                        </a:lnTo>
                        <a:lnTo>
                          <a:pt x="13" y="119"/>
                        </a:lnTo>
                        <a:lnTo>
                          <a:pt x="15" y="119"/>
                        </a:lnTo>
                        <a:lnTo>
                          <a:pt x="90" y="119"/>
                        </a:lnTo>
                        <a:lnTo>
                          <a:pt x="90" y="212"/>
                        </a:lnTo>
                        <a:lnTo>
                          <a:pt x="114" y="212"/>
                        </a:lnTo>
                        <a:lnTo>
                          <a:pt x="114" y="102"/>
                        </a:lnTo>
                        <a:lnTo>
                          <a:pt x="114" y="101"/>
                        </a:lnTo>
                        <a:lnTo>
                          <a:pt x="113" y="99"/>
                        </a:lnTo>
                        <a:lnTo>
                          <a:pt x="113" y="98"/>
                        </a:lnTo>
                        <a:lnTo>
                          <a:pt x="112" y="98"/>
                        </a:lnTo>
                        <a:lnTo>
                          <a:pt x="112" y="97"/>
                        </a:lnTo>
                        <a:lnTo>
                          <a:pt x="110" y="96"/>
                        </a:lnTo>
                        <a:lnTo>
                          <a:pt x="110" y="95"/>
                        </a:lnTo>
                        <a:lnTo>
                          <a:pt x="108" y="94"/>
                        </a:lnTo>
                        <a:lnTo>
                          <a:pt x="107" y="94"/>
                        </a:lnTo>
                        <a:lnTo>
                          <a:pt x="106" y="93"/>
                        </a:lnTo>
                        <a:lnTo>
                          <a:pt x="105" y="93"/>
                        </a:lnTo>
                        <a:lnTo>
                          <a:pt x="103" y="93"/>
                        </a:lnTo>
                        <a:lnTo>
                          <a:pt x="102" y="93"/>
                        </a:lnTo>
                        <a:lnTo>
                          <a:pt x="100" y="93"/>
                        </a:lnTo>
                        <a:lnTo>
                          <a:pt x="99" y="93"/>
                        </a:lnTo>
                        <a:lnTo>
                          <a:pt x="98" y="93"/>
                        </a:lnTo>
                        <a:lnTo>
                          <a:pt x="54" y="90"/>
                        </a:lnTo>
                        <a:lnTo>
                          <a:pt x="67" y="54"/>
                        </a:lnTo>
                        <a:lnTo>
                          <a:pt x="75" y="67"/>
                        </a:lnTo>
                        <a:lnTo>
                          <a:pt x="128" y="67"/>
                        </a:lnTo>
                        <a:lnTo>
                          <a:pt x="129" y="66"/>
                        </a:lnTo>
                        <a:lnTo>
                          <a:pt x="131" y="66"/>
                        </a:lnTo>
                        <a:lnTo>
                          <a:pt x="132" y="66"/>
                        </a:lnTo>
                        <a:lnTo>
                          <a:pt x="132" y="66"/>
                        </a:lnTo>
                        <a:lnTo>
                          <a:pt x="134" y="64"/>
                        </a:lnTo>
                        <a:lnTo>
                          <a:pt x="135" y="64"/>
                        </a:lnTo>
                        <a:lnTo>
                          <a:pt x="136" y="63"/>
                        </a:lnTo>
                        <a:lnTo>
                          <a:pt x="137" y="62"/>
                        </a:lnTo>
                        <a:lnTo>
                          <a:pt x="137" y="61"/>
                        </a:lnTo>
                        <a:lnTo>
                          <a:pt x="137" y="59"/>
                        </a:lnTo>
                        <a:lnTo>
                          <a:pt x="138" y="58"/>
                        </a:lnTo>
                        <a:lnTo>
                          <a:pt x="138" y="56"/>
                        </a:lnTo>
                        <a:lnTo>
                          <a:pt x="138" y="54"/>
                        </a:lnTo>
                        <a:lnTo>
                          <a:pt x="137" y="53"/>
                        </a:lnTo>
                        <a:lnTo>
                          <a:pt x="137" y="52"/>
                        </a:lnTo>
                        <a:lnTo>
                          <a:pt x="136" y="51"/>
                        </a:lnTo>
                        <a:lnTo>
                          <a:pt x="135" y="49"/>
                        </a:lnTo>
                        <a:lnTo>
                          <a:pt x="134" y="49"/>
                        </a:lnTo>
                        <a:lnTo>
                          <a:pt x="133" y="48"/>
                        </a:lnTo>
                        <a:lnTo>
                          <a:pt x="132" y="47"/>
                        </a:lnTo>
                        <a:lnTo>
                          <a:pt x="131" y="46"/>
                        </a:lnTo>
                        <a:lnTo>
                          <a:pt x="129" y="46"/>
                        </a:lnTo>
                        <a:lnTo>
                          <a:pt x="128" y="46"/>
                        </a:lnTo>
                        <a:lnTo>
                          <a:pt x="87" y="46"/>
                        </a:lnTo>
                        <a:lnTo>
                          <a:pt x="79" y="31"/>
                        </a:lnTo>
                        <a:lnTo>
                          <a:pt x="80" y="30"/>
                        </a:lnTo>
                        <a:lnTo>
                          <a:pt x="81" y="28"/>
                        </a:lnTo>
                        <a:lnTo>
                          <a:pt x="81" y="26"/>
                        </a:lnTo>
                        <a:lnTo>
                          <a:pt x="81" y="24"/>
                        </a:lnTo>
                        <a:lnTo>
                          <a:pt x="81" y="22"/>
                        </a:lnTo>
                        <a:lnTo>
                          <a:pt x="81" y="20"/>
                        </a:lnTo>
                        <a:lnTo>
                          <a:pt x="81" y="18"/>
                        </a:lnTo>
                        <a:lnTo>
                          <a:pt x="81" y="16"/>
                        </a:lnTo>
                        <a:lnTo>
                          <a:pt x="80" y="14"/>
                        </a:lnTo>
                        <a:lnTo>
                          <a:pt x="79" y="13"/>
                        </a:lnTo>
                        <a:lnTo>
                          <a:pt x="79" y="11"/>
                        </a:lnTo>
                        <a:lnTo>
                          <a:pt x="78" y="9"/>
                        </a:lnTo>
                        <a:lnTo>
                          <a:pt x="76" y="8"/>
                        </a:lnTo>
                        <a:lnTo>
                          <a:pt x="75" y="6"/>
                        </a:lnTo>
                        <a:lnTo>
                          <a:pt x="73" y="5"/>
                        </a:lnTo>
                        <a:lnTo>
                          <a:pt x="72" y="4"/>
                        </a:lnTo>
                        <a:lnTo>
                          <a:pt x="70" y="3"/>
                        </a:lnTo>
                        <a:lnTo>
                          <a:pt x="68" y="2"/>
                        </a:lnTo>
                        <a:lnTo>
                          <a:pt x="67" y="1"/>
                        </a:lnTo>
                        <a:lnTo>
                          <a:pt x="64" y="1"/>
                        </a:lnTo>
                        <a:lnTo>
                          <a:pt x="62" y="0"/>
                        </a:lnTo>
                        <a:lnTo>
                          <a:pt x="60" y="0"/>
                        </a:lnTo>
                        <a:lnTo>
                          <a:pt x="58" y="0"/>
                        </a:lnTo>
                        <a:lnTo>
                          <a:pt x="56" y="0"/>
                        </a:lnTo>
                        <a:lnTo>
                          <a:pt x="54" y="1"/>
                        </a:lnTo>
                        <a:lnTo>
                          <a:pt x="52" y="1"/>
                        </a:lnTo>
                        <a:lnTo>
                          <a:pt x="49" y="2"/>
                        </a:lnTo>
                        <a:lnTo>
                          <a:pt x="47" y="3"/>
                        </a:lnTo>
                        <a:lnTo>
                          <a:pt x="45" y="4"/>
                        </a:lnTo>
                        <a:lnTo>
                          <a:pt x="44" y="6"/>
                        </a:lnTo>
                        <a:lnTo>
                          <a:pt x="42" y="8"/>
                        </a:lnTo>
                        <a:lnTo>
                          <a:pt x="41" y="9"/>
                        </a:lnTo>
                        <a:lnTo>
                          <a:pt x="39" y="12"/>
                        </a:lnTo>
                        <a:lnTo>
                          <a:pt x="38" y="14"/>
                        </a:lnTo>
                        <a:lnTo>
                          <a:pt x="38" y="16"/>
                        </a:lnTo>
                      </a:path>
                    </a:pathLst>
                  </a:custGeom>
                  <a:solidFill>
                    <a:srgbClr val="F39FD1"/>
                  </a:solidFill>
                  <a:ln w="1270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22918" name="Freeform 102"/>
                <p:cNvSpPr>
                  <a:spLocks/>
                </p:cNvSpPr>
                <p:nvPr/>
              </p:nvSpPr>
              <p:spPr bwMode="auto">
                <a:xfrm>
                  <a:off x="1692" y="1646"/>
                  <a:ext cx="200" cy="291"/>
                </a:xfrm>
                <a:custGeom>
                  <a:avLst/>
                  <a:gdLst/>
                  <a:ahLst/>
                  <a:cxnLst>
                    <a:cxn ang="0">
                      <a:pos x="199" y="263"/>
                    </a:cxn>
                    <a:cxn ang="0">
                      <a:pos x="184" y="263"/>
                    </a:cxn>
                    <a:cxn ang="0">
                      <a:pos x="158" y="229"/>
                    </a:cxn>
                    <a:cxn ang="0">
                      <a:pos x="121" y="169"/>
                    </a:cxn>
                    <a:cxn ang="0">
                      <a:pos x="111" y="141"/>
                    </a:cxn>
                    <a:cxn ang="0">
                      <a:pos x="114" y="123"/>
                    </a:cxn>
                    <a:cxn ang="0">
                      <a:pos x="123" y="119"/>
                    </a:cxn>
                    <a:cxn ang="0">
                      <a:pos x="136" y="129"/>
                    </a:cxn>
                    <a:cxn ang="0">
                      <a:pos x="155" y="140"/>
                    </a:cxn>
                    <a:cxn ang="0">
                      <a:pos x="164" y="140"/>
                    </a:cxn>
                    <a:cxn ang="0">
                      <a:pos x="165" y="134"/>
                    </a:cxn>
                    <a:cxn ang="0">
                      <a:pos x="156" y="123"/>
                    </a:cxn>
                    <a:cxn ang="0">
                      <a:pos x="135" y="108"/>
                    </a:cxn>
                    <a:cxn ang="0">
                      <a:pos x="126" y="86"/>
                    </a:cxn>
                    <a:cxn ang="0">
                      <a:pos x="123" y="69"/>
                    </a:cxn>
                    <a:cxn ang="0">
                      <a:pos x="113" y="56"/>
                    </a:cxn>
                    <a:cxn ang="0">
                      <a:pos x="109" y="48"/>
                    </a:cxn>
                    <a:cxn ang="0">
                      <a:pos x="114" y="36"/>
                    </a:cxn>
                    <a:cxn ang="0">
                      <a:pos x="119" y="24"/>
                    </a:cxn>
                    <a:cxn ang="0">
                      <a:pos x="115" y="9"/>
                    </a:cxn>
                    <a:cxn ang="0">
                      <a:pos x="105" y="1"/>
                    </a:cxn>
                    <a:cxn ang="0">
                      <a:pos x="90" y="3"/>
                    </a:cxn>
                    <a:cxn ang="0">
                      <a:pos x="84" y="13"/>
                    </a:cxn>
                    <a:cxn ang="0">
                      <a:pos x="84" y="23"/>
                    </a:cxn>
                    <a:cxn ang="0">
                      <a:pos x="88" y="35"/>
                    </a:cxn>
                    <a:cxn ang="0">
                      <a:pos x="88" y="46"/>
                    </a:cxn>
                    <a:cxn ang="0">
                      <a:pos x="78" y="56"/>
                    </a:cxn>
                    <a:cxn ang="0">
                      <a:pos x="65" y="64"/>
                    </a:cxn>
                    <a:cxn ang="0">
                      <a:pos x="55" y="75"/>
                    </a:cxn>
                    <a:cxn ang="0">
                      <a:pos x="46" y="99"/>
                    </a:cxn>
                    <a:cxn ang="0">
                      <a:pos x="41" y="121"/>
                    </a:cxn>
                    <a:cxn ang="0">
                      <a:pos x="40" y="145"/>
                    </a:cxn>
                    <a:cxn ang="0">
                      <a:pos x="41" y="158"/>
                    </a:cxn>
                    <a:cxn ang="0">
                      <a:pos x="49" y="161"/>
                    </a:cxn>
                    <a:cxn ang="0">
                      <a:pos x="53" y="158"/>
                    </a:cxn>
                    <a:cxn ang="0">
                      <a:pos x="53" y="133"/>
                    </a:cxn>
                    <a:cxn ang="0">
                      <a:pos x="55" y="116"/>
                    </a:cxn>
                    <a:cxn ang="0">
                      <a:pos x="64" y="109"/>
                    </a:cxn>
                    <a:cxn ang="0">
                      <a:pos x="70" y="114"/>
                    </a:cxn>
                    <a:cxn ang="0">
                      <a:pos x="68" y="140"/>
                    </a:cxn>
                    <a:cxn ang="0">
                      <a:pos x="61" y="166"/>
                    </a:cxn>
                    <a:cxn ang="0">
                      <a:pos x="53" y="196"/>
                    </a:cxn>
                    <a:cxn ang="0">
                      <a:pos x="33" y="225"/>
                    </a:cxn>
                    <a:cxn ang="0">
                      <a:pos x="8" y="255"/>
                    </a:cxn>
                    <a:cxn ang="0">
                      <a:pos x="0" y="271"/>
                    </a:cxn>
                    <a:cxn ang="0">
                      <a:pos x="19" y="290"/>
                    </a:cxn>
                    <a:cxn ang="0">
                      <a:pos x="33" y="288"/>
                    </a:cxn>
                    <a:cxn ang="0">
                      <a:pos x="23" y="275"/>
                    </a:cxn>
                    <a:cxn ang="0">
                      <a:pos x="30" y="259"/>
                    </a:cxn>
                    <a:cxn ang="0">
                      <a:pos x="61" y="223"/>
                    </a:cxn>
                    <a:cxn ang="0">
                      <a:pos x="84" y="196"/>
                    </a:cxn>
                    <a:cxn ang="0">
                      <a:pos x="95" y="190"/>
                    </a:cxn>
                    <a:cxn ang="0">
                      <a:pos x="109" y="199"/>
                    </a:cxn>
                    <a:cxn ang="0">
                      <a:pos x="141" y="243"/>
                    </a:cxn>
                    <a:cxn ang="0">
                      <a:pos x="168" y="280"/>
                    </a:cxn>
                    <a:cxn ang="0">
                      <a:pos x="178" y="283"/>
                    </a:cxn>
                    <a:cxn ang="0">
                      <a:pos x="191" y="273"/>
                    </a:cxn>
                  </a:cxnLst>
                  <a:rect l="0" t="0" r="r" b="b"/>
                  <a:pathLst>
                    <a:path w="200" h="291">
                      <a:moveTo>
                        <a:pt x="198" y="268"/>
                      </a:moveTo>
                      <a:lnTo>
                        <a:pt x="199" y="263"/>
                      </a:lnTo>
                      <a:lnTo>
                        <a:pt x="191" y="264"/>
                      </a:lnTo>
                      <a:lnTo>
                        <a:pt x="184" y="263"/>
                      </a:lnTo>
                      <a:lnTo>
                        <a:pt x="174" y="255"/>
                      </a:lnTo>
                      <a:lnTo>
                        <a:pt x="158" y="229"/>
                      </a:lnTo>
                      <a:lnTo>
                        <a:pt x="134" y="190"/>
                      </a:lnTo>
                      <a:lnTo>
                        <a:pt x="121" y="169"/>
                      </a:lnTo>
                      <a:lnTo>
                        <a:pt x="113" y="151"/>
                      </a:lnTo>
                      <a:lnTo>
                        <a:pt x="111" y="141"/>
                      </a:lnTo>
                      <a:lnTo>
                        <a:pt x="111" y="130"/>
                      </a:lnTo>
                      <a:lnTo>
                        <a:pt x="114" y="123"/>
                      </a:lnTo>
                      <a:lnTo>
                        <a:pt x="119" y="119"/>
                      </a:lnTo>
                      <a:lnTo>
                        <a:pt x="123" y="119"/>
                      </a:lnTo>
                      <a:lnTo>
                        <a:pt x="128" y="121"/>
                      </a:lnTo>
                      <a:lnTo>
                        <a:pt x="136" y="129"/>
                      </a:lnTo>
                      <a:lnTo>
                        <a:pt x="148" y="136"/>
                      </a:lnTo>
                      <a:lnTo>
                        <a:pt x="155" y="140"/>
                      </a:lnTo>
                      <a:lnTo>
                        <a:pt x="160" y="141"/>
                      </a:lnTo>
                      <a:lnTo>
                        <a:pt x="164" y="140"/>
                      </a:lnTo>
                      <a:lnTo>
                        <a:pt x="166" y="136"/>
                      </a:lnTo>
                      <a:lnTo>
                        <a:pt x="165" y="134"/>
                      </a:lnTo>
                      <a:lnTo>
                        <a:pt x="164" y="130"/>
                      </a:lnTo>
                      <a:lnTo>
                        <a:pt x="156" y="123"/>
                      </a:lnTo>
                      <a:lnTo>
                        <a:pt x="143" y="114"/>
                      </a:lnTo>
                      <a:lnTo>
                        <a:pt x="135" y="108"/>
                      </a:lnTo>
                      <a:lnTo>
                        <a:pt x="130" y="99"/>
                      </a:lnTo>
                      <a:lnTo>
                        <a:pt x="126" y="86"/>
                      </a:lnTo>
                      <a:lnTo>
                        <a:pt x="125" y="74"/>
                      </a:lnTo>
                      <a:lnTo>
                        <a:pt x="123" y="69"/>
                      </a:lnTo>
                      <a:lnTo>
                        <a:pt x="119" y="63"/>
                      </a:lnTo>
                      <a:lnTo>
                        <a:pt x="113" y="56"/>
                      </a:lnTo>
                      <a:lnTo>
                        <a:pt x="109" y="53"/>
                      </a:lnTo>
                      <a:lnTo>
                        <a:pt x="109" y="48"/>
                      </a:lnTo>
                      <a:lnTo>
                        <a:pt x="111" y="40"/>
                      </a:lnTo>
                      <a:lnTo>
                        <a:pt x="114" y="36"/>
                      </a:lnTo>
                      <a:lnTo>
                        <a:pt x="116" y="31"/>
                      </a:lnTo>
                      <a:lnTo>
                        <a:pt x="119" y="24"/>
                      </a:lnTo>
                      <a:lnTo>
                        <a:pt x="116" y="15"/>
                      </a:lnTo>
                      <a:lnTo>
                        <a:pt x="115" y="9"/>
                      </a:lnTo>
                      <a:lnTo>
                        <a:pt x="111" y="4"/>
                      </a:lnTo>
                      <a:lnTo>
                        <a:pt x="105" y="1"/>
                      </a:lnTo>
                      <a:lnTo>
                        <a:pt x="96" y="0"/>
                      </a:lnTo>
                      <a:lnTo>
                        <a:pt x="90" y="3"/>
                      </a:lnTo>
                      <a:lnTo>
                        <a:pt x="86" y="6"/>
                      </a:lnTo>
                      <a:lnTo>
                        <a:pt x="84" y="13"/>
                      </a:lnTo>
                      <a:lnTo>
                        <a:pt x="83" y="18"/>
                      </a:lnTo>
                      <a:lnTo>
                        <a:pt x="84" y="23"/>
                      </a:lnTo>
                      <a:lnTo>
                        <a:pt x="86" y="30"/>
                      </a:lnTo>
                      <a:lnTo>
                        <a:pt x="88" y="35"/>
                      </a:lnTo>
                      <a:lnTo>
                        <a:pt x="89" y="40"/>
                      </a:lnTo>
                      <a:lnTo>
                        <a:pt x="88" y="46"/>
                      </a:lnTo>
                      <a:lnTo>
                        <a:pt x="84" y="51"/>
                      </a:lnTo>
                      <a:lnTo>
                        <a:pt x="78" y="56"/>
                      </a:lnTo>
                      <a:lnTo>
                        <a:pt x="70" y="60"/>
                      </a:lnTo>
                      <a:lnTo>
                        <a:pt x="65" y="64"/>
                      </a:lnTo>
                      <a:lnTo>
                        <a:pt x="60" y="69"/>
                      </a:lnTo>
                      <a:lnTo>
                        <a:pt x="55" y="75"/>
                      </a:lnTo>
                      <a:lnTo>
                        <a:pt x="50" y="86"/>
                      </a:lnTo>
                      <a:lnTo>
                        <a:pt x="46" y="99"/>
                      </a:lnTo>
                      <a:lnTo>
                        <a:pt x="43" y="109"/>
                      </a:lnTo>
                      <a:lnTo>
                        <a:pt x="41" y="121"/>
                      </a:lnTo>
                      <a:lnTo>
                        <a:pt x="40" y="136"/>
                      </a:lnTo>
                      <a:lnTo>
                        <a:pt x="40" y="145"/>
                      </a:lnTo>
                      <a:lnTo>
                        <a:pt x="40" y="153"/>
                      </a:lnTo>
                      <a:lnTo>
                        <a:pt x="41" y="158"/>
                      </a:lnTo>
                      <a:lnTo>
                        <a:pt x="44" y="160"/>
                      </a:lnTo>
                      <a:lnTo>
                        <a:pt x="49" y="161"/>
                      </a:lnTo>
                      <a:lnTo>
                        <a:pt x="51" y="160"/>
                      </a:lnTo>
                      <a:lnTo>
                        <a:pt x="53" y="158"/>
                      </a:lnTo>
                      <a:lnTo>
                        <a:pt x="53" y="148"/>
                      </a:lnTo>
                      <a:lnTo>
                        <a:pt x="53" y="133"/>
                      </a:lnTo>
                      <a:lnTo>
                        <a:pt x="54" y="123"/>
                      </a:lnTo>
                      <a:lnTo>
                        <a:pt x="55" y="116"/>
                      </a:lnTo>
                      <a:lnTo>
                        <a:pt x="59" y="110"/>
                      </a:lnTo>
                      <a:lnTo>
                        <a:pt x="64" y="109"/>
                      </a:lnTo>
                      <a:lnTo>
                        <a:pt x="69" y="110"/>
                      </a:lnTo>
                      <a:lnTo>
                        <a:pt x="70" y="114"/>
                      </a:lnTo>
                      <a:lnTo>
                        <a:pt x="69" y="125"/>
                      </a:lnTo>
                      <a:lnTo>
                        <a:pt x="68" y="140"/>
                      </a:lnTo>
                      <a:lnTo>
                        <a:pt x="65" y="154"/>
                      </a:lnTo>
                      <a:lnTo>
                        <a:pt x="61" y="166"/>
                      </a:lnTo>
                      <a:lnTo>
                        <a:pt x="58" y="183"/>
                      </a:lnTo>
                      <a:lnTo>
                        <a:pt x="53" y="196"/>
                      </a:lnTo>
                      <a:lnTo>
                        <a:pt x="41" y="214"/>
                      </a:lnTo>
                      <a:lnTo>
                        <a:pt x="33" y="225"/>
                      </a:lnTo>
                      <a:lnTo>
                        <a:pt x="18" y="243"/>
                      </a:lnTo>
                      <a:lnTo>
                        <a:pt x="8" y="255"/>
                      </a:lnTo>
                      <a:lnTo>
                        <a:pt x="0" y="266"/>
                      </a:lnTo>
                      <a:lnTo>
                        <a:pt x="0" y="271"/>
                      </a:lnTo>
                      <a:lnTo>
                        <a:pt x="8" y="280"/>
                      </a:lnTo>
                      <a:lnTo>
                        <a:pt x="19" y="290"/>
                      </a:lnTo>
                      <a:lnTo>
                        <a:pt x="30" y="290"/>
                      </a:lnTo>
                      <a:lnTo>
                        <a:pt x="33" y="288"/>
                      </a:lnTo>
                      <a:lnTo>
                        <a:pt x="28" y="281"/>
                      </a:lnTo>
                      <a:lnTo>
                        <a:pt x="23" y="275"/>
                      </a:lnTo>
                      <a:lnTo>
                        <a:pt x="23" y="270"/>
                      </a:lnTo>
                      <a:lnTo>
                        <a:pt x="30" y="259"/>
                      </a:lnTo>
                      <a:lnTo>
                        <a:pt x="43" y="246"/>
                      </a:lnTo>
                      <a:lnTo>
                        <a:pt x="61" y="223"/>
                      </a:lnTo>
                      <a:lnTo>
                        <a:pt x="78" y="203"/>
                      </a:lnTo>
                      <a:lnTo>
                        <a:pt x="84" y="196"/>
                      </a:lnTo>
                      <a:lnTo>
                        <a:pt x="88" y="191"/>
                      </a:lnTo>
                      <a:lnTo>
                        <a:pt x="95" y="190"/>
                      </a:lnTo>
                      <a:lnTo>
                        <a:pt x="101" y="194"/>
                      </a:lnTo>
                      <a:lnTo>
                        <a:pt x="109" y="199"/>
                      </a:lnTo>
                      <a:lnTo>
                        <a:pt x="124" y="219"/>
                      </a:lnTo>
                      <a:lnTo>
                        <a:pt x="141" y="243"/>
                      </a:lnTo>
                      <a:lnTo>
                        <a:pt x="158" y="266"/>
                      </a:lnTo>
                      <a:lnTo>
                        <a:pt x="168" y="280"/>
                      </a:lnTo>
                      <a:lnTo>
                        <a:pt x="171" y="283"/>
                      </a:lnTo>
                      <a:lnTo>
                        <a:pt x="178" y="283"/>
                      </a:lnTo>
                      <a:lnTo>
                        <a:pt x="184" y="278"/>
                      </a:lnTo>
                      <a:lnTo>
                        <a:pt x="191" y="273"/>
                      </a:lnTo>
                      <a:lnTo>
                        <a:pt x="198" y="268"/>
                      </a:lnTo>
                    </a:path>
                  </a:pathLst>
                </a:custGeom>
                <a:solidFill>
                  <a:srgbClr val="CECECE"/>
                </a:solidFill>
                <a:ln w="25400" cap="rnd" cmpd="sng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20" name="Group 103"/>
                <p:cNvGrpSpPr>
                  <a:grpSpLocks/>
                </p:cNvGrpSpPr>
                <p:nvPr/>
              </p:nvGrpSpPr>
              <p:grpSpPr bwMode="auto">
                <a:xfrm>
                  <a:off x="1129" y="1636"/>
                  <a:ext cx="259" cy="310"/>
                  <a:chOff x="1129" y="1636"/>
                  <a:chExt cx="259" cy="310"/>
                </a:xfrm>
              </p:grpSpPr>
              <p:grpSp>
                <p:nvGrpSpPr>
                  <p:cNvPr id="21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1129" y="1636"/>
                    <a:ext cx="259" cy="310"/>
                    <a:chOff x="1129" y="1636"/>
                    <a:chExt cx="259" cy="310"/>
                  </a:xfrm>
                </p:grpSpPr>
                <p:sp>
                  <p:nvSpPr>
                    <p:cNvPr id="2722921" name="AutoShape 1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29" y="1686"/>
                      <a:ext cx="259" cy="260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22922" name="AutoShape 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92" y="1636"/>
                      <a:ext cx="196" cy="46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722923" name="Oval 107"/>
                  <p:cNvSpPr>
                    <a:spLocks noChangeArrowheads="1"/>
                  </p:cNvSpPr>
                  <p:nvPr/>
                </p:nvSpPr>
                <p:spPr bwMode="auto">
                  <a:xfrm>
                    <a:off x="1211" y="1662"/>
                    <a:ext cx="27" cy="8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2924" name="AutoShape 108"/>
                  <p:cNvSpPr>
                    <a:spLocks noChangeArrowheads="1"/>
                  </p:cNvSpPr>
                  <p:nvPr/>
                </p:nvSpPr>
                <p:spPr bwMode="auto">
                  <a:xfrm>
                    <a:off x="1160" y="1810"/>
                    <a:ext cx="137" cy="55"/>
                  </a:xfrm>
                  <a:prstGeom prst="octagon">
                    <a:avLst>
                      <a:gd name="adj" fmla="val 29282"/>
                    </a:avLst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22925" name="Line 109"/>
              <p:cNvSpPr>
                <a:spLocks noChangeShapeType="1"/>
              </p:cNvSpPr>
              <p:nvPr/>
            </p:nvSpPr>
            <p:spPr bwMode="auto">
              <a:xfrm>
                <a:off x="869" y="1268"/>
                <a:ext cx="254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26" name="Rectangle 110"/>
              <p:cNvSpPr>
                <a:spLocks noChangeArrowheads="1"/>
              </p:cNvSpPr>
              <p:nvPr/>
            </p:nvSpPr>
            <p:spPr bwMode="auto">
              <a:xfrm>
                <a:off x="857" y="134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22927" name="Rectangle 111"/>
              <p:cNvSpPr>
                <a:spLocks noChangeArrowheads="1"/>
              </p:cNvSpPr>
              <p:nvPr/>
            </p:nvSpPr>
            <p:spPr bwMode="auto">
              <a:xfrm>
                <a:off x="1113" y="134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22928" name="Line 112"/>
              <p:cNvSpPr>
                <a:spLocks noChangeShapeType="1"/>
              </p:cNvSpPr>
              <p:nvPr/>
            </p:nvSpPr>
            <p:spPr bwMode="auto">
              <a:xfrm>
                <a:off x="1149" y="1313"/>
                <a:ext cx="26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29" name="Rectangle 113"/>
              <p:cNvSpPr>
                <a:spLocks noChangeArrowheads="1"/>
              </p:cNvSpPr>
              <p:nvPr/>
            </p:nvSpPr>
            <p:spPr bwMode="auto">
              <a:xfrm>
                <a:off x="1698" y="134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22930" name="Rectangle 114"/>
              <p:cNvSpPr>
                <a:spLocks noChangeArrowheads="1"/>
              </p:cNvSpPr>
              <p:nvPr/>
            </p:nvSpPr>
            <p:spPr bwMode="auto">
              <a:xfrm>
                <a:off x="1408" y="134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22931" name="Line 115"/>
              <p:cNvSpPr>
                <a:spLocks noChangeShapeType="1"/>
              </p:cNvSpPr>
              <p:nvPr/>
            </p:nvSpPr>
            <p:spPr bwMode="auto">
              <a:xfrm>
                <a:off x="1441" y="1363"/>
                <a:ext cx="248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32" name="Line 116"/>
              <p:cNvSpPr>
                <a:spLocks noChangeShapeType="1"/>
              </p:cNvSpPr>
              <p:nvPr/>
            </p:nvSpPr>
            <p:spPr bwMode="auto">
              <a:xfrm>
                <a:off x="1723" y="1407"/>
                <a:ext cx="250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33" name="Line 117"/>
              <p:cNvSpPr>
                <a:spLocks noChangeShapeType="1"/>
              </p:cNvSpPr>
              <p:nvPr/>
            </p:nvSpPr>
            <p:spPr bwMode="auto">
              <a:xfrm>
                <a:off x="1723" y="1364"/>
                <a:ext cx="250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34" name="Line 118"/>
              <p:cNvSpPr>
                <a:spLocks noChangeShapeType="1"/>
              </p:cNvSpPr>
              <p:nvPr/>
            </p:nvSpPr>
            <p:spPr bwMode="auto">
              <a:xfrm>
                <a:off x="2008" y="1363"/>
                <a:ext cx="250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35" name="Line 119"/>
              <p:cNvSpPr>
                <a:spLocks noChangeShapeType="1"/>
              </p:cNvSpPr>
              <p:nvPr/>
            </p:nvSpPr>
            <p:spPr bwMode="auto">
              <a:xfrm>
                <a:off x="2007" y="1407"/>
                <a:ext cx="251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36" name="Line 120"/>
              <p:cNvSpPr>
                <a:spLocks noChangeShapeType="1"/>
              </p:cNvSpPr>
              <p:nvPr/>
            </p:nvSpPr>
            <p:spPr bwMode="auto">
              <a:xfrm>
                <a:off x="2293" y="1363"/>
                <a:ext cx="249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37" name="Line 121"/>
              <p:cNvSpPr>
                <a:spLocks noChangeShapeType="1"/>
              </p:cNvSpPr>
              <p:nvPr/>
            </p:nvSpPr>
            <p:spPr bwMode="auto">
              <a:xfrm>
                <a:off x="2291" y="1407"/>
                <a:ext cx="251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38" name="Line 122"/>
              <p:cNvSpPr>
                <a:spLocks noChangeShapeType="1"/>
              </p:cNvSpPr>
              <p:nvPr/>
            </p:nvSpPr>
            <p:spPr bwMode="auto">
              <a:xfrm>
                <a:off x="2576" y="1407"/>
                <a:ext cx="250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39" name="Line 123"/>
              <p:cNvSpPr>
                <a:spLocks noChangeShapeType="1"/>
              </p:cNvSpPr>
              <p:nvPr/>
            </p:nvSpPr>
            <p:spPr bwMode="auto">
              <a:xfrm>
                <a:off x="1154" y="1268"/>
                <a:ext cx="253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40" name="Rectangle 124"/>
              <p:cNvSpPr>
                <a:spLocks noChangeArrowheads="1"/>
              </p:cNvSpPr>
              <p:nvPr/>
            </p:nvSpPr>
            <p:spPr bwMode="auto">
              <a:xfrm>
                <a:off x="2255" y="1354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22941" name="Rectangle 125"/>
              <p:cNvSpPr>
                <a:spLocks noChangeArrowheads="1"/>
              </p:cNvSpPr>
              <p:nvPr/>
            </p:nvSpPr>
            <p:spPr bwMode="auto">
              <a:xfrm>
                <a:off x="2539" y="1354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22942" name="Line 126"/>
              <p:cNvSpPr>
                <a:spLocks noChangeShapeType="1"/>
              </p:cNvSpPr>
              <p:nvPr/>
            </p:nvSpPr>
            <p:spPr bwMode="auto">
              <a:xfrm flipH="1">
                <a:off x="2276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43" name="Line 127"/>
              <p:cNvSpPr>
                <a:spLocks noChangeShapeType="1"/>
              </p:cNvSpPr>
              <p:nvPr/>
            </p:nvSpPr>
            <p:spPr bwMode="auto">
              <a:xfrm>
                <a:off x="1141" y="124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44" name="Line 128"/>
              <p:cNvSpPr>
                <a:spLocks noChangeShapeType="1"/>
              </p:cNvSpPr>
              <p:nvPr/>
            </p:nvSpPr>
            <p:spPr bwMode="auto">
              <a:xfrm>
                <a:off x="1426" y="124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45" name="Line 129"/>
              <p:cNvSpPr>
                <a:spLocks noChangeShapeType="1"/>
              </p:cNvSpPr>
              <p:nvPr/>
            </p:nvSpPr>
            <p:spPr bwMode="auto">
              <a:xfrm>
                <a:off x="1710" y="124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46" name="Line 130"/>
              <p:cNvSpPr>
                <a:spLocks noChangeShapeType="1"/>
              </p:cNvSpPr>
              <p:nvPr/>
            </p:nvSpPr>
            <p:spPr bwMode="auto">
              <a:xfrm>
                <a:off x="1994" y="124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47" name="Line 131"/>
              <p:cNvSpPr>
                <a:spLocks noChangeShapeType="1"/>
              </p:cNvSpPr>
              <p:nvPr/>
            </p:nvSpPr>
            <p:spPr bwMode="auto">
              <a:xfrm flipH="1">
                <a:off x="2560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48" name="Line 132"/>
              <p:cNvSpPr>
                <a:spLocks noChangeShapeType="1"/>
              </p:cNvSpPr>
              <p:nvPr/>
            </p:nvSpPr>
            <p:spPr bwMode="auto">
              <a:xfrm flipH="1">
                <a:off x="2845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22949" name="Rectangle 133"/>
            <p:cNvSpPr>
              <a:spLocks noChangeArrowheads="1"/>
            </p:cNvSpPr>
            <p:nvPr/>
          </p:nvSpPr>
          <p:spPr bwMode="auto">
            <a:xfrm>
              <a:off x="209" y="1104"/>
              <a:ext cx="263" cy="23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T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a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s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k</a:t>
              </a:r>
            </a:p>
            <a:p>
              <a:pPr algn="ctr"/>
              <a:endParaRPr lang="en-US" sz="2400" i="1">
                <a:solidFill>
                  <a:schemeClr val="tx1"/>
                </a:solidFill>
                <a:latin typeface="FranklinGothic" charset="0"/>
              </a:endParaRP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O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r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d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e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r</a:t>
              </a:r>
            </a:p>
          </p:txBody>
        </p:sp>
        <p:sp>
          <p:nvSpPr>
            <p:cNvPr id="2722950" name="Line 134"/>
            <p:cNvSpPr>
              <a:spLocks noChangeShapeType="1"/>
            </p:cNvSpPr>
            <p:nvPr/>
          </p:nvSpPr>
          <p:spPr bwMode="auto">
            <a:xfrm flipH="1">
              <a:off x="478" y="1295"/>
              <a:ext cx="3" cy="129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5" name="Title 13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Pipelining Lessons (1/2)</a:t>
            </a:r>
            <a:endParaRPr lang="en-US" dirty="0"/>
          </a:p>
        </p:txBody>
      </p:sp>
      <p:sp>
        <p:nvSpPr>
          <p:cNvPr id="136" name="Slide Number Placeholder 13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1B89B9-A634-43DB-BA68-EB47C349C293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41718905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9200" y="1143000"/>
            <a:ext cx="3949700" cy="3855414"/>
          </a:xfrm>
          <a:noFill/>
          <a:ln/>
        </p:spPr>
        <p:txBody>
          <a:bodyPr/>
          <a:lstStyle/>
          <a:p>
            <a:r>
              <a:rPr lang="en-US" dirty="0"/>
              <a:t>Suppose new Washer takes 20 minutes, new Stasher takes 20 minutes. How much faster is pipeline?</a:t>
            </a:r>
          </a:p>
          <a:p>
            <a:r>
              <a:rPr lang="en-US" dirty="0"/>
              <a:t>Pipeline rate limited by </a:t>
            </a:r>
            <a:r>
              <a:rPr lang="en-US" u="sng" dirty="0">
                <a:solidFill>
                  <a:schemeClr val="accent1"/>
                </a:solidFill>
              </a:rPr>
              <a:t>slowest</a:t>
            </a:r>
            <a:r>
              <a:rPr lang="en-US" dirty="0"/>
              <a:t> pipeline stage</a:t>
            </a:r>
          </a:p>
          <a:p>
            <a:r>
              <a:rPr lang="en-US" dirty="0">
                <a:solidFill>
                  <a:srgbClr val="FF0000"/>
                </a:solidFill>
              </a:rPr>
              <a:t>Unbalanced</a:t>
            </a:r>
            <a:r>
              <a:rPr lang="en-US" dirty="0"/>
              <a:t> lengths of pipe stages reduces speedup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31788" y="1122363"/>
            <a:ext cx="4316412" cy="3906837"/>
            <a:chOff x="209" y="707"/>
            <a:chExt cx="2919" cy="2753"/>
          </a:xfrm>
        </p:grpSpPr>
        <p:sp>
          <p:nvSpPr>
            <p:cNvPr id="2724869" name="Rectangle 5"/>
            <p:cNvSpPr>
              <a:spLocks noChangeArrowheads="1"/>
            </p:cNvSpPr>
            <p:nvPr/>
          </p:nvSpPr>
          <p:spPr bwMode="auto">
            <a:xfrm>
              <a:off x="576" y="707"/>
              <a:ext cx="56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6 PM</a:t>
              </a:r>
            </a:p>
          </p:txBody>
        </p:sp>
        <p:sp>
          <p:nvSpPr>
            <p:cNvPr id="2724870" name="Line 6"/>
            <p:cNvSpPr>
              <a:spLocks noChangeShapeType="1"/>
            </p:cNvSpPr>
            <p:nvPr/>
          </p:nvSpPr>
          <p:spPr bwMode="auto">
            <a:xfrm>
              <a:off x="936" y="1080"/>
              <a:ext cx="2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4871" name="Line 7"/>
            <p:cNvSpPr>
              <a:spLocks noChangeShapeType="1"/>
            </p:cNvSpPr>
            <p:nvPr/>
          </p:nvSpPr>
          <p:spPr bwMode="auto">
            <a:xfrm>
              <a:off x="928" y="1000"/>
              <a:ext cx="0" cy="1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4872" name="Rectangle 8"/>
            <p:cNvSpPr>
              <a:spLocks noChangeArrowheads="1"/>
            </p:cNvSpPr>
            <p:nvPr/>
          </p:nvSpPr>
          <p:spPr bwMode="auto">
            <a:xfrm>
              <a:off x="1344" y="715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7</a:t>
              </a:r>
            </a:p>
          </p:txBody>
        </p:sp>
        <p:sp>
          <p:nvSpPr>
            <p:cNvPr id="2724873" name="Rectangle 9"/>
            <p:cNvSpPr>
              <a:spLocks noChangeArrowheads="1"/>
            </p:cNvSpPr>
            <p:nvPr/>
          </p:nvSpPr>
          <p:spPr bwMode="auto">
            <a:xfrm>
              <a:off x="1891" y="715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8</a:t>
              </a:r>
            </a:p>
          </p:txBody>
        </p:sp>
        <p:sp>
          <p:nvSpPr>
            <p:cNvPr id="2724874" name="Rectangle 10"/>
            <p:cNvSpPr>
              <a:spLocks noChangeArrowheads="1"/>
            </p:cNvSpPr>
            <p:nvPr/>
          </p:nvSpPr>
          <p:spPr bwMode="auto">
            <a:xfrm>
              <a:off x="2448" y="715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9</a:t>
              </a:r>
            </a:p>
          </p:txBody>
        </p:sp>
        <p:sp>
          <p:nvSpPr>
            <p:cNvPr id="2724875" name="Rectangle 11"/>
            <p:cNvSpPr>
              <a:spLocks noChangeArrowheads="1"/>
            </p:cNvSpPr>
            <p:nvPr/>
          </p:nvSpPr>
          <p:spPr bwMode="auto">
            <a:xfrm>
              <a:off x="2595" y="1054"/>
              <a:ext cx="43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i="1">
                  <a:solidFill>
                    <a:schemeClr val="tx1"/>
                  </a:solidFill>
                  <a:latin typeface="Arial" pitchFamily="-65" charset="0"/>
                </a:rPr>
                <a:t>Time</a:t>
              </a:r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574" y="1241"/>
              <a:ext cx="2293" cy="1707"/>
              <a:chOff x="574" y="1241"/>
              <a:chExt cx="2293" cy="1707"/>
            </a:xfrm>
          </p:grpSpPr>
          <p:grpSp>
            <p:nvGrpSpPr>
              <p:cNvPr id="4" name="Group 13"/>
              <p:cNvGrpSpPr>
                <a:grpSpLocks/>
              </p:cNvGrpSpPr>
              <p:nvPr/>
            </p:nvGrpSpPr>
            <p:grpSpPr bwMode="auto">
              <a:xfrm>
                <a:off x="574" y="2028"/>
                <a:ext cx="254" cy="286"/>
                <a:chOff x="574" y="2028"/>
                <a:chExt cx="254" cy="286"/>
              </a:xfrm>
            </p:grpSpPr>
            <p:sp>
              <p:nvSpPr>
                <p:cNvPr id="2724878" name="Freeform 14"/>
                <p:cNvSpPr>
                  <a:spLocks/>
                </p:cNvSpPr>
                <p:nvPr/>
              </p:nvSpPr>
              <p:spPr bwMode="auto">
                <a:xfrm>
                  <a:off x="574" y="2071"/>
                  <a:ext cx="237" cy="212"/>
                </a:xfrm>
                <a:custGeom>
                  <a:avLst/>
                  <a:gdLst/>
                  <a:ahLst/>
                  <a:cxnLst>
                    <a:cxn ang="0">
                      <a:pos x="67" y="10"/>
                    </a:cxn>
                    <a:cxn ang="0">
                      <a:pos x="112" y="11"/>
                    </a:cxn>
                    <a:cxn ang="0">
                      <a:pos x="161" y="0"/>
                    </a:cxn>
                    <a:cxn ang="0">
                      <a:pos x="219" y="0"/>
                    </a:cxn>
                    <a:cxn ang="0">
                      <a:pos x="155" y="60"/>
                    </a:cxn>
                    <a:cxn ang="0">
                      <a:pos x="172" y="64"/>
                    </a:cxn>
                    <a:cxn ang="0">
                      <a:pos x="189" y="71"/>
                    </a:cxn>
                    <a:cxn ang="0">
                      <a:pos x="205" y="80"/>
                    </a:cxn>
                    <a:cxn ang="0">
                      <a:pos x="217" y="90"/>
                    </a:cxn>
                    <a:cxn ang="0">
                      <a:pos x="227" y="103"/>
                    </a:cxn>
                    <a:cxn ang="0">
                      <a:pos x="234" y="118"/>
                    </a:cxn>
                    <a:cxn ang="0">
                      <a:pos x="236" y="134"/>
                    </a:cxn>
                    <a:cxn ang="0">
                      <a:pos x="233" y="151"/>
                    </a:cxn>
                    <a:cxn ang="0">
                      <a:pos x="228" y="164"/>
                    </a:cxn>
                    <a:cxn ang="0">
                      <a:pos x="218" y="177"/>
                    </a:cxn>
                    <a:cxn ang="0">
                      <a:pos x="201" y="192"/>
                    </a:cxn>
                    <a:cxn ang="0">
                      <a:pos x="185" y="200"/>
                    </a:cxn>
                    <a:cxn ang="0">
                      <a:pos x="170" y="206"/>
                    </a:cxn>
                    <a:cxn ang="0">
                      <a:pos x="155" y="210"/>
                    </a:cxn>
                    <a:cxn ang="0">
                      <a:pos x="136" y="211"/>
                    </a:cxn>
                    <a:cxn ang="0">
                      <a:pos x="88" y="210"/>
                    </a:cxn>
                    <a:cxn ang="0">
                      <a:pos x="65" y="206"/>
                    </a:cxn>
                    <a:cxn ang="0">
                      <a:pos x="40" y="195"/>
                    </a:cxn>
                    <a:cxn ang="0">
                      <a:pos x="22" y="182"/>
                    </a:cxn>
                    <a:cxn ang="0">
                      <a:pos x="9" y="167"/>
                    </a:cxn>
                    <a:cxn ang="0">
                      <a:pos x="3" y="151"/>
                    </a:cxn>
                    <a:cxn ang="0">
                      <a:pos x="0" y="137"/>
                    </a:cxn>
                    <a:cxn ang="0">
                      <a:pos x="2" y="121"/>
                    </a:cxn>
                    <a:cxn ang="0">
                      <a:pos x="10" y="101"/>
                    </a:cxn>
                    <a:cxn ang="0">
                      <a:pos x="25" y="85"/>
                    </a:cxn>
                    <a:cxn ang="0">
                      <a:pos x="45" y="71"/>
                    </a:cxn>
                    <a:cxn ang="0">
                      <a:pos x="73" y="62"/>
                    </a:cxn>
                    <a:cxn ang="0">
                      <a:pos x="29" y="3"/>
                    </a:cxn>
                  </a:cxnLst>
                  <a:rect l="0" t="0" r="r" b="b"/>
                  <a:pathLst>
                    <a:path w="237" h="212">
                      <a:moveTo>
                        <a:pt x="29" y="3"/>
                      </a:moveTo>
                      <a:lnTo>
                        <a:pt x="67" y="10"/>
                      </a:lnTo>
                      <a:lnTo>
                        <a:pt x="66" y="0"/>
                      </a:lnTo>
                      <a:lnTo>
                        <a:pt x="112" y="11"/>
                      </a:lnTo>
                      <a:lnTo>
                        <a:pt x="112" y="0"/>
                      </a:lnTo>
                      <a:lnTo>
                        <a:pt x="161" y="0"/>
                      </a:lnTo>
                      <a:lnTo>
                        <a:pt x="160" y="11"/>
                      </a:lnTo>
                      <a:lnTo>
                        <a:pt x="219" y="0"/>
                      </a:lnTo>
                      <a:lnTo>
                        <a:pt x="148" y="60"/>
                      </a:lnTo>
                      <a:lnTo>
                        <a:pt x="155" y="60"/>
                      </a:lnTo>
                      <a:lnTo>
                        <a:pt x="163" y="62"/>
                      </a:lnTo>
                      <a:lnTo>
                        <a:pt x="172" y="64"/>
                      </a:lnTo>
                      <a:lnTo>
                        <a:pt x="180" y="67"/>
                      </a:lnTo>
                      <a:lnTo>
                        <a:pt x="189" y="71"/>
                      </a:lnTo>
                      <a:lnTo>
                        <a:pt x="197" y="75"/>
                      </a:lnTo>
                      <a:lnTo>
                        <a:pt x="205" y="80"/>
                      </a:lnTo>
                      <a:lnTo>
                        <a:pt x="212" y="85"/>
                      </a:lnTo>
                      <a:lnTo>
                        <a:pt x="217" y="90"/>
                      </a:lnTo>
                      <a:lnTo>
                        <a:pt x="222" y="97"/>
                      </a:lnTo>
                      <a:lnTo>
                        <a:pt x="227" y="103"/>
                      </a:lnTo>
                      <a:lnTo>
                        <a:pt x="231" y="111"/>
                      </a:lnTo>
                      <a:lnTo>
                        <a:pt x="234" y="118"/>
                      </a:lnTo>
                      <a:lnTo>
                        <a:pt x="235" y="125"/>
                      </a:lnTo>
                      <a:lnTo>
                        <a:pt x="236" y="134"/>
                      </a:lnTo>
                      <a:lnTo>
                        <a:pt x="235" y="144"/>
                      </a:lnTo>
                      <a:lnTo>
                        <a:pt x="233" y="151"/>
                      </a:lnTo>
                      <a:lnTo>
                        <a:pt x="231" y="158"/>
                      </a:lnTo>
                      <a:lnTo>
                        <a:pt x="228" y="164"/>
                      </a:lnTo>
                      <a:lnTo>
                        <a:pt x="224" y="170"/>
                      </a:lnTo>
                      <a:lnTo>
                        <a:pt x="218" y="177"/>
                      </a:lnTo>
                      <a:lnTo>
                        <a:pt x="210" y="185"/>
                      </a:lnTo>
                      <a:lnTo>
                        <a:pt x="201" y="192"/>
                      </a:lnTo>
                      <a:lnTo>
                        <a:pt x="193" y="197"/>
                      </a:lnTo>
                      <a:lnTo>
                        <a:pt x="185" y="200"/>
                      </a:lnTo>
                      <a:lnTo>
                        <a:pt x="177" y="204"/>
                      </a:lnTo>
                      <a:lnTo>
                        <a:pt x="170" y="206"/>
                      </a:lnTo>
                      <a:lnTo>
                        <a:pt x="161" y="208"/>
                      </a:lnTo>
                      <a:lnTo>
                        <a:pt x="155" y="210"/>
                      </a:lnTo>
                      <a:lnTo>
                        <a:pt x="145" y="210"/>
                      </a:lnTo>
                      <a:lnTo>
                        <a:pt x="136" y="211"/>
                      </a:lnTo>
                      <a:lnTo>
                        <a:pt x="96" y="211"/>
                      </a:lnTo>
                      <a:lnTo>
                        <a:pt x="88" y="210"/>
                      </a:lnTo>
                      <a:lnTo>
                        <a:pt x="78" y="209"/>
                      </a:lnTo>
                      <a:lnTo>
                        <a:pt x="65" y="206"/>
                      </a:lnTo>
                      <a:lnTo>
                        <a:pt x="53" y="201"/>
                      </a:lnTo>
                      <a:lnTo>
                        <a:pt x="40" y="195"/>
                      </a:lnTo>
                      <a:lnTo>
                        <a:pt x="30" y="188"/>
                      </a:lnTo>
                      <a:lnTo>
                        <a:pt x="22" y="182"/>
                      </a:lnTo>
                      <a:lnTo>
                        <a:pt x="15" y="175"/>
                      </a:lnTo>
                      <a:lnTo>
                        <a:pt x="9" y="167"/>
                      </a:lnTo>
                      <a:lnTo>
                        <a:pt x="5" y="157"/>
                      </a:lnTo>
                      <a:lnTo>
                        <a:pt x="3" y="151"/>
                      </a:lnTo>
                      <a:lnTo>
                        <a:pt x="1" y="144"/>
                      </a:lnTo>
                      <a:lnTo>
                        <a:pt x="0" y="137"/>
                      </a:lnTo>
                      <a:lnTo>
                        <a:pt x="1" y="131"/>
                      </a:lnTo>
                      <a:lnTo>
                        <a:pt x="2" y="121"/>
                      </a:lnTo>
                      <a:lnTo>
                        <a:pt x="5" y="112"/>
                      </a:lnTo>
                      <a:lnTo>
                        <a:pt x="10" y="101"/>
                      </a:lnTo>
                      <a:lnTo>
                        <a:pt x="17" y="93"/>
                      </a:lnTo>
                      <a:lnTo>
                        <a:pt x="25" y="85"/>
                      </a:lnTo>
                      <a:lnTo>
                        <a:pt x="35" y="77"/>
                      </a:lnTo>
                      <a:lnTo>
                        <a:pt x="45" y="71"/>
                      </a:lnTo>
                      <a:lnTo>
                        <a:pt x="59" y="65"/>
                      </a:lnTo>
                      <a:lnTo>
                        <a:pt x="73" y="62"/>
                      </a:lnTo>
                      <a:lnTo>
                        <a:pt x="83" y="60"/>
                      </a:lnTo>
                      <a:lnTo>
                        <a:pt x="29" y="3"/>
                      </a:lnTo>
                    </a:path>
                  </a:pathLst>
                </a:custGeom>
                <a:solidFill>
                  <a:schemeClr val="bg2"/>
                </a:solidFill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879" name="Rectangle 15"/>
                <p:cNvSpPr>
                  <a:spLocks noChangeArrowheads="1"/>
                </p:cNvSpPr>
                <p:nvPr/>
              </p:nvSpPr>
              <p:spPr bwMode="auto">
                <a:xfrm>
                  <a:off x="575" y="2028"/>
                  <a:ext cx="253" cy="28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400" b="1">
                      <a:solidFill>
                        <a:schemeClr val="bg1"/>
                      </a:solidFill>
                      <a:latin typeface="FranklinGothic" charset="0"/>
                    </a:rPr>
                    <a:t>B</a:t>
                  </a:r>
                </a:p>
              </p:txBody>
            </p:sp>
          </p:grpSp>
          <p:grpSp>
            <p:nvGrpSpPr>
              <p:cNvPr id="5" name="Group 16"/>
              <p:cNvGrpSpPr>
                <a:grpSpLocks/>
              </p:cNvGrpSpPr>
              <p:nvPr/>
            </p:nvGrpSpPr>
            <p:grpSpPr bwMode="auto">
              <a:xfrm>
                <a:off x="580" y="2338"/>
                <a:ext cx="255" cy="286"/>
                <a:chOff x="580" y="2338"/>
                <a:chExt cx="255" cy="286"/>
              </a:xfrm>
            </p:grpSpPr>
            <p:sp>
              <p:nvSpPr>
                <p:cNvPr id="2724881" name="Freeform 17"/>
                <p:cNvSpPr>
                  <a:spLocks/>
                </p:cNvSpPr>
                <p:nvPr/>
              </p:nvSpPr>
              <p:spPr bwMode="auto">
                <a:xfrm>
                  <a:off x="580" y="2382"/>
                  <a:ext cx="237" cy="211"/>
                </a:xfrm>
                <a:custGeom>
                  <a:avLst/>
                  <a:gdLst/>
                  <a:ahLst/>
                  <a:cxnLst>
                    <a:cxn ang="0">
                      <a:pos x="67" y="10"/>
                    </a:cxn>
                    <a:cxn ang="0">
                      <a:pos x="112" y="11"/>
                    </a:cxn>
                    <a:cxn ang="0">
                      <a:pos x="161" y="0"/>
                    </a:cxn>
                    <a:cxn ang="0">
                      <a:pos x="219" y="0"/>
                    </a:cxn>
                    <a:cxn ang="0">
                      <a:pos x="155" y="60"/>
                    </a:cxn>
                    <a:cxn ang="0">
                      <a:pos x="172" y="64"/>
                    </a:cxn>
                    <a:cxn ang="0">
                      <a:pos x="189" y="71"/>
                    </a:cxn>
                    <a:cxn ang="0">
                      <a:pos x="205" y="79"/>
                    </a:cxn>
                    <a:cxn ang="0">
                      <a:pos x="217" y="90"/>
                    </a:cxn>
                    <a:cxn ang="0">
                      <a:pos x="227" y="103"/>
                    </a:cxn>
                    <a:cxn ang="0">
                      <a:pos x="234" y="118"/>
                    </a:cxn>
                    <a:cxn ang="0">
                      <a:pos x="236" y="134"/>
                    </a:cxn>
                    <a:cxn ang="0">
                      <a:pos x="233" y="150"/>
                    </a:cxn>
                    <a:cxn ang="0">
                      <a:pos x="228" y="163"/>
                    </a:cxn>
                    <a:cxn ang="0">
                      <a:pos x="218" y="176"/>
                    </a:cxn>
                    <a:cxn ang="0">
                      <a:pos x="201" y="191"/>
                    </a:cxn>
                    <a:cxn ang="0">
                      <a:pos x="185" y="199"/>
                    </a:cxn>
                    <a:cxn ang="0">
                      <a:pos x="170" y="205"/>
                    </a:cxn>
                    <a:cxn ang="0">
                      <a:pos x="155" y="209"/>
                    </a:cxn>
                    <a:cxn ang="0">
                      <a:pos x="136" y="210"/>
                    </a:cxn>
                    <a:cxn ang="0">
                      <a:pos x="88" y="209"/>
                    </a:cxn>
                    <a:cxn ang="0">
                      <a:pos x="65" y="205"/>
                    </a:cxn>
                    <a:cxn ang="0">
                      <a:pos x="40" y="194"/>
                    </a:cxn>
                    <a:cxn ang="0">
                      <a:pos x="22" y="181"/>
                    </a:cxn>
                    <a:cxn ang="0">
                      <a:pos x="9" y="166"/>
                    </a:cxn>
                    <a:cxn ang="0">
                      <a:pos x="3" y="150"/>
                    </a:cxn>
                    <a:cxn ang="0">
                      <a:pos x="0" y="136"/>
                    </a:cxn>
                    <a:cxn ang="0">
                      <a:pos x="2" y="121"/>
                    </a:cxn>
                    <a:cxn ang="0">
                      <a:pos x="10" y="101"/>
                    </a:cxn>
                    <a:cxn ang="0">
                      <a:pos x="25" y="84"/>
                    </a:cxn>
                    <a:cxn ang="0">
                      <a:pos x="45" y="71"/>
                    </a:cxn>
                    <a:cxn ang="0">
                      <a:pos x="73" y="61"/>
                    </a:cxn>
                    <a:cxn ang="0">
                      <a:pos x="29" y="3"/>
                    </a:cxn>
                  </a:cxnLst>
                  <a:rect l="0" t="0" r="r" b="b"/>
                  <a:pathLst>
                    <a:path w="237" h="211">
                      <a:moveTo>
                        <a:pt x="29" y="3"/>
                      </a:moveTo>
                      <a:lnTo>
                        <a:pt x="67" y="10"/>
                      </a:lnTo>
                      <a:lnTo>
                        <a:pt x="66" y="0"/>
                      </a:lnTo>
                      <a:lnTo>
                        <a:pt x="112" y="11"/>
                      </a:lnTo>
                      <a:lnTo>
                        <a:pt x="112" y="0"/>
                      </a:lnTo>
                      <a:lnTo>
                        <a:pt x="161" y="0"/>
                      </a:lnTo>
                      <a:lnTo>
                        <a:pt x="160" y="11"/>
                      </a:lnTo>
                      <a:lnTo>
                        <a:pt x="219" y="0"/>
                      </a:lnTo>
                      <a:lnTo>
                        <a:pt x="148" y="59"/>
                      </a:lnTo>
                      <a:lnTo>
                        <a:pt x="155" y="60"/>
                      </a:lnTo>
                      <a:lnTo>
                        <a:pt x="163" y="61"/>
                      </a:lnTo>
                      <a:lnTo>
                        <a:pt x="172" y="64"/>
                      </a:lnTo>
                      <a:lnTo>
                        <a:pt x="180" y="66"/>
                      </a:lnTo>
                      <a:lnTo>
                        <a:pt x="189" y="71"/>
                      </a:lnTo>
                      <a:lnTo>
                        <a:pt x="197" y="74"/>
                      </a:lnTo>
                      <a:lnTo>
                        <a:pt x="205" y="79"/>
                      </a:lnTo>
                      <a:lnTo>
                        <a:pt x="212" y="85"/>
                      </a:lnTo>
                      <a:lnTo>
                        <a:pt x="217" y="90"/>
                      </a:lnTo>
                      <a:lnTo>
                        <a:pt x="222" y="96"/>
                      </a:lnTo>
                      <a:lnTo>
                        <a:pt x="227" y="103"/>
                      </a:lnTo>
                      <a:lnTo>
                        <a:pt x="231" y="111"/>
                      </a:lnTo>
                      <a:lnTo>
                        <a:pt x="234" y="118"/>
                      </a:lnTo>
                      <a:lnTo>
                        <a:pt x="235" y="124"/>
                      </a:lnTo>
                      <a:lnTo>
                        <a:pt x="236" y="134"/>
                      </a:lnTo>
                      <a:lnTo>
                        <a:pt x="235" y="143"/>
                      </a:lnTo>
                      <a:lnTo>
                        <a:pt x="233" y="150"/>
                      </a:lnTo>
                      <a:lnTo>
                        <a:pt x="231" y="157"/>
                      </a:lnTo>
                      <a:lnTo>
                        <a:pt x="228" y="163"/>
                      </a:lnTo>
                      <a:lnTo>
                        <a:pt x="224" y="169"/>
                      </a:lnTo>
                      <a:lnTo>
                        <a:pt x="218" y="176"/>
                      </a:lnTo>
                      <a:lnTo>
                        <a:pt x="210" y="184"/>
                      </a:lnTo>
                      <a:lnTo>
                        <a:pt x="201" y="191"/>
                      </a:lnTo>
                      <a:lnTo>
                        <a:pt x="193" y="196"/>
                      </a:lnTo>
                      <a:lnTo>
                        <a:pt x="185" y="199"/>
                      </a:lnTo>
                      <a:lnTo>
                        <a:pt x="177" y="203"/>
                      </a:lnTo>
                      <a:lnTo>
                        <a:pt x="170" y="205"/>
                      </a:lnTo>
                      <a:lnTo>
                        <a:pt x="161" y="207"/>
                      </a:lnTo>
                      <a:lnTo>
                        <a:pt x="155" y="209"/>
                      </a:lnTo>
                      <a:lnTo>
                        <a:pt x="145" y="209"/>
                      </a:lnTo>
                      <a:lnTo>
                        <a:pt x="136" y="210"/>
                      </a:lnTo>
                      <a:lnTo>
                        <a:pt x="96" y="210"/>
                      </a:lnTo>
                      <a:lnTo>
                        <a:pt x="88" y="209"/>
                      </a:lnTo>
                      <a:lnTo>
                        <a:pt x="78" y="208"/>
                      </a:lnTo>
                      <a:lnTo>
                        <a:pt x="65" y="205"/>
                      </a:lnTo>
                      <a:lnTo>
                        <a:pt x="53" y="200"/>
                      </a:lnTo>
                      <a:lnTo>
                        <a:pt x="40" y="194"/>
                      </a:lnTo>
                      <a:lnTo>
                        <a:pt x="30" y="187"/>
                      </a:lnTo>
                      <a:lnTo>
                        <a:pt x="22" y="181"/>
                      </a:lnTo>
                      <a:lnTo>
                        <a:pt x="15" y="174"/>
                      </a:lnTo>
                      <a:lnTo>
                        <a:pt x="9" y="166"/>
                      </a:lnTo>
                      <a:lnTo>
                        <a:pt x="5" y="156"/>
                      </a:lnTo>
                      <a:lnTo>
                        <a:pt x="3" y="150"/>
                      </a:lnTo>
                      <a:lnTo>
                        <a:pt x="1" y="144"/>
                      </a:lnTo>
                      <a:lnTo>
                        <a:pt x="0" y="136"/>
                      </a:lnTo>
                      <a:lnTo>
                        <a:pt x="1" y="131"/>
                      </a:lnTo>
                      <a:lnTo>
                        <a:pt x="2" y="121"/>
                      </a:lnTo>
                      <a:lnTo>
                        <a:pt x="5" y="111"/>
                      </a:lnTo>
                      <a:lnTo>
                        <a:pt x="10" y="101"/>
                      </a:lnTo>
                      <a:lnTo>
                        <a:pt x="17" y="92"/>
                      </a:lnTo>
                      <a:lnTo>
                        <a:pt x="25" y="84"/>
                      </a:lnTo>
                      <a:lnTo>
                        <a:pt x="35" y="76"/>
                      </a:lnTo>
                      <a:lnTo>
                        <a:pt x="45" y="71"/>
                      </a:lnTo>
                      <a:lnTo>
                        <a:pt x="59" y="65"/>
                      </a:lnTo>
                      <a:lnTo>
                        <a:pt x="73" y="61"/>
                      </a:lnTo>
                      <a:lnTo>
                        <a:pt x="83" y="59"/>
                      </a:lnTo>
                      <a:lnTo>
                        <a:pt x="29" y="3"/>
                      </a:lnTo>
                    </a:path>
                  </a:pathLst>
                </a:custGeom>
                <a:solidFill>
                  <a:schemeClr val="bg2"/>
                </a:solidFill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882" name="Rectangle 18"/>
                <p:cNvSpPr>
                  <a:spLocks noChangeArrowheads="1"/>
                </p:cNvSpPr>
                <p:nvPr/>
              </p:nvSpPr>
              <p:spPr bwMode="auto">
                <a:xfrm>
                  <a:off x="582" y="2338"/>
                  <a:ext cx="253" cy="28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400" b="1">
                      <a:solidFill>
                        <a:schemeClr val="bg1"/>
                      </a:solidFill>
                      <a:latin typeface="FranklinGothic" charset="0"/>
                    </a:rPr>
                    <a:t>C</a:t>
                  </a:r>
                </a:p>
              </p:txBody>
            </p:sp>
          </p:grpSp>
          <p:grpSp>
            <p:nvGrpSpPr>
              <p:cNvPr id="6" name="Group 19"/>
              <p:cNvGrpSpPr>
                <a:grpSpLocks/>
              </p:cNvGrpSpPr>
              <p:nvPr/>
            </p:nvGrpSpPr>
            <p:grpSpPr bwMode="auto">
              <a:xfrm>
                <a:off x="580" y="2662"/>
                <a:ext cx="254" cy="286"/>
                <a:chOff x="580" y="2662"/>
                <a:chExt cx="254" cy="286"/>
              </a:xfrm>
            </p:grpSpPr>
            <p:sp>
              <p:nvSpPr>
                <p:cNvPr id="2724884" name="Freeform 20"/>
                <p:cNvSpPr>
                  <a:spLocks/>
                </p:cNvSpPr>
                <p:nvPr/>
              </p:nvSpPr>
              <p:spPr bwMode="auto">
                <a:xfrm>
                  <a:off x="580" y="2706"/>
                  <a:ext cx="237" cy="212"/>
                </a:xfrm>
                <a:custGeom>
                  <a:avLst/>
                  <a:gdLst/>
                  <a:ahLst/>
                  <a:cxnLst>
                    <a:cxn ang="0">
                      <a:pos x="67" y="10"/>
                    </a:cxn>
                    <a:cxn ang="0">
                      <a:pos x="112" y="11"/>
                    </a:cxn>
                    <a:cxn ang="0">
                      <a:pos x="161" y="0"/>
                    </a:cxn>
                    <a:cxn ang="0">
                      <a:pos x="219" y="0"/>
                    </a:cxn>
                    <a:cxn ang="0">
                      <a:pos x="155" y="60"/>
                    </a:cxn>
                    <a:cxn ang="0">
                      <a:pos x="172" y="64"/>
                    </a:cxn>
                    <a:cxn ang="0">
                      <a:pos x="189" y="71"/>
                    </a:cxn>
                    <a:cxn ang="0">
                      <a:pos x="205" y="80"/>
                    </a:cxn>
                    <a:cxn ang="0">
                      <a:pos x="217" y="90"/>
                    </a:cxn>
                    <a:cxn ang="0">
                      <a:pos x="227" y="103"/>
                    </a:cxn>
                    <a:cxn ang="0">
                      <a:pos x="234" y="118"/>
                    </a:cxn>
                    <a:cxn ang="0">
                      <a:pos x="236" y="134"/>
                    </a:cxn>
                    <a:cxn ang="0">
                      <a:pos x="233" y="151"/>
                    </a:cxn>
                    <a:cxn ang="0">
                      <a:pos x="228" y="164"/>
                    </a:cxn>
                    <a:cxn ang="0">
                      <a:pos x="218" y="177"/>
                    </a:cxn>
                    <a:cxn ang="0">
                      <a:pos x="201" y="192"/>
                    </a:cxn>
                    <a:cxn ang="0">
                      <a:pos x="185" y="200"/>
                    </a:cxn>
                    <a:cxn ang="0">
                      <a:pos x="170" y="206"/>
                    </a:cxn>
                    <a:cxn ang="0">
                      <a:pos x="155" y="210"/>
                    </a:cxn>
                    <a:cxn ang="0">
                      <a:pos x="136" y="211"/>
                    </a:cxn>
                    <a:cxn ang="0">
                      <a:pos x="88" y="210"/>
                    </a:cxn>
                    <a:cxn ang="0">
                      <a:pos x="65" y="206"/>
                    </a:cxn>
                    <a:cxn ang="0">
                      <a:pos x="40" y="195"/>
                    </a:cxn>
                    <a:cxn ang="0">
                      <a:pos x="22" y="182"/>
                    </a:cxn>
                    <a:cxn ang="0">
                      <a:pos x="9" y="167"/>
                    </a:cxn>
                    <a:cxn ang="0">
                      <a:pos x="3" y="151"/>
                    </a:cxn>
                    <a:cxn ang="0">
                      <a:pos x="0" y="137"/>
                    </a:cxn>
                    <a:cxn ang="0">
                      <a:pos x="2" y="121"/>
                    </a:cxn>
                    <a:cxn ang="0">
                      <a:pos x="10" y="101"/>
                    </a:cxn>
                    <a:cxn ang="0">
                      <a:pos x="25" y="85"/>
                    </a:cxn>
                    <a:cxn ang="0">
                      <a:pos x="45" y="71"/>
                    </a:cxn>
                    <a:cxn ang="0">
                      <a:pos x="73" y="62"/>
                    </a:cxn>
                    <a:cxn ang="0">
                      <a:pos x="29" y="3"/>
                    </a:cxn>
                  </a:cxnLst>
                  <a:rect l="0" t="0" r="r" b="b"/>
                  <a:pathLst>
                    <a:path w="237" h="212">
                      <a:moveTo>
                        <a:pt x="29" y="3"/>
                      </a:moveTo>
                      <a:lnTo>
                        <a:pt x="67" y="10"/>
                      </a:lnTo>
                      <a:lnTo>
                        <a:pt x="66" y="0"/>
                      </a:lnTo>
                      <a:lnTo>
                        <a:pt x="112" y="11"/>
                      </a:lnTo>
                      <a:lnTo>
                        <a:pt x="112" y="0"/>
                      </a:lnTo>
                      <a:lnTo>
                        <a:pt x="161" y="0"/>
                      </a:lnTo>
                      <a:lnTo>
                        <a:pt x="160" y="11"/>
                      </a:lnTo>
                      <a:lnTo>
                        <a:pt x="219" y="0"/>
                      </a:lnTo>
                      <a:lnTo>
                        <a:pt x="148" y="60"/>
                      </a:lnTo>
                      <a:lnTo>
                        <a:pt x="155" y="60"/>
                      </a:lnTo>
                      <a:lnTo>
                        <a:pt x="163" y="62"/>
                      </a:lnTo>
                      <a:lnTo>
                        <a:pt x="172" y="64"/>
                      </a:lnTo>
                      <a:lnTo>
                        <a:pt x="180" y="67"/>
                      </a:lnTo>
                      <a:lnTo>
                        <a:pt x="189" y="71"/>
                      </a:lnTo>
                      <a:lnTo>
                        <a:pt x="197" y="75"/>
                      </a:lnTo>
                      <a:lnTo>
                        <a:pt x="205" y="80"/>
                      </a:lnTo>
                      <a:lnTo>
                        <a:pt x="212" y="85"/>
                      </a:lnTo>
                      <a:lnTo>
                        <a:pt x="217" y="90"/>
                      </a:lnTo>
                      <a:lnTo>
                        <a:pt x="222" y="97"/>
                      </a:lnTo>
                      <a:lnTo>
                        <a:pt x="227" y="103"/>
                      </a:lnTo>
                      <a:lnTo>
                        <a:pt x="231" y="111"/>
                      </a:lnTo>
                      <a:lnTo>
                        <a:pt x="234" y="118"/>
                      </a:lnTo>
                      <a:lnTo>
                        <a:pt x="235" y="125"/>
                      </a:lnTo>
                      <a:lnTo>
                        <a:pt x="236" y="134"/>
                      </a:lnTo>
                      <a:lnTo>
                        <a:pt x="235" y="144"/>
                      </a:lnTo>
                      <a:lnTo>
                        <a:pt x="233" y="151"/>
                      </a:lnTo>
                      <a:lnTo>
                        <a:pt x="231" y="158"/>
                      </a:lnTo>
                      <a:lnTo>
                        <a:pt x="228" y="164"/>
                      </a:lnTo>
                      <a:lnTo>
                        <a:pt x="224" y="170"/>
                      </a:lnTo>
                      <a:lnTo>
                        <a:pt x="218" y="177"/>
                      </a:lnTo>
                      <a:lnTo>
                        <a:pt x="210" y="185"/>
                      </a:lnTo>
                      <a:lnTo>
                        <a:pt x="201" y="192"/>
                      </a:lnTo>
                      <a:lnTo>
                        <a:pt x="193" y="197"/>
                      </a:lnTo>
                      <a:lnTo>
                        <a:pt x="185" y="200"/>
                      </a:lnTo>
                      <a:lnTo>
                        <a:pt x="177" y="204"/>
                      </a:lnTo>
                      <a:lnTo>
                        <a:pt x="170" y="206"/>
                      </a:lnTo>
                      <a:lnTo>
                        <a:pt x="161" y="208"/>
                      </a:lnTo>
                      <a:lnTo>
                        <a:pt x="155" y="210"/>
                      </a:lnTo>
                      <a:lnTo>
                        <a:pt x="145" y="210"/>
                      </a:lnTo>
                      <a:lnTo>
                        <a:pt x="136" y="211"/>
                      </a:lnTo>
                      <a:lnTo>
                        <a:pt x="96" y="211"/>
                      </a:lnTo>
                      <a:lnTo>
                        <a:pt x="88" y="210"/>
                      </a:lnTo>
                      <a:lnTo>
                        <a:pt x="78" y="209"/>
                      </a:lnTo>
                      <a:lnTo>
                        <a:pt x="65" y="206"/>
                      </a:lnTo>
                      <a:lnTo>
                        <a:pt x="53" y="201"/>
                      </a:lnTo>
                      <a:lnTo>
                        <a:pt x="40" y="195"/>
                      </a:lnTo>
                      <a:lnTo>
                        <a:pt x="30" y="188"/>
                      </a:lnTo>
                      <a:lnTo>
                        <a:pt x="22" y="182"/>
                      </a:lnTo>
                      <a:lnTo>
                        <a:pt x="15" y="175"/>
                      </a:lnTo>
                      <a:lnTo>
                        <a:pt x="9" y="167"/>
                      </a:lnTo>
                      <a:lnTo>
                        <a:pt x="5" y="157"/>
                      </a:lnTo>
                      <a:lnTo>
                        <a:pt x="3" y="151"/>
                      </a:lnTo>
                      <a:lnTo>
                        <a:pt x="1" y="144"/>
                      </a:lnTo>
                      <a:lnTo>
                        <a:pt x="0" y="137"/>
                      </a:lnTo>
                      <a:lnTo>
                        <a:pt x="1" y="131"/>
                      </a:lnTo>
                      <a:lnTo>
                        <a:pt x="2" y="121"/>
                      </a:lnTo>
                      <a:lnTo>
                        <a:pt x="5" y="112"/>
                      </a:lnTo>
                      <a:lnTo>
                        <a:pt x="10" y="101"/>
                      </a:lnTo>
                      <a:lnTo>
                        <a:pt x="17" y="93"/>
                      </a:lnTo>
                      <a:lnTo>
                        <a:pt x="25" y="85"/>
                      </a:lnTo>
                      <a:lnTo>
                        <a:pt x="35" y="77"/>
                      </a:lnTo>
                      <a:lnTo>
                        <a:pt x="45" y="71"/>
                      </a:lnTo>
                      <a:lnTo>
                        <a:pt x="59" y="65"/>
                      </a:lnTo>
                      <a:lnTo>
                        <a:pt x="73" y="62"/>
                      </a:lnTo>
                      <a:lnTo>
                        <a:pt x="83" y="60"/>
                      </a:lnTo>
                      <a:lnTo>
                        <a:pt x="29" y="3"/>
                      </a:lnTo>
                    </a:path>
                  </a:pathLst>
                </a:custGeom>
                <a:solidFill>
                  <a:schemeClr val="bg2"/>
                </a:solidFill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885" name="Rectangle 21"/>
                <p:cNvSpPr>
                  <a:spLocks noChangeArrowheads="1"/>
                </p:cNvSpPr>
                <p:nvPr/>
              </p:nvSpPr>
              <p:spPr bwMode="auto">
                <a:xfrm>
                  <a:off x="581" y="2662"/>
                  <a:ext cx="253" cy="28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400" b="1">
                      <a:solidFill>
                        <a:schemeClr val="bg1"/>
                      </a:solidFill>
                      <a:latin typeface="FranklinGothic" charset="0"/>
                    </a:rPr>
                    <a:t>D</a:t>
                  </a:r>
                </a:p>
              </p:txBody>
            </p:sp>
          </p:grpSp>
          <p:grpSp>
            <p:nvGrpSpPr>
              <p:cNvPr id="7" name="Group 22"/>
              <p:cNvGrpSpPr>
                <a:grpSpLocks/>
              </p:cNvGrpSpPr>
              <p:nvPr/>
            </p:nvGrpSpPr>
            <p:grpSpPr bwMode="auto">
              <a:xfrm>
                <a:off x="574" y="1633"/>
                <a:ext cx="255" cy="286"/>
                <a:chOff x="574" y="1633"/>
                <a:chExt cx="255" cy="286"/>
              </a:xfrm>
            </p:grpSpPr>
            <p:sp>
              <p:nvSpPr>
                <p:cNvPr id="2724887" name="Freeform 23"/>
                <p:cNvSpPr>
                  <a:spLocks/>
                </p:cNvSpPr>
                <p:nvPr/>
              </p:nvSpPr>
              <p:spPr bwMode="auto">
                <a:xfrm>
                  <a:off x="574" y="1677"/>
                  <a:ext cx="237" cy="211"/>
                </a:xfrm>
                <a:custGeom>
                  <a:avLst/>
                  <a:gdLst/>
                  <a:ahLst/>
                  <a:cxnLst>
                    <a:cxn ang="0">
                      <a:pos x="67" y="10"/>
                    </a:cxn>
                    <a:cxn ang="0">
                      <a:pos x="112" y="11"/>
                    </a:cxn>
                    <a:cxn ang="0">
                      <a:pos x="161" y="0"/>
                    </a:cxn>
                    <a:cxn ang="0">
                      <a:pos x="219" y="0"/>
                    </a:cxn>
                    <a:cxn ang="0">
                      <a:pos x="155" y="60"/>
                    </a:cxn>
                    <a:cxn ang="0">
                      <a:pos x="172" y="64"/>
                    </a:cxn>
                    <a:cxn ang="0">
                      <a:pos x="189" y="71"/>
                    </a:cxn>
                    <a:cxn ang="0">
                      <a:pos x="205" y="79"/>
                    </a:cxn>
                    <a:cxn ang="0">
                      <a:pos x="217" y="90"/>
                    </a:cxn>
                    <a:cxn ang="0">
                      <a:pos x="227" y="103"/>
                    </a:cxn>
                    <a:cxn ang="0">
                      <a:pos x="234" y="118"/>
                    </a:cxn>
                    <a:cxn ang="0">
                      <a:pos x="236" y="134"/>
                    </a:cxn>
                    <a:cxn ang="0">
                      <a:pos x="233" y="150"/>
                    </a:cxn>
                    <a:cxn ang="0">
                      <a:pos x="228" y="163"/>
                    </a:cxn>
                    <a:cxn ang="0">
                      <a:pos x="218" y="176"/>
                    </a:cxn>
                    <a:cxn ang="0">
                      <a:pos x="201" y="191"/>
                    </a:cxn>
                    <a:cxn ang="0">
                      <a:pos x="185" y="199"/>
                    </a:cxn>
                    <a:cxn ang="0">
                      <a:pos x="170" y="205"/>
                    </a:cxn>
                    <a:cxn ang="0">
                      <a:pos x="155" y="209"/>
                    </a:cxn>
                    <a:cxn ang="0">
                      <a:pos x="136" y="210"/>
                    </a:cxn>
                    <a:cxn ang="0">
                      <a:pos x="88" y="209"/>
                    </a:cxn>
                    <a:cxn ang="0">
                      <a:pos x="65" y="205"/>
                    </a:cxn>
                    <a:cxn ang="0">
                      <a:pos x="40" y="194"/>
                    </a:cxn>
                    <a:cxn ang="0">
                      <a:pos x="22" y="181"/>
                    </a:cxn>
                    <a:cxn ang="0">
                      <a:pos x="9" y="166"/>
                    </a:cxn>
                    <a:cxn ang="0">
                      <a:pos x="3" y="150"/>
                    </a:cxn>
                    <a:cxn ang="0">
                      <a:pos x="0" y="136"/>
                    </a:cxn>
                    <a:cxn ang="0">
                      <a:pos x="2" y="121"/>
                    </a:cxn>
                    <a:cxn ang="0">
                      <a:pos x="10" y="101"/>
                    </a:cxn>
                    <a:cxn ang="0">
                      <a:pos x="25" y="84"/>
                    </a:cxn>
                    <a:cxn ang="0">
                      <a:pos x="45" y="71"/>
                    </a:cxn>
                    <a:cxn ang="0">
                      <a:pos x="73" y="61"/>
                    </a:cxn>
                    <a:cxn ang="0">
                      <a:pos x="29" y="3"/>
                    </a:cxn>
                  </a:cxnLst>
                  <a:rect l="0" t="0" r="r" b="b"/>
                  <a:pathLst>
                    <a:path w="237" h="211">
                      <a:moveTo>
                        <a:pt x="29" y="3"/>
                      </a:moveTo>
                      <a:lnTo>
                        <a:pt x="67" y="10"/>
                      </a:lnTo>
                      <a:lnTo>
                        <a:pt x="66" y="0"/>
                      </a:lnTo>
                      <a:lnTo>
                        <a:pt x="112" y="11"/>
                      </a:lnTo>
                      <a:lnTo>
                        <a:pt x="112" y="0"/>
                      </a:lnTo>
                      <a:lnTo>
                        <a:pt x="161" y="0"/>
                      </a:lnTo>
                      <a:lnTo>
                        <a:pt x="160" y="11"/>
                      </a:lnTo>
                      <a:lnTo>
                        <a:pt x="219" y="0"/>
                      </a:lnTo>
                      <a:lnTo>
                        <a:pt x="148" y="59"/>
                      </a:lnTo>
                      <a:lnTo>
                        <a:pt x="155" y="60"/>
                      </a:lnTo>
                      <a:lnTo>
                        <a:pt x="163" y="61"/>
                      </a:lnTo>
                      <a:lnTo>
                        <a:pt x="172" y="64"/>
                      </a:lnTo>
                      <a:lnTo>
                        <a:pt x="180" y="66"/>
                      </a:lnTo>
                      <a:lnTo>
                        <a:pt x="189" y="71"/>
                      </a:lnTo>
                      <a:lnTo>
                        <a:pt x="197" y="74"/>
                      </a:lnTo>
                      <a:lnTo>
                        <a:pt x="205" y="79"/>
                      </a:lnTo>
                      <a:lnTo>
                        <a:pt x="212" y="85"/>
                      </a:lnTo>
                      <a:lnTo>
                        <a:pt x="217" y="90"/>
                      </a:lnTo>
                      <a:lnTo>
                        <a:pt x="222" y="96"/>
                      </a:lnTo>
                      <a:lnTo>
                        <a:pt x="227" y="103"/>
                      </a:lnTo>
                      <a:lnTo>
                        <a:pt x="231" y="111"/>
                      </a:lnTo>
                      <a:lnTo>
                        <a:pt x="234" y="118"/>
                      </a:lnTo>
                      <a:lnTo>
                        <a:pt x="235" y="124"/>
                      </a:lnTo>
                      <a:lnTo>
                        <a:pt x="236" y="134"/>
                      </a:lnTo>
                      <a:lnTo>
                        <a:pt x="235" y="143"/>
                      </a:lnTo>
                      <a:lnTo>
                        <a:pt x="233" y="150"/>
                      </a:lnTo>
                      <a:lnTo>
                        <a:pt x="231" y="157"/>
                      </a:lnTo>
                      <a:lnTo>
                        <a:pt x="228" y="163"/>
                      </a:lnTo>
                      <a:lnTo>
                        <a:pt x="224" y="169"/>
                      </a:lnTo>
                      <a:lnTo>
                        <a:pt x="218" y="176"/>
                      </a:lnTo>
                      <a:lnTo>
                        <a:pt x="210" y="184"/>
                      </a:lnTo>
                      <a:lnTo>
                        <a:pt x="201" y="191"/>
                      </a:lnTo>
                      <a:lnTo>
                        <a:pt x="193" y="196"/>
                      </a:lnTo>
                      <a:lnTo>
                        <a:pt x="185" y="199"/>
                      </a:lnTo>
                      <a:lnTo>
                        <a:pt x="177" y="203"/>
                      </a:lnTo>
                      <a:lnTo>
                        <a:pt x="170" y="205"/>
                      </a:lnTo>
                      <a:lnTo>
                        <a:pt x="161" y="207"/>
                      </a:lnTo>
                      <a:lnTo>
                        <a:pt x="155" y="209"/>
                      </a:lnTo>
                      <a:lnTo>
                        <a:pt x="145" y="209"/>
                      </a:lnTo>
                      <a:lnTo>
                        <a:pt x="136" y="210"/>
                      </a:lnTo>
                      <a:lnTo>
                        <a:pt x="96" y="210"/>
                      </a:lnTo>
                      <a:lnTo>
                        <a:pt x="88" y="209"/>
                      </a:lnTo>
                      <a:lnTo>
                        <a:pt x="78" y="208"/>
                      </a:lnTo>
                      <a:lnTo>
                        <a:pt x="65" y="205"/>
                      </a:lnTo>
                      <a:lnTo>
                        <a:pt x="53" y="200"/>
                      </a:lnTo>
                      <a:lnTo>
                        <a:pt x="40" y="194"/>
                      </a:lnTo>
                      <a:lnTo>
                        <a:pt x="30" y="187"/>
                      </a:lnTo>
                      <a:lnTo>
                        <a:pt x="22" y="181"/>
                      </a:lnTo>
                      <a:lnTo>
                        <a:pt x="15" y="174"/>
                      </a:lnTo>
                      <a:lnTo>
                        <a:pt x="9" y="166"/>
                      </a:lnTo>
                      <a:lnTo>
                        <a:pt x="5" y="156"/>
                      </a:lnTo>
                      <a:lnTo>
                        <a:pt x="3" y="150"/>
                      </a:lnTo>
                      <a:lnTo>
                        <a:pt x="1" y="144"/>
                      </a:lnTo>
                      <a:lnTo>
                        <a:pt x="0" y="136"/>
                      </a:lnTo>
                      <a:lnTo>
                        <a:pt x="1" y="131"/>
                      </a:lnTo>
                      <a:lnTo>
                        <a:pt x="2" y="121"/>
                      </a:lnTo>
                      <a:lnTo>
                        <a:pt x="5" y="111"/>
                      </a:lnTo>
                      <a:lnTo>
                        <a:pt x="10" y="101"/>
                      </a:lnTo>
                      <a:lnTo>
                        <a:pt x="17" y="92"/>
                      </a:lnTo>
                      <a:lnTo>
                        <a:pt x="25" y="84"/>
                      </a:lnTo>
                      <a:lnTo>
                        <a:pt x="35" y="76"/>
                      </a:lnTo>
                      <a:lnTo>
                        <a:pt x="45" y="71"/>
                      </a:lnTo>
                      <a:lnTo>
                        <a:pt x="59" y="65"/>
                      </a:lnTo>
                      <a:lnTo>
                        <a:pt x="73" y="61"/>
                      </a:lnTo>
                      <a:lnTo>
                        <a:pt x="83" y="59"/>
                      </a:lnTo>
                      <a:lnTo>
                        <a:pt x="29" y="3"/>
                      </a:lnTo>
                    </a:path>
                  </a:pathLst>
                </a:custGeom>
                <a:solidFill>
                  <a:schemeClr val="bg2"/>
                </a:solidFill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888" name="Rectangle 24"/>
                <p:cNvSpPr>
                  <a:spLocks noChangeArrowheads="1"/>
                </p:cNvSpPr>
                <p:nvPr/>
              </p:nvSpPr>
              <p:spPr bwMode="auto">
                <a:xfrm>
                  <a:off x="576" y="1633"/>
                  <a:ext cx="253" cy="28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400" b="1">
                      <a:solidFill>
                        <a:schemeClr val="bg1"/>
                      </a:solidFill>
                      <a:latin typeface="FranklinGothic" charset="0"/>
                    </a:rPr>
                    <a:t>A</a:t>
                  </a:r>
                </a:p>
              </p:txBody>
            </p:sp>
          </p:grpSp>
          <p:sp>
            <p:nvSpPr>
              <p:cNvPr id="2724889" name="Line 25"/>
              <p:cNvSpPr>
                <a:spLocks noChangeShapeType="1"/>
              </p:cNvSpPr>
              <p:nvPr/>
            </p:nvSpPr>
            <p:spPr bwMode="auto">
              <a:xfrm flipH="1">
                <a:off x="1424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890" name="Line 26"/>
              <p:cNvSpPr>
                <a:spLocks noChangeShapeType="1"/>
              </p:cNvSpPr>
              <p:nvPr/>
            </p:nvSpPr>
            <p:spPr bwMode="auto">
              <a:xfrm flipH="1">
                <a:off x="1709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891" name="Line 27"/>
              <p:cNvSpPr>
                <a:spLocks noChangeShapeType="1"/>
              </p:cNvSpPr>
              <p:nvPr/>
            </p:nvSpPr>
            <p:spPr bwMode="auto">
              <a:xfrm flipH="1">
                <a:off x="1993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892" name="AutoShape 28"/>
              <p:cNvSpPr>
                <a:spLocks noChangeArrowheads="1"/>
              </p:cNvSpPr>
              <p:nvPr/>
            </p:nvSpPr>
            <p:spPr bwMode="auto">
              <a:xfrm>
                <a:off x="1199" y="2015"/>
                <a:ext cx="208" cy="259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893" name="AutoShape 29"/>
              <p:cNvSpPr>
                <a:spLocks noChangeArrowheads="1"/>
              </p:cNvSpPr>
              <p:nvPr/>
            </p:nvSpPr>
            <p:spPr bwMode="auto">
              <a:xfrm>
                <a:off x="1250" y="1963"/>
                <a:ext cx="157" cy="46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894" name="AutoShape 30"/>
              <p:cNvSpPr>
                <a:spLocks noChangeArrowheads="1"/>
              </p:cNvSpPr>
              <p:nvPr/>
            </p:nvSpPr>
            <p:spPr bwMode="auto">
              <a:xfrm>
                <a:off x="1241" y="2035"/>
                <a:ext cx="107" cy="15"/>
              </a:xfrm>
              <a:prstGeom prst="parallelogram">
                <a:avLst>
                  <a:gd name="adj" fmla="val 178300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8" name="Group 31"/>
              <p:cNvGrpSpPr>
                <a:grpSpLocks/>
              </p:cNvGrpSpPr>
              <p:nvPr/>
            </p:nvGrpSpPr>
            <p:grpSpPr bwMode="auto">
              <a:xfrm>
                <a:off x="1715" y="1998"/>
                <a:ext cx="201" cy="257"/>
                <a:chOff x="1715" y="1998"/>
                <a:chExt cx="201" cy="257"/>
              </a:xfrm>
            </p:grpSpPr>
            <p:sp>
              <p:nvSpPr>
                <p:cNvPr id="2724896" name="Freeform 32"/>
                <p:cNvSpPr>
                  <a:spLocks/>
                </p:cNvSpPr>
                <p:nvPr/>
              </p:nvSpPr>
              <p:spPr bwMode="auto">
                <a:xfrm>
                  <a:off x="1844" y="2117"/>
                  <a:ext cx="60" cy="138"/>
                </a:xfrm>
                <a:custGeom>
                  <a:avLst/>
                  <a:gdLst/>
                  <a:ahLst/>
                  <a:cxnLst>
                    <a:cxn ang="0">
                      <a:pos x="43" y="0"/>
                    </a:cxn>
                    <a:cxn ang="0">
                      <a:pos x="59" y="0"/>
                    </a:cxn>
                    <a:cxn ang="0">
                      <a:pos x="16" y="137"/>
                    </a:cxn>
                    <a:cxn ang="0">
                      <a:pos x="0" y="137"/>
                    </a:cxn>
                    <a:cxn ang="0">
                      <a:pos x="43" y="0"/>
                    </a:cxn>
                  </a:cxnLst>
                  <a:rect l="0" t="0" r="r" b="b"/>
                  <a:pathLst>
                    <a:path w="60" h="138">
                      <a:moveTo>
                        <a:pt x="43" y="0"/>
                      </a:moveTo>
                      <a:lnTo>
                        <a:pt x="59" y="0"/>
                      </a:lnTo>
                      <a:lnTo>
                        <a:pt x="16" y="137"/>
                      </a:lnTo>
                      <a:lnTo>
                        <a:pt x="0" y="137"/>
                      </a:lnTo>
                      <a:lnTo>
                        <a:pt x="43" y="0"/>
                      </a:lnTo>
                    </a:path>
                  </a:pathLst>
                </a:custGeom>
                <a:solidFill>
                  <a:srgbClr val="F39FD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897" name="Rectangle 33"/>
                <p:cNvSpPr>
                  <a:spLocks noChangeArrowheads="1"/>
                </p:cNvSpPr>
                <p:nvPr/>
              </p:nvSpPr>
              <p:spPr bwMode="auto">
                <a:xfrm>
                  <a:off x="1840" y="2117"/>
                  <a:ext cx="76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898" name="Rectangle 34"/>
                <p:cNvSpPr>
                  <a:spLocks noChangeArrowheads="1"/>
                </p:cNvSpPr>
                <p:nvPr/>
              </p:nvSpPr>
              <p:spPr bwMode="auto">
                <a:xfrm>
                  <a:off x="1846" y="2175"/>
                  <a:ext cx="57" cy="11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899" name="Rectangle 35"/>
                <p:cNvSpPr>
                  <a:spLocks noChangeArrowheads="1"/>
                </p:cNvSpPr>
                <p:nvPr/>
              </p:nvSpPr>
              <p:spPr bwMode="auto">
                <a:xfrm>
                  <a:off x="1715" y="2175"/>
                  <a:ext cx="75" cy="7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00" name="Oval 36"/>
                <p:cNvSpPr>
                  <a:spLocks noChangeArrowheads="1"/>
                </p:cNvSpPr>
                <p:nvPr/>
              </p:nvSpPr>
              <p:spPr bwMode="auto">
                <a:xfrm>
                  <a:off x="1774" y="1998"/>
                  <a:ext cx="22" cy="26"/>
                </a:xfrm>
                <a:prstGeom prst="ellipse">
                  <a:avLst/>
                </a:prstGeom>
                <a:solidFill>
                  <a:srgbClr val="F39FD1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01" name="Freeform 37"/>
                <p:cNvSpPr>
                  <a:spLocks/>
                </p:cNvSpPr>
                <p:nvPr/>
              </p:nvSpPr>
              <p:spPr bwMode="auto">
                <a:xfrm>
                  <a:off x="1715" y="2043"/>
                  <a:ext cx="138" cy="212"/>
                </a:xfrm>
                <a:custGeom>
                  <a:avLst/>
                  <a:gdLst/>
                  <a:ahLst/>
                  <a:cxnLst>
                    <a:cxn ang="0">
                      <a:pos x="1" y="98"/>
                    </a:cxn>
                    <a:cxn ang="0">
                      <a:pos x="1" y="100"/>
                    </a:cxn>
                    <a:cxn ang="0">
                      <a:pos x="0" y="104"/>
                    </a:cxn>
                    <a:cxn ang="0">
                      <a:pos x="0" y="107"/>
                    </a:cxn>
                    <a:cxn ang="0">
                      <a:pos x="1" y="111"/>
                    </a:cxn>
                    <a:cxn ang="0">
                      <a:pos x="3" y="114"/>
                    </a:cxn>
                    <a:cxn ang="0">
                      <a:pos x="6" y="116"/>
                    </a:cxn>
                    <a:cxn ang="0">
                      <a:pos x="9" y="118"/>
                    </a:cxn>
                    <a:cxn ang="0">
                      <a:pos x="11" y="119"/>
                    </a:cxn>
                    <a:cxn ang="0">
                      <a:pos x="15" y="119"/>
                    </a:cxn>
                    <a:cxn ang="0">
                      <a:pos x="89" y="211"/>
                    </a:cxn>
                    <a:cxn ang="0">
                      <a:pos x="113" y="101"/>
                    </a:cxn>
                    <a:cxn ang="0">
                      <a:pos x="113" y="99"/>
                    </a:cxn>
                    <a:cxn ang="0">
                      <a:pos x="111" y="97"/>
                    </a:cxn>
                    <a:cxn ang="0">
                      <a:pos x="109" y="95"/>
                    </a:cxn>
                    <a:cxn ang="0">
                      <a:pos x="108" y="94"/>
                    </a:cxn>
                    <a:cxn ang="0">
                      <a:pos x="105" y="93"/>
                    </a:cxn>
                    <a:cxn ang="0">
                      <a:pos x="102" y="92"/>
                    </a:cxn>
                    <a:cxn ang="0">
                      <a:pos x="100" y="92"/>
                    </a:cxn>
                    <a:cxn ang="0">
                      <a:pos x="97" y="92"/>
                    </a:cxn>
                    <a:cxn ang="0">
                      <a:pos x="66" y="54"/>
                    </a:cxn>
                    <a:cxn ang="0">
                      <a:pos x="127" y="67"/>
                    </a:cxn>
                    <a:cxn ang="0">
                      <a:pos x="130" y="66"/>
                    </a:cxn>
                    <a:cxn ang="0">
                      <a:pos x="131" y="65"/>
                    </a:cxn>
                    <a:cxn ang="0">
                      <a:pos x="134" y="63"/>
                    </a:cxn>
                    <a:cxn ang="0">
                      <a:pos x="136" y="62"/>
                    </a:cxn>
                    <a:cxn ang="0">
                      <a:pos x="136" y="59"/>
                    </a:cxn>
                    <a:cxn ang="0">
                      <a:pos x="137" y="56"/>
                    </a:cxn>
                    <a:cxn ang="0">
                      <a:pos x="136" y="53"/>
                    </a:cxn>
                    <a:cxn ang="0">
                      <a:pos x="135" y="50"/>
                    </a:cxn>
                    <a:cxn ang="0">
                      <a:pos x="133" y="49"/>
                    </a:cxn>
                    <a:cxn ang="0">
                      <a:pos x="131" y="47"/>
                    </a:cxn>
                    <a:cxn ang="0">
                      <a:pos x="128" y="46"/>
                    </a:cxn>
                    <a:cxn ang="0">
                      <a:pos x="87" y="46"/>
                    </a:cxn>
                    <a:cxn ang="0">
                      <a:pos x="80" y="30"/>
                    </a:cxn>
                    <a:cxn ang="0">
                      <a:pos x="80" y="26"/>
                    </a:cxn>
                    <a:cxn ang="0">
                      <a:pos x="81" y="22"/>
                    </a:cxn>
                    <a:cxn ang="0">
                      <a:pos x="81" y="17"/>
                    </a:cxn>
                    <a:cxn ang="0">
                      <a:pos x="80" y="14"/>
                    </a:cxn>
                    <a:cxn ang="0">
                      <a:pos x="78" y="11"/>
                    </a:cxn>
                    <a:cxn ang="0">
                      <a:pos x="76" y="7"/>
                    </a:cxn>
                    <a:cxn ang="0">
                      <a:pos x="73" y="5"/>
                    </a:cxn>
                    <a:cxn ang="0">
                      <a:pos x="70" y="2"/>
                    </a:cxn>
                    <a:cxn ang="0">
                      <a:pos x="66" y="1"/>
                    </a:cxn>
                    <a:cxn ang="0">
                      <a:pos x="62" y="0"/>
                    </a:cxn>
                    <a:cxn ang="0">
                      <a:pos x="57" y="0"/>
                    </a:cxn>
                    <a:cxn ang="0">
                      <a:pos x="53" y="1"/>
                    </a:cxn>
                    <a:cxn ang="0">
                      <a:pos x="49" y="2"/>
                    </a:cxn>
                    <a:cxn ang="0">
                      <a:pos x="45" y="4"/>
                    </a:cxn>
                    <a:cxn ang="0">
                      <a:pos x="42" y="8"/>
                    </a:cxn>
                    <a:cxn ang="0">
                      <a:pos x="39" y="12"/>
                    </a:cxn>
                    <a:cxn ang="0">
                      <a:pos x="37" y="16"/>
                    </a:cxn>
                  </a:cxnLst>
                  <a:rect l="0" t="0" r="r" b="b"/>
                  <a:pathLst>
                    <a:path w="138" h="212">
                      <a:moveTo>
                        <a:pt x="37" y="16"/>
                      </a:move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1" y="100"/>
                      </a:lnTo>
                      <a:lnTo>
                        <a:pt x="0" y="101"/>
                      </a:lnTo>
                      <a:lnTo>
                        <a:pt x="0" y="104"/>
                      </a:lnTo>
                      <a:lnTo>
                        <a:pt x="0" y="105"/>
                      </a:lnTo>
                      <a:lnTo>
                        <a:pt x="0" y="107"/>
                      </a:lnTo>
                      <a:lnTo>
                        <a:pt x="1" y="109"/>
                      </a:lnTo>
                      <a:lnTo>
                        <a:pt x="1" y="111"/>
                      </a:lnTo>
                      <a:lnTo>
                        <a:pt x="2" y="112"/>
                      </a:lnTo>
                      <a:lnTo>
                        <a:pt x="3" y="114"/>
                      </a:lnTo>
                      <a:lnTo>
                        <a:pt x="4" y="115"/>
                      </a:lnTo>
                      <a:lnTo>
                        <a:pt x="6" y="116"/>
                      </a:lnTo>
                      <a:lnTo>
                        <a:pt x="7" y="117"/>
                      </a:lnTo>
                      <a:lnTo>
                        <a:pt x="9" y="118"/>
                      </a:lnTo>
                      <a:lnTo>
                        <a:pt x="10" y="118"/>
                      </a:lnTo>
                      <a:lnTo>
                        <a:pt x="11" y="119"/>
                      </a:lnTo>
                      <a:lnTo>
                        <a:pt x="13" y="119"/>
                      </a:lnTo>
                      <a:lnTo>
                        <a:pt x="15" y="119"/>
                      </a:lnTo>
                      <a:lnTo>
                        <a:pt x="89" y="119"/>
                      </a:lnTo>
                      <a:lnTo>
                        <a:pt x="89" y="211"/>
                      </a:lnTo>
                      <a:lnTo>
                        <a:pt x="113" y="211"/>
                      </a:lnTo>
                      <a:lnTo>
                        <a:pt x="113" y="101"/>
                      </a:lnTo>
                      <a:lnTo>
                        <a:pt x="113" y="100"/>
                      </a:lnTo>
                      <a:lnTo>
                        <a:pt x="113" y="99"/>
                      </a:lnTo>
                      <a:lnTo>
                        <a:pt x="112" y="98"/>
                      </a:lnTo>
                      <a:lnTo>
                        <a:pt x="111" y="97"/>
                      </a:lnTo>
                      <a:lnTo>
                        <a:pt x="111" y="96"/>
                      </a:lnTo>
                      <a:lnTo>
                        <a:pt x="109" y="95"/>
                      </a:lnTo>
                      <a:lnTo>
                        <a:pt x="109" y="95"/>
                      </a:lnTo>
                      <a:lnTo>
                        <a:pt x="108" y="94"/>
                      </a:lnTo>
                      <a:lnTo>
                        <a:pt x="106" y="93"/>
                      </a:lnTo>
                      <a:lnTo>
                        <a:pt x="105" y="93"/>
                      </a:lnTo>
                      <a:lnTo>
                        <a:pt x="104" y="93"/>
                      </a:lnTo>
                      <a:lnTo>
                        <a:pt x="102" y="92"/>
                      </a:lnTo>
                      <a:lnTo>
                        <a:pt x="101" y="92"/>
                      </a:lnTo>
                      <a:lnTo>
                        <a:pt x="100" y="92"/>
                      </a:lnTo>
                      <a:lnTo>
                        <a:pt x="98" y="92"/>
                      </a:lnTo>
                      <a:lnTo>
                        <a:pt x="97" y="92"/>
                      </a:lnTo>
                      <a:lnTo>
                        <a:pt x="54" y="90"/>
                      </a:lnTo>
                      <a:lnTo>
                        <a:pt x="66" y="54"/>
                      </a:lnTo>
                      <a:lnTo>
                        <a:pt x="75" y="67"/>
                      </a:lnTo>
                      <a:lnTo>
                        <a:pt x="127" y="67"/>
                      </a:lnTo>
                      <a:lnTo>
                        <a:pt x="128" y="66"/>
                      </a:lnTo>
                      <a:lnTo>
                        <a:pt x="130" y="66"/>
                      </a:lnTo>
                      <a:lnTo>
                        <a:pt x="131" y="65"/>
                      </a:lnTo>
                      <a:lnTo>
                        <a:pt x="131" y="65"/>
                      </a:lnTo>
                      <a:lnTo>
                        <a:pt x="133" y="64"/>
                      </a:lnTo>
                      <a:lnTo>
                        <a:pt x="134" y="63"/>
                      </a:lnTo>
                      <a:lnTo>
                        <a:pt x="135" y="62"/>
                      </a:lnTo>
                      <a:lnTo>
                        <a:pt x="136" y="62"/>
                      </a:lnTo>
                      <a:lnTo>
                        <a:pt x="136" y="60"/>
                      </a:lnTo>
                      <a:lnTo>
                        <a:pt x="136" y="59"/>
                      </a:lnTo>
                      <a:lnTo>
                        <a:pt x="137" y="58"/>
                      </a:lnTo>
                      <a:lnTo>
                        <a:pt x="137" y="56"/>
                      </a:lnTo>
                      <a:lnTo>
                        <a:pt x="137" y="54"/>
                      </a:lnTo>
                      <a:lnTo>
                        <a:pt x="136" y="53"/>
                      </a:lnTo>
                      <a:lnTo>
                        <a:pt x="136" y="52"/>
                      </a:lnTo>
                      <a:lnTo>
                        <a:pt x="135" y="50"/>
                      </a:lnTo>
                      <a:lnTo>
                        <a:pt x="134" y="49"/>
                      </a:lnTo>
                      <a:lnTo>
                        <a:pt x="133" y="49"/>
                      </a:lnTo>
                      <a:lnTo>
                        <a:pt x="132" y="47"/>
                      </a:lnTo>
                      <a:lnTo>
                        <a:pt x="131" y="47"/>
                      </a:lnTo>
                      <a:lnTo>
                        <a:pt x="130" y="46"/>
                      </a:lnTo>
                      <a:lnTo>
                        <a:pt x="128" y="46"/>
                      </a:lnTo>
                      <a:lnTo>
                        <a:pt x="127" y="46"/>
                      </a:lnTo>
                      <a:lnTo>
                        <a:pt x="87" y="46"/>
                      </a:lnTo>
                      <a:lnTo>
                        <a:pt x="78" y="31"/>
                      </a:lnTo>
                      <a:lnTo>
                        <a:pt x="80" y="30"/>
                      </a:lnTo>
                      <a:lnTo>
                        <a:pt x="80" y="28"/>
                      </a:lnTo>
                      <a:lnTo>
                        <a:pt x="80" y="26"/>
                      </a:lnTo>
                      <a:lnTo>
                        <a:pt x="81" y="24"/>
                      </a:lnTo>
                      <a:lnTo>
                        <a:pt x="81" y="22"/>
                      </a:lnTo>
                      <a:lnTo>
                        <a:pt x="81" y="20"/>
                      </a:lnTo>
                      <a:lnTo>
                        <a:pt x="81" y="17"/>
                      </a:lnTo>
                      <a:lnTo>
                        <a:pt x="80" y="16"/>
                      </a:lnTo>
                      <a:lnTo>
                        <a:pt x="80" y="14"/>
                      </a:lnTo>
                      <a:lnTo>
                        <a:pt x="79" y="12"/>
                      </a:lnTo>
                      <a:lnTo>
                        <a:pt x="78" y="11"/>
                      </a:lnTo>
                      <a:lnTo>
                        <a:pt x="77" y="9"/>
                      </a:lnTo>
                      <a:lnTo>
                        <a:pt x="76" y="7"/>
                      </a:lnTo>
                      <a:lnTo>
                        <a:pt x="75" y="6"/>
                      </a:lnTo>
                      <a:lnTo>
                        <a:pt x="73" y="5"/>
                      </a:lnTo>
                      <a:lnTo>
                        <a:pt x="72" y="4"/>
                      </a:lnTo>
                      <a:lnTo>
                        <a:pt x="70" y="2"/>
                      </a:lnTo>
                      <a:lnTo>
                        <a:pt x="68" y="2"/>
                      </a:lnTo>
                      <a:lnTo>
                        <a:pt x="66" y="1"/>
                      </a:lnTo>
                      <a:lnTo>
                        <a:pt x="64" y="1"/>
                      </a:lnTo>
                      <a:lnTo>
                        <a:pt x="62" y="0"/>
                      </a:lnTo>
                      <a:lnTo>
                        <a:pt x="60" y="0"/>
                      </a:lnTo>
                      <a:lnTo>
                        <a:pt x="57" y="0"/>
                      </a:lnTo>
                      <a:lnTo>
                        <a:pt x="56" y="0"/>
                      </a:lnTo>
                      <a:lnTo>
                        <a:pt x="53" y="1"/>
                      </a:lnTo>
                      <a:lnTo>
                        <a:pt x="51" y="1"/>
                      </a:lnTo>
                      <a:lnTo>
                        <a:pt x="49" y="2"/>
                      </a:lnTo>
                      <a:lnTo>
                        <a:pt x="47" y="3"/>
                      </a:lnTo>
                      <a:lnTo>
                        <a:pt x="45" y="4"/>
                      </a:lnTo>
                      <a:lnTo>
                        <a:pt x="43" y="6"/>
                      </a:lnTo>
                      <a:lnTo>
                        <a:pt x="42" y="8"/>
                      </a:lnTo>
                      <a:lnTo>
                        <a:pt x="40" y="9"/>
                      </a:lnTo>
                      <a:lnTo>
                        <a:pt x="39" y="12"/>
                      </a:lnTo>
                      <a:lnTo>
                        <a:pt x="38" y="14"/>
                      </a:lnTo>
                      <a:lnTo>
                        <a:pt x="37" y="16"/>
                      </a:lnTo>
                    </a:path>
                  </a:pathLst>
                </a:custGeom>
                <a:solidFill>
                  <a:srgbClr val="F39FD1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24902" name="Freeform 38"/>
              <p:cNvSpPr>
                <a:spLocks/>
              </p:cNvSpPr>
              <p:nvPr/>
            </p:nvSpPr>
            <p:spPr bwMode="auto">
              <a:xfrm>
                <a:off x="1977" y="1973"/>
                <a:ext cx="200" cy="292"/>
              </a:xfrm>
              <a:custGeom>
                <a:avLst/>
                <a:gdLst/>
                <a:ahLst/>
                <a:cxnLst>
                  <a:cxn ang="0">
                    <a:pos x="199" y="263"/>
                  </a:cxn>
                  <a:cxn ang="0">
                    <a:pos x="184" y="263"/>
                  </a:cxn>
                  <a:cxn ang="0">
                    <a:pos x="158" y="230"/>
                  </a:cxn>
                  <a:cxn ang="0">
                    <a:pos x="121" y="169"/>
                  </a:cxn>
                  <a:cxn ang="0">
                    <a:pos x="111" y="142"/>
                  </a:cxn>
                  <a:cxn ang="0">
                    <a:pos x="114" y="123"/>
                  </a:cxn>
                  <a:cxn ang="0">
                    <a:pos x="123" y="119"/>
                  </a:cxn>
                  <a:cxn ang="0">
                    <a:pos x="136" y="129"/>
                  </a:cxn>
                  <a:cxn ang="0">
                    <a:pos x="155" y="140"/>
                  </a:cxn>
                  <a:cxn ang="0">
                    <a:pos x="164" y="140"/>
                  </a:cxn>
                  <a:cxn ang="0">
                    <a:pos x="165" y="134"/>
                  </a:cxn>
                  <a:cxn ang="0">
                    <a:pos x="156" y="123"/>
                  </a:cxn>
                  <a:cxn ang="0">
                    <a:pos x="135" y="108"/>
                  </a:cxn>
                  <a:cxn ang="0">
                    <a:pos x="126" y="87"/>
                  </a:cxn>
                  <a:cxn ang="0">
                    <a:pos x="123" y="69"/>
                  </a:cxn>
                  <a:cxn ang="0">
                    <a:pos x="113" y="56"/>
                  </a:cxn>
                  <a:cxn ang="0">
                    <a:pos x="109" y="48"/>
                  </a:cxn>
                  <a:cxn ang="0">
                    <a:pos x="114" y="36"/>
                  </a:cxn>
                  <a:cxn ang="0">
                    <a:pos x="119" y="24"/>
                  </a:cxn>
                  <a:cxn ang="0">
                    <a:pos x="115" y="9"/>
                  </a:cxn>
                  <a:cxn ang="0">
                    <a:pos x="105" y="1"/>
                  </a:cxn>
                  <a:cxn ang="0">
                    <a:pos x="90" y="3"/>
                  </a:cxn>
                  <a:cxn ang="0">
                    <a:pos x="84" y="13"/>
                  </a:cxn>
                  <a:cxn ang="0">
                    <a:pos x="84" y="23"/>
                  </a:cxn>
                  <a:cxn ang="0">
                    <a:pos x="88" y="35"/>
                  </a:cxn>
                  <a:cxn ang="0">
                    <a:pos x="88" y="46"/>
                  </a:cxn>
                  <a:cxn ang="0">
                    <a:pos x="78" y="56"/>
                  </a:cxn>
                  <a:cxn ang="0">
                    <a:pos x="65" y="64"/>
                  </a:cxn>
                  <a:cxn ang="0">
                    <a:pos x="55" y="75"/>
                  </a:cxn>
                  <a:cxn ang="0">
                    <a:pos x="46" y="99"/>
                  </a:cxn>
                  <a:cxn ang="0">
                    <a:pos x="41" y="122"/>
                  </a:cxn>
                  <a:cxn ang="0">
                    <a:pos x="40" y="146"/>
                  </a:cxn>
                  <a:cxn ang="0">
                    <a:pos x="41" y="158"/>
                  </a:cxn>
                  <a:cxn ang="0">
                    <a:pos x="49" y="162"/>
                  </a:cxn>
                  <a:cxn ang="0">
                    <a:pos x="53" y="158"/>
                  </a:cxn>
                  <a:cxn ang="0">
                    <a:pos x="53" y="133"/>
                  </a:cxn>
                  <a:cxn ang="0">
                    <a:pos x="55" y="117"/>
                  </a:cxn>
                  <a:cxn ang="0">
                    <a:pos x="64" y="109"/>
                  </a:cxn>
                  <a:cxn ang="0">
                    <a:pos x="70" y="114"/>
                  </a:cxn>
                  <a:cxn ang="0">
                    <a:pos x="68" y="140"/>
                  </a:cxn>
                  <a:cxn ang="0">
                    <a:pos x="61" y="167"/>
                  </a:cxn>
                  <a:cxn ang="0">
                    <a:pos x="53" y="197"/>
                  </a:cxn>
                  <a:cxn ang="0">
                    <a:pos x="33" y="226"/>
                  </a:cxn>
                  <a:cxn ang="0">
                    <a:pos x="8" y="256"/>
                  </a:cxn>
                  <a:cxn ang="0">
                    <a:pos x="0" y="272"/>
                  </a:cxn>
                  <a:cxn ang="0">
                    <a:pos x="19" y="291"/>
                  </a:cxn>
                  <a:cxn ang="0">
                    <a:pos x="33" y="288"/>
                  </a:cxn>
                  <a:cxn ang="0">
                    <a:pos x="23" y="276"/>
                  </a:cxn>
                  <a:cxn ang="0">
                    <a:pos x="30" y="260"/>
                  </a:cxn>
                  <a:cxn ang="0">
                    <a:pos x="61" y="223"/>
                  </a:cxn>
                  <a:cxn ang="0">
                    <a:pos x="84" y="197"/>
                  </a:cxn>
                  <a:cxn ang="0">
                    <a:pos x="95" y="191"/>
                  </a:cxn>
                  <a:cxn ang="0">
                    <a:pos x="109" y="199"/>
                  </a:cxn>
                  <a:cxn ang="0">
                    <a:pos x="141" y="243"/>
                  </a:cxn>
                  <a:cxn ang="0">
                    <a:pos x="168" y="281"/>
                  </a:cxn>
                  <a:cxn ang="0">
                    <a:pos x="178" y="283"/>
                  </a:cxn>
                  <a:cxn ang="0">
                    <a:pos x="191" y="273"/>
                  </a:cxn>
                </a:cxnLst>
                <a:rect l="0" t="0" r="r" b="b"/>
                <a:pathLst>
                  <a:path w="200" h="292">
                    <a:moveTo>
                      <a:pt x="198" y="268"/>
                    </a:moveTo>
                    <a:lnTo>
                      <a:pt x="199" y="263"/>
                    </a:lnTo>
                    <a:lnTo>
                      <a:pt x="191" y="265"/>
                    </a:lnTo>
                    <a:lnTo>
                      <a:pt x="184" y="263"/>
                    </a:lnTo>
                    <a:lnTo>
                      <a:pt x="174" y="256"/>
                    </a:lnTo>
                    <a:lnTo>
                      <a:pt x="158" y="230"/>
                    </a:lnTo>
                    <a:lnTo>
                      <a:pt x="134" y="191"/>
                    </a:lnTo>
                    <a:lnTo>
                      <a:pt x="121" y="169"/>
                    </a:lnTo>
                    <a:lnTo>
                      <a:pt x="113" y="152"/>
                    </a:lnTo>
                    <a:lnTo>
                      <a:pt x="111" y="142"/>
                    </a:lnTo>
                    <a:lnTo>
                      <a:pt x="111" y="130"/>
                    </a:lnTo>
                    <a:lnTo>
                      <a:pt x="114" y="123"/>
                    </a:lnTo>
                    <a:lnTo>
                      <a:pt x="119" y="119"/>
                    </a:lnTo>
                    <a:lnTo>
                      <a:pt x="123" y="119"/>
                    </a:lnTo>
                    <a:lnTo>
                      <a:pt x="128" y="122"/>
                    </a:lnTo>
                    <a:lnTo>
                      <a:pt x="136" y="129"/>
                    </a:lnTo>
                    <a:lnTo>
                      <a:pt x="148" y="137"/>
                    </a:lnTo>
                    <a:lnTo>
                      <a:pt x="155" y="140"/>
                    </a:lnTo>
                    <a:lnTo>
                      <a:pt x="160" y="142"/>
                    </a:lnTo>
                    <a:lnTo>
                      <a:pt x="164" y="140"/>
                    </a:lnTo>
                    <a:lnTo>
                      <a:pt x="166" y="137"/>
                    </a:lnTo>
                    <a:lnTo>
                      <a:pt x="165" y="134"/>
                    </a:lnTo>
                    <a:lnTo>
                      <a:pt x="164" y="130"/>
                    </a:lnTo>
                    <a:lnTo>
                      <a:pt x="156" y="123"/>
                    </a:lnTo>
                    <a:lnTo>
                      <a:pt x="143" y="114"/>
                    </a:lnTo>
                    <a:lnTo>
                      <a:pt x="135" y="108"/>
                    </a:lnTo>
                    <a:lnTo>
                      <a:pt x="130" y="99"/>
                    </a:lnTo>
                    <a:lnTo>
                      <a:pt x="126" y="87"/>
                    </a:lnTo>
                    <a:lnTo>
                      <a:pt x="125" y="74"/>
                    </a:lnTo>
                    <a:lnTo>
                      <a:pt x="123" y="69"/>
                    </a:lnTo>
                    <a:lnTo>
                      <a:pt x="119" y="63"/>
                    </a:lnTo>
                    <a:lnTo>
                      <a:pt x="113" y="56"/>
                    </a:lnTo>
                    <a:lnTo>
                      <a:pt x="109" y="53"/>
                    </a:lnTo>
                    <a:lnTo>
                      <a:pt x="109" y="48"/>
                    </a:lnTo>
                    <a:lnTo>
                      <a:pt x="111" y="40"/>
                    </a:lnTo>
                    <a:lnTo>
                      <a:pt x="114" y="36"/>
                    </a:lnTo>
                    <a:lnTo>
                      <a:pt x="116" y="31"/>
                    </a:lnTo>
                    <a:lnTo>
                      <a:pt x="119" y="24"/>
                    </a:lnTo>
                    <a:lnTo>
                      <a:pt x="116" y="15"/>
                    </a:lnTo>
                    <a:lnTo>
                      <a:pt x="115" y="9"/>
                    </a:lnTo>
                    <a:lnTo>
                      <a:pt x="111" y="4"/>
                    </a:lnTo>
                    <a:lnTo>
                      <a:pt x="105" y="1"/>
                    </a:lnTo>
                    <a:lnTo>
                      <a:pt x="96" y="0"/>
                    </a:lnTo>
                    <a:lnTo>
                      <a:pt x="90" y="3"/>
                    </a:lnTo>
                    <a:lnTo>
                      <a:pt x="86" y="6"/>
                    </a:lnTo>
                    <a:lnTo>
                      <a:pt x="84" y="13"/>
                    </a:lnTo>
                    <a:lnTo>
                      <a:pt x="83" y="18"/>
                    </a:lnTo>
                    <a:lnTo>
                      <a:pt x="84" y="23"/>
                    </a:lnTo>
                    <a:lnTo>
                      <a:pt x="86" y="30"/>
                    </a:lnTo>
                    <a:lnTo>
                      <a:pt x="88" y="35"/>
                    </a:lnTo>
                    <a:lnTo>
                      <a:pt x="89" y="40"/>
                    </a:lnTo>
                    <a:lnTo>
                      <a:pt x="88" y="46"/>
                    </a:lnTo>
                    <a:lnTo>
                      <a:pt x="84" y="51"/>
                    </a:lnTo>
                    <a:lnTo>
                      <a:pt x="78" y="56"/>
                    </a:lnTo>
                    <a:lnTo>
                      <a:pt x="70" y="60"/>
                    </a:lnTo>
                    <a:lnTo>
                      <a:pt x="65" y="64"/>
                    </a:lnTo>
                    <a:lnTo>
                      <a:pt x="60" y="69"/>
                    </a:lnTo>
                    <a:lnTo>
                      <a:pt x="55" y="75"/>
                    </a:lnTo>
                    <a:lnTo>
                      <a:pt x="50" y="87"/>
                    </a:lnTo>
                    <a:lnTo>
                      <a:pt x="46" y="99"/>
                    </a:lnTo>
                    <a:lnTo>
                      <a:pt x="43" y="109"/>
                    </a:lnTo>
                    <a:lnTo>
                      <a:pt x="41" y="122"/>
                    </a:lnTo>
                    <a:lnTo>
                      <a:pt x="40" y="137"/>
                    </a:lnTo>
                    <a:lnTo>
                      <a:pt x="40" y="146"/>
                    </a:lnTo>
                    <a:lnTo>
                      <a:pt x="40" y="153"/>
                    </a:lnTo>
                    <a:lnTo>
                      <a:pt x="41" y="158"/>
                    </a:lnTo>
                    <a:lnTo>
                      <a:pt x="44" y="161"/>
                    </a:lnTo>
                    <a:lnTo>
                      <a:pt x="49" y="162"/>
                    </a:lnTo>
                    <a:lnTo>
                      <a:pt x="51" y="161"/>
                    </a:lnTo>
                    <a:lnTo>
                      <a:pt x="53" y="158"/>
                    </a:lnTo>
                    <a:lnTo>
                      <a:pt x="53" y="148"/>
                    </a:lnTo>
                    <a:lnTo>
                      <a:pt x="53" y="133"/>
                    </a:lnTo>
                    <a:lnTo>
                      <a:pt x="54" y="123"/>
                    </a:lnTo>
                    <a:lnTo>
                      <a:pt x="55" y="117"/>
                    </a:lnTo>
                    <a:lnTo>
                      <a:pt x="59" y="110"/>
                    </a:lnTo>
                    <a:lnTo>
                      <a:pt x="64" y="109"/>
                    </a:lnTo>
                    <a:lnTo>
                      <a:pt x="69" y="110"/>
                    </a:lnTo>
                    <a:lnTo>
                      <a:pt x="70" y="114"/>
                    </a:lnTo>
                    <a:lnTo>
                      <a:pt x="69" y="125"/>
                    </a:lnTo>
                    <a:lnTo>
                      <a:pt x="68" y="140"/>
                    </a:lnTo>
                    <a:lnTo>
                      <a:pt x="65" y="154"/>
                    </a:lnTo>
                    <a:lnTo>
                      <a:pt x="61" y="167"/>
                    </a:lnTo>
                    <a:lnTo>
                      <a:pt x="58" y="183"/>
                    </a:lnTo>
                    <a:lnTo>
                      <a:pt x="53" y="197"/>
                    </a:lnTo>
                    <a:lnTo>
                      <a:pt x="41" y="214"/>
                    </a:lnTo>
                    <a:lnTo>
                      <a:pt x="33" y="226"/>
                    </a:lnTo>
                    <a:lnTo>
                      <a:pt x="18" y="243"/>
                    </a:lnTo>
                    <a:lnTo>
                      <a:pt x="8" y="256"/>
                    </a:lnTo>
                    <a:lnTo>
                      <a:pt x="0" y="267"/>
                    </a:lnTo>
                    <a:lnTo>
                      <a:pt x="0" y="272"/>
                    </a:lnTo>
                    <a:lnTo>
                      <a:pt x="8" y="281"/>
                    </a:lnTo>
                    <a:lnTo>
                      <a:pt x="19" y="291"/>
                    </a:lnTo>
                    <a:lnTo>
                      <a:pt x="30" y="291"/>
                    </a:lnTo>
                    <a:lnTo>
                      <a:pt x="33" y="288"/>
                    </a:lnTo>
                    <a:lnTo>
                      <a:pt x="28" y="282"/>
                    </a:lnTo>
                    <a:lnTo>
                      <a:pt x="23" y="276"/>
                    </a:lnTo>
                    <a:lnTo>
                      <a:pt x="23" y="271"/>
                    </a:lnTo>
                    <a:lnTo>
                      <a:pt x="30" y="260"/>
                    </a:lnTo>
                    <a:lnTo>
                      <a:pt x="43" y="247"/>
                    </a:lnTo>
                    <a:lnTo>
                      <a:pt x="61" y="223"/>
                    </a:lnTo>
                    <a:lnTo>
                      <a:pt x="78" y="203"/>
                    </a:lnTo>
                    <a:lnTo>
                      <a:pt x="84" y="197"/>
                    </a:lnTo>
                    <a:lnTo>
                      <a:pt x="88" y="192"/>
                    </a:lnTo>
                    <a:lnTo>
                      <a:pt x="95" y="191"/>
                    </a:lnTo>
                    <a:lnTo>
                      <a:pt x="101" y="194"/>
                    </a:lnTo>
                    <a:lnTo>
                      <a:pt x="109" y="199"/>
                    </a:lnTo>
                    <a:lnTo>
                      <a:pt x="124" y="220"/>
                    </a:lnTo>
                    <a:lnTo>
                      <a:pt x="141" y="243"/>
                    </a:lnTo>
                    <a:lnTo>
                      <a:pt x="158" y="267"/>
                    </a:lnTo>
                    <a:lnTo>
                      <a:pt x="168" y="281"/>
                    </a:lnTo>
                    <a:lnTo>
                      <a:pt x="171" y="283"/>
                    </a:lnTo>
                    <a:lnTo>
                      <a:pt x="178" y="283"/>
                    </a:lnTo>
                    <a:lnTo>
                      <a:pt x="184" y="278"/>
                    </a:lnTo>
                    <a:lnTo>
                      <a:pt x="191" y="273"/>
                    </a:lnTo>
                    <a:lnTo>
                      <a:pt x="198" y="268"/>
                    </a:lnTo>
                  </a:path>
                </a:pathLst>
              </a:custGeom>
              <a:solidFill>
                <a:srgbClr val="CECECE"/>
              </a:solidFill>
              <a:ln w="254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9" name="Group 39"/>
              <p:cNvGrpSpPr>
                <a:grpSpLocks/>
              </p:cNvGrpSpPr>
              <p:nvPr/>
            </p:nvGrpSpPr>
            <p:grpSpPr bwMode="auto">
              <a:xfrm>
                <a:off x="1413" y="1963"/>
                <a:ext cx="260" cy="311"/>
                <a:chOff x="1413" y="1963"/>
                <a:chExt cx="260" cy="311"/>
              </a:xfrm>
            </p:grpSpPr>
            <p:grpSp>
              <p:nvGrpSpPr>
                <p:cNvPr id="10" name="Group 40"/>
                <p:cNvGrpSpPr>
                  <a:grpSpLocks/>
                </p:cNvGrpSpPr>
                <p:nvPr/>
              </p:nvGrpSpPr>
              <p:grpSpPr bwMode="auto">
                <a:xfrm>
                  <a:off x="1413" y="1963"/>
                  <a:ext cx="260" cy="311"/>
                  <a:chOff x="1413" y="1963"/>
                  <a:chExt cx="260" cy="311"/>
                </a:xfrm>
              </p:grpSpPr>
              <p:sp>
                <p:nvSpPr>
                  <p:cNvPr id="2724905" name="AutoShape 41"/>
                  <p:cNvSpPr>
                    <a:spLocks noChangeArrowheads="1"/>
                  </p:cNvSpPr>
                  <p:nvPr/>
                </p:nvSpPr>
                <p:spPr bwMode="auto">
                  <a:xfrm>
                    <a:off x="1413" y="2015"/>
                    <a:ext cx="260" cy="259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4906" name="AutoShape 42"/>
                  <p:cNvSpPr>
                    <a:spLocks noChangeArrowheads="1"/>
                  </p:cNvSpPr>
                  <p:nvPr/>
                </p:nvSpPr>
                <p:spPr bwMode="auto">
                  <a:xfrm>
                    <a:off x="1476" y="1963"/>
                    <a:ext cx="197" cy="46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24907" name="Oval 43"/>
                <p:cNvSpPr>
                  <a:spLocks noChangeArrowheads="1"/>
                </p:cNvSpPr>
                <p:nvPr/>
              </p:nvSpPr>
              <p:spPr bwMode="auto">
                <a:xfrm>
                  <a:off x="1496" y="1990"/>
                  <a:ext cx="25" cy="9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08" name="AutoShape 44"/>
                <p:cNvSpPr>
                  <a:spLocks noChangeArrowheads="1"/>
                </p:cNvSpPr>
                <p:nvPr/>
              </p:nvSpPr>
              <p:spPr bwMode="auto">
                <a:xfrm>
                  <a:off x="1444" y="2137"/>
                  <a:ext cx="137" cy="55"/>
                </a:xfrm>
                <a:prstGeom prst="octagon">
                  <a:avLst>
                    <a:gd name="adj" fmla="val 29282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24909" name="Line 45"/>
              <p:cNvSpPr>
                <a:spLocks noChangeShapeType="1"/>
              </p:cNvSpPr>
              <p:nvPr/>
            </p:nvSpPr>
            <p:spPr bwMode="auto">
              <a:xfrm>
                <a:off x="1434" y="1313"/>
                <a:ext cx="2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10" name="Line 46"/>
              <p:cNvSpPr>
                <a:spLocks noChangeShapeType="1"/>
              </p:cNvSpPr>
              <p:nvPr/>
            </p:nvSpPr>
            <p:spPr bwMode="auto">
              <a:xfrm flipH="1">
                <a:off x="1709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11" name="Line 47"/>
              <p:cNvSpPr>
                <a:spLocks noChangeShapeType="1"/>
              </p:cNvSpPr>
              <p:nvPr/>
            </p:nvSpPr>
            <p:spPr bwMode="auto">
              <a:xfrm flipH="1">
                <a:off x="1993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12" name="Rectangle 48"/>
              <p:cNvSpPr>
                <a:spLocks noChangeArrowheads="1"/>
              </p:cNvSpPr>
              <p:nvPr/>
            </p:nvSpPr>
            <p:spPr bwMode="auto">
              <a:xfrm>
                <a:off x="1981" y="134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24913" name="Line 49"/>
              <p:cNvSpPr>
                <a:spLocks noChangeShapeType="1"/>
              </p:cNvSpPr>
              <p:nvPr/>
            </p:nvSpPr>
            <p:spPr bwMode="auto">
              <a:xfrm flipH="1">
                <a:off x="2276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14" name="AutoShape 50"/>
              <p:cNvSpPr>
                <a:spLocks noChangeArrowheads="1"/>
              </p:cNvSpPr>
              <p:nvPr/>
            </p:nvSpPr>
            <p:spPr bwMode="auto">
              <a:xfrm>
                <a:off x="1484" y="2348"/>
                <a:ext cx="206" cy="259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15" name="AutoShape 51"/>
              <p:cNvSpPr>
                <a:spLocks noChangeArrowheads="1"/>
              </p:cNvSpPr>
              <p:nvPr/>
            </p:nvSpPr>
            <p:spPr bwMode="auto">
              <a:xfrm>
                <a:off x="1534" y="2297"/>
                <a:ext cx="156" cy="45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16" name="AutoShape 52"/>
              <p:cNvSpPr>
                <a:spLocks noChangeArrowheads="1"/>
              </p:cNvSpPr>
              <p:nvPr/>
            </p:nvSpPr>
            <p:spPr bwMode="auto">
              <a:xfrm>
                <a:off x="1525" y="2368"/>
                <a:ext cx="106" cy="15"/>
              </a:xfrm>
              <a:prstGeom prst="parallelogram">
                <a:avLst>
                  <a:gd name="adj" fmla="val 176634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1" name="Group 53"/>
              <p:cNvGrpSpPr>
                <a:grpSpLocks/>
              </p:cNvGrpSpPr>
              <p:nvPr/>
            </p:nvGrpSpPr>
            <p:grpSpPr bwMode="auto">
              <a:xfrm>
                <a:off x="2009" y="2337"/>
                <a:ext cx="202" cy="257"/>
                <a:chOff x="2009" y="2337"/>
                <a:chExt cx="202" cy="257"/>
              </a:xfrm>
            </p:grpSpPr>
            <p:sp>
              <p:nvSpPr>
                <p:cNvPr id="2724918" name="Freeform 54"/>
                <p:cNvSpPr>
                  <a:spLocks/>
                </p:cNvSpPr>
                <p:nvPr/>
              </p:nvSpPr>
              <p:spPr bwMode="auto">
                <a:xfrm>
                  <a:off x="2139" y="2456"/>
                  <a:ext cx="61" cy="138"/>
                </a:xfrm>
                <a:custGeom>
                  <a:avLst/>
                  <a:gdLst/>
                  <a:ahLst/>
                  <a:cxnLst>
                    <a:cxn ang="0">
                      <a:pos x="44" y="0"/>
                    </a:cxn>
                    <a:cxn ang="0">
                      <a:pos x="60" y="0"/>
                    </a:cxn>
                    <a:cxn ang="0">
                      <a:pos x="16" y="137"/>
                    </a:cxn>
                    <a:cxn ang="0">
                      <a:pos x="0" y="137"/>
                    </a:cxn>
                    <a:cxn ang="0">
                      <a:pos x="44" y="0"/>
                    </a:cxn>
                  </a:cxnLst>
                  <a:rect l="0" t="0" r="r" b="b"/>
                  <a:pathLst>
                    <a:path w="61" h="138">
                      <a:moveTo>
                        <a:pt x="44" y="0"/>
                      </a:moveTo>
                      <a:lnTo>
                        <a:pt x="60" y="0"/>
                      </a:lnTo>
                      <a:lnTo>
                        <a:pt x="16" y="137"/>
                      </a:lnTo>
                      <a:lnTo>
                        <a:pt x="0" y="137"/>
                      </a:lnTo>
                      <a:lnTo>
                        <a:pt x="44" y="0"/>
                      </a:lnTo>
                    </a:path>
                  </a:pathLst>
                </a:custGeom>
                <a:solidFill>
                  <a:srgbClr val="F39FD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19" name="Rectangle 55"/>
                <p:cNvSpPr>
                  <a:spLocks noChangeArrowheads="1"/>
                </p:cNvSpPr>
                <p:nvPr/>
              </p:nvSpPr>
              <p:spPr bwMode="auto">
                <a:xfrm>
                  <a:off x="2134" y="2456"/>
                  <a:ext cx="77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20" name="Rectangle 56"/>
                <p:cNvSpPr>
                  <a:spLocks noChangeArrowheads="1"/>
                </p:cNvSpPr>
                <p:nvPr/>
              </p:nvSpPr>
              <p:spPr bwMode="auto">
                <a:xfrm>
                  <a:off x="2142" y="2513"/>
                  <a:ext cx="57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21" name="Rectangle 57"/>
                <p:cNvSpPr>
                  <a:spLocks noChangeArrowheads="1"/>
                </p:cNvSpPr>
                <p:nvPr/>
              </p:nvSpPr>
              <p:spPr bwMode="auto">
                <a:xfrm>
                  <a:off x="2011" y="2513"/>
                  <a:ext cx="73" cy="8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22" name="Oval 58"/>
                <p:cNvSpPr>
                  <a:spLocks noChangeArrowheads="1"/>
                </p:cNvSpPr>
                <p:nvPr/>
              </p:nvSpPr>
              <p:spPr bwMode="auto">
                <a:xfrm>
                  <a:off x="2069" y="2337"/>
                  <a:ext cx="22" cy="26"/>
                </a:xfrm>
                <a:prstGeom prst="ellipse">
                  <a:avLst/>
                </a:prstGeom>
                <a:solidFill>
                  <a:srgbClr val="F39FD1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23" name="Freeform 59"/>
                <p:cNvSpPr>
                  <a:spLocks/>
                </p:cNvSpPr>
                <p:nvPr/>
              </p:nvSpPr>
              <p:spPr bwMode="auto">
                <a:xfrm>
                  <a:off x="2009" y="2382"/>
                  <a:ext cx="138" cy="212"/>
                </a:xfrm>
                <a:custGeom>
                  <a:avLst/>
                  <a:gdLst/>
                  <a:ahLst/>
                  <a:cxnLst>
                    <a:cxn ang="0">
                      <a:pos x="1" y="98"/>
                    </a:cxn>
                    <a:cxn ang="0">
                      <a:pos x="1" y="100"/>
                    </a:cxn>
                    <a:cxn ang="0">
                      <a:pos x="0" y="104"/>
                    </a:cxn>
                    <a:cxn ang="0">
                      <a:pos x="0" y="107"/>
                    </a:cxn>
                    <a:cxn ang="0">
                      <a:pos x="1" y="111"/>
                    </a:cxn>
                    <a:cxn ang="0">
                      <a:pos x="3" y="114"/>
                    </a:cxn>
                    <a:cxn ang="0">
                      <a:pos x="6" y="116"/>
                    </a:cxn>
                    <a:cxn ang="0">
                      <a:pos x="9" y="118"/>
                    </a:cxn>
                    <a:cxn ang="0">
                      <a:pos x="11" y="119"/>
                    </a:cxn>
                    <a:cxn ang="0">
                      <a:pos x="15" y="119"/>
                    </a:cxn>
                    <a:cxn ang="0">
                      <a:pos x="89" y="211"/>
                    </a:cxn>
                    <a:cxn ang="0">
                      <a:pos x="113" y="101"/>
                    </a:cxn>
                    <a:cxn ang="0">
                      <a:pos x="113" y="99"/>
                    </a:cxn>
                    <a:cxn ang="0">
                      <a:pos x="111" y="97"/>
                    </a:cxn>
                    <a:cxn ang="0">
                      <a:pos x="109" y="95"/>
                    </a:cxn>
                    <a:cxn ang="0">
                      <a:pos x="108" y="94"/>
                    </a:cxn>
                    <a:cxn ang="0">
                      <a:pos x="105" y="93"/>
                    </a:cxn>
                    <a:cxn ang="0">
                      <a:pos x="102" y="92"/>
                    </a:cxn>
                    <a:cxn ang="0">
                      <a:pos x="100" y="92"/>
                    </a:cxn>
                    <a:cxn ang="0">
                      <a:pos x="97" y="92"/>
                    </a:cxn>
                    <a:cxn ang="0">
                      <a:pos x="66" y="54"/>
                    </a:cxn>
                    <a:cxn ang="0">
                      <a:pos x="127" y="67"/>
                    </a:cxn>
                    <a:cxn ang="0">
                      <a:pos x="130" y="66"/>
                    </a:cxn>
                    <a:cxn ang="0">
                      <a:pos x="131" y="65"/>
                    </a:cxn>
                    <a:cxn ang="0">
                      <a:pos x="134" y="63"/>
                    </a:cxn>
                    <a:cxn ang="0">
                      <a:pos x="136" y="62"/>
                    </a:cxn>
                    <a:cxn ang="0">
                      <a:pos x="136" y="59"/>
                    </a:cxn>
                    <a:cxn ang="0">
                      <a:pos x="137" y="56"/>
                    </a:cxn>
                    <a:cxn ang="0">
                      <a:pos x="136" y="53"/>
                    </a:cxn>
                    <a:cxn ang="0">
                      <a:pos x="135" y="50"/>
                    </a:cxn>
                    <a:cxn ang="0">
                      <a:pos x="133" y="49"/>
                    </a:cxn>
                    <a:cxn ang="0">
                      <a:pos x="131" y="47"/>
                    </a:cxn>
                    <a:cxn ang="0">
                      <a:pos x="128" y="46"/>
                    </a:cxn>
                    <a:cxn ang="0">
                      <a:pos x="87" y="46"/>
                    </a:cxn>
                    <a:cxn ang="0">
                      <a:pos x="80" y="30"/>
                    </a:cxn>
                    <a:cxn ang="0">
                      <a:pos x="80" y="26"/>
                    </a:cxn>
                    <a:cxn ang="0">
                      <a:pos x="81" y="22"/>
                    </a:cxn>
                    <a:cxn ang="0">
                      <a:pos x="81" y="17"/>
                    </a:cxn>
                    <a:cxn ang="0">
                      <a:pos x="80" y="14"/>
                    </a:cxn>
                    <a:cxn ang="0">
                      <a:pos x="78" y="11"/>
                    </a:cxn>
                    <a:cxn ang="0">
                      <a:pos x="76" y="7"/>
                    </a:cxn>
                    <a:cxn ang="0">
                      <a:pos x="73" y="5"/>
                    </a:cxn>
                    <a:cxn ang="0">
                      <a:pos x="70" y="2"/>
                    </a:cxn>
                    <a:cxn ang="0">
                      <a:pos x="66" y="1"/>
                    </a:cxn>
                    <a:cxn ang="0">
                      <a:pos x="62" y="0"/>
                    </a:cxn>
                    <a:cxn ang="0">
                      <a:pos x="57" y="0"/>
                    </a:cxn>
                    <a:cxn ang="0">
                      <a:pos x="53" y="1"/>
                    </a:cxn>
                    <a:cxn ang="0">
                      <a:pos x="49" y="2"/>
                    </a:cxn>
                    <a:cxn ang="0">
                      <a:pos x="45" y="4"/>
                    </a:cxn>
                    <a:cxn ang="0">
                      <a:pos x="42" y="8"/>
                    </a:cxn>
                    <a:cxn ang="0">
                      <a:pos x="39" y="12"/>
                    </a:cxn>
                    <a:cxn ang="0">
                      <a:pos x="37" y="16"/>
                    </a:cxn>
                  </a:cxnLst>
                  <a:rect l="0" t="0" r="r" b="b"/>
                  <a:pathLst>
                    <a:path w="138" h="212">
                      <a:moveTo>
                        <a:pt x="37" y="16"/>
                      </a:move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1" y="100"/>
                      </a:lnTo>
                      <a:lnTo>
                        <a:pt x="0" y="101"/>
                      </a:lnTo>
                      <a:lnTo>
                        <a:pt x="0" y="104"/>
                      </a:lnTo>
                      <a:lnTo>
                        <a:pt x="0" y="105"/>
                      </a:lnTo>
                      <a:lnTo>
                        <a:pt x="0" y="107"/>
                      </a:lnTo>
                      <a:lnTo>
                        <a:pt x="1" y="109"/>
                      </a:lnTo>
                      <a:lnTo>
                        <a:pt x="1" y="111"/>
                      </a:lnTo>
                      <a:lnTo>
                        <a:pt x="2" y="112"/>
                      </a:lnTo>
                      <a:lnTo>
                        <a:pt x="3" y="114"/>
                      </a:lnTo>
                      <a:lnTo>
                        <a:pt x="4" y="115"/>
                      </a:lnTo>
                      <a:lnTo>
                        <a:pt x="6" y="116"/>
                      </a:lnTo>
                      <a:lnTo>
                        <a:pt x="7" y="117"/>
                      </a:lnTo>
                      <a:lnTo>
                        <a:pt x="9" y="118"/>
                      </a:lnTo>
                      <a:lnTo>
                        <a:pt x="10" y="118"/>
                      </a:lnTo>
                      <a:lnTo>
                        <a:pt x="11" y="119"/>
                      </a:lnTo>
                      <a:lnTo>
                        <a:pt x="13" y="119"/>
                      </a:lnTo>
                      <a:lnTo>
                        <a:pt x="15" y="119"/>
                      </a:lnTo>
                      <a:lnTo>
                        <a:pt x="89" y="119"/>
                      </a:lnTo>
                      <a:lnTo>
                        <a:pt x="89" y="211"/>
                      </a:lnTo>
                      <a:lnTo>
                        <a:pt x="113" y="211"/>
                      </a:lnTo>
                      <a:lnTo>
                        <a:pt x="113" y="101"/>
                      </a:lnTo>
                      <a:lnTo>
                        <a:pt x="113" y="100"/>
                      </a:lnTo>
                      <a:lnTo>
                        <a:pt x="113" y="99"/>
                      </a:lnTo>
                      <a:lnTo>
                        <a:pt x="112" y="98"/>
                      </a:lnTo>
                      <a:lnTo>
                        <a:pt x="111" y="97"/>
                      </a:lnTo>
                      <a:lnTo>
                        <a:pt x="111" y="96"/>
                      </a:lnTo>
                      <a:lnTo>
                        <a:pt x="109" y="95"/>
                      </a:lnTo>
                      <a:lnTo>
                        <a:pt x="109" y="95"/>
                      </a:lnTo>
                      <a:lnTo>
                        <a:pt x="108" y="94"/>
                      </a:lnTo>
                      <a:lnTo>
                        <a:pt x="106" y="93"/>
                      </a:lnTo>
                      <a:lnTo>
                        <a:pt x="105" y="93"/>
                      </a:lnTo>
                      <a:lnTo>
                        <a:pt x="104" y="93"/>
                      </a:lnTo>
                      <a:lnTo>
                        <a:pt x="102" y="92"/>
                      </a:lnTo>
                      <a:lnTo>
                        <a:pt x="101" y="92"/>
                      </a:lnTo>
                      <a:lnTo>
                        <a:pt x="100" y="92"/>
                      </a:lnTo>
                      <a:lnTo>
                        <a:pt x="98" y="92"/>
                      </a:lnTo>
                      <a:lnTo>
                        <a:pt x="97" y="92"/>
                      </a:lnTo>
                      <a:lnTo>
                        <a:pt x="54" y="90"/>
                      </a:lnTo>
                      <a:lnTo>
                        <a:pt x="66" y="54"/>
                      </a:lnTo>
                      <a:lnTo>
                        <a:pt x="75" y="67"/>
                      </a:lnTo>
                      <a:lnTo>
                        <a:pt x="127" y="67"/>
                      </a:lnTo>
                      <a:lnTo>
                        <a:pt x="128" y="66"/>
                      </a:lnTo>
                      <a:lnTo>
                        <a:pt x="130" y="66"/>
                      </a:lnTo>
                      <a:lnTo>
                        <a:pt x="131" y="65"/>
                      </a:lnTo>
                      <a:lnTo>
                        <a:pt x="131" y="65"/>
                      </a:lnTo>
                      <a:lnTo>
                        <a:pt x="133" y="64"/>
                      </a:lnTo>
                      <a:lnTo>
                        <a:pt x="134" y="63"/>
                      </a:lnTo>
                      <a:lnTo>
                        <a:pt x="135" y="62"/>
                      </a:lnTo>
                      <a:lnTo>
                        <a:pt x="136" y="62"/>
                      </a:lnTo>
                      <a:lnTo>
                        <a:pt x="136" y="60"/>
                      </a:lnTo>
                      <a:lnTo>
                        <a:pt x="136" y="59"/>
                      </a:lnTo>
                      <a:lnTo>
                        <a:pt x="137" y="58"/>
                      </a:lnTo>
                      <a:lnTo>
                        <a:pt x="137" y="56"/>
                      </a:lnTo>
                      <a:lnTo>
                        <a:pt x="137" y="54"/>
                      </a:lnTo>
                      <a:lnTo>
                        <a:pt x="136" y="53"/>
                      </a:lnTo>
                      <a:lnTo>
                        <a:pt x="136" y="52"/>
                      </a:lnTo>
                      <a:lnTo>
                        <a:pt x="135" y="50"/>
                      </a:lnTo>
                      <a:lnTo>
                        <a:pt x="134" y="49"/>
                      </a:lnTo>
                      <a:lnTo>
                        <a:pt x="133" y="49"/>
                      </a:lnTo>
                      <a:lnTo>
                        <a:pt x="132" y="47"/>
                      </a:lnTo>
                      <a:lnTo>
                        <a:pt x="131" y="47"/>
                      </a:lnTo>
                      <a:lnTo>
                        <a:pt x="130" y="46"/>
                      </a:lnTo>
                      <a:lnTo>
                        <a:pt x="128" y="46"/>
                      </a:lnTo>
                      <a:lnTo>
                        <a:pt x="127" y="46"/>
                      </a:lnTo>
                      <a:lnTo>
                        <a:pt x="87" y="46"/>
                      </a:lnTo>
                      <a:lnTo>
                        <a:pt x="78" y="31"/>
                      </a:lnTo>
                      <a:lnTo>
                        <a:pt x="80" y="30"/>
                      </a:lnTo>
                      <a:lnTo>
                        <a:pt x="80" y="28"/>
                      </a:lnTo>
                      <a:lnTo>
                        <a:pt x="80" y="26"/>
                      </a:lnTo>
                      <a:lnTo>
                        <a:pt x="81" y="24"/>
                      </a:lnTo>
                      <a:lnTo>
                        <a:pt x="81" y="22"/>
                      </a:lnTo>
                      <a:lnTo>
                        <a:pt x="81" y="20"/>
                      </a:lnTo>
                      <a:lnTo>
                        <a:pt x="81" y="17"/>
                      </a:lnTo>
                      <a:lnTo>
                        <a:pt x="80" y="16"/>
                      </a:lnTo>
                      <a:lnTo>
                        <a:pt x="80" y="14"/>
                      </a:lnTo>
                      <a:lnTo>
                        <a:pt x="79" y="12"/>
                      </a:lnTo>
                      <a:lnTo>
                        <a:pt x="78" y="11"/>
                      </a:lnTo>
                      <a:lnTo>
                        <a:pt x="77" y="9"/>
                      </a:lnTo>
                      <a:lnTo>
                        <a:pt x="76" y="7"/>
                      </a:lnTo>
                      <a:lnTo>
                        <a:pt x="75" y="6"/>
                      </a:lnTo>
                      <a:lnTo>
                        <a:pt x="73" y="5"/>
                      </a:lnTo>
                      <a:lnTo>
                        <a:pt x="72" y="4"/>
                      </a:lnTo>
                      <a:lnTo>
                        <a:pt x="70" y="2"/>
                      </a:lnTo>
                      <a:lnTo>
                        <a:pt x="68" y="2"/>
                      </a:lnTo>
                      <a:lnTo>
                        <a:pt x="66" y="1"/>
                      </a:lnTo>
                      <a:lnTo>
                        <a:pt x="64" y="1"/>
                      </a:lnTo>
                      <a:lnTo>
                        <a:pt x="62" y="0"/>
                      </a:lnTo>
                      <a:lnTo>
                        <a:pt x="60" y="0"/>
                      </a:lnTo>
                      <a:lnTo>
                        <a:pt x="57" y="0"/>
                      </a:lnTo>
                      <a:lnTo>
                        <a:pt x="56" y="0"/>
                      </a:lnTo>
                      <a:lnTo>
                        <a:pt x="53" y="1"/>
                      </a:lnTo>
                      <a:lnTo>
                        <a:pt x="51" y="1"/>
                      </a:lnTo>
                      <a:lnTo>
                        <a:pt x="49" y="2"/>
                      </a:lnTo>
                      <a:lnTo>
                        <a:pt x="47" y="3"/>
                      </a:lnTo>
                      <a:lnTo>
                        <a:pt x="45" y="4"/>
                      </a:lnTo>
                      <a:lnTo>
                        <a:pt x="43" y="6"/>
                      </a:lnTo>
                      <a:lnTo>
                        <a:pt x="42" y="8"/>
                      </a:lnTo>
                      <a:lnTo>
                        <a:pt x="40" y="9"/>
                      </a:lnTo>
                      <a:lnTo>
                        <a:pt x="39" y="12"/>
                      </a:lnTo>
                      <a:lnTo>
                        <a:pt x="38" y="14"/>
                      </a:lnTo>
                      <a:lnTo>
                        <a:pt x="37" y="16"/>
                      </a:lnTo>
                    </a:path>
                  </a:pathLst>
                </a:custGeom>
                <a:solidFill>
                  <a:srgbClr val="F39FD1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24924" name="Freeform 60"/>
              <p:cNvSpPr>
                <a:spLocks/>
              </p:cNvSpPr>
              <p:nvPr/>
            </p:nvSpPr>
            <p:spPr bwMode="auto">
              <a:xfrm>
                <a:off x="2260" y="2307"/>
                <a:ext cx="201" cy="291"/>
              </a:xfrm>
              <a:custGeom>
                <a:avLst/>
                <a:gdLst/>
                <a:ahLst/>
                <a:cxnLst>
                  <a:cxn ang="0">
                    <a:pos x="200" y="263"/>
                  </a:cxn>
                  <a:cxn ang="0">
                    <a:pos x="185" y="263"/>
                  </a:cxn>
                  <a:cxn ang="0">
                    <a:pos x="158" y="229"/>
                  </a:cxn>
                  <a:cxn ang="0">
                    <a:pos x="122" y="169"/>
                  </a:cxn>
                  <a:cxn ang="0">
                    <a:pos x="112" y="141"/>
                  </a:cxn>
                  <a:cxn ang="0">
                    <a:pos x="114" y="123"/>
                  </a:cxn>
                  <a:cxn ang="0">
                    <a:pos x="123" y="119"/>
                  </a:cxn>
                  <a:cxn ang="0">
                    <a:pos x="137" y="129"/>
                  </a:cxn>
                  <a:cxn ang="0">
                    <a:pos x="156" y="140"/>
                  </a:cxn>
                  <a:cxn ang="0">
                    <a:pos x="165" y="140"/>
                  </a:cxn>
                  <a:cxn ang="0">
                    <a:pos x="166" y="134"/>
                  </a:cxn>
                  <a:cxn ang="0">
                    <a:pos x="157" y="123"/>
                  </a:cxn>
                  <a:cxn ang="0">
                    <a:pos x="136" y="108"/>
                  </a:cxn>
                  <a:cxn ang="0">
                    <a:pos x="127" y="86"/>
                  </a:cxn>
                  <a:cxn ang="0">
                    <a:pos x="123" y="69"/>
                  </a:cxn>
                  <a:cxn ang="0">
                    <a:pos x="113" y="56"/>
                  </a:cxn>
                  <a:cxn ang="0">
                    <a:pos x="109" y="48"/>
                  </a:cxn>
                  <a:cxn ang="0">
                    <a:pos x="114" y="36"/>
                  </a:cxn>
                  <a:cxn ang="0">
                    <a:pos x="119" y="24"/>
                  </a:cxn>
                  <a:cxn ang="0">
                    <a:pos x="116" y="9"/>
                  </a:cxn>
                  <a:cxn ang="0">
                    <a:pos x="106" y="1"/>
                  </a:cxn>
                  <a:cxn ang="0">
                    <a:pos x="91" y="3"/>
                  </a:cxn>
                  <a:cxn ang="0">
                    <a:pos x="84" y="13"/>
                  </a:cxn>
                  <a:cxn ang="0">
                    <a:pos x="84" y="23"/>
                  </a:cxn>
                  <a:cxn ang="0">
                    <a:pos x="88" y="35"/>
                  </a:cxn>
                  <a:cxn ang="0">
                    <a:pos x="88" y="46"/>
                  </a:cxn>
                  <a:cxn ang="0">
                    <a:pos x="78" y="56"/>
                  </a:cxn>
                  <a:cxn ang="0">
                    <a:pos x="65" y="64"/>
                  </a:cxn>
                  <a:cxn ang="0">
                    <a:pos x="55" y="75"/>
                  </a:cxn>
                  <a:cxn ang="0">
                    <a:pos x="47" y="99"/>
                  </a:cxn>
                  <a:cxn ang="0">
                    <a:pos x="42" y="121"/>
                  </a:cxn>
                  <a:cxn ang="0">
                    <a:pos x="40" y="145"/>
                  </a:cxn>
                  <a:cxn ang="0">
                    <a:pos x="42" y="158"/>
                  </a:cxn>
                  <a:cxn ang="0">
                    <a:pos x="49" y="161"/>
                  </a:cxn>
                  <a:cxn ang="0">
                    <a:pos x="53" y="158"/>
                  </a:cxn>
                  <a:cxn ang="0">
                    <a:pos x="53" y="133"/>
                  </a:cxn>
                  <a:cxn ang="0">
                    <a:pos x="55" y="116"/>
                  </a:cxn>
                  <a:cxn ang="0">
                    <a:pos x="64" y="109"/>
                  </a:cxn>
                  <a:cxn ang="0">
                    <a:pos x="70" y="114"/>
                  </a:cxn>
                  <a:cxn ang="0">
                    <a:pos x="68" y="140"/>
                  </a:cxn>
                  <a:cxn ang="0">
                    <a:pos x="62" y="166"/>
                  </a:cxn>
                  <a:cxn ang="0">
                    <a:pos x="53" y="196"/>
                  </a:cxn>
                  <a:cxn ang="0">
                    <a:pos x="33" y="225"/>
                  </a:cxn>
                  <a:cxn ang="0">
                    <a:pos x="8" y="255"/>
                  </a:cxn>
                  <a:cxn ang="0">
                    <a:pos x="0" y="271"/>
                  </a:cxn>
                  <a:cxn ang="0">
                    <a:pos x="19" y="290"/>
                  </a:cxn>
                  <a:cxn ang="0">
                    <a:pos x="33" y="288"/>
                  </a:cxn>
                  <a:cxn ang="0">
                    <a:pos x="23" y="275"/>
                  </a:cxn>
                  <a:cxn ang="0">
                    <a:pos x="30" y="259"/>
                  </a:cxn>
                  <a:cxn ang="0">
                    <a:pos x="62" y="223"/>
                  </a:cxn>
                  <a:cxn ang="0">
                    <a:pos x="84" y="196"/>
                  </a:cxn>
                  <a:cxn ang="0">
                    <a:pos x="96" y="190"/>
                  </a:cxn>
                  <a:cxn ang="0">
                    <a:pos x="109" y="199"/>
                  </a:cxn>
                  <a:cxn ang="0">
                    <a:pos x="142" y="243"/>
                  </a:cxn>
                  <a:cxn ang="0">
                    <a:pos x="169" y="280"/>
                  </a:cxn>
                  <a:cxn ang="0">
                    <a:pos x="179" y="283"/>
                  </a:cxn>
                  <a:cxn ang="0">
                    <a:pos x="192" y="273"/>
                  </a:cxn>
                </a:cxnLst>
                <a:rect l="0" t="0" r="r" b="b"/>
                <a:pathLst>
                  <a:path w="201" h="291">
                    <a:moveTo>
                      <a:pt x="199" y="268"/>
                    </a:moveTo>
                    <a:lnTo>
                      <a:pt x="200" y="263"/>
                    </a:lnTo>
                    <a:lnTo>
                      <a:pt x="192" y="264"/>
                    </a:lnTo>
                    <a:lnTo>
                      <a:pt x="185" y="263"/>
                    </a:lnTo>
                    <a:lnTo>
                      <a:pt x="175" y="255"/>
                    </a:lnTo>
                    <a:lnTo>
                      <a:pt x="158" y="229"/>
                    </a:lnTo>
                    <a:lnTo>
                      <a:pt x="135" y="190"/>
                    </a:lnTo>
                    <a:lnTo>
                      <a:pt x="122" y="169"/>
                    </a:lnTo>
                    <a:lnTo>
                      <a:pt x="113" y="151"/>
                    </a:lnTo>
                    <a:lnTo>
                      <a:pt x="112" y="141"/>
                    </a:lnTo>
                    <a:lnTo>
                      <a:pt x="112" y="130"/>
                    </a:lnTo>
                    <a:lnTo>
                      <a:pt x="114" y="123"/>
                    </a:lnTo>
                    <a:lnTo>
                      <a:pt x="119" y="119"/>
                    </a:lnTo>
                    <a:lnTo>
                      <a:pt x="123" y="119"/>
                    </a:lnTo>
                    <a:lnTo>
                      <a:pt x="128" y="121"/>
                    </a:lnTo>
                    <a:lnTo>
                      <a:pt x="137" y="129"/>
                    </a:lnTo>
                    <a:lnTo>
                      <a:pt x="148" y="136"/>
                    </a:lnTo>
                    <a:lnTo>
                      <a:pt x="156" y="140"/>
                    </a:lnTo>
                    <a:lnTo>
                      <a:pt x="161" y="141"/>
                    </a:lnTo>
                    <a:lnTo>
                      <a:pt x="165" y="140"/>
                    </a:lnTo>
                    <a:lnTo>
                      <a:pt x="167" y="136"/>
                    </a:lnTo>
                    <a:lnTo>
                      <a:pt x="166" y="134"/>
                    </a:lnTo>
                    <a:lnTo>
                      <a:pt x="165" y="130"/>
                    </a:lnTo>
                    <a:lnTo>
                      <a:pt x="157" y="123"/>
                    </a:lnTo>
                    <a:lnTo>
                      <a:pt x="143" y="114"/>
                    </a:lnTo>
                    <a:lnTo>
                      <a:pt x="136" y="108"/>
                    </a:lnTo>
                    <a:lnTo>
                      <a:pt x="131" y="99"/>
                    </a:lnTo>
                    <a:lnTo>
                      <a:pt x="127" y="86"/>
                    </a:lnTo>
                    <a:lnTo>
                      <a:pt x="126" y="74"/>
                    </a:lnTo>
                    <a:lnTo>
                      <a:pt x="123" y="69"/>
                    </a:lnTo>
                    <a:lnTo>
                      <a:pt x="119" y="63"/>
                    </a:lnTo>
                    <a:lnTo>
                      <a:pt x="113" y="56"/>
                    </a:lnTo>
                    <a:lnTo>
                      <a:pt x="109" y="53"/>
                    </a:lnTo>
                    <a:lnTo>
                      <a:pt x="109" y="48"/>
                    </a:lnTo>
                    <a:lnTo>
                      <a:pt x="112" y="40"/>
                    </a:lnTo>
                    <a:lnTo>
                      <a:pt x="114" y="36"/>
                    </a:lnTo>
                    <a:lnTo>
                      <a:pt x="117" y="31"/>
                    </a:lnTo>
                    <a:lnTo>
                      <a:pt x="119" y="24"/>
                    </a:lnTo>
                    <a:lnTo>
                      <a:pt x="117" y="15"/>
                    </a:lnTo>
                    <a:lnTo>
                      <a:pt x="116" y="9"/>
                    </a:lnTo>
                    <a:lnTo>
                      <a:pt x="112" y="4"/>
                    </a:lnTo>
                    <a:lnTo>
                      <a:pt x="106" y="1"/>
                    </a:lnTo>
                    <a:lnTo>
                      <a:pt x="97" y="0"/>
                    </a:lnTo>
                    <a:lnTo>
                      <a:pt x="91" y="3"/>
                    </a:lnTo>
                    <a:lnTo>
                      <a:pt x="87" y="6"/>
                    </a:lnTo>
                    <a:lnTo>
                      <a:pt x="84" y="13"/>
                    </a:lnTo>
                    <a:lnTo>
                      <a:pt x="83" y="18"/>
                    </a:lnTo>
                    <a:lnTo>
                      <a:pt x="84" y="23"/>
                    </a:lnTo>
                    <a:lnTo>
                      <a:pt x="87" y="30"/>
                    </a:lnTo>
                    <a:lnTo>
                      <a:pt x="88" y="35"/>
                    </a:lnTo>
                    <a:lnTo>
                      <a:pt x="89" y="40"/>
                    </a:lnTo>
                    <a:lnTo>
                      <a:pt x="88" y="46"/>
                    </a:lnTo>
                    <a:lnTo>
                      <a:pt x="84" y="51"/>
                    </a:lnTo>
                    <a:lnTo>
                      <a:pt x="78" y="56"/>
                    </a:lnTo>
                    <a:lnTo>
                      <a:pt x="70" y="60"/>
                    </a:lnTo>
                    <a:lnTo>
                      <a:pt x="65" y="64"/>
                    </a:lnTo>
                    <a:lnTo>
                      <a:pt x="60" y="69"/>
                    </a:lnTo>
                    <a:lnTo>
                      <a:pt x="55" y="75"/>
                    </a:lnTo>
                    <a:lnTo>
                      <a:pt x="50" y="86"/>
                    </a:lnTo>
                    <a:lnTo>
                      <a:pt x="47" y="99"/>
                    </a:lnTo>
                    <a:lnTo>
                      <a:pt x="43" y="109"/>
                    </a:lnTo>
                    <a:lnTo>
                      <a:pt x="42" y="121"/>
                    </a:lnTo>
                    <a:lnTo>
                      <a:pt x="40" y="136"/>
                    </a:lnTo>
                    <a:lnTo>
                      <a:pt x="40" y="145"/>
                    </a:lnTo>
                    <a:lnTo>
                      <a:pt x="40" y="153"/>
                    </a:lnTo>
                    <a:lnTo>
                      <a:pt x="42" y="158"/>
                    </a:lnTo>
                    <a:lnTo>
                      <a:pt x="44" y="160"/>
                    </a:lnTo>
                    <a:lnTo>
                      <a:pt x="49" y="161"/>
                    </a:lnTo>
                    <a:lnTo>
                      <a:pt x="52" y="160"/>
                    </a:lnTo>
                    <a:lnTo>
                      <a:pt x="53" y="158"/>
                    </a:lnTo>
                    <a:lnTo>
                      <a:pt x="53" y="148"/>
                    </a:lnTo>
                    <a:lnTo>
                      <a:pt x="53" y="133"/>
                    </a:lnTo>
                    <a:lnTo>
                      <a:pt x="54" y="123"/>
                    </a:lnTo>
                    <a:lnTo>
                      <a:pt x="55" y="116"/>
                    </a:lnTo>
                    <a:lnTo>
                      <a:pt x="59" y="110"/>
                    </a:lnTo>
                    <a:lnTo>
                      <a:pt x="64" y="109"/>
                    </a:lnTo>
                    <a:lnTo>
                      <a:pt x="69" y="110"/>
                    </a:lnTo>
                    <a:lnTo>
                      <a:pt x="70" y="114"/>
                    </a:lnTo>
                    <a:lnTo>
                      <a:pt x="69" y="125"/>
                    </a:lnTo>
                    <a:lnTo>
                      <a:pt x="68" y="140"/>
                    </a:lnTo>
                    <a:lnTo>
                      <a:pt x="65" y="154"/>
                    </a:lnTo>
                    <a:lnTo>
                      <a:pt x="62" y="166"/>
                    </a:lnTo>
                    <a:lnTo>
                      <a:pt x="58" y="183"/>
                    </a:lnTo>
                    <a:lnTo>
                      <a:pt x="53" y="196"/>
                    </a:lnTo>
                    <a:lnTo>
                      <a:pt x="42" y="214"/>
                    </a:lnTo>
                    <a:lnTo>
                      <a:pt x="33" y="225"/>
                    </a:lnTo>
                    <a:lnTo>
                      <a:pt x="18" y="243"/>
                    </a:lnTo>
                    <a:lnTo>
                      <a:pt x="8" y="255"/>
                    </a:lnTo>
                    <a:lnTo>
                      <a:pt x="0" y="266"/>
                    </a:lnTo>
                    <a:lnTo>
                      <a:pt x="0" y="271"/>
                    </a:lnTo>
                    <a:lnTo>
                      <a:pt x="8" y="280"/>
                    </a:lnTo>
                    <a:lnTo>
                      <a:pt x="19" y="290"/>
                    </a:lnTo>
                    <a:lnTo>
                      <a:pt x="30" y="290"/>
                    </a:lnTo>
                    <a:lnTo>
                      <a:pt x="33" y="288"/>
                    </a:lnTo>
                    <a:lnTo>
                      <a:pt x="28" y="281"/>
                    </a:lnTo>
                    <a:lnTo>
                      <a:pt x="23" y="275"/>
                    </a:lnTo>
                    <a:lnTo>
                      <a:pt x="23" y="270"/>
                    </a:lnTo>
                    <a:lnTo>
                      <a:pt x="30" y="259"/>
                    </a:lnTo>
                    <a:lnTo>
                      <a:pt x="43" y="246"/>
                    </a:lnTo>
                    <a:lnTo>
                      <a:pt x="62" y="223"/>
                    </a:lnTo>
                    <a:lnTo>
                      <a:pt x="78" y="203"/>
                    </a:lnTo>
                    <a:lnTo>
                      <a:pt x="84" y="196"/>
                    </a:lnTo>
                    <a:lnTo>
                      <a:pt x="88" y="191"/>
                    </a:lnTo>
                    <a:lnTo>
                      <a:pt x="96" y="190"/>
                    </a:lnTo>
                    <a:lnTo>
                      <a:pt x="102" y="194"/>
                    </a:lnTo>
                    <a:lnTo>
                      <a:pt x="109" y="199"/>
                    </a:lnTo>
                    <a:lnTo>
                      <a:pt x="125" y="219"/>
                    </a:lnTo>
                    <a:lnTo>
                      <a:pt x="142" y="243"/>
                    </a:lnTo>
                    <a:lnTo>
                      <a:pt x="158" y="266"/>
                    </a:lnTo>
                    <a:lnTo>
                      <a:pt x="169" y="280"/>
                    </a:lnTo>
                    <a:lnTo>
                      <a:pt x="172" y="283"/>
                    </a:lnTo>
                    <a:lnTo>
                      <a:pt x="179" y="283"/>
                    </a:lnTo>
                    <a:lnTo>
                      <a:pt x="185" y="278"/>
                    </a:lnTo>
                    <a:lnTo>
                      <a:pt x="192" y="273"/>
                    </a:lnTo>
                    <a:lnTo>
                      <a:pt x="199" y="268"/>
                    </a:lnTo>
                  </a:path>
                </a:pathLst>
              </a:custGeom>
              <a:solidFill>
                <a:srgbClr val="CECECE"/>
              </a:solidFill>
              <a:ln w="254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" name="Group 61"/>
              <p:cNvGrpSpPr>
                <a:grpSpLocks/>
              </p:cNvGrpSpPr>
              <p:nvPr/>
            </p:nvGrpSpPr>
            <p:grpSpPr bwMode="auto">
              <a:xfrm>
                <a:off x="1697" y="2297"/>
                <a:ext cx="260" cy="310"/>
                <a:chOff x="1697" y="2297"/>
                <a:chExt cx="260" cy="310"/>
              </a:xfrm>
            </p:grpSpPr>
            <p:grpSp>
              <p:nvGrpSpPr>
                <p:cNvPr id="13" name="Group 62"/>
                <p:cNvGrpSpPr>
                  <a:grpSpLocks/>
                </p:cNvGrpSpPr>
                <p:nvPr/>
              </p:nvGrpSpPr>
              <p:grpSpPr bwMode="auto">
                <a:xfrm>
                  <a:off x="1697" y="2297"/>
                  <a:ext cx="260" cy="310"/>
                  <a:chOff x="1697" y="2297"/>
                  <a:chExt cx="260" cy="310"/>
                </a:xfrm>
              </p:grpSpPr>
              <p:sp>
                <p:nvSpPr>
                  <p:cNvPr id="2724927" name="AutoShape 63"/>
                  <p:cNvSpPr>
                    <a:spLocks noChangeArrowheads="1"/>
                  </p:cNvSpPr>
                  <p:nvPr/>
                </p:nvSpPr>
                <p:spPr bwMode="auto">
                  <a:xfrm>
                    <a:off x="1697" y="2348"/>
                    <a:ext cx="260" cy="259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4928" name="AutoShape 64"/>
                  <p:cNvSpPr>
                    <a:spLocks noChangeArrowheads="1"/>
                  </p:cNvSpPr>
                  <p:nvPr/>
                </p:nvSpPr>
                <p:spPr bwMode="auto">
                  <a:xfrm>
                    <a:off x="1759" y="2297"/>
                    <a:ext cx="198" cy="45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24929" name="Oval 65"/>
                <p:cNvSpPr>
                  <a:spLocks noChangeArrowheads="1"/>
                </p:cNvSpPr>
                <p:nvPr/>
              </p:nvSpPr>
              <p:spPr bwMode="auto">
                <a:xfrm>
                  <a:off x="1778" y="2323"/>
                  <a:ext cx="27" cy="9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30" name="AutoShape 66"/>
                <p:cNvSpPr>
                  <a:spLocks noChangeArrowheads="1"/>
                </p:cNvSpPr>
                <p:nvPr/>
              </p:nvSpPr>
              <p:spPr bwMode="auto">
                <a:xfrm>
                  <a:off x="1728" y="2470"/>
                  <a:ext cx="138" cy="55"/>
                </a:xfrm>
                <a:prstGeom prst="octagon">
                  <a:avLst>
                    <a:gd name="adj" fmla="val 29282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24931" name="Line 67"/>
              <p:cNvSpPr>
                <a:spLocks noChangeShapeType="1"/>
              </p:cNvSpPr>
              <p:nvPr/>
            </p:nvSpPr>
            <p:spPr bwMode="auto">
              <a:xfrm>
                <a:off x="1717" y="1313"/>
                <a:ext cx="2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32" name="Line 68"/>
              <p:cNvSpPr>
                <a:spLocks noChangeShapeType="1"/>
              </p:cNvSpPr>
              <p:nvPr/>
            </p:nvSpPr>
            <p:spPr bwMode="auto">
              <a:xfrm flipH="1">
                <a:off x="1993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33" name="Line 69"/>
              <p:cNvSpPr>
                <a:spLocks noChangeShapeType="1"/>
              </p:cNvSpPr>
              <p:nvPr/>
            </p:nvSpPr>
            <p:spPr bwMode="auto">
              <a:xfrm flipH="1">
                <a:off x="2276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34" name="AutoShape 70"/>
              <p:cNvSpPr>
                <a:spLocks noChangeArrowheads="1"/>
              </p:cNvSpPr>
              <p:nvPr/>
            </p:nvSpPr>
            <p:spPr bwMode="auto">
              <a:xfrm>
                <a:off x="1774" y="2686"/>
                <a:ext cx="207" cy="260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35" name="AutoShape 71"/>
              <p:cNvSpPr>
                <a:spLocks noChangeArrowheads="1"/>
              </p:cNvSpPr>
              <p:nvPr/>
            </p:nvSpPr>
            <p:spPr bwMode="auto">
              <a:xfrm>
                <a:off x="1823" y="2635"/>
                <a:ext cx="158" cy="46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36" name="AutoShape 72"/>
              <p:cNvSpPr>
                <a:spLocks noChangeArrowheads="1"/>
              </p:cNvSpPr>
              <p:nvPr/>
            </p:nvSpPr>
            <p:spPr bwMode="auto">
              <a:xfrm>
                <a:off x="1815" y="2707"/>
                <a:ext cx="107" cy="15"/>
              </a:xfrm>
              <a:prstGeom prst="parallelogram">
                <a:avLst>
                  <a:gd name="adj" fmla="val 178300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4" name="Group 73"/>
              <p:cNvGrpSpPr>
                <a:grpSpLocks/>
              </p:cNvGrpSpPr>
              <p:nvPr/>
            </p:nvGrpSpPr>
            <p:grpSpPr bwMode="auto">
              <a:xfrm>
                <a:off x="2320" y="2676"/>
                <a:ext cx="202" cy="257"/>
                <a:chOff x="2320" y="2676"/>
                <a:chExt cx="202" cy="257"/>
              </a:xfrm>
            </p:grpSpPr>
            <p:sp>
              <p:nvSpPr>
                <p:cNvPr id="2724938" name="Freeform 74"/>
                <p:cNvSpPr>
                  <a:spLocks/>
                </p:cNvSpPr>
                <p:nvPr/>
              </p:nvSpPr>
              <p:spPr bwMode="auto">
                <a:xfrm>
                  <a:off x="2450" y="2795"/>
                  <a:ext cx="61" cy="138"/>
                </a:xfrm>
                <a:custGeom>
                  <a:avLst/>
                  <a:gdLst/>
                  <a:ahLst/>
                  <a:cxnLst>
                    <a:cxn ang="0">
                      <a:pos x="44" y="0"/>
                    </a:cxn>
                    <a:cxn ang="0">
                      <a:pos x="60" y="0"/>
                    </a:cxn>
                    <a:cxn ang="0">
                      <a:pos x="16" y="137"/>
                    </a:cxn>
                    <a:cxn ang="0">
                      <a:pos x="0" y="137"/>
                    </a:cxn>
                    <a:cxn ang="0">
                      <a:pos x="44" y="0"/>
                    </a:cxn>
                  </a:cxnLst>
                  <a:rect l="0" t="0" r="r" b="b"/>
                  <a:pathLst>
                    <a:path w="61" h="138">
                      <a:moveTo>
                        <a:pt x="44" y="0"/>
                      </a:moveTo>
                      <a:lnTo>
                        <a:pt x="60" y="0"/>
                      </a:lnTo>
                      <a:lnTo>
                        <a:pt x="16" y="137"/>
                      </a:lnTo>
                      <a:lnTo>
                        <a:pt x="0" y="137"/>
                      </a:lnTo>
                      <a:lnTo>
                        <a:pt x="44" y="0"/>
                      </a:lnTo>
                    </a:path>
                  </a:pathLst>
                </a:custGeom>
                <a:solidFill>
                  <a:srgbClr val="F39FD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39" name="Rectangle 75"/>
                <p:cNvSpPr>
                  <a:spLocks noChangeArrowheads="1"/>
                </p:cNvSpPr>
                <p:nvPr/>
              </p:nvSpPr>
              <p:spPr bwMode="auto">
                <a:xfrm>
                  <a:off x="2445" y="2795"/>
                  <a:ext cx="77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40" name="Rectangle 76"/>
                <p:cNvSpPr>
                  <a:spLocks noChangeArrowheads="1"/>
                </p:cNvSpPr>
                <p:nvPr/>
              </p:nvSpPr>
              <p:spPr bwMode="auto">
                <a:xfrm>
                  <a:off x="2453" y="2851"/>
                  <a:ext cx="57" cy="13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41" name="Rectangle 77"/>
                <p:cNvSpPr>
                  <a:spLocks noChangeArrowheads="1"/>
                </p:cNvSpPr>
                <p:nvPr/>
              </p:nvSpPr>
              <p:spPr bwMode="auto">
                <a:xfrm>
                  <a:off x="2322" y="2851"/>
                  <a:ext cx="73" cy="9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42" name="Oval 78"/>
                <p:cNvSpPr>
                  <a:spLocks noChangeArrowheads="1"/>
                </p:cNvSpPr>
                <p:nvPr/>
              </p:nvSpPr>
              <p:spPr bwMode="auto">
                <a:xfrm>
                  <a:off x="2380" y="2676"/>
                  <a:ext cx="22" cy="25"/>
                </a:xfrm>
                <a:prstGeom prst="ellipse">
                  <a:avLst/>
                </a:prstGeom>
                <a:solidFill>
                  <a:srgbClr val="F39FD1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43" name="Freeform 79"/>
                <p:cNvSpPr>
                  <a:spLocks/>
                </p:cNvSpPr>
                <p:nvPr/>
              </p:nvSpPr>
              <p:spPr bwMode="auto">
                <a:xfrm>
                  <a:off x="2320" y="2720"/>
                  <a:ext cx="140" cy="213"/>
                </a:xfrm>
                <a:custGeom>
                  <a:avLst/>
                  <a:gdLst/>
                  <a:ahLst/>
                  <a:cxnLst>
                    <a:cxn ang="0">
                      <a:pos x="1" y="98"/>
                    </a:cxn>
                    <a:cxn ang="0">
                      <a:pos x="1" y="101"/>
                    </a:cxn>
                    <a:cxn ang="0">
                      <a:pos x="0" y="104"/>
                    </a:cxn>
                    <a:cxn ang="0">
                      <a:pos x="0" y="108"/>
                    </a:cxn>
                    <a:cxn ang="0">
                      <a:pos x="1" y="111"/>
                    </a:cxn>
                    <a:cxn ang="0">
                      <a:pos x="3" y="114"/>
                    </a:cxn>
                    <a:cxn ang="0">
                      <a:pos x="6" y="117"/>
                    </a:cxn>
                    <a:cxn ang="0">
                      <a:pos x="9" y="119"/>
                    </a:cxn>
                    <a:cxn ang="0">
                      <a:pos x="11" y="119"/>
                    </a:cxn>
                    <a:cxn ang="0">
                      <a:pos x="15" y="119"/>
                    </a:cxn>
                    <a:cxn ang="0">
                      <a:pos x="91" y="212"/>
                    </a:cxn>
                    <a:cxn ang="0">
                      <a:pos x="115" y="102"/>
                    </a:cxn>
                    <a:cxn ang="0">
                      <a:pos x="114" y="99"/>
                    </a:cxn>
                    <a:cxn ang="0">
                      <a:pos x="113" y="98"/>
                    </a:cxn>
                    <a:cxn ang="0">
                      <a:pos x="111" y="96"/>
                    </a:cxn>
                    <a:cxn ang="0">
                      <a:pos x="109" y="94"/>
                    </a:cxn>
                    <a:cxn ang="0">
                      <a:pos x="107" y="93"/>
                    </a:cxn>
                    <a:cxn ang="0">
                      <a:pos x="104" y="93"/>
                    </a:cxn>
                    <a:cxn ang="0">
                      <a:pos x="101" y="93"/>
                    </a:cxn>
                    <a:cxn ang="0">
                      <a:pos x="99" y="93"/>
                    </a:cxn>
                    <a:cxn ang="0">
                      <a:pos x="67" y="54"/>
                    </a:cxn>
                    <a:cxn ang="0">
                      <a:pos x="129" y="67"/>
                    </a:cxn>
                    <a:cxn ang="0">
                      <a:pos x="132" y="66"/>
                    </a:cxn>
                    <a:cxn ang="0">
                      <a:pos x="133" y="66"/>
                    </a:cxn>
                    <a:cxn ang="0">
                      <a:pos x="136" y="64"/>
                    </a:cxn>
                    <a:cxn ang="0">
                      <a:pos x="138" y="62"/>
                    </a:cxn>
                    <a:cxn ang="0">
                      <a:pos x="138" y="59"/>
                    </a:cxn>
                    <a:cxn ang="0">
                      <a:pos x="139" y="56"/>
                    </a:cxn>
                    <a:cxn ang="0">
                      <a:pos x="138" y="53"/>
                    </a:cxn>
                    <a:cxn ang="0">
                      <a:pos x="137" y="51"/>
                    </a:cxn>
                    <a:cxn ang="0">
                      <a:pos x="135" y="49"/>
                    </a:cxn>
                    <a:cxn ang="0">
                      <a:pos x="133" y="47"/>
                    </a:cxn>
                    <a:cxn ang="0">
                      <a:pos x="130" y="46"/>
                    </a:cxn>
                    <a:cxn ang="0">
                      <a:pos x="88" y="46"/>
                    </a:cxn>
                    <a:cxn ang="0">
                      <a:pos x="81" y="30"/>
                    </a:cxn>
                    <a:cxn ang="0">
                      <a:pos x="81" y="26"/>
                    </a:cxn>
                    <a:cxn ang="0">
                      <a:pos x="82" y="22"/>
                    </a:cxn>
                    <a:cxn ang="0">
                      <a:pos x="82" y="18"/>
                    </a:cxn>
                    <a:cxn ang="0">
                      <a:pos x="81" y="14"/>
                    </a:cxn>
                    <a:cxn ang="0">
                      <a:pos x="79" y="11"/>
                    </a:cxn>
                    <a:cxn ang="0">
                      <a:pos x="77" y="8"/>
                    </a:cxn>
                    <a:cxn ang="0">
                      <a:pos x="74" y="5"/>
                    </a:cxn>
                    <a:cxn ang="0">
                      <a:pos x="71" y="3"/>
                    </a:cxn>
                    <a:cxn ang="0">
                      <a:pos x="67" y="1"/>
                    </a:cxn>
                    <a:cxn ang="0">
                      <a:pos x="63" y="0"/>
                    </a:cxn>
                    <a:cxn ang="0">
                      <a:pos x="58" y="0"/>
                    </a:cxn>
                    <a:cxn ang="0">
                      <a:pos x="54" y="1"/>
                    </a:cxn>
                    <a:cxn ang="0">
                      <a:pos x="50" y="2"/>
                    </a:cxn>
                    <a:cxn ang="0">
                      <a:pos x="45" y="4"/>
                    </a:cxn>
                    <a:cxn ang="0">
                      <a:pos x="42" y="8"/>
                    </a:cxn>
                    <a:cxn ang="0">
                      <a:pos x="40" y="12"/>
                    </a:cxn>
                    <a:cxn ang="0">
                      <a:pos x="38" y="16"/>
                    </a:cxn>
                  </a:cxnLst>
                  <a:rect l="0" t="0" r="r" b="b"/>
                  <a:pathLst>
                    <a:path w="140" h="213">
                      <a:moveTo>
                        <a:pt x="38" y="16"/>
                      </a:move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1" y="101"/>
                      </a:lnTo>
                      <a:lnTo>
                        <a:pt x="0" y="102"/>
                      </a:lnTo>
                      <a:lnTo>
                        <a:pt x="0" y="104"/>
                      </a:lnTo>
                      <a:lnTo>
                        <a:pt x="0" y="106"/>
                      </a:lnTo>
                      <a:lnTo>
                        <a:pt x="0" y="108"/>
                      </a:lnTo>
                      <a:lnTo>
                        <a:pt x="1" y="109"/>
                      </a:lnTo>
                      <a:lnTo>
                        <a:pt x="1" y="111"/>
                      </a:lnTo>
                      <a:lnTo>
                        <a:pt x="2" y="113"/>
                      </a:lnTo>
                      <a:lnTo>
                        <a:pt x="3" y="114"/>
                      </a:lnTo>
                      <a:lnTo>
                        <a:pt x="4" y="116"/>
                      </a:lnTo>
                      <a:lnTo>
                        <a:pt x="6" y="117"/>
                      </a:lnTo>
                      <a:lnTo>
                        <a:pt x="7" y="118"/>
                      </a:lnTo>
                      <a:lnTo>
                        <a:pt x="9" y="119"/>
                      </a:lnTo>
                      <a:lnTo>
                        <a:pt x="10" y="119"/>
                      </a:lnTo>
                      <a:lnTo>
                        <a:pt x="11" y="119"/>
                      </a:lnTo>
                      <a:lnTo>
                        <a:pt x="13" y="119"/>
                      </a:lnTo>
                      <a:lnTo>
                        <a:pt x="15" y="119"/>
                      </a:lnTo>
                      <a:lnTo>
                        <a:pt x="91" y="119"/>
                      </a:lnTo>
                      <a:lnTo>
                        <a:pt x="91" y="212"/>
                      </a:lnTo>
                      <a:lnTo>
                        <a:pt x="115" y="212"/>
                      </a:lnTo>
                      <a:lnTo>
                        <a:pt x="115" y="102"/>
                      </a:lnTo>
                      <a:lnTo>
                        <a:pt x="115" y="101"/>
                      </a:lnTo>
                      <a:lnTo>
                        <a:pt x="114" y="99"/>
                      </a:lnTo>
                      <a:lnTo>
                        <a:pt x="114" y="98"/>
                      </a:lnTo>
                      <a:lnTo>
                        <a:pt x="113" y="98"/>
                      </a:lnTo>
                      <a:lnTo>
                        <a:pt x="112" y="97"/>
                      </a:lnTo>
                      <a:lnTo>
                        <a:pt x="111" y="96"/>
                      </a:lnTo>
                      <a:lnTo>
                        <a:pt x="110" y="95"/>
                      </a:lnTo>
                      <a:lnTo>
                        <a:pt x="109" y="94"/>
                      </a:lnTo>
                      <a:lnTo>
                        <a:pt x="108" y="94"/>
                      </a:lnTo>
                      <a:lnTo>
                        <a:pt x="107" y="93"/>
                      </a:lnTo>
                      <a:lnTo>
                        <a:pt x="105" y="93"/>
                      </a:lnTo>
                      <a:lnTo>
                        <a:pt x="104" y="93"/>
                      </a:lnTo>
                      <a:lnTo>
                        <a:pt x="102" y="93"/>
                      </a:lnTo>
                      <a:lnTo>
                        <a:pt x="101" y="93"/>
                      </a:lnTo>
                      <a:lnTo>
                        <a:pt x="100" y="93"/>
                      </a:lnTo>
                      <a:lnTo>
                        <a:pt x="99" y="93"/>
                      </a:lnTo>
                      <a:lnTo>
                        <a:pt x="55" y="90"/>
                      </a:lnTo>
                      <a:lnTo>
                        <a:pt x="67" y="54"/>
                      </a:lnTo>
                      <a:lnTo>
                        <a:pt x="76" y="67"/>
                      </a:lnTo>
                      <a:lnTo>
                        <a:pt x="129" y="67"/>
                      </a:lnTo>
                      <a:lnTo>
                        <a:pt x="130" y="66"/>
                      </a:lnTo>
                      <a:lnTo>
                        <a:pt x="132" y="66"/>
                      </a:lnTo>
                      <a:lnTo>
                        <a:pt x="133" y="66"/>
                      </a:lnTo>
                      <a:lnTo>
                        <a:pt x="133" y="66"/>
                      </a:lnTo>
                      <a:lnTo>
                        <a:pt x="135" y="64"/>
                      </a:lnTo>
                      <a:lnTo>
                        <a:pt x="136" y="64"/>
                      </a:lnTo>
                      <a:lnTo>
                        <a:pt x="137" y="63"/>
                      </a:lnTo>
                      <a:lnTo>
                        <a:pt x="138" y="62"/>
                      </a:lnTo>
                      <a:lnTo>
                        <a:pt x="138" y="61"/>
                      </a:lnTo>
                      <a:lnTo>
                        <a:pt x="138" y="59"/>
                      </a:lnTo>
                      <a:lnTo>
                        <a:pt x="139" y="58"/>
                      </a:lnTo>
                      <a:lnTo>
                        <a:pt x="139" y="56"/>
                      </a:lnTo>
                      <a:lnTo>
                        <a:pt x="139" y="54"/>
                      </a:lnTo>
                      <a:lnTo>
                        <a:pt x="138" y="53"/>
                      </a:lnTo>
                      <a:lnTo>
                        <a:pt x="138" y="52"/>
                      </a:lnTo>
                      <a:lnTo>
                        <a:pt x="137" y="51"/>
                      </a:lnTo>
                      <a:lnTo>
                        <a:pt x="136" y="49"/>
                      </a:lnTo>
                      <a:lnTo>
                        <a:pt x="135" y="49"/>
                      </a:lnTo>
                      <a:lnTo>
                        <a:pt x="134" y="48"/>
                      </a:lnTo>
                      <a:lnTo>
                        <a:pt x="133" y="47"/>
                      </a:lnTo>
                      <a:lnTo>
                        <a:pt x="132" y="46"/>
                      </a:lnTo>
                      <a:lnTo>
                        <a:pt x="130" y="46"/>
                      </a:lnTo>
                      <a:lnTo>
                        <a:pt x="129" y="46"/>
                      </a:lnTo>
                      <a:lnTo>
                        <a:pt x="88" y="46"/>
                      </a:lnTo>
                      <a:lnTo>
                        <a:pt x="79" y="31"/>
                      </a:lnTo>
                      <a:lnTo>
                        <a:pt x="81" y="30"/>
                      </a:lnTo>
                      <a:lnTo>
                        <a:pt x="81" y="28"/>
                      </a:lnTo>
                      <a:lnTo>
                        <a:pt x="81" y="26"/>
                      </a:lnTo>
                      <a:lnTo>
                        <a:pt x="82" y="24"/>
                      </a:lnTo>
                      <a:lnTo>
                        <a:pt x="82" y="22"/>
                      </a:lnTo>
                      <a:lnTo>
                        <a:pt x="82" y="20"/>
                      </a:lnTo>
                      <a:lnTo>
                        <a:pt x="82" y="18"/>
                      </a:lnTo>
                      <a:lnTo>
                        <a:pt x="81" y="16"/>
                      </a:lnTo>
                      <a:lnTo>
                        <a:pt x="81" y="14"/>
                      </a:lnTo>
                      <a:lnTo>
                        <a:pt x="80" y="13"/>
                      </a:lnTo>
                      <a:lnTo>
                        <a:pt x="79" y="11"/>
                      </a:lnTo>
                      <a:lnTo>
                        <a:pt x="78" y="9"/>
                      </a:lnTo>
                      <a:lnTo>
                        <a:pt x="77" y="8"/>
                      </a:lnTo>
                      <a:lnTo>
                        <a:pt x="76" y="6"/>
                      </a:lnTo>
                      <a:lnTo>
                        <a:pt x="74" y="5"/>
                      </a:lnTo>
                      <a:lnTo>
                        <a:pt x="73" y="4"/>
                      </a:lnTo>
                      <a:lnTo>
                        <a:pt x="71" y="3"/>
                      </a:lnTo>
                      <a:lnTo>
                        <a:pt x="69" y="2"/>
                      </a:lnTo>
                      <a:lnTo>
                        <a:pt x="67" y="1"/>
                      </a:lnTo>
                      <a:lnTo>
                        <a:pt x="65" y="1"/>
                      </a:lnTo>
                      <a:lnTo>
                        <a:pt x="63" y="0"/>
                      </a:lnTo>
                      <a:lnTo>
                        <a:pt x="61" y="0"/>
                      </a:lnTo>
                      <a:lnTo>
                        <a:pt x="58" y="0"/>
                      </a:lnTo>
                      <a:lnTo>
                        <a:pt x="56" y="0"/>
                      </a:lnTo>
                      <a:lnTo>
                        <a:pt x="54" y="1"/>
                      </a:lnTo>
                      <a:lnTo>
                        <a:pt x="52" y="1"/>
                      </a:lnTo>
                      <a:lnTo>
                        <a:pt x="50" y="2"/>
                      </a:lnTo>
                      <a:lnTo>
                        <a:pt x="48" y="3"/>
                      </a:lnTo>
                      <a:lnTo>
                        <a:pt x="45" y="4"/>
                      </a:lnTo>
                      <a:lnTo>
                        <a:pt x="44" y="6"/>
                      </a:lnTo>
                      <a:lnTo>
                        <a:pt x="42" y="8"/>
                      </a:lnTo>
                      <a:lnTo>
                        <a:pt x="41" y="9"/>
                      </a:lnTo>
                      <a:lnTo>
                        <a:pt x="40" y="12"/>
                      </a:lnTo>
                      <a:lnTo>
                        <a:pt x="38" y="14"/>
                      </a:lnTo>
                      <a:lnTo>
                        <a:pt x="38" y="16"/>
                      </a:lnTo>
                    </a:path>
                  </a:pathLst>
                </a:custGeom>
                <a:solidFill>
                  <a:srgbClr val="F39FD1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24944" name="Freeform 80"/>
              <p:cNvSpPr>
                <a:spLocks/>
              </p:cNvSpPr>
              <p:nvPr/>
            </p:nvSpPr>
            <p:spPr bwMode="auto">
              <a:xfrm>
                <a:off x="2560" y="2634"/>
                <a:ext cx="202" cy="293"/>
              </a:xfrm>
              <a:custGeom>
                <a:avLst/>
                <a:gdLst/>
                <a:ahLst/>
                <a:cxnLst>
                  <a:cxn ang="0">
                    <a:pos x="201" y="264"/>
                  </a:cxn>
                  <a:cxn ang="0">
                    <a:pos x="186" y="264"/>
                  </a:cxn>
                  <a:cxn ang="0">
                    <a:pos x="159" y="230"/>
                  </a:cxn>
                  <a:cxn ang="0">
                    <a:pos x="123" y="170"/>
                  </a:cxn>
                  <a:cxn ang="0">
                    <a:pos x="113" y="142"/>
                  </a:cxn>
                  <a:cxn ang="0">
                    <a:pos x="115" y="123"/>
                  </a:cxn>
                  <a:cxn ang="0">
                    <a:pos x="124" y="120"/>
                  </a:cxn>
                  <a:cxn ang="0">
                    <a:pos x="138" y="130"/>
                  </a:cxn>
                  <a:cxn ang="0">
                    <a:pos x="157" y="141"/>
                  </a:cxn>
                  <a:cxn ang="0">
                    <a:pos x="166" y="141"/>
                  </a:cxn>
                  <a:cxn ang="0">
                    <a:pos x="167" y="135"/>
                  </a:cxn>
                  <a:cxn ang="0">
                    <a:pos x="158" y="123"/>
                  </a:cxn>
                  <a:cxn ang="0">
                    <a:pos x="137" y="108"/>
                  </a:cxn>
                  <a:cxn ang="0">
                    <a:pos x="128" y="87"/>
                  </a:cxn>
                  <a:cxn ang="0">
                    <a:pos x="124" y="69"/>
                  </a:cxn>
                  <a:cxn ang="0">
                    <a:pos x="114" y="57"/>
                  </a:cxn>
                  <a:cxn ang="0">
                    <a:pos x="110" y="48"/>
                  </a:cxn>
                  <a:cxn ang="0">
                    <a:pos x="115" y="37"/>
                  </a:cxn>
                  <a:cxn ang="0">
                    <a:pos x="120" y="24"/>
                  </a:cxn>
                  <a:cxn ang="0">
                    <a:pos x="116" y="9"/>
                  </a:cxn>
                  <a:cxn ang="0">
                    <a:pos x="106" y="1"/>
                  </a:cxn>
                  <a:cxn ang="0">
                    <a:pos x="91" y="3"/>
                  </a:cxn>
                  <a:cxn ang="0">
                    <a:pos x="85" y="13"/>
                  </a:cxn>
                  <a:cxn ang="0">
                    <a:pos x="85" y="23"/>
                  </a:cxn>
                  <a:cxn ang="0">
                    <a:pos x="88" y="35"/>
                  </a:cxn>
                  <a:cxn ang="0">
                    <a:pos x="88" y="47"/>
                  </a:cxn>
                  <a:cxn ang="0">
                    <a:pos x="78" y="57"/>
                  </a:cxn>
                  <a:cxn ang="0">
                    <a:pos x="66" y="64"/>
                  </a:cxn>
                  <a:cxn ang="0">
                    <a:pos x="56" y="76"/>
                  </a:cxn>
                  <a:cxn ang="0">
                    <a:pos x="47" y="99"/>
                  </a:cxn>
                  <a:cxn ang="0">
                    <a:pos x="42" y="122"/>
                  </a:cxn>
                  <a:cxn ang="0">
                    <a:pos x="40" y="146"/>
                  </a:cxn>
                  <a:cxn ang="0">
                    <a:pos x="42" y="159"/>
                  </a:cxn>
                  <a:cxn ang="0">
                    <a:pos x="49" y="162"/>
                  </a:cxn>
                  <a:cxn ang="0">
                    <a:pos x="53" y="159"/>
                  </a:cxn>
                  <a:cxn ang="0">
                    <a:pos x="53" y="133"/>
                  </a:cxn>
                  <a:cxn ang="0">
                    <a:pos x="56" y="117"/>
                  </a:cxn>
                  <a:cxn ang="0">
                    <a:pos x="64" y="110"/>
                  </a:cxn>
                  <a:cxn ang="0">
                    <a:pos x="71" y="115"/>
                  </a:cxn>
                  <a:cxn ang="0">
                    <a:pos x="68" y="141"/>
                  </a:cxn>
                  <a:cxn ang="0">
                    <a:pos x="62" y="167"/>
                  </a:cxn>
                  <a:cxn ang="0">
                    <a:pos x="53" y="198"/>
                  </a:cxn>
                  <a:cxn ang="0">
                    <a:pos x="33" y="227"/>
                  </a:cxn>
                  <a:cxn ang="0">
                    <a:pos x="8" y="257"/>
                  </a:cxn>
                  <a:cxn ang="0">
                    <a:pos x="0" y="273"/>
                  </a:cxn>
                  <a:cxn ang="0">
                    <a:pos x="19" y="292"/>
                  </a:cxn>
                  <a:cxn ang="0">
                    <a:pos x="33" y="289"/>
                  </a:cxn>
                  <a:cxn ang="0">
                    <a:pos x="23" y="277"/>
                  </a:cxn>
                  <a:cxn ang="0">
                    <a:pos x="30" y="261"/>
                  </a:cxn>
                  <a:cxn ang="0">
                    <a:pos x="62" y="224"/>
                  </a:cxn>
                  <a:cxn ang="0">
                    <a:pos x="85" y="198"/>
                  </a:cxn>
                  <a:cxn ang="0">
                    <a:pos x="96" y="191"/>
                  </a:cxn>
                  <a:cxn ang="0">
                    <a:pos x="110" y="200"/>
                  </a:cxn>
                  <a:cxn ang="0">
                    <a:pos x="143" y="244"/>
                  </a:cxn>
                  <a:cxn ang="0">
                    <a:pos x="169" y="282"/>
                  </a:cxn>
                  <a:cxn ang="0">
                    <a:pos x="180" y="284"/>
                  </a:cxn>
                  <a:cxn ang="0">
                    <a:pos x="193" y="274"/>
                  </a:cxn>
                </a:cxnLst>
                <a:rect l="0" t="0" r="r" b="b"/>
                <a:pathLst>
                  <a:path w="202" h="293">
                    <a:moveTo>
                      <a:pt x="200" y="269"/>
                    </a:moveTo>
                    <a:lnTo>
                      <a:pt x="201" y="264"/>
                    </a:lnTo>
                    <a:lnTo>
                      <a:pt x="193" y="266"/>
                    </a:lnTo>
                    <a:lnTo>
                      <a:pt x="186" y="264"/>
                    </a:lnTo>
                    <a:lnTo>
                      <a:pt x="176" y="257"/>
                    </a:lnTo>
                    <a:lnTo>
                      <a:pt x="159" y="230"/>
                    </a:lnTo>
                    <a:lnTo>
                      <a:pt x="135" y="191"/>
                    </a:lnTo>
                    <a:lnTo>
                      <a:pt x="123" y="170"/>
                    </a:lnTo>
                    <a:lnTo>
                      <a:pt x="114" y="152"/>
                    </a:lnTo>
                    <a:lnTo>
                      <a:pt x="113" y="142"/>
                    </a:lnTo>
                    <a:lnTo>
                      <a:pt x="113" y="131"/>
                    </a:lnTo>
                    <a:lnTo>
                      <a:pt x="115" y="123"/>
                    </a:lnTo>
                    <a:lnTo>
                      <a:pt x="120" y="120"/>
                    </a:lnTo>
                    <a:lnTo>
                      <a:pt x="124" y="120"/>
                    </a:lnTo>
                    <a:lnTo>
                      <a:pt x="129" y="122"/>
                    </a:lnTo>
                    <a:lnTo>
                      <a:pt x="138" y="130"/>
                    </a:lnTo>
                    <a:lnTo>
                      <a:pt x="149" y="137"/>
                    </a:lnTo>
                    <a:lnTo>
                      <a:pt x="157" y="141"/>
                    </a:lnTo>
                    <a:lnTo>
                      <a:pt x="162" y="142"/>
                    </a:lnTo>
                    <a:lnTo>
                      <a:pt x="166" y="141"/>
                    </a:lnTo>
                    <a:lnTo>
                      <a:pt x="168" y="137"/>
                    </a:lnTo>
                    <a:lnTo>
                      <a:pt x="167" y="135"/>
                    </a:lnTo>
                    <a:lnTo>
                      <a:pt x="166" y="131"/>
                    </a:lnTo>
                    <a:lnTo>
                      <a:pt x="158" y="123"/>
                    </a:lnTo>
                    <a:lnTo>
                      <a:pt x="144" y="115"/>
                    </a:lnTo>
                    <a:lnTo>
                      <a:pt x="137" y="108"/>
                    </a:lnTo>
                    <a:lnTo>
                      <a:pt x="131" y="99"/>
                    </a:lnTo>
                    <a:lnTo>
                      <a:pt x="128" y="87"/>
                    </a:lnTo>
                    <a:lnTo>
                      <a:pt x="126" y="74"/>
                    </a:lnTo>
                    <a:lnTo>
                      <a:pt x="124" y="69"/>
                    </a:lnTo>
                    <a:lnTo>
                      <a:pt x="120" y="63"/>
                    </a:lnTo>
                    <a:lnTo>
                      <a:pt x="114" y="57"/>
                    </a:lnTo>
                    <a:lnTo>
                      <a:pt x="110" y="53"/>
                    </a:lnTo>
                    <a:lnTo>
                      <a:pt x="110" y="48"/>
                    </a:lnTo>
                    <a:lnTo>
                      <a:pt x="113" y="40"/>
                    </a:lnTo>
                    <a:lnTo>
                      <a:pt x="115" y="37"/>
                    </a:lnTo>
                    <a:lnTo>
                      <a:pt x="118" y="31"/>
                    </a:lnTo>
                    <a:lnTo>
                      <a:pt x="120" y="24"/>
                    </a:lnTo>
                    <a:lnTo>
                      <a:pt x="118" y="15"/>
                    </a:lnTo>
                    <a:lnTo>
                      <a:pt x="116" y="9"/>
                    </a:lnTo>
                    <a:lnTo>
                      <a:pt x="113" y="4"/>
                    </a:lnTo>
                    <a:lnTo>
                      <a:pt x="106" y="1"/>
                    </a:lnTo>
                    <a:lnTo>
                      <a:pt x="97" y="0"/>
                    </a:lnTo>
                    <a:lnTo>
                      <a:pt x="91" y="3"/>
                    </a:lnTo>
                    <a:lnTo>
                      <a:pt x="87" y="6"/>
                    </a:lnTo>
                    <a:lnTo>
                      <a:pt x="85" y="13"/>
                    </a:lnTo>
                    <a:lnTo>
                      <a:pt x="83" y="18"/>
                    </a:lnTo>
                    <a:lnTo>
                      <a:pt x="85" y="23"/>
                    </a:lnTo>
                    <a:lnTo>
                      <a:pt x="87" y="30"/>
                    </a:lnTo>
                    <a:lnTo>
                      <a:pt x="88" y="35"/>
                    </a:lnTo>
                    <a:lnTo>
                      <a:pt x="90" y="40"/>
                    </a:lnTo>
                    <a:lnTo>
                      <a:pt x="88" y="47"/>
                    </a:lnTo>
                    <a:lnTo>
                      <a:pt x="85" y="52"/>
                    </a:lnTo>
                    <a:lnTo>
                      <a:pt x="78" y="57"/>
                    </a:lnTo>
                    <a:lnTo>
                      <a:pt x="71" y="60"/>
                    </a:lnTo>
                    <a:lnTo>
                      <a:pt x="66" y="64"/>
                    </a:lnTo>
                    <a:lnTo>
                      <a:pt x="61" y="69"/>
                    </a:lnTo>
                    <a:lnTo>
                      <a:pt x="56" y="76"/>
                    </a:lnTo>
                    <a:lnTo>
                      <a:pt x="51" y="87"/>
                    </a:lnTo>
                    <a:lnTo>
                      <a:pt x="47" y="99"/>
                    </a:lnTo>
                    <a:lnTo>
                      <a:pt x="43" y="110"/>
                    </a:lnTo>
                    <a:lnTo>
                      <a:pt x="42" y="122"/>
                    </a:lnTo>
                    <a:lnTo>
                      <a:pt x="40" y="137"/>
                    </a:lnTo>
                    <a:lnTo>
                      <a:pt x="40" y="146"/>
                    </a:lnTo>
                    <a:lnTo>
                      <a:pt x="40" y="154"/>
                    </a:lnTo>
                    <a:lnTo>
                      <a:pt x="42" y="159"/>
                    </a:lnTo>
                    <a:lnTo>
                      <a:pt x="44" y="161"/>
                    </a:lnTo>
                    <a:lnTo>
                      <a:pt x="49" y="162"/>
                    </a:lnTo>
                    <a:lnTo>
                      <a:pt x="52" y="161"/>
                    </a:lnTo>
                    <a:lnTo>
                      <a:pt x="53" y="159"/>
                    </a:lnTo>
                    <a:lnTo>
                      <a:pt x="53" y="149"/>
                    </a:lnTo>
                    <a:lnTo>
                      <a:pt x="53" y="133"/>
                    </a:lnTo>
                    <a:lnTo>
                      <a:pt x="54" y="123"/>
                    </a:lnTo>
                    <a:lnTo>
                      <a:pt x="56" y="117"/>
                    </a:lnTo>
                    <a:lnTo>
                      <a:pt x="59" y="111"/>
                    </a:lnTo>
                    <a:lnTo>
                      <a:pt x="64" y="110"/>
                    </a:lnTo>
                    <a:lnTo>
                      <a:pt x="70" y="111"/>
                    </a:lnTo>
                    <a:lnTo>
                      <a:pt x="71" y="115"/>
                    </a:lnTo>
                    <a:lnTo>
                      <a:pt x="70" y="126"/>
                    </a:lnTo>
                    <a:lnTo>
                      <a:pt x="68" y="141"/>
                    </a:lnTo>
                    <a:lnTo>
                      <a:pt x="66" y="155"/>
                    </a:lnTo>
                    <a:lnTo>
                      <a:pt x="62" y="167"/>
                    </a:lnTo>
                    <a:lnTo>
                      <a:pt x="58" y="184"/>
                    </a:lnTo>
                    <a:lnTo>
                      <a:pt x="53" y="198"/>
                    </a:lnTo>
                    <a:lnTo>
                      <a:pt x="42" y="215"/>
                    </a:lnTo>
                    <a:lnTo>
                      <a:pt x="33" y="227"/>
                    </a:lnTo>
                    <a:lnTo>
                      <a:pt x="18" y="244"/>
                    </a:lnTo>
                    <a:lnTo>
                      <a:pt x="8" y="257"/>
                    </a:lnTo>
                    <a:lnTo>
                      <a:pt x="0" y="268"/>
                    </a:lnTo>
                    <a:lnTo>
                      <a:pt x="0" y="273"/>
                    </a:lnTo>
                    <a:lnTo>
                      <a:pt x="8" y="282"/>
                    </a:lnTo>
                    <a:lnTo>
                      <a:pt x="19" y="292"/>
                    </a:lnTo>
                    <a:lnTo>
                      <a:pt x="30" y="292"/>
                    </a:lnTo>
                    <a:lnTo>
                      <a:pt x="33" y="289"/>
                    </a:lnTo>
                    <a:lnTo>
                      <a:pt x="28" y="283"/>
                    </a:lnTo>
                    <a:lnTo>
                      <a:pt x="23" y="277"/>
                    </a:lnTo>
                    <a:lnTo>
                      <a:pt x="23" y="272"/>
                    </a:lnTo>
                    <a:lnTo>
                      <a:pt x="30" y="261"/>
                    </a:lnTo>
                    <a:lnTo>
                      <a:pt x="43" y="248"/>
                    </a:lnTo>
                    <a:lnTo>
                      <a:pt x="62" y="224"/>
                    </a:lnTo>
                    <a:lnTo>
                      <a:pt x="78" y="204"/>
                    </a:lnTo>
                    <a:lnTo>
                      <a:pt x="85" y="198"/>
                    </a:lnTo>
                    <a:lnTo>
                      <a:pt x="88" y="193"/>
                    </a:lnTo>
                    <a:lnTo>
                      <a:pt x="96" y="191"/>
                    </a:lnTo>
                    <a:lnTo>
                      <a:pt x="102" y="195"/>
                    </a:lnTo>
                    <a:lnTo>
                      <a:pt x="110" y="200"/>
                    </a:lnTo>
                    <a:lnTo>
                      <a:pt x="125" y="220"/>
                    </a:lnTo>
                    <a:lnTo>
                      <a:pt x="143" y="244"/>
                    </a:lnTo>
                    <a:lnTo>
                      <a:pt x="159" y="268"/>
                    </a:lnTo>
                    <a:lnTo>
                      <a:pt x="169" y="282"/>
                    </a:lnTo>
                    <a:lnTo>
                      <a:pt x="173" y="284"/>
                    </a:lnTo>
                    <a:lnTo>
                      <a:pt x="180" y="284"/>
                    </a:lnTo>
                    <a:lnTo>
                      <a:pt x="186" y="279"/>
                    </a:lnTo>
                    <a:lnTo>
                      <a:pt x="193" y="274"/>
                    </a:lnTo>
                    <a:lnTo>
                      <a:pt x="200" y="269"/>
                    </a:lnTo>
                  </a:path>
                </a:pathLst>
              </a:custGeom>
              <a:solidFill>
                <a:srgbClr val="CECECE"/>
              </a:solidFill>
              <a:ln w="254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5" name="Group 81"/>
              <p:cNvGrpSpPr>
                <a:grpSpLocks/>
              </p:cNvGrpSpPr>
              <p:nvPr/>
            </p:nvGrpSpPr>
            <p:grpSpPr bwMode="auto">
              <a:xfrm>
                <a:off x="1986" y="2635"/>
                <a:ext cx="261" cy="311"/>
                <a:chOff x="1986" y="2635"/>
                <a:chExt cx="261" cy="311"/>
              </a:xfrm>
            </p:grpSpPr>
            <p:grpSp>
              <p:nvGrpSpPr>
                <p:cNvPr id="16" name="Group 82"/>
                <p:cNvGrpSpPr>
                  <a:grpSpLocks/>
                </p:cNvGrpSpPr>
                <p:nvPr/>
              </p:nvGrpSpPr>
              <p:grpSpPr bwMode="auto">
                <a:xfrm>
                  <a:off x="1986" y="2635"/>
                  <a:ext cx="261" cy="311"/>
                  <a:chOff x="1986" y="2635"/>
                  <a:chExt cx="261" cy="311"/>
                </a:xfrm>
              </p:grpSpPr>
              <p:sp>
                <p:nvSpPr>
                  <p:cNvPr id="2724947" name="AutoShape 83"/>
                  <p:cNvSpPr>
                    <a:spLocks noChangeArrowheads="1"/>
                  </p:cNvSpPr>
                  <p:nvPr/>
                </p:nvSpPr>
                <p:spPr bwMode="auto">
                  <a:xfrm>
                    <a:off x="1986" y="2686"/>
                    <a:ext cx="261" cy="260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4948" name="AutoShape 84"/>
                  <p:cNvSpPr>
                    <a:spLocks noChangeArrowheads="1"/>
                  </p:cNvSpPr>
                  <p:nvPr/>
                </p:nvSpPr>
                <p:spPr bwMode="auto">
                  <a:xfrm>
                    <a:off x="2050" y="2635"/>
                    <a:ext cx="197" cy="46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24949" name="Oval 85"/>
                <p:cNvSpPr>
                  <a:spLocks noChangeArrowheads="1"/>
                </p:cNvSpPr>
                <p:nvPr/>
              </p:nvSpPr>
              <p:spPr bwMode="auto">
                <a:xfrm>
                  <a:off x="2069" y="2661"/>
                  <a:ext cx="26" cy="9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50" name="AutoShape 86"/>
                <p:cNvSpPr>
                  <a:spLocks noChangeArrowheads="1"/>
                </p:cNvSpPr>
                <p:nvPr/>
              </p:nvSpPr>
              <p:spPr bwMode="auto">
                <a:xfrm>
                  <a:off x="2019" y="2809"/>
                  <a:ext cx="137" cy="54"/>
                </a:xfrm>
                <a:prstGeom prst="octagon">
                  <a:avLst>
                    <a:gd name="adj" fmla="val 29282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24951" name="Line 87"/>
              <p:cNvSpPr>
                <a:spLocks noChangeShapeType="1"/>
              </p:cNvSpPr>
              <p:nvPr/>
            </p:nvSpPr>
            <p:spPr bwMode="auto">
              <a:xfrm>
                <a:off x="2001" y="1313"/>
                <a:ext cx="2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52" name="Line 88"/>
              <p:cNvSpPr>
                <a:spLocks noChangeShapeType="1"/>
              </p:cNvSpPr>
              <p:nvPr/>
            </p:nvSpPr>
            <p:spPr bwMode="auto">
              <a:xfrm>
                <a:off x="1438" y="1268"/>
                <a:ext cx="252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53" name="Line 89"/>
              <p:cNvSpPr>
                <a:spLocks noChangeShapeType="1"/>
              </p:cNvSpPr>
              <p:nvPr/>
            </p:nvSpPr>
            <p:spPr bwMode="auto">
              <a:xfrm>
                <a:off x="1723" y="1268"/>
                <a:ext cx="252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7" name="Group 90"/>
              <p:cNvGrpSpPr>
                <a:grpSpLocks/>
              </p:cNvGrpSpPr>
              <p:nvPr/>
            </p:nvGrpSpPr>
            <p:grpSpPr bwMode="auto">
              <a:xfrm>
                <a:off x="917" y="1636"/>
                <a:ext cx="975" cy="310"/>
                <a:chOff x="917" y="1636"/>
                <a:chExt cx="975" cy="310"/>
              </a:xfrm>
            </p:grpSpPr>
            <p:grpSp>
              <p:nvGrpSpPr>
                <p:cNvPr id="18" name="Group 91"/>
                <p:cNvGrpSpPr>
                  <a:grpSpLocks/>
                </p:cNvGrpSpPr>
                <p:nvPr/>
              </p:nvGrpSpPr>
              <p:grpSpPr bwMode="auto">
                <a:xfrm>
                  <a:off x="917" y="1636"/>
                  <a:ext cx="206" cy="310"/>
                  <a:chOff x="917" y="1636"/>
                  <a:chExt cx="206" cy="310"/>
                </a:xfrm>
              </p:grpSpPr>
              <p:sp>
                <p:nvSpPr>
                  <p:cNvPr id="2724956" name="AutoShape 92"/>
                  <p:cNvSpPr>
                    <a:spLocks noChangeArrowheads="1"/>
                  </p:cNvSpPr>
                  <p:nvPr/>
                </p:nvSpPr>
                <p:spPr bwMode="auto">
                  <a:xfrm>
                    <a:off x="917" y="1686"/>
                    <a:ext cx="206" cy="260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DC008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4957" name="AutoShape 93"/>
                  <p:cNvSpPr>
                    <a:spLocks noChangeArrowheads="1"/>
                  </p:cNvSpPr>
                  <p:nvPr/>
                </p:nvSpPr>
                <p:spPr bwMode="auto">
                  <a:xfrm>
                    <a:off x="965" y="1636"/>
                    <a:ext cx="158" cy="46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DC008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4958" name="AutoShape 94"/>
                  <p:cNvSpPr>
                    <a:spLocks noChangeArrowheads="1"/>
                  </p:cNvSpPr>
                  <p:nvPr/>
                </p:nvSpPr>
                <p:spPr bwMode="auto">
                  <a:xfrm>
                    <a:off x="956" y="1707"/>
                    <a:ext cx="108" cy="15"/>
                  </a:xfrm>
                  <a:prstGeom prst="parallelogram">
                    <a:avLst>
                      <a:gd name="adj" fmla="val 179967"/>
                    </a:avLst>
                  </a:prstGeom>
                  <a:solidFill>
                    <a:srgbClr val="DC008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9" name="Group 95"/>
                <p:cNvGrpSpPr>
                  <a:grpSpLocks/>
                </p:cNvGrpSpPr>
                <p:nvPr/>
              </p:nvGrpSpPr>
              <p:grpSpPr bwMode="auto">
                <a:xfrm>
                  <a:off x="1435" y="1677"/>
                  <a:ext cx="203" cy="257"/>
                  <a:chOff x="1435" y="1677"/>
                  <a:chExt cx="203" cy="257"/>
                </a:xfrm>
              </p:grpSpPr>
              <p:sp>
                <p:nvSpPr>
                  <p:cNvPr id="2724960" name="Freeform 96"/>
                  <p:cNvSpPr>
                    <a:spLocks/>
                  </p:cNvSpPr>
                  <p:nvPr/>
                </p:nvSpPr>
                <p:spPr bwMode="auto">
                  <a:xfrm>
                    <a:off x="1564" y="1794"/>
                    <a:ext cx="62" cy="140"/>
                  </a:xfrm>
                  <a:custGeom>
                    <a:avLst/>
                    <a:gdLst/>
                    <a:ahLst/>
                    <a:cxnLst>
                      <a:cxn ang="0">
                        <a:pos x="44" y="0"/>
                      </a:cxn>
                      <a:cxn ang="0">
                        <a:pos x="61" y="0"/>
                      </a:cxn>
                      <a:cxn ang="0">
                        <a:pos x="17" y="139"/>
                      </a:cxn>
                      <a:cxn ang="0">
                        <a:pos x="0" y="139"/>
                      </a:cxn>
                      <a:cxn ang="0">
                        <a:pos x="44" y="0"/>
                      </a:cxn>
                    </a:cxnLst>
                    <a:rect l="0" t="0" r="r" b="b"/>
                    <a:pathLst>
                      <a:path w="62" h="140">
                        <a:moveTo>
                          <a:pt x="44" y="0"/>
                        </a:moveTo>
                        <a:lnTo>
                          <a:pt x="61" y="0"/>
                        </a:lnTo>
                        <a:lnTo>
                          <a:pt x="17" y="139"/>
                        </a:lnTo>
                        <a:lnTo>
                          <a:pt x="0" y="139"/>
                        </a:lnTo>
                        <a:lnTo>
                          <a:pt x="44" y="0"/>
                        </a:lnTo>
                      </a:path>
                    </a:pathLst>
                  </a:custGeom>
                  <a:solidFill>
                    <a:srgbClr val="F39FD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4961" name="Rectangle 97"/>
                  <p:cNvSpPr>
                    <a:spLocks noChangeArrowheads="1"/>
                  </p:cNvSpPr>
                  <p:nvPr/>
                </p:nvSpPr>
                <p:spPr bwMode="auto">
                  <a:xfrm>
                    <a:off x="1561" y="1794"/>
                    <a:ext cx="77" cy="12"/>
                  </a:xfrm>
                  <a:prstGeom prst="rect">
                    <a:avLst/>
                  </a:prstGeom>
                  <a:solidFill>
                    <a:srgbClr val="F39FD1"/>
                  </a:solidFill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4962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1567" y="1852"/>
                    <a:ext cx="58" cy="12"/>
                  </a:xfrm>
                  <a:prstGeom prst="rect">
                    <a:avLst/>
                  </a:prstGeom>
                  <a:solidFill>
                    <a:srgbClr val="F39FD1"/>
                  </a:solidFill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4963" name="Rectangle 99"/>
                  <p:cNvSpPr>
                    <a:spLocks noChangeArrowheads="1"/>
                  </p:cNvSpPr>
                  <p:nvPr/>
                </p:nvSpPr>
                <p:spPr bwMode="auto">
                  <a:xfrm>
                    <a:off x="1436" y="1852"/>
                    <a:ext cx="74" cy="7"/>
                  </a:xfrm>
                  <a:prstGeom prst="rect">
                    <a:avLst/>
                  </a:prstGeom>
                  <a:solidFill>
                    <a:srgbClr val="F39FD1"/>
                  </a:solidFill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4964" name="Oval 100"/>
                  <p:cNvSpPr>
                    <a:spLocks noChangeArrowheads="1"/>
                  </p:cNvSpPr>
                  <p:nvPr/>
                </p:nvSpPr>
                <p:spPr bwMode="auto">
                  <a:xfrm>
                    <a:off x="1496" y="1677"/>
                    <a:ext cx="22" cy="25"/>
                  </a:xfrm>
                  <a:prstGeom prst="ellipse">
                    <a:avLst/>
                  </a:prstGeom>
                  <a:solidFill>
                    <a:srgbClr val="F39FD1"/>
                  </a:solidFill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4965" name="Freeform 101"/>
                  <p:cNvSpPr>
                    <a:spLocks/>
                  </p:cNvSpPr>
                  <p:nvPr/>
                </p:nvSpPr>
                <p:spPr bwMode="auto">
                  <a:xfrm>
                    <a:off x="1435" y="1721"/>
                    <a:ext cx="139" cy="213"/>
                  </a:xfrm>
                  <a:custGeom>
                    <a:avLst/>
                    <a:gdLst/>
                    <a:ahLst/>
                    <a:cxnLst>
                      <a:cxn ang="0">
                        <a:pos x="1" y="98"/>
                      </a:cxn>
                      <a:cxn ang="0">
                        <a:pos x="1" y="101"/>
                      </a:cxn>
                      <a:cxn ang="0">
                        <a:pos x="0" y="104"/>
                      </a:cxn>
                      <a:cxn ang="0">
                        <a:pos x="0" y="108"/>
                      </a:cxn>
                      <a:cxn ang="0">
                        <a:pos x="1" y="111"/>
                      </a:cxn>
                      <a:cxn ang="0">
                        <a:pos x="3" y="114"/>
                      </a:cxn>
                      <a:cxn ang="0">
                        <a:pos x="6" y="117"/>
                      </a:cxn>
                      <a:cxn ang="0">
                        <a:pos x="9" y="119"/>
                      </a:cxn>
                      <a:cxn ang="0">
                        <a:pos x="11" y="119"/>
                      </a:cxn>
                      <a:cxn ang="0">
                        <a:pos x="15" y="119"/>
                      </a:cxn>
                      <a:cxn ang="0">
                        <a:pos x="90" y="212"/>
                      </a:cxn>
                      <a:cxn ang="0">
                        <a:pos x="114" y="102"/>
                      </a:cxn>
                      <a:cxn ang="0">
                        <a:pos x="113" y="99"/>
                      </a:cxn>
                      <a:cxn ang="0">
                        <a:pos x="112" y="98"/>
                      </a:cxn>
                      <a:cxn ang="0">
                        <a:pos x="110" y="96"/>
                      </a:cxn>
                      <a:cxn ang="0">
                        <a:pos x="108" y="94"/>
                      </a:cxn>
                      <a:cxn ang="0">
                        <a:pos x="106" y="93"/>
                      </a:cxn>
                      <a:cxn ang="0">
                        <a:pos x="103" y="93"/>
                      </a:cxn>
                      <a:cxn ang="0">
                        <a:pos x="100" y="93"/>
                      </a:cxn>
                      <a:cxn ang="0">
                        <a:pos x="98" y="93"/>
                      </a:cxn>
                      <a:cxn ang="0">
                        <a:pos x="67" y="54"/>
                      </a:cxn>
                      <a:cxn ang="0">
                        <a:pos x="128" y="67"/>
                      </a:cxn>
                      <a:cxn ang="0">
                        <a:pos x="131" y="66"/>
                      </a:cxn>
                      <a:cxn ang="0">
                        <a:pos x="132" y="66"/>
                      </a:cxn>
                      <a:cxn ang="0">
                        <a:pos x="135" y="64"/>
                      </a:cxn>
                      <a:cxn ang="0">
                        <a:pos x="137" y="62"/>
                      </a:cxn>
                      <a:cxn ang="0">
                        <a:pos x="137" y="59"/>
                      </a:cxn>
                      <a:cxn ang="0">
                        <a:pos x="138" y="56"/>
                      </a:cxn>
                      <a:cxn ang="0">
                        <a:pos x="137" y="53"/>
                      </a:cxn>
                      <a:cxn ang="0">
                        <a:pos x="136" y="51"/>
                      </a:cxn>
                      <a:cxn ang="0">
                        <a:pos x="134" y="49"/>
                      </a:cxn>
                      <a:cxn ang="0">
                        <a:pos x="132" y="47"/>
                      </a:cxn>
                      <a:cxn ang="0">
                        <a:pos x="129" y="46"/>
                      </a:cxn>
                      <a:cxn ang="0">
                        <a:pos x="87" y="46"/>
                      </a:cxn>
                      <a:cxn ang="0">
                        <a:pos x="80" y="30"/>
                      </a:cxn>
                      <a:cxn ang="0">
                        <a:pos x="81" y="26"/>
                      </a:cxn>
                      <a:cxn ang="0">
                        <a:pos x="81" y="22"/>
                      </a:cxn>
                      <a:cxn ang="0">
                        <a:pos x="81" y="18"/>
                      </a:cxn>
                      <a:cxn ang="0">
                        <a:pos x="80" y="14"/>
                      </a:cxn>
                      <a:cxn ang="0">
                        <a:pos x="79" y="11"/>
                      </a:cxn>
                      <a:cxn ang="0">
                        <a:pos x="76" y="8"/>
                      </a:cxn>
                      <a:cxn ang="0">
                        <a:pos x="73" y="5"/>
                      </a:cxn>
                      <a:cxn ang="0">
                        <a:pos x="70" y="3"/>
                      </a:cxn>
                      <a:cxn ang="0">
                        <a:pos x="67" y="1"/>
                      </a:cxn>
                      <a:cxn ang="0">
                        <a:pos x="62" y="0"/>
                      </a:cxn>
                      <a:cxn ang="0">
                        <a:pos x="58" y="0"/>
                      </a:cxn>
                      <a:cxn ang="0">
                        <a:pos x="54" y="1"/>
                      </a:cxn>
                      <a:cxn ang="0">
                        <a:pos x="49" y="2"/>
                      </a:cxn>
                      <a:cxn ang="0">
                        <a:pos x="45" y="4"/>
                      </a:cxn>
                      <a:cxn ang="0">
                        <a:pos x="42" y="8"/>
                      </a:cxn>
                      <a:cxn ang="0">
                        <a:pos x="39" y="12"/>
                      </a:cxn>
                      <a:cxn ang="0">
                        <a:pos x="38" y="16"/>
                      </a:cxn>
                    </a:cxnLst>
                    <a:rect l="0" t="0" r="r" b="b"/>
                    <a:pathLst>
                      <a:path w="139" h="213">
                        <a:moveTo>
                          <a:pt x="38" y="16"/>
                        </a:moveTo>
                        <a:lnTo>
                          <a:pt x="1" y="98"/>
                        </a:lnTo>
                        <a:lnTo>
                          <a:pt x="1" y="99"/>
                        </a:lnTo>
                        <a:lnTo>
                          <a:pt x="1" y="101"/>
                        </a:lnTo>
                        <a:lnTo>
                          <a:pt x="0" y="102"/>
                        </a:lnTo>
                        <a:lnTo>
                          <a:pt x="0" y="104"/>
                        </a:lnTo>
                        <a:lnTo>
                          <a:pt x="0" y="106"/>
                        </a:lnTo>
                        <a:lnTo>
                          <a:pt x="0" y="108"/>
                        </a:lnTo>
                        <a:lnTo>
                          <a:pt x="1" y="109"/>
                        </a:lnTo>
                        <a:lnTo>
                          <a:pt x="1" y="111"/>
                        </a:lnTo>
                        <a:lnTo>
                          <a:pt x="2" y="113"/>
                        </a:lnTo>
                        <a:lnTo>
                          <a:pt x="3" y="114"/>
                        </a:lnTo>
                        <a:lnTo>
                          <a:pt x="4" y="116"/>
                        </a:lnTo>
                        <a:lnTo>
                          <a:pt x="6" y="117"/>
                        </a:lnTo>
                        <a:lnTo>
                          <a:pt x="7" y="118"/>
                        </a:lnTo>
                        <a:lnTo>
                          <a:pt x="9" y="119"/>
                        </a:lnTo>
                        <a:lnTo>
                          <a:pt x="10" y="119"/>
                        </a:lnTo>
                        <a:lnTo>
                          <a:pt x="11" y="119"/>
                        </a:lnTo>
                        <a:lnTo>
                          <a:pt x="13" y="119"/>
                        </a:lnTo>
                        <a:lnTo>
                          <a:pt x="15" y="119"/>
                        </a:lnTo>
                        <a:lnTo>
                          <a:pt x="90" y="119"/>
                        </a:lnTo>
                        <a:lnTo>
                          <a:pt x="90" y="212"/>
                        </a:lnTo>
                        <a:lnTo>
                          <a:pt x="114" y="212"/>
                        </a:lnTo>
                        <a:lnTo>
                          <a:pt x="114" y="102"/>
                        </a:lnTo>
                        <a:lnTo>
                          <a:pt x="114" y="101"/>
                        </a:lnTo>
                        <a:lnTo>
                          <a:pt x="113" y="99"/>
                        </a:lnTo>
                        <a:lnTo>
                          <a:pt x="113" y="98"/>
                        </a:lnTo>
                        <a:lnTo>
                          <a:pt x="112" y="98"/>
                        </a:lnTo>
                        <a:lnTo>
                          <a:pt x="112" y="97"/>
                        </a:lnTo>
                        <a:lnTo>
                          <a:pt x="110" y="96"/>
                        </a:lnTo>
                        <a:lnTo>
                          <a:pt x="110" y="95"/>
                        </a:lnTo>
                        <a:lnTo>
                          <a:pt x="108" y="94"/>
                        </a:lnTo>
                        <a:lnTo>
                          <a:pt x="107" y="94"/>
                        </a:lnTo>
                        <a:lnTo>
                          <a:pt x="106" y="93"/>
                        </a:lnTo>
                        <a:lnTo>
                          <a:pt x="105" y="93"/>
                        </a:lnTo>
                        <a:lnTo>
                          <a:pt x="103" y="93"/>
                        </a:lnTo>
                        <a:lnTo>
                          <a:pt x="102" y="93"/>
                        </a:lnTo>
                        <a:lnTo>
                          <a:pt x="100" y="93"/>
                        </a:lnTo>
                        <a:lnTo>
                          <a:pt x="99" y="93"/>
                        </a:lnTo>
                        <a:lnTo>
                          <a:pt x="98" y="93"/>
                        </a:lnTo>
                        <a:lnTo>
                          <a:pt x="54" y="90"/>
                        </a:lnTo>
                        <a:lnTo>
                          <a:pt x="67" y="54"/>
                        </a:lnTo>
                        <a:lnTo>
                          <a:pt x="75" y="67"/>
                        </a:lnTo>
                        <a:lnTo>
                          <a:pt x="128" y="67"/>
                        </a:lnTo>
                        <a:lnTo>
                          <a:pt x="129" y="66"/>
                        </a:lnTo>
                        <a:lnTo>
                          <a:pt x="131" y="66"/>
                        </a:lnTo>
                        <a:lnTo>
                          <a:pt x="132" y="66"/>
                        </a:lnTo>
                        <a:lnTo>
                          <a:pt x="132" y="66"/>
                        </a:lnTo>
                        <a:lnTo>
                          <a:pt x="134" y="64"/>
                        </a:lnTo>
                        <a:lnTo>
                          <a:pt x="135" y="64"/>
                        </a:lnTo>
                        <a:lnTo>
                          <a:pt x="136" y="63"/>
                        </a:lnTo>
                        <a:lnTo>
                          <a:pt x="137" y="62"/>
                        </a:lnTo>
                        <a:lnTo>
                          <a:pt x="137" y="61"/>
                        </a:lnTo>
                        <a:lnTo>
                          <a:pt x="137" y="59"/>
                        </a:lnTo>
                        <a:lnTo>
                          <a:pt x="138" y="58"/>
                        </a:lnTo>
                        <a:lnTo>
                          <a:pt x="138" y="56"/>
                        </a:lnTo>
                        <a:lnTo>
                          <a:pt x="138" y="54"/>
                        </a:lnTo>
                        <a:lnTo>
                          <a:pt x="137" y="53"/>
                        </a:lnTo>
                        <a:lnTo>
                          <a:pt x="137" y="52"/>
                        </a:lnTo>
                        <a:lnTo>
                          <a:pt x="136" y="51"/>
                        </a:lnTo>
                        <a:lnTo>
                          <a:pt x="135" y="49"/>
                        </a:lnTo>
                        <a:lnTo>
                          <a:pt x="134" y="49"/>
                        </a:lnTo>
                        <a:lnTo>
                          <a:pt x="133" y="48"/>
                        </a:lnTo>
                        <a:lnTo>
                          <a:pt x="132" y="47"/>
                        </a:lnTo>
                        <a:lnTo>
                          <a:pt x="131" y="46"/>
                        </a:lnTo>
                        <a:lnTo>
                          <a:pt x="129" y="46"/>
                        </a:lnTo>
                        <a:lnTo>
                          <a:pt x="128" y="46"/>
                        </a:lnTo>
                        <a:lnTo>
                          <a:pt x="87" y="46"/>
                        </a:lnTo>
                        <a:lnTo>
                          <a:pt x="79" y="31"/>
                        </a:lnTo>
                        <a:lnTo>
                          <a:pt x="80" y="30"/>
                        </a:lnTo>
                        <a:lnTo>
                          <a:pt x="81" y="28"/>
                        </a:lnTo>
                        <a:lnTo>
                          <a:pt x="81" y="26"/>
                        </a:lnTo>
                        <a:lnTo>
                          <a:pt x="81" y="24"/>
                        </a:lnTo>
                        <a:lnTo>
                          <a:pt x="81" y="22"/>
                        </a:lnTo>
                        <a:lnTo>
                          <a:pt x="81" y="20"/>
                        </a:lnTo>
                        <a:lnTo>
                          <a:pt x="81" y="18"/>
                        </a:lnTo>
                        <a:lnTo>
                          <a:pt x="81" y="16"/>
                        </a:lnTo>
                        <a:lnTo>
                          <a:pt x="80" y="14"/>
                        </a:lnTo>
                        <a:lnTo>
                          <a:pt x="79" y="13"/>
                        </a:lnTo>
                        <a:lnTo>
                          <a:pt x="79" y="11"/>
                        </a:lnTo>
                        <a:lnTo>
                          <a:pt x="78" y="9"/>
                        </a:lnTo>
                        <a:lnTo>
                          <a:pt x="76" y="8"/>
                        </a:lnTo>
                        <a:lnTo>
                          <a:pt x="75" y="6"/>
                        </a:lnTo>
                        <a:lnTo>
                          <a:pt x="73" y="5"/>
                        </a:lnTo>
                        <a:lnTo>
                          <a:pt x="72" y="4"/>
                        </a:lnTo>
                        <a:lnTo>
                          <a:pt x="70" y="3"/>
                        </a:lnTo>
                        <a:lnTo>
                          <a:pt x="68" y="2"/>
                        </a:lnTo>
                        <a:lnTo>
                          <a:pt x="67" y="1"/>
                        </a:lnTo>
                        <a:lnTo>
                          <a:pt x="64" y="1"/>
                        </a:lnTo>
                        <a:lnTo>
                          <a:pt x="62" y="0"/>
                        </a:lnTo>
                        <a:lnTo>
                          <a:pt x="60" y="0"/>
                        </a:lnTo>
                        <a:lnTo>
                          <a:pt x="58" y="0"/>
                        </a:lnTo>
                        <a:lnTo>
                          <a:pt x="56" y="0"/>
                        </a:lnTo>
                        <a:lnTo>
                          <a:pt x="54" y="1"/>
                        </a:lnTo>
                        <a:lnTo>
                          <a:pt x="52" y="1"/>
                        </a:lnTo>
                        <a:lnTo>
                          <a:pt x="49" y="2"/>
                        </a:lnTo>
                        <a:lnTo>
                          <a:pt x="47" y="3"/>
                        </a:lnTo>
                        <a:lnTo>
                          <a:pt x="45" y="4"/>
                        </a:lnTo>
                        <a:lnTo>
                          <a:pt x="44" y="6"/>
                        </a:lnTo>
                        <a:lnTo>
                          <a:pt x="42" y="8"/>
                        </a:lnTo>
                        <a:lnTo>
                          <a:pt x="41" y="9"/>
                        </a:lnTo>
                        <a:lnTo>
                          <a:pt x="39" y="12"/>
                        </a:lnTo>
                        <a:lnTo>
                          <a:pt x="38" y="14"/>
                        </a:lnTo>
                        <a:lnTo>
                          <a:pt x="38" y="16"/>
                        </a:lnTo>
                      </a:path>
                    </a:pathLst>
                  </a:custGeom>
                  <a:solidFill>
                    <a:srgbClr val="F39FD1"/>
                  </a:solidFill>
                  <a:ln w="1270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24966" name="Freeform 102"/>
                <p:cNvSpPr>
                  <a:spLocks/>
                </p:cNvSpPr>
                <p:nvPr/>
              </p:nvSpPr>
              <p:spPr bwMode="auto">
                <a:xfrm>
                  <a:off x="1692" y="1646"/>
                  <a:ext cx="200" cy="291"/>
                </a:xfrm>
                <a:custGeom>
                  <a:avLst/>
                  <a:gdLst/>
                  <a:ahLst/>
                  <a:cxnLst>
                    <a:cxn ang="0">
                      <a:pos x="199" y="263"/>
                    </a:cxn>
                    <a:cxn ang="0">
                      <a:pos x="184" y="263"/>
                    </a:cxn>
                    <a:cxn ang="0">
                      <a:pos x="158" y="229"/>
                    </a:cxn>
                    <a:cxn ang="0">
                      <a:pos x="121" y="169"/>
                    </a:cxn>
                    <a:cxn ang="0">
                      <a:pos x="111" y="141"/>
                    </a:cxn>
                    <a:cxn ang="0">
                      <a:pos x="114" y="123"/>
                    </a:cxn>
                    <a:cxn ang="0">
                      <a:pos x="123" y="119"/>
                    </a:cxn>
                    <a:cxn ang="0">
                      <a:pos x="136" y="129"/>
                    </a:cxn>
                    <a:cxn ang="0">
                      <a:pos x="155" y="140"/>
                    </a:cxn>
                    <a:cxn ang="0">
                      <a:pos x="164" y="140"/>
                    </a:cxn>
                    <a:cxn ang="0">
                      <a:pos x="165" y="134"/>
                    </a:cxn>
                    <a:cxn ang="0">
                      <a:pos x="156" y="123"/>
                    </a:cxn>
                    <a:cxn ang="0">
                      <a:pos x="135" y="108"/>
                    </a:cxn>
                    <a:cxn ang="0">
                      <a:pos x="126" y="86"/>
                    </a:cxn>
                    <a:cxn ang="0">
                      <a:pos x="123" y="69"/>
                    </a:cxn>
                    <a:cxn ang="0">
                      <a:pos x="113" y="56"/>
                    </a:cxn>
                    <a:cxn ang="0">
                      <a:pos x="109" y="48"/>
                    </a:cxn>
                    <a:cxn ang="0">
                      <a:pos x="114" y="36"/>
                    </a:cxn>
                    <a:cxn ang="0">
                      <a:pos x="119" y="24"/>
                    </a:cxn>
                    <a:cxn ang="0">
                      <a:pos x="115" y="9"/>
                    </a:cxn>
                    <a:cxn ang="0">
                      <a:pos x="105" y="1"/>
                    </a:cxn>
                    <a:cxn ang="0">
                      <a:pos x="90" y="3"/>
                    </a:cxn>
                    <a:cxn ang="0">
                      <a:pos x="84" y="13"/>
                    </a:cxn>
                    <a:cxn ang="0">
                      <a:pos x="84" y="23"/>
                    </a:cxn>
                    <a:cxn ang="0">
                      <a:pos x="88" y="35"/>
                    </a:cxn>
                    <a:cxn ang="0">
                      <a:pos x="88" y="46"/>
                    </a:cxn>
                    <a:cxn ang="0">
                      <a:pos x="78" y="56"/>
                    </a:cxn>
                    <a:cxn ang="0">
                      <a:pos x="65" y="64"/>
                    </a:cxn>
                    <a:cxn ang="0">
                      <a:pos x="55" y="75"/>
                    </a:cxn>
                    <a:cxn ang="0">
                      <a:pos x="46" y="99"/>
                    </a:cxn>
                    <a:cxn ang="0">
                      <a:pos x="41" y="121"/>
                    </a:cxn>
                    <a:cxn ang="0">
                      <a:pos x="40" y="145"/>
                    </a:cxn>
                    <a:cxn ang="0">
                      <a:pos x="41" y="158"/>
                    </a:cxn>
                    <a:cxn ang="0">
                      <a:pos x="49" y="161"/>
                    </a:cxn>
                    <a:cxn ang="0">
                      <a:pos x="53" y="158"/>
                    </a:cxn>
                    <a:cxn ang="0">
                      <a:pos x="53" y="133"/>
                    </a:cxn>
                    <a:cxn ang="0">
                      <a:pos x="55" y="116"/>
                    </a:cxn>
                    <a:cxn ang="0">
                      <a:pos x="64" y="109"/>
                    </a:cxn>
                    <a:cxn ang="0">
                      <a:pos x="70" y="114"/>
                    </a:cxn>
                    <a:cxn ang="0">
                      <a:pos x="68" y="140"/>
                    </a:cxn>
                    <a:cxn ang="0">
                      <a:pos x="61" y="166"/>
                    </a:cxn>
                    <a:cxn ang="0">
                      <a:pos x="53" y="196"/>
                    </a:cxn>
                    <a:cxn ang="0">
                      <a:pos x="33" y="225"/>
                    </a:cxn>
                    <a:cxn ang="0">
                      <a:pos x="8" y="255"/>
                    </a:cxn>
                    <a:cxn ang="0">
                      <a:pos x="0" y="271"/>
                    </a:cxn>
                    <a:cxn ang="0">
                      <a:pos x="19" y="290"/>
                    </a:cxn>
                    <a:cxn ang="0">
                      <a:pos x="33" y="288"/>
                    </a:cxn>
                    <a:cxn ang="0">
                      <a:pos x="23" y="275"/>
                    </a:cxn>
                    <a:cxn ang="0">
                      <a:pos x="30" y="259"/>
                    </a:cxn>
                    <a:cxn ang="0">
                      <a:pos x="61" y="223"/>
                    </a:cxn>
                    <a:cxn ang="0">
                      <a:pos x="84" y="196"/>
                    </a:cxn>
                    <a:cxn ang="0">
                      <a:pos x="95" y="190"/>
                    </a:cxn>
                    <a:cxn ang="0">
                      <a:pos x="109" y="199"/>
                    </a:cxn>
                    <a:cxn ang="0">
                      <a:pos x="141" y="243"/>
                    </a:cxn>
                    <a:cxn ang="0">
                      <a:pos x="168" y="280"/>
                    </a:cxn>
                    <a:cxn ang="0">
                      <a:pos x="178" y="283"/>
                    </a:cxn>
                    <a:cxn ang="0">
                      <a:pos x="191" y="273"/>
                    </a:cxn>
                  </a:cxnLst>
                  <a:rect l="0" t="0" r="r" b="b"/>
                  <a:pathLst>
                    <a:path w="200" h="291">
                      <a:moveTo>
                        <a:pt x="198" y="268"/>
                      </a:moveTo>
                      <a:lnTo>
                        <a:pt x="199" y="263"/>
                      </a:lnTo>
                      <a:lnTo>
                        <a:pt x="191" y="264"/>
                      </a:lnTo>
                      <a:lnTo>
                        <a:pt x="184" y="263"/>
                      </a:lnTo>
                      <a:lnTo>
                        <a:pt x="174" y="255"/>
                      </a:lnTo>
                      <a:lnTo>
                        <a:pt x="158" y="229"/>
                      </a:lnTo>
                      <a:lnTo>
                        <a:pt x="134" y="190"/>
                      </a:lnTo>
                      <a:lnTo>
                        <a:pt x="121" y="169"/>
                      </a:lnTo>
                      <a:lnTo>
                        <a:pt x="113" y="151"/>
                      </a:lnTo>
                      <a:lnTo>
                        <a:pt x="111" y="141"/>
                      </a:lnTo>
                      <a:lnTo>
                        <a:pt x="111" y="130"/>
                      </a:lnTo>
                      <a:lnTo>
                        <a:pt x="114" y="123"/>
                      </a:lnTo>
                      <a:lnTo>
                        <a:pt x="119" y="119"/>
                      </a:lnTo>
                      <a:lnTo>
                        <a:pt x="123" y="119"/>
                      </a:lnTo>
                      <a:lnTo>
                        <a:pt x="128" y="121"/>
                      </a:lnTo>
                      <a:lnTo>
                        <a:pt x="136" y="129"/>
                      </a:lnTo>
                      <a:lnTo>
                        <a:pt x="148" y="136"/>
                      </a:lnTo>
                      <a:lnTo>
                        <a:pt x="155" y="140"/>
                      </a:lnTo>
                      <a:lnTo>
                        <a:pt x="160" y="141"/>
                      </a:lnTo>
                      <a:lnTo>
                        <a:pt x="164" y="140"/>
                      </a:lnTo>
                      <a:lnTo>
                        <a:pt x="166" y="136"/>
                      </a:lnTo>
                      <a:lnTo>
                        <a:pt x="165" y="134"/>
                      </a:lnTo>
                      <a:lnTo>
                        <a:pt x="164" y="130"/>
                      </a:lnTo>
                      <a:lnTo>
                        <a:pt x="156" y="123"/>
                      </a:lnTo>
                      <a:lnTo>
                        <a:pt x="143" y="114"/>
                      </a:lnTo>
                      <a:lnTo>
                        <a:pt x="135" y="108"/>
                      </a:lnTo>
                      <a:lnTo>
                        <a:pt x="130" y="99"/>
                      </a:lnTo>
                      <a:lnTo>
                        <a:pt x="126" y="86"/>
                      </a:lnTo>
                      <a:lnTo>
                        <a:pt x="125" y="74"/>
                      </a:lnTo>
                      <a:lnTo>
                        <a:pt x="123" y="69"/>
                      </a:lnTo>
                      <a:lnTo>
                        <a:pt x="119" y="63"/>
                      </a:lnTo>
                      <a:lnTo>
                        <a:pt x="113" y="56"/>
                      </a:lnTo>
                      <a:lnTo>
                        <a:pt x="109" y="53"/>
                      </a:lnTo>
                      <a:lnTo>
                        <a:pt x="109" y="48"/>
                      </a:lnTo>
                      <a:lnTo>
                        <a:pt x="111" y="40"/>
                      </a:lnTo>
                      <a:lnTo>
                        <a:pt x="114" y="36"/>
                      </a:lnTo>
                      <a:lnTo>
                        <a:pt x="116" y="31"/>
                      </a:lnTo>
                      <a:lnTo>
                        <a:pt x="119" y="24"/>
                      </a:lnTo>
                      <a:lnTo>
                        <a:pt x="116" y="15"/>
                      </a:lnTo>
                      <a:lnTo>
                        <a:pt x="115" y="9"/>
                      </a:lnTo>
                      <a:lnTo>
                        <a:pt x="111" y="4"/>
                      </a:lnTo>
                      <a:lnTo>
                        <a:pt x="105" y="1"/>
                      </a:lnTo>
                      <a:lnTo>
                        <a:pt x="96" y="0"/>
                      </a:lnTo>
                      <a:lnTo>
                        <a:pt x="90" y="3"/>
                      </a:lnTo>
                      <a:lnTo>
                        <a:pt x="86" y="6"/>
                      </a:lnTo>
                      <a:lnTo>
                        <a:pt x="84" y="13"/>
                      </a:lnTo>
                      <a:lnTo>
                        <a:pt x="83" y="18"/>
                      </a:lnTo>
                      <a:lnTo>
                        <a:pt x="84" y="23"/>
                      </a:lnTo>
                      <a:lnTo>
                        <a:pt x="86" y="30"/>
                      </a:lnTo>
                      <a:lnTo>
                        <a:pt x="88" y="35"/>
                      </a:lnTo>
                      <a:lnTo>
                        <a:pt x="89" y="40"/>
                      </a:lnTo>
                      <a:lnTo>
                        <a:pt x="88" y="46"/>
                      </a:lnTo>
                      <a:lnTo>
                        <a:pt x="84" y="51"/>
                      </a:lnTo>
                      <a:lnTo>
                        <a:pt x="78" y="56"/>
                      </a:lnTo>
                      <a:lnTo>
                        <a:pt x="70" y="60"/>
                      </a:lnTo>
                      <a:lnTo>
                        <a:pt x="65" y="64"/>
                      </a:lnTo>
                      <a:lnTo>
                        <a:pt x="60" y="69"/>
                      </a:lnTo>
                      <a:lnTo>
                        <a:pt x="55" y="75"/>
                      </a:lnTo>
                      <a:lnTo>
                        <a:pt x="50" y="86"/>
                      </a:lnTo>
                      <a:lnTo>
                        <a:pt x="46" y="99"/>
                      </a:lnTo>
                      <a:lnTo>
                        <a:pt x="43" y="109"/>
                      </a:lnTo>
                      <a:lnTo>
                        <a:pt x="41" y="121"/>
                      </a:lnTo>
                      <a:lnTo>
                        <a:pt x="40" y="136"/>
                      </a:lnTo>
                      <a:lnTo>
                        <a:pt x="40" y="145"/>
                      </a:lnTo>
                      <a:lnTo>
                        <a:pt x="40" y="153"/>
                      </a:lnTo>
                      <a:lnTo>
                        <a:pt x="41" y="158"/>
                      </a:lnTo>
                      <a:lnTo>
                        <a:pt x="44" y="160"/>
                      </a:lnTo>
                      <a:lnTo>
                        <a:pt x="49" y="161"/>
                      </a:lnTo>
                      <a:lnTo>
                        <a:pt x="51" y="160"/>
                      </a:lnTo>
                      <a:lnTo>
                        <a:pt x="53" y="158"/>
                      </a:lnTo>
                      <a:lnTo>
                        <a:pt x="53" y="148"/>
                      </a:lnTo>
                      <a:lnTo>
                        <a:pt x="53" y="133"/>
                      </a:lnTo>
                      <a:lnTo>
                        <a:pt x="54" y="123"/>
                      </a:lnTo>
                      <a:lnTo>
                        <a:pt x="55" y="116"/>
                      </a:lnTo>
                      <a:lnTo>
                        <a:pt x="59" y="110"/>
                      </a:lnTo>
                      <a:lnTo>
                        <a:pt x="64" y="109"/>
                      </a:lnTo>
                      <a:lnTo>
                        <a:pt x="69" y="110"/>
                      </a:lnTo>
                      <a:lnTo>
                        <a:pt x="70" y="114"/>
                      </a:lnTo>
                      <a:lnTo>
                        <a:pt x="69" y="125"/>
                      </a:lnTo>
                      <a:lnTo>
                        <a:pt x="68" y="140"/>
                      </a:lnTo>
                      <a:lnTo>
                        <a:pt x="65" y="154"/>
                      </a:lnTo>
                      <a:lnTo>
                        <a:pt x="61" y="166"/>
                      </a:lnTo>
                      <a:lnTo>
                        <a:pt x="58" y="183"/>
                      </a:lnTo>
                      <a:lnTo>
                        <a:pt x="53" y="196"/>
                      </a:lnTo>
                      <a:lnTo>
                        <a:pt x="41" y="214"/>
                      </a:lnTo>
                      <a:lnTo>
                        <a:pt x="33" y="225"/>
                      </a:lnTo>
                      <a:lnTo>
                        <a:pt x="18" y="243"/>
                      </a:lnTo>
                      <a:lnTo>
                        <a:pt x="8" y="255"/>
                      </a:lnTo>
                      <a:lnTo>
                        <a:pt x="0" y="266"/>
                      </a:lnTo>
                      <a:lnTo>
                        <a:pt x="0" y="271"/>
                      </a:lnTo>
                      <a:lnTo>
                        <a:pt x="8" y="280"/>
                      </a:lnTo>
                      <a:lnTo>
                        <a:pt x="19" y="290"/>
                      </a:lnTo>
                      <a:lnTo>
                        <a:pt x="30" y="290"/>
                      </a:lnTo>
                      <a:lnTo>
                        <a:pt x="33" y="288"/>
                      </a:lnTo>
                      <a:lnTo>
                        <a:pt x="28" y="281"/>
                      </a:lnTo>
                      <a:lnTo>
                        <a:pt x="23" y="275"/>
                      </a:lnTo>
                      <a:lnTo>
                        <a:pt x="23" y="270"/>
                      </a:lnTo>
                      <a:lnTo>
                        <a:pt x="30" y="259"/>
                      </a:lnTo>
                      <a:lnTo>
                        <a:pt x="43" y="246"/>
                      </a:lnTo>
                      <a:lnTo>
                        <a:pt x="61" y="223"/>
                      </a:lnTo>
                      <a:lnTo>
                        <a:pt x="78" y="203"/>
                      </a:lnTo>
                      <a:lnTo>
                        <a:pt x="84" y="196"/>
                      </a:lnTo>
                      <a:lnTo>
                        <a:pt x="88" y="191"/>
                      </a:lnTo>
                      <a:lnTo>
                        <a:pt x="95" y="190"/>
                      </a:lnTo>
                      <a:lnTo>
                        <a:pt x="101" y="194"/>
                      </a:lnTo>
                      <a:lnTo>
                        <a:pt x="109" y="199"/>
                      </a:lnTo>
                      <a:lnTo>
                        <a:pt x="124" y="219"/>
                      </a:lnTo>
                      <a:lnTo>
                        <a:pt x="141" y="243"/>
                      </a:lnTo>
                      <a:lnTo>
                        <a:pt x="158" y="266"/>
                      </a:lnTo>
                      <a:lnTo>
                        <a:pt x="168" y="280"/>
                      </a:lnTo>
                      <a:lnTo>
                        <a:pt x="171" y="283"/>
                      </a:lnTo>
                      <a:lnTo>
                        <a:pt x="178" y="283"/>
                      </a:lnTo>
                      <a:lnTo>
                        <a:pt x="184" y="278"/>
                      </a:lnTo>
                      <a:lnTo>
                        <a:pt x="191" y="273"/>
                      </a:lnTo>
                      <a:lnTo>
                        <a:pt x="198" y="268"/>
                      </a:lnTo>
                    </a:path>
                  </a:pathLst>
                </a:custGeom>
                <a:solidFill>
                  <a:srgbClr val="CECECE"/>
                </a:solidFill>
                <a:ln w="25400" cap="rnd" cmpd="sng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20" name="Group 103"/>
                <p:cNvGrpSpPr>
                  <a:grpSpLocks/>
                </p:cNvGrpSpPr>
                <p:nvPr/>
              </p:nvGrpSpPr>
              <p:grpSpPr bwMode="auto">
                <a:xfrm>
                  <a:off x="1129" y="1636"/>
                  <a:ext cx="259" cy="310"/>
                  <a:chOff x="1129" y="1636"/>
                  <a:chExt cx="259" cy="310"/>
                </a:xfrm>
              </p:grpSpPr>
              <p:grpSp>
                <p:nvGrpSpPr>
                  <p:cNvPr id="21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1129" y="1636"/>
                    <a:ext cx="259" cy="310"/>
                    <a:chOff x="1129" y="1636"/>
                    <a:chExt cx="259" cy="310"/>
                  </a:xfrm>
                </p:grpSpPr>
                <p:sp>
                  <p:nvSpPr>
                    <p:cNvPr id="2724969" name="AutoShape 1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29" y="1686"/>
                      <a:ext cx="259" cy="260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24970" name="AutoShape 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92" y="1636"/>
                      <a:ext cx="196" cy="46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724971" name="Oval 107"/>
                  <p:cNvSpPr>
                    <a:spLocks noChangeArrowheads="1"/>
                  </p:cNvSpPr>
                  <p:nvPr/>
                </p:nvSpPr>
                <p:spPr bwMode="auto">
                  <a:xfrm>
                    <a:off x="1211" y="1662"/>
                    <a:ext cx="27" cy="8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4972" name="AutoShape 108"/>
                  <p:cNvSpPr>
                    <a:spLocks noChangeArrowheads="1"/>
                  </p:cNvSpPr>
                  <p:nvPr/>
                </p:nvSpPr>
                <p:spPr bwMode="auto">
                  <a:xfrm>
                    <a:off x="1160" y="1810"/>
                    <a:ext cx="137" cy="55"/>
                  </a:xfrm>
                  <a:prstGeom prst="octagon">
                    <a:avLst>
                      <a:gd name="adj" fmla="val 29282"/>
                    </a:avLst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24973" name="Line 109"/>
              <p:cNvSpPr>
                <a:spLocks noChangeShapeType="1"/>
              </p:cNvSpPr>
              <p:nvPr/>
            </p:nvSpPr>
            <p:spPr bwMode="auto">
              <a:xfrm>
                <a:off x="869" y="1268"/>
                <a:ext cx="254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74" name="Rectangle 110"/>
              <p:cNvSpPr>
                <a:spLocks noChangeArrowheads="1"/>
              </p:cNvSpPr>
              <p:nvPr/>
            </p:nvSpPr>
            <p:spPr bwMode="auto">
              <a:xfrm>
                <a:off x="857" y="134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24975" name="Rectangle 111"/>
              <p:cNvSpPr>
                <a:spLocks noChangeArrowheads="1"/>
              </p:cNvSpPr>
              <p:nvPr/>
            </p:nvSpPr>
            <p:spPr bwMode="auto">
              <a:xfrm>
                <a:off x="1113" y="134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24976" name="Line 112"/>
              <p:cNvSpPr>
                <a:spLocks noChangeShapeType="1"/>
              </p:cNvSpPr>
              <p:nvPr/>
            </p:nvSpPr>
            <p:spPr bwMode="auto">
              <a:xfrm>
                <a:off x="1149" y="1313"/>
                <a:ext cx="26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77" name="Rectangle 113"/>
              <p:cNvSpPr>
                <a:spLocks noChangeArrowheads="1"/>
              </p:cNvSpPr>
              <p:nvPr/>
            </p:nvSpPr>
            <p:spPr bwMode="auto">
              <a:xfrm>
                <a:off x="1698" y="134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24978" name="Rectangle 114"/>
              <p:cNvSpPr>
                <a:spLocks noChangeArrowheads="1"/>
              </p:cNvSpPr>
              <p:nvPr/>
            </p:nvSpPr>
            <p:spPr bwMode="auto">
              <a:xfrm>
                <a:off x="1408" y="134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24979" name="Line 115"/>
              <p:cNvSpPr>
                <a:spLocks noChangeShapeType="1"/>
              </p:cNvSpPr>
              <p:nvPr/>
            </p:nvSpPr>
            <p:spPr bwMode="auto">
              <a:xfrm>
                <a:off x="1441" y="1363"/>
                <a:ext cx="248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80" name="Line 116"/>
              <p:cNvSpPr>
                <a:spLocks noChangeShapeType="1"/>
              </p:cNvSpPr>
              <p:nvPr/>
            </p:nvSpPr>
            <p:spPr bwMode="auto">
              <a:xfrm>
                <a:off x="1723" y="1407"/>
                <a:ext cx="250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81" name="Line 117"/>
              <p:cNvSpPr>
                <a:spLocks noChangeShapeType="1"/>
              </p:cNvSpPr>
              <p:nvPr/>
            </p:nvSpPr>
            <p:spPr bwMode="auto">
              <a:xfrm>
                <a:off x="1723" y="1364"/>
                <a:ext cx="250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82" name="Line 118"/>
              <p:cNvSpPr>
                <a:spLocks noChangeShapeType="1"/>
              </p:cNvSpPr>
              <p:nvPr/>
            </p:nvSpPr>
            <p:spPr bwMode="auto">
              <a:xfrm>
                <a:off x="2008" y="1363"/>
                <a:ext cx="250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83" name="Line 119"/>
              <p:cNvSpPr>
                <a:spLocks noChangeShapeType="1"/>
              </p:cNvSpPr>
              <p:nvPr/>
            </p:nvSpPr>
            <p:spPr bwMode="auto">
              <a:xfrm>
                <a:off x="2007" y="1407"/>
                <a:ext cx="251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84" name="Line 120"/>
              <p:cNvSpPr>
                <a:spLocks noChangeShapeType="1"/>
              </p:cNvSpPr>
              <p:nvPr/>
            </p:nvSpPr>
            <p:spPr bwMode="auto">
              <a:xfrm>
                <a:off x="2293" y="1363"/>
                <a:ext cx="249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85" name="Line 121"/>
              <p:cNvSpPr>
                <a:spLocks noChangeShapeType="1"/>
              </p:cNvSpPr>
              <p:nvPr/>
            </p:nvSpPr>
            <p:spPr bwMode="auto">
              <a:xfrm>
                <a:off x="2291" y="1407"/>
                <a:ext cx="251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86" name="Line 122"/>
              <p:cNvSpPr>
                <a:spLocks noChangeShapeType="1"/>
              </p:cNvSpPr>
              <p:nvPr/>
            </p:nvSpPr>
            <p:spPr bwMode="auto">
              <a:xfrm>
                <a:off x="2576" y="1407"/>
                <a:ext cx="250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87" name="Line 123"/>
              <p:cNvSpPr>
                <a:spLocks noChangeShapeType="1"/>
              </p:cNvSpPr>
              <p:nvPr/>
            </p:nvSpPr>
            <p:spPr bwMode="auto">
              <a:xfrm>
                <a:off x="1154" y="1268"/>
                <a:ext cx="253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88" name="Rectangle 124"/>
              <p:cNvSpPr>
                <a:spLocks noChangeArrowheads="1"/>
              </p:cNvSpPr>
              <p:nvPr/>
            </p:nvSpPr>
            <p:spPr bwMode="auto">
              <a:xfrm>
                <a:off x="2255" y="1354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24989" name="Rectangle 125"/>
              <p:cNvSpPr>
                <a:spLocks noChangeArrowheads="1"/>
              </p:cNvSpPr>
              <p:nvPr/>
            </p:nvSpPr>
            <p:spPr bwMode="auto">
              <a:xfrm>
                <a:off x="2539" y="1354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24990" name="Line 126"/>
              <p:cNvSpPr>
                <a:spLocks noChangeShapeType="1"/>
              </p:cNvSpPr>
              <p:nvPr/>
            </p:nvSpPr>
            <p:spPr bwMode="auto">
              <a:xfrm flipH="1">
                <a:off x="2276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91" name="Line 127"/>
              <p:cNvSpPr>
                <a:spLocks noChangeShapeType="1"/>
              </p:cNvSpPr>
              <p:nvPr/>
            </p:nvSpPr>
            <p:spPr bwMode="auto">
              <a:xfrm>
                <a:off x="1141" y="124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92" name="Line 128"/>
              <p:cNvSpPr>
                <a:spLocks noChangeShapeType="1"/>
              </p:cNvSpPr>
              <p:nvPr/>
            </p:nvSpPr>
            <p:spPr bwMode="auto">
              <a:xfrm>
                <a:off x="1426" y="124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93" name="Line 129"/>
              <p:cNvSpPr>
                <a:spLocks noChangeShapeType="1"/>
              </p:cNvSpPr>
              <p:nvPr/>
            </p:nvSpPr>
            <p:spPr bwMode="auto">
              <a:xfrm>
                <a:off x="1710" y="124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94" name="Line 130"/>
              <p:cNvSpPr>
                <a:spLocks noChangeShapeType="1"/>
              </p:cNvSpPr>
              <p:nvPr/>
            </p:nvSpPr>
            <p:spPr bwMode="auto">
              <a:xfrm>
                <a:off x="1994" y="124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95" name="Line 131"/>
              <p:cNvSpPr>
                <a:spLocks noChangeShapeType="1"/>
              </p:cNvSpPr>
              <p:nvPr/>
            </p:nvSpPr>
            <p:spPr bwMode="auto">
              <a:xfrm flipH="1">
                <a:off x="2560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96" name="Line 132"/>
              <p:cNvSpPr>
                <a:spLocks noChangeShapeType="1"/>
              </p:cNvSpPr>
              <p:nvPr/>
            </p:nvSpPr>
            <p:spPr bwMode="auto">
              <a:xfrm flipH="1">
                <a:off x="2845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24997" name="Rectangle 133"/>
            <p:cNvSpPr>
              <a:spLocks noChangeArrowheads="1"/>
            </p:cNvSpPr>
            <p:nvPr/>
          </p:nvSpPr>
          <p:spPr bwMode="auto">
            <a:xfrm>
              <a:off x="209" y="1104"/>
              <a:ext cx="263" cy="23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T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a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s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k</a:t>
              </a:r>
            </a:p>
            <a:p>
              <a:pPr algn="ctr"/>
              <a:endParaRPr lang="en-US" sz="2400" i="1">
                <a:solidFill>
                  <a:schemeClr val="tx1"/>
                </a:solidFill>
                <a:latin typeface="FranklinGothic" charset="0"/>
              </a:endParaRP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O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r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d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e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r</a:t>
              </a:r>
            </a:p>
          </p:txBody>
        </p:sp>
        <p:sp>
          <p:nvSpPr>
            <p:cNvPr id="2724998" name="Line 134"/>
            <p:cNvSpPr>
              <a:spLocks noChangeShapeType="1"/>
            </p:cNvSpPr>
            <p:nvPr/>
          </p:nvSpPr>
          <p:spPr bwMode="auto">
            <a:xfrm flipH="1">
              <a:off x="478" y="1295"/>
              <a:ext cx="3" cy="129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5" name="Title 13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Pipelining Lessons (2/2)</a:t>
            </a:r>
            <a:endParaRPr lang="en-US" dirty="0"/>
          </a:p>
        </p:txBody>
      </p:sp>
      <p:sp>
        <p:nvSpPr>
          <p:cNvPr id="136" name="Slide Number Placeholder 13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1B89B9-A634-43DB-BA68-EB47C349C293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0990370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486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Recap: MIPS Three Instruction Formats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962400"/>
            <a:ext cx="6400800" cy="2101088"/>
          </a:xfrm>
        </p:spPr>
        <p:txBody>
          <a:bodyPr/>
          <a:lstStyle/>
          <a:p>
            <a:pPr>
              <a:buNone/>
            </a:pPr>
            <a:r>
              <a:rPr lang="en-CA" dirty="0" smtClean="0"/>
              <a:t>Examples: </a:t>
            </a:r>
          </a:p>
          <a:p>
            <a:r>
              <a:rPr lang="en-CA" dirty="0" smtClean="0"/>
              <a:t>R-format: 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add, sub,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jr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CA" dirty="0" smtClean="0"/>
              <a:t>I-format:  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sw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bne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CA" dirty="0" smtClean="0"/>
              <a:t>J-format: 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j,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jal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1B89B9-A634-43DB-BA68-EB47C349C293}" type="slidenum">
              <a:rPr lang="en-CA" smtClean="0"/>
              <a:pPr/>
              <a:t>6</a:t>
            </a:fld>
            <a:endParaRPr lang="en-CA"/>
          </a:p>
        </p:txBody>
      </p:sp>
      <p:grpSp>
        <p:nvGrpSpPr>
          <p:cNvPr id="5" name="Group 4"/>
          <p:cNvGrpSpPr/>
          <p:nvPr/>
        </p:nvGrpSpPr>
        <p:grpSpPr>
          <a:xfrm>
            <a:off x="762000" y="990600"/>
            <a:ext cx="7086660" cy="2344738"/>
            <a:chOff x="2851151" y="1981200"/>
            <a:chExt cx="6100762" cy="2344738"/>
          </a:xfrm>
        </p:grpSpPr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6434138" y="3106738"/>
              <a:ext cx="2413000" cy="431800"/>
              <a:chOff x="2552" y="1160"/>
              <a:chExt cx="1520" cy="272"/>
            </a:xfrm>
          </p:grpSpPr>
          <p:sp>
            <p:nvSpPr>
              <p:cNvPr id="126" name="Line 6"/>
              <p:cNvSpPr>
                <a:spLocks noChangeShapeType="1"/>
              </p:cNvSpPr>
              <p:nvPr/>
            </p:nvSpPr>
            <p:spPr bwMode="auto">
              <a:xfrm>
                <a:off x="2832" y="1160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7" name="Line 7"/>
              <p:cNvSpPr>
                <a:spLocks noChangeShapeType="1"/>
              </p:cNvSpPr>
              <p:nvPr/>
            </p:nvSpPr>
            <p:spPr bwMode="auto">
              <a:xfrm>
                <a:off x="2736" y="1160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8" name="Line 8"/>
              <p:cNvSpPr>
                <a:spLocks noChangeShapeType="1"/>
              </p:cNvSpPr>
              <p:nvPr/>
            </p:nvSpPr>
            <p:spPr bwMode="auto">
              <a:xfrm>
                <a:off x="2928" y="1160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9" name="Line 9"/>
              <p:cNvSpPr>
                <a:spLocks noChangeShapeType="1"/>
              </p:cNvSpPr>
              <p:nvPr/>
            </p:nvSpPr>
            <p:spPr bwMode="auto">
              <a:xfrm>
                <a:off x="3024" y="1160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0" name="Line 10"/>
              <p:cNvSpPr>
                <a:spLocks noChangeShapeType="1"/>
              </p:cNvSpPr>
              <p:nvPr/>
            </p:nvSpPr>
            <p:spPr bwMode="auto">
              <a:xfrm>
                <a:off x="3312" y="1160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1" name="Line 11"/>
              <p:cNvSpPr>
                <a:spLocks noChangeShapeType="1"/>
              </p:cNvSpPr>
              <p:nvPr/>
            </p:nvSpPr>
            <p:spPr bwMode="auto">
              <a:xfrm>
                <a:off x="3216" y="1160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2" name="Line 12"/>
              <p:cNvSpPr>
                <a:spLocks noChangeShapeType="1"/>
              </p:cNvSpPr>
              <p:nvPr/>
            </p:nvSpPr>
            <p:spPr bwMode="auto">
              <a:xfrm>
                <a:off x="3408" y="1160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3" name="Line 13"/>
              <p:cNvSpPr>
                <a:spLocks noChangeShapeType="1"/>
              </p:cNvSpPr>
              <p:nvPr/>
            </p:nvSpPr>
            <p:spPr bwMode="auto">
              <a:xfrm>
                <a:off x="3504" y="1160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4" name="Line 14"/>
              <p:cNvSpPr>
                <a:spLocks noChangeShapeType="1"/>
              </p:cNvSpPr>
              <p:nvPr/>
            </p:nvSpPr>
            <p:spPr bwMode="auto">
              <a:xfrm>
                <a:off x="3792" y="1160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5" name="Line 15"/>
              <p:cNvSpPr>
                <a:spLocks noChangeShapeType="1"/>
              </p:cNvSpPr>
              <p:nvPr/>
            </p:nvSpPr>
            <p:spPr bwMode="auto">
              <a:xfrm>
                <a:off x="3696" y="1160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6" name="Line 16"/>
              <p:cNvSpPr>
                <a:spLocks noChangeShapeType="1"/>
              </p:cNvSpPr>
              <p:nvPr/>
            </p:nvSpPr>
            <p:spPr bwMode="auto">
              <a:xfrm>
                <a:off x="3888" y="1160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7" name="Line 17"/>
              <p:cNvSpPr>
                <a:spLocks noChangeShapeType="1"/>
              </p:cNvSpPr>
              <p:nvPr/>
            </p:nvSpPr>
            <p:spPr bwMode="auto">
              <a:xfrm>
                <a:off x="3984" y="1160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8" name="Rectangle 18"/>
              <p:cNvSpPr>
                <a:spLocks noChangeArrowheads="1"/>
              </p:cNvSpPr>
              <p:nvPr/>
            </p:nvSpPr>
            <p:spPr bwMode="auto">
              <a:xfrm>
                <a:off x="2552" y="1160"/>
                <a:ext cx="1520" cy="27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9" name="Line 19"/>
              <p:cNvSpPr>
                <a:spLocks noChangeShapeType="1"/>
              </p:cNvSpPr>
              <p:nvPr/>
            </p:nvSpPr>
            <p:spPr bwMode="auto">
              <a:xfrm>
                <a:off x="2640" y="1160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0" name="Line 20"/>
              <p:cNvSpPr>
                <a:spLocks noChangeShapeType="1"/>
              </p:cNvSpPr>
              <p:nvPr/>
            </p:nvSpPr>
            <p:spPr bwMode="auto">
              <a:xfrm>
                <a:off x="3120" y="1160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1" name="Line 21"/>
              <p:cNvSpPr>
                <a:spLocks noChangeShapeType="1"/>
              </p:cNvSpPr>
              <p:nvPr/>
            </p:nvSpPr>
            <p:spPr bwMode="auto">
              <a:xfrm>
                <a:off x="3600" y="1160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7" name="Rectangle 22"/>
            <p:cNvSpPr>
              <a:spLocks noChangeArrowheads="1"/>
            </p:cNvSpPr>
            <p:nvPr/>
          </p:nvSpPr>
          <p:spPr bwMode="auto">
            <a:xfrm>
              <a:off x="3995738" y="3106738"/>
              <a:ext cx="889000" cy="431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" name="Line 23"/>
            <p:cNvSpPr>
              <a:spLocks noChangeShapeType="1"/>
            </p:cNvSpPr>
            <p:nvPr/>
          </p:nvSpPr>
          <p:spPr bwMode="auto">
            <a:xfrm>
              <a:off x="4592638" y="3106738"/>
              <a:ext cx="0" cy="50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" name="Line 24"/>
            <p:cNvSpPr>
              <a:spLocks noChangeShapeType="1"/>
            </p:cNvSpPr>
            <p:nvPr/>
          </p:nvSpPr>
          <p:spPr bwMode="auto">
            <a:xfrm>
              <a:off x="4440238" y="3106738"/>
              <a:ext cx="0" cy="50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0" name="Line 25"/>
            <p:cNvSpPr>
              <a:spLocks noChangeShapeType="1"/>
            </p:cNvSpPr>
            <p:nvPr/>
          </p:nvSpPr>
          <p:spPr bwMode="auto">
            <a:xfrm>
              <a:off x="4745038" y="3106738"/>
              <a:ext cx="0" cy="50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" name="Line 26"/>
            <p:cNvSpPr>
              <a:spLocks noChangeShapeType="1"/>
            </p:cNvSpPr>
            <p:nvPr/>
          </p:nvSpPr>
          <p:spPr bwMode="auto">
            <a:xfrm>
              <a:off x="4287838" y="3106738"/>
              <a:ext cx="0" cy="50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" name="Line 27"/>
            <p:cNvSpPr>
              <a:spLocks noChangeShapeType="1"/>
            </p:cNvSpPr>
            <p:nvPr/>
          </p:nvSpPr>
          <p:spPr bwMode="auto">
            <a:xfrm>
              <a:off x="4135438" y="3106738"/>
              <a:ext cx="0" cy="50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13" name="Group 28"/>
            <p:cNvGrpSpPr>
              <a:grpSpLocks/>
            </p:cNvGrpSpPr>
            <p:nvPr/>
          </p:nvGrpSpPr>
          <p:grpSpPr bwMode="auto">
            <a:xfrm>
              <a:off x="4884739" y="3106740"/>
              <a:ext cx="736600" cy="449263"/>
              <a:chOff x="1576" y="1160"/>
              <a:chExt cx="464" cy="283"/>
            </a:xfrm>
          </p:grpSpPr>
          <p:sp>
            <p:nvSpPr>
              <p:cNvPr id="121" name="Rectangle 29"/>
              <p:cNvSpPr>
                <a:spLocks noChangeArrowheads="1"/>
              </p:cNvSpPr>
              <p:nvPr/>
            </p:nvSpPr>
            <p:spPr bwMode="auto">
              <a:xfrm>
                <a:off x="1576" y="1171"/>
                <a:ext cx="464" cy="27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2" name="Line 30"/>
              <p:cNvSpPr>
                <a:spLocks noChangeShapeType="1"/>
              </p:cNvSpPr>
              <p:nvPr/>
            </p:nvSpPr>
            <p:spPr bwMode="auto">
              <a:xfrm>
                <a:off x="1776" y="1160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3" name="Line 31"/>
              <p:cNvSpPr>
                <a:spLocks noChangeShapeType="1"/>
              </p:cNvSpPr>
              <p:nvPr/>
            </p:nvSpPr>
            <p:spPr bwMode="auto">
              <a:xfrm>
                <a:off x="1680" y="1160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4" name="Line 32"/>
              <p:cNvSpPr>
                <a:spLocks noChangeShapeType="1"/>
              </p:cNvSpPr>
              <p:nvPr/>
            </p:nvSpPr>
            <p:spPr bwMode="auto">
              <a:xfrm>
                <a:off x="1872" y="1160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5" name="Line 33"/>
              <p:cNvSpPr>
                <a:spLocks noChangeShapeType="1"/>
              </p:cNvSpPr>
              <p:nvPr/>
            </p:nvSpPr>
            <p:spPr bwMode="auto">
              <a:xfrm>
                <a:off x="1968" y="1160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14" name="Group 34"/>
            <p:cNvGrpSpPr>
              <a:grpSpLocks/>
            </p:cNvGrpSpPr>
            <p:nvPr/>
          </p:nvGrpSpPr>
          <p:grpSpPr bwMode="auto">
            <a:xfrm>
              <a:off x="5672138" y="3106738"/>
              <a:ext cx="736600" cy="431800"/>
              <a:chOff x="2072" y="1160"/>
              <a:chExt cx="464" cy="272"/>
            </a:xfrm>
          </p:grpSpPr>
          <p:sp>
            <p:nvSpPr>
              <p:cNvPr id="116" name="Rectangle 35"/>
              <p:cNvSpPr>
                <a:spLocks noChangeArrowheads="1"/>
              </p:cNvSpPr>
              <p:nvPr/>
            </p:nvSpPr>
            <p:spPr bwMode="auto">
              <a:xfrm>
                <a:off x="2072" y="1160"/>
                <a:ext cx="464" cy="27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17" name="Line 36"/>
              <p:cNvSpPr>
                <a:spLocks noChangeShapeType="1"/>
              </p:cNvSpPr>
              <p:nvPr/>
            </p:nvSpPr>
            <p:spPr bwMode="auto">
              <a:xfrm>
                <a:off x="2256" y="1160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18" name="Line 37"/>
              <p:cNvSpPr>
                <a:spLocks noChangeShapeType="1"/>
              </p:cNvSpPr>
              <p:nvPr/>
            </p:nvSpPr>
            <p:spPr bwMode="auto">
              <a:xfrm>
                <a:off x="2160" y="1160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19" name="Line 38"/>
              <p:cNvSpPr>
                <a:spLocks noChangeShapeType="1"/>
              </p:cNvSpPr>
              <p:nvPr/>
            </p:nvSpPr>
            <p:spPr bwMode="auto">
              <a:xfrm>
                <a:off x="2352" y="1160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20" name="Line 39"/>
              <p:cNvSpPr>
                <a:spLocks noChangeShapeType="1"/>
              </p:cNvSpPr>
              <p:nvPr/>
            </p:nvSpPr>
            <p:spPr bwMode="auto">
              <a:xfrm>
                <a:off x="2448" y="1160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15" name="Rectangle 40"/>
            <p:cNvSpPr>
              <a:spLocks noChangeArrowheads="1"/>
            </p:cNvSpPr>
            <p:nvPr/>
          </p:nvSpPr>
          <p:spPr bwMode="auto">
            <a:xfrm>
              <a:off x="2916802" y="3124200"/>
              <a:ext cx="963236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dirty="0" smtClean="0"/>
                <a:t>I-format:</a:t>
              </a:r>
              <a:endParaRPr lang="en-US" dirty="0"/>
            </a:p>
          </p:txBody>
        </p:sp>
        <p:sp>
          <p:nvSpPr>
            <p:cNvPr id="16" name="Rectangle 41"/>
            <p:cNvSpPr>
              <a:spLocks noChangeArrowheads="1"/>
            </p:cNvSpPr>
            <p:nvPr/>
          </p:nvSpPr>
          <p:spPr bwMode="auto">
            <a:xfrm>
              <a:off x="4163184" y="3124200"/>
              <a:ext cx="460375" cy="3635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dirty="0"/>
                <a:t>op</a:t>
              </a:r>
              <a:endParaRPr lang="en-US" dirty="0"/>
            </a:p>
          </p:txBody>
        </p:sp>
        <p:sp>
          <p:nvSpPr>
            <p:cNvPr id="17" name="Rectangle 42"/>
            <p:cNvSpPr>
              <a:spLocks noChangeArrowheads="1"/>
            </p:cNvSpPr>
            <p:nvPr/>
          </p:nvSpPr>
          <p:spPr bwMode="auto">
            <a:xfrm>
              <a:off x="5081571" y="3124200"/>
              <a:ext cx="396875" cy="3635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dirty="0" err="1"/>
                <a:t>rs</a:t>
              </a:r>
              <a:endParaRPr lang="en-US" dirty="0"/>
            </a:p>
          </p:txBody>
        </p:sp>
        <p:sp>
          <p:nvSpPr>
            <p:cNvPr id="18" name="Rectangle 43"/>
            <p:cNvSpPr>
              <a:spLocks noChangeArrowheads="1"/>
            </p:cNvSpPr>
            <p:nvPr/>
          </p:nvSpPr>
          <p:spPr bwMode="auto">
            <a:xfrm>
              <a:off x="5868759" y="3124200"/>
              <a:ext cx="346075" cy="3635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dirty="0" err="1"/>
                <a:t>rt</a:t>
              </a:r>
              <a:endParaRPr lang="en-US" dirty="0"/>
            </a:p>
          </p:txBody>
        </p:sp>
        <p:sp>
          <p:nvSpPr>
            <p:cNvPr id="19" name="Rectangle 44"/>
            <p:cNvSpPr>
              <a:spLocks noChangeArrowheads="1"/>
            </p:cNvSpPr>
            <p:nvPr/>
          </p:nvSpPr>
          <p:spPr bwMode="auto">
            <a:xfrm>
              <a:off x="6852745" y="3124200"/>
              <a:ext cx="1743075" cy="3635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dirty="0"/>
                <a:t>address offset</a:t>
              </a:r>
              <a:endParaRPr lang="en-US" dirty="0"/>
            </a:p>
          </p:txBody>
        </p:sp>
        <p:sp>
          <p:nvSpPr>
            <p:cNvPr id="20" name="Rectangle 45"/>
            <p:cNvSpPr>
              <a:spLocks noChangeArrowheads="1"/>
            </p:cNvSpPr>
            <p:nvPr/>
          </p:nvSpPr>
          <p:spPr bwMode="auto">
            <a:xfrm>
              <a:off x="3843338" y="2801938"/>
              <a:ext cx="434975" cy="3635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31</a:t>
              </a:r>
              <a:endParaRPr lang="en-US"/>
            </a:p>
          </p:txBody>
        </p:sp>
        <p:sp>
          <p:nvSpPr>
            <p:cNvPr id="21" name="Rectangle 46"/>
            <p:cNvSpPr>
              <a:spLocks noChangeArrowheads="1"/>
            </p:cNvSpPr>
            <p:nvPr/>
          </p:nvSpPr>
          <p:spPr bwMode="auto">
            <a:xfrm>
              <a:off x="4757738" y="2801938"/>
              <a:ext cx="434975" cy="3635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25</a:t>
              </a:r>
              <a:endParaRPr lang="en-US"/>
            </a:p>
          </p:txBody>
        </p:sp>
        <p:sp>
          <p:nvSpPr>
            <p:cNvPr id="22" name="Rectangle 47"/>
            <p:cNvSpPr>
              <a:spLocks noChangeArrowheads="1"/>
            </p:cNvSpPr>
            <p:nvPr/>
          </p:nvSpPr>
          <p:spPr bwMode="auto">
            <a:xfrm>
              <a:off x="5519738" y="2801938"/>
              <a:ext cx="434975" cy="3635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20</a:t>
              </a:r>
              <a:endParaRPr lang="en-US"/>
            </a:p>
          </p:txBody>
        </p:sp>
        <p:sp>
          <p:nvSpPr>
            <p:cNvPr id="23" name="Rectangle 48"/>
            <p:cNvSpPr>
              <a:spLocks noChangeArrowheads="1"/>
            </p:cNvSpPr>
            <p:nvPr/>
          </p:nvSpPr>
          <p:spPr bwMode="auto">
            <a:xfrm>
              <a:off x="6281738" y="2801938"/>
              <a:ext cx="434975" cy="3635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15</a:t>
              </a:r>
              <a:endParaRPr lang="en-US"/>
            </a:p>
          </p:txBody>
        </p:sp>
        <p:sp>
          <p:nvSpPr>
            <p:cNvPr id="24" name="Rectangle 49"/>
            <p:cNvSpPr>
              <a:spLocks noChangeArrowheads="1"/>
            </p:cNvSpPr>
            <p:nvPr/>
          </p:nvSpPr>
          <p:spPr bwMode="auto">
            <a:xfrm>
              <a:off x="8643938" y="2801938"/>
              <a:ext cx="307975" cy="3635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0</a:t>
              </a:r>
              <a:endParaRPr lang="en-US"/>
            </a:p>
          </p:txBody>
        </p:sp>
        <p:sp>
          <p:nvSpPr>
            <p:cNvPr id="25" name="Rectangle 51"/>
            <p:cNvSpPr>
              <a:spLocks noChangeArrowheads="1"/>
            </p:cNvSpPr>
            <p:nvPr/>
          </p:nvSpPr>
          <p:spPr bwMode="auto">
            <a:xfrm>
              <a:off x="2851203" y="2362200"/>
              <a:ext cx="1051555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dirty="0" smtClean="0"/>
                <a:t>R-format:</a:t>
              </a:r>
              <a:endParaRPr lang="en-US" dirty="0"/>
            </a:p>
          </p:txBody>
        </p:sp>
        <p:grpSp>
          <p:nvGrpSpPr>
            <p:cNvPr id="26" name="Group 52"/>
            <p:cNvGrpSpPr>
              <a:grpSpLocks/>
            </p:cNvGrpSpPr>
            <p:nvPr/>
          </p:nvGrpSpPr>
          <p:grpSpPr bwMode="auto">
            <a:xfrm>
              <a:off x="3995738" y="2327275"/>
              <a:ext cx="889000" cy="431800"/>
              <a:chOff x="1016" y="728"/>
              <a:chExt cx="560" cy="272"/>
            </a:xfrm>
          </p:grpSpPr>
          <p:sp>
            <p:nvSpPr>
              <p:cNvPr id="110" name="Rectangle 53"/>
              <p:cNvSpPr>
                <a:spLocks noChangeArrowheads="1"/>
              </p:cNvSpPr>
              <p:nvPr/>
            </p:nvSpPr>
            <p:spPr bwMode="auto">
              <a:xfrm>
                <a:off x="1016" y="728"/>
                <a:ext cx="560" cy="27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11" name="Line 54"/>
              <p:cNvSpPr>
                <a:spLocks noChangeShapeType="1"/>
              </p:cNvSpPr>
              <p:nvPr/>
            </p:nvSpPr>
            <p:spPr bwMode="auto">
              <a:xfrm>
                <a:off x="1392" y="728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12" name="Line 55"/>
              <p:cNvSpPr>
                <a:spLocks noChangeShapeType="1"/>
              </p:cNvSpPr>
              <p:nvPr/>
            </p:nvSpPr>
            <p:spPr bwMode="auto">
              <a:xfrm>
                <a:off x="1296" y="728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13" name="Line 56"/>
              <p:cNvSpPr>
                <a:spLocks noChangeShapeType="1"/>
              </p:cNvSpPr>
              <p:nvPr/>
            </p:nvSpPr>
            <p:spPr bwMode="auto">
              <a:xfrm>
                <a:off x="1488" y="728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14" name="Line 57"/>
              <p:cNvSpPr>
                <a:spLocks noChangeShapeType="1"/>
              </p:cNvSpPr>
              <p:nvPr/>
            </p:nvSpPr>
            <p:spPr bwMode="auto">
              <a:xfrm>
                <a:off x="1200" y="728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15" name="Line 58"/>
              <p:cNvSpPr>
                <a:spLocks noChangeShapeType="1"/>
              </p:cNvSpPr>
              <p:nvPr/>
            </p:nvSpPr>
            <p:spPr bwMode="auto">
              <a:xfrm>
                <a:off x="1104" y="728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27" name="Group 59"/>
            <p:cNvGrpSpPr>
              <a:grpSpLocks/>
            </p:cNvGrpSpPr>
            <p:nvPr/>
          </p:nvGrpSpPr>
          <p:grpSpPr bwMode="auto">
            <a:xfrm>
              <a:off x="4910141" y="2327275"/>
              <a:ext cx="736601" cy="431800"/>
              <a:chOff x="1592" y="728"/>
              <a:chExt cx="464" cy="272"/>
            </a:xfrm>
          </p:grpSpPr>
          <p:sp>
            <p:nvSpPr>
              <p:cNvPr id="105" name="Rectangle 60"/>
              <p:cNvSpPr>
                <a:spLocks noChangeArrowheads="1"/>
              </p:cNvSpPr>
              <p:nvPr/>
            </p:nvSpPr>
            <p:spPr bwMode="auto">
              <a:xfrm>
                <a:off x="1592" y="728"/>
                <a:ext cx="464" cy="27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6" name="Line 61"/>
              <p:cNvSpPr>
                <a:spLocks noChangeShapeType="1"/>
              </p:cNvSpPr>
              <p:nvPr/>
            </p:nvSpPr>
            <p:spPr bwMode="auto">
              <a:xfrm>
                <a:off x="1776" y="728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7" name="Line 62"/>
              <p:cNvSpPr>
                <a:spLocks noChangeShapeType="1"/>
              </p:cNvSpPr>
              <p:nvPr/>
            </p:nvSpPr>
            <p:spPr bwMode="auto">
              <a:xfrm>
                <a:off x="1680" y="728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8" name="Line 63"/>
              <p:cNvSpPr>
                <a:spLocks noChangeShapeType="1"/>
              </p:cNvSpPr>
              <p:nvPr/>
            </p:nvSpPr>
            <p:spPr bwMode="auto">
              <a:xfrm>
                <a:off x="1872" y="728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9" name="Line 64"/>
              <p:cNvSpPr>
                <a:spLocks noChangeShapeType="1"/>
              </p:cNvSpPr>
              <p:nvPr/>
            </p:nvSpPr>
            <p:spPr bwMode="auto">
              <a:xfrm>
                <a:off x="1968" y="728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28" name="Group 65"/>
            <p:cNvGrpSpPr>
              <a:grpSpLocks/>
            </p:cNvGrpSpPr>
            <p:nvPr/>
          </p:nvGrpSpPr>
          <p:grpSpPr bwMode="auto">
            <a:xfrm>
              <a:off x="5672138" y="2327275"/>
              <a:ext cx="736600" cy="431800"/>
              <a:chOff x="2072" y="728"/>
              <a:chExt cx="464" cy="272"/>
            </a:xfrm>
          </p:grpSpPr>
          <p:sp>
            <p:nvSpPr>
              <p:cNvPr id="100" name="Rectangle 66"/>
              <p:cNvSpPr>
                <a:spLocks noChangeArrowheads="1"/>
              </p:cNvSpPr>
              <p:nvPr/>
            </p:nvSpPr>
            <p:spPr bwMode="auto">
              <a:xfrm>
                <a:off x="2072" y="728"/>
                <a:ext cx="464" cy="27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1" name="Line 67"/>
              <p:cNvSpPr>
                <a:spLocks noChangeShapeType="1"/>
              </p:cNvSpPr>
              <p:nvPr/>
            </p:nvSpPr>
            <p:spPr bwMode="auto">
              <a:xfrm>
                <a:off x="2256" y="728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2" name="Line 68"/>
              <p:cNvSpPr>
                <a:spLocks noChangeShapeType="1"/>
              </p:cNvSpPr>
              <p:nvPr/>
            </p:nvSpPr>
            <p:spPr bwMode="auto">
              <a:xfrm>
                <a:off x="2160" y="728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3" name="Line 69"/>
              <p:cNvSpPr>
                <a:spLocks noChangeShapeType="1"/>
              </p:cNvSpPr>
              <p:nvPr/>
            </p:nvSpPr>
            <p:spPr bwMode="auto">
              <a:xfrm>
                <a:off x="2352" y="728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4" name="Line 70"/>
              <p:cNvSpPr>
                <a:spLocks noChangeShapeType="1"/>
              </p:cNvSpPr>
              <p:nvPr/>
            </p:nvSpPr>
            <p:spPr bwMode="auto">
              <a:xfrm>
                <a:off x="2448" y="728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29" name="Group 71"/>
            <p:cNvGrpSpPr>
              <a:grpSpLocks/>
            </p:cNvGrpSpPr>
            <p:nvPr/>
          </p:nvGrpSpPr>
          <p:grpSpPr bwMode="auto">
            <a:xfrm>
              <a:off x="6434138" y="2327275"/>
              <a:ext cx="736600" cy="431800"/>
              <a:chOff x="2552" y="728"/>
              <a:chExt cx="464" cy="272"/>
            </a:xfrm>
          </p:grpSpPr>
          <p:sp>
            <p:nvSpPr>
              <p:cNvPr id="95" name="Rectangle 72"/>
              <p:cNvSpPr>
                <a:spLocks noChangeArrowheads="1"/>
              </p:cNvSpPr>
              <p:nvPr/>
            </p:nvSpPr>
            <p:spPr bwMode="auto">
              <a:xfrm>
                <a:off x="2552" y="728"/>
                <a:ext cx="464" cy="27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96" name="Line 73"/>
              <p:cNvSpPr>
                <a:spLocks noChangeShapeType="1"/>
              </p:cNvSpPr>
              <p:nvPr/>
            </p:nvSpPr>
            <p:spPr bwMode="auto">
              <a:xfrm>
                <a:off x="2736" y="728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97" name="Line 74"/>
              <p:cNvSpPr>
                <a:spLocks noChangeShapeType="1"/>
              </p:cNvSpPr>
              <p:nvPr/>
            </p:nvSpPr>
            <p:spPr bwMode="auto">
              <a:xfrm>
                <a:off x="2640" y="728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98" name="Line 75"/>
              <p:cNvSpPr>
                <a:spLocks noChangeShapeType="1"/>
              </p:cNvSpPr>
              <p:nvPr/>
            </p:nvSpPr>
            <p:spPr bwMode="auto">
              <a:xfrm>
                <a:off x="2832" y="728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99" name="Line 76"/>
              <p:cNvSpPr>
                <a:spLocks noChangeShapeType="1"/>
              </p:cNvSpPr>
              <p:nvPr/>
            </p:nvSpPr>
            <p:spPr bwMode="auto">
              <a:xfrm>
                <a:off x="2928" y="728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30" name="Rectangle 77"/>
            <p:cNvSpPr>
              <a:spLocks noChangeArrowheads="1"/>
            </p:cNvSpPr>
            <p:nvPr/>
          </p:nvSpPr>
          <p:spPr bwMode="auto">
            <a:xfrm>
              <a:off x="7196138" y="2327275"/>
              <a:ext cx="736600" cy="431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1" name="Rectangle 78"/>
            <p:cNvSpPr>
              <a:spLocks noChangeArrowheads="1"/>
            </p:cNvSpPr>
            <p:nvPr/>
          </p:nvSpPr>
          <p:spPr bwMode="auto">
            <a:xfrm>
              <a:off x="7958138" y="2327275"/>
              <a:ext cx="889000" cy="431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2" name="Line 79"/>
            <p:cNvSpPr>
              <a:spLocks noChangeShapeType="1"/>
            </p:cNvSpPr>
            <p:nvPr/>
          </p:nvSpPr>
          <p:spPr bwMode="auto">
            <a:xfrm>
              <a:off x="8555038" y="2327275"/>
              <a:ext cx="0" cy="50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3" name="Line 80"/>
            <p:cNvSpPr>
              <a:spLocks noChangeShapeType="1"/>
            </p:cNvSpPr>
            <p:nvPr/>
          </p:nvSpPr>
          <p:spPr bwMode="auto">
            <a:xfrm>
              <a:off x="8402638" y="2327275"/>
              <a:ext cx="0" cy="50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4" name="Line 81"/>
            <p:cNvSpPr>
              <a:spLocks noChangeShapeType="1"/>
            </p:cNvSpPr>
            <p:nvPr/>
          </p:nvSpPr>
          <p:spPr bwMode="auto">
            <a:xfrm>
              <a:off x="7315200" y="2362200"/>
              <a:ext cx="0" cy="50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5" name="Line 82"/>
            <p:cNvSpPr>
              <a:spLocks noChangeShapeType="1"/>
            </p:cNvSpPr>
            <p:nvPr/>
          </p:nvSpPr>
          <p:spPr bwMode="auto">
            <a:xfrm>
              <a:off x="8250238" y="2327275"/>
              <a:ext cx="0" cy="50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6" name="Line 83"/>
            <p:cNvSpPr>
              <a:spLocks noChangeShapeType="1"/>
            </p:cNvSpPr>
            <p:nvPr/>
          </p:nvSpPr>
          <p:spPr bwMode="auto">
            <a:xfrm>
              <a:off x="8097838" y="2327275"/>
              <a:ext cx="0" cy="50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7" name="Rectangle 84"/>
            <p:cNvSpPr>
              <a:spLocks noChangeArrowheads="1"/>
            </p:cNvSpPr>
            <p:nvPr/>
          </p:nvSpPr>
          <p:spPr bwMode="auto">
            <a:xfrm>
              <a:off x="3886200" y="1981200"/>
              <a:ext cx="434975" cy="3635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31</a:t>
              </a:r>
              <a:endParaRPr lang="en-US"/>
            </a:p>
          </p:txBody>
        </p:sp>
        <p:sp>
          <p:nvSpPr>
            <p:cNvPr id="38" name="Rectangle 85"/>
            <p:cNvSpPr>
              <a:spLocks noChangeArrowheads="1"/>
            </p:cNvSpPr>
            <p:nvPr/>
          </p:nvSpPr>
          <p:spPr bwMode="auto">
            <a:xfrm>
              <a:off x="4800600" y="1981200"/>
              <a:ext cx="434975" cy="3635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25</a:t>
              </a:r>
              <a:endParaRPr lang="en-US" dirty="0"/>
            </a:p>
          </p:txBody>
        </p:sp>
        <p:sp>
          <p:nvSpPr>
            <p:cNvPr id="39" name="Rectangle 86"/>
            <p:cNvSpPr>
              <a:spLocks noChangeArrowheads="1"/>
            </p:cNvSpPr>
            <p:nvPr/>
          </p:nvSpPr>
          <p:spPr bwMode="auto">
            <a:xfrm>
              <a:off x="5562600" y="1981200"/>
              <a:ext cx="434975" cy="3635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20</a:t>
              </a:r>
              <a:endParaRPr lang="en-US"/>
            </a:p>
          </p:txBody>
        </p:sp>
        <p:sp>
          <p:nvSpPr>
            <p:cNvPr id="40" name="Rectangle 87"/>
            <p:cNvSpPr>
              <a:spLocks noChangeArrowheads="1"/>
            </p:cNvSpPr>
            <p:nvPr/>
          </p:nvSpPr>
          <p:spPr bwMode="auto">
            <a:xfrm>
              <a:off x="6324600" y="1981200"/>
              <a:ext cx="434975" cy="3635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15</a:t>
              </a:r>
              <a:endParaRPr lang="en-US"/>
            </a:p>
          </p:txBody>
        </p:sp>
        <p:sp>
          <p:nvSpPr>
            <p:cNvPr id="41" name="Rectangle 88"/>
            <p:cNvSpPr>
              <a:spLocks noChangeArrowheads="1"/>
            </p:cNvSpPr>
            <p:nvPr/>
          </p:nvSpPr>
          <p:spPr bwMode="auto">
            <a:xfrm>
              <a:off x="7848600" y="1981200"/>
              <a:ext cx="307975" cy="3635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5</a:t>
              </a:r>
              <a:endParaRPr lang="en-US"/>
            </a:p>
          </p:txBody>
        </p:sp>
        <p:sp>
          <p:nvSpPr>
            <p:cNvPr id="42" name="Rectangle 89"/>
            <p:cNvSpPr>
              <a:spLocks noChangeArrowheads="1"/>
            </p:cNvSpPr>
            <p:nvPr/>
          </p:nvSpPr>
          <p:spPr bwMode="auto">
            <a:xfrm>
              <a:off x="8610600" y="1981200"/>
              <a:ext cx="307975" cy="3635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0</a:t>
              </a:r>
              <a:endParaRPr lang="en-US" dirty="0"/>
            </a:p>
          </p:txBody>
        </p:sp>
        <p:sp>
          <p:nvSpPr>
            <p:cNvPr id="43" name="Rectangle 90"/>
            <p:cNvSpPr>
              <a:spLocks noChangeArrowheads="1"/>
            </p:cNvSpPr>
            <p:nvPr/>
          </p:nvSpPr>
          <p:spPr bwMode="auto">
            <a:xfrm>
              <a:off x="4163184" y="2362200"/>
              <a:ext cx="460375" cy="3635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dirty="0"/>
                <a:t>op</a:t>
              </a:r>
              <a:endParaRPr lang="en-US" dirty="0"/>
            </a:p>
          </p:txBody>
        </p:sp>
        <p:sp>
          <p:nvSpPr>
            <p:cNvPr id="44" name="Rectangle 91"/>
            <p:cNvSpPr>
              <a:spLocks noChangeArrowheads="1"/>
            </p:cNvSpPr>
            <p:nvPr/>
          </p:nvSpPr>
          <p:spPr bwMode="auto">
            <a:xfrm>
              <a:off x="5081570" y="2362200"/>
              <a:ext cx="396875" cy="3635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dirty="0" err="1"/>
                <a:t>rs</a:t>
              </a:r>
              <a:endParaRPr lang="en-US" dirty="0"/>
            </a:p>
          </p:txBody>
        </p:sp>
        <p:sp>
          <p:nvSpPr>
            <p:cNvPr id="45" name="Rectangle 92"/>
            <p:cNvSpPr>
              <a:spLocks noChangeArrowheads="1"/>
            </p:cNvSpPr>
            <p:nvPr/>
          </p:nvSpPr>
          <p:spPr bwMode="auto">
            <a:xfrm>
              <a:off x="5868759" y="2362200"/>
              <a:ext cx="346075" cy="3635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dirty="0" err="1"/>
                <a:t>rt</a:t>
              </a:r>
              <a:endParaRPr lang="en-US" dirty="0"/>
            </a:p>
          </p:txBody>
        </p:sp>
        <p:sp>
          <p:nvSpPr>
            <p:cNvPr id="46" name="Rectangle 93"/>
            <p:cNvSpPr>
              <a:spLocks noChangeArrowheads="1"/>
            </p:cNvSpPr>
            <p:nvPr/>
          </p:nvSpPr>
          <p:spPr bwMode="auto">
            <a:xfrm>
              <a:off x="6590349" y="2362200"/>
              <a:ext cx="409575" cy="3635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dirty="0"/>
                <a:t>rd</a:t>
              </a:r>
              <a:endParaRPr lang="en-US" dirty="0"/>
            </a:p>
          </p:txBody>
        </p:sp>
        <p:sp>
          <p:nvSpPr>
            <p:cNvPr id="47" name="Rectangle 94"/>
            <p:cNvSpPr>
              <a:spLocks noChangeArrowheads="1"/>
            </p:cNvSpPr>
            <p:nvPr/>
          </p:nvSpPr>
          <p:spPr bwMode="auto">
            <a:xfrm>
              <a:off x="8033527" y="2362200"/>
              <a:ext cx="739775" cy="3635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dirty="0" err="1"/>
                <a:t>funct</a:t>
              </a:r>
              <a:endParaRPr lang="en-US" dirty="0"/>
            </a:p>
          </p:txBody>
        </p:sp>
        <p:sp>
          <p:nvSpPr>
            <p:cNvPr id="48" name="Rectangle 95"/>
            <p:cNvSpPr>
              <a:spLocks noChangeArrowheads="1"/>
            </p:cNvSpPr>
            <p:nvPr/>
          </p:nvSpPr>
          <p:spPr bwMode="auto">
            <a:xfrm>
              <a:off x="7180740" y="2362200"/>
              <a:ext cx="854075" cy="3635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dirty="0" err="1"/>
                <a:t>shamt</a:t>
              </a:r>
              <a:endParaRPr lang="en-US" dirty="0"/>
            </a:p>
          </p:txBody>
        </p:sp>
        <p:sp>
          <p:nvSpPr>
            <p:cNvPr id="49" name="Line 96"/>
            <p:cNvSpPr>
              <a:spLocks noChangeShapeType="1"/>
            </p:cNvSpPr>
            <p:nvPr/>
          </p:nvSpPr>
          <p:spPr bwMode="auto">
            <a:xfrm>
              <a:off x="7467600" y="2362200"/>
              <a:ext cx="0" cy="50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0" name="Line 97"/>
            <p:cNvSpPr>
              <a:spLocks noChangeShapeType="1"/>
            </p:cNvSpPr>
            <p:nvPr/>
          </p:nvSpPr>
          <p:spPr bwMode="auto">
            <a:xfrm>
              <a:off x="7620000" y="2362200"/>
              <a:ext cx="0" cy="50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" name="Line 98"/>
            <p:cNvSpPr>
              <a:spLocks noChangeShapeType="1"/>
            </p:cNvSpPr>
            <p:nvPr/>
          </p:nvSpPr>
          <p:spPr bwMode="auto">
            <a:xfrm>
              <a:off x="7772400" y="2362200"/>
              <a:ext cx="0" cy="50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2" name="Line 99"/>
            <p:cNvSpPr>
              <a:spLocks noChangeShapeType="1"/>
            </p:cNvSpPr>
            <p:nvPr/>
          </p:nvSpPr>
          <p:spPr bwMode="auto">
            <a:xfrm>
              <a:off x="8686800" y="2362200"/>
              <a:ext cx="0" cy="50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3" name="Rectangle 100"/>
            <p:cNvSpPr>
              <a:spLocks noChangeArrowheads="1"/>
            </p:cNvSpPr>
            <p:nvPr/>
          </p:nvSpPr>
          <p:spPr bwMode="auto">
            <a:xfrm>
              <a:off x="7086600" y="1981200"/>
              <a:ext cx="434975" cy="3635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10</a:t>
              </a:r>
              <a:endParaRPr lang="en-US"/>
            </a:p>
          </p:txBody>
        </p:sp>
        <p:grpSp>
          <p:nvGrpSpPr>
            <p:cNvPr id="54" name="Group 188"/>
            <p:cNvGrpSpPr>
              <a:grpSpLocks/>
            </p:cNvGrpSpPr>
            <p:nvPr/>
          </p:nvGrpSpPr>
          <p:grpSpPr bwMode="auto">
            <a:xfrm>
              <a:off x="2851151" y="3581400"/>
              <a:ext cx="6067426" cy="744538"/>
              <a:chOff x="1796" y="2352"/>
              <a:chExt cx="3822" cy="469"/>
            </a:xfrm>
          </p:grpSpPr>
          <p:sp>
            <p:nvSpPr>
              <p:cNvPr id="55" name="Rectangle 102"/>
              <p:cNvSpPr>
                <a:spLocks noChangeArrowheads="1"/>
              </p:cNvSpPr>
              <p:nvPr/>
            </p:nvSpPr>
            <p:spPr bwMode="auto">
              <a:xfrm>
                <a:off x="1796" y="2544"/>
                <a:ext cx="642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b="1" dirty="0" smtClean="0"/>
                  <a:t>J-format:</a:t>
                </a:r>
                <a:endParaRPr lang="en-US" dirty="0"/>
              </a:p>
            </p:txBody>
          </p:sp>
          <p:grpSp>
            <p:nvGrpSpPr>
              <p:cNvPr id="56" name="Group 103"/>
              <p:cNvGrpSpPr>
                <a:grpSpLocks/>
              </p:cNvGrpSpPr>
              <p:nvPr/>
            </p:nvGrpSpPr>
            <p:grpSpPr bwMode="auto">
              <a:xfrm>
                <a:off x="2517" y="2544"/>
                <a:ext cx="560" cy="272"/>
                <a:chOff x="1016" y="728"/>
                <a:chExt cx="560" cy="272"/>
              </a:xfrm>
            </p:grpSpPr>
            <p:sp>
              <p:nvSpPr>
                <p:cNvPr id="89" name="Rectangle 104"/>
                <p:cNvSpPr>
                  <a:spLocks noChangeArrowheads="1"/>
                </p:cNvSpPr>
                <p:nvPr/>
              </p:nvSpPr>
              <p:spPr bwMode="auto">
                <a:xfrm>
                  <a:off x="1016" y="728"/>
                  <a:ext cx="560" cy="272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90" name="Line 105"/>
                <p:cNvSpPr>
                  <a:spLocks noChangeShapeType="1"/>
                </p:cNvSpPr>
                <p:nvPr/>
              </p:nvSpPr>
              <p:spPr bwMode="auto">
                <a:xfrm>
                  <a:off x="1392" y="728"/>
                  <a:ext cx="0" cy="3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91" name="Line 106"/>
                <p:cNvSpPr>
                  <a:spLocks noChangeShapeType="1"/>
                </p:cNvSpPr>
                <p:nvPr/>
              </p:nvSpPr>
              <p:spPr bwMode="auto">
                <a:xfrm>
                  <a:off x="1296" y="728"/>
                  <a:ext cx="0" cy="3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92" name="Line 107"/>
                <p:cNvSpPr>
                  <a:spLocks noChangeShapeType="1"/>
                </p:cNvSpPr>
                <p:nvPr/>
              </p:nvSpPr>
              <p:spPr bwMode="auto">
                <a:xfrm>
                  <a:off x="1488" y="728"/>
                  <a:ext cx="0" cy="3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93" name="Line 108"/>
                <p:cNvSpPr>
                  <a:spLocks noChangeShapeType="1"/>
                </p:cNvSpPr>
                <p:nvPr/>
              </p:nvSpPr>
              <p:spPr bwMode="auto">
                <a:xfrm>
                  <a:off x="1200" y="728"/>
                  <a:ext cx="0" cy="3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94" name="Line 109"/>
                <p:cNvSpPr>
                  <a:spLocks noChangeShapeType="1"/>
                </p:cNvSpPr>
                <p:nvPr/>
              </p:nvSpPr>
              <p:spPr bwMode="auto">
                <a:xfrm>
                  <a:off x="1104" y="728"/>
                  <a:ext cx="0" cy="3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sp>
            <p:nvSpPr>
              <p:cNvPr id="57" name="Rectangle 129"/>
              <p:cNvSpPr>
                <a:spLocks noChangeArrowheads="1"/>
              </p:cNvSpPr>
              <p:nvPr/>
            </p:nvSpPr>
            <p:spPr bwMode="auto">
              <a:xfrm>
                <a:off x="3072" y="2544"/>
                <a:ext cx="2501" cy="27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8" name="Rectangle 135"/>
              <p:cNvSpPr>
                <a:spLocks noChangeArrowheads="1"/>
              </p:cNvSpPr>
              <p:nvPr/>
            </p:nvSpPr>
            <p:spPr bwMode="auto">
              <a:xfrm>
                <a:off x="2448" y="2352"/>
                <a:ext cx="274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>
                    <a:solidFill>
                      <a:schemeClr val="tx1"/>
                    </a:solidFill>
                  </a:rPr>
                  <a:t>31</a:t>
                </a:r>
                <a:endParaRPr lang="en-US"/>
              </a:p>
            </p:txBody>
          </p:sp>
          <p:sp>
            <p:nvSpPr>
              <p:cNvPr id="59" name="Rectangle 136"/>
              <p:cNvSpPr>
                <a:spLocks noChangeArrowheads="1"/>
              </p:cNvSpPr>
              <p:nvPr/>
            </p:nvSpPr>
            <p:spPr bwMode="auto">
              <a:xfrm>
                <a:off x="3024" y="2352"/>
                <a:ext cx="274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>
                    <a:solidFill>
                      <a:schemeClr val="tx1"/>
                    </a:solidFill>
                  </a:rPr>
                  <a:t>25</a:t>
                </a:r>
                <a:endParaRPr lang="en-US"/>
              </a:p>
            </p:txBody>
          </p:sp>
          <p:sp>
            <p:nvSpPr>
              <p:cNvPr id="60" name="Rectangle 140"/>
              <p:cNvSpPr>
                <a:spLocks noChangeArrowheads="1"/>
              </p:cNvSpPr>
              <p:nvPr/>
            </p:nvSpPr>
            <p:spPr bwMode="auto">
              <a:xfrm>
                <a:off x="5424" y="2352"/>
                <a:ext cx="194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>
                    <a:solidFill>
                      <a:schemeClr val="tx1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61" name="Rectangle 141"/>
              <p:cNvSpPr>
                <a:spLocks noChangeArrowheads="1"/>
              </p:cNvSpPr>
              <p:nvPr/>
            </p:nvSpPr>
            <p:spPr bwMode="auto">
              <a:xfrm>
                <a:off x="2622" y="2544"/>
                <a:ext cx="290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b="1" dirty="0"/>
                  <a:t>op</a:t>
                </a:r>
                <a:endParaRPr lang="en-US" dirty="0"/>
              </a:p>
            </p:txBody>
          </p:sp>
          <p:sp>
            <p:nvSpPr>
              <p:cNvPr id="62" name="Rectangle 143"/>
              <p:cNvSpPr>
                <a:spLocks noChangeArrowheads="1"/>
              </p:cNvSpPr>
              <p:nvPr/>
            </p:nvSpPr>
            <p:spPr bwMode="auto">
              <a:xfrm>
                <a:off x="3738" y="2592"/>
                <a:ext cx="1106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b="1" dirty="0"/>
                  <a:t>target address</a:t>
                </a:r>
                <a:endParaRPr lang="en-US" dirty="0"/>
              </a:p>
            </p:txBody>
          </p:sp>
          <p:sp>
            <p:nvSpPr>
              <p:cNvPr id="63" name="Line 159"/>
              <p:cNvSpPr>
                <a:spLocks noChangeShapeType="1"/>
              </p:cNvSpPr>
              <p:nvPr/>
            </p:nvSpPr>
            <p:spPr bwMode="auto">
              <a:xfrm>
                <a:off x="5389" y="2554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4" name="Line 160"/>
              <p:cNvSpPr>
                <a:spLocks noChangeShapeType="1"/>
              </p:cNvSpPr>
              <p:nvPr/>
            </p:nvSpPr>
            <p:spPr bwMode="auto">
              <a:xfrm>
                <a:off x="5293" y="2554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5" name="Line 161"/>
              <p:cNvSpPr>
                <a:spLocks noChangeShapeType="1"/>
              </p:cNvSpPr>
              <p:nvPr/>
            </p:nvSpPr>
            <p:spPr bwMode="auto">
              <a:xfrm>
                <a:off x="5197" y="2554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6" name="Line 162"/>
              <p:cNvSpPr>
                <a:spLocks noChangeShapeType="1"/>
              </p:cNvSpPr>
              <p:nvPr/>
            </p:nvSpPr>
            <p:spPr bwMode="auto">
              <a:xfrm>
                <a:off x="5101" y="2554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7" name="Line 164"/>
              <p:cNvSpPr>
                <a:spLocks noChangeShapeType="1"/>
              </p:cNvSpPr>
              <p:nvPr/>
            </p:nvSpPr>
            <p:spPr bwMode="auto">
              <a:xfrm>
                <a:off x="4992" y="2554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8" name="Line 165"/>
              <p:cNvSpPr>
                <a:spLocks noChangeShapeType="1"/>
              </p:cNvSpPr>
              <p:nvPr/>
            </p:nvSpPr>
            <p:spPr bwMode="auto">
              <a:xfrm>
                <a:off x="4896" y="2554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9" name="Line 166"/>
              <p:cNvSpPr>
                <a:spLocks noChangeShapeType="1"/>
              </p:cNvSpPr>
              <p:nvPr/>
            </p:nvSpPr>
            <p:spPr bwMode="auto">
              <a:xfrm>
                <a:off x="4800" y="2554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0" name="Line 167"/>
              <p:cNvSpPr>
                <a:spLocks noChangeShapeType="1"/>
              </p:cNvSpPr>
              <p:nvPr/>
            </p:nvSpPr>
            <p:spPr bwMode="auto">
              <a:xfrm>
                <a:off x="4704" y="2554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1" name="Line 169"/>
              <p:cNvSpPr>
                <a:spLocks noChangeShapeType="1"/>
              </p:cNvSpPr>
              <p:nvPr/>
            </p:nvSpPr>
            <p:spPr bwMode="auto">
              <a:xfrm>
                <a:off x="4525" y="2554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2" name="Line 170"/>
              <p:cNvSpPr>
                <a:spLocks noChangeShapeType="1"/>
              </p:cNvSpPr>
              <p:nvPr/>
            </p:nvSpPr>
            <p:spPr bwMode="auto">
              <a:xfrm>
                <a:off x="4429" y="2554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3" name="Line 171"/>
              <p:cNvSpPr>
                <a:spLocks noChangeShapeType="1"/>
              </p:cNvSpPr>
              <p:nvPr/>
            </p:nvSpPr>
            <p:spPr bwMode="auto">
              <a:xfrm>
                <a:off x="4333" y="2554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4" name="Line 172"/>
              <p:cNvSpPr>
                <a:spLocks noChangeShapeType="1"/>
              </p:cNvSpPr>
              <p:nvPr/>
            </p:nvSpPr>
            <p:spPr bwMode="auto">
              <a:xfrm>
                <a:off x="4237" y="2554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Line 173"/>
              <p:cNvSpPr>
                <a:spLocks noChangeShapeType="1"/>
              </p:cNvSpPr>
              <p:nvPr/>
            </p:nvSpPr>
            <p:spPr bwMode="auto">
              <a:xfrm>
                <a:off x="4608" y="2544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6" name="Line 174"/>
              <p:cNvSpPr>
                <a:spLocks noChangeShapeType="1"/>
              </p:cNvSpPr>
              <p:nvPr/>
            </p:nvSpPr>
            <p:spPr bwMode="auto">
              <a:xfrm>
                <a:off x="4128" y="2554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7" name="Line 175"/>
              <p:cNvSpPr>
                <a:spLocks noChangeShapeType="1"/>
              </p:cNvSpPr>
              <p:nvPr/>
            </p:nvSpPr>
            <p:spPr bwMode="auto">
              <a:xfrm>
                <a:off x="4032" y="2554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8" name="Line 176"/>
              <p:cNvSpPr>
                <a:spLocks noChangeShapeType="1"/>
              </p:cNvSpPr>
              <p:nvPr/>
            </p:nvSpPr>
            <p:spPr bwMode="auto">
              <a:xfrm>
                <a:off x="3936" y="2554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Line 177"/>
              <p:cNvSpPr>
                <a:spLocks noChangeShapeType="1"/>
              </p:cNvSpPr>
              <p:nvPr/>
            </p:nvSpPr>
            <p:spPr bwMode="auto">
              <a:xfrm>
                <a:off x="3840" y="2554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0" name="Line 178"/>
              <p:cNvSpPr>
                <a:spLocks noChangeShapeType="1"/>
              </p:cNvSpPr>
              <p:nvPr/>
            </p:nvSpPr>
            <p:spPr bwMode="auto">
              <a:xfrm>
                <a:off x="3661" y="2560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1" name="Line 179"/>
              <p:cNvSpPr>
                <a:spLocks noChangeShapeType="1"/>
              </p:cNvSpPr>
              <p:nvPr/>
            </p:nvSpPr>
            <p:spPr bwMode="auto">
              <a:xfrm>
                <a:off x="3565" y="2560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2" name="Line 180"/>
              <p:cNvSpPr>
                <a:spLocks noChangeShapeType="1"/>
              </p:cNvSpPr>
              <p:nvPr/>
            </p:nvSpPr>
            <p:spPr bwMode="auto">
              <a:xfrm>
                <a:off x="3469" y="2560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3" name="Line 181"/>
              <p:cNvSpPr>
                <a:spLocks noChangeShapeType="1"/>
              </p:cNvSpPr>
              <p:nvPr/>
            </p:nvSpPr>
            <p:spPr bwMode="auto">
              <a:xfrm>
                <a:off x="3373" y="2560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4" name="Line 182"/>
              <p:cNvSpPr>
                <a:spLocks noChangeShapeType="1"/>
              </p:cNvSpPr>
              <p:nvPr/>
            </p:nvSpPr>
            <p:spPr bwMode="auto">
              <a:xfrm>
                <a:off x="3744" y="2550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5" name="Line 183"/>
              <p:cNvSpPr>
                <a:spLocks noChangeShapeType="1"/>
              </p:cNvSpPr>
              <p:nvPr/>
            </p:nvSpPr>
            <p:spPr bwMode="auto">
              <a:xfrm>
                <a:off x="3264" y="2560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6" name="Line 184"/>
              <p:cNvSpPr>
                <a:spLocks noChangeShapeType="1"/>
              </p:cNvSpPr>
              <p:nvPr/>
            </p:nvSpPr>
            <p:spPr bwMode="auto">
              <a:xfrm>
                <a:off x="3168" y="2560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7" name="Line 185"/>
              <p:cNvSpPr>
                <a:spLocks noChangeShapeType="1"/>
              </p:cNvSpPr>
              <p:nvPr/>
            </p:nvSpPr>
            <p:spPr bwMode="auto">
              <a:xfrm>
                <a:off x="3072" y="2560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8" name="Line 187"/>
              <p:cNvSpPr>
                <a:spLocks noChangeShapeType="1"/>
              </p:cNvSpPr>
              <p:nvPr/>
            </p:nvSpPr>
            <p:spPr bwMode="auto">
              <a:xfrm>
                <a:off x="5472" y="2544"/>
                <a:ext cx="0" cy="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Five Stages in Executing MIPS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990601"/>
            <a:ext cx="8153400" cy="56128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287338" marR="0" lvl="0" indent="-287338" algn="l" defTabSz="914400" rtl="0" eaLnBrk="0" fontAlgn="base" latinLnBrk="0" hangingPunct="0">
              <a:lnSpc>
                <a:spcPct val="90000"/>
              </a:lnSpc>
              <a:spcBef>
                <a:spcPct val="65000"/>
              </a:spcBef>
              <a:spcAft>
                <a:spcPct val="0"/>
              </a:spcAft>
              <a:buClr>
                <a:schemeClr val="accent1"/>
              </a:buClr>
              <a:buSzPct val="75000"/>
              <a:tabLst/>
              <a:defRPr/>
            </a:pPr>
            <a:r>
              <a:rPr lang="en-US" sz="2200" b="1" kern="0" dirty="0" smtClean="0">
                <a:solidFill>
                  <a:schemeClr val="tx1"/>
                </a:solidFill>
                <a:latin typeface="+mn-lt"/>
                <a:ea typeface="ＭＳ Ｐゴシック" pitchFamily="34" charset="-128"/>
              </a:rPr>
              <a:t>(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1</a:t>
            </a:r>
            <a:r>
              <a:rPr lang="en-US" sz="2200" b="1" kern="0" dirty="0" smtClean="0">
                <a:solidFill>
                  <a:schemeClr val="tx1"/>
                </a:solidFill>
                <a:latin typeface="+mn-lt"/>
                <a:ea typeface="ＭＳ Ｐゴシック" pitchFamily="34" charset="-128"/>
              </a:rPr>
              <a:t>)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 </a:t>
            </a:r>
            <a:r>
              <a:rPr kumimoji="0" lang="en-US" sz="2200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Instruction Fetch </a:t>
            </a:r>
            <a:r>
              <a:rPr kumimoji="0" lang="en-US" sz="22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(</a:t>
            </a:r>
            <a:r>
              <a:rPr kumimoji="0" lang="en-US" sz="2200" b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IFetch</a:t>
            </a:r>
            <a:r>
              <a:rPr kumimoji="0" lang="en-US" sz="22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)</a:t>
            </a:r>
          </a:p>
          <a:p>
            <a:pPr marL="744538" lvl="1" indent="-287338">
              <a:lnSpc>
                <a:spcPct val="90000"/>
              </a:lnSpc>
              <a:spcBef>
                <a:spcPct val="65000"/>
              </a:spcBef>
              <a:buClr>
                <a:schemeClr val="accent1"/>
              </a:buClr>
              <a:buSzPct val="75000"/>
              <a:buFont typeface="Arial" pitchFamily="34" charset="0"/>
              <a:buChar char="•"/>
            </a:pPr>
            <a:r>
              <a:rPr kumimoji="0" lang="en-US" sz="22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Fetch an</a:t>
            </a:r>
            <a:r>
              <a:rPr kumimoji="0" lang="en-US" sz="22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instruction; increment PC</a:t>
            </a:r>
            <a:endParaRPr kumimoji="0" lang="en-US" sz="22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287338" marR="0" lvl="0" indent="-287338" algn="l" defTabSz="914400" rtl="0" eaLnBrk="0" fontAlgn="base" latinLnBrk="0" hangingPunct="0">
              <a:lnSpc>
                <a:spcPct val="90000"/>
              </a:lnSpc>
              <a:spcBef>
                <a:spcPct val="65000"/>
              </a:spcBef>
              <a:spcAft>
                <a:spcPct val="0"/>
              </a:spcAft>
              <a:buClr>
                <a:schemeClr val="accent1"/>
              </a:buClr>
              <a:buSzPct val="75000"/>
              <a:tabLst/>
              <a:defRPr/>
            </a:pPr>
            <a:r>
              <a:rPr kumimoji="0" lang="en-US" sz="2200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(2)  Instruction Decode </a:t>
            </a:r>
            <a:r>
              <a:rPr kumimoji="0" lang="en-US" sz="22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(</a:t>
            </a:r>
            <a:r>
              <a:rPr kumimoji="0" lang="en-US" sz="2200" b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Dec</a:t>
            </a:r>
            <a:r>
              <a:rPr kumimoji="0" lang="en-US" sz="22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)</a:t>
            </a:r>
          </a:p>
          <a:p>
            <a:pPr marL="744538" lvl="1" indent="-287338">
              <a:lnSpc>
                <a:spcPct val="90000"/>
              </a:lnSpc>
              <a:spcBef>
                <a:spcPct val="65000"/>
              </a:spcBef>
              <a:buClr>
                <a:schemeClr val="accent1"/>
              </a:buClr>
              <a:buSzPct val="75000"/>
              <a:buFont typeface="Arial" pitchFamily="34" charset="0"/>
              <a:buChar char="•"/>
            </a:pPr>
            <a:r>
              <a:rPr lang="en-US" sz="2200" kern="0" dirty="0" smtClean="0">
                <a:solidFill>
                  <a:schemeClr val="tx1"/>
                </a:solidFill>
                <a:latin typeface="+mn-lt"/>
                <a:ea typeface="ＭＳ Ｐゴシック" pitchFamily="34" charset="-128"/>
              </a:rPr>
              <a:t>Decode instruction; read registers; sign extend offset</a:t>
            </a:r>
            <a:endParaRPr kumimoji="0" lang="en-US" sz="22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287338" marR="0" lvl="0" indent="-287338" algn="l" defTabSz="914400" rtl="0" eaLnBrk="0" fontAlgn="base" latinLnBrk="0" hangingPunct="0">
              <a:lnSpc>
                <a:spcPct val="90000"/>
              </a:lnSpc>
              <a:spcBef>
                <a:spcPct val="65000"/>
              </a:spcBef>
              <a:spcAft>
                <a:spcPct val="0"/>
              </a:spcAft>
              <a:buClr>
                <a:schemeClr val="accent1"/>
              </a:buClr>
              <a:buSzPct val="75000"/>
              <a:tabLst/>
              <a:defRPr/>
            </a:pPr>
            <a:r>
              <a:rPr lang="en-US" sz="2200" b="1" kern="0" dirty="0" smtClean="0">
                <a:solidFill>
                  <a:schemeClr val="tx1"/>
                </a:solidFill>
                <a:latin typeface="+mn-lt"/>
                <a:ea typeface="ＭＳ Ｐゴシック" pitchFamily="34" charset="-128"/>
              </a:rPr>
              <a:t>(3)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 </a:t>
            </a:r>
            <a:r>
              <a:rPr kumimoji="0" lang="en-US" sz="2200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ALU (Arithmetic-Logic Unit) </a:t>
            </a:r>
            <a:r>
              <a:rPr kumimoji="0" lang="en-US" sz="22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(</a:t>
            </a:r>
            <a:r>
              <a:rPr kumimoji="0" lang="en-US" sz="2200" b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Exec</a:t>
            </a:r>
            <a:r>
              <a:rPr kumimoji="0" lang="en-US" sz="22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)</a:t>
            </a:r>
          </a:p>
          <a:p>
            <a:pPr marL="744538" lvl="1" indent="-287338">
              <a:lnSpc>
                <a:spcPct val="90000"/>
              </a:lnSpc>
              <a:spcBef>
                <a:spcPct val="65000"/>
              </a:spcBef>
              <a:buClr>
                <a:schemeClr val="accent1"/>
              </a:buClr>
              <a:buSzPct val="75000"/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Execute R-format operations; calculate memory address; branch comparison; branch and jump completion</a:t>
            </a:r>
            <a:endParaRPr kumimoji="0" lang="en-US" sz="20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287338" marR="0" lvl="0" indent="-287338" algn="l" defTabSz="914400" rtl="0" eaLnBrk="0" fontAlgn="base" latinLnBrk="0" hangingPunct="0">
              <a:lnSpc>
                <a:spcPct val="90000"/>
              </a:lnSpc>
              <a:spcBef>
                <a:spcPct val="65000"/>
              </a:spcBef>
              <a:spcAft>
                <a:spcPct val="0"/>
              </a:spcAft>
              <a:buClr>
                <a:schemeClr val="accent1"/>
              </a:buClr>
              <a:buSzPct val="75000"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(4)  </a:t>
            </a:r>
            <a:r>
              <a:rPr kumimoji="0" lang="en-US" sz="2200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Memory Access </a:t>
            </a:r>
            <a:r>
              <a:rPr kumimoji="0" lang="en-US" sz="22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(</a:t>
            </a:r>
            <a:r>
              <a:rPr kumimoji="0" lang="en-US" sz="2200" b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Mem</a:t>
            </a:r>
            <a:r>
              <a:rPr kumimoji="0" lang="en-US" sz="22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)</a:t>
            </a:r>
          </a:p>
          <a:p>
            <a:pPr marL="744538" lvl="1" indent="-287338">
              <a:lnSpc>
                <a:spcPct val="90000"/>
              </a:lnSpc>
              <a:spcBef>
                <a:spcPct val="65000"/>
              </a:spcBef>
              <a:buClr>
                <a:schemeClr val="accent1"/>
              </a:buClr>
              <a:buSzPct val="75000"/>
              <a:buFont typeface="Arial" pitchFamily="34" charset="0"/>
              <a:buChar char="•"/>
            </a:pPr>
            <a:r>
              <a:rPr lang="en-US" sz="2200" kern="0" dirty="0" smtClean="0">
                <a:solidFill>
                  <a:schemeClr val="tx1"/>
                </a:solidFill>
                <a:latin typeface="+mn-lt"/>
                <a:ea typeface="ＭＳ Ｐゴシック" pitchFamily="34" charset="-128"/>
              </a:rPr>
              <a:t>Read data from memory for load or write data to memory for store</a:t>
            </a:r>
            <a:endParaRPr kumimoji="0" lang="en-US" sz="22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287338" marR="0" lvl="0" indent="-287338" algn="l" defTabSz="914400" rtl="0" eaLnBrk="0" fontAlgn="base" latinLnBrk="0" hangingPunct="0">
              <a:lnSpc>
                <a:spcPct val="90000"/>
              </a:lnSpc>
              <a:spcBef>
                <a:spcPct val="65000"/>
              </a:spcBef>
              <a:spcAft>
                <a:spcPct val="0"/>
              </a:spcAft>
              <a:buClr>
                <a:schemeClr val="accent1"/>
              </a:buClr>
              <a:buSzPct val="75000"/>
              <a:tabLst/>
              <a:defRPr/>
            </a:pPr>
            <a:r>
              <a:rPr lang="en-US" sz="2200" b="1" kern="0" dirty="0" smtClean="0">
                <a:solidFill>
                  <a:schemeClr val="tx1"/>
                </a:solidFill>
                <a:latin typeface="+mn-lt"/>
                <a:ea typeface="ＭＳ Ｐゴシック" pitchFamily="34" charset="-128"/>
              </a:rPr>
              <a:t>(5)  </a:t>
            </a:r>
            <a:r>
              <a:rPr kumimoji="0" lang="en-US" sz="2200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Register Write </a:t>
            </a:r>
            <a:r>
              <a:rPr kumimoji="0" lang="en-US" sz="22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(</a:t>
            </a:r>
            <a:r>
              <a:rPr kumimoji="0" lang="en-US" sz="2200" b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WB</a:t>
            </a:r>
            <a:r>
              <a:rPr kumimoji="0" lang="en-US" sz="22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)</a:t>
            </a:r>
          </a:p>
          <a:p>
            <a:pPr marL="744538" lvl="1" indent="-287338">
              <a:lnSpc>
                <a:spcPct val="90000"/>
              </a:lnSpc>
              <a:spcBef>
                <a:spcPct val="65000"/>
              </a:spcBef>
              <a:buClr>
                <a:schemeClr val="accent1"/>
              </a:buClr>
              <a:buSzPct val="75000"/>
              <a:buFont typeface="Arial" pitchFamily="34" charset="0"/>
              <a:buChar char="•"/>
            </a:pPr>
            <a:r>
              <a:rPr lang="en-US" sz="2200" kern="0" dirty="0" smtClean="0">
                <a:solidFill>
                  <a:schemeClr val="tx1"/>
                </a:solidFill>
                <a:latin typeface="+mn-lt"/>
                <a:ea typeface="ＭＳ Ｐゴシック" pitchFamily="34" charset="-128"/>
              </a:rPr>
              <a:t>Write data back to register</a:t>
            </a:r>
            <a:endParaRPr kumimoji="0" lang="en-US" sz="24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1B89B9-A634-43DB-BA68-EB47C349C293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4188226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153400" cy="427233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Graphical Representation</a:t>
            </a:r>
          </a:p>
        </p:txBody>
      </p:sp>
      <p:grpSp>
        <p:nvGrpSpPr>
          <p:cNvPr id="2" name="Group 149"/>
          <p:cNvGrpSpPr/>
          <p:nvPr/>
        </p:nvGrpSpPr>
        <p:grpSpPr>
          <a:xfrm>
            <a:off x="533400" y="1066800"/>
            <a:ext cx="8229600" cy="3429000"/>
            <a:chOff x="457200" y="673100"/>
            <a:chExt cx="8288338" cy="4079875"/>
          </a:xfrm>
        </p:grpSpPr>
        <p:grpSp>
          <p:nvGrpSpPr>
            <p:cNvPr id="3" name="Group 43"/>
            <p:cNvGrpSpPr>
              <a:grpSpLocks/>
            </p:cNvGrpSpPr>
            <p:nvPr/>
          </p:nvGrpSpPr>
          <p:grpSpPr bwMode="auto">
            <a:xfrm>
              <a:off x="3200400" y="3429000"/>
              <a:ext cx="1763712" cy="1323975"/>
              <a:chOff x="728" y="2636"/>
              <a:chExt cx="1356" cy="834"/>
            </a:xfrm>
          </p:grpSpPr>
          <p:sp>
            <p:nvSpPr>
              <p:cNvPr id="2499628" name="Text Box 44"/>
              <p:cNvSpPr txBox="1">
                <a:spLocks noChangeArrowheads="1"/>
              </p:cNvSpPr>
              <p:nvPr/>
            </p:nvSpPr>
            <p:spPr bwMode="auto">
              <a:xfrm>
                <a:off x="851" y="2636"/>
                <a:ext cx="1019" cy="834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defRPr/>
                </a:pPr>
                <a:endParaRPr lang="en-US" sz="2000" dirty="0">
                  <a:solidFill>
                    <a:schemeClr val="accent2"/>
                  </a:solidFill>
                  <a:latin typeface="+mn-lt"/>
                  <a:ea typeface="ＭＳ Ｐゴシック" charset="-128"/>
                  <a:cs typeface="ＭＳ Ｐゴシック" charset="-128"/>
                </a:endParaRPr>
              </a:p>
              <a:p>
                <a:pPr algn="ctr">
                  <a:defRPr/>
                </a:pPr>
                <a:r>
                  <a:rPr lang="en-US" sz="2000" dirty="0">
                    <a:solidFill>
                      <a:schemeClr val="accent2"/>
                    </a:solidFill>
                    <a:latin typeface="+mn-lt"/>
                    <a:ea typeface="ＭＳ Ｐゴシック" charset="-128"/>
                    <a:cs typeface="ＭＳ Ｐゴシック" charset="-128"/>
                  </a:rPr>
                  <a:t>2. Decode/</a:t>
                </a:r>
              </a:p>
              <a:p>
                <a:pPr algn="ctr">
                  <a:defRPr/>
                </a:pPr>
                <a:r>
                  <a:rPr lang="en-US" sz="2000" dirty="0">
                    <a:solidFill>
                      <a:schemeClr val="accent2"/>
                    </a:solidFill>
                    <a:latin typeface="+mn-lt"/>
                    <a:ea typeface="ＭＳ Ｐゴシック" charset="-128"/>
                    <a:cs typeface="ＭＳ Ｐゴシック" charset="-128"/>
                  </a:rPr>
                  <a:t>    Register</a:t>
                </a:r>
              </a:p>
              <a:p>
                <a:pPr algn="ctr">
                  <a:defRPr/>
                </a:pPr>
                <a:r>
                  <a:rPr lang="en-US" sz="2000" dirty="0">
                    <a:solidFill>
                      <a:schemeClr val="accent2"/>
                    </a:solidFill>
                    <a:latin typeface="+mn-lt"/>
                    <a:ea typeface="ＭＳ Ｐゴシック" charset="-128"/>
                    <a:cs typeface="ＭＳ Ｐゴシック" charset="-128"/>
                  </a:rPr>
                  <a:t>Read</a:t>
                </a:r>
              </a:p>
            </p:txBody>
          </p:sp>
          <p:sp>
            <p:nvSpPr>
              <p:cNvPr id="2499629" name="Line 45"/>
              <p:cNvSpPr>
                <a:spLocks noChangeShapeType="1"/>
              </p:cNvSpPr>
              <p:nvPr/>
            </p:nvSpPr>
            <p:spPr bwMode="auto">
              <a:xfrm>
                <a:off x="728" y="2832"/>
                <a:ext cx="1356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 type="diamond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ＭＳ Ｐゴシック" charset="-128"/>
                  <a:cs typeface="ＭＳ Ｐゴシック" charset="-128"/>
                </a:endParaRPr>
              </a:p>
            </p:txBody>
          </p:sp>
        </p:grpSp>
        <p:sp>
          <p:nvSpPr>
            <p:cNvPr id="35843" name="Rectangle 4"/>
            <p:cNvSpPr>
              <a:spLocks noChangeArrowheads="1"/>
            </p:cNvSpPr>
            <p:nvPr/>
          </p:nvSpPr>
          <p:spPr bwMode="auto">
            <a:xfrm>
              <a:off x="838200" y="1206500"/>
              <a:ext cx="381000" cy="12954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4" name="Rectangle 5"/>
            <p:cNvSpPr>
              <a:spLocks noChangeArrowheads="1"/>
            </p:cNvSpPr>
            <p:nvPr/>
          </p:nvSpPr>
          <p:spPr bwMode="auto">
            <a:xfrm rot="16200000">
              <a:off x="1524000" y="1511300"/>
              <a:ext cx="1981200" cy="10668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instruction</a:t>
              </a:r>
            </a:p>
            <a:p>
              <a:pPr algn="ctr"/>
              <a:r>
                <a:rPr lang="en-US" sz="2000" dirty="0"/>
                <a:t>memory</a:t>
              </a:r>
            </a:p>
          </p:txBody>
        </p:sp>
        <p:sp>
          <p:nvSpPr>
            <p:cNvPr id="35845" name="AutoShape 6"/>
            <p:cNvSpPr>
              <a:spLocks noChangeArrowheads="1"/>
            </p:cNvSpPr>
            <p:nvPr/>
          </p:nvSpPr>
          <p:spPr bwMode="auto">
            <a:xfrm>
              <a:off x="1447800" y="2638425"/>
              <a:ext cx="366713" cy="54927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+4</a:t>
              </a:r>
            </a:p>
          </p:txBody>
        </p:sp>
        <p:sp>
          <p:nvSpPr>
            <p:cNvPr id="35846" name="Line 7"/>
            <p:cNvSpPr>
              <a:spLocks noChangeShapeType="1"/>
            </p:cNvSpPr>
            <p:nvPr/>
          </p:nvSpPr>
          <p:spPr bwMode="auto">
            <a:xfrm>
              <a:off x="1219200" y="1816100"/>
              <a:ext cx="762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5847" name="Rectangle 8"/>
            <p:cNvSpPr>
              <a:spLocks noChangeArrowheads="1"/>
            </p:cNvSpPr>
            <p:nvPr/>
          </p:nvSpPr>
          <p:spPr bwMode="auto">
            <a:xfrm>
              <a:off x="3581400" y="1206500"/>
              <a:ext cx="990600" cy="12954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8" name="Line 9"/>
            <p:cNvSpPr>
              <a:spLocks noChangeShapeType="1"/>
            </p:cNvSpPr>
            <p:nvPr/>
          </p:nvSpPr>
          <p:spPr bwMode="auto">
            <a:xfrm>
              <a:off x="3048000" y="1663700"/>
              <a:ext cx="533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5849" name="Line 10"/>
            <p:cNvSpPr>
              <a:spLocks noChangeShapeType="1"/>
            </p:cNvSpPr>
            <p:nvPr/>
          </p:nvSpPr>
          <p:spPr bwMode="auto">
            <a:xfrm>
              <a:off x="3048000" y="2036763"/>
              <a:ext cx="533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5850" name="Line 11"/>
            <p:cNvSpPr>
              <a:spLocks noChangeShapeType="1"/>
            </p:cNvSpPr>
            <p:nvPr/>
          </p:nvSpPr>
          <p:spPr bwMode="auto">
            <a:xfrm>
              <a:off x="3048000" y="2349500"/>
              <a:ext cx="533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5851" name="Text Box 12"/>
            <p:cNvSpPr txBox="1">
              <a:spLocks noChangeArrowheads="1"/>
            </p:cNvSpPr>
            <p:nvPr/>
          </p:nvSpPr>
          <p:spPr bwMode="auto">
            <a:xfrm>
              <a:off x="3033713" y="1952625"/>
              <a:ext cx="3397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hangingPunct="1"/>
              <a:r>
                <a:rPr lang="en-US" sz="2000">
                  <a:solidFill>
                    <a:schemeClr val="tx1"/>
                  </a:solidFill>
                  <a:ea typeface="ＭＳ Ｐゴシック" pitchFamily="34" charset="-128"/>
                </a:rPr>
                <a:t>rt</a:t>
              </a:r>
            </a:p>
          </p:txBody>
        </p:sp>
        <p:sp>
          <p:nvSpPr>
            <p:cNvPr id="35852" name="Text Box 13"/>
            <p:cNvSpPr txBox="1">
              <a:spLocks noChangeArrowheads="1"/>
            </p:cNvSpPr>
            <p:nvPr/>
          </p:nvSpPr>
          <p:spPr bwMode="auto">
            <a:xfrm>
              <a:off x="2989263" y="1647825"/>
              <a:ext cx="395287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hangingPunct="1"/>
              <a:r>
                <a:rPr lang="en-US" sz="2000">
                  <a:solidFill>
                    <a:schemeClr val="tx1"/>
                  </a:solidFill>
                  <a:ea typeface="ＭＳ Ｐゴシック" pitchFamily="34" charset="-128"/>
                </a:rPr>
                <a:t>rs</a:t>
              </a:r>
            </a:p>
          </p:txBody>
        </p:sp>
        <p:sp>
          <p:nvSpPr>
            <p:cNvPr id="35853" name="Text Box 14"/>
            <p:cNvSpPr txBox="1">
              <a:spLocks noChangeArrowheads="1"/>
            </p:cNvSpPr>
            <p:nvPr/>
          </p:nvSpPr>
          <p:spPr bwMode="auto">
            <a:xfrm>
              <a:off x="3003550" y="1266825"/>
              <a:ext cx="409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hangingPunct="1"/>
              <a:r>
                <a:rPr lang="en-US" sz="2000">
                  <a:solidFill>
                    <a:schemeClr val="tx1"/>
                  </a:solidFill>
                  <a:ea typeface="ＭＳ Ｐゴシック" pitchFamily="34" charset="-128"/>
                </a:rPr>
                <a:t>rd</a:t>
              </a:r>
            </a:p>
          </p:txBody>
        </p:sp>
        <p:sp>
          <p:nvSpPr>
            <p:cNvPr id="35854" name="Text Box 15"/>
            <p:cNvSpPr txBox="1">
              <a:spLocks noChangeArrowheads="1"/>
            </p:cNvSpPr>
            <p:nvPr/>
          </p:nvSpPr>
          <p:spPr bwMode="auto">
            <a:xfrm rot="16200000">
              <a:off x="3463925" y="1562100"/>
              <a:ext cx="11588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hangingPunct="1"/>
              <a:r>
                <a:rPr lang="en-US" sz="2000">
                  <a:solidFill>
                    <a:schemeClr val="tx1"/>
                  </a:solidFill>
                  <a:ea typeface="ＭＳ Ｐゴシック" pitchFamily="34" charset="-128"/>
                </a:rPr>
                <a:t>registers</a:t>
              </a:r>
            </a:p>
          </p:txBody>
        </p:sp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5257800" y="1266825"/>
              <a:ext cx="1219200" cy="1524000"/>
              <a:chOff x="3648" y="1348"/>
              <a:chExt cx="768" cy="960"/>
            </a:xfrm>
          </p:grpSpPr>
          <p:sp>
            <p:nvSpPr>
              <p:cNvPr id="35892" name="Freeform 18"/>
              <p:cNvSpPr>
                <a:spLocks/>
              </p:cNvSpPr>
              <p:nvPr/>
            </p:nvSpPr>
            <p:spPr bwMode="auto">
              <a:xfrm>
                <a:off x="3648" y="1348"/>
                <a:ext cx="528" cy="960"/>
              </a:xfrm>
              <a:custGeom>
                <a:avLst/>
                <a:gdLst>
                  <a:gd name="T0" fmla="*/ 0 w 528"/>
                  <a:gd name="T1" fmla="*/ 0 h 960"/>
                  <a:gd name="T2" fmla="*/ 528 w 528"/>
                  <a:gd name="T3" fmla="*/ 192 h 960"/>
                  <a:gd name="T4" fmla="*/ 528 w 528"/>
                  <a:gd name="T5" fmla="*/ 672 h 960"/>
                  <a:gd name="T6" fmla="*/ 0 w 528"/>
                  <a:gd name="T7" fmla="*/ 960 h 960"/>
                  <a:gd name="T8" fmla="*/ 0 w 528"/>
                  <a:gd name="T9" fmla="*/ 528 h 960"/>
                  <a:gd name="T10" fmla="*/ 48 w 528"/>
                  <a:gd name="T11" fmla="*/ 480 h 960"/>
                  <a:gd name="T12" fmla="*/ 0 w 528"/>
                  <a:gd name="T13" fmla="*/ 432 h 960"/>
                  <a:gd name="T14" fmla="*/ 0 w 528"/>
                  <a:gd name="T15" fmla="*/ 0 h 96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28"/>
                  <a:gd name="T25" fmla="*/ 0 h 960"/>
                  <a:gd name="T26" fmla="*/ 528 w 528"/>
                  <a:gd name="T27" fmla="*/ 960 h 96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28" h="960">
                    <a:moveTo>
                      <a:pt x="0" y="0"/>
                    </a:moveTo>
                    <a:lnTo>
                      <a:pt x="528" y="192"/>
                    </a:lnTo>
                    <a:lnTo>
                      <a:pt x="528" y="672"/>
                    </a:lnTo>
                    <a:lnTo>
                      <a:pt x="0" y="960"/>
                    </a:lnTo>
                    <a:lnTo>
                      <a:pt x="0" y="528"/>
                    </a:lnTo>
                    <a:lnTo>
                      <a:pt x="48" y="480"/>
                    </a:lnTo>
                    <a:lnTo>
                      <a:pt x="0" y="432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5893" name="Line 19"/>
              <p:cNvSpPr>
                <a:spLocks noChangeShapeType="1"/>
              </p:cNvSpPr>
              <p:nvPr/>
            </p:nvSpPr>
            <p:spPr bwMode="auto">
              <a:xfrm>
                <a:off x="4176" y="1780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5894" name="Text Box 17"/>
              <p:cNvSpPr txBox="1">
                <a:spLocks noChangeArrowheads="1"/>
              </p:cNvSpPr>
              <p:nvPr/>
            </p:nvSpPr>
            <p:spPr bwMode="auto">
              <a:xfrm>
                <a:off x="3723" y="1699"/>
                <a:ext cx="42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sz="2000">
                    <a:solidFill>
                      <a:schemeClr val="tx1"/>
                    </a:solidFill>
                    <a:ea typeface="ＭＳ Ｐゴシック" pitchFamily="34" charset="-128"/>
                  </a:rPr>
                  <a:t>ALU</a:t>
                </a:r>
                <a:endParaRPr lang="en-US"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endParaRPr>
              </a:p>
            </p:txBody>
          </p:sp>
        </p:grpSp>
        <p:sp>
          <p:nvSpPr>
            <p:cNvPr id="35856" name="Line 20"/>
            <p:cNvSpPr>
              <a:spLocks noChangeShapeType="1"/>
            </p:cNvSpPr>
            <p:nvPr/>
          </p:nvSpPr>
          <p:spPr bwMode="auto">
            <a:xfrm>
              <a:off x="4572000" y="2349500"/>
              <a:ext cx="685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5857" name="Line 21"/>
            <p:cNvSpPr>
              <a:spLocks noChangeShapeType="1"/>
            </p:cNvSpPr>
            <p:nvPr/>
          </p:nvSpPr>
          <p:spPr bwMode="auto">
            <a:xfrm>
              <a:off x="3017838" y="2700338"/>
              <a:ext cx="2209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5858" name="Line 22"/>
            <p:cNvSpPr>
              <a:spLocks noChangeShapeType="1"/>
            </p:cNvSpPr>
            <p:nvPr/>
          </p:nvSpPr>
          <p:spPr bwMode="auto">
            <a:xfrm>
              <a:off x="4572000" y="1535113"/>
              <a:ext cx="6556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5859" name="Rectangle 23"/>
            <p:cNvSpPr>
              <a:spLocks noChangeArrowheads="1"/>
            </p:cNvSpPr>
            <p:nvPr/>
          </p:nvSpPr>
          <p:spPr bwMode="auto">
            <a:xfrm rot="16200000">
              <a:off x="6019800" y="1663700"/>
              <a:ext cx="1981200" cy="10668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Data</a:t>
              </a:r>
            </a:p>
            <a:p>
              <a:pPr algn="ctr"/>
              <a:r>
                <a:rPr lang="en-US" sz="2000"/>
                <a:t>memory</a:t>
              </a:r>
            </a:p>
          </p:txBody>
        </p:sp>
        <p:sp>
          <p:nvSpPr>
            <p:cNvPr id="35860" name="Line 24"/>
            <p:cNvSpPr>
              <a:spLocks noChangeShapeType="1"/>
            </p:cNvSpPr>
            <p:nvPr/>
          </p:nvSpPr>
          <p:spPr bwMode="auto">
            <a:xfrm>
              <a:off x="4800600" y="2349500"/>
              <a:ext cx="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5861" name="Line 25"/>
            <p:cNvSpPr>
              <a:spLocks noChangeShapeType="1"/>
            </p:cNvSpPr>
            <p:nvPr/>
          </p:nvSpPr>
          <p:spPr bwMode="auto">
            <a:xfrm>
              <a:off x="4800600" y="2730500"/>
              <a:ext cx="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5862" name="Line 26"/>
            <p:cNvSpPr>
              <a:spLocks noChangeShapeType="1"/>
            </p:cNvSpPr>
            <p:nvPr/>
          </p:nvSpPr>
          <p:spPr bwMode="auto">
            <a:xfrm>
              <a:off x="4800600" y="3035300"/>
              <a:ext cx="1676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5863" name="Line 27"/>
            <p:cNvSpPr>
              <a:spLocks noChangeShapeType="1"/>
            </p:cNvSpPr>
            <p:nvPr/>
          </p:nvSpPr>
          <p:spPr bwMode="auto">
            <a:xfrm>
              <a:off x="7543800" y="1952625"/>
              <a:ext cx="304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5864" name="Line 28"/>
            <p:cNvSpPr>
              <a:spLocks noChangeShapeType="1"/>
            </p:cNvSpPr>
            <p:nvPr/>
          </p:nvSpPr>
          <p:spPr bwMode="auto">
            <a:xfrm flipV="1">
              <a:off x="7848600" y="673100"/>
              <a:ext cx="0" cy="12795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5865" name="Line 29"/>
            <p:cNvSpPr>
              <a:spLocks noChangeShapeType="1"/>
            </p:cNvSpPr>
            <p:nvPr/>
          </p:nvSpPr>
          <p:spPr bwMode="auto">
            <a:xfrm flipH="1">
              <a:off x="3844925" y="673100"/>
              <a:ext cx="40036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5866" name="Line 30"/>
            <p:cNvSpPr>
              <a:spLocks noChangeShapeType="1"/>
            </p:cNvSpPr>
            <p:nvPr/>
          </p:nvSpPr>
          <p:spPr bwMode="auto">
            <a:xfrm>
              <a:off x="3844925" y="673100"/>
              <a:ext cx="0" cy="533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5867" name="Text Box 31"/>
            <p:cNvSpPr txBox="1">
              <a:spLocks noChangeArrowheads="1"/>
            </p:cNvSpPr>
            <p:nvPr/>
          </p:nvSpPr>
          <p:spPr bwMode="auto">
            <a:xfrm>
              <a:off x="3003550" y="2654300"/>
              <a:ext cx="663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hangingPunct="1"/>
              <a:r>
                <a:rPr lang="en-US" sz="2000">
                  <a:solidFill>
                    <a:schemeClr val="tx1"/>
                  </a:solidFill>
                  <a:ea typeface="ＭＳ Ｐゴシック" pitchFamily="34" charset="-128"/>
                </a:rPr>
                <a:t>imm</a:t>
              </a:r>
            </a:p>
          </p:txBody>
        </p:sp>
        <p:sp>
          <p:nvSpPr>
            <p:cNvPr id="35868" name="Line 32"/>
            <p:cNvSpPr>
              <a:spLocks noChangeShapeType="1"/>
            </p:cNvSpPr>
            <p:nvPr/>
          </p:nvSpPr>
          <p:spPr bwMode="auto">
            <a:xfrm>
              <a:off x="1600200" y="1816100"/>
              <a:ext cx="0" cy="838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5869" name="AutoShape 33"/>
            <p:cNvSpPr>
              <a:spLocks noChangeArrowheads="1"/>
            </p:cNvSpPr>
            <p:nvPr/>
          </p:nvSpPr>
          <p:spPr bwMode="auto">
            <a:xfrm>
              <a:off x="838200" y="2790825"/>
              <a:ext cx="381000" cy="80962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0" name="Line 34"/>
            <p:cNvSpPr>
              <a:spLocks noChangeShapeType="1"/>
            </p:cNvSpPr>
            <p:nvPr/>
          </p:nvSpPr>
          <p:spPr bwMode="auto">
            <a:xfrm flipH="1">
              <a:off x="1219200" y="3013075"/>
              <a:ext cx="228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5871" name="Line 35"/>
            <p:cNvSpPr>
              <a:spLocks noChangeShapeType="1"/>
            </p:cNvSpPr>
            <p:nvPr/>
          </p:nvSpPr>
          <p:spPr bwMode="auto">
            <a:xfrm>
              <a:off x="3667125" y="2700338"/>
              <a:ext cx="0" cy="6715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5872" name="Line 36"/>
            <p:cNvSpPr>
              <a:spLocks noChangeShapeType="1"/>
            </p:cNvSpPr>
            <p:nvPr/>
          </p:nvSpPr>
          <p:spPr bwMode="auto">
            <a:xfrm flipH="1">
              <a:off x="1219200" y="3371850"/>
              <a:ext cx="24479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5873" name="Line 37"/>
            <p:cNvSpPr>
              <a:spLocks noChangeShapeType="1"/>
            </p:cNvSpPr>
            <p:nvPr/>
          </p:nvSpPr>
          <p:spPr bwMode="auto">
            <a:xfrm flipH="1">
              <a:off x="457200" y="3187700"/>
              <a:ext cx="381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5874" name="Line 38"/>
            <p:cNvSpPr>
              <a:spLocks noChangeShapeType="1"/>
            </p:cNvSpPr>
            <p:nvPr/>
          </p:nvSpPr>
          <p:spPr bwMode="auto">
            <a:xfrm flipV="1">
              <a:off x="457200" y="1816100"/>
              <a:ext cx="0" cy="1371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5875" name="Line 39"/>
            <p:cNvSpPr>
              <a:spLocks noChangeShapeType="1"/>
            </p:cNvSpPr>
            <p:nvPr/>
          </p:nvSpPr>
          <p:spPr bwMode="auto">
            <a:xfrm>
              <a:off x="457200" y="1816100"/>
              <a:ext cx="381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5" name="Group 40"/>
            <p:cNvGrpSpPr>
              <a:grpSpLocks/>
            </p:cNvGrpSpPr>
            <p:nvPr/>
          </p:nvGrpSpPr>
          <p:grpSpPr bwMode="auto">
            <a:xfrm>
              <a:off x="1371600" y="3733800"/>
              <a:ext cx="1665287" cy="722313"/>
              <a:chOff x="729" y="2832"/>
              <a:chExt cx="1355" cy="455"/>
            </a:xfrm>
          </p:grpSpPr>
          <p:sp>
            <p:nvSpPr>
              <p:cNvPr id="2499625" name="Text Box 41"/>
              <p:cNvSpPr txBox="1">
                <a:spLocks noChangeArrowheads="1"/>
              </p:cNvSpPr>
              <p:nvPr/>
            </p:nvSpPr>
            <p:spPr bwMode="auto">
              <a:xfrm>
                <a:off x="732" y="2841"/>
                <a:ext cx="1272" cy="44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chemeClr val="accent2"/>
                    </a:solidFill>
                    <a:latin typeface="+mn-lt"/>
                    <a:ea typeface="ＭＳ Ｐゴシック" charset="-128"/>
                    <a:cs typeface="ＭＳ Ｐゴシック" charset="-128"/>
                  </a:rPr>
                  <a:t>1. Instruction</a:t>
                </a:r>
              </a:p>
              <a:p>
                <a:pPr algn="ctr">
                  <a:defRPr/>
                </a:pPr>
                <a:r>
                  <a:rPr lang="en-US" sz="2000" dirty="0">
                    <a:solidFill>
                      <a:schemeClr val="accent2"/>
                    </a:solidFill>
                    <a:latin typeface="+mn-lt"/>
                    <a:ea typeface="ＭＳ Ｐゴシック" charset="-128"/>
                    <a:cs typeface="ＭＳ Ｐゴシック" charset="-128"/>
                  </a:rPr>
                  <a:t>Fetch</a:t>
                </a:r>
              </a:p>
            </p:txBody>
          </p:sp>
          <p:sp>
            <p:nvSpPr>
              <p:cNvPr id="2499626" name="Line 42"/>
              <p:cNvSpPr>
                <a:spLocks noChangeShapeType="1"/>
              </p:cNvSpPr>
              <p:nvPr/>
            </p:nvSpPr>
            <p:spPr bwMode="auto">
              <a:xfrm>
                <a:off x="729" y="2832"/>
                <a:ext cx="1355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 type="diamond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ＭＳ Ｐゴシック" charset="-128"/>
                  <a:cs typeface="ＭＳ Ｐゴシック" charset="-128"/>
                </a:endParaRPr>
              </a:p>
            </p:txBody>
          </p:sp>
        </p:grpSp>
        <p:grpSp>
          <p:nvGrpSpPr>
            <p:cNvPr id="6" name="Group 46"/>
            <p:cNvGrpSpPr>
              <a:grpSpLocks/>
            </p:cNvGrpSpPr>
            <p:nvPr/>
          </p:nvGrpSpPr>
          <p:grpSpPr bwMode="auto">
            <a:xfrm>
              <a:off x="5029200" y="3733800"/>
              <a:ext cx="1500188" cy="550863"/>
              <a:chOff x="729" y="2832"/>
              <a:chExt cx="1355" cy="347"/>
            </a:xfrm>
          </p:grpSpPr>
          <p:sp>
            <p:nvSpPr>
              <p:cNvPr id="2499631" name="Text Box 47"/>
              <p:cNvSpPr txBox="1">
                <a:spLocks noChangeArrowheads="1"/>
              </p:cNvSpPr>
              <p:nvPr/>
            </p:nvSpPr>
            <p:spPr bwMode="auto">
              <a:xfrm>
                <a:off x="786" y="2927"/>
                <a:ext cx="1127" cy="25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chemeClr val="accent2"/>
                    </a:solidFill>
                    <a:latin typeface="+mn-lt"/>
                    <a:ea typeface="ＭＳ Ｐゴシック" charset="-128"/>
                    <a:cs typeface="ＭＳ Ｐゴシック" charset="-128"/>
                  </a:rPr>
                  <a:t>3. Execute</a:t>
                </a:r>
              </a:p>
            </p:txBody>
          </p:sp>
          <p:sp>
            <p:nvSpPr>
              <p:cNvPr id="2499632" name="Line 48"/>
              <p:cNvSpPr>
                <a:spLocks noChangeShapeType="1"/>
              </p:cNvSpPr>
              <p:nvPr/>
            </p:nvSpPr>
            <p:spPr bwMode="auto">
              <a:xfrm>
                <a:off x="729" y="2832"/>
                <a:ext cx="1355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 type="diamond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ＭＳ Ｐゴシック" charset="-128"/>
                  <a:cs typeface="ＭＳ Ｐゴシック" charset="-128"/>
                </a:endParaRPr>
              </a:p>
            </p:txBody>
          </p:sp>
        </p:grpSp>
        <p:grpSp>
          <p:nvGrpSpPr>
            <p:cNvPr id="7" name="Group 49"/>
            <p:cNvGrpSpPr>
              <a:grpSpLocks/>
            </p:cNvGrpSpPr>
            <p:nvPr/>
          </p:nvGrpSpPr>
          <p:grpSpPr bwMode="auto">
            <a:xfrm>
              <a:off x="6324600" y="3733800"/>
              <a:ext cx="1330325" cy="550863"/>
              <a:chOff x="271" y="2832"/>
              <a:chExt cx="2149" cy="347"/>
            </a:xfrm>
          </p:grpSpPr>
          <p:sp>
            <p:nvSpPr>
              <p:cNvPr id="2499634" name="Text Box 50"/>
              <p:cNvSpPr txBox="1">
                <a:spLocks noChangeArrowheads="1"/>
              </p:cNvSpPr>
              <p:nvPr/>
            </p:nvSpPr>
            <p:spPr bwMode="auto">
              <a:xfrm>
                <a:off x="271" y="2927"/>
                <a:ext cx="2149" cy="25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chemeClr val="accent2"/>
                    </a:solidFill>
                    <a:latin typeface="+mn-lt"/>
                    <a:ea typeface="ＭＳ Ｐゴシック" charset="-128"/>
                    <a:cs typeface="ＭＳ Ｐゴシック" charset="-128"/>
                  </a:rPr>
                  <a:t>4. Memory</a:t>
                </a:r>
              </a:p>
            </p:txBody>
          </p:sp>
          <p:sp>
            <p:nvSpPr>
              <p:cNvPr id="2499635" name="Line 51"/>
              <p:cNvSpPr>
                <a:spLocks noChangeShapeType="1"/>
              </p:cNvSpPr>
              <p:nvPr/>
            </p:nvSpPr>
            <p:spPr bwMode="auto">
              <a:xfrm>
                <a:off x="730" y="2832"/>
                <a:ext cx="1354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 type="diamond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ＭＳ Ｐゴシック" charset="-128"/>
                  <a:cs typeface="ＭＳ Ｐゴシック" charset="-128"/>
                </a:endParaRPr>
              </a:p>
            </p:txBody>
          </p:sp>
        </p:grpSp>
        <p:grpSp>
          <p:nvGrpSpPr>
            <p:cNvPr id="8" name="Group 52"/>
            <p:cNvGrpSpPr>
              <a:grpSpLocks/>
            </p:cNvGrpSpPr>
            <p:nvPr/>
          </p:nvGrpSpPr>
          <p:grpSpPr bwMode="auto">
            <a:xfrm>
              <a:off x="7467600" y="3733800"/>
              <a:ext cx="1277938" cy="708025"/>
              <a:chOff x="592" y="2830"/>
              <a:chExt cx="1649" cy="446"/>
            </a:xfrm>
          </p:grpSpPr>
          <p:sp>
            <p:nvSpPr>
              <p:cNvPr id="35882" name="Text Box 53"/>
              <p:cNvSpPr txBox="1">
                <a:spLocks noChangeArrowheads="1"/>
              </p:cNvSpPr>
              <p:nvPr/>
            </p:nvSpPr>
            <p:spPr bwMode="auto">
              <a:xfrm>
                <a:off x="592" y="2830"/>
                <a:ext cx="1649" cy="4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1" hangingPunct="1"/>
                <a:r>
                  <a:rPr lang="en-US" sz="2000" dirty="0">
                    <a:solidFill>
                      <a:schemeClr val="accent2"/>
                    </a:solidFill>
                    <a:latin typeface="Calibri" pitchFamily="34" charset="0"/>
                    <a:ea typeface="ＭＳ Ｐゴシック" pitchFamily="34" charset="-128"/>
                  </a:rPr>
                  <a:t>5. Register</a:t>
                </a:r>
              </a:p>
              <a:p>
                <a:pPr algn="ctr" eaLnBrk="1" hangingPunct="1"/>
                <a:r>
                  <a:rPr lang="en-US" sz="2000" dirty="0">
                    <a:solidFill>
                      <a:schemeClr val="accent2"/>
                    </a:solidFill>
                    <a:latin typeface="Calibri" pitchFamily="34" charset="0"/>
                    <a:ea typeface="ＭＳ Ｐゴシック" pitchFamily="34" charset="-128"/>
                  </a:rPr>
                  <a:t>     Write</a:t>
                </a:r>
              </a:p>
            </p:txBody>
          </p:sp>
          <p:sp>
            <p:nvSpPr>
              <p:cNvPr id="2499638" name="Line 54"/>
              <p:cNvSpPr>
                <a:spLocks noChangeShapeType="1"/>
              </p:cNvSpPr>
              <p:nvPr/>
            </p:nvSpPr>
            <p:spPr bwMode="auto">
              <a:xfrm>
                <a:off x="729" y="2832"/>
                <a:ext cx="1354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 type="diamond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ea typeface="ＭＳ Ｐゴシック" charset="-128"/>
                  <a:cs typeface="ＭＳ Ｐゴシック" charset="-128"/>
                </a:endParaRPr>
              </a:p>
            </p:txBody>
          </p:sp>
        </p:grpSp>
        <p:sp>
          <p:nvSpPr>
            <p:cNvPr id="35881" name="Text Box 3"/>
            <p:cNvSpPr txBox="1">
              <a:spLocks noChangeArrowheads="1"/>
            </p:cNvSpPr>
            <p:nvPr/>
          </p:nvSpPr>
          <p:spPr bwMode="auto">
            <a:xfrm rot="16200000">
              <a:off x="785019" y="1602582"/>
              <a:ext cx="5016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hangingPunct="1"/>
              <a:r>
                <a:rPr lang="en-US">
                  <a:solidFill>
                    <a:schemeClr val="tx1"/>
                  </a:solidFill>
                  <a:ea typeface="ＭＳ Ｐゴシック" pitchFamily="34" charset="-128"/>
                </a:rPr>
                <a:t>PC</a:t>
              </a:r>
            </a:p>
          </p:txBody>
        </p:sp>
      </p:grpSp>
      <p:sp>
        <p:nvSpPr>
          <p:cNvPr id="55" name="Slide Number Placeholder 5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01B89B9-A634-43DB-BA68-EB47C349C293}" type="slidenum">
              <a:rPr lang="en-CA" smtClean="0"/>
              <a:pPr/>
              <a:t>8</a:t>
            </a:fld>
            <a:endParaRPr lang="en-CA"/>
          </a:p>
        </p:txBody>
      </p:sp>
      <p:grpSp>
        <p:nvGrpSpPr>
          <p:cNvPr id="9" name="Group 42"/>
          <p:cNvGrpSpPr>
            <a:grpSpLocks/>
          </p:cNvGrpSpPr>
          <p:nvPr/>
        </p:nvGrpSpPr>
        <p:grpSpPr bwMode="auto">
          <a:xfrm>
            <a:off x="1676400" y="4876800"/>
            <a:ext cx="1143001" cy="383177"/>
            <a:chOff x="983" y="864"/>
            <a:chExt cx="512" cy="176"/>
          </a:xfrm>
        </p:grpSpPr>
        <p:sp>
          <p:nvSpPr>
            <p:cNvPr id="101" name="Rectangle 43"/>
            <p:cNvSpPr>
              <a:spLocks noChangeArrowheads="1"/>
            </p:cNvSpPr>
            <p:nvPr/>
          </p:nvSpPr>
          <p:spPr bwMode="auto">
            <a:xfrm>
              <a:off x="983" y="864"/>
              <a:ext cx="512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02" name="Rectangle 44"/>
            <p:cNvSpPr>
              <a:spLocks noChangeArrowheads="1"/>
            </p:cNvSpPr>
            <p:nvPr/>
          </p:nvSpPr>
          <p:spPr bwMode="auto">
            <a:xfrm>
              <a:off x="1051" y="864"/>
              <a:ext cx="410" cy="1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spAutoFit/>
            </a:bodyPr>
            <a:lstStyle/>
            <a:p>
              <a:r>
                <a:rPr lang="en-US" b="1" dirty="0" err="1">
                  <a:solidFill>
                    <a:schemeClr val="tx1"/>
                  </a:solidFill>
                </a:rPr>
                <a:t>IFetch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03" name="Rectangle 46"/>
          <p:cNvSpPr>
            <a:spLocks noChangeArrowheads="1"/>
          </p:cNvSpPr>
          <p:nvPr/>
        </p:nvSpPr>
        <p:spPr bwMode="auto">
          <a:xfrm>
            <a:off x="3581400" y="4876800"/>
            <a:ext cx="990600" cy="380999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4" name="Rectangle 47"/>
          <p:cNvSpPr>
            <a:spLocks noChangeArrowheads="1"/>
          </p:cNvSpPr>
          <p:nvPr/>
        </p:nvSpPr>
        <p:spPr bwMode="auto">
          <a:xfrm>
            <a:off x="3733800" y="4876800"/>
            <a:ext cx="762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Dec</a:t>
            </a:r>
          </a:p>
        </p:txBody>
      </p:sp>
      <p:grpSp>
        <p:nvGrpSpPr>
          <p:cNvPr id="10" name="Group 48"/>
          <p:cNvGrpSpPr>
            <a:grpSpLocks/>
          </p:cNvGrpSpPr>
          <p:nvPr/>
        </p:nvGrpSpPr>
        <p:grpSpPr bwMode="auto">
          <a:xfrm>
            <a:off x="5181600" y="4876800"/>
            <a:ext cx="1066800" cy="381000"/>
            <a:chOff x="2858" y="794"/>
            <a:chExt cx="512" cy="176"/>
          </a:xfrm>
        </p:grpSpPr>
        <p:sp>
          <p:nvSpPr>
            <p:cNvPr id="106" name="Rectangle 49"/>
            <p:cNvSpPr>
              <a:spLocks noChangeArrowheads="1"/>
            </p:cNvSpPr>
            <p:nvPr/>
          </p:nvSpPr>
          <p:spPr bwMode="auto">
            <a:xfrm>
              <a:off x="2858" y="794"/>
              <a:ext cx="512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07" name="Rectangle 50"/>
            <p:cNvSpPr>
              <a:spLocks noChangeArrowheads="1"/>
            </p:cNvSpPr>
            <p:nvPr/>
          </p:nvSpPr>
          <p:spPr bwMode="auto">
            <a:xfrm>
              <a:off x="2961" y="794"/>
              <a:ext cx="323" cy="1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dirty="0">
                  <a:solidFill>
                    <a:schemeClr val="tx1"/>
                  </a:solidFill>
                </a:rPr>
                <a:t>Exec</a:t>
              </a:r>
            </a:p>
          </p:txBody>
        </p:sp>
      </p:grpSp>
      <p:grpSp>
        <p:nvGrpSpPr>
          <p:cNvPr id="11" name="Group 51"/>
          <p:cNvGrpSpPr>
            <a:grpSpLocks/>
          </p:cNvGrpSpPr>
          <p:nvPr/>
        </p:nvGrpSpPr>
        <p:grpSpPr bwMode="auto">
          <a:xfrm>
            <a:off x="6629400" y="4876800"/>
            <a:ext cx="838202" cy="380999"/>
            <a:chOff x="2567" y="1634"/>
            <a:chExt cx="444" cy="175"/>
          </a:xfrm>
        </p:grpSpPr>
        <p:sp>
          <p:nvSpPr>
            <p:cNvPr id="109" name="Rectangle 52"/>
            <p:cNvSpPr>
              <a:spLocks noChangeArrowheads="1"/>
            </p:cNvSpPr>
            <p:nvPr/>
          </p:nvSpPr>
          <p:spPr bwMode="auto">
            <a:xfrm>
              <a:off x="2567" y="1634"/>
              <a:ext cx="444" cy="17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0" name="Rectangle 53"/>
            <p:cNvSpPr>
              <a:spLocks noChangeArrowheads="1"/>
            </p:cNvSpPr>
            <p:nvPr/>
          </p:nvSpPr>
          <p:spPr bwMode="auto">
            <a:xfrm>
              <a:off x="2607" y="1634"/>
              <a:ext cx="317" cy="1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dirty="0" err="1">
                  <a:solidFill>
                    <a:schemeClr val="tx1"/>
                  </a:solidFill>
                </a:rPr>
                <a:t>Mem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54"/>
          <p:cNvGrpSpPr>
            <a:grpSpLocks/>
          </p:cNvGrpSpPr>
          <p:nvPr/>
        </p:nvGrpSpPr>
        <p:grpSpPr bwMode="auto">
          <a:xfrm>
            <a:off x="7696200" y="4876800"/>
            <a:ext cx="989706" cy="408561"/>
            <a:chOff x="3331" y="1035"/>
            <a:chExt cx="475" cy="168"/>
          </a:xfrm>
        </p:grpSpPr>
        <p:sp>
          <p:nvSpPr>
            <p:cNvPr id="112" name="Rectangle 55"/>
            <p:cNvSpPr>
              <a:spLocks noChangeArrowheads="1"/>
            </p:cNvSpPr>
            <p:nvPr/>
          </p:nvSpPr>
          <p:spPr bwMode="auto">
            <a:xfrm>
              <a:off x="3331" y="1035"/>
              <a:ext cx="475" cy="15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3" name="Rectangle 56"/>
            <p:cNvSpPr>
              <a:spLocks noChangeArrowheads="1"/>
            </p:cNvSpPr>
            <p:nvPr/>
          </p:nvSpPr>
          <p:spPr bwMode="auto">
            <a:xfrm>
              <a:off x="3441" y="1035"/>
              <a:ext cx="254" cy="1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dirty="0">
                  <a:solidFill>
                    <a:schemeClr val="tx1"/>
                  </a:solidFill>
                </a:rPr>
                <a:t>WB</a:t>
              </a:r>
            </a:p>
          </p:txBody>
        </p:sp>
      </p:grpSp>
      <p:grpSp>
        <p:nvGrpSpPr>
          <p:cNvPr id="13" name="Group 4"/>
          <p:cNvGrpSpPr>
            <a:grpSpLocks/>
          </p:cNvGrpSpPr>
          <p:nvPr/>
        </p:nvGrpSpPr>
        <p:grpSpPr bwMode="auto">
          <a:xfrm>
            <a:off x="3062288" y="5715001"/>
            <a:ext cx="3341688" cy="763588"/>
            <a:chOff x="1571" y="1152"/>
            <a:chExt cx="2105" cy="481"/>
          </a:xfrm>
        </p:grpSpPr>
        <p:grpSp>
          <p:nvGrpSpPr>
            <p:cNvPr id="14" name="Group 5"/>
            <p:cNvGrpSpPr>
              <a:grpSpLocks/>
            </p:cNvGrpSpPr>
            <p:nvPr/>
          </p:nvGrpSpPr>
          <p:grpSpPr bwMode="auto">
            <a:xfrm>
              <a:off x="2487" y="1152"/>
              <a:ext cx="223" cy="481"/>
              <a:chOff x="2207" y="1413"/>
              <a:chExt cx="223" cy="481"/>
            </a:xfrm>
          </p:grpSpPr>
          <p:sp>
            <p:nvSpPr>
              <p:cNvPr id="145" name="Freeform 6"/>
              <p:cNvSpPr>
                <a:spLocks/>
              </p:cNvSpPr>
              <p:nvPr/>
            </p:nvSpPr>
            <p:spPr bwMode="auto">
              <a:xfrm>
                <a:off x="2217" y="1413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6" name="Rectangle 7"/>
              <p:cNvSpPr>
                <a:spLocks noChangeArrowheads="1"/>
              </p:cNvSpPr>
              <p:nvPr/>
            </p:nvSpPr>
            <p:spPr bwMode="auto">
              <a:xfrm rot="5400000">
                <a:off x="2124" y="1532"/>
                <a:ext cx="376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</a:rPr>
                  <a:t>ALU</a:t>
                </a:r>
              </a:p>
            </p:txBody>
          </p:sp>
        </p:grpSp>
        <p:grpSp>
          <p:nvGrpSpPr>
            <p:cNvPr id="15" name="Group 8"/>
            <p:cNvGrpSpPr>
              <a:grpSpLocks/>
            </p:cNvGrpSpPr>
            <p:nvPr/>
          </p:nvGrpSpPr>
          <p:grpSpPr bwMode="auto">
            <a:xfrm>
              <a:off x="1571" y="1248"/>
              <a:ext cx="340" cy="289"/>
              <a:chOff x="1291" y="1509"/>
              <a:chExt cx="340" cy="289"/>
            </a:xfrm>
          </p:grpSpPr>
          <p:sp>
            <p:nvSpPr>
              <p:cNvPr id="141" name="Rectangle 9"/>
              <p:cNvSpPr>
                <a:spLocks noChangeArrowheads="1"/>
              </p:cNvSpPr>
              <p:nvPr/>
            </p:nvSpPr>
            <p:spPr bwMode="auto">
              <a:xfrm>
                <a:off x="1330" y="1509"/>
                <a:ext cx="223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1600" b="1" dirty="0" smtClean="0">
                    <a:solidFill>
                      <a:schemeClr val="tx1"/>
                    </a:solidFill>
                  </a:rPr>
                  <a:t>I$</a:t>
                </a:r>
                <a:endParaRPr lang="en-US" sz="1600" b="1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" name="Group 10"/>
              <p:cNvGrpSpPr>
                <a:grpSpLocks/>
              </p:cNvGrpSpPr>
              <p:nvPr/>
            </p:nvGrpSpPr>
            <p:grpSpPr bwMode="auto">
              <a:xfrm>
                <a:off x="1291" y="1509"/>
                <a:ext cx="340" cy="289"/>
                <a:chOff x="1291" y="1509"/>
                <a:chExt cx="340" cy="289"/>
              </a:xfrm>
            </p:grpSpPr>
            <p:sp>
              <p:nvSpPr>
                <p:cNvPr id="143" name="Freeform 11"/>
                <p:cNvSpPr>
                  <a:spLocks/>
                </p:cNvSpPr>
                <p:nvPr/>
              </p:nvSpPr>
              <p:spPr bwMode="auto">
                <a:xfrm>
                  <a:off x="1291" y="1509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4" name="Freeform 12"/>
                <p:cNvSpPr>
                  <a:spLocks/>
                </p:cNvSpPr>
                <p:nvPr/>
              </p:nvSpPr>
              <p:spPr bwMode="auto">
                <a:xfrm>
                  <a:off x="1460" y="1509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</p:grpSp>
        </p:grpSp>
        <p:sp>
          <p:nvSpPr>
            <p:cNvPr id="117" name="Rectangle 13"/>
            <p:cNvSpPr>
              <a:spLocks noChangeArrowheads="1"/>
            </p:cNvSpPr>
            <p:nvPr/>
          </p:nvSpPr>
          <p:spPr bwMode="auto">
            <a:xfrm>
              <a:off x="2012" y="1255"/>
              <a:ext cx="35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</a:rPr>
                <a:t>Reg</a:t>
              </a:r>
            </a:p>
          </p:txBody>
        </p:sp>
        <p:grpSp>
          <p:nvGrpSpPr>
            <p:cNvPr id="17" name="Group 14"/>
            <p:cNvGrpSpPr>
              <a:grpSpLocks/>
            </p:cNvGrpSpPr>
            <p:nvPr/>
          </p:nvGrpSpPr>
          <p:grpSpPr bwMode="auto">
            <a:xfrm>
              <a:off x="2031" y="1248"/>
              <a:ext cx="296" cy="289"/>
              <a:chOff x="1751" y="1509"/>
              <a:chExt cx="296" cy="289"/>
            </a:xfrm>
          </p:grpSpPr>
          <p:sp>
            <p:nvSpPr>
              <p:cNvPr id="139" name="Freeform 15"/>
              <p:cNvSpPr>
                <a:spLocks/>
              </p:cNvSpPr>
              <p:nvPr/>
            </p:nvSpPr>
            <p:spPr bwMode="auto">
              <a:xfrm>
                <a:off x="1751" y="1509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0" name="Freeform 16"/>
              <p:cNvSpPr>
                <a:spLocks/>
              </p:cNvSpPr>
              <p:nvPr/>
            </p:nvSpPr>
            <p:spPr bwMode="auto">
              <a:xfrm>
                <a:off x="1899" y="1509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119" name="Line 17"/>
            <p:cNvSpPr>
              <a:spLocks noChangeShapeType="1"/>
            </p:cNvSpPr>
            <p:nvPr/>
          </p:nvSpPr>
          <p:spPr bwMode="auto">
            <a:xfrm>
              <a:off x="1916" y="1392"/>
              <a:ext cx="1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0" name="Freeform 18"/>
            <p:cNvSpPr>
              <a:spLocks/>
            </p:cNvSpPr>
            <p:nvPr/>
          </p:nvSpPr>
          <p:spPr bwMode="auto">
            <a:xfrm>
              <a:off x="1984" y="129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1" name="Line 19"/>
            <p:cNvSpPr>
              <a:spLocks noChangeShapeType="1"/>
            </p:cNvSpPr>
            <p:nvPr/>
          </p:nvSpPr>
          <p:spPr bwMode="auto">
            <a:xfrm>
              <a:off x="2332" y="1296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2" name="Rectangle 20"/>
            <p:cNvSpPr>
              <a:spLocks noChangeArrowheads="1"/>
            </p:cNvSpPr>
            <p:nvPr/>
          </p:nvSpPr>
          <p:spPr bwMode="auto">
            <a:xfrm>
              <a:off x="2906" y="1248"/>
              <a:ext cx="280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 dirty="0" smtClean="0">
                  <a:solidFill>
                    <a:schemeClr val="tx1"/>
                  </a:solidFill>
                </a:rPr>
                <a:t>D$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grpSp>
          <p:nvGrpSpPr>
            <p:cNvPr id="18" name="Group 21"/>
            <p:cNvGrpSpPr>
              <a:grpSpLocks/>
            </p:cNvGrpSpPr>
            <p:nvPr/>
          </p:nvGrpSpPr>
          <p:grpSpPr bwMode="auto">
            <a:xfrm>
              <a:off x="2880" y="1248"/>
              <a:ext cx="325" cy="289"/>
              <a:chOff x="2600" y="1509"/>
              <a:chExt cx="325" cy="289"/>
            </a:xfrm>
          </p:grpSpPr>
          <p:sp>
            <p:nvSpPr>
              <p:cNvPr id="137" name="Freeform 22"/>
              <p:cNvSpPr>
                <a:spLocks/>
              </p:cNvSpPr>
              <p:nvPr/>
            </p:nvSpPr>
            <p:spPr bwMode="auto">
              <a:xfrm>
                <a:off x="2600" y="1509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8" name="Freeform 23"/>
              <p:cNvSpPr>
                <a:spLocks/>
              </p:cNvSpPr>
              <p:nvPr/>
            </p:nvSpPr>
            <p:spPr bwMode="auto">
              <a:xfrm>
                <a:off x="2761" y="1509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124" name="Rectangle 24"/>
            <p:cNvSpPr>
              <a:spLocks noChangeArrowheads="1"/>
            </p:cNvSpPr>
            <p:nvPr/>
          </p:nvSpPr>
          <p:spPr bwMode="auto">
            <a:xfrm>
              <a:off x="3321" y="1250"/>
              <a:ext cx="35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 dirty="0" err="1">
                  <a:solidFill>
                    <a:schemeClr val="tx1"/>
                  </a:solidFill>
                </a:rPr>
                <a:t>Reg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grpSp>
          <p:nvGrpSpPr>
            <p:cNvPr id="19" name="Group 25"/>
            <p:cNvGrpSpPr>
              <a:grpSpLocks/>
            </p:cNvGrpSpPr>
            <p:nvPr/>
          </p:nvGrpSpPr>
          <p:grpSpPr bwMode="auto">
            <a:xfrm>
              <a:off x="3348" y="1248"/>
              <a:ext cx="284" cy="289"/>
              <a:chOff x="3068" y="1509"/>
              <a:chExt cx="284" cy="289"/>
            </a:xfrm>
          </p:grpSpPr>
          <p:sp>
            <p:nvSpPr>
              <p:cNvPr id="135" name="Freeform 26"/>
              <p:cNvSpPr>
                <a:spLocks/>
              </p:cNvSpPr>
              <p:nvPr/>
            </p:nvSpPr>
            <p:spPr bwMode="auto">
              <a:xfrm>
                <a:off x="3068" y="1509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6" name="Freeform 27"/>
              <p:cNvSpPr>
                <a:spLocks/>
              </p:cNvSpPr>
              <p:nvPr/>
            </p:nvSpPr>
            <p:spPr bwMode="auto">
              <a:xfrm>
                <a:off x="3209" y="1509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126" name="Line 28"/>
            <p:cNvSpPr>
              <a:spLocks noChangeShapeType="1"/>
            </p:cNvSpPr>
            <p:nvPr/>
          </p:nvSpPr>
          <p:spPr bwMode="auto">
            <a:xfrm>
              <a:off x="3201" y="1392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7" name="Line 29"/>
            <p:cNvSpPr>
              <a:spLocks noChangeShapeType="1"/>
            </p:cNvSpPr>
            <p:nvPr/>
          </p:nvSpPr>
          <p:spPr bwMode="auto">
            <a:xfrm>
              <a:off x="2717" y="139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8" name="Line 30"/>
            <p:cNvSpPr>
              <a:spLocks noChangeShapeType="1"/>
            </p:cNvSpPr>
            <p:nvPr/>
          </p:nvSpPr>
          <p:spPr bwMode="auto">
            <a:xfrm>
              <a:off x="2332" y="1488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147" name="TextBox 146"/>
          <p:cNvSpPr txBox="1"/>
          <p:nvPr/>
        </p:nvSpPr>
        <p:spPr>
          <a:xfrm>
            <a:off x="381000" y="47244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Short name:</a:t>
            </a:r>
            <a:endParaRPr lang="en-CA" dirty="0"/>
          </a:p>
        </p:txBody>
      </p:sp>
      <p:sp>
        <p:nvSpPr>
          <p:cNvPr id="148" name="TextBox 147"/>
          <p:cNvSpPr txBox="1"/>
          <p:nvPr/>
        </p:nvSpPr>
        <p:spPr>
          <a:xfrm>
            <a:off x="381000" y="5791200"/>
            <a:ext cx="18133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Graphical </a:t>
            </a:r>
          </a:p>
          <a:p>
            <a:r>
              <a:rPr lang="en-CA" dirty="0" smtClean="0"/>
              <a:t>Representation:</a:t>
            </a:r>
            <a:endParaRPr lang="en-C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jicse431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mjicse43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jicse43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icse43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icse43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icse43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icse43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icse43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icse43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2916</TotalTime>
  <Pages>47</Pages>
  <Words>2111</Words>
  <Application>Microsoft Office PowerPoint</Application>
  <PresentationFormat>Letter Paper (8.5x11 in)</PresentationFormat>
  <Paragraphs>657</Paragraphs>
  <Slides>23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mjicse431</vt:lpstr>
      <vt:lpstr>CS3350B  Computer Architecture  Winter 2015  Lecture 6.1: Fundamentals of  Instructional Level Parallelism</vt:lpstr>
      <vt:lpstr>Analogy: Gotta Do Laundry</vt:lpstr>
      <vt:lpstr>Sequential Laundry</vt:lpstr>
      <vt:lpstr>Pipelined Laundry</vt:lpstr>
      <vt:lpstr>Pipelining Lessons (1/2)</vt:lpstr>
      <vt:lpstr>Pipelining Lessons (2/2)</vt:lpstr>
      <vt:lpstr>Recap: MIPS Three Instruction Formats </vt:lpstr>
      <vt:lpstr>Recap: Five Stages in Executing MIPS</vt:lpstr>
      <vt:lpstr>Graphical Representation</vt:lpstr>
      <vt:lpstr>Single Cycle CPU Clocking</vt:lpstr>
      <vt:lpstr>Single Cycle Performance</vt:lpstr>
      <vt:lpstr>Multiple-cycle CPU Clocking</vt:lpstr>
      <vt:lpstr>How Can We Make It Faster?</vt:lpstr>
      <vt:lpstr>A Pipelined MIPS Processor</vt:lpstr>
      <vt:lpstr>Why Pipeline? For Performance!</vt:lpstr>
      <vt:lpstr>Pipeline Performance</vt:lpstr>
      <vt:lpstr>Pipeline Performance</vt:lpstr>
      <vt:lpstr>Pipeline Speedup</vt:lpstr>
      <vt:lpstr>MIPS Pipeline Datapath Modifications</vt:lpstr>
      <vt:lpstr>Pipelining the MIPS ISA</vt:lpstr>
      <vt:lpstr>Other Sample Pipeline Alternatives</vt:lpstr>
      <vt:lpstr>Can Pipelining Get us Into Trouble?</vt:lpstr>
      <vt:lpstr>Takeaway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431. Computer Architecture</dc:title>
  <dc:subject>Lecture 02</dc:subject>
  <dc:creator>Janie Irwin</dc:creator>
  <cp:lastModifiedBy>yxie</cp:lastModifiedBy>
  <cp:revision>622</cp:revision>
  <cp:lastPrinted>1997-08-27T08:28:34Z</cp:lastPrinted>
  <dcterms:created xsi:type="dcterms:W3CDTF">1997-08-19T16:58:46Z</dcterms:created>
  <dcterms:modified xsi:type="dcterms:W3CDTF">2015-03-01T19:15:55Z</dcterms:modified>
</cp:coreProperties>
</file>