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54"/>
  </p:notesMasterIdLst>
  <p:handoutMasterIdLst>
    <p:handoutMasterId r:id="rId55"/>
  </p:handoutMasterIdLst>
  <p:sldIdLst>
    <p:sldId id="256" r:id="rId2"/>
    <p:sldId id="345" r:id="rId3"/>
    <p:sldId id="353" r:id="rId4"/>
    <p:sldId id="390" r:id="rId5"/>
    <p:sldId id="391" r:id="rId6"/>
    <p:sldId id="355" r:id="rId7"/>
    <p:sldId id="392" r:id="rId8"/>
    <p:sldId id="387" r:id="rId9"/>
    <p:sldId id="381" r:id="rId10"/>
    <p:sldId id="393" r:id="rId11"/>
    <p:sldId id="411" r:id="rId12"/>
    <p:sldId id="382" r:id="rId13"/>
    <p:sldId id="383" r:id="rId14"/>
    <p:sldId id="389" r:id="rId15"/>
    <p:sldId id="419" r:id="rId16"/>
    <p:sldId id="395" r:id="rId17"/>
    <p:sldId id="396" r:id="rId18"/>
    <p:sldId id="398"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40" r:id="rId37"/>
    <p:sldId id="402" r:id="rId38"/>
    <p:sldId id="403" r:id="rId39"/>
    <p:sldId id="406" r:id="rId40"/>
    <p:sldId id="410" r:id="rId41"/>
    <p:sldId id="412" r:id="rId42"/>
    <p:sldId id="414" r:id="rId43"/>
    <p:sldId id="444" r:id="rId44"/>
    <p:sldId id="445" r:id="rId45"/>
    <p:sldId id="418" r:id="rId46"/>
    <p:sldId id="409" r:id="rId47"/>
    <p:sldId id="446" r:id="rId48"/>
    <p:sldId id="441" r:id="rId49"/>
    <p:sldId id="442" r:id="rId50"/>
    <p:sldId id="443" r:id="rId51"/>
    <p:sldId id="337" r:id="rId52"/>
    <p:sldId id="447" r:id="rId53"/>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accent1"/>
        </a:solidFill>
        <a:latin typeface="Arial" charset="0"/>
        <a:ea typeface="+mn-ea"/>
        <a:cs typeface="+mn-cs"/>
      </a:defRPr>
    </a:lvl1pPr>
    <a:lvl2pPr marL="457200" algn="l" rtl="0" eaLnBrk="0" fontAlgn="base" hangingPunct="0">
      <a:spcBef>
        <a:spcPct val="0"/>
      </a:spcBef>
      <a:spcAft>
        <a:spcPct val="0"/>
      </a:spcAft>
      <a:defRPr kern="1200">
        <a:solidFill>
          <a:schemeClr val="accent1"/>
        </a:solidFill>
        <a:latin typeface="Arial" charset="0"/>
        <a:ea typeface="+mn-ea"/>
        <a:cs typeface="+mn-cs"/>
      </a:defRPr>
    </a:lvl2pPr>
    <a:lvl3pPr marL="914400" algn="l" rtl="0" eaLnBrk="0" fontAlgn="base" hangingPunct="0">
      <a:spcBef>
        <a:spcPct val="0"/>
      </a:spcBef>
      <a:spcAft>
        <a:spcPct val="0"/>
      </a:spcAft>
      <a:defRPr kern="1200">
        <a:solidFill>
          <a:schemeClr val="accent1"/>
        </a:solidFill>
        <a:latin typeface="Arial" charset="0"/>
        <a:ea typeface="+mn-ea"/>
        <a:cs typeface="+mn-cs"/>
      </a:defRPr>
    </a:lvl3pPr>
    <a:lvl4pPr marL="1371600" algn="l" rtl="0" eaLnBrk="0" fontAlgn="base" hangingPunct="0">
      <a:spcBef>
        <a:spcPct val="0"/>
      </a:spcBef>
      <a:spcAft>
        <a:spcPct val="0"/>
      </a:spcAft>
      <a:defRPr kern="1200">
        <a:solidFill>
          <a:schemeClr val="accent1"/>
        </a:solidFill>
        <a:latin typeface="Arial" charset="0"/>
        <a:ea typeface="+mn-ea"/>
        <a:cs typeface="+mn-cs"/>
      </a:defRPr>
    </a:lvl4pPr>
    <a:lvl5pPr marL="1828800" algn="l" rtl="0" eaLnBrk="0" fontAlgn="base" hangingPunct="0">
      <a:spcBef>
        <a:spcPct val="0"/>
      </a:spcBef>
      <a:spcAft>
        <a:spcPct val="0"/>
      </a:spcAft>
      <a:defRPr kern="1200">
        <a:solidFill>
          <a:schemeClr val="accent1"/>
        </a:solidFill>
        <a:latin typeface="Arial" charset="0"/>
        <a:ea typeface="+mn-ea"/>
        <a:cs typeface="+mn-cs"/>
      </a:defRPr>
    </a:lvl5pPr>
    <a:lvl6pPr marL="2286000" algn="l" defTabSz="914400" rtl="0" eaLnBrk="1" latinLnBrk="0" hangingPunct="1">
      <a:defRPr kern="1200">
        <a:solidFill>
          <a:schemeClr val="accent1"/>
        </a:solidFill>
        <a:latin typeface="Arial" charset="0"/>
        <a:ea typeface="+mn-ea"/>
        <a:cs typeface="+mn-cs"/>
      </a:defRPr>
    </a:lvl6pPr>
    <a:lvl7pPr marL="2743200" algn="l" defTabSz="914400" rtl="0" eaLnBrk="1" latinLnBrk="0" hangingPunct="1">
      <a:defRPr kern="1200">
        <a:solidFill>
          <a:schemeClr val="accent1"/>
        </a:solidFill>
        <a:latin typeface="Arial" charset="0"/>
        <a:ea typeface="+mn-ea"/>
        <a:cs typeface="+mn-cs"/>
      </a:defRPr>
    </a:lvl7pPr>
    <a:lvl8pPr marL="3200400" algn="l" defTabSz="914400" rtl="0" eaLnBrk="1" latinLnBrk="0" hangingPunct="1">
      <a:defRPr kern="1200">
        <a:solidFill>
          <a:schemeClr val="accent1"/>
        </a:solidFill>
        <a:latin typeface="Arial" charset="0"/>
        <a:ea typeface="+mn-ea"/>
        <a:cs typeface="+mn-cs"/>
      </a:defRPr>
    </a:lvl8pPr>
    <a:lvl9pPr marL="3657600" algn="l" defTabSz="914400" rtl="0" eaLnBrk="1" latinLnBrk="0" hangingPunct="1">
      <a:defRPr kern="1200">
        <a:solidFill>
          <a:schemeClr val="accent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5A11FD"/>
    <a:srgbClr val="8901F3"/>
    <a:srgbClr val="FF95A7"/>
    <a:srgbClr val="00A091"/>
    <a:srgbClr val="51DC00"/>
    <a:srgbClr val="000000"/>
    <a:srgbClr val="CC3399"/>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3202" autoAdjust="0"/>
  </p:normalViewPr>
  <p:slideViewPr>
    <p:cSldViewPr>
      <p:cViewPr>
        <p:scale>
          <a:sx n="66" d="100"/>
          <a:sy n="66" d="100"/>
        </p:scale>
        <p:origin x="-1692" y="-540"/>
      </p:cViewPr>
      <p:guideLst>
        <p:guide orient="horz" pos="2160"/>
        <p:guide pos="15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
    </p:cViewPr>
  </p:sorterViewPr>
  <p:notesViewPr>
    <p:cSldViewPr>
      <p:cViewPr varScale="1">
        <p:scale>
          <a:sx n="55" d="100"/>
          <a:sy n="55" d="100"/>
        </p:scale>
        <p:origin x="-1650" y="-102"/>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idx="2"/>
          </p:nvPr>
        </p:nvSpPr>
        <p:spPr bwMode="auto">
          <a:xfrm>
            <a:off x="1274763" y="619125"/>
            <a:ext cx="4779962" cy="3584575"/>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50863" y="4559300"/>
            <a:ext cx="6303962" cy="4319588"/>
          </a:xfrm>
          <a:prstGeom prst="rect">
            <a:avLst/>
          </a:prstGeom>
          <a:noFill/>
          <a:ln w="12700">
            <a:solidFill>
              <a:schemeClr val="tx1"/>
            </a:solidFill>
            <a:miter lim="800000"/>
            <a:headEnd/>
            <a:tailEnd/>
          </a:ln>
          <a:effectLst/>
        </p:spPr>
        <p:txBody>
          <a:bodyPr vert="horz" wrap="square" lIns="97254" tIns="47774" rIns="97254" bIns="47774" numCol="1" anchor="t" anchorCtr="0" compatLnSpc="1">
            <a:prstTxWarp prst="textNoShape">
              <a:avLst/>
            </a:prstTxWarp>
          </a:bodyPr>
          <a:lstStyle/>
          <a:p>
            <a:pPr lvl="0"/>
            <a:r>
              <a:rPr lang="en-US" noProof="0" smtClean="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Itanium"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en.wikipedia.org/wiki/Speculative_execution" TargetMode="External"/><Relationship Id="rId4" Type="http://schemas.openxmlformats.org/officeDocument/2006/relationships/hyperlink" Target="http://en.wikipedia.org/wiki/Autoassociative_memor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Dynamic_random_access_memory"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en.wikipedia.org/wiki/Double_data_rate" TargetMode="External"/><Relationship Id="rId4" Type="http://schemas.openxmlformats.org/officeDocument/2006/relationships/hyperlink" Target="http://en.wikipedia.org/wiki/Bandwidth_(comput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noFill/>
          <a:ln w="9525">
            <a:noFill/>
          </a:ln>
        </p:spPr>
        <p:txBody>
          <a:bodyPr/>
          <a:lstStyle/>
          <a:p>
            <a:endParaRPr lang="en-US" dirty="0" smtClean="0"/>
          </a:p>
        </p:txBody>
      </p:sp>
      <p:sp>
        <p:nvSpPr>
          <p:cNvPr id="30723" name="Rectangle 3"/>
          <p:cNvSpPr>
            <a:spLocks noGrp="1" noRot="1" noChangeAspect="1" noChangeArrowheads="1" noTextEdi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Caches are (equally) helpful with </a:t>
            </a:r>
            <a:r>
              <a:rPr lang="en-CA" dirty="0" err="1" smtClean="0"/>
              <a:t>multicore</a:t>
            </a:r>
            <a:endParaRPr lang="en-CA" dirty="0" smtClean="0"/>
          </a:p>
          <a:p>
            <a:r>
              <a:rPr lang="en-CA" dirty="0" smtClean="0"/>
              <a:t>Reduce</a:t>
            </a:r>
            <a:r>
              <a:rPr lang="en-CA" baseline="0" dirty="0" smtClean="0"/>
              <a:t> access latency, reduce bandwidth requirements</a:t>
            </a:r>
          </a:p>
          <a:p>
            <a:r>
              <a:rPr lang="en-CA" baseline="0" dirty="0" smtClean="0"/>
              <a:t>For both private and shared data across cores</a:t>
            </a:r>
          </a:p>
          <a:p>
            <a:r>
              <a:rPr lang="en-CA" baseline="0" dirty="0" smtClean="0"/>
              <a:t>But caches introduce the problems of coherence and consistency</a:t>
            </a:r>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xfrm>
            <a:off x="4144293" y="9119144"/>
            <a:ext cx="3169165" cy="480521"/>
          </a:xfrm>
          <a:prstGeom prst="rect">
            <a:avLst/>
          </a:prstGeom>
          <a:noFill/>
        </p:spPr>
        <p:txBody>
          <a:bodyPr/>
          <a:lstStyle/>
          <a:p>
            <a:fld id="{EB85E724-9204-4532-9B27-1AF8836A3D26}" type="slidenum">
              <a:rPr lang="en-US" smtClean="0"/>
              <a:pPr/>
              <a:t>14</a:t>
            </a:fld>
            <a:endParaRPr lang="en-US" smtClean="0"/>
          </a:p>
        </p:txBody>
      </p:sp>
      <p:sp>
        <p:nvSpPr>
          <p:cNvPr id="44035" name="Rectangle 2"/>
          <p:cNvSpPr>
            <a:spLocks noGrp="1" noRot="1" noChangeAspect="1" noChangeArrowheads="1" noTextEdit="1"/>
          </p:cNvSpPr>
          <p:nvPr>
            <p:ph type="sldImg"/>
          </p:nvPr>
        </p:nvSpPr>
        <p:spPr>
          <a:xfrm>
            <a:off x="1257300" y="720725"/>
            <a:ext cx="4797425" cy="3598863"/>
          </a:xfrm>
          <a:ln/>
        </p:spPr>
      </p:sp>
      <p:sp>
        <p:nvSpPr>
          <p:cNvPr id="44036"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class handout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lecture</a:t>
            </a:r>
          </a:p>
          <a:p>
            <a:endParaRPr lang="en-US" dirty="0" smtClean="0"/>
          </a:p>
          <a:p>
            <a:r>
              <a:rPr lang="en-US" dirty="0" smtClean="0"/>
              <a:t>Assumes a write through L1 cache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Supporting migration and replication is critical to performance in accessing shared data.</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xfrm>
            <a:off x="4144293" y="9119144"/>
            <a:ext cx="3169165" cy="480521"/>
          </a:xfrm>
          <a:prstGeom prst="rect">
            <a:avLst/>
          </a:prstGeom>
          <a:noFill/>
        </p:spPr>
        <p:txBody>
          <a:bodyPr/>
          <a:lstStyle/>
          <a:p>
            <a:fld id="{A2552074-7AAF-4B71-B1EE-11F94E290747}" type="slidenum">
              <a:rPr lang="en-US" smtClean="0"/>
              <a:pPr/>
              <a:t>18</a:t>
            </a:fld>
            <a:endParaRPr lang="en-US" smtClean="0"/>
          </a:p>
        </p:txBody>
      </p:sp>
      <p:sp>
        <p:nvSpPr>
          <p:cNvPr id="45059" name="Rectangle 2"/>
          <p:cNvSpPr>
            <a:spLocks noGrp="1" noRot="1" noChangeAspect="1" noChangeArrowheads="1" noTextEdit="1"/>
          </p:cNvSpPr>
          <p:nvPr>
            <p:ph type="sldImg"/>
          </p:nvPr>
        </p:nvSpPr>
        <p:spPr>
          <a:xfrm>
            <a:off x="1257300" y="720725"/>
            <a:ext cx="4797425" cy="3598863"/>
          </a:xfrm>
          <a:ln/>
        </p:spPr>
      </p:sp>
      <p:sp>
        <p:nvSpPr>
          <p:cNvPr id="45060"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xfrm>
            <a:off x="4144293" y="9119144"/>
            <a:ext cx="3169165" cy="480521"/>
          </a:xfrm>
          <a:prstGeom prst="rect">
            <a:avLst/>
          </a:prstGeom>
          <a:noFill/>
        </p:spPr>
        <p:txBody>
          <a:bodyPr/>
          <a:lstStyle/>
          <a:p>
            <a:fld id="{DA040716-4357-40DD-8C44-BB60FC0037BD}" type="slidenum">
              <a:rPr lang="en-US" smtClean="0"/>
              <a:pPr/>
              <a:t>19</a:t>
            </a:fld>
            <a:endParaRPr lang="en-US" smtClean="0"/>
          </a:p>
        </p:txBody>
      </p:sp>
      <p:sp>
        <p:nvSpPr>
          <p:cNvPr id="46083" name="Rectangle 2"/>
          <p:cNvSpPr>
            <a:spLocks noGrp="1" noRot="1" noChangeAspect="1" noChangeArrowheads="1" noTextEdit="1"/>
          </p:cNvSpPr>
          <p:nvPr>
            <p:ph type="sldImg"/>
          </p:nvPr>
        </p:nvSpPr>
        <p:spPr>
          <a:xfrm>
            <a:off x="1257300" y="720725"/>
            <a:ext cx="4797425" cy="3598863"/>
          </a:xfrm>
          <a:ln/>
        </p:spPr>
      </p:sp>
      <p:sp>
        <p:nvSpPr>
          <p:cNvPr id="46084"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xfrm>
            <a:off x="4144293" y="9119144"/>
            <a:ext cx="3169165" cy="480521"/>
          </a:xfrm>
          <a:prstGeom prst="rect">
            <a:avLst/>
          </a:prstGeom>
          <a:noFill/>
        </p:spPr>
        <p:txBody>
          <a:bodyPr/>
          <a:lstStyle/>
          <a:p>
            <a:fld id="{00BD4E3B-E285-4751-921A-BE3E5FE10AB7}" type="slidenum">
              <a:rPr lang="en-US" smtClean="0"/>
              <a:pPr/>
              <a:t>20</a:t>
            </a:fld>
            <a:endParaRPr lang="en-US" smtClean="0"/>
          </a:p>
        </p:txBody>
      </p:sp>
      <p:sp>
        <p:nvSpPr>
          <p:cNvPr id="47107" name="Rectangle 2"/>
          <p:cNvSpPr>
            <a:spLocks noGrp="1" noRot="1" noChangeAspect="1" noChangeArrowheads="1" noTextEdit="1"/>
          </p:cNvSpPr>
          <p:nvPr>
            <p:ph type="sldImg"/>
          </p:nvPr>
        </p:nvSpPr>
        <p:spPr>
          <a:xfrm>
            <a:off x="1257300" y="720725"/>
            <a:ext cx="4797425" cy="3598863"/>
          </a:xfrm>
          <a:ln/>
        </p:spPr>
      </p:sp>
      <p:sp>
        <p:nvSpPr>
          <p:cNvPr id="47108"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xfrm>
            <a:off x="4144293" y="9119144"/>
            <a:ext cx="3169165" cy="480521"/>
          </a:xfrm>
          <a:prstGeom prst="rect">
            <a:avLst/>
          </a:prstGeom>
          <a:noFill/>
        </p:spPr>
        <p:txBody>
          <a:bodyPr/>
          <a:lstStyle/>
          <a:p>
            <a:fld id="{1AD9C0CD-FBAB-4CA7-B469-04276910D291}" type="slidenum">
              <a:rPr lang="en-US" smtClean="0"/>
              <a:pPr/>
              <a:t>21</a:t>
            </a:fld>
            <a:endParaRPr lang="en-US" smtClean="0"/>
          </a:p>
        </p:txBody>
      </p:sp>
      <p:sp>
        <p:nvSpPr>
          <p:cNvPr id="48131" name="Rectangle 2"/>
          <p:cNvSpPr>
            <a:spLocks noGrp="1" noRot="1" noChangeAspect="1" noChangeArrowheads="1" noTextEdit="1"/>
          </p:cNvSpPr>
          <p:nvPr>
            <p:ph type="sldImg"/>
          </p:nvPr>
        </p:nvSpPr>
        <p:spPr>
          <a:xfrm>
            <a:off x="1257300" y="720725"/>
            <a:ext cx="4797425" cy="3598863"/>
          </a:xfrm>
          <a:ln/>
        </p:spPr>
      </p:sp>
      <p:sp>
        <p:nvSpPr>
          <p:cNvPr id="48132"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xfrm>
            <a:off x="4144293" y="9119144"/>
            <a:ext cx="3169165" cy="480521"/>
          </a:xfrm>
          <a:prstGeom prst="rect">
            <a:avLst/>
          </a:prstGeom>
          <a:noFill/>
        </p:spPr>
        <p:txBody>
          <a:bodyPr/>
          <a:lstStyle/>
          <a:p>
            <a:fld id="{13D21A07-9D27-4E3C-A27C-4EFA7FC7B2F4}" type="slidenum">
              <a:rPr lang="en-US" smtClean="0"/>
              <a:pPr/>
              <a:t>22</a:t>
            </a:fld>
            <a:endParaRPr lang="en-US" smtClean="0"/>
          </a:p>
        </p:txBody>
      </p:sp>
      <p:sp>
        <p:nvSpPr>
          <p:cNvPr id="49155" name="Rectangle 2"/>
          <p:cNvSpPr>
            <a:spLocks noGrp="1" noRot="1" noChangeAspect="1" noChangeArrowheads="1" noTextEdit="1"/>
          </p:cNvSpPr>
          <p:nvPr>
            <p:ph type="sldImg"/>
          </p:nvPr>
        </p:nvSpPr>
        <p:spPr>
          <a:xfrm>
            <a:off x="1257300" y="720725"/>
            <a:ext cx="4797425" cy="3598863"/>
          </a:xfrm>
          <a:ln/>
        </p:spPr>
      </p:sp>
      <p:sp>
        <p:nvSpPr>
          <p:cNvPr id="49156"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273175" y="617538"/>
            <a:ext cx="4783138" cy="3586162"/>
          </a:xfrm>
        </p:spPr>
      </p:sp>
      <p:sp>
        <p:nvSpPr>
          <p:cNvPr id="166915" name="Notes Placeholder 2"/>
          <p:cNvSpPr>
            <a:spLocks noGrp="1"/>
          </p:cNvSpPr>
          <p:nvPr>
            <p:ph type="body" idx="1"/>
          </p:nvPr>
        </p:nvSpPr>
        <p:spPr>
          <a:noFill/>
          <a:ln w="9525"/>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xfrm>
            <a:off x="4144293" y="9119144"/>
            <a:ext cx="3169165" cy="480521"/>
          </a:xfrm>
          <a:prstGeom prst="rect">
            <a:avLst/>
          </a:prstGeom>
          <a:noFill/>
        </p:spPr>
        <p:txBody>
          <a:bodyPr/>
          <a:lstStyle/>
          <a:p>
            <a:fld id="{1C5836A0-D99B-4D55-8D6C-E8CE632A81CB}" type="slidenum">
              <a:rPr lang="en-US" smtClean="0"/>
              <a:pPr/>
              <a:t>23</a:t>
            </a:fld>
            <a:endParaRPr lang="en-US" smtClean="0"/>
          </a:p>
        </p:txBody>
      </p:sp>
      <p:sp>
        <p:nvSpPr>
          <p:cNvPr id="50179" name="Rectangle 2"/>
          <p:cNvSpPr>
            <a:spLocks noGrp="1" noRot="1" noChangeAspect="1" noChangeArrowheads="1" noTextEdit="1"/>
          </p:cNvSpPr>
          <p:nvPr>
            <p:ph type="sldImg"/>
          </p:nvPr>
        </p:nvSpPr>
        <p:spPr>
          <a:xfrm>
            <a:off x="1257300" y="720725"/>
            <a:ext cx="4797425" cy="3598863"/>
          </a:xfrm>
          <a:ln/>
        </p:spPr>
      </p:sp>
      <p:sp>
        <p:nvSpPr>
          <p:cNvPr id="50180"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xfrm>
            <a:off x="4144293" y="9119144"/>
            <a:ext cx="3169165" cy="480521"/>
          </a:xfrm>
          <a:prstGeom prst="rect">
            <a:avLst/>
          </a:prstGeom>
          <a:noFill/>
        </p:spPr>
        <p:txBody>
          <a:bodyPr/>
          <a:lstStyle/>
          <a:p>
            <a:fld id="{787E5CD8-573F-4E25-934F-173AAB9AD177}" type="slidenum">
              <a:rPr lang="en-US" smtClean="0"/>
              <a:pPr/>
              <a:t>24</a:t>
            </a:fld>
            <a:endParaRPr lang="en-US" smtClean="0"/>
          </a:p>
        </p:txBody>
      </p:sp>
      <p:sp>
        <p:nvSpPr>
          <p:cNvPr id="51203" name="Rectangle 2"/>
          <p:cNvSpPr>
            <a:spLocks noGrp="1" noRot="1" noChangeAspect="1" noChangeArrowheads="1" noTextEdit="1"/>
          </p:cNvSpPr>
          <p:nvPr>
            <p:ph type="sldImg"/>
          </p:nvPr>
        </p:nvSpPr>
        <p:spPr>
          <a:xfrm>
            <a:off x="1257300" y="720725"/>
            <a:ext cx="4797425" cy="3598863"/>
          </a:xfrm>
          <a:ln/>
        </p:spPr>
      </p:sp>
      <p:sp>
        <p:nvSpPr>
          <p:cNvPr id="51204"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xfrm>
            <a:off x="4144293" y="9119144"/>
            <a:ext cx="3169165" cy="480521"/>
          </a:xfrm>
          <a:prstGeom prst="rect">
            <a:avLst/>
          </a:prstGeom>
          <a:noFill/>
        </p:spPr>
        <p:txBody>
          <a:bodyPr/>
          <a:lstStyle/>
          <a:p>
            <a:fld id="{792B649A-7D67-4CE0-B372-EE87B1BAA0D9}" type="slidenum">
              <a:rPr lang="en-US" smtClean="0"/>
              <a:pPr/>
              <a:t>25</a:t>
            </a:fld>
            <a:endParaRPr lang="en-US" smtClean="0"/>
          </a:p>
        </p:txBody>
      </p:sp>
      <p:sp>
        <p:nvSpPr>
          <p:cNvPr id="52227" name="Rectangle 2"/>
          <p:cNvSpPr>
            <a:spLocks noGrp="1" noRot="1" noChangeAspect="1" noChangeArrowheads="1" noTextEdit="1"/>
          </p:cNvSpPr>
          <p:nvPr>
            <p:ph type="sldImg"/>
          </p:nvPr>
        </p:nvSpPr>
        <p:spPr>
          <a:xfrm>
            <a:off x="1257300" y="720725"/>
            <a:ext cx="4797425" cy="3598863"/>
          </a:xfrm>
          <a:ln/>
        </p:spPr>
      </p:sp>
      <p:sp>
        <p:nvSpPr>
          <p:cNvPr id="52228"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xfrm>
            <a:off x="4144293" y="9119144"/>
            <a:ext cx="3169165" cy="480521"/>
          </a:xfrm>
          <a:prstGeom prst="rect">
            <a:avLst/>
          </a:prstGeom>
          <a:noFill/>
        </p:spPr>
        <p:txBody>
          <a:bodyPr/>
          <a:lstStyle/>
          <a:p>
            <a:fld id="{CFDABC7F-BEBC-4A23-9F9C-8EC0518E749D}" type="slidenum">
              <a:rPr lang="en-US" smtClean="0"/>
              <a:pPr/>
              <a:t>26</a:t>
            </a:fld>
            <a:endParaRPr lang="en-US" smtClean="0"/>
          </a:p>
        </p:txBody>
      </p:sp>
      <p:sp>
        <p:nvSpPr>
          <p:cNvPr id="53251" name="Rectangle 2"/>
          <p:cNvSpPr>
            <a:spLocks noGrp="1" noRot="1" noChangeAspect="1" noChangeArrowheads="1" noTextEdit="1"/>
          </p:cNvSpPr>
          <p:nvPr>
            <p:ph type="sldImg"/>
          </p:nvPr>
        </p:nvSpPr>
        <p:spPr>
          <a:xfrm>
            <a:off x="1257300" y="720725"/>
            <a:ext cx="4797425" cy="3598863"/>
          </a:xfrm>
          <a:ln/>
        </p:spPr>
      </p:sp>
      <p:sp>
        <p:nvSpPr>
          <p:cNvPr id="53252"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xfrm>
            <a:off x="4144293" y="9119144"/>
            <a:ext cx="3169165" cy="480521"/>
          </a:xfrm>
          <a:prstGeom prst="rect">
            <a:avLst/>
          </a:prstGeom>
          <a:noFill/>
        </p:spPr>
        <p:txBody>
          <a:bodyPr/>
          <a:lstStyle/>
          <a:p>
            <a:fld id="{E3232865-E042-4065-BF28-F977CA78A88B}" type="slidenum">
              <a:rPr lang="en-US" smtClean="0"/>
              <a:pPr/>
              <a:t>27</a:t>
            </a:fld>
            <a:endParaRPr lang="en-US" smtClean="0"/>
          </a:p>
        </p:txBody>
      </p:sp>
      <p:sp>
        <p:nvSpPr>
          <p:cNvPr id="54275" name="Rectangle 2"/>
          <p:cNvSpPr>
            <a:spLocks noGrp="1" noRot="1" noChangeAspect="1" noChangeArrowheads="1" noTextEdit="1"/>
          </p:cNvSpPr>
          <p:nvPr>
            <p:ph type="sldImg"/>
          </p:nvPr>
        </p:nvSpPr>
        <p:spPr>
          <a:xfrm>
            <a:off x="1257300" y="720725"/>
            <a:ext cx="4797425" cy="3598863"/>
          </a:xfrm>
          <a:ln/>
        </p:spPr>
      </p:sp>
      <p:sp>
        <p:nvSpPr>
          <p:cNvPr id="54276"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xfrm>
            <a:off x="4144293" y="9119144"/>
            <a:ext cx="3169165" cy="480521"/>
          </a:xfrm>
          <a:prstGeom prst="rect">
            <a:avLst/>
          </a:prstGeom>
          <a:noFill/>
        </p:spPr>
        <p:txBody>
          <a:bodyPr/>
          <a:lstStyle/>
          <a:p>
            <a:fld id="{FECECC83-D7E8-4987-B879-EBD700DE79A0}" type="slidenum">
              <a:rPr lang="en-US" smtClean="0"/>
              <a:pPr/>
              <a:t>28</a:t>
            </a:fld>
            <a:endParaRPr lang="en-US" smtClean="0"/>
          </a:p>
        </p:txBody>
      </p:sp>
      <p:sp>
        <p:nvSpPr>
          <p:cNvPr id="55299" name="Rectangle 2"/>
          <p:cNvSpPr>
            <a:spLocks noGrp="1" noRot="1" noChangeAspect="1" noChangeArrowheads="1" noTextEdit="1"/>
          </p:cNvSpPr>
          <p:nvPr>
            <p:ph type="sldImg"/>
          </p:nvPr>
        </p:nvSpPr>
        <p:spPr>
          <a:xfrm>
            <a:off x="1257300" y="720725"/>
            <a:ext cx="4797425" cy="3598863"/>
          </a:xfrm>
          <a:ln/>
        </p:spPr>
      </p:sp>
      <p:sp>
        <p:nvSpPr>
          <p:cNvPr id="55300"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xfrm>
            <a:off x="4144293" y="9119144"/>
            <a:ext cx="3169165" cy="480521"/>
          </a:xfrm>
          <a:prstGeom prst="rect">
            <a:avLst/>
          </a:prstGeom>
          <a:noFill/>
        </p:spPr>
        <p:txBody>
          <a:bodyPr/>
          <a:lstStyle/>
          <a:p>
            <a:fld id="{301D1F52-0B17-4A4A-9865-0FAD167187CC}" type="slidenum">
              <a:rPr lang="en-US" smtClean="0"/>
              <a:pPr/>
              <a:t>29</a:t>
            </a:fld>
            <a:endParaRPr lang="en-US" smtClean="0"/>
          </a:p>
        </p:txBody>
      </p:sp>
      <p:sp>
        <p:nvSpPr>
          <p:cNvPr id="56323" name="Rectangle 2"/>
          <p:cNvSpPr>
            <a:spLocks noGrp="1" noRot="1" noChangeAspect="1" noChangeArrowheads="1" noTextEdit="1"/>
          </p:cNvSpPr>
          <p:nvPr>
            <p:ph type="sldImg"/>
          </p:nvPr>
        </p:nvSpPr>
        <p:spPr>
          <a:xfrm>
            <a:off x="1257300" y="720725"/>
            <a:ext cx="4797425" cy="3598863"/>
          </a:xfrm>
          <a:ln/>
        </p:spPr>
      </p:sp>
      <p:sp>
        <p:nvSpPr>
          <p:cNvPr id="56324"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xfrm>
            <a:off x="4144293" y="9119144"/>
            <a:ext cx="3169165" cy="480521"/>
          </a:xfrm>
          <a:prstGeom prst="rect">
            <a:avLst/>
          </a:prstGeom>
          <a:noFill/>
        </p:spPr>
        <p:txBody>
          <a:bodyPr/>
          <a:lstStyle/>
          <a:p>
            <a:fld id="{740D4959-4071-4BA3-B4BA-7153CCFD43C2}" type="slidenum">
              <a:rPr lang="en-US" smtClean="0"/>
              <a:pPr/>
              <a:t>30</a:t>
            </a:fld>
            <a:endParaRPr lang="en-US" smtClean="0"/>
          </a:p>
        </p:txBody>
      </p:sp>
      <p:sp>
        <p:nvSpPr>
          <p:cNvPr id="57347" name="Rectangle 2"/>
          <p:cNvSpPr>
            <a:spLocks noGrp="1" noRot="1" noChangeAspect="1" noChangeArrowheads="1" noTextEdit="1"/>
          </p:cNvSpPr>
          <p:nvPr>
            <p:ph type="sldImg"/>
          </p:nvPr>
        </p:nvSpPr>
        <p:spPr>
          <a:xfrm>
            <a:off x="1257300" y="720725"/>
            <a:ext cx="4797425" cy="3598863"/>
          </a:xfrm>
          <a:ln/>
        </p:spPr>
      </p:sp>
      <p:sp>
        <p:nvSpPr>
          <p:cNvPr id="57348"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xfrm>
            <a:off x="4144293" y="9119144"/>
            <a:ext cx="3169165" cy="480521"/>
          </a:xfrm>
          <a:prstGeom prst="rect">
            <a:avLst/>
          </a:prstGeom>
          <a:noFill/>
        </p:spPr>
        <p:txBody>
          <a:bodyPr/>
          <a:lstStyle/>
          <a:p>
            <a:fld id="{CF13F127-590A-4CE6-A474-23CE81551712}" type="slidenum">
              <a:rPr lang="en-US" smtClean="0"/>
              <a:pPr/>
              <a:t>31</a:t>
            </a:fld>
            <a:endParaRPr lang="en-US" smtClean="0"/>
          </a:p>
        </p:txBody>
      </p:sp>
      <p:sp>
        <p:nvSpPr>
          <p:cNvPr id="58371" name="Rectangle 2"/>
          <p:cNvSpPr>
            <a:spLocks noGrp="1" noRot="1" noChangeAspect="1" noChangeArrowheads="1" noTextEdit="1"/>
          </p:cNvSpPr>
          <p:nvPr>
            <p:ph type="sldImg"/>
          </p:nvPr>
        </p:nvSpPr>
        <p:spPr>
          <a:xfrm>
            <a:off x="1257300" y="720725"/>
            <a:ext cx="4797425" cy="3598863"/>
          </a:xfrm>
          <a:ln/>
        </p:spPr>
      </p:sp>
      <p:sp>
        <p:nvSpPr>
          <p:cNvPr id="58372"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xfrm>
            <a:off x="4144293" y="9119144"/>
            <a:ext cx="3169165" cy="480521"/>
          </a:xfrm>
          <a:prstGeom prst="rect">
            <a:avLst/>
          </a:prstGeom>
          <a:noFill/>
        </p:spPr>
        <p:txBody>
          <a:bodyPr/>
          <a:lstStyle/>
          <a:p>
            <a:fld id="{18B5FAD1-F19D-459F-839B-60CF3B5FF32F}" type="slidenum">
              <a:rPr lang="en-US" smtClean="0"/>
              <a:pPr/>
              <a:t>32</a:t>
            </a:fld>
            <a:endParaRPr lang="en-US" smtClean="0"/>
          </a:p>
        </p:txBody>
      </p:sp>
      <p:sp>
        <p:nvSpPr>
          <p:cNvPr id="59395" name="Rectangle 2"/>
          <p:cNvSpPr>
            <a:spLocks noGrp="1" noRot="1" noChangeAspect="1" noChangeArrowheads="1" noTextEdit="1"/>
          </p:cNvSpPr>
          <p:nvPr>
            <p:ph type="sldImg"/>
          </p:nvPr>
        </p:nvSpPr>
        <p:spPr>
          <a:xfrm>
            <a:off x="1257300" y="720725"/>
            <a:ext cx="4797425" cy="3598863"/>
          </a:xfrm>
          <a:ln/>
        </p:spPr>
      </p:sp>
      <p:sp>
        <p:nvSpPr>
          <p:cNvPr id="59396"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Grp="1" noChangeArrowheads="1"/>
          </p:cNvSpPr>
          <p:nvPr>
            <p:ph type="body" idx="1"/>
          </p:nvPr>
        </p:nvSpPr>
        <p:spPr>
          <a:xfrm>
            <a:off x="550863" y="4562475"/>
            <a:ext cx="6303962" cy="4316413"/>
          </a:xfrm>
          <a:ln>
            <a:noFill/>
          </a:ln>
        </p:spPr>
        <p:txBody>
          <a:bodyPr lIns="97262" tIns="47777" rIns="97262" bIns="47777"/>
          <a:lstStyle/>
          <a:p>
            <a:r>
              <a:rPr lang="en-US" dirty="0" smtClean="0"/>
              <a:t>Power has become the overriding issue for both data centers and microprocessors.  Power efficiency has joined scalable performance</a:t>
            </a:r>
            <a:r>
              <a:rPr lang="en-US" baseline="0" dirty="0" smtClean="0"/>
              <a:t> making the case for multiprocessors.  Multiprocessors also improve availability.</a:t>
            </a:r>
            <a:endParaRPr lang="en-US" dirty="0"/>
          </a:p>
        </p:txBody>
      </p:sp>
      <p:sp>
        <p:nvSpPr>
          <p:cNvPr id="1873923" name="Rectangle 3"/>
          <p:cNvSpPr>
            <a:spLocks noGrp="1" noRot="1" noChangeAspect="1" noChangeArrowheads="1" noTextEdit="1"/>
          </p:cNvSpPr>
          <p:nvPr>
            <p:ph type="sldImg"/>
          </p:nvPr>
        </p:nvSpPr>
        <p:spPr>
          <a:xfrm>
            <a:off x="1274763" y="614363"/>
            <a:ext cx="4786312" cy="3589337"/>
          </a:xfr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xfrm>
            <a:off x="4144293" y="9119144"/>
            <a:ext cx="3169165" cy="480521"/>
          </a:xfrm>
          <a:prstGeom prst="rect">
            <a:avLst/>
          </a:prstGeom>
          <a:noFill/>
        </p:spPr>
        <p:txBody>
          <a:bodyPr/>
          <a:lstStyle/>
          <a:p>
            <a:fld id="{93F2AEA2-6710-4F86-A131-6CB94732AE3D}" type="slidenum">
              <a:rPr lang="en-US" smtClean="0"/>
              <a:pPr/>
              <a:t>33</a:t>
            </a:fld>
            <a:endParaRPr lang="en-US" smtClean="0"/>
          </a:p>
        </p:txBody>
      </p:sp>
      <p:sp>
        <p:nvSpPr>
          <p:cNvPr id="60419" name="Rectangle 2"/>
          <p:cNvSpPr>
            <a:spLocks noGrp="1" noRot="1" noChangeAspect="1" noChangeArrowheads="1" noTextEdit="1"/>
          </p:cNvSpPr>
          <p:nvPr>
            <p:ph type="sldImg"/>
          </p:nvPr>
        </p:nvSpPr>
        <p:spPr>
          <a:xfrm>
            <a:off x="1257300" y="720725"/>
            <a:ext cx="4797425" cy="3598863"/>
          </a:xfrm>
          <a:ln/>
        </p:spPr>
      </p:sp>
      <p:sp>
        <p:nvSpPr>
          <p:cNvPr id="60420"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xfrm>
            <a:off x="4144293" y="9119144"/>
            <a:ext cx="3169165" cy="480521"/>
          </a:xfrm>
          <a:prstGeom prst="rect">
            <a:avLst/>
          </a:prstGeom>
          <a:noFill/>
        </p:spPr>
        <p:txBody>
          <a:bodyPr/>
          <a:lstStyle/>
          <a:p>
            <a:fld id="{17BE17F5-E546-453D-8BE6-B1E9F636F5AA}" type="slidenum">
              <a:rPr lang="en-US" smtClean="0"/>
              <a:pPr/>
              <a:t>34</a:t>
            </a:fld>
            <a:endParaRPr lang="en-US" smtClean="0"/>
          </a:p>
        </p:txBody>
      </p:sp>
      <p:sp>
        <p:nvSpPr>
          <p:cNvPr id="62467" name="Rectangle 2"/>
          <p:cNvSpPr>
            <a:spLocks noGrp="1" noRot="1" noChangeAspect="1" noChangeArrowheads="1" noTextEdit="1"/>
          </p:cNvSpPr>
          <p:nvPr>
            <p:ph type="sldImg"/>
          </p:nvPr>
        </p:nvSpPr>
        <p:spPr>
          <a:xfrm>
            <a:off x="1257300" y="720725"/>
            <a:ext cx="4797425" cy="3598863"/>
          </a:xfrm>
          <a:ln/>
        </p:spPr>
      </p:sp>
      <p:sp>
        <p:nvSpPr>
          <p:cNvPr id="62468" name="Rectangle 3"/>
          <p:cNvSpPr>
            <a:spLocks noGrp="1" noChangeArrowheads="1"/>
          </p:cNvSpPr>
          <p:nvPr>
            <p:ph type="body" idx="1"/>
          </p:nvPr>
        </p:nvSpPr>
        <p:spPr>
          <a:xfrm>
            <a:off x="974672" y="4561803"/>
            <a:ext cx="5365857" cy="4319924"/>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xfrm>
            <a:off x="4144293" y="9119144"/>
            <a:ext cx="3169165" cy="480521"/>
          </a:xfrm>
          <a:prstGeom prst="rect">
            <a:avLst/>
          </a:prstGeom>
          <a:noFill/>
        </p:spPr>
        <p:txBody>
          <a:bodyPr/>
          <a:lstStyle/>
          <a:p>
            <a:fld id="{9D9A4F2A-CBFA-4B8C-8DE0-8DE8CA3252EC}" type="slidenum">
              <a:rPr lang="en-US" smtClean="0"/>
              <a:pPr/>
              <a:t>35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31866" y="4561803"/>
            <a:ext cx="5851471" cy="4319924"/>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class handout</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lecture</a:t>
            </a:r>
          </a:p>
          <a:p>
            <a:endParaRPr lang="en-US" dirty="0" smtClean="0"/>
          </a:p>
          <a:p>
            <a:r>
              <a:rPr lang="en-US" dirty="0" smtClean="0"/>
              <a:t>Snooping bus with write-back</a:t>
            </a:r>
            <a:r>
              <a:rPr lang="en-US" baseline="0" dirty="0" smtClean="0"/>
              <a:t> L1 cache.  Requires an additional state – called owner – which indicates that a block may be shared, but the owning core is responsible for updating any other processors and memory when it changes the block or replaces it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Cache Line is the smallest unit of data that can be transferred to or from memory. </a:t>
            </a:r>
          </a:p>
          <a:p>
            <a:r>
              <a:rPr lang="en-US" dirty="0" smtClean="0"/>
              <a:t>When a single data elements is requested by a program – say your need to read one variable of type float form memory – then that float and its 7 nearest neighbors (8 floats in total = 64 Bytes) in memory (in the same cache line) are brought into the faster cache memory for use by the processor</a:t>
            </a:r>
          </a:p>
          <a:p>
            <a:endParaRPr lang="en-CA"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pPr algn="r"/>
            <a:fld id="{DFA5D174-CD2D-4408-A241-7D36DE552C68}" type="slidenum">
              <a:rPr lang="en-US" sz="1300">
                <a:solidFill>
                  <a:srgbClr val="000000"/>
                </a:solidFill>
                <a:latin typeface="Arial" pitchFamily="34" charset="0"/>
                <a:cs typeface="Arial" pitchFamily="34" charset="0"/>
              </a:rPr>
              <a:pPr algn="r"/>
              <a:t>40</a:t>
            </a:fld>
            <a:endParaRPr lang="en-US" sz="1300">
              <a:solidFill>
                <a:srgbClr val="000000"/>
              </a:solidFill>
              <a:latin typeface="Arial" pitchFamily="34" charset="0"/>
              <a:cs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74725" y="4560888"/>
            <a:ext cx="5365750" cy="4319587"/>
          </a:xfrm>
          <a:noFill/>
          <a:ln w="9525"/>
        </p:spPr>
        <p:txBody>
          <a:bodyPr/>
          <a:lstStyle/>
          <a:p>
            <a:r>
              <a:rPr lang="en-US" dirty="0" smtClean="0"/>
              <a:t>Intel book – Multi-core Programming – Increasing Performance Through Software Multi-threading by </a:t>
            </a:r>
            <a:r>
              <a:rPr lang="en-US" dirty="0" err="1" smtClean="0"/>
              <a:t>Shameem</a:t>
            </a:r>
            <a:r>
              <a:rPr lang="en-US" dirty="0" smtClean="0"/>
              <a:t> </a:t>
            </a:r>
            <a:r>
              <a:rPr lang="en-US" dirty="0" err="1" smtClean="0"/>
              <a:t>Akhter</a:t>
            </a:r>
            <a:r>
              <a:rPr lang="en-US" dirty="0" smtClean="0"/>
              <a:t> and Jason Roberts </a:t>
            </a:r>
          </a:p>
          <a:p>
            <a:endParaRPr lang="en-US" dirty="0" smtClean="0"/>
          </a:p>
          <a:p>
            <a:r>
              <a:rPr lang="en-US" b="1" dirty="0" smtClean="0"/>
              <a:t>False Sharing</a:t>
            </a:r>
            <a:r>
              <a:rPr lang="en-US" dirty="0" smtClean="0"/>
              <a:t/>
            </a:r>
            <a:br>
              <a:rPr lang="en-US" dirty="0" smtClean="0"/>
            </a:br>
            <a:r>
              <a:rPr lang="en-US" dirty="0" smtClean="0"/>
              <a:t>The smallest unit of memory that two processors interchange is a cache line or cache sector. Two separate caches can share a cache line when they both need to read it, but if the line is written in one cache, and read in another, it must be shipped between caches, even if the locations of interest are disjoint. </a:t>
            </a:r>
          </a:p>
          <a:p>
            <a:r>
              <a:rPr lang="en-US" dirty="0" smtClean="0"/>
              <a:t>Like two people writing in different parts of a log book, the writes are independent, but unless the book can be ripped apart, the writers must pass the book back and forth. In the same way, two hardware threads writing to different locations contend for a cache sector to the point where it becomes a ping-pong game.</a:t>
            </a:r>
          </a:p>
          <a:p>
            <a:r>
              <a:rPr lang="en-US" dirty="0" smtClean="0"/>
              <a:t>In this ping pong game, there are two threads, each running on a different core. Each thread increments a different location belonging to the same cache line. But because the locations belong to the same cache line, the cores must pass the sector back and forth across the memory bus. </a:t>
            </a:r>
          </a:p>
          <a:p>
            <a:endParaRPr lang="en-US" dirty="0" smtClean="0"/>
          </a:p>
          <a:p>
            <a:r>
              <a:rPr lang="en-US" dirty="0" smtClean="0"/>
              <a:t>In order to avoid false sharing – we need to alter either the algorithm or the data structure.  We can add some “padding” to a data structure or arrays ( just enough padding generally less than cache line size)  so that threads access data from different cache lines.  Or we can adjust the implementation of the algorithm (the loop stride) to access data in different cache line for each thread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Online transaction processing</a:t>
            </a:r>
          </a:p>
          <a:p>
            <a:endParaRPr lang="en-CA"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xfrm>
            <a:off x="1" y="0"/>
            <a:ext cx="3170138" cy="479539"/>
          </a:xfrm>
          <a:prstGeom prst="rect">
            <a:avLst/>
          </a:prstGeom>
        </p:spPr>
        <p:txBody>
          <a:bodyPr/>
          <a:lstStyle/>
          <a:p>
            <a:pPr>
              <a:defRPr/>
            </a:pPr>
            <a:r>
              <a:rPr lang="en-AU" smtClean="0"/>
              <a:t>Morgan Kaufmann Publishers</a:t>
            </a:r>
          </a:p>
        </p:txBody>
      </p:sp>
      <p:sp>
        <p:nvSpPr>
          <p:cNvPr id="95235" name="Rectangle 3"/>
          <p:cNvSpPr>
            <a:spLocks noGrp="1" noChangeArrowheads="1"/>
          </p:cNvSpPr>
          <p:nvPr>
            <p:ph type="dt" sz="quarter" idx="1"/>
          </p:nvPr>
        </p:nvSpPr>
        <p:spPr>
          <a:xfrm>
            <a:off x="4143427" y="0"/>
            <a:ext cx="3170138" cy="479539"/>
          </a:xfrm>
          <a:prstGeom prst="rect">
            <a:avLst/>
          </a:prstGeom>
        </p:spPr>
        <p:txBody>
          <a:bodyPr/>
          <a:lstStyle/>
          <a:p>
            <a:fld id="{3FF36528-AB69-4BDD-9B16-C588B68A696E}" type="datetime3">
              <a:rPr lang="en-AU"/>
              <a:pPr/>
              <a:t>16 March, 2015</a:t>
            </a:fld>
            <a:endParaRPr lang="en-AU"/>
          </a:p>
        </p:txBody>
      </p:sp>
      <p:sp>
        <p:nvSpPr>
          <p:cNvPr id="95236" name="Rectangle 6"/>
          <p:cNvSpPr>
            <a:spLocks noGrp="1" noChangeArrowheads="1"/>
          </p:cNvSpPr>
          <p:nvPr>
            <p:ph type="ftr" sz="quarter" idx="4"/>
          </p:nvPr>
        </p:nvSpPr>
        <p:spPr>
          <a:xfrm>
            <a:off x="1" y="9120172"/>
            <a:ext cx="3170138" cy="479539"/>
          </a:xfrm>
          <a:prstGeom prst="rect">
            <a:avLst/>
          </a:prstGeom>
        </p:spPr>
        <p:txBody>
          <a:bodyPr/>
          <a:lstStyle/>
          <a:p>
            <a:pPr>
              <a:defRPr/>
            </a:pPr>
            <a:r>
              <a:rPr lang="en-AU" smtClean="0"/>
              <a:t>Chapter 7 — Multicores, Multiprocessors, and Clusters</a:t>
            </a:r>
          </a:p>
        </p:txBody>
      </p:sp>
      <p:sp>
        <p:nvSpPr>
          <p:cNvPr id="95237" name="Rectangle 7"/>
          <p:cNvSpPr>
            <a:spLocks noGrp="1" noChangeArrowheads="1"/>
          </p:cNvSpPr>
          <p:nvPr>
            <p:ph type="sldNum" sz="quarter" idx="5"/>
          </p:nvPr>
        </p:nvSpPr>
        <p:spPr>
          <a:xfrm>
            <a:off x="4143427" y="9120172"/>
            <a:ext cx="3170138" cy="479539"/>
          </a:xfrm>
          <a:prstGeom prst="rect">
            <a:avLst/>
          </a:prstGeom>
        </p:spPr>
        <p:txBody>
          <a:bodyPr/>
          <a:lstStyle/>
          <a:p>
            <a:fld id="{F0890AA0-0231-4C47-A0EC-42C011C71A12}" type="slidenum">
              <a:rPr lang="en-AU"/>
              <a:pPr/>
              <a:t>47</a:t>
            </a:fld>
            <a:endParaRPr lang="en-AU"/>
          </a:p>
        </p:txBody>
      </p:sp>
      <p:sp>
        <p:nvSpPr>
          <p:cNvPr id="95238" name="Rectangle 2"/>
          <p:cNvSpPr>
            <a:spLocks noGrp="1" noRot="1" noChangeAspect="1" noChangeArrowheads="1" noTextEdit="1"/>
          </p:cNvSpPr>
          <p:nvPr>
            <p:ph type="sldImg"/>
          </p:nvPr>
        </p:nvSpPr>
        <p:spPr>
          <a:ln/>
        </p:spPr>
      </p:sp>
      <p:sp>
        <p:nvSpPr>
          <p:cNvPr id="952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Grp="1" noChangeArrowheads="1"/>
          </p:cNvSpPr>
          <p:nvPr>
            <p:ph type="body" idx="1"/>
          </p:nvPr>
        </p:nvSpPr>
        <p:spPr>
          <a:xfrm>
            <a:off x="550863" y="4562475"/>
            <a:ext cx="6303962" cy="4316413"/>
          </a:xfrm>
          <a:ln>
            <a:noFill/>
          </a:ln>
        </p:spPr>
        <p:txBody>
          <a:bodyPr lIns="97262" tIns="47777" rIns="97262" bIns="47777"/>
          <a:lstStyle/>
          <a:p>
            <a:r>
              <a:rPr lang="en-US" dirty="0" err="1" smtClean="0"/>
              <a:t>Multicore</a:t>
            </a:r>
            <a:r>
              <a:rPr lang="en-US" dirty="0" smtClean="0"/>
              <a:t> issues</a:t>
            </a:r>
          </a:p>
          <a:p>
            <a:r>
              <a:rPr lang="en-US" dirty="0" smtClean="0"/>
              <a:t>Hard for programmers to write explicitly parallel programs - task scheduling with load balancing and minimal communication and synchronization overhead.</a:t>
            </a:r>
          </a:p>
          <a:p>
            <a:endParaRPr lang="en-US" dirty="0"/>
          </a:p>
        </p:txBody>
      </p:sp>
      <p:sp>
        <p:nvSpPr>
          <p:cNvPr id="1873923" name="Rectangle 3"/>
          <p:cNvSpPr>
            <a:spLocks noGrp="1" noRot="1" noChangeAspect="1" noChangeArrowheads="1" noTextEdit="1"/>
          </p:cNvSpPr>
          <p:nvPr>
            <p:ph type="sldImg"/>
          </p:nvPr>
        </p:nvSpPr>
        <p:spPr>
          <a:xfrm>
            <a:off x="1274763" y="614363"/>
            <a:ext cx="4786312" cy="3589337"/>
          </a:xfr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xfrm>
            <a:off x="1" y="0"/>
            <a:ext cx="3170138" cy="479539"/>
          </a:xfrm>
          <a:prstGeom prst="rect">
            <a:avLst/>
          </a:prstGeom>
        </p:spPr>
        <p:txBody>
          <a:bodyPr/>
          <a:lstStyle/>
          <a:p>
            <a:pPr>
              <a:defRPr/>
            </a:pPr>
            <a:r>
              <a:rPr lang="en-AU" smtClean="0"/>
              <a:t>Morgan Kaufmann Publishers</a:t>
            </a:r>
          </a:p>
        </p:txBody>
      </p:sp>
      <p:sp>
        <p:nvSpPr>
          <p:cNvPr id="96259" name="Rectangle 3"/>
          <p:cNvSpPr>
            <a:spLocks noGrp="1" noChangeArrowheads="1"/>
          </p:cNvSpPr>
          <p:nvPr>
            <p:ph type="dt" sz="quarter" idx="1"/>
          </p:nvPr>
        </p:nvSpPr>
        <p:spPr>
          <a:xfrm>
            <a:off x="4143427" y="0"/>
            <a:ext cx="3170138" cy="479539"/>
          </a:xfrm>
          <a:prstGeom prst="rect">
            <a:avLst/>
          </a:prstGeom>
        </p:spPr>
        <p:txBody>
          <a:bodyPr/>
          <a:lstStyle/>
          <a:p>
            <a:fld id="{83321916-C596-406A-BD99-79C9415FF6B2}" type="datetime3">
              <a:rPr lang="en-AU"/>
              <a:pPr/>
              <a:t>16 March, 2015</a:t>
            </a:fld>
            <a:endParaRPr lang="en-AU"/>
          </a:p>
        </p:txBody>
      </p:sp>
      <p:sp>
        <p:nvSpPr>
          <p:cNvPr id="96260" name="Rectangle 6"/>
          <p:cNvSpPr>
            <a:spLocks noGrp="1" noChangeArrowheads="1"/>
          </p:cNvSpPr>
          <p:nvPr>
            <p:ph type="ftr" sz="quarter" idx="4"/>
          </p:nvPr>
        </p:nvSpPr>
        <p:spPr>
          <a:xfrm>
            <a:off x="1" y="9120172"/>
            <a:ext cx="3170138" cy="479539"/>
          </a:xfrm>
          <a:prstGeom prst="rect">
            <a:avLst/>
          </a:prstGeom>
        </p:spPr>
        <p:txBody>
          <a:bodyPr/>
          <a:lstStyle/>
          <a:p>
            <a:pPr>
              <a:defRPr/>
            </a:pPr>
            <a:r>
              <a:rPr lang="en-AU" smtClean="0"/>
              <a:t>Chapter 7 — Multicores, Multiprocessors, and Clusters</a:t>
            </a:r>
          </a:p>
        </p:txBody>
      </p:sp>
      <p:sp>
        <p:nvSpPr>
          <p:cNvPr id="96261" name="Rectangle 7"/>
          <p:cNvSpPr>
            <a:spLocks noGrp="1" noChangeArrowheads="1"/>
          </p:cNvSpPr>
          <p:nvPr>
            <p:ph type="sldNum" sz="quarter" idx="5"/>
          </p:nvPr>
        </p:nvSpPr>
        <p:spPr>
          <a:xfrm>
            <a:off x="4143427" y="9120172"/>
            <a:ext cx="3170138" cy="479539"/>
          </a:xfrm>
          <a:prstGeom prst="rect">
            <a:avLst/>
          </a:prstGeom>
        </p:spPr>
        <p:txBody>
          <a:bodyPr/>
          <a:lstStyle/>
          <a:p>
            <a:fld id="{998F7120-17D1-4F85-9ABE-73C2C709C9F2}" type="slidenum">
              <a:rPr lang="en-AU"/>
              <a:pPr/>
              <a:t>48</a:t>
            </a:fld>
            <a:endParaRPr lang="en-AU"/>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xfrm>
            <a:off x="1" y="0"/>
            <a:ext cx="3170138" cy="479539"/>
          </a:xfrm>
          <a:prstGeom prst="rect">
            <a:avLst/>
          </a:prstGeom>
        </p:spPr>
        <p:txBody>
          <a:bodyPr/>
          <a:lstStyle/>
          <a:p>
            <a:pPr>
              <a:defRPr/>
            </a:pPr>
            <a:r>
              <a:rPr lang="en-AU" smtClean="0"/>
              <a:t>Morgan Kaufmann Publishers</a:t>
            </a:r>
          </a:p>
        </p:txBody>
      </p:sp>
      <p:sp>
        <p:nvSpPr>
          <p:cNvPr id="97283" name="Rectangle 3"/>
          <p:cNvSpPr>
            <a:spLocks noGrp="1" noChangeArrowheads="1"/>
          </p:cNvSpPr>
          <p:nvPr>
            <p:ph type="dt" sz="quarter" idx="1"/>
          </p:nvPr>
        </p:nvSpPr>
        <p:spPr>
          <a:xfrm>
            <a:off x="4143427" y="0"/>
            <a:ext cx="3170138" cy="479539"/>
          </a:xfrm>
          <a:prstGeom prst="rect">
            <a:avLst/>
          </a:prstGeom>
        </p:spPr>
        <p:txBody>
          <a:bodyPr/>
          <a:lstStyle/>
          <a:p>
            <a:fld id="{480043FE-0E7F-42A9-93EB-368042CDE63B}" type="datetime3">
              <a:rPr lang="en-AU"/>
              <a:pPr/>
              <a:t>16 March, 2015</a:t>
            </a:fld>
            <a:endParaRPr lang="en-AU"/>
          </a:p>
        </p:txBody>
      </p:sp>
      <p:sp>
        <p:nvSpPr>
          <p:cNvPr id="97284" name="Rectangle 6"/>
          <p:cNvSpPr>
            <a:spLocks noGrp="1" noChangeArrowheads="1"/>
          </p:cNvSpPr>
          <p:nvPr>
            <p:ph type="ftr" sz="quarter" idx="4"/>
          </p:nvPr>
        </p:nvSpPr>
        <p:spPr>
          <a:xfrm>
            <a:off x="1" y="9120172"/>
            <a:ext cx="3170138" cy="479539"/>
          </a:xfrm>
          <a:prstGeom prst="rect">
            <a:avLst/>
          </a:prstGeom>
        </p:spPr>
        <p:txBody>
          <a:bodyPr/>
          <a:lstStyle/>
          <a:p>
            <a:pPr>
              <a:defRPr/>
            </a:pPr>
            <a:r>
              <a:rPr lang="en-AU" smtClean="0"/>
              <a:t>Chapter 7 — Multicores, Multiprocessors, and Clusters</a:t>
            </a:r>
          </a:p>
        </p:txBody>
      </p:sp>
      <p:sp>
        <p:nvSpPr>
          <p:cNvPr id="97285" name="Rectangle 7"/>
          <p:cNvSpPr>
            <a:spLocks noGrp="1" noChangeArrowheads="1"/>
          </p:cNvSpPr>
          <p:nvPr>
            <p:ph type="sldNum" sz="quarter" idx="5"/>
          </p:nvPr>
        </p:nvSpPr>
        <p:spPr>
          <a:xfrm>
            <a:off x="4143427" y="9120172"/>
            <a:ext cx="3170138" cy="479539"/>
          </a:xfrm>
          <a:prstGeom prst="rect">
            <a:avLst/>
          </a:prstGeom>
        </p:spPr>
        <p:txBody>
          <a:bodyPr/>
          <a:lstStyle/>
          <a:p>
            <a:fld id="{B96AC12E-D87D-420B-A47F-8DF65B786C27}" type="slidenum">
              <a:rPr lang="en-AU"/>
              <a:pPr/>
              <a:t>49</a:t>
            </a:fld>
            <a:endParaRPr lang="en-AU"/>
          </a:p>
        </p:txBody>
      </p:sp>
      <p:sp>
        <p:nvSpPr>
          <p:cNvPr id="97286" name="Rectangle 2"/>
          <p:cNvSpPr>
            <a:spLocks noGrp="1" noRot="1" noChangeAspect="1" noChangeArrowheads="1" noTextEdit="1"/>
          </p:cNvSpPr>
          <p:nvPr>
            <p:ph type="sldImg"/>
          </p:nvPr>
        </p:nvSpPr>
        <p:spPr>
          <a:ln/>
        </p:spPr>
      </p:sp>
      <p:sp>
        <p:nvSpPr>
          <p:cNvPr id="972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False </a:t>
            </a:r>
            <a:r>
              <a:rPr lang="en-CA" smtClean="0"/>
              <a:t>sharing example</a:t>
            </a:r>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Grp="1" noChangeArrowheads="1"/>
          </p:cNvSpPr>
          <p:nvPr>
            <p:ph type="body" idx="1"/>
          </p:nvPr>
        </p:nvSpPr>
        <p:spPr>
          <a:xfrm>
            <a:off x="550863" y="4562475"/>
            <a:ext cx="6303962" cy="4316413"/>
          </a:xfrm>
          <a:ln>
            <a:noFill/>
          </a:ln>
        </p:spPr>
        <p:txBody>
          <a:bodyPr lIns="97262" tIns="47777" rIns="97262" bIns="47777"/>
          <a:lstStyle/>
          <a:p>
            <a:endParaRPr lang="en-US" dirty="0"/>
          </a:p>
        </p:txBody>
      </p:sp>
      <p:sp>
        <p:nvSpPr>
          <p:cNvPr id="1873923" name="Rectangle 3"/>
          <p:cNvSpPr>
            <a:spLocks noGrp="1" noRot="1" noChangeAspect="1" noChangeArrowheads="1" noTextEdit="1"/>
          </p:cNvSpPr>
          <p:nvPr>
            <p:ph type="sldImg"/>
          </p:nvPr>
        </p:nvSpPr>
        <p:spPr>
          <a:xfrm>
            <a:off x="1274763" y="614363"/>
            <a:ext cx="4786312" cy="3589337"/>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Before starting to talk about multiprocessors, it may be helpful to underline the difference between a multi-core processor and a multi-processor system. So as we can see here, a Multi-Core Processor has two cores. These cores have their own Central Processing Units and Level-1 Caches and share a Level-2 Cache. </a:t>
            </a:r>
          </a:p>
          <a:p>
            <a:pPr eaLnBrk="1" hangingPunct="1">
              <a:spcBef>
                <a:spcPct val="0"/>
              </a:spcBef>
            </a:pPr>
            <a:endParaRPr lang="en-US" smtClean="0"/>
          </a:p>
          <a:p>
            <a:pPr eaLnBrk="1" hangingPunct="1">
              <a:spcBef>
                <a:spcPct val="0"/>
              </a:spcBef>
            </a:pPr>
            <a:r>
              <a:rPr lang="en-US" smtClean="0"/>
              <a:t>On the other hand, in a multiprocessor system there are two multiprocessors containing (in this example) 2 cores each. And these processors communicate over a System Bus. Sometimes this bus is also called an Interconnect.</a:t>
            </a:r>
          </a:p>
        </p:txBody>
      </p:sp>
      <p:sp>
        <p:nvSpPr>
          <p:cNvPr id="55300" name="Slide Number Placeholder 3"/>
          <p:cNvSpPr>
            <a:spLocks noGrp="1"/>
          </p:cNvSpPr>
          <p:nvPr>
            <p:ph type="sldNum" sz="quarter" idx="5"/>
          </p:nvPr>
        </p:nvSpPr>
        <p:spPr bwMode="auto">
          <a:xfrm>
            <a:off x="4143587" y="9119474"/>
            <a:ext cx="3169920" cy="480060"/>
          </a:xfrm>
          <a:prstGeom prst="rect">
            <a:avLst/>
          </a:prstGeom>
          <a:noFill/>
          <a:ln>
            <a:miter lim="800000"/>
            <a:headEnd/>
            <a:tailEnd/>
          </a:ln>
        </p:spPr>
        <p:txBody>
          <a:bodyPr lIns="96661" tIns="48331" rIns="96661" bIns="48331"/>
          <a:lstStyle/>
          <a:p>
            <a:fld id="{1793D2FD-D290-4511-B3EB-78229D4C6B21}"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4144431" y="9120072"/>
            <a:ext cx="3169070" cy="479602"/>
          </a:xfrm>
          <a:prstGeom prst="rect">
            <a:avLst/>
          </a:prstGeom>
          <a:noFill/>
        </p:spPr>
        <p:txBody>
          <a:bodyPr/>
          <a:lstStyle/>
          <a:p>
            <a:fld id="{3E393120-BB24-42A8-A00E-E87508ABFF25}" type="slidenum">
              <a:rPr lang="de-DE">
                <a:latin typeface="Arial" pitchFamily="34" charset="0"/>
              </a:rPr>
              <a:pPr/>
              <a:t>9</a:t>
            </a:fld>
            <a:endParaRPr lang="de-DE">
              <a:latin typeface="Arial" pitchFamily="34" charset="0"/>
            </a:endParaRPr>
          </a:p>
        </p:txBody>
      </p:sp>
      <p:sp>
        <p:nvSpPr>
          <p:cNvPr id="43011" name="Rectangle 2"/>
          <p:cNvSpPr>
            <a:spLocks noGrp="1" noRot="1" noChangeAspect="1" noChangeArrowheads="1" noTextEdit="1"/>
          </p:cNvSpPr>
          <p:nvPr>
            <p:ph type="sldImg"/>
          </p:nvPr>
        </p:nvSpPr>
        <p:spPr>
          <a:xfrm>
            <a:off x="1258888" y="722313"/>
            <a:ext cx="4799012" cy="3598862"/>
          </a:xfrm>
          <a:ln/>
        </p:spPr>
      </p:sp>
      <p:sp>
        <p:nvSpPr>
          <p:cNvPr id="43012" name="Rectangle 3"/>
          <p:cNvSpPr>
            <a:spLocks noGrp="1" noChangeArrowheads="1"/>
          </p:cNvSpPr>
          <p:nvPr>
            <p:ph type="body" idx="1"/>
          </p:nvPr>
        </p:nvSpPr>
        <p:spPr>
          <a:xfrm>
            <a:off x="975360" y="4560800"/>
            <a:ext cx="5364480" cy="4317944"/>
          </a:xfrm>
          <a:noFill/>
          <a:ln/>
        </p:spPr>
        <p:txBody>
          <a:bodyPr/>
          <a:lstStyle/>
          <a:p>
            <a:pPr eaLnBrk="1" hangingPunct="1"/>
            <a:r>
              <a:rPr lang="en-CA" dirty="0" smtClean="0"/>
              <a:t>The </a:t>
            </a:r>
            <a:r>
              <a:rPr lang="en-CA" b="1" dirty="0" smtClean="0"/>
              <a:t>advanced load address table</a:t>
            </a:r>
            <a:r>
              <a:rPr lang="en-CA" dirty="0" smtClean="0"/>
              <a:t> (ALAT) is a functional unit in the Intel </a:t>
            </a:r>
            <a:r>
              <a:rPr lang="en-CA" dirty="0" smtClean="0">
                <a:hlinkClick r:id="rId3" tooltip="Itanium"/>
              </a:rPr>
              <a:t>Itanium</a:t>
            </a:r>
            <a:r>
              <a:rPr lang="en-CA" dirty="0" smtClean="0"/>
              <a:t> processor architecture. It is implemented with an </a:t>
            </a:r>
            <a:r>
              <a:rPr lang="en-CA" dirty="0" smtClean="0">
                <a:hlinkClick r:id="rId4" tooltip="Autoassociative memory"/>
              </a:rPr>
              <a:t>associative memory</a:t>
            </a:r>
            <a:r>
              <a:rPr lang="en-CA" dirty="0" smtClean="0"/>
              <a:t>. The ALAT is used to store information related to advance load instructions, as part of the </a:t>
            </a:r>
            <a:r>
              <a:rPr lang="en-CA" dirty="0" smtClean="0">
                <a:hlinkClick r:id="rId5" tooltip="Speculative execution"/>
              </a:rPr>
              <a:t>speculative execution</a:t>
            </a:r>
            <a:r>
              <a:rPr lang="en-CA" dirty="0" smtClean="0"/>
              <a:t> process.</a:t>
            </a:r>
          </a:p>
          <a:p>
            <a:pPr eaLnBrk="1" hangingPunct="1"/>
            <a:endParaRPr lang="en-CA" dirty="0" smtClean="0">
              <a:latin typeface="Arial" pitchFamily="34" charset="0"/>
            </a:endParaRPr>
          </a:p>
          <a:p>
            <a:pPr eaLnBrk="1" hangingPunct="1"/>
            <a:r>
              <a:rPr lang="en-CA" i="1" dirty="0" smtClean="0"/>
              <a:t>Arbiter</a:t>
            </a:r>
            <a:r>
              <a:rPr lang="en-CA" dirty="0" smtClean="0"/>
              <a:t> grants the request and connects output port with input port by MUX.</a:t>
            </a:r>
            <a:endParaRPr lang="de-DE"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pPr algn="r"/>
            <a:fld id="{30C9A1F8-B2BB-40FA-957B-59FF48FE6CAC}" type="slidenum">
              <a:rPr lang="en-US" sz="1300">
                <a:solidFill>
                  <a:srgbClr val="000000"/>
                </a:solidFill>
                <a:latin typeface="Arial" pitchFamily="34" charset="0"/>
                <a:cs typeface="Arial" pitchFamily="34" charset="0"/>
              </a:rPr>
              <a:pPr algn="r"/>
              <a:t>10</a:t>
            </a:fld>
            <a:endParaRPr lang="en-US" sz="1300">
              <a:solidFill>
                <a:srgbClr val="000000"/>
              </a:solidFill>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74725" y="4560888"/>
            <a:ext cx="5365750" cy="4319587"/>
          </a:xfrm>
          <a:noFill/>
          <a:ln w="9525"/>
        </p:spPr>
        <p:txBody>
          <a:bodyPr/>
          <a:lstStyle/>
          <a:p>
            <a:r>
              <a:rPr lang="en-US" dirty="0" smtClean="0"/>
              <a:t>Main point to cover here is that False sharing is issue for platforms with separated cores – we can alleviate false sharing by restructuring the data layout/data access patterns</a:t>
            </a:r>
          </a:p>
          <a:p>
            <a:r>
              <a:rPr lang="en-US" dirty="0" smtClean="0"/>
              <a:t> </a:t>
            </a:r>
          </a:p>
          <a:p>
            <a:r>
              <a:rPr lang="en-US" dirty="0" smtClean="0"/>
              <a:t>A = Architectural states refers to contents or state of FPU, MMX registers and others</a:t>
            </a:r>
          </a:p>
          <a:p>
            <a:r>
              <a:rPr lang="en-US" dirty="0" smtClean="0"/>
              <a:t>E = Execution Engine refers to functions units such as FP, ALU, SIMD etc</a:t>
            </a:r>
          </a:p>
          <a:p>
            <a:r>
              <a:rPr lang="en-US" dirty="0" smtClean="0"/>
              <a:t>C = 2</a:t>
            </a:r>
            <a:r>
              <a:rPr lang="en-US" baseline="30000" dirty="0" smtClean="0"/>
              <a:t>nd</a:t>
            </a:r>
            <a:r>
              <a:rPr lang="en-US" dirty="0" smtClean="0"/>
              <a:t> Level Cache – memory w ~1 or 2 cycle latency compared to 100’s of clocks for main memory</a:t>
            </a:r>
          </a:p>
          <a:p>
            <a:r>
              <a:rPr lang="en-US" dirty="0" smtClean="0"/>
              <a:t>B = system bus interface that connects to main memory &amp; I/O.</a:t>
            </a:r>
          </a:p>
          <a:p>
            <a:r>
              <a:rPr lang="en-US" dirty="0" smtClean="0"/>
              <a:t>Cache Line is the smallest unit of data that can be transferred to or from memory. </a:t>
            </a:r>
          </a:p>
          <a:p>
            <a:r>
              <a:rPr lang="en-US" dirty="0" smtClean="0"/>
              <a:t>When a single data elements is requested by a program – say your need to read one variable of type float form memory – then that float and its 7 nearest neighbors (8 floats in total = 64 Bytes) in memory (in the same cache line) are brought into the faster cache memory for use by the processor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double data rate type three synchronous dynamic random access memory</a:t>
            </a:r>
            <a:r>
              <a:rPr lang="en-CA" dirty="0" smtClean="0"/>
              <a:t>, is a modern type of </a:t>
            </a:r>
            <a:r>
              <a:rPr lang="en-CA" dirty="0" smtClean="0">
                <a:hlinkClick r:id="rId3" tooltip="Dynamic random access memory"/>
              </a:rPr>
              <a:t>dynamic random access memory</a:t>
            </a:r>
            <a:r>
              <a:rPr lang="en-CA" dirty="0" smtClean="0"/>
              <a:t> (DRAM) with a high </a:t>
            </a:r>
            <a:r>
              <a:rPr lang="en-CA" dirty="0" smtClean="0">
                <a:hlinkClick r:id="rId4" tooltip="Bandwidth (computing)"/>
              </a:rPr>
              <a:t>bandwidth</a:t>
            </a:r>
            <a:r>
              <a:rPr lang="en-CA" dirty="0" smtClean="0"/>
              <a:t> ("</a:t>
            </a:r>
            <a:r>
              <a:rPr lang="en-CA" dirty="0" smtClean="0">
                <a:hlinkClick r:id="rId5" tooltip="Double data rate"/>
              </a:rPr>
              <a:t>double data rate</a:t>
            </a:r>
            <a:r>
              <a:rPr lang="en-CA" dirty="0" smtClean="0"/>
              <a:t>") interface, and has been in use since 2007</a:t>
            </a:r>
          </a:p>
          <a:p>
            <a:endParaRPr lang="en-CA" dirty="0" smtClean="0"/>
          </a:p>
          <a:p>
            <a:r>
              <a:rPr lang="en-CA" dirty="0" err="1" smtClean="0"/>
              <a:t>gigatransfers</a:t>
            </a:r>
            <a:r>
              <a:rPr lang="en-CA" dirty="0" smtClean="0"/>
              <a:t> per second </a:t>
            </a:r>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6"/>
          <p:cNvSpPr>
            <a:spLocks noGrp="1"/>
          </p:cNvSpPr>
          <p:nvPr>
            <p:ph type="dt" sz="half" idx="10"/>
          </p:nvPr>
        </p:nvSpPr>
        <p:spPr/>
        <p:txBody>
          <a:bodyPr/>
          <a:lstStyle>
            <a:lvl1pPr>
              <a:defRPr/>
            </a:lvl1pPr>
          </a:lstStyle>
          <a:p>
            <a:pPr>
              <a:defRPr/>
            </a:pPr>
            <a:fld id="{3E093719-FCED-49B8-B9D9-A8A48EE6065B}" type="datetime1">
              <a:rPr lang="en-CA" smtClean="0"/>
              <a:pPr>
                <a:defRPr/>
              </a:pPr>
              <a:t>16/03/2015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8BEC02FB-8A0B-4251-A37A-2E588F5AD8FA}"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6"/>
          <p:cNvSpPr>
            <a:spLocks noGrp="1"/>
          </p:cNvSpPr>
          <p:nvPr>
            <p:ph type="dt" sz="half" idx="10"/>
          </p:nvPr>
        </p:nvSpPr>
        <p:spPr/>
        <p:txBody>
          <a:bodyPr/>
          <a:lstStyle>
            <a:lvl1pPr>
              <a:defRPr/>
            </a:lvl1pPr>
          </a:lstStyle>
          <a:p>
            <a:pPr>
              <a:defRPr/>
            </a:pPr>
            <a:fld id="{D7D4D714-A956-4616-BD50-A605C2DC05AB}" type="datetime1">
              <a:rPr lang="en-CA" smtClean="0"/>
              <a:pPr>
                <a:defRPr/>
              </a:pPr>
              <a:t>16/03/2015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DD35A255-F244-4315-B635-E55F44DF087D}"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38350" cy="3003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33400" y="304800"/>
            <a:ext cx="5962650" cy="300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6"/>
          <p:cNvSpPr>
            <a:spLocks noGrp="1"/>
          </p:cNvSpPr>
          <p:nvPr>
            <p:ph type="dt" sz="half" idx="10"/>
          </p:nvPr>
        </p:nvSpPr>
        <p:spPr/>
        <p:txBody>
          <a:bodyPr/>
          <a:lstStyle>
            <a:lvl1pPr>
              <a:defRPr/>
            </a:lvl1pPr>
          </a:lstStyle>
          <a:p>
            <a:pPr>
              <a:defRPr/>
            </a:pPr>
            <a:fld id="{30808507-8689-4860-AFCB-2AE731AB8E78}" type="datetime1">
              <a:rPr lang="en-CA" smtClean="0"/>
              <a:pPr>
                <a:defRPr/>
              </a:pPr>
              <a:t>16/03/2015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4E05A1DB-8F6B-4705-88FE-822EA1BC2EA3}"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33400" y="914400"/>
            <a:ext cx="4000500" cy="239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914400"/>
            <a:ext cx="4000500" cy="239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6"/>
          <p:cNvSpPr>
            <a:spLocks noGrp="1"/>
          </p:cNvSpPr>
          <p:nvPr>
            <p:ph type="dt" sz="half" idx="10"/>
          </p:nvPr>
        </p:nvSpPr>
        <p:spPr/>
        <p:txBody>
          <a:bodyPr/>
          <a:lstStyle>
            <a:lvl1pPr>
              <a:defRPr/>
            </a:lvl1pPr>
          </a:lstStyle>
          <a:p>
            <a:pPr>
              <a:defRPr/>
            </a:pPr>
            <a:fld id="{9644BD2F-95C3-4656-BDA2-8D69EAF9CDEE}" type="datetime1">
              <a:rPr lang="en-CA" smtClean="0"/>
              <a:pPr>
                <a:defRPr/>
              </a:pPr>
              <a:t>16/03/2015</a:t>
            </a:fld>
            <a:endParaRPr lang="en-CA"/>
          </a:p>
        </p:txBody>
      </p:sp>
      <p:sp>
        <p:nvSpPr>
          <p:cNvPr id="6" name="Footer Placeholder 7"/>
          <p:cNvSpPr>
            <a:spLocks noGrp="1"/>
          </p:cNvSpPr>
          <p:nvPr>
            <p:ph type="ftr" sz="quarter" idx="11"/>
          </p:nvPr>
        </p:nvSpPr>
        <p:spPr/>
        <p:txBody>
          <a:bodyPr/>
          <a:lstStyle>
            <a:lvl1pPr>
              <a:defRPr/>
            </a:lvl1pPr>
          </a:lstStyle>
          <a:p>
            <a:pPr>
              <a:defRPr/>
            </a:pPr>
            <a:endParaRPr lang="en-CA"/>
          </a:p>
        </p:txBody>
      </p:sp>
      <p:sp>
        <p:nvSpPr>
          <p:cNvPr id="7" name="Slide Number Placeholder 8"/>
          <p:cNvSpPr>
            <a:spLocks noGrp="1"/>
          </p:cNvSpPr>
          <p:nvPr>
            <p:ph type="sldNum" sz="quarter" idx="12"/>
          </p:nvPr>
        </p:nvSpPr>
        <p:spPr/>
        <p:txBody>
          <a:bodyPr/>
          <a:lstStyle>
            <a:lvl1pPr>
              <a:defRPr/>
            </a:lvl1pPr>
          </a:lstStyle>
          <a:p>
            <a:pPr>
              <a:defRPr/>
            </a:pPr>
            <a:fld id="{DCBBE1B1-D040-4AE9-844B-F5D7BD7F2CA2}"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73975" cy="736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371600"/>
            <a:ext cx="7620000" cy="4648200"/>
          </a:xfrm>
        </p:spPr>
        <p:txBody>
          <a:bodyPr/>
          <a:lstStyle/>
          <a:p>
            <a:pPr lvl="0"/>
            <a:endParaRPr lang="en-US" noProof="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fld id="{2C6C11A3-013F-49EF-874D-7FEB4F5617F1}" type="slidenum">
              <a:rPr lang="en-US"/>
              <a:pPr/>
              <a:t>‹#›</a:t>
            </a:fld>
            <a:endParaRPr lang="en-US"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6"/>
          <p:cNvSpPr>
            <a:spLocks noGrp="1"/>
          </p:cNvSpPr>
          <p:nvPr>
            <p:ph type="dt" sz="half" idx="10"/>
          </p:nvPr>
        </p:nvSpPr>
        <p:spPr/>
        <p:txBody>
          <a:bodyPr/>
          <a:lstStyle>
            <a:lvl1pPr>
              <a:defRPr/>
            </a:lvl1pPr>
          </a:lstStyle>
          <a:p>
            <a:pPr>
              <a:defRPr/>
            </a:pPr>
            <a:fld id="{4EA5D6D5-4838-425B-9811-42CC626BA83A}" type="datetime1">
              <a:rPr lang="en-CA" smtClean="0"/>
              <a:pPr>
                <a:defRPr/>
              </a:pPr>
              <a:t>16/03/2015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9B3F316D-389F-4488-B560-5E2DB5DE07B1}"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D5A26C63-DB07-4D8A-BE12-2C20654C9991}" type="datetime1">
              <a:rPr lang="en-CA" smtClean="0"/>
              <a:pPr>
                <a:defRPr/>
              </a:pPr>
              <a:t>16/03/2015</a:t>
            </a:fld>
            <a:endParaRPr lang="en-CA"/>
          </a:p>
        </p:txBody>
      </p:sp>
      <p:sp>
        <p:nvSpPr>
          <p:cNvPr id="5" name="Footer Placeholder 7"/>
          <p:cNvSpPr>
            <a:spLocks noGrp="1"/>
          </p:cNvSpPr>
          <p:nvPr>
            <p:ph type="ftr" sz="quarter" idx="11"/>
          </p:nvPr>
        </p:nvSpPr>
        <p:spPr/>
        <p:txBody>
          <a:bodyPr/>
          <a:lstStyle>
            <a:lvl1pPr>
              <a:defRPr/>
            </a:lvl1pPr>
          </a:lstStyle>
          <a:p>
            <a:pPr>
              <a:defRPr/>
            </a:pPr>
            <a:endParaRPr lang="en-CA"/>
          </a:p>
        </p:txBody>
      </p:sp>
      <p:sp>
        <p:nvSpPr>
          <p:cNvPr id="6" name="Slide Number Placeholder 8"/>
          <p:cNvSpPr>
            <a:spLocks noGrp="1"/>
          </p:cNvSpPr>
          <p:nvPr>
            <p:ph type="sldNum" sz="quarter" idx="12"/>
          </p:nvPr>
        </p:nvSpPr>
        <p:spPr/>
        <p:txBody>
          <a:bodyPr/>
          <a:lstStyle>
            <a:lvl1pPr>
              <a:defRPr/>
            </a:lvl1pPr>
          </a:lstStyle>
          <a:p>
            <a:pPr>
              <a:defRPr/>
            </a:pPr>
            <a:fld id="{A1FC46C9-5F9D-4DEF-A5E5-9086C4CDA72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33400" y="914400"/>
            <a:ext cx="4000500" cy="239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914400"/>
            <a:ext cx="4000500" cy="239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6"/>
          <p:cNvSpPr>
            <a:spLocks noGrp="1"/>
          </p:cNvSpPr>
          <p:nvPr>
            <p:ph type="dt" sz="half" idx="10"/>
          </p:nvPr>
        </p:nvSpPr>
        <p:spPr/>
        <p:txBody>
          <a:bodyPr/>
          <a:lstStyle>
            <a:lvl1pPr>
              <a:defRPr/>
            </a:lvl1pPr>
          </a:lstStyle>
          <a:p>
            <a:pPr>
              <a:defRPr/>
            </a:pPr>
            <a:fld id="{2BE4A48E-61F3-476A-98B5-5CE05888EB29}" type="datetime1">
              <a:rPr lang="en-CA" smtClean="0"/>
              <a:pPr>
                <a:defRPr/>
              </a:pPr>
              <a:t>16/03/2015</a:t>
            </a:fld>
            <a:endParaRPr lang="en-CA"/>
          </a:p>
        </p:txBody>
      </p:sp>
      <p:sp>
        <p:nvSpPr>
          <p:cNvPr id="6" name="Footer Placeholder 7"/>
          <p:cNvSpPr>
            <a:spLocks noGrp="1"/>
          </p:cNvSpPr>
          <p:nvPr>
            <p:ph type="ftr" sz="quarter" idx="11"/>
          </p:nvPr>
        </p:nvSpPr>
        <p:spPr/>
        <p:txBody>
          <a:bodyPr/>
          <a:lstStyle>
            <a:lvl1pPr>
              <a:defRPr/>
            </a:lvl1pPr>
          </a:lstStyle>
          <a:p>
            <a:pPr>
              <a:defRPr/>
            </a:pPr>
            <a:endParaRPr lang="en-CA"/>
          </a:p>
        </p:txBody>
      </p:sp>
      <p:sp>
        <p:nvSpPr>
          <p:cNvPr id="7" name="Slide Number Placeholder 8"/>
          <p:cNvSpPr>
            <a:spLocks noGrp="1"/>
          </p:cNvSpPr>
          <p:nvPr>
            <p:ph type="sldNum" sz="quarter" idx="12"/>
          </p:nvPr>
        </p:nvSpPr>
        <p:spPr/>
        <p:txBody>
          <a:bodyPr/>
          <a:lstStyle>
            <a:lvl1pPr>
              <a:defRPr/>
            </a:lvl1pPr>
          </a:lstStyle>
          <a:p>
            <a:pPr>
              <a:defRPr/>
            </a:pPr>
            <a:fld id="{57B3B07F-9649-41DB-92B7-83A6D3E9E2D9}"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fld id="{87450056-8411-482C-B4A4-6FC700C70BA8}" type="datetime1">
              <a:rPr lang="en-CA" smtClean="0"/>
              <a:pPr>
                <a:defRPr/>
              </a:pPr>
              <a:t>16/03/2015</a:t>
            </a:fld>
            <a:endParaRPr lang="en-CA"/>
          </a:p>
        </p:txBody>
      </p:sp>
      <p:sp>
        <p:nvSpPr>
          <p:cNvPr id="8" name="Footer Placeholder 7"/>
          <p:cNvSpPr>
            <a:spLocks noGrp="1"/>
          </p:cNvSpPr>
          <p:nvPr>
            <p:ph type="ftr" sz="quarter" idx="11"/>
          </p:nvPr>
        </p:nvSpPr>
        <p:spPr/>
        <p:txBody>
          <a:bodyPr/>
          <a:lstStyle>
            <a:lvl1pPr>
              <a:defRPr/>
            </a:lvl1pPr>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B0E41750-178A-4882-8B7B-CC09F53B8026}"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6"/>
          <p:cNvSpPr>
            <a:spLocks noGrp="1"/>
          </p:cNvSpPr>
          <p:nvPr>
            <p:ph type="dt" sz="half" idx="10"/>
          </p:nvPr>
        </p:nvSpPr>
        <p:spPr/>
        <p:txBody>
          <a:bodyPr/>
          <a:lstStyle>
            <a:lvl1pPr>
              <a:defRPr/>
            </a:lvl1pPr>
          </a:lstStyle>
          <a:p>
            <a:pPr>
              <a:defRPr/>
            </a:pPr>
            <a:fld id="{640B5DCE-A5E2-41EC-BBBE-FEE196146DCE}" type="datetime1">
              <a:rPr lang="en-CA" smtClean="0"/>
              <a:pPr>
                <a:defRPr/>
              </a:pPr>
              <a:t>16/03/2015</a:t>
            </a:fld>
            <a:endParaRPr lang="en-CA"/>
          </a:p>
        </p:txBody>
      </p:sp>
      <p:sp>
        <p:nvSpPr>
          <p:cNvPr id="4" name="Footer Placeholder 7"/>
          <p:cNvSpPr>
            <a:spLocks noGrp="1"/>
          </p:cNvSpPr>
          <p:nvPr>
            <p:ph type="ftr" sz="quarter" idx="11"/>
          </p:nvPr>
        </p:nvSpPr>
        <p:spPr/>
        <p:txBody>
          <a:bodyPr/>
          <a:lstStyle>
            <a:lvl1pPr>
              <a:defRPr/>
            </a:lvl1pPr>
          </a:lstStyle>
          <a:p>
            <a:pPr>
              <a:defRPr/>
            </a:pPr>
            <a:endParaRPr lang="en-CA"/>
          </a:p>
        </p:txBody>
      </p:sp>
      <p:sp>
        <p:nvSpPr>
          <p:cNvPr id="5" name="Slide Number Placeholder 8"/>
          <p:cNvSpPr>
            <a:spLocks noGrp="1"/>
          </p:cNvSpPr>
          <p:nvPr>
            <p:ph type="sldNum" sz="quarter" idx="12"/>
          </p:nvPr>
        </p:nvSpPr>
        <p:spPr/>
        <p:txBody>
          <a:bodyPr/>
          <a:lstStyle>
            <a:lvl1pPr>
              <a:defRPr/>
            </a:lvl1pPr>
          </a:lstStyle>
          <a:p>
            <a:pPr>
              <a:defRPr/>
            </a:pPr>
            <a:fld id="{BA8458B7-F867-483F-B0FC-B970C048D686}"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73878393-D76E-4B44-B103-5C1B43E63618}" type="datetime1">
              <a:rPr lang="en-CA" smtClean="0"/>
              <a:pPr>
                <a:defRPr/>
              </a:pPr>
              <a:t>16/03/2015</a:t>
            </a:fld>
            <a:endParaRPr lang="en-CA"/>
          </a:p>
        </p:txBody>
      </p:sp>
      <p:sp>
        <p:nvSpPr>
          <p:cNvPr id="3" name="Footer Placeholder 7"/>
          <p:cNvSpPr>
            <a:spLocks noGrp="1"/>
          </p:cNvSpPr>
          <p:nvPr>
            <p:ph type="ftr" sz="quarter" idx="11"/>
          </p:nvPr>
        </p:nvSpPr>
        <p:spPr/>
        <p:txBody>
          <a:bodyPr/>
          <a:lstStyle>
            <a:lvl1pPr>
              <a:defRPr/>
            </a:lvl1pPr>
          </a:lstStyle>
          <a:p>
            <a:pPr>
              <a:defRPr/>
            </a:pPr>
            <a:endParaRPr lang="en-CA"/>
          </a:p>
        </p:txBody>
      </p:sp>
      <p:sp>
        <p:nvSpPr>
          <p:cNvPr id="4" name="Slide Number Placeholder 8"/>
          <p:cNvSpPr>
            <a:spLocks noGrp="1"/>
          </p:cNvSpPr>
          <p:nvPr>
            <p:ph type="sldNum" sz="quarter" idx="12"/>
          </p:nvPr>
        </p:nvSpPr>
        <p:spPr/>
        <p:txBody>
          <a:bodyPr/>
          <a:lstStyle>
            <a:lvl1pPr>
              <a:defRPr/>
            </a:lvl1pPr>
          </a:lstStyle>
          <a:p>
            <a:pPr>
              <a:defRPr/>
            </a:pPr>
            <a:fld id="{F8C9BC9A-0BE0-4055-8FDF-4ACB8B86372C}"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A8C5CDE5-B323-4E64-B18A-D45F5F047DD2}" type="datetime1">
              <a:rPr lang="en-CA" smtClean="0"/>
              <a:pPr>
                <a:defRPr/>
              </a:pPr>
              <a:t>16/03/2015</a:t>
            </a:fld>
            <a:endParaRPr lang="en-CA"/>
          </a:p>
        </p:txBody>
      </p:sp>
      <p:sp>
        <p:nvSpPr>
          <p:cNvPr id="6" name="Footer Placeholder 7"/>
          <p:cNvSpPr>
            <a:spLocks noGrp="1"/>
          </p:cNvSpPr>
          <p:nvPr>
            <p:ph type="ftr" sz="quarter" idx="11"/>
          </p:nvPr>
        </p:nvSpPr>
        <p:spPr/>
        <p:txBody>
          <a:bodyPr/>
          <a:lstStyle>
            <a:lvl1pPr>
              <a:defRPr/>
            </a:lvl1pPr>
          </a:lstStyle>
          <a:p>
            <a:pPr>
              <a:defRPr/>
            </a:pPr>
            <a:endParaRPr lang="en-CA"/>
          </a:p>
        </p:txBody>
      </p:sp>
      <p:sp>
        <p:nvSpPr>
          <p:cNvPr id="7" name="Slide Number Placeholder 8"/>
          <p:cNvSpPr>
            <a:spLocks noGrp="1"/>
          </p:cNvSpPr>
          <p:nvPr>
            <p:ph type="sldNum" sz="quarter" idx="12"/>
          </p:nvPr>
        </p:nvSpPr>
        <p:spPr/>
        <p:txBody>
          <a:bodyPr/>
          <a:lstStyle>
            <a:lvl1pPr>
              <a:defRPr/>
            </a:lvl1pPr>
          </a:lstStyle>
          <a:p>
            <a:pPr>
              <a:defRPr/>
            </a:pPr>
            <a:fld id="{1835B96A-7D58-4A76-A991-C758FECA2DF6}"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7B2B1A84-808C-46C4-9B12-158F9931D4EA}" type="datetime1">
              <a:rPr lang="en-CA" smtClean="0"/>
              <a:pPr>
                <a:defRPr/>
              </a:pPr>
              <a:t>16/03/2015</a:t>
            </a:fld>
            <a:endParaRPr lang="en-CA"/>
          </a:p>
        </p:txBody>
      </p:sp>
      <p:sp>
        <p:nvSpPr>
          <p:cNvPr id="6" name="Footer Placeholder 7"/>
          <p:cNvSpPr>
            <a:spLocks noGrp="1"/>
          </p:cNvSpPr>
          <p:nvPr>
            <p:ph type="ftr" sz="quarter" idx="11"/>
          </p:nvPr>
        </p:nvSpPr>
        <p:spPr/>
        <p:txBody>
          <a:bodyPr/>
          <a:lstStyle>
            <a:lvl1pPr>
              <a:defRPr/>
            </a:lvl1pPr>
          </a:lstStyle>
          <a:p>
            <a:pPr>
              <a:defRPr/>
            </a:pPr>
            <a:endParaRPr lang="en-CA"/>
          </a:p>
        </p:txBody>
      </p:sp>
      <p:sp>
        <p:nvSpPr>
          <p:cNvPr id="7" name="Slide Number Placeholder 8"/>
          <p:cNvSpPr>
            <a:spLocks noGrp="1"/>
          </p:cNvSpPr>
          <p:nvPr>
            <p:ph type="sldNum" sz="quarter" idx="12"/>
          </p:nvPr>
        </p:nvSpPr>
        <p:spPr/>
        <p:txBody>
          <a:bodyPr/>
          <a:lstStyle>
            <a:lvl1pPr>
              <a:defRPr/>
            </a:lvl1pPr>
          </a:lstStyle>
          <a:p>
            <a:pPr>
              <a:defRPr/>
            </a:pPr>
            <a:fld id="{766A33A2-BCDA-4B6A-88E3-6CD96E3F8F0D}"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304800"/>
            <a:ext cx="8153400" cy="422275"/>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lvl="0"/>
            <a:r>
              <a:rPr lang="en-US" smtClean="0"/>
              <a:t>Title goes here</a:t>
            </a:r>
          </a:p>
        </p:txBody>
      </p:sp>
      <p:sp>
        <p:nvSpPr>
          <p:cNvPr id="4099" name="Rectangle 5"/>
          <p:cNvSpPr>
            <a:spLocks noGrp="1" noChangeArrowheads="1"/>
          </p:cNvSpPr>
          <p:nvPr>
            <p:ph type="body" idx="1"/>
          </p:nvPr>
        </p:nvSpPr>
        <p:spPr bwMode="auto">
          <a:xfrm>
            <a:off x="533400" y="914400"/>
            <a:ext cx="8153400" cy="2393950"/>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lvl="0"/>
            <a:r>
              <a:rPr lang="en-US" smtClean="0"/>
              <a:t>This is our 1st Level Bullet</a:t>
            </a:r>
          </a:p>
          <a:p>
            <a:pPr lvl="1"/>
            <a:r>
              <a:rPr lang="en-US" smtClean="0"/>
              <a:t>this is our 2nd level bullet</a:t>
            </a:r>
          </a:p>
          <a:p>
            <a:pPr lvl="2"/>
            <a:r>
              <a:rPr lang="en-US" smtClean="0"/>
              <a:t>this is our 3rd level bullet</a:t>
            </a:r>
          </a:p>
          <a:p>
            <a:pPr lvl="0"/>
            <a:r>
              <a:rPr lang="en-US" smtClean="0"/>
              <a:t>This is our next 1st Level Bullet</a:t>
            </a:r>
          </a:p>
          <a:p>
            <a:pPr lvl="1"/>
            <a:r>
              <a:rPr lang="en-US" smtClean="0"/>
              <a:t>this is our 2nd level bullet</a:t>
            </a:r>
          </a:p>
          <a:p>
            <a:pPr lvl="2"/>
            <a:r>
              <a:rPr lang="en-US" smtClean="0"/>
              <a:t>this is our 3rd level bullet</a:t>
            </a:r>
          </a:p>
        </p:txBody>
      </p:sp>
      <p:sp>
        <p:nvSpPr>
          <p:cNvPr id="7"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1C7645-B954-4817-A67E-F7B1C2EA6B99}" type="datetime1">
              <a:rPr lang="en-CA" smtClean="0"/>
              <a:pPr>
                <a:defRPr/>
              </a:pPr>
              <a:t>16/03/2015</a:t>
            </a:fld>
            <a:endParaRPr lang="en-CA"/>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A31952-77C2-4788-98CD-BB3602E526A9}"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lnSpc>
          <a:spcPct val="87000"/>
        </a:lnSpc>
        <a:spcBef>
          <a:spcPct val="0"/>
        </a:spcBef>
        <a:spcAft>
          <a:spcPct val="0"/>
        </a:spcAft>
        <a:defRPr sz="2800" b="1">
          <a:solidFill>
            <a:schemeClr val="accent2"/>
          </a:solidFill>
          <a:latin typeface="+mj-lt"/>
          <a:ea typeface="+mj-ea"/>
          <a:cs typeface="+mj-cs"/>
        </a:defRPr>
      </a:lvl1pPr>
      <a:lvl2pPr algn="l" rtl="0" eaLnBrk="0" fontAlgn="base" hangingPunct="0">
        <a:lnSpc>
          <a:spcPct val="87000"/>
        </a:lnSpc>
        <a:spcBef>
          <a:spcPct val="0"/>
        </a:spcBef>
        <a:spcAft>
          <a:spcPct val="0"/>
        </a:spcAft>
        <a:defRPr sz="2800" b="1">
          <a:solidFill>
            <a:schemeClr val="accent2"/>
          </a:solidFill>
          <a:latin typeface="Arial" charset="0"/>
        </a:defRPr>
      </a:lvl2pPr>
      <a:lvl3pPr algn="l" rtl="0" eaLnBrk="0" fontAlgn="base" hangingPunct="0">
        <a:lnSpc>
          <a:spcPct val="87000"/>
        </a:lnSpc>
        <a:spcBef>
          <a:spcPct val="0"/>
        </a:spcBef>
        <a:spcAft>
          <a:spcPct val="0"/>
        </a:spcAft>
        <a:defRPr sz="2800" b="1">
          <a:solidFill>
            <a:schemeClr val="accent2"/>
          </a:solidFill>
          <a:latin typeface="Arial" charset="0"/>
        </a:defRPr>
      </a:lvl3pPr>
      <a:lvl4pPr algn="l" rtl="0" eaLnBrk="0" fontAlgn="base" hangingPunct="0">
        <a:lnSpc>
          <a:spcPct val="87000"/>
        </a:lnSpc>
        <a:spcBef>
          <a:spcPct val="0"/>
        </a:spcBef>
        <a:spcAft>
          <a:spcPct val="0"/>
        </a:spcAft>
        <a:defRPr sz="2800" b="1">
          <a:solidFill>
            <a:schemeClr val="accent2"/>
          </a:solidFill>
          <a:latin typeface="Arial" charset="0"/>
        </a:defRPr>
      </a:lvl4pPr>
      <a:lvl5pPr algn="l" rtl="0" eaLnBrk="0" fontAlgn="base" hangingPunct="0">
        <a:lnSpc>
          <a:spcPct val="87000"/>
        </a:lnSpc>
        <a:spcBef>
          <a:spcPct val="0"/>
        </a:spcBef>
        <a:spcAft>
          <a:spcPct val="0"/>
        </a:spcAft>
        <a:defRPr sz="2800" b="1">
          <a:solidFill>
            <a:schemeClr val="accent2"/>
          </a:solidFill>
          <a:latin typeface="Arial" charset="0"/>
        </a:defRPr>
      </a:lvl5pPr>
      <a:lvl6pPr marL="457200" algn="l" rtl="0" eaLnBrk="0" fontAlgn="base" hangingPunct="0">
        <a:lnSpc>
          <a:spcPct val="87000"/>
        </a:lnSpc>
        <a:spcBef>
          <a:spcPct val="0"/>
        </a:spcBef>
        <a:spcAft>
          <a:spcPct val="0"/>
        </a:spcAft>
        <a:defRPr sz="2800" b="1">
          <a:solidFill>
            <a:schemeClr val="accent2"/>
          </a:solidFill>
          <a:latin typeface="Arial" charset="0"/>
        </a:defRPr>
      </a:lvl6pPr>
      <a:lvl7pPr marL="914400" algn="l" rtl="0" eaLnBrk="0" fontAlgn="base" hangingPunct="0">
        <a:lnSpc>
          <a:spcPct val="87000"/>
        </a:lnSpc>
        <a:spcBef>
          <a:spcPct val="0"/>
        </a:spcBef>
        <a:spcAft>
          <a:spcPct val="0"/>
        </a:spcAft>
        <a:defRPr sz="2800" b="1">
          <a:solidFill>
            <a:schemeClr val="accent2"/>
          </a:solidFill>
          <a:latin typeface="Arial" charset="0"/>
        </a:defRPr>
      </a:lvl7pPr>
      <a:lvl8pPr marL="1371600" algn="l" rtl="0" eaLnBrk="0" fontAlgn="base" hangingPunct="0">
        <a:lnSpc>
          <a:spcPct val="87000"/>
        </a:lnSpc>
        <a:spcBef>
          <a:spcPct val="0"/>
        </a:spcBef>
        <a:spcAft>
          <a:spcPct val="0"/>
        </a:spcAft>
        <a:defRPr sz="2800" b="1">
          <a:solidFill>
            <a:schemeClr val="accent2"/>
          </a:solidFill>
          <a:latin typeface="Arial" charset="0"/>
        </a:defRPr>
      </a:lvl8pPr>
      <a:lvl9pPr marL="1828800" algn="l" rtl="0" eaLnBrk="0" fontAlgn="base" hangingPunct="0">
        <a:lnSpc>
          <a:spcPct val="87000"/>
        </a:lnSpc>
        <a:spcBef>
          <a:spcPct val="0"/>
        </a:spcBef>
        <a:spcAft>
          <a:spcPct val="0"/>
        </a:spcAft>
        <a:defRPr sz="2800" b="1">
          <a:solidFill>
            <a:schemeClr val="accent2"/>
          </a:solidFill>
          <a:latin typeface="Arial" charset="0"/>
        </a:defRPr>
      </a:lvl9pPr>
    </p:titleStyle>
    <p:bodyStyle>
      <a:lvl1pPr marL="287338" indent="-287338" algn="l" rtl="0" eaLnBrk="0" fontAlgn="base" hangingPunct="0">
        <a:lnSpc>
          <a:spcPct val="90000"/>
        </a:lnSpc>
        <a:spcBef>
          <a:spcPct val="65000"/>
        </a:spcBef>
        <a:spcAft>
          <a:spcPct val="0"/>
        </a:spcAft>
        <a:buClr>
          <a:schemeClr val="accent1"/>
        </a:buClr>
        <a:buSzPct val="75000"/>
        <a:buFont typeface="Wingdings" pitchFamily="2" charset="2"/>
        <a:buChar char="q"/>
        <a:defRPr sz="2400">
          <a:solidFill>
            <a:schemeClr val="tx1"/>
          </a:solidFill>
          <a:latin typeface="+mn-lt"/>
          <a:ea typeface="+mn-ea"/>
          <a:cs typeface="+mn-cs"/>
        </a:defRPr>
      </a:lvl1pPr>
      <a:lvl2pPr marL="741363" indent="-246063" algn="l" rtl="0" eaLnBrk="0" fontAlgn="base" hangingPunct="0">
        <a:lnSpc>
          <a:spcPct val="85000"/>
        </a:lnSpc>
        <a:spcBef>
          <a:spcPct val="40000"/>
        </a:spcBef>
        <a:spcAft>
          <a:spcPct val="0"/>
        </a:spcAft>
        <a:buClr>
          <a:schemeClr val="accent1"/>
        </a:buClr>
        <a:buSzPct val="75000"/>
        <a:buFont typeface="Monotype Sorts" pitchFamily="2" charset="2"/>
        <a:buChar char="l"/>
        <a:defRPr sz="2000">
          <a:solidFill>
            <a:schemeClr val="tx1"/>
          </a:solidFill>
          <a:latin typeface="+mn-lt"/>
        </a:defRPr>
      </a:lvl2pPr>
      <a:lvl3pPr marL="1146175" indent="-176213" algn="l" rtl="0" eaLnBrk="0" fontAlgn="base" hangingPunct="0">
        <a:lnSpc>
          <a:spcPct val="85000"/>
        </a:lnSpc>
        <a:spcBef>
          <a:spcPct val="40000"/>
        </a:spcBef>
        <a:spcAft>
          <a:spcPct val="0"/>
        </a:spcAft>
        <a:buClr>
          <a:schemeClr val="accent1"/>
        </a:buClr>
        <a:buSzPct val="100000"/>
        <a:buChar char="-"/>
        <a:defRPr>
          <a:solidFill>
            <a:schemeClr val="tx1"/>
          </a:solidFill>
          <a:latin typeface="+mn-lt"/>
        </a:defRPr>
      </a:lvl3pPr>
      <a:lvl4pPr marL="1714500" indent="-342900" algn="l" rtl="0" eaLnBrk="0" fontAlgn="base" hangingPunct="0">
        <a:spcBef>
          <a:spcPct val="20000"/>
        </a:spcBef>
        <a:spcAft>
          <a:spcPct val="0"/>
        </a:spcAft>
        <a:buChar char="–"/>
        <a:defRPr sz="2000">
          <a:solidFill>
            <a:schemeClr val="tx1"/>
          </a:solidFill>
          <a:latin typeface="Times New Roman" pitchFamily="18" charset="0"/>
        </a:defRPr>
      </a:lvl4pPr>
      <a:lvl5pPr marL="2171700" indent="-342900" algn="l" rtl="0" eaLnBrk="0" fontAlgn="base" hangingPunct="0">
        <a:spcBef>
          <a:spcPct val="20000"/>
        </a:spcBef>
        <a:spcAft>
          <a:spcPct val="0"/>
        </a:spcAft>
        <a:buChar char="»"/>
        <a:defRPr sz="2000">
          <a:solidFill>
            <a:schemeClr val="tx1"/>
          </a:solidFill>
          <a:latin typeface="Times New Roman" pitchFamily="18" charset="0"/>
        </a:defRPr>
      </a:lvl5pPr>
      <a:lvl6pPr marL="2628900" indent="-342900" algn="l" rtl="0" eaLnBrk="0" fontAlgn="base" hangingPunct="0">
        <a:spcBef>
          <a:spcPct val="20000"/>
        </a:spcBef>
        <a:spcAft>
          <a:spcPct val="0"/>
        </a:spcAft>
        <a:buChar char="»"/>
        <a:defRPr sz="2000">
          <a:solidFill>
            <a:schemeClr val="tx1"/>
          </a:solidFill>
          <a:latin typeface="Times New Roman" pitchFamily="18" charset="0"/>
        </a:defRPr>
      </a:lvl6pPr>
      <a:lvl7pPr marL="3086100" indent="-342900" algn="l" rtl="0" eaLnBrk="0" fontAlgn="base" hangingPunct="0">
        <a:spcBef>
          <a:spcPct val="20000"/>
        </a:spcBef>
        <a:spcAft>
          <a:spcPct val="0"/>
        </a:spcAft>
        <a:buChar char="»"/>
        <a:defRPr sz="2000">
          <a:solidFill>
            <a:schemeClr val="tx1"/>
          </a:solidFill>
          <a:latin typeface="Times New Roman" pitchFamily="18" charset="0"/>
        </a:defRPr>
      </a:lvl7pPr>
      <a:lvl8pPr marL="3543300" indent="-342900" algn="l" rtl="0" eaLnBrk="0" fontAlgn="base" hangingPunct="0">
        <a:spcBef>
          <a:spcPct val="20000"/>
        </a:spcBef>
        <a:spcAft>
          <a:spcPct val="0"/>
        </a:spcAft>
        <a:buChar char="»"/>
        <a:defRPr sz="2000">
          <a:solidFill>
            <a:schemeClr val="tx1"/>
          </a:solidFill>
          <a:latin typeface="Times New Roman" pitchFamily="18" charset="0"/>
        </a:defRPr>
      </a:lvl8pPr>
      <a:lvl9pPr marL="4000500" indent="-3429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e.p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99767" y="1115396"/>
            <a:ext cx="7944483" cy="1979260"/>
          </a:xfrm>
          <a:noFill/>
        </p:spPr>
        <p:txBody>
          <a:bodyPr wrap="none" anchor="ctr"/>
          <a:lstStyle/>
          <a:p>
            <a:pPr algn="ctr"/>
            <a:r>
              <a:rPr lang="en-US" sz="3200" dirty="0" smtClean="0">
                <a:solidFill>
                  <a:schemeClr val="tx1"/>
                </a:solidFill>
              </a:rPr>
              <a:t>CS3350B</a:t>
            </a:r>
            <a:br>
              <a:rPr lang="en-US" sz="3200" dirty="0" smtClean="0">
                <a:solidFill>
                  <a:schemeClr val="tx1"/>
                </a:solidFill>
              </a:rPr>
            </a:br>
            <a:r>
              <a:rPr lang="en-US" sz="3200" dirty="0" smtClean="0">
                <a:solidFill>
                  <a:schemeClr val="tx1"/>
                </a:solidFill>
              </a:rPr>
              <a:t> Computer Architecture </a:t>
            </a:r>
            <a:br>
              <a:rPr lang="en-US" sz="3200" dirty="0" smtClean="0">
                <a:solidFill>
                  <a:schemeClr val="tx1"/>
                </a:solidFill>
              </a:rPr>
            </a:br>
            <a:r>
              <a:rPr lang="en-US" sz="2000" dirty="0" smtClean="0">
                <a:solidFill>
                  <a:schemeClr val="tx1"/>
                </a:solidFill>
              </a:rPr>
              <a:t>Winter 2015</a:t>
            </a:r>
            <a:r>
              <a:rPr lang="en-US" sz="3200" dirty="0" smtClean="0"/>
              <a:t/>
            </a:r>
            <a:br>
              <a:rPr lang="en-US" sz="3200" dirty="0" smtClean="0"/>
            </a:br>
            <a:r>
              <a:rPr lang="en-US" sz="3200" dirty="0" smtClean="0"/>
              <a:t/>
            </a:r>
            <a:br>
              <a:rPr lang="en-US" sz="3200" dirty="0" smtClean="0"/>
            </a:br>
            <a:r>
              <a:rPr lang="en-US" dirty="0" smtClean="0"/>
              <a:t>Lecture 7.1: </a:t>
            </a:r>
            <a:r>
              <a:rPr lang="en-US" dirty="0" err="1" smtClean="0"/>
              <a:t>Multicore</a:t>
            </a:r>
            <a:r>
              <a:rPr lang="en-US" dirty="0" smtClean="0"/>
              <a:t>: Basics and Key Issues</a:t>
            </a:r>
          </a:p>
        </p:txBody>
      </p:sp>
      <p:sp>
        <p:nvSpPr>
          <p:cNvPr id="5123" name="Rectangle 3"/>
          <p:cNvSpPr>
            <a:spLocks noGrp="1" noChangeArrowheads="1"/>
          </p:cNvSpPr>
          <p:nvPr>
            <p:ph type="subTitle" idx="1"/>
          </p:nvPr>
        </p:nvSpPr>
        <p:spPr>
          <a:xfrm>
            <a:off x="1371600" y="3886200"/>
            <a:ext cx="7162800" cy="2525713"/>
          </a:xfrm>
          <a:noFill/>
        </p:spPr>
        <p:txBody>
          <a:bodyPr/>
          <a:lstStyle/>
          <a:p>
            <a:pPr marL="203200" indent="-203200"/>
            <a:r>
              <a:rPr lang="en-US" dirty="0" smtClean="0"/>
              <a:t>Marc Moreno </a:t>
            </a:r>
            <a:r>
              <a:rPr lang="en-US" dirty="0" err="1" smtClean="0"/>
              <a:t>Maza</a:t>
            </a:r>
            <a:endParaRPr lang="en-US" dirty="0" smtClean="0"/>
          </a:p>
          <a:p>
            <a:pPr marL="203200" indent="-203200"/>
            <a:r>
              <a:rPr lang="en-US" dirty="0" smtClean="0">
                <a:hlinkClick r:id="rId3"/>
              </a:rPr>
              <a:t>www.csd.uwo.ca/Courses/CS3350b </a:t>
            </a:r>
            <a:endParaRPr lang="en-US" dirty="0" smtClean="0"/>
          </a:p>
          <a:p>
            <a:pPr marL="203200" indent="-203200"/>
            <a:endParaRPr lang="en-US" dirty="0" smtClean="0"/>
          </a:p>
          <a:p>
            <a:pPr marL="203200" indent="-203200">
              <a:spcBef>
                <a:spcPct val="30000"/>
              </a:spcBef>
            </a:pPr>
            <a:r>
              <a:rPr lang="en-US" sz="1800" dirty="0" smtClean="0"/>
              <a:t>[Adapted from lectures on </a:t>
            </a:r>
          </a:p>
          <a:p>
            <a:pPr marL="203200" indent="-203200">
              <a:spcBef>
                <a:spcPct val="30000"/>
              </a:spcBef>
            </a:pPr>
            <a:r>
              <a:rPr lang="en-US" sz="1800" i="1" dirty="0" smtClean="0"/>
              <a:t>Computer Organization and Design</a:t>
            </a:r>
            <a:r>
              <a:rPr lang="en-US" sz="1800" dirty="0" smtClean="0"/>
              <a:t>, </a:t>
            </a:r>
          </a:p>
          <a:p>
            <a:pPr marL="203200" indent="-203200">
              <a:spcBef>
                <a:spcPct val="30000"/>
              </a:spcBef>
            </a:pPr>
            <a:r>
              <a:rPr lang="en-US" sz="1800" dirty="0" smtClean="0"/>
              <a:t>Patterson &amp; Hennessy, </a:t>
            </a:r>
            <a:r>
              <a:rPr lang="en-US" sz="1800" smtClean="0"/>
              <a:t>4</a:t>
            </a:r>
            <a:r>
              <a:rPr lang="en-US" sz="1800" baseline="30000" smtClean="0"/>
              <a:t>th</a:t>
            </a:r>
            <a:r>
              <a:rPr lang="en-US" sz="1800" smtClean="0"/>
              <a:t> or 5</a:t>
            </a:r>
            <a:r>
              <a:rPr lang="en-US" sz="1800" baseline="30000" smtClean="0"/>
              <a:t>th</a:t>
            </a:r>
            <a:r>
              <a:rPr lang="en-US" sz="1800" smtClean="0"/>
              <a:t> edition</a:t>
            </a:r>
            <a:r>
              <a:rPr lang="en-US" sz="1800" dirty="0" smtClean="0"/>
              <a:t>, 2011]</a:t>
            </a:r>
          </a:p>
        </p:txBody>
      </p:sp>
      <p:sp>
        <p:nvSpPr>
          <p:cNvPr id="4" name="Slide Number Placeholder 3"/>
          <p:cNvSpPr>
            <a:spLocks noGrp="1"/>
          </p:cNvSpPr>
          <p:nvPr>
            <p:ph type="sldNum" sz="quarter" idx="12"/>
          </p:nvPr>
        </p:nvSpPr>
        <p:spPr/>
        <p:txBody>
          <a:bodyPr/>
          <a:lstStyle/>
          <a:p>
            <a:pPr>
              <a:defRPr/>
            </a:pPr>
            <a:fld id="{5EB3C825-EDF8-4908-8D53-063570E47EFB}" type="slidenum">
              <a:rPr lang="en-CA"/>
              <a:pPr>
                <a:defRPr/>
              </a:pPr>
              <a:t>0</a:t>
            </a:fld>
            <a:endParaRPr lang="en-CA"/>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153400" cy="422275"/>
          </a:xfrm>
        </p:spPr>
        <p:txBody>
          <a:bodyPr/>
          <a:lstStyle/>
          <a:p>
            <a:pPr eaLnBrk="1" hangingPunct="1"/>
            <a:r>
              <a:rPr lang="de-DE" dirty="0" smtClean="0"/>
              <a:t>Itanium 2 Dual Core</a:t>
            </a:r>
          </a:p>
        </p:txBody>
      </p:sp>
      <p:pic>
        <p:nvPicPr>
          <p:cNvPr id="18435" name="Picture 3"/>
          <p:cNvPicPr>
            <a:picLocks noChangeAspect="1" noChangeArrowheads="1"/>
          </p:cNvPicPr>
          <p:nvPr/>
        </p:nvPicPr>
        <p:blipFill>
          <a:blip r:embed="rId3" cstate="print"/>
          <a:srcRect/>
          <a:stretch>
            <a:fillRect/>
          </a:stretch>
        </p:blipFill>
        <p:spPr bwMode="auto">
          <a:xfrm>
            <a:off x="0" y="457200"/>
            <a:ext cx="9144000" cy="6400800"/>
          </a:xfrm>
          <a:prstGeom prst="rect">
            <a:avLst/>
          </a:prstGeom>
          <a:noFill/>
          <a:ln w="38100">
            <a:noFill/>
            <a:miter lim="800000"/>
            <a:headEnd/>
            <a:tailEnd/>
          </a:ln>
        </p:spPr>
      </p:pic>
      <p:sp>
        <p:nvSpPr>
          <p:cNvPr id="4" name="Slide Number Placeholder 3"/>
          <p:cNvSpPr>
            <a:spLocks noGrp="1"/>
          </p:cNvSpPr>
          <p:nvPr>
            <p:ph type="sldNum" sz="quarter" idx="12"/>
          </p:nvPr>
        </p:nvSpPr>
        <p:spPr/>
        <p:txBody>
          <a:bodyPr/>
          <a:lstStyle/>
          <a:p>
            <a:pPr>
              <a:defRPr/>
            </a:pPr>
            <a:fld id="{BA8458B7-F867-483F-B0FC-B970C048D686}" type="slidenum">
              <a:rPr lang="en-CA" smtClean="0"/>
              <a:pPr>
                <a:defRPr/>
              </a:pPr>
              <a:t>9</a:t>
            </a:fld>
            <a:endParaRPr lang="en-CA"/>
          </a:p>
        </p:txBody>
      </p:sp>
    </p:spTree>
  </p:cSld>
  <p:clrMapOvr>
    <a:masterClrMapping/>
  </p:clrMapOvr>
  <p:transition advTm="39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426142"/>
          </a:xfrm>
        </p:spPr>
        <p:txBody>
          <a:bodyPr/>
          <a:lstStyle/>
          <a:p>
            <a:pPr eaLnBrk="1" hangingPunct="1"/>
            <a:r>
              <a:rPr lang="en-US" dirty="0" smtClean="0"/>
              <a:t>High Level </a:t>
            </a:r>
            <a:r>
              <a:rPr lang="en-US" dirty="0" err="1" smtClean="0"/>
              <a:t>Multicore</a:t>
            </a:r>
            <a:r>
              <a:rPr lang="en-US" dirty="0" smtClean="0"/>
              <a:t> Architectural view</a:t>
            </a:r>
          </a:p>
        </p:txBody>
      </p:sp>
      <p:graphicFrame>
        <p:nvGraphicFramePr>
          <p:cNvPr id="239794" name="Group 178"/>
          <p:cNvGraphicFramePr>
            <a:graphicFrameLocks noGrp="1"/>
          </p:cNvGraphicFramePr>
          <p:nvPr>
            <p:ph sz="half" idx="1"/>
          </p:nvPr>
        </p:nvGraphicFramePr>
        <p:xfrm>
          <a:off x="4622800" y="2073275"/>
          <a:ext cx="3843337" cy="2024063"/>
        </p:xfrm>
        <a:graphic>
          <a:graphicData uri="http://schemas.openxmlformats.org/drawingml/2006/table">
            <a:tbl>
              <a:tblPr/>
              <a:tblGrid>
                <a:gridCol w="960437"/>
                <a:gridCol w="962025"/>
                <a:gridCol w="960438"/>
                <a:gridCol w="960437"/>
              </a:tblGrid>
              <a:tr h="4476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46088">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C1</a:t>
                      </a:r>
                    </a:p>
                  </a:txBody>
                  <a:tcPr horzOverflow="overflow">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C2</a:t>
                      </a:r>
                    </a:p>
                  </a:txBody>
                  <a:tcPr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r>
              <a:tr h="447675">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r>
            </a:tbl>
          </a:graphicData>
        </a:graphic>
      </p:graphicFrame>
      <p:graphicFrame>
        <p:nvGraphicFramePr>
          <p:cNvPr id="239729" name="Group 113"/>
          <p:cNvGraphicFramePr>
            <a:graphicFrameLocks noGrp="1"/>
          </p:cNvGraphicFramePr>
          <p:nvPr>
            <p:ph sz="half" idx="2"/>
          </p:nvPr>
        </p:nvGraphicFramePr>
        <p:xfrm>
          <a:off x="777875" y="2255837"/>
          <a:ext cx="2798762" cy="1593852"/>
        </p:xfrm>
        <a:graphic>
          <a:graphicData uri="http://schemas.openxmlformats.org/drawingml/2006/table">
            <a:tbl>
              <a:tblPr/>
              <a:tblGrid>
                <a:gridCol w="1400175"/>
                <a:gridCol w="1398587"/>
              </a:tblGrid>
              <a:tr h="3984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8463">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r>
              <a:tr h="398463">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r>
            </a:tbl>
          </a:graphicData>
        </a:graphic>
      </p:graphicFrame>
      <p:sp>
        <p:nvSpPr>
          <p:cNvPr id="44075" name="Rectangle 42"/>
          <p:cNvSpPr>
            <a:spLocks noChangeArrowheads="1"/>
          </p:cNvSpPr>
          <p:nvPr/>
        </p:nvSpPr>
        <p:spPr bwMode="auto">
          <a:xfrm>
            <a:off x="819150" y="1308100"/>
            <a:ext cx="2657475" cy="822325"/>
          </a:xfrm>
          <a:prstGeom prst="rect">
            <a:avLst/>
          </a:prstGeom>
          <a:noFill/>
          <a:ln w="50800" algn="ctr">
            <a:noFill/>
            <a:miter lim="800000"/>
            <a:headEnd/>
            <a:tailEnd/>
          </a:ln>
        </p:spPr>
        <p:txBody>
          <a:bodyPr wrap="none">
            <a:spAutoFit/>
          </a:bodyPr>
          <a:lstStyle/>
          <a:p>
            <a:pPr algn="ctr"/>
            <a:r>
              <a:rPr kumimoji="1" lang="en-US" b="1" dirty="0">
                <a:solidFill>
                  <a:srgbClr val="000000"/>
                </a:solidFill>
                <a:latin typeface="Verdana" pitchFamily="34" charset="0"/>
              </a:rPr>
              <a:t>Intel Core 2 </a:t>
            </a:r>
            <a:br>
              <a:rPr kumimoji="1" lang="en-US" b="1" dirty="0">
                <a:solidFill>
                  <a:srgbClr val="000000"/>
                </a:solidFill>
                <a:latin typeface="Verdana" pitchFamily="34" charset="0"/>
              </a:rPr>
            </a:br>
            <a:r>
              <a:rPr kumimoji="1" lang="en-US" b="1" dirty="0">
                <a:solidFill>
                  <a:srgbClr val="000000"/>
                </a:solidFill>
                <a:latin typeface="Verdana" pitchFamily="34" charset="0"/>
              </a:rPr>
              <a:t>Duo Processor</a:t>
            </a:r>
          </a:p>
        </p:txBody>
      </p:sp>
      <p:sp>
        <p:nvSpPr>
          <p:cNvPr id="44076" name="Rectangle 43"/>
          <p:cNvSpPr>
            <a:spLocks noChangeArrowheads="1"/>
          </p:cNvSpPr>
          <p:nvPr/>
        </p:nvSpPr>
        <p:spPr bwMode="auto">
          <a:xfrm>
            <a:off x="4310062" y="1185862"/>
            <a:ext cx="4089400" cy="822325"/>
          </a:xfrm>
          <a:prstGeom prst="rect">
            <a:avLst/>
          </a:prstGeom>
          <a:noFill/>
          <a:ln w="50800" algn="ctr">
            <a:noFill/>
            <a:miter lim="800000"/>
            <a:headEnd/>
            <a:tailEnd/>
          </a:ln>
        </p:spPr>
        <p:txBody>
          <a:bodyPr>
            <a:spAutoFit/>
          </a:bodyPr>
          <a:lstStyle/>
          <a:p>
            <a:pPr algn="ctr"/>
            <a:r>
              <a:rPr kumimoji="1" lang="en-US" b="1">
                <a:solidFill>
                  <a:srgbClr val="000000"/>
                </a:solidFill>
                <a:latin typeface="Verdana" pitchFamily="34" charset="0"/>
              </a:rPr>
              <a:t>Intel Core 2 </a:t>
            </a:r>
            <a:br>
              <a:rPr kumimoji="1" lang="en-US" b="1">
                <a:solidFill>
                  <a:srgbClr val="000000"/>
                </a:solidFill>
                <a:latin typeface="Verdana" pitchFamily="34" charset="0"/>
              </a:rPr>
            </a:br>
            <a:r>
              <a:rPr kumimoji="1" lang="en-US" b="1">
                <a:solidFill>
                  <a:srgbClr val="000000"/>
                </a:solidFill>
                <a:latin typeface="Verdana" pitchFamily="34" charset="0"/>
              </a:rPr>
              <a:t>Quad Processor</a:t>
            </a:r>
          </a:p>
        </p:txBody>
      </p:sp>
      <p:sp>
        <p:nvSpPr>
          <p:cNvPr id="44077" name="Rectangle 44"/>
          <p:cNvSpPr>
            <a:spLocks noChangeArrowheads="1"/>
          </p:cNvSpPr>
          <p:nvPr/>
        </p:nvSpPr>
        <p:spPr bwMode="auto">
          <a:xfrm>
            <a:off x="271463" y="6273800"/>
            <a:ext cx="8872537" cy="584200"/>
          </a:xfrm>
          <a:prstGeom prst="rect">
            <a:avLst/>
          </a:prstGeom>
          <a:noFill/>
          <a:ln w="50800" algn="ctr">
            <a:noFill/>
            <a:miter lim="800000"/>
            <a:headEnd/>
            <a:tailEnd/>
          </a:ln>
        </p:spPr>
        <p:txBody>
          <a:bodyPr>
            <a:spAutoFit/>
          </a:bodyPr>
          <a:lstStyle/>
          <a:p>
            <a:r>
              <a:rPr kumimoji="1" lang="en-US" sz="1600" dirty="0">
                <a:solidFill>
                  <a:srgbClr val="000000"/>
                </a:solidFill>
                <a:latin typeface="Verdana" pitchFamily="34" charset="0"/>
              </a:rPr>
              <a:t>A = Architectural State        E = Execution Engine &amp; Interrupt </a:t>
            </a:r>
          </a:p>
          <a:p>
            <a:r>
              <a:rPr kumimoji="1" lang="en-US" sz="1600" dirty="0">
                <a:solidFill>
                  <a:srgbClr val="000000"/>
                </a:solidFill>
                <a:latin typeface="Verdana" pitchFamily="34" charset="0"/>
              </a:rPr>
              <a:t>C = 2nd Level Cache           B = Bus Interface connects to main memory &amp; I/O</a:t>
            </a:r>
          </a:p>
        </p:txBody>
      </p:sp>
      <p:sp>
        <p:nvSpPr>
          <p:cNvPr id="44078" name="Rectangle 45"/>
          <p:cNvSpPr>
            <a:spLocks noChangeArrowheads="1"/>
          </p:cNvSpPr>
          <p:nvPr/>
        </p:nvSpPr>
        <p:spPr bwMode="auto">
          <a:xfrm>
            <a:off x="747712" y="4384675"/>
            <a:ext cx="2827338" cy="725487"/>
          </a:xfrm>
          <a:prstGeom prst="rect">
            <a:avLst/>
          </a:prstGeom>
          <a:noFill/>
          <a:ln w="38100" algn="ctr">
            <a:solidFill>
              <a:schemeClr val="tx1"/>
            </a:solidFill>
            <a:miter lim="800000"/>
            <a:headEnd/>
            <a:tailEnd/>
          </a:ln>
        </p:spPr>
        <p:txBody>
          <a:bodyPr wrap="none" anchor="ctr"/>
          <a:lstStyle/>
          <a:p>
            <a:endParaRPr lang="en-US">
              <a:solidFill>
                <a:srgbClr val="000000"/>
              </a:solidFill>
              <a:latin typeface="Verdana" pitchFamily="34" charset="0"/>
            </a:endParaRPr>
          </a:p>
          <a:p>
            <a:r>
              <a:rPr lang="en-US">
                <a:solidFill>
                  <a:srgbClr val="000000"/>
                </a:solidFill>
                <a:latin typeface="Verdana" pitchFamily="34" charset="0"/>
              </a:rPr>
              <a:t>Memory</a:t>
            </a:r>
          </a:p>
        </p:txBody>
      </p:sp>
      <p:sp>
        <p:nvSpPr>
          <p:cNvPr id="239662" name="Line 46"/>
          <p:cNvSpPr>
            <a:spLocks noChangeShapeType="1"/>
          </p:cNvSpPr>
          <p:nvPr/>
        </p:nvSpPr>
        <p:spPr bwMode="auto">
          <a:xfrm flipH="1">
            <a:off x="1616075" y="3263900"/>
            <a:ext cx="395287" cy="1052512"/>
          </a:xfrm>
          <a:prstGeom prst="line">
            <a:avLst/>
          </a:prstGeom>
          <a:noFill/>
          <a:ln w="50800">
            <a:solidFill>
              <a:schemeClr val="tx1"/>
            </a:solidFill>
            <a:round/>
            <a:headEnd type="triangle" w="med" len="med"/>
            <a:tailEnd type="triangle" w="med" len="med"/>
          </a:ln>
        </p:spPr>
        <p:txBody>
          <a:bodyPr wrap="none" anchor="ctr"/>
          <a:lstStyle/>
          <a:p>
            <a:endParaRPr lang="en-CA"/>
          </a:p>
        </p:txBody>
      </p:sp>
      <p:sp>
        <p:nvSpPr>
          <p:cNvPr id="239663" name="Line 47"/>
          <p:cNvSpPr>
            <a:spLocks noChangeShapeType="1"/>
          </p:cNvSpPr>
          <p:nvPr/>
        </p:nvSpPr>
        <p:spPr bwMode="auto">
          <a:xfrm>
            <a:off x="5881687" y="3494087"/>
            <a:ext cx="619125" cy="836613"/>
          </a:xfrm>
          <a:prstGeom prst="line">
            <a:avLst/>
          </a:prstGeom>
          <a:noFill/>
          <a:ln w="50800">
            <a:solidFill>
              <a:schemeClr val="tx1"/>
            </a:solidFill>
            <a:round/>
            <a:headEnd type="triangle" w="med" len="med"/>
            <a:tailEnd type="triangle" w="med" len="med"/>
          </a:ln>
        </p:spPr>
        <p:txBody>
          <a:bodyPr wrap="none" anchor="ctr"/>
          <a:lstStyle/>
          <a:p>
            <a:endParaRPr lang="en-CA"/>
          </a:p>
        </p:txBody>
      </p:sp>
      <p:sp>
        <p:nvSpPr>
          <p:cNvPr id="44081" name="Rectangle 48"/>
          <p:cNvSpPr>
            <a:spLocks noChangeArrowheads="1"/>
          </p:cNvSpPr>
          <p:nvPr/>
        </p:nvSpPr>
        <p:spPr bwMode="auto">
          <a:xfrm>
            <a:off x="4641850" y="4464050"/>
            <a:ext cx="3784600" cy="628650"/>
          </a:xfrm>
          <a:prstGeom prst="rect">
            <a:avLst/>
          </a:prstGeom>
          <a:noFill/>
          <a:ln w="38100" algn="ctr">
            <a:solidFill>
              <a:schemeClr val="tx1"/>
            </a:solidFill>
            <a:miter lim="800000"/>
            <a:headEnd/>
            <a:tailEnd/>
          </a:ln>
        </p:spPr>
        <p:txBody>
          <a:bodyPr wrap="none" anchor="ctr"/>
          <a:lstStyle/>
          <a:p>
            <a:endParaRPr lang="en-US" sz="2000">
              <a:solidFill>
                <a:srgbClr val="000000"/>
              </a:solidFill>
              <a:latin typeface="Verdana" pitchFamily="34" charset="0"/>
            </a:endParaRPr>
          </a:p>
          <a:p>
            <a:r>
              <a:rPr lang="en-US" sz="2000">
                <a:solidFill>
                  <a:srgbClr val="000000"/>
                </a:solidFill>
                <a:latin typeface="Verdana" pitchFamily="34" charset="0"/>
              </a:rPr>
              <a:t>Memory</a:t>
            </a:r>
          </a:p>
        </p:txBody>
      </p:sp>
      <p:sp>
        <p:nvSpPr>
          <p:cNvPr id="44082" name="Rectangle 49"/>
          <p:cNvSpPr>
            <a:spLocks noChangeArrowheads="1"/>
          </p:cNvSpPr>
          <p:nvPr/>
        </p:nvSpPr>
        <p:spPr bwMode="auto">
          <a:xfrm>
            <a:off x="1108075" y="4340225"/>
            <a:ext cx="2474912" cy="431800"/>
          </a:xfrm>
          <a:prstGeom prst="rect">
            <a:avLst/>
          </a:prstGeom>
          <a:solidFill>
            <a:srgbClr val="003399"/>
          </a:solidFill>
          <a:ln w="50800" algn="ctr">
            <a:solidFill>
              <a:schemeClr val="tx1"/>
            </a:solidFill>
            <a:miter lim="800000"/>
            <a:headEnd/>
            <a:tailEnd/>
          </a:ln>
        </p:spPr>
        <p:txBody>
          <a:bodyPr wrap="none" anchor="ctr"/>
          <a:lstStyle/>
          <a:p>
            <a:pPr algn="ctr"/>
            <a:r>
              <a:rPr lang="en-US">
                <a:solidFill>
                  <a:srgbClr val="FFFFFF"/>
                </a:solidFill>
                <a:latin typeface="Verdana" pitchFamily="34" charset="0"/>
              </a:rPr>
              <a:t>64B Cache Line</a:t>
            </a:r>
          </a:p>
        </p:txBody>
      </p:sp>
      <p:sp>
        <p:nvSpPr>
          <p:cNvPr id="44083" name="Rectangle 50"/>
          <p:cNvSpPr>
            <a:spLocks noChangeArrowheads="1"/>
          </p:cNvSpPr>
          <p:nvPr/>
        </p:nvSpPr>
        <p:spPr bwMode="auto">
          <a:xfrm>
            <a:off x="5867400" y="4419600"/>
            <a:ext cx="2546350" cy="500062"/>
          </a:xfrm>
          <a:prstGeom prst="rect">
            <a:avLst/>
          </a:prstGeom>
          <a:solidFill>
            <a:srgbClr val="003399"/>
          </a:solidFill>
          <a:ln w="50800" algn="ctr">
            <a:solidFill>
              <a:schemeClr val="tx1"/>
            </a:solidFill>
            <a:miter lim="800000"/>
            <a:headEnd/>
            <a:tailEnd/>
          </a:ln>
        </p:spPr>
        <p:txBody>
          <a:bodyPr wrap="none" anchor="ctr"/>
          <a:lstStyle/>
          <a:p>
            <a:pPr algn="ctr"/>
            <a:r>
              <a:rPr lang="en-US">
                <a:solidFill>
                  <a:srgbClr val="FFFFFF"/>
                </a:solidFill>
                <a:latin typeface="Verdana" pitchFamily="34" charset="0"/>
              </a:rPr>
              <a:t>64B Cache Line</a:t>
            </a:r>
          </a:p>
        </p:txBody>
      </p:sp>
      <p:sp>
        <p:nvSpPr>
          <p:cNvPr id="239667" name="Rectangle 51"/>
          <p:cNvSpPr>
            <a:spLocks noChangeArrowheads="1"/>
          </p:cNvSpPr>
          <p:nvPr/>
        </p:nvSpPr>
        <p:spPr bwMode="auto">
          <a:xfrm>
            <a:off x="1995487" y="5233987"/>
            <a:ext cx="4302125" cy="609600"/>
          </a:xfrm>
          <a:prstGeom prst="rect">
            <a:avLst/>
          </a:prstGeom>
          <a:solidFill>
            <a:schemeClr val="bg1"/>
          </a:solidFill>
          <a:ln w="50800" algn="ctr">
            <a:solidFill>
              <a:schemeClr val="tx1"/>
            </a:solidFill>
            <a:miter lim="800000"/>
            <a:headEnd/>
            <a:tailEnd/>
          </a:ln>
        </p:spPr>
        <p:txBody>
          <a:bodyPr wrap="none" anchor="ctr"/>
          <a:lstStyle/>
          <a:p>
            <a:pPr algn="ctr"/>
            <a:r>
              <a:rPr lang="en-US" sz="1600" dirty="0">
                <a:solidFill>
                  <a:srgbClr val="000000"/>
                </a:solidFill>
                <a:latin typeface="Verdana" pitchFamily="34" charset="0"/>
              </a:rPr>
              <a:t>Dual Core has shared </a:t>
            </a:r>
            <a:r>
              <a:rPr lang="en-US" sz="1600" dirty="0" smtClean="0">
                <a:solidFill>
                  <a:srgbClr val="000000"/>
                </a:solidFill>
                <a:latin typeface="Verdana" pitchFamily="34" charset="0"/>
              </a:rPr>
              <a:t>cache, Quad </a:t>
            </a:r>
            <a:r>
              <a:rPr lang="en-US" sz="1600" dirty="0">
                <a:solidFill>
                  <a:srgbClr val="000000"/>
                </a:solidFill>
                <a:latin typeface="Verdana" pitchFamily="34" charset="0"/>
              </a:rPr>
              <a:t>core </a:t>
            </a:r>
            <a:endParaRPr lang="en-US" sz="1600" dirty="0" smtClean="0">
              <a:solidFill>
                <a:srgbClr val="000000"/>
              </a:solidFill>
              <a:latin typeface="Verdana" pitchFamily="34" charset="0"/>
            </a:endParaRPr>
          </a:p>
          <a:p>
            <a:pPr algn="ctr"/>
            <a:r>
              <a:rPr lang="en-US" sz="1600" dirty="0" smtClean="0">
                <a:solidFill>
                  <a:srgbClr val="000000"/>
                </a:solidFill>
                <a:latin typeface="Verdana" pitchFamily="34" charset="0"/>
              </a:rPr>
              <a:t>has both shared And </a:t>
            </a:r>
            <a:r>
              <a:rPr lang="en-US" sz="1600" dirty="0">
                <a:solidFill>
                  <a:srgbClr val="000000"/>
                </a:solidFill>
                <a:latin typeface="Verdana" pitchFamily="34" charset="0"/>
              </a:rPr>
              <a:t>separated cache</a:t>
            </a:r>
          </a:p>
        </p:txBody>
      </p:sp>
      <p:sp>
        <p:nvSpPr>
          <p:cNvPr id="239795" name="Line 179"/>
          <p:cNvSpPr>
            <a:spLocks noChangeShapeType="1"/>
          </p:cNvSpPr>
          <p:nvPr/>
        </p:nvSpPr>
        <p:spPr bwMode="auto">
          <a:xfrm flipV="1">
            <a:off x="6059487" y="3481387"/>
            <a:ext cx="812800" cy="1638299"/>
          </a:xfrm>
          <a:prstGeom prst="line">
            <a:avLst/>
          </a:prstGeom>
          <a:noFill/>
          <a:ln w="28575">
            <a:solidFill>
              <a:schemeClr val="bg2"/>
            </a:solidFill>
            <a:round/>
            <a:headEnd/>
            <a:tailEnd type="triangle" w="med" len="med"/>
          </a:ln>
        </p:spPr>
        <p:txBody>
          <a:bodyPr/>
          <a:lstStyle/>
          <a:p>
            <a:endParaRPr lang="en-CA"/>
          </a:p>
        </p:txBody>
      </p:sp>
      <p:sp>
        <p:nvSpPr>
          <p:cNvPr id="44086" name="Rectangle 180"/>
          <p:cNvSpPr>
            <a:spLocks noChangeArrowheads="1"/>
          </p:cNvSpPr>
          <p:nvPr/>
        </p:nvSpPr>
        <p:spPr bwMode="auto">
          <a:xfrm>
            <a:off x="685800" y="685800"/>
            <a:ext cx="4860925" cy="274638"/>
          </a:xfrm>
          <a:prstGeom prst="rect">
            <a:avLst/>
          </a:prstGeom>
          <a:noFill/>
          <a:ln w="9525" algn="ctr">
            <a:noFill/>
            <a:miter lim="800000"/>
            <a:headEnd/>
            <a:tailEnd/>
          </a:ln>
        </p:spPr>
        <p:txBody>
          <a:bodyPr wrap="none">
            <a:spAutoFit/>
          </a:bodyPr>
          <a:lstStyle/>
          <a:p>
            <a:r>
              <a:rPr lang="en-US" altLang="zh-CN" sz="1200" b="1" dirty="0">
                <a:solidFill>
                  <a:srgbClr val="000000"/>
                </a:solidFill>
                <a:latin typeface="Verdana" pitchFamily="34" charset="0"/>
                <a:ea typeface="宋体" pitchFamily="2" charset="-122"/>
              </a:rPr>
              <a:t>Intel® Core™ </a:t>
            </a:r>
            <a:r>
              <a:rPr lang="en-US" altLang="zh-CN" sz="1200" b="1" dirty="0" err="1">
                <a:solidFill>
                  <a:srgbClr val="000000"/>
                </a:solidFill>
                <a:latin typeface="Verdana" pitchFamily="34" charset="0"/>
                <a:ea typeface="宋体" pitchFamily="2" charset="-122"/>
              </a:rPr>
              <a:t>Microarchitecture</a:t>
            </a:r>
            <a:r>
              <a:rPr lang="en-US" altLang="zh-CN" sz="1200" b="1" dirty="0">
                <a:solidFill>
                  <a:srgbClr val="000000"/>
                </a:solidFill>
                <a:latin typeface="Verdana" pitchFamily="34" charset="0"/>
                <a:ea typeface="宋体" pitchFamily="2" charset="-122"/>
              </a:rPr>
              <a:t> – Memory Sub-system</a:t>
            </a:r>
          </a:p>
        </p:txBody>
      </p:sp>
      <p:sp>
        <p:nvSpPr>
          <p:cNvPr id="239797" name="Line 181"/>
          <p:cNvSpPr>
            <a:spLocks noChangeShapeType="1"/>
          </p:cNvSpPr>
          <p:nvPr/>
        </p:nvSpPr>
        <p:spPr bwMode="auto">
          <a:xfrm flipH="1" flipV="1">
            <a:off x="2376486" y="3328987"/>
            <a:ext cx="1169986" cy="1890712"/>
          </a:xfrm>
          <a:prstGeom prst="line">
            <a:avLst/>
          </a:prstGeom>
          <a:noFill/>
          <a:ln w="28575">
            <a:solidFill>
              <a:schemeClr val="bg2"/>
            </a:solidFill>
            <a:round/>
            <a:headEnd/>
            <a:tailEnd type="triangle" w="med" len="med"/>
          </a:ln>
        </p:spPr>
        <p:txBody>
          <a:bodyPr/>
          <a:lstStyle/>
          <a:p>
            <a:endParaRPr lang="en-CA"/>
          </a:p>
        </p:txBody>
      </p:sp>
      <p:sp>
        <p:nvSpPr>
          <p:cNvPr id="239798" name="Line 182"/>
          <p:cNvSpPr>
            <a:spLocks noChangeShapeType="1"/>
          </p:cNvSpPr>
          <p:nvPr/>
        </p:nvSpPr>
        <p:spPr bwMode="auto">
          <a:xfrm flipV="1">
            <a:off x="6034087" y="3436936"/>
            <a:ext cx="242888" cy="1797050"/>
          </a:xfrm>
          <a:prstGeom prst="line">
            <a:avLst/>
          </a:prstGeom>
          <a:noFill/>
          <a:ln w="28575">
            <a:solidFill>
              <a:schemeClr val="bg2"/>
            </a:solidFill>
            <a:round/>
            <a:headEnd/>
            <a:tailEnd type="triangle" w="med" len="med"/>
          </a:ln>
        </p:spPr>
        <p:txBody>
          <a:bodyPr/>
          <a:lstStyle/>
          <a:p>
            <a:endParaRPr lang="en-CA"/>
          </a:p>
        </p:txBody>
      </p:sp>
      <p:sp>
        <p:nvSpPr>
          <p:cNvPr id="19" name="Slide Number Placeholder 18"/>
          <p:cNvSpPr>
            <a:spLocks noGrp="1"/>
          </p:cNvSpPr>
          <p:nvPr>
            <p:ph type="sldNum" sz="quarter" idx="12"/>
          </p:nvPr>
        </p:nvSpPr>
        <p:spPr/>
        <p:txBody>
          <a:bodyPr/>
          <a:lstStyle/>
          <a:p>
            <a:pPr>
              <a:defRPr/>
            </a:pPr>
            <a:fld id="{57B3B07F-9649-41DB-92B7-83A6D3E9E2D9}" type="slidenum">
              <a:rPr lang="en-CA" smtClean="0"/>
              <a:pPr>
                <a:defRPr/>
              </a:pPr>
              <a:t>10</a:t>
            </a:fld>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7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79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39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979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39798"/>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3966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396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62" grpId="0" animBg="1"/>
      <p:bldP spid="239663" grpId="0" animBg="1"/>
      <p:bldP spid="239667" grpId="0" animBg="1"/>
      <p:bldP spid="239795" grpId="0" animBg="1"/>
      <p:bldP spid="239797" grpId="0" animBg="1"/>
      <p:bldP spid="239797" grpId="1" animBg="1"/>
      <p:bldP spid="239798" grpId="0" animBg="1"/>
      <p:bldP spid="23979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153400" cy="422275"/>
          </a:xfrm>
        </p:spPr>
        <p:txBody>
          <a:bodyPr/>
          <a:lstStyle/>
          <a:p>
            <a:r>
              <a:rPr lang="en-GB" dirty="0" smtClean="0"/>
              <a:t>Intel Core i7 Block Diagram</a:t>
            </a:r>
          </a:p>
        </p:txBody>
      </p:sp>
      <p:pic>
        <p:nvPicPr>
          <p:cNvPr id="5" name="Picture 5"/>
          <p:cNvPicPr>
            <a:picLocks noChangeAspect="1" noChangeArrowheads="1"/>
          </p:cNvPicPr>
          <p:nvPr/>
        </p:nvPicPr>
        <p:blipFill>
          <a:blip r:embed="rId3" cstate="print"/>
          <a:srcRect/>
          <a:stretch>
            <a:fillRect/>
          </a:stretch>
        </p:blipFill>
        <p:spPr bwMode="auto">
          <a:xfrm>
            <a:off x="152401" y="685801"/>
            <a:ext cx="4419599" cy="3809999"/>
          </a:xfrm>
          <a:prstGeom prst="rect">
            <a:avLst/>
          </a:prstGeom>
          <a:noFill/>
          <a:ln w="9525">
            <a:noFill/>
            <a:miter lim="800000"/>
            <a:headEnd/>
            <a:tailEnd/>
          </a:ln>
        </p:spPr>
      </p:pic>
      <p:sp>
        <p:nvSpPr>
          <p:cNvPr id="6" name="Rectangle 3"/>
          <p:cNvSpPr txBox="1">
            <a:spLocks noChangeArrowheads="1"/>
          </p:cNvSpPr>
          <p:nvPr/>
        </p:nvSpPr>
        <p:spPr bwMode="auto">
          <a:xfrm>
            <a:off x="4876800" y="685800"/>
            <a:ext cx="4267200" cy="3267561"/>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marL="287338" marR="0" lvl="0" indent="-287338" algn="l" defTabSz="914400" rtl="0" eaLnBrk="0" fontAlgn="base" latinLnBrk="0" hangingPunct="0">
              <a:lnSpc>
                <a:spcPct val="90000"/>
              </a:lnSpc>
              <a:spcBef>
                <a:spcPct val="65000"/>
              </a:spcBef>
              <a:spcAft>
                <a:spcPct val="0"/>
              </a:spcAft>
              <a:buClr>
                <a:schemeClr val="accent1"/>
              </a:buClr>
              <a:buSzPct val="75000"/>
              <a:buFont typeface="Wingdings" pitchFamily="2" charset="2"/>
              <a:buChar char="q"/>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November 2008</a:t>
            </a:r>
          </a:p>
          <a:p>
            <a:pPr marL="287338" marR="0" lvl="0" indent="-287338" algn="l" defTabSz="914400" rtl="0" eaLnBrk="0" fontAlgn="base" latinLnBrk="0" hangingPunct="0">
              <a:lnSpc>
                <a:spcPct val="90000"/>
              </a:lnSpc>
              <a:spcBef>
                <a:spcPct val="65000"/>
              </a:spcBef>
              <a:spcAft>
                <a:spcPct val="0"/>
              </a:spcAft>
              <a:buClr>
                <a:schemeClr val="accent1"/>
              </a:buClr>
              <a:buSzPct val="75000"/>
              <a:buFont typeface="Wingdings" pitchFamily="2" charset="2"/>
              <a:buChar char="q"/>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Four x86 </a:t>
            </a:r>
            <a:r>
              <a:rPr kumimoji="0" lang="en-GB" sz="2000" b="1" i="0" u="none" strike="noStrike" kern="0" cap="none" spc="0" normalizeH="0" baseline="0" noProof="0" dirty="0" smtClean="0">
                <a:ln>
                  <a:noFill/>
                </a:ln>
                <a:solidFill>
                  <a:schemeClr val="tx1"/>
                </a:solidFill>
                <a:effectLst/>
                <a:uLnTx/>
                <a:uFillTx/>
                <a:latin typeface="+mn-lt"/>
                <a:ea typeface="+mn-ea"/>
                <a:cs typeface="+mn-cs"/>
              </a:rPr>
              <a:t>SMT</a:t>
            </a:r>
            <a:r>
              <a:rPr kumimoji="0" lang="en-GB" sz="2000" b="0" i="0" u="none" strike="noStrike" kern="0" cap="none" spc="0" normalizeH="0" baseline="0" noProof="0" dirty="0" smtClean="0">
                <a:ln>
                  <a:noFill/>
                </a:ln>
                <a:solidFill>
                  <a:schemeClr val="tx1"/>
                </a:solidFill>
                <a:effectLst/>
                <a:uLnTx/>
                <a:uFillTx/>
                <a:latin typeface="+mn-lt"/>
                <a:ea typeface="+mn-ea"/>
                <a:cs typeface="+mn-cs"/>
              </a:rPr>
              <a:t> processors</a:t>
            </a:r>
          </a:p>
          <a:p>
            <a:pPr marL="287338" marR="0" lvl="0" indent="-287338" algn="l" defTabSz="914400" rtl="0" eaLnBrk="0" fontAlgn="base" latinLnBrk="0" hangingPunct="0">
              <a:lnSpc>
                <a:spcPct val="90000"/>
              </a:lnSpc>
              <a:spcBef>
                <a:spcPct val="65000"/>
              </a:spcBef>
              <a:spcAft>
                <a:spcPct val="0"/>
              </a:spcAft>
              <a:buClr>
                <a:schemeClr val="accent1"/>
              </a:buClr>
              <a:buSzPct val="75000"/>
              <a:buFont typeface="Wingdings" pitchFamily="2" charset="2"/>
              <a:buChar char="q"/>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Dedicated L2, shared L3 cache</a:t>
            </a:r>
          </a:p>
          <a:p>
            <a:pPr marL="287338" marR="0" lvl="0" indent="-287338" algn="l" defTabSz="914400" rtl="0" eaLnBrk="0" fontAlgn="base" latinLnBrk="0" hangingPunct="0">
              <a:lnSpc>
                <a:spcPct val="90000"/>
              </a:lnSpc>
              <a:spcBef>
                <a:spcPct val="65000"/>
              </a:spcBef>
              <a:spcAft>
                <a:spcPct val="0"/>
              </a:spcAft>
              <a:buClr>
                <a:schemeClr val="accent1"/>
              </a:buClr>
              <a:buSzPct val="75000"/>
              <a:buFont typeface="Wingdings" pitchFamily="2" charset="2"/>
              <a:buChar char="q"/>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Speculative pre-fetch for caches</a:t>
            </a:r>
          </a:p>
          <a:p>
            <a:pPr marL="287338" marR="0" lvl="0" indent="-287338" algn="l" defTabSz="914400" rtl="0" eaLnBrk="0" fontAlgn="base" latinLnBrk="0" hangingPunct="0">
              <a:lnSpc>
                <a:spcPct val="90000"/>
              </a:lnSpc>
              <a:spcBef>
                <a:spcPct val="65000"/>
              </a:spcBef>
              <a:spcAft>
                <a:spcPct val="0"/>
              </a:spcAft>
              <a:buClr>
                <a:schemeClr val="accent1"/>
              </a:buClr>
              <a:buSzPct val="75000"/>
              <a:buFont typeface="Wingdings" pitchFamily="2" charset="2"/>
              <a:buChar char="q"/>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On chip DDR3 memory controller</a:t>
            </a:r>
          </a:p>
          <a:p>
            <a:pPr marL="741363" marR="0" lvl="1" indent="-246063" algn="l" defTabSz="914400" rtl="0" eaLnBrk="0" fontAlgn="base" latinLnBrk="0" hangingPunct="0">
              <a:lnSpc>
                <a:spcPct val="85000"/>
              </a:lnSpc>
              <a:spcBef>
                <a:spcPct val="40000"/>
              </a:spcBef>
              <a:spcAft>
                <a:spcPct val="0"/>
              </a:spcAft>
              <a:buClr>
                <a:schemeClr val="accent1"/>
              </a:buClr>
              <a:buSzPct val="75000"/>
              <a:buFont typeface="Monotype Sorts" pitchFamily="2" charset="2"/>
              <a:buChar char="l"/>
              <a:tabLst/>
              <a:defRPr/>
            </a:pPr>
            <a:r>
              <a:rPr kumimoji="0" lang="en-GB" sz="2000" b="0" i="0" u="none" strike="noStrike" kern="0" cap="none" spc="0" normalizeH="0" baseline="0" noProof="0" dirty="0" smtClean="0">
                <a:ln>
                  <a:noFill/>
                </a:ln>
                <a:solidFill>
                  <a:schemeClr val="tx1"/>
                </a:solidFill>
                <a:effectLst/>
                <a:uLnTx/>
                <a:uFillTx/>
                <a:latin typeface="+mn-lt"/>
              </a:rPr>
              <a:t>Three 8 byte channels (192 bits) giving 32GB/s</a:t>
            </a:r>
          </a:p>
          <a:p>
            <a:pPr marL="741363" marR="0" lvl="1" indent="-246063" algn="l" defTabSz="914400" rtl="0" eaLnBrk="0" fontAlgn="base" latinLnBrk="0" hangingPunct="0">
              <a:lnSpc>
                <a:spcPct val="85000"/>
              </a:lnSpc>
              <a:spcBef>
                <a:spcPct val="40000"/>
              </a:spcBef>
              <a:spcAft>
                <a:spcPct val="0"/>
              </a:spcAft>
              <a:buClr>
                <a:schemeClr val="accent1"/>
              </a:buClr>
              <a:buSzPct val="75000"/>
              <a:buFont typeface="Monotype Sorts" pitchFamily="2" charset="2"/>
              <a:buChar char="l"/>
              <a:tabLst/>
              <a:defRPr/>
            </a:pPr>
            <a:r>
              <a:rPr kumimoji="0" lang="en-GB" sz="2000" b="0" i="0" u="none" strike="noStrike" kern="0" cap="none" spc="0" normalizeH="0" baseline="0" noProof="0" dirty="0" smtClean="0">
                <a:ln>
                  <a:noFill/>
                </a:ln>
                <a:solidFill>
                  <a:schemeClr val="tx1"/>
                </a:solidFill>
                <a:effectLst/>
                <a:uLnTx/>
                <a:uFillTx/>
                <a:latin typeface="+mn-lt"/>
              </a:rPr>
              <a:t>No front side bus</a:t>
            </a:r>
          </a:p>
        </p:txBody>
      </p:sp>
      <p:sp>
        <p:nvSpPr>
          <p:cNvPr id="7" name="Rectangle 3"/>
          <p:cNvSpPr txBox="1">
            <a:spLocks noChangeArrowheads="1"/>
          </p:cNvSpPr>
          <p:nvPr/>
        </p:nvSpPr>
        <p:spPr bwMode="auto">
          <a:xfrm>
            <a:off x="685800" y="4826162"/>
            <a:ext cx="6934200" cy="2031838"/>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marL="287338" marR="0" lvl="0" indent="-287338" algn="l" defTabSz="914400" rtl="0" eaLnBrk="0" fontAlgn="base" latinLnBrk="0" hangingPunct="0">
              <a:lnSpc>
                <a:spcPct val="90000"/>
              </a:lnSpc>
              <a:spcBef>
                <a:spcPct val="65000"/>
              </a:spcBef>
              <a:spcAft>
                <a:spcPct val="0"/>
              </a:spcAft>
              <a:buClr>
                <a:schemeClr val="accent1"/>
              </a:buClr>
              <a:buSzPct val="75000"/>
              <a:buFont typeface="Wingdings" pitchFamily="2" charset="2"/>
              <a:buChar char="q"/>
              <a:tabLst/>
              <a:defRPr/>
            </a:pPr>
            <a:r>
              <a:rPr kumimoji="0" lang="en-GB" b="0" i="0" u="none" strike="noStrike" kern="0" cap="none" spc="0" normalizeH="0" baseline="0" noProof="0" dirty="0" err="1" smtClean="0">
                <a:ln>
                  <a:noFill/>
                </a:ln>
                <a:solidFill>
                  <a:schemeClr val="tx1"/>
                </a:solidFill>
                <a:effectLst/>
                <a:uLnTx/>
                <a:uFillTx/>
                <a:latin typeface="+mn-lt"/>
                <a:ea typeface="+mn-ea"/>
                <a:cs typeface="+mn-cs"/>
              </a:rPr>
              <a:t>QuickPath</a:t>
            </a:r>
            <a:r>
              <a:rPr kumimoji="0" lang="en-GB" b="0" i="0" u="none" strike="noStrike" kern="0" cap="none" spc="0" normalizeH="0" baseline="0" noProof="0" dirty="0" smtClean="0">
                <a:ln>
                  <a:noFill/>
                </a:ln>
                <a:solidFill>
                  <a:schemeClr val="tx1"/>
                </a:solidFill>
                <a:effectLst/>
                <a:uLnTx/>
                <a:uFillTx/>
                <a:latin typeface="+mn-lt"/>
                <a:ea typeface="+mn-ea"/>
                <a:cs typeface="+mn-cs"/>
              </a:rPr>
              <a:t> Interconnection</a:t>
            </a:r>
          </a:p>
          <a:p>
            <a:pPr marL="741363" marR="0" lvl="1" indent="-246063" algn="l" defTabSz="914400" rtl="0" eaLnBrk="0" fontAlgn="base" latinLnBrk="0" hangingPunct="0">
              <a:lnSpc>
                <a:spcPct val="85000"/>
              </a:lnSpc>
              <a:spcBef>
                <a:spcPct val="40000"/>
              </a:spcBef>
              <a:spcAft>
                <a:spcPct val="0"/>
              </a:spcAft>
              <a:buClr>
                <a:schemeClr val="accent1"/>
              </a:buClr>
              <a:buSzPct val="75000"/>
              <a:buFont typeface="Monotype Sorts" pitchFamily="2" charset="2"/>
              <a:buChar char="l"/>
              <a:tabLst/>
              <a:defRPr/>
            </a:pPr>
            <a:r>
              <a:rPr kumimoji="0" lang="en-GB" b="0" i="0" u="none" strike="noStrike" kern="0" cap="none" spc="0" normalizeH="0" baseline="0" noProof="0" dirty="0" smtClean="0">
                <a:ln>
                  <a:noFill/>
                </a:ln>
                <a:solidFill>
                  <a:schemeClr val="tx1"/>
                </a:solidFill>
                <a:effectLst/>
                <a:uLnTx/>
                <a:uFillTx/>
                <a:latin typeface="+mn-lt"/>
              </a:rPr>
              <a:t>Cache coherent point-to-point link</a:t>
            </a:r>
          </a:p>
          <a:p>
            <a:pPr marL="741363" marR="0" lvl="1" indent="-246063" algn="l" defTabSz="914400" rtl="0" eaLnBrk="0" fontAlgn="base" latinLnBrk="0" hangingPunct="0">
              <a:lnSpc>
                <a:spcPct val="85000"/>
              </a:lnSpc>
              <a:spcBef>
                <a:spcPct val="40000"/>
              </a:spcBef>
              <a:spcAft>
                <a:spcPct val="0"/>
              </a:spcAft>
              <a:buClr>
                <a:schemeClr val="accent1"/>
              </a:buClr>
              <a:buSzPct val="75000"/>
              <a:buFont typeface="Monotype Sorts" pitchFamily="2" charset="2"/>
              <a:buChar char="l"/>
              <a:tabLst/>
              <a:defRPr/>
            </a:pPr>
            <a:r>
              <a:rPr kumimoji="0" lang="en-GB" b="0" i="0" u="none" strike="noStrike" kern="0" cap="none" spc="0" normalizeH="0" baseline="0" noProof="0" dirty="0" smtClean="0">
                <a:ln>
                  <a:noFill/>
                </a:ln>
                <a:solidFill>
                  <a:schemeClr val="tx1"/>
                </a:solidFill>
                <a:effectLst/>
                <a:uLnTx/>
                <a:uFillTx/>
                <a:latin typeface="+mn-lt"/>
              </a:rPr>
              <a:t>High speed communications between processor chips</a:t>
            </a:r>
          </a:p>
          <a:p>
            <a:pPr marL="741363" marR="0" lvl="1" indent="-246063" algn="l" defTabSz="914400" rtl="0" eaLnBrk="0" fontAlgn="base" latinLnBrk="0" hangingPunct="0">
              <a:lnSpc>
                <a:spcPct val="85000"/>
              </a:lnSpc>
              <a:spcBef>
                <a:spcPct val="40000"/>
              </a:spcBef>
              <a:spcAft>
                <a:spcPct val="0"/>
              </a:spcAft>
              <a:buClr>
                <a:schemeClr val="accent1"/>
              </a:buClr>
              <a:buSzPct val="75000"/>
              <a:buFont typeface="Monotype Sorts" pitchFamily="2" charset="2"/>
              <a:buChar char="l"/>
              <a:tabLst/>
              <a:defRPr/>
            </a:pPr>
            <a:r>
              <a:rPr kumimoji="0" lang="en-GB" b="0" i="0" u="none" strike="noStrike" kern="0" cap="none" spc="0" normalizeH="0" baseline="0" noProof="0" dirty="0" smtClean="0">
                <a:ln>
                  <a:noFill/>
                </a:ln>
                <a:solidFill>
                  <a:schemeClr val="tx1"/>
                </a:solidFill>
                <a:effectLst/>
                <a:uLnTx/>
                <a:uFillTx/>
                <a:latin typeface="+mn-lt"/>
              </a:rPr>
              <a:t>6.4G transfers per second, 16 bits per transfer</a:t>
            </a:r>
          </a:p>
          <a:p>
            <a:pPr marL="741363" marR="0" lvl="1" indent="-246063" algn="l" defTabSz="914400" rtl="0" eaLnBrk="0" fontAlgn="base" latinLnBrk="0" hangingPunct="0">
              <a:lnSpc>
                <a:spcPct val="85000"/>
              </a:lnSpc>
              <a:spcBef>
                <a:spcPct val="40000"/>
              </a:spcBef>
              <a:spcAft>
                <a:spcPct val="0"/>
              </a:spcAft>
              <a:buClr>
                <a:schemeClr val="accent1"/>
              </a:buClr>
              <a:buSzPct val="75000"/>
              <a:buFont typeface="Monotype Sorts" pitchFamily="2" charset="2"/>
              <a:buChar char="l"/>
              <a:tabLst/>
              <a:defRPr/>
            </a:pPr>
            <a:r>
              <a:rPr kumimoji="0" lang="en-GB" b="0" i="0" u="none" strike="noStrike" kern="0" cap="none" spc="0" normalizeH="0" baseline="0" noProof="0" dirty="0" smtClean="0">
                <a:ln>
                  <a:noFill/>
                </a:ln>
                <a:solidFill>
                  <a:schemeClr val="tx1"/>
                </a:solidFill>
                <a:effectLst/>
                <a:uLnTx/>
                <a:uFillTx/>
                <a:latin typeface="+mn-lt"/>
              </a:rPr>
              <a:t>Dedicated bi-directional pairs</a:t>
            </a:r>
          </a:p>
          <a:p>
            <a:pPr marL="741363" marR="0" lvl="1" indent="-246063" algn="l" defTabSz="914400" rtl="0" eaLnBrk="0" fontAlgn="base" latinLnBrk="0" hangingPunct="0">
              <a:lnSpc>
                <a:spcPct val="85000"/>
              </a:lnSpc>
              <a:spcBef>
                <a:spcPct val="40000"/>
              </a:spcBef>
              <a:spcAft>
                <a:spcPct val="0"/>
              </a:spcAft>
              <a:buClr>
                <a:schemeClr val="accent1"/>
              </a:buClr>
              <a:buSzPct val="75000"/>
              <a:buFont typeface="Monotype Sorts" pitchFamily="2" charset="2"/>
              <a:buChar char="l"/>
              <a:tabLst/>
              <a:defRPr/>
            </a:pPr>
            <a:r>
              <a:rPr kumimoji="0" lang="en-GB" b="0" i="0" u="none" strike="noStrike" kern="0" cap="none" spc="0" normalizeH="0" baseline="0" noProof="0" dirty="0" smtClean="0">
                <a:ln>
                  <a:noFill/>
                </a:ln>
                <a:solidFill>
                  <a:schemeClr val="tx1"/>
                </a:solidFill>
                <a:effectLst/>
                <a:uLnTx/>
                <a:uFillTx/>
                <a:latin typeface="+mn-lt"/>
              </a:rPr>
              <a:t>Total bandwidth 25.6GB/s</a:t>
            </a:r>
          </a:p>
        </p:txBody>
      </p:sp>
      <p:sp>
        <p:nvSpPr>
          <p:cNvPr id="8" name="Slide Number Placeholder 7"/>
          <p:cNvSpPr>
            <a:spLocks noGrp="1"/>
          </p:cNvSpPr>
          <p:nvPr>
            <p:ph type="sldNum" sz="quarter" idx="12"/>
          </p:nvPr>
        </p:nvSpPr>
        <p:spPr/>
        <p:txBody>
          <a:bodyPr/>
          <a:lstStyle/>
          <a:p>
            <a:pPr>
              <a:defRPr/>
            </a:pPr>
            <a:fld id="{9B3F316D-389F-4488-B560-5E2DB5DE07B1}" type="slidenum">
              <a:rPr lang="en-CA" smtClean="0"/>
              <a:pPr>
                <a:defRPr/>
              </a:pPr>
              <a:t>11</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Grp="1" noChangeArrowheads="1"/>
          </p:cNvSpPr>
          <p:nvPr>
            <p:ph type="title"/>
          </p:nvPr>
        </p:nvSpPr>
        <p:spPr>
          <a:xfrm>
            <a:off x="152400" y="0"/>
            <a:ext cx="8153400" cy="422275"/>
          </a:xfrm>
        </p:spPr>
        <p:txBody>
          <a:bodyPr/>
          <a:lstStyle/>
          <a:p>
            <a:r>
              <a:rPr lang="en-US" dirty="0"/>
              <a:t>Simultaneous Multithreading (SMT)</a:t>
            </a:r>
          </a:p>
        </p:txBody>
      </p:sp>
      <p:sp>
        <p:nvSpPr>
          <p:cNvPr id="1916931" name="Rectangle 3"/>
          <p:cNvSpPr>
            <a:spLocks noGrp="1" noChangeArrowheads="1"/>
          </p:cNvSpPr>
          <p:nvPr>
            <p:ph type="body" idx="1"/>
          </p:nvPr>
        </p:nvSpPr>
        <p:spPr>
          <a:xfrm>
            <a:off x="304800" y="685800"/>
            <a:ext cx="8382000" cy="5483552"/>
          </a:xfrm>
        </p:spPr>
        <p:txBody>
          <a:bodyPr/>
          <a:lstStyle/>
          <a:p>
            <a:pPr>
              <a:lnSpc>
                <a:spcPct val="100000"/>
              </a:lnSpc>
              <a:spcBef>
                <a:spcPts val="600"/>
              </a:spcBef>
            </a:pPr>
            <a:r>
              <a:rPr lang="en-US" dirty="0"/>
              <a:t>A variation on multithreading that uses the resources of a multiple-issue, dynamically scheduled processor (superscalar) to exploit both program ILP and </a:t>
            </a:r>
            <a:r>
              <a:rPr lang="en-US" dirty="0">
                <a:solidFill>
                  <a:schemeClr val="accent1"/>
                </a:solidFill>
              </a:rPr>
              <a:t>thread-level parallelism</a:t>
            </a:r>
            <a:r>
              <a:rPr lang="en-US" dirty="0"/>
              <a:t> (TLP)</a:t>
            </a:r>
          </a:p>
          <a:p>
            <a:pPr lvl="1">
              <a:lnSpc>
                <a:spcPct val="100000"/>
              </a:lnSpc>
              <a:spcBef>
                <a:spcPts val="600"/>
              </a:spcBef>
            </a:pPr>
            <a:r>
              <a:rPr lang="en-US" dirty="0"/>
              <a:t>Most SS processors have more machine level parallelism than most programs can effectively use (i.e., than have ILP)</a:t>
            </a:r>
          </a:p>
          <a:p>
            <a:pPr lvl="1">
              <a:lnSpc>
                <a:spcPct val="100000"/>
              </a:lnSpc>
              <a:spcBef>
                <a:spcPts val="600"/>
              </a:spcBef>
            </a:pPr>
            <a:r>
              <a:rPr lang="en-US" dirty="0"/>
              <a:t>With </a:t>
            </a:r>
            <a:r>
              <a:rPr lang="en-US" b="1" dirty="0"/>
              <a:t>register renaming </a:t>
            </a:r>
            <a:r>
              <a:rPr lang="en-US" dirty="0"/>
              <a:t>and </a:t>
            </a:r>
            <a:r>
              <a:rPr lang="en-US" b="1" dirty="0"/>
              <a:t>dynamic scheduling</a:t>
            </a:r>
            <a:r>
              <a:rPr lang="en-US" dirty="0"/>
              <a:t>, multiple instructions from independent threads can be issued without regard to dependencies among them</a:t>
            </a:r>
          </a:p>
          <a:p>
            <a:pPr lvl="2">
              <a:lnSpc>
                <a:spcPct val="100000"/>
              </a:lnSpc>
              <a:spcBef>
                <a:spcPts val="600"/>
              </a:spcBef>
            </a:pPr>
            <a:r>
              <a:rPr lang="en-US" dirty="0"/>
              <a:t>Need separate rename tables </a:t>
            </a:r>
            <a:r>
              <a:rPr lang="en-US" dirty="0" smtClean="0"/>
              <a:t>for </a:t>
            </a:r>
            <a:r>
              <a:rPr lang="en-US" dirty="0"/>
              <a:t>each </a:t>
            </a:r>
            <a:r>
              <a:rPr lang="en-US" dirty="0" smtClean="0"/>
              <a:t>thread or need to be able to indicate which thread the entry belongs to</a:t>
            </a:r>
            <a:endParaRPr lang="en-US" dirty="0"/>
          </a:p>
          <a:p>
            <a:pPr lvl="2">
              <a:lnSpc>
                <a:spcPct val="100000"/>
              </a:lnSpc>
              <a:spcBef>
                <a:spcPts val="600"/>
              </a:spcBef>
            </a:pPr>
            <a:r>
              <a:rPr lang="en-US" dirty="0"/>
              <a:t>Need the capability to commit from multiple </a:t>
            </a:r>
            <a:r>
              <a:rPr lang="en-US" dirty="0" smtClean="0"/>
              <a:t>threads </a:t>
            </a:r>
            <a:r>
              <a:rPr lang="en-US" dirty="0"/>
              <a:t>in one </a:t>
            </a:r>
            <a:r>
              <a:rPr lang="en-US" dirty="0" smtClean="0"/>
              <a:t>cycle</a:t>
            </a:r>
            <a:endParaRPr lang="en-US" dirty="0"/>
          </a:p>
          <a:p>
            <a:pPr>
              <a:lnSpc>
                <a:spcPct val="100000"/>
              </a:lnSpc>
              <a:spcBef>
                <a:spcPts val="600"/>
              </a:spcBef>
            </a:pPr>
            <a:endParaRPr lang="en-US" dirty="0" smtClean="0"/>
          </a:p>
          <a:p>
            <a:pPr>
              <a:lnSpc>
                <a:spcPct val="100000"/>
              </a:lnSpc>
              <a:spcBef>
                <a:spcPts val="600"/>
              </a:spcBef>
            </a:pPr>
            <a:r>
              <a:rPr lang="en-US" dirty="0" smtClean="0"/>
              <a:t>Intel’s </a:t>
            </a:r>
            <a:r>
              <a:rPr lang="en-US" dirty="0"/>
              <a:t>Pentium 4 SMT </a:t>
            </a:r>
            <a:r>
              <a:rPr lang="en-US" dirty="0" smtClean="0"/>
              <a:t>is called </a:t>
            </a:r>
            <a:r>
              <a:rPr lang="en-US" b="1" dirty="0" err="1">
                <a:solidFill>
                  <a:schemeClr val="accent1"/>
                </a:solidFill>
              </a:rPr>
              <a:t>hyperthreading</a:t>
            </a:r>
            <a:endParaRPr lang="en-US" b="1" dirty="0">
              <a:solidFill>
                <a:schemeClr val="accent1"/>
              </a:solidFill>
            </a:endParaRPr>
          </a:p>
          <a:p>
            <a:pPr lvl="1">
              <a:lnSpc>
                <a:spcPct val="100000"/>
              </a:lnSpc>
              <a:spcBef>
                <a:spcPts val="600"/>
              </a:spcBef>
            </a:pPr>
            <a:r>
              <a:rPr lang="en-US" dirty="0"/>
              <a:t>Supports just two threads (doubles the architecture state)</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12</a:t>
            </a:fld>
            <a:endParaRPr lang="en-CA"/>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SMT</a:t>
            </a:r>
            <a:endParaRPr lang="en-CA" dirty="0"/>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13</a:t>
            </a:fld>
            <a:endParaRPr lang="en-CA"/>
          </a:p>
        </p:txBody>
      </p:sp>
      <p:pic>
        <p:nvPicPr>
          <p:cNvPr id="164866" name="Picture 2"/>
          <p:cNvPicPr>
            <a:picLocks noChangeAspect="1" noChangeArrowheads="1"/>
          </p:cNvPicPr>
          <p:nvPr/>
        </p:nvPicPr>
        <p:blipFill>
          <a:blip r:embed="rId3" cstate="print"/>
          <a:srcRect/>
          <a:stretch>
            <a:fillRect/>
          </a:stretch>
        </p:blipFill>
        <p:spPr bwMode="auto">
          <a:xfrm>
            <a:off x="304800" y="990600"/>
            <a:ext cx="8305799" cy="508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0"/>
            <a:ext cx="8153400" cy="422275"/>
          </a:xfrm>
        </p:spPr>
        <p:txBody>
          <a:bodyPr/>
          <a:lstStyle/>
          <a:p>
            <a:pPr eaLnBrk="1" hangingPunct="1"/>
            <a:r>
              <a:rPr lang="en-GB" dirty="0" smtClean="0"/>
              <a:t>Cache Coherence</a:t>
            </a:r>
          </a:p>
        </p:txBody>
      </p:sp>
      <p:sp>
        <p:nvSpPr>
          <p:cNvPr id="14339" name="Rectangle 3"/>
          <p:cNvSpPr>
            <a:spLocks noGrp="1" noChangeArrowheads="1"/>
          </p:cNvSpPr>
          <p:nvPr>
            <p:ph idx="1"/>
          </p:nvPr>
        </p:nvSpPr>
        <p:spPr>
          <a:xfrm>
            <a:off x="533400" y="914400"/>
            <a:ext cx="8153400" cy="5105400"/>
          </a:xfrm>
        </p:spPr>
        <p:txBody>
          <a:bodyPr>
            <a:noAutofit/>
          </a:bodyPr>
          <a:lstStyle/>
          <a:p>
            <a:pPr eaLnBrk="1" hangingPunct="1"/>
            <a:r>
              <a:rPr lang="en-GB" dirty="0" smtClean="0"/>
              <a:t>What is the coherence problem?</a:t>
            </a:r>
          </a:p>
          <a:p>
            <a:pPr lvl="1" eaLnBrk="1" hangingPunct="1"/>
            <a:r>
              <a:rPr lang="en-GB" sz="2200" dirty="0" smtClean="0"/>
              <a:t>Core writes to a location in its L1 cache</a:t>
            </a:r>
          </a:p>
          <a:p>
            <a:pPr lvl="1"/>
            <a:r>
              <a:rPr lang="en-GB" sz="2200" dirty="0" smtClean="0"/>
              <a:t>Other L1 caches may hold shared copies - these will be immediately out of date</a:t>
            </a:r>
          </a:p>
          <a:p>
            <a:pPr eaLnBrk="1" hangingPunct="1"/>
            <a:r>
              <a:rPr lang="en-GB" dirty="0" smtClean="0"/>
              <a:t>The core may either</a:t>
            </a:r>
          </a:p>
          <a:p>
            <a:pPr lvl="1" eaLnBrk="1" hangingPunct="1"/>
            <a:r>
              <a:rPr lang="en-GB" sz="2200" dirty="0" smtClean="0"/>
              <a:t>Write through to L2 cache and/or memory</a:t>
            </a:r>
          </a:p>
          <a:p>
            <a:pPr lvl="1" eaLnBrk="1" hangingPunct="1"/>
            <a:r>
              <a:rPr lang="en-GB" sz="2200" dirty="0" smtClean="0"/>
              <a:t>Copy back only when cache line is rejected</a:t>
            </a:r>
          </a:p>
          <a:p>
            <a:pPr eaLnBrk="1" hangingPunct="1"/>
            <a:r>
              <a:rPr lang="en-GB" sz="2200" dirty="0" smtClean="0"/>
              <a:t>In either case because each core may have its own copy, it is not sufficient just to update L2 and/or memory</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14</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422275"/>
          </a:xfrm>
        </p:spPr>
        <p:txBody>
          <a:bodyPr/>
          <a:lstStyle/>
          <a:p>
            <a:r>
              <a:rPr lang="en-US" dirty="0" smtClean="0"/>
              <a:t>Cache Coherence in </a:t>
            </a:r>
            <a:r>
              <a:rPr lang="en-US" dirty="0" err="1" smtClean="0"/>
              <a:t>Multicores</a:t>
            </a:r>
            <a:endParaRPr lang="en-US" dirty="0"/>
          </a:p>
        </p:txBody>
      </p:sp>
      <p:sp>
        <p:nvSpPr>
          <p:cNvPr id="3" name="Content Placeholder 2"/>
          <p:cNvSpPr>
            <a:spLocks noGrp="1"/>
          </p:cNvSpPr>
          <p:nvPr>
            <p:ph idx="1"/>
          </p:nvPr>
        </p:nvSpPr>
        <p:spPr>
          <a:xfrm>
            <a:off x="457200" y="685800"/>
            <a:ext cx="8153400" cy="1048492"/>
          </a:xfrm>
        </p:spPr>
        <p:txBody>
          <a:bodyPr/>
          <a:lstStyle/>
          <a:p>
            <a:r>
              <a:rPr lang="en-US" dirty="0" smtClean="0"/>
              <a:t>In </a:t>
            </a:r>
            <a:r>
              <a:rPr lang="en-US" dirty="0" err="1" smtClean="0"/>
              <a:t>multicore</a:t>
            </a:r>
            <a:r>
              <a:rPr lang="en-US" dirty="0" smtClean="0"/>
              <a:t> processors its likely that the cores will </a:t>
            </a:r>
            <a:r>
              <a:rPr lang="en-US" b="1" dirty="0" smtClean="0"/>
              <a:t>share</a:t>
            </a:r>
            <a:r>
              <a:rPr lang="en-US" dirty="0" smtClean="0"/>
              <a:t> a common physical address space, causing a </a:t>
            </a:r>
            <a:r>
              <a:rPr lang="en-US" dirty="0" smtClean="0">
                <a:solidFill>
                  <a:schemeClr val="accent1"/>
                </a:solidFill>
              </a:rPr>
              <a:t>cache coherence problem</a:t>
            </a:r>
            <a:endParaRPr lang="en-US" dirty="0">
              <a:solidFill>
                <a:schemeClr val="accent1"/>
              </a:solidFill>
            </a:endParaRPr>
          </a:p>
        </p:txBody>
      </p:sp>
      <p:sp>
        <p:nvSpPr>
          <p:cNvPr id="4" name="Rectangle 3"/>
          <p:cNvSpPr/>
          <p:nvPr/>
        </p:nvSpPr>
        <p:spPr bwMode="auto">
          <a:xfrm>
            <a:off x="2514600" y="2667000"/>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5" name="TextBox 4"/>
          <p:cNvSpPr txBox="1"/>
          <p:nvPr/>
        </p:nvSpPr>
        <p:spPr>
          <a:xfrm>
            <a:off x="2982901" y="3048000"/>
            <a:ext cx="979499" cy="369332"/>
          </a:xfrm>
          <a:prstGeom prst="rect">
            <a:avLst/>
          </a:prstGeom>
          <a:noFill/>
        </p:spPr>
        <p:txBody>
          <a:bodyPr wrap="square" rtlCol="0">
            <a:spAutoFit/>
          </a:bodyPr>
          <a:lstStyle/>
          <a:p>
            <a:r>
              <a:rPr lang="en-US" dirty="0" smtClean="0">
                <a:solidFill>
                  <a:schemeClr val="tx1"/>
                </a:solidFill>
              </a:rPr>
              <a:t>Core 1</a:t>
            </a:r>
            <a:endParaRPr lang="en-US" dirty="0">
              <a:solidFill>
                <a:schemeClr val="tx1"/>
              </a:solidFill>
            </a:endParaRPr>
          </a:p>
        </p:txBody>
      </p:sp>
      <p:sp>
        <p:nvSpPr>
          <p:cNvPr id="6" name="Rectangle 5"/>
          <p:cNvSpPr/>
          <p:nvPr/>
        </p:nvSpPr>
        <p:spPr bwMode="auto">
          <a:xfrm>
            <a:off x="4572000" y="2667000"/>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7" name="TextBox 6"/>
          <p:cNvSpPr txBox="1"/>
          <p:nvPr/>
        </p:nvSpPr>
        <p:spPr>
          <a:xfrm>
            <a:off x="5040301" y="3048000"/>
            <a:ext cx="979499" cy="369332"/>
          </a:xfrm>
          <a:prstGeom prst="rect">
            <a:avLst/>
          </a:prstGeom>
          <a:noFill/>
        </p:spPr>
        <p:txBody>
          <a:bodyPr wrap="square" rtlCol="0">
            <a:spAutoFit/>
          </a:bodyPr>
          <a:lstStyle/>
          <a:p>
            <a:r>
              <a:rPr lang="en-US" dirty="0" smtClean="0">
                <a:solidFill>
                  <a:schemeClr val="tx1"/>
                </a:solidFill>
              </a:rPr>
              <a:t>Core 2</a:t>
            </a:r>
            <a:endParaRPr lang="en-US" dirty="0">
              <a:solidFill>
                <a:schemeClr val="tx1"/>
              </a:solidFill>
            </a:endParaRPr>
          </a:p>
        </p:txBody>
      </p:sp>
      <p:sp>
        <p:nvSpPr>
          <p:cNvPr id="12" name="Rectangle 11"/>
          <p:cNvSpPr/>
          <p:nvPr/>
        </p:nvSpPr>
        <p:spPr bwMode="auto">
          <a:xfrm>
            <a:off x="45720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4" name="TextBox 13"/>
          <p:cNvSpPr txBox="1"/>
          <p:nvPr/>
        </p:nvSpPr>
        <p:spPr>
          <a:xfrm>
            <a:off x="4648200" y="3733800"/>
            <a:ext cx="779017" cy="369332"/>
          </a:xfrm>
          <a:prstGeom prst="rect">
            <a:avLst/>
          </a:prstGeom>
          <a:noFill/>
        </p:spPr>
        <p:txBody>
          <a:bodyPr wrap="square" rtlCol="0">
            <a:spAutoFit/>
          </a:bodyPr>
          <a:lstStyle/>
          <a:p>
            <a:r>
              <a:rPr lang="en-US" dirty="0" smtClean="0">
                <a:solidFill>
                  <a:schemeClr val="tx1"/>
                </a:solidFill>
              </a:rPr>
              <a:t>L1 I$</a:t>
            </a:r>
            <a:endParaRPr lang="en-US" dirty="0">
              <a:solidFill>
                <a:schemeClr val="tx1"/>
              </a:solidFill>
            </a:endParaRPr>
          </a:p>
        </p:txBody>
      </p:sp>
      <p:sp>
        <p:nvSpPr>
          <p:cNvPr id="15" name="TextBox 14"/>
          <p:cNvSpPr txBox="1"/>
          <p:nvPr/>
        </p:nvSpPr>
        <p:spPr>
          <a:xfrm>
            <a:off x="5507222" y="3733800"/>
            <a:ext cx="893578" cy="369332"/>
          </a:xfrm>
          <a:prstGeom prst="rect">
            <a:avLst/>
          </a:prstGeom>
          <a:noFill/>
        </p:spPr>
        <p:txBody>
          <a:bodyPr wrap="square" rtlCol="0">
            <a:spAutoFit/>
          </a:bodyPr>
          <a:lstStyle/>
          <a:p>
            <a:r>
              <a:rPr lang="en-US" dirty="0" smtClean="0">
                <a:solidFill>
                  <a:schemeClr val="tx1"/>
                </a:solidFill>
              </a:rPr>
              <a:t>L1 D$</a:t>
            </a:r>
            <a:endParaRPr lang="en-US" dirty="0">
              <a:solidFill>
                <a:schemeClr val="tx1"/>
              </a:solidFill>
            </a:endParaRPr>
          </a:p>
        </p:txBody>
      </p:sp>
      <p:sp>
        <p:nvSpPr>
          <p:cNvPr id="16" name="Rectangle 15"/>
          <p:cNvSpPr/>
          <p:nvPr/>
        </p:nvSpPr>
        <p:spPr bwMode="auto">
          <a:xfrm>
            <a:off x="2590800" y="4724400"/>
            <a:ext cx="3886200" cy="8763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7" name="TextBox 16"/>
          <p:cNvSpPr txBox="1"/>
          <p:nvPr/>
        </p:nvSpPr>
        <p:spPr>
          <a:xfrm>
            <a:off x="3505200" y="5181600"/>
            <a:ext cx="2397195" cy="369332"/>
          </a:xfrm>
          <a:prstGeom prst="rect">
            <a:avLst/>
          </a:prstGeom>
          <a:noFill/>
        </p:spPr>
        <p:txBody>
          <a:bodyPr wrap="square" rtlCol="0">
            <a:spAutoFit/>
          </a:bodyPr>
          <a:lstStyle/>
          <a:p>
            <a:r>
              <a:rPr lang="en-US" dirty="0" smtClean="0">
                <a:solidFill>
                  <a:schemeClr val="tx1"/>
                </a:solidFill>
              </a:rPr>
              <a:t>Unified (shared) L2</a:t>
            </a:r>
            <a:endParaRPr lang="en-US" dirty="0">
              <a:solidFill>
                <a:schemeClr val="tx1"/>
              </a:solidFill>
            </a:endParaRPr>
          </a:p>
        </p:txBody>
      </p:sp>
      <p:sp>
        <p:nvSpPr>
          <p:cNvPr id="20" name="Rectangle 19"/>
          <p:cNvSpPr/>
          <p:nvPr/>
        </p:nvSpPr>
        <p:spPr bwMode="auto">
          <a:xfrm>
            <a:off x="2133600" y="2362200"/>
            <a:ext cx="4724400" cy="35052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1" name="Rectangle 20"/>
          <p:cNvSpPr/>
          <p:nvPr/>
        </p:nvSpPr>
        <p:spPr bwMode="auto">
          <a:xfrm>
            <a:off x="54864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2" name="Rectangle 21"/>
          <p:cNvSpPr/>
          <p:nvPr/>
        </p:nvSpPr>
        <p:spPr bwMode="auto">
          <a:xfrm>
            <a:off x="25146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3" name="TextBox 22"/>
          <p:cNvSpPr txBox="1"/>
          <p:nvPr/>
        </p:nvSpPr>
        <p:spPr>
          <a:xfrm>
            <a:off x="2590800" y="3733800"/>
            <a:ext cx="779017" cy="369332"/>
          </a:xfrm>
          <a:prstGeom prst="rect">
            <a:avLst/>
          </a:prstGeom>
          <a:noFill/>
        </p:spPr>
        <p:txBody>
          <a:bodyPr wrap="square" rtlCol="0">
            <a:spAutoFit/>
          </a:bodyPr>
          <a:lstStyle/>
          <a:p>
            <a:r>
              <a:rPr lang="en-US" dirty="0" smtClean="0">
                <a:solidFill>
                  <a:schemeClr val="tx1"/>
                </a:solidFill>
              </a:rPr>
              <a:t>L1 I$</a:t>
            </a:r>
            <a:endParaRPr lang="en-US" dirty="0">
              <a:solidFill>
                <a:schemeClr val="tx1"/>
              </a:solidFill>
            </a:endParaRPr>
          </a:p>
        </p:txBody>
      </p:sp>
      <p:sp>
        <p:nvSpPr>
          <p:cNvPr id="24" name="TextBox 23"/>
          <p:cNvSpPr txBox="1"/>
          <p:nvPr/>
        </p:nvSpPr>
        <p:spPr>
          <a:xfrm>
            <a:off x="3449822" y="3733800"/>
            <a:ext cx="893578" cy="369332"/>
          </a:xfrm>
          <a:prstGeom prst="rect">
            <a:avLst/>
          </a:prstGeom>
          <a:noFill/>
        </p:spPr>
        <p:txBody>
          <a:bodyPr wrap="square" rtlCol="0">
            <a:spAutoFit/>
          </a:bodyPr>
          <a:lstStyle/>
          <a:p>
            <a:r>
              <a:rPr lang="en-US" dirty="0" smtClean="0">
                <a:solidFill>
                  <a:schemeClr val="tx1"/>
                </a:solidFill>
              </a:rPr>
              <a:t>L1 D$</a:t>
            </a:r>
            <a:endParaRPr lang="en-US" dirty="0">
              <a:solidFill>
                <a:schemeClr val="tx1"/>
              </a:solidFill>
            </a:endParaRPr>
          </a:p>
        </p:txBody>
      </p:sp>
      <p:sp>
        <p:nvSpPr>
          <p:cNvPr id="25" name="Rectangle 24"/>
          <p:cNvSpPr/>
          <p:nvPr/>
        </p:nvSpPr>
        <p:spPr bwMode="auto">
          <a:xfrm>
            <a:off x="34290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9" name="Slide Number Placeholder 18"/>
          <p:cNvSpPr>
            <a:spLocks noGrp="1"/>
          </p:cNvSpPr>
          <p:nvPr>
            <p:ph type="sldNum" sz="quarter" idx="12"/>
          </p:nvPr>
        </p:nvSpPr>
        <p:spPr/>
        <p:txBody>
          <a:bodyPr/>
          <a:lstStyle/>
          <a:p>
            <a:pPr>
              <a:defRPr/>
            </a:pPr>
            <a:fld id="{9B3F316D-389F-4488-B560-5E2DB5DE07B1}" type="slidenum">
              <a:rPr lang="en-CA" smtClean="0"/>
              <a:pPr>
                <a:defRPr/>
              </a:pPr>
              <a:t>15</a:t>
            </a:fld>
            <a:endParaRPr lang="en-CA"/>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422275"/>
          </a:xfrm>
        </p:spPr>
        <p:txBody>
          <a:bodyPr/>
          <a:lstStyle/>
          <a:p>
            <a:r>
              <a:rPr lang="en-US" dirty="0" smtClean="0"/>
              <a:t>Cache Coherence in </a:t>
            </a:r>
            <a:r>
              <a:rPr lang="en-US" dirty="0" err="1" smtClean="0"/>
              <a:t>Multicores</a:t>
            </a:r>
            <a:endParaRPr lang="en-US" dirty="0"/>
          </a:p>
        </p:txBody>
      </p:sp>
      <p:sp>
        <p:nvSpPr>
          <p:cNvPr id="3" name="Content Placeholder 2"/>
          <p:cNvSpPr>
            <a:spLocks noGrp="1"/>
          </p:cNvSpPr>
          <p:nvPr>
            <p:ph idx="1"/>
          </p:nvPr>
        </p:nvSpPr>
        <p:spPr>
          <a:xfrm>
            <a:off x="533400" y="838200"/>
            <a:ext cx="8153400" cy="1048492"/>
          </a:xfrm>
        </p:spPr>
        <p:txBody>
          <a:bodyPr/>
          <a:lstStyle/>
          <a:p>
            <a:r>
              <a:rPr lang="en-US" dirty="0" smtClean="0"/>
              <a:t>In </a:t>
            </a:r>
            <a:r>
              <a:rPr lang="en-US" dirty="0" err="1" smtClean="0"/>
              <a:t>multicore</a:t>
            </a:r>
            <a:r>
              <a:rPr lang="en-US" dirty="0" smtClean="0"/>
              <a:t> processors its likely that the cores will </a:t>
            </a:r>
            <a:r>
              <a:rPr lang="en-US" b="1" dirty="0" smtClean="0"/>
              <a:t>share</a:t>
            </a:r>
            <a:r>
              <a:rPr lang="en-US" dirty="0" smtClean="0"/>
              <a:t> a common physical address space, causing a </a:t>
            </a:r>
            <a:r>
              <a:rPr lang="en-US" dirty="0" smtClean="0">
                <a:solidFill>
                  <a:schemeClr val="accent1"/>
                </a:solidFill>
              </a:rPr>
              <a:t>cache coherence problem</a:t>
            </a:r>
            <a:endParaRPr lang="en-US" dirty="0">
              <a:solidFill>
                <a:schemeClr val="accent1"/>
              </a:solidFill>
            </a:endParaRPr>
          </a:p>
        </p:txBody>
      </p:sp>
      <p:sp>
        <p:nvSpPr>
          <p:cNvPr id="4" name="Rectangle 3"/>
          <p:cNvSpPr/>
          <p:nvPr/>
        </p:nvSpPr>
        <p:spPr bwMode="auto">
          <a:xfrm>
            <a:off x="2514600" y="2667000"/>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5" name="TextBox 4"/>
          <p:cNvSpPr txBox="1"/>
          <p:nvPr/>
        </p:nvSpPr>
        <p:spPr>
          <a:xfrm>
            <a:off x="2982901" y="3048000"/>
            <a:ext cx="979499" cy="369332"/>
          </a:xfrm>
          <a:prstGeom prst="rect">
            <a:avLst/>
          </a:prstGeom>
          <a:noFill/>
        </p:spPr>
        <p:txBody>
          <a:bodyPr wrap="square" rtlCol="0">
            <a:spAutoFit/>
          </a:bodyPr>
          <a:lstStyle/>
          <a:p>
            <a:r>
              <a:rPr lang="en-US" dirty="0" smtClean="0">
                <a:solidFill>
                  <a:schemeClr val="tx1"/>
                </a:solidFill>
              </a:rPr>
              <a:t>Core 1</a:t>
            </a:r>
            <a:endParaRPr lang="en-US" dirty="0">
              <a:solidFill>
                <a:schemeClr val="tx1"/>
              </a:solidFill>
            </a:endParaRPr>
          </a:p>
        </p:txBody>
      </p:sp>
      <p:sp>
        <p:nvSpPr>
          <p:cNvPr id="6" name="Rectangle 5"/>
          <p:cNvSpPr/>
          <p:nvPr/>
        </p:nvSpPr>
        <p:spPr bwMode="auto">
          <a:xfrm>
            <a:off x="4572000" y="2667000"/>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7" name="TextBox 6"/>
          <p:cNvSpPr txBox="1"/>
          <p:nvPr/>
        </p:nvSpPr>
        <p:spPr>
          <a:xfrm>
            <a:off x="5040301" y="3048000"/>
            <a:ext cx="979499" cy="369332"/>
          </a:xfrm>
          <a:prstGeom prst="rect">
            <a:avLst/>
          </a:prstGeom>
          <a:noFill/>
        </p:spPr>
        <p:txBody>
          <a:bodyPr wrap="square" rtlCol="0">
            <a:spAutoFit/>
          </a:bodyPr>
          <a:lstStyle/>
          <a:p>
            <a:r>
              <a:rPr lang="en-US" dirty="0" smtClean="0">
                <a:solidFill>
                  <a:schemeClr val="tx1"/>
                </a:solidFill>
              </a:rPr>
              <a:t>Core 2</a:t>
            </a:r>
            <a:endParaRPr lang="en-US" dirty="0">
              <a:solidFill>
                <a:schemeClr val="tx1"/>
              </a:solidFill>
            </a:endParaRPr>
          </a:p>
        </p:txBody>
      </p:sp>
      <p:sp>
        <p:nvSpPr>
          <p:cNvPr id="12" name="Rectangle 11"/>
          <p:cNvSpPr/>
          <p:nvPr/>
        </p:nvSpPr>
        <p:spPr bwMode="auto">
          <a:xfrm>
            <a:off x="45720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4" name="TextBox 13"/>
          <p:cNvSpPr txBox="1"/>
          <p:nvPr/>
        </p:nvSpPr>
        <p:spPr>
          <a:xfrm>
            <a:off x="4648200" y="3733800"/>
            <a:ext cx="779017" cy="369332"/>
          </a:xfrm>
          <a:prstGeom prst="rect">
            <a:avLst/>
          </a:prstGeom>
          <a:noFill/>
        </p:spPr>
        <p:txBody>
          <a:bodyPr wrap="square" rtlCol="0">
            <a:spAutoFit/>
          </a:bodyPr>
          <a:lstStyle/>
          <a:p>
            <a:r>
              <a:rPr lang="en-US" dirty="0" smtClean="0">
                <a:solidFill>
                  <a:schemeClr val="tx1"/>
                </a:solidFill>
              </a:rPr>
              <a:t>L1 I$</a:t>
            </a:r>
            <a:endParaRPr lang="en-US" dirty="0">
              <a:solidFill>
                <a:schemeClr val="tx1"/>
              </a:solidFill>
            </a:endParaRPr>
          </a:p>
        </p:txBody>
      </p:sp>
      <p:sp>
        <p:nvSpPr>
          <p:cNvPr id="15" name="TextBox 14"/>
          <p:cNvSpPr txBox="1"/>
          <p:nvPr/>
        </p:nvSpPr>
        <p:spPr>
          <a:xfrm>
            <a:off x="5507222" y="3733800"/>
            <a:ext cx="893578" cy="369332"/>
          </a:xfrm>
          <a:prstGeom prst="rect">
            <a:avLst/>
          </a:prstGeom>
          <a:noFill/>
        </p:spPr>
        <p:txBody>
          <a:bodyPr wrap="square" rtlCol="0">
            <a:spAutoFit/>
          </a:bodyPr>
          <a:lstStyle/>
          <a:p>
            <a:r>
              <a:rPr lang="en-US" dirty="0" smtClean="0">
                <a:solidFill>
                  <a:schemeClr val="tx1"/>
                </a:solidFill>
              </a:rPr>
              <a:t>L1 D$</a:t>
            </a:r>
            <a:endParaRPr lang="en-US" dirty="0">
              <a:solidFill>
                <a:schemeClr val="tx1"/>
              </a:solidFill>
            </a:endParaRPr>
          </a:p>
        </p:txBody>
      </p:sp>
      <p:sp>
        <p:nvSpPr>
          <p:cNvPr id="16" name="Rectangle 15"/>
          <p:cNvSpPr/>
          <p:nvPr/>
        </p:nvSpPr>
        <p:spPr bwMode="auto">
          <a:xfrm>
            <a:off x="2590800" y="4724400"/>
            <a:ext cx="3886200" cy="8763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7" name="TextBox 16"/>
          <p:cNvSpPr txBox="1"/>
          <p:nvPr/>
        </p:nvSpPr>
        <p:spPr>
          <a:xfrm>
            <a:off x="3505200" y="5181600"/>
            <a:ext cx="2397195" cy="369332"/>
          </a:xfrm>
          <a:prstGeom prst="rect">
            <a:avLst/>
          </a:prstGeom>
          <a:noFill/>
        </p:spPr>
        <p:txBody>
          <a:bodyPr wrap="square" rtlCol="0">
            <a:spAutoFit/>
          </a:bodyPr>
          <a:lstStyle/>
          <a:p>
            <a:r>
              <a:rPr lang="en-US" dirty="0" smtClean="0">
                <a:solidFill>
                  <a:schemeClr val="tx1"/>
                </a:solidFill>
              </a:rPr>
              <a:t>Unified (shared) L2</a:t>
            </a:r>
            <a:endParaRPr lang="en-US" dirty="0">
              <a:solidFill>
                <a:schemeClr val="tx1"/>
              </a:solidFill>
            </a:endParaRPr>
          </a:p>
        </p:txBody>
      </p:sp>
      <p:sp>
        <p:nvSpPr>
          <p:cNvPr id="20" name="Rectangle 19"/>
          <p:cNvSpPr/>
          <p:nvPr/>
        </p:nvSpPr>
        <p:spPr bwMode="auto">
          <a:xfrm>
            <a:off x="2133600" y="2362200"/>
            <a:ext cx="4724400" cy="35052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1" name="Rectangle 20"/>
          <p:cNvSpPr/>
          <p:nvPr/>
        </p:nvSpPr>
        <p:spPr bwMode="auto">
          <a:xfrm>
            <a:off x="54864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2" name="Rectangle 21"/>
          <p:cNvSpPr/>
          <p:nvPr/>
        </p:nvSpPr>
        <p:spPr bwMode="auto">
          <a:xfrm>
            <a:off x="25146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3" name="TextBox 22"/>
          <p:cNvSpPr txBox="1"/>
          <p:nvPr/>
        </p:nvSpPr>
        <p:spPr>
          <a:xfrm>
            <a:off x="2590800" y="3733800"/>
            <a:ext cx="779017" cy="369332"/>
          </a:xfrm>
          <a:prstGeom prst="rect">
            <a:avLst/>
          </a:prstGeom>
          <a:noFill/>
        </p:spPr>
        <p:txBody>
          <a:bodyPr wrap="square" rtlCol="0">
            <a:spAutoFit/>
          </a:bodyPr>
          <a:lstStyle/>
          <a:p>
            <a:r>
              <a:rPr lang="en-US" dirty="0" smtClean="0">
                <a:solidFill>
                  <a:schemeClr val="tx1"/>
                </a:solidFill>
              </a:rPr>
              <a:t>L1 I$</a:t>
            </a:r>
            <a:endParaRPr lang="en-US" dirty="0">
              <a:solidFill>
                <a:schemeClr val="tx1"/>
              </a:solidFill>
            </a:endParaRPr>
          </a:p>
        </p:txBody>
      </p:sp>
      <p:sp>
        <p:nvSpPr>
          <p:cNvPr id="24" name="TextBox 23"/>
          <p:cNvSpPr txBox="1"/>
          <p:nvPr/>
        </p:nvSpPr>
        <p:spPr>
          <a:xfrm>
            <a:off x="3449822" y="3733800"/>
            <a:ext cx="893578" cy="369332"/>
          </a:xfrm>
          <a:prstGeom prst="rect">
            <a:avLst/>
          </a:prstGeom>
          <a:noFill/>
        </p:spPr>
        <p:txBody>
          <a:bodyPr wrap="square" rtlCol="0">
            <a:spAutoFit/>
          </a:bodyPr>
          <a:lstStyle/>
          <a:p>
            <a:r>
              <a:rPr lang="en-US" dirty="0" smtClean="0">
                <a:solidFill>
                  <a:schemeClr val="tx1"/>
                </a:solidFill>
              </a:rPr>
              <a:t>L1 D$</a:t>
            </a:r>
            <a:endParaRPr lang="en-US" dirty="0">
              <a:solidFill>
                <a:schemeClr val="tx1"/>
              </a:solidFill>
            </a:endParaRPr>
          </a:p>
        </p:txBody>
      </p:sp>
      <p:sp>
        <p:nvSpPr>
          <p:cNvPr id="25" name="Rectangle 24"/>
          <p:cNvSpPr/>
          <p:nvPr/>
        </p:nvSpPr>
        <p:spPr bwMode="auto">
          <a:xfrm>
            <a:off x="34290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9" name="TextBox 18"/>
          <p:cNvSpPr txBox="1"/>
          <p:nvPr/>
        </p:nvSpPr>
        <p:spPr>
          <a:xfrm>
            <a:off x="4114800" y="4800600"/>
            <a:ext cx="1066800" cy="400110"/>
          </a:xfrm>
          <a:prstGeom prst="rect">
            <a:avLst/>
          </a:prstGeom>
          <a:noFill/>
        </p:spPr>
        <p:txBody>
          <a:bodyPr wrap="square" rtlCol="0">
            <a:spAutoFit/>
          </a:bodyPr>
          <a:lstStyle/>
          <a:p>
            <a:r>
              <a:rPr lang="en-US" sz="2000" dirty="0" smtClean="0">
                <a:solidFill>
                  <a:schemeClr val="accent2"/>
                </a:solidFill>
              </a:rPr>
              <a:t>X = 0</a:t>
            </a:r>
            <a:endParaRPr lang="en-US" sz="2000" dirty="0">
              <a:solidFill>
                <a:schemeClr val="accent2"/>
              </a:solidFill>
            </a:endParaRPr>
          </a:p>
        </p:txBody>
      </p:sp>
      <p:sp>
        <p:nvSpPr>
          <p:cNvPr id="26" name="TextBox 25"/>
          <p:cNvSpPr txBox="1"/>
          <p:nvPr/>
        </p:nvSpPr>
        <p:spPr>
          <a:xfrm>
            <a:off x="3429000" y="4038600"/>
            <a:ext cx="914400" cy="400110"/>
          </a:xfrm>
          <a:prstGeom prst="rect">
            <a:avLst/>
          </a:prstGeom>
          <a:noFill/>
        </p:spPr>
        <p:txBody>
          <a:bodyPr wrap="square" rtlCol="0">
            <a:spAutoFit/>
          </a:bodyPr>
          <a:lstStyle/>
          <a:p>
            <a:pPr algn="ctr"/>
            <a:r>
              <a:rPr lang="en-US" sz="2000" dirty="0" smtClean="0">
                <a:solidFill>
                  <a:schemeClr val="accent2"/>
                </a:solidFill>
              </a:rPr>
              <a:t>X = 0</a:t>
            </a:r>
            <a:endParaRPr lang="en-US" sz="2000" dirty="0">
              <a:solidFill>
                <a:schemeClr val="accent2"/>
              </a:solidFill>
            </a:endParaRPr>
          </a:p>
        </p:txBody>
      </p:sp>
      <p:sp>
        <p:nvSpPr>
          <p:cNvPr id="27" name="TextBox 26"/>
          <p:cNvSpPr txBox="1"/>
          <p:nvPr/>
        </p:nvSpPr>
        <p:spPr>
          <a:xfrm>
            <a:off x="5486400" y="4038600"/>
            <a:ext cx="914400" cy="400110"/>
          </a:xfrm>
          <a:prstGeom prst="rect">
            <a:avLst/>
          </a:prstGeom>
          <a:noFill/>
        </p:spPr>
        <p:txBody>
          <a:bodyPr wrap="square" rtlCol="0">
            <a:spAutoFit/>
          </a:bodyPr>
          <a:lstStyle/>
          <a:p>
            <a:pPr algn="ctr"/>
            <a:r>
              <a:rPr lang="en-US" sz="2000" dirty="0" smtClean="0">
                <a:solidFill>
                  <a:schemeClr val="accent2"/>
                </a:solidFill>
              </a:rPr>
              <a:t>X = 0</a:t>
            </a:r>
            <a:endParaRPr lang="en-US" sz="2000" dirty="0">
              <a:solidFill>
                <a:schemeClr val="accent2"/>
              </a:solidFill>
            </a:endParaRPr>
          </a:p>
        </p:txBody>
      </p:sp>
      <p:sp>
        <p:nvSpPr>
          <p:cNvPr id="28" name="TextBox 27"/>
          <p:cNvSpPr txBox="1"/>
          <p:nvPr/>
        </p:nvSpPr>
        <p:spPr>
          <a:xfrm>
            <a:off x="2895600" y="2667000"/>
            <a:ext cx="1219200" cy="400110"/>
          </a:xfrm>
          <a:prstGeom prst="rect">
            <a:avLst/>
          </a:prstGeom>
          <a:noFill/>
        </p:spPr>
        <p:txBody>
          <a:bodyPr wrap="square" rtlCol="0">
            <a:spAutoFit/>
          </a:bodyPr>
          <a:lstStyle/>
          <a:p>
            <a:pPr algn="ctr"/>
            <a:r>
              <a:rPr lang="en-US" sz="2000" dirty="0" smtClean="0">
                <a:solidFill>
                  <a:schemeClr val="accent2"/>
                </a:solidFill>
              </a:rPr>
              <a:t>Read X</a:t>
            </a:r>
            <a:endParaRPr lang="en-US" sz="2000" dirty="0">
              <a:solidFill>
                <a:schemeClr val="accent2"/>
              </a:solidFill>
            </a:endParaRPr>
          </a:p>
        </p:txBody>
      </p:sp>
      <p:sp>
        <p:nvSpPr>
          <p:cNvPr id="29" name="TextBox 28"/>
          <p:cNvSpPr txBox="1"/>
          <p:nvPr/>
        </p:nvSpPr>
        <p:spPr>
          <a:xfrm>
            <a:off x="4876800" y="2667000"/>
            <a:ext cx="1219200" cy="400110"/>
          </a:xfrm>
          <a:prstGeom prst="rect">
            <a:avLst/>
          </a:prstGeom>
          <a:noFill/>
        </p:spPr>
        <p:txBody>
          <a:bodyPr wrap="square" rtlCol="0">
            <a:spAutoFit/>
          </a:bodyPr>
          <a:lstStyle/>
          <a:p>
            <a:pPr algn="ctr"/>
            <a:r>
              <a:rPr lang="en-US" sz="2000" dirty="0" smtClean="0">
                <a:solidFill>
                  <a:schemeClr val="accent2"/>
                </a:solidFill>
              </a:rPr>
              <a:t>Read X</a:t>
            </a:r>
            <a:endParaRPr lang="en-US" sz="2000" dirty="0">
              <a:solidFill>
                <a:schemeClr val="accent2"/>
              </a:solidFill>
            </a:endParaRPr>
          </a:p>
        </p:txBody>
      </p:sp>
      <p:sp>
        <p:nvSpPr>
          <p:cNvPr id="30" name="TextBox 29"/>
          <p:cNvSpPr txBox="1"/>
          <p:nvPr/>
        </p:nvSpPr>
        <p:spPr>
          <a:xfrm>
            <a:off x="2667000" y="3352800"/>
            <a:ext cx="1600200" cy="400110"/>
          </a:xfrm>
          <a:prstGeom prst="rect">
            <a:avLst/>
          </a:prstGeom>
          <a:noFill/>
        </p:spPr>
        <p:txBody>
          <a:bodyPr wrap="square" rtlCol="0">
            <a:spAutoFit/>
          </a:bodyPr>
          <a:lstStyle/>
          <a:p>
            <a:pPr algn="ctr"/>
            <a:r>
              <a:rPr lang="en-US" sz="2000" dirty="0" smtClean="0">
                <a:solidFill>
                  <a:schemeClr val="accent2"/>
                </a:solidFill>
              </a:rPr>
              <a:t>Write 1 to X</a:t>
            </a:r>
            <a:endParaRPr lang="en-US" sz="2000" dirty="0">
              <a:solidFill>
                <a:schemeClr val="accent2"/>
              </a:solidFill>
            </a:endParaRPr>
          </a:p>
        </p:txBody>
      </p:sp>
      <p:sp>
        <p:nvSpPr>
          <p:cNvPr id="31" name="TextBox 30"/>
          <p:cNvSpPr txBox="1"/>
          <p:nvPr/>
        </p:nvSpPr>
        <p:spPr>
          <a:xfrm>
            <a:off x="4038600" y="4800600"/>
            <a:ext cx="914400" cy="400110"/>
          </a:xfrm>
          <a:prstGeom prst="rect">
            <a:avLst/>
          </a:prstGeom>
          <a:solidFill>
            <a:schemeClr val="bg1"/>
          </a:solidFill>
        </p:spPr>
        <p:txBody>
          <a:bodyPr wrap="square" rtlCol="0">
            <a:spAutoFit/>
          </a:bodyPr>
          <a:lstStyle/>
          <a:p>
            <a:pPr algn="ctr"/>
            <a:r>
              <a:rPr lang="en-US" sz="2000" dirty="0" smtClean="0">
                <a:solidFill>
                  <a:schemeClr val="accent2"/>
                </a:solidFill>
              </a:rPr>
              <a:t>X = 1</a:t>
            </a:r>
            <a:endParaRPr lang="en-US" sz="2000" dirty="0">
              <a:solidFill>
                <a:schemeClr val="accent2"/>
              </a:solidFill>
            </a:endParaRPr>
          </a:p>
        </p:txBody>
      </p:sp>
      <p:sp>
        <p:nvSpPr>
          <p:cNvPr id="32" name="TextBox 31"/>
          <p:cNvSpPr txBox="1"/>
          <p:nvPr/>
        </p:nvSpPr>
        <p:spPr>
          <a:xfrm>
            <a:off x="3505200" y="4095690"/>
            <a:ext cx="838200" cy="400110"/>
          </a:xfrm>
          <a:prstGeom prst="rect">
            <a:avLst/>
          </a:prstGeom>
          <a:solidFill>
            <a:schemeClr val="bg1"/>
          </a:solidFill>
        </p:spPr>
        <p:txBody>
          <a:bodyPr wrap="square" rtlCol="0">
            <a:spAutoFit/>
          </a:bodyPr>
          <a:lstStyle/>
          <a:p>
            <a:pPr algn="ctr"/>
            <a:r>
              <a:rPr lang="en-US" sz="2000" dirty="0" smtClean="0">
                <a:solidFill>
                  <a:schemeClr val="accent2"/>
                </a:solidFill>
              </a:rPr>
              <a:t>X = 1</a:t>
            </a:r>
            <a:endParaRPr lang="en-US" sz="2000" dirty="0">
              <a:solidFill>
                <a:schemeClr val="accent2"/>
              </a:solidFill>
            </a:endParaRPr>
          </a:p>
        </p:txBody>
      </p:sp>
      <p:sp>
        <p:nvSpPr>
          <p:cNvPr id="33" name="Oval 32"/>
          <p:cNvSpPr/>
          <p:nvPr/>
        </p:nvSpPr>
        <p:spPr bwMode="auto">
          <a:xfrm>
            <a:off x="5562600" y="3962400"/>
            <a:ext cx="838200" cy="533400"/>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grpSp>
        <p:nvGrpSpPr>
          <p:cNvPr id="34" name="Group 81"/>
          <p:cNvGrpSpPr>
            <a:grpSpLocks/>
          </p:cNvGrpSpPr>
          <p:nvPr/>
        </p:nvGrpSpPr>
        <p:grpSpPr bwMode="auto">
          <a:xfrm>
            <a:off x="6019800" y="2895600"/>
            <a:ext cx="969755" cy="762001"/>
            <a:chOff x="4255" y="1118"/>
            <a:chExt cx="655" cy="480"/>
          </a:xfrm>
        </p:grpSpPr>
        <p:sp>
          <p:nvSpPr>
            <p:cNvPr id="35" name="Freeform 82"/>
            <p:cNvSpPr>
              <a:spLocks/>
            </p:cNvSpPr>
            <p:nvPr/>
          </p:nvSpPr>
          <p:spPr bwMode="auto">
            <a:xfrm>
              <a:off x="4255" y="1522"/>
              <a:ext cx="81" cy="76"/>
            </a:xfrm>
            <a:custGeom>
              <a:avLst/>
              <a:gdLst>
                <a:gd name="T0" fmla="*/ 62 w 81"/>
                <a:gd name="T1" fmla="*/ 17 h 76"/>
                <a:gd name="T2" fmla="*/ 81 w 81"/>
                <a:gd name="T3" fmla="*/ 36 h 76"/>
                <a:gd name="T4" fmla="*/ 0 w 81"/>
                <a:gd name="T5" fmla="*/ 76 h 76"/>
                <a:gd name="T6" fmla="*/ 48 w 81"/>
                <a:gd name="T7" fmla="*/ 0 h 76"/>
                <a:gd name="T8" fmla="*/ 62 w 81"/>
                <a:gd name="T9" fmla="*/ 17 h 76"/>
                <a:gd name="T10" fmla="*/ 0 60000 65536"/>
                <a:gd name="T11" fmla="*/ 0 60000 65536"/>
                <a:gd name="T12" fmla="*/ 0 60000 65536"/>
                <a:gd name="T13" fmla="*/ 0 60000 65536"/>
                <a:gd name="T14" fmla="*/ 0 60000 65536"/>
                <a:gd name="T15" fmla="*/ 0 w 81"/>
                <a:gd name="T16" fmla="*/ 0 h 76"/>
                <a:gd name="T17" fmla="*/ 81 w 81"/>
                <a:gd name="T18" fmla="*/ 76 h 76"/>
              </a:gdLst>
              <a:ahLst/>
              <a:cxnLst>
                <a:cxn ang="T10">
                  <a:pos x="T0" y="T1"/>
                </a:cxn>
                <a:cxn ang="T11">
                  <a:pos x="T2" y="T3"/>
                </a:cxn>
                <a:cxn ang="T12">
                  <a:pos x="T4" y="T5"/>
                </a:cxn>
                <a:cxn ang="T13">
                  <a:pos x="T6" y="T7"/>
                </a:cxn>
                <a:cxn ang="T14">
                  <a:pos x="T8" y="T9"/>
                </a:cxn>
              </a:cxnLst>
              <a:rect l="T15" t="T16" r="T17" b="T18"/>
              <a:pathLst>
                <a:path w="81" h="76">
                  <a:moveTo>
                    <a:pt x="62" y="17"/>
                  </a:moveTo>
                  <a:lnTo>
                    <a:pt x="81" y="36"/>
                  </a:lnTo>
                  <a:lnTo>
                    <a:pt x="0" y="76"/>
                  </a:lnTo>
                  <a:lnTo>
                    <a:pt x="48" y="0"/>
                  </a:lnTo>
                  <a:lnTo>
                    <a:pt x="62" y="17"/>
                  </a:lnTo>
                  <a:close/>
                </a:path>
              </a:pathLst>
            </a:custGeom>
            <a:solidFill>
              <a:srgbClr val="000000"/>
            </a:solidFill>
            <a:ln w="9525">
              <a:noFill/>
              <a:round/>
              <a:headEnd/>
              <a:tailEnd/>
            </a:ln>
          </p:spPr>
          <p:txBody>
            <a:bodyPr/>
            <a:lstStyle/>
            <a:p>
              <a:endParaRPr lang="en-CA" dirty="0">
                <a:solidFill>
                  <a:srgbClr val="FF0000"/>
                </a:solidFill>
              </a:endParaRPr>
            </a:p>
          </p:txBody>
        </p:sp>
        <p:sp>
          <p:nvSpPr>
            <p:cNvPr id="36" name="Freeform 83"/>
            <p:cNvSpPr>
              <a:spLocks/>
            </p:cNvSpPr>
            <p:nvPr/>
          </p:nvSpPr>
          <p:spPr bwMode="auto">
            <a:xfrm>
              <a:off x="4255" y="1118"/>
              <a:ext cx="112" cy="421"/>
            </a:xfrm>
            <a:custGeom>
              <a:avLst/>
              <a:gdLst>
                <a:gd name="T0" fmla="*/ 0 w 112"/>
                <a:gd name="T1" fmla="*/ 0 h 421"/>
                <a:gd name="T2" fmla="*/ 22 w 112"/>
                <a:gd name="T3" fmla="*/ 37 h 421"/>
                <a:gd name="T4" fmla="*/ 45 w 112"/>
                <a:gd name="T5" fmla="*/ 79 h 421"/>
                <a:gd name="T6" fmla="*/ 67 w 112"/>
                <a:gd name="T7" fmla="*/ 124 h 421"/>
                <a:gd name="T8" fmla="*/ 84 w 112"/>
                <a:gd name="T9" fmla="*/ 169 h 421"/>
                <a:gd name="T10" fmla="*/ 101 w 112"/>
                <a:gd name="T11" fmla="*/ 217 h 421"/>
                <a:gd name="T12" fmla="*/ 110 w 112"/>
                <a:gd name="T13" fmla="*/ 262 h 421"/>
                <a:gd name="T14" fmla="*/ 112 w 112"/>
                <a:gd name="T15" fmla="*/ 308 h 421"/>
                <a:gd name="T16" fmla="*/ 107 w 112"/>
                <a:gd name="T17" fmla="*/ 350 h 421"/>
                <a:gd name="T18" fmla="*/ 93 w 112"/>
                <a:gd name="T19" fmla="*/ 387 h 421"/>
                <a:gd name="T20" fmla="*/ 67 w 112"/>
                <a:gd name="T21" fmla="*/ 421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421"/>
                <a:gd name="T35" fmla="*/ 112 w 112"/>
                <a:gd name="T36" fmla="*/ 421 h 4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421">
                  <a:moveTo>
                    <a:pt x="0" y="0"/>
                  </a:moveTo>
                  <a:lnTo>
                    <a:pt x="22" y="37"/>
                  </a:lnTo>
                  <a:lnTo>
                    <a:pt x="45" y="79"/>
                  </a:lnTo>
                  <a:lnTo>
                    <a:pt x="67" y="124"/>
                  </a:lnTo>
                  <a:lnTo>
                    <a:pt x="84" y="169"/>
                  </a:lnTo>
                  <a:lnTo>
                    <a:pt x="101" y="217"/>
                  </a:lnTo>
                  <a:lnTo>
                    <a:pt x="110" y="262"/>
                  </a:lnTo>
                  <a:lnTo>
                    <a:pt x="112" y="308"/>
                  </a:lnTo>
                  <a:lnTo>
                    <a:pt x="107" y="350"/>
                  </a:lnTo>
                  <a:lnTo>
                    <a:pt x="93" y="387"/>
                  </a:lnTo>
                  <a:lnTo>
                    <a:pt x="67" y="421"/>
                  </a:lnTo>
                </a:path>
              </a:pathLst>
            </a:custGeom>
            <a:noFill/>
            <a:ln w="25400">
              <a:solidFill>
                <a:schemeClr val="accent1"/>
              </a:solidFill>
              <a:prstDash val="solid"/>
              <a:round/>
              <a:headEnd/>
              <a:tailEnd/>
            </a:ln>
          </p:spPr>
          <p:txBody>
            <a:bodyPr/>
            <a:lstStyle/>
            <a:p>
              <a:endParaRPr lang="en-CA"/>
            </a:p>
          </p:txBody>
        </p:sp>
        <p:grpSp>
          <p:nvGrpSpPr>
            <p:cNvPr id="37" name="Group 84"/>
            <p:cNvGrpSpPr>
              <a:grpSpLocks/>
            </p:cNvGrpSpPr>
            <p:nvPr/>
          </p:nvGrpSpPr>
          <p:grpSpPr bwMode="auto">
            <a:xfrm>
              <a:off x="4378" y="1152"/>
              <a:ext cx="532" cy="211"/>
              <a:chOff x="4714" y="1389"/>
              <a:chExt cx="532" cy="211"/>
            </a:xfrm>
          </p:grpSpPr>
          <p:sp>
            <p:nvSpPr>
              <p:cNvPr id="41" name="Freeform 85"/>
              <p:cNvSpPr>
                <a:spLocks/>
              </p:cNvSpPr>
              <p:nvPr/>
            </p:nvSpPr>
            <p:spPr bwMode="auto">
              <a:xfrm>
                <a:off x="4726" y="1389"/>
                <a:ext cx="212" cy="211"/>
              </a:xfrm>
              <a:custGeom>
                <a:avLst/>
                <a:gdLst>
                  <a:gd name="T0" fmla="*/ 209 w 212"/>
                  <a:gd name="T1" fmla="*/ 104 h 211"/>
                  <a:gd name="T2" fmla="*/ 209 w 212"/>
                  <a:gd name="T3" fmla="*/ 124 h 211"/>
                  <a:gd name="T4" fmla="*/ 206 w 212"/>
                  <a:gd name="T5" fmla="*/ 141 h 211"/>
                  <a:gd name="T6" fmla="*/ 201 w 212"/>
                  <a:gd name="T7" fmla="*/ 155 h 211"/>
                  <a:gd name="T8" fmla="*/ 192 w 212"/>
                  <a:gd name="T9" fmla="*/ 169 h 211"/>
                  <a:gd name="T10" fmla="*/ 181 w 212"/>
                  <a:gd name="T11" fmla="*/ 180 h 211"/>
                  <a:gd name="T12" fmla="*/ 167 w 212"/>
                  <a:gd name="T13" fmla="*/ 192 h 211"/>
                  <a:gd name="T14" fmla="*/ 155 w 212"/>
                  <a:gd name="T15" fmla="*/ 200 h 211"/>
                  <a:gd name="T16" fmla="*/ 138 w 212"/>
                  <a:gd name="T17" fmla="*/ 206 h 211"/>
                  <a:gd name="T18" fmla="*/ 122 w 212"/>
                  <a:gd name="T19" fmla="*/ 211 h 211"/>
                  <a:gd name="T20" fmla="*/ 105 w 212"/>
                  <a:gd name="T21" fmla="*/ 211 h 211"/>
                  <a:gd name="T22" fmla="*/ 88 w 212"/>
                  <a:gd name="T23" fmla="*/ 211 h 211"/>
                  <a:gd name="T24" fmla="*/ 71 w 212"/>
                  <a:gd name="T25" fmla="*/ 206 h 211"/>
                  <a:gd name="T26" fmla="*/ 57 w 212"/>
                  <a:gd name="T27" fmla="*/ 200 h 211"/>
                  <a:gd name="T28" fmla="*/ 42 w 212"/>
                  <a:gd name="T29" fmla="*/ 192 h 211"/>
                  <a:gd name="T30" fmla="*/ 31 w 212"/>
                  <a:gd name="T31" fmla="*/ 180 h 211"/>
                  <a:gd name="T32" fmla="*/ 20 w 212"/>
                  <a:gd name="T33" fmla="*/ 169 h 211"/>
                  <a:gd name="T34" fmla="*/ 11 w 212"/>
                  <a:gd name="T35" fmla="*/ 155 h 211"/>
                  <a:gd name="T36" fmla="*/ 6 w 212"/>
                  <a:gd name="T37" fmla="*/ 141 h 211"/>
                  <a:gd name="T38" fmla="*/ 0 w 212"/>
                  <a:gd name="T39" fmla="*/ 124 h 211"/>
                  <a:gd name="T40" fmla="*/ 0 w 212"/>
                  <a:gd name="T41" fmla="*/ 107 h 211"/>
                  <a:gd name="T42" fmla="*/ 0 w 212"/>
                  <a:gd name="T43" fmla="*/ 90 h 211"/>
                  <a:gd name="T44" fmla="*/ 6 w 212"/>
                  <a:gd name="T45" fmla="*/ 73 h 211"/>
                  <a:gd name="T46" fmla="*/ 11 w 212"/>
                  <a:gd name="T47" fmla="*/ 59 h 211"/>
                  <a:gd name="T48" fmla="*/ 20 w 212"/>
                  <a:gd name="T49" fmla="*/ 45 h 211"/>
                  <a:gd name="T50" fmla="*/ 31 w 212"/>
                  <a:gd name="T51" fmla="*/ 31 h 211"/>
                  <a:gd name="T52" fmla="*/ 42 w 212"/>
                  <a:gd name="T53" fmla="*/ 19 h 211"/>
                  <a:gd name="T54" fmla="*/ 57 w 212"/>
                  <a:gd name="T55" fmla="*/ 11 h 211"/>
                  <a:gd name="T56" fmla="*/ 71 w 212"/>
                  <a:gd name="T57" fmla="*/ 5 h 211"/>
                  <a:gd name="T58" fmla="*/ 88 w 212"/>
                  <a:gd name="T59" fmla="*/ 3 h 211"/>
                  <a:gd name="T60" fmla="*/ 105 w 212"/>
                  <a:gd name="T61" fmla="*/ 0 h 211"/>
                  <a:gd name="T62" fmla="*/ 122 w 212"/>
                  <a:gd name="T63" fmla="*/ 3 h 211"/>
                  <a:gd name="T64" fmla="*/ 138 w 212"/>
                  <a:gd name="T65" fmla="*/ 5 h 211"/>
                  <a:gd name="T66" fmla="*/ 155 w 212"/>
                  <a:gd name="T67" fmla="*/ 11 h 211"/>
                  <a:gd name="T68" fmla="*/ 167 w 212"/>
                  <a:gd name="T69" fmla="*/ 19 h 211"/>
                  <a:gd name="T70" fmla="*/ 181 w 212"/>
                  <a:gd name="T71" fmla="*/ 31 h 211"/>
                  <a:gd name="T72" fmla="*/ 192 w 212"/>
                  <a:gd name="T73" fmla="*/ 45 h 211"/>
                  <a:gd name="T74" fmla="*/ 201 w 212"/>
                  <a:gd name="T75" fmla="*/ 59 h 211"/>
                  <a:gd name="T76" fmla="*/ 206 w 212"/>
                  <a:gd name="T77" fmla="*/ 73 h 211"/>
                  <a:gd name="T78" fmla="*/ 209 w 212"/>
                  <a:gd name="T79" fmla="*/ 90 h 211"/>
                  <a:gd name="T80" fmla="*/ 212 w 212"/>
                  <a:gd name="T81" fmla="*/ 107 h 211"/>
                  <a:gd name="T82" fmla="*/ 209 w 212"/>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09" y="104"/>
                    </a:moveTo>
                    <a:lnTo>
                      <a:pt x="209" y="124"/>
                    </a:lnTo>
                    <a:lnTo>
                      <a:pt x="206" y="141"/>
                    </a:lnTo>
                    <a:lnTo>
                      <a:pt x="201" y="155"/>
                    </a:lnTo>
                    <a:lnTo>
                      <a:pt x="192" y="169"/>
                    </a:lnTo>
                    <a:lnTo>
                      <a:pt x="181" y="180"/>
                    </a:lnTo>
                    <a:lnTo>
                      <a:pt x="167" y="192"/>
                    </a:lnTo>
                    <a:lnTo>
                      <a:pt x="155" y="200"/>
                    </a:lnTo>
                    <a:lnTo>
                      <a:pt x="138" y="206"/>
                    </a:lnTo>
                    <a:lnTo>
                      <a:pt x="122" y="211"/>
                    </a:lnTo>
                    <a:lnTo>
                      <a:pt x="105" y="211"/>
                    </a:lnTo>
                    <a:lnTo>
                      <a:pt x="88" y="211"/>
                    </a:lnTo>
                    <a:lnTo>
                      <a:pt x="71" y="206"/>
                    </a:lnTo>
                    <a:lnTo>
                      <a:pt x="57" y="200"/>
                    </a:lnTo>
                    <a:lnTo>
                      <a:pt x="42" y="192"/>
                    </a:lnTo>
                    <a:lnTo>
                      <a:pt x="31" y="180"/>
                    </a:lnTo>
                    <a:lnTo>
                      <a:pt x="20" y="169"/>
                    </a:lnTo>
                    <a:lnTo>
                      <a:pt x="11" y="155"/>
                    </a:lnTo>
                    <a:lnTo>
                      <a:pt x="6" y="141"/>
                    </a:lnTo>
                    <a:lnTo>
                      <a:pt x="0" y="124"/>
                    </a:lnTo>
                    <a:lnTo>
                      <a:pt x="0" y="107"/>
                    </a:lnTo>
                    <a:lnTo>
                      <a:pt x="0" y="90"/>
                    </a:lnTo>
                    <a:lnTo>
                      <a:pt x="6" y="73"/>
                    </a:lnTo>
                    <a:lnTo>
                      <a:pt x="11" y="59"/>
                    </a:lnTo>
                    <a:lnTo>
                      <a:pt x="20" y="45"/>
                    </a:lnTo>
                    <a:lnTo>
                      <a:pt x="31" y="31"/>
                    </a:lnTo>
                    <a:lnTo>
                      <a:pt x="42" y="19"/>
                    </a:lnTo>
                    <a:lnTo>
                      <a:pt x="57" y="11"/>
                    </a:lnTo>
                    <a:lnTo>
                      <a:pt x="71" y="5"/>
                    </a:lnTo>
                    <a:lnTo>
                      <a:pt x="88" y="3"/>
                    </a:lnTo>
                    <a:lnTo>
                      <a:pt x="105" y="0"/>
                    </a:lnTo>
                    <a:lnTo>
                      <a:pt x="122" y="3"/>
                    </a:lnTo>
                    <a:lnTo>
                      <a:pt x="138" y="5"/>
                    </a:lnTo>
                    <a:lnTo>
                      <a:pt x="155" y="11"/>
                    </a:lnTo>
                    <a:lnTo>
                      <a:pt x="167" y="19"/>
                    </a:lnTo>
                    <a:lnTo>
                      <a:pt x="181" y="31"/>
                    </a:lnTo>
                    <a:lnTo>
                      <a:pt x="192" y="45"/>
                    </a:lnTo>
                    <a:lnTo>
                      <a:pt x="201" y="59"/>
                    </a:lnTo>
                    <a:lnTo>
                      <a:pt x="206" y="73"/>
                    </a:lnTo>
                    <a:lnTo>
                      <a:pt x="209" y="90"/>
                    </a:lnTo>
                    <a:lnTo>
                      <a:pt x="212" y="107"/>
                    </a:lnTo>
                    <a:lnTo>
                      <a:pt x="209" y="104"/>
                    </a:lnTo>
                    <a:close/>
                  </a:path>
                </a:pathLst>
              </a:custGeom>
              <a:solidFill>
                <a:srgbClr val="FFFFFF"/>
              </a:solidFill>
              <a:ln w="9525">
                <a:noFill/>
                <a:round/>
                <a:headEnd/>
                <a:tailEnd/>
              </a:ln>
            </p:spPr>
            <p:txBody>
              <a:bodyPr/>
              <a:lstStyle/>
              <a:p>
                <a:endParaRPr lang="en-CA"/>
              </a:p>
            </p:txBody>
          </p:sp>
          <p:sp>
            <p:nvSpPr>
              <p:cNvPr id="43" name="Rectangle 87"/>
              <p:cNvSpPr>
                <a:spLocks noChangeArrowheads="1"/>
              </p:cNvSpPr>
              <p:nvPr/>
            </p:nvSpPr>
            <p:spPr bwMode="auto">
              <a:xfrm>
                <a:off x="4714" y="1451"/>
                <a:ext cx="532" cy="136"/>
              </a:xfrm>
              <a:prstGeom prst="rect">
                <a:avLst/>
              </a:prstGeom>
              <a:noFill/>
              <a:ln w="9525">
                <a:noFill/>
                <a:miter lim="800000"/>
                <a:headEnd/>
                <a:tailEnd/>
              </a:ln>
            </p:spPr>
            <p:txBody>
              <a:bodyPr wrap="none" lIns="0" tIns="0" rIns="0" bIns="0">
                <a:spAutoFit/>
              </a:bodyPr>
              <a:lstStyle/>
              <a:p>
                <a:pPr>
                  <a:spcBef>
                    <a:spcPct val="0"/>
                  </a:spcBef>
                </a:pPr>
                <a:r>
                  <a:rPr lang="en-US" sz="1400" dirty="0" smtClean="0">
                    <a:solidFill>
                      <a:srgbClr val="FF0000"/>
                    </a:solidFill>
                  </a:rPr>
                  <a:t>read again</a:t>
                </a:r>
                <a:endParaRPr lang="en-US" sz="1400" dirty="0">
                  <a:solidFill>
                    <a:srgbClr val="FF0000"/>
                  </a:solidFill>
                </a:endParaRPr>
              </a:p>
            </p:txBody>
          </p:sp>
        </p:grpSp>
        <p:sp>
          <p:nvSpPr>
            <p:cNvPr id="40" name="Rectangle 90"/>
            <p:cNvSpPr>
              <a:spLocks noChangeArrowheads="1"/>
            </p:cNvSpPr>
            <p:nvPr/>
          </p:nvSpPr>
          <p:spPr bwMode="auto">
            <a:xfrm>
              <a:off x="4409" y="1406"/>
              <a:ext cx="384" cy="174"/>
            </a:xfrm>
            <a:prstGeom prst="rect">
              <a:avLst/>
            </a:prstGeom>
            <a:noFill/>
            <a:ln w="9525">
              <a:noFill/>
              <a:miter lim="800000"/>
              <a:headEnd/>
              <a:tailEnd/>
            </a:ln>
          </p:spPr>
          <p:txBody>
            <a:bodyPr wrap="none" lIns="0" tIns="0" rIns="0" bIns="0">
              <a:spAutoFit/>
            </a:bodyPr>
            <a:lstStyle/>
            <a:p>
              <a:pPr>
                <a:spcBef>
                  <a:spcPct val="0"/>
                </a:spcBef>
              </a:pPr>
              <a:r>
                <a:rPr lang="en-US" sz="1800" b="0" dirty="0">
                  <a:solidFill>
                    <a:srgbClr val="114FFB"/>
                  </a:solidFill>
                </a:rPr>
                <a:t> </a:t>
              </a:r>
              <a:r>
                <a:rPr lang="en-US" dirty="0" smtClean="0">
                  <a:solidFill>
                    <a:srgbClr val="FF0000"/>
                  </a:solidFill>
                </a:rPr>
                <a:t>X </a:t>
              </a:r>
              <a:r>
                <a:rPr lang="en-US" sz="1800" b="0" dirty="0" smtClean="0">
                  <a:solidFill>
                    <a:srgbClr val="FF0000"/>
                  </a:solidFill>
                </a:rPr>
                <a:t>= ?</a:t>
              </a:r>
              <a:endParaRPr lang="en-US" sz="2000" dirty="0">
                <a:solidFill>
                  <a:srgbClr val="FF0000"/>
                </a:solidFill>
              </a:endParaRPr>
            </a:p>
          </p:txBody>
        </p:sp>
      </p:grpSp>
      <p:sp>
        <p:nvSpPr>
          <p:cNvPr id="44" name="Slide Number Placeholder 43"/>
          <p:cNvSpPr>
            <a:spLocks noGrp="1"/>
          </p:cNvSpPr>
          <p:nvPr>
            <p:ph type="sldNum" sz="quarter" idx="12"/>
          </p:nvPr>
        </p:nvSpPr>
        <p:spPr/>
        <p:txBody>
          <a:bodyPr/>
          <a:lstStyle/>
          <a:p>
            <a:pPr>
              <a:defRPr/>
            </a:pPr>
            <a:fld id="{9B3F316D-389F-4488-B560-5E2DB5DE07B1}" type="slidenum">
              <a:rPr lang="en-CA" smtClean="0"/>
              <a:pPr>
                <a:defRPr/>
              </a:pPr>
              <a:t>16</a:t>
            </a:fld>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32"/>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100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422275"/>
          </a:xfrm>
        </p:spPr>
        <p:txBody>
          <a:bodyPr/>
          <a:lstStyle/>
          <a:p>
            <a:r>
              <a:rPr lang="en-US" dirty="0" smtClean="0"/>
              <a:t>A Coherent Memory System</a:t>
            </a:r>
            <a:endParaRPr lang="en-US" dirty="0"/>
          </a:p>
        </p:txBody>
      </p:sp>
      <p:sp>
        <p:nvSpPr>
          <p:cNvPr id="3" name="Content Placeholder 2"/>
          <p:cNvSpPr>
            <a:spLocks noGrp="1"/>
          </p:cNvSpPr>
          <p:nvPr>
            <p:ph idx="1"/>
          </p:nvPr>
        </p:nvSpPr>
        <p:spPr>
          <a:xfrm>
            <a:off x="533400" y="838200"/>
            <a:ext cx="8153400" cy="2498120"/>
          </a:xfrm>
        </p:spPr>
        <p:txBody>
          <a:bodyPr/>
          <a:lstStyle/>
          <a:p>
            <a:pPr>
              <a:lnSpc>
                <a:spcPct val="100000"/>
              </a:lnSpc>
              <a:spcBef>
                <a:spcPts val="600"/>
              </a:spcBef>
            </a:pPr>
            <a:r>
              <a:rPr lang="en-US" dirty="0" smtClean="0"/>
              <a:t>Any read of a data item should return the most recently written value of the data item</a:t>
            </a:r>
          </a:p>
          <a:p>
            <a:pPr lvl="1">
              <a:lnSpc>
                <a:spcPct val="100000"/>
              </a:lnSpc>
              <a:spcBef>
                <a:spcPts val="600"/>
              </a:spcBef>
            </a:pPr>
            <a:r>
              <a:rPr lang="en-US" b="1" dirty="0" smtClean="0"/>
              <a:t>Coherence</a:t>
            </a:r>
            <a:r>
              <a:rPr lang="en-US" dirty="0" smtClean="0"/>
              <a:t> – defines </a:t>
            </a:r>
            <a:r>
              <a:rPr lang="en-US" dirty="0" smtClean="0">
                <a:solidFill>
                  <a:schemeClr val="accent1"/>
                </a:solidFill>
              </a:rPr>
              <a:t>what values </a:t>
            </a:r>
            <a:r>
              <a:rPr lang="en-US" dirty="0" smtClean="0"/>
              <a:t>can be returned by a read</a:t>
            </a:r>
          </a:p>
          <a:p>
            <a:pPr lvl="2">
              <a:lnSpc>
                <a:spcPct val="100000"/>
              </a:lnSpc>
              <a:spcBef>
                <a:spcPts val="600"/>
              </a:spcBef>
            </a:pPr>
            <a:r>
              <a:rPr lang="en-US" dirty="0" smtClean="0"/>
              <a:t>Writes to the same location are </a:t>
            </a:r>
            <a:r>
              <a:rPr lang="en-US" dirty="0" smtClean="0">
                <a:solidFill>
                  <a:schemeClr val="accent1"/>
                </a:solidFill>
              </a:rPr>
              <a:t>serialized</a:t>
            </a:r>
            <a:r>
              <a:rPr lang="en-US" dirty="0" smtClean="0"/>
              <a:t> (two writes to the same location must be seen in the same order by all cores)</a:t>
            </a:r>
          </a:p>
          <a:p>
            <a:pPr lvl="1">
              <a:lnSpc>
                <a:spcPct val="100000"/>
              </a:lnSpc>
              <a:spcBef>
                <a:spcPts val="600"/>
              </a:spcBef>
            </a:pPr>
            <a:r>
              <a:rPr lang="en-US" b="1" dirty="0" smtClean="0"/>
              <a:t>Consistency</a:t>
            </a:r>
            <a:r>
              <a:rPr lang="en-US" dirty="0" smtClean="0"/>
              <a:t> – determines </a:t>
            </a:r>
            <a:r>
              <a:rPr lang="en-US" dirty="0" smtClean="0">
                <a:solidFill>
                  <a:schemeClr val="accent1"/>
                </a:solidFill>
              </a:rPr>
              <a:t>when</a:t>
            </a:r>
            <a:r>
              <a:rPr lang="en-US" dirty="0" smtClean="0"/>
              <a:t> a written value will be returned by a read</a:t>
            </a:r>
            <a:endParaRPr lang="en-US" dirty="0"/>
          </a:p>
        </p:txBody>
      </p:sp>
      <p:sp>
        <p:nvSpPr>
          <p:cNvPr id="4" name="Content Placeholder 2"/>
          <p:cNvSpPr txBox="1">
            <a:spLocks/>
          </p:cNvSpPr>
          <p:nvPr/>
        </p:nvSpPr>
        <p:spPr bwMode="auto">
          <a:xfrm>
            <a:off x="533400" y="3505200"/>
            <a:ext cx="8153400" cy="2451953"/>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marL="287338" marR="0" lvl="0" indent="-287338" algn="l" defTabSz="914400" rtl="0" eaLnBrk="0" fontAlgn="base" latinLnBrk="0" hangingPunct="0">
              <a:spcBef>
                <a:spcPts val="600"/>
              </a:spcBef>
              <a:spcAft>
                <a:spcPct val="0"/>
              </a:spcAft>
              <a:buClr>
                <a:schemeClr val="accent1"/>
              </a:buClr>
              <a:buSzPct val="75000"/>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enforce</a:t>
            </a:r>
            <a:r>
              <a:rPr kumimoji="0" lang="en-US" sz="2400" b="0" i="0" u="none" strike="noStrike" kern="0" cap="none" spc="0" normalizeH="0" noProof="0" dirty="0" smtClean="0">
                <a:ln>
                  <a:noFill/>
                </a:ln>
                <a:solidFill>
                  <a:schemeClr val="tx1"/>
                </a:solidFill>
                <a:effectLst/>
                <a:uLnTx/>
                <a:uFillTx/>
                <a:latin typeface="+mn-lt"/>
                <a:ea typeface="+mn-ea"/>
                <a:cs typeface="+mn-cs"/>
              </a:rPr>
              <a:t> coherence, caches (hardware) must provide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741363" lvl="1" indent="-246063">
              <a:spcBef>
                <a:spcPts val="600"/>
              </a:spcBef>
              <a:buClr>
                <a:schemeClr val="accent1"/>
              </a:buClr>
              <a:buSzPct val="75000"/>
              <a:buFont typeface="Monotype Sorts" pitchFamily="2" charset="2"/>
              <a:buChar char="l"/>
              <a:defRPr/>
            </a:pPr>
            <a:r>
              <a:rPr lang="en-US" sz="2000" kern="0" dirty="0" smtClean="0"/>
              <a:t>Replication</a:t>
            </a:r>
            <a:r>
              <a:rPr lang="en-US" sz="2000" kern="0" dirty="0" smtClean="0">
                <a:solidFill>
                  <a:schemeClr val="tx1"/>
                </a:solidFill>
              </a:rPr>
              <a:t> of shared data items in multiple cores’ caches</a:t>
            </a:r>
          </a:p>
          <a:p>
            <a:pPr marL="1198563" lvl="2" indent="-246063">
              <a:spcBef>
                <a:spcPts val="600"/>
              </a:spcBef>
              <a:buClr>
                <a:schemeClr val="accent1"/>
              </a:buClr>
              <a:buSzPct val="75000"/>
              <a:buFont typeface="Monotype Sorts" pitchFamily="2" charset="2"/>
              <a:buChar char="l"/>
            </a:pPr>
            <a:r>
              <a:rPr lang="en-US" kern="0" dirty="0" smtClean="0">
                <a:solidFill>
                  <a:schemeClr val="tx1"/>
                </a:solidFill>
              </a:rPr>
              <a:t>Replication reduces both latency and contention for a read shared data item</a:t>
            </a:r>
          </a:p>
          <a:p>
            <a:pPr marL="741363" marR="0" lvl="1" indent="-246063" algn="l" defTabSz="914400" rtl="0" eaLnBrk="0" fontAlgn="base" latinLnBrk="0" hangingPunct="0">
              <a:spcBef>
                <a:spcPts val="600"/>
              </a:spcBef>
              <a:spcAft>
                <a:spcPct val="0"/>
              </a:spcAft>
              <a:buClr>
                <a:schemeClr val="accent1"/>
              </a:buClr>
              <a:buSzPct val="75000"/>
              <a:buFont typeface="Monotype Sorts" pitchFamily="2" charset="2"/>
              <a:buChar char="l"/>
              <a:tabLst/>
              <a:defRPr/>
            </a:pPr>
            <a:r>
              <a:rPr kumimoji="0" lang="en-US" sz="2000" b="0" i="0" u="none" strike="noStrike" kern="0" cap="none" spc="0" normalizeH="0" baseline="0" noProof="0" dirty="0" smtClean="0">
                <a:ln>
                  <a:noFill/>
                </a:ln>
                <a:effectLst/>
                <a:uLnTx/>
                <a:uFillTx/>
                <a:latin typeface="+mn-lt"/>
              </a:rPr>
              <a:t>Migration</a:t>
            </a:r>
            <a:r>
              <a:rPr kumimoji="0" lang="en-US" sz="2000" b="0" i="0" u="none" strike="noStrike" kern="0" cap="none" spc="0" normalizeH="0" baseline="0" noProof="0" dirty="0" smtClean="0">
                <a:ln>
                  <a:noFill/>
                </a:ln>
                <a:solidFill>
                  <a:schemeClr val="tx1"/>
                </a:solidFill>
                <a:effectLst/>
                <a:uLnTx/>
                <a:uFillTx/>
                <a:latin typeface="+mn-lt"/>
              </a:rPr>
              <a:t> of</a:t>
            </a:r>
            <a:r>
              <a:rPr kumimoji="0" lang="en-US" sz="2000" b="0" i="0" u="none" strike="noStrike" kern="0" cap="none" spc="0" normalizeH="0" noProof="0" dirty="0" smtClean="0">
                <a:ln>
                  <a:noFill/>
                </a:ln>
                <a:solidFill>
                  <a:schemeClr val="tx1"/>
                </a:solidFill>
                <a:effectLst/>
                <a:uLnTx/>
                <a:uFillTx/>
                <a:latin typeface="+mn-lt"/>
              </a:rPr>
              <a:t> shared data items to a core’s local cache</a:t>
            </a:r>
          </a:p>
          <a:p>
            <a:pPr marL="1198563" lvl="2" indent="-246063">
              <a:spcBef>
                <a:spcPts val="600"/>
              </a:spcBef>
              <a:buClr>
                <a:schemeClr val="accent1"/>
              </a:buClr>
              <a:buSzPct val="75000"/>
              <a:buFont typeface="Monotype Sorts" pitchFamily="2" charset="2"/>
              <a:buChar char="l"/>
            </a:pPr>
            <a:r>
              <a:rPr lang="en-US" kern="0" baseline="0" dirty="0" smtClean="0">
                <a:solidFill>
                  <a:schemeClr val="tx1"/>
                </a:solidFill>
                <a:latin typeface="+mn-lt"/>
              </a:rPr>
              <a:t>Migration reduced the latency of the access the data and the bandwidth demand</a:t>
            </a:r>
            <a:r>
              <a:rPr lang="en-US" kern="0" dirty="0" smtClean="0">
                <a:solidFill>
                  <a:schemeClr val="tx1"/>
                </a:solidFill>
                <a:latin typeface="+mn-lt"/>
              </a:rPr>
              <a:t> on the shared memory (L2 in our example)</a:t>
            </a:r>
            <a:endParaRPr kumimoji="0" lang="en-US" b="0" i="0" u="none" strike="noStrike" kern="0" cap="none" spc="0" normalizeH="0" baseline="0" noProof="0" dirty="0" smtClean="0">
              <a:ln>
                <a:noFill/>
              </a:ln>
              <a:solidFill>
                <a:schemeClr val="tx1"/>
              </a:solidFill>
              <a:effectLst/>
              <a:uLnTx/>
              <a:uFillTx/>
              <a:latin typeface="+mn-lt"/>
            </a:endParaRPr>
          </a:p>
        </p:txBody>
      </p:sp>
      <p:sp>
        <p:nvSpPr>
          <p:cNvPr id="5" name="Slide Number Placeholder 4"/>
          <p:cNvSpPr>
            <a:spLocks noGrp="1"/>
          </p:cNvSpPr>
          <p:nvPr>
            <p:ph type="sldNum" sz="quarter" idx="12"/>
          </p:nvPr>
        </p:nvSpPr>
        <p:spPr/>
        <p:txBody>
          <a:bodyPr/>
          <a:lstStyle/>
          <a:p>
            <a:pPr>
              <a:defRPr/>
            </a:pPr>
            <a:fld id="{9B3F316D-389F-4488-B560-5E2DB5DE07B1}" type="slidenum">
              <a:rPr lang="en-CA" smtClean="0"/>
              <a:pPr>
                <a:defRPr/>
              </a:pPr>
              <a:t>17</a:t>
            </a:fld>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152400"/>
            <a:ext cx="8153400" cy="422275"/>
          </a:xfrm>
        </p:spPr>
        <p:txBody>
          <a:bodyPr/>
          <a:lstStyle/>
          <a:p>
            <a:pPr eaLnBrk="1" hangingPunct="1"/>
            <a:r>
              <a:rPr lang="en-GB" dirty="0" smtClean="0"/>
              <a:t>Snooping Protocols</a:t>
            </a:r>
          </a:p>
        </p:txBody>
      </p:sp>
      <p:sp>
        <p:nvSpPr>
          <p:cNvPr id="15363" name="Rectangle 3"/>
          <p:cNvSpPr>
            <a:spLocks noGrp="1" noChangeArrowheads="1"/>
          </p:cNvSpPr>
          <p:nvPr>
            <p:ph idx="1"/>
          </p:nvPr>
        </p:nvSpPr>
        <p:spPr>
          <a:xfrm>
            <a:off x="457200" y="914400"/>
            <a:ext cx="8458200" cy="5257800"/>
          </a:xfrm>
        </p:spPr>
        <p:txBody>
          <a:bodyPr/>
          <a:lstStyle/>
          <a:p>
            <a:pPr eaLnBrk="1" hangingPunct="1">
              <a:spcAft>
                <a:spcPts val="1200"/>
              </a:spcAft>
            </a:pPr>
            <a:r>
              <a:rPr lang="en-GB" sz="2400" dirty="0" smtClean="0"/>
              <a:t>Schemes where every core knows </a:t>
            </a:r>
            <a:r>
              <a:rPr lang="en-GB" sz="2400" b="1" dirty="0" smtClean="0"/>
              <a:t>which</a:t>
            </a:r>
            <a:r>
              <a:rPr lang="en-GB" sz="2400" dirty="0" smtClean="0"/>
              <a:t> other core has a copy of its cached data are far too complex.</a:t>
            </a:r>
          </a:p>
          <a:p>
            <a:pPr eaLnBrk="1" hangingPunct="1">
              <a:spcAft>
                <a:spcPts val="1200"/>
              </a:spcAft>
            </a:pPr>
            <a:r>
              <a:rPr lang="en-GB" sz="2400" dirty="0" smtClean="0"/>
              <a:t>So each core (cache system) ‘snoops’ (i.e. watches continually) for activity concerned with data addresses which it has cached.</a:t>
            </a:r>
          </a:p>
          <a:p>
            <a:pPr eaLnBrk="1" hangingPunct="1">
              <a:spcAft>
                <a:spcPts val="1200"/>
              </a:spcAft>
            </a:pPr>
            <a:r>
              <a:rPr lang="en-GB" sz="2400" dirty="0" smtClean="0"/>
              <a:t>This has normally been implemented with a bus structure which is ‘global’, i.e. all communication can be seen by all</a:t>
            </a:r>
          </a:p>
          <a:p>
            <a:pPr eaLnBrk="1" hangingPunct="1">
              <a:spcAft>
                <a:spcPts val="1200"/>
              </a:spcAft>
            </a:pPr>
            <a:r>
              <a:rPr lang="en-GB" sz="2400" dirty="0" smtClean="0"/>
              <a:t>Snooping Protocols can be implemented without a bus, but for simplicity the next slides assume a shared bus.</a:t>
            </a:r>
          </a:p>
          <a:p>
            <a:pPr eaLnBrk="1" hangingPunct="1">
              <a:spcAft>
                <a:spcPts val="1200"/>
              </a:spcAft>
            </a:pPr>
            <a:r>
              <a:rPr lang="en-GB" sz="2400" dirty="0" smtClean="0"/>
              <a:t>There are ‘directory based’ coherence schemes but we will not consider them this year.</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18</a:t>
            </a:fld>
            <a:endParaRPr lang="en-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153400" cy="422275"/>
          </a:xfrm>
        </p:spPr>
        <p:txBody>
          <a:bodyPr/>
          <a:lstStyle/>
          <a:p>
            <a:r>
              <a:rPr lang="en-CA" dirty="0" smtClean="0"/>
              <a:t>Why We need Multiprocessors?</a:t>
            </a:r>
            <a:endParaRPr lang="en-CA" dirty="0"/>
          </a:p>
        </p:txBody>
      </p:sp>
      <p:sp>
        <p:nvSpPr>
          <p:cNvPr id="3" name="Content Placeholder 2"/>
          <p:cNvSpPr>
            <a:spLocks noGrp="1"/>
          </p:cNvSpPr>
          <p:nvPr>
            <p:ph idx="1"/>
          </p:nvPr>
        </p:nvSpPr>
        <p:spPr>
          <a:xfrm>
            <a:off x="381000" y="762000"/>
            <a:ext cx="8153400" cy="4323235"/>
          </a:xfrm>
        </p:spPr>
        <p:txBody>
          <a:bodyPr/>
          <a:lstStyle/>
          <a:p>
            <a:r>
              <a:rPr lang="en-CA" sz="2800" dirty="0" err="1" smtClean="0"/>
              <a:t>Uniprocessor</a:t>
            </a:r>
            <a:r>
              <a:rPr lang="en-CA" sz="2800" dirty="0" smtClean="0"/>
              <a:t> performance</a:t>
            </a:r>
          </a:p>
          <a:p>
            <a:pPr lvl="1"/>
            <a:r>
              <a:rPr lang="en-CA" sz="2200" dirty="0" smtClean="0"/>
              <a:t>25% annual improvement rate from 1978 to 1986</a:t>
            </a:r>
          </a:p>
          <a:p>
            <a:pPr lvl="1"/>
            <a:r>
              <a:rPr lang="en-CA" sz="2200" dirty="0" smtClean="0"/>
              <a:t>52% annual improvement rate from 1986 to 2002</a:t>
            </a:r>
          </a:p>
          <a:p>
            <a:pPr lvl="2"/>
            <a:r>
              <a:rPr lang="en-CA" sz="2200" dirty="0" smtClean="0"/>
              <a:t>Profound impact of </a:t>
            </a:r>
            <a:r>
              <a:rPr lang="en-CA" sz="2200" b="1" dirty="0" smtClean="0"/>
              <a:t>RISC</a:t>
            </a:r>
            <a:r>
              <a:rPr lang="en-CA" sz="2200" dirty="0" smtClean="0"/>
              <a:t>, </a:t>
            </a:r>
            <a:r>
              <a:rPr lang="en-CA" sz="2200" b="1" dirty="0" smtClean="0"/>
              <a:t>x86</a:t>
            </a:r>
          </a:p>
          <a:p>
            <a:pPr lvl="1"/>
            <a:r>
              <a:rPr lang="en-CA" sz="2200" dirty="0" smtClean="0"/>
              <a:t>20% annual improvement rate from 2002 to present</a:t>
            </a:r>
          </a:p>
          <a:p>
            <a:pPr lvl="2"/>
            <a:r>
              <a:rPr lang="en-CA" sz="2200" b="1" dirty="0" smtClean="0"/>
              <a:t>Power wall</a:t>
            </a:r>
            <a:r>
              <a:rPr lang="en-CA" sz="2200" dirty="0" smtClean="0"/>
              <a:t>: solutions for higher ILP are power-inefficient</a:t>
            </a:r>
          </a:p>
          <a:p>
            <a:pPr lvl="2"/>
            <a:r>
              <a:rPr lang="en-CA" sz="2200" b="1" dirty="0" smtClean="0"/>
              <a:t>ILP wall</a:t>
            </a:r>
            <a:r>
              <a:rPr lang="en-CA" sz="2200" dirty="0" smtClean="0"/>
              <a:t>: hard to exploit more ILP</a:t>
            </a:r>
          </a:p>
          <a:p>
            <a:pPr lvl="2"/>
            <a:r>
              <a:rPr lang="en-CA" sz="2200" b="1" dirty="0" smtClean="0"/>
              <a:t>Memory wall</a:t>
            </a:r>
            <a:r>
              <a:rPr lang="en-CA" sz="2200" dirty="0" smtClean="0"/>
              <a:t>: ever-increasing memory latency relative to processor speed</a:t>
            </a:r>
          </a:p>
          <a:p>
            <a:pPr lvl="2"/>
            <a:endParaRPr lang="en-CA" dirty="0" smtClean="0"/>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a:t>
            </a:fld>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153400" cy="422275"/>
          </a:xfrm>
        </p:spPr>
        <p:txBody>
          <a:bodyPr/>
          <a:lstStyle/>
          <a:p>
            <a:pPr eaLnBrk="1" hangingPunct="1"/>
            <a:r>
              <a:rPr lang="en-GB" dirty="0" smtClean="0"/>
              <a:t>Snooping Protocols</a:t>
            </a:r>
          </a:p>
        </p:txBody>
      </p:sp>
      <p:sp>
        <p:nvSpPr>
          <p:cNvPr id="16387" name="Rectangle 3"/>
          <p:cNvSpPr>
            <a:spLocks noGrp="1" noChangeArrowheads="1"/>
          </p:cNvSpPr>
          <p:nvPr>
            <p:ph idx="1"/>
          </p:nvPr>
        </p:nvSpPr>
        <p:spPr>
          <a:xfrm>
            <a:off x="533400" y="914400"/>
            <a:ext cx="8153400" cy="4343400"/>
          </a:xfrm>
        </p:spPr>
        <p:txBody>
          <a:bodyPr>
            <a:normAutofit/>
          </a:bodyPr>
          <a:lstStyle/>
          <a:p>
            <a:pPr eaLnBrk="1" hangingPunct="1">
              <a:lnSpc>
                <a:spcPct val="90000"/>
              </a:lnSpc>
              <a:buNone/>
            </a:pPr>
            <a:r>
              <a:rPr lang="en-GB" sz="3200" u="sng" dirty="0" smtClean="0"/>
              <a:t>Write Invalidate</a:t>
            </a:r>
          </a:p>
          <a:p>
            <a:pPr marL="971550" lvl="1" indent="-514350" eaLnBrk="1" hangingPunct="1">
              <a:lnSpc>
                <a:spcPct val="90000"/>
              </a:lnSpc>
              <a:buFont typeface="+mj-lt"/>
              <a:buAutoNum type="arabicPeriod"/>
            </a:pPr>
            <a:r>
              <a:rPr lang="en-GB" sz="2600" dirty="0" smtClean="0"/>
              <a:t>A core wanting to write to an address, grabs a bus cycle and sends a ‘</a:t>
            </a:r>
            <a:r>
              <a:rPr lang="en-GB" sz="2600" b="1" dirty="0" smtClean="0"/>
              <a:t>write invalidate</a:t>
            </a:r>
            <a:r>
              <a:rPr lang="en-GB" sz="2600" dirty="0" smtClean="0"/>
              <a:t>’ message which contains the address</a:t>
            </a:r>
          </a:p>
          <a:p>
            <a:pPr marL="971550" lvl="1" indent="-514350" eaLnBrk="1" hangingPunct="1">
              <a:lnSpc>
                <a:spcPct val="90000"/>
              </a:lnSpc>
              <a:buFont typeface="+mj-lt"/>
              <a:buAutoNum type="arabicPeriod"/>
            </a:pPr>
            <a:r>
              <a:rPr lang="en-GB" sz="2600" dirty="0" smtClean="0"/>
              <a:t>All snooping caches invalidate their copy of appropriate cache line</a:t>
            </a:r>
          </a:p>
          <a:p>
            <a:pPr marL="971550" lvl="1" indent="-514350" eaLnBrk="1" hangingPunct="1">
              <a:lnSpc>
                <a:spcPct val="90000"/>
              </a:lnSpc>
              <a:buFont typeface="+mj-lt"/>
              <a:buAutoNum type="arabicPeriod"/>
            </a:pPr>
            <a:r>
              <a:rPr lang="en-GB" sz="2600" dirty="0" smtClean="0"/>
              <a:t>The core writes to its cached copy (assume for now that it also writes through to memory)</a:t>
            </a:r>
          </a:p>
          <a:p>
            <a:pPr marL="971550" lvl="1" indent="-514350" eaLnBrk="1" hangingPunct="1">
              <a:lnSpc>
                <a:spcPct val="90000"/>
              </a:lnSpc>
              <a:buFont typeface="+mj-lt"/>
              <a:buAutoNum type="arabicPeriod"/>
            </a:pPr>
            <a:r>
              <a:rPr lang="en-GB" sz="2600" dirty="0" smtClean="0"/>
              <a:t>Any shared read in other cores will now miss in cache and re-fetch the new data.</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19</a:t>
            </a:fld>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28600"/>
            <a:ext cx="8153400" cy="422275"/>
          </a:xfrm>
        </p:spPr>
        <p:txBody>
          <a:bodyPr/>
          <a:lstStyle/>
          <a:p>
            <a:pPr eaLnBrk="1" hangingPunct="1"/>
            <a:r>
              <a:rPr lang="en-GB" dirty="0" smtClean="0"/>
              <a:t>Snooping Protocols</a:t>
            </a:r>
          </a:p>
        </p:txBody>
      </p:sp>
      <p:sp>
        <p:nvSpPr>
          <p:cNvPr id="17411" name="Rectangle 3"/>
          <p:cNvSpPr>
            <a:spLocks noGrp="1" noChangeArrowheads="1"/>
          </p:cNvSpPr>
          <p:nvPr>
            <p:ph idx="1"/>
          </p:nvPr>
        </p:nvSpPr>
        <p:spPr>
          <a:xfrm>
            <a:off x="533400" y="914400"/>
            <a:ext cx="8153400" cy="3886200"/>
          </a:xfrm>
        </p:spPr>
        <p:txBody>
          <a:bodyPr>
            <a:normAutofit/>
          </a:bodyPr>
          <a:lstStyle/>
          <a:p>
            <a:pPr eaLnBrk="1" hangingPunct="1">
              <a:buNone/>
            </a:pPr>
            <a:r>
              <a:rPr lang="en-GB" sz="3200" u="sng" dirty="0" smtClean="0"/>
              <a:t>Write Update</a:t>
            </a:r>
          </a:p>
          <a:p>
            <a:pPr marL="971550" lvl="1" indent="-514350" eaLnBrk="1" hangingPunct="1">
              <a:buFont typeface="+mj-lt"/>
              <a:buAutoNum type="arabicPeriod"/>
            </a:pPr>
            <a:r>
              <a:rPr lang="en-GB" sz="2200" dirty="0" smtClean="0"/>
              <a:t>A core wanting to write grabs bus cycle and broadcasts address &amp; new data as it updates its own copy</a:t>
            </a:r>
          </a:p>
          <a:p>
            <a:pPr marL="971550" lvl="1" indent="-514350" eaLnBrk="1" hangingPunct="1">
              <a:buFont typeface="+mj-lt"/>
              <a:buAutoNum type="arabicPeriod"/>
            </a:pPr>
            <a:r>
              <a:rPr lang="en-GB" sz="2200" dirty="0" smtClean="0"/>
              <a:t>All snooping caches update their copy</a:t>
            </a:r>
          </a:p>
          <a:p>
            <a:pPr marL="971550" lvl="1" indent="-514350" eaLnBrk="1" hangingPunct="1">
              <a:buFont typeface="+mj-lt"/>
              <a:buAutoNum type="arabicPeriod"/>
            </a:pPr>
            <a:endParaRPr lang="en-GB" dirty="0" smtClean="0"/>
          </a:p>
          <a:p>
            <a:pPr eaLnBrk="1" hangingPunct="1"/>
            <a:r>
              <a:rPr lang="en-GB" sz="2800" dirty="0" smtClean="0"/>
              <a:t>Note</a:t>
            </a:r>
            <a:r>
              <a:rPr lang="en-GB" dirty="0" smtClean="0"/>
              <a:t> that in both schemes, the problem of simultaneous writes is taken care of by </a:t>
            </a:r>
            <a:r>
              <a:rPr lang="en-GB" b="1" dirty="0" smtClean="0"/>
              <a:t>bus arbitration </a:t>
            </a:r>
            <a:r>
              <a:rPr lang="en-GB" dirty="0" smtClean="0"/>
              <a:t>- only one core can use the bus at any one time.</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20</a:t>
            </a:fld>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153400" cy="422275"/>
          </a:xfrm>
        </p:spPr>
        <p:txBody>
          <a:bodyPr/>
          <a:lstStyle/>
          <a:p>
            <a:pPr eaLnBrk="1" hangingPunct="1"/>
            <a:r>
              <a:rPr lang="en-GB" dirty="0" smtClean="0"/>
              <a:t>Update or Invalidate?</a:t>
            </a:r>
          </a:p>
        </p:txBody>
      </p:sp>
      <p:sp>
        <p:nvSpPr>
          <p:cNvPr id="18435" name="Rectangle 3"/>
          <p:cNvSpPr>
            <a:spLocks noGrp="1" noChangeArrowheads="1"/>
          </p:cNvSpPr>
          <p:nvPr>
            <p:ph idx="1"/>
          </p:nvPr>
        </p:nvSpPr>
        <p:spPr>
          <a:xfrm>
            <a:off x="533400" y="914400"/>
            <a:ext cx="8153400" cy="3198311"/>
          </a:xfrm>
        </p:spPr>
        <p:txBody>
          <a:bodyPr/>
          <a:lstStyle/>
          <a:p>
            <a:pPr eaLnBrk="1" hangingPunct="1"/>
            <a:r>
              <a:rPr lang="en-GB" sz="2800" dirty="0" smtClean="0"/>
              <a:t>Update looks the simplest, most obvious and fastest, but:</a:t>
            </a:r>
          </a:p>
          <a:p>
            <a:pPr lvl="1" eaLnBrk="1" hangingPunct="1"/>
            <a:r>
              <a:rPr lang="en-GB" sz="2400" dirty="0" smtClean="0"/>
              <a:t>Multiple writes to the same word (no intervening read) need only one invalidate message but would require an update for each</a:t>
            </a:r>
          </a:p>
          <a:p>
            <a:pPr lvl="1" eaLnBrk="1" hangingPunct="1"/>
            <a:endParaRPr lang="en-GB" sz="1000" dirty="0" smtClean="0"/>
          </a:p>
          <a:p>
            <a:pPr lvl="1" eaLnBrk="1" hangingPunct="1"/>
            <a:r>
              <a:rPr lang="en-GB" sz="2400" dirty="0" smtClean="0"/>
              <a:t>Writes to same block in (usual) multi-word cache block require only one invalidate but would require multiple updates.</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21</a:t>
            </a:fld>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153400" cy="422275"/>
          </a:xfrm>
        </p:spPr>
        <p:txBody>
          <a:bodyPr/>
          <a:lstStyle/>
          <a:p>
            <a:pPr eaLnBrk="1" hangingPunct="1"/>
            <a:r>
              <a:rPr lang="en-GB" smtClean="0"/>
              <a:t>Update or Invalidate?</a:t>
            </a:r>
          </a:p>
        </p:txBody>
      </p:sp>
      <p:sp>
        <p:nvSpPr>
          <p:cNvPr id="19459" name="Rectangle 3"/>
          <p:cNvSpPr>
            <a:spLocks noGrp="1" noChangeArrowheads="1"/>
          </p:cNvSpPr>
          <p:nvPr>
            <p:ph idx="1"/>
          </p:nvPr>
        </p:nvSpPr>
        <p:spPr>
          <a:xfrm>
            <a:off x="533400" y="990600"/>
            <a:ext cx="8153400" cy="5029200"/>
          </a:xfrm>
        </p:spPr>
        <p:txBody>
          <a:bodyPr>
            <a:normAutofit fontScale="92500" lnSpcReduction="10000"/>
          </a:bodyPr>
          <a:lstStyle/>
          <a:p>
            <a:pPr eaLnBrk="1" hangingPunct="1">
              <a:lnSpc>
                <a:spcPct val="90000"/>
              </a:lnSpc>
              <a:spcAft>
                <a:spcPts val="1200"/>
              </a:spcAft>
            </a:pPr>
            <a:r>
              <a:rPr lang="en-GB" sz="2800" dirty="0" smtClean="0"/>
              <a:t>Due to both spatial and temporal locality, the previous cases occur often.</a:t>
            </a:r>
          </a:p>
          <a:p>
            <a:pPr eaLnBrk="1" hangingPunct="1">
              <a:lnSpc>
                <a:spcPct val="90000"/>
              </a:lnSpc>
              <a:spcAft>
                <a:spcPts val="1200"/>
              </a:spcAft>
            </a:pPr>
            <a:r>
              <a:rPr lang="en-GB" sz="2800" b="1" dirty="0" smtClean="0"/>
              <a:t>Bus bandwidth </a:t>
            </a:r>
            <a:r>
              <a:rPr lang="en-GB" sz="2800" dirty="0" smtClean="0"/>
              <a:t>is a precious commodity in shared memory multi-cores chips</a:t>
            </a:r>
          </a:p>
          <a:p>
            <a:pPr eaLnBrk="1" hangingPunct="1">
              <a:lnSpc>
                <a:spcPct val="90000"/>
              </a:lnSpc>
              <a:spcAft>
                <a:spcPts val="1200"/>
              </a:spcAft>
            </a:pPr>
            <a:r>
              <a:rPr lang="en-GB" sz="2800" dirty="0" smtClean="0"/>
              <a:t>Experience has shown that </a:t>
            </a:r>
            <a:r>
              <a:rPr lang="en-GB" sz="2800" b="1" dirty="0" smtClean="0"/>
              <a:t>invalidate protocols </a:t>
            </a:r>
            <a:r>
              <a:rPr lang="en-GB" sz="2800" dirty="0" smtClean="0"/>
              <a:t>use significantly less bandwidth.</a:t>
            </a:r>
          </a:p>
          <a:p>
            <a:pPr eaLnBrk="1" hangingPunct="1">
              <a:spcAft>
                <a:spcPts val="1200"/>
              </a:spcAft>
            </a:pPr>
            <a:r>
              <a:rPr lang="en-GB" sz="2800" dirty="0" smtClean="0"/>
              <a:t>We will only consider implementation details only of the  invalidate protocols.</a:t>
            </a:r>
            <a:br>
              <a:rPr lang="en-GB" sz="2800" dirty="0" smtClean="0"/>
            </a:br>
            <a:r>
              <a:rPr lang="en-GB" sz="2800" dirty="0" smtClean="0"/>
              <a:t/>
            </a:r>
            <a:br>
              <a:rPr lang="en-GB" sz="2800" dirty="0" smtClean="0"/>
            </a:br>
            <a:r>
              <a:rPr lang="en-US" dirty="0" smtClean="0"/>
              <a:t>All  commercial machines use write-invalidate as their standard coherence protocol</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22</a:t>
            </a:fld>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52400"/>
            <a:ext cx="8153400" cy="422275"/>
          </a:xfrm>
        </p:spPr>
        <p:txBody>
          <a:bodyPr/>
          <a:lstStyle/>
          <a:p>
            <a:pPr eaLnBrk="1" hangingPunct="1"/>
            <a:r>
              <a:rPr lang="en-GB" smtClean="0"/>
              <a:t>Implementation Issues</a:t>
            </a:r>
          </a:p>
        </p:txBody>
      </p:sp>
      <p:sp>
        <p:nvSpPr>
          <p:cNvPr id="20483" name="Rectangle 3"/>
          <p:cNvSpPr>
            <a:spLocks noGrp="1" noChangeArrowheads="1"/>
          </p:cNvSpPr>
          <p:nvPr>
            <p:ph idx="1"/>
          </p:nvPr>
        </p:nvSpPr>
        <p:spPr>
          <a:xfrm>
            <a:off x="533400" y="914400"/>
            <a:ext cx="8153400" cy="4724400"/>
          </a:xfrm>
        </p:spPr>
        <p:txBody>
          <a:bodyPr>
            <a:noAutofit/>
          </a:bodyPr>
          <a:lstStyle/>
          <a:p>
            <a:pPr eaLnBrk="1" hangingPunct="1">
              <a:spcAft>
                <a:spcPts val="1200"/>
              </a:spcAft>
            </a:pPr>
            <a:r>
              <a:rPr lang="en-GB" dirty="0" smtClean="0"/>
              <a:t>In both schemes, knowing if a cached value is not shared (no copies in another cache) can avoid sending any messages.</a:t>
            </a:r>
          </a:p>
          <a:p>
            <a:pPr eaLnBrk="1" hangingPunct="1">
              <a:spcAft>
                <a:spcPts val="1200"/>
              </a:spcAft>
            </a:pPr>
            <a:r>
              <a:rPr lang="en-GB" dirty="0" smtClean="0"/>
              <a:t>Invalidate description assumed that a cache value update was written through to memory. If we used a ‘copy back’ scheme (usual for high performance) other cores could re-fetch incorrect old value on a cache miss.</a:t>
            </a:r>
          </a:p>
          <a:p>
            <a:pPr eaLnBrk="1" hangingPunct="1">
              <a:spcAft>
                <a:spcPts val="1200"/>
              </a:spcAft>
            </a:pPr>
            <a:r>
              <a:rPr lang="en-GB" dirty="0" smtClean="0"/>
              <a:t>We need a protocol to handle all this.</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23</a:t>
            </a:fld>
            <a:endParaRPr lang="en-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28600"/>
            <a:ext cx="8153400" cy="422275"/>
          </a:xfrm>
        </p:spPr>
        <p:txBody>
          <a:bodyPr/>
          <a:lstStyle/>
          <a:p>
            <a:pPr eaLnBrk="1" hangingPunct="1"/>
            <a:r>
              <a:rPr lang="en-GB" smtClean="0"/>
              <a:t>MESI Protocol (1)</a:t>
            </a:r>
          </a:p>
        </p:txBody>
      </p:sp>
      <p:sp>
        <p:nvSpPr>
          <p:cNvPr id="21507" name="Rectangle 3"/>
          <p:cNvSpPr>
            <a:spLocks noGrp="1" noChangeArrowheads="1"/>
          </p:cNvSpPr>
          <p:nvPr>
            <p:ph idx="1"/>
          </p:nvPr>
        </p:nvSpPr>
        <p:spPr/>
        <p:txBody>
          <a:bodyPr>
            <a:noAutofit/>
          </a:bodyPr>
          <a:lstStyle/>
          <a:p>
            <a:pPr eaLnBrk="1" hangingPunct="1">
              <a:spcAft>
                <a:spcPts val="1200"/>
              </a:spcAft>
            </a:pPr>
            <a:r>
              <a:rPr lang="en-GB" sz="2800" dirty="0" smtClean="0"/>
              <a:t>A practical multi-core invalidate protocol which attempts to minimize bus usage.</a:t>
            </a:r>
          </a:p>
          <a:p>
            <a:pPr eaLnBrk="1" hangingPunct="1">
              <a:spcAft>
                <a:spcPts val="1200"/>
              </a:spcAft>
            </a:pPr>
            <a:r>
              <a:rPr lang="en-GB" sz="2800" dirty="0" smtClean="0"/>
              <a:t>Allows usage of a ‘copy back’ scheme - i.e. L2/main memory is not updated until a ‘dirty’ cache line is displaced</a:t>
            </a:r>
          </a:p>
          <a:p>
            <a:pPr eaLnBrk="1" hangingPunct="1">
              <a:spcAft>
                <a:spcPts val="1200"/>
              </a:spcAft>
            </a:pPr>
            <a:r>
              <a:rPr lang="en-GB" sz="2800" dirty="0" smtClean="0"/>
              <a:t>Extension of the usual cache tags, i.e. invalid tag and ‘dirty’ tag in normal copy back cache.</a:t>
            </a:r>
          </a:p>
          <a:p>
            <a:pPr eaLnBrk="1" hangingPunct="1">
              <a:spcAft>
                <a:spcPts val="1200"/>
              </a:spcAft>
            </a:pPr>
            <a:r>
              <a:rPr lang="en-GB" sz="2800" dirty="0" smtClean="0"/>
              <a:t>To make the description simpler, we will ignore L2 cache and treat L2/main memory as a single main memory unit</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24</a:t>
            </a:fld>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MESI Protocol (2)</a:t>
            </a:r>
          </a:p>
        </p:txBody>
      </p:sp>
      <p:sp>
        <p:nvSpPr>
          <p:cNvPr id="22531" name="Rectangle 3"/>
          <p:cNvSpPr>
            <a:spLocks noGrp="1" noChangeArrowheads="1"/>
          </p:cNvSpPr>
          <p:nvPr>
            <p:ph idx="1"/>
          </p:nvPr>
        </p:nvSpPr>
        <p:spPr>
          <a:xfrm>
            <a:off x="533400" y="990600"/>
            <a:ext cx="8153400" cy="3886200"/>
          </a:xfrm>
        </p:spPr>
        <p:txBody>
          <a:bodyPr>
            <a:normAutofit fontScale="92500" lnSpcReduction="10000"/>
          </a:bodyPr>
          <a:lstStyle/>
          <a:p>
            <a:pPr eaLnBrk="1" hangingPunct="1">
              <a:lnSpc>
                <a:spcPct val="90000"/>
              </a:lnSpc>
              <a:spcAft>
                <a:spcPts val="1200"/>
              </a:spcAft>
              <a:buFont typeface="Wingdings" charset="2"/>
              <a:buNone/>
            </a:pPr>
            <a:r>
              <a:rPr lang="en-GB" dirty="0" smtClean="0"/>
              <a:t>Any cache line can be in one of 4 states (2 bits)</a:t>
            </a:r>
          </a:p>
          <a:p>
            <a:pPr eaLnBrk="1" hangingPunct="1">
              <a:lnSpc>
                <a:spcPct val="90000"/>
              </a:lnSpc>
              <a:spcAft>
                <a:spcPts val="1200"/>
              </a:spcAft>
            </a:pPr>
            <a:r>
              <a:rPr lang="en-GB" b="1" dirty="0" smtClean="0"/>
              <a:t>Modified </a:t>
            </a:r>
            <a:r>
              <a:rPr lang="en-GB" dirty="0" smtClean="0"/>
              <a:t>– The cache line has been modified and is different from main memory – This is the only cached copy. (cf. ‘dirty’)</a:t>
            </a:r>
          </a:p>
          <a:p>
            <a:pPr eaLnBrk="1" hangingPunct="1">
              <a:lnSpc>
                <a:spcPct val="90000"/>
              </a:lnSpc>
              <a:spcAft>
                <a:spcPts val="1200"/>
              </a:spcAft>
            </a:pPr>
            <a:r>
              <a:rPr lang="en-GB" b="1" dirty="0" smtClean="0"/>
              <a:t>Exclusive</a:t>
            </a:r>
            <a:r>
              <a:rPr lang="en-GB" dirty="0" smtClean="0"/>
              <a:t> – The cache line is the same as main memory and is the only cached copy</a:t>
            </a:r>
          </a:p>
          <a:p>
            <a:pPr eaLnBrk="1" hangingPunct="1">
              <a:lnSpc>
                <a:spcPct val="90000"/>
              </a:lnSpc>
              <a:spcAft>
                <a:spcPts val="1200"/>
              </a:spcAft>
            </a:pPr>
            <a:r>
              <a:rPr lang="en-GB" b="1" dirty="0" smtClean="0"/>
              <a:t>Shared </a:t>
            </a:r>
            <a:r>
              <a:rPr lang="en-GB" dirty="0" smtClean="0"/>
              <a:t>- Same value as main memory but copies may exist in other caches.</a:t>
            </a:r>
          </a:p>
          <a:p>
            <a:pPr eaLnBrk="1" hangingPunct="1">
              <a:lnSpc>
                <a:spcPct val="90000"/>
              </a:lnSpc>
              <a:spcAft>
                <a:spcPts val="1200"/>
              </a:spcAft>
            </a:pPr>
            <a:r>
              <a:rPr lang="en-GB" b="1" dirty="0" smtClean="0"/>
              <a:t>Invalid</a:t>
            </a:r>
            <a:r>
              <a:rPr lang="en-GB" dirty="0" smtClean="0"/>
              <a:t> - Line data is not valid (as in simple cache)</a:t>
            </a:r>
            <a:endParaRPr lang="en-GB" b="1" dirty="0" smtClean="0"/>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25</a:t>
            </a:fld>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MESI Protocol (3)</a:t>
            </a:r>
          </a:p>
        </p:txBody>
      </p:sp>
      <p:sp>
        <p:nvSpPr>
          <p:cNvPr id="23555" name="Rectangle 3"/>
          <p:cNvSpPr>
            <a:spLocks noGrp="1" noChangeArrowheads="1"/>
          </p:cNvSpPr>
          <p:nvPr>
            <p:ph idx="1"/>
          </p:nvPr>
        </p:nvSpPr>
        <p:spPr>
          <a:xfrm>
            <a:off x="533400" y="914400"/>
            <a:ext cx="8153400" cy="3733800"/>
          </a:xfrm>
        </p:spPr>
        <p:txBody>
          <a:bodyPr>
            <a:normAutofit/>
          </a:bodyPr>
          <a:lstStyle/>
          <a:p>
            <a:pPr>
              <a:lnSpc>
                <a:spcPct val="90000"/>
              </a:lnSpc>
              <a:spcAft>
                <a:spcPts val="1200"/>
              </a:spcAft>
            </a:pPr>
            <a:r>
              <a:rPr lang="en-GB" sz="2800" dirty="0" smtClean="0"/>
              <a:t>Cache line </a:t>
            </a:r>
            <a:r>
              <a:rPr lang="en-GB" dirty="0" smtClean="0"/>
              <a:t>state changes are </a:t>
            </a:r>
            <a:r>
              <a:rPr lang="en-GB" sz="2800" dirty="0" smtClean="0"/>
              <a:t>a function of memory access events.</a:t>
            </a:r>
          </a:p>
          <a:p>
            <a:pPr eaLnBrk="1" hangingPunct="1">
              <a:lnSpc>
                <a:spcPct val="90000"/>
              </a:lnSpc>
            </a:pPr>
            <a:r>
              <a:rPr lang="en-GB" sz="2800" dirty="0" smtClean="0"/>
              <a:t>Events may be either</a:t>
            </a:r>
          </a:p>
          <a:p>
            <a:pPr lvl="1" eaLnBrk="1" hangingPunct="1">
              <a:lnSpc>
                <a:spcPct val="90000"/>
              </a:lnSpc>
            </a:pPr>
            <a:r>
              <a:rPr lang="en-GB" dirty="0" smtClean="0"/>
              <a:t>Due to local core activity (i.e. cache access)</a:t>
            </a:r>
          </a:p>
          <a:p>
            <a:pPr lvl="1" eaLnBrk="1" hangingPunct="1">
              <a:lnSpc>
                <a:spcPct val="90000"/>
              </a:lnSpc>
              <a:spcAft>
                <a:spcPts val="1200"/>
              </a:spcAft>
            </a:pPr>
            <a:r>
              <a:rPr lang="en-GB" dirty="0" smtClean="0"/>
              <a:t>Due to bus activity - as a result of snooping</a:t>
            </a:r>
          </a:p>
          <a:p>
            <a:pPr eaLnBrk="1" hangingPunct="1">
              <a:lnSpc>
                <a:spcPct val="90000"/>
              </a:lnSpc>
              <a:spcAft>
                <a:spcPts val="1200"/>
              </a:spcAft>
            </a:pPr>
            <a:r>
              <a:rPr lang="en-GB" sz="2800" dirty="0" smtClean="0"/>
              <a:t>Each cache line has its own state affected only if the address matches</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26</a:t>
            </a:fld>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MESI Protocol (4)</a:t>
            </a:r>
          </a:p>
        </p:txBody>
      </p:sp>
      <p:sp>
        <p:nvSpPr>
          <p:cNvPr id="24579" name="Rectangle 3"/>
          <p:cNvSpPr>
            <a:spLocks noGrp="1" noChangeArrowheads="1"/>
          </p:cNvSpPr>
          <p:nvPr>
            <p:ph idx="1"/>
          </p:nvPr>
        </p:nvSpPr>
        <p:spPr>
          <a:xfrm>
            <a:off x="533400" y="914400"/>
            <a:ext cx="8153400" cy="3352800"/>
          </a:xfrm>
        </p:spPr>
        <p:txBody>
          <a:bodyPr>
            <a:normAutofit/>
          </a:bodyPr>
          <a:lstStyle/>
          <a:p>
            <a:pPr eaLnBrk="1" hangingPunct="1">
              <a:lnSpc>
                <a:spcPct val="90000"/>
              </a:lnSpc>
            </a:pPr>
            <a:r>
              <a:rPr lang="en-GB" sz="2800" dirty="0" smtClean="0"/>
              <a:t>Operation can be described informally by looking at actions in a local core</a:t>
            </a:r>
          </a:p>
          <a:p>
            <a:pPr lvl="1" eaLnBrk="1" hangingPunct="1">
              <a:lnSpc>
                <a:spcPct val="90000"/>
              </a:lnSpc>
            </a:pPr>
            <a:r>
              <a:rPr lang="en-GB" dirty="0" smtClean="0"/>
              <a:t>Read Hit</a:t>
            </a:r>
          </a:p>
          <a:p>
            <a:pPr lvl="1" eaLnBrk="1" hangingPunct="1">
              <a:lnSpc>
                <a:spcPct val="90000"/>
              </a:lnSpc>
            </a:pPr>
            <a:r>
              <a:rPr lang="en-GB" dirty="0" smtClean="0"/>
              <a:t>Read Miss</a:t>
            </a:r>
          </a:p>
          <a:p>
            <a:pPr lvl="1" eaLnBrk="1" hangingPunct="1">
              <a:lnSpc>
                <a:spcPct val="90000"/>
              </a:lnSpc>
            </a:pPr>
            <a:r>
              <a:rPr lang="en-GB" dirty="0" smtClean="0"/>
              <a:t>Write Hit</a:t>
            </a:r>
          </a:p>
          <a:p>
            <a:pPr lvl="1" eaLnBrk="1" hangingPunct="1">
              <a:lnSpc>
                <a:spcPct val="90000"/>
              </a:lnSpc>
              <a:spcAft>
                <a:spcPts val="1200"/>
              </a:spcAft>
            </a:pPr>
            <a:r>
              <a:rPr lang="en-GB" dirty="0" smtClean="0"/>
              <a:t>Write Miss</a:t>
            </a:r>
          </a:p>
          <a:p>
            <a:pPr eaLnBrk="1" hangingPunct="1">
              <a:lnSpc>
                <a:spcPct val="90000"/>
              </a:lnSpc>
            </a:pPr>
            <a:r>
              <a:rPr lang="en-GB" sz="2800" dirty="0" smtClean="0"/>
              <a:t>More formally by a state transition diagram</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27</a:t>
            </a:fld>
            <a:endParaRPr lang="en-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dirty="0" smtClean="0"/>
              <a:t>MESI Local </a:t>
            </a:r>
            <a:r>
              <a:rPr lang="en-GB" dirty="0" smtClean="0">
                <a:solidFill>
                  <a:srgbClr val="FF0000"/>
                </a:solidFill>
              </a:rPr>
              <a:t>Read Hit</a:t>
            </a:r>
          </a:p>
        </p:txBody>
      </p:sp>
      <p:sp>
        <p:nvSpPr>
          <p:cNvPr id="25603" name="Rectangle 3"/>
          <p:cNvSpPr>
            <a:spLocks noGrp="1" noChangeArrowheads="1"/>
          </p:cNvSpPr>
          <p:nvPr>
            <p:ph idx="1"/>
          </p:nvPr>
        </p:nvSpPr>
        <p:spPr>
          <a:xfrm>
            <a:off x="533400" y="914400"/>
            <a:ext cx="8153400" cy="3505200"/>
          </a:xfrm>
        </p:spPr>
        <p:txBody>
          <a:bodyPr>
            <a:normAutofit/>
          </a:bodyPr>
          <a:lstStyle/>
          <a:p>
            <a:pPr eaLnBrk="1" hangingPunct="1">
              <a:spcAft>
                <a:spcPts val="1200"/>
              </a:spcAft>
            </a:pPr>
            <a:r>
              <a:rPr lang="en-GB" dirty="0" smtClean="0"/>
              <a:t>The l</a:t>
            </a:r>
            <a:r>
              <a:rPr lang="en-GB" sz="2800" dirty="0" smtClean="0"/>
              <a:t>ine must be in one of MES</a:t>
            </a:r>
          </a:p>
          <a:p>
            <a:pPr eaLnBrk="1" hangingPunct="1">
              <a:spcAft>
                <a:spcPts val="1200"/>
              </a:spcAft>
            </a:pPr>
            <a:r>
              <a:rPr lang="en-GB" sz="2800" dirty="0" smtClean="0"/>
              <a:t>This must be the correct local value (if M it must have been modified locally)</a:t>
            </a:r>
          </a:p>
          <a:p>
            <a:pPr eaLnBrk="1" hangingPunct="1">
              <a:spcAft>
                <a:spcPts val="1200"/>
              </a:spcAft>
            </a:pPr>
            <a:r>
              <a:rPr lang="en-GB" sz="2800" dirty="0" smtClean="0"/>
              <a:t>Simply return value</a:t>
            </a:r>
          </a:p>
          <a:p>
            <a:pPr eaLnBrk="1" hangingPunct="1">
              <a:spcAft>
                <a:spcPts val="1200"/>
              </a:spcAft>
            </a:pPr>
            <a:r>
              <a:rPr lang="en-GB" sz="2800" dirty="0" smtClean="0"/>
              <a:t>No state change</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28</a:t>
            </a:fld>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0"/>
            <a:ext cx="8153400" cy="422275"/>
          </a:xfrm>
        </p:spPr>
        <p:txBody>
          <a:bodyPr/>
          <a:lstStyle/>
          <a:p>
            <a:r>
              <a:rPr lang="en-US" dirty="0" smtClean="0">
                <a:ea typeface="ＭＳ Ｐゴシック" pitchFamily="34" charset="-128"/>
              </a:rPr>
              <a:t>Beyond Implicit Parallelism</a:t>
            </a:r>
          </a:p>
        </p:txBody>
      </p:sp>
      <p:sp>
        <p:nvSpPr>
          <p:cNvPr id="6147" name="Content Placeholder 2" descr="Rectangle: Click to edit Master text styles&#10;Second level&#10;Third level&#10;Fourth level&#10;Fifth level"/>
          <p:cNvSpPr>
            <a:spLocks noGrp="1"/>
          </p:cNvSpPr>
          <p:nvPr>
            <p:ph idx="1"/>
          </p:nvPr>
        </p:nvSpPr>
        <p:spPr>
          <a:xfrm>
            <a:off x="381000" y="685800"/>
            <a:ext cx="8382000" cy="5537413"/>
          </a:xfrm>
        </p:spPr>
        <p:txBody>
          <a:bodyPr/>
          <a:lstStyle/>
          <a:p>
            <a:r>
              <a:rPr lang="en-US" dirty="0" smtClean="0">
                <a:ea typeface="ＭＳ Ｐゴシック" pitchFamily="34" charset="-128"/>
              </a:rPr>
              <a:t>Consider </a:t>
            </a:r>
            <a:r>
              <a:rPr lang="en-US" altLang="en-US" dirty="0" smtClean="0">
                <a:ea typeface="ＭＳ Ｐゴシック" pitchFamily="34" charset="-128"/>
              </a:rPr>
              <a:t>“</a:t>
            </a:r>
            <a:r>
              <a:rPr lang="en-US" altLang="en-US" dirty="0" err="1" smtClean="0">
                <a:latin typeface="Courier New" pitchFamily="49" charset="0"/>
                <a:ea typeface="ＭＳ Ｐゴシック" pitchFamily="34" charset="-128"/>
                <a:cs typeface="Courier New" pitchFamily="49" charset="0"/>
              </a:rPr>
              <a:t>atxpy</a:t>
            </a:r>
            <a:r>
              <a:rPr lang="en-US" altLang="en-US" dirty="0" smtClean="0">
                <a:ea typeface="ＭＳ Ｐゴシック" pitchFamily="34" charset="-128"/>
              </a:rPr>
              <a:t>”</a:t>
            </a:r>
            <a:r>
              <a:rPr lang="en-US" altLang="ja-JP" dirty="0" smtClean="0">
                <a:ea typeface="ＭＳ Ｐゴシック" pitchFamily="34" charset="-128"/>
              </a:rPr>
              <a:t>:</a:t>
            </a:r>
          </a:p>
          <a:p>
            <a:endParaRPr lang="en-US" altLang="ja-JP" sz="1000" dirty="0" smtClean="0">
              <a:ea typeface="ＭＳ Ｐゴシック" pitchFamily="34" charset="-128"/>
            </a:endParaRPr>
          </a:p>
          <a:p>
            <a:pPr lvl="1" eaLnBrk="1" hangingPunct="1">
              <a:lnSpc>
                <a:spcPct val="70000"/>
              </a:lnSpc>
              <a:buFontTx/>
              <a:buNone/>
            </a:pPr>
            <a:r>
              <a:rPr lang="en-US" dirty="0" smtClean="0">
                <a:solidFill>
                  <a:srgbClr val="000000"/>
                </a:solidFill>
                <a:latin typeface="Courier New" pitchFamily="49" charset="0"/>
                <a:ea typeface="ＭＳ Ｐゴシック" pitchFamily="34" charset="-128"/>
              </a:rPr>
              <a:t>double a, x[SIZE], y[SIZE], z[SIZE];</a:t>
            </a:r>
          </a:p>
          <a:p>
            <a:pPr lvl="1" eaLnBrk="1" hangingPunct="1">
              <a:lnSpc>
                <a:spcPct val="70000"/>
              </a:lnSpc>
              <a:buFontTx/>
              <a:buNone/>
            </a:pPr>
            <a:r>
              <a:rPr lang="en-US" dirty="0" smtClean="0">
                <a:solidFill>
                  <a:srgbClr val="000000"/>
                </a:solidFill>
                <a:latin typeface="Courier New" pitchFamily="49" charset="0"/>
                <a:ea typeface="ＭＳ Ｐゴシック" pitchFamily="34" charset="-128"/>
              </a:rPr>
              <a:t>void </a:t>
            </a:r>
            <a:r>
              <a:rPr lang="en-US" dirty="0" err="1" smtClean="0">
                <a:solidFill>
                  <a:srgbClr val="000000"/>
                </a:solidFill>
                <a:latin typeface="Courier New" pitchFamily="49" charset="0"/>
                <a:ea typeface="ＭＳ Ｐゴシック" pitchFamily="34" charset="-128"/>
              </a:rPr>
              <a:t>atxpy</a:t>
            </a:r>
            <a:r>
              <a:rPr lang="en-US" dirty="0" smtClean="0">
                <a:solidFill>
                  <a:srgbClr val="000000"/>
                </a:solidFill>
                <a:latin typeface="Courier New" pitchFamily="49" charset="0"/>
                <a:ea typeface="ＭＳ Ｐゴシック" pitchFamily="34" charset="-128"/>
              </a:rPr>
              <a:t>(){</a:t>
            </a:r>
          </a:p>
          <a:p>
            <a:pPr lvl="1" eaLnBrk="1" hangingPunct="1">
              <a:lnSpc>
                <a:spcPct val="70000"/>
              </a:lnSpc>
              <a:buFontTx/>
              <a:buNone/>
            </a:pPr>
            <a:r>
              <a:rPr lang="en-US" dirty="0" smtClean="0">
                <a:solidFill>
                  <a:srgbClr val="000000"/>
                </a:solidFill>
                <a:latin typeface="Courier New" pitchFamily="49" charset="0"/>
                <a:ea typeface="ＭＳ Ｐゴシック" pitchFamily="34" charset="-128"/>
              </a:rPr>
              <a:t>   for (</a:t>
            </a:r>
            <a:r>
              <a:rPr lang="en-US" dirty="0" err="1" smtClean="0">
                <a:solidFill>
                  <a:srgbClr val="000000"/>
                </a:solidFill>
                <a:latin typeface="Courier New" pitchFamily="49" charset="0"/>
                <a:ea typeface="ＭＳ Ｐゴシック" pitchFamily="34" charset="-128"/>
              </a:rPr>
              <a:t>i</a:t>
            </a:r>
            <a:r>
              <a:rPr lang="en-US" dirty="0" smtClean="0">
                <a:solidFill>
                  <a:srgbClr val="000000"/>
                </a:solidFill>
                <a:latin typeface="Courier New" pitchFamily="49" charset="0"/>
                <a:ea typeface="ＭＳ Ｐゴシック" pitchFamily="34" charset="-128"/>
              </a:rPr>
              <a:t> = 0; </a:t>
            </a:r>
            <a:r>
              <a:rPr lang="en-US" dirty="0" err="1" smtClean="0">
                <a:solidFill>
                  <a:srgbClr val="000000"/>
                </a:solidFill>
                <a:latin typeface="Courier New" pitchFamily="49" charset="0"/>
                <a:ea typeface="ＭＳ Ｐゴシック" pitchFamily="34" charset="-128"/>
              </a:rPr>
              <a:t>i</a:t>
            </a:r>
            <a:r>
              <a:rPr lang="en-US" dirty="0" smtClean="0">
                <a:solidFill>
                  <a:srgbClr val="000000"/>
                </a:solidFill>
                <a:latin typeface="Courier New" pitchFamily="49" charset="0"/>
                <a:ea typeface="ＭＳ Ｐゴシック" pitchFamily="34" charset="-128"/>
              </a:rPr>
              <a:t> &lt; SIZE; </a:t>
            </a:r>
            <a:r>
              <a:rPr lang="en-US" dirty="0" err="1" smtClean="0">
                <a:solidFill>
                  <a:srgbClr val="000000"/>
                </a:solidFill>
                <a:latin typeface="Courier New" pitchFamily="49" charset="0"/>
                <a:ea typeface="ＭＳ Ｐゴシック" pitchFamily="34" charset="-128"/>
              </a:rPr>
              <a:t>i</a:t>
            </a:r>
            <a:r>
              <a:rPr lang="en-US" dirty="0" smtClean="0">
                <a:solidFill>
                  <a:srgbClr val="000000"/>
                </a:solidFill>
                <a:latin typeface="Courier New" pitchFamily="49" charset="0"/>
                <a:ea typeface="ＭＳ Ｐゴシック" pitchFamily="34" charset="-128"/>
              </a:rPr>
              <a:t>++)</a:t>
            </a:r>
          </a:p>
          <a:p>
            <a:pPr lvl="1" eaLnBrk="1" hangingPunct="1">
              <a:lnSpc>
                <a:spcPct val="70000"/>
              </a:lnSpc>
              <a:buFontTx/>
              <a:buNone/>
            </a:pPr>
            <a:r>
              <a:rPr lang="en-US" dirty="0" smtClean="0">
                <a:solidFill>
                  <a:srgbClr val="000000"/>
                </a:solidFill>
                <a:latin typeface="Courier New" pitchFamily="49" charset="0"/>
                <a:ea typeface="ＭＳ Ｐゴシック" pitchFamily="34" charset="-128"/>
              </a:rPr>
              <a:t>	    z[</a:t>
            </a:r>
            <a:r>
              <a:rPr lang="en-US" dirty="0" err="1" smtClean="0">
                <a:solidFill>
                  <a:srgbClr val="000000"/>
                </a:solidFill>
                <a:latin typeface="Courier New" pitchFamily="49" charset="0"/>
                <a:ea typeface="ＭＳ Ｐゴシック" pitchFamily="34" charset="-128"/>
              </a:rPr>
              <a:t>i</a:t>
            </a:r>
            <a:r>
              <a:rPr lang="en-US" dirty="0" smtClean="0">
                <a:solidFill>
                  <a:srgbClr val="000000"/>
                </a:solidFill>
                <a:latin typeface="Courier New" pitchFamily="49" charset="0"/>
                <a:ea typeface="ＭＳ Ｐゴシック" pitchFamily="34" charset="-128"/>
              </a:rPr>
              <a:t>] = a*x[</a:t>
            </a:r>
            <a:r>
              <a:rPr lang="en-US" dirty="0" err="1" smtClean="0">
                <a:solidFill>
                  <a:srgbClr val="000000"/>
                </a:solidFill>
                <a:latin typeface="Courier New" pitchFamily="49" charset="0"/>
                <a:ea typeface="ＭＳ Ｐゴシック" pitchFamily="34" charset="-128"/>
              </a:rPr>
              <a:t>i</a:t>
            </a:r>
            <a:r>
              <a:rPr lang="en-US" dirty="0" smtClean="0">
                <a:solidFill>
                  <a:srgbClr val="000000"/>
                </a:solidFill>
                <a:latin typeface="Courier New" pitchFamily="49" charset="0"/>
                <a:ea typeface="ＭＳ Ｐゴシック" pitchFamily="34" charset="-128"/>
              </a:rPr>
              <a:t>] + y[</a:t>
            </a:r>
            <a:r>
              <a:rPr lang="en-US" dirty="0" err="1" smtClean="0">
                <a:solidFill>
                  <a:srgbClr val="000000"/>
                </a:solidFill>
                <a:latin typeface="Courier New" pitchFamily="49" charset="0"/>
                <a:ea typeface="ＭＳ Ｐゴシック" pitchFamily="34" charset="-128"/>
              </a:rPr>
              <a:t>i</a:t>
            </a:r>
            <a:r>
              <a:rPr lang="en-US" dirty="0" smtClean="0">
                <a:solidFill>
                  <a:srgbClr val="000000"/>
                </a:solidFill>
                <a:latin typeface="Courier New" pitchFamily="49" charset="0"/>
                <a:ea typeface="ＭＳ Ｐゴシック" pitchFamily="34" charset="-128"/>
              </a:rPr>
              <a:t>]; </a:t>
            </a:r>
          </a:p>
          <a:p>
            <a:pPr lvl="1" eaLnBrk="1" hangingPunct="1">
              <a:lnSpc>
                <a:spcPct val="70000"/>
              </a:lnSpc>
              <a:buFontTx/>
              <a:buNone/>
            </a:pPr>
            <a:r>
              <a:rPr lang="en-US" dirty="0" smtClean="0">
                <a:solidFill>
                  <a:srgbClr val="000000"/>
                </a:solidFill>
                <a:latin typeface="Courier New" pitchFamily="49" charset="0"/>
                <a:ea typeface="ＭＳ Ｐゴシック" pitchFamily="34" charset="-128"/>
              </a:rPr>
              <a:t>}</a:t>
            </a:r>
          </a:p>
          <a:p>
            <a:pPr lvl="1" eaLnBrk="1" hangingPunct="1">
              <a:lnSpc>
                <a:spcPct val="70000"/>
              </a:lnSpc>
              <a:buFontTx/>
              <a:buNone/>
            </a:pPr>
            <a:endParaRPr lang="en-US" dirty="0" smtClean="0">
              <a:ea typeface="ＭＳ Ｐゴシック" pitchFamily="34" charset="-128"/>
            </a:endParaRPr>
          </a:p>
          <a:p>
            <a:r>
              <a:rPr lang="en-US" dirty="0" smtClean="0">
                <a:ea typeface="ＭＳ Ｐゴシック" pitchFamily="34" charset="-128"/>
              </a:rPr>
              <a:t>Lots of instruction-level parallelism (ILP)</a:t>
            </a:r>
          </a:p>
          <a:p>
            <a:pPr lvl="1"/>
            <a:r>
              <a:rPr lang="en-US" dirty="0" smtClean="0">
                <a:ea typeface="ＭＳ Ｐゴシック" pitchFamily="34" charset="-128"/>
              </a:rPr>
              <a:t>Great!</a:t>
            </a:r>
          </a:p>
          <a:p>
            <a:pPr lvl="1"/>
            <a:r>
              <a:rPr lang="en-US" dirty="0" smtClean="0">
                <a:ea typeface="ＭＳ Ｐゴシック" pitchFamily="34" charset="-128"/>
              </a:rPr>
              <a:t>But how much can we really exploit?  4-issue?  8-issue?</a:t>
            </a:r>
          </a:p>
          <a:p>
            <a:pPr lvl="2"/>
            <a:r>
              <a:rPr lang="en-US" dirty="0" smtClean="0">
                <a:ea typeface="ＭＳ Ｐゴシック" pitchFamily="34" charset="-128"/>
              </a:rPr>
              <a:t>Limits to (efficient) super-scalar execution</a:t>
            </a:r>
          </a:p>
          <a:p>
            <a:endParaRPr lang="en-US" sz="1000" dirty="0" smtClean="0">
              <a:ea typeface="ＭＳ Ｐゴシック" pitchFamily="34" charset="-128"/>
            </a:endParaRPr>
          </a:p>
          <a:p>
            <a:r>
              <a:rPr lang="en-US" dirty="0" smtClean="0">
                <a:ea typeface="ＭＳ Ｐゴシック" pitchFamily="34" charset="-128"/>
              </a:rPr>
              <a:t>But, if SIZE is 10,000 the loop has 10,000-way parallelism!</a:t>
            </a:r>
          </a:p>
          <a:p>
            <a:pPr lvl="1"/>
            <a:r>
              <a:rPr lang="en-US" dirty="0" smtClean="0">
                <a:ea typeface="ＭＳ Ｐゴシック" pitchFamily="34" charset="-128"/>
              </a:rPr>
              <a:t>How do we exploit it?</a:t>
            </a:r>
          </a:p>
        </p:txBody>
      </p:sp>
      <p:sp>
        <p:nvSpPr>
          <p:cNvPr id="6149" name="Slide Number Placeholder 4"/>
          <p:cNvSpPr>
            <a:spLocks noGrp="1"/>
          </p:cNvSpPr>
          <p:nvPr>
            <p:ph type="sldNum" sz="quarter" idx="11"/>
          </p:nvPr>
        </p:nvSpPr>
        <p:spPr>
          <a:xfrm>
            <a:off x="7162800" y="6324600"/>
            <a:ext cx="1676400" cy="365125"/>
          </a:xfrm>
          <a:noFill/>
        </p:spPr>
        <p:txBody>
          <a:bodyPr/>
          <a:lstStyle/>
          <a:p>
            <a:fld id="{0E191884-4EDE-4819-A1DE-DB55F797D936}" type="slidenum">
              <a:rPr lang="en-US"/>
              <a:pPr/>
              <a:t>2</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153400" cy="422275"/>
          </a:xfrm>
        </p:spPr>
        <p:txBody>
          <a:bodyPr/>
          <a:lstStyle/>
          <a:p>
            <a:pPr eaLnBrk="1" hangingPunct="1"/>
            <a:r>
              <a:rPr lang="en-GB" dirty="0" smtClean="0"/>
              <a:t>MESI Local </a:t>
            </a:r>
            <a:r>
              <a:rPr lang="en-GB" dirty="0" smtClean="0">
                <a:solidFill>
                  <a:srgbClr val="FF0000"/>
                </a:solidFill>
              </a:rPr>
              <a:t>Read Miss</a:t>
            </a:r>
          </a:p>
        </p:txBody>
      </p:sp>
      <p:sp>
        <p:nvSpPr>
          <p:cNvPr id="26627" name="Rectangle 3"/>
          <p:cNvSpPr>
            <a:spLocks noGrp="1" noChangeArrowheads="1"/>
          </p:cNvSpPr>
          <p:nvPr>
            <p:ph idx="1"/>
          </p:nvPr>
        </p:nvSpPr>
        <p:spPr>
          <a:xfrm>
            <a:off x="533400" y="914400"/>
            <a:ext cx="8153400" cy="5410200"/>
          </a:xfrm>
        </p:spPr>
        <p:txBody>
          <a:bodyPr>
            <a:normAutofit lnSpcReduction="10000"/>
          </a:bodyPr>
          <a:lstStyle/>
          <a:p>
            <a:pPr eaLnBrk="1" hangingPunct="1">
              <a:lnSpc>
                <a:spcPct val="90000"/>
              </a:lnSpc>
              <a:spcAft>
                <a:spcPts val="1200"/>
              </a:spcAft>
              <a:buNone/>
            </a:pPr>
            <a:r>
              <a:rPr lang="en-GB" sz="2800" dirty="0" smtClean="0"/>
              <a:t>A core makes read request to main memory upon a read miss: detailed action depends on copies in other cores</a:t>
            </a:r>
          </a:p>
          <a:p>
            <a:pPr eaLnBrk="1" hangingPunct="1">
              <a:lnSpc>
                <a:spcPct val="90000"/>
              </a:lnSpc>
              <a:buNone/>
            </a:pPr>
            <a:r>
              <a:rPr lang="en-GB" sz="2800" b="1" dirty="0" smtClean="0"/>
              <a:t>Case 1</a:t>
            </a:r>
            <a:r>
              <a:rPr lang="en-GB" sz="2800" dirty="0" smtClean="0"/>
              <a:t>: One cache has an E copy</a:t>
            </a:r>
          </a:p>
          <a:p>
            <a:pPr lvl="1" eaLnBrk="1" hangingPunct="1">
              <a:lnSpc>
                <a:spcPct val="90000"/>
              </a:lnSpc>
            </a:pPr>
            <a:r>
              <a:rPr lang="en-GB" sz="2400" dirty="0" smtClean="0"/>
              <a:t>The snooping cache puts the copy value on the bus</a:t>
            </a:r>
          </a:p>
          <a:p>
            <a:pPr lvl="1" eaLnBrk="1" hangingPunct="1">
              <a:lnSpc>
                <a:spcPct val="90000"/>
              </a:lnSpc>
            </a:pPr>
            <a:r>
              <a:rPr lang="en-GB" sz="2400" dirty="0" smtClean="0"/>
              <a:t>The memory access is abandoned</a:t>
            </a:r>
          </a:p>
          <a:p>
            <a:pPr lvl="1" eaLnBrk="1" hangingPunct="1">
              <a:lnSpc>
                <a:spcPct val="90000"/>
              </a:lnSpc>
            </a:pPr>
            <a:r>
              <a:rPr lang="en-GB" sz="2400" dirty="0" smtClean="0"/>
              <a:t>The local core caches the value</a:t>
            </a:r>
          </a:p>
          <a:p>
            <a:pPr lvl="1" eaLnBrk="1" hangingPunct="1">
              <a:lnSpc>
                <a:spcPct val="90000"/>
              </a:lnSpc>
              <a:spcAft>
                <a:spcPts val="1200"/>
              </a:spcAft>
            </a:pPr>
            <a:r>
              <a:rPr lang="en-GB" sz="2400" dirty="0" smtClean="0"/>
              <a:t>Both lines are set to S</a:t>
            </a:r>
          </a:p>
          <a:p>
            <a:pPr eaLnBrk="1" hangingPunct="1">
              <a:lnSpc>
                <a:spcPct val="90000"/>
              </a:lnSpc>
              <a:buNone/>
            </a:pPr>
            <a:r>
              <a:rPr lang="en-GB" sz="2800" b="1" dirty="0" smtClean="0"/>
              <a:t>Case 2</a:t>
            </a:r>
            <a:r>
              <a:rPr lang="en-GB" sz="2800" dirty="0" smtClean="0"/>
              <a:t>: No other copy in caches</a:t>
            </a:r>
          </a:p>
          <a:p>
            <a:pPr lvl="1" eaLnBrk="1" hangingPunct="1">
              <a:lnSpc>
                <a:spcPct val="90000"/>
              </a:lnSpc>
            </a:pPr>
            <a:r>
              <a:rPr lang="en-GB" sz="2400" dirty="0" smtClean="0"/>
              <a:t>The core waits for a memory response</a:t>
            </a:r>
          </a:p>
          <a:p>
            <a:pPr lvl="1" eaLnBrk="1" hangingPunct="1">
              <a:lnSpc>
                <a:spcPct val="90000"/>
              </a:lnSpc>
            </a:pPr>
            <a:r>
              <a:rPr lang="en-GB" sz="2400" dirty="0" smtClean="0"/>
              <a:t>The value is stored in the cache and marked E</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29</a:t>
            </a:fld>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8153400" cy="422275"/>
          </a:xfrm>
        </p:spPr>
        <p:txBody>
          <a:bodyPr/>
          <a:lstStyle/>
          <a:p>
            <a:pPr eaLnBrk="1" hangingPunct="1"/>
            <a:r>
              <a:rPr lang="en-GB" dirty="0" smtClean="0"/>
              <a:t>MESI Local </a:t>
            </a:r>
            <a:r>
              <a:rPr lang="en-GB" dirty="0" smtClean="0">
                <a:solidFill>
                  <a:srgbClr val="FF0000"/>
                </a:solidFill>
              </a:rPr>
              <a:t>Read Miss</a:t>
            </a:r>
          </a:p>
        </p:txBody>
      </p:sp>
      <p:sp>
        <p:nvSpPr>
          <p:cNvPr id="27651" name="Rectangle 3"/>
          <p:cNvSpPr>
            <a:spLocks noGrp="1" noChangeArrowheads="1"/>
          </p:cNvSpPr>
          <p:nvPr>
            <p:ph idx="1"/>
          </p:nvPr>
        </p:nvSpPr>
        <p:spPr>
          <a:xfrm>
            <a:off x="762000" y="1143000"/>
            <a:ext cx="7162800" cy="2913618"/>
          </a:xfrm>
        </p:spPr>
        <p:txBody>
          <a:bodyPr/>
          <a:lstStyle/>
          <a:p>
            <a:pPr>
              <a:buNone/>
            </a:pPr>
            <a:r>
              <a:rPr lang="en-GB" sz="2800" b="1" dirty="0" smtClean="0"/>
              <a:t>Case 3</a:t>
            </a:r>
            <a:r>
              <a:rPr lang="en-GB" sz="2800" dirty="0" smtClean="0"/>
              <a:t>: Several caches have a copy (S) </a:t>
            </a:r>
          </a:p>
          <a:p>
            <a:pPr lvl="1" eaLnBrk="1" hangingPunct="1"/>
            <a:r>
              <a:rPr lang="en-GB" sz="2400" dirty="0" smtClean="0"/>
              <a:t>One snooping cache puts the copy value on the bus (arbitrated)</a:t>
            </a:r>
          </a:p>
          <a:p>
            <a:pPr lvl="1" eaLnBrk="1" hangingPunct="1"/>
            <a:r>
              <a:rPr lang="en-GB" sz="2400" dirty="0" smtClean="0"/>
              <a:t>The memory access is abandoned</a:t>
            </a:r>
          </a:p>
          <a:p>
            <a:pPr lvl="1" eaLnBrk="1" hangingPunct="1"/>
            <a:r>
              <a:rPr lang="en-GB" sz="2400" dirty="0" smtClean="0"/>
              <a:t>The local core caches the value and sets the tag to S</a:t>
            </a:r>
          </a:p>
          <a:p>
            <a:pPr lvl="1" eaLnBrk="1" hangingPunct="1"/>
            <a:r>
              <a:rPr lang="en-GB" sz="2400" dirty="0" smtClean="0"/>
              <a:t>Other copies remain S</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30</a:t>
            </a:fld>
            <a:endParaRPr lang="en-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28600"/>
            <a:ext cx="8153400" cy="422275"/>
          </a:xfrm>
        </p:spPr>
        <p:txBody>
          <a:bodyPr/>
          <a:lstStyle/>
          <a:p>
            <a:pPr eaLnBrk="1" hangingPunct="1"/>
            <a:r>
              <a:rPr lang="en-GB" dirty="0" smtClean="0"/>
              <a:t>MESI Local </a:t>
            </a:r>
            <a:r>
              <a:rPr lang="en-GB" dirty="0" smtClean="0">
                <a:solidFill>
                  <a:srgbClr val="FF0000"/>
                </a:solidFill>
              </a:rPr>
              <a:t>Read Miss</a:t>
            </a:r>
          </a:p>
        </p:txBody>
      </p:sp>
      <p:sp>
        <p:nvSpPr>
          <p:cNvPr id="28675" name="Rectangle 3"/>
          <p:cNvSpPr>
            <a:spLocks noGrp="1" noChangeArrowheads="1"/>
          </p:cNvSpPr>
          <p:nvPr>
            <p:ph idx="1"/>
          </p:nvPr>
        </p:nvSpPr>
        <p:spPr>
          <a:xfrm>
            <a:off x="762000" y="990600"/>
            <a:ext cx="7391400" cy="3689215"/>
          </a:xfrm>
        </p:spPr>
        <p:txBody>
          <a:bodyPr/>
          <a:lstStyle/>
          <a:p>
            <a:pPr eaLnBrk="1" hangingPunct="1">
              <a:buNone/>
            </a:pPr>
            <a:r>
              <a:rPr lang="en-GB" sz="2800" b="1" dirty="0" smtClean="0"/>
              <a:t>Case 4</a:t>
            </a:r>
            <a:r>
              <a:rPr lang="en-GB" sz="2800" dirty="0" smtClean="0"/>
              <a:t>: One cache has M (modified) copy</a:t>
            </a:r>
          </a:p>
          <a:p>
            <a:pPr lvl="1" eaLnBrk="1" hangingPunct="1"/>
            <a:r>
              <a:rPr lang="en-GB" sz="2400" dirty="0" smtClean="0"/>
              <a:t>The snooping cache puts its copy of the value on the bus</a:t>
            </a:r>
          </a:p>
          <a:p>
            <a:pPr lvl="1" eaLnBrk="1" hangingPunct="1"/>
            <a:r>
              <a:rPr lang="en-GB" sz="2400" dirty="0" smtClean="0"/>
              <a:t>The memory access is abandoned</a:t>
            </a:r>
          </a:p>
          <a:p>
            <a:pPr lvl="1" eaLnBrk="1" hangingPunct="1"/>
            <a:r>
              <a:rPr lang="en-GB" sz="2400" dirty="0" smtClean="0"/>
              <a:t>The local core caches the value and sets the tag to S</a:t>
            </a:r>
          </a:p>
          <a:p>
            <a:pPr lvl="1" eaLnBrk="1" hangingPunct="1"/>
            <a:r>
              <a:rPr lang="en-GB" sz="2400" b="1" dirty="0" smtClean="0"/>
              <a:t>The source (M) value is copied back to memory</a:t>
            </a:r>
          </a:p>
          <a:p>
            <a:pPr lvl="1" eaLnBrk="1" hangingPunct="1"/>
            <a:r>
              <a:rPr lang="en-GB" sz="2400" dirty="0" smtClean="0"/>
              <a:t>The source value changes its tag from M to S</a:t>
            </a:r>
            <a:endParaRPr lang="en-GB" sz="2400" b="1" dirty="0" smtClean="0"/>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31</a:t>
            </a:fld>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0"/>
            <a:ext cx="8153400" cy="422275"/>
          </a:xfrm>
        </p:spPr>
        <p:txBody>
          <a:bodyPr/>
          <a:lstStyle/>
          <a:p>
            <a:pPr eaLnBrk="1" hangingPunct="1"/>
            <a:r>
              <a:rPr lang="en-GB" dirty="0" smtClean="0"/>
              <a:t>MESI Local </a:t>
            </a:r>
            <a:r>
              <a:rPr lang="en-GB" dirty="0" smtClean="0">
                <a:solidFill>
                  <a:srgbClr val="FF0000"/>
                </a:solidFill>
              </a:rPr>
              <a:t>Write Hit</a:t>
            </a:r>
          </a:p>
        </p:txBody>
      </p:sp>
      <p:sp>
        <p:nvSpPr>
          <p:cNvPr id="29699" name="Rectangle 3"/>
          <p:cNvSpPr>
            <a:spLocks noGrp="1" noChangeArrowheads="1"/>
          </p:cNvSpPr>
          <p:nvPr>
            <p:ph idx="1"/>
          </p:nvPr>
        </p:nvSpPr>
        <p:spPr>
          <a:xfrm>
            <a:off x="609600" y="762000"/>
            <a:ext cx="7162800" cy="5791200"/>
          </a:xfrm>
        </p:spPr>
        <p:txBody>
          <a:bodyPr/>
          <a:lstStyle/>
          <a:p>
            <a:pPr eaLnBrk="1" hangingPunct="1">
              <a:buFont typeface="Wingdings" charset="2"/>
              <a:buNone/>
            </a:pPr>
            <a:r>
              <a:rPr lang="en-GB" sz="2800" dirty="0" smtClean="0"/>
              <a:t>Line must be one of MES</a:t>
            </a:r>
          </a:p>
          <a:p>
            <a:pPr eaLnBrk="1" hangingPunct="1"/>
            <a:r>
              <a:rPr lang="en-GB" sz="2400" dirty="0" smtClean="0"/>
              <a:t>M</a:t>
            </a:r>
          </a:p>
          <a:p>
            <a:pPr lvl="1" eaLnBrk="1" hangingPunct="1"/>
            <a:r>
              <a:rPr lang="en-GB" sz="2000" dirty="0" smtClean="0"/>
              <a:t>line is exclusive and already ‘dirty’</a:t>
            </a:r>
          </a:p>
          <a:p>
            <a:pPr lvl="1" eaLnBrk="1" hangingPunct="1"/>
            <a:r>
              <a:rPr lang="en-GB" sz="2000" dirty="0" smtClean="0"/>
              <a:t>Update local cache value</a:t>
            </a:r>
          </a:p>
          <a:p>
            <a:pPr lvl="1" eaLnBrk="1" hangingPunct="1"/>
            <a:r>
              <a:rPr lang="en-GB" sz="2000" dirty="0" smtClean="0"/>
              <a:t>no state change</a:t>
            </a:r>
          </a:p>
          <a:p>
            <a:pPr eaLnBrk="1" hangingPunct="1"/>
            <a:r>
              <a:rPr lang="en-GB" sz="2400" dirty="0" smtClean="0"/>
              <a:t>E</a:t>
            </a:r>
          </a:p>
          <a:p>
            <a:pPr lvl="1" eaLnBrk="1" hangingPunct="1"/>
            <a:r>
              <a:rPr lang="en-GB" sz="2000" dirty="0" smtClean="0"/>
              <a:t>Update local cache value</a:t>
            </a:r>
          </a:p>
          <a:p>
            <a:pPr lvl="1" eaLnBrk="1" hangingPunct="1"/>
            <a:r>
              <a:rPr lang="en-GB" sz="2000" dirty="0" smtClean="0"/>
              <a:t>Change E to M</a:t>
            </a:r>
          </a:p>
          <a:p>
            <a:pPr eaLnBrk="1" hangingPunct="1"/>
            <a:r>
              <a:rPr lang="en-GB" sz="2400" dirty="0" smtClean="0"/>
              <a:t>S</a:t>
            </a:r>
          </a:p>
          <a:p>
            <a:pPr lvl="1" eaLnBrk="1" hangingPunct="1"/>
            <a:r>
              <a:rPr lang="en-GB" sz="2000" dirty="0" smtClean="0"/>
              <a:t>Core broadcasts an invalidate on bus</a:t>
            </a:r>
          </a:p>
          <a:p>
            <a:pPr lvl="1" eaLnBrk="1" hangingPunct="1"/>
            <a:r>
              <a:rPr lang="en-GB" sz="2000" dirty="0" smtClean="0"/>
              <a:t>Snooping cores with an S copy change S to I</a:t>
            </a:r>
          </a:p>
          <a:p>
            <a:pPr lvl="1" eaLnBrk="1" hangingPunct="1"/>
            <a:r>
              <a:rPr lang="en-GB" sz="2000" dirty="0" smtClean="0"/>
              <a:t>The local cache value is updated</a:t>
            </a:r>
          </a:p>
          <a:p>
            <a:pPr lvl="1" eaLnBrk="1" hangingPunct="1"/>
            <a:r>
              <a:rPr lang="en-GB" sz="2000" dirty="0" smtClean="0"/>
              <a:t>The local state changes from S to M</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32</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8153400" cy="422275"/>
          </a:xfrm>
        </p:spPr>
        <p:txBody>
          <a:bodyPr/>
          <a:lstStyle/>
          <a:p>
            <a:pPr eaLnBrk="1" hangingPunct="1"/>
            <a:r>
              <a:rPr lang="en-GB" dirty="0" smtClean="0"/>
              <a:t>MESI Local </a:t>
            </a:r>
            <a:r>
              <a:rPr lang="en-GB" dirty="0" smtClean="0">
                <a:solidFill>
                  <a:srgbClr val="FF0000"/>
                </a:solidFill>
              </a:rPr>
              <a:t>Write Miss</a:t>
            </a:r>
          </a:p>
        </p:txBody>
      </p:sp>
      <p:sp>
        <p:nvSpPr>
          <p:cNvPr id="30723" name="Rectangle 3"/>
          <p:cNvSpPr>
            <a:spLocks noGrp="1" noChangeArrowheads="1"/>
          </p:cNvSpPr>
          <p:nvPr>
            <p:ph idx="1"/>
          </p:nvPr>
        </p:nvSpPr>
        <p:spPr>
          <a:xfrm>
            <a:off x="381000" y="1143000"/>
            <a:ext cx="8382000" cy="4495800"/>
          </a:xfrm>
        </p:spPr>
        <p:txBody>
          <a:bodyPr>
            <a:normAutofit/>
          </a:bodyPr>
          <a:lstStyle/>
          <a:p>
            <a:pPr eaLnBrk="1" hangingPunct="1">
              <a:buFont typeface="Wingdings" charset="2"/>
              <a:buNone/>
            </a:pPr>
            <a:r>
              <a:rPr lang="en-GB" sz="2800" dirty="0" smtClean="0"/>
              <a:t>Detailed action depends on copies in other cores</a:t>
            </a:r>
          </a:p>
          <a:p>
            <a:pPr eaLnBrk="1" hangingPunct="1">
              <a:buNone/>
            </a:pPr>
            <a:r>
              <a:rPr lang="en-GB" b="1" dirty="0" smtClean="0"/>
              <a:t>Case 1</a:t>
            </a:r>
            <a:r>
              <a:rPr lang="en-GB" dirty="0" smtClean="0"/>
              <a:t>: No other copies</a:t>
            </a:r>
          </a:p>
          <a:p>
            <a:pPr lvl="1" eaLnBrk="1" hangingPunct="1">
              <a:spcAft>
                <a:spcPts val="1200"/>
              </a:spcAft>
            </a:pPr>
            <a:r>
              <a:rPr lang="en-GB" sz="2400" dirty="0" smtClean="0"/>
              <a:t>Local copy state set to M</a:t>
            </a:r>
          </a:p>
          <a:p>
            <a:pPr>
              <a:buNone/>
            </a:pPr>
            <a:r>
              <a:rPr lang="en-GB" b="1" dirty="0" smtClean="0"/>
              <a:t>Case 2</a:t>
            </a:r>
            <a:r>
              <a:rPr lang="en-GB" dirty="0" smtClean="0"/>
              <a:t>: Other copies, either one in state E or more in state S</a:t>
            </a:r>
          </a:p>
          <a:p>
            <a:pPr lvl="1"/>
            <a:r>
              <a:rPr lang="en-GB" sz="2400" dirty="0" smtClean="0"/>
              <a:t>Value read from memory to local cache - bus transaction marked RWITM (read with intent to modify)</a:t>
            </a:r>
          </a:p>
          <a:p>
            <a:pPr lvl="1"/>
            <a:r>
              <a:rPr lang="en-GB" sz="2400" dirty="0" smtClean="0"/>
              <a:t>The snooping cores see this and set their tags to I</a:t>
            </a:r>
          </a:p>
          <a:p>
            <a:pPr lvl="1"/>
            <a:r>
              <a:rPr lang="en-GB" sz="2400" dirty="0" smtClean="0"/>
              <a:t>The local copy is updated and sets the tag to M</a:t>
            </a:r>
          </a:p>
          <a:p>
            <a:endParaRPr lang="en-GB" dirty="0" smtClean="0"/>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33</a:t>
            </a:fld>
            <a:endParaRPr lang="en-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153400" cy="422275"/>
          </a:xfrm>
        </p:spPr>
        <p:txBody>
          <a:bodyPr/>
          <a:lstStyle/>
          <a:p>
            <a:pPr eaLnBrk="1" hangingPunct="1"/>
            <a:r>
              <a:rPr lang="en-GB" dirty="0" smtClean="0"/>
              <a:t>MESI Local </a:t>
            </a:r>
            <a:r>
              <a:rPr lang="en-GB" dirty="0" smtClean="0">
                <a:solidFill>
                  <a:srgbClr val="FF0000"/>
                </a:solidFill>
              </a:rPr>
              <a:t>Write Miss</a:t>
            </a:r>
          </a:p>
        </p:txBody>
      </p:sp>
      <p:sp>
        <p:nvSpPr>
          <p:cNvPr id="32771" name="Rectangle 3"/>
          <p:cNvSpPr>
            <a:spLocks noGrp="1" noChangeArrowheads="1"/>
          </p:cNvSpPr>
          <p:nvPr>
            <p:ph idx="1"/>
          </p:nvPr>
        </p:nvSpPr>
        <p:spPr>
          <a:xfrm>
            <a:off x="533400" y="1143000"/>
            <a:ext cx="8229600" cy="4997152"/>
          </a:xfrm>
        </p:spPr>
        <p:txBody>
          <a:bodyPr>
            <a:normAutofit/>
          </a:bodyPr>
          <a:lstStyle/>
          <a:p>
            <a:pPr eaLnBrk="1" hangingPunct="1">
              <a:lnSpc>
                <a:spcPct val="90000"/>
              </a:lnSpc>
              <a:buFont typeface="Wingdings" charset="2"/>
              <a:buNone/>
            </a:pPr>
            <a:r>
              <a:rPr lang="en-GB" sz="3000" b="1" dirty="0" smtClean="0"/>
              <a:t>Case 3</a:t>
            </a:r>
            <a:r>
              <a:rPr lang="en-GB" sz="3000" dirty="0" smtClean="0"/>
              <a:t>: Another copy in state M</a:t>
            </a:r>
          </a:p>
          <a:p>
            <a:pPr lvl="1" eaLnBrk="1" hangingPunct="1">
              <a:lnSpc>
                <a:spcPct val="90000"/>
              </a:lnSpc>
            </a:pPr>
            <a:r>
              <a:rPr lang="en-GB" sz="2600" dirty="0" smtClean="0"/>
              <a:t>Core issues bus transaction marked RWITM</a:t>
            </a:r>
          </a:p>
          <a:p>
            <a:pPr lvl="1" eaLnBrk="1" hangingPunct="1">
              <a:lnSpc>
                <a:spcPct val="90000"/>
              </a:lnSpc>
            </a:pPr>
            <a:r>
              <a:rPr lang="en-GB" sz="2600" dirty="0" smtClean="0"/>
              <a:t>The snooping core sees this</a:t>
            </a:r>
          </a:p>
          <a:p>
            <a:pPr lvl="2" eaLnBrk="1" hangingPunct="1">
              <a:lnSpc>
                <a:spcPct val="90000"/>
              </a:lnSpc>
            </a:pPr>
            <a:r>
              <a:rPr lang="en-GB" dirty="0" smtClean="0"/>
              <a:t>Blocks the RWITM request</a:t>
            </a:r>
          </a:p>
          <a:p>
            <a:pPr lvl="2" eaLnBrk="1" hangingPunct="1">
              <a:lnSpc>
                <a:spcPct val="90000"/>
              </a:lnSpc>
            </a:pPr>
            <a:r>
              <a:rPr lang="en-GB" dirty="0" smtClean="0"/>
              <a:t>Takes control of the bus</a:t>
            </a:r>
          </a:p>
          <a:p>
            <a:pPr lvl="2" eaLnBrk="1" hangingPunct="1">
              <a:lnSpc>
                <a:spcPct val="90000"/>
              </a:lnSpc>
            </a:pPr>
            <a:r>
              <a:rPr lang="en-GB" dirty="0" smtClean="0"/>
              <a:t>Writes back its copy to memory</a:t>
            </a:r>
          </a:p>
          <a:p>
            <a:pPr lvl="2" eaLnBrk="1" hangingPunct="1">
              <a:lnSpc>
                <a:spcPct val="90000"/>
              </a:lnSpc>
            </a:pPr>
            <a:r>
              <a:rPr lang="en-GB" dirty="0" smtClean="0"/>
              <a:t>Sets its copy state to I</a:t>
            </a:r>
          </a:p>
          <a:p>
            <a:pPr lvl="1"/>
            <a:r>
              <a:rPr lang="en-GB" sz="2600" dirty="0" smtClean="0"/>
              <a:t>The original local core re-issues RWITM request</a:t>
            </a:r>
          </a:p>
          <a:p>
            <a:pPr lvl="1"/>
            <a:r>
              <a:rPr lang="en-GB" sz="2600" dirty="0" smtClean="0"/>
              <a:t>This is now simply a no-copy case</a:t>
            </a:r>
          </a:p>
          <a:p>
            <a:pPr lvl="2"/>
            <a:r>
              <a:rPr lang="en-GB" dirty="0" smtClean="0"/>
              <a:t>Value read from memory to local cache</a:t>
            </a:r>
          </a:p>
          <a:p>
            <a:pPr lvl="2"/>
            <a:r>
              <a:rPr lang="en-GB" dirty="0" smtClean="0"/>
              <a:t>Local copy value updated</a:t>
            </a:r>
          </a:p>
          <a:p>
            <a:pPr lvl="2"/>
            <a:r>
              <a:rPr lang="en-GB" dirty="0" smtClean="0"/>
              <a:t>Local copy state set to M</a:t>
            </a:r>
          </a:p>
          <a:p>
            <a:pPr lvl="1" eaLnBrk="1" hangingPunct="1">
              <a:lnSpc>
                <a:spcPct val="90000"/>
              </a:lnSpc>
            </a:pPr>
            <a:endParaRPr lang="en-GB" dirty="0" smtClean="0"/>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34</a:t>
            </a:fld>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mtClean="0"/>
              <a:t>Comments on MESI Protocol</a:t>
            </a:r>
            <a:endParaRPr lang="en-US" smtClean="0"/>
          </a:p>
        </p:txBody>
      </p:sp>
      <p:sp>
        <p:nvSpPr>
          <p:cNvPr id="36867" name="Rectangle 3"/>
          <p:cNvSpPr>
            <a:spLocks noGrp="1" noChangeArrowheads="1"/>
          </p:cNvSpPr>
          <p:nvPr>
            <p:ph idx="1"/>
          </p:nvPr>
        </p:nvSpPr>
        <p:spPr/>
        <p:txBody>
          <a:bodyPr>
            <a:noAutofit/>
          </a:bodyPr>
          <a:lstStyle/>
          <a:p>
            <a:pPr eaLnBrk="1" hangingPunct="1"/>
            <a:r>
              <a:rPr lang="en-GB" sz="2800" dirty="0" smtClean="0"/>
              <a:t>Relies on global view of all memory activity – usually implies a </a:t>
            </a:r>
            <a:r>
              <a:rPr lang="en-GB" sz="2800" b="1" dirty="0" smtClean="0"/>
              <a:t>global bus</a:t>
            </a:r>
          </a:p>
          <a:p>
            <a:pPr eaLnBrk="1" hangingPunct="1"/>
            <a:r>
              <a:rPr lang="en-GB" sz="2800" dirty="0" smtClean="0"/>
              <a:t>Bus is a limited shared resource</a:t>
            </a:r>
          </a:p>
          <a:p>
            <a:pPr eaLnBrk="1" hangingPunct="1"/>
            <a:r>
              <a:rPr lang="en-GB" sz="2800" dirty="0" smtClean="0"/>
              <a:t>As number of cores increases</a:t>
            </a:r>
          </a:p>
          <a:p>
            <a:pPr lvl="1" eaLnBrk="1" hangingPunct="1"/>
            <a:r>
              <a:rPr lang="en-GB" dirty="0" smtClean="0"/>
              <a:t>Demands on bus bandwidth increase – more total memory activity</a:t>
            </a:r>
          </a:p>
          <a:p>
            <a:pPr lvl="1" eaLnBrk="1" hangingPunct="1"/>
            <a:r>
              <a:rPr lang="en-GB" dirty="0" smtClean="0"/>
              <a:t>The bus gets slower due to increased capacitive load</a:t>
            </a:r>
          </a:p>
          <a:p>
            <a:pPr eaLnBrk="1" hangingPunct="1"/>
            <a:r>
              <a:rPr lang="en-GB" sz="2800" dirty="0" smtClean="0"/>
              <a:t>General consensus is that bus-based systems cannot be extended beyond a small number (8 or 16?) cores</a:t>
            </a:r>
            <a:endParaRPr lang="en-US" sz="2800" dirty="0" smtClean="0"/>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35</a:t>
            </a:fld>
            <a:endParaRPr lang="en-C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422275"/>
          </a:xfrm>
        </p:spPr>
        <p:txBody>
          <a:bodyPr/>
          <a:lstStyle/>
          <a:p>
            <a:r>
              <a:rPr lang="en-US" dirty="0" smtClean="0"/>
              <a:t>Example of Snooping Invalidation</a:t>
            </a:r>
            <a:endParaRPr lang="en-US" dirty="0"/>
          </a:p>
        </p:txBody>
      </p:sp>
      <p:sp>
        <p:nvSpPr>
          <p:cNvPr id="4" name="Rectangle 3"/>
          <p:cNvSpPr/>
          <p:nvPr/>
        </p:nvSpPr>
        <p:spPr bwMode="auto">
          <a:xfrm>
            <a:off x="2514600" y="1295400"/>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5" name="TextBox 4"/>
          <p:cNvSpPr txBox="1"/>
          <p:nvPr/>
        </p:nvSpPr>
        <p:spPr>
          <a:xfrm>
            <a:off x="2982901" y="1676400"/>
            <a:ext cx="979499" cy="369332"/>
          </a:xfrm>
          <a:prstGeom prst="rect">
            <a:avLst/>
          </a:prstGeom>
          <a:noFill/>
        </p:spPr>
        <p:txBody>
          <a:bodyPr wrap="square" rtlCol="0">
            <a:spAutoFit/>
          </a:bodyPr>
          <a:lstStyle/>
          <a:p>
            <a:r>
              <a:rPr lang="en-US" dirty="0" smtClean="0">
                <a:solidFill>
                  <a:schemeClr val="tx1"/>
                </a:solidFill>
              </a:rPr>
              <a:t>Core 1</a:t>
            </a:r>
            <a:endParaRPr lang="en-US" dirty="0">
              <a:solidFill>
                <a:schemeClr val="tx1"/>
              </a:solidFill>
            </a:endParaRPr>
          </a:p>
        </p:txBody>
      </p:sp>
      <p:sp>
        <p:nvSpPr>
          <p:cNvPr id="6" name="Rectangle 5"/>
          <p:cNvSpPr/>
          <p:nvPr/>
        </p:nvSpPr>
        <p:spPr bwMode="auto">
          <a:xfrm>
            <a:off x="4572000" y="1295400"/>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7" name="TextBox 6"/>
          <p:cNvSpPr txBox="1"/>
          <p:nvPr/>
        </p:nvSpPr>
        <p:spPr>
          <a:xfrm>
            <a:off x="5040301" y="1676400"/>
            <a:ext cx="979499" cy="369332"/>
          </a:xfrm>
          <a:prstGeom prst="rect">
            <a:avLst/>
          </a:prstGeom>
          <a:noFill/>
        </p:spPr>
        <p:txBody>
          <a:bodyPr wrap="square" rtlCol="0">
            <a:spAutoFit/>
          </a:bodyPr>
          <a:lstStyle/>
          <a:p>
            <a:r>
              <a:rPr lang="en-US" dirty="0" smtClean="0">
                <a:solidFill>
                  <a:schemeClr val="tx1"/>
                </a:solidFill>
              </a:rPr>
              <a:t>Core 2</a:t>
            </a:r>
            <a:endParaRPr lang="en-US" dirty="0">
              <a:solidFill>
                <a:schemeClr val="tx1"/>
              </a:solidFill>
            </a:endParaRPr>
          </a:p>
        </p:txBody>
      </p:sp>
      <p:sp>
        <p:nvSpPr>
          <p:cNvPr id="12" name="Rectangle 11"/>
          <p:cNvSpPr/>
          <p:nvPr/>
        </p:nvSpPr>
        <p:spPr bwMode="auto">
          <a:xfrm>
            <a:off x="45720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4" name="TextBox 13"/>
          <p:cNvSpPr txBox="1"/>
          <p:nvPr/>
        </p:nvSpPr>
        <p:spPr>
          <a:xfrm>
            <a:off x="4648200" y="2362200"/>
            <a:ext cx="779017" cy="369332"/>
          </a:xfrm>
          <a:prstGeom prst="rect">
            <a:avLst/>
          </a:prstGeom>
          <a:noFill/>
        </p:spPr>
        <p:txBody>
          <a:bodyPr wrap="square" rtlCol="0">
            <a:spAutoFit/>
          </a:bodyPr>
          <a:lstStyle/>
          <a:p>
            <a:r>
              <a:rPr lang="en-US" dirty="0" smtClean="0">
                <a:solidFill>
                  <a:schemeClr val="tx1"/>
                </a:solidFill>
              </a:rPr>
              <a:t>L1 I$</a:t>
            </a:r>
            <a:endParaRPr lang="en-US" dirty="0">
              <a:solidFill>
                <a:schemeClr val="tx1"/>
              </a:solidFill>
            </a:endParaRPr>
          </a:p>
        </p:txBody>
      </p:sp>
      <p:sp>
        <p:nvSpPr>
          <p:cNvPr id="15" name="TextBox 14"/>
          <p:cNvSpPr txBox="1"/>
          <p:nvPr/>
        </p:nvSpPr>
        <p:spPr>
          <a:xfrm>
            <a:off x="5507222" y="2362200"/>
            <a:ext cx="893578" cy="369332"/>
          </a:xfrm>
          <a:prstGeom prst="rect">
            <a:avLst/>
          </a:prstGeom>
          <a:noFill/>
        </p:spPr>
        <p:txBody>
          <a:bodyPr wrap="square" rtlCol="0">
            <a:spAutoFit/>
          </a:bodyPr>
          <a:lstStyle/>
          <a:p>
            <a:r>
              <a:rPr lang="en-US" dirty="0" smtClean="0">
                <a:solidFill>
                  <a:schemeClr val="tx1"/>
                </a:solidFill>
              </a:rPr>
              <a:t>L1 D$</a:t>
            </a:r>
            <a:endParaRPr lang="en-US" dirty="0">
              <a:solidFill>
                <a:schemeClr val="tx1"/>
              </a:solidFill>
            </a:endParaRPr>
          </a:p>
        </p:txBody>
      </p:sp>
      <p:sp>
        <p:nvSpPr>
          <p:cNvPr id="16" name="Rectangle 15"/>
          <p:cNvSpPr/>
          <p:nvPr/>
        </p:nvSpPr>
        <p:spPr bwMode="auto">
          <a:xfrm>
            <a:off x="2590800" y="3352800"/>
            <a:ext cx="3886200" cy="8763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7" name="TextBox 16"/>
          <p:cNvSpPr txBox="1"/>
          <p:nvPr/>
        </p:nvSpPr>
        <p:spPr>
          <a:xfrm>
            <a:off x="3505200" y="3810000"/>
            <a:ext cx="2397195" cy="369332"/>
          </a:xfrm>
          <a:prstGeom prst="rect">
            <a:avLst/>
          </a:prstGeom>
          <a:noFill/>
        </p:spPr>
        <p:txBody>
          <a:bodyPr wrap="square" rtlCol="0">
            <a:spAutoFit/>
          </a:bodyPr>
          <a:lstStyle/>
          <a:p>
            <a:r>
              <a:rPr lang="en-US" dirty="0" smtClean="0">
                <a:solidFill>
                  <a:schemeClr val="tx1"/>
                </a:solidFill>
              </a:rPr>
              <a:t>Unified (shared) L2</a:t>
            </a:r>
            <a:endParaRPr lang="en-US" dirty="0">
              <a:solidFill>
                <a:schemeClr val="tx1"/>
              </a:solidFill>
            </a:endParaRPr>
          </a:p>
        </p:txBody>
      </p:sp>
      <p:sp>
        <p:nvSpPr>
          <p:cNvPr id="20" name="Rectangle 19"/>
          <p:cNvSpPr/>
          <p:nvPr/>
        </p:nvSpPr>
        <p:spPr bwMode="auto">
          <a:xfrm>
            <a:off x="2133600" y="990600"/>
            <a:ext cx="4724400" cy="35052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1" name="Rectangle 20"/>
          <p:cNvSpPr/>
          <p:nvPr/>
        </p:nvSpPr>
        <p:spPr bwMode="auto">
          <a:xfrm>
            <a:off x="54864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2" name="Rectangle 21"/>
          <p:cNvSpPr/>
          <p:nvPr/>
        </p:nvSpPr>
        <p:spPr bwMode="auto">
          <a:xfrm>
            <a:off x="25146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3" name="TextBox 22"/>
          <p:cNvSpPr txBox="1"/>
          <p:nvPr/>
        </p:nvSpPr>
        <p:spPr>
          <a:xfrm>
            <a:off x="2590800" y="2362200"/>
            <a:ext cx="779017" cy="369332"/>
          </a:xfrm>
          <a:prstGeom prst="rect">
            <a:avLst/>
          </a:prstGeom>
          <a:noFill/>
        </p:spPr>
        <p:txBody>
          <a:bodyPr wrap="square" rtlCol="0">
            <a:spAutoFit/>
          </a:bodyPr>
          <a:lstStyle/>
          <a:p>
            <a:r>
              <a:rPr lang="en-US" dirty="0" smtClean="0">
                <a:solidFill>
                  <a:schemeClr val="tx1"/>
                </a:solidFill>
              </a:rPr>
              <a:t>L1 I$</a:t>
            </a:r>
            <a:endParaRPr lang="en-US" dirty="0">
              <a:solidFill>
                <a:schemeClr val="tx1"/>
              </a:solidFill>
            </a:endParaRPr>
          </a:p>
        </p:txBody>
      </p:sp>
      <p:sp>
        <p:nvSpPr>
          <p:cNvPr id="24" name="TextBox 23"/>
          <p:cNvSpPr txBox="1"/>
          <p:nvPr/>
        </p:nvSpPr>
        <p:spPr>
          <a:xfrm>
            <a:off x="3449822" y="2362200"/>
            <a:ext cx="893578" cy="369332"/>
          </a:xfrm>
          <a:prstGeom prst="rect">
            <a:avLst/>
          </a:prstGeom>
          <a:noFill/>
        </p:spPr>
        <p:txBody>
          <a:bodyPr wrap="square" rtlCol="0">
            <a:spAutoFit/>
          </a:bodyPr>
          <a:lstStyle/>
          <a:p>
            <a:r>
              <a:rPr lang="en-US" dirty="0" smtClean="0">
                <a:solidFill>
                  <a:schemeClr val="tx1"/>
                </a:solidFill>
              </a:rPr>
              <a:t>L1 D$</a:t>
            </a:r>
            <a:endParaRPr lang="en-US" dirty="0">
              <a:solidFill>
                <a:schemeClr val="tx1"/>
              </a:solidFill>
            </a:endParaRPr>
          </a:p>
        </p:txBody>
      </p:sp>
      <p:sp>
        <p:nvSpPr>
          <p:cNvPr id="25" name="Rectangle 24"/>
          <p:cNvSpPr/>
          <p:nvPr/>
        </p:nvSpPr>
        <p:spPr bwMode="auto">
          <a:xfrm>
            <a:off x="34290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8" name="Slide Number Placeholder 17"/>
          <p:cNvSpPr>
            <a:spLocks noGrp="1"/>
          </p:cNvSpPr>
          <p:nvPr>
            <p:ph type="sldNum" sz="quarter" idx="12"/>
          </p:nvPr>
        </p:nvSpPr>
        <p:spPr/>
        <p:txBody>
          <a:bodyPr/>
          <a:lstStyle/>
          <a:p>
            <a:pPr>
              <a:defRPr/>
            </a:pPr>
            <a:fld id="{9B3F316D-389F-4488-B560-5E2DB5DE07B1}" type="slidenum">
              <a:rPr lang="en-CA" smtClean="0"/>
              <a:pPr>
                <a:defRPr/>
              </a:pPr>
              <a:t>36</a:t>
            </a:fld>
            <a:endParaRPr lang="en-CA"/>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153400" cy="422275"/>
          </a:xfrm>
        </p:spPr>
        <p:txBody>
          <a:bodyPr/>
          <a:lstStyle/>
          <a:p>
            <a:r>
              <a:rPr lang="en-US" dirty="0" smtClean="0"/>
              <a:t>Example of Snooping Invalidation</a:t>
            </a:r>
            <a:endParaRPr lang="en-US" dirty="0"/>
          </a:p>
        </p:txBody>
      </p:sp>
      <p:sp>
        <p:nvSpPr>
          <p:cNvPr id="3" name="Content Placeholder 2"/>
          <p:cNvSpPr>
            <a:spLocks noGrp="1"/>
          </p:cNvSpPr>
          <p:nvPr>
            <p:ph idx="1"/>
          </p:nvPr>
        </p:nvSpPr>
        <p:spPr>
          <a:xfrm>
            <a:off x="685800" y="5181600"/>
            <a:ext cx="7848600" cy="1048492"/>
          </a:xfrm>
        </p:spPr>
        <p:txBody>
          <a:bodyPr/>
          <a:lstStyle/>
          <a:p>
            <a:r>
              <a:rPr lang="en-US" dirty="0" smtClean="0"/>
              <a:t>When the second miss by Core 2 occurs, Core 1 responds with the value canceling the response from the L2 cache (and also updating the L2 copy) </a:t>
            </a:r>
            <a:endParaRPr lang="en-US" dirty="0">
              <a:solidFill>
                <a:schemeClr val="accent1"/>
              </a:solidFill>
            </a:endParaRPr>
          </a:p>
        </p:txBody>
      </p:sp>
      <p:sp>
        <p:nvSpPr>
          <p:cNvPr id="4" name="Rectangle 3"/>
          <p:cNvSpPr/>
          <p:nvPr/>
        </p:nvSpPr>
        <p:spPr bwMode="auto">
          <a:xfrm>
            <a:off x="2514600" y="1295400"/>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5" name="TextBox 4"/>
          <p:cNvSpPr txBox="1"/>
          <p:nvPr/>
        </p:nvSpPr>
        <p:spPr>
          <a:xfrm>
            <a:off x="2982901" y="1676400"/>
            <a:ext cx="979499" cy="369332"/>
          </a:xfrm>
          <a:prstGeom prst="rect">
            <a:avLst/>
          </a:prstGeom>
          <a:noFill/>
        </p:spPr>
        <p:txBody>
          <a:bodyPr wrap="square" rtlCol="0">
            <a:spAutoFit/>
          </a:bodyPr>
          <a:lstStyle/>
          <a:p>
            <a:r>
              <a:rPr lang="en-US" dirty="0" smtClean="0">
                <a:solidFill>
                  <a:schemeClr val="tx1"/>
                </a:solidFill>
              </a:rPr>
              <a:t>Core 1</a:t>
            </a:r>
            <a:endParaRPr lang="en-US" dirty="0">
              <a:solidFill>
                <a:schemeClr val="tx1"/>
              </a:solidFill>
            </a:endParaRPr>
          </a:p>
        </p:txBody>
      </p:sp>
      <p:sp>
        <p:nvSpPr>
          <p:cNvPr id="6" name="Rectangle 5"/>
          <p:cNvSpPr/>
          <p:nvPr/>
        </p:nvSpPr>
        <p:spPr bwMode="auto">
          <a:xfrm>
            <a:off x="4572000" y="1295400"/>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7" name="TextBox 6"/>
          <p:cNvSpPr txBox="1"/>
          <p:nvPr/>
        </p:nvSpPr>
        <p:spPr>
          <a:xfrm>
            <a:off x="5040301" y="1676400"/>
            <a:ext cx="979499" cy="369332"/>
          </a:xfrm>
          <a:prstGeom prst="rect">
            <a:avLst/>
          </a:prstGeom>
          <a:noFill/>
        </p:spPr>
        <p:txBody>
          <a:bodyPr wrap="square" rtlCol="0">
            <a:spAutoFit/>
          </a:bodyPr>
          <a:lstStyle/>
          <a:p>
            <a:r>
              <a:rPr lang="en-US" dirty="0" smtClean="0">
                <a:solidFill>
                  <a:schemeClr val="tx1"/>
                </a:solidFill>
              </a:rPr>
              <a:t>Core 2</a:t>
            </a:r>
            <a:endParaRPr lang="en-US" dirty="0">
              <a:solidFill>
                <a:schemeClr val="tx1"/>
              </a:solidFill>
            </a:endParaRPr>
          </a:p>
        </p:txBody>
      </p:sp>
      <p:sp>
        <p:nvSpPr>
          <p:cNvPr id="12" name="Rectangle 11"/>
          <p:cNvSpPr/>
          <p:nvPr/>
        </p:nvSpPr>
        <p:spPr bwMode="auto">
          <a:xfrm>
            <a:off x="45720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4" name="TextBox 13"/>
          <p:cNvSpPr txBox="1"/>
          <p:nvPr/>
        </p:nvSpPr>
        <p:spPr>
          <a:xfrm>
            <a:off x="4648200" y="2362200"/>
            <a:ext cx="779017" cy="369332"/>
          </a:xfrm>
          <a:prstGeom prst="rect">
            <a:avLst/>
          </a:prstGeom>
          <a:noFill/>
        </p:spPr>
        <p:txBody>
          <a:bodyPr wrap="square" rtlCol="0">
            <a:spAutoFit/>
          </a:bodyPr>
          <a:lstStyle/>
          <a:p>
            <a:r>
              <a:rPr lang="en-US" dirty="0" smtClean="0">
                <a:solidFill>
                  <a:schemeClr val="tx1"/>
                </a:solidFill>
              </a:rPr>
              <a:t>L1 I$</a:t>
            </a:r>
            <a:endParaRPr lang="en-US" dirty="0">
              <a:solidFill>
                <a:schemeClr val="tx1"/>
              </a:solidFill>
            </a:endParaRPr>
          </a:p>
        </p:txBody>
      </p:sp>
      <p:sp>
        <p:nvSpPr>
          <p:cNvPr id="15" name="TextBox 14"/>
          <p:cNvSpPr txBox="1"/>
          <p:nvPr/>
        </p:nvSpPr>
        <p:spPr>
          <a:xfrm>
            <a:off x="5507222" y="2362200"/>
            <a:ext cx="893578" cy="369332"/>
          </a:xfrm>
          <a:prstGeom prst="rect">
            <a:avLst/>
          </a:prstGeom>
          <a:noFill/>
        </p:spPr>
        <p:txBody>
          <a:bodyPr wrap="square" rtlCol="0">
            <a:spAutoFit/>
          </a:bodyPr>
          <a:lstStyle/>
          <a:p>
            <a:r>
              <a:rPr lang="en-US" dirty="0" smtClean="0">
                <a:solidFill>
                  <a:schemeClr val="tx1"/>
                </a:solidFill>
              </a:rPr>
              <a:t>L1 D$</a:t>
            </a:r>
            <a:endParaRPr lang="en-US" dirty="0">
              <a:solidFill>
                <a:schemeClr val="tx1"/>
              </a:solidFill>
            </a:endParaRPr>
          </a:p>
        </p:txBody>
      </p:sp>
      <p:sp>
        <p:nvSpPr>
          <p:cNvPr id="16" name="Rectangle 15"/>
          <p:cNvSpPr/>
          <p:nvPr/>
        </p:nvSpPr>
        <p:spPr bwMode="auto">
          <a:xfrm>
            <a:off x="2590800" y="3352800"/>
            <a:ext cx="3886200" cy="8763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7" name="TextBox 16"/>
          <p:cNvSpPr txBox="1"/>
          <p:nvPr/>
        </p:nvSpPr>
        <p:spPr>
          <a:xfrm>
            <a:off x="3505200" y="3810000"/>
            <a:ext cx="2397195" cy="369332"/>
          </a:xfrm>
          <a:prstGeom prst="rect">
            <a:avLst/>
          </a:prstGeom>
          <a:noFill/>
        </p:spPr>
        <p:txBody>
          <a:bodyPr wrap="square" rtlCol="0">
            <a:spAutoFit/>
          </a:bodyPr>
          <a:lstStyle/>
          <a:p>
            <a:r>
              <a:rPr lang="en-US" dirty="0" smtClean="0">
                <a:solidFill>
                  <a:schemeClr val="tx1"/>
                </a:solidFill>
              </a:rPr>
              <a:t>Unified (shared) L2</a:t>
            </a:r>
            <a:endParaRPr lang="en-US" dirty="0">
              <a:solidFill>
                <a:schemeClr val="tx1"/>
              </a:solidFill>
            </a:endParaRPr>
          </a:p>
        </p:txBody>
      </p:sp>
      <p:sp>
        <p:nvSpPr>
          <p:cNvPr id="20" name="Rectangle 19"/>
          <p:cNvSpPr/>
          <p:nvPr/>
        </p:nvSpPr>
        <p:spPr bwMode="auto">
          <a:xfrm>
            <a:off x="2133600" y="990600"/>
            <a:ext cx="4648200" cy="35814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1" name="Rectangle 20"/>
          <p:cNvSpPr/>
          <p:nvPr/>
        </p:nvSpPr>
        <p:spPr bwMode="auto">
          <a:xfrm>
            <a:off x="54864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2" name="Rectangle 21"/>
          <p:cNvSpPr/>
          <p:nvPr/>
        </p:nvSpPr>
        <p:spPr bwMode="auto">
          <a:xfrm>
            <a:off x="25146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23" name="TextBox 22"/>
          <p:cNvSpPr txBox="1"/>
          <p:nvPr/>
        </p:nvSpPr>
        <p:spPr>
          <a:xfrm>
            <a:off x="2590800" y="2362200"/>
            <a:ext cx="779017" cy="369332"/>
          </a:xfrm>
          <a:prstGeom prst="rect">
            <a:avLst/>
          </a:prstGeom>
          <a:noFill/>
        </p:spPr>
        <p:txBody>
          <a:bodyPr wrap="square" rtlCol="0">
            <a:spAutoFit/>
          </a:bodyPr>
          <a:lstStyle/>
          <a:p>
            <a:r>
              <a:rPr lang="en-US" dirty="0" smtClean="0">
                <a:solidFill>
                  <a:schemeClr val="tx1"/>
                </a:solidFill>
              </a:rPr>
              <a:t>L1 I$</a:t>
            </a:r>
            <a:endParaRPr lang="en-US" dirty="0">
              <a:solidFill>
                <a:schemeClr val="tx1"/>
              </a:solidFill>
            </a:endParaRPr>
          </a:p>
        </p:txBody>
      </p:sp>
      <p:sp>
        <p:nvSpPr>
          <p:cNvPr id="24" name="TextBox 23"/>
          <p:cNvSpPr txBox="1"/>
          <p:nvPr/>
        </p:nvSpPr>
        <p:spPr>
          <a:xfrm>
            <a:off x="3449822" y="2362200"/>
            <a:ext cx="893578" cy="369332"/>
          </a:xfrm>
          <a:prstGeom prst="rect">
            <a:avLst/>
          </a:prstGeom>
          <a:noFill/>
        </p:spPr>
        <p:txBody>
          <a:bodyPr wrap="square" rtlCol="0">
            <a:spAutoFit/>
          </a:bodyPr>
          <a:lstStyle/>
          <a:p>
            <a:r>
              <a:rPr lang="en-US" dirty="0" smtClean="0">
                <a:solidFill>
                  <a:schemeClr val="tx1"/>
                </a:solidFill>
              </a:rPr>
              <a:t>L1 D$</a:t>
            </a:r>
            <a:endParaRPr lang="en-US" dirty="0">
              <a:solidFill>
                <a:schemeClr val="tx1"/>
              </a:solidFill>
            </a:endParaRPr>
          </a:p>
        </p:txBody>
      </p:sp>
      <p:sp>
        <p:nvSpPr>
          <p:cNvPr id="25" name="Rectangle 24"/>
          <p:cNvSpPr/>
          <p:nvPr/>
        </p:nvSpPr>
        <p:spPr bwMode="auto">
          <a:xfrm>
            <a:off x="34290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1"/>
              </a:solidFill>
              <a:effectLst/>
              <a:latin typeface="Arial" charset="0"/>
            </a:endParaRPr>
          </a:p>
        </p:txBody>
      </p:sp>
      <p:sp>
        <p:nvSpPr>
          <p:cNvPr id="19" name="TextBox 18"/>
          <p:cNvSpPr txBox="1"/>
          <p:nvPr/>
        </p:nvSpPr>
        <p:spPr>
          <a:xfrm>
            <a:off x="4114800" y="3429000"/>
            <a:ext cx="1066800" cy="400110"/>
          </a:xfrm>
          <a:prstGeom prst="rect">
            <a:avLst/>
          </a:prstGeom>
          <a:noFill/>
        </p:spPr>
        <p:txBody>
          <a:bodyPr wrap="square" rtlCol="0">
            <a:spAutoFit/>
          </a:bodyPr>
          <a:lstStyle/>
          <a:p>
            <a:r>
              <a:rPr lang="en-US" sz="2000" dirty="0" smtClean="0">
                <a:solidFill>
                  <a:schemeClr val="accent2"/>
                </a:solidFill>
              </a:rPr>
              <a:t>X = 0</a:t>
            </a:r>
            <a:endParaRPr lang="en-US" sz="2000" dirty="0">
              <a:solidFill>
                <a:schemeClr val="accent2"/>
              </a:solidFill>
            </a:endParaRPr>
          </a:p>
        </p:txBody>
      </p:sp>
      <p:sp>
        <p:nvSpPr>
          <p:cNvPr id="26" name="TextBox 25"/>
          <p:cNvSpPr txBox="1"/>
          <p:nvPr/>
        </p:nvSpPr>
        <p:spPr>
          <a:xfrm>
            <a:off x="3429000" y="2667000"/>
            <a:ext cx="914400" cy="400110"/>
          </a:xfrm>
          <a:prstGeom prst="rect">
            <a:avLst/>
          </a:prstGeom>
          <a:noFill/>
        </p:spPr>
        <p:txBody>
          <a:bodyPr wrap="square" rtlCol="0">
            <a:spAutoFit/>
          </a:bodyPr>
          <a:lstStyle/>
          <a:p>
            <a:pPr algn="ctr"/>
            <a:r>
              <a:rPr lang="en-US" sz="2000" dirty="0" smtClean="0">
                <a:solidFill>
                  <a:schemeClr val="accent2"/>
                </a:solidFill>
              </a:rPr>
              <a:t>X = 0</a:t>
            </a:r>
            <a:endParaRPr lang="en-US" sz="2000" dirty="0">
              <a:solidFill>
                <a:schemeClr val="accent2"/>
              </a:solidFill>
            </a:endParaRPr>
          </a:p>
        </p:txBody>
      </p:sp>
      <p:sp>
        <p:nvSpPr>
          <p:cNvPr id="27" name="TextBox 26"/>
          <p:cNvSpPr txBox="1"/>
          <p:nvPr/>
        </p:nvSpPr>
        <p:spPr>
          <a:xfrm>
            <a:off x="5486400" y="2667000"/>
            <a:ext cx="914400" cy="400110"/>
          </a:xfrm>
          <a:prstGeom prst="rect">
            <a:avLst/>
          </a:prstGeom>
          <a:noFill/>
        </p:spPr>
        <p:txBody>
          <a:bodyPr wrap="square" rtlCol="0">
            <a:spAutoFit/>
          </a:bodyPr>
          <a:lstStyle/>
          <a:p>
            <a:pPr algn="ctr"/>
            <a:r>
              <a:rPr lang="en-US" sz="2000" dirty="0" smtClean="0">
                <a:solidFill>
                  <a:schemeClr val="accent2"/>
                </a:solidFill>
              </a:rPr>
              <a:t>X = 0</a:t>
            </a:r>
            <a:endParaRPr lang="en-US" sz="2000" dirty="0">
              <a:solidFill>
                <a:schemeClr val="accent2"/>
              </a:solidFill>
            </a:endParaRPr>
          </a:p>
        </p:txBody>
      </p:sp>
      <p:sp>
        <p:nvSpPr>
          <p:cNvPr id="28" name="TextBox 27"/>
          <p:cNvSpPr txBox="1"/>
          <p:nvPr/>
        </p:nvSpPr>
        <p:spPr>
          <a:xfrm>
            <a:off x="2895600" y="1295400"/>
            <a:ext cx="1219200" cy="400110"/>
          </a:xfrm>
          <a:prstGeom prst="rect">
            <a:avLst/>
          </a:prstGeom>
          <a:noFill/>
        </p:spPr>
        <p:txBody>
          <a:bodyPr wrap="square" rtlCol="0">
            <a:spAutoFit/>
          </a:bodyPr>
          <a:lstStyle/>
          <a:p>
            <a:pPr algn="ctr"/>
            <a:r>
              <a:rPr lang="en-US" sz="2000" dirty="0" smtClean="0">
                <a:solidFill>
                  <a:schemeClr val="accent2"/>
                </a:solidFill>
              </a:rPr>
              <a:t>Read X</a:t>
            </a:r>
            <a:endParaRPr lang="en-US" sz="2000" dirty="0">
              <a:solidFill>
                <a:schemeClr val="accent2"/>
              </a:solidFill>
            </a:endParaRPr>
          </a:p>
        </p:txBody>
      </p:sp>
      <p:sp>
        <p:nvSpPr>
          <p:cNvPr id="29" name="TextBox 28"/>
          <p:cNvSpPr txBox="1"/>
          <p:nvPr/>
        </p:nvSpPr>
        <p:spPr>
          <a:xfrm>
            <a:off x="4876800" y="1295400"/>
            <a:ext cx="1219200" cy="400110"/>
          </a:xfrm>
          <a:prstGeom prst="rect">
            <a:avLst/>
          </a:prstGeom>
          <a:noFill/>
        </p:spPr>
        <p:txBody>
          <a:bodyPr wrap="square" rtlCol="0">
            <a:spAutoFit/>
          </a:bodyPr>
          <a:lstStyle/>
          <a:p>
            <a:pPr algn="ctr"/>
            <a:r>
              <a:rPr lang="en-US" sz="2000" dirty="0" smtClean="0">
                <a:solidFill>
                  <a:schemeClr val="accent2"/>
                </a:solidFill>
              </a:rPr>
              <a:t>Read X</a:t>
            </a:r>
            <a:endParaRPr lang="en-US" sz="2000" dirty="0">
              <a:solidFill>
                <a:schemeClr val="accent2"/>
              </a:solidFill>
            </a:endParaRPr>
          </a:p>
        </p:txBody>
      </p:sp>
      <p:sp>
        <p:nvSpPr>
          <p:cNvPr id="30" name="TextBox 29"/>
          <p:cNvSpPr txBox="1"/>
          <p:nvPr/>
        </p:nvSpPr>
        <p:spPr>
          <a:xfrm>
            <a:off x="2667000" y="1981200"/>
            <a:ext cx="1600200" cy="400110"/>
          </a:xfrm>
          <a:prstGeom prst="rect">
            <a:avLst/>
          </a:prstGeom>
          <a:noFill/>
        </p:spPr>
        <p:txBody>
          <a:bodyPr wrap="square" rtlCol="0">
            <a:spAutoFit/>
          </a:bodyPr>
          <a:lstStyle/>
          <a:p>
            <a:pPr algn="ctr"/>
            <a:r>
              <a:rPr lang="en-US" sz="2000" dirty="0" smtClean="0">
                <a:solidFill>
                  <a:schemeClr val="accent2"/>
                </a:solidFill>
              </a:rPr>
              <a:t>Write 1 to X</a:t>
            </a:r>
            <a:endParaRPr lang="en-US" sz="2000" dirty="0">
              <a:solidFill>
                <a:schemeClr val="accent2"/>
              </a:solidFill>
            </a:endParaRPr>
          </a:p>
        </p:txBody>
      </p:sp>
      <p:sp>
        <p:nvSpPr>
          <p:cNvPr id="32" name="TextBox 31"/>
          <p:cNvSpPr txBox="1"/>
          <p:nvPr/>
        </p:nvSpPr>
        <p:spPr>
          <a:xfrm>
            <a:off x="3505200" y="2724090"/>
            <a:ext cx="838200" cy="400110"/>
          </a:xfrm>
          <a:prstGeom prst="rect">
            <a:avLst/>
          </a:prstGeom>
          <a:solidFill>
            <a:schemeClr val="bg1"/>
          </a:solidFill>
        </p:spPr>
        <p:txBody>
          <a:bodyPr wrap="square" rtlCol="0">
            <a:spAutoFit/>
          </a:bodyPr>
          <a:lstStyle/>
          <a:p>
            <a:pPr algn="ctr"/>
            <a:r>
              <a:rPr lang="en-US" sz="2000" dirty="0" smtClean="0">
                <a:solidFill>
                  <a:schemeClr val="accent2"/>
                </a:solidFill>
              </a:rPr>
              <a:t>X = 1</a:t>
            </a:r>
            <a:endParaRPr lang="en-US" sz="2000" dirty="0">
              <a:solidFill>
                <a:schemeClr val="accent2"/>
              </a:solidFill>
            </a:endParaRPr>
          </a:p>
        </p:txBody>
      </p:sp>
      <p:sp>
        <p:nvSpPr>
          <p:cNvPr id="34" name="TextBox 33"/>
          <p:cNvSpPr txBox="1"/>
          <p:nvPr/>
        </p:nvSpPr>
        <p:spPr>
          <a:xfrm>
            <a:off x="990600" y="3276600"/>
            <a:ext cx="838200" cy="400110"/>
          </a:xfrm>
          <a:prstGeom prst="rect">
            <a:avLst/>
          </a:prstGeom>
          <a:solidFill>
            <a:schemeClr val="bg1"/>
          </a:solidFill>
        </p:spPr>
        <p:txBody>
          <a:bodyPr wrap="square" rtlCol="0">
            <a:spAutoFit/>
          </a:bodyPr>
          <a:lstStyle/>
          <a:p>
            <a:pPr algn="ctr"/>
            <a:r>
              <a:rPr lang="en-US" sz="2000" dirty="0" smtClean="0">
                <a:solidFill>
                  <a:schemeClr val="accent2"/>
                </a:solidFill>
              </a:rPr>
              <a:t>    </a:t>
            </a:r>
            <a:endParaRPr lang="en-US" sz="2000" dirty="0">
              <a:solidFill>
                <a:schemeClr val="accent2"/>
              </a:solidFill>
            </a:endParaRPr>
          </a:p>
        </p:txBody>
      </p:sp>
      <p:sp>
        <p:nvSpPr>
          <p:cNvPr id="35" name="TextBox 34"/>
          <p:cNvSpPr txBox="1"/>
          <p:nvPr/>
        </p:nvSpPr>
        <p:spPr>
          <a:xfrm>
            <a:off x="4876800" y="1981200"/>
            <a:ext cx="1219200" cy="400110"/>
          </a:xfrm>
          <a:prstGeom prst="rect">
            <a:avLst/>
          </a:prstGeom>
          <a:noFill/>
        </p:spPr>
        <p:txBody>
          <a:bodyPr wrap="square" rtlCol="0">
            <a:spAutoFit/>
          </a:bodyPr>
          <a:lstStyle/>
          <a:p>
            <a:pPr algn="ctr"/>
            <a:r>
              <a:rPr lang="en-US" sz="2000" dirty="0" smtClean="0">
                <a:solidFill>
                  <a:schemeClr val="accent2"/>
                </a:solidFill>
              </a:rPr>
              <a:t>Read X</a:t>
            </a:r>
            <a:endParaRPr lang="en-US" sz="2000" dirty="0">
              <a:solidFill>
                <a:schemeClr val="accent2"/>
              </a:solidFill>
            </a:endParaRPr>
          </a:p>
        </p:txBody>
      </p:sp>
      <p:sp>
        <p:nvSpPr>
          <p:cNvPr id="33" name="TextBox 32"/>
          <p:cNvSpPr txBox="1"/>
          <p:nvPr/>
        </p:nvSpPr>
        <p:spPr>
          <a:xfrm>
            <a:off x="5562600" y="2724090"/>
            <a:ext cx="838200" cy="400110"/>
          </a:xfrm>
          <a:prstGeom prst="rect">
            <a:avLst/>
          </a:prstGeom>
          <a:solidFill>
            <a:schemeClr val="bg1"/>
          </a:solidFill>
        </p:spPr>
        <p:txBody>
          <a:bodyPr wrap="square" rtlCol="0">
            <a:spAutoFit/>
          </a:bodyPr>
          <a:lstStyle/>
          <a:p>
            <a:pPr algn="ctr"/>
            <a:r>
              <a:rPr lang="en-US" sz="2000" dirty="0" smtClean="0">
                <a:solidFill>
                  <a:schemeClr val="accent2"/>
                </a:solidFill>
              </a:rPr>
              <a:t>X = </a:t>
            </a:r>
            <a:r>
              <a:rPr lang="en-US" sz="2000" b="1" dirty="0" smtClean="0">
                <a:solidFill>
                  <a:srgbClr val="FF0000"/>
                </a:solidFill>
                <a:latin typeface="Castellar" pitchFamily="18" charset="0"/>
              </a:rPr>
              <a:t>I</a:t>
            </a:r>
            <a:endParaRPr lang="en-US" sz="2000" b="1" dirty="0">
              <a:solidFill>
                <a:srgbClr val="FF0000"/>
              </a:solidFill>
              <a:latin typeface="Castellar" pitchFamily="18" charset="0"/>
            </a:endParaRPr>
          </a:p>
        </p:txBody>
      </p:sp>
      <p:sp>
        <p:nvSpPr>
          <p:cNvPr id="37" name="TextBox 36"/>
          <p:cNvSpPr txBox="1"/>
          <p:nvPr/>
        </p:nvSpPr>
        <p:spPr>
          <a:xfrm>
            <a:off x="4038600" y="3429000"/>
            <a:ext cx="914400" cy="400110"/>
          </a:xfrm>
          <a:prstGeom prst="rect">
            <a:avLst/>
          </a:prstGeom>
          <a:solidFill>
            <a:schemeClr val="bg1"/>
          </a:solidFill>
        </p:spPr>
        <p:txBody>
          <a:bodyPr wrap="square" rtlCol="0">
            <a:spAutoFit/>
          </a:bodyPr>
          <a:lstStyle/>
          <a:p>
            <a:pPr algn="ctr"/>
            <a:r>
              <a:rPr lang="en-US" sz="2000" dirty="0" smtClean="0">
                <a:solidFill>
                  <a:schemeClr val="accent2"/>
                </a:solidFill>
              </a:rPr>
              <a:t>X = </a:t>
            </a:r>
            <a:r>
              <a:rPr lang="en-US" sz="2000" b="1" dirty="0" smtClean="0">
                <a:solidFill>
                  <a:srgbClr val="FF0000"/>
                </a:solidFill>
                <a:latin typeface="Castellar" pitchFamily="18" charset="0"/>
              </a:rPr>
              <a:t>I</a:t>
            </a:r>
            <a:endParaRPr lang="en-US" sz="2000" b="1" dirty="0">
              <a:solidFill>
                <a:srgbClr val="FF0000"/>
              </a:solidFill>
              <a:latin typeface="Castellar" pitchFamily="18" charset="0"/>
            </a:endParaRPr>
          </a:p>
        </p:txBody>
      </p:sp>
      <p:sp>
        <p:nvSpPr>
          <p:cNvPr id="31" name="TextBox 30"/>
          <p:cNvSpPr txBox="1"/>
          <p:nvPr/>
        </p:nvSpPr>
        <p:spPr>
          <a:xfrm>
            <a:off x="4038600" y="3429000"/>
            <a:ext cx="914400" cy="400110"/>
          </a:xfrm>
          <a:prstGeom prst="rect">
            <a:avLst/>
          </a:prstGeom>
          <a:solidFill>
            <a:schemeClr val="bg1"/>
          </a:solidFill>
        </p:spPr>
        <p:txBody>
          <a:bodyPr wrap="square" rtlCol="0">
            <a:spAutoFit/>
          </a:bodyPr>
          <a:lstStyle/>
          <a:p>
            <a:pPr algn="ctr"/>
            <a:r>
              <a:rPr lang="en-US" sz="2000" dirty="0" smtClean="0">
                <a:solidFill>
                  <a:schemeClr val="accent2"/>
                </a:solidFill>
              </a:rPr>
              <a:t>X = 1</a:t>
            </a:r>
            <a:endParaRPr lang="en-US" sz="2000" dirty="0">
              <a:solidFill>
                <a:schemeClr val="accent2"/>
              </a:solidFill>
            </a:endParaRPr>
          </a:p>
        </p:txBody>
      </p:sp>
      <p:sp>
        <p:nvSpPr>
          <p:cNvPr id="36" name="TextBox 35"/>
          <p:cNvSpPr txBox="1"/>
          <p:nvPr/>
        </p:nvSpPr>
        <p:spPr>
          <a:xfrm>
            <a:off x="5562600" y="2743200"/>
            <a:ext cx="838200" cy="400110"/>
          </a:xfrm>
          <a:prstGeom prst="rect">
            <a:avLst/>
          </a:prstGeom>
          <a:solidFill>
            <a:schemeClr val="bg1"/>
          </a:solidFill>
        </p:spPr>
        <p:txBody>
          <a:bodyPr wrap="square" rtlCol="0">
            <a:spAutoFit/>
          </a:bodyPr>
          <a:lstStyle/>
          <a:p>
            <a:pPr algn="ctr"/>
            <a:r>
              <a:rPr lang="en-US" sz="2000" dirty="0" smtClean="0">
                <a:solidFill>
                  <a:schemeClr val="accent2"/>
                </a:solidFill>
              </a:rPr>
              <a:t>X = 1</a:t>
            </a:r>
            <a:endParaRPr lang="en-US" sz="2000" dirty="0">
              <a:solidFill>
                <a:schemeClr val="accent2"/>
              </a:solidFill>
            </a:endParaRPr>
          </a:p>
        </p:txBody>
      </p:sp>
      <p:sp>
        <p:nvSpPr>
          <p:cNvPr id="57" name="Slide Number Placeholder 56"/>
          <p:cNvSpPr>
            <a:spLocks noGrp="1"/>
          </p:cNvSpPr>
          <p:nvPr>
            <p:ph type="sldNum" sz="quarter" idx="12"/>
          </p:nvPr>
        </p:nvSpPr>
        <p:spPr/>
        <p:txBody>
          <a:bodyPr/>
          <a:lstStyle/>
          <a:p>
            <a:pPr>
              <a:defRPr/>
            </a:pPr>
            <a:fld id="{9B3F316D-389F-4488-B560-5E2DB5DE07B1}" type="slidenum">
              <a:rPr lang="en-CA" smtClean="0"/>
              <a:pPr>
                <a:defRPr/>
              </a:pPr>
              <a:t>37</a:t>
            </a:fld>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32"/>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500"/>
                                  </p:stCondLst>
                                  <p:childTnLst>
                                    <p:set>
                                      <p:cBhvr>
                                        <p:cTn id="26" dur="1" fill="hold">
                                          <p:stCondLst>
                                            <p:cond delay="0"/>
                                          </p:stCondLst>
                                        </p:cTn>
                                        <p:tgtEl>
                                          <p:spTgt spid="37"/>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50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2" grpId="0" animBg="1"/>
      <p:bldP spid="35" grpId="0"/>
      <p:bldP spid="33" grpId="0" animBg="1"/>
      <p:bldP spid="37" grpId="0" animBg="1"/>
      <p:bldP spid="31"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a:noFill/>
        </p:spPr>
        <p:txBody>
          <a:bodyPr/>
          <a:lstStyle/>
          <a:p>
            <a:fld id="{597E0F73-EDA8-47F7-BE16-2E0187F3CFCA}" type="slidenum">
              <a:rPr lang="en-US"/>
              <a:pPr/>
              <a:t>38</a:t>
            </a:fld>
            <a:endParaRPr lang="en-US" b="0">
              <a:solidFill>
                <a:srgbClr val="FBBA03"/>
              </a:solidFill>
            </a:endParaRPr>
          </a:p>
        </p:txBody>
      </p:sp>
      <p:sp>
        <p:nvSpPr>
          <p:cNvPr id="34820" name="Rectangle 2"/>
          <p:cNvSpPr>
            <a:spLocks noGrp="1" noChangeArrowheads="1"/>
          </p:cNvSpPr>
          <p:nvPr>
            <p:ph type="title"/>
          </p:nvPr>
        </p:nvSpPr>
        <p:spPr/>
        <p:txBody>
          <a:bodyPr/>
          <a:lstStyle/>
          <a:p>
            <a:r>
              <a:rPr lang="en-US" altLang="en-US" dirty="0" smtClean="0"/>
              <a:t>Another Example for Write Invalidate Snooping</a:t>
            </a:r>
          </a:p>
        </p:txBody>
      </p:sp>
      <p:sp>
        <p:nvSpPr>
          <p:cNvPr id="34821" name="Rectangle 3"/>
          <p:cNvSpPr>
            <a:spLocks noGrp="1" noChangeArrowheads="1"/>
          </p:cNvSpPr>
          <p:nvPr>
            <p:ph type="body" idx="1"/>
          </p:nvPr>
        </p:nvSpPr>
        <p:spPr>
          <a:xfrm>
            <a:off x="533400" y="5015444"/>
            <a:ext cx="8382000" cy="1620957"/>
          </a:xfrm>
        </p:spPr>
        <p:txBody>
          <a:bodyPr/>
          <a:lstStyle/>
          <a:p>
            <a:r>
              <a:rPr lang="en-US" altLang="en-US" dirty="0" smtClean="0"/>
              <a:t>Must invalidate before step 3</a:t>
            </a:r>
          </a:p>
          <a:p>
            <a:r>
              <a:rPr lang="en-US" altLang="en-US" dirty="0" smtClean="0">
                <a:sym typeface="Symbol" pitchFamily="18" charset="2"/>
              </a:rPr>
              <a:t>All recent MPUs use </a:t>
            </a:r>
            <a:r>
              <a:rPr lang="en-US" altLang="en-US" b="1" dirty="0" smtClean="0">
                <a:sym typeface="Symbol" pitchFamily="18" charset="2"/>
              </a:rPr>
              <a:t>write invalidate</a:t>
            </a:r>
            <a:br>
              <a:rPr lang="en-US" altLang="en-US" b="1" dirty="0" smtClean="0">
                <a:sym typeface="Symbol" pitchFamily="18" charset="2"/>
              </a:rPr>
            </a:br>
            <a:r>
              <a:rPr lang="en-US" altLang="en-US" dirty="0" smtClean="0">
                <a:sym typeface="Symbol" pitchFamily="18" charset="2"/>
              </a:rPr>
              <a:t>(</a:t>
            </a:r>
            <a:r>
              <a:rPr lang="en-GB" dirty="0" smtClean="0"/>
              <a:t>invalidate protocols use significantly less bandwidth)</a:t>
            </a:r>
            <a:r>
              <a:rPr lang="en-US" altLang="en-US" b="1" dirty="0" smtClean="0">
                <a:sym typeface="Symbol" pitchFamily="18" charset="2"/>
              </a:rPr>
              <a:t> </a:t>
            </a:r>
            <a:r>
              <a:rPr lang="en-US" altLang="en-US" dirty="0" smtClean="0">
                <a:sym typeface="Symbol" pitchFamily="18" charset="2"/>
              </a:rPr>
              <a:t/>
            </a:r>
            <a:br>
              <a:rPr lang="en-US" altLang="en-US" dirty="0" smtClean="0">
                <a:sym typeface="Symbol" pitchFamily="18" charset="2"/>
              </a:rPr>
            </a:br>
            <a:endParaRPr lang="en-US" altLang="en-US" dirty="0" smtClean="0">
              <a:sym typeface="Symbol" pitchFamily="18" charset="2"/>
            </a:endParaRPr>
          </a:p>
        </p:txBody>
      </p:sp>
      <p:sp>
        <p:nvSpPr>
          <p:cNvPr id="34822" name="Line 4"/>
          <p:cNvSpPr>
            <a:spLocks noChangeShapeType="1"/>
          </p:cNvSpPr>
          <p:nvPr/>
        </p:nvSpPr>
        <p:spPr bwMode="auto">
          <a:xfrm>
            <a:off x="1765300" y="3195638"/>
            <a:ext cx="5378450" cy="1587"/>
          </a:xfrm>
          <a:prstGeom prst="line">
            <a:avLst/>
          </a:prstGeom>
          <a:noFill/>
          <a:ln w="26988">
            <a:solidFill>
              <a:srgbClr val="000000"/>
            </a:solidFill>
            <a:round/>
            <a:headEnd/>
            <a:tailEnd/>
          </a:ln>
        </p:spPr>
        <p:txBody>
          <a:bodyPr/>
          <a:lstStyle/>
          <a:p>
            <a:endParaRPr lang="en-CA"/>
          </a:p>
        </p:txBody>
      </p:sp>
      <p:sp>
        <p:nvSpPr>
          <p:cNvPr id="34823" name="Line 5"/>
          <p:cNvSpPr>
            <a:spLocks noChangeShapeType="1"/>
          </p:cNvSpPr>
          <p:nvPr/>
        </p:nvSpPr>
        <p:spPr bwMode="auto">
          <a:xfrm>
            <a:off x="3284538" y="3195638"/>
            <a:ext cx="1587" cy="334962"/>
          </a:xfrm>
          <a:prstGeom prst="line">
            <a:avLst/>
          </a:prstGeom>
          <a:noFill/>
          <a:ln w="26988">
            <a:solidFill>
              <a:srgbClr val="000000"/>
            </a:solidFill>
            <a:round/>
            <a:headEnd/>
            <a:tailEnd/>
          </a:ln>
        </p:spPr>
        <p:txBody>
          <a:bodyPr/>
          <a:lstStyle/>
          <a:p>
            <a:endParaRPr lang="en-CA"/>
          </a:p>
        </p:txBody>
      </p:sp>
      <p:sp>
        <p:nvSpPr>
          <p:cNvPr id="34824" name="Rectangle 6"/>
          <p:cNvSpPr>
            <a:spLocks noChangeArrowheads="1"/>
          </p:cNvSpPr>
          <p:nvPr/>
        </p:nvSpPr>
        <p:spPr bwMode="auto">
          <a:xfrm>
            <a:off x="2438400" y="3505200"/>
            <a:ext cx="1681163" cy="1008063"/>
          </a:xfrm>
          <a:prstGeom prst="rect">
            <a:avLst/>
          </a:prstGeom>
          <a:solidFill>
            <a:srgbClr val="FFFFFF"/>
          </a:solidFill>
          <a:ln w="9525">
            <a:noFill/>
            <a:miter lim="800000"/>
            <a:headEnd/>
            <a:tailEnd/>
          </a:ln>
        </p:spPr>
        <p:txBody>
          <a:bodyPr/>
          <a:lstStyle/>
          <a:p>
            <a:pPr>
              <a:spcBef>
                <a:spcPct val="0"/>
              </a:spcBef>
            </a:pPr>
            <a:endParaRPr lang="en-US" sz="1400">
              <a:solidFill>
                <a:schemeClr val="tx1"/>
              </a:solidFill>
            </a:endParaRPr>
          </a:p>
        </p:txBody>
      </p:sp>
      <p:sp>
        <p:nvSpPr>
          <p:cNvPr id="34825" name="Rectangle 7"/>
          <p:cNvSpPr>
            <a:spLocks noChangeArrowheads="1"/>
          </p:cNvSpPr>
          <p:nvPr/>
        </p:nvSpPr>
        <p:spPr bwMode="auto">
          <a:xfrm>
            <a:off x="2438400" y="3530600"/>
            <a:ext cx="1681163" cy="1008063"/>
          </a:xfrm>
          <a:prstGeom prst="rect">
            <a:avLst/>
          </a:prstGeom>
          <a:noFill/>
          <a:ln w="9525">
            <a:solidFill>
              <a:srgbClr val="000000"/>
            </a:solidFill>
            <a:miter lim="800000"/>
            <a:headEnd/>
            <a:tailEnd/>
          </a:ln>
        </p:spPr>
        <p:txBody>
          <a:bodyPr/>
          <a:lstStyle/>
          <a:p>
            <a:endParaRPr lang="en-CA"/>
          </a:p>
        </p:txBody>
      </p:sp>
      <p:sp>
        <p:nvSpPr>
          <p:cNvPr id="34826" name="Rectangle 8"/>
          <p:cNvSpPr>
            <a:spLocks noChangeArrowheads="1"/>
          </p:cNvSpPr>
          <p:nvPr/>
        </p:nvSpPr>
        <p:spPr bwMode="auto">
          <a:xfrm>
            <a:off x="5799138" y="3608388"/>
            <a:ext cx="806450" cy="20637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I/O devices</a:t>
            </a:r>
            <a:endParaRPr lang="en-US" sz="1400">
              <a:solidFill>
                <a:schemeClr val="tx1"/>
              </a:solidFill>
            </a:endParaRPr>
          </a:p>
        </p:txBody>
      </p:sp>
      <p:sp>
        <p:nvSpPr>
          <p:cNvPr id="34827" name="Rectangle 9"/>
          <p:cNvSpPr>
            <a:spLocks noChangeArrowheads="1"/>
          </p:cNvSpPr>
          <p:nvPr/>
        </p:nvSpPr>
        <p:spPr bwMode="auto">
          <a:xfrm>
            <a:off x="3011488" y="4302125"/>
            <a:ext cx="604837" cy="20637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Memory</a:t>
            </a:r>
            <a:endParaRPr lang="en-US" sz="1400">
              <a:solidFill>
                <a:schemeClr val="tx1"/>
              </a:solidFill>
            </a:endParaRPr>
          </a:p>
        </p:txBody>
      </p:sp>
      <p:sp>
        <p:nvSpPr>
          <p:cNvPr id="34828" name="Line 10"/>
          <p:cNvSpPr>
            <a:spLocks noChangeShapeType="1"/>
          </p:cNvSpPr>
          <p:nvPr/>
        </p:nvSpPr>
        <p:spPr bwMode="auto">
          <a:xfrm>
            <a:off x="2271713" y="2859088"/>
            <a:ext cx="1587" cy="336550"/>
          </a:xfrm>
          <a:prstGeom prst="line">
            <a:avLst/>
          </a:prstGeom>
          <a:noFill/>
          <a:ln w="26988">
            <a:solidFill>
              <a:srgbClr val="000000"/>
            </a:solidFill>
            <a:round/>
            <a:headEnd/>
            <a:tailEnd/>
          </a:ln>
        </p:spPr>
        <p:txBody>
          <a:bodyPr/>
          <a:lstStyle/>
          <a:p>
            <a:endParaRPr lang="en-CA"/>
          </a:p>
        </p:txBody>
      </p:sp>
      <p:sp>
        <p:nvSpPr>
          <p:cNvPr id="34829" name="Line 11"/>
          <p:cNvSpPr>
            <a:spLocks noChangeShapeType="1"/>
          </p:cNvSpPr>
          <p:nvPr/>
        </p:nvSpPr>
        <p:spPr bwMode="auto">
          <a:xfrm>
            <a:off x="2271713" y="2020888"/>
            <a:ext cx="1587" cy="166687"/>
          </a:xfrm>
          <a:prstGeom prst="line">
            <a:avLst/>
          </a:prstGeom>
          <a:noFill/>
          <a:ln w="26988">
            <a:solidFill>
              <a:srgbClr val="000000"/>
            </a:solidFill>
            <a:round/>
            <a:headEnd/>
            <a:tailEnd/>
          </a:ln>
        </p:spPr>
        <p:txBody>
          <a:bodyPr/>
          <a:lstStyle/>
          <a:p>
            <a:endParaRPr lang="en-CA"/>
          </a:p>
        </p:txBody>
      </p:sp>
      <p:sp>
        <p:nvSpPr>
          <p:cNvPr id="34830" name="Freeform 12"/>
          <p:cNvSpPr>
            <a:spLocks/>
          </p:cNvSpPr>
          <p:nvPr/>
        </p:nvSpPr>
        <p:spPr bwMode="auto">
          <a:xfrm>
            <a:off x="1936750" y="1349375"/>
            <a:ext cx="671513" cy="671513"/>
          </a:xfrm>
          <a:custGeom>
            <a:avLst/>
            <a:gdLst>
              <a:gd name="T0" fmla="*/ 420 w 423"/>
              <a:gd name="T1" fmla="*/ 209 h 423"/>
              <a:gd name="T2" fmla="*/ 420 w 423"/>
              <a:gd name="T3" fmla="*/ 245 h 423"/>
              <a:gd name="T4" fmla="*/ 412 w 423"/>
              <a:gd name="T5" fmla="*/ 276 h 423"/>
              <a:gd name="T6" fmla="*/ 398 w 423"/>
              <a:gd name="T7" fmla="*/ 307 h 423"/>
              <a:gd name="T8" fmla="*/ 381 w 423"/>
              <a:gd name="T9" fmla="*/ 336 h 423"/>
              <a:gd name="T10" fmla="*/ 361 w 423"/>
              <a:gd name="T11" fmla="*/ 361 h 423"/>
              <a:gd name="T12" fmla="*/ 336 w 423"/>
              <a:gd name="T13" fmla="*/ 381 h 423"/>
              <a:gd name="T14" fmla="*/ 307 w 423"/>
              <a:gd name="T15" fmla="*/ 398 h 423"/>
              <a:gd name="T16" fmla="*/ 279 w 423"/>
              <a:gd name="T17" fmla="*/ 412 h 423"/>
              <a:gd name="T18" fmla="*/ 245 w 423"/>
              <a:gd name="T19" fmla="*/ 420 h 423"/>
              <a:gd name="T20" fmla="*/ 211 w 423"/>
              <a:gd name="T21" fmla="*/ 423 h 423"/>
              <a:gd name="T22" fmla="*/ 178 w 423"/>
              <a:gd name="T23" fmla="*/ 420 h 423"/>
              <a:gd name="T24" fmla="*/ 144 w 423"/>
              <a:gd name="T25" fmla="*/ 412 h 423"/>
              <a:gd name="T26" fmla="*/ 113 w 423"/>
              <a:gd name="T27" fmla="*/ 398 h 423"/>
              <a:gd name="T28" fmla="*/ 87 w 423"/>
              <a:gd name="T29" fmla="*/ 381 h 423"/>
              <a:gd name="T30" fmla="*/ 62 w 423"/>
              <a:gd name="T31" fmla="*/ 361 h 423"/>
              <a:gd name="T32" fmla="*/ 39 w 423"/>
              <a:gd name="T33" fmla="*/ 336 h 423"/>
              <a:gd name="T34" fmla="*/ 22 w 423"/>
              <a:gd name="T35" fmla="*/ 307 h 423"/>
              <a:gd name="T36" fmla="*/ 11 w 423"/>
              <a:gd name="T37" fmla="*/ 276 h 423"/>
              <a:gd name="T38" fmla="*/ 3 w 423"/>
              <a:gd name="T39" fmla="*/ 245 h 423"/>
              <a:gd name="T40" fmla="*/ 0 w 423"/>
              <a:gd name="T41" fmla="*/ 212 h 423"/>
              <a:gd name="T42" fmla="*/ 3 w 423"/>
              <a:gd name="T43" fmla="*/ 178 h 423"/>
              <a:gd name="T44" fmla="*/ 11 w 423"/>
              <a:gd name="T45" fmla="*/ 144 h 423"/>
              <a:gd name="T46" fmla="*/ 22 w 423"/>
              <a:gd name="T47" fmla="*/ 113 h 423"/>
              <a:gd name="T48" fmla="*/ 39 w 423"/>
              <a:gd name="T49" fmla="*/ 85 h 423"/>
              <a:gd name="T50" fmla="*/ 62 w 423"/>
              <a:gd name="T51" fmla="*/ 62 h 423"/>
              <a:gd name="T52" fmla="*/ 87 w 423"/>
              <a:gd name="T53" fmla="*/ 39 h 423"/>
              <a:gd name="T54" fmla="*/ 113 w 423"/>
              <a:gd name="T55" fmla="*/ 22 h 423"/>
              <a:gd name="T56" fmla="*/ 144 w 423"/>
              <a:gd name="T57" fmla="*/ 11 h 423"/>
              <a:gd name="T58" fmla="*/ 178 w 423"/>
              <a:gd name="T59" fmla="*/ 3 h 423"/>
              <a:gd name="T60" fmla="*/ 211 w 423"/>
              <a:gd name="T61" fmla="*/ 0 h 423"/>
              <a:gd name="T62" fmla="*/ 245 w 423"/>
              <a:gd name="T63" fmla="*/ 3 h 423"/>
              <a:gd name="T64" fmla="*/ 279 w 423"/>
              <a:gd name="T65" fmla="*/ 11 h 423"/>
              <a:gd name="T66" fmla="*/ 307 w 423"/>
              <a:gd name="T67" fmla="*/ 22 h 423"/>
              <a:gd name="T68" fmla="*/ 336 w 423"/>
              <a:gd name="T69" fmla="*/ 39 h 423"/>
              <a:gd name="T70" fmla="*/ 361 w 423"/>
              <a:gd name="T71" fmla="*/ 62 h 423"/>
              <a:gd name="T72" fmla="*/ 381 w 423"/>
              <a:gd name="T73" fmla="*/ 85 h 423"/>
              <a:gd name="T74" fmla="*/ 398 w 423"/>
              <a:gd name="T75" fmla="*/ 113 h 423"/>
              <a:gd name="T76" fmla="*/ 412 w 423"/>
              <a:gd name="T77" fmla="*/ 144 h 423"/>
              <a:gd name="T78" fmla="*/ 420 w 423"/>
              <a:gd name="T79" fmla="*/ 178 h 423"/>
              <a:gd name="T80" fmla="*/ 423 w 423"/>
              <a:gd name="T81" fmla="*/ 212 h 423"/>
              <a:gd name="T82" fmla="*/ 420 w 423"/>
              <a:gd name="T83" fmla="*/ 209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0" y="209"/>
                </a:moveTo>
                <a:lnTo>
                  <a:pt x="420" y="245"/>
                </a:lnTo>
                <a:lnTo>
                  <a:pt x="412" y="276"/>
                </a:lnTo>
                <a:lnTo>
                  <a:pt x="398" y="307"/>
                </a:lnTo>
                <a:lnTo>
                  <a:pt x="381" y="336"/>
                </a:lnTo>
                <a:lnTo>
                  <a:pt x="361" y="361"/>
                </a:lnTo>
                <a:lnTo>
                  <a:pt x="336" y="381"/>
                </a:lnTo>
                <a:lnTo>
                  <a:pt x="307" y="398"/>
                </a:lnTo>
                <a:lnTo>
                  <a:pt x="279" y="412"/>
                </a:lnTo>
                <a:lnTo>
                  <a:pt x="245" y="420"/>
                </a:lnTo>
                <a:lnTo>
                  <a:pt x="211" y="423"/>
                </a:lnTo>
                <a:lnTo>
                  <a:pt x="178" y="420"/>
                </a:lnTo>
                <a:lnTo>
                  <a:pt x="144" y="412"/>
                </a:lnTo>
                <a:lnTo>
                  <a:pt x="113" y="398"/>
                </a:lnTo>
                <a:lnTo>
                  <a:pt x="87" y="381"/>
                </a:lnTo>
                <a:lnTo>
                  <a:pt x="62" y="361"/>
                </a:lnTo>
                <a:lnTo>
                  <a:pt x="39" y="336"/>
                </a:lnTo>
                <a:lnTo>
                  <a:pt x="22" y="307"/>
                </a:lnTo>
                <a:lnTo>
                  <a:pt x="11" y="276"/>
                </a:lnTo>
                <a:lnTo>
                  <a:pt x="3" y="245"/>
                </a:lnTo>
                <a:lnTo>
                  <a:pt x="0" y="212"/>
                </a:lnTo>
                <a:lnTo>
                  <a:pt x="3" y="178"/>
                </a:lnTo>
                <a:lnTo>
                  <a:pt x="11" y="144"/>
                </a:lnTo>
                <a:lnTo>
                  <a:pt x="22" y="113"/>
                </a:lnTo>
                <a:lnTo>
                  <a:pt x="39" y="85"/>
                </a:lnTo>
                <a:lnTo>
                  <a:pt x="62" y="62"/>
                </a:lnTo>
                <a:lnTo>
                  <a:pt x="87" y="39"/>
                </a:lnTo>
                <a:lnTo>
                  <a:pt x="113" y="22"/>
                </a:lnTo>
                <a:lnTo>
                  <a:pt x="144" y="11"/>
                </a:lnTo>
                <a:lnTo>
                  <a:pt x="178" y="3"/>
                </a:lnTo>
                <a:lnTo>
                  <a:pt x="211" y="0"/>
                </a:lnTo>
                <a:lnTo>
                  <a:pt x="245" y="3"/>
                </a:lnTo>
                <a:lnTo>
                  <a:pt x="279" y="11"/>
                </a:lnTo>
                <a:lnTo>
                  <a:pt x="307" y="22"/>
                </a:lnTo>
                <a:lnTo>
                  <a:pt x="336" y="39"/>
                </a:lnTo>
                <a:lnTo>
                  <a:pt x="361" y="62"/>
                </a:lnTo>
                <a:lnTo>
                  <a:pt x="381" y="85"/>
                </a:lnTo>
                <a:lnTo>
                  <a:pt x="398" y="113"/>
                </a:lnTo>
                <a:lnTo>
                  <a:pt x="412" y="144"/>
                </a:lnTo>
                <a:lnTo>
                  <a:pt x="420" y="178"/>
                </a:lnTo>
                <a:lnTo>
                  <a:pt x="423" y="212"/>
                </a:lnTo>
                <a:lnTo>
                  <a:pt x="420" y="209"/>
                </a:lnTo>
                <a:close/>
              </a:path>
            </a:pathLst>
          </a:custGeom>
          <a:solidFill>
            <a:srgbClr val="FFFFFF"/>
          </a:solidFill>
          <a:ln w="9525">
            <a:noFill/>
            <a:round/>
            <a:headEnd/>
            <a:tailEnd/>
          </a:ln>
        </p:spPr>
        <p:txBody>
          <a:bodyPr/>
          <a:lstStyle/>
          <a:p>
            <a:endParaRPr lang="en-CA"/>
          </a:p>
        </p:txBody>
      </p:sp>
      <p:sp>
        <p:nvSpPr>
          <p:cNvPr id="34831" name="Freeform 13"/>
          <p:cNvSpPr>
            <a:spLocks/>
          </p:cNvSpPr>
          <p:nvPr/>
        </p:nvSpPr>
        <p:spPr bwMode="auto">
          <a:xfrm>
            <a:off x="1936750" y="1349375"/>
            <a:ext cx="671513" cy="671513"/>
          </a:xfrm>
          <a:custGeom>
            <a:avLst/>
            <a:gdLst>
              <a:gd name="T0" fmla="*/ 420 w 423"/>
              <a:gd name="T1" fmla="*/ 209 h 423"/>
              <a:gd name="T2" fmla="*/ 420 w 423"/>
              <a:gd name="T3" fmla="*/ 178 h 423"/>
              <a:gd name="T4" fmla="*/ 412 w 423"/>
              <a:gd name="T5" fmla="*/ 144 h 423"/>
              <a:gd name="T6" fmla="*/ 398 w 423"/>
              <a:gd name="T7" fmla="*/ 113 h 423"/>
              <a:gd name="T8" fmla="*/ 381 w 423"/>
              <a:gd name="T9" fmla="*/ 85 h 423"/>
              <a:gd name="T10" fmla="*/ 361 w 423"/>
              <a:gd name="T11" fmla="*/ 62 h 423"/>
              <a:gd name="T12" fmla="*/ 336 w 423"/>
              <a:gd name="T13" fmla="*/ 39 h 423"/>
              <a:gd name="T14" fmla="*/ 307 w 423"/>
              <a:gd name="T15" fmla="*/ 22 h 423"/>
              <a:gd name="T16" fmla="*/ 279 w 423"/>
              <a:gd name="T17" fmla="*/ 11 h 423"/>
              <a:gd name="T18" fmla="*/ 245 w 423"/>
              <a:gd name="T19" fmla="*/ 3 h 423"/>
              <a:gd name="T20" fmla="*/ 211 w 423"/>
              <a:gd name="T21" fmla="*/ 0 h 423"/>
              <a:gd name="T22" fmla="*/ 178 w 423"/>
              <a:gd name="T23" fmla="*/ 3 h 423"/>
              <a:gd name="T24" fmla="*/ 144 w 423"/>
              <a:gd name="T25" fmla="*/ 11 h 423"/>
              <a:gd name="T26" fmla="*/ 113 w 423"/>
              <a:gd name="T27" fmla="*/ 22 h 423"/>
              <a:gd name="T28" fmla="*/ 87 w 423"/>
              <a:gd name="T29" fmla="*/ 39 h 423"/>
              <a:gd name="T30" fmla="*/ 62 w 423"/>
              <a:gd name="T31" fmla="*/ 62 h 423"/>
              <a:gd name="T32" fmla="*/ 39 w 423"/>
              <a:gd name="T33" fmla="*/ 85 h 423"/>
              <a:gd name="T34" fmla="*/ 22 w 423"/>
              <a:gd name="T35" fmla="*/ 113 h 423"/>
              <a:gd name="T36" fmla="*/ 11 w 423"/>
              <a:gd name="T37" fmla="*/ 144 h 423"/>
              <a:gd name="T38" fmla="*/ 3 w 423"/>
              <a:gd name="T39" fmla="*/ 178 h 423"/>
              <a:gd name="T40" fmla="*/ 0 w 423"/>
              <a:gd name="T41" fmla="*/ 212 h 423"/>
              <a:gd name="T42" fmla="*/ 3 w 423"/>
              <a:gd name="T43" fmla="*/ 245 h 423"/>
              <a:gd name="T44" fmla="*/ 11 w 423"/>
              <a:gd name="T45" fmla="*/ 276 h 423"/>
              <a:gd name="T46" fmla="*/ 22 w 423"/>
              <a:gd name="T47" fmla="*/ 307 h 423"/>
              <a:gd name="T48" fmla="*/ 39 w 423"/>
              <a:gd name="T49" fmla="*/ 336 h 423"/>
              <a:gd name="T50" fmla="*/ 62 w 423"/>
              <a:gd name="T51" fmla="*/ 361 h 423"/>
              <a:gd name="T52" fmla="*/ 87 w 423"/>
              <a:gd name="T53" fmla="*/ 381 h 423"/>
              <a:gd name="T54" fmla="*/ 113 w 423"/>
              <a:gd name="T55" fmla="*/ 398 h 423"/>
              <a:gd name="T56" fmla="*/ 144 w 423"/>
              <a:gd name="T57" fmla="*/ 412 h 423"/>
              <a:gd name="T58" fmla="*/ 178 w 423"/>
              <a:gd name="T59" fmla="*/ 420 h 423"/>
              <a:gd name="T60" fmla="*/ 211 w 423"/>
              <a:gd name="T61" fmla="*/ 423 h 423"/>
              <a:gd name="T62" fmla="*/ 245 w 423"/>
              <a:gd name="T63" fmla="*/ 420 h 423"/>
              <a:gd name="T64" fmla="*/ 279 w 423"/>
              <a:gd name="T65" fmla="*/ 412 h 423"/>
              <a:gd name="T66" fmla="*/ 307 w 423"/>
              <a:gd name="T67" fmla="*/ 398 h 423"/>
              <a:gd name="T68" fmla="*/ 336 w 423"/>
              <a:gd name="T69" fmla="*/ 381 h 423"/>
              <a:gd name="T70" fmla="*/ 361 w 423"/>
              <a:gd name="T71" fmla="*/ 361 h 423"/>
              <a:gd name="T72" fmla="*/ 381 w 423"/>
              <a:gd name="T73" fmla="*/ 336 h 423"/>
              <a:gd name="T74" fmla="*/ 398 w 423"/>
              <a:gd name="T75" fmla="*/ 307 h 423"/>
              <a:gd name="T76" fmla="*/ 412 w 423"/>
              <a:gd name="T77" fmla="*/ 276 h 423"/>
              <a:gd name="T78" fmla="*/ 420 w 423"/>
              <a:gd name="T79" fmla="*/ 245 h 423"/>
              <a:gd name="T80" fmla="*/ 423 w 423"/>
              <a:gd name="T81" fmla="*/ 212 h 423"/>
              <a:gd name="T82" fmla="*/ 423 w 423"/>
              <a:gd name="T83" fmla="*/ 212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0" y="209"/>
                </a:moveTo>
                <a:lnTo>
                  <a:pt x="420" y="178"/>
                </a:lnTo>
                <a:lnTo>
                  <a:pt x="412" y="144"/>
                </a:lnTo>
                <a:lnTo>
                  <a:pt x="398" y="113"/>
                </a:lnTo>
                <a:lnTo>
                  <a:pt x="381" y="85"/>
                </a:lnTo>
                <a:lnTo>
                  <a:pt x="361" y="62"/>
                </a:lnTo>
                <a:lnTo>
                  <a:pt x="336" y="39"/>
                </a:lnTo>
                <a:lnTo>
                  <a:pt x="307" y="22"/>
                </a:lnTo>
                <a:lnTo>
                  <a:pt x="279" y="11"/>
                </a:lnTo>
                <a:lnTo>
                  <a:pt x="245" y="3"/>
                </a:lnTo>
                <a:lnTo>
                  <a:pt x="211" y="0"/>
                </a:lnTo>
                <a:lnTo>
                  <a:pt x="178" y="3"/>
                </a:lnTo>
                <a:lnTo>
                  <a:pt x="144" y="11"/>
                </a:lnTo>
                <a:lnTo>
                  <a:pt x="113" y="22"/>
                </a:lnTo>
                <a:lnTo>
                  <a:pt x="87" y="39"/>
                </a:lnTo>
                <a:lnTo>
                  <a:pt x="62" y="62"/>
                </a:lnTo>
                <a:lnTo>
                  <a:pt x="39" y="85"/>
                </a:lnTo>
                <a:lnTo>
                  <a:pt x="22" y="113"/>
                </a:lnTo>
                <a:lnTo>
                  <a:pt x="11" y="144"/>
                </a:lnTo>
                <a:lnTo>
                  <a:pt x="3" y="178"/>
                </a:lnTo>
                <a:lnTo>
                  <a:pt x="0" y="212"/>
                </a:lnTo>
                <a:lnTo>
                  <a:pt x="3" y="245"/>
                </a:lnTo>
                <a:lnTo>
                  <a:pt x="11" y="276"/>
                </a:lnTo>
                <a:lnTo>
                  <a:pt x="22" y="307"/>
                </a:lnTo>
                <a:lnTo>
                  <a:pt x="39" y="336"/>
                </a:lnTo>
                <a:lnTo>
                  <a:pt x="62" y="361"/>
                </a:lnTo>
                <a:lnTo>
                  <a:pt x="87" y="381"/>
                </a:lnTo>
                <a:lnTo>
                  <a:pt x="113" y="398"/>
                </a:lnTo>
                <a:lnTo>
                  <a:pt x="144" y="412"/>
                </a:lnTo>
                <a:lnTo>
                  <a:pt x="178" y="420"/>
                </a:lnTo>
                <a:lnTo>
                  <a:pt x="211" y="423"/>
                </a:lnTo>
                <a:lnTo>
                  <a:pt x="245" y="420"/>
                </a:lnTo>
                <a:lnTo>
                  <a:pt x="279" y="412"/>
                </a:lnTo>
                <a:lnTo>
                  <a:pt x="307" y="398"/>
                </a:lnTo>
                <a:lnTo>
                  <a:pt x="336" y="381"/>
                </a:lnTo>
                <a:lnTo>
                  <a:pt x="361" y="361"/>
                </a:lnTo>
                <a:lnTo>
                  <a:pt x="381" y="336"/>
                </a:lnTo>
                <a:lnTo>
                  <a:pt x="398" y="307"/>
                </a:lnTo>
                <a:lnTo>
                  <a:pt x="412" y="276"/>
                </a:lnTo>
                <a:lnTo>
                  <a:pt x="420" y="245"/>
                </a:lnTo>
                <a:lnTo>
                  <a:pt x="423" y="212"/>
                </a:lnTo>
              </a:path>
            </a:pathLst>
          </a:custGeom>
          <a:noFill/>
          <a:ln w="26988">
            <a:solidFill>
              <a:srgbClr val="000000"/>
            </a:solidFill>
            <a:prstDash val="solid"/>
            <a:round/>
            <a:headEnd/>
            <a:tailEnd/>
          </a:ln>
        </p:spPr>
        <p:txBody>
          <a:bodyPr/>
          <a:lstStyle/>
          <a:p>
            <a:endParaRPr lang="en-CA"/>
          </a:p>
        </p:txBody>
      </p:sp>
      <p:sp>
        <p:nvSpPr>
          <p:cNvPr id="34832" name="Rectangle 14"/>
          <p:cNvSpPr>
            <a:spLocks noChangeArrowheads="1"/>
          </p:cNvSpPr>
          <p:nvPr/>
        </p:nvSpPr>
        <p:spPr bwMode="auto">
          <a:xfrm>
            <a:off x="1765300" y="2187575"/>
            <a:ext cx="1009650" cy="671513"/>
          </a:xfrm>
          <a:prstGeom prst="rect">
            <a:avLst/>
          </a:prstGeom>
          <a:solidFill>
            <a:srgbClr val="FFFFFF"/>
          </a:solidFill>
          <a:ln w="9525">
            <a:noFill/>
            <a:miter lim="800000"/>
            <a:headEnd/>
            <a:tailEnd/>
          </a:ln>
        </p:spPr>
        <p:txBody>
          <a:bodyPr/>
          <a:lstStyle/>
          <a:p>
            <a:endParaRPr lang="en-CA"/>
          </a:p>
        </p:txBody>
      </p:sp>
      <p:sp>
        <p:nvSpPr>
          <p:cNvPr id="34833" name="Rectangle 15"/>
          <p:cNvSpPr>
            <a:spLocks noChangeArrowheads="1"/>
          </p:cNvSpPr>
          <p:nvPr/>
        </p:nvSpPr>
        <p:spPr bwMode="auto">
          <a:xfrm>
            <a:off x="1765300" y="2187575"/>
            <a:ext cx="1009650" cy="671513"/>
          </a:xfrm>
          <a:prstGeom prst="rect">
            <a:avLst/>
          </a:prstGeom>
          <a:noFill/>
          <a:ln w="9525">
            <a:solidFill>
              <a:srgbClr val="000000"/>
            </a:solidFill>
            <a:miter lim="800000"/>
            <a:headEnd/>
            <a:tailEnd/>
          </a:ln>
        </p:spPr>
        <p:txBody>
          <a:bodyPr/>
          <a:lstStyle/>
          <a:p>
            <a:endParaRPr lang="en-CA"/>
          </a:p>
        </p:txBody>
      </p:sp>
      <p:sp>
        <p:nvSpPr>
          <p:cNvPr id="34834" name="Rectangle 16"/>
          <p:cNvSpPr>
            <a:spLocks noChangeArrowheads="1"/>
          </p:cNvSpPr>
          <p:nvPr/>
        </p:nvSpPr>
        <p:spPr bwMode="auto">
          <a:xfrm>
            <a:off x="2178050" y="1597025"/>
            <a:ext cx="169863" cy="20637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P</a:t>
            </a:r>
            <a:endParaRPr lang="en-US" sz="1400">
              <a:solidFill>
                <a:schemeClr val="tx1"/>
              </a:solidFill>
            </a:endParaRPr>
          </a:p>
        </p:txBody>
      </p:sp>
      <p:sp>
        <p:nvSpPr>
          <p:cNvPr id="34835" name="Rectangle 17"/>
          <p:cNvSpPr>
            <a:spLocks noChangeArrowheads="1"/>
          </p:cNvSpPr>
          <p:nvPr/>
        </p:nvSpPr>
        <p:spPr bwMode="auto">
          <a:xfrm>
            <a:off x="2249488" y="1658938"/>
            <a:ext cx="125412" cy="169862"/>
          </a:xfrm>
          <a:prstGeom prst="rect">
            <a:avLst/>
          </a:prstGeom>
          <a:noFill/>
          <a:ln w="9525">
            <a:noFill/>
            <a:miter lim="800000"/>
            <a:headEnd/>
            <a:tailEnd/>
          </a:ln>
        </p:spPr>
        <p:txBody>
          <a:bodyPr wrap="none" lIns="0" tIns="0" rIns="0" bIns="0">
            <a:spAutoFit/>
          </a:bodyPr>
          <a:lstStyle/>
          <a:p>
            <a:pPr>
              <a:spcBef>
                <a:spcPct val="0"/>
              </a:spcBef>
            </a:pPr>
            <a:r>
              <a:rPr lang="en-US" sz="1000" b="0">
                <a:solidFill>
                  <a:srgbClr val="000000"/>
                </a:solidFill>
              </a:rPr>
              <a:t>1</a:t>
            </a:r>
            <a:endParaRPr lang="en-US" sz="1400">
              <a:solidFill>
                <a:schemeClr val="tx1"/>
              </a:solidFill>
            </a:endParaRPr>
          </a:p>
        </p:txBody>
      </p:sp>
      <p:sp>
        <p:nvSpPr>
          <p:cNvPr id="34836" name="Rectangle 18"/>
          <p:cNvSpPr>
            <a:spLocks noChangeArrowheads="1"/>
          </p:cNvSpPr>
          <p:nvPr/>
        </p:nvSpPr>
        <p:spPr bwMode="auto">
          <a:xfrm>
            <a:off x="2219325" y="2278063"/>
            <a:ext cx="152400" cy="20637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a:t>
            </a:r>
            <a:endParaRPr lang="en-US" sz="1400">
              <a:solidFill>
                <a:schemeClr val="tx1"/>
              </a:solidFill>
            </a:endParaRPr>
          </a:p>
        </p:txBody>
      </p:sp>
      <p:sp>
        <p:nvSpPr>
          <p:cNvPr id="34837" name="Line 19"/>
          <p:cNvSpPr>
            <a:spLocks noChangeShapeType="1"/>
          </p:cNvSpPr>
          <p:nvPr/>
        </p:nvSpPr>
        <p:spPr bwMode="auto">
          <a:xfrm>
            <a:off x="6135688" y="3195638"/>
            <a:ext cx="1587" cy="334962"/>
          </a:xfrm>
          <a:prstGeom prst="line">
            <a:avLst/>
          </a:prstGeom>
          <a:noFill/>
          <a:ln w="26988">
            <a:solidFill>
              <a:srgbClr val="000000"/>
            </a:solidFill>
            <a:round/>
            <a:headEnd/>
            <a:tailEnd/>
          </a:ln>
        </p:spPr>
        <p:txBody>
          <a:bodyPr/>
          <a:lstStyle/>
          <a:p>
            <a:endParaRPr lang="en-CA"/>
          </a:p>
        </p:txBody>
      </p:sp>
      <p:sp>
        <p:nvSpPr>
          <p:cNvPr id="34838" name="Line 20"/>
          <p:cNvSpPr>
            <a:spLocks noChangeShapeType="1"/>
          </p:cNvSpPr>
          <p:nvPr/>
        </p:nvSpPr>
        <p:spPr bwMode="auto">
          <a:xfrm>
            <a:off x="4454525" y="2859088"/>
            <a:ext cx="1588" cy="336550"/>
          </a:xfrm>
          <a:prstGeom prst="line">
            <a:avLst/>
          </a:prstGeom>
          <a:noFill/>
          <a:ln w="26988">
            <a:solidFill>
              <a:srgbClr val="000000"/>
            </a:solidFill>
            <a:round/>
            <a:headEnd/>
            <a:tailEnd/>
          </a:ln>
        </p:spPr>
        <p:txBody>
          <a:bodyPr/>
          <a:lstStyle/>
          <a:p>
            <a:endParaRPr lang="en-CA"/>
          </a:p>
        </p:txBody>
      </p:sp>
      <p:sp>
        <p:nvSpPr>
          <p:cNvPr id="34839" name="Line 21"/>
          <p:cNvSpPr>
            <a:spLocks noChangeShapeType="1"/>
          </p:cNvSpPr>
          <p:nvPr/>
        </p:nvSpPr>
        <p:spPr bwMode="auto">
          <a:xfrm>
            <a:off x="4454525" y="2020888"/>
            <a:ext cx="1588" cy="166687"/>
          </a:xfrm>
          <a:prstGeom prst="line">
            <a:avLst/>
          </a:prstGeom>
          <a:noFill/>
          <a:ln w="26988">
            <a:solidFill>
              <a:srgbClr val="000000"/>
            </a:solidFill>
            <a:round/>
            <a:headEnd/>
            <a:tailEnd/>
          </a:ln>
        </p:spPr>
        <p:txBody>
          <a:bodyPr/>
          <a:lstStyle/>
          <a:p>
            <a:endParaRPr lang="en-CA"/>
          </a:p>
        </p:txBody>
      </p:sp>
      <p:sp>
        <p:nvSpPr>
          <p:cNvPr id="34840" name="Freeform 22"/>
          <p:cNvSpPr>
            <a:spLocks/>
          </p:cNvSpPr>
          <p:nvPr/>
        </p:nvSpPr>
        <p:spPr bwMode="auto">
          <a:xfrm>
            <a:off x="4119563" y="1349375"/>
            <a:ext cx="671512" cy="671513"/>
          </a:xfrm>
          <a:custGeom>
            <a:avLst/>
            <a:gdLst>
              <a:gd name="T0" fmla="*/ 423 w 423"/>
              <a:gd name="T1" fmla="*/ 209 h 423"/>
              <a:gd name="T2" fmla="*/ 420 w 423"/>
              <a:gd name="T3" fmla="*/ 245 h 423"/>
              <a:gd name="T4" fmla="*/ 412 w 423"/>
              <a:gd name="T5" fmla="*/ 276 h 423"/>
              <a:gd name="T6" fmla="*/ 400 w 423"/>
              <a:gd name="T7" fmla="*/ 307 h 423"/>
              <a:gd name="T8" fmla="*/ 384 w 423"/>
              <a:gd name="T9" fmla="*/ 336 h 423"/>
              <a:gd name="T10" fmla="*/ 361 w 423"/>
              <a:gd name="T11" fmla="*/ 361 h 423"/>
              <a:gd name="T12" fmla="*/ 338 w 423"/>
              <a:gd name="T13" fmla="*/ 381 h 423"/>
              <a:gd name="T14" fmla="*/ 310 w 423"/>
              <a:gd name="T15" fmla="*/ 398 h 423"/>
              <a:gd name="T16" fmla="*/ 279 w 423"/>
              <a:gd name="T17" fmla="*/ 412 h 423"/>
              <a:gd name="T18" fmla="*/ 245 w 423"/>
              <a:gd name="T19" fmla="*/ 420 h 423"/>
              <a:gd name="T20" fmla="*/ 211 w 423"/>
              <a:gd name="T21" fmla="*/ 423 h 423"/>
              <a:gd name="T22" fmla="*/ 177 w 423"/>
              <a:gd name="T23" fmla="*/ 420 h 423"/>
              <a:gd name="T24" fmla="*/ 146 w 423"/>
              <a:gd name="T25" fmla="*/ 412 h 423"/>
              <a:gd name="T26" fmla="*/ 115 w 423"/>
              <a:gd name="T27" fmla="*/ 398 h 423"/>
              <a:gd name="T28" fmla="*/ 87 w 423"/>
              <a:gd name="T29" fmla="*/ 381 h 423"/>
              <a:gd name="T30" fmla="*/ 62 w 423"/>
              <a:gd name="T31" fmla="*/ 361 h 423"/>
              <a:gd name="T32" fmla="*/ 42 w 423"/>
              <a:gd name="T33" fmla="*/ 336 h 423"/>
              <a:gd name="T34" fmla="*/ 25 w 423"/>
              <a:gd name="T35" fmla="*/ 307 h 423"/>
              <a:gd name="T36" fmla="*/ 11 w 423"/>
              <a:gd name="T37" fmla="*/ 276 h 423"/>
              <a:gd name="T38" fmla="*/ 2 w 423"/>
              <a:gd name="T39" fmla="*/ 245 h 423"/>
              <a:gd name="T40" fmla="*/ 0 w 423"/>
              <a:gd name="T41" fmla="*/ 212 h 423"/>
              <a:gd name="T42" fmla="*/ 2 w 423"/>
              <a:gd name="T43" fmla="*/ 178 h 423"/>
              <a:gd name="T44" fmla="*/ 11 w 423"/>
              <a:gd name="T45" fmla="*/ 144 h 423"/>
              <a:gd name="T46" fmla="*/ 25 w 423"/>
              <a:gd name="T47" fmla="*/ 113 h 423"/>
              <a:gd name="T48" fmla="*/ 42 w 423"/>
              <a:gd name="T49" fmla="*/ 85 h 423"/>
              <a:gd name="T50" fmla="*/ 62 w 423"/>
              <a:gd name="T51" fmla="*/ 62 h 423"/>
              <a:gd name="T52" fmla="*/ 87 w 423"/>
              <a:gd name="T53" fmla="*/ 39 h 423"/>
              <a:gd name="T54" fmla="*/ 115 w 423"/>
              <a:gd name="T55" fmla="*/ 22 h 423"/>
              <a:gd name="T56" fmla="*/ 146 w 423"/>
              <a:gd name="T57" fmla="*/ 11 h 423"/>
              <a:gd name="T58" fmla="*/ 177 w 423"/>
              <a:gd name="T59" fmla="*/ 3 h 423"/>
              <a:gd name="T60" fmla="*/ 211 w 423"/>
              <a:gd name="T61" fmla="*/ 0 h 423"/>
              <a:gd name="T62" fmla="*/ 245 w 423"/>
              <a:gd name="T63" fmla="*/ 3 h 423"/>
              <a:gd name="T64" fmla="*/ 279 w 423"/>
              <a:gd name="T65" fmla="*/ 11 h 423"/>
              <a:gd name="T66" fmla="*/ 310 w 423"/>
              <a:gd name="T67" fmla="*/ 22 h 423"/>
              <a:gd name="T68" fmla="*/ 338 w 423"/>
              <a:gd name="T69" fmla="*/ 39 h 423"/>
              <a:gd name="T70" fmla="*/ 361 w 423"/>
              <a:gd name="T71" fmla="*/ 62 h 423"/>
              <a:gd name="T72" fmla="*/ 384 w 423"/>
              <a:gd name="T73" fmla="*/ 85 h 423"/>
              <a:gd name="T74" fmla="*/ 400 w 423"/>
              <a:gd name="T75" fmla="*/ 113 h 423"/>
              <a:gd name="T76" fmla="*/ 412 w 423"/>
              <a:gd name="T77" fmla="*/ 144 h 423"/>
              <a:gd name="T78" fmla="*/ 420 w 423"/>
              <a:gd name="T79" fmla="*/ 178 h 423"/>
              <a:gd name="T80" fmla="*/ 423 w 423"/>
              <a:gd name="T81" fmla="*/ 212 h 423"/>
              <a:gd name="T82" fmla="*/ 423 w 423"/>
              <a:gd name="T83" fmla="*/ 209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3" y="209"/>
                </a:moveTo>
                <a:lnTo>
                  <a:pt x="420" y="245"/>
                </a:lnTo>
                <a:lnTo>
                  <a:pt x="412" y="276"/>
                </a:lnTo>
                <a:lnTo>
                  <a:pt x="400" y="307"/>
                </a:lnTo>
                <a:lnTo>
                  <a:pt x="384" y="336"/>
                </a:lnTo>
                <a:lnTo>
                  <a:pt x="361" y="361"/>
                </a:lnTo>
                <a:lnTo>
                  <a:pt x="338" y="381"/>
                </a:lnTo>
                <a:lnTo>
                  <a:pt x="310" y="398"/>
                </a:lnTo>
                <a:lnTo>
                  <a:pt x="279" y="412"/>
                </a:lnTo>
                <a:lnTo>
                  <a:pt x="245" y="420"/>
                </a:lnTo>
                <a:lnTo>
                  <a:pt x="211" y="423"/>
                </a:lnTo>
                <a:lnTo>
                  <a:pt x="177" y="420"/>
                </a:lnTo>
                <a:lnTo>
                  <a:pt x="146" y="412"/>
                </a:lnTo>
                <a:lnTo>
                  <a:pt x="115" y="398"/>
                </a:lnTo>
                <a:lnTo>
                  <a:pt x="87" y="381"/>
                </a:lnTo>
                <a:lnTo>
                  <a:pt x="62" y="361"/>
                </a:lnTo>
                <a:lnTo>
                  <a:pt x="42" y="336"/>
                </a:lnTo>
                <a:lnTo>
                  <a:pt x="25" y="307"/>
                </a:lnTo>
                <a:lnTo>
                  <a:pt x="11" y="276"/>
                </a:lnTo>
                <a:lnTo>
                  <a:pt x="2" y="245"/>
                </a:lnTo>
                <a:lnTo>
                  <a:pt x="0" y="212"/>
                </a:lnTo>
                <a:lnTo>
                  <a:pt x="2" y="178"/>
                </a:lnTo>
                <a:lnTo>
                  <a:pt x="11" y="144"/>
                </a:lnTo>
                <a:lnTo>
                  <a:pt x="25" y="113"/>
                </a:lnTo>
                <a:lnTo>
                  <a:pt x="42" y="85"/>
                </a:lnTo>
                <a:lnTo>
                  <a:pt x="62" y="62"/>
                </a:lnTo>
                <a:lnTo>
                  <a:pt x="87" y="39"/>
                </a:lnTo>
                <a:lnTo>
                  <a:pt x="115" y="22"/>
                </a:lnTo>
                <a:lnTo>
                  <a:pt x="146" y="11"/>
                </a:lnTo>
                <a:lnTo>
                  <a:pt x="177" y="3"/>
                </a:lnTo>
                <a:lnTo>
                  <a:pt x="211" y="0"/>
                </a:lnTo>
                <a:lnTo>
                  <a:pt x="245" y="3"/>
                </a:lnTo>
                <a:lnTo>
                  <a:pt x="279" y="11"/>
                </a:lnTo>
                <a:lnTo>
                  <a:pt x="310" y="22"/>
                </a:lnTo>
                <a:lnTo>
                  <a:pt x="338" y="39"/>
                </a:lnTo>
                <a:lnTo>
                  <a:pt x="361" y="62"/>
                </a:lnTo>
                <a:lnTo>
                  <a:pt x="384" y="85"/>
                </a:lnTo>
                <a:lnTo>
                  <a:pt x="400" y="113"/>
                </a:lnTo>
                <a:lnTo>
                  <a:pt x="412" y="144"/>
                </a:lnTo>
                <a:lnTo>
                  <a:pt x="420" y="178"/>
                </a:lnTo>
                <a:lnTo>
                  <a:pt x="423" y="212"/>
                </a:lnTo>
                <a:lnTo>
                  <a:pt x="423" y="209"/>
                </a:lnTo>
                <a:close/>
              </a:path>
            </a:pathLst>
          </a:custGeom>
          <a:solidFill>
            <a:srgbClr val="FFFFFF"/>
          </a:solidFill>
          <a:ln w="9525">
            <a:noFill/>
            <a:round/>
            <a:headEnd/>
            <a:tailEnd/>
          </a:ln>
        </p:spPr>
        <p:txBody>
          <a:bodyPr/>
          <a:lstStyle/>
          <a:p>
            <a:endParaRPr lang="en-CA"/>
          </a:p>
        </p:txBody>
      </p:sp>
      <p:sp>
        <p:nvSpPr>
          <p:cNvPr id="34841" name="Freeform 23"/>
          <p:cNvSpPr>
            <a:spLocks/>
          </p:cNvSpPr>
          <p:nvPr/>
        </p:nvSpPr>
        <p:spPr bwMode="auto">
          <a:xfrm>
            <a:off x="4119563" y="1349375"/>
            <a:ext cx="671512" cy="671513"/>
          </a:xfrm>
          <a:custGeom>
            <a:avLst/>
            <a:gdLst>
              <a:gd name="T0" fmla="*/ 423 w 423"/>
              <a:gd name="T1" fmla="*/ 209 h 423"/>
              <a:gd name="T2" fmla="*/ 420 w 423"/>
              <a:gd name="T3" fmla="*/ 178 h 423"/>
              <a:gd name="T4" fmla="*/ 412 w 423"/>
              <a:gd name="T5" fmla="*/ 144 h 423"/>
              <a:gd name="T6" fmla="*/ 400 w 423"/>
              <a:gd name="T7" fmla="*/ 113 h 423"/>
              <a:gd name="T8" fmla="*/ 384 w 423"/>
              <a:gd name="T9" fmla="*/ 85 h 423"/>
              <a:gd name="T10" fmla="*/ 361 w 423"/>
              <a:gd name="T11" fmla="*/ 62 h 423"/>
              <a:gd name="T12" fmla="*/ 338 w 423"/>
              <a:gd name="T13" fmla="*/ 39 h 423"/>
              <a:gd name="T14" fmla="*/ 310 w 423"/>
              <a:gd name="T15" fmla="*/ 22 h 423"/>
              <a:gd name="T16" fmla="*/ 279 w 423"/>
              <a:gd name="T17" fmla="*/ 11 h 423"/>
              <a:gd name="T18" fmla="*/ 245 w 423"/>
              <a:gd name="T19" fmla="*/ 3 h 423"/>
              <a:gd name="T20" fmla="*/ 211 w 423"/>
              <a:gd name="T21" fmla="*/ 0 h 423"/>
              <a:gd name="T22" fmla="*/ 177 w 423"/>
              <a:gd name="T23" fmla="*/ 3 h 423"/>
              <a:gd name="T24" fmla="*/ 146 w 423"/>
              <a:gd name="T25" fmla="*/ 11 h 423"/>
              <a:gd name="T26" fmla="*/ 115 w 423"/>
              <a:gd name="T27" fmla="*/ 22 h 423"/>
              <a:gd name="T28" fmla="*/ 87 w 423"/>
              <a:gd name="T29" fmla="*/ 39 h 423"/>
              <a:gd name="T30" fmla="*/ 62 w 423"/>
              <a:gd name="T31" fmla="*/ 62 h 423"/>
              <a:gd name="T32" fmla="*/ 42 w 423"/>
              <a:gd name="T33" fmla="*/ 85 h 423"/>
              <a:gd name="T34" fmla="*/ 25 w 423"/>
              <a:gd name="T35" fmla="*/ 113 h 423"/>
              <a:gd name="T36" fmla="*/ 11 w 423"/>
              <a:gd name="T37" fmla="*/ 144 h 423"/>
              <a:gd name="T38" fmla="*/ 2 w 423"/>
              <a:gd name="T39" fmla="*/ 178 h 423"/>
              <a:gd name="T40" fmla="*/ 0 w 423"/>
              <a:gd name="T41" fmla="*/ 212 h 423"/>
              <a:gd name="T42" fmla="*/ 2 w 423"/>
              <a:gd name="T43" fmla="*/ 245 h 423"/>
              <a:gd name="T44" fmla="*/ 11 w 423"/>
              <a:gd name="T45" fmla="*/ 276 h 423"/>
              <a:gd name="T46" fmla="*/ 25 w 423"/>
              <a:gd name="T47" fmla="*/ 307 h 423"/>
              <a:gd name="T48" fmla="*/ 42 w 423"/>
              <a:gd name="T49" fmla="*/ 336 h 423"/>
              <a:gd name="T50" fmla="*/ 62 w 423"/>
              <a:gd name="T51" fmla="*/ 361 h 423"/>
              <a:gd name="T52" fmla="*/ 87 w 423"/>
              <a:gd name="T53" fmla="*/ 381 h 423"/>
              <a:gd name="T54" fmla="*/ 115 w 423"/>
              <a:gd name="T55" fmla="*/ 398 h 423"/>
              <a:gd name="T56" fmla="*/ 146 w 423"/>
              <a:gd name="T57" fmla="*/ 412 h 423"/>
              <a:gd name="T58" fmla="*/ 177 w 423"/>
              <a:gd name="T59" fmla="*/ 420 h 423"/>
              <a:gd name="T60" fmla="*/ 211 w 423"/>
              <a:gd name="T61" fmla="*/ 423 h 423"/>
              <a:gd name="T62" fmla="*/ 245 w 423"/>
              <a:gd name="T63" fmla="*/ 420 h 423"/>
              <a:gd name="T64" fmla="*/ 279 w 423"/>
              <a:gd name="T65" fmla="*/ 412 h 423"/>
              <a:gd name="T66" fmla="*/ 310 w 423"/>
              <a:gd name="T67" fmla="*/ 398 h 423"/>
              <a:gd name="T68" fmla="*/ 338 w 423"/>
              <a:gd name="T69" fmla="*/ 381 h 423"/>
              <a:gd name="T70" fmla="*/ 361 w 423"/>
              <a:gd name="T71" fmla="*/ 361 h 423"/>
              <a:gd name="T72" fmla="*/ 384 w 423"/>
              <a:gd name="T73" fmla="*/ 336 h 423"/>
              <a:gd name="T74" fmla="*/ 400 w 423"/>
              <a:gd name="T75" fmla="*/ 307 h 423"/>
              <a:gd name="T76" fmla="*/ 412 w 423"/>
              <a:gd name="T77" fmla="*/ 276 h 423"/>
              <a:gd name="T78" fmla="*/ 420 w 423"/>
              <a:gd name="T79" fmla="*/ 245 h 423"/>
              <a:gd name="T80" fmla="*/ 423 w 423"/>
              <a:gd name="T81" fmla="*/ 212 h 423"/>
              <a:gd name="T82" fmla="*/ 423 w 423"/>
              <a:gd name="T83" fmla="*/ 212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3" y="209"/>
                </a:moveTo>
                <a:lnTo>
                  <a:pt x="420" y="178"/>
                </a:lnTo>
                <a:lnTo>
                  <a:pt x="412" y="144"/>
                </a:lnTo>
                <a:lnTo>
                  <a:pt x="400" y="113"/>
                </a:lnTo>
                <a:lnTo>
                  <a:pt x="384" y="85"/>
                </a:lnTo>
                <a:lnTo>
                  <a:pt x="361" y="62"/>
                </a:lnTo>
                <a:lnTo>
                  <a:pt x="338" y="39"/>
                </a:lnTo>
                <a:lnTo>
                  <a:pt x="310" y="22"/>
                </a:lnTo>
                <a:lnTo>
                  <a:pt x="279" y="11"/>
                </a:lnTo>
                <a:lnTo>
                  <a:pt x="245" y="3"/>
                </a:lnTo>
                <a:lnTo>
                  <a:pt x="211" y="0"/>
                </a:lnTo>
                <a:lnTo>
                  <a:pt x="177" y="3"/>
                </a:lnTo>
                <a:lnTo>
                  <a:pt x="146" y="11"/>
                </a:lnTo>
                <a:lnTo>
                  <a:pt x="115" y="22"/>
                </a:lnTo>
                <a:lnTo>
                  <a:pt x="87" y="39"/>
                </a:lnTo>
                <a:lnTo>
                  <a:pt x="62" y="62"/>
                </a:lnTo>
                <a:lnTo>
                  <a:pt x="42" y="85"/>
                </a:lnTo>
                <a:lnTo>
                  <a:pt x="25" y="113"/>
                </a:lnTo>
                <a:lnTo>
                  <a:pt x="11" y="144"/>
                </a:lnTo>
                <a:lnTo>
                  <a:pt x="2" y="178"/>
                </a:lnTo>
                <a:lnTo>
                  <a:pt x="0" y="212"/>
                </a:lnTo>
                <a:lnTo>
                  <a:pt x="2" y="245"/>
                </a:lnTo>
                <a:lnTo>
                  <a:pt x="11" y="276"/>
                </a:lnTo>
                <a:lnTo>
                  <a:pt x="25" y="307"/>
                </a:lnTo>
                <a:lnTo>
                  <a:pt x="42" y="336"/>
                </a:lnTo>
                <a:lnTo>
                  <a:pt x="62" y="361"/>
                </a:lnTo>
                <a:lnTo>
                  <a:pt x="87" y="381"/>
                </a:lnTo>
                <a:lnTo>
                  <a:pt x="115" y="398"/>
                </a:lnTo>
                <a:lnTo>
                  <a:pt x="146" y="412"/>
                </a:lnTo>
                <a:lnTo>
                  <a:pt x="177" y="420"/>
                </a:lnTo>
                <a:lnTo>
                  <a:pt x="211" y="423"/>
                </a:lnTo>
                <a:lnTo>
                  <a:pt x="245" y="420"/>
                </a:lnTo>
                <a:lnTo>
                  <a:pt x="279" y="412"/>
                </a:lnTo>
                <a:lnTo>
                  <a:pt x="310" y="398"/>
                </a:lnTo>
                <a:lnTo>
                  <a:pt x="338" y="381"/>
                </a:lnTo>
                <a:lnTo>
                  <a:pt x="361" y="361"/>
                </a:lnTo>
                <a:lnTo>
                  <a:pt x="384" y="336"/>
                </a:lnTo>
                <a:lnTo>
                  <a:pt x="400" y="307"/>
                </a:lnTo>
                <a:lnTo>
                  <a:pt x="412" y="276"/>
                </a:lnTo>
                <a:lnTo>
                  <a:pt x="420" y="245"/>
                </a:lnTo>
                <a:lnTo>
                  <a:pt x="423" y="212"/>
                </a:lnTo>
              </a:path>
            </a:pathLst>
          </a:custGeom>
          <a:noFill/>
          <a:ln w="26988">
            <a:solidFill>
              <a:srgbClr val="000000"/>
            </a:solidFill>
            <a:prstDash val="solid"/>
            <a:round/>
            <a:headEnd/>
            <a:tailEnd/>
          </a:ln>
        </p:spPr>
        <p:txBody>
          <a:bodyPr/>
          <a:lstStyle/>
          <a:p>
            <a:endParaRPr lang="en-CA"/>
          </a:p>
        </p:txBody>
      </p:sp>
      <p:sp>
        <p:nvSpPr>
          <p:cNvPr id="34842" name="Rectangle 24"/>
          <p:cNvSpPr>
            <a:spLocks noChangeArrowheads="1"/>
          </p:cNvSpPr>
          <p:nvPr/>
        </p:nvSpPr>
        <p:spPr bwMode="auto">
          <a:xfrm>
            <a:off x="3952875" y="2187575"/>
            <a:ext cx="1008063" cy="671513"/>
          </a:xfrm>
          <a:prstGeom prst="rect">
            <a:avLst/>
          </a:prstGeom>
          <a:solidFill>
            <a:srgbClr val="FFFFFF"/>
          </a:solidFill>
          <a:ln w="9525">
            <a:noFill/>
            <a:miter lim="800000"/>
            <a:headEnd/>
            <a:tailEnd/>
          </a:ln>
        </p:spPr>
        <p:txBody>
          <a:bodyPr/>
          <a:lstStyle/>
          <a:p>
            <a:endParaRPr lang="en-CA"/>
          </a:p>
        </p:txBody>
      </p:sp>
      <p:sp>
        <p:nvSpPr>
          <p:cNvPr id="34843" name="Rectangle 25"/>
          <p:cNvSpPr>
            <a:spLocks noChangeArrowheads="1"/>
          </p:cNvSpPr>
          <p:nvPr/>
        </p:nvSpPr>
        <p:spPr bwMode="auto">
          <a:xfrm>
            <a:off x="3952875" y="2187575"/>
            <a:ext cx="1008063" cy="671513"/>
          </a:xfrm>
          <a:prstGeom prst="rect">
            <a:avLst/>
          </a:prstGeom>
          <a:noFill/>
          <a:ln w="9525">
            <a:solidFill>
              <a:srgbClr val="000000"/>
            </a:solidFill>
            <a:miter lim="800000"/>
            <a:headEnd/>
            <a:tailEnd/>
          </a:ln>
        </p:spPr>
        <p:txBody>
          <a:bodyPr/>
          <a:lstStyle/>
          <a:p>
            <a:endParaRPr lang="en-CA"/>
          </a:p>
        </p:txBody>
      </p:sp>
      <p:sp>
        <p:nvSpPr>
          <p:cNvPr id="34844" name="Rectangle 26"/>
          <p:cNvSpPr>
            <a:spLocks noChangeArrowheads="1"/>
          </p:cNvSpPr>
          <p:nvPr/>
        </p:nvSpPr>
        <p:spPr bwMode="auto">
          <a:xfrm>
            <a:off x="4432300" y="2278063"/>
            <a:ext cx="152400" cy="20637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a:t>
            </a:r>
            <a:endParaRPr lang="en-US" sz="1400">
              <a:solidFill>
                <a:schemeClr val="tx1"/>
              </a:solidFill>
            </a:endParaRPr>
          </a:p>
        </p:txBody>
      </p:sp>
      <p:sp>
        <p:nvSpPr>
          <p:cNvPr id="34845" name="Line 27"/>
          <p:cNvSpPr>
            <a:spLocks noChangeShapeType="1"/>
          </p:cNvSpPr>
          <p:nvPr/>
        </p:nvSpPr>
        <p:spPr bwMode="auto">
          <a:xfrm>
            <a:off x="6642100" y="2859088"/>
            <a:ext cx="1588" cy="336550"/>
          </a:xfrm>
          <a:prstGeom prst="line">
            <a:avLst/>
          </a:prstGeom>
          <a:noFill/>
          <a:ln w="26988">
            <a:solidFill>
              <a:srgbClr val="000000"/>
            </a:solidFill>
            <a:round/>
            <a:headEnd/>
            <a:tailEnd/>
          </a:ln>
        </p:spPr>
        <p:txBody>
          <a:bodyPr/>
          <a:lstStyle/>
          <a:p>
            <a:endParaRPr lang="en-CA"/>
          </a:p>
        </p:txBody>
      </p:sp>
      <p:sp>
        <p:nvSpPr>
          <p:cNvPr id="34846" name="Line 28"/>
          <p:cNvSpPr>
            <a:spLocks noChangeShapeType="1"/>
          </p:cNvSpPr>
          <p:nvPr/>
        </p:nvSpPr>
        <p:spPr bwMode="auto">
          <a:xfrm>
            <a:off x="6642100" y="2020888"/>
            <a:ext cx="1588" cy="166687"/>
          </a:xfrm>
          <a:prstGeom prst="line">
            <a:avLst/>
          </a:prstGeom>
          <a:noFill/>
          <a:ln w="26988">
            <a:solidFill>
              <a:srgbClr val="000000"/>
            </a:solidFill>
            <a:round/>
            <a:headEnd/>
            <a:tailEnd/>
          </a:ln>
        </p:spPr>
        <p:txBody>
          <a:bodyPr/>
          <a:lstStyle/>
          <a:p>
            <a:endParaRPr lang="en-CA"/>
          </a:p>
        </p:txBody>
      </p:sp>
      <p:sp>
        <p:nvSpPr>
          <p:cNvPr id="34847" name="Freeform 29"/>
          <p:cNvSpPr>
            <a:spLocks/>
          </p:cNvSpPr>
          <p:nvPr/>
        </p:nvSpPr>
        <p:spPr bwMode="auto">
          <a:xfrm>
            <a:off x="6305550" y="1349375"/>
            <a:ext cx="673100" cy="671513"/>
          </a:xfrm>
          <a:custGeom>
            <a:avLst/>
            <a:gdLst>
              <a:gd name="T0" fmla="*/ 421 w 424"/>
              <a:gd name="T1" fmla="*/ 209 h 423"/>
              <a:gd name="T2" fmla="*/ 421 w 424"/>
              <a:gd name="T3" fmla="*/ 245 h 423"/>
              <a:gd name="T4" fmla="*/ 412 w 424"/>
              <a:gd name="T5" fmla="*/ 276 h 423"/>
              <a:gd name="T6" fmla="*/ 398 w 424"/>
              <a:gd name="T7" fmla="*/ 307 h 423"/>
              <a:gd name="T8" fmla="*/ 381 w 424"/>
              <a:gd name="T9" fmla="*/ 336 h 423"/>
              <a:gd name="T10" fmla="*/ 362 w 424"/>
              <a:gd name="T11" fmla="*/ 361 h 423"/>
              <a:gd name="T12" fmla="*/ 336 w 424"/>
              <a:gd name="T13" fmla="*/ 381 h 423"/>
              <a:gd name="T14" fmla="*/ 308 w 424"/>
              <a:gd name="T15" fmla="*/ 398 h 423"/>
              <a:gd name="T16" fmla="*/ 280 w 424"/>
              <a:gd name="T17" fmla="*/ 412 h 423"/>
              <a:gd name="T18" fmla="*/ 246 w 424"/>
              <a:gd name="T19" fmla="*/ 420 h 423"/>
              <a:gd name="T20" fmla="*/ 212 w 424"/>
              <a:gd name="T21" fmla="*/ 423 h 423"/>
              <a:gd name="T22" fmla="*/ 178 w 424"/>
              <a:gd name="T23" fmla="*/ 420 h 423"/>
              <a:gd name="T24" fmla="*/ 144 w 424"/>
              <a:gd name="T25" fmla="*/ 412 h 423"/>
              <a:gd name="T26" fmla="*/ 113 w 424"/>
              <a:gd name="T27" fmla="*/ 398 h 423"/>
              <a:gd name="T28" fmla="*/ 88 w 424"/>
              <a:gd name="T29" fmla="*/ 381 h 423"/>
              <a:gd name="T30" fmla="*/ 62 w 424"/>
              <a:gd name="T31" fmla="*/ 361 h 423"/>
              <a:gd name="T32" fmla="*/ 40 w 424"/>
              <a:gd name="T33" fmla="*/ 336 h 423"/>
              <a:gd name="T34" fmla="*/ 23 w 424"/>
              <a:gd name="T35" fmla="*/ 307 h 423"/>
              <a:gd name="T36" fmla="*/ 12 w 424"/>
              <a:gd name="T37" fmla="*/ 276 h 423"/>
              <a:gd name="T38" fmla="*/ 3 w 424"/>
              <a:gd name="T39" fmla="*/ 245 h 423"/>
              <a:gd name="T40" fmla="*/ 0 w 424"/>
              <a:gd name="T41" fmla="*/ 212 h 423"/>
              <a:gd name="T42" fmla="*/ 3 w 424"/>
              <a:gd name="T43" fmla="*/ 178 h 423"/>
              <a:gd name="T44" fmla="*/ 12 w 424"/>
              <a:gd name="T45" fmla="*/ 144 h 423"/>
              <a:gd name="T46" fmla="*/ 23 w 424"/>
              <a:gd name="T47" fmla="*/ 113 h 423"/>
              <a:gd name="T48" fmla="*/ 40 w 424"/>
              <a:gd name="T49" fmla="*/ 85 h 423"/>
              <a:gd name="T50" fmla="*/ 62 w 424"/>
              <a:gd name="T51" fmla="*/ 62 h 423"/>
              <a:gd name="T52" fmla="*/ 88 w 424"/>
              <a:gd name="T53" fmla="*/ 39 h 423"/>
              <a:gd name="T54" fmla="*/ 113 w 424"/>
              <a:gd name="T55" fmla="*/ 22 h 423"/>
              <a:gd name="T56" fmla="*/ 144 w 424"/>
              <a:gd name="T57" fmla="*/ 11 h 423"/>
              <a:gd name="T58" fmla="*/ 178 w 424"/>
              <a:gd name="T59" fmla="*/ 3 h 423"/>
              <a:gd name="T60" fmla="*/ 212 w 424"/>
              <a:gd name="T61" fmla="*/ 0 h 423"/>
              <a:gd name="T62" fmla="*/ 246 w 424"/>
              <a:gd name="T63" fmla="*/ 3 h 423"/>
              <a:gd name="T64" fmla="*/ 280 w 424"/>
              <a:gd name="T65" fmla="*/ 11 h 423"/>
              <a:gd name="T66" fmla="*/ 308 w 424"/>
              <a:gd name="T67" fmla="*/ 22 h 423"/>
              <a:gd name="T68" fmla="*/ 336 w 424"/>
              <a:gd name="T69" fmla="*/ 39 h 423"/>
              <a:gd name="T70" fmla="*/ 362 w 424"/>
              <a:gd name="T71" fmla="*/ 62 h 423"/>
              <a:gd name="T72" fmla="*/ 381 w 424"/>
              <a:gd name="T73" fmla="*/ 85 h 423"/>
              <a:gd name="T74" fmla="*/ 398 w 424"/>
              <a:gd name="T75" fmla="*/ 113 h 423"/>
              <a:gd name="T76" fmla="*/ 412 w 424"/>
              <a:gd name="T77" fmla="*/ 144 h 423"/>
              <a:gd name="T78" fmla="*/ 421 w 424"/>
              <a:gd name="T79" fmla="*/ 178 h 423"/>
              <a:gd name="T80" fmla="*/ 424 w 424"/>
              <a:gd name="T81" fmla="*/ 212 h 423"/>
              <a:gd name="T82" fmla="*/ 421 w 424"/>
              <a:gd name="T83" fmla="*/ 209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4"/>
              <a:gd name="T127" fmla="*/ 0 h 423"/>
              <a:gd name="T128" fmla="*/ 424 w 424"/>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4" h="423">
                <a:moveTo>
                  <a:pt x="421" y="209"/>
                </a:moveTo>
                <a:lnTo>
                  <a:pt x="421" y="245"/>
                </a:lnTo>
                <a:lnTo>
                  <a:pt x="412" y="276"/>
                </a:lnTo>
                <a:lnTo>
                  <a:pt x="398" y="307"/>
                </a:lnTo>
                <a:lnTo>
                  <a:pt x="381" y="336"/>
                </a:lnTo>
                <a:lnTo>
                  <a:pt x="362" y="361"/>
                </a:lnTo>
                <a:lnTo>
                  <a:pt x="336" y="381"/>
                </a:lnTo>
                <a:lnTo>
                  <a:pt x="308" y="398"/>
                </a:lnTo>
                <a:lnTo>
                  <a:pt x="280" y="412"/>
                </a:lnTo>
                <a:lnTo>
                  <a:pt x="246" y="420"/>
                </a:lnTo>
                <a:lnTo>
                  <a:pt x="212" y="423"/>
                </a:lnTo>
                <a:lnTo>
                  <a:pt x="178" y="420"/>
                </a:lnTo>
                <a:lnTo>
                  <a:pt x="144" y="412"/>
                </a:lnTo>
                <a:lnTo>
                  <a:pt x="113" y="398"/>
                </a:lnTo>
                <a:lnTo>
                  <a:pt x="88" y="381"/>
                </a:lnTo>
                <a:lnTo>
                  <a:pt x="62" y="361"/>
                </a:lnTo>
                <a:lnTo>
                  <a:pt x="40" y="336"/>
                </a:lnTo>
                <a:lnTo>
                  <a:pt x="23" y="307"/>
                </a:lnTo>
                <a:lnTo>
                  <a:pt x="12" y="276"/>
                </a:lnTo>
                <a:lnTo>
                  <a:pt x="3" y="245"/>
                </a:lnTo>
                <a:lnTo>
                  <a:pt x="0" y="212"/>
                </a:lnTo>
                <a:lnTo>
                  <a:pt x="3" y="178"/>
                </a:lnTo>
                <a:lnTo>
                  <a:pt x="12" y="144"/>
                </a:lnTo>
                <a:lnTo>
                  <a:pt x="23" y="113"/>
                </a:lnTo>
                <a:lnTo>
                  <a:pt x="40" y="85"/>
                </a:lnTo>
                <a:lnTo>
                  <a:pt x="62" y="62"/>
                </a:lnTo>
                <a:lnTo>
                  <a:pt x="88" y="39"/>
                </a:lnTo>
                <a:lnTo>
                  <a:pt x="113" y="22"/>
                </a:lnTo>
                <a:lnTo>
                  <a:pt x="144" y="11"/>
                </a:lnTo>
                <a:lnTo>
                  <a:pt x="178" y="3"/>
                </a:lnTo>
                <a:lnTo>
                  <a:pt x="212" y="0"/>
                </a:lnTo>
                <a:lnTo>
                  <a:pt x="246" y="3"/>
                </a:lnTo>
                <a:lnTo>
                  <a:pt x="280" y="11"/>
                </a:lnTo>
                <a:lnTo>
                  <a:pt x="308" y="22"/>
                </a:lnTo>
                <a:lnTo>
                  <a:pt x="336" y="39"/>
                </a:lnTo>
                <a:lnTo>
                  <a:pt x="362" y="62"/>
                </a:lnTo>
                <a:lnTo>
                  <a:pt x="381" y="85"/>
                </a:lnTo>
                <a:lnTo>
                  <a:pt x="398" y="113"/>
                </a:lnTo>
                <a:lnTo>
                  <a:pt x="412" y="144"/>
                </a:lnTo>
                <a:lnTo>
                  <a:pt x="421" y="178"/>
                </a:lnTo>
                <a:lnTo>
                  <a:pt x="424" y="212"/>
                </a:lnTo>
                <a:lnTo>
                  <a:pt x="421" y="209"/>
                </a:lnTo>
                <a:close/>
              </a:path>
            </a:pathLst>
          </a:custGeom>
          <a:solidFill>
            <a:srgbClr val="FFFFFF"/>
          </a:solidFill>
          <a:ln w="9525">
            <a:noFill/>
            <a:round/>
            <a:headEnd/>
            <a:tailEnd/>
          </a:ln>
        </p:spPr>
        <p:txBody>
          <a:bodyPr/>
          <a:lstStyle/>
          <a:p>
            <a:endParaRPr lang="en-CA"/>
          </a:p>
        </p:txBody>
      </p:sp>
      <p:sp>
        <p:nvSpPr>
          <p:cNvPr id="34848" name="Freeform 30"/>
          <p:cNvSpPr>
            <a:spLocks/>
          </p:cNvSpPr>
          <p:nvPr/>
        </p:nvSpPr>
        <p:spPr bwMode="auto">
          <a:xfrm>
            <a:off x="6305550" y="1349375"/>
            <a:ext cx="673100" cy="671513"/>
          </a:xfrm>
          <a:custGeom>
            <a:avLst/>
            <a:gdLst>
              <a:gd name="T0" fmla="*/ 421 w 424"/>
              <a:gd name="T1" fmla="*/ 209 h 423"/>
              <a:gd name="T2" fmla="*/ 421 w 424"/>
              <a:gd name="T3" fmla="*/ 178 h 423"/>
              <a:gd name="T4" fmla="*/ 412 w 424"/>
              <a:gd name="T5" fmla="*/ 144 h 423"/>
              <a:gd name="T6" fmla="*/ 398 w 424"/>
              <a:gd name="T7" fmla="*/ 113 h 423"/>
              <a:gd name="T8" fmla="*/ 381 w 424"/>
              <a:gd name="T9" fmla="*/ 85 h 423"/>
              <a:gd name="T10" fmla="*/ 362 w 424"/>
              <a:gd name="T11" fmla="*/ 62 h 423"/>
              <a:gd name="T12" fmla="*/ 336 w 424"/>
              <a:gd name="T13" fmla="*/ 39 h 423"/>
              <a:gd name="T14" fmla="*/ 308 w 424"/>
              <a:gd name="T15" fmla="*/ 22 h 423"/>
              <a:gd name="T16" fmla="*/ 280 w 424"/>
              <a:gd name="T17" fmla="*/ 11 h 423"/>
              <a:gd name="T18" fmla="*/ 246 w 424"/>
              <a:gd name="T19" fmla="*/ 3 h 423"/>
              <a:gd name="T20" fmla="*/ 212 w 424"/>
              <a:gd name="T21" fmla="*/ 0 h 423"/>
              <a:gd name="T22" fmla="*/ 178 w 424"/>
              <a:gd name="T23" fmla="*/ 3 h 423"/>
              <a:gd name="T24" fmla="*/ 144 w 424"/>
              <a:gd name="T25" fmla="*/ 11 h 423"/>
              <a:gd name="T26" fmla="*/ 113 w 424"/>
              <a:gd name="T27" fmla="*/ 22 h 423"/>
              <a:gd name="T28" fmla="*/ 88 w 424"/>
              <a:gd name="T29" fmla="*/ 39 h 423"/>
              <a:gd name="T30" fmla="*/ 62 w 424"/>
              <a:gd name="T31" fmla="*/ 62 h 423"/>
              <a:gd name="T32" fmla="*/ 40 w 424"/>
              <a:gd name="T33" fmla="*/ 85 h 423"/>
              <a:gd name="T34" fmla="*/ 23 w 424"/>
              <a:gd name="T35" fmla="*/ 113 h 423"/>
              <a:gd name="T36" fmla="*/ 12 w 424"/>
              <a:gd name="T37" fmla="*/ 144 h 423"/>
              <a:gd name="T38" fmla="*/ 3 w 424"/>
              <a:gd name="T39" fmla="*/ 178 h 423"/>
              <a:gd name="T40" fmla="*/ 0 w 424"/>
              <a:gd name="T41" fmla="*/ 212 h 423"/>
              <a:gd name="T42" fmla="*/ 3 w 424"/>
              <a:gd name="T43" fmla="*/ 245 h 423"/>
              <a:gd name="T44" fmla="*/ 12 w 424"/>
              <a:gd name="T45" fmla="*/ 276 h 423"/>
              <a:gd name="T46" fmla="*/ 23 w 424"/>
              <a:gd name="T47" fmla="*/ 307 h 423"/>
              <a:gd name="T48" fmla="*/ 40 w 424"/>
              <a:gd name="T49" fmla="*/ 336 h 423"/>
              <a:gd name="T50" fmla="*/ 62 w 424"/>
              <a:gd name="T51" fmla="*/ 361 h 423"/>
              <a:gd name="T52" fmla="*/ 88 w 424"/>
              <a:gd name="T53" fmla="*/ 381 h 423"/>
              <a:gd name="T54" fmla="*/ 113 w 424"/>
              <a:gd name="T55" fmla="*/ 398 h 423"/>
              <a:gd name="T56" fmla="*/ 144 w 424"/>
              <a:gd name="T57" fmla="*/ 412 h 423"/>
              <a:gd name="T58" fmla="*/ 178 w 424"/>
              <a:gd name="T59" fmla="*/ 420 h 423"/>
              <a:gd name="T60" fmla="*/ 212 w 424"/>
              <a:gd name="T61" fmla="*/ 423 h 423"/>
              <a:gd name="T62" fmla="*/ 246 w 424"/>
              <a:gd name="T63" fmla="*/ 420 h 423"/>
              <a:gd name="T64" fmla="*/ 280 w 424"/>
              <a:gd name="T65" fmla="*/ 412 h 423"/>
              <a:gd name="T66" fmla="*/ 308 w 424"/>
              <a:gd name="T67" fmla="*/ 398 h 423"/>
              <a:gd name="T68" fmla="*/ 336 w 424"/>
              <a:gd name="T69" fmla="*/ 381 h 423"/>
              <a:gd name="T70" fmla="*/ 362 w 424"/>
              <a:gd name="T71" fmla="*/ 361 h 423"/>
              <a:gd name="T72" fmla="*/ 381 w 424"/>
              <a:gd name="T73" fmla="*/ 336 h 423"/>
              <a:gd name="T74" fmla="*/ 398 w 424"/>
              <a:gd name="T75" fmla="*/ 307 h 423"/>
              <a:gd name="T76" fmla="*/ 412 w 424"/>
              <a:gd name="T77" fmla="*/ 276 h 423"/>
              <a:gd name="T78" fmla="*/ 421 w 424"/>
              <a:gd name="T79" fmla="*/ 245 h 423"/>
              <a:gd name="T80" fmla="*/ 424 w 424"/>
              <a:gd name="T81" fmla="*/ 212 h 423"/>
              <a:gd name="T82" fmla="*/ 424 w 424"/>
              <a:gd name="T83" fmla="*/ 212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4"/>
              <a:gd name="T127" fmla="*/ 0 h 423"/>
              <a:gd name="T128" fmla="*/ 424 w 424"/>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4" h="423">
                <a:moveTo>
                  <a:pt x="421" y="209"/>
                </a:moveTo>
                <a:lnTo>
                  <a:pt x="421" y="178"/>
                </a:lnTo>
                <a:lnTo>
                  <a:pt x="412" y="144"/>
                </a:lnTo>
                <a:lnTo>
                  <a:pt x="398" y="113"/>
                </a:lnTo>
                <a:lnTo>
                  <a:pt x="381" y="85"/>
                </a:lnTo>
                <a:lnTo>
                  <a:pt x="362" y="62"/>
                </a:lnTo>
                <a:lnTo>
                  <a:pt x="336" y="39"/>
                </a:lnTo>
                <a:lnTo>
                  <a:pt x="308" y="22"/>
                </a:lnTo>
                <a:lnTo>
                  <a:pt x="280" y="11"/>
                </a:lnTo>
                <a:lnTo>
                  <a:pt x="246" y="3"/>
                </a:lnTo>
                <a:lnTo>
                  <a:pt x="212" y="0"/>
                </a:lnTo>
                <a:lnTo>
                  <a:pt x="178" y="3"/>
                </a:lnTo>
                <a:lnTo>
                  <a:pt x="144" y="11"/>
                </a:lnTo>
                <a:lnTo>
                  <a:pt x="113" y="22"/>
                </a:lnTo>
                <a:lnTo>
                  <a:pt x="88" y="39"/>
                </a:lnTo>
                <a:lnTo>
                  <a:pt x="62" y="62"/>
                </a:lnTo>
                <a:lnTo>
                  <a:pt x="40" y="85"/>
                </a:lnTo>
                <a:lnTo>
                  <a:pt x="23" y="113"/>
                </a:lnTo>
                <a:lnTo>
                  <a:pt x="12" y="144"/>
                </a:lnTo>
                <a:lnTo>
                  <a:pt x="3" y="178"/>
                </a:lnTo>
                <a:lnTo>
                  <a:pt x="0" y="212"/>
                </a:lnTo>
                <a:lnTo>
                  <a:pt x="3" y="245"/>
                </a:lnTo>
                <a:lnTo>
                  <a:pt x="12" y="276"/>
                </a:lnTo>
                <a:lnTo>
                  <a:pt x="23" y="307"/>
                </a:lnTo>
                <a:lnTo>
                  <a:pt x="40" y="336"/>
                </a:lnTo>
                <a:lnTo>
                  <a:pt x="62" y="361"/>
                </a:lnTo>
                <a:lnTo>
                  <a:pt x="88" y="381"/>
                </a:lnTo>
                <a:lnTo>
                  <a:pt x="113" y="398"/>
                </a:lnTo>
                <a:lnTo>
                  <a:pt x="144" y="412"/>
                </a:lnTo>
                <a:lnTo>
                  <a:pt x="178" y="420"/>
                </a:lnTo>
                <a:lnTo>
                  <a:pt x="212" y="423"/>
                </a:lnTo>
                <a:lnTo>
                  <a:pt x="246" y="420"/>
                </a:lnTo>
                <a:lnTo>
                  <a:pt x="280" y="412"/>
                </a:lnTo>
                <a:lnTo>
                  <a:pt x="308" y="398"/>
                </a:lnTo>
                <a:lnTo>
                  <a:pt x="336" y="381"/>
                </a:lnTo>
                <a:lnTo>
                  <a:pt x="362" y="361"/>
                </a:lnTo>
                <a:lnTo>
                  <a:pt x="381" y="336"/>
                </a:lnTo>
                <a:lnTo>
                  <a:pt x="398" y="307"/>
                </a:lnTo>
                <a:lnTo>
                  <a:pt x="412" y="276"/>
                </a:lnTo>
                <a:lnTo>
                  <a:pt x="421" y="245"/>
                </a:lnTo>
                <a:lnTo>
                  <a:pt x="424" y="212"/>
                </a:lnTo>
              </a:path>
            </a:pathLst>
          </a:custGeom>
          <a:noFill/>
          <a:ln w="26988">
            <a:solidFill>
              <a:srgbClr val="000000"/>
            </a:solidFill>
            <a:prstDash val="solid"/>
            <a:round/>
            <a:headEnd/>
            <a:tailEnd/>
          </a:ln>
        </p:spPr>
        <p:txBody>
          <a:bodyPr/>
          <a:lstStyle/>
          <a:p>
            <a:endParaRPr lang="en-CA"/>
          </a:p>
        </p:txBody>
      </p:sp>
      <p:sp>
        <p:nvSpPr>
          <p:cNvPr id="34849" name="Rectangle 31"/>
          <p:cNvSpPr>
            <a:spLocks noChangeArrowheads="1"/>
          </p:cNvSpPr>
          <p:nvPr/>
        </p:nvSpPr>
        <p:spPr bwMode="auto">
          <a:xfrm>
            <a:off x="6172200" y="2209800"/>
            <a:ext cx="1008063" cy="671513"/>
          </a:xfrm>
          <a:prstGeom prst="rect">
            <a:avLst/>
          </a:prstGeom>
          <a:solidFill>
            <a:srgbClr val="FFFFFF"/>
          </a:solidFill>
          <a:ln w="9525">
            <a:noFill/>
            <a:miter lim="800000"/>
            <a:headEnd/>
            <a:tailEnd/>
          </a:ln>
        </p:spPr>
        <p:txBody>
          <a:bodyPr/>
          <a:lstStyle/>
          <a:p>
            <a:endParaRPr lang="en-CA"/>
          </a:p>
        </p:txBody>
      </p:sp>
      <p:sp>
        <p:nvSpPr>
          <p:cNvPr id="34850" name="Rectangle 32"/>
          <p:cNvSpPr>
            <a:spLocks noChangeArrowheads="1"/>
          </p:cNvSpPr>
          <p:nvPr/>
        </p:nvSpPr>
        <p:spPr bwMode="auto">
          <a:xfrm>
            <a:off x="6135688" y="2187575"/>
            <a:ext cx="1008062" cy="671513"/>
          </a:xfrm>
          <a:prstGeom prst="rect">
            <a:avLst/>
          </a:prstGeom>
          <a:noFill/>
          <a:ln w="9525">
            <a:solidFill>
              <a:srgbClr val="000000"/>
            </a:solidFill>
            <a:miter lim="800000"/>
            <a:headEnd/>
            <a:tailEnd/>
          </a:ln>
        </p:spPr>
        <p:txBody>
          <a:bodyPr/>
          <a:lstStyle/>
          <a:p>
            <a:endParaRPr lang="en-CA"/>
          </a:p>
        </p:txBody>
      </p:sp>
      <p:sp>
        <p:nvSpPr>
          <p:cNvPr id="34851" name="Rectangle 33"/>
          <p:cNvSpPr>
            <a:spLocks noChangeArrowheads="1"/>
          </p:cNvSpPr>
          <p:nvPr/>
        </p:nvSpPr>
        <p:spPr bwMode="auto">
          <a:xfrm>
            <a:off x="6588125" y="2251075"/>
            <a:ext cx="152400" cy="20637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a:t>
            </a:r>
            <a:endParaRPr lang="en-US" sz="1400">
              <a:solidFill>
                <a:schemeClr val="tx1"/>
              </a:solidFill>
            </a:endParaRPr>
          </a:p>
        </p:txBody>
      </p:sp>
      <p:sp>
        <p:nvSpPr>
          <p:cNvPr id="34852" name="Rectangle 34"/>
          <p:cNvSpPr>
            <a:spLocks noChangeArrowheads="1"/>
          </p:cNvSpPr>
          <p:nvPr/>
        </p:nvSpPr>
        <p:spPr bwMode="auto">
          <a:xfrm>
            <a:off x="4373563" y="1582738"/>
            <a:ext cx="169862" cy="20637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P</a:t>
            </a:r>
            <a:endParaRPr lang="en-US" sz="1400">
              <a:solidFill>
                <a:schemeClr val="tx1"/>
              </a:solidFill>
            </a:endParaRPr>
          </a:p>
        </p:txBody>
      </p:sp>
      <p:sp>
        <p:nvSpPr>
          <p:cNvPr id="34853" name="Rectangle 35"/>
          <p:cNvSpPr>
            <a:spLocks noChangeArrowheads="1"/>
          </p:cNvSpPr>
          <p:nvPr/>
        </p:nvSpPr>
        <p:spPr bwMode="auto">
          <a:xfrm>
            <a:off x="4449763" y="1646238"/>
            <a:ext cx="125412" cy="169862"/>
          </a:xfrm>
          <a:prstGeom prst="rect">
            <a:avLst/>
          </a:prstGeom>
          <a:noFill/>
          <a:ln w="9525">
            <a:noFill/>
            <a:miter lim="800000"/>
            <a:headEnd/>
            <a:tailEnd/>
          </a:ln>
        </p:spPr>
        <p:txBody>
          <a:bodyPr wrap="none" lIns="0" tIns="0" rIns="0" bIns="0">
            <a:spAutoFit/>
          </a:bodyPr>
          <a:lstStyle/>
          <a:p>
            <a:pPr>
              <a:spcBef>
                <a:spcPct val="0"/>
              </a:spcBef>
            </a:pPr>
            <a:r>
              <a:rPr lang="en-US" sz="1000" b="0">
                <a:solidFill>
                  <a:srgbClr val="000000"/>
                </a:solidFill>
              </a:rPr>
              <a:t>2</a:t>
            </a:r>
            <a:endParaRPr lang="en-US" sz="1400">
              <a:solidFill>
                <a:schemeClr val="tx1"/>
              </a:solidFill>
            </a:endParaRPr>
          </a:p>
        </p:txBody>
      </p:sp>
      <p:sp>
        <p:nvSpPr>
          <p:cNvPr id="34854" name="Rectangle 36"/>
          <p:cNvSpPr>
            <a:spLocks noChangeArrowheads="1"/>
          </p:cNvSpPr>
          <p:nvPr/>
        </p:nvSpPr>
        <p:spPr bwMode="auto">
          <a:xfrm>
            <a:off x="6534150" y="1597025"/>
            <a:ext cx="169863" cy="20637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P</a:t>
            </a:r>
            <a:endParaRPr lang="en-US" sz="1400">
              <a:solidFill>
                <a:schemeClr val="tx1"/>
              </a:solidFill>
            </a:endParaRPr>
          </a:p>
        </p:txBody>
      </p:sp>
      <p:sp>
        <p:nvSpPr>
          <p:cNvPr id="34855" name="Rectangle 37"/>
          <p:cNvSpPr>
            <a:spLocks noChangeArrowheads="1"/>
          </p:cNvSpPr>
          <p:nvPr/>
        </p:nvSpPr>
        <p:spPr bwMode="auto">
          <a:xfrm>
            <a:off x="6605588" y="1658938"/>
            <a:ext cx="125412" cy="169862"/>
          </a:xfrm>
          <a:prstGeom prst="rect">
            <a:avLst/>
          </a:prstGeom>
          <a:noFill/>
          <a:ln w="9525">
            <a:noFill/>
            <a:miter lim="800000"/>
            <a:headEnd/>
            <a:tailEnd/>
          </a:ln>
        </p:spPr>
        <p:txBody>
          <a:bodyPr wrap="none" lIns="0" tIns="0" rIns="0" bIns="0">
            <a:spAutoFit/>
          </a:bodyPr>
          <a:lstStyle/>
          <a:p>
            <a:pPr>
              <a:spcBef>
                <a:spcPct val="0"/>
              </a:spcBef>
            </a:pPr>
            <a:r>
              <a:rPr lang="en-US" sz="1000" b="0">
                <a:solidFill>
                  <a:srgbClr val="000000"/>
                </a:solidFill>
              </a:rPr>
              <a:t>3</a:t>
            </a:r>
            <a:endParaRPr lang="en-US" sz="1400">
              <a:solidFill>
                <a:schemeClr val="tx1"/>
              </a:solidFill>
            </a:endParaRPr>
          </a:p>
        </p:txBody>
      </p:sp>
      <p:sp>
        <p:nvSpPr>
          <p:cNvPr id="34856" name="Freeform 38"/>
          <p:cNvSpPr>
            <a:spLocks/>
          </p:cNvSpPr>
          <p:nvPr/>
        </p:nvSpPr>
        <p:spPr bwMode="auto">
          <a:xfrm>
            <a:off x="2043113" y="2738438"/>
            <a:ext cx="80962" cy="142875"/>
          </a:xfrm>
          <a:custGeom>
            <a:avLst/>
            <a:gdLst>
              <a:gd name="T0" fmla="*/ 23 w 51"/>
              <a:gd name="T1" fmla="*/ 87 h 90"/>
              <a:gd name="T2" fmla="*/ 0 w 51"/>
              <a:gd name="T3" fmla="*/ 90 h 90"/>
              <a:gd name="T4" fmla="*/ 20 w 51"/>
              <a:gd name="T5" fmla="*/ 0 h 90"/>
              <a:gd name="T6" fmla="*/ 51 w 51"/>
              <a:gd name="T7" fmla="*/ 87 h 90"/>
              <a:gd name="T8" fmla="*/ 26 w 51"/>
              <a:gd name="T9" fmla="*/ 87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3" y="87"/>
                </a:moveTo>
                <a:lnTo>
                  <a:pt x="0" y="90"/>
                </a:lnTo>
                <a:lnTo>
                  <a:pt x="20" y="0"/>
                </a:lnTo>
                <a:lnTo>
                  <a:pt x="51" y="87"/>
                </a:lnTo>
                <a:lnTo>
                  <a:pt x="26" y="87"/>
                </a:lnTo>
              </a:path>
            </a:pathLst>
          </a:custGeom>
          <a:noFill/>
          <a:ln w="9525">
            <a:solidFill>
              <a:srgbClr val="000000"/>
            </a:solidFill>
            <a:prstDash val="solid"/>
            <a:round/>
            <a:headEnd/>
            <a:tailEnd/>
          </a:ln>
        </p:spPr>
        <p:txBody>
          <a:bodyPr/>
          <a:lstStyle/>
          <a:p>
            <a:endParaRPr lang="en-CA"/>
          </a:p>
        </p:txBody>
      </p:sp>
      <p:sp>
        <p:nvSpPr>
          <p:cNvPr id="34857" name="Freeform 39"/>
          <p:cNvSpPr>
            <a:spLocks/>
          </p:cNvSpPr>
          <p:nvPr/>
        </p:nvSpPr>
        <p:spPr bwMode="auto">
          <a:xfrm>
            <a:off x="2043113" y="2738438"/>
            <a:ext cx="80962" cy="142875"/>
          </a:xfrm>
          <a:custGeom>
            <a:avLst/>
            <a:gdLst>
              <a:gd name="T0" fmla="*/ 23 w 51"/>
              <a:gd name="T1" fmla="*/ 87 h 90"/>
              <a:gd name="T2" fmla="*/ 0 w 51"/>
              <a:gd name="T3" fmla="*/ 90 h 90"/>
              <a:gd name="T4" fmla="*/ 20 w 51"/>
              <a:gd name="T5" fmla="*/ 0 h 90"/>
              <a:gd name="T6" fmla="*/ 51 w 51"/>
              <a:gd name="T7" fmla="*/ 87 h 90"/>
              <a:gd name="T8" fmla="*/ 23 w 51"/>
              <a:gd name="T9" fmla="*/ 87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3" y="87"/>
                </a:moveTo>
                <a:lnTo>
                  <a:pt x="0" y="90"/>
                </a:lnTo>
                <a:lnTo>
                  <a:pt x="20" y="0"/>
                </a:lnTo>
                <a:lnTo>
                  <a:pt x="51" y="87"/>
                </a:lnTo>
                <a:lnTo>
                  <a:pt x="23" y="87"/>
                </a:lnTo>
                <a:close/>
              </a:path>
            </a:pathLst>
          </a:custGeom>
          <a:solidFill>
            <a:srgbClr val="000000"/>
          </a:solidFill>
          <a:ln w="9525">
            <a:noFill/>
            <a:round/>
            <a:headEnd/>
            <a:tailEnd/>
          </a:ln>
        </p:spPr>
        <p:txBody>
          <a:bodyPr/>
          <a:lstStyle/>
          <a:p>
            <a:endParaRPr lang="en-CA"/>
          </a:p>
        </p:txBody>
      </p:sp>
      <p:grpSp>
        <p:nvGrpSpPr>
          <p:cNvPr id="2" name="Group 40"/>
          <p:cNvGrpSpPr>
            <a:grpSpLocks/>
          </p:cNvGrpSpPr>
          <p:nvPr/>
        </p:nvGrpSpPr>
        <p:grpSpPr bwMode="auto">
          <a:xfrm>
            <a:off x="4572000" y="1828800"/>
            <a:ext cx="528638" cy="1244600"/>
            <a:chOff x="2888" y="1155"/>
            <a:chExt cx="333" cy="784"/>
          </a:xfrm>
        </p:grpSpPr>
        <p:sp>
          <p:nvSpPr>
            <p:cNvPr id="34908" name="Freeform 41"/>
            <p:cNvSpPr>
              <a:spLocks/>
            </p:cNvSpPr>
            <p:nvPr/>
          </p:nvSpPr>
          <p:spPr bwMode="auto">
            <a:xfrm>
              <a:off x="2993" y="1361"/>
              <a:ext cx="211" cy="211"/>
            </a:xfrm>
            <a:custGeom>
              <a:avLst/>
              <a:gdLst>
                <a:gd name="T0" fmla="*/ 211 w 211"/>
                <a:gd name="T1" fmla="*/ 104 h 211"/>
                <a:gd name="T2" fmla="*/ 211 w 211"/>
                <a:gd name="T3" fmla="*/ 124 h 211"/>
                <a:gd name="T4" fmla="*/ 206 w 211"/>
                <a:gd name="T5" fmla="*/ 141 h 211"/>
                <a:gd name="T6" fmla="*/ 200 w 211"/>
                <a:gd name="T7" fmla="*/ 155 h 211"/>
                <a:gd name="T8" fmla="*/ 192 w 211"/>
                <a:gd name="T9" fmla="*/ 169 h 211"/>
                <a:gd name="T10" fmla="*/ 180 w 211"/>
                <a:gd name="T11" fmla="*/ 180 h 211"/>
                <a:gd name="T12" fmla="*/ 169 w 211"/>
                <a:gd name="T13" fmla="*/ 192 h 211"/>
                <a:gd name="T14" fmla="*/ 155 w 211"/>
                <a:gd name="T15" fmla="*/ 200 h 211"/>
                <a:gd name="T16" fmla="*/ 141 w 211"/>
                <a:gd name="T17" fmla="*/ 206 h 211"/>
                <a:gd name="T18" fmla="*/ 124 w 211"/>
                <a:gd name="T19" fmla="*/ 211 h 211"/>
                <a:gd name="T20" fmla="*/ 107 w 211"/>
                <a:gd name="T21" fmla="*/ 211 h 211"/>
                <a:gd name="T22" fmla="*/ 90 w 211"/>
                <a:gd name="T23" fmla="*/ 211 h 211"/>
                <a:gd name="T24" fmla="*/ 73 w 211"/>
                <a:gd name="T25" fmla="*/ 206 h 211"/>
                <a:gd name="T26" fmla="*/ 59 w 211"/>
                <a:gd name="T27" fmla="*/ 200 h 211"/>
                <a:gd name="T28" fmla="*/ 45 w 211"/>
                <a:gd name="T29" fmla="*/ 192 h 211"/>
                <a:gd name="T30" fmla="*/ 31 w 211"/>
                <a:gd name="T31" fmla="*/ 180 h 211"/>
                <a:gd name="T32" fmla="*/ 22 w 211"/>
                <a:gd name="T33" fmla="*/ 169 h 211"/>
                <a:gd name="T34" fmla="*/ 14 w 211"/>
                <a:gd name="T35" fmla="*/ 155 h 211"/>
                <a:gd name="T36" fmla="*/ 5 w 211"/>
                <a:gd name="T37" fmla="*/ 141 h 211"/>
                <a:gd name="T38" fmla="*/ 2 w 211"/>
                <a:gd name="T39" fmla="*/ 124 h 211"/>
                <a:gd name="T40" fmla="*/ 0 w 211"/>
                <a:gd name="T41" fmla="*/ 107 h 211"/>
                <a:gd name="T42" fmla="*/ 2 w 211"/>
                <a:gd name="T43" fmla="*/ 90 h 211"/>
                <a:gd name="T44" fmla="*/ 5 w 211"/>
                <a:gd name="T45" fmla="*/ 73 h 211"/>
                <a:gd name="T46" fmla="*/ 14 w 211"/>
                <a:gd name="T47" fmla="*/ 59 h 211"/>
                <a:gd name="T48" fmla="*/ 22 w 211"/>
                <a:gd name="T49" fmla="*/ 45 h 211"/>
                <a:gd name="T50" fmla="*/ 31 w 211"/>
                <a:gd name="T51" fmla="*/ 31 h 211"/>
                <a:gd name="T52" fmla="*/ 45 w 211"/>
                <a:gd name="T53" fmla="*/ 19 h 211"/>
                <a:gd name="T54" fmla="*/ 59 w 211"/>
                <a:gd name="T55" fmla="*/ 11 h 211"/>
                <a:gd name="T56" fmla="*/ 73 w 211"/>
                <a:gd name="T57" fmla="*/ 5 h 211"/>
                <a:gd name="T58" fmla="*/ 90 w 211"/>
                <a:gd name="T59" fmla="*/ 3 h 211"/>
                <a:gd name="T60" fmla="*/ 107 w 211"/>
                <a:gd name="T61" fmla="*/ 0 h 211"/>
                <a:gd name="T62" fmla="*/ 124 w 211"/>
                <a:gd name="T63" fmla="*/ 3 h 211"/>
                <a:gd name="T64" fmla="*/ 141 w 211"/>
                <a:gd name="T65" fmla="*/ 5 h 211"/>
                <a:gd name="T66" fmla="*/ 155 w 211"/>
                <a:gd name="T67" fmla="*/ 11 h 211"/>
                <a:gd name="T68" fmla="*/ 169 w 211"/>
                <a:gd name="T69" fmla="*/ 19 h 211"/>
                <a:gd name="T70" fmla="*/ 180 w 211"/>
                <a:gd name="T71" fmla="*/ 31 h 211"/>
                <a:gd name="T72" fmla="*/ 192 w 211"/>
                <a:gd name="T73" fmla="*/ 45 h 211"/>
                <a:gd name="T74" fmla="*/ 200 w 211"/>
                <a:gd name="T75" fmla="*/ 59 h 211"/>
                <a:gd name="T76" fmla="*/ 206 w 211"/>
                <a:gd name="T77" fmla="*/ 73 h 211"/>
                <a:gd name="T78" fmla="*/ 211 w 211"/>
                <a:gd name="T79" fmla="*/ 90 h 211"/>
                <a:gd name="T80" fmla="*/ 211 w 211"/>
                <a:gd name="T81" fmla="*/ 107 h 211"/>
                <a:gd name="T82" fmla="*/ 211 w 211"/>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1"/>
                <a:gd name="T128" fmla="*/ 211 w 211"/>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1">
                  <a:moveTo>
                    <a:pt x="211" y="104"/>
                  </a:moveTo>
                  <a:lnTo>
                    <a:pt x="211" y="124"/>
                  </a:lnTo>
                  <a:lnTo>
                    <a:pt x="206" y="141"/>
                  </a:lnTo>
                  <a:lnTo>
                    <a:pt x="200" y="155"/>
                  </a:lnTo>
                  <a:lnTo>
                    <a:pt x="192" y="169"/>
                  </a:lnTo>
                  <a:lnTo>
                    <a:pt x="180" y="180"/>
                  </a:lnTo>
                  <a:lnTo>
                    <a:pt x="169" y="192"/>
                  </a:lnTo>
                  <a:lnTo>
                    <a:pt x="155" y="200"/>
                  </a:lnTo>
                  <a:lnTo>
                    <a:pt x="141" y="206"/>
                  </a:lnTo>
                  <a:lnTo>
                    <a:pt x="124" y="211"/>
                  </a:lnTo>
                  <a:lnTo>
                    <a:pt x="107" y="211"/>
                  </a:lnTo>
                  <a:lnTo>
                    <a:pt x="90" y="211"/>
                  </a:lnTo>
                  <a:lnTo>
                    <a:pt x="73" y="206"/>
                  </a:lnTo>
                  <a:lnTo>
                    <a:pt x="59" y="200"/>
                  </a:lnTo>
                  <a:lnTo>
                    <a:pt x="45" y="192"/>
                  </a:lnTo>
                  <a:lnTo>
                    <a:pt x="31" y="180"/>
                  </a:lnTo>
                  <a:lnTo>
                    <a:pt x="22" y="169"/>
                  </a:lnTo>
                  <a:lnTo>
                    <a:pt x="14" y="155"/>
                  </a:lnTo>
                  <a:lnTo>
                    <a:pt x="5" y="141"/>
                  </a:lnTo>
                  <a:lnTo>
                    <a:pt x="2" y="124"/>
                  </a:lnTo>
                  <a:lnTo>
                    <a:pt x="0" y="107"/>
                  </a:lnTo>
                  <a:lnTo>
                    <a:pt x="2" y="90"/>
                  </a:lnTo>
                  <a:lnTo>
                    <a:pt x="5" y="73"/>
                  </a:lnTo>
                  <a:lnTo>
                    <a:pt x="14" y="59"/>
                  </a:lnTo>
                  <a:lnTo>
                    <a:pt x="22" y="45"/>
                  </a:lnTo>
                  <a:lnTo>
                    <a:pt x="31" y="31"/>
                  </a:lnTo>
                  <a:lnTo>
                    <a:pt x="45" y="19"/>
                  </a:lnTo>
                  <a:lnTo>
                    <a:pt x="59" y="11"/>
                  </a:lnTo>
                  <a:lnTo>
                    <a:pt x="73" y="5"/>
                  </a:lnTo>
                  <a:lnTo>
                    <a:pt x="90" y="3"/>
                  </a:lnTo>
                  <a:lnTo>
                    <a:pt x="107" y="0"/>
                  </a:lnTo>
                  <a:lnTo>
                    <a:pt x="124" y="3"/>
                  </a:lnTo>
                  <a:lnTo>
                    <a:pt x="141" y="5"/>
                  </a:lnTo>
                  <a:lnTo>
                    <a:pt x="155" y="11"/>
                  </a:lnTo>
                  <a:lnTo>
                    <a:pt x="169" y="19"/>
                  </a:lnTo>
                  <a:lnTo>
                    <a:pt x="180" y="31"/>
                  </a:lnTo>
                  <a:lnTo>
                    <a:pt x="192" y="45"/>
                  </a:lnTo>
                  <a:lnTo>
                    <a:pt x="200" y="59"/>
                  </a:lnTo>
                  <a:lnTo>
                    <a:pt x="206" y="73"/>
                  </a:lnTo>
                  <a:lnTo>
                    <a:pt x="211" y="90"/>
                  </a:lnTo>
                  <a:lnTo>
                    <a:pt x="211" y="107"/>
                  </a:lnTo>
                  <a:lnTo>
                    <a:pt x="211" y="104"/>
                  </a:lnTo>
                  <a:close/>
                </a:path>
              </a:pathLst>
            </a:custGeom>
            <a:solidFill>
              <a:srgbClr val="FFFF00"/>
            </a:solidFill>
            <a:ln w="9525">
              <a:noFill/>
              <a:round/>
              <a:headEnd/>
              <a:tailEnd/>
            </a:ln>
          </p:spPr>
          <p:txBody>
            <a:bodyPr/>
            <a:lstStyle/>
            <a:p>
              <a:endParaRPr lang="en-CA"/>
            </a:p>
          </p:txBody>
        </p:sp>
        <p:sp>
          <p:nvSpPr>
            <p:cNvPr id="34909" name="Freeform 42"/>
            <p:cNvSpPr>
              <a:spLocks/>
            </p:cNvSpPr>
            <p:nvPr/>
          </p:nvSpPr>
          <p:spPr bwMode="auto">
            <a:xfrm>
              <a:off x="2993" y="1361"/>
              <a:ext cx="211" cy="211"/>
            </a:xfrm>
            <a:custGeom>
              <a:avLst/>
              <a:gdLst>
                <a:gd name="T0" fmla="*/ 211 w 211"/>
                <a:gd name="T1" fmla="*/ 104 h 211"/>
                <a:gd name="T2" fmla="*/ 211 w 211"/>
                <a:gd name="T3" fmla="*/ 90 h 211"/>
                <a:gd name="T4" fmla="*/ 206 w 211"/>
                <a:gd name="T5" fmla="*/ 73 h 211"/>
                <a:gd name="T6" fmla="*/ 200 w 211"/>
                <a:gd name="T7" fmla="*/ 59 h 211"/>
                <a:gd name="T8" fmla="*/ 192 w 211"/>
                <a:gd name="T9" fmla="*/ 45 h 211"/>
                <a:gd name="T10" fmla="*/ 180 w 211"/>
                <a:gd name="T11" fmla="*/ 31 h 211"/>
                <a:gd name="T12" fmla="*/ 169 w 211"/>
                <a:gd name="T13" fmla="*/ 19 h 211"/>
                <a:gd name="T14" fmla="*/ 155 w 211"/>
                <a:gd name="T15" fmla="*/ 11 h 211"/>
                <a:gd name="T16" fmla="*/ 141 w 211"/>
                <a:gd name="T17" fmla="*/ 5 h 211"/>
                <a:gd name="T18" fmla="*/ 124 w 211"/>
                <a:gd name="T19" fmla="*/ 3 h 211"/>
                <a:gd name="T20" fmla="*/ 107 w 211"/>
                <a:gd name="T21" fmla="*/ 0 h 211"/>
                <a:gd name="T22" fmla="*/ 90 w 211"/>
                <a:gd name="T23" fmla="*/ 3 h 211"/>
                <a:gd name="T24" fmla="*/ 73 w 211"/>
                <a:gd name="T25" fmla="*/ 5 h 211"/>
                <a:gd name="T26" fmla="*/ 59 w 211"/>
                <a:gd name="T27" fmla="*/ 11 h 211"/>
                <a:gd name="T28" fmla="*/ 45 w 211"/>
                <a:gd name="T29" fmla="*/ 19 h 211"/>
                <a:gd name="T30" fmla="*/ 31 w 211"/>
                <a:gd name="T31" fmla="*/ 31 h 211"/>
                <a:gd name="T32" fmla="*/ 22 w 211"/>
                <a:gd name="T33" fmla="*/ 45 h 211"/>
                <a:gd name="T34" fmla="*/ 14 w 211"/>
                <a:gd name="T35" fmla="*/ 59 h 211"/>
                <a:gd name="T36" fmla="*/ 5 w 211"/>
                <a:gd name="T37" fmla="*/ 73 h 211"/>
                <a:gd name="T38" fmla="*/ 2 w 211"/>
                <a:gd name="T39" fmla="*/ 90 h 211"/>
                <a:gd name="T40" fmla="*/ 0 w 211"/>
                <a:gd name="T41" fmla="*/ 107 h 211"/>
                <a:gd name="T42" fmla="*/ 2 w 211"/>
                <a:gd name="T43" fmla="*/ 124 h 211"/>
                <a:gd name="T44" fmla="*/ 5 w 211"/>
                <a:gd name="T45" fmla="*/ 141 h 211"/>
                <a:gd name="T46" fmla="*/ 14 w 211"/>
                <a:gd name="T47" fmla="*/ 155 h 211"/>
                <a:gd name="T48" fmla="*/ 22 w 211"/>
                <a:gd name="T49" fmla="*/ 169 h 211"/>
                <a:gd name="T50" fmla="*/ 31 w 211"/>
                <a:gd name="T51" fmla="*/ 180 h 211"/>
                <a:gd name="T52" fmla="*/ 45 w 211"/>
                <a:gd name="T53" fmla="*/ 192 h 211"/>
                <a:gd name="T54" fmla="*/ 59 w 211"/>
                <a:gd name="T55" fmla="*/ 200 h 211"/>
                <a:gd name="T56" fmla="*/ 73 w 211"/>
                <a:gd name="T57" fmla="*/ 206 h 211"/>
                <a:gd name="T58" fmla="*/ 90 w 211"/>
                <a:gd name="T59" fmla="*/ 211 h 211"/>
                <a:gd name="T60" fmla="*/ 107 w 211"/>
                <a:gd name="T61" fmla="*/ 211 h 211"/>
                <a:gd name="T62" fmla="*/ 124 w 211"/>
                <a:gd name="T63" fmla="*/ 211 h 211"/>
                <a:gd name="T64" fmla="*/ 141 w 211"/>
                <a:gd name="T65" fmla="*/ 206 h 211"/>
                <a:gd name="T66" fmla="*/ 155 w 211"/>
                <a:gd name="T67" fmla="*/ 200 h 211"/>
                <a:gd name="T68" fmla="*/ 169 w 211"/>
                <a:gd name="T69" fmla="*/ 192 h 211"/>
                <a:gd name="T70" fmla="*/ 180 w 211"/>
                <a:gd name="T71" fmla="*/ 180 h 211"/>
                <a:gd name="T72" fmla="*/ 192 w 211"/>
                <a:gd name="T73" fmla="*/ 169 h 211"/>
                <a:gd name="T74" fmla="*/ 200 w 211"/>
                <a:gd name="T75" fmla="*/ 155 h 211"/>
                <a:gd name="T76" fmla="*/ 206 w 211"/>
                <a:gd name="T77" fmla="*/ 141 h 211"/>
                <a:gd name="T78" fmla="*/ 211 w 211"/>
                <a:gd name="T79" fmla="*/ 124 h 211"/>
                <a:gd name="T80" fmla="*/ 211 w 211"/>
                <a:gd name="T81" fmla="*/ 107 h 211"/>
                <a:gd name="T82" fmla="*/ 211 w 211"/>
                <a:gd name="T83" fmla="*/ 107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1"/>
                <a:gd name="T128" fmla="*/ 211 w 211"/>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1">
                  <a:moveTo>
                    <a:pt x="211" y="104"/>
                  </a:moveTo>
                  <a:lnTo>
                    <a:pt x="211" y="90"/>
                  </a:lnTo>
                  <a:lnTo>
                    <a:pt x="206" y="73"/>
                  </a:lnTo>
                  <a:lnTo>
                    <a:pt x="200" y="59"/>
                  </a:lnTo>
                  <a:lnTo>
                    <a:pt x="192" y="45"/>
                  </a:lnTo>
                  <a:lnTo>
                    <a:pt x="180" y="31"/>
                  </a:lnTo>
                  <a:lnTo>
                    <a:pt x="169" y="19"/>
                  </a:lnTo>
                  <a:lnTo>
                    <a:pt x="155" y="11"/>
                  </a:lnTo>
                  <a:lnTo>
                    <a:pt x="141" y="5"/>
                  </a:lnTo>
                  <a:lnTo>
                    <a:pt x="124" y="3"/>
                  </a:lnTo>
                  <a:lnTo>
                    <a:pt x="107" y="0"/>
                  </a:lnTo>
                  <a:lnTo>
                    <a:pt x="90" y="3"/>
                  </a:lnTo>
                  <a:lnTo>
                    <a:pt x="73" y="5"/>
                  </a:lnTo>
                  <a:lnTo>
                    <a:pt x="59" y="11"/>
                  </a:lnTo>
                  <a:lnTo>
                    <a:pt x="45" y="19"/>
                  </a:lnTo>
                  <a:lnTo>
                    <a:pt x="31" y="31"/>
                  </a:lnTo>
                  <a:lnTo>
                    <a:pt x="22" y="45"/>
                  </a:lnTo>
                  <a:lnTo>
                    <a:pt x="14" y="59"/>
                  </a:lnTo>
                  <a:lnTo>
                    <a:pt x="5" y="73"/>
                  </a:lnTo>
                  <a:lnTo>
                    <a:pt x="2" y="90"/>
                  </a:lnTo>
                  <a:lnTo>
                    <a:pt x="0" y="107"/>
                  </a:lnTo>
                  <a:lnTo>
                    <a:pt x="2" y="124"/>
                  </a:lnTo>
                  <a:lnTo>
                    <a:pt x="5" y="141"/>
                  </a:lnTo>
                  <a:lnTo>
                    <a:pt x="14" y="155"/>
                  </a:lnTo>
                  <a:lnTo>
                    <a:pt x="22" y="169"/>
                  </a:lnTo>
                  <a:lnTo>
                    <a:pt x="31" y="180"/>
                  </a:lnTo>
                  <a:lnTo>
                    <a:pt x="45" y="192"/>
                  </a:lnTo>
                  <a:lnTo>
                    <a:pt x="59" y="200"/>
                  </a:lnTo>
                  <a:lnTo>
                    <a:pt x="73" y="206"/>
                  </a:lnTo>
                  <a:lnTo>
                    <a:pt x="90" y="211"/>
                  </a:lnTo>
                  <a:lnTo>
                    <a:pt x="107" y="211"/>
                  </a:lnTo>
                  <a:lnTo>
                    <a:pt x="124" y="211"/>
                  </a:lnTo>
                  <a:lnTo>
                    <a:pt x="141" y="206"/>
                  </a:lnTo>
                  <a:lnTo>
                    <a:pt x="155" y="200"/>
                  </a:lnTo>
                  <a:lnTo>
                    <a:pt x="169" y="192"/>
                  </a:lnTo>
                  <a:lnTo>
                    <a:pt x="180" y="180"/>
                  </a:lnTo>
                  <a:lnTo>
                    <a:pt x="192" y="169"/>
                  </a:lnTo>
                  <a:lnTo>
                    <a:pt x="200" y="155"/>
                  </a:lnTo>
                  <a:lnTo>
                    <a:pt x="206" y="141"/>
                  </a:lnTo>
                  <a:lnTo>
                    <a:pt x="211" y="124"/>
                  </a:lnTo>
                  <a:lnTo>
                    <a:pt x="211" y="107"/>
                  </a:lnTo>
                </a:path>
              </a:pathLst>
            </a:custGeom>
            <a:solidFill>
              <a:srgbClr val="FFFF00"/>
            </a:solidFill>
            <a:ln w="9525">
              <a:solidFill>
                <a:srgbClr val="000000"/>
              </a:solidFill>
              <a:prstDash val="solid"/>
              <a:round/>
              <a:headEnd/>
              <a:tailEnd/>
            </a:ln>
          </p:spPr>
          <p:txBody>
            <a:bodyPr/>
            <a:lstStyle/>
            <a:p>
              <a:endParaRPr lang="en-CA"/>
            </a:p>
          </p:txBody>
        </p:sp>
        <p:sp>
          <p:nvSpPr>
            <p:cNvPr id="34910" name="Rectangle 43"/>
            <p:cNvSpPr>
              <a:spLocks noChangeArrowheads="1"/>
            </p:cNvSpPr>
            <p:nvPr/>
          </p:nvSpPr>
          <p:spPr bwMode="auto">
            <a:xfrm>
              <a:off x="3066" y="1420"/>
              <a:ext cx="53" cy="115"/>
            </a:xfrm>
            <a:prstGeom prst="rect">
              <a:avLst/>
            </a:prstGeom>
            <a:solidFill>
              <a:srgbClr val="FFFF00"/>
            </a:solidFill>
            <a:ln w="9525">
              <a:noFill/>
              <a:miter lim="800000"/>
              <a:headEnd/>
              <a:tailEnd/>
            </a:ln>
          </p:spPr>
          <p:txBody>
            <a:bodyPr wrap="none" lIns="0" tIns="0" rIns="0" bIns="0">
              <a:spAutoFit/>
            </a:bodyPr>
            <a:lstStyle/>
            <a:p>
              <a:pPr>
                <a:spcBef>
                  <a:spcPct val="0"/>
                </a:spcBef>
              </a:pPr>
              <a:r>
                <a:rPr lang="en-US" sz="1200" b="0">
                  <a:solidFill>
                    <a:srgbClr val="000000"/>
                  </a:solidFill>
                </a:rPr>
                <a:t>5</a:t>
              </a:r>
              <a:endParaRPr lang="en-US" sz="1400">
                <a:solidFill>
                  <a:schemeClr val="tx1"/>
                </a:solidFill>
              </a:endParaRPr>
            </a:p>
          </p:txBody>
        </p:sp>
        <p:sp>
          <p:nvSpPr>
            <p:cNvPr id="34911" name="Freeform 44"/>
            <p:cNvSpPr>
              <a:spLocks/>
            </p:cNvSpPr>
            <p:nvPr/>
          </p:nvSpPr>
          <p:spPr bwMode="auto">
            <a:xfrm>
              <a:off x="2888" y="1155"/>
              <a:ext cx="51" cy="90"/>
            </a:xfrm>
            <a:custGeom>
              <a:avLst/>
              <a:gdLst>
                <a:gd name="T0" fmla="*/ 26 w 51"/>
                <a:gd name="T1" fmla="*/ 82 h 90"/>
                <a:gd name="T2" fmla="*/ 3 w 51"/>
                <a:gd name="T3" fmla="*/ 90 h 90"/>
                <a:gd name="T4" fmla="*/ 0 w 51"/>
                <a:gd name="T5" fmla="*/ 0 h 90"/>
                <a:gd name="T6" fmla="*/ 51 w 51"/>
                <a:gd name="T7" fmla="*/ 73 h 90"/>
                <a:gd name="T8" fmla="*/ 28 w 51"/>
                <a:gd name="T9" fmla="*/ 82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6" y="82"/>
                  </a:moveTo>
                  <a:lnTo>
                    <a:pt x="3" y="90"/>
                  </a:lnTo>
                  <a:lnTo>
                    <a:pt x="0" y="0"/>
                  </a:lnTo>
                  <a:lnTo>
                    <a:pt x="51" y="73"/>
                  </a:lnTo>
                  <a:lnTo>
                    <a:pt x="28" y="82"/>
                  </a:lnTo>
                </a:path>
              </a:pathLst>
            </a:custGeom>
            <a:solidFill>
              <a:srgbClr val="FFFF00"/>
            </a:solidFill>
            <a:ln w="9525">
              <a:solidFill>
                <a:srgbClr val="000000"/>
              </a:solidFill>
              <a:prstDash val="solid"/>
              <a:round/>
              <a:headEnd/>
              <a:tailEnd/>
            </a:ln>
          </p:spPr>
          <p:txBody>
            <a:bodyPr/>
            <a:lstStyle/>
            <a:p>
              <a:endParaRPr lang="en-CA"/>
            </a:p>
          </p:txBody>
        </p:sp>
        <p:sp>
          <p:nvSpPr>
            <p:cNvPr id="34912" name="Freeform 45"/>
            <p:cNvSpPr>
              <a:spLocks/>
            </p:cNvSpPr>
            <p:nvPr/>
          </p:nvSpPr>
          <p:spPr bwMode="auto">
            <a:xfrm>
              <a:off x="2888" y="1155"/>
              <a:ext cx="51" cy="90"/>
            </a:xfrm>
            <a:custGeom>
              <a:avLst/>
              <a:gdLst>
                <a:gd name="T0" fmla="*/ 26 w 51"/>
                <a:gd name="T1" fmla="*/ 82 h 90"/>
                <a:gd name="T2" fmla="*/ 3 w 51"/>
                <a:gd name="T3" fmla="*/ 90 h 90"/>
                <a:gd name="T4" fmla="*/ 0 w 51"/>
                <a:gd name="T5" fmla="*/ 0 h 90"/>
                <a:gd name="T6" fmla="*/ 51 w 51"/>
                <a:gd name="T7" fmla="*/ 73 h 90"/>
                <a:gd name="T8" fmla="*/ 26 w 51"/>
                <a:gd name="T9" fmla="*/ 82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6" y="82"/>
                  </a:moveTo>
                  <a:lnTo>
                    <a:pt x="3" y="90"/>
                  </a:lnTo>
                  <a:lnTo>
                    <a:pt x="0" y="0"/>
                  </a:lnTo>
                  <a:lnTo>
                    <a:pt x="51" y="73"/>
                  </a:lnTo>
                  <a:lnTo>
                    <a:pt x="26" y="82"/>
                  </a:lnTo>
                  <a:close/>
                </a:path>
              </a:pathLst>
            </a:custGeom>
            <a:solidFill>
              <a:srgbClr val="FFFF00"/>
            </a:solidFill>
            <a:ln w="9525">
              <a:noFill/>
              <a:round/>
              <a:headEnd/>
              <a:tailEnd/>
            </a:ln>
          </p:spPr>
          <p:txBody>
            <a:bodyPr/>
            <a:lstStyle/>
            <a:p>
              <a:endParaRPr lang="en-CA"/>
            </a:p>
          </p:txBody>
        </p:sp>
        <p:sp>
          <p:nvSpPr>
            <p:cNvPr id="34913" name="Freeform 46"/>
            <p:cNvSpPr>
              <a:spLocks/>
            </p:cNvSpPr>
            <p:nvPr/>
          </p:nvSpPr>
          <p:spPr bwMode="auto">
            <a:xfrm>
              <a:off x="2916" y="1239"/>
              <a:ext cx="48" cy="700"/>
            </a:xfrm>
            <a:custGeom>
              <a:avLst/>
              <a:gdLst>
                <a:gd name="T0" fmla="*/ 34 w 48"/>
                <a:gd name="T1" fmla="*/ 700 h 700"/>
                <a:gd name="T2" fmla="*/ 40 w 48"/>
                <a:gd name="T3" fmla="*/ 633 h 700"/>
                <a:gd name="T4" fmla="*/ 43 w 48"/>
                <a:gd name="T5" fmla="*/ 562 h 700"/>
                <a:gd name="T6" fmla="*/ 46 w 48"/>
                <a:gd name="T7" fmla="*/ 491 h 700"/>
                <a:gd name="T8" fmla="*/ 48 w 48"/>
                <a:gd name="T9" fmla="*/ 421 h 700"/>
                <a:gd name="T10" fmla="*/ 48 w 48"/>
                <a:gd name="T11" fmla="*/ 348 h 700"/>
                <a:gd name="T12" fmla="*/ 46 w 48"/>
                <a:gd name="T13" fmla="*/ 277 h 700"/>
                <a:gd name="T14" fmla="*/ 40 w 48"/>
                <a:gd name="T15" fmla="*/ 206 h 700"/>
                <a:gd name="T16" fmla="*/ 31 w 48"/>
                <a:gd name="T17" fmla="*/ 136 h 700"/>
                <a:gd name="T18" fmla="*/ 17 w 48"/>
                <a:gd name="T19" fmla="*/ 68 h 700"/>
                <a:gd name="T20" fmla="*/ 0 w 48"/>
                <a:gd name="T21" fmla="*/ 0 h 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00"/>
                <a:gd name="T35" fmla="*/ 48 w 48"/>
                <a:gd name="T36" fmla="*/ 700 h 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00">
                  <a:moveTo>
                    <a:pt x="34" y="700"/>
                  </a:moveTo>
                  <a:lnTo>
                    <a:pt x="40" y="633"/>
                  </a:lnTo>
                  <a:lnTo>
                    <a:pt x="43" y="562"/>
                  </a:lnTo>
                  <a:lnTo>
                    <a:pt x="46" y="491"/>
                  </a:lnTo>
                  <a:lnTo>
                    <a:pt x="48" y="421"/>
                  </a:lnTo>
                  <a:lnTo>
                    <a:pt x="48" y="348"/>
                  </a:lnTo>
                  <a:lnTo>
                    <a:pt x="46" y="277"/>
                  </a:lnTo>
                  <a:lnTo>
                    <a:pt x="40" y="206"/>
                  </a:lnTo>
                  <a:lnTo>
                    <a:pt x="31" y="136"/>
                  </a:lnTo>
                  <a:lnTo>
                    <a:pt x="17" y="68"/>
                  </a:lnTo>
                  <a:lnTo>
                    <a:pt x="0" y="0"/>
                  </a:lnTo>
                </a:path>
              </a:pathLst>
            </a:custGeom>
            <a:solidFill>
              <a:srgbClr val="FFFF00"/>
            </a:solidFill>
            <a:ln w="9525">
              <a:solidFill>
                <a:srgbClr val="000000"/>
              </a:solidFill>
              <a:prstDash val="solid"/>
              <a:round/>
              <a:headEnd/>
              <a:tailEnd/>
            </a:ln>
          </p:spPr>
          <p:txBody>
            <a:bodyPr/>
            <a:lstStyle/>
            <a:p>
              <a:endParaRPr lang="en-CA"/>
            </a:p>
          </p:txBody>
        </p:sp>
        <p:sp>
          <p:nvSpPr>
            <p:cNvPr id="34914" name="Rectangle 47"/>
            <p:cNvSpPr>
              <a:spLocks noChangeArrowheads="1"/>
            </p:cNvSpPr>
            <p:nvPr/>
          </p:nvSpPr>
          <p:spPr bwMode="auto">
            <a:xfrm>
              <a:off x="3007" y="1226"/>
              <a:ext cx="53" cy="115"/>
            </a:xfrm>
            <a:prstGeom prst="rect">
              <a:avLst/>
            </a:prstGeom>
            <a:solidFill>
              <a:srgbClr val="FFFF00"/>
            </a:solidFill>
            <a:ln w="9525">
              <a:noFill/>
              <a:miter lim="800000"/>
              <a:headEnd/>
              <a:tailEnd/>
            </a:ln>
          </p:spPr>
          <p:txBody>
            <a:bodyPr wrap="none" lIns="0" tIns="0" rIns="0" bIns="0">
              <a:spAutoFit/>
            </a:bodyPr>
            <a:lstStyle/>
            <a:p>
              <a:pPr>
                <a:spcBef>
                  <a:spcPct val="0"/>
                </a:spcBef>
              </a:pPr>
              <a:r>
                <a:rPr lang="en-US" sz="1200" b="0">
                  <a:solidFill>
                    <a:srgbClr val="000000"/>
                  </a:solidFill>
                </a:rPr>
                <a:t>u</a:t>
              </a:r>
              <a:endParaRPr lang="en-US" sz="1400">
                <a:solidFill>
                  <a:schemeClr val="tx1"/>
                </a:solidFill>
              </a:endParaRPr>
            </a:p>
          </p:txBody>
        </p:sp>
        <p:sp>
          <p:nvSpPr>
            <p:cNvPr id="34915" name="Rectangle 48"/>
            <p:cNvSpPr>
              <a:spLocks noChangeArrowheads="1"/>
            </p:cNvSpPr>
            <p:nvPr/>
          </p:nvSpPr>
          <p:spPr bwMode="auto">
            <a:xfrm>
              <a:off x="3058" y="1226"/>
              <a:ext cx="163" cy="115"/>
            </a:xfrm>
            <a:prstGeom prst="rect">
              <a:avLst/>
            </a:prstGeom>
            <a:solidFill>
              <a:srgbClr val="FFFF00"/>
            </a:solidFill>
            <a:ln w="9525">
              <a:noFill/>
              <a:miter lim="800000"/>
              <a:headEnd/>
              <a:tailEnd/>
            </a:ln>
          </p:spPr>
          <p:txBody>
            <a:bodyPr wrap="none" lIns="0" tIns="0" rIns="0" bIns="0">
              <a:spAutoFit/>
            </a:bodyPr>
            <a:lstStyle/>
            <a:p>
              <a:pPr>
                <a:spcBef>
                  <a:spcPct val="0"/>
                </a:spcBef>
              </a:pPr>
              <a:r>
                <a:rPr lang="en-US" sz="1200" b="0">
                  <a:solidFill>
                    <a:srgbClr val="000000"/>
                  </a:solidFill>
                </a:rPr>
                <a:t> = ?</a:t>
              </a:r>
              <a:endParaRPr lang="en-US" sz="1400">
                <a:solidFill>
                  <a:schemeClr val="tx1"/>
                </a:solidFill>
              </a:endParaRPr>
            </a:p>
          </p:txBody>
        </p:sp>
      </p:grpSp>
      <p:grpSp>
        <p:nvGrpSpPr>
          <p:cNvPr id="3" name="Group 49"/>
          <p:cNvGrpSpPr>
            <a:grpSpLocks/>
          </p:cNvGrpSpPr>
          <p:nvPr/>
        </p:nvGrpSpPr>
        <p:grpSpPr bwMode="auto">
          <a:xfrm>
            <a:off x="2286000" y="1752600"/>
            <a:ext cx="585788" cy="717550"/>
            <a:chOff x="1496" y="1160"/>
            <a:chExt cx="369" cy="452"/>
          </a:xfrm>
        </p:grpSpPr>
        <p:sp>
          <p:nvSpPr>
            <p:cNvPr id="34900" name="Freeform 50"/>
            <p:cNvSpPr>
              <a:spLocks/>
            </p:cNvSpPr>
            <p:nvPr/>
          </p:nvSpPr>
          <p:spPr bwMode="auto">
            <a:xfrm>
              <a:off x="1496" y="1160"/>
              <a:ext cx="71" cy="88"/>
            </a:xfrm>
            <a:custGeom>
              <a:avLst/>
              <a:gdLst>
                <a:gd name="T0" fmla="*/ 51 w 71"/>
                <a:gd name="T1" fmla="*/ 71 h 88"/>
                <a:gd name="T2" fmla="*/ 31 w 71"/>
                <a:gd name="T3" fmla="*/ 88 h 88"/>
                <a:gd name="T4" fmla="*/ 0 w 71"/>
                <a:gd name="T5" fmla="*/ 0 h 88"/>
                <a:gd name="T6" fmla="*/ 71 w 71"/>
                <a:gd name="T7" fmla="*/ 57 h 88"/>
                <a:gd name="T8" fmla="*/ 51 w 71"/>
                <a:gd name="T9" fmla="*/ 71 h 88"/>
                <a:gd name="T10" fmla="*/ 0 60000 65536"/>
                <a:gd name="T11" fmla="*/ 0 60000 65536"/>
                <a:gd name="T12" fmla="*/ 0 60000 65536"/>
                <a:gd name="T13" fmla="*/ 0 60000 65536"/>
                <a:gd name="T14" fmla="*/ 0 60000 65536"/>
                <a:gd name="T15" fmla="*/ 0 w 71"/>
                <a:gd name="T16" fmla="*/ 0 h 88"/>
                <a:gd name="T17" fmla="*/ 71 w 71"/>
                <a:gd name="T18" fmla="*/ 88 h 88"/>
              </a:gdLst>
              <a:ahLst/>
              <a:cxnLst>
                <a:cxn ang="T10">
                  <a:pos x="T0" y="T1"/>
                </a:cxn>
                <a:cxn ang="T11">
                  <a:pos x="T2" y="T3"/>
                </a:cxn>
                <a:cxn ang="T12">
                  <a:pos x="T4" y="T5"/>
                </a:cxn>
                <a:cxn ang="T13">
                  <a:pos x="T6" y="T7"/>
                </a:cxn>
                <a:cxn ang="T14">
                  <a:pos x="T8" y="T9"/>
                </a:cxn>
              </a:cxnLst>
              <a:rect l="T15" t="T16" r="T17" b="T18"/>
              <a:pathLst>
                <a:path w="71" h="88">
                  <a:moveTo>
                    <a:pt x="51" y="71"/>
                  </a:moveTo>
                  <a:lnTo>
                    <a:pt x="31" y="88"/>
                  </a:lnTo>
                  <a:lnTo>
                    <a:pt x="0" y="0"/>
                  </a:lnTo>
                  <a:lnTo>
                    <a:pt x="71" y="57"/>
                  </a:lnTo>
                  <a:lnTo>
                    <a:pt x="51" y="71"/>
                  </a:lnTo>
                </a:path>
              </a:pathLst>
            </a:custGeom>
            <a:solidFill>
              <a:srgbClr val="FFFF00"/>
            </a:solidFill>
            <a:ln w="9525">
              <a:solidFill>
                <a:srgbClr val="000000"/>
              </a:solidFill>
              <a:prstDash val="solid"/>
              <a:round/>
              <a:headEnd/>
              <a:tailEnd/>
            </a:ln>
          </p:spPr>
          <p:txBody>
            <a:bodyPr/>
            <a:lstStyle/>
            <a:p>
              <a:endParaRPr lang="en-CA"/>
            </a:p>
          </p:txBody>
        </p:sp>
        <p:sp>
          <p:nvSpPr>
            <p:cNvPr id="34901" name="Freeform 51"/>
            <p:cNvSpPr>
              <a:spLocks/>
            </p:cNvSpPr>
            <p:nvPr/>
          </p:nvSpPr>
          <p:spPr bwMode="auto">
            <a:xfrm>
              <a:off x="1496" y="1160"/>
              <a:ext cx="71" cy="88"/>
            </a:xfrm>
            <a:custGeom>
              <a:avLst/>
              <a:gdLst>
                <a:gd name="T0" fmla="*/ 51 w 71"/>
                <a:gd name="T1" fmla="*/ 71 h 88"/>
                <a:gd name="T2" fmla="*/ 31 w 71"/>
                <a:gd name="T3" fmla="*/ 88 h 88"/>
                <a:gd name="T4" fmla="*/ 0 w 71"/>
                <a:gd name="T5" fmla="*/ 0 h 88"/>
                <a:gd name="T6" fmla="*/ 71 w 71"/>
                <a:gd name="T7" fmla="*/ 57 h 88"/>
                <a:gd name="T8" fmla="*/ 51 w 71"/>
                <a:gd name="T9" fmla="*/ 71 h 88"/>
                <a:gd name="T10" fmla="*/ 0 60000 65536"/>
                <a:gd name="T11" fmla="*/ 0 60000 65536"/>
                <a:gd name="T12" fmla="*/ 0 60000 65536"/>
                <a:gd name="T13" fmla="*/ 0 60000 65536"/>
                <a:gd name="T14" fmla="*/ 0 60000 65536"/>
                <a:gd name="T15" fmla="*/ 0 w 71"/>
                <a:gd name="T16" fmla="*/ 0 h 88"/>
                <a:gd name="T17" fmla="*/ 71 w 71"/>
                <a:gd name="T18" fmla="*/ 88 h 88"/>
              </a:gdLst>
              <a:ahLst/>
              <a:cxnLst>
                <a:cxn ang="T10">
                  <a:pos x="T0" y="T1"/>
                </a:cxn>
                <a:cxn ang="T11">
                  <a:pos x="T2" y="T3"/>
                </a:cxn>
                <a:cxn ang="T12">
                  <a:pos x="T4" y="T5"/>
                </a:cxn>
                <a:cxn ang="T13">
                  <a:pos x="T6" y="T7"/>
                </a:cxn>
                <a:cxn ang="T14">
                  <a:pos x="T8" y="T9"/>
                </a:cxn>
              </a:cxnLst>
              <a:rect l="T15" t="T16" r="T17" b="T18"/>
              <a:pathLst>
                <a:path w="71" h="88">
                  <a:moveTo>
                    <a:pt x="51" y="71"/>
                  </a:moveTo>
                  <a:lnTo>
                    <a:pt x="31" y="88"/>
                  </a:lnTo>
                  <a:lnTo>
                    <a:pt x="0" y="0"/>
                  </a:lnTo>
                  <a:lnTo>
                    <a:pt x="71" y="57"/>
                  </a:lnTo>
                  <a:lnTo>
                    <a:pt x="51" y="71"/>
                  </a:lnTo>
                  <a:close/>
                </a:path>
              </a:pathLst>
            </a:custGeom>
            <a:solidFill>
              <a:srgbClr val="FFFF00"/>
            </a:solidFill>
            <a:ln w="9525">
              <a:noFill/>
              <a:round/>
              <a:headEnd/>
              <a:tailEnd/>
            </a:ln>
          </p:spPr>
          <p:txBody>
            <a:bodyPr/>
            <a:lstStyle/>
            <a:p>
              <a:endParaRPr lang="en-CA"/>
            </a:p>
          </p:txBody>
        </p:sp>
        <p:sp>
          <p:nvSpPr>
            <p:cNvPr id="34902" name="Freeform 52"/>
            <p:cNvSpPr>
              <a:spLocks/>
            </p:cNvSpPr>
            <p:nvPr/>
          </p:nvSpPr>
          <p:spPr bwMode="auto">
            <a:xfrm>
              <a:off x="1550" y="1234"/>
              <a:ext cx="40" cy="378"/>
            </a:xfrm>
            <a:custGeom>
              <a:avLst/>
              <a:gdLst>
                <a:gd name="T0" fmla="*/ 14 w 40"/>
                <a:gd name="T1" fmla="*/ 378 h 378"/>
                <a:gd name="T2" fmla="*/ 20 w 40"/>
                <a:gd name="T3" fmla="*/ 344 h 378"/>
                <a:gd name="T4" fmla="*/ 25 w 40"/>
                <a:gd name="T5" fmla="*/ 305 h 378"/>
                <a:gd name="T6" fmla="*/ 28 w 40"/>
                <a:gd name="T7" fmla="*/ 265 h 378"/>
                <a:gd name="T8" fmla="*/ 34 w 40"/>
                <a:gd name="T9" fmla="*/ 226 h 378"/>
                <a:gd name="T10" fmla="*/ 37 w 40"/>
                <a:gd name="T11" fmla="*/ 183 h 378"/>
                <a:gd name="T12" fmla="*/ 40 w 40"/>
                <a:gd name="T13" fmla="*/ 144 h 378"/>
                <a:gd name="T14" fmla="*/ 37 w 40"/>
                <a:gd name="T15" fmla="*/ 104 h 378"/>
                <a:gd name="T16" fmla="*/ 28 w 40"/>
                <a:gd name="T17" fmla="*/ 67 h 378"/>
                <a:gd name="T18" fmla="*/ 17 w 40"/>
                <a:gd name="T19" fmla="*/ 34 h 378"/>
                <a:gd name="T20" fmla="*/ 0 w 40"/>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78"/>
                <a:gd name="T35" fmla="*/ 40 w 40"/>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78">
                  <a:moveTo>
                    <a:pt x="14" y="378"/>
                  </a:moveTo>
                  <a:lnTo>
                    <a:pt x="20" y="344"/>
                  </a:lnTo>
                  <a:lnTo>
                    <a:pt x="25" y="305"/>
                  </a:lnTo>
                  <a:lnTo>
                    <a:pt x="28" y="265"/>
                  </a:lnTo>
                  <a:lnTo>
                    <a:pt x="34" y="226"/>
                  </a:lnTo>
                  <a:lnTo>
                    <a:pt x="37" y="183"/>
                  </a:lnTo>
                  <a:lnTo>
                    <a:pt x="40" y="144"/>
                  </a:lnTo>
                  <a:lnTo>
                    <a:pt x="37" y="104"/>
                  </a:lnTo>
                  <a:lnTo>
                    <a:pt x="28" y="67"/>
                  </a:lnTo>
                  <a:lnTo>
                    <a:pt x="17" y="34"/>
                  </a:lnTo>
                  <a:lnTo>
                    <a:pt x="0" y="0"/>
                  </a:lnTo>
                </a:path>
              </a:pathLst>
            </a:custGeom>
            <a:solidFill>
              <a:srgbClr val="FFFF00"/>
            </a:solidFill>
            <a:ln w="9525">
              <a:solidFill>
                <a:srgbClr val="000000"/>
              </a:solidFill>
              <a:prstDash val="solid"/>
              <a:round/>
              <a:headEnd/>
              <a:tailEnd/>
            </a:ln>
          </p:spPr>
          <p:txBody>
            <a:bodyPr/>
            <a:lstStyle/>
            <a:p>
              <a:endParaRPr lang="en-CA"/>
            </a:p>
          </p:txBody>
        </p:sp>
        <p:sp>
          <p:nvSpPr>
            <p:cNvPr id="34903" name="Freeform 53"/>
            <p:cNvSpPr>
              <a:spLocks/>
            </p:cNvSpPr>
            <p:nvPr/>
          </p:nvSpPr>
          <p:spPr bwMode="auto">
            <a:xfrm>
              <a:off x="1609" y="1369"/>
              <a:ext cx="212" cy="212"/>
            </a:xfrm>
            <a:custGeom>
              <a:avLst/>
              <a:gdLst>
                <a:gd name="T0" fmla="*/ 209 w 212"/>
                <a:gd name="T1" fmla="*/ 105 h 212"/>
                <a:gd name="T2" fmla="*/ 209 w 212"/>
                <a:gd name="T3" fmla="*/ 124 h 212"/>
                <a:gd name="T4" fmla="*/ 206 w 212"/>
                <a:gd name="T5" fmla="*/ 141 h 212"/>
                <a:gd name="T6" fmla="*/ 201 w 212"/>
                <a:gd name="T7" fmla="*/ 155 h 212"/>
                <a:gd name="T8" fmla="*/ 192 w 212"/>
                <a:gd name="T9" fmla="*/ 170 h 212"/>
                <a:gd name="T10" fmla="*/ 181 w 212"/>
                <a:gd name="T11" fmla="*/ 181 h 212"/>
                <a:gd name="T12" fmla="*/ 167 w 212"/>
                <a:gd name="T13" fmla="*/ 192 h 212"/>
                <a:gd name="T14" fmla="*/ 156 w 212"/>
                <a:gd name="T15" fmla="*/ 201 h 212"/>
                <a:gd name="T16" fmla="*/ 139 w 212"/>
                <a:gd name="T17" fmla="*/ 206 h 212"/>
                <a:gd name="T18" fmla="*/ 122 w 212"/>
                <a:gd name="T19" fmla="*/ 212 h 212"/>
                <a:gd name="T20" fmla="*/ 105 w 212"/>
                <a:gd name="T21" fmla="*/ 212 h 212"/>
                <a:gd name="T22" fmla="*/ 88 w 212"/>
                <a:gd name="T23" fmla="*/ 212 h 212"/>
                <a:gd name="T24" fmla="*/ 71 w 212"/>
                <a:gd name="T25" fmla="*/ 206 h 212"/>
                <a:gd name="T26" fmla="*/ 57 w 212"/>
                <a:gd name="T27" fmla="*/ 201 h 212"/>
                <a:gd name="T28" fmla="*/ 43 w 212"/>
                <a:gd name="T29" fmla="*/ 192 h 212"/>
                <a:gd name="T30" fmla="*/ 31 w 212"/>
                <a:gd name="T31" fmla="*/ 181 h 212"/>
                <a:gd name="T32" fmla="*/ 20 w 212"/>
                <a:gd name="T33" fmla="*/ 170 h 212"/>
                <a:gd name="T34" fmla="*/ 12 w 212"/>
                <a:gd name="T35" fmla="*/ 155 h 212"/>
                <a:gd name="T36" fmla="*/ 6 w 212"/>
                <a:gd name="T37" fmla="*/ 141 h 212"/>
                <a:gd name="T38" fmla="*/ 0 w 212"/>
                <a:gd name="T39" fmla="*/ 124 h 212"/>
                <a:gd name="T40" fmla="*/ 0 w 212"/>
                <a:gd name="T41" fmla="*/ 107 h 212"/>
                <a:gd name="T42" fmla="*/ 0 w 212"/>
                <a:gd name="T43" fmla="*/ 91 h 212"/>
                <a:gd name="T44" fmla="*/ 6 w 212"/>
                <a:gd name="T45" fmla="*/ 74 h 212"/>
                <a:gd name="T46" fmla="*/ 12 w 212"/>
                <a:gd name="T47" fmla="*/ 59 h 212"/>
                <a:gd name="T48" fmla="*/ 20 w 212"/>
                <a:gd name="T49" fmla="*/ 45 h 212"/>
                <a:gd name="T50" fmla="*/ 31 w 212"/>
                <a:gd name="T51" fmla="*/ 31 h 212"/>
                <a:gd name="T52" fmla="*/ 43 w 212"/>
                <a:gd name="T53" fmla="*/ 20 h 212"/>
                <a:gd name="T54" fmla="*/ 57 w 212"/>
                <a:gd name="T55" fmla="*/ 11 h 212"/>
                <a:gd name="T56" fmla="*/ 71 w 212"/>
                <a:gd name="T57" fmla="*/ 6 h 212"/>
                <a:gd name="T58" fmla="*/ 88 w 212"/>
                <a:gd name="T59" fmla="*/ 3 h 212"/>
                <a:gd name="T60" fmla="*/ 105 w 212"/>
                <a:gd name="T61" fmla="*/ 0 h 212"/>
                <a:gd name="T62" fmla="*/ 122 w 212"/>
                <a:gd name="T63" fmla="*/ 3 h 212"/>
                <a:gd name="T64" fmla="*/ 139 w 212"/>
                <a:gd name="T65" fmla="*/ 6 h 212"/>
                <a:gd name="T66" fmla="*/ 156 w 212"/>
                <a:gd name="T67" fmla="*/ 11 h 212"/>
                <a:gd name="T68" fmla="*/ 167 w 212"/>
                <a:gd name="T69" fmla="*/ 20 h 212"/>
                <a:gd name="T70" fmla="*/ 181 w 212"/>
                <a:gd name="T71" fmla="*/ 31 h 212"/>
                <a:gd name="T72" fmla="*/ 192 w 212"/>
                <a:gd name="T73" fmla="*/ 45 h 212"/>
                <a:gd name="T74" fmla="*/ 201 w 212"/>
                <a:gd name="T75" fmla="*/ 59 h 212"/>
                <a:gd name="T76" fmla="*/ 206 w 212"/>
                <a:gd name="T77" fmla="*/ 74 h 212"/>
                <a:gd name="T78" fmla="*/ 209 w 212"/>
                <a:gd name="T79" fmla="*/ 91 h 212"/>
                <a:gd name="T80" fmla="*/ 212 w 212"/>
                <a:gd name="T81" fmla="*/ 107 h 212"/>
                <a:gd name="T82" fmla="*/ 209 w 212"/>
                <a:gd name="T83" fmla="*/ 105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2"/>
                <a:gd name="T128" fmla="*/ 212 w 212"/>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2">
                  <a:moveTo>
                    <a:pt x="209" y="105"/>
                  </a:moveTo>
                  <a:lnTo>
                    <a:pt x="209" y="124"/>
                  </a:lnTo>
                  <a:lnTo>
                    <a:pt x="206" y="141"/>
                  </a:lnTo>
                  <a:lnTo>
                    <a:pt x="201" y="155"/>
                  </a:lnTo>
                  <a:lnTo>
                    <a:pt x="192" y="170"/>
                  </a:lnTo>
                  <a:lnTo>
                    <a:pt x="181" y="181"/>
                  </a:lnTo>
                  <a:lnTo>
                    <a:pt x="167" y="192"/>
                  </a:lnTo>
                  <a:lnTo>
                    <a:pt x="156" y="201"/>
                  </a:lnTo>
                  <a:lnTo>
                    <a:pt x="139" y="206"/>
                  </a:lnTo>
                  <a:lnTo>
                    <a:pt x="122" y="212"/>
                  </a:lnTo>
                  <a:lnTo>
                    <a:pt x="105" y="212"/>
                  </a:lnTo>
                  <a:lnTo>
                    <a:pt x="88" y="212"/>
                  </a:lnTo>
                  <a:lnTo>
                    <a:pt x="71" y="206"/>
                  </a:lnTo>
                  <a:lnTo>
                    <a:pt x="57" y="201"/>
                  </a:lnTo>
                  <a:lnTo>
                    <a:pt x="43" y="192"/>
                  </a:lnTo>
                  <a:lnTo>
                    <a:pt x="31" y="181"/>
                  </a:lnTo>
                  <a:lnTo>
                    <a:pt x="20" y="170"/>
                  </a:lnTo>
                  <a:lnTo>
                    <a:pt x="12" y="155"/>
                  </a:lnTo>
                  <a:lnTo>
                    <a:pt x="6" y="141"/>
                  </a:lnTo>
                  <a:lnTo>
                    <a:pt x="0" y="124"/>
                  </a:lnTo>
                  <a:lnTo>
                    <a:pt x="0" y="107"/>
                  </a:lnTo>
                  <a:lnTo>
                    <a:pt x="0" y="91"/>
                  </a:lnTo>
                  <a:lnTo>
                    <a:pt x="6" y="74"/>
                  </a:lnTo>
                  <a:lnTo>
                    <a:pt x="12" y="59"/>
                  </a:lnTo>
                  <a:lnTo>
                    <a:pt x="20" y="45"/>
                  </a:lnTo>
                  <a:lnTo>
                    <a:pt x="31" y="31"/>
                  </a:lnTo>
                  <a:lnTo>
                    <a:pt x="43" y="20"/>
                  </a:lnTo>
                  <a:lnTo>
                    <a:pt x="57" y="11"/>
                  </a:lnTo>
                  <a:lnTo>
                    <a:pt x="71" y="6"/>
                  </a:lnTo>
                  <a:lnTo>
                    <a:pt x="88" y="3"/>
                  </a:lnTo>
                  <a:lnTo>
                    <a:pt x="105" y="0"/>
                  </a:lnTo>
                  <a:lnTo>
                    <a:pt x="122" y="3"/>
                  </a:lnTo>
                  <a:lnTo>
                    <a:pt x="139" y="6"/>
                  </a:lnTo>
                  <a:lnTo>
                    <a:pt x="156" y="11"/>
                  </a:lnTo>
                  <a:lnTo>
                    <a:pt x="167" y="20"/>
                  </a:lnTo>
                  <a:lnTo>
                    <a:pt x="181" y="31"/>
                  </a:lnTo>
                  <a:lnTo>
                    <a:pt x="192" y="45"/>
                  </a:lnTo>
                  <a:lnTo>
                    <a:pt x="201" y="59"/>
                  </a:lnTo>
                  <a:lnTo>
                    <a:pt x="206" y="74"/>
                  </a:lnTo>
                  <a:lnTo>
                    <a:pt x="209" y="91"/>
                  </a:lnTo>
                  <a:lnTo>
                    <a:pt x="212" y="107"/>
                  </a:lnTo>
                  <a:lnTo>
                    <a:pt x="209" y="105"/>
                  </a:lnTo>
                  <a:close/>
                </a:path>
              </a:pathLst>
            </a:custGeom>
            <a:solidFill>
              <a:srgbClr val="FFFF00"/>
            </a:solidFill>
            <a:ln w="9525">
              <a:noFill/>
              <a:round/>
              <a:headEnd/>
              <a:tailEnd/>
            </a:ln>
          </p:spPr>
          <p:txBody>
            <a:bodyPr/>
            <a:lstStyle/>
            <a:p>
              <a:endParaRPr lang="en-CA"/>
            </a:p>
          </p:txBody>
        </p:sp>
        <p:sp>
          <p:nvSpPr>
            <p:cNvPr id="34904" name="Freeform 54"/>
            <p:cNvSpPr>
              <a:spLocks/>
            </p:cNvSpPr>
            <p:nvPr/>
          </p:nvSpPr>
          <p:spPr bwMode="auto">
            <a:xfrm>
              <a:off x="1609" y="1369"/>
              <a:ext cx="212" cy="212"/>
            </a:xfrm>
            <a:custGeom>
              <a:avLst/>
              <a:gdLst>
                <a:gd name="T0" fmla="*/ 209 w 212"/>
                <a:gd name="T1" fmla="*/ 105 h 212"/>
                <a:gd name="T2" fmla="*/ 209 w 212"/>
                <a:gd name="T3" fmla="*/ 91 h 212"/>
                <a:gd name="T4" fmla="*/ 206 w 212"/>
                <a:gd name="T5" fmla="*/ 74 h 212"/>
                <a:gd name="T6" fmla="*/ 201 w 212"/>
                <a:gd name="T7" fmla="*/ 59 h 212"/>
                <a:gd name="T8" fmla="*/ 192 w 212"/>
                <a:gd name="T9" fmla="*/ 45 h 212"/>
                <a:gd name="T10" fmla="*/ 181 w 212"/>
                <a:gd name="T11" fmla="*/ 31 h 212"/>
                <a:gd name="T12" fmla="*/ 167 w 212"/>
                <a:gd name="T13" fmla="*/ 20 h 212"/>
                <a:gd name="T14" fmla="*/ 156 w 212"/>
                <a:gd name="T15" fmla="*/ 11 h 212"/>
                <a:gd name="T16" fmla="*/ 139 w 212"/>
                <a:gd name="T17" fmla="*/ 6 h 212"/>
                <a:gd name="T18" fmla="*/ 122 w 212"/>
                <a:gd name="T19" fmla="*/ 3 h 212"/>
                <a:gd name="T20" fmla="*/ 105 w 212"/>
                <a:gd name="T21" fmla="*/ 0 h 212"/>
                <a:gd name="T22" fmla="*/ 88 w 212"/>
                <a:gd name="T23" fmla="*/ 3 h 212"/>
                <a:gd name="T24" fmla="*/ 71 w 212"/>
                <a:gd name="T25" fmla="*/ 6 h 212"/>
                <a:gd name="T26" fmla="*/ 57 w 212"/>
                <a:gd name="T27" fmla="*/ 11 h 212"/>
                <a:gd name="T28" fmla="*/ 43 w 212"/>
                <a:gd name="T29" fmla="*/ 20 h 212"/>
                <a:gd name="T30" fmla="*/ 31 w 212"/>
                <a:gd name="T31" fmla="*/ 31 h 212"/>
                <a:gd name="T32" fmla="*/ 20 w 212"/>
                <a:gd name="T33" fmla="*/ 45 h 212"/>
                <a:gd name="T34" fmla="*/ 12 w 212"/>
                <a:gd name="T35" fmla="*/ 59 h 212"/>
                <a:gd name="T36" fmla="*/ 6 w 212"/>
                <a:gd name="T37" fmla="*/ 74 h 212"/>
                <a:gd name="T38" fmla="*/ 0 w 212"/>
                <a:gd name="T39" fmla="*/ 91 h 212"/>
                <a:gd name="T40" fmla="*/ 0 w 212"/>
                <a:gd name="T41" fmla="*/ 107 h 212"/>
                <a:gd name="T42" fmla="*/ 0 w 212"/>
                <a:gd name="T43" fmla="*/ 124 h 212"/>
                <a:gd name="T44" fmla="*/ 6 w 212"/>
                <a:gd name="T45" fmla="*/ 141 h 212"/>
                <a:gd name="T46" fmla="*/ 12 w 212"/>
                <a:gd name="T47" fmla="*/ 155 h 212"/>
                <a:gd name="T48" fmla="*/ 20 w 212"/>
                <a:gd name="T49" fmla="*/ 170 h 212"/>
                <a:gd name="T50" fmla="*/ 31 w 212"/>
                <a:gd name="T51" fmla="*/ 181 h 212"/>
                <a:gd name="T52" fmla="*/ 43 w 212"/>
                <a:gd name="T53" fmla="*/ 192 h 212"/>
                <a:gd name="T54" fmla="*/ 57 w 212"/>
                <a:gd name="T55" fmla="*/ 201 h 212"/>
                <a:gd name="T56" fmla="*/ 71 w 212"/>
                <a:gd name="T57" fmla="*/ 206 h 212"/>
                <a:gd name="T58" fmla="*/ 88 w 212"/>
                <a:gd name="T59" fmla="*/ 212 h 212"/>
                <a:gd name="T60" fmla="*/ 105 w 212"/>
                <a:gd name="T61" fmla="*/ 212 h 212"/>
                <a:gd name="T62" fmla="*/ 122 w 212"/>
                <a:gd name="T63" fmla="*/ 212 h 212"/>
                <a:gd name="T64" fmla="*/ 139 w 212"/>
                <a:gd name="T65" fmla="*/ 206 h 212"/>
                <a:gd name="T66" fmla="*/ 156 w 212"/>
                <a:gd name="T67" fmla="*/ 201 h 212"/>
                <a:gd name="T68" fmla="*/ 167 w 212"/>
                <a:gd name="T69" fmla="*/ 192 h 212"/>
                <a:gd name="T70" fmla="*/ 181 w 212"/>
                <a:gd name="T71" fmla="*/ 181 h 212"/>
                <a:gd name="T72" fmla="*/ 192 w 212"/>
                <a:gd name="T73" fmla="*/ 170 h 212"/>
                <a:gd name="T74" fmla="*/ 201 w 212"/>
                <a:gd name="T75" fmla="*/ 155 h 212"/>
                <a:gd name="T76" fmla="*/ 206 w 212"/>
                <a:gd name="T77" fmla="*/ 141 h 212"/>
                <a:gd name="T78" fmla="*/ 209 w 212"/>
                <a:gd name="T79" fmla="*/ 124 h 212"/>
                <a:gd name="T80" fmla="*/ 212 w 212"/>
                <a:gd name="T81" fmla="*/ 107 h 212"/>
                <a:gd name="T82" fmla="*/ 212 w 212"/>
                <a:gd name="T83" fmla="*/ 107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2"/>
                <a:gd name="T128" fmla="*/ 212 w 212"/>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2">
                  <a:moveTo>
                    <a:pt x="209" y="105"/>
                  </a:moveTo>
                  <a:lnTo>
                    <a:pt x="209" y="91"/>
                  </a:lnTo>
                  <a:lnTo>
                    <a:pt x="206" y="74"/>
                  </a:lnTo>
                  <a:lnTo>
                    <a:pt x="201" y="59"/>
                  </a:lnTo>
                  <a:lnTo>
                    <a:pt x="192" y="45"/>
                  </a:lnTo>
                  <a:lnTo>
                    <a:pt x="181" y="31"/>
                  </a:lnTo>
                  <a:lnTo>
                    <a:pt x="167" y="20"/>
                  </a:lnTo>
                  <a:lnTo>
                    <a:pt x="156" y="11"/>
                  </a:lnTo>
                  <a:lnTo>
                    <a:pt x="139" y="6"/>
                  </a:lnTo>
                  <a:lnTo>
                    <a:pt x="122" y="3"/>
                  </a:lnTo>
                  <a:lnTo>
                    <a:pt x="105" y="0"/>
                  </a:lnTo>
                  <a:lnTo>
                    <a:pt x="88" y="3"/>
                  </a:lnTo>
                  <a:lnTo>
                    <a:pt x="71" y="6"/>
                  </a:lnTo>
                  <a:lnTo>
                    <a:pt x="57" y="11"/>
                  </a:lnTo>
                  <a:lnTo>
                    <a:pt x="43" y="20"/>
                  </a:lnTo>
                  <a:lnTo>
                    <a:pt x="31" y="31"/>
                  </a:lnTo>
                  <a:lnTo>
                    <a:pt x="20" y="45"/>
                  </a:lnTo>
                  <a:lnTo>
                    <a:pt x="12" y="59"/>
                  </a:lnTo>
                  <a:lnTo>
                    <a:pt x="6" y="74"/>
                  </a:lnTo>
                  <a:lnTo>
                    <a:pt x="0" y="91"/>
                  </a:lnTo>
                  <a:lnTo>
                    <a:pt x="0" y="107"/>
                  </a:lnTo>
                  <a:lnTo>
                    <a:pt x="0" y="124"/>
                  </a:lnTo>
                  <a:lnTo>
                    <a:pt x="6" y="141"/>
                  </a:lnTo>
                  <a:lnTo>
                    <a:pt x="12" y="155"/>
                  </a:lnTo>
                  <a:lnTo>
                    <a:pt x="20" y="170"/>
                  </a:lnTo>
                  <a:lnTo>
                    <a:pt x="31" y="181"/>
                  </a:lnTo>
                  <a:lnTo>
                    <a:pt x="43" y="192"/>
                  </a:lnTo>
                  <a:lnTo>
                    <a:pt x="57" y="201"/>
                  </a:lnTo>
                  <a:lnTo>
                    <a:pt x="71" y="206"/>
                  </a:lnTo>
                  <a:lnTo>
                    <a:pt x="88" y="212"/>
                  </a:lnTo>
                  <a:lnTo>
                    <a:pt x="105" y="212"/>
                  </a:lnTo>
                  <a:lnTo>
                    <a:pt x="122" y="212"/>
                  </a:lnTo>
                  <a:lnTo>
                    <a:pt x="139" y="206"/>
                  </a:lnTo>
                  <a:lnTo>
                    <a:pt x="156" y="201"/>
                  </a:lnTo>
                  <a:lnTo>
                    <a:pt x="167" y="192"/>
                  </a:lnTo>
                  <a:lnTo>
                    <a:pt x="181" y="181"/>
                  </a:lnTo>
                  <a:lnTo>
                    <a:pt x="192" y="170"/>
                  </a:lnTo>
                  <a:lnTo>
                    <a:pt x="201" y="155"/>
                  </a:lnTo>
                  <a:lnTo>
                    <a:pt x="206" y="141"/>
                  </a:lnTo>
                  <a:lnTo>
                    <a:pt x="209" y="124"/>
                  </a:lnTo>
                  <a:lnTo>
                    <a:pt x="212" y="107"/>
                  </a:lnTo>
                </a:path>
              </a:pathLst>
            </a:custGeom>
            <a:solidFill>
              <a:srgbClr val="FFFF00"/>
            </a:solidFill>
            <a:ln w="9525">
              <a:solidFill>
                <a:srgbClr val="000000"/>
              </a:solidFill>
              <a:prstDash val="solid"/>
              <a:round/>
              <a:headEnd/>
              <a:tailEnd/>
            </a:ln>
          </p:spPr>
          <p:txBody>
            <a:bodyPr/>
            <a:lstStyle/>
            <a:p>
              <a:endParaRPr lang="en-CA"/>
            </a:p>
          </p:txBody>
        </p:sp>
        <p:sp>
          <p:nvSpPr>
            <p:cNvPr id="34905" name="Rectangle 55"/>
            <p:cNvSpPr>
              <a:spLocks noChangeArrowheads="1"/>
            </p:cNvSpPr>
            <p:nvPr/>
          </p:nvSpPr>
          <p:spPr bwMode="auto">
            <a:xfrm>
              <a:off x="1680" y="1429"/>
              <a:ext cx="53" cy="115"/>
            </a:xfrm>
            <a:prstGeom prst="rect">
              <a:avLst/>
            </a:prstGeom>
            <a:solidFill>
              <a:srgbClr val="FFFF00"/>
            </a:solidFill>
            <a:ln w="9525">
              <a:noFill/>
              <a:miter lim="800000"/>
              <a:headEnd/>
              <a:tailEnd/>
            </a:ln>
          </p:spPr>
          <p:txBody>
            <a:bodyPr wrap="none" lIns="0" tIns="0" rIns="0" bIns="0">
              <a:spAutoFit/>
            </a:bodyPr>
            <a:lstStyle/>
            <a:p>
              <a:pPr>
                <a:spcBef>
                  <a:spcPct val="0"/>
                </a:spcBef>
              </a:pPr>
              <a:r>
                <a:rPr lang="en-US" sz="1200" b="0">
                  <a:solidFill>
                    <a:srgbClr val="000000"/>
                  </a:solidFill>
                </a:rPr>
                <a:t>4</a:t>
              </a:r>
              <a:endParaRPr lang="en-US" sz="1400">
                <a:solidFill>
                  <a:schemeClr val="tx1"/>
                </a:solidFill>
              </a:endParaRPr>
            </a:p>
          </p:txBody>
        </p:sp>
        <p:sp>
          <p:nvSpPr>
            <p:cNvPr id="34906" name="Rectangle 56"/>
            <p:cNvSpPr>
              <a:spLocks noChangeArrowheads="1"/>
            </p:cNvSpPr>
            <p:nvPr/>
          </p:nvSpPr>
          <p:spPr bwMode="auto">
            <a:xfrm>
              <a:off x="1649" y="1209"/>
              <a:ext cx="53" cy="115"/>
            </a:xfrm>
            <a:prstGeom prst="rect">
              <a:avLst/>
            </a:prstGeom>
            <a:solidFill>
              <a:srgbClr val="FFFF00"/>
            </a:solidFill>
            <a:ln w="9525">
              <a:noFill/>
              <a:miter lim="800000"/>
              <a:headEnd/>
              <a:tailEnd/>
            </a:ln>
          </p:spPr>
          <p:txBody>
            <a:bodyPr wrap="none" lIns="0" tIns="0" rIns="0" bIns="0">
              <a:spAutoFit/>
            </a:bodyPr>
            <a:lstStyle/>
            <a:p>
              <a:pPr>
                <a:spcBef>
                  <a:spcPct val="0"/>
                </a:spcBef>
              </a:pPr>
              <a:r>
                <a:rPr lang="en-US" sz="1200" b="0">
                  <a:solidFill>
                    <a:srgbClr val="000000"/>
                  </a:solidFill>
                </a:rPr>
                <a:t>u</a:t>
              </a:r>
              <a:endParaRPr lang="en-US" sz="1400">
                <a:solidFill>
                  <a:schemeClr val="tx1"/>
                </a:solidFill>
              </a:endParaRPr>
            </a:p>
          </p:txBody>
        </p:sp>
        <p:sp>
          <p:nvSpPr>
            <p:cNvPr id="34907" name="Rectangle 57"/>
            <p:cNvSpPr>
              <a:spLocks noChangeArrowheads="1"/>
            </p:cNvSpPr>
            <p:nvPr/>
          </p:nvSpPr>
          <p:spPr bwMode="auto">
            <a:xfrm>
              <a:off x="1702" y="1209"/>
              <a:ext cx="163" cy="115"/>
            </a:xfrm>
            <a:prstGeom prst="rect">
              <a:avLst/>
            </a:prstGeom>
            <a:solidFill>
              <a:srgbClr val="FFFF00"/>
            </a:solidFill>
            <a:ln w="9525">
              <a:noFill/>
              <a:miter lim="800000"/>
              <a:headEnd/>
              <a:tailEnd/>
            </a:ln>
          </p:spPr>
          <p:txBody>
            <a:bodyPr wrap="none" lIns="0" tIns="0" rIns="0" bIns="0">
              <a:spAutoFit/>
            </a:bodyPr>
            <a:lstStyle/>
            <a:p>
              <a:pPr>
                <a:spcBef>
                  <a:spcPct val="0"/>
                </a:spcBef>
              </a:pPr>
              <a:r>
                <a:rPr lang="en-US" sz="1200" b="0">
                  <a:solidFill>
                    <a:srgbClr val="000000"/>
                  </a:solidFill>
                </a:rPr>
                <a:t> = ?</a:t>
              </a:r>
              <a:endParaRPr lang="en-US" sz="1400">
                <a:solidFill>
                  <a:schemeClr val="tx1"/>
                </a:solidFill>
              </a:endParaRPr>
            </a:p>
          </p:txBody>
        </p:sp>
      </p:grpSp>
      <p:grpSp>
        <p:nvGrpSpPr>
          <p:cNvPr id="4" name="Group 58"/>
          <p:cNvGrpSpPr>
            <a:grpSpLocks/>
          </p:cNvGrpSpPr>
          <p:nvPr/>
        </p:nvGrpSpPr>
        <p:grpSpPr bwMode="auto">
          <a:xfrm>
            <a:off x="2832100" y="3849688"/>
            <a:ext cx="339725" cy="274637"/>
            <a:chOff x="1784" y="2425"/>
            <a:chExt cx="214" cy="173"/>
          </a:xfrm>
        </p:grpSpPr>
        <p:sp>
          <p:nvSpPr>
            <p:cNvPr id="34898" name="Rectangle 59"/>
            <p:cNvSpPr>
              <a:spLocks noChangeArrowheads="1"/>
            </p:cNvSpPr>
            <p:nvPr/>
          </p:nvSpPr>
          <p:spPr bwMode="auto">
            <a:xfrm>
              <a:off x="1784" y="2425"/>
              <a:ext cx="80" cy="173"/>
            </a:xfrm>
            <a:prstGeom prst="rect">
              <a:avLst/>
            </a:prstGeom>
            <a:noFill/>
            <a:ln w="9525">
              <a:noFill/>
              <a:miter lim="800000"/>
              <a:headEnd/>
              <a:tailEnd/>
            </a:ln>
          </p:spPr>
          <p:txBody>
            <a:bodyPr wrap="none" lIns="0" tIns="0" rIns="0" bIns="0">
              <a:spAutoFit/>
            </a:bodyPr>
            <a:lstStyle/>
            <a:p>
              <a:pPr>
                <a:spcBef>
                  <a:spcPct val="0"/>
                </a:spcBef>
              </a:pPr>
              <a:r>
                <a:rPr lang="en-US" sz="1800" b="0"/>
                <a:t>u</a:t>
              </a:r>
              <a:endParaRPr lang="en-US" sz="2000"/>
            </a:p>
          </p:txBody>
        </p:sp>
        <p:sp>
          <p:nvSpPr>
            <p:cNvPr id="34899" name="Rectangle 60"/>
            <p:cNvSpPr>
              <a:spLocks noChangeArrowheads="1"/>
            </p:cNvSpPr>
            <p:nvPr/>
          </p:nvSpPr>
          <p:spPr bwMode="auto">
            <a:xfrm>
              <a:off x="1838" y="2425"/>
              <a:ext cx="160" cy="173"/>
            </a:xfrm>
            <a:prstGeom prst="rect">
              <a:avLst/>
            </a:prstGeom>
            <a:noFill/>
            <a:ln w="9525">
              <a:noFill/>
              <a:miter lim="800000"/>
              <a:headEnd/>
              <a:tailEnd/>
            </a:ln>
          </p:spPr>
          <p:txBody>
            <a:bodyPr wrap="none" lIns="0" tIns="0" rIns="0" bIns="0">
              <a:spAutoFit/>
            </a:bodyPr>
            <a:lstStyle/>
            <a:p>
              <a:pPr>
                <a:spcBef>
                  <a:spcPct val="0"/>
                </a:spcBef>
              </a:pPr>
              <a:r>
                <a:rPr lang="en-US" sz="1800" b="0"/>
                <a:t> :5</a:t>
              </a:r>
              <a:endParaRPr lang="en-US" sz="2000"/>
            </a:p>
          </p:txBody>
        </p:sp>
      </p:grpSp>
      <p:grpSp>
        <p:nvGrpSpPr>
          <p:cNvPr id="5" name="Group 61"/>
          <p:cNvGrpSpPr>
            <a:grpSpLocks/>
          </p:cNvGrpSpPr>
          <p:nvPr/>
        </p:nvGrpSpPr>
        <p:grpSpPr bwMode="auto">
          <a:xfrm>
            <a:off x="1828800" y="2514600"/>
            <a:ext cx="788988" cy="1468438"/>
            <a:chOff x="1152" y="1536"/>
            <a:chExt cx="497" cy="925"/>
          </a:xfrm>
        </p:grpSpPr>
        <p:sp>
          <p:nvSpPr>
            <p:cNvPr id="34890" name="Rectangle 62"/>
            <p:cNvSpPr>
              <a:spLocks noChangeArrowheads="1"/>
            </p:cNvSpPr>
            <p:nvPr/>
          </p:nvSpPr>
          <p:spPr bwMode="auto">
            <a:xfrm>
              <a:off x="1299" y="2273"/>
              <a:ext cx="53" cy="11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1</a:t>
              </a:r>
              <a:endParaRPr lang="en-US" sz="1400">
                <a:solidFill>
                  <a:schemeClr val="tx1"/>
                </a:solidFill>
              </a:endParaRPr>
            </a:p>
          </p:txBody>
        </p:sp>
        <p:grpSp>
          <p:nvGrpSpPr>
            <p:cNvPr id="6" name="Group 63"/>
            <p:cNvGrpSpPr>
              <a:grpSpLocks/>
            </p:cNvGrpSpPr>
            <p:nvPr/>
          </p:nvGrpSpPr>
          <p:grpSpPr bwMode="auto">
            <a:xfrm>
              <a:off x="1152" y="1536"/>
              <a:ext cx="497" cy="925"/>
              <a:chOff x="1152" y="1536"/>
              <a:chExt cx="497" cy="925"/>
            </a:xfrm>
          </p:grpSpPr>
          <p:grpSp>
            <p:nvGrpSpPr>
              <p:cNvPr id="7" name="Group 64"/>
              <p:cNvGrpSpPr>
                <a:grpSpLocks/>
              </p:cNvGrpSpPr>
              <p:nvPr/>
            </p:nvGrpSpPr>
            <p:grpSpPr bwMode="auto">
              <a:xfrm>
                <a:off x="1220" y="1815"/>
                <a:ext cx="429" cy="646"/>
                <a:chOff x="1220" y="1815"/>
                <a:chExt cx="429" cy="646"/>
              </a:xfrm>
            </p:grpSpPr>
            <p:sp>
              <p:nvSpPr>
                <p:cNvPr id="34896" name="Freeform 65"/>
                <p:cNvSpPr>
                  <a:spLocks/>
                </p:cNvSpPr>
                <p:nvPr/>
              </p:nvSpPr>
              <p:spPr bwMode="auto">
                <a:xfrm>
                  <a:off x="1310" y="1815"/>
                  <a:ext cx="339" cy="646"/>
                </a:xfrm>
                <a:custGeom>
                  <a:avLst/>
                  <a:gdLst>
                    <a:gd name="T0" fmla="*/ 0 w 339"/>
                    <a:gd name="T1" fmla="*/ 0 h 646"/>
                    <a:gd name="T2" fmla="*/ 11 w 339"/>
                    <a:gd name="T3" fmla="*/ 76 h 646"/>
                    <a:gd name="T4" fmla="*/ 23 w 339"/>
                    <a:gd name="T5" fmla="*/ 153 h 646"/>
                    <a:gd name="T6" fmla="*/ 40 w 339"/>
                    <a:gd name="T7" fmla="*/ 226 h 646"/>
                    <a:gd name="T8" fmla="*/ 62 w 339"/>
                    <a:gd name="T9" fmla="*/ 297 h 646"/>
                    <a:gd name="T10" fmla="*/ 93 w 339"/>
                    <a:gd name="T11" fmla="*/ 367 h 646"/>
                    <a:gd name="T12" fmla="*/ 127 w 339"/>
                    <a:gd name="T13" fmla="*/ 432 h 646"/>
                    <a:gd name="T14" fmla="*/ 169 w 339"/>
                    <a:gd name="T15" fmla="*/ 494 h 646"/>
                    <a:gd name="T16" fmla="*/ 217 w 339"/>
                    <a:gd name="T17" fmla="*/ 551 h 646"/>
                    <a:gd name="T18" fmla="*/ 277 w 339"/>
                    <a:gd name="T19" fmla="*/ 601 h 646"/>
                    <a:gd name="T20" fmla="*/ 339 w 339"/>
                    <a:gd name="T21" fmla="*/ 646 h 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646"/>
                    <a:gd name="T35" fmla="*/ 339 w 339"/>
                    <a:gd name="T36" fmla="*/ 646 h 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646">
                      <a:moveTo>
                        <a:pt x="0" y="0"/>
                      </a:moveTo>
                      <a:lnTo>
                        <a:pt x="11" y="76"/>
                      </a:lnTo>
                      <a:lnTo>
                        <a:pt x="23" y="153"/>
                      </a:lnTo>
                      <a:lnTo>
                        <a:pt x="40" y="226"/>
                      </a:lnTo>
                      <a:lnTo>
                        <a:pt x="62" y="297"/>
                      </a:lnTo>
                      <a:lnTo>
                        <a:pt x="93" y="367"/>
                      </a:lnTo>
                      <a:lnTo>
                        <a:pt x="127" y="432"/>
                      </a:lnTo>
                      <a:lnTo>
                        <a:pt x="169" y="494"/>
                      </a:lnTo>
                      <a:lnTo>
                        <a:pt x="217" y="551"/>
                      </a:lnTo>
                      <a:lnTo>
                        <a:pt x="277" y="601"/>
                      </a:lnTo>
                      <a:lnTo>
                        <a:pt x="339" y="646"/>
                      </a:lnTo>
                    </a:path>
                  </a:pathLst>
                </a:custGeom>
                <a:noFill/>
                <a:ln w="9525">
                  <a:solidFill>
                    <a:srgbClr val="000000"/>
                  </a:solidFill>
                  <a:prstDash val="solid"/>
                  <a:round/>
                  <a:headEnd/>
                  <a:tailEnd/>
                </a:ln>
              </p:spPr>
              <p:txBody>
                <a:bodyPr/>
                <a:lstStyle/>
                <a:p>
                  <a:endParaRPr lang="en-CA"/>
                </a:p>
              </p:txBody>
            </p:sp>
            <p:sp>
              <p:nvSpPr>
                <p:cNvPr id="34897" name="Freeform 66"/>
                <p:cNvSpPr>
                  <a:spLocks/>
                </p:cNvSpPr>
                <p:nvPr/>
              </p:nvSpPr>
              <p:spPr bwMode="auto">
                <a:xfrm>
                  <a:off x="1220" y="2224"/>
                  <a:ext cx="211" cy="212"/>
                </a:xfrm>
                <a:custGeom>
                  <a:avLst/>
                  <a:gdLst>
                    <a:gd name="T0" fmla="*/ 209 w 211"/>
                    <a:gd name="T1" fmla="*/ 105 h 212"/>
                    <a:gd name="T2" fmla="*/ 209 w 211"/>
                    <a:gd name="T3" fmla="*/ 91 h 212"/>
                    <a:gd name="T4" fmla="*/ 206 w 211"/>
                    <a:gd name="T5" fmla="*/ 74 h 212"/>
                    <a:gd name="T6" fmla="*/ 200 w 211"/>
                    <a:gd name="T7" fmla="*/ 60 h 212"/>
                    <a:gd name="T8" fmla="*/ 192 w 211"/>
                    <a:gd name="T9" fmla="*/ 46 h 212"/>
                    <a:gd name="T10" fmla="*/ 180 w 211"/>
                    <a:gd name="T11" fmla="*/ 31 h 212"/>
                    <a:gd name="T12" fmla="*/ 166 w 211"/>
                    <a:gd name="T13" fmla="*/ 20 h 212"/>
                    <a:gd name="T14" fmla="*/ 155 w 211"/>
                    <a:gd name="T15" fmla="*/ 12 h 212"/>
                    <a:gd name="T16" fmla="*/ 138 w 211"/>
                    <a:gd name="T17" fmla="*/ 6 h 212"/>
                    <a:gd name="T18" fmla="*/ 121 w 211"/>
                    <a:gd name="T19" fmla="*/ 3 h 212"/>
                    <a:gd name="T20" fmla="*/ 104 w 211"/>
                    <a:gd name="T21" fmla="*/ 0 h 212"/>
                    <a:gd name="T22" fmla="*/ 87 w 211"/>
                    <a:gd name="T23" fmla="*/ 3 h 212"/>
                    <a:gd name="T24" fmla="*/ 70 w 211"/>
                    <a:gd name="T25" fmla="*/ 6 h 212"/>
                    <a:gd name="T26" fmla="*/ 56 w 211"/>
                    <a:gd name="T27" fmla="*/ 12 h 212"/>
                    <a:gd name="T28" fmla="*/ 42 w 211"/>
                    <a:gd name="T29" fmla="*/ 20 h 212"/>
                    <a:gd name="T30" fmla="*/ 31 w 211"/>
                    <a:gd name="T31" fmla="*/ 31 h 212"/>
                    <a:gd name="T32" fmla="*/ 19 w 211"/>
                    <a:gd name="T33" fmla="*/ 46 h 212"/>
                    <a:gd name="T34" fmla="*/ 11 w 211"/>
                    <a:gd name="T35" fmla="*/ 60 h 212"/>
                    <a:gd name="T36" fmla="*/ 5 w 211"/>
                    <a:gd name="T37" fmla="*/ 74 h 212"/>
                    <a:gd name="T38" fmla="*/ 0 w 211"/>
                    <a:gd name="T39" fmla="*/ 91 h 212"/>
                    <a:gd name="T40" fmla="*/ 0 w 211"/>
                    <a:gd name="T41" fmla="*/ 108 h 212"/>
                    <a:gd name="T42" fmla="*/ 0 w 211"/>
                    <a:gd name="T43" fmla="*/ 125 h 212"/>
                    <a:gd name="T44" fmla="*/ 5 w 211"/>
                    <a:gd name="T45" fmla="*/ 142 h 212"/>
                    <a:gd name="T46" fmla="*/ 11 w 211"/>
                    <a:gd name="T47" fmla="*/ 156 h 212"/>
                    <a:gd name="T48" fmla="*/ 19 w 211"/>
                    <a:gd name="T49" fmla="*/ 170 h 212"/>
                    <a:gd name="T50" fmla="*/ 31 w 211"/>
                    <a:gd name="T51" fmla="*/ 181 h 212"/>
                    <a:gd name="T52" fmla="*/ 42 w 211"/>
                    <a:gd name="T53" fmla="*/ 192 h 212"/>
                    <a:gd name="T54" fmla="*/ 56 w 211"/>
                    <a:gd name="T55" fmla="*/ 201 h 212"/>
                    <a:gd name="T56" fmla="*/ 70 w 211"/>
                    <a:gd name="T57" fmla="*/ 206 h 212"/>
                    <a:gd name="T58" fmla="*/ 87 w 211"/>
                    <a:gd name="T59" fmla="*/ 212 h 212"/>
                    <a:gd name="T60" fmla="*/ 104 w 211"/>
                    <a:gd name="T61" fmla="*/ 212 h 212"/>
                    <a:gd name="T62" fmla="*/ 121 w 211"/>
                    <a:gd name="T63" fmla="*/ 212 h 212"/>
                    <a:gd name="T64" fmla="*/ 138 w 211"/>
                    <a:gd name="T65" fmla="*/ 206 h 212"/>
                    <a:gd name="T66" fmla="*/ 155 w 211"/>
                    <a:gd name="T67" fmla="*/ 201 h 212"/>
                    <a:gd name="T68" fmla="*/ 166 w 211"/>
                    <a:gd name="T69" fmla="*/ 192 h 212"/>
                    <a:gd name="T70" fmla="*/ 180 w 211"/>
                    <a:gd name="T71" fmla="*/ 181 h 212"/>
                    <a:gd name="T72" fmla="*/ 192 w 211"/>
                    <a:gd name="T73" fmla="*/ 170 h 212"/>
                    <a:gd name="T74" fmla="*/ 200 w 211"/>
                    <a:gd name="T75" fmla="*/ 156 h 212"/>
                    <a:gd name="T76" fmla="*/ 206 w 211"/>
                    <a:gd name="T77" fmla="*/ 142 h 212"/>
                    <a:gd name="T78" fmla="*/ 209 w 211"/>
                    <a:gd name="T79" fmla="*/ 125 h 212"/>
                    <a:gd name="T80" fmla="*/ 211 w 211"/>
                    <a:gd name="T81" fmla="*/ 108 h 212"/>
                    <a:gd name="T82" fmla="*/ 211 w 211"/>
                    <a:gd name="T83" fmla="*/ 108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2"/>
                    <a:gd name="T128" fmla="*/ 211 w 211"/>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2">
                      <a:moveTo>
                        <a:pt x="209" y="105"/>
                      </a:moveTo>
                      <a:lnTo>
                        <a:pt x="209" y="91"/>
                      </a:lnTo>
                      <a:lnTo>
                        <a:pt x="206" y="74"/>
                      </a:lnTo>
                      <a:lnTo>
                        <a:pt x="200" y="60"/>
                      </a:lnTo>
                      <a:lnTo>
                        <a:pt x="192" y="46"/>
                      </a:lnTo>
                      <a:lnTo>
                        <a:pt x="180" y="31"/>
                      </a:lnTo>
                      <a:lnTo>
                        <a:pt x="166" y="20"/>
                      </a:lnTo>
                      <a:lnTo>
                        <a:pt x="155" y="12"/>
                      </a:lnTo>
                      <a:lnTo>
                        <a:pt x="138" y="6"/>
                      </a:lnTo>
                      <a:lnTo>
                        <a:pt x="121" y="3"/>
                      </a:lnTo>
                      <a:lnTo>
                        <a:pt x="104" y="0"/>
                      </a:lnTo>
                      <a:lnTo>
                        <a:pt x="87" y="3"/>
                      </a:lnTo>
                      <a:lnTo>
                        <a:pt x="70" y="6"/>
                      </a:lnTo>
                      <a:lnTo>
                        <a:pt x="56" y="12"/>
                      </a:lnTo>
                      <a:lnTo>
                        <a:pt x="42" y="20"/>
                      </a:lnTo>
                      <a:lnTo>
                        <a:pt x="31" y="31"/>
                      </a:lnTo>
                      <a:lnTo>
                        <a:pt x="19" y="46"/>
                      </a:lnTo>
                      <a:lnTo>
                        <a:pt x="11" y="60"/>
                      </a:lnTo>
                      <a:lnTo>
                        <a:pt x="5" y="74"/>
                      </a:lnTo>
                      <a:lnTo>
                        <a:pt x="0" y="91"/>
                      </a:lnTo>
                      <a:lnTo>
                        <a:pt x="0" y="108"/>
                      </a:lnTo>
                      <a:lnTo>
                        <a:pt x="0" y="125"/>
                      </a:lnTo>
                      <a:lnTo>
                        <a:pt x="5" y="142"/>
                      </a:lnTo>
                      <a:lnTo>
                        <a:pt x="11" y="156"/>
                      </a:lnTo>
                      <a:lnTo>
                        <a:pt x="19" y="170"/>
                      </a:lnTo>
                      <a:lnTo>
                        <a:pt x="31" y="181"/>
                      </a:lnTo>
                      <a:lnTo>
                        <a:pt x="42" y="192"/>
                      </a:lnTo>
                      <a:lnTo>
                        <a:pt x="56" y="201"/>
                      </a:lnTo>
                      <a:lnTo>
                        <a:pt x="70" y="206"/>
                      </a:lnTo>
                      <a:lnTo>
                        <a:pt x="87" y="212"/>
                      </a:lnTo>
                      <a:lnTo>
                        <a:pt x="104" y="212"/>
                      </a:lnTo>
                      <a:lnTo>
                        <a:pt x="121" y="212"/>
                      </a:lnTo>
                      <a:lnTo>
                        <a:pt x="138" y="206"/>
                      </a:lnTo>
                      <a:lnTo>
                        <a:pt x="155" y="201"/>
                      </a:lnTo>
                      <a:lnTo>
                        <a:pt x="166" y="192"/>
                      </a:lnTo>
                      <a:lnTo>
                        <a:pt x="180" y="181"/>
                      </a:lnTo>
                      <a:lnTo>
                        <a:pt x="192" y="170"/>
                      </a:lnTo>
                      <a:lnTo>
                        <a:pt x="200" y="156"/>
                      </a:lnTo>
                      <a:lnTo>
                        <a:pt x="206" y="142"/>
                      </a:lnTo>
                      <a:lnTo>
                        <a:pt x="209" y="125"/>
                      </a:lnTo>
                      <a:lnTo>
                        <a:pt x="211" y="108"/>
                      </a:lnTo>
                    </a:path>
                  </a:pathLst>
                </a:custGeom>
                <a:noFill/>
                <a:ln w="9525">
                  <a:solidFill>
                    <a:srgbClr val="000000"/>
                  </a:solidFill>
                  <a:prstDash val="solid"/>
                  <a:round/>
                  <a:headEnd/>
                  <a:tailEnd/>
                </a:ln>
              </p:spPr>
              <p:txBody>
                <a:bodyPr/>
                <a:lstStyle/>
                <a:p>
                  <a:endParaRPr lang="en-CA"/>
                </a:p>
              </p:txBody>
            </p:sp>
          </p:grpSp>
          <p:grpSp>
            <p:nvGrpSpPr>
              <p:cNvPr id="8" name="Group 67"/>
              <p:cNvGrpSpPr>
                <a:grpSpLocks/>
              </p:cNvGrpSpPr>
              <p:nvPr/>
            </p:nvGrpSpPr>
            <p:grpSpPr bwMode="auto">
              <a:xfrm>
                <a:off x="1152" y="1536"/>
                <a:ext cx="231" cy="173"/>
                <a:chOff x="1784" y="2425"/>
                <a:chExt cx="176" cy="173"/>
              </a:xfrm>
            </p:grpSpPr>
            <p:sp>
              <p:nvSpPr>
                <p:cNvPr id="34894" name="Rectangle 68"/>
                <p:cNvSpPr>
                  <a:spLocks noChangeArrowheads="1"/>
                </p:cNvSpPr>
                <p:nvPr/>
              </p:nvSpPr>
              <p:spPr bwMode="auto">
                <a:xfrm>
                  <a:off x="1784" y="2425"/>
                  <a:ext cx="61" cy="173"/>
                </a:xfrm>
                <a:prstGeom prst="rect">
                  <a:avLst/>
                </a:prstGeom>
                <a:noFill/>
                <a:ln w="9525">
                  <a:noFill/>
                  <a:miter lim="800000"/>
                  <a:headEnd/>
                  <a:tailEnd/>
                </a:ln>
              </p:spPr>
              <p:txBody>
                <a:bodyPr wrap="none" lIns="0" tIns="0" rIns="0" bIns="0">
                  <a:spAutoFit/>
                </a:bodyPr>
                <a:lstStyle/>
                <a:p>
                  <a:pPr>
                    <a:spcBef>
                      <a:spcPct val="0"/>
                    </a:spcBef>
                  </a:pPr>
                  <a:r>
                    <a:rPr lang="en-US" sz="1800" b="0"/>
                    <a:t>u</a:t>
                  </a:r>
                  <a:endParaRPr lang="en-US" sz="2000"/>
                </a:p>
              </p:txBody>
            </p:sp>
            <p:sp>
              <p:nvSpPr>
                <p:cNvPr id="34895" name="Rectangle 69"/>
                <p:cNvSpPr>
                  <a:spLocks noChangeArrowheads="1"/>
                </p:cNvSpPr>
                <p:nvPr/>
              </p:nvSpPr>
              <p:spPr bwMode="auto">
                <a:xfrm>
                  <a:off x="1838" y="2425"/>
                  <a:ext cx="122" cy="173"/>
                </a:xfrm>
                <a:prstGeom prst="rect">
                  <a:avLst/>
                </a:prstGeom>
                <a:noFill/>
                <a:ln w="9525">
                  <a:noFill/>
                  <a:miter lim="800000"/>
                  <a:headEnd/>
                  <a:tailEnd/>
                </a:ln>
              </p:spPr>
              <p:txBody>
                <a:bodyPr wrap="none" lIns="0" tIns="0" rIns="0" bIns="0">
                  <a:spAutoFit/>
                </a:bodyPr>
                <a:lstStyle/>
                <a:p>
                  <a:pPr>
                    <a:spcBef>
                      <a:spcPct val="0"/>
                    </a:spcBef>
                  </a:pPr>
                  <a:r>
                    <a:rPr lang="en-US" sz="1800" b="0"/>
                    <a:t> :5</a:t>
                  </a:r>
                  <a:endParaRPr lang="en-US" sz="2000"/>
                </a:p>
              </p:txBody>
            </p:sp>
          </p:grpSp>
        </p:grpSp>
      </p:grpSp>
      <p:grpSp>
        <p:nvGrpSpPr>
          <p:cNvPr id="9" name="Group 70"/>
          <p:cNvGrpSpPr>
            <a:grpSpLocks/>
          </p:cNvGrpSpPr>
          <p:nvPr/>
        </p:nvGrpSpPr>
        <p:grpSpPr bwMode="auto">
          <a:xfrm>
            <a:off x="3124200" y="2514600"/>
            <a:ext cx="3506788" cy="1522413"/>
            <a:chOff x="2016" y="1584"/>
            <a:chExt cx="2209" cy="959"/>
          </a:xfrm>
        </p:grpSpPr>
        <p:sp>
          <p:nvSpPr>
            <p:cNvPr id="34880" name="Freeform 71"/>
            <p:cNvSpPr>
              <a:spLocks/>
            </p:cNvSpPr>
            <p:nvPr/>
          </p:nvSpPr>
          <p:spPr bwMode="auto">
            <a:xfrm>
              <a:off x="3888" y="1714"/>
              <a:ext cx="81" cy="79"/>
            </a:xfrm>
            <a:custGeom>
              <a:avLst/>
              <a:gdLst>
                <a:gd name="T0" fmla="*/ 14 w 81"/>
                <a:gd name="T1" fmla="*/ 59 h 79"/>
                <a:gd name="T2" fmla="*/ 0 w 81"/>
                <a:gd name="T3" fmla="*/ 39 h 79"/>
                <a:gd name="T4" fmla="*/ 81 w 81"/>
                <a:gd name="T5" fmla="*/ 0 h 79"/>
                <a:gd name="T6" fmla="*/ 33 w 81"/>
                <a:gd name="T7" fmla="*/ 79 h 79"/>
                <a:gd name="T8" fmla="*/ 16 w 81"/>
                <a:gd name="T9" fmla="*/ 59 h 79"/>
                <a:gd name="T10" fmla="*/ 0 60000 65536"/>
                <a:gd name="T11" fmla="*/ 0 60000 65536"/>
                <a:gd name="T12" fmla="*/ 0 60000 65536"/>
                <a:gd name="T13" fmla="*/ 0 60000 65536"/>
                <a:gd name="T14" fmla="*/ 0 60000 65536"/>
                <a:gd name="T15" fmla="*/ 0 w 81"/>
                <a:gd name="T16" fmla="*/ 0 h 79"/>
                <a:gd name="T17" fmla="*/ 81 w 81"/>
                <a:gd name="T18" fmla="*/ 79 h 79"/>
              </a:gdLst>
              <a:ahLst/>
              <a:cxnLst>
                <a:cxn ang="T10">
                  <a:pos x="T0" y="T1"/>
                </a:cxn>
                <a:cxn ang="T11">
                  <a:pos x="T2" y="T3"/>
                </a:cxn>
                <a:cxn ang="T12">
                  <a:pos x="T4" y="T5"/>
                </a:cxn>
                <a:cxn ang="T13">
                  <a:pos x="T6" y="T7"/>
                </a:cxn>
                <a:cxn ang="T14">
                  <a:pos x="T8" y="T9"/>
                </a:cxn>
              </a:cxnLst>
              <a:rect l="T15" t="T16" r="T17" b="T18"/>
              <a:pathLst>
                <a:path w="81" h="79">
                  <a:moveTo>
                    <a:pt x="14" y="59"/>
                  </a:moveTo>
                  <a:lnTo>
                    <a:pt x="0" y="39"/>
                  </a:lnTo>
                  <a:lnTo>
                    <a:pt x="81" y="0"/>
                  </a:lnTo>
                  <a:lnTo>
                    <a:pt x="33" y="79"/>
                  </a:lnTo>
                  <a:lnTo>
                    <a:pt x="16" y="59"/>
                  </a:lnTo>
                </a:path>
              </a:pathLst>
            </a:custGeom>
            <a:noFill/>
            <a:ln w="9525">
              <a:solidFill>
                <a:srgbClr val="000000"/>
              </a:solidFill>
              <a:prstDash val="solid"/>
              <a:round/>
              <a:headEnd/>
              <a:tailEnd/>
            </a:ln>
          </p:spPr>
          <p:txBody>
            <a:bodyPr/>
            <a:lstStyle/>
            <a:p>
              <a:endParaRPr lang="en-CA"/>
            </a:p>
          </p:txBody>
        </p:sp>
        <p:sp>
          <p:nvSpPr>
            <p:cNvPr id="34881" name="Freeform 72"/>
            <p:cNvSpPr>
              <a:spLocks/>
            </p:cNvSpPr>
            <p:nvPr/>
          </p:nvSpPr>
          <p:spPr bwMode="auto">
            <a:xfrm>
              <a:off x="3888" y="1714"/>
              <a:ext cx="81" cy="79"/>
            </a:xfrm>
            <a:custGeom>
              <a:avLst/>
              <a:gdLst>
                <a:gd name="T0" fmla="*/ 14 w 81"/>
                <a:gd name="T1" fmla="*/ 59 h 79"/>
                <a:gd name="T2" fmla="*/ 0 w 81"/>
                <a:gd name="T3" fmla="*/ 39 h 79"/>
                <a:gd name="T4" fmla="*/ 81 w 81"/>
                <a:gd name="T5" fmla="*/ 0 h 79"/>
                <a:gd name="T6" fmla="*/ 33 w 81"/>
                <a:gd name="T7" fmla="*/ 79 h 79"/>
                <a:gd name="T8" fmla="*/ 14 w 81"/>
                <a:gd name="T9" fmla="*/ 59 h 79"/>
                <a:gd name="T10" fmla="*/ 0 60000 65536"/>
                <a:gd name="T11" fmla="*/ 0 60000 65536"/>
                <a:gd name="T12" fmla="*/ 0 60000 65536"/>
                <a:gd name="T13" fmla="*/ 0 60000 65536"/>
                <a:gd name="T14" fmla="*/ 0 60000 65536"/>
                <a:gd name="T15" fmla="*/ 0 w 81"/>
                <a:gd name="T16" fmla="*/ 0 h 79"/>
                <a:gd name="T17" fmla="*/ 81 w 81"/>
                <a:gd name="T18" fmla="*/ 79 h 79"/>
              </a:gdLst>
              <a:ahLst/>
              <a:cxnLst>
                <a:cxn ang="T10">
                  <a:pos x="T0" y="T1"/>
                </a:cxn>
                <a:cxn ang="T11">
                  <a:pos x="T2" y="T3"/>
                </a:cxn>
                <a:cxn ang="T12">
                  <a:pos x="T4" y="T5"/>
                </a:cxn>
                <a:cxn ang="T13">
                  <a:pos x="T6" y="T7"/>
                </a:cxn>
                <a:cxn ang="T14">
                  <a:pos x="T8" y="T9"/>
                </a:cxn>
              </a:cxnLst>
              <a:rect l="T15" t="T16" r="T17" b="T18"/>
              <a:pathLst>
                <a:path w="81" h="79">
                  <a:moveTo>
                    <a:pt x="14" y="59"/>
                  </a:moveTo>
                  <a:lnTo>
                    <a:pt x="0" y="39"/>
                  </a:lnTo>
                  <a:lnTo>
                    <a:pt x="81" y="0"/>
                  </a:lnTo>
                  <a:lnTo>
                    <a:pt x="33" y="79"/>
                  </a:lnTo>
                  <a:lnTo>
                    <a:pt x="14" y="59"/>
                  </a:lnTo>
                  <a:close/>
                </a:path>
              </a:pathLst>
            </a:custGeom>
            <a:solidFill>
              <a:srgbClr val="000000"/>
            </a:solidFill>
            <a:ln w="9525">
              <a:noFill/>
              <a:round/>
              <a:headEnd/>
              <a:tailEnd/>
            </a:ln>
          </p:spPr>
          <p:txBody>
            <a:bodyPr/>
            <a:lstStyle/>
            <a:p>
              <a:endParaRPr lang="en-CA"/>
            </a:p>
          </p:txBody>
        </p:sp>
        <p:grpSp>
          <p:nvGrpSpPr>
            <p:cNvPr id="10" name="Group 73"/>
            <p:cNvGrpSpPr>
              <a:grpSpLocks/>
            </p:cNvGrpSpPr>
            <p:nvPr/>
          </p:nvGrpSpPr>
          <p:grpSpPr bwMode="auto">
            <a:xfrm>
              <a:off x="2016" y="1584"/>
              <a:ext cx="2209" cy="959"/>
              <a:chOff x="2016" y="1584"/>
              <a:chExt cx="2209" cy="959"/>
            </a:xfrm>
          </p:grpSpPr>
          <p:grpSp>
            <p:nvGrpSpPr>
              <p:cNvPr id="11" name="Group 74"/>
              <p:cNvGrpSpPr>
                <a:grpSpLocks/>
              </p:cNvGrpSpPr>
              <p:nvPr/>
            </p:nvGrpSpPr>
            <p:grpSpPr bwMode="auto">
              <a:xfrm>
                <a:off x="2016" y="1776"/>
                <a:ext cx="1900" cy="767"/>
                <a:chOff x="2002" y="1776"/>
                <a:chExt cx="1900" cy="767"/>
              </a:xfrm>
            </p:grpSpPr>
            <p:sp>
              <p:nvSpPr>
                <p:cNvPr id="34888" name="Freeform 75"/>
                <p:cNvSpPr>
                  <a:spLocks/>
                </p:cNvSpPr>
                <p:nvPr/>
              </p:nvSpPr>
              <p:spPr bwMode="auto">
                <a:xfrm>
                  <a:off x="2002" y="1776"/>
                  <a:ext cx="1900" cy="728"/>
                </a:xfrm>
                <a:custGeom>
                  <a:avLst/>
                  <a:gdLst>
                    <a:gd name="T0" fmla="*/ 0 w 1900"/>
                    <a:gd name="T1" fmla="*/ 728 h 728"/>
                    <a:gd name="T2" fmla="*/ 149 w 1900"/>
                    <a:gd name="T3" fmla="*/ 702 h 728"/>
                    <a:gd name="T4" fmla="*/ 299 w 1900"/>
                    <a:gd name="T5" fmla="*/ 685 h 728"/>
                    <a:gd name="T6" fmla="*/ 451 w 1900"/>
                    <a:gd name="T7" fmla="*/ 669 h 728"/>
                    <a:gd name="T8" fmla="*/ 607 w 1900"/>
                    <a:gd name="T9" fmla="*/ 654 h 728"/>
                    <a:gd name="T10" fmla="*/ 759 w 1900"/>
                    <a:gd name="T11" fmla="*/ 638 h 728"/>
                    <a:gd name="T12" fmla="*/ 912 w 1900"/>
                    <a:gd name="T13" fmla="*/ 615 h 728"/>
                    <a:gd name="T14" fmla="*/ 1061 w 1900"/>
                    <a:gd name="T15" fmla="*/ 581 h 728"/>
                    <a:gd name="T16" fmla="*/ 1202 w 1900"/>
                    <a:gd name="T17" fmla="*/ 536 h 728"/>
                    <a:gd name="T18" fmla="*/ 1341 w 1900"/>
                    <a:gd name="T19" fmla="*/ 477 h 728"/>
                    <a:gd name="T20" fmla="*/ 1471 w 1900"/>
                    <a:gd name="T21" fmla="*/ 398 h 728"/>
                    <a:gd name="T22" fmla="*/ 1519 w 1900"/>
                    <a:gd name="T23" fmla="*/ 361 h 728"/>
                    <a:gd name="T24" fmla="*/ 1564 w 1900"/>
                    <a:gd name="T25" fmla="*/ 324 h 728"/>
                    <a:gd name="T26" fmla="*/ 1606 w 1900"/>
                    <a:gd name="T27" fmla="*/ 285 h 728"/>
                    <a:gd name="T28" fmla="*/ 1648 w 1900"/>
                    <a:gd name="T29" fmla="*/ 245 h 728"/>
                    <a:gd name="T30" fmla="*/ 1691 w 1900"/>
                    <a:gd name="T31" fmla="*/ 203 h 728"/>
                    <a:gd name="T32" fmla="*/ 1733 w 1900"/>
                    <a:gd name="T33" fmla="*/ 161 h 728"/>
                    <a:gd name="T34" fmla="*/ 1773 w 1900"/>
                    <a:gd name="T35" fmla="*/ 121 h 728"/>
                    <a:gd name="T36" fmla="*/ 1815 w 1900"/>
                    <a:gd name="T37" fmla="*/ 79 h 728"/>
                    <a:gd name="T38" fmla="*/ 1857 w 1900"/>
                    <a:gd name="T39" fmla="*/ 39 h 728"/>
                    <a:gd name="T40" fmla="*/ 1900 w 1900"/>
                    <a:gd name="T41" fmla="*/ 0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0"/>
                    <a:gd name="T64" fmla="*/ 0 h 728"/>
                    <a:gd name="T65" fmla="*/ 1900 w 1900"/>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0" h="728">
                      <a:moveTo>
                        <a:pt x="0" y="728"/>
                      </a:moveTo>
                      <a:lnTo>
                        <a:pt x="149" y="702"/>
                      </a:lnTo>
                      <a:lnTo>
                        <a:pt x="299" y="685"/>
                      </a:lnTo>
                      <a:lnTo>
                        <a:pt x="451" y="669"/>
                      </a:lnTo>
                      <a:lnTo>
                        <a:pt x="607" y="654"/>
                      </a:lnTo>
                      <a:lnTo>
                        <a:pt x="759" y="638"/>
                      </a:lnTo>
                      <a:lnTo>
                        <a:pt x="912" y="615"/>
                      </a:lnTo>
                      <a:lnTo>
                        <a:pt x="1061" y="581"/>
                      </a:lnTo>
                      <a:lnTo>
                        <a:pt x="1202" y="536"/>
                      </a:lnTo>
                      <a:lnTo>
                        <a:pt x="1341" y="477"/>
                      </a:lnTo>
                      <a:lnTo>
                        <a:pt x="1471" y="398"/>
                      </a:lnTo>
                      <a:lnTo>
                        <a:pt x="1519" y="361"/>
                      </a:lnTo>
                      <a:lnTo>
                        <a:pt x="1564" y="324"/>
                      </a:lnTo>
                      <a:lnTo>
                        <a:pt x="1606" y="285"/>
                      </a:lnTo>
                      <a:lnTo>
                        <a:pt x="1648" y="245"/>
                      </a:lnTo>
                      <a:lnTo>
                        <a:pt x="1691" y="203"/>
                      </a:lnTo>
                      <a:lnTo>
                        <a:pt x="1733" y="161"/>
                      </a:lnTo>
                      <a:lnTo>
                        <a:pt x="1773" y="121"/>
                      </a:lnTo>
                      <a:lnTo>
                        <a:pt x="1815" y="79"/>
                      </a:lnTo>
                      <a:lnTo>
                        <a:pt x="1857" y="39"/>
                      </a:lnTo>
                      <a:lnTo>
                        <a:pt x="1900" y="0"/>
                      </a:lnTo>
                    </a:path>
                  </a:pathLst>
                </a:custGeom>
                <a:noFill/>
                <a:ln w="9525">
                  <a:solidFill>
                    <a:srgbClr val="000000"/>
                  </a:solidFill>
                  <a:prstDash val="solid"/>
                  <a:round/>
                  <a:headEnd/>
                  <a:tailEnd/>
                </a:ln>
              </p:spPr>
              <p:txBody>
                <a:bodyPr/>
                <a:lstStyle/>
                <a:p>
                  <a:endParaRPr lang="en-CA"/>
                </a:p>
              </p:txBody>
            </p:sp>
            <p:sp>
              <p:nvSpPr>
                <p:cNvPr id="34889" name="Freeform 76"/>
                <p:cNvSpPr>
                  <a:spLocks/>
                </p:cNvSpPr>
                <p:nvPr/>
              </p:nvSpPr>
              <p:spPr bwMode="auto">
                <a:xfrm>
                  <a:off x="3125" y="2332"/>
                  <a:ext cx="212" cy="211"/>
                </a:xfrm>
                <a:custGeom>
                  <a:avLst/>
                  <a:gdLst>
                    <a:gd name="T0" fmla="*/ 212 w 212"/>
                    <a:gd name="T1" fmla="*/ 104 h 211"/>
                    <a:gd name="T2" fmla="*/ 209 w 212"/>
                    <a:gd name="T3" fmla="*/ 87 h 211"/>
                    <a:gd name="T4" fmla="*/ 206 w 212"/>
                    <a:gd name="T5" fmla="*/ 70 h 211"/>
                    <a:gd name="T6" fmla="*/ 201 w 212"/>
                    <a:gd name="T7" fmla="*/ 56 h 211"/>
                    <a:gd name="T8" fmla="*/ 192 w 212"/>
                    <a:gd name="T9" fmla="*/ 42 h 211"/>
                    <a:gd name="T10" fmla="*/ 181 w 212"/>
                    <a:gd name="T11" fmla="*/ 31 h 211"/>
                    <a:gd name="T12" fmla="*/ 167 w 212"/>
                    <a:gd name="T13" fmla="*/ 19 h 211"/>
                    <a:gd name="T14" fmla="*/ 156 w 212"/>
                    <a:gd name="T15" fmla="*/ 11 h 211"/>
                    <a:gd name="T16" fmla="*/ 139 w 212"/>
                    <a:gd name="T17" fmla="*/ 5 h 211"/>
                    <a:gd name="T18" fmla="*/ 122 w 212"/>
                    <a:gd name="T19" fmla="*/ 0 h 211"/>
                    <a:gd name="T20" fmla="*/ 105 w 212"/>
                    <a:gd name="T21" fmla="*/ 0 h 211"/>
                    <a:gd name="T22" fmla="*/ 88 w 212"/>
                    <a:gd name="T23" fmla="*/ 0 h 211"/>
                    <a:gd name="T24" fmla="*/ 71 w 212"/>
                    <a:gd name="T25" fmla="*/ 5 h 211"/>
                    <a:gd name="T26" fmla="*/ 57 w 212"/>
                    <a:gd name="T27" fmla="*/ 11 h 211"/>
                    <a:gd name="T28" fmla="*/ 43 w 212"/>
                    <a:gd name="T29" fmla="*/ 19 h 211"/>
                    <a:gd name="T30" fmla="*/ 31 w 212"/>
                    <a:gd name="T31" fmla="*/ 31 h 211"/>
                    <a:gd name="T32" fmla="*/ 20 w 212"/>
                    <a:gd name="T33" fmla="*/ 42 h 211"/>
                    <a:gd name="T34" fmla="*/ 12 w 212"/>
                    <a:gd name="T35" fmla="*/ 56 h 211"/>
                    <a:gd name="T36" fmla="*/ 6 w 212"/>
                    <a:gd name="T37" fmla="*/ 70 h 211"/>
                    <a:gd name="T38" fmla="*/ 0 w 212"/>
                    <a:gd name="T39" fmla="*/ 87 h 211"/>
                    <a:gd name="T40" fmla="*/ 0 w 212"/>
                    <a:gd name="T41" fmla="*/ 104 h 211"/>
                    <a:gd name="T42" fmla="*/ 0 w 212"/>
                    <a:gd name="T43" fmla="*/ 121 h 211"/>
                    <a:gd name="T44" fmla="*/ 6 w 212"/>
                    <a:gd name="T45" fmla="*/ 138 h 211"/>
                    <a:gd name="T46" fmla="*/ 12 w 212"/>
                    <a:gd name="T47" fmla="*/ 152 h 211"/>
                    <a:gd name="T48" fmla="*/ 20 w 212"/>
                    <a:gd name="T49" fmla="*/ 166 h 211"/>
                    <a:gd name="T50" fmla="*/ 31 w 212"/>
                    <a:gd name="T51" fmla="*/ 180 h 211"/>
                    <a:gd name="T52" fmla="*/ 43 w 212"/>
                    <a:gd name="T53" fmla="*/ 189 h 211"/>
                    <a:gd name="T54" fmla="*/ 57 w 212"/>
                    <a:gd name="T55" fmla="*/ 200 h 211"/>
                    <a:gd name="T56" fmla="*/ 71 w 212"/>
                    <a:gd name="T57" fmla="*/ 206 h 211"/>
                    <a:gd name="T58" fmla="*/ 88 w 212"/>
                    <a:gd name="T59" fmla="*/ 209 h 211"/>
                    <a:gd name="T60" fmla="*/ 105 w 212"/>
                    <a:gd name="T61" fmla="*/ 211 h 211"/>
                    <a:gd name="T62" fmla="*/ 122 w 212"/>
                    <a:gd name="T63" fmla="*/ 209 h 211"/>
                    <a:gd name="T64" fmla="*/ 139 w 212"/>
                    <a:gd name="T65" fmla="*/ 206 h 211"/>
                    <a:gd name="T66" fmla="*/ 156 w 212"/>
                    <a:gd name="T67" fmla="*/ 200 h 211"/>
                    <a:gd name="T68" fmla="*/ 167 w 212"/>
                    <a:gd name="T69" fmla="*/ 189 h 211"/>
                    <a:gd name="T70" fmla="*/ 181 w 212"/>
                    <a:gd name="T71" fmla="*/ 180 h 211"/>
                    <a:gd name="T72" fmla="*/ 192 w 212"/>
                    <a:gd name="T73" fmla="*/ 166 h 211"/>
                    <a:gd name="T74" fmla="*/ 201 w 212"/>
                    <a:gd name="T75" fmla="*/ 152 h 211"/>
                    <a:gd name="T76" fmla="*/ 206 w 212"/>
                    <a:gd name="T77" fmla="*/ 138 h 211"/>
                    <a:gd name="T78" fmla="*/ 209 w 212"/>
                    <a:gd name="T79" fmla="*/ 121 h 211"/>
                    <a:gd name="T80" fmla="*/ 212 w 212"/>
                    <a:gd name="T81" fmla="*/ 104 h 211"/>
                    <a:gd name="T82" fmla="*/ 212 w 212"/>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12" y="104"/>
                      </a:moveTo>
                      <a:lnTo>
                        <a:pt x="209" y="87"/>
                      </a:lnTo>
                      <a:lnTo>
                        <a:pt x="206" y="70"/>
                      </a:lnTo>
                      <a:lnTo>
                        <a:pt x="201" y="56"/>
                      </a:lnTo>
                      <a:lnTo>
                        <a:pt x="192" y="42"/>
                      </a:lnTo>
                      <a:lnTo>
                        <a:pt x="181" y="31"/>
                      </a:lnTo>
                      <a:lnTo>
                        <a:pt x="167" y="19"/>
                      </a:lnTo>
                      <a:lnTo>
                        <a:pt x="156" y="11"/>
                      </a:lnTo>
                      <a:lnTo>
                        <a:pt x="139" y="5"/>
                      </a:lnTo>
                      <a:lnTo>
                        <a:pt x="122" y="0"/>
                      </a:lnTo>
                      <a:lnTo>
                        <a:pt x="105" y="0"/>
                      </a:lnTo>
                      <a:lnTo>
                        <a:pt x="88" y="0"/>
                      </a:lnTo>
                      <a:lnTo>
                        <a:pt x="71" y="5"/>
                      </a:lnTo>
                      <a:lnTo>
                        <a:pt x="57" y="11"/>
                      </a:lnTo>
                      <a:lnTo>
                        <a:pt x="43" y="19"/>
                      </a:lnTo>
                      <a:lnTo>
                        <a:pt x="31" y="31"/>
                      </a:lnTo>
                      <a:lnTo>
                        <a:pt x="20" y="42"/>
                      </a:lnTo>
                      <a:lnTo>
                        <a:pt x="12" y="56"/>
                      </a:lnTo>
                      <a:lnTo>
                        <a:pt x="6" y="70"/>
                      </a:lnTo>
                      <a:lnTo>
                        <a:pt x="0" y="87"/>
                      </a:lnTo>
                      <a:lnTo>
                        <a:pt x="0" y="104"/>
                      </a:lnTo>
                      <a:lnTo>
                        <a:pt x="0" y="121"/>
                      </a:lnTo>
                      <a:lnTo>
                        <a:pt x="6" y="138"/>
                      </a:lnTo>
                      <a:lnTo>
                        <a:pt x="12" y="152"/>
                      </a:lnTo>
                      <a:lnTo>
                        <a:pt x="20" y="166"/>
                      </a:lnTo>
                      <a:lnTo>
                        <a:pt x="31" y="180"/>
                      </a:lnTo>
                      <a:lnTo>
                        <a:pt x="43" y="189"/>
                      </a:lnTo>
                      <a:lnTo>
                        <a:pt x="57" y="200"/>
                      </a:lnTo>
                      <a:lnTo>
                        <a:pt x="71" y="206"/>
                      </a:lnTo>
                      <a:lnTo>
                        <a:pt x="88" y="209"/>
                      </a:lnTo>
                      <a:lnTo>
                        <a:pt x="105" y="211"/>
                      </a:lnTo>
                      <a:lnTo>
                        <a:pt x="122" y="209"/>
                      </a:lnTo>
                      <a:lnTo>
                        <a:pt x="139" y="206"/>
                      </a:lnTo>
                      <a:lnTo>
                        <a:pt x="156" y="200"/>
                      </a:lnTo>
                      <a:lnTo>
                        <a:pt x="167" y="189"/>
                      </a:lnTo>
                      <a:lnTo>
                        <a:pt x="181" y="180"/>
                      </a:lnTo>
                      <a:lnTo>
                        <a:pt x="192" y="166"/>
                      </a:lnTo>
                      <a:lnTo>
                        <a:pt x="201" y="152"/>
                      </a:lnTo>
                      <a:lnTo>
                        <a:pt x="206" y="138"/>
                      </a:lnTo>
                      <a:lnTo>
                        <a:pt x="209" y="121"/>
                      </a:lnTo>
                      <a:lnTo>
                        <a:pt x="212" y="104"/>
                      </a:lnTo>
                    </a:path>
                  </a:pathLst>
                </a:custGeom>
                <a:noFill/>
                <a:ln w="9525">
                  <a:solidFill>
                    <a:srgbClr val="000000"/>
                  </a:solidFill>
                  <a:prstDash val="solid"/>
                  <a:round/>
                  <a:headEnd/>
                  <a:tailEnd/>
                </a:ln>
              </p:spPr>
              <p:txBody>
                <a:bodyPr/>
                <a:lstStyle/>
                <a:p>
                  <a:endParaRPr lang="en-CA"/>
                </a:p>
              </p:txBody>
            </p:sp>
          </p:grpSp>
          <p:sp>
            <p:nvSpPr>
              <p:cNvPr id="34884" name="Rectangle 77"/>
              <p:cNvSpPr>
                <a:spLocks noChangeArrowheads="1"/>
              </p:cNvSpPr>
              <p:nvPr/>
            </p:nvSpPr>
            <p:spPr bwMode="auto">
              <a:xfrm>
                <a:off x="3199" y="2386"/>
                <a:ext cx="53" cy="115"/>
              </a:xfrm>
              <a:prstGeom prst="rect">
                <a:avLst/>
              </a:prstGeom>
              <a:noFill/>
              <a:ln w="9525">
                <a:noFill/>
                <a:miter lim="800000"/>
                <a:headEnd/>
                <a:tailEnd/>
              </a:ln>
            </p:spPr>
            <p:txBody>
              <a:bodyPr wrap="none" lIns="0" tIns="0" rIns="0" bIns="0">
                <a:spAutoFit/>
              </a:bodyPr>
              <a:lstStyle/>
              <a:p>
                <a:pPr>
                  <a:spcBef>
                    <a:spcPct val="0"/>
                  </a:spcBef>
                </a:pPr>
                <a:r>
                  <a:rPr lang="en-US" sz="1200" b="0">
                    <a:solidFill>
                      <a:srgbClr val="000000"/>
                    </a:solidFill>
                  </a:rPr>
                  <a:t>2</a:t>
                </a:r>
                <a:endParaRPr lang="en-US" sz="1400">
                  <a:solidFill>
                    <a:schemeClr val="tx1"/>
                  </a:solidFill>
                </a:endParaRPr>
              </a:p>
            </p:txBody>
          </p:sp>
          <p:grpSp>
            <p:nvGrpSpPr>
              <p:cNvPr id="12" name="Group 78"/>
              <p:cNvGrpSpPr>
                <a:grpSpLocks/>
              </p:cNvGrpSpPr>
              <p:nvPr/>
            </p:nvGrpSpPr>
            <p:grpSpPr bwMode="auto">
              <a:xfrm>
                <a:off x="3984" y="1584"/>
                <a:ext cx="241" cy="173"/>
                <a:chOff x="1784" y="2425"/>
                <a:chExt cx="160" cy="173"/>
              </a:xfrm>
            </p:grpSpPr>
            <p:sp>
              <p:nvSpPr>
                <p:cNvPr id="34886" name="Rectangle 79"/>
                <p:cNvSpPr>
                  <a:spLocks noChangeArrowheads="1"/>
                </p:cNvSpPr>
                <p:nvPr/>
              </p:nvSpPr>
              <p:spPr bwMode="auto">
                <a:xfrm>
                  <a:off x="1784" y="2425"/>
                  <a:ext cx="53" cy="173"/>
                </a:xfrm>
                <a:prstGeom prst="rect">
                  <a:avLst/>
                </a:prstGeom>
                <a:noFill/>
                <a:ln w="9525">
                  <a:noFill/>
                  <a:miter lim="800000"/>
                  <a:headEnd/>
                  <a:tailEnd/>
                </a:ln>
              </p:spPr>
              <p:txBody>
                <a:bodyPr wrap="none" lIns="0" tIns="0" rIns="0" bIns="0">
                  <a:spAutoFit/>
                </a:bodyPr>
                <a:lstStyle/>
                <a:p>
                  <a:pPr>
                    <a:spcBef>
                      <a:spcPct val="0"/>
                    </a:spcBef>
                  </a:pPr>
                  <a:r>
                    <a:rPr lang="en-US" sz="1800" b="0"/>
                    <a:t>u</a:t>
                  </a:r>
                  <a:endParaRPr lang="en-US" sz="2000"/>
                </a:p>
              </p:txBody>
            </p:sp>
            <p:sp>
              <p:nvSpPr>
                <p:cNvPr id="34887" name="Rectangle 80"/>
                <p:cNvSpPr>
                  <a:spLocks noChangeArrowheads="1"/>
                </p:cNvSpPr>
                <p:nvPr/>
              </p:nvSpPr>
              <p:spPr bwMode="auto">
                <a:xfrm>
                  <a:off x="1838" y="2425"/>
                  <a:ext cx="106" cy="173"/>
                </a:xfrm>
                <a:prstGeom prst="rect">
                  <a:avLst/>
                </a:prstGeom>
                <a:noFill/>
                <a:ln w="9525">
                  <a:noFill/>
                  <a:miter lim="800000"/>
                  <a:headEnd/>
                  <a:tailEnd/>
                </a:ln>
              </p:spPr>
              <p:txBody>
                <a:bodyPr wrap="none" lIns="0" tIns="0" rIns="0" bIns="0">
                  <a:spAutoFit/>
                </a:bodyPr>
                <a:lstStyle/>
                <a:p>
                  <a:pPr>
                    <a:spcBef>
                      <a:spcPct val="0"/>
                    </a:spcBef>
                  </a:pPr>
                  <a:r>
                    <a:rPr lang="en-US" sz="1800" b="0"/>
                    <a:t> :5</a:t>
                  </a:r>
                  <a:endParaRPr lang="en-US" sz="2000"/>
                </a:p>
              </p:txBody>
            </p:sp>
          </p:grpSp>
        </p:grpSp>
      </p:grpSp>
      <p:grpSp>
        <p:nvGrpSpPr>
          <p:cNvPr id="13" name="Group 81"/>
          <p:cNvGrpSpPr>
            <a:grpSpLocks/>
          </p:cNvGrpSpPr>
          <p:nvPr/>
        </p:nvGrpSpPr>
        <p:grpSpPr bwMode="auto">
          <a:xfrm>
            <a:off x="6705600" y="1752600"/>
            <a:ext cx="600075" cy="1014413"/>
            <a:chOff x="4224" y="1118"/>
            <a:chExt cx="378" cy="639"/>
          </a:xfrm>
        </p:grpSpPr>
        <p:sp>
          <p:nvSpPr>
            <p:cNvPr id="34871" name="Freeform 82"/>
            <p:cNvSpPr>
              <a:spLocks/>
            </p:cNvSpPr>
            <p:nvPr/>
          </p:nvSpPr>
          <p:spPr bwMode="auto">
            <a:xfrm>
              <a:off x="4255" y="1522"/>
              <a:ext cx="81" cy="76"/>
            </a:xfrm>
            <a:custGeom>
              <a:avLst/>
              <a:gdLst>
                <a:gd name="T0" fmla="*/ 62 w 81"/>
                <a:gd name="T1" fmla="*/ 17 h 76"/>
                <a:gd name="T2" fmla="*/ 81 w 81"/>
                <a:gd name="T3" fmla="*/ 36 h 76"/>
                <a:gd name="T4" fmla="*/ 0 w 81"/>
                <a:gd name="T5" fmla="*/ 76 h 76"/>
                <a:gd name="T6" fmla="*/ 48 w 81"/>
                <a:gd name="T7" fmla="*/ 0 h 76"/>
                <a:gd name="T8" fmla="*/ 62 w 81"/>
                <a:gd name="T9" fmla="*/ 17 h 76"/>
                <a:gd name="T10" fmla="*/ 0 60000 65536"/>
                <a:gd name="T11" fmla="*/ 0 60000 65536"/>
                <a:gd name="T12" fmla="*/ 0 60000 65536"/>
                <a:gd name="T13" fmla="*/ 0 60000 65536"/>
                <a:gd name="T14" fmla="*/ 0 60000 65536"/>
                <a:gd name="T15" fmla="*/ 0 w 81"/>
                <a:gd name="T16" fmla="*/ 0 h 76"/>
                <a:gd name="T17" fmla="*/ 81 w 81"/>
                <a:gd name="T18" fmla="*/ 76 h 76"/>
              </a:gdLst>
              <a:ahLst/>
              <a:cxnLst>
                <a:cxn ang="T10">
                  <a:pos x="T0" y="T1"/>
                </a:cxn>
                <a:cxn ang="T11">
                  <a:pos x="T2" y="T3"/>
                </a:cxn>
                <a:cxn ang="T12">
                  <a:pos x="T4" y="T5"/>
                </a:cxn>
                <a:cxn ang="T13">
                  <a:pos x="T6" y="T7"/>
                </a:cxn>
                <a:cxn ang="T14">
                  <a:pos x="T8" y="T9"/>
                </a:cxn>
              </a:cxnLst>
              <a:rect l="T15" t="T16" r="T17" b="T18"/>
              <a:pathLst>
                <a:path w="81" h="76">
                  <a:moveTo>
                    <a:pt x="62" y="17"/>
                  </a:moveTo>
                  <a:lnTo>
                    <a:pt x="81" y="36"/>
                  </a:lnTo>
                  <a:lnTo>
                    <a:pt x="0" y="76"/>
                  </a:lnTo>
                  <a:lnTo>
                    <a:pt x="48" y="0"/>
                  </a:lnTo>
                  <a:lnTo>
                    <a:pt x="62" y="17"/>
                  </a:lnTo>
                  <a:close/>
                </a:path>
              </a:pathLst>
            </a:custGeom>
            <a:solidFill>
              <a:srgbClr val="000000"/>
            </a:solidFill>
            <a:ln w="9525">
              <a:noFill/>
              <a:round/>
              <a:headEnd/>
              <a:tailEnd/>
            </a:ln>
          </p:spPr>
          <p:txBody>
            <a:bodyPr/>
            <a:lstStyle/>
            <a:p>
              <a:endParaRPr lang="en-CA"/>
            </a:p>
          </p:txBody>
        </p:sp>
        <p:sp>
          <p:nvSpPr>
            <p:cNvPr id="34872" name="Freeform 83"/>
            <p:cNvSpPr>
              <a:spLocks/>
            </p:cNvSpPr>
            <p:nvPr/>
          </p:nvSpPr>
          <p:spPr bwMode="auto">
            <a:xfrm>
              <a:off x="4255" y="1118"/>
              <a:ext cx="112" cy="421"/>
            </a:xfrm>
            <a:custGeom>
              <a:avLst/>
              <a:gdLst>
                <a:gd name="T0" fmla="*/ 0 w 112"/>
                <a:gd name="T1" fmla="*/ 0 h 421"/>
                <a:gd name="T2" fmla="*/ 22 w 112"/>
                <a:gd name="T3" fmla="*/ 37 h 421"/>
                <a:gd name="T4" fmla="*/ 45 w 112"/>
                <a:gd name="T5" fmla="*/ 79 h 421"/>
                <a:gd name="T6" fmla="*/ 67 w 112"/>
                <a:gd name="T7" fmla="*/ 124 h 421"/>
                <a:gd name="T8" fmla="*/ 84 w 112"/>
                <a:gd name="T9" fmla="*/ 169 h 421"/>
                <a:gd name="T10" fmla="*/ 101 w 112"/>
                <a:gd name="T11" fmla="*/ 217 h 421"/>
                <a:gd name="T12" fmla="*/ 110 w 112"/>
                <a:gd name="T13" fmla="*/ 262 h 421"/>
                <a:gd name="T14" fmla="*/ 112 w 112"/>
                <a:gd name="T15" fmla="*/ 308 h 421"/>
                <a:gd name="T16" fmla="*/ 107 w 112"/>
                <a:gd name="T17" fmla="*/ 350 h 421"/>
                <a:gd name="T18" fmla="*/ 93 w 112"/>
                <a:gd name="T19" fmla="*/ 387 h 421"/>
                <a:gd name="T20" fmla="*/ 67 w 112"/>
                <a:gd name="T21" fmla="*/ 421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421"/>
                <a:gd name="T35" fmla="*/ 112 w 112"/>
                <a:gd name="T36" fmla="*/ 421 h 4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421">
                  <a:moveTo>
                    <a:pt x="0" y="0"/>
                  </a:moveTo>
                  <a:lnTo>
                    <a:pt x="22" y="37"/>
                  </a:lnTo>
                  <a:lnTo>
                    <a:pt x="45" y="79"/>
                  </a:lnTo>
                  <a:lnTo>
                    <a:pt x="67" y="124"/>
                  </a:lnTo>
                  <a:lnTo>
                    <a:pt x="84" y="169"/>
                  </a:lnTo>
                  <a:lnTo>
                    <a:pt x="101" y="217"/>
                  </a:lnTo>
                  <a:lnTo>
                    <a:pt x="110" y="262"/>
                  </a:lnTo>
                  <a:lnTo>
                    <a:pt x="112" y="308"/>
                  </a:lnTo>
                  <a:lnTo>
                    <a:pt x="107" y="350"/>
                  </a:lnTo>
                  <a:lnTo>
                    <a:pt x="93" y="387"/>
                  </a:lnTo>
                  <a:lnTo>
                    <a:pt x="67" y="421"/>
                  </a:lnTo>
                </a:path>
              </a:pathLst>
            </a:custGeom>
            <a:noFill/>
            <a:ln w="9525">
              <a:solidFill>
                <a:srgbClr val="114FFB"/>
              </a:solidFill>
              <a:prstDash val="solid"/>
              <a:round/>
              <a:headEnd/>
              <a:tailEnd/>
            </a:ln>
          </p:spPr>
          <p:txBody>
            <a:bodyPr/>
            <a:lstStyle/>
            <a:p>
              <a:endParaRPr lang="en-CA"/>
            </a:p>
          </p:txBody>
        </p:sp>
        <p:grpSp>
          <p:nvGrpSpPr>
            <p:cNvPr id="14" name="Group 84"/>
            <p:cNvGrpSpPr>
              <a:grpSpLocks/>
            </p:cNvGrpSpPr>
            <p:nvPr/>
          </p:nvGrpSpPr>
          <p:grpSpPr bwMode="auto">
            <a:xfrm>
              <a:off x="4368" y="1152"/>
              <a:ext cx="234" cy="214"/>
              <a:chOff x="4704" y="1389"/>
              <a:chExt cx="234" cy="214"/>
            </a:xfrm>
          </p:grpSpPr>
          <p:sp>
            <p:nvSpPr>
              <p:cNvPr id="34877" name="Freeform 85"/>
              <p:cNvSpPr>
                <a:spLocks/>
              </p:cNvSpPr>
              <p:nvPr/>
            </p:nvSpPr>
            <p:spPr bwMode="auto">
              <a:xfrm>
                <a:off x="4726" y="1389"/>
                <a:ext cx="212" cy="211"/>
              </a:xfrm>
              <a:custGeom>
                <a:avLst/>
                <a:gdLst>
                  <a:gd name="T0" fmla="*/ 209 w 212"/>
                  <a:gd name="T1" fmla="*/ 104 h 211"/>
                  <a:gd name="T2" fmla="*/ 209 w 212"/>
                  <a:gd name="T3" fmla="*/ 124 h 211"/>
                  <a:gd name="T4" fmla="*/ 206 w 212"/>
                  <a:gd name="T5" fmla="*/ 141 h 211"/>
                  <a:gd name="T6" fmla="*/ 201 w 212"/>
                  <a:gd name="T7" fmla="*/ 155 h 211"/>
                  <a:gd name="T8" fmla="*/ 192 w 212"/>
                  <a:gd name="T9" fmla="*/ 169 h 211"/>
                  <a:gd name="T10" fmla="*/ 181 w 212"/>
                  <a:gd name="T11" fmla="*/ 180 h 211"/>
                  <a:gd name="T12" fmla="*/ 167 w 212"/>
                  <a:gd name="T13" fmla="*/ 192 h 211"/>
                  <a:gd name="T14" fmla="*/ 155 w 212"/>
                  <a:gd name="T15" fmla="*/ 200 h 211"/>
                  <a:gd name="T16" fmla="*/ 138 w 212"/>
                  <a:gd name="T17" fmla="*/ 206 h 211"/>
                  <a:gd name="T18" fmla="*/ 122 w 212"/>
                  <a:gd name="T19" fmla="*/ 211 h 211"/>
                  <a:gd name="T20" fmla="*/ 105 w 212"/>
                  <a:gd name="T21" fmla="*/ 211 h 211"/>
                  <a:gd name="T22" fmla="*/ 88 w 212"/>
                  <a:gd name="T23" fmla="*/ 211 h 211"/>
                  <a:gd name="T24" fmla="*/ 71 w 212"/>
                  <a:gd name="T25" fmla="*/ 206 h 211"/>
                  <a:gd name="T26" fmla="*/ 57 w 212"/>
                  <a:gd name="T27" fmla="*/ 200 h 211"/>
                  <a:gd name="T28" fmla="*/ 42 w 212"/>
                  <a:gd name="T29" fmla="*/ 192 h 211"/>
                  <a:gd name="T30" fmla="*/ 31 w 212"/>
                  <a:gd name="T31" fmla="*/ 180 h 211"/>
                  <a:gd name="T32" fmla="*/ 20 w 212"/>
                  <a:gd name="T33" fmla="*/ 169 h 211"/>
                  <a:gd name="T34" fmla="*/ 11 w 212"/>
                  <a:gd name="T35" fmla="*/ 155 h 211"/>
                  <a:gd name="T36" fmla="*/ 6 w 212"/>
                  <a:gd name="T37" fmla="*/ 141 h 211"/>
                  <a:gd name="T38" fmla="*/ 0 w 212"/>
                  <a:gd name="T39" fmla="*/ 124 h 211"/>
                  <a:gd name="T40" fmla="*/ 0 w 212"/>
                  <a:gd name="T41" fmla="*/ 107 h 211"/>
                  <a:gd name="T42" fmla="*/ 0 w 212"/>
                  <a:gd name="T43" fmla="*/ 90 h 211"/>
                  <a:gd name="T44" fmla="*/ 6 w 212"/>
                  <a:gd name="T45" fmla="*/ 73 h 211"/>
                  <a:gd name="T46" fmla="*/ 11 w 212"/>
                  <a:gd name="T47" fmla="*/ 59 h 211"/>
                  <a:gd name="T48" fmla="*/ 20 w 212"/>
                  <a:gd name="T49" fmla="*/ 45 h 211"/>
                  <a:gd name="T50" fmla="*/ 31 w 212"/>
                  <a:gd name="T51" fmla="*/ 31 h 211"/>
                  <a:gd name="T52" fmla="*/ 42 w 212"/>
                  <a:gd name="T53" fmla="*/ 19 h 211"/>
                  <a:gd name="T54" fmla="*/ 57 w 212"/>
                  <a:gd name="T55" fmla="*/ 11 h 211"/>
                  <a:gd name="T56" fmla="*/ 71 w 212"/>
                  <a:gd name="T57" fmla="*/ 5 h 211"/>
                  <a:gd name="T58" fmla="*/ 88 w 212"/>
                  <a:gd name="T59" fmla="*/ 3 h 211"/>
                  <a:gd name="T60" fmla="*/ 105 w 212"/>
                  <a:gd name="T61" fmla="*/ 0 h 211"/>
                  <a:gd name="T62" fmla="*/ 122 w 212"/>
                  <a:gd name="T63" fmla="*/ 3 h 211"/>
                  <a:gd name="T64" fmla="*/ 138 w 212"/>
                  <a:gd name="T65" fmla="*/ 5 h 211"/>
                  <a:gd name="T66" fmla="*/ 155 w 212"/>
                  <a:gd name="T67" fmla="*/ 11 h 211"/>
                  <a:gd name="T68" fmla="*/ 167 w 212"/>
                  <a:gd name="T69" fmla="*/ 19 h 211"/>
                  <a:gd name="T70" fmla="*/ 181 w 212"/>
                  <a:gd name="T71" fmla="*/ 31 h 211"/>
                  <a:gd name="T72" fmla="*/ 192 w 212"/>
                  <a:gd name="T73" fmla="*/ 45 h 211"/>
                  <a:gd name="T74" fmla="*/ 201 w 212"/>
                  <a:gd name="T75" fmla="*/ 59 h 211"/>
                  <a:gd name="T76" fmla="*/ 206 w 212"/>
                  <a:gd name="T77" fmla="*/ 73 h 211"/>
                  <a:gd name="T78" fmla="*/ 209 w 212"/>
                  <a:gd name="T79" fmla="*/ 90 h 211"/>
                  <a:gd name="T80" fmla="*/ 212 w 212"/>
                  <a:gd name="T81" fmla="*/ 107 h 211"/>
                  <a:gd name="T82" fmla="*/ 209 w 212"/>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09" y="104"/>
                    </a:moveTo>
                    <a:lnTo>
                      <a:pt x="209" y="124"/>
                    </a:lnTo>
                    <a:lnTo>
                      <a:pt x="206" y="141"/>
                    </a:lnTo>
                    <a:lnTo>
                      <a:pt x="201" y="155"/>
                    </a:lnTo>
                    <a:lnTo>
                      <a:pt x="192" y="169"/>
                    </a:lnTo>
                    <a:lnTo>
                      <a:pt x="181" y="180"/>
                    </a:lnTo>
                    <a:lnTo>
                      <a:pt x="167" y="192"/>
                    </a:lnTo>
                    <a:lnTo>
                      <a:pt x="155" y="200"/>
                    </a:lnTo>
                    <a:lnTo>
                      <a:pt x="138" y="206"/>
                    </a:lnTo>
                    <a:lnTo>
                      <a:pt x="122" y="211"/>
                    </a:lnTo>
                    <a:lnTo>
                      <a:pt x="105" y="211"/>
                    </a:lnTo>
                    <a:lnTo>
                      <a:pt x="88" y="211"/>
                    </a:lnTo>
                    <a:lnTo>
                      <a:pt x="71" y="206"/>
                    </a:lnTo>
                    <a:lnTo>
                      <a:pt x="57" y="200"/>
                    </a:lnTo>
                    <a:lnTo>
                      <a:pt x="42" y="192"/>
                    </a:lnTo>
                    <a:lnTo>
                      <a:pt x="31" y="180"/>
                    </a:lnTo>
                    <a:lnTo>
                      <a:pt x="20" y="169"/>
                    </a:lnTo>
                    <a:lnTo>
                      <a:pt x="11" y="155"/>
                    </a:lnTo>
                    <a:lnTo>
                      <a:pt x="6" y="141"/>
                    </a:lnTo>
                    <a:lnTo>
                      <a:pt x="0" y="124"/>
                    </a:lnTo>
                    <a:lnTo>
                      <a:pt x="0" y="107"/>
                    </a:lnTo>
                    <a:lnTo>
                      <a:pt x="0" y="90"/>
                    </a:lnTo>
                    <a:lnTo>
                      <a:pt x="6" y="73"/>
                    </a:lnTo>
                    <a:lnTo>
                      <a:pt x="11" y="59"/>
                    </a:lnTo>
                    <a:lnTo>
                      <a:pt x="20" y="45"/>
                    </a:lnTo>
                    <a:lnTo>
                      <a:pt x="31" y="31"/>
                    </a:lnTo>
                    <a:lnTo>
                      <a:pt x="42" y="19"/>
                    </a:lnTo>
                    <a:lnTo>
                      <a:pt x="57" y="11"/>
                    </a:lnTo>
                    <a:lnTo>
                      <a:pt x="71" y="5"/>
                    </a:lnTo>
                    <a:lnTo>
                      <a:pt x="88" y="3"/>
                    </a:lnTo>
                    <a:lnTo>
                      <a:pt x="105" y="0"/>
                    </a:lnTo>
                    <a:lnTo>
                      <a:pt x="122" y="3"/>
                    </a:lnTo>
                    <a:lnTo>
                      <a:pt x="138" y="5"/>
                    </a:lnTo>
                    <a:lnTo>
                      <a:pt x="155" y="11"/>
                    </a:lnTo>
                    <a:lnTo>
                      <a:pt x="167" y="19"/>
                    </a:lnTo>
                    <a:lnTo>
                      <a:pt x="181" y="31"/>
                    </a:lnTo>
                    <a:lnTo>
                      <a:pt x="192" y="45"/>
                    </a:lnTo>
                    <a:lnTo>
                      <a:pt x="201" y="59"/>
                    </a:lnTo>
                    <a:lnTo>
                      <a:pt x="206" y="73"/>
                    </a:lnTo>
                    <a:lnTo>
                      <a:pt x="209" y="90"/>
                    </a:lnTo>
                    <a:lnTo>
                      <a:pt x="212" y="107"/>
                    </a:lnTo>
                    <a:lnTo>
                      <a:pt x="209" y="104"/>
                    </a:lnTo>
                    <a:close/>
                  </a:path>
                </a:pathLst>
              </a:custGeom>
              <a:solidFill>
                <a:srgbClr val="FFFFFF"/>
              </a:solidFill>
              <a:ln w="9525">
                <a:noFill/>
                <a:round/>
                <a:headEnd/>
                <a:tailEnd/>
              </a:ln>
            </p:spPr>
            <p:txBody>
              <a:bodyPr/>
              <a:lstStyle/>
              <a:p>
                <a:endParaRPr lang="en-CA"/>
              </a:p>
            </p:txBody>
          </p:sp>
          <p:sp>
            <p:nvSpPr>
              <p:cNvPr id="34878" name="Freeform 86"/>
              <p:cNvSpPr>
                <a:spLocks/>
              </p:cNvSpPr>
              <p:nvPr/>
            </p:nvSpPr>
            <p:spPr bwMode="auto">
              <a:xfrm>
                <a:off x="4704" y="1392"/>
                <a:ext cx="212" cy="211"/>
              </a:xfrm>
              <a:custGeom>
                <a:avLst/>
                <a:gdLst>
                  <a:gd name="T0" fmla="*/ 209 w 212"/>
                  <a:gd name="T1" fmla="*/ 104 h 211"/>
                  <a:gd name="T2" fmla="*/ 209 w 212"/>
                  <a:gd name="T3" fmla="*/ 90 h 211"/>
                  <a:gd name="T4" fmla="*/ 206 w 212"/>
                  <a:gd name="T5" fmla="*/ 73 h 211"/>
                  <a:gd name="T6" fmla="*/ 201 w 212"/>
                  <a:gd name="T7" fmla="*/ 59 h 211"/>
                  <a:gd name="T8" fmla="*/ 192 w 212"/>
                  <a:gd name="T9" fmla="*/ 45 h 211"/>
                  <a:gd name="T10" fmla="*/ 181 w 212"/>
                  <a:gd name="T11" fmla="*/ 31 h 211"/>
                  <a:gd name="T12" fmla="*/ 167 w 212"/>
                  <a:gd name="T13" fmla="*/ 19 h 211"/>
                  <a:gd name="T14" fmla="*/ 155 w 212"/>
                  <a:gd name="T15" fmla="*/ 11 h 211"/>
                  <a:gd name="T16" fmla="*/ 138 w 212"/>
                  <a:gd name="T17" fmla="*/ 5 h 211"/>
                  <a:gd name="T18" fmla="*/ 122 w 212"/>
                  <a:gd name="T19" fmla="*/ 3 h 211"/>
                  <a:gd name="T20" fmla="*/ 105 w 212"/>
                  <a:gd name="T21" fmla="*/ 0 h 211"/>
                  <a:gd name="T22" fmla="*/ 88 w 212"/>
                  <a:gd name="T23" fmla="*/ 3 h 211"/>
                  <a:gd name="T24" fmla="*/ 71 w 212"/>
                  <a:gd name="T25" fmla="*/ 5 h 211"/>
                  <a:gd name="T26" fmla="*/ 57 w 212"/>
                  <a:gd name="T27" fmla="*/ 11 h 211"/>
                  <a:gd name="T28" fmla="*/ 42 w 212"/>
                  <a:gd name="T29" fmla="*/ 19 h 211"/>
                  <a:gd name="T30" fmla="*/ 31 w 212"/>
                  <a:gd name="T31" fmla="*/ 31 h 211"/>
                  <a:gd name="T32" fmla="*/ 20 w 212"/>
                  <a:gd name="T33" fmla="*/ 45 h 211"/>
                  <a:gd name="T34" fmla="*/ 11 w 212"/>
                  <a:gd name="T35" fmla="*/ 59 h 211"/>
                  <a:gd name="T36" fmla="*/ 6 w 212"/>
                  <a:gd name="T37" fmla="*/ 73 h 211"/>
                  <a:gd name="T38" fmla="*/ 0 w 212"/>
                  <a:gd name="T39" fmla="*/ 90 h 211"/>
                  <a:gd name="T40" fmla="*/ 0 w 212"/>
                  <a:gd name="T41" fmla="*/ 107 h 211"/>
                  <a:gd name="T42" fmla="*/ 0 w 212"/>
                  <a:gd name="T43" fmla="*/ 124 h 211"/>
                  <a:gd name="T44" fmla="*/ 6 w 212"/>
                  <a:gd name="T45" fmla="*/ 141 h 211"/>
                  <a:gd name="T46" fmla="*/ 11 w 212"/>
                  <a:gd name="T47" fmla="*/ 155 h 211"/>
                  <a:gd name="T48" fmla="*/ 20 w 212"/>
                  <a:gd name="T49" fmla="*/ 169 h 211"/>
                  <a:gd name="T50" fmla="*/ 31 w 212"/>
                  <a:gd name="T51" fmla="*/ 180 h 211"/>
                  <a:gd name="T52" fmla="*/ 42 w 212"/>
                  <a:gd name="T53" fmla="*/ 192 h 211"/>
                  <a:gd name="T54" fmla="*/ 57 w 212"/>
                  <a:gd name="T55" fmla="*/ 200 h 211"/>
                  <a:gd name="T56" fmla="*/ 71 w 212"/>
                  <a:gd name="T57" fmla="*/ 206 h 211"/>
                  <a:gd name="T58" fmla="*/ 88 w 212"/>
                  <a:gd name="T59" fmla="*/ 211 h 211"/>
                  <a:gd name="T60" fmla="*/ 105 w 212"/>
                  <a:gd name="T61" fmla="*/ 211 h 211"/>
                  <a:gd name="T62" fmla="*/ 122 w 212"/>
                  <a:gd name="T63" fmla="*/ 211 h 211"/>
                  <a:gd name="T64" fmla="*/ 138 w 212"/>
                  <a:gd name="T65" fmla="*/ 206 h 211"/>
                  <a:gd name="T66" fmla="*/ 155 w 212"/>
                  <a:gd name="T67" fmla="*/ 200 h 211"/>
                  <a:gd name="T68" fmla="*/ 167 w 212"/>
                  <a:gd name="T69" fmla="*/ 192 h 211"/>
                  <a:gd name="T70" fmla="*/ 181 w 212"/>
                  <a:gd name="T71" fmla="*/ 180 h 211"/>
                  <a:gd name="T72" fmla="*/ 192 w 212"/>
                  <a:gd name="T73" fmla="*/ 169 h 211"/>
                  <a:gd name="T74" fmla="*/ 201 w 212"/>
                  <a:gd name="T75" fmla="*/ 155 h 211"/>
                  <a:gd name="T76" fmla="*/ 206 w 212"/>
                  <a:gd name="T77" fmla="*/ 141 h 211"/>
                  <a:gd name="T78" fmla="*/ 209 w 212"/>
                  <a:gd name="T79" fmla="*/ 124 h 211"/>
                  <a:gd name="T80" fmla="*/ 212 w 212"/>
                  <a:gd name="T81" fmla="*/ 107 h 211"/>
                  <a:gd name="T82" fmla="*/ 212 w 212"/>
                  <a:gd name="T83" fmla="*/ 107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09" y="104"/>
                    </a:moveTo>
                    <a:lnTo>
                      <a:pt x="209" y="90"/>
                    </a:lnTo>
                    <a:lnTo>
                      <a:pt x="206" y="73"/>
                    </a:lnTo>
                    <a:lnTo>
                      <a:pt x="201" y="59"/>
                    </a:lnTo>
                    <a:lnTo>
                      <a:pt x="192" y="45"/>
                    </a:lnTo>
                    <a:lnTo>
                      <a:pt x="181" y="31"/>
                    </a:lnTo>
                    <a:lnTo>
                      <a:pt x="167" y="19"/>
                    </a:lnTo>
                    <a:lnTo>
                      <a:pt x="155" y="11"/>
                    </a:lnTo>
                    <a:lnTo>
                      <a:pt x="138" y="5"/>
                    </a:lnTo>
                    <a:lnTo>
                      <a:pt x="122" y="3"/>
                    </a:lnTo>
                    <a:lnTo>
                      <a:pt x="105" y="0"/>
                    </a:lnTo>
                    <a:lnTo>
                      <a:pt x="88" y="3"/>
                    </a:lnTo>
                    <a:lnTo>
                      <a:pt x="71" y="5"/>
                    </a:lnTo>
                    <a:lnTo>
                      <a:pt x="57" y="11"/>
                    </a:lnTo>
                    <a:lnTo>
                      <a:pt x="42" y="19"/>
                    </a:lnTo>
                    <a:lnTo>
                      <a:pt x="31" y="31"/>
                    </a:lnTo>
                    <a:lnTo>
                      <a:pt x="20" y="45"/>
                    </a:lnTo>
                    <a:lnTo>
                      <a:pt x="11" y="59"/>
                    </a:lnTo>
                    <a:lnTo>
                      <a:pt x="6" y="73"/>
                    </a:lnTo>
                    <a:lnTo>
                      <a:pt x="0" y="90"/>
                    </a:lnTo>
                    <a:lnTo>
                      <a:pt x="0" y="107"/>
                    </a:lnTo>
                    <a:lnTo>
                      <a:pt x="0" y="124"/>
                    </a:lnTo>
                    <a:lnTo>
                      <a:pt x="6" y="141"/>
                    </a:lnTo>
                    <a:lnTo>
                      <a:pt x="11" y="155"/>
                    </a:lnTo>
                    <a:lnTo>
                      <a:pt x="20" y="169"/>
                    </a:lnTo>
                    <a:lnTo>
                      <a:pt x="31" y="180"/>
                    </a:lnTo>
                    <a:lnTo>
                      <a:pt x="42" y="192"/>
                    </a:lnTo>
                    <a:lnTo>
                      <a:pt x="57" y="200"/>
                    </a:lnTo>
                    <a:lnTo>
                      <a:pt x="71" y="206"/>
                    </a:lnTo>
                    <a:lnTo>
                      <a:pt x="88" y="211"/>
                    </a:lnTo>
                    <a:lnTo>
                      <a:pt x="105" y="211"/>
                    </a:lnTo>
                    <a:lnTo>
                      <a:pt x="122" y="211"/>
                    </a:lnTo>
                    <a:lnTo>
                      <a:pt x="138" y="206"/>
                    </a:lnTo>
                    <a:lnTo>
                      <a:pt x="155" y="200"/>
                    </a:lnTo>
                    <a:lnTo>
                      <a:pt x="167" y="192"/>
                    </a:lnTo>
                    <a:lnTo>
                      <a:pt x="181" y="180"/>
                    </a:lnTo>
                    <a:lnTo>
                      <a:pt x="192" y="169"/>
                    </a:lnTo>
                    <a:lnTo>
                      <a:pt x="201" y="155"/>
                    </a:lnTo>
                    <a:lnTo>
                      <a:pt x="206" y="141"/>
                    </a:lnTo>
                    <a:lnTo>
                      <a:pt x="209" y="124"/>
                    </a:lnTo>
                    <a:lnTo>
                      <a:pt x="212" y="107"/>
                    </a:lnTo>
                  </a:path>
                </a:pathLst>
              </a:custGeom>
              <a:noFill/>
              <a:ln w="9525">
                <a:solidFill>
                  <a:srgbClr val="000000"/>
                </a:solidFill>
                <a:prstDash val="solid"/>
                <a:round/>
                <a:headEnd/>
                <a:tailEnd/>
              </a:ln>
            </p:spPr>
            <p:txBody>
              <a:bodyPr/>
              <a:lstStyle/>
              <a:p>
                <a:endParaRPr lang="en-CA"/>
              </a:p>
            </p:txBody>
          </p:sp>
          <p:sp>
            <p:nvSpPr>
              <p:cNvPr id="34879" name="Rectangle 87"/>
              <p:cNvSpPr>
                <a:spLocks noChangeArrowheads="1"/>
              </p:cNvSpPr>
              <p:nvPr/>
            </p:nvSpPr>
            <p:spPr bwMode="auto">
              <a:xfrm>
                <a:off x="4800" y="1440"/>
                <a:ext cx="53" cy="115"/>
              </a:xfrm>
              <a:prstGeom prst="rect">
                <a:avLst/>
              </a:prstGeom>
              <a:noFill/>
              <a:ln w="9525">
                <a:noFill/>
                <a:miter lim="800000"/>
                <a:headEnd/>
                <a:tailEnd/>
              </a:ln>
            </p:spPr>
            <p:txBody>
              <a:bodyPr wrap="none" lIns="0" tIns="0" rIns="0" bIns="0">
                <a:spAutoFit/>
              </a:bodyPr>
              <a:lstStyle/>
              <a:p>
                <a:pPr>
                  <a:spcBef>
                    <a:spcPct val="0"/>
                  </a:spcBef>
                </a:pPr>
                <a:r>
                  <a:rPr lang="en-US" sz="1200" b="0" dirty="0">
                    <a:solidFill>
                      <a:srgbClr val="000000"/>
                    </a:solidFill>
                  </a:rPr>
                  <a:t>3</a:t>
                </a:r>
                <a:endParaRPr lang="en-US" sz="1400" dirty="0">
                  <a:solidFill>
                    <a:schemeClr val="tx1"/>
                  </a:solidFill>
                </a:endParaRPr>
              </a:p>
            </p:txBody>
          </p:sp>
        </p:grpSp>
        <p:grpSp>
          <p:nvGrpSpPr>
            <p:cNvPr id="15" name="Group 88"/>
            <p:cNvGrpSpPr>
              <a:grpSpLocks/>
            </p:cNvGrpSpPr>
            <p:nvPr/>
          </p:nvGrpSpPr>
          <p:grpSpPr bwMode="auto">
            <a:xfrm>
              <a:off x="4224" y="1584"/>
              <a:ext cx="295" cy="173"/>
              <a:chOff x="4390" y="1234"/>
              <a:chExt cx="295" cy="173"/>
            </a:xfrm>
          </p:grpSpPr>
          <p:sp>
            <p:nvSpPr>
              <p:cNvPr id="34875" name="Rectangle 89"/>
              <p:cNvSpPr>
                <a:spLocks noChangeArrowheads="1"/>
              </p:cNvSpPr>
              <p:nvPr/>
            </p:nvSpPr>
            <p:spPr bwMode="auto">
              <a:xfrm>
                <a:off x="4390" y="1234"/>
                <a:ext cx="80" cy="173"/>
              </a:xfrm>
              <a:prstGeom prst="rect">
                <a:avLst/>
              </a:prstGeom>
              <a:noFill/>
              <a:ln w="9525">
                <a:noFill/>
                <a:miter lim="800000"/>
                <a:headEnd/>
                <a:tailEnd/>
              </a:ln>
            </p:spPr>
            <p:txBody>
              <a:bodyPr wrap="none" lIns="0" tIns="0" rIns="0" bIns="0">
                <a:spAutoFit/>
              </a:bodyPr>
              <a:lstStyle/>
              <a:p>
                <a:pPr>
                  <a:spcBef>
                    <a:spcPct val="0"/>
                  </a:spcBef>
                </a:pPr>
                <a:r>
                  <a:rPr lang="en-US" sz="1800" b="0">
                    <a:solidFill>
                      <a:srgbClr val="114FFB"/>
                    </a:solidFill>
                  </a:rPr>
                  <a:t>u</a:t>
                </a:r>
                <a:endParaRPr lang="en-US" sz="2000">
                  <a:solidFill>
                    <a:srgbClr val="114FFB"/>
                  </a:solidFill>
                </a:endParaRPr>
              </a:p>
            </p:txBody>
          </p:sp>
          <p:sp>
            <p:nvSpPr>
              <p:cNvPr id="34876" name="Rectangle 90"/>
              <p:cNvSpPr>
                <a:spLocks noChangeArrowheads="1"/>
              </p:cNvSpPr>
              <p:nvPr/>
            </p:nvSpPr>
            <p:spPr bwMode="auto">
              <a:xfrm>
                <a:off x="4441" y="1234"/>
                <a:ext cx="244" cy="173"/>
              </a:xfrm>
              <a:prstGeom prst="rect">
                <a:avLst/>
              </a:prstGeom>
              <a:noFill/>
              <a:ln w="9525">
                <a:noFill/>
                <a:miter lim="800000"/>
                <a:headEnd/>
                <a:tailEnd/>
              </a:ln>
            </p:spPr>
            <p:txBody>
              <a:bodyPr wrap="none" lIns="0" tIns="0" rIns="0" bIns="0">
                <a:spAutoFit/>
              </a:bodyPr>
              <a:lstStyle/>
              <a:p>
                <a:pPr>
                  <a:spcBef>
                    <a:spcPct val="0"/>
                  </a:spcBef>
                </a:pPr>
                <a:r>
                  <a:rPr lang="en-US" sz="1800" b="0">
                    <a:solidFill>
                      <a:srgbClr val="114FFB"/>
                    </a:solidFill>
                  </a:rPr>
                  <a:t> = 7</a:t>
                </a:r>
                <a:endParaRPr lang="en-US" sz="2000">
                  <a:solidFill>
                    <a:srgbClr val="114FFB"/>
                  </a:solidFill>
                </a:endParaRPr>
              </a:p>
            </p:txBody>
          </p:sp>
        </p:grpSp>
      </p:grpSp>
      <p:grpSp>
        <p:nvGrpSpPr>
          <p:cNvPr id="16" name="Group 91"/>
          <p:cNvGrpSpPr>
            <a:grpSpLocks/>
          </p:cNvGrpSpPr>
          <p:nvPr/>
        </p:nvGrpSpPr>
        <p:grpSpPr bwMode="auto">
          <a:xfrm>
            <a:off x="1676400" y="1905000"/>
            <a:ext cx="5029200" cy="1282700"/>
            <a:chOff x="1056" y="1200"/>
            <a:chExt cx="3168" cy="808"/>
          </a:xfrm>
        </p:grpSpPr>
        <p:sp>
          <p:nvSpPr>
            <p:cNvPr id="34868" name="Freeform 92"/>
            <p:cNvSpPr>
              <a:spLocks/>
            </p:cNvSpPr>
            <p:nvPr/>
          </p:nvSpPr>
          <p:spPr bwMode="auto">
            <a:xfrm>
              <a:off x="1280" y="1200"/>
              <a:ext cx="2944" cy="808"/>
            </a:xfrm>
            <a:custGeom>
              <a:avLst/>
              <a:gdLst>
                <a:gd name="T0" fmla="*/ 2848 w 2944"/>
                <a:gd name="T1" fmla="*/ 0 h 808"/>
                <a:gd name="T2" fmla="*/ 2800 w 2944"/>
                <a:gd name="T3" fmla="*/ 672 h 808"/>
                <a:gd name="T4" fmla="*/ 1984 w 2944"/>
                <a:gd name="T5" fmla="*/ 768 h 808"/>
                <a:gd name="T6" fmla="*/ 304 w 2944"/>
                <a:gd name="T7" fmla="*/ 768 h 808"/>
                <a:gd name="T8" fmla="*/ 160 w 2944"/>
                <a:gd name="T9" fmla="*/ 528 h 808"/>
                <a:gd name="T10" fmla="*/ 0 60000 65536"/>
                <a:gd name="T11" fmla="*/ 0 60000 65536"/>
                <a:gd name="T12" fmla="*/ 0 60000 65536"/>
                <a:gd name="T13" fmla="*/ 0 60000 65536"/>
                <a:gd name="T14" fmla="*/ 0 60000 65536"/>
                <a:gd name="T15" fmla="*/ 0 w 2944"/>
                <a:gd name="T16" fmla="*/ 0 h 808"/>
                <a:gd name="T17" fmla="*/ 2944 w 2944"/>
                <a:gd name="T18" fmla="*/ 808 h 808"/>
              </a:gdLst>
              <a:ahLst/>
              <a:cxnLst>
                <a:cxn ang="T10">
                  <a:pos x="T0" y="T1"/>
                </a:cxn>
                <a:cxn ang="T11">
                  <a:pos x="T2" y="T3"/>
                </a:cxn>
                <a:cxn ang="T12">
                  <a:pos x="T4" y="T5"/>
                </a:cxn>
                <a:cxn ang="T13">
                  <a:pos x="T6" y="T7"/>
                </a:cxn>
                <a:cxn ang="T14">
                  <a:pos x="T8" y="T9"/>
                </a:cxn>
              </a:cxnLst>
              <a:rect l="T15" t="T16" r="T17" b="T18"/>
              <a:pathLst>
                <a:path w="2944" h="808">
                  <a:moveTo>
                    <a:pt x="2848" y="0"/>
                  </a:moveTo>
                  <a:cubicBezTo>
                    <a:pt x="2896" y="272"/>
                    <a:pt x="2944" y="544"/>
                    <a:pt x="2800" y="672"/>
                  </a:cubicBezTo>
                  <a:cubicBezTo>
                    <a:pt x="2656" y="800"/>
                    <a:pt x="2400" y="752"/>
                    <a:pt x="1984" y="768"/>
                  </a:cubicBezTo>
                  <a:cubicBezTo>
                    <a:pt x="1568" y="784"/>
                    <a:pt x="608" y="808"/>
                    <a:pt x="304" y="768"/>
                  </a:cubicBezTo>
                  <a:cubicBezTo>
                    <a:pt x="0" y="728"/>
                    <a:pt x="80" y="628"/>
                    <a:pt x="160" y="528"/>
                  </a:cubicBezTo>
                </a:path>
              </a:pathLst>
            </a:custGeom>
            <a:noFill/>
            <a:ln w="28575" cap="flat" cmpd="sng">
              <a:solidFill>
                <a:schemeClr val="hlink"/>
              </a:solidFill>
              <a:prstDash val="solid"/>
              <a:round/>
              <a:headEnd type="none" w="med" len="med"/>
              <a:tailEnd type="triangle" w="med" len="med"/>
            </a:ln>
          </p:spPr>
          <p:txBody>
            <a:bodyPr wrap="none" bIns="0" anchor="ctr"/>
            <a:lstStyle/>
            <a:p>
              <a:endParaRPr lang="en-CA"/>
            </a:p>
          </p:txBody>
        </p:sp>
        <p:sp>
          <p:nvSpPr>
            <p:cNvPr id="34869" name="Line 93"/>
            <p:cNvSpPr>
              <a:spLocks noChangeShapeType="1"/>
            </p:cNvSpPr>
            <p:nvPr/>
          </p:nvSpPr>
          <p:spPr bwMode="auto">
            <a:xfrm flipV="1">
              <a:off x="1056" y="1632"/>
              <a:ext cx="384" cy="96"/>
            </a:xfrm>
            <a:prstGeom prst="line">
              <a:avLst/>
            </a:prstGeom>
            <a:noFill/>
            <a:ln w="9525">
              <a:solidFill>
                <a:schemeClr val="tx1"/>
              </a:solidFill>
              <a:round/>
              <a:headEnd/>
              <a:tailEnd/>
            </a:ln>
          </p:spPr>
          <p:txBody>
            <a:bodyPr wrap="none" bIns="0" anchor="ctr"/>
            <a:lstStyle/>
            <a:p>
              <a:endParaRPr lang="en-CA"/>
            </a:p>
          </p:txBody>
        </p:sp>
        <p:sp>
          <p:nvSpPr>
            <p:cNvPr id="34870" name="Line 94"/>
            <p:cNvSpPr>
              <a:spLocks noChangeShapeType="1"/>
            </p:cNvSpPr>
            <p:nvPr/>
          </p:nvSpPr>
          <p:spPr bwMode="auto">
            <a:xfrm flipV="1">
              <a:off x="3792" y="1632"/>
              <a:ext cx="384" cy="96"/>
            </a:xfrm>
            <a:prstGeom prst="line">
              <a:avLst/>
            </a:prstGeom>
            <a:noFill/>
            <a:ln w="9525">
              <a:solidFill>
                <a:schemeClr val="tx1"/>
              </a:solidFill>
              <a:round/>
              <a:headEnd/>
              <a:tailEnd/>
            </a:ln>
          </p:spPr>
          <p:txBody>
            <a:bodyPr wrap="none" bIns="0" anchor="ctr"/>
            <a:lstStyle/>
            <a:p>
              <a:endParaRPr lang="en-CA"/>
            </a:p>
          </p:txBody>
        </p:sp>
      </p:grpSp>
      <p:grpSp>
        <p:nvGrpSpPr>
          <p:cNvPr id="17" name="Group 95"/>
          <p:cNvGrpSpPr>
            <a:grpSpLocks/>
          </p:cNvGrpSpPr>
          <p:nvPr/>
        </p:nvGrpSpPr>
        <p:grpSpPr bwMode="auto">
          <a:xfrm>
            <a:off x="2743200" y="3810000"/>
            <a:ext cx="1125538" cy="411163"/>
            <a:chOff x="1728" y="2400"/>
            <a:chExt cx="709" cy="259"/>
          </a:xfrm>
        </p:grpSpPr>
        <p:sp>
          <p:nvSpPr>
            <p:cNvPr id="34866" name="Text Box 96"/>
            <p:cNvSpPr txBox="1">
              <a:spLocks noChangeArrowheads="1"/>
            </p:cNvSpPr>
            <p:nvPr/>
          </p:nvSpPr>
          <p:spPr bwMode="auto">
            <a:xfrm>
              <a:off x="2064" y="2496"/>
              <a:ext cx="373" cy="163"/>
            </a:xfrm>
            <a:prstGeom prst="rect">
              <a:avLst/>
            </a:prstGeom>
            <a:noFill/>
            <a:ln w="9525">
              <a:noFill/>
              <a:miter lim="800000"/>
              <a:headEnd/>
              <a:tailEnd/>
            </a:ln>
          </p:spPr>
          <p:txBody>
            <a:bodyPr wrap="none" bIns="0">
              <a:spAutoFit/>
            </a:bodyPr>
            <a:lstStyle/>
            <a:p>
              <a:pPr>
                <a:spcBef>
                  <a:spcPct val="0"/>
                </a:spcBef>
              </a:pPr>
              <a:r>
                <a:rPr lang="en-US" sz="1400">
                  <a:solidFill>
                    <a:srgbClr val="114FFB"/>
                  </a:solidFill>
                </a:rPr>
                <a:t>u = 7</a:t>
              </a:r>
            </a:p>
          </p:txBody>
        </p:sp>
        <p:sp>
          <p:nvSpPr>
            <p:cNvPr id="34867" name="Line 97"/>
            <p:cNvSpPr>
              <a:spLocks noChangeShapeType="1"/>
            </p:cNvSpPr>
            <p:nvPr/>
          </p:nvSpPr>
          <p:spPr bwMode="auto">
            <a:xfrm flipV="1">
              <a:off x="1728" y="2400"/>
              <a:ext cx="288" cy="240"/>
            </a:xfrm>
            <a:prstGeom prst="line">
              <a:avLst/>
            </a:prstGeom>
            <a:noFill/>
            <a:ln w="9525">
              <a:solidFill>
                <a:schemeClr val="tx1"/>
              </a:solidFill>
              <a:round/>
              <a:headEnd/>
              <a:tailEnd/>
            </a:ln>
          </p:spPr>
          <p:txBody>
            <a:bodyPr bIns="0"/>
            <a:lstStyle/>
            <a:p>
              <a:endParaRPr lang="en-CA"/>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898" name="Rectangle 2"/>
          <p:cNvSpPr>
            <a:spLocks noGrp="1" noChangeArrowheads="1"/>
          </p:cNvSpPr>
          <p:nvPr>
            <p:ph type="title"/>
          </p:nvPr>
        </p:nvSpPr>
        <p:spPr>
          <a:xfrm>
            <a:off x="228600" y="152400"/>
            <a:ext cx="3581109" cy="426142"/>
          </a:xfrm>
          <a:noFill/>
          <a:ln/>
        </p:spPr>
        <p:txBody>
          <a:bodyPr wrap="none"/>
          <a:lstStyle/>
          <a:p>
            <a:r>
              <a:rPr lang="en-US" dirty="0" smtClean="0"/>
              <a:t>Where </a:t>
            </a:r>
            <a:r>
              <a:rPr lang="en-US" dirty="0"/>
              <a:t>are We Now?</a:t>
            </a:r>
          </a:p>
        </p:txBody>
      </p:sp>
      <p:sp>
        <p:nvSpPr>
          <p:cNvPr id="1872914" name="Rectangle 18"/>
          <p:cNvSpPr>
            <a:spLocks noChangeArrowheads="1"/>
          </p:cNvSpPr>
          <p:nvPr/>
        </p:nvSpPr>
        <p:spPr bwMode="auto">
          <a:xfrm>
            <a:off x="131763" y="2943225"/>
            <a:ext cx="180975" cy="363538"/>
          </a:xfrm>
          <a:prstGeom prst="rect">
            <a:avLst/>
          </a:prstGeom>
          <a:noFill/>
          <a:ln w="12700">
            <a:noFill/>
            <a:miter lim="800000"/>
            <a:headEnd/>
            <a:tailEnd/>
          </a:ln>
          <a:effectLst/>
        </p:spPr>
        <p:txBody>
          <a:bodyPr wrap="none" lIns="90488" tIns="44450" rIns="90488" bIns="44450">
            <a:spAutoFit/>
          </a:bodyPr>
          <a:lstStyle/>
          <a:p>
            <a:endParaRPr lang="en-US">
              <a:solidFill>
                <a:schemeClr val="tx1"/>
              </a:solidFill>
            </a:endParaRPr>
          </a:p>
        </p:txBody>
      </p:sp>
      <p:sp>
        <p:nvSpPr>
          <p:cNvPr id="1872937" name="Rectangle 41"/>
          <p:cNvSpPr>
            <a:spLocks noGrp="1" noChangeArrowheads="1"/>
          </p:cNvSpPr>
          <p:nvPr>
            <p:ph type="body" idx="1"/>
          </p:nvPr>
        </p:nvSpPr>
        <p:spPr>
          <a:xfrm>
            <a:off x="609600" y="762000"/>
            <a:ext cx="8191500" cy="5991384"/>
          </a:xfrm>
          <a:noFill/>
          <a:ln/>
        </p:spPr>
        <p:txBody>
          <a:bodyPr/>
          <a:lstStyle/>
          <a:p>
            <a:pPr>
              <a:lnSpc>
                <a:spcPct val="100000"/>
              </a:lnSpc>
              <a:spcBef>
                <a:spcPts val="600"/>
              </a:spcBef>
            </a:pPr>
            <a:r>
              <a:rPr lang="en-US" dirty="0">
                <a:solidFill>
                  <a:schemeClr val="accent2"/>
                </a:solidFill>
              </a:rPr>
              <a:t>Multiprocessor</a:t>
            </a:r>
            <a:r>
              <a:rPr lang="en-US" dirty="0"/>
              <a:t> – </a:t>
            </a:r>
            <a:r>
              <a:rPr lang="en-US" dirty="0" smtClean="0"/>
              <a:t>a computer system with at least two processors</a:t>
            </a:r>
            <a:endParaRPr lang="en-US" dirty="0"/>
          </a:p>
          <a:p>
            <a:pPr>
              <a:lnSpc>
                <a:spcPct val="100000"/>
              </a:lnSpc>
              <a:spcBef>
                <a:spcPts val="600"/>
              </a:spcBef>
            </a:pPr>
            <a:endParaRPr lang="en-US" dirty="0" smtClean="0">
              <a:solidFill>
                <a:schemeClr val="accent2"/>
              </a:solidFill>
            </a:endParaRPr>
          </a:p>
          <a:p>
            <a:pPr>
              <a:lnSpc>
                <a:spcPct val="100000"/>
              </a:lnSpc>
              <a:spcBef>
                <a:spcPts val="600"/>
              </a:spcBef>
            </a:pPr>
            <a:endParaRPr lang="en-US" dirty="0" smtClean="0">
              <a:solidFill>
                <a:schemeClr val="accent2"/>
              </a:solidFill>
            </a:endParaRPr>
          </a:p>
          <a:p>
            <a:pPr>
              <a:lnSpc>
                <a:spcPct val="100000"/>
              </a:lnSpc>
              <a:spcBef>
                <a:spcPts val="600"/>
              </a:spcBef>
            </a:pPr>
            <a:endParaRPr lang="en-US" dirty="0" smtClean="0">
              <a:solidFill>
                <a:schemeClr val="accent2"/>
              </a:solidFill>
            </a:endParaRPr>
          </a:p>
          <a:p>
            <a:pPr>
              <a:lnSpc>
                <a:spcPct val="100000"/>
              </a:lnSpc>
              <a:spcBef>
                <a:spcPts val="600"/>
              </a:spcBef>
            </a:pPr>
            <a:endParaRPr lang="en-US" dirty="0" smtClean="0">
              <a:solidFill>
                <a:schemeClr val="accent2"/>
              </a:solidFill>
            </a:endParaRPr>
          </a:p>
          <a:p>
            <a:pPr>
              <a:lnSpc>
                <a:spcPct val="100000"/>
              </a:lnSpc>
              <a:spcBef>
                <a:spcPts val="600"/>
              </a:spcBef>
            </a:pPr>
            <a:endParaRPr lang="en-US" dirty="0" smtClean="0">
              <a:solidFill>
                <a:schemeClr val="accent2"/>
              </a:solidFill>
            </a:endParaRPr>
          </a:p>
          <a:p>
            <a:pPr>
              <a:lnSpc>
                <a:spcPct val="100000"/>
              </a:lnSpc>
              <a:spcBef>
                <a:spcPts val="600"/>
              </a:spcBef>
            </a:pPr>
            <a:endParaRPr lang="en-US" dirty="0" smtClean="0">
              <a:solidFill>
                <a:schemeClr val="accent2"/>
              </a:solidFill>
            </a:endParaRPr>
          </a:p>
          <a:p>
            <a:pPr>
              <a:lnSpc>
                <a:spcPct val="100000"/>
              </a:lnSpc>
              <a:spcBef>
                <a:spcPts val="600"/>
              </a:spcBef>
            </a:pPr>
            <a:endParaRPr lang="en-US" dirty="0" smtClean="0">
              <a:solidFill>
                <a:schemeClr val="accent2"/>
              </a:solidFill>
            </a:endParaRPr>
          </a:p>
          <a:p>
            <a:pPr lvl="1">
              <a:lnSpc>
                <a:spcPct val="100000"/>
              </a:lnSpc>
              <a:spcBef>
                <a:spcPts val="600"/>
              </a:spcBef>
            </a:pPr>
            <a:r>
              <a:rPr lang="en-US" dirty="0" smtClean="0"/>
              <a:t>Can deliver high throughput for independent jobs via </a:t>
            </a:r>
            <a:r>
              <a:rPr lang="en-US" dirty="0" smtClean="0">
                <a:solidFill>
                  <a:schemeClr val="accent2"/>
                </a:solidFill>
              </a:rPr>
              <a:t>job-level parallelism </a:t>
            </a:r>
            <a:r>
              <a:rPr lang="en-US" dirty="0" smtClean="0"/>
              <a:t>or </a:t>
            </a:r>
            <a:r>
              <a:rPr lang="en-US" dirty="0" smtClean="0">
                <a:solidFill>
                  <a:schemeClr val="accent2"/>
                </a:solidFill>
              </a:rPr>
              <a:t>process-level parallelism</a:t>
            </a:r>
          </a:p>
          <a:p>
            <a:pPr lvl="1">
              <a:lnSpc>
                <a:spcPct val="100000"/>
              </a:lnSpc>
              <a:spcBef>
                <a:spcPts val="600"/>
              </a:spcBef>
            </a:pPr>
            <a:endParaRPr lang="en-US" sz="1000" dirty="0" smtClean="0"/>
          </a:p>
          <a:p>
            <a:pPr lvl="1">
              <a:lnSpc>
                <a:spcPct val="100000"/>
              </a:lnSpc>
              <a:spcBef>
                <a:spcPts val="600"/>
              </a:spcBef>
            </a:pPr>
            <a:r>
              <a:rPr lang="en-US" dirty="0" smtClean="0"/>
              <a:t>And improve the run time of a single program that has been specially crafted to run on a multiprocessor - a </a:t>
            </a:r>
            <a:r>
              <a:rPr lang="en-US" dirty="0" smtClean="0">
                <a:solidFill>
                  <a:schemeClr val="accent2"/>
                </a:solidFill>
              </a:rPr>
              <a:t>parallel processing program</a:t>
            </a:r>
          </a:p>
        </p:txBody>
      </p:sp>
      <p:grpSp>
        <p:nvGrpSpPr>
          <p:cNvPr id="2" name="Group 63"/>
          <p:cNvGrpSpPr/>
          <p:nvPr/>
        </p:nvGrpSpPr>
        <p:grpSpPr>
          <a:xfrm>
            <a:off x="2743200" y="1752600"/>
            <a:ext cx="5334000" cy="2514600"/>
            <a:chOff x="1524000" y="1066800"/>
            <a:chExt cx="5638800" cy="3048000"/>
          </a:xfrm>
        </p:grpSpPr>
        <p:sp>
          <p:nvSpPr>
            <p:cNvPr id="39" name="Rectangle 5"/>
            <p:cNvSpPr>
              <a:spLocks noChangeArrowheads="1"/>
            </p:cNvSpPr>
            <p:nvPr/>
          </p:nvSpPr>
          <p:spPr bwMode="auto">
            <a:xfrm>
              <a:off x="1524000" y="1066800"/>
              <a:ext cx="1295400" cy="609600"/>
            </a:xfrm>
            <a:prstGeom prst="rect">
              <a:avLst/>
            </a:prstGeom>
            <a:noFill/>
            <a:ln w="12700">
              <a:solidFill>
                <a:schemeClr val="tx1"/>
              </a:solidFill>
              <a:miter lim="800000"/>
              <a:headEnd/>
              <a:tailEnd/>
            </a:ln>
            <a:effectLst/>
          </p:spPr>
          <p:txBody>
            <a:bodyPr wrap="none" anchor="ctr"/>
            <a:lstStyle/>
            <a:p>
              <a:endParaRPr lang="en-US"/>
            </a:p>
          </p:txBody>
        </p:sp>
        <p:sp>
          <p:nvSpPr>
            <p:cNvPr id="40" name="Text Box 6"/>
            <p:cNvSpPr txBox="1">
              <a:spLocks noChangeArrowheads="1"/>
            </p:cNvSpPr>
            <p:nvPr/>
          </p:nvSpPr>
          <p:spPr bwMode="auto">
            <a:xfrm>
              <a:off x="1584325" y="1203325"/>
              <a:ext cx="1176338" cy="336550"/>
            </a:xfrm>
            <a:prstGeom prst="rect">
              <a:avLst/>
            </a:prstGeom>
            <a:noFill/>
            <a:ln w="12700">
              <a:noFill/>
              <a:miter lim="800000"/>
              <a:headEnd/>
              <a:tailEnd/>
            </a:ln>
            <a:effectLst/>
          </p:spPr>
          <p:txBody>
            <a:bodyPr wrap="none">
              <a:spAutoFit/>
            </a:bodyPr>
            <a:lstStyle/>
            <a:p>
              <a:r>
                <a:rPr lang="en-US" sz="1600" b="1">
                  <a:solidFill>
                    <a:schemeClr val="tx1"/>
                  </a:solidFill>
                </a:rPr>
                <a:t>Processor</a:t>
              </a:r>
            </a:p>
          </p:txBody>
        </p:sp>
        <p:sp>
          <p:nvSpPr>
            <p:cNvPr id="41" name="Rectangle 7"/>
            <p:cNvSpPr>
              <a:spLocks noChangeArrowheads="1"/>
            </p:cNvSpPr>
            <p:nvPr/>
          </p:nvSpPr>
          <p:spPr bwMode="auto">
            <a:xfrm>
              <a:off x="3200400" y="1066800"/>
              <a:ext cx="1295400" cy="609600"/>
            </a:xfrm>
            <a:prstGeom prst="rect">
              <a:avLst/>
            </a:prstGeom>
            <a:noFill/>
            <a:ln w="12700">
              <a:solidFill>
                <a:schemeClr val="tx1"/>
              </a:solidFill>
              <a:miter lim="800000"/>
              <a:headEnd/>
              <a:tailEnd/>
            </a:ln>
            <a:effectLst/>
          </p:spPr>
          <p:txBody>
            <a:bodyPr wrap="none" anchor="ctr"/>
            <a:lstStyle/>
            <a:p>
              <a:endParaRPr lang="en-US"/>
            </a:p>
          </p:txBody>
        </p:sp>
        <p:sp>
          <p:nvSpPr>
            <p:cNvPr id="42" name="Rectangle 8"/>
            <p:cNvSpPr>
              <a:spLocks noChangeArrowheads="1"/>
            </p:cNvSpPr>
            <p:nvPr/>
          </p:nvSpPr>
          <p:spPr bwMode="auto">
            <a:xfrm>
              <a:off x="5867400" y="1066800"/>
              <a:ext cx="1295400" cy="609600"/>
            </a:xfrm>
            <a:prstGeom prst="rect">
              <a:avLst/>
            </a:prstGeom>
            <a:noFill/>
            <a:ln w="12700">
              <a:solidFill>
                <a:schemeClr val="tx1"/>
              </a:solidFill>
              <a:miter lim="800000"/>
              <a:headEnd/>
              <a:tailEnd/>
            </a:ln>
            <a:effectLst/>
          </p:spPr>
          <p:txBody>
            <a:bodyPr wrap="none" anchor="ctr"/>
            <a:lstStyle/>
            <a:p>
              <a:endParaRPr lang="en-US"/>
            </a:p>
          </p:txBody>
        </p:sp>
        <p:sp>
          <p:nvSpPr>
            <p:cNvPr id="43" name="Text Box 9"/>
            <p:cNvSpPr txBox="1">
              <a:spLocks noChangeArrowheads="1"/>
            </p:cNvSpPr>
            <p:nvPr/>
          </p:nvSpPr>
          <p:spPr bwMode="auto">
            <a:xfrm>
              <a:off x="3276600" y="1219200"/>
              <a:ext cx="1176338" cy="336550"/>
            </a:xfrm>
            <a:prstGeom prst="rect">
              <a:avLst/>
            </a:prstGeom>
            <a:noFill/>
            <a:ln w="12700">
              <a:noFill/>
              <a:miter lim="800000"/>
              <a:headEnd/>
              <a:tailEnd/>
            </a:ln>
            <a:effectLst/>
          </p:spPr>
          <p:txBody>
            <a:bodyPr wrap="none">
              <a:spAutoFit/>
            </a:bodyPr>
            <a:lstStyle/>
            <a:p>
              <a:r>
                <a:rPr lang="en-US" sz="1600" b="1">
                  <a:solidFill>
                    <a:schemeClr val="tx1"/>
                  </a:solidFill>
                </a:rPr>
                <a:t>Processor</a:t>
              </a:r>
            </a:p>
          </p:txBody>
        </p:sp>
        <p:sp>
          <p:nvSpPr>
            <p:cNvPr id="44" name="Text Box 10"/>
            <p:cNvSpPr txBox="1">
              <a:spLocks noChangeArrowheads="1"/>
            </p:cNvSpPr>
            <p:nvPr/>
          </p:nvSpPr>
          <p:spPr bwMode="auto">
            <a:xfrm>
              <a:off x="5943600" y="1219200"/>
              <a:ext cx="1176338" cy="336550"/>
            </a:xfrm>
            <a:prstGeom prst="rect">
              <a:avLst/>
            </a:prstGeom>
            <a:noFill/>
            <a:ln w="12700">
              <a:noFill/>
              <a:miter lim="800000"/>
              <a:headEnd/>
              <a:tailEnd/>
            </a:ln>
            <a:effectLst/>
          </p:spPr>
          <p:txBody>
            <a:bodyPr wrap="none">
              <a:spAutoFit/>
            </a:bodyPr>
            <a:lstStyle/>
            <a:p>
              <a:r>
                <a:rPr lang="en-US" sz="1600" b="1">
                  <a:solidFill>
                    <a:schemeClr val="tx1"/>
                  </a:solidFill>
                </a:rPr>
                <a:t>Processor</a:t>
              </a:r>
            </a:p>
          </p:txBody>
        </p:sp>
        <p:sp>
          <p:nvSpPr>
            <p:cNvPr id="45" name="Rectangle 11"/>
            <p:cNvSpPr>
              <a:spLocks noChangeArrowheads="1"/>
            </p:cNvSpPr>
            <p:nvPr/>
          </p:nvSpPr>
          <p:spPr bwMode="auto">
            <a:xfrm>
              <a:off x="1524000" y="1981200"/>
              <a:ext cx="1295400" cy="533400"/>
            </a:xfrm>
            <a:prstGeom prst="rect">
              <a:avLst/>
            </a:prstGeom>
            <a:noFill/>
            <a:ln w="12700">
              <a:solidFill>
                <a:schemeClr val="tx1"/>
              </a:solidFill>
              <a:miter lim="800000"/>
              <a:headEnd/>
              <a:tailEnd/>
            </a:ln>
            <a:effectLst/>
          </p:spPr>
          <p:txBody>
            <a:bodyPr wrap="none" anchor="ctr"/>
            <a:lstStyle/>
            <a:p>
              <a:endParaRPr lang="en-US"/>
            </a:p>
          </p:txBody>
        </p:sp>
        <p:sp>
          <p:nvSpPr>
            <p:cNvPr id="46" name="Rectangle 12"/>
            <p:cNvSpPr>
              <a:spLocks noChangeArrowheads="1"/>
            </p:cNvSpPr>
            <p:nvPr/>
          </p:nvSpPr>
          <p:spPr bwMode="auto">
            <a:xfrm>
              <a:off x="3200400" y="1981200"/>
              <a:ext cx="1295400" cy="533400"/>
            </a:xfrm>
            <a:prstGeom prst="rect">
              <a:avLst/>
            </a:prstGeom>
            <a:noFill/>
            <a:ln w="12700">
              <a:solidFill>
                <a:schemeClr val="tx1"/>
              </a:solidFill>
              <a:miter lim="800000"/>
              <a:headEnd/>
              <a:tailEnd/>
            </a:ln>
            <a:effectLst/>
          </p:spPr>
          <p:txBody>
            <a:bodyPr wrap="none" anchor="ctr"/>
            <a:lstStyle/>
            <a:p>
              <a:endParaRPr lang="en-US"/>
            </a:p>
          </p:txBody>
        </p:sp>
        <p:sp>
          <p:nvSpPr>
            <p:cNvPr id="47" name="Rectangle 13"/>
            <p:cNvSpPr>
              <a:spLocks noChangeArrowheads="1"/>
            </p:cNvSpPr>
            <p:nvPr/>
          </p:nvSpPr>
          <p:spPr bwMode="auto">
            <a:xfrm>
              <a:off x="5867400" y="1981200"/>
              <a:ext cx="1295400" cy="533400"/>
            </a:xfrm>
            <a:prstGeom prst="rect">
              <a:avLst/>
            </a:prstGeom>
            <a:noFill/>
            <a:ln w="12700">
              <a:solidFill>
                <a:schemeClr val="tx1"/>
              </a:solidFill>
              <a:miter lim="800000"/>
              <a:headEnd/>
              <a:tailEnd/>
            </a:ln>
            <a:effectLst/>
          </p:spPr>
          <p:txBody>
            <a:bodyPr wrap="none" anchor="ctr"/>
            <a:lstStyle/>
            <a:p>
              <a:endParaRPr lang="en-US"/>
            </a:p>
          </p:txBody>
        </p:sp>
        <p:sp>
          <p:nvSpPr>
            <p:cNvPr id="48" name="Text Box 14"/>
            <p:cNvSpPr txBox="1">
              <a:spLocks noChangeArrowheads="1"/>
            </p:cNvSpPr>
            <p:nvPr/>
          </p:nvSpPr>
          <p:spPr bwMode="auto">
            <a:xfrm>
              <a:off x="1752600" y="2057400"/>
              <a:ext cx="792163" cy="336550"/>
            </a:xfrm>
            <a:prstGeom prst="rect">
              <a:avLst/>
            </a:prstGeom>
            <a:noFill/>
            <a:ln w="12700">
              <a:noFill/>
              <a:miter lim="800000"/>
              <a:headEnd/>
              <a:tailEnd/>
            </a:ln>
            <a:effectLst/>
          </p:spPr>
          <p:txBody>
            <a:bodyPr wrap="none">
              <a:spAutoFit/>
            </a:bodyPr>
            <a:lstStyle/>
            <a:p>
              <a:r>
                <a:rPr lang="en-US" sz="1600" b="1">
                  <a:solidFill>
                    <a:schemeClr val="tx1"/>
                  </a:solidFill>
                </a:rPr>
                <a:t>Cache</a:t>
              </a:r>
            </a:p>
          </p:txBody>
        </p:sp>
        <p:sp>
          <p:nvSpPr>
            <p:cNvPr id="49" name="Text Box 15"/>
            <p:cNvSpPr txBox="1">
              <a:spLocks noChangeArrowheads="1"/>
            </p:cNvSpPr>
            <p:nvPr/>
          </p:nvSpPr>
          <p:spPr bwMode="auto">
            <a:xfrm>
              <a:off x="3429000" y="2057400"/>
              <a:ext cx="792163" cy="336550"/>
            </a:xfrm>
            <a:prstGeom prst="rect">
              <a:avLst/>
            </a:prstGeom>
            <a:noFill/>
            <a:ln w="12700">
              <a:noFill/>
              <a:miter lim="800000"/>
              <a:headEnd/>
              <a:tailEnd/>
            </a:ln>
            <a:effectLst/>
          </p:spPr>
          <p:txBody>
            <a:bodyPr wrap="none">
              <a:spAutoFit/>
            </a:bodyPr>
            <a:lstStyle/>
            <a:p>
              <a:r>
                <a:rPr lang="en-US" sz="1600" b="1">
                  <a:solidFill>
                    <a:schemeClr val="tx1"/>
                  </a:solidFill>
                </a:rPr>
                <a:t>Cache</a:t>
              </a:r>
            </a:p>
          </p:txBody>
        </p:sp>
        <p:sp>
          <p:nvSpPr>
            <p:cNvPr id="50" name="Text Box 16"/>
            <p:cNvSpPr txBox="1">
              <a:spLocks noChangeArrowheads="1"/>
            </p:cNvSpPr>
            <p:nvPr/>
          </p:nvSpPr>
          <p:spPr bwMode="auto">
            <a:xfrm>
              <a:off x="6172200" y="2057400"/>
              <a:ext cx="792163" cy="336550"/>
            </a:xfrm>
            <a:prstGeom prst="rect">
              <a:avLst/>
            </a:prstGeom>
            <a:noFill/>
            <a:ln w="12700">
              <a:noFill/>
              <a:miter lim="800000"/>
              <a:headEnd/>
              <a:tailEnd/>
            </a:ln>
            <a:effectLst/>
          </p:spPr>
          <p:txBody>
            <a:bodyPr wrap="none">
              <a:spAutoFit/>
            </a:bodyPr>
            <a:lstStyle/>
            <a:p>
              <a:r>
                <a:rPr lang="en-US" sz="1600" b="1">
                  <a:solidFill>
                    <a:schemeClr val="tx1"/>
                  </a:solidFill>
                </a:rPr>
                <a:t>Cache</a:t>
              </a:r>
            </a:p>
          </p:txBody>
        </p:sp>
        <p:sp>
          <p:nvSpPr>
            <p:cNvPr id="51" name="Rectangle 17"/>
            <p:cNvSpPr>
              <a:spLocks noChangeArrowheads="1"/>
            </p:cNvSpPr>
            <p:nvPr/>
          </p:nvSpPr>
          <p:spPr bwMode="auto">
            <a:xfrm>
              <a:off x="1524000" y="2895600"/>
              <a:ext cx="5638800" cy="304800"/>
            </a:xfrm>
            <a:prstGeom prst="rect">
              <a:avLst/>
            </a:prstGeom>
            <a:noFill/>
            <a:ln w="12700">
              <a:solidFill>
                <a:schemeClr val="accent2"/>
              </a:solidFill>
              <a:miter lim="800000"/>
              <a:headEnd/>
              <a:tailEnd/>
            </a:ln>
            <a:effectLst/>
          </p:spPr>
          <p:txBody>
            <a:bodyPr wrap="none" anchor="ctr"/>
            <a:lstStyle/>
            <a:p>
              <a:pPr algn="ctr"/>
              <a:r>
                <a:rPr lang="en-US" sz="1600" b="1" dirty="0" smtClean="0">
                  <a:solidFill>
                    <a:schemeClr val="tx1"/>
                  </a:solidFill>
                </a:rPr>
                <a:t>Interconnection Network</a:t>
              </a:r>
              <a:endParaRPr lang="en-US" sz="1600" b="1" dirty="0">
                <a:solidFill>
                  <a:schemeClr val="tx1"/>
                </a:solidFill>
              </a:endParaRPr>
            </a:p>
          </p:txBody>
        </p:sp>
        <p:sp>
          <p:nvSpPr>
            <p:cNvPr id="52" name="Rectangle 18"/>
            <p:cNvSpPr>
              <a:spLocks noChangeArrowheads="1"/>
            </p:cNvSpPr>
            <p:nvPr/>
          </p:nvSpPr>
          <p:spPr bwMode="auto">
            <a:xfrm>
              <a:off x="2590800" y="3581400"/>
              <a:ext cx="1905000" cy="533400"/>
            </a:xfrm>
            <a:prstGeom prst="rect">
              <a:avLst/>
            </a:prstGeom>
            <a:noFill/>
            <a:ln w="12700">
              <a:solidFill>
                <a:schemeClr val="tx1"/>
              </a:solidFill>
              <a:miter lim="800000"/>
              <a:headEnd/>
              <a:tailEnd/>
            </a:ln>
            <a:effectLst/>
          </p:spPr>
          <p:txBody>
            <a:bodyPr wrap="none" anchor="ctr"/>
            <a:lstStyle/>
            <a:p>
              <a:endParaRPr lang="en-US"/>
            </a:p>
          </p:txBody>
        </p:sp>
        <p:sp>
          <p:nvSpPr>
            <p:cNvPr id="53" name="Text Box 19"/>
            <p:cNvSpPr txBox="1">
              <a:spLocks noChangeArrowheads="1"/>
            </p:cNvSpPr>
            <p:nvPr/>
          </p:nvSpPr>
          <p:spPr bwMode="auto">
            <a:xfrm>
              <a:off x="3048000" y="3657600"/>
              <a:ext cx="963613" cy="336550"/>
            </a:xfrm>
            <a:prstGeom prst="rect">
              <a:avLst/>
            </a:prstGeom>
            <a:noFill/>
            <a:ln w="12700">
              <a:noFill/>
              <a:miter lim="800000"/>
              <a:headEnd/>
              <a:tailEnd/>
            </a:ln>
            <a:effectLst/>
          </p:spPr>
          <p:txBody>
            <a:bodyPr wrap="none">
              <a:spAutoFit/>
            </a:bodyPr>
            <a:lstStyle/>
            <a:p>
              <a:r>
                <a:rPr lang="en-US" sz="1600" b="1">
                  <a:solidFill>
                    <a:schemeClr val="tx1"/>
                  </a:solidFill>
                </a:rPr>
                <a:t>Memory</a:t>
              </a:r>
            </a:p>
          </p:txBody>
        </p:sp>
        <p:sp>
          <p:nvSpPr>
            <p:cNvPr id="54" name="Rectangle 20"/>
            <p:cNvSpPr>
              <a:spLocks noChangeArrowheads="1"/>
            </p:cNvSpPr>
            <p:nvPr/>
          </p:nvSpPr>
          <p:spPr bwMode="auto">
            <a:xfrm>
              <a:off x="5105400" y="3581400"/>
              <a:ext cx="1371600" cy="533400"/>
            </a:xfrm>
            <a:prstGeom prst="rect">
              <a:avLst/>
            </a:prstGeom>
            <a:noFill/>
            <a:ln w="12700">
              <a:solidFill>
                <a:schemeClr val="tx1"/>
              </a:solidFill>
              <a:miter lim="800000"/>
              <a:headEnd/>
              <a:tailEnd/>
            </a:ln>
            <a:effectLst/>
          </p:spPr>
          <p:txBody>
            <a:bodyPr wrap="none" anchor="ctr"/>
            <a:lstStyle/>
            <a:p>
              <a:endParaRPr lang="en-US"/>
            </a:p>
          </p:txBody>
        </p:sp>
        <p:sp>
          <p:nvSpPr>
            <p:cNvPr id="55" name="Text Box 21"/>
            <p:cNvSpPr txBox="1">
              <a:spLocks noChangeArrowheads="1"/>
            </p:cNvSpPr>
            <p:nvPr/>
          </p:nvSpPr>
          <p:spPr bwMode="auto">
            <a:xfrm>
              <a:off x="5562600" y="3733800"/>
              <a:ext cx="457200" cy="336550"/>
            </a:xfrm>
            <a:prstGeom prst="rect">
              <a:avLst/>
            </a:prstGeom>
            <a:noFill/>
            <a:ln w="12700">
              <a:noFill/>
              <a:miter lim="800000"/>
              <a:headEnd/>
              <a:tailEnd/>
            </a:ln>
            <a:effectLst/>
          </p:spPr>
          <p:txBody>
            <a:bodyPr wrap="none">
              <a:spAutoFit/>
            </a:bodyPr>
            <a:lstStyle/>
            <a:p>
              <a:r>
                <a:rPr lang="en-US" sz="1600" b="1">
                  <a:solidFill>
                    <a:schemeClr val="tx1"/>
                  </a:solidFill>
                </a:rPr>
                <a:t>I/O</a:t>
              </a:r>
            </a:p>
          </p:txBody>
        </p:sp>
        <p:sp>
          <p:nvSpPr>
            <p:cNvPr id="56" name="Line 22"/>
            <p:cNvSpPr>
              <a:spLocks noChangeShapeType="1"/>
            </p:cNvSpPr>
            <p:nvPr/>
          </p:nvSpPr>
          <p:spPr bwMode="auto">
            <a:xfrm>
              <a:off x="21336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57" name="Line 23"/>
            <p:cNvSpPr>
              <a:spLocks noChangeShapeType="1"/>
            </p:cNvSpPr>
            <p:nvPr/>
          </p:nvSpPr>
          <p:spPr bwMode="auto">
            <a:xfrm>
              <a:off x="38100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58" name="Line 24"/>
            <p:cNvSpPr>
              <a:spLocks noChangeShapeType="1"/>
            </p:cNvSpPr>
            <p:nvPr/>
          </p:nvSpPr>
          <p:spPr bwMode="auto">
            <a:xfrm>
              <a:off x="6477000" y="1676400"/>
              <a:ext cx="0" cy="30480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59" name="Line 25"/>
            <p:cNvSpPr>
              <a:spLocks noChangeShapeType="1"/>
            </p:cNvSpPr>
            <p:nvPr/>
          </p:nvSpPr>
          <p:spPr bwMode="auto">
            <a:xfrm>
              <a:off x="64770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60" name="Line 26"/>
            <p:cNvSpPr>
              <a:spLocks noChangeShapeType="1"/>
            </p:cNvSpPr>
            <p:nvPr/>
          </p:nvSpPr>
          <p:spPr bwMode="auto">
            <a:xfrm>
              <a:off x="38100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61" name="Line 27"/>
            <p:cNvSpPr>
              <a:spLocks noChangeShapeType="1"/>
            </p:cNvSpPr>
            <p:nvPr/>
          </p:nvSpPr>
          <p:spPr bwMode="auto">
            <a:xfrm>
              <a:off x="2133600" y="25146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62" name="Line 28"/>
            <p:cNvSpPr>
              <a:spLocks noChangeShapeType="1"/>
            </p:cNvSpPr>
            <p:nvPr/>
          </p:nvSpPr>
          <p:spPr bwMode="auto">
            <a:xfrm>
              <a:off x="3505200" y="32004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63" name="Line 29"/>
            <p:cNvSpPr>
              <a:spLocks noChangeShapeType="1"/>
            </p:cNvSpPr>
            <p:nvPr/>
          </p:nvSpPr>
          <p:spPr bwMode="auto">
            <a:xfrm>
              <a:off x="5791200" y="3200400"/>
              <a:ext cx="0" cy="38100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grpSp>
      <p:sp>
        <p:nvSpPr>
          <p:cNvPr id="31" name="Slide Number Placeholder 30"/>
          <p:cNvSpPr>
            <a:spLocks noGrp="1"/>
          </p:cNvSpPr>
          <p:nvPr>
            <p:ph type="sldNum" sz="quarter" idx="12"/>
          </p:nvPr>
        </p:nvSpPr>
        <p:spPr/>
        <p:txBody>
          <a:bodyPr/>
          <a:lstStyle/>
          <a:p>
            <a:pPr>
              <a:defRPr/>
            </a:pPr>
            <a:fld id="{9B3F316D-389F-4488-B560-5E2DB5DE07B1}" type="slidenum">
              <a:rPr lang="en-CA" smtClean="0"/>
              <a:pPr>
                <a:defRPr/>
              </a:pPr>
              <a:t>3</a:t>
            </a:fld>
            <a:endParaRPr lang="en-CA"/>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Rectangle 2"/>
          <p:cNvSpPr>
            <a:spLocks noGrp="1" noChangeArrowheads="1"/>
          </p:cNvSpPr>
          <p:nvPr>
            <p:ph type="title"/>
          </p:nvPr>
        </p:nvSpPr>
        <p:spPr>
          <a:xfrm>
            <a:off x="381000" y="0"/>
            <a:ext cx="8153400" cy="422275"/>
          </a:xfrm>
        </p:spPr>
        <p:txBody>
          <a:bodyPr/>
          <a:lstStyle/>
          <a:p>
            <a:r>
              <a:rPr lang="en-US" dirty="0"/>
              <a:t>Block Size </a:t>
            </a:r>
            <a:r>
              <a:rPr lang="en-US" dirty="0" smtClean="0"/>
              <a:t>Effects on </a:t>
            </a:r>
            <a:r>
              <a:rPr lang="en-US" dirty="0" err="1" smtClean="0"/>
              <a:t>Multicores</a:t>
            </a:r>
            <a:endParaRPr lang="en-US" dirty="0"/>
          </a:p>
        </p:txBody>
      </p:sp>
      <p:sp>
        <p:nvSpPr>
          <p:cNvPr id="1921027" name="Rectangle 3"/>
          <p:cNvSpPr>
            <a:spLocks noGrp="1" noChangeArrowheads="1"/>
          </p:cNvSpPr>
          <p:nvPr>
            <p:ph type="body" idx="1"/>
          </p:nvPr>
        </p:nvSpPr>
        <p:spPr>
          <a:xfrm>
            <a:off x="533400" y="914400"/>
            <a:ext cx="8153400" cy="2530436"/>
          </a:xfrm>
        </p:spPr>
        <p:txBody>
          <a:bodyPr/>
          <a:lstStyle/>
          <a:p>
            <a:r>
              <a:rPr lang="en-US" dirty="0"/>
              <a:t>Writes to one word in a multi-word block </a:t>
            </a:r>
            <a:r>
              <a:rPr lang="en-US" dirty="0" smtClean="0"/>
              <a:t>mean that the full block is invalidated</a:t>
            </a:r>
          </a:p>
          <a:p>
            <a:pPr lvl="1"/>
            <a:endParaRPr lang="en-US" sz="1000" dirty="0"/>
          </a:p>
          <a:p>
            <a:r>
              <a:rPr lang="en-US" b="1" dirty="0" smtClean="0"/>
              <a:t>Multi-word </a:t>
            </a:r>
            <a:r>
              <a:rPr lang="en-US" b="1" dirty="0"/>
              <a:t>blocks </a:t>
            </a:r>
            <a:r>
              <a:rPr lang="en-US" dirty="0"/>
              <a:t>can also result in </a:t>
            </a:r>
            <a:r>
              <a:rPr lang="en-US" b="1" dirty="0">
                <a:solidFill>
                  <a:schemeClr val="accent1"/>
                </a:solidFill>
              </a:rPr>
              <a:t>false sharing</a:t>
            </a:r>
            <a:r>
              <a:rPr lang="en-US" dirty="0"/>
              <a:t>:  when two </a:t>
            </a:r>
            <a:r>
              <a:rPr lang="en-US" dirty="0" smtClean="0"/>
              <a:t>cores are </a:t>
            </a:r>
            <a:r>
              <a:rPr lang="en-US" dirty="0"/>
              <a:t>writing to two different </a:t>
            </a:r>
            <a:r>
              <a:rPr lang="en-US" dirty="0" smtClean="0"/>
              <a:t>variables that happen to fall </a:t>
            </a:r>
            <a:r>
              <a:rPr lang="en-US" dirty="0"/>
              <a:t>in the same cache block</a:t>
            </a:r>
          </a:p>
          <a:p>
            <a:pPr lvl="1"/>
            <a:r>
              <a:rPr lang="en-US" dirty="0">
                <a:sym typeface="Symbol" pitchFamily="18" charset="2"/>
              </a:rPr>
              <a:t>With </a:t>
            </a:r>
            <a:r>
              <a:rPr lang="en-US" b="1" dirty="0" smtClean="0">
                <a:sym typeface="Symbol" pitchFamily="18" charset="2"/>
              </a:rPr>
              <a:t>write-invalidate,</a:t>
            </a:r>
            <a:r>
              <a:rPr lang="en-US" dirty="0" smtClean="0">
                <a:sym typeface="Symbol" pitchFamily="18" charset="2"/>
              </a:rPr>
              <a:t> </a:t>
            </a:r>
            <a:r>
              <a:rPr lang="en-US" dirty="0">
                <a:sym typeface="Symbol" pitchFamily="18" charset="2"/>
              </a:rPr>
              <a:t>false sharing increases cache miss rates</a:t>
            </a:r>
            <a:r>
              <a:rPr lang="en-US" dirty="0"/>
              <a:t> </a:t>
            </a:r>
          </a:p>
        </p:txBody>
      </p:sp>
      <p:grpSp>
        <p:nvGrpSpPr>
          <p:cNvPr id="2" name="Group 16"/>
          <p:cNvGrpSpPr>
            <a:grpSpLocks/>
          </p:cNvGrpSpPr>
          <p:nvPr/>
        </p:nvGrpSpPr>
        <p:grpSpPr bwMode="auto">
          <a:xfrm>
            <a:off x="1981200" y="3733800"/>
            <a:ext cx="5416550" cy="1052512"/>
            <a:chOff x="1248" y="2649"/>
            <a:chExt cx="3412" cy="663"/>
          </a:xfrm>
        </p:grpSpPr>
        <p:sp>
          <p:nvSpPr>
            <p:cNvPr id="1921029" name="Rectangle 5"/>
            <p:cNvSpPr>
              <a:spLocks noChangeArrowheads="1"/>
            </p:cNvSpPr>
            <p:nvPr/>
          </p:nvSpPr>
          <p:spPr bwMode="auto">
            <a:xfrm>
              <a:off x="1248" y="3072"/>
              <a:ext cx="1872" cy="240"/>
            </a:xfrm>
            <a:prstGeom prst="rect">
              <a:avLst/>
            </a:prstGeom>
            <a:noFill/>
            <a:ln w="12700">
              <a:solidFill>
                <a:schemeClr val="tx1"/>
              </a:solidFill>
              <a:miter lim="800000"/>
              <a:headEnd/>
              <a:tailEnd/>
            </a:ln>
            <a:effectLst/>
          </p:spPr>
          <p:txBody>
            <a:bodyPr wrap="none" anchor="ctr"/>
            <a:lstStyle/>
            <a:p>
              <a:endParaRPr lang="en-US"/>
            </a:p>
          </p:txBody>
        </p:sp>
        <p:sp>
          <p:nvSpPr>
            <p:cNvPr id="1921030" name="Line 6"/>
            <p:cNvSpPr>
              <a:spLocks noChangeShapeType="1"/>
            </p:cNvSpPr>
            <p:nvPr/>
          </p:nvSpPr>
          <p:spPr bwMode="auto">
            <a:xfrm>
              <a:off x="2208" y="3072"/>
              <a:ext cx="0" cy="240"/>
            </a:xfrm>
            <a:prstGeom prst="line">
              <a:avLst/>
            </a:prstGeom>
            <a:noFill/>
            <a:ln w="12700">
              <a:solidFill>
                <a:schemeClr val="tx1"/>
              </a:solidFill>
              <a:round/>
              <a:headEnd/>
              <a:tailEnd/>
            </a:ln>
            <a:effectLst/>
          </p:spPr>
          <p:txBody>
            <a:bodyPr/>
            <a:lstStyle/>
            <a:p>
              <a:endParaRPr lang="en-US"/>
            </a:p>
          </p:txBody>
        </p:sp>
        <p:sp>
          <p:nvSpPr>
            <p:cNvPr id="1921031" name="Line 7"/>
            <p:cNvSpPr>
              <a:spLocks noChangeShapeType="1"/>
            </p:cNvSpPr>
            <p:nvPr/>
          </p:nvSpPr>
          <p:spPr bwMode="auto">
            <a:xfrm>
              <a:off x="1728" y="3072"/>
              <a:ext cx="0" cy="240"/>
            </a:xfrm>
            <a:prstGeom prst="line">
              <a:avLst/>
            </a:prstGeom>
            <a:noFill/>
            <a:ln w="12700">
              <a:solidFill>
                <a:schemeClr val="tx1"/>
              </a:solidFill>
              <a:round/>
              <a:headEnd/>
              <a:tailEnd/>
            </a:ln>
            <a:effectLst/>
          </p:spPr>
          <p:txBody>
            <a:bodyPr/>
            <a:lstStyle/>
            <a:p>
              <a:endParaRPr lang="en-US"/>
            </a:p>
          </p:txBody>
        </p:sp>
        <p:sp>
          <p:nvSpPr>
            <p:cNvPr id="1921032" name="Line 8"/>
            <p:cNvSpPr>
              <a:spLocks noChangeShapeType="1"/>
            </p:cNvSpPr>
            <p:nvPr/>
          </p:nvSpPr>
          <p:spPr bwMode="auto">
            <a:xfrm>
              <a:off x="2688" y="3072"/>
              <a:ext cx="0" cy="240"/>
            </a:xfrm>
            <a:prstGeom prst="line">
              <a:avLst/>
            </a:prstGeom>
            <a:noFill/>
            <a:ln w="12700">
              <a:solidFill>
                <a:schemeClr val="tx1"/>
              </a:solidFill>
              <a:round/>
              <a:headEnd/>
              <a:tailEnd/>
            </a:ln>
            <a:effectLst/>
          </p:spPr>
          <p:txBody>
            <a:bodyPr/>
            <a:lstStyle/>
            <a:p>
              <a:endParaRPr lang="en-US"/>
            </a:p>
          </p:txBody>
        </p:sp>
        <p:sp>
          <p:nvSpPr>
            <p:cNvPr id="1921033" name="Text Box 9"/>
            <p:cNvSpPr txBox="1">
              <a:spLocks noChangeArrowheads="1"/>
            </p:cNvSpPr>
            <p:nvPr/>
          </p:nvSpPr>
          <p:spPr bwMode="auto">
            <a:xfrm>
              <a:off x="1392" y="3072"/>
              <a:ext cx="221" cy="233"/>
            </a:xfrm>
            <a:prstGeom prst="rect">
              <a:avLst/>
            </a:prstGeom>
            <a:noFill/>
            <a:ln w="12700">
              <a:noFill/>
              <a:miter lim="800000"/>
              <a:headEnd/>
              <a:tailEnd/>
            </a:ln>
            <a:effectLst/>
          </p:spPr>
          <p:txBody>
            <a:bodyPr wrap="none">
              <a:spAutoFit/>
            </a:bodyPr>
            <a:lstStyle/>
            <a:p>
              <a:r>
                <a:rPr lang="en-US" b="1" dirty="0"/>
                <a:t>A</a:t>
              </a:r>
            </a:p>
          </p:txBody>
        </p:sp>
        <p:sp>
          <p:nvSpPr>
            <p:cNvPr id="1921034" name="Text Box 10"/>
            <p:cNvSpPr txBox="1">
              <a:spLocks noChangeArrowheads="1"/>
            </p:cNvSpPr>
            <p:nvPr/>
          </p:nvSpPr>
          <p:spPr bwMode="auto">
            <a:xfrm>
              <a:off x="2784" y="3072"/>
              <a:ext cx="221" cy="233"/>
            </a:xfrm>
            <a:prstGeom prst="rect">
              <a:avLst/>
            </a:prstGeom>
            <a:noFill/>
            <a:ln w="12700">
              <a:noFill/>
              <a:miter lim="800000"/>
              <a:headEnd/>
              <a:tailEnd/>
            </a:ln>
            <a:effectLst/>
          </p:spPr>
          <p:txBody>
            <a:bodyPr wrap="none">
              <a:spAutoFit/>
            </a:bodyPr>
            <a:lstStyle/>
            <a:p>
              <a:r>
                <a:rPr lang="en-US" b="1" dirty="0"/>
                <a:t>B</a:t>
              </a:r>
            </a:p>
          </p:txBody>
        </p:sp>
        <p:sp>
          <p:nvSpPr>
            <p:cNvPr id="1921035" name="Text Box 11"/>
            <p:cNvSpPr txBox="1">
              <a:spLocks noChangeArrowheads="1"/>
            </p:cNvSpPr>
            <p:nvPr/>
          </p:nvSpPr>
          <p:spPr bwMode="auto">
            <a:xfrm>
              <a:off x="1248" y="2649"/>
              <a:ext cx="512" cy="233"/>
            </a:xfrm>
            <a:prstGeom prst="rect">
              <a:avLst/>
            </a:prstGeom>
            <a:noFill/>
            <a:ln w="12700">
              <a:noFill/>
              <a:miter lim="800000"/>
              <a:headEnd/>
              <a:tailEnd/>
            </a:ln>
            <a:effectLst/>
          </p:spPr>
          <p:txBody>
            <a:bodyPr wrap="none">
              <a:spAutoFit/>
            </a:bodyPr>
            <a:lstStyle/>
            <a:p>
              <a:r>
                <a:rPr lang="en-US" dirty="0" smtClean="0">
                  <a:solidFill>
                    <a:schemeClr val="tx1"/>
                  </a:solidFill>
                </a:rPr>
                <a:t>Core1</a:t>
              </a:r>
              <a:endParaRPr lang="en-US" dirty="0">
                <a:solidFill>
                  <a:schemeClr val="tx1"/>
                </a:solidFill>
              </a:endParaRPr>
            </a:p>
          </p:txBody>
        </p:sp>
        <p:sp>
          <p:nvSpPr>
            <p:cNvPr id="1921036" name="Text Box 12"/>
            <p:cNvSpPr txBox="1">
              <a:spLocks noChangeArrowheads="1"/>
            </p:cNvSpPr>
            <p:nvPr/>
          </p:nvSpPr>
          <p:spPr bwMode="auto">
            <a:xfrm>
              <a:off x="2640" y="2649"/>
              <a:ext cx="512" cy="233"/>
            </a:xfrm>
            <a:prstGeom prst="rect">
              <a:avLst/>
            </a:prstGeom>
            <a:noFill/>
            <a:ln w="12700">
              <a:noFill/>
              <a:miter lim="800000"/>
              <a:headEnd/>
              <a:tailEnd/>
            </a:ln>
            <a:effectLst/>
          </p:spPr>
          <p:txBody>
            <a:bodyPr wrap="none">
              <a:spAutoFit/>
            </a:bodyPr>
            <a:lstStyle/>
            <a:p>
              <a:r>
                <a:rPr lang="en-US" dirty="0" smtClean="0">
                  <a:solidFill>
                    <a:schemeClr val="tx1"/>
                  </a:solidFill>
                </a:rPr>
                <a:t>Core2</a:t>
              </a:r>
              <a:endParaRPr lang="en-US" dirty="0">
                <a:solidFill>
                  <a:schemeClr val="tx1"/>
                </a:solidFill>
              </a:endParaRPr>
            </a:p>
          </p:txBody>
        </p:sp>
        <p:sp>
          <p:nvSpPr>
            <p:cNvPr id="1921037" name="Line 13"/>
            <p:cNvSpPr>
              <a:spLocks noChangeShapeType="1"/>
            </p:cNvSpPr>
            <p:nvPr/>
          </p:nvSpPr>
          <p:spPr bwMode="auto">
            <a:xfrm>
              <a:off x="1488" y="2880"/>
              <a:ext cx="0" cy="192"/>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921038" name="Line 14"/>
            <p:cNvSpPr>
              <a:spLocks noChangeShapeType="1"/>
            </p:cNvSpPr>
            <p:nvPr/>
          </p:nvSpPr>
          <p:spPr bwMode="auto">
            <a:xfrm>
              <a:off x="2880" y="2880"/>
              <a:ext cx="0" cy="192"/>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921039" name="Text Box 15"/>
            <p:cNvSpPr txBox="1">
              <a:spLocks noChangeArrowheads="1"/>
            </p:cNvSpPr>
            <p:nvPr/>
          </p:nvSpPr>
          <p:spPr bwMode="auto">
            <a:xfrm>
              <a:off x="3312" y="3072"/>
              <a:ext cx="1348" cy="231"/>
            </a:xfrm>
            <a:prstGeom prst="rect">
              <a:avLst/>
            </a:prstGeom>
            <a:noFill/>
            <a:ln w="12700">
              <a:noFill/>
              <a:miter lim="800000"/>
              <a:headEnd/>
              <a:tailEnd/>
            </a:ln>
            <a:effectLst/>
          </p:spPr>
          <p:txBody>
            <a:bodyPr wrap="none">
              <a:spAutoFit/>
            </a:bodyPr>
            <a:lstStyle/>
            <a:p>
              <a:r>
                <a:rPr lang="en-US">
                  <a:solidFill>
                    <a:schemeClr val="tx1"/>
                  </a:solidFill>
                </a:rPr>
                <a:t>4 word cache block</a:t>
              </a:r>
            </a:p>
          </p:txBody>
        </p:sp>
      </p:grpSp>
      <p:sp>
        <p:nvSpPr>
          <p:cNvPr id="17" name="Slide Number Placeholder 16"/>
          <p:cNvSpPr>
            <a:spLocks noGrp="1"/>
          </p:cNvSpPr>
          <p:nvPr>
            <p:ph type="sldNum" sz="quarter" idx="12"/>
          </p:nvPr>
        </p:nvSpPr>
        <p:spPr/>
        <p:txBody>
          <a:bodyPr/>
          <a:lstStyle/>
          <a:p>
            <a:pPr>
              <a:defRPr/>
            </a:pPr>
            <a:fld id="{9B3F316D-389F-4488-B560-5E2DB5DE07B1}" type="slidenum">
              <a:rPr lang="en-CA" smtClean="0"/>
              <a:pPr>
                <a:defRPr/>
              </a:pPr>
              <a:t>39</a:t>
            </a:fld>
            <a:endParaRPr lang="en-CA"/>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8229600" cy="426142"/>
          </a:xfrm>
        </p:spPr>
        <p:txBody>
          <a:bodyPr/>
          <a:lstStyle/>
          <a:p>
            <a:pPr eaLnBrk="1" hangingPunct="1"/>
            <a:r>
              <a:rPr lang="en-US" dirty="0" smtClean="0"/>
              <a:t>False Sharing</a:t>
            </a:r>
          </a:p>
        </p:txBody>
      </p:sp>
      <p:sp>
        <p:nvSpPr>
          <p:cNvPr id="245763" name="Rectangle 3"/>
          <p:cNvSpPr>
            <a:spLocks noGrp="1" noChangeArrowheads="1"/>
          </p:cNvSpPr>
          <p:nvPr>
            <p:ph type="body" idx="1"/>
          </p:nvPr>
        </p:nvSpPr>
        <p:spPr>
          <a:xfrm>
            <a:off x="381000" y="609600"/>
            <a:ext cx="8229600" cy="1082348"/>
          </a:xfrm>
        </p:spPr>
        <p:txBody>
          <a:bodyPr/>
          <a:lstStyle/>
          <a:p>
            <a:pPr eaLnBrk="1" hangingPunct="1"/>
            <a:r>
              <a:rPr lang="en-US" sz="2000" dirty="0" smtClean="0"/>
              <a:t>Performance issue in programs where cores may write to different memory addresses BUT in the same cache lines</a:t>
            </a:r>
          </a:p>
          <a:p>
            <a:pPr eaLnBrk="1" hangingPunct="1"/>
            <a:r>
              <a:rPr lang="en-US" sz="2000" dirty="0" smtClean="0"/>
              <a:t>Known as Ping-Ponging – Cache line is shipped between cores</a:t>
            </a:r>
          </a:p>
        </p:txBody>
      </p:sp>
      <p:sp>
        <p:nvSpPr>
          <p:cNvPr id="48132" name="Line 4"/>
          <p:cNvSpPr>
            <a:spLocks noChangeShapeType="1"/>
          </p:cNvSpPr>
          <p:nvPr/>
        </p:nvSpPr>
        <p:spPr bwMode="auto">
          <a:xfrm>
            <a:off x="4724400" y="2133600"/>
            <a:ext cx="0" cy="3263900"/>
          </a:xfrm>
          <a:prstGeom prst="line">
            <a:avLst/>
          </a:prstGeom>
          <a:noFill/>
          <a:ln w="50800">
            <a:solidFill>
              <a:schemeClr val="tx1"/>
            </a:solidFill>
            <a:prstDash val="dash"/>
            <a:round/>
            <a:headEnd/>
            <a:tailEnd/>
          </a:ln>
        </p:spPr>
        <p:txBody>
          <a:bodyPr wrap="none" anchor="ctr"/>
          <a:lstStyle/>
          <a:p>
            <a:endParaRPr lang="en-CA"/>
          </a:p>
        </p:txBody>
      </p:sp>
      <p:sp>
        <p:nvSpPr>
          <p:cNvPr id="48133" name="Text Box 5"/>
          <p:cNvSpPr txBox="1">
            <a:spLocks noChangeArrowheads="1"/>
          </p:cNvSpPr>
          <p:nvPr/>
        </p:nvSpPr>
        <p:spPr bwMode="auto">
          <a:xfrm>
            <a:off x="2070100" y="1936750"/>
            <a:ext cx="1255712" cy="457200"/>
          </a:xfrm>
          <a:prstGeom prst="rect">
            <a:avLst/>
          </a:prstGeom>
          <a:noFill/>
          <a:ln w="50800" algn="ctr">
            <a:noFill/>
            <a:miter lim="800000"/>
            <a:headEnd/>
            <a:tailEnd/>
          </a:ln>
        </p:spPr>
        <p:txBody>
          <a:bodyPr>
            <a:spAutoFit/>
          </a:bodyPr>
          <a:lstStyle/>
          <a:p>
            <a:pPr algn="ctr">
              <a:spcBef>
                <a:spcPct val="50000"/>
              </a:spcBef>
            </a:pPr>
            <a:r>
              <a:rPr lang="en-US">
                <a:solidFill>
                  <a:srgbClr val="000000"/>
                </a:solidFill>
                <a:latin typeface="Verdana" pitchFamily="34" charset="0"/>
              </a:rPr>
              <a:t>Core 0</a:t>
            </a:r>
          </a:p>
        </p:txBody>
      </p:sp>
      <p:sp>
        <p:nvSpPr>
          <p:cNvPr id="48134" name="Text Box 6"/>
          <p:cNvSpPr txBox="1">
            <a:spLocks noChangeArrowheads="1"/>
          </p:cNvSpPr>
          <p:nvPr/>
        </p:nvSpPr>
        <p:spPr bwMode="auto">
          <a:xfrm>
            <a:off x="5880100" y="1963738"/>
            <a:ext cx="1255712" cy="457200"/>
          </a:xfrm>
          <a:prstGeom prst="rect">
            <a:avLst/>
          </a:prstGeom>
          <a:noFill/>
          <a:ln w="50800" algn="ctr">
            <a:noFill/>
            <a:miter lim="800000"/>
            <a:headEnd/>
            <a:tailEnd/>
          </a:ln>
        </p:spPr>
        <p:txBody>
          <a:bodyPr>
            <a:spAutoFit/>
          </a:bodyPr>
          <a:lstStyle/>
          <a:p>
            <a:pPr algn="ctr">
              <a:spcBef>
                <a:spcPct val="50000"/>
              </a:spcBef>
            </a:pPr>
            <a:r>
              <a:rPr lang="en-US">
                <a:solidFill>
                  <a:srgbClr val="000000"/>
                </a:solidFill>
                <a:latin typeface="Verdana" pitchFamily="34" charset="0"/>
              </a:rPr>
              <a:t>Core 1</a:t>
            </a:r>
          </a:p>
        </p:txBody>
      </p:sp>
      <p:sp>
        <p:nvSpPr>
          <p:cNvPr id="48135" name="Line 7"/>
          <p:cNvSpPr>
            <a:spLocks noChangeShapeType="1"/>
          </p:cNvSpPr>
          <p:nvPr/>
        </p:nvSpPr>
        <p:spPr bwMode="auto">
          <a:xfrm>
            <a:off x="1281112" y="2527300"/>
            <a:ext cx="0" cy="2312988"/>
          </a:xfrm>
          <a:prstGeom prst="line">
            <a:avLst/>
          </a:prstGeom>
          <a:noFill/>
          <a:ln w="50800">
            <a:solidFill>
              <a:schemeClr val="tx1"/>
            </a:solidFill>
            <a:round/>
            <a:headEnd/>
            <a:tailEnd type="triangle" w="med" len="med"/>
          </a:ln>
        </p:spPr>
        <p:txBody>
          <a:bodyPr wrap="none" anchor="ctr"/>
          <a:lstStyle/>
          <a:p>
            <a:endParaRPr lang="en-CA"/>
          </a:p>
        </p:txBody>
      </p:sp>
      <p:sp>
        <p:nvSpPr>
          <p:cNvPr id="48136" name="Text Box 8"/>
          <p:cNvSpPr txBox="1">
            <a:spLocks noChangeArrowheads="1"/>
          </p:cNvSpPr>
          <p:nvPr/>
        </p:nvSpPr>
        <p:spPr bwMode="auto">
          <a:xfrm rot="10800000">
            <a:off x="677862" y="2851150"/>
            <a:ext cx="549275" cy="1846263"/>
          </a:xfrm>
          <a:prstGeom prst="rect">
            <a:avLst/>
          </a:prstGeom>
          <a:noFill/>
          <a:ln w="50800" algn="ctr">
            <a:noFill/>
            <a:miter lim="800000"/>
            <a:headEnd/>
            <a:tailEnd/>
          </a:ln>
        </p:spPr>
        <p:txBody>
          <a:bodyPr vert="eaVert">
            <a:spAutoFit/>
          </a:bodyPr>
          <a:lstStyle/>
          <a:p>
            <a:pPr algn="ctr">
              <a:spcBef>
                <a:spcPct val="50000"/>
              </a:spcBef>
            </a:pPr>
            <a:r>
              <a:rPr lang="en-US">
                <a:solidFill>
                  <a:srgbClr val="000000"/>
                </a:solidFill>
                <a:latin typeface="Verdana" pitchFamily="34" charset="0"/>
              </a:rPr>
              <a:t>Time</a:t>
            </a:r>
          </a:p>
        </p:txBody>
      </p:sp>
      <p:grpSp>
        <p:nvGrpSpPr>
          <p:cNvPr id="2" name="Group 9"/>
          <p:cNvGrpSpPr>
            <a:grpSpLocks/>
          </p:cNvGrpSpPr>
          <p:nvPr/>
        </p:nvGrpSpPr>
        <p:grpSpPr bwMode="auto">
          <a:xfrm>
            <a:off x="2286000" y="4859338"/>
            <a:ext cx="1989137" cy="501650"/>
            <a:chOff x="1107" y="3253"/>
            <a:chExt cx="1253" cy="316"/>
          </a:xfrm>
        </p:grpSpPr>
        <p:grpSp>
          <p:nvGrpSpPr>
            <p:cNvPr id="3" name="Group 10"/>
            <p:cNvGrpSpPr>
              <a:grpSpLocks/>
            </p:cNvGrpSpPr>
            <p:nvPr/>
          </p:nvGrpSpPr>
          <p:grpSpPr bwMode="auto">
            <a:xfrm>
              <a:off x="1107" y="3253"/>
              <a:ext cx="1253" cy="316"/>
              <a:chOff x="2056" y="3501"/>
              <a:chExt cx="1253" cy="316"/>
            </a:xfrm>
          </p:grpSpPr>
          <p:sp>
            <p:nvSpPr>
              <p:cNvPr id="48169" name="Rectangle 11"/>
              <p:cNvSpPr>
                <a:spLocks noChangeArrowheads="1"/>
              </p:cNvSpPr>
              <p:nvPr/>
            </p:nvSpPr>
            <p:spPr bwMode="auto">
              <a:xfrm>
                <a:off x="2056" y="3512"/>
                <a:ext cx="1253" cy="294"/>
              </a:xfrm>
              <a:prstGeom prst="rect">
                <a:avLst/>
              </a:prstGeom>
              <a:solidFill>
                <a:schemeClr val="bg1"/>
              </a:solidFill>
              <a:ln w="50800" algn="ctr">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48170" name="Line 12"/>
              <p:cNvSpPr>
                <a:spLocks noChangeShapeType="1"/>
              </p:cNvSpPr>
              <p:nvPr/>
            </p:nvSpPr>
            <p:spPr bwMode="auto">
              <a:xfrm>
                <a:off x="2293" y="3501"/>
                <a:ext cx="0" cy="305"/>
              </a:xfrm>
              <a:prstGeom prst="line">
                <a:avLst/>
              </a:prstGeom>
              <a:noFill/>
              <a:ln w="50800">
                <a:solidFill>
                  <a:schemeClr val="tx1"/>
                </a:solidFill>
                <a:round/>
                <a:headEnd/>
                <a:tailEnd/>
              </a:ln>
            </p:spPr>
            <p:txBody>
              <a:bodyPr wrap="none" anchor="ctr"/>
              <a:lstStyle/>
              <a:p>
                <a:endParaRPr lang="en-CA"/>
              </a:p>
            </p:txBody>
          </p:sp>
          <p:sp>
            <p:nvSpPr>
              <p:cNvPr id="48171" name="Line 13"/>
              <p:cNvSpPr>
                <a:spLocks noChangeShapeType="1"/>
              </p:cNvSpPr>
              <p:nvPr/>
            </p:nvSpPr>
            <p:spPr bwMode="auto">
              <a:xfrm>
                <a:off x="2531" y="3523"/>
                <a:ext cx="0" cy="294"/>
              </a:xfrm>
              <a:prstGeom prst="line">
                <a:avLst/>
              </a:prstGeom>
              <a:noFill/>
              <a:ln w="50800">
                <a:solidFill>
                  <a:schemeClr val="tx1"/>
                </a:solidFill>
                <a:round/>
                <a:headEnd/>
                <a:tailEnd/>
              </a:ln>
            </p:spPr>
            <p:txBody>
              <a:bodyPr wrap="none" anchor="ctr"/>
              <a:lstStyle/>
              <a:p>
                <a:endParaRPr lang="en-CA"/>
              </a:p>
            </p:txBody>
          </p:sp>
        </p:grpSp>
        <p:sp>
          <p:nvSpPr>
            <p:cNvPr id="48167" name="Rectangle 14"/>
            <p:cNvSpPr>
              <a:spLocks noChangeArrowheads="1"/>
            </p:cNvSpPr>
            <p:nvPr/>
          </p:nvSpPr>
          <p:spPr bwMode="auto">
            <a:xfrm>
              <a:off x="1142" y="3298"/>
              <a:ext cx="170" cy="225"/>
            </a:xfrm>
            <a:prstGeom prst="rect">
              <a:avLst/>
            </a:prstGeom>
            <a:solidFill>
              <a:schemeClr val="bg1"/>
            </a:solidFill>
            <a:ln w="50800" algn="ctr">
              <a:solidFill>
                <a:schemeClr val="bg1"/>
              </a:solidFill>
              <a:miter lim="800000"/>
              <a:headEnd/>
              <a:tailEnd/>
            </a:ln>
          </p:spPr>
          <p:txBody>
            <a:bodyPr wrap="none" anchor="ctr"/>
            <a:lstStyle/>
            <a:p>
              <a:pPr algn="ctr"/>
              <a:r>
                <a:rPr lang="en-US">
                  <a:solidFill>
                    <a:srgbClr val="000000"/>
                  </a:solidFill>
                  <a:latin typeface="Verdana" pitchFamily="34" charset="0"/>
                </a:rPr>
                <a:t>1</a:t>
              </a:r>
            </a:p>
          </p:txBody>
        </p:sp>
        <p:sp>
          <p:nvSpPr>
            <p:cNvPr id="48168" name="Rectangle 15"/>
            <p:cNvSpPr>
              <a:spLocks noChangeArrowheads="1"/>
            </p:cNvSpPr>
            <p:nvPr/>
          </p:nvSpPr>
          <p:spPr bwMode="auto">
            <a:xfrm>
              <a:off x="1373" y="3304"/>
              <a:ext cx="170" cy="225"/>
            </a:xfrm>
            <a:prstGeom prst="rect">
              <a:avLst/>
            </a:prstGeom>
            <a:solidFill>
              <a:schemeClr val="bg1"/>
            </a:solidFill>
            <a:ln w="50800" algn="ctr">
              <a:solidFill>
                <a:schemeClr val="bg1"/>
              </a:solidFill>
              <a:miter lim="800000"/>
              <a:headEnd/>
              <a:tailEnd/>
            </a:ln>
          </p:spPr>
          <p:txBody>
            <a:bodyPr wrap="none" anchor="ctr"/>
            <a:lstStyle/>
            <a:p>
              <a:pPr algn="ctr"/>
              <a:r>
                <a:rPr lang="en-US">
                  <a:solidFill>
                    <a:srgbClr val="000000"/>
                  </a:solidFill>
                  <a:latin typeface="Verdana" pitchFamily="34" charset="0"/>
                </a:rPr>
                <a:t>0</a:t>
              </a:r>
            </a:p>
          </p:txBody>
        </p:sp>
      </p:grpSp>
      <p:grpSp>
        <p:nvGrpSpPr>
          <p:cNvPr id="4" name="Group 16"/>
          <p:cNvGrpSpPr>
            <a:grpSpLocks/>
          </p:cNvGrpSpPr>
          <p:nvPr/>
        </p:nvGrpSpPr>
        <p:grpSpPr bwMode="auto">
          <a:xfrm>
            <a:off x="2090737" y="2871788"/>
            <a:ext cx="1649413" cy="473075"/>
            <a:chOff x="984" y="2001"/>
            <a:chExt cx="1039" cy="298"/>
          </a:xfrm>
        </p:grpSpPr>
        <p:sp>
          <p:nvSpPr>
            <p:cNvPr id="48164" name="Text Box 17"/>
            <p:cNvSpPr txBox="1">
              <a:spLocks noChangeArrowheads="1"/>
            </p:cNvSpPr>
            <p:nvPr/>
          </p:nvSpPr>
          <p:spPr bwMode="auto">
            <a:xfrm>
              <a:off x="984" y="2001"/>
              <a:ext cx="791" cy="288"/>
            </a:xfrm>
            <a:prstGeom prst="rect">
              <a:avLst/>
            </a:prstGeom>
            <a:noFill/>
            <a:ln w="50800" algn="ctr">
              <a:noFill/>
              <a:miter lim="800000"/>
              <a:headEnd/>
              <a:tailEnd/>
            </a:ln>
          </p:spPr>
          <p:txBody>
            <a:bodyPr>
              <a:spAutoFit/>
            </a:bodyPr>
            <a:lstStyle/>
            <a:p>
              <a:pPr algn="ctr">
                <a:spcBef>
                  <a:spcPct val="50000"/>
                </a:spcBef>
              </a:pPr>
              <a:r>
                <a:rPr lang="en-US">
                  <a:solidFill>
                    <a:srgbClr val="000000"/>
                  </a:solidFill>
                  <a:latin typeface="Verdana" pitchFamily="34" charset="0"/>
                </a:rPr>
                <a:t>X[0] =</a:t>
              </a:r>
            </a:p>
          </p:txBody>
        </p:sp>
        <p:sp>
          <p:nvSpPr>
            <p:cNvPr id="48165" name="Rectangle 18"/>
            <p:cNvSpPr>
              <a:spLocks noChangeArrowheads="1"/>
            </p:cNvSpPr>
            <p:nvPr/>
          </p:nvSpPr>
          <p:spPr bwMode="auto">
            <a:xfrm>
              <a:off x="1785" y="2011"/>
              <a:ext cx="238" cy="288"/>
            </a:xfrm>
            <a:prstGeom prst="rect">
              <a:avLst/>
            </a:prstGeom>
            <a:noFill/>
            <a:ln w="50800" algn="ctr">
              <a:noFill/>
              <a:miter lim="800000"/>
              <a:headEnd/>
              <a:tailEnd/>
            </a:ln>
          </p:spPr>
          <p:txBody>
            <a:bodyPr wrap="none">
              <a:spAutoFit/>
            </a:bodyPr>
            <a:lstStyle/>
            <a:p>
              <a:pPr algn="ctr"/>
              <a:r>
                <a:rPr lang="en-US">
                  <a:solidFill>
                    <a:srgbClr val="000000"/>
                  </a:solidFill>
                  <a:latin typeface="Verdana" pitchFamily="34" charset="0"/>
                </a:rPr>
                <a:t>1</a:t>
              </a:r>
            </a:p>
          </p:txBody>
        </p:sp>
      </p:grpSp>
      <p:sp>
        <p:nvSpPr>
          <p:cNvPr id="245779" name="Line 19"/>
          <p:cNvSpPr>
            <a:spLocks noChangeShapeType="1"/>
          </p:cNvSpPr>
          <p:nvPr/>
        </p:nvSpPr>
        <p:spPr bwMode="auto">
          <a:xfrm flipH="1">
            <a:off x="2500312" y="3317875"/>
            <a:ext cx="949325" cy="1630363"/>
          </a:xfrm>
          <a:prstGeom prst="line">
            <a:avLst/>
          </a:prstGeom>
          <a:noFill/>
          <a:ln w="50800">
            <a:solidFill>
              <a:schemeClr val="tx1"/>
            </a:solidFill>
            <a:round/>
            <a:headEnd/>
            <a:tailEnd type="triangle" w="med" len="med"/>
          </a:ln>
        </p:spPr>
        <p:txBody>
          <a:bodyPr wrap="none" anchor="ctr"/>
          <a:lstStyle/>
          <a:p>
            <a:endParaRPr lang="en-CA"/>
          </a:p>
        </p:txBody>
      </p:sp>
      <p:grpSp>
        <p:nvGrpSpPr>
          <p:cNvPr id="5" name="Group 20"/>
          <p:cNvGrpSpPr>
            <a:grpSpLocks/>
          </p:cNvGrpSpPr>
          <p:nvPr/>
        </p:nvGrpSpPr>
        <p:grpSpPr bwMode="auto">
          <a:xfrm>
            <a:off x="5286375" y="3325813"/>
            <a:ext cx="1652587" cy="457200"/>
            <a:chOff x="2997" y="2140"/>
            <a:chExt cx="1041" cy="288"/>
          </a:xfrm>
        </p:grpSpPr>
        <p:sp>
          <p:nvSpPr>
            <p:cNvPr id="48162" name="Text Box 21"/>
            <p:cNvSpPr txBox="1">
              <a:spLocks noChangeArrowheads="1"/>
            </p:cNvSpPr>
            <p:nvPr/>
          </p:nvSpPr>
          <p:spPr bwMode="auto">
            <a:xfrm>
              <a:off x="2997" y="2140"/>
              <a:ext cx="826" cy="288"/>
            </a:xfrm>
            <a:prstGeom prst="rect">
              <a:avLst/>
            </a:prstGeom>
            <a:noFill/>
            <a:ln w="50800" algn="ctr">
              <a:noFill/>
              <a:miter lim="800000"/>
              <a:headEnd/>
              <a:tailEnd/>
            </a:ln>
          </p:spPr>
          <p:txBody>
            <a:bodyPr>
              <a:spAutoFit/>
            </a:bodyPr>
            <a:lstStyle/>
            <a:p>
              <a:pPr algn="ctr">
                <a:spcBef>
                  <a:spcPct val="50000"/>
                </a:spcBef>
              </a:pPr>
              <a:r>
                <a:rPr lang="en-US">
                  <a:solidFill>
                    <a:srgbClr val="000000"/>
                  </a:solidFill>
                  <a:latin typeface="Verdana" pitchFamily="34" charset="0"/>
                </a:rPr>
                <a:t>X[1] =</a:t>
              </a:r>
            </a:p>
          </p:txBody>
        </p:sp>
        <p:sp>
          <p:nvSpPr>
            <p:cNvPr id="48163" name="Rectangle 22"/>
            <p:cNvSpPr>
              <a:spLocks noChangeArrowheads="1"/>
            </p:cNvSpPr>
            <p:nvPr/>
          </p:nvSpPr>
          <p:spPr bwMode="auto">
            <a:xfrm>
              <a:off x="3800" y="2140"/>
              <a:ext cx="238" cy="288"/>
            </a:xfrm>
            <a:prstGeom prst="rect">
              <a:avLst/>
            </a:prstGeom>
            <a:noFill/>
            <a:ln w="50800" algn="ctr">
              <a:noFill/>
              <a:miter lim="800000"/>
              <a:headEnd/>
              <a:tailEnd/>
            </a:ln>
          </p:spPr>
          <p:txBody>
            <a:bodyPr wrap="none">
              <a:spAutoFit/>
            </a:bodyPr>
            <a:lstStyle/>
            <a:p>
              <a:pPr algn="ctr"/>
              <a:r>
                <a:rPr lang="en-US">
                  <a:solidFill>
                    <a:srgbClr val="000000"/>
                  </a:solidFill>
                  <a:latin typeface="Verdana" pitchFamily="34" charset="0"/>
                </a:rPr>
                <a:t>1</a:t>
              </a:r>
            </a:p>
          </p:txBody>
        </p:sp>
      </p:grpSp>
      <p:sp>
        <p:nvSpPr>
          <p:cNvPr id="245783" name="Rectangle 23"/>
          <p:cNvSpPr>
            <a:spLocks noChangeArrowheads="1"/>
          </p:cNvSpPr>
          <p:nvPr/>
        </p:nvSpPr>
        <p:spPr bwMode="auto">
          <a:xfrm>
            <a:off x="5853112" y="4910138"/>
            <a:ext cx="269875" cy="357187"/>
          </a:xfrm>
          <a:prstGeom prst="rect">
            <a:avLst/>
          </a:prstGeom>
          <a:solidFill>
            <a:schemeClr val="bg1"/>
          </a:solidFill>
          <a:ln w="50800" algn="ctr">
            <a:solidFill>
              <a:schemeClr val="bg1"/>
            </a:solidFill>
            <a:miter lim="800000"/>
            <a:headEnd/>
            <a:tailEnd/>
          </a:ln>
        </p:spPr>
        <p:txBody>
          <a:bodyPr wrap="none" anchor="ctr"/>
          <a:lstStyle/>
          <a:p>
            <a:pPr algn="ctr"/>
            <a:r>
              <a:rPr lang="en-US">
                <a:solidFill>
                  <a:srgbClr val="000000"/>
                </a:solidFill>
                <a:latin typeface="Verdana" pitchFamily="34" charset="0"/>
              </a:rPr>
              <a:t>1</a:t>
            </a:r>
          </a:p>
        </p:txBody>
      </p:sp>
      <p:sp>
        <p:nvSpPr>
          <p:cNvPr id="48142" name="Text Box 24"/>
          <p:cNvSpPr txBox="1">
            <a:spLocks noChangeArrowheads="1"/>
          </p:cNvSpPr>
          <p:nvPr/>
        </p:nvSpPr>
        <p:spPr bwMode="auto">
          <a:xfrm>
            <a:off x="2100262" y="2360613"/>
            <a:ext cx="1255713" cy="457200"/>
          </a:xfrm>
          <a:prstGeom prst="rect">
            <a:avLst/>
          </a:prstGeom>
          <a:noFill/>
          <a:ln w="50800" algn="ctr">
            <a:noFill/>
            <a:miter lim="800000"/>
            <a:headEnd/>
            <a:tailEnd/>
          </a:ln>
        </p:spPr>
        <p:txBody>
          <a:bodyPr>
            <a:spAutoFit/>
          </a:bodyPr>
          <a:lstStyle/>
          <a:p>
            <a:pPr algn="ctr">
              <a:spcBef>
                <a:spcPct val="50000"/>
              </a:spcBef>
            </a:pPr>
            <a:r>
              <a:rPr lang="en-US">
                <a:solidFill>
                  <a:srgbClr val="000000"/>
                </a:solidFill>
                <a:latin typeface="Verdana" pitchFamily="34" charset="0"/>
              </a:rPr>
              <a:t>X[0] =</a:t>
            </a:r>
          </a:p>
        </p:txBody>
      </p:sp>
      <p:sp>
        <p:nvSpPr>
          <p:cNvPr id="48143" name="Rectangle 25"/>
          <p:cNvSpPr>
            <a:spLocks noChangeArrowheads="1"/>
          </p:cNvSpPr>
          <p:nvPr/>
        </p:nvSpPr>
        <p:spPr bwMode="auto">
          <a:xfrm>
            <a:off x="3371850" y="2376488"/>
            <a:ext cx="377825" cy="457200"/>
          </a:xfrm>
          <a:prstGeom prst="rect">
            <a:avLst/>
          </a:prstGeom>
          <a:noFill/>
          <a:ln w="50800" algn="ctr">
            <a:noFill/>
            <a:miter lim="800000"/>
            <a:headEnd/>
            <a:tailEnd/>
          </a:ln>
        </p:spPr>
        <p:txBody>
          <a:bodyPr wrap="none">
            <a:spAutoFit/>
          </a:bodyPr>
          <a:lstStyle/>
          <a:p>
            <a:pPr algn="ctr"/>
            <a:r>
              <a:rPr lang="en-US">
                <a:solidFill>
                  <a:srgbClr val="000000"/>
                </a:solidFill>
                <a:latin typeface="Verdana" pitchFamily="34" charset="0"/>
              </a:rPr>
              <a:t>0</a:t>
            </a:r>
          </a:p>
        </p:txBody>
      </p:sp>
      <p:sp>
        <p:nvSpPr>
          <p:cNvPr id="48144" name="Text Box 26"/>
          <p:cNvSpPr txBox="1">
            <a:spLocks noChangeArrowheads="1"/>
          </p:cNvSpPr>
          <p:nvPr/>
        </p:nvSpPr>
        <p:spPr bwMode="auto">
          <a:xfrm>
            <a:off x="5265737" y="2370138"/>
            <a:ext cx="1255713" cy="457200"/>
          </a:xfrm>
          <a:prstGeom prst="rect">
            <a:avLst/>
          </a:prstGeom>
          <a:noFill/>
          <a:ln w="50800" algn="ctr">
            <a:noFill/>
            <a:miter lim="800000"/>
            <a:headEnd/>
            <a:tailEnd/>
          </a:ln>
        </p:spPr>
        <p:txBody>
          <a:bodyPr>
            <a:spAutoFit/>
          </a:bodyPr>
          <a:lstStyle/>
          <a:p>
            <a:pPr algn="ctr">
              <a:spcBef>
                <a:spcPct val="50000"/>
              </a:spcBef>
            </a:pPr>
            <a:r>
              <a:rPr lang="en-US">
                <a:solidFill>
                  <a:srgbClr val="000000"/>
                </a:solidFill>
                <a:latin typeface="Verdana" pitchFamily="34" charset="0"/>
              </a:rPr>
              <a:t>X[1] =</a:t>
            </a:r>
          </a:p>
        </p:txBody>
      </p:sp>
      <p:sp>
        <p:nvSpPr>
          <p:cNvPr id="48145" name="Rectangle 27"/>
          <p:cNvSpPr>
            <a:spLocks noChangeArrowheads="1"/>
          </p:cNvSpPr>
          <p:nvPr/>
        </p:nvSpPr>
        <p:spPr bwMode="auto">
          <a:xfrm>
            <a:off x="6537325" y="2386013"/>
            <a:ext cx="377825" cy="457200"/>
          </a:xfrm>
          <a:prstGeom prst="rect">
            <a:avLst/>
          </a:prstGeom>
          <a:noFill/>
          <a:ln w="50800" algn="ctr">
            <a:noFill/>
            <a:miter lim="800000"/>
            <a:headEnd/>
            <a:tailEnd/>
          </a:ln>
        </p:spPr>
        <p:txBody>
          <a:bodyPr wrap="none">
            <a:spAutoFit/>
          </a:bodyPr>
          <a:lstStyle/>
          <a:p>
            <a:pPr algn="ctr"/>
            <a:r>
              <a:rPr lang="en-US">
                <a:solidFill>
                  <a:srgbClr val="000000"/>
                </a:solidFill>
                <a:latin typeface="Verdana" pitchFamily="34" charset="0"/>
              </a:rPr>
              <a:t>0</a:t>
            </a:r>
          </a:p>
        </p:txBody>
      </p:sp>
      <p:sp>
        <p:nvSpPr>
          <p:cNvPr id="245788" name="Rectangle 28"/>
          <p:cNvSpPr>
            <a:spLocks noChangeArrowheads="1"/>
          </p:cNvSpPr>
          <p:nvPr/>
        </p:nvSpPr>
        <p:spPr bwMode="auto">
          <a:xfrm>
            <a:off x="5467350" y="4918075"/>
            <a:ext cx="269875" cy="357188"/>
          </a:xfrm>
          <a:prstGeom prst="rect">
            <a:avLst/>
          </a:prstGeom>
          <a:solidFill>
            <a:schemeClr val="bg1"/>
          </a:solidFill>
          <a:ln w="50800" algn="ctr">
            <a:solidFill>
              <a:schemeClr val="bg1"/>
            </a:solidFill>
            <a:miter lim="800000"/>
            <a:headEnd/>
            <a:tailEnd/>
          </a:ln>
        </p:spPr>
        <p:txBody>
          <a:bodyPr wrap="none" anchor="ctr"/>
          <a:lstStyle/>
          <a:p>
            <a:pPr algn="ctr"/>
            <a:r>
              <a:rPr lang="en-US">
                <a:solidFill>
                  <a:srgbClr val="000000"/>
                </a:solidFill>
                <a:latin typeface="Verdana" pitchFamily="34" charset="0"/>
              </a:rPr>
              <a:t>1</a:t>
            </a:r>
          </a:p>
        </p:txBody>
      </p:sp>
      <p:sp>
        <p:nvSpPr>
          <p:cNvPr id="245789" name="Rectangle 29"/>
          <p:cNvSpPr>
            <a:spLocks noChangeArrowheads="1"/>
          </p:cNvSpPr>
          <p:nvPr/>
        </p:nvSpPr>
        <p:spPr bwMode="auto">
          <a:xfrm>
            <a:off x="2319337" y="4948238"/>
            <a:ext cx="269875" cy="357187"/>
          </a:xfrm>
          <a:prstGeom prst="rect">
            <a:avLst/>
          </a:prstGeom>
          <a:solidFill>
            <a:schemeClr val="bg1"/>
          </a:solidFill>
          <a:ln w="50800" algn="ctr">
            <a:solidFill>
              <a:schemeClr val="bg1"/>
            </a:solidFill>
            <a:miter lim="800000"/>
            <a:headEnd/>
            <a:tailEnd/>
          </a:ln>
        </p:spPr>
        <p:txBody>
          <a:bodyPr wrap="none" anchor="ctr"/>
          <a:lstStyle/>
          <a:p>
            <a:pPr algn="ctr"/>
            <a:r>
              <a:rPr lang="en-US">
                <a:solidFill>
                  <a:srgbClr val="000000"/>
                </a:solidFill>
                <a:latin typeface="Verdana" pitchFamily="34" charset="0"/>
              </a:rPr>
              <a:t>0</a:t>
            </a:r>
          </a:p>
        </p:txBody>
      </p:sp>
      <p:grpSp>
        <p:nvGrpSpPr>
          <p:cNvPr id="6" name="Group 30"/>
          <p:cNvGrpSpPr>
            <a:grpSpLocks/>
          </p:cNvGrpSpPr>
          <p:nvPr/>
        </p:nvGrpSpPr>
        <p:grpSpPr bwMode="auto">
          <a:xfrm>
            <a:off x="2117725" y="3722688"/>
            <a:ext cx="1649412" cy="473075"/>
            <a:chOff x="984" y="2001"/>
            <a:chExt cx="1039" cy="298"/>
          </a:xfrm>
        </p:grpSpPr>
        <p:sp>
          <p:nvSpPr>
            <p:cNvPr id="48160" name="Text Box 31"/>
            <p:cNvSpPr txBox="1">
              <a:spLocks noChangeArrowheads="1"/>
            </p:cNvSpPr>
            <p:nvPr/>
          </p:nvSpPr>
          <p:spPr bwMode="auto">
            <a:xfrm>
              <a:off x="984" y="2001"/>
              <a:ext cx="791" cy="288"/>
            </a:xfrm>
            <a:prstGeom prst="rect">
              <a:avLst/>
            </a:prstGeom>
            <a:noFill/>
            <a:ln w="50800" algn="ctr">
              <a:noFill/>
              <a:miter lim="800000"/>
              <a:headEnd/>
              <a:tailEnd/>
            </a:ln>
          </p:spPr>
          <p:txBody>
            <a:bodyPr>
              <a:spAutoFit/>
            </a:bodyPr>
            <a:lstStyle/>
            <a:p>
              <a:pPr algn="ctr">
                <a:spcBef>
                  <a:spcPct val="50000"/>
                </a:spcBef>
              </a:pPr>
              <a:r>
                <a:rPr lang="en-US">
                  <a:solidFill>
                    <a:srgbClr val="000000"/>
                  </a:solidFill>
                  <a:latin typeface="Verdana" pitchFamily="34" charset="0"/>
                </a:rPr>
                <a:t>X[0] =</a:t>
              </a:r>
            </a:p>
          </p:txBody>
        </p:sp>
        <p:sp>
          <p:nvSpPr>
            <p:cNvPr id="48161" name="Rectangle 32"/>
            <p:cNvSpPr>
              <a:spLocks noChangeArrowheads="1"/>
            </p:cNvSpPr>
            <p:nvPr/>
          </p:nvSpPr>
          <p:spPr bwMode="auto">
            <a:xfrm>
              <a:off x="1785" y="2011"/>
              <a:ext cx="238" cy="288"/>
            </a:xfrm>
            <a:prstGeom prst="rect">
              <a:avLst/>
            </a:prstGeom>
            <a:noFill/>
            <a:ln w="50800" algn="ctr">
              <a:noFill/>
              <a:miter lim="800000"/>
              <a:headEnd/>
              <a:tailEnd/>
            </a:ln>
          </p:spPr>
          <p:txBody>
            <a:bodyPr wrap="none">
              <a:spAutoFit/>
            </a:bodyPr>
            <a:lstStyle/>
            <a:p>
              <a:pPr algn="ctr"/>
              <a:r>
                <a:rPr lang="en-US">
                  <a:solidFill>
                    <a:srgbClr val="000000"/>
                  </a:solidFill>
                  <a:latin typeface="Verdana" pitchFamily="34" charset="0"/>
                </a:rPr>
                <a:t>2</a:t>
              </a:r>
            </a:p>
          </p:txBody>
        </p:sp>
      </p:grpSp>
      <p:grpSp>
        <p:nvGrpSpPr>
          <p:cNvPr id="7" name="Group 33"/>
          <p:cNvGrpSpPr>
            <a:grpSpLocks/>
          </p:cNvGrpSpPr>
          <p:nvPr/>
        </p:nvGrpSpPr>
        <p:grpSpPr bwMode="auto">
          <a:xfrm>
            <a:off x="5416550" y="4851400"/>
            <a:ext cx="1989137" cy="501650"/>
            <a:chOff x="1107" y="3253"/>
            <a:chExt cx="1253" cy="316"/>
          </a:xfrm>
        </p:grpSpPr>
        <p:grpSp>
          <p:nvGrpSpPr>
            <p:cNvPr id="8" name="Group 34"/>
            <p:cNvGrpSpPr>
              <a:grpSpLocks/>
            </p:cNvGrpSpPr>
            <p:nvPr/>
          </p:nvGrpSpPr>
          <p:grpSpPr bwMode="auto">
            <a:xfrm>
              <a:off x="1107" y="3253"/>
              <a:ext cx="1253" cy="316"/>
              <a:chOff x="2056" y="3501"/>
              <a:chExt cx="1253" cy="316"/>
            </a:xfrm>
          </p:grpSpPr>
          <p:sp>
            <p:nvSpPr>
              <p:cNvPr id="48157" name="Rectangle 35"/>
              <p:cNvSpPr>
                <a:spLocks noChangeArrowheads="1"/>
              </p:cNvSpPr>
              <p:nvPr/>
            </p:nvSpPr>
            <p:spPr bwMode="auto">
              <a:xfrm>
                <a:off x="2056" y="3512"/>
                <a:ext cx="1253" cy="294"/>
              </a:xfrm>
              <a:prstGeom prst="rect">
                <a:avLst/>
              </a:prstGeom>
              <a:solidFill>
                <a:schemeClr val="bg1"/>
              </a:solidFill>
              <a:ln w="50800" algn="ctr">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48158" name="Line 36"/>
              <p:cNvSpPr>
                <a:spLocks noChangeShapeType="1"/>
              </p:cNvSpPr>
              <p:nvPr/>
            </p:nvSpPr>
            <p:spPr bwMode="auto">
              <a:xfrm>
                <a:off x="2293" y="3501"/>
                <a:ext cx="0" cy="305"/>
              </a:xfrm>
              <a:prstGeom prst="line">
                <a:avLst/>
              </a:prstGeom>
              <a:noFill/>
              <a:ln w="50800">
                <a:solidFill>
                  <a:schemeClr val="tx1"/>
                </a:solidFill>
                <a:round/>
                <a:headEnd/>
                <a:tailEnd/>
              </a:ln>
            </p:spPr>
            <p:txBody>
              <a:bodyPr wrap="none" anchor="ctr"/>
              <a:lstStyle/>
              <a:p>
                <a:endParaRPr lang="en-CA"/>
              </a:p>
            </p:txBody>
          </p:sp>
          <p:sp>
            <p:nvSpPr>
              <p:cNvPr id="48159" name="Line 37"/>
              <p:cNvSpPr>
                <a:spLocks noChangeShapeType="1"/>
              </p:cNvSpPr>
              <p:nvPr/>
            </p:nvSpPr>
            <p:spPr bwMode="auto">
              <a:xfrm>
                <a:off x="2531" y="3523"/>
                <a:ext cx="0" cy="294"/>
              </a:xfrm>
              <a:prstGeom prst="line">
                <a:avLst/>
              </a:prstGeom>
              <a:noFill/>
              <a:ln w="50800">
                <a:solidFill>
                  <a:schemeClr val="tx1"/>
                </a:solidFill>
                <a:round/>
                <a:headEnd/>
                <a:tailEnd/>
              </a:ln>
            </p:spPr>
            <p:txBody>
              <a:bodyPr wrap="none" anchor="ctr"/>
              <a:lstStyle/>
              <a:p>
                <a:endParaRPr lang="en-CA"/>
              </a:p>
            </p:txBody>
          </p:sp>
        </p:grpSp>
        <p:sp>
          <p:nvSpPr>
            <p:cNvPr id="48155" name="Rectangle 38"/>
            <p:cNvSpPr>
              <a:spLocks noChangeArrowheads="1"/>
            </p:cNvSpPr>
            <p:nvPr/>
          </p:nvSpPr>
          <p:spPr bwMode="auto">
            <a:xfrm>
              <a:off x="1142" y="3298"/>
              <a:ext cx="170" cy="225"/>
            </a:xfrm>
            <a:prstGeom prst="rect">
              <a:avLst/>
            </a:prstGeom>
            <a:solidFill>
              <a:schemeClr val="bg1"/>
            </a:solidFill>
            <a:ln w="50800" algn="ctr">
              <a:solidFill>
                <a:schemeClr val="bg1"/>
              </a:solidFill>
              <a:miter lim="800000"/>
              <a:headEnd/>
              <a:tailEnd/>
            </a:ln>
          </p:spPr>
          <p:txBody>
            <a:bodyPr wrap="none" anchor="ctr"/>
            <a:lstStyle/>
            <a:p>
              <a:pPr algn="ctr"/>
              <a:r>
                <a:rPr lang="en-US">
                  <a:solidFill>
                    <a:srgbClr val="000000"/>
                  </a:solidFill>
                  <a:latin typeface="Verdana" pitchFamily="34" charset="0"/>
                </a:rPr>
                <a:t>1</a:t>
              </a:r>
            </a:p>
          </p:txBody>
        </p:sp>
        <p:sp>
          <p:nvSpPr>
            <p:cNvPr id="48156" name="Rectangle 39"/>
            <p:cNvSpPr>
              <a:spLocks noChangeArrowheads="1"/>
            </p:cNvSpPr>
            <p:nvPr/>
          </p:nvSpPr>
          <p:spPr bwMode="auto">
            <a:xfrm>
              <a:off x="1373" y="3304"/>
              <a:ext cx="170" cy="225"/>
            </a:xfrm>
            <a:prstGeom prst="rect">
              <a:avLst/>
            </a:prstGeom>
            <a:solidFill>
              <a:schemeClr val="bg1"/>
            </a:solidFill>
            <a:ln w="50800" algn="ctr">
              <a:solidFill>
                <a:schemeClr val="bg1"/>
              </a:solidFill>
              <a:miter lim="800000"/>
              <a:headEnd/>
              <a:tailEnd/>
            </a:ln>
          </p:spPr>
          <p:txBody>
            <a:bodyPr wrap="none" anchor="ctr"/>
            <a:lstStyle/>
            <a:p>
              <a:pPr algn="ctr"/>
              <a:r>
                <a:rPr lang="en-US">
                  <a:solidFill>
                    <a:srgbClr val="000000"/>
                  </a:solidFill>
                  <a:latin typeface="Verdana" pitchFamily="34" charset="0"/>
                </a:rPr>
                <a:t>1</a:t>
              </a:r>
            </a:p>
          </p:txBody>
        </p:sp>
      </p:grpSp>
      <p:sp>
        <p:nvSpPr>
          <p:cNvPr id="245800" name="Rectangle 40"/>
          <p:cNvSpPr>
            <a:spLocks noChangeArrowheads="1"/>
          </p:cNvSpPr>
          <p:nvPr/>
        </p:nvSpPr>
        <p:spPr bwMode="auto">
          <a:xfrm>
            <a:off x="2320925" y="4967288"/>
            <a:ext cx="252412" cy="322262"/>
          </a:xfrm>
          <a:prstGeom prst="rect">
            <a:avLst/>
          </a:prstGeom>
          <a:solidFill>
            <a:schemeClr val="bg1"/>
          </a:solidFill>
          <a:ln w="50800" algn="ctr">
            <a:solidFill>
              <a:schemeClr val="bg1"/>
            </a:solidFill>
            <a:miter lim="800000"/>
            <a:headEnd/>
            <a:tailEnd/>
          </a:ln>
        </p:spPr>
        <p:txBody>
          <a:bodyPr wrap="none" anchor="ctr"/>
          <a:lstStyle/>
          <a:p>
            <a:pPr algn="ctr"/>
            <a:r>
              <a:rPr lang="en-US">
                <a:solidFill>
                  <a:srgbClr val="000000"/>
                </a:solidFill>
                <a:latin typeface="Verdana" pitchFamily="34" charset="0"/>
              </a:rPr>
              <a:t>2</a:t>
            </a:r>
          </a:p>
        </p:txBody>
      </p:sp>
      <p:sp>
        <p:nvSpPr>
          <p:cNvPr id="245801" name="Line 41"/>
          <p:cNvSpPr>
            <a:spLocks noChangeShapeType="1"/>
          </p:cNvSpPr>
          <p:nvPr/>
        </p:nvSpPr>
        <p:spPr bwMode="auto">
          <a:xfrm flipH="1">
            <a:off x="2465387" y="4141788"/>
            <a:ext cx="1022350" cy="735012"/>
          </a:xfrm>
          <a:prstGeom prst="line">
            <a:avLst/>
          </a:prstGeom>
          <a:noFill/>
          <a:ln w="50800">
            <a:solidFill>
              <a:schemeClr val="tx1"/>
            </a:solidFill>
            <a:round/>
            <a:headEnd/>
            <a:tailEnd type="triangle" w="med" len="med"/>
          </a:ln>
        </p:spPr>
        <p:txBody>
          <a:bodyPr wrap="none" anchor="ctr"/>
          <a:lstStyle/>
          <a:p>
            <a:endParaRPr lang="en-CA"/>
          </a:p>
        </p:txBody>
      </p:sp>
      <p:sp>
        <p:nvSpPr>
          <p:cNvPr id="245802" name="Line 42"/>
          <p:cNvSpPr>
            <a:spLocks noChangeShapeType="1"/>
          </p:cNvSpPr>
          <p:nvPr/>
        </p:nvSpPr>
        <p:spPr bwMode="auto">
          <a:xfrm flipH="1">
            <a:off x="5997575" y="3783013"/>
            <a:ext cx="715962" cy="1057275"/>
          </a:xfrm>
          <a:prstGeom prst="line">
            <a:avLst/>
          </a:prstGeom>
          <a:noFill/>
          <a:ln w="50800">
            <a:solidFill>
              <a:schemeClr val="tx1"/>
            </a:solidFill>
            <a:round/>
            <a:headEnd/>
            <a:tailEnd type="triangle" w="med" len="med"/>
          </a:ln>
        </p:spPr>
        <p:txBody>
          <a:bodyPr wrap="none" anchor="ctr"/>
          <a:lstStyle/>
          <a:p>
            <a:endParaRPr lang="en-CA"/>
          </a:p>
        </p:txBody>
      </p:sp>
      <p:sp>
        <p:nvSpPr>
          <p:cNvPr id="245803" name="Rectangle 43"/>
          <p:cNvSpPr>
            <a:spLocks noChangeArrowheads="1"/>
          </p:cNvSpPr>
          <p:nvPr/>
        </p:nvSpPr>
        <p:spPr bwMode="auto">
          <a:xfrm>
            <a:off x="1828800" y="5867400"/>
            <a:ext cx="5791200" cy="609600"/>
          </a:xfrm>
          <a:prstGeom prst="rect">
            <a:avLst/>
          </a:prstGeom>
          <a:solidFill>
            <a:schemeClr val="bg1"/>
          </a:solidFill>
          <a:ln w="25400" algn="ctr">
            <a:solidFill>
              <a:schemeClr val="tx1"/>
            </a:solidFill>
            <a:miter lim="800000"/>
            <a:headEnd/>
            <a:tailEnd/>
          </a:ln>
        </p:spPr>
        <p:txBody>
          <a:bodyPr wrap="none" anchor="ctr"/>
          <a:lstStyle/>
          <a:p>
            <a:pPr algn="ctr"/>
            <a:r>
              <a:rPr lang="en-US" dirty="0">
                <a:solidFill>
                  <a:srgbClr val="FF0000"/>
                </a:solidFill>
                <a:latin typeface="Verdana" pitchFamily="34" charset="0"/>
              </a:rPr>
              <a:t>False Sharing </a:t>
            </a:r>
            <a:r>
              <a:rPr lang="en-US" dirty="0" smtClean="0">
                <a:solidFill>
                  <a:srgbClr val="FF0000"/>
                </a:solidFill>
                <a:latin typeface="Verdana" pitchFamily="34" charset="0"/>
              </a:rPr>
              <a:t>is not an issue </a:t>
            </a:r>
            <a:r>
              <a:rPr lang="en-US" dirty="0">
                <a:solidFill>
                  <a:srgbClr val="FF0000"/>
                </a:solidFill>
                <a:latin typeface="Verdana" pitchFamily="34" charset="0"/>
              </a:rPr>
              <a:t>in shared </a:t>
            </a:r>
            <a:r>
              <a:rPr lang="en-US" dirty="0" smtClean="0">
                <a:solidFill>
                  <a:srgbClr val="FF0000"/>
                </a:solidFill>
                <a:latin typeface="Verdana" pitchFamily="34" charset="0"/>
              </a:rPr>
              <a:t>cache.</a:t>
            </a:r>
            <a:endParaRPr lang="en-US" dirty="0">
              <a:solidFill>
                <a:srgbClr val="FF0000"/>
              </a:solidFill>
              <a:latin typeface="Verdana" pitchFamily="34" charset="0"/>
            </a:endParaRPr>
          </a:p>
          <a:p>
            <a:pPr algn="ctr"/>
            <a:r>
              <a:rPr lang="en-US" dirty="0" smtClean="0">
                <a:solidFill>
                  <a:srgbClr val="FF0000"/>
                </a:solidFill>
                <a:latin typeface="Verdana" pitchFamily="34" charset="0"/>
              </a:rPr>
              <a:t>It </a:t>
            </a:r>
            <a:r>
              <a:rPr lang="en-US" dirty="0">
                <a:solidFill>
                  <a:srgbClr val="FF0000"/>
                </a:solidFill>
                <a:latin typeface="Verdana" pitchFamily="34" charset="0"/>
              </a:rPr>
              <a:t>is an issue in </a:t>
            </a:r>
            <a:r>
              <a:rPr lang="en-US" dirty="0" smtClean="0">
                <a:solidFill>
                  <a:srgbClr val="FF0000"/>
                </a:solidFill>
                <a:latin typeface="Verdana" pitchFamily="34" charset="0"/>
              </a:rPr>
              <a:t>separated </a:t>
            </a:r>
            <a:r>
              <a:rPr lang="en-US" dirty="0">
                <a:solidFill>
                  <a:srgbClr val="FF0000"/>
                </a:solidFill>
                <a:latin typeface="Verdana" pitchFamily="34" charset="0"/>
              </a:rPr>
              <a:t>cache</a:t>
            </a:r>
          </a:p>
        </p:txBody>
      </p:sp>
      <p:sp>
        <p:nvSpPr>
          <p:cNvPr id="44" name="Slide Number Placeholder 43"/>
          <p:cNvSpPr>
            <a:spLocks noGrp="1"/>
          </p:cNvSpPr>
          <p:nvPr>
            <p:ph type="sldNum" sz="quarter" idx="12"/>
          </p:nvPr>
        </p:nvSpPr>
        <p:spPr/>
        <p:txBody>
          <a:bodyPr/>
          <a:lstStyle/>
          <a:p>
            <a:pPr>
              <a:defRPr/>
            </a:pPr>
            <a:fld id="{9B3F316D-389F-4488-B560-5E2DB5DE07B1}" type="slidenum">
              <a:rPr lang="en-CA" smtClean="0"/>
              <a:pPr>
                <a:defRPr/>
              </a:pPr>
              <a:t>40</a:t>
            </a:fld>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7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4578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45779"/>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1.94444E-6 -3.31022E-6 L 0.34514 -0.00254 " pathEditMode="relative" rAng="0" ptsTypes="AA">
                                      <p:cBhvr>
                                        <p:cTn id="20" dur="2000" fill="hold"/>
                                        <p:tgtEl>
                                          <p:spTgt spid="2"/>
                                        </p:tgtEl>
                                        <p:attrNameLst>
                                          <p:attrName>ppt_x</p:attrName>
                                          <p:attrName>ppt_y</p:attrName>
                                        </p:attrNameLst>
                                      </p:cBhvr>
                                      <p:rCtr x="0" y="0"/>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5802"/>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45783"/>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4578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4578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4578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45802"/>
                                        </p:tgtEl>
                                        <p:attrNameLst>
                                          <p:attrName>style.visibility</p:attrName>
                                        </p:attrNameLst>
                                      </p:cBhvr>
                                      <p:to>
                                        <p:strVal val="hidden"/>
                                      </p:to>
                                    </p:set>
                                  </p:childTnLst>
                                </p:cTn>
                              </p:par>
                              <p:par>
                                <p:cTn id="46" presetID="0" presetClass="path" presetSubtype="0" accel="50000" decel="50000" fill="hold" nodeType="withEffect">
                                  <p:stCondLst>
                                    <p:cond delay="0"/>
                                  </p:stCondLst>
                                  <p:childTnLst>
                                    <p:animMotion origin="layout" path="M 2.77778E-7 -1.71059E-7 L -0.34306 0.00532 " pathEditMode="relative" ptsTypes="AA">
                                      <p:cBhvr>
                                        <p:cTn id="47" dur="2000" fill="hold"/>
                                        <p:tgtEl>
                                          <p:spTgt spid="7"/>
                                        </p:tgtEl>
                                        <p:attrNameLst>
                                          <p:attrName>ppt_x</p:attrName>
                                          <p:attrName>ppt_y</p:attrName>
                                        </p:attrNameLst>
                                      </p:cBhvr>
                                    </p:animMotion>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2458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58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5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9" grpId="0" animBg="1"/>
      <p:bldP spid="245779" grpId="1" animBg="1"/>
      <p:bldP spid="245783" grpId="0" animBg="1"/>
      <p:bldP spid="245788" grpId="0" animBg="1"/>
      <p:bldP spid="245789" grpId="0" animBg="1"/>
      <p:bldP spid="245789" grpId="1" animBg="1"/>
      <p:bldP spid="245800" grpId="0" animBg="1"/>
      <p:bldP spid="245801" grpId="0" animBg="1"/>
      <p:bldP spid="245802" grpId="0" animBg="1"/>
      <p:bldP spid="245802" grpId="1" animBg="1"/>
      <p:bldP spid="24580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28600"/>
            <a:ext cx="8153400" cy="422275"/>
          </a:xfrm>
        </p:spPr>
        <p:txBody>
          <a:bodyPr/>
          <a:lstStyle/>
          <a:p>
            <a:r>
              <a:rPr lang="en-US" dirty="0" smtClean="0"/>
              <a:t>Coherency Misses</a:t>
            </a:r>
          </a:p>
        </p:txBody>
      </p:sp>
      <p:sp>
        <p:nvSpPr>
          <p:cNvPr id="21506" name="Rectangle 3"/>
          <p:cNvSpPr>
            <a:spLocks noGrp="1" noChangeArrowheads="1"/>
          </p:cNvSpPr>
          <p:nvPr>
            <p:ph idx="1"/>
          </p:nvPr>
        </p:nvSpPr>
        <p:spPr>
          <a:xfrm>
            <a:off x="533400" y="914400"/>
            <a:ext cx="8153400" cy="5394297"/>
          </a:xfrm>
        </p:spPr>
        <p:txBody>
          <a:bodyPr/>
          <a:lstStyle/>
          <a:p>
            <a:pPr marL="457200" indent="-457200">
              <a:buFontTx/>
              <a:buAutoNum type="arabicPeriod"/>
            </a:pPr>
            <a:r>
              <a:rPr lang="en-US" dirty="0" smtClean="0">
                <a:solidFill>
                  <a:srgbClr val="114FFB"/>
                </a:solidFill>
              </a:rPr>
              <a:t>True sharing misses</a:t>
            </a:r>
            <a:r>
              <a:rPr lang="en-US" dirty="0" smtClean="0"/>
              <a:t> arise from the communication of data through the cache coherence mechanism</a:t>
            </a:r>
          </a:p>
          <a:p>
            <a:pPr marL="800100" lvl="1" indent="-342900">
              <a:buFontTx/>
              <a:buChar char="•"/>
            </a:pPr>
            <a:r>
              <a:rPr lang="en-US" sz="2200" dirty="0" smtClean="0"/>
              <a:t>Invalidates due to 1</a:t>
            </a:r>
            <a:r>
              <a:rPr lang="en-US" sz="2200" baseline="30000" dirty="0" smtClean="0"/>
              <a:t>st</a:t>
            </a:r>
            <a:r>
              <a:rPr lang="en-US" sz="2200" dirty="0" smtClean="0"/>
              <a:t> write to shared block</a:t>
            </a:r>
          </a:p>
          <a:p>
            <a:pPr marL="800100" lvl="1" indent="-342900">
              <a:buFontTx/>
              <a:buChar char="•"/>
            </a:pPr>
            <a:r>
              <a:rPr lang="en-US" sz="2200" dirty="0" smtClean="0"/>
              <a:t>Reads by another CPU of modified block in different cache</a:t>
            </a:r>
          </a:p>
          <a:p>
            <a:pPr marL="800100" lvl="1" indent="-342900">
              <a:buFontTx/>
              <a:buChar char="•"/>
            </a:pPr>
            <a:r>
              <a:rPr lang="en-US" sz="2200" dirty="0" smtClean="0"/>
              <a:t>Miss would still occur if block size were 1 word</a:t>
            </a:r>
          </a:p>
          <a:p>
            <a:pPr marL="457200" indent="-457200">
              <a:buFontTx/>
              <a:buAutoNum type="arabicPeriod"/>
            </a:pPr>
            <a:r>
              <a:rPr lang="en-US" dirty="0" smtClean="0">
                <a:solidFill>
                  <a:srgbClr val="114FFB"/>
                </a:solidFill>
              </a:rPr>
              <a:t>False sharing misses</a:t>
            </a:r>
            <a:r>
              <a:rPr lang="en-US" dirty="0" smtClean="0"/>
              <a:t> when a block is invalidated because some word in the block, other than the one being read, is written into</a:t>
            </a:r>
          </a:p>
          <a:p>
            <a:pPr marL="800100" lvl="1" indent="-342900">
              <a:buFontTx/>
              <a:buChar char="•"/>
            </a:pPr>
            <a:r>
              <a:rPr lang="en-US" sz="2200" dirty="0" smtClean="0"/>
              <a:t>Invalidation does not cause a new value to be communicated, but only causes an extra cache miss</a:t>
            </a:r>
          </a:p>
          <a:p>
            <a:pPr marL="800100" lvl="1" indent="-342900">
              <a:buFontTx/>
              <a:buChar char="•"/>
            </a:pPr>
            <a:r>
              <a:rPr lang="en-US" sz="2200" dirty="0" smtClean="0"/>
              <a:t>Block is shared, but no word in block is actually shared</a:t>
            </a:r>
            <a:br>
              <a:rPr lang="en-US" sz="2200" dirty="0" smtClean="0"/>
            </a:br>
            <a:r>
              <a:rPr lang="en-US" sz="2200" dirty="0" smtClean="0"/>
              <a:t> </a:t>
            </a:r>
            <a:r>
              <a:rPr lang="en-US" sz="2200" dirty="0" smtClean="0">
                <a:sym typeface="Symbol" pitchFamily="18" charset="2"/>
              </a:rPr>
              <a:t></a:t>
            </a:r>
            <a:r>
              <a:rPr lang="en-US" sz="2200" dirty="0" smtClean="0"/>
              <a:t> miss would not occur if block size were 1 word</a:t>
            </a:r>
          </a:p>
          <a:p>
            <a:pPr marL="800100" lvl="1" indent="-342900">
              <a:buFontTx/>
              <a:buChar char="•"/>
            </a:pPr>
            <a:endParaRPr lang="en-US" sz="2400" dirty="0" smtClean="0"/>
          </a:p>
        </p:txBody>
      </p:sp>
      <p:sp>
        <p:nvSpPr>
          <p:cNvPr id="21508" name="Slide Number Placeholder 5"/>
          <p:cNvSpPr>
            <a:spLocks noGrp="1"/>
          </p:cNvSpPr>
          <p:nvPr>
            <p:ph type="sldNum" sz="quarter" idx="11"/>
          </p:nvPr>
        </p:nvSpPr>
        <p:spPr>
          <a:noFill/>
        </p:spPr>
        <p:txBody>
          <a:bodyPr/>
          <a:lstStyle/>
          <a:p>
            <a:fld id="{CF0B3153-315B-4E33-B273-8D1D9B67D195}" type="slidenum">
              <a:rPr lang="en-US"/>
              <a:pPr/>
              <a:t>41</a:t>
            </a:fld>
            <a:endParaRPr lang="en-US" b="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04800" y="152400"/>
            <a:ext cx="8153400" cy="693908"/>
          </a:xfrm>
        </p:spPr>
        <p:txBody>
          <a:bodyPr/>
          <a:lstStyle/>
          <a:p>
            <a:r>
              <a:rPr lang="en-US" sz="2400" dirty="0" smtClean="0"/>
              <a:t>MP Performance for Processor Commercial Workload: OLTP, Decision Support (Database), Search Engine</a:t>
            </a:r>
          </a:p>
        </p:txBody>
      </p:sp>
      <p:sp>
        <p:nvSpPr>
          <p:cNvPr id="23555" name="Slide Number Placeholder 5"/>
          <p:cNvSpPr>
            <a:spLocks noGrp="1"/>
          </p:cNvSpPr>
          <p:nvPr>
            <p:ph type="sldNum" sz="quarter" idx="11"/>
          </p:nvPr>
        </p:nvSpPr>
        <p:spPr>
          <a:noFill/>
        </p:spPr>
        <p:txBody>
          <a:bodyPr/>
          <a:lstStyle/>
          <a:p>
            <a:fld id="{552958CF-0FE2-479B-8F34-E35F199468BD}" type="slidenum">
              <a:rPr lang="en-US"/>
              <a:pPr/>
              <a:t>42</a:t>
            </a:fld>
            <a:endParaRPr lang="en-US" b="0" dirty="0"/>
          </a:p>
        </p:txBody>
      </p:sp>
      <p:graphicFrame>
        <p:nvGraphicFramePr>
          <p:cNvPr id="23556" name="Object 2"/>
          <p:cNvGraphicFramePr>
            <a:graphicFrameLocks noChangeAspect="1"/>
          </p:cNvGraphicFramePr>
          <p:nvPr/>
        </p:nvGraphicFramePr>
        <p:xfrm>
          <a:off x="2895600" y="1143000"/>
          <a:ext cx="6858000" cy="5157788"/>
        </p:xfrm>
        <a:graphic>
          <a:graphicData uri="http://schemas.openxmlformats.org/presentationml/2006/ole">
            <p:oleObj spid="_x0000_s3074" name="Worksheet" r:id="rId3" imgW="8658000" imgH="5915160" progId="Excel.Sheet.8">
              <p:embed/>
            </p:oleObj>
          </a:graphicData>
        </a:graphic>
      </p:graphicFrame>
      <p:sp>
        <p:nvSpPr>
          <p:cNvPr id="23557" name="Text Box 4"/>
          <p:cNvSpPr txBox="1">
            <a:spLocks noChangeArrowheads="1"/>
          </p:cNvSpPr>
          <p:nvPr/>
        </p:nvSpPr>
        <p:spPr bwMode="auto">
          <a:xfrm>
            <a:off x="517525" y="1709738"/>
            <a:ext cx="184150" cy="258762"/>
          </a:xfrm>
          <a:prstGeom prst="rect">
            <a:avLst/>
          </a:prstGeom>
          <a:noFill/>
          <a:ln w="9525">
            <a:noFill/>
            <a:miter lim="800000"/>
            <a:headEnd/>
            <a:tailEnd/>
          </a:ln>
        </p:spPr>
        <p:txBody>
          <a:bodyPr wrap="none" bIns="0">
            <a:spAutoFit/>
          </a:bodyPr>
          <a:lstStyle/>
          <a:p>
            <a:endParaRPr lang="en-US"/>
          </a:p>
        </p:txBody>
      </p:sp>
      <p:sp>
        <p:nvSpPr>
          <p:cNvPr id="23558" name="Text Box 5"/>
          <p:cNvSpPr txBox="1">
            <a:spLocks noChangeArrowheads="1"/>
          </p:cNvSpPr>
          <p:nvPr/>
        </p:nvSpPr>
        <p:spPr bwMode="auto">
          <a:xfrm>
            <a:off x="228600" y="1635125"/>
            <a:ext cx="2682875" cy="4539704"/>
          </a:xfrm>
          <a:prstGeom prst="rect">
            <a:avLst/>
          </a:prstGeom>
          <a:noFill/>
          <a:ln w="9525">
            <a:noFill/>
            <a:miter lim="800000"/>
            <a:headEnd/>
            <a:tailEnd/>
          </a:ln>
        </p:spPr>
        <p:txBody>
          <a:bodyPr bIns="0">
            <a:spAutoFit/>
          </a:bodyPr>
          <a:lstStyle/>
          <a:p>
            <a:pPr>
              <a:buFontTx/>
              <a:buChar char="•"/>
            </a:pPr>
            <a:r>
              <a:rPr lang="en-US" sz="2000" dirty="0" smtClean="0">
                <a:solidFill>
                  <a:schemeClr val="tx1"/>
                </a:solidFill>
              </a:rPr>
              <a:t> </a:t>
            </a:r>
            <a:r>
              <a:rPr lang="en-US" sz="2000" b="1" dirty="0" err="1">
                <a:solidFill>
                  <a:schemeClr val="tx1"/>
                </a:solidFill>
              </a:rPr>
              <a:t>Uniprocessor</a:t>
            </a:r>
            <a:r>
              <a:rPr lang="en-US" sz="2000" b="1" dirty="0">
                <a:solidFill>
                  <a:schemeClr val="tx1"/>
                </a:solidFill>
              </a:rPr>
              <a:t> </a:t>
            </a:r>
            <a:r>
              <a:rPr lang="en-US" sz="2000" dirty="0">
                <a:solidFill>
                  <a:schemeClr val="tx1"/>
                </a:solidFill>
              </a:rPr>
              <a:t>cache misses</a:t>
            </a:r>
            <a:br>
              <a:rPr lang="en-US" sz="2000" dirty="0">
                <a:solidFill>
                  <a:schemeClr val="tx1"/>
                </a:solidFill>
              </a:rPr>
            </a:br>
            <a:r>
              <a:rPr lang="en-US" sz="2000" dirty="0">
                <a:solidFill>
                  <a:schemeClr val="tx1"/>
                </a:solidFill>
              </a:rPr>
              <a:t>improve with</a:t>
            </a:r>
            <a:br>
              <a:rPr lang="en-US" sz="2000" dirty="0">
                <a:solidFill>
                  <a:schemeClr val="tx1"/>
                </a:solidFill>
              </a:rPr>
            </a:br>
            <a:r>
              <a:rPr lang="en-US" sz="2000" dirty="0">
                <a:solidFill>
                  <a:schemeClr val="tx1"/>
                </a:solidFill>
              </a:rPr>
              <a:t>cache size increase </a:t>
            </a:r>
            <a:r>
              <a:rPr lang="en-US" sz="1800" dirty="0">
                <a:solidFill>
                  <a:schemeClr val="tx1"/>
                </a:solidFill>
              </a:rPr>
              <a:t>(Instruction, Capacity/Conflict,</a:t>
            </a:r>
            <a:br>
              <a:rPr lang="en-US" sz="1800" dirty="0">
                <a:solidFill>
                  <a:schemeClr val="tx1"/>
                </a:solidFill>
              </a:rPr>
            </a:br>
            <a:r>
              <a:rPr lang="en-US" sz="1800" dirty="0">
                <a:solidFill>
                  <a:schemeClr val="tx1"/>
                </a:solidFill>
              </a:rPr>
              <a:t>Compulsory)</a:t>
            </a:r>
            <a:r>
              <a:rPr lang="en-US" dirty="0">
                <a:solidFill>
                  <a:schemeClr val="tx1"/>
                </a:solidFill>
              </a:rPr>
              <a:t> </a:t>
            </a:r>
            <a:endParaRPr lang="en-US" dirty="0" smtClean="0">
              <a:solidFill>
                <a:schemeClr val="tx1"/>
              </a:solidFill>
            </a:endParaRPr>
          </a:p>
          <a:p>
            <a:pPr>
              <a:buFontTx/>
              <a:buChar char="•"/>
            </a:pPr>
            <a:endParaRPr lang="en-US" sz="2000" dirty="0" smtClean="0">
              <a:solidFill>
                <a:schemeClr val="tx1"/>
              </a:solidFill>
            </a:endParaRPr>
          </a:p>
          <a:p>
            <a:pPr>
              <a:buFontTx/>
              <a:buChar char="•"/>
            </a:pPr>
            <a:r>
              <a:rPr lang="en-US" sz="2000" dirty="0" smtClean="0">
                <a:solidFill>
                  <a:schemeClr val="tx1"/>
                </a:solidFill>
              </a:rPr>
              <a:t>True sharing and false sharing unchanged going from 1 MB to 8 MB </a:t>
            </a:r>
            <a:r>
              <a:rPr lang="en-US" dirty="0" smtClean="0">
                <a:solidFill>
                  <a:schemeClr val="tx1"/>
                </a:solidFill>
              </a:rPr>
              <a:t>(L3 cache)</a:t>
            </a:r>
            <a:br>
              <a:rPr lang="en-US" dirty="0" smtClean="0">
                <a:solidFill>
                  <a:schemeClr val="tx1"/>
                </a:solidFill>
              </a:rPr>
            </a:br>
            <a:endParaRPr lang="en-US" sz="2000" dirty="0">
              <a:solidFill>
                <a:schemeClr val="tx1"/>
              </a:solidFill>
            </a:endParaRPr>
          </a:p>
          <a:p>
            <a:endParaRPr lang="en-US" sz="2000" dirty="0">
              <a:solidFill>
                <a:schemeClr val="tx1"/>
              </a:solidFill>
            </a:endParaRPr>
          </a:p>
        </p:txBody>
      </p:sp>
      <p:sp useBgFill="1">
        <p:nvSpPr>
          <p:cNvPr id="23559" name="Text Box 6"/>
          <p:cNvSpPr txBox="1">
            <a:spLocks noChangeArrowheads="1"/>
          </p:cNvSpPr>
          <p:nvPr/>
        </p:nvSpPr>
        <p:spPr bwMode="auto">
          <a:xfrm rot="-5400000">
            <a:off x="1176337" y="3243263"/>
            <a:ext cx="3700463" cy="261938"/>
          </a:xfrm>
          <a:prstGeom prst="rect">
            <a:avLst/>
          </a:prstGeom>
          <a:ln w="9525">
            <a:noFill/>
            <a:miter lim="800000"/>
            <a:headEnd/>
            <a:tailEnd/>
          </a:ln>
        </p:spPr>
        <p:txBody>
          <a:bodyPr bIns="0">
            <a:spAutoFit/>
          </a:bodyPr>
          <a:lstStyle/>
          <a:p>
            <a:r>
              <a:rPr lang="en-US" dirty="0"/>
              <a:t>(Memory) Cycles per Instruction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381000" y="228600"/>
            <a:ext cx="7673975" cy="693908"/>
          </a:xfrm>
        </p:spPr>
        <p:txBody>
          <a:bodyPr/>
          <a:lstStyle/>
          <a:p>
            <a:r>
              <a:rPr lang="en-US" sz="2400" dirty="0" smtClean="0"/>
              <a:t>MP Performance 2MB Cache Commercial Workload: OLTP, Decision Support (Database), Search Engine</a:t>
            </a:r>
          </a:p>
        </p:txBody>
      </p:sp>
      <p:graphicFrame>
        <p:nvGraphicFramePr>
          <p:cNvPr id="24578" name="Object 2"/>
          <p:cNvGraphicFramePr>
            <a:graphicFrameLocks noChangeAspect="1"/>
          </p:cNvGraphicFramePr>
          <p:nvPr>
            <p:ph idx="1"/>
          </p:nvPr>
        </p:nvGraphicFramePr>
        <p:xfrm>
          <a:off x="2590800" y="1371600"/>
          <a:ext cx="6934200" cy="4648200"/>
        </p:xfrm>
        <a:graphic>
          <a:graphicData uri="http://schemas.openxmlformats.org/presentationml/2006/ole">
            <p:oleObj spid="_x0000_s4098" name="Worksheet" r:id="rId4" imgW="8658000" imgH="5915160" progId="Excel.Sheet.8">
              <p:embed/>
            </p:oleObj>
          </a:graphicData>
        </a:graphic>
      </p:graphicFrame>
      <p:sp>
        <p:nvSpPr>
          <p:cNvPr id="24580" name="Slide Number Placeholder 5"/>
          <p:cNvSpPr>
            <a:spLocks noGrp="1"/>
          </p:cNvSpPr>
          <p:nvPr>
            <p:ph type="sldNum" sz="quarter" idx="11"/>
          </p:nvPr>
        </p:nvSpPr>
        <p:spPr>
          <a:noFill/>
        </p:spPr>
        <p:txBody>
          <a:bodyPr/>
          <a:lstStyle/>
          <a:p>
            <a:fld id="{FCA95C38-B410-46E0-8018-B657801F5E17}" type="slidenum">
              <a:rPr lang="en-US"/>
              <a:pPr/>
              <a:t>43</a:t>
            </a:fld>
            <a:endParaRPr lang="en-US" b="0"/>
          </a:p>
        </p:txBody>
      </p:sp>
      <p:sp>
        <p:nvSpPr>
          <p:cNvPr id="24581" name="Text Box 4"/>
          <p:cNvSpPr txBox="1">
            <a:spLocks noChangeArrowheads="1"/>
          </p:cNvSpPr>
          <p:nvPr/>
        </p:nvSpPr>
        <p:spPr bwMode="auto">
          <a:xfrm>
            <a:off x="517525" y="1709738"/>
            <a:ext cx="184150" cy="258762"/>
          </a:xfrm>
          <a:prstGeom prst="rect">
            <a:avLst/>
          </a:prstGeom>
          <a:noFill/>
          <a:ln w="9525">
            <a:noFill/>
            <a:miter lim="800000"/>
            <a:headEnd/>
            <a:tailEnd/>
          </a:ln>
        </p:spPr>
        <p:txBody>
          <a:bodyPr wrap="none" bIns="0">
            <a:spAutoFit/>
          </a:bodyPr>
          <a:lstStyle/>
          <a:p>
            <a:endParaRPr lang="en-US"/>
          </a:p>
        </p:txBody>
      </p:sp>
      <p:sp>
        <p:nvSpPr>
          <p:cNvPr id="24582" name="Text Box 5"/>
          <p:cNvSpPr txBox="1">
            <a:spLocks noChangeArrowheads="1"/>
          </p:cNvSpPr>
          <p:nvPr/>
        </p:nvSpPr>
        <p:spPr bwMode="auto">
          <a:xfrm>
            <a:off x="304800" y="1752600"/>
            <a:ext cx="2133599" cy="1892826"/>
          </a:xfrm>
          <a:prstGeom prst="rect">
            <a:avLst/>
          </a:prstGeom>
          <a:noFill/>
          <a:ln w="9525">
            <a:noFill/>
            <a:miter lim="800000"/>
            <a:headEnd/>
            <a:tailEnd/>
          </a:ln>
        </p:spPr>
        <p:txBody>
          <a:bodyPr wrap="square" bIns="0">
            <a:spAutoFit/>
          </a:bodyPr>
          <a:lstStyle/>
          <a:p>
            <a:r>
              <a:rPr lang="en-US" sz="2400" dirty="0" smtClean="0"/>
              <a:t>True </a:t>
            </a:r>
            <a:r>
              <a:rPr lang="en-US" sz="2400" dirty="0"/>
              <a:t>sharing,</a:t>
            </a:r>
            <a:br>
              <a:rPr lang="en-US" sz="2400" dirty="0"/>
            </a:br>
            <a:r>
              <a:rPr lang="en-US" sz="2400" dirty="0"/>
              <a:t>false sharing increase going from 1 to 8 CPUs</a:t>
            </a:r>
            <a:endParaRPr lang="en-US" sz="2800" dirty="0"/>
          </a:p>
        </p:txBody>
      </p:sp>
      <p:sp useBgFill="1">
        <p:nvSpPr>
          <p:cNvPr id="24583" name="Text Box 8"/>
          <p:cNvSpPr txBox="1">
            <a:spLocks noChangeArrowheads="1"/>
          </p:cNvSpPr>
          <p:nvPr/>
        </p:nvSpPr>
        <p:spPr bwMode="auto">
          <a:xfrm rot="-5400000">
            <a:off x="1320006" y="3526632"/>
            <a:ext cx="2892425" cy="258762"/>
          </a:xfrm>
          <a:prstGeom prst="rect">
            <a:avLst/>
          </a:prstGeom>
          <a:ln w="9525">
            <a:noFill/>
            <a:miter lim="800000"/>
            <a:headEnd/>
            <a:tailEnd/>
          </a:ln>
        </p:spPr>
        <p:txBody>
          <a:bodyPr wrap="none" bIns="0">
            <a:spAutoFit/>
          </a:bodyPr>
          <a:lstStyle/>
          <a:p>
            <a:r>
              <a:rPr lang="en-US"/>
              <a:t>(Memory) Cycles per Instruction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Avoiding False Sharing </a:t>
            </a:r>
          </a:p>
        </p:txBody>
      </p:sp>
      <p:sp>
        <p:nvSpPr>
          <p:cNvPr id="860163" name="Rectangle 3"/>
          <p:cNvSpPr>
            <a:spLocks noGrp="1" noChangeArrowheads="1"/>
          </p:cNvSpPr>
          <p:nvPr>
            <p:ph type="body" idx="1"/>
          </p:nvPr>
        </p:nvSpPr>
        <p:spPr>
          <a:xfrm>
            <a:off x="685800" y="1066800"/>
            <a:ext cx="7950200" cy="4098558"/>
          </a:xfrm>
        </p:spPr>
        <p:txBody>
          <a:bodyPr/>
          <a:lstStyle/>
          <a:p>
            <a:pPr marL="320675" indent="-320675">
              <a:buFontTx/>
              <a:buNone/>
            </a:pPr>
            <a:r>
              <a:rPr lang="en-US" dirty="0" smtClean="0"/>
              <a:t>Change either</a:t>
            </a:r>
          </a:p>
          <a:p>
            <a:pPr marL="320675" indent="-320675"/>
            <a:r>
              <a:rPr lang="en-US" dirty="0" smtClean="0"/>
              <a:t>Algorithm</a:t>
            </a:r>
          </a:p>
          <a:p>
            <a:pPr marL="720725" lvl="1" indent="-320675"/>
            <a:r>
              <a:rPr lang="en-US" sz="2200" dirty="0" smtClean="0"/>
              <a:t>adjust the implementation of the algorithm (the loop stride) to access data in different cache line for each thread</a:t>
            </a:r>
          </a:p>
          <a:p>
            <a:pPr marL="320675" indent="-320675">
              <a:buFontTx/>
              <a:buNone/>
            </a:pPr>
            <a:r>
              <a:rPr lang="en-US" dirty="0" smtClean="0"/>
              <a:t>Or</a:t>
            </a:r>
          </a:p>
          <a:p>
            <a:pPr marL="320675" indent="-320675"/>
            <a:r>
              <a:rPr lang="en-US" dirty="0" smtClean="0"/>
              <a:t>Data Structure:</a:t>
            </a:r>
          </a:p>
          <a:p>
            <a:pPr marL="720725" lvl="1" indent="-320675"/>
            <a:r>
              <a:rPr lang="en-US" sz="2200" dirty="0" smtClean="0"/>
              <a:t>add some “padding” to a data structure or arrays ( just enough padding generally less than cache line size)  so that threads access data from different cache lines. </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44</a:t>
            </a:fld>
            <a:endParaRPr lang="en-C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a:xfrm>
            <a:off x="609600" y="1066800"/>
            <a:ext cx="8153400" cy="4467890"/>
          </a:xfrm>
        </p:spPr>
        <p:txBody>
          <a:bodyPr/>
          <a:lstStyle/>
          <a:p>
            <a:r>
              <a:rPr lang="en-CA" dirty="0" err="1" smtClean="0"/>
              <a:t>Multicores</a:t>
            </a:r>
            <a:r>
              <a:rPr lang="en-CA" dirty="0" smtClean="0"/>
              <a:t> are common multiprocessors nowadays</a:t>
            </a:r>
          </a:p>
          <a:p>
            <a:r>
              <a:rPr lang="en-CA" dirty="0" smtClean="0"/>
              <a:t>Offer computing resources to improve throughput by process and thread level parallelism in addition to ILP</a:t>
            </a:r>
          </a:p>
          <a:p>
            <a:r>
              <a:rPr lang="en-CA" dirty="0" smtClean="0"/>
              <a:t>Dedicated on-chip caches and shared lower level caches</a:t>
            </a:r>
          </a:p>
          <a:p>
            <a:r>
              <a:rPr lang="en-CA" dirty="0" smtClean="0"/>
              <a:t>Key issues</a:t>
            </a:r>
          </a:p>
          <a:p>
            <a:pPr lvl="1"/>
            <a:r>
              <a:rPr lang="en-CA" dirty="0" smtClean="0"/>
              <a:t>Cache coherence</a:t>
            </a:r>
          </a:p>
          <a:p>
            <a:pPr lvl="2"/>
            <a:r>
              <a:rPr lang="en-CA" dirty="0" smtClean="0"/>
              <a:t>Popular protocol:  snooping invalidation</a:t>
            </a:r>
          </a:p>
          <a:p>
            <a:pPr lvl="1"/>
            <a:r>
              <a:rPr lang="en-CA" dirty="0" smtClean="0"/>
              <a:t>False-sharing</a:t>
            </a:r>
          </a:p>
          <a:p>
            <a:pPr lvl="1">
              <a:buNone/>
            </a:pPr>
            <a:endParaRPr lang="en-CA" dirty="0" smtClean="0"/>
          </a:p>
          <a:p>
            <a:endParaRPr lang="en-CA" dirty="0"/>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45</a:t>
            </a:fld>
            <a:endParaRPr lang="en-C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381000"/>
            <a:ext cx="7673975" cy="609600"/>
          </a:xfrm>
        </p:spPr>
        <p:txBody>
          <a:bodyPr/>
          <a:lstStyle/>
          <a:p>
            <a:r>
              <a:rPr lang="en-US" dirty="0" smtClean="0"/>
              <a:t>Example: True v. False Sharing v. Hit?</a:t>
            </a:r>
          </a:p>
        </p:txBody>
      </p:sp>
      <p:graphicFrame>
        <p:nvGraphicFramePr>
          <p:cNvPr id="445502" name="Group 62"/>
          <p:cNvGraphicFramePr>
            <a:graphicFrameLocks noGrp="1"/>
          </p:cNvGraphicFramePr>
          <p:nvPr>
            <p:ph type="tbl" idx="1"/>
          </p:nvPr>
        </p:nvGraphicFramePr>
        <p:xfrm>
          <a:off x="533400" y="2438400"/>
          <a:ext cx="8534400" cy="3276600"/>
        </p:xfrm>
        <a:graphic>
          <a:graphicData uri="http://schemas.openxmlformats.org/drawingml/2006/table">
            <a:tbl>
              <a:tblPr/>
              <a:tblGrid>
                <a:gridCol w="914400"/>
                <a:gridCol w="1524000"/>
                <a:gridCol w="1524000"/>
                <a:gridCol w="4572000"/>
              </a:tblGrid>
              <a:tr h="546100">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Time</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P1</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P2</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Arial" pitchFamily="34" charset="0"/>
                          <a:ea typeface="MS PGothic" pitchFamily="34" charset="-128"/>
                        </a:rPr>
                        <a:t>True, False, Hit? Why?</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1</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Write x1</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2400" b="1" i="0" u="none" strike="noStrike" cap="none" normalizeH="0" baseline="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2</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2400" b="1" i="0" u="none" strike="noStrike" cap="none" normalizeH="0" baseline="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Read x2</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3</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Write x1</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2400" b="1" i="0" u="none" strike="noStrike" cap="none" normalizeH="0" baseline="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4</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2400" b="1" i="0" u="none" strike="noStrike" cap="none" normalizeH="0" baseline="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Write x2</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5</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Arial" pitchFamily="34" charset="0"/>
                          <a:ea typeface="MS PGothic" pitchFamily="34" charset="-128"/>
                        </a:rPr>
                        <a:t>Read x2</a:t>
                      </a: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2400" b="1" i="0" u="none" strike="noStrike" cap="none" normalizeH="0" baseline="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dirty="0" smtClean="0">
                        <a:ln>
                          <a:noFill/>
                        </a:ln>
                        <a:solidFill>
                          <a:schemeClr val="tx1"/>
                        </a:solidFill>
                        <a:effectLst/>
                        <a:latin typeface="Arial" pitchFamily="34" charset="0"/>
                        <a:ea typeface="MS PGothic" pitchFamily="34" charset="-128"/>
                      </a:endParaRP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68" name="Slide Number Placeholder 5"/>
          <p:cNvSpPr>
            <a:spLocks noGrp="1"/>
          </p:cNvSpPr>
          <p:nvPr>
            <p:ph type="sldNum" sz="quarter" idx="11"/>
          </p:nvPr>
        </p:nvSpPr>
        <p:spPr>
          <a:noFill/>
        </p:spPr>
        <p:txBody>
          <a:bodyPr/>
          <a:lstStyle/>
          <a:p>
            <a:fld id="{749182C7-75D3-4CD7-998E-4E69BCD6A500}" type="slidenum">
              <a:rPr lang="en-US"/>
              <a:pPr/>
              <a:t>46</a:t>
            </a:fld>
            <a:endParaRPr lang="en-US" b="0"/>
          </a:p>
        </p:txBody>
      </p:sp>
      <p:sp>
        <p:nvSpPr>
          <p:cNvPr id="22569" name="Text Box 45"/>
          <p:cNvSpPr txBox="1">
            <a:spLocks noChangeArrowheads="1"/>
          </p:cNvSpPr>
          <p:nvPr/>
        </p:nvSpPr>
        <p:spPr bwMode="auto">
          <a:xfrm>
            <a:off x="533400" y="1219200"/>
            <a:ext cx="6858000" cy="655638"/>
          </a:xfrm>
          <a:prstGeom prst="rect">
            <a:avLst/>
          </a:prstGeom>
          <a:noFill/>
          <a:ln w="9525">
            <a:noFill/>
            <a:miter lim="800000"/>
            <a:headEnd/>
            <a:tailEnd/>
          </a:ln>
        </p:spPr>
        <p:txBody>
          <a:bodyPr bIns="0">
            <a:spAutoFit/>
          </a:bodyPr>
          <a:lstStyle/>
          <a:p>
            <a:r>
              <a:rPr lang="en-US" sz="2000" dirty="0"/>
              <a:t> Assume x1 and x2 in same cache block. </a:t>
            </a:r>
            <a:br>
              <a:rPr lang="en-US" sz="2000" dirty="0"/>
            </a:br>
            <a:r>
              <a:rPr lang="en-US" sz="2000" dirty="0"/>
              <a:t>  P1 and P2 both read x1 and x2 </a:t>
            </a:r>
            <a:r>
              <a:rPr lang="en-US" sz="2000"/>
              <a:t>before</a:t>
            </a:r>
            <a:r>
              <a:rPr lang="en-US" sz="2000" smtClean="0"/>
              <a:t>.  </a:t>
            </a:r>
            <a:endParaRPr lang="en-US" sz="2000" dirty="0"/>
          </a:p>
        </p:txBody>
      </p:sp>
      <p:sp>
        <p:nvSpPr>
          <p:cNvPr id="22571" name="Text Box 55"/>
          <p:cNvSpPr txBox="1">
            <a:spLocks noChangeArrowheads="1"/>
          </p:cNvSpPr>
          <p:nvPr/>
        </p:nvSpPr>
        <p:spPr bwMode="auto">
          <a:xfrm>
            <a:off x="4465638" y="3048000"/>
            <a:ext cx="4449762" cy="411163"/>
          </a:xfrm>
          <a:prstGeom prst="rect">
            <a:avLst/>
          </a:prstGeom>
          <a:noFill/>
          <a:ln w="9525">
            <a:noFill/>
            <a:miter lim="800000"/>
            <a:headEnd/>
            <a:tailEnd/>
          </a:ln>
        </p:spPr>
        <p:txBody>
          <a:bodyPr wrap="none" bIns="0">
            <a:spAutoFit/>
          </a:bodyPr>
          <a:lstStyle/>
          <a:p>
            <a:r>
              <a:rPr lang="en-US" sz="2400">
                <a:solidFill>
                  <a:schemeClr val="accent2"/>
                </a:solidFill>
              </a:rPr>
              <a:t>True miss; invalidate x1 in P2</a:t>
            </a:r>
          </a:p>
        </p:txBody>
      </p:sp>
      <p:sp>
        <p:nvSpPr>
          <p:cNvPr id="22572" name="Text Box 57"/>
          <p:cNvSpPr txBox="1">
            <a:spLocks noChangeArrowheads="1"/>
          </p:cNvSpPr>
          <p:nvPr/>
        </p:nvSpPr>
        <p:spPr bwMode="auto">
          <a:xfrm>
            <a:off x="4419600" y="3581400"/>
            <a:ext cx="4554538" cy="411163"/>
          </a:xfrm>
          <a:prstGeom prst="rect">
            <a:avLst/>
          </a:prstGeom>
          <a:noFill/>
          <a:ln w="9525">
            <a:noFill/>
            <a:miter lim="800000"/>
            <a:headEnd/>
            <a:tailEnd/>
          </a:ln>
        </p:spPr>
        <p:txBody>
          <a:bodyPr wrap="none" bIns="0">
            <a:spAutoFit/>
          </a:bodyPr>
          <a:lstStyle/>
          <a:p>
            <a:r>
              <a:rPr lang="en-US" sz="2400">
                <a:solidFill>
                  <a:srgbClr val="FF0000"/>
                </a:solidFill>
              </a:rPr>
              <a:t>False miss; x1 irrelevant to P2</a:t>
            </a:r>
          </a:p>
        </p:txBody>
      </p:sp>
      <p:sp>
        <p:nvSpPr>
          <p:cNvPr id="22573" name="Text Box 63"/>
          <p:cNvSpPr txBox="1">
            <a:spLocks noChangeArrowheads="1"/>
          </p:cNvSpPr>
          <p:nvPr/>
        </p:nvSpPr>
        <p:spPr bwMode="auto">
          <a:xfrm>
            <a:off x="4419600" y="4114800"/>
            <a:ext cx="4554538" cy="411163"/>
          </a:xfrm>
          <a:prstGeom prst="rect">
            <a:avLst/>
          </a:prstGeom>
          <a:noFill/>
          <a:ln w="9525">
            <a:noFill/>
            <a:miter lim="800000"/>
            <a:headEnd/>
            <a:tailEnd/>
          </a:ln>
        </p:spPr>
        <p:txBody>
          <a:bodyPr wrap="none" bIns="0">
            <a:spAutoFit/>
          </a:bodyPr>
          <a:lstStyle/>
          <a:p>
            <a:r>
              <a:rPr lang="en-US" sz="2400">
                <a:solidFill>
                  <a:srgbClr val="FF0000"/>
                </a:solidFill>
              </a:rPr>
              <a:t>False miss; x1 irrelevant to P2</a:t>
            </a:r>
          </a:p>
        </p:txBody>
      </p:sp>
      <p:sp>
        <p:nvSpPr>
          <p:cNvPr id="22574" name="Text Box 64"/>
          <p:cNvSpPr txBox="1">
            <a:spLocks noChangeArrowheads="1"/>
          </p:cNvSpPr>
          <p:nvPr/>
        </p:nvSpPr>
        <p:spPr bwMode="auto">
          <a:xfrm>
            <a:off x="4419600" y="4648200"/>
            <a:ext cx="4554538" cy="411163"/>
          </a:xfrm>
          <a:prstGeom prst="rect">
            <a:avLst/>
          </a:prstGeom>
          <a:noFill/>
          <a:ln w="9525">
            <a:noFill/>
            <a:miter lim="800000"/>
            <a:headEnd/>
            <a:tailEnd/>
          </a:ln>
        </p:spPr>
        <p:txBody>
          <a:bodyPr wrap="none" bIns="0">
            <a:spAutoFit/>
          </a:bodyPr>
          <a:lstStyle/>
          <a:p>
            <a:r>
              <a:rPr lang="en-US" sz="2400">
                <a:solidFill>
                  <a:srgbClr val="FF0000"/>
                </a:solidFill>
              </a:rPr>
              <a:t>False miss; x1 irrelevant to P2</a:t>
            </a:r>
          </a:p>
        </p:txBody>
      </p:sp>
      <p:sp>
        <p:nvSpPr>
          <p:cNvPr id="22575" name="Text Box 66"/>
          <p:cNvSpPr txBox="1">
            <a:spLocks noChangeArrowheads="1"/>
          </p:cNvSpPr>
          <p:nvPr/>
        </p:nvSpPr>
        <p:spPr bwMode="auto">
          <a:xfrm>
            <a:off x="4419600" y="5257800"/>
            <a:ext cx="4449763" cy="411163"/>
          </a:xfrm>
          <a:prstGeom prst="rect">
            <a:avLst/>
          </a:prstGeom>
          <a:noFill/>
          <a:ln w="9525">
            <a:noFill/>
            <a:miter lim="800000"/>
            <a:headEnd/>
            <a:tailEnd/>
          </a:ln>
        </p:spPr>
        <p:txBody>
          <a:bodyPr wrap="none" bIns="0">
            <a:spAutoFit/>
          </a:bodyPr>
          <a:lstStyle/>
          <a:p>
            <a:r>
              <a:rPr lang="en-US" sz="2400">
                <a:solidFill>
                  <a:schemeClr val="accent2"/>
                </a:solidFill>
              </a:rPr>
              <a:t>True miss; invalidate x2 in P1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1" grpId="0"/>
      <p:bldP spid="22572" grpId="0"/>
      <p:bldP spid="22573" grpId="0"/>
      <p:bldP spid="22574" grpId="0"/>
      <p:bldP spid="2257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2" descr="un07-01-P374493"/>
          <p:cNvPicPr>
            <a:picLocks noChangeAspect="1" noChangeArrowheads="1"/>
          </p:cNvPicPr>
          <p:nvPr/>
        </p:nvPicPr>
        <p:blipFill>
          <a:blip r:embed="rId3" cstate="print"/>
          <a:srcRect/>
          <a:stretch>
            <a:fillRect/>
          </a:stretch>
        </p:blipFill>
        <p:spPr bwMode="auto">
          <a:xfrm>
            <a:off x="4951413" y="2636838"/>
            <a:ext cx="2789237" cy="374650"/>
          </a:xfrm>
          <a:prstGeom prst="rect">
            <a:avLst/>
          </a:prstGeom>
          <a:noFill/>
          <a:ln w="9525">
            <a:noFill/>
            <a:miter lim="800000"/>
            <a:headEnd/>
            <a:tailEnd/>
          </a:ln>
        </p:spPr>
      </p:pic>
      <p:pic>
        <p:nvPicPr>
          <p:cNvPr id="39939" name="Picture 21" descr="fully-connected-network"/>
          <p:cNvPicPr>
            <a:picLocks noChangeAspect="1" noChangeArrowheads="1"/>
          </p:cNvPicPr>
          <p:nvPr/>
        </p:nvPicPr>
        <p:blipFill>
          <a:blip r:embed="rId4" cstate="print"/>
          <a:srcRect/>
          <a:stretch>
            <a:fillRect/>
          </a:stretch>
        </p:blipFill>
        <p:spPr bwMode="auto">
          <a:xfrm>
            <a:off x="6269038" y="3821113"/>
            <a:ext cx="1616075" cy="1809750"/>
          </a:xfrm>
          <a:prstGeom prst="rect">
            <a:avLst/>
          </a:prstGeom>
          <a:noFill/>
          <a:ln w="9525">
            <a:noFill/>
            <a:miter lim="800000"/>
            <a:headEnd/>
            <a:tailEnd/>
          </a:ln>
        </p:spPr>
      </p:pic>
      <p:pic>
        <p:nvPicPr>
          <p:cNvPr id="39940" name="Picture 18" descr="bus-network"/>
          <p:cNvPicPr>
            <a:picLocks noChangeAspect="1" noChangeArrowheads="1"/>
          </p:cNvPicPr>
          <p:nvPr/>
        </p:nvPicPr>
        <p:blipFill>
          <a:blip r:embed="rId5" cstate="print"/>
          <a:srcRect/>
          <a:stretch>
            <a:fillRect/>
          </a:stretch>
        </p:blipFill>
        <p:spPr bwMode="auto">
          <a:xfrm>
            <a:off x="1501775" y="2636838"/>
            <a:ext cx="2630488" cy="374650"/>
          </a:xfrm>
          <a:prstGeom prst="rect">
            <a:avLst/>
          </a:prstGeom>
          <a:noFill/>
          <a:ln w="9525">
            <a:noFill/>
            <a:miter lim="800000"/>
            <a:headEnd/>
            <a:tailEnd/>
          </a:ln>
        </p:spPr>
      </p:pic>
      <p:sp>
        <p:nvSpPr>
          <p:cNvPr id="39941" name="Rectangle 2"/>
          <p:cNvSpPr>
            <a:spLocks noGrp="1" noChangeArrowheads="1"/>
          </p:cNvSpPr>
          <p:nvPr>
            <p:ph type="title"/>
          </p:nvPr>
        </p:nvSpPr>
        <p:spPr/>
        <p:txBody>
          <a:bodyPr/>
          <a:lstStyle/>
          <a:p>
            <a:pPr eaLnBrk="1" hangingPunct="1"/>
            <a:r>
              <a:rPr lang="en-AU" dirty="0" smtClean="0"/>
              <a:t>Aside: Interconnection Networks</a:t>
            </a:r>
          </a:p>
        </p:txBody>
      </p:sp>
      <p:sp>
        <p:nvSpPr>
          <p:cNvPr id="39942" name="Rectangle 3"/>
          <p:cNvSpPr>
            <a:spLocks noGrp="1" noChangeArrowheads="1"/>
          </p:cNvSpPr>
          <p:nvPr>
            <p:ph type="body" idx="1"/>
          </p:nvPr>
        </p:nvSpPr>
        <p:spPr>
          <a:xfrm>
            <a:off x="684213" y="1125538"/>
            <a:ext cx="8270875" cy="1069975"/>
          </a:xfrm>
        </p:spPr>
        <p:txBody>
          <a:bodyPr/>
          <a:lstStyle/>
          <a:p>
            <a:pPr eaLnBrk="1" hangingPunct="1"/>
            <a:r>
              <a:rPr lang="en-AU" sz="2800" smtClean="0"/>
              <a:t>Network topologies</a:t>
            </a:r>
          </a:p>
          <a:p>
            <a:pPr lvl="1" eaLnBrk="1" hangingPunct="1"/>
            <a:r>
              <a:rPr lang="en-AU" sz="2400" smtClean="0"/>
              <a:t>Arrangements of processors, switches, and links</a:t>
            </a:r>
          </a:p>
        </p:txBody>
      </p:sp>
      <p:sp>
        <p:nvSpPr>
          <p:cNvPr id="39944" name="Text Box 8"/>
          <p:cNvSpPr txBox="1">
            <a:spLocks noChangeArrowheads="1"/>
          </p:cNvSpPr>
          <p:nvPr/>
        </p:nvSpPr>
        <p:spPr bwMode="auto">
          <a:xfrm>
            <a:off x="2487613" y="3124200"/>
            <a:ext cx="577850" cy="366713"/>
          </a:xfrm>
          <a:prstGeom prst="rect">
            <a:avLst/>
          </a:prstGeom>
          <a:noFill/>
          <a:ln w="9525">
            <a:noFill/>
            <a:miter lim="800000"/>
            <a:headEnd/>
            <a:tailEnd/>
          </a:ln>
        </p:spPr>
        <p:txBody>
          <a:bodyPr wrap="none">
            <a:spAutoFit/>
          </a:bodyPr>
          <a:lstStyle/>
          <a:p>
            <a:pPr algn="ctr" eaLnBrk="0" hangingPunct="0"/>
            <a:r>
              <a:rPr lang="en-AU"/>
              <a:t>Bus</a:t>
            </a:r>
          </a:p>
        </p:txBody>
      </p:sp>
      <p:sp>
        <p:nvSpPr>
          <p:cNvPr id="39945" name="Text Box 9"/>
          <p:cNvSpPr txBox="1">
            <a:spLocks noChangeArrowheads="1"/>
          </p:cNvSpPr>
          <p:nvPr/>
        </p:nvSpPr>
        <p:spPr bwMode="auto">
          <a:xfrm>
            <a:off x="5940425" y="3124200"/>
            <a:ext cx="654050" cy="366713"/>
          </a:xfrm>
          <a:prstGeom prst="rect">
            <a:avLst/>
          </a:prstGeom>
          <a:noFill/>
          <a:ln w="9525">
            <a:noFill/>
            <a:miter lim="800000"/>
            <a:headEnd/>
            <a:tailEnd/>
          </a:ln>
        </p:spPr>
        <p:txBody>
          <a:bodyPr wrap="none">
            <a:spAutoFit/>
          </a:bodyPr>
          <a:lstStyle/>
          <a:p>
            <a:pPr algn="ctr" eaLnBrk="0" hangingPunct="0"/>
            <a:r>
              <a:rPr lang="en-AU"/>
              <a:t>Ring</a:t>
            </a:r>
          </a:p>
        </p:txBody>
      </p:sp>
      <p:sp>
        <p:nvSpPr>
          <p:cNvPr id="39946" name="Text Box 12"/>
          <p:cNvSpPr txBox="1">
            <a:spLocks noChangeArrowheads="1"/>
          </p:cNvSpPr>
          <p:nvPr/>
        </p:nvSpPr>
        <p:spPr bwMode="auto">
          <a:xfrm>
            <a:off x="1692275" y="5689600"/>
            <a:ext cx="1098550" cy="366713"/>
          </a:xfrm>
          <a:prstGeom prst="rect">
            <a:avLst/>
          </a:prstGeom>
          <a:noFill/>
          <a:ln w="9525">
            <a:noFill/>
            <a:miter lim="800000"/>
            <a:headEnd/>
            <a:tailEnd/>
          </a:ln>
        </p:spPr>
        <p:txBody>
          <a:bodyPr wrap="none">
            <a:spAutoFit/>
          </a:bodyPr>
          <a:lstStyle/>
          <a:p>
            <a:pPr algn="ctr" eaLnBrk="0" hangingPunct="0"/>
            <a:r>
              <a:rPr lang="en-AU"/>
              <a:t>2D Mesh</a:t>
            </a:r>
          </a:p>
        </p:txBody>
      </p:sp>
      <p:sp>
        <p:nvSpPr>
          <p:cNvPr id="39947" name="Text Box 14"/>
          <p:cNvSpPr txBox="1">
            <a:spLocks noChangeArrowheads="1"/>
          </p:cNvSpPr>
          <p:nvPr/>
        </p:nvSpPr>
        <p:spPr bwMode="auto">
          <a:xfrm>
            <a:off x="3779838" y="5322888"/>
            <a:ext cx="1689100" cy="366712"/>
          </a:xfrm>
          <a:prstGeom prst="rect">
            <a:avLst/>
          </a:prstGeom>
          <a:noFill/>
          <a:ln w="9525">
            <a:noFill/>
            <a:miter lim="800000"/>
            <a:headEnd/>
            <a:tailEnd/>
          </a:ln>
        </p:spPr>
        <p:txBody>
          <a:bodyPr wrap="none">
            <a:spAutoFit/>
          </a:bodyPr>
          <a:lstStyle/>
          <a:p>
            <a:pPr algn="ctr" eaLnBrk="0" hangingPunct="0"/>
            <a:r>
              <a:rPr lang="en-AU"/>
              <a:t>N-cube (N = 3)</a:t>
            </a:r>
          </a:p>
        </p:txBody>
      </p:sp>
      <p:sp>
        <p:nvSpPr>
          <p:cNvPr id="39948" name="Text Box 16"/>
          <p:cNvSpPr txBox="1">
            <a:spLocks noChangeArrowheads="1"/>
          </p:cNvSpPr>
          <p:nvPr/>
        </p:nvSpPr>
        <p:spPr bwMode="auto">
          <a:xfrm>
            <a:off x="6156325" y="5822950"/>
            <a:ext cx="1784350" cy="366713"/>
          </a:xfrm>
          <a:prstGeom prst="rect">
            <a:avLst/>
          </a:prstGeom>
          <a:noFill/>
          <a:ln w="9525">
            <a:noFill/>
            <a:miter lim="800000"/>
            <a:headEnd/>
            <a:tailEnd/>
          </a:ln>
        </p:spPr>
        <p:txBody>
          <a:bodyPr wrap="none">
            <a:spAutoFit/>
          </a:bodyPr>
          <a:lstStyle/>
          <a:p>
            <a:pPr algn="ctr" eaLnBrk="0" hangingPunct="0"/>
            <a:r>
              <a:rPr lang="en-AU"/>
              <a:t>Fully connected</a:t>
            </a:r>
          </a:p>
        </p:txBody>
      </p:sp>
      <p:pic>
        <p:nvPicPr>
          <p:cNvPr id="39949" name="Picture 20" descr="f07-09-P374493-right"/>
          <p:cNvPicPr>
            <a:picLocks noChangeAspect="1" noChangeArrowheads="1"/>
          </p:cNvPicPr>
          <p:nvPr/>
        </p:nvPicPr>
        <p:blipFill>
          <a:blip r:embed="rId6" cstate="print"/>
          <a:srcRect/>
          <a:stretch>
            <a:fillRect/>
          </a:stretch>
        </p:blipFill>
        <p:spPr bwMode="auto">
          <a:xfrm>
            <a:off x="4132263" y="4221163"/>
            <a:ext cx="968375" cy="968375"/>
          </a:xfrm>
          <a:prstGeom prst="rect">
            <a:avLst/>
          </a:prstGeom>
          <a:noFill/>
          <a:ln w="9525">
            <a:noFill/>
            <a:miter lim="800000"/>
            <a:headEnd/>
            <a:tailEnd/>
          </a:ln>
        </p:spPr>
      </p:pic>
      <p:pic>
        <p:nvPicPr>
          <p:cNvPr id="39950" name="Picture 23" descr="f07-09-P374493-left"/>
          <p:cNvPicPr>
            <a:picLocks noChangeAspect="1" noChangeArrowheads="1"/>
          </p:cNvPicPr>
          <p:nvPr/>
        </p:nvPicPr>
        <p:blipFill>
          <a:blip r:embed="rId7" cstate="print"/>
          <a:srcRect/>
          <a:stretch>
            <a:fillRect/>
          </a:stretch>
        </p:blipFill>
        <p:spPr bwMode="auto">
          <a:xfrm>
            <a:off x="1501775" y="3933825"/>
            <a:ext cx="1522413" cy="1527175"/>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9B3F316D-389F-4488-B560-5E2DB5DE07B1}" type="slidenum">
              <a:rPr lang="en-CA" smtClean="0"/>
              <a:pPr>
                <a:defRPr/>
              </a:pPr>
              <a:t>47</a:t>
            </a:fld>
            <a:endParaRPr lang="en-C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f07-10-P374493"/>
          <p:cNvPicPr>
            <a:picLocks noChangeAspect="1" noChangeArrowheads="1"/>
          </p:cNvPicPr>
          <p:nvPr/>
        </p:nvPicPr>
        <p:blipFill>
          <a:blip r:embed="rId3" cstate="print"/>
          <a:srcRect/>
          <a:stretch>
            <a:fillRect/>
          </a:stretch>
        </p:blipFill>
        <p:spPr bwMode="auto">
          <a:xfrm>
            <a:off x="609600" y="838200"/>
            <a:ext cx="8077200" cy="5871392"/>
          </a:xfrm>
          <a:prstGeom prst="rect">
            <a:avLst/>
          </a:prstGeom>
          <a:noFill/>
          <a:ln w="9525">
            <a:noFill/>
            <a:miter lim="800000"/>
            <a:headEnd/>
            <a:tailEnd/>
          </a:ln>
        </p:spPr>
      </p:pic>
      <p:sp>
        <p:nvSpPr>
          <p:cNvPr id="40963" name="Rectangle 2"/>
          <p:cNvSpPr>
            <a:spLocks noGrp="1" noChangeArrowheads="1"/>
          </p:cNvSpPr>
          <p:nvPr>
            <p:ph type="title"/>
          </p:nvPr>
        </p:nvSpPr>
        <p:spPr>
          <a:xfrm>
            <a:off x="152400" y="0"/>
            <a:ext cx="8153400" cy="422275"/>
          </a:xfrm>
        </p:spPr>
        <p:txBody>
          <a:bodyPr/>
          <a:lstStyle/>
          <a:p>
            <a:pPr eaLnBrk="1" hangingPunct="1"/>
            <a:r>
              <a:rPr lang="en-AU" dirty="0" smtClean="0"/>
              <a:t>Aside: Multistage Networks</a:t>
            </a:r>
          </a:p>
        </p:txBody>
      </p:sp>
      <p:sp>
        <p:nvSpPr>
          <p:cNvPr id="4" name="Slide Number Placeholder 3"/>
          <p:cNvSpPr>
            <a:spLocks noGrp="1"/>
          </p:cNvSpPr>
          <p:nvPr>
            <p:ph type="sldNum" sz="quarter" idx="12"/>
          </p:nvPr>
        </p:nvSpPr>
        <p:spPr/>
        <p:txBody>
          <a:bodyPr/>
          <a:lstStyle/>
          <a:p>
            <a:pPr>
              <a:defRPr/>
            </a:pPr>
            <a:fld id="{BA8458B7-F867-483F-B0FC-B970C048D686}" type="slidenum">
              <a:rPr lang="en-CA" smtClean="0"/>
              <a:pPr>
                <a:defRPr/>
              </a:pPr>
              <a:t>48</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898" name="Rectangle 2"/>
          <p:cNvSpPr>
            <a:spLocks noGrp="1" noChangeArrowheads="1"/>
          </p:cNvSpPr>
          <p:nvPr>
            <p:ph type="title"/>
          </p:nvPr>
        </p:nvSpPr>
        <p:spPr>
          <a:xfrm>
            <a:off x="228600" y="0"/>
            <a:ext cx="4440318" cy="426142"/>
          </a:xfrm>
          <a:noFill/>
          <a:ln/>
        </p:spPr>
        <p:txBody>
          <a:bodyPr wrap="none"/>
          <a:lstStyle/>
          <a:p>
            <a:r>
              <a:rPr lang="en-US" dirty="0" err="1" smtClean="0"/>
              <a:t>Multicores</a:t>
            </a:r>
            <a:r>
              <a:rPr lang="en-US" dirty="0" smtClean="0"/>
              <a:t> Now Common</a:t>
            </a:r>
            <a:endParaRPr lang="en-US" dirty="0"/>
          </a:p>
        </p:txBody>
      </p:sp>
      <p:sp>
        <p:nvSpPr>
          <p:cNvPr id="1872914" name="Rectangle 18"/>
          <p:cNvSpPr>
            <a:spLocks noChangeArrowheads="1"/>
          </p:cNvSpPr>
          <p:nvPr/>
        </p:nvSpPr>
        <p:spPr bwMode="auto">
          <a:xfrm>
            <a:off x="131763" y="2943225"/>
            <a:ext cx="180975" cy="363538"/>
          </a:xfrm>
          <a:prstGeom prst="rect">
            <a:avLst/>
          </a:prstGeom>
          <a:noFill/>
          <a:ln w="12700">
            <a:noFill/>
            <a:miter lim="800000"/>
            <a:headEnd/>
            <a:tailEnd/>
          </a:ln>
          <a:effectLst/>
        </p:spPr>
        <p:txBody>
          <a:bodyPr wrap="none" lIns="90488" tIns="44450" rIns="90488" bIns="44450">
            <a:spAutoFit/>
          </a:bodyPr>
          <a:lstStyle/>
          <a:p>
            <a:endParaRPr lang="en-US">
              <a:solidFill>
                <a:schemeClr val="tx1"/>
              </a:solidFill>
            </a:endParaRPr>
          </a:p>
        </p:txBody>
      </p:sp>
      <p:sp>
        <p:nvSpPr>
          <p:cNvPr id="1872937" name="Rectangle 41"/>
          <p:cNvSpPr>
            <a:spLocks noGrp="1" noChangeArrowheads="1"/>
          </p:cNvSpPr>
          <p:nvPr>
            <p:ph type="body" idx="1"/>
          </p:nvPr>
        </p:nvSpPr>
        <p:spPr>
          <a:xfrm>
            <a:off x="457200" y="685800"/>
            <a:ext cx="8191500" cy="3975447"/>
          </a:xfrm>
          <a:noFill/>
          <a:ln/>
        </p:spPr>
        <p:txBody>
          <a:bodyPr/>
          <a:lstStyle/>
          <a:p>
            <a:pPr lvl="0">
              <a:lnSpc>
                <a:spcPct val="100000"/>
              </a:lnSpc>
              <a:spcBef>
                <a:spcPts val="600"/>
              </a:spcBef>
              <a:defRPr/>
            </a:pPr>
            <a:r>
              <a:rPr lang="en-US" dirty="0" smtClean="0"/>
              <a:t>The power challenge has forced a change in the design of microprocessors</a:t>
            </a:r>
          </a:p>
          <a:p>
            <a:pPr lvl="1">
              <a:lnSpc>
                <a:spcPct val="100000"/>
              </a:lnSpc>
              <a:spcBef>
                <a:spcPts val="600"/>
              </a:spcBef>
              <a:defRPr/>
            </a:pPr>
            <a:r>
              <a:rPr lang="en-US" dirty="0" smtClean="0"/>
              <a:t>Since 2002 the rate of improvement in the response time of programs has slowed from a factor of 1.5 per year to less than a factor of 1.2 per year</a:t>
            </a:r>
          </a:p>
          <a:p>
            <a:pPr>
              <a:lnSpc>
                <a:spcPct val="100000"/>
              </a:lnSpc>
              <a:spcBef>
                <a:spcPts val="600"/>
              </a:spcBef>
            </a:pPr>
            <a:endParaRPr lang="en-US" sz="1000" dirty="0" smtClean="0"/>
          </a:p>
          <a:p>
            <a:pPr>
              <a:lnSpc>
                <a:spcPct val="100000"/>
              </a:lnSpc>
              <a:spcBef>
                <a:spcPts val="600"/>
              </a:spcBef>
            </a:pPr>
            <a:r>
              <a:rPr lang="en-US" dirty="0" smtClean="0"/>
              <a:t>Today’s microprocessors typically contain more than one core – </a:t>
            </a:r>
            <a:r>
              <a:rPr lang="en-US" dirty="0" smtClean="0">
                <a:solidFill>
                  <a:schemeClr val="accent2"/>
                </a:solidFill>
              </a:rPr>
              <a:t>Chip</a:t>
            </a:r>
            <a:r>
              <a:rPr lang="en-US" dirty="0" smtClean="0"/>
              <a:t> </a:t>
            </a:r>
            <a:r>
              <a:rPr lang="en-US" dirty="0" err="1" smtClean="0">
                <a:solidFill>
                  <a:schemeClr val="accent2"/>
                </a:solidFill>
              </a:rPr>
              <a:t>Multicore</a:t>
            </a:r>
            <a:r>
              <a:rPr lang="en-US" dirty="0" smtClean="0">
                <a:solidFill>
                  <a:schemeClr val="accent2"/>
                </a:solidFill>
              </a:rPr>
              <a:t> </a:t>
            </a:r>
            <a:r>
              <a:rPr lang="en-US" dirty="0" err="1" smtClean="0">
                <a:solidFill>
                  <a:schemeClr val="accent2"/>
                </a:solidFill>
              </a:rPr>
              <a:t>microProcessors</a:t>
            </a:r>
            <a:r>
              <a:rPr lang="en-US" dirty="0" smtClean="0">
                <a:solidFill>
                  <a:schemeClr val="accent2"/>
                </a:solidFill>
              </a:rPr>
              <a:t> (CMPs) </a:t>
            </a:r>
            <a:r>
              <a:rPr lang="en-US" dirty="0" smtClean="0"/>
              <a:t>– in a single IC</a:t>
            </a:r>
          </a:p>
          <a:p>
            <a:pPr lvl="1">
              <a:lnSpc>
                <a:spcPct val="100000"/>
              </a:lnSpc>
              <a:spcBef>
                <a:spcPts val="600"/>
              </a:spcBef>
            </a:pPr>
            <a:r>
              <a:rPr lang="en-US" dirty="0" smtClean="0"/>
              <a:t>The number of cores is expected to double every two years</a:t>
            </a:r>
          </a:p>
          <a:p>
            <a:pPr lvl="1">
              <a:lnSpc>
                <a:spcPct val="100000"/>
              </a:lnSpc>
              <a:spcBef>
                <a:spcPts val="600"/>
              </a:spcBef>
            </a:pPr>
            <a:endParaRPr lang="en-US" dirty="0" smtClean="0"/>
          </a:p>
        </p:txBody>
      </p:sp>
      <p:graphicFrame>
        <p:nvGraphicFramePr>
          <p:cNvPr id="6" name="Table 5"/>
          <p:cNvGraphicFramePr>
            <a:graphicFrameLocks noGrp="1"/>
          </p:cNvGraphicFramePr>
          <p:nvPr/>
        </p:nvGraphicFramePr>
        <p:xfrm>
          <a:off x="838200" y="4495800"/>
          <a:ext cx="7467600" cy="1752600"/>
        </p:xfrm>
        <a:graphic>
          <a:graphicData uri="http://schemas.openxmlformats.org/drawingml/2006/table">
            <a:tbl>
              <a:tblPr firstRow="1" bandRow="1">
                <a:tableStyleId>{5940675A-B579-460E-94D1-54222C63F5DA}</a:tableStyleId>
              </a:tblPr>
              <a:tblGrid>
                <a:gridCol w="1676400"/>
                <a:gridCol w="1310640"/>
                <a:gridCol w="1493520"/>
                <a:gridCol w="1493520"/>
                <a:gridCol w="1493520"/>
              </a:tblGrid>
              <a:tr h="370840">
                <a:tc>
                  <a:txBody>
                    <a:bodyPr/>
                    <a:lstStyle/>
                    <a:p>
                      <a:r>
                        <a:rPr lang="en-US" dirty="0" smtClean="0"/>
                        <a:t>Product</a:t>
                      </a:r>
                      <a:endParaRPr lang="en-US" dirty="0"/>
                    </a:p>
                  </a:txBody>
                  <a:tcPr/>
                </a:tc>
                <a:tc>
                  <a:txBody>
                    <a:bodyPr/>
                    <a:lstStyle/>
                    <a:p>
                      <a:pPr algn="ctr"/>
                      <a:r>
                        <a:rPr lang="en-US" dirty="0" smtClean="0"/>
                        <a:t>AMD Barcelona</a:t>
                      </a:r>
                      <a:endParaRPr lang="en-US" dirty="0"/>
                    </a:p>
                  </a:txBody>
                  <a:tcPr/>
                </a:tc>
                <a:tc>
                  <a:txBody>
                    <a:bodyPr/>
                    <a:lstStyle/>
                    <a:p>
                      <a:pPr algn="ctr"/>
                      <a:r>
                        <a:rPr lang="en-US" dirty="0" smtClean="0"/>
                        <a:t>Intel Nehalem</a:t>
                      </a:r>
                      <a:endParaRPr lang="en-US" dirty="0"/>
                    </a:p>
                  </a:txBody>
                  <a:tcPr/>
                </a:tc>
                <a:tc>
                  <a:txBody>
                    <a:bodyPr/>
                    <a:lstStyle/>
                    <a:p>
                      <a:pPr algn="ctr"/>
                      <a:r>
                        <a:rPr lang="en-US" dirty="0" smtClean="0"/>
                        <a:t>IBM Power  6</a:t>
                      </a:r>
                      <a:endParaRPr lang="en-US" dirty="0"/>
                    </a:p>
                  </a:txBody>
                  <a:tcPr/>
                </a:tc>
                <a:tc>
                  <a:txBody>
                    <a:bodyPr/>
                    <a:lstStyle/>
                    <a:p>
                      <a:pPr algn="ctr"/>
                      <a:r>
                        <a:rPr lang="en-US" dirty="0" smtClean="0"/>
                        <a:t>Sun Niagara 2</a:t>
                      </a:r>
                      <a:endParaRPr lang="en-US" dirty="0"/>
                    </a:p>
                  </a:txBody>
                  <a:tcPr/>
                </a:tc>
              </a:tr>
              <a:tr h="370840">
                <a:tc>
                  <a:txBody>
                    <a:bodyPr/>
                    <a:lstStyle/>
                    <a:p>
                      <a:r>
                        <a:rPr lang="en-US" dirty="0" smtClean="0"/>
                        <a:t>Cores per chip</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2</a:t>
                      </a:r>
                      <a:endParaRPr lang="en-US" dirty="0"/>
                    </a:p>
                  </a:txBody>
                  <a:tcPr/>
                </a:tc>
                <a:tc>
                  <a:txBody>
                    <a:bodyPr/>
                    <a:lstStyle/>
                    <a:p>
                      <a:pPr algn="ctr"/>
                      <a:r>
                        <a:rPr lang="en-US" dirty="0" smtClean="0"/>
                        <a:t>8</a:t>
                      </a:r>
                      <a:endParaRPr lang="en-US" dirty="0"/>
                    </a:p>
                  </a:txBody>
                  <a:tcPr/>
                </a:tc>
              </a:tr>
              <a:tr h="370840">
                <a:tc>
                  <a:txBody>
                    <a:bodyPr/>
                    <a:lstStyle/>
                    <a:p>
                      <a:r>
                        <a:rPr lang="en-US" dirty="0" smtClean="0"/>
                        <a:t>Clock rate</a:t>
                      </a:r>
                      <a:endParaRPr lang="en-US" dirty="0"/>
                    </a:p>
                  </a:txBody>
                  <a:tcPr/>
                </a:tc>
                <a:tc>
                  <a:txBody>
                    <a:bodyPr/>
                    <a:lstStyle/>
                    <a:p>
                      <a:pPr algn="ctr"/>
                      <a:r>
                        <a:rPr lang="en-US" dirty="0" smtClean="0"/>
                        <a:t>2.5 GHz</a:t>
                      </a:r>
                      <a:endParaRPr lang="en-US" dirty="0"/>
                    </a:p>
                  </a:txBody>
                  <a:tcPr/>
                </a:tc>
                <a:tc>
                  <a:txBody>
                    <a:bodyPr/>
                    <a:lstStyle/>
                    <a:p>
                      <a:pPr algn="ctr"/>
                      <a:r>
                        <a:rPr lang="en-US" dirty="0" smtClean="0"/>
                        <a:t>~2.5</a:t>
                      </a:r>
                      <a:r>
                        <a:rPr lang="en-US" baseline="0" dirty="0" smtClean="0"/>
                        <a:t> GHz?</a:t>
                      </a:r>
                      <a:endParaRPr lang="en-US" dirty="0"/>
                    </a:p>
                  </a:txBody>
                  <a:tcPr/>
                </a:tc>
                <a:tc>
                  <a:txBody>
                    <a:bodyPr/>
                    <a:lstStyle/>
                    <a:p>
                      <a:pPr algn="ctr"/>
                      <a:r>
                        <a:rPr lang="en-US" dirty="0" smtClean="0"/>
                        <a:t>4.7 GHz</a:t>
                      </a:r>
                      <a:endParaRPr lang="en-US" dirty="0"/>
                    </a:p>
                  </a:txBody>
                  <a:tcPr/>
                </a:tc>
                <a:tc>
                  <a:txBody>
                    <a:bodyPr/>
                    <a:lstStyle/>
                    <a:p>
                      <a:pPr algn="ctr"/>
                      <a:r>
                        <a:rPr lang="en-US" dirty="0" smtClean="0"/>
                        <a:t>1.4 GHz</a:t>
                      </a:r>
                      <a:endParaRPr lang="en-US" dirty="0"/>
                    </a:p>
                  </a:txBody>
                  <a:tcPr/>
                </a:tc>
              </a:tr>
              <a:tr h="370840">
                <a:tc>
                  <a:txBody>
                    <a:bodyPr/>
                    <a:lstStyle/>
                    <a:p>
                      <a:r>
                        <a:rPr lang="en-US" dirty="0" smtClean="0"/>
                        <a:t>Power</a:t>
                      </a:r>
                      <a:endParaRPr lang="en-US" dirty="0"/>
                    </a:p>
                  </a:txBody>
                  <a:tcPr/>
                </a:tc>
                <a:tc>
                  <a:txBody>
                    <a:bodyPr/>
                    <a:lstStyle/>
                    <a:p>
                      <a:pPr algn="ctr"/>
                      <a:r>
                        <a:rPr lang="en-US" dirty="0" smtClean="0"/>
                        <a:t>120 W</a:t>
                      </a:r>
                      <a:endParaRPr lang="en-US" dirty="0"/>
                    </a:p>
                  </a:txBody>
                  <a:tcPr/>
                </a:tc>
                <a:tc>
                  <a:txBody>
                    <a:bodyPr/>
                    <a:lstStyle/>
                    <a:p>
                      <a:pPr algn="ctr"/>
                      <a:r>
                        <a:rPr lang="en-US" dirty="0" smtClean="0"/>
                        <a:t>~100</a:t>
                      </a:r>
                      <a:r>
                        <a:rPr lang="en-US" baseline="0" dirty="0" smtClean="0"/>
                        <a:t> W?</a:t>
                      </a:r>
                      <a:endParaRPr lang="en-US" dirty="0"/>
                    </a:p>
                  </a:txBody>
                  <a:tcPr/>
                </a:tc>
                <a:tc>
                  <a:txBody>
                    <a:bodyPr/>
                    <a:lstStyle/>
                    <a:p>
                      <a:pPr algn="ctr"/>
                      <a:r>
                        <a:rPr lang="en-US" dirty="0" smtClean="0"/>
                        <a:t>~100 W?</a:t>
                      </a:r>
                      <a:endParaRPr lang="en-US" dirty="0"/>
                    </a:p>
                  </a:txBody>
                  <a:tcPr/>
                </a:tc>
                <a:tc>
                  <a:txBody>
                    <a:bodyPr/>
                    <a:lstStyle/>
                    <a:p>
                      <a:pPr algn="ctr"/>
                      <a:r>
                        <a:rPr lang="en-US" dirty="0" smtClean="0"/>
                        <a:t>94 W</a:t>
                      </a:r>
                      <a:endParaRPr lang="en-US" dirty="0"/>
                    </a:p>
                  </a:txBody>
                  <a:tcPr/>
                </a:tc>
              </a:tr>
            </a:tbl>
          </a:graphicData>
        </a:graphic>
      </p:graphicFrame>
      <p:sp>
        <p:nvSpPr>
          <p:cNvPr id="7" name="Slide Number Placeholder 6"/>
          <p:cNvSpPr>
            <a:spLocks noGrp="1"/>
          </p:cNvSpPr>
          <p:nvPr>
            <p:ph type="sldNum" sz="quarter" idx="12"/>
          </p:nvPr>
        </p:nvSpPr>
        <p:spPr/>
        <p:txBody>
          <a:bodyPr/>
          <a:lstStyle/>
          <a:p>
            <a:pPr>
              <a:defRPr/>
            </a:pPr>
            <a:fld id="{9B3F316D-389F-4488-B560-5E2DB5DE07B1}" type="slidenum">
              <a:rPr lang="en-CA" smtClean="0"/>
              <a:pPr>
                <a:defRPr/>
              </a:pPr>
              <a:t>4</a:t>
            </a:fld>
            <a:endParaRPr lang="en-CA"/>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AU" dirty="0" smtClean="0"/>
              <a:t>Aside: Network Characteristics</a:t>
            </a:r>
          </a:p>
        </p:txBody>
      </p:sp>
      <p:sp>
        <p:nvSpPr>
          <p:cNvPr id="41987" name="Rectangle 3"/>
          <p:cNvSpPr>
            <a:spLocks noGrp="1" noChangeArrowheads="1"/>
          </p:cNvSpPr>
          <p:nvPr>
            <p:ph type="body" idx="1"/>
          </p:nvPr>
        </p:nvSpPr>
        <p:spPr/>
        <p:txBody>
          <a:bodyPr/>
          <a:lstStyle/>
          <a:p>
            <a:pPr eaLnBrk="1" hangingPunct="1">
              <a:lnSpc>
                <a:spcPct val="90000"/>
              </a:lnSpc>
            </a:pPr>
            <a:r>
              <a:rPr lang="en-AU" dirty="0" smtClean="0"/>
              <a:t>Performance</a:t>
            </a:r>
          </a:p>
          <a:p>
            <a:pPr lvl="1" eaLnBrk="1" hangingPunct="1">
              <a:lnSpc>
                <a:spcPct val="90000"/>
              </a:lnSpc>
            </a:pPr>
            <a:r>
              <a:rPr lang="en-AU" dirty="0" smtClean="0"/>
              <a:t>Latency per message (unloaded network)</a:t>
            </a:r>
          </a:p>
          <a:p>
            <a:pPr lvl="1" eaLnBrk="1" hangingPunct="1">
              <a:lnSpc>
                <a:spcPct val="90000"/>
              </a:lnSpc>
            </a:pPr>
            <a:r>
              <a:rPr lang="en-AU" dirty="0" smtClean="0"/>
              <a:t>Throughput</a:t>
            </a:r>
          </a:p>
          <a:p>
            <a:pPr lvl="2" eaLnBrk="1" hangingPunct="1">
              <a:lnSpc>
                <a:spcPct val="90000"/>
              </a:lnSpc>
            </a:pPr>
            <a:r>
              <a:rPr lang="en-AU" dirty="0" smtClean="0"/>
              <a:t>Link bandwidth</a:t>
            </a:r>
          </a:p>
          <a:p>
            <a:pPr lvl="2" eaLnBrk="1" hangingPunct="1">
              <a:lnSpc>
                <a:spcPct val="90000"/>
              </a:lnSpc>
            </a:pPr>
            <a:r>
              <a:rPr lang="en-AU" dirty="0" smtClean="0"/>
              <a:t>Total network bandwidth</a:t>
            </a:r>
          </a:p>
          <a:p>
            <a:pPr lvl="2" eaLnBrk="1" hangingPunct="1">
              <a:lnSpc>
                <a:spcPct val="90000"/>
              </a:lnSpc>
            </a:pPr>
            <a:r>
              <a:rPr lang="en-AU" dirty="0" smtClean="0"/>
              <a:t>Bisection bandwidth</a:t>
            </a:r>
          </a:p>
          <a:p>
            <a:pPr lvl="1" eaLnBrk="1" hangingPunct="1">
              <a:lnSpc>
                <a:spcPct val="90000"/>
              </a:lnSpc>
            </a:pPr>
            <a:r>
              <a:rPr lang="en-AU" dirty="0" smtClean="0"/>
              <a:t>Congestion delays (depending on traffic)</a:t>
            </a:r>
          </a:p>
          <a:p>
            <a:pPr eaLnBrk="1" hangingPunct="1">
              <a:lnSpc>
                <a:spcPct val="90000"/>
              </a:lnSpc>
            </a:pPr>
            <a:r>
              <a:rPr lang="en-AU" dirty="0" smtClean="0"/>
              <a:t>Cost</a:t>
            </a:r>
          </a:p>
          <a:p>
            <a:pPr eaLnBrk="1" hangingPunct="1">
              <a:lnSpc>
                <a:spcPct val="90000"/>
              </a:lnSpc>
            </a:pPr>
            <a:r>
              <a:rPr lang="en-AU" dirty="0" smtClean="0"/>
              <a:t>Power</a:t>
            </a:r>
          </a:p>
          <a:p>
            <a:pPr eaLnBrk="1" hangingPunct="1">
              <a:lnSpc>
                <a:spcPct val="90000"/>
              </a:lnSpc>
            </a:pPr>
            <a:r>
              <a:rPr lang="en-AU" dirty="0" err="1" smtClean="0"/>
              <a:t>Routability</a:t>
            </a:r>
            <a:r>
              <a:rPr lang="en-AU" dirty="0" smtClean="0"/>
              <a:t> in silicon</a:t>
            </a:r>
          </a:p>
        </p:txBody>
      </p:sp>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49</a:t>
            </a:fld>
            <a:endParaRPr lang="en-CA"/>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Exploit TLP on </a:t>
            </a:r>
            <a:r>
              <a:rPr lang="en-US" dirty="0" err="1" smtClean="0"/>
              <a:t>Multicores</a:t>
            </a:r>
            <a:endParaRPr lang="en-US" dirty="0"/>
          </a:p>
        </p:txBody>
      </p:sp>
      <p:sp>
        <p:nvSpPr>
          <p:cNvPr id="3" name="Content Placeholder 2"/>
          <p:cNvSpPr>
            <a:spLocks noGrp="1"/>
          </p:cNvSpPr>
          <p:nvPr>
            <p:ph idx="1"/>
          </p:nvPr>
        </p:nvSpPr>
        <p:spPr>
          <a:xfrm>
            <a:off x="381000" y="1143000"/>
            <a:ext cx="8229600" cy="5088466"/>
          </a:xfrm>
        </p:spPr>
        <p:txBody>
          <a:bodyPr>
            <a:normAutofit lnSpcReduction="10000"/>
          </a:bodyPr>
          <a:lstStyle/>
          <a:p>
            <a:r>
              <a:rPr lang="en-US" dirty="0" smtClean="0"/>
              <a:t>Basic idea: Processor resources are expensive and should not be left idle</a:t>
            </a:r>
          </a:p>
          <a:p>
            <a:r>
              <a:rPr lang="en-US" dirty="0" smtClean="0"/>
              <a:t>Long memory latency to memory on cache miss?</a:t>
            </a:r>
          </a:p>
          <a:p>
            <a:r>
              <a:rPr lang="en-US" dirty="0" smtClean="0"/>
              <a:t>Hardware switches threads to bring in other useful work while waiting for cache miss</a:t>
            </a:r>
          </a:p>
          <a:p>
            <a:r>
              <a:rPr lang="en-US" dirty="0" smtClean="0"/>
              <a:t>Cost of thread context switch must be much less than cache miss latency</a:t>
            </a:r>
          </a:p>
          <a:p>
            <a:r>
              <a:rPr lang="en-US" dirty="0" smtClean="0"/>
              <a:t>Put in redundant hardware so don’t have to save context on every thread switch:</a:t>
            </a:r>
          </a:p>
          <a:p>
            <a:pPr lvl="1"/>
            <a:r>
              <a:rPr lang="en-US" dirty="0" smtClean="0"/>
              <a:t>PC, Registers, L1 caches?</a:t>
            </a:r>
          </a:p>
          <a:p>
            <a:r>
              <a:rPr lang="en-US" dirty="0" smtClean="0"/>
              <a:t>Attractive for apps with abundant TLP</a:t>
            </a:r>
          </a:p>
          <a:p>
            <a:pPr lvl="1"/>
            <a:r>
              <a:rPr lang="en-US" dirty="0" smtClean="0"/>
              <a:t>Commercial multi-user workloads</a:t>
            </a:r>
          </a:p>
          <a:p>
            <a:endParaRPr lang="en-US" dirty="0" smtClean="0"/>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dirty="0"/>
          </a:p>
        </p:txBody>
      </p:sp>
    </p:spTree>
    <p:extLst>
      <p:ext uri="{BB962C8B-B14F-4D97-AF65-F5344CB8AC3E}">
        <p14:creationId xmlns="" xmlns:p14="http://schemas.microsoft.com/office/powerpoint/2010/main" val="24730496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B3F316D-389F-4488-B560-5E2DB5DE07B1}" type="slidenum">
              <a:rPr lang="en-CA" smtClean="0"/>
              <a:pPr>
                <a:defRPr/>
              </a:pPr>
              <a:t>51</a:t>
            </a:fld>
            <a:endParaRPr lang="en-CA"/>
          </a:p>
        </p:txBody>
      </p:sp>
      <p:sp>
        <p:nvSpPr>
          <p:cNvPr id="5" name="Rectangle 4"/>
          <p:cNvSpPr/>
          <p:nvPr/>
        </p:nvSpPr>
        <p:spPr>
          <a:xfrm>
            <a:off x="762000" y="304800"/>
            <a:ext cx="7696200" cy="6186309"/>
          </a:xfrm>
          <a:prstGeom prst="rect">
            <a:avLst/>
          </a:prstGeom>
        </p:spPr>
        <p:txBody>
          <a:bodyPr wrap="square">
            <a:spAutoFit/>
          </a:bodyPr>
          <a:lstStyle/>
          <a:p>
            <a:r>
              <a:rPr lang="en-CA" dirty="0" err="1" smtClean="0">
                <a:solidFill>
                  <a:schemeClr val="tx2">
                    <a:lumMod val="90000"/>
                    <a:lumOff val="10000"/>
                  </a:schemeClr>
                </a:solidFill>
              </a:rPr>
              <a:t>struct</a:t>
            </a:r>
            <a:r>
              <a:rPr lang="en-CA" dirty="0" smtClean="0">
                <a:solidFill>
                  <a:schemeClr val="tx2">
                    <a:lumMod val="90000"/>
                    <a:lumOff val="10000"/>
                  </a:schemeClr>
                </a:solidFill>
              </a:rPr>
              <a:t> </a:t>
            </a:r>
            <a:r>
              <a:rPr lang="en-CA" dirty="0" err="1" smtClean="0">
                <a:solidFill>
                  <a:schemeClr val="tx2">
                    <a:lumMod val="90000"/>
                    <a:lumOff val="10000"/>
                  </a:schemeClr>
                </a:solidFill>
              </a:rPr>
              <a:t>foo</a:t>
            </a:r>
            <a:r>
              <a:rPr lang="en-CA" dirty="0" smtClean="0">
                <a:solidFill>
                  <a:schemeClr val="tx2">
                    <a:lumMod val="90000"/>
                    <a:lumOff val="10000"/>
                  </a:schemeClr>
                </a:solidFill>
              </a:rPr>
              <a:t> {</a:t>
            </a:r>
          </a:p>
          <a:p>
            <a:r>
              <a:rPr lang="en-CA" dirty="0" smtClean="0">
                <a:solidFill>
                  <a:schemeClr val="tx2">
                    <a:lumMod val="90000"/>
                    <a:lumOff val="10000"/>
                  </a:schemeClr>
                </a:solidFill>
              </a:rPr>
              <a:t>    </a:t>
            </a:r>
            <a:r>
              <a:rPr lang="en-CA" dirty="0" err="1" smtClean="0">
                <a:solidFill>
                  <a:schemeClr val="tx2">
                    <a:lumMod val="90000"/>
                    <a:lumOff val="10000"/>
                  </a:schemeClr>
                </a:solidFill>
              </a:rPr>
              <a:t>int</a:t>
            </a:r>
            <a:r>
              <a:rPr lang="en-CA" dirty="0" smtClean="0">
                <a:solidFill>
                  <a:schemeClr val="tx2">
                    <a:lumMod val="90000"/>
                    <a:lumOff val="10000"/>
                  </a:schemeClr>
                </a:solidFill>
              </a:rPr>
              <a:t> x;</a:t>
            </a:r>
          </a:p>
          <a:p>
            <a:r>
              <a:rPr lang="en-CA" dirty="0" smtClean="0">
                <a:solidFill>
                  <a:schemeClr val="tx2">
                    <a:lumMod val="90000"/>
                    <a:lumOff val="10000"/>
                  </a:schemeClr>
                </a:solidFill>
              </a:rPr>
              <a:t>    </a:t>
            </a:r>
            <a:r>
              <a:rPr lang="en-CA" dirty="0" err="1" smtClean="0">
                <a:solidFill>
                  <a:schemeClr val="tx2">
                    <a:lumMod val="90000"/>
                    <a:lumOff val="10000"/>
                  </a:schemeClr>
                </a:solidFill>
              </a:rPr>
              <a:t>int</a:t>
            </a:r>
            <a:r>
              <a:rPr lang="en-CA" dirty="0" smtClean="0">
                <a:solidFill>
                  <a:schemeClr val="tx2">
                    <a:lumMod val="90000"/>
                    <a:lumOff val="10000"/>
                  </a:schemeClr>
                </a:solidFill>
              </a:rPr>
              <a:t> y; </a:t>
            </a:r>
          </a:p>
          <a:p>
            <a:r>
              <a:rPr lang="en-CA" dirty="0" smtClean="0">
                <a:solidFill>
                  <a:schemeClr val="tx2">
                    <a:lumMod val="90000"/>
                    <a:lumOff val="10000"/>
                  </a:schemeClr>
                </a:solidFill>
              </a:rPr>
              <a:t>};</a:t>
            </a:r>
          </a:p>
          <a:p>
            <a:endParaRPr lang="en-CA" dirty="0" smtClean="0">
              <a:solidFill>
                <a:schemeClr val="tx2">
                  <a:lumMod val="90000"/>
                  <a:lumOff val="10000"/>
                </a:schemeClr>
              </a:solidFill>
            </a:endParaRPr>
          </a:p>
          <a:p>
            <a:r>
              <a:rPr lang="en-CA" dirty="0" smtClean="0">
                <a:solidFill>
                  <a:schemeClr val="tx2">
                    <a:lumMod val="90000"/>
                    <a:lumOff val="10000"/>
                  </a:schemeClr>
                </a:solidFill>
              </a:rPr>
              <a:t>static </a:t>
            </a:r>
            <a:r>
              <a:rPr lang="en-CA" dirty="0" err="1" smtClean="0">
                <a:solidFill>
                  <a:schemeClr val="tx2">
                    <a:lumMod val="90000"/>
                    <a:lumOff val="10000"/>
                  </a:schemeClr>
                </a:solidFill>
              </a:rPr>
              <a:t>struct</a:t>
            </a:r>
            <a:r>
              <a:rPr lang="en-CA" dirty="0" smtClean="0">
                <a:solidFill>
                  <a:schemeClr val="tx2">
                    <a:lumMod val="90000"/>
                    <a:lumOff val="10000"/>
                  </a:schemeClr>
                </a:solidFill>
              </a:rPr>
              <a:t> </a:t>
            </a:r>
            <a:r>
              <a:rPr lang="en-CA" dirty="0" err="1" smtClean="0">
                <a:solidFill>
                  <a:schemeClr val="tx2">
                    <a:lumMod val="90000"/>
                    <a:lumOff val="10000"/>
                  </a:schemeClr>
                </a:solidFill>
              </a:rPr>
              <a:t>foo</a:t>
            </a:r>
            <a:r>
              <a:rPr lang="en-CA" dirty="0" smtClean="0">
                <a:solidFill>
                  <a:schemeClr val="tx2">
                    <a:lumMod val="90000"/>
                    <a:lumOff val="10000"/>
                  </a:schemeClr>
                </a:solidFill>
              </a:rPr>
              <a:t> f;</a:t>
            </a:r>
          </a:p>
          <a:p>
            <a:endParaRPr lang="en-CA" dirty="0" smtClean="0">
              <a:solidFill>
                <a:schemeClr val="tx2">
                  <a:lumMod val="90000"/>
                  <a:lumOff val="10000"/>
                </a:schemeClr>
              </a:solidFill>
            </a:endParaRPr>
          </a:p>
          <a:p>
            <a:r>
              <a:rPr lang="en-CA" dirty="0" smtClean="0">
                <a:solidFill>
                  <a:schemeClr val="tx2">
                    <a:lumMod val="90000"/>
                    <a:lumOff val="10000"/>
                  </a:schemeClr>
                </a:solidFill>
              </a:rPr>
              <a:t>/* The two following functions are running </a:t>
            </a:r>
            <a:r>
              <a:rPr lang="en-CA" dirty="0" err="1" smtClean="0">
                <a:solidFill>
                  <a:schemeClr val="tx2">
                    <a:lumMod val="90000"/>
                    <a:lumOff val="10000"/>
                  </a:schemeClr>
                </a:solidFill>
              </a:rPr>
              <a:t>concurrentlyby</a:t>
            </a:r>
            <a:r>
              <a:rPr lang="en-CA" dirty="0" smtClean="0">
                <a:solidFill>
                  <a:schemeClr val="tx2">
                    <a:lumMod val="90000"/>
                    <a:lumOff val="10000"/>
                  </a:schemeClr>
                </a:solidFill>
              </a:rPr>
              <a:t> </a:t>
            </a:r>
            <a:r>
              <a:rPr lang="en-CA" smtClean="0">
                <a:solidFill>
                  <a:schemeClr val="tx2">
                    <a:lumMod val="90000"/>
                    <a:lumOff val="10000"/>
                  </a:schemeClr>
                </a:solidFill>
              </a:rPr>
              <a:t>two threads: </a:t>
            </a:r>
            <a:r>
              <a:rPr lang="en-CA" dirty="0" smtClean="0">
                <a:solidFill>
                  <a:schemeClr val="tx2">
                    <a:lumMod val="90000"/>
                    <a:lumOff val="10000"/>
                  </a:schemeClr>
                </a:solidFill>
              </a:rPr>
              <a:t>*/</a:t>
            </a:r>
          </a:p>
          <a:p>
            <a:endParaRPr lang="en-CA" dirty="0" smtClean="0">
              <a:solidFill>
                <a:schemeClr val="tx2">
                  <a:lumMod val="90000"/>
                  <a:lumOff val="10000"/>
                </a:schemeClr>
              </a:solidFill>
            </a:endParaRPr>
          </a:p>
          <a:p>
            <a:r>
              <a:rPr lang="en-CA" dirty="0" err="1" smtClean="0">
                <a:solidFill>
                  <a:schemeClr val="tx2">
                    <a:lumMod val="90000"/>
                    <a:lumOff val="10000"/>
                  </a:schemeClr>
                </a:solidFill>
              </a:rPr>
              <a:t>int</a:t>
            </a:r>
            <a:r>
              <a:rPr lang="en-CA" dirty="0" smtClean="0">
                <a:solidFill>
                  <a:schemeClr val="tx2">
                    <a:lumMod val="90000"/>
                    <a:lumOff val="10000"/>
                  </a:schemeClr>
                </a:solidFill>
              </a:rPr>
              <a:t> </a:t>
            </a:r>
            <a:r>
              <a:rPr lang="en-CA" dirty="0" err="1" smtClean="0">
                <a:solidFill>
                  <a:schemeClr val="tx2">
                    <a:lumMod val="90000"/>
                    <a:lumOff val="10000"/>
                  </a:schemeClr>
                </a:solidFill>
              </a:rPr>
              <a:t>sum_a</a:t>
            </a:r>
            <a:r>
              <a:rPr lang="en-CA" dirty="0" smtClean="0">
                <a:solidFill>
                  <a:schemeClr val="tx2">
                    <a:lumMod val="90000"/>
                    <a:lumOff val="10000"/>
                  </a:schemeClr>
                </a:solidFill>
              </a:rPr>
              <a:t>(void) {</a:t>
            </a:r>
          </a:p>
          <a:p>
            <a:r>
              <a:rPr lang="en-CA" dirty="0" smtClean="0">
                <a:solidFill>
                  <a:schemeClr val="tx2">
                    <a:lumMod val="90000"/>
                    <a:lumOff val="10000"/>
                  </a:schemeClr>
                </a:solidFill>
              </a:rPr>
              <a:t>    </a:t>
            </a:r>
            <a:r>
              <a:rPr lang="en-CA" dirty="0" err="1" smtClean="0">
                <a:solidFill>
                  <a:schemeClr val="tx2">
                    <a:lumMod val="90000"/>
                    <a:lumOff val="10000"/>
                  </a:schemeClr>
                </a:solidFill>
              </a:rPr>
              <a:t>int</a:t>
            </a:r>
            <a:r>
              <a:rPr lang="en-CA" dirty="0" smtClean="0">
                <a:solidFill>
                  <a:schemeClr val="tx2">
                    <a:lumMod val="90000"/>
                    <a:lumOff val="10000"/>
                  </a:schemeClr>
                </a:solidFill>
              </a:rPr>
              <a:t> s = 0;</a:t>
            </a:r>
          </a:p>
          <a:p>
            <a:r>
              <a:rPr lang="en-CA" dirty="0" smtClean="0">
                <a:solidFill>
                  <a:schemeClr val="tx2">
                    <a:lumMod val="90000"/>
                    <a:lumOff val="10000"/>
                  </a:schemeClr>
                </a:solidFill>
              </a:rPr>
              <a:t>    </a:t>
            </a:r>
            <a:r>
              <a:rPr lang="en-CA" dirty="0" err="1" smtClean="0">
                <a:solidFill>
                  <a:schemeClr val="tx2">
                    <a:lumMod val="90000"/>
                    <a:lumOff val="10000"/>
                  </a:schemeClr>
                </a:solidFill>
              </a:rPr>
              <a:t>int</a:t>
            </a:r>
            <a:r>
              <a:rPr lang="en-CA" dirty="0" smtClean="0">
                <a:solidFill>
                  <a:schemeClr val="tx2">
                    <a:lumMod val="90000"/>
                    <a:lumOff val="10000"/>
                  </a:schemeClr>
                </a:solidFill>
              </a:rPr>
              <a:t> </a:t>
            </a:r>
            <a:r>
              <a:rPr lang="en-CA" dirty="0" err="1" smtClean="0">
                <a:solidFill>
                  <a:schemeClr val="tx2">
                    <a:lumMod val="90000"/>
                    <a:lumOff val="10000"/>
                  </a:schemeClr>
                </a:solidFill>
              </a:rPr>
              <a:t>i</a:t>
            </a:r>
            <a:r>
              <a:rPr lang="en-CA" dirty="0" smtClean="0">
                <a:solidFill>
                  <a:schemeClr val="tx2">
                    <a:lumMod val="90000"/>
                    <a:lumOff val="10000"/>
                  </a:schemeClr>
                </a:solidFill>
              </a:rPr>
              <a:t>;</a:t>
            </a:r>
          </a:p>
          <a:p>
            <a:r>
              <a:rPr lang="en-CA" dirty="0" smtClean="0">
                <a:solidFill>
                  <a:schemeClr val="tx2">
                    <a:lumMod val="90000"/>
                    <a:lumOff val="10000"/>
                  </a:schemeClr>
                </a:solidFill>
              </a:rPr>
              <a:t>    for (</a:t>
            </a:r>
            <a:r>
              <a:rPr lang="en-CA" dirty="0" err="1" smtClean="0">
                <a:solidFill>
                  <a:schemeClr val="tx2">
                    <a:lumMod val="90000"/>
                    <a:lumOff val="10000"/>
                  </a:schemeClr>
                </a:solidFill>
              </a:rPr>
              <a:t>i</a:t>
            </a:r>
            <a:r>
              <a:rPr lang="en-CA" dirty="0" smtClean="0">
                <a:solidFill>
                  <a:schemeClr val="tx2">
                    <a:lumMod val="90000"/>
                    <a:lumOff val="10000"/>
                  </a:schemeClr>
                </a:solidFill>
              </a:rPr>
              <a:t> = 0; </a:t>
            </a:r>
            <a:r>
              <a:rPr lang="en-CA" dirty="0" err="1" smtClean="0">
                <a:solidFill>
                  <a:schemeClr val="tx2">
                    <a:lumMod val="90000"/>
                    <a:lumOff val="10000"/>
                  </a:schemeClr>
                </a:solidFill>
              </a:rPr>
              <a:t>i</a:t>
            </a:r>
            <a:r>
              <a:rPr lang="en-CA" dirty="0" smtClean="0">
                <a:solidFill>
                  <a:schemeClr val="tx2">
                    <a:lumMod val="90000"/>
                    <a:lumOff val="10000"/>
                  </a:schemeClr>
                </a:solidFill>
              </a:rPr>
              <a:t> &lt; 1000000; ++</a:t>
            </a:r>
            <a:r>
              <a:rPr lang="en-CA" dirty="0" err="1" smtClean="0">
                <a:solidFill>
                  <a:schemeClr val="tx2">
                    <a:lumMod val="90000"/>
                    <a:lumOff val="10000"/>
                  </a:schemeClr>
                </a:solidFill>
              </a:rPr>
              <a:t>i</a:t>
            </a:r>
            <a:r>
              <a:rPr lang="en-CA" dirty="0" smtClean="0">
                <a:solidFill>
                  <a:schemeClr val="tx2">
                    <a:lumMod val="90000"/>
                    <a:lumOff val="10000"/>
                  </a:schemeClr>
                </a:solidFill>
              </a:rPr>
              <a:t>)</a:t>
            </a:r>
          </a:p>
          <a:p>
            <a:r>
              <a:rPr lang="en-CA" dirty="0" smtClean="0">
                <a:solidFill>
                  <a:schemeClr val="tx2">
                    <a:lumMod val="90000"/>
                    <a:lumOff val="10000"/>
                  </a:schemeClr>
                </a:solidFill>
              </a:rPr>
              <a:t>        s += </a:t>
            </a:r>
            <a:r>
              <a:rPr lang="en-CA" dirty="0" err="1" smtClean="0">
                <a:solidFill>
                  <a:schemeClr val="tx2">
                    <a:lumMod val="90000"/>
                    <a:lumOff val="10000"/>
                  </a:schemeClr>
                </a:solidFill>
              </a:rPr>
              <a:t>f.x</a:t>
            </a:r>
            <a:r>
              <a:rPr lang="en-CA" dirty="0" smtClean="0">
                <a:solidFill>
                  <a:schemeClr val="tx2">
                    <a:lumMod val="90000"/>
                    <a:lumOff val="10000"/>
                  </a:schemeClr>
                </a:solidFill>
              </a:rPr>
              <a:t>;</a:t>
            </a:r>
          </a:p>
          <a:p>
            <a:r>
              <a:rPr lang="en-CA" dirty="0" smtClean="0">
                <a:solidFill>
                  <a:schemeClr val="tx2">
                    <a:lumMod val="90000"/>
                    <a:lumOff val="10000"/>
                  </a:schemeClr>
                </a:solidFill>
              </a:rPr>
              <a:t>    return s;</a:t>
            </a:r>
          </a:p>
          <a:p>
            <a:r>
              <a:rPr lang="en-CA" dirty="0" smtClean="0">
                <a:solidFill>
                  <a:schemeClr val="tx2">
                    <a:lumMod val="90000"/>
                    <a:lumOff val="10000"/>
                  </a:schemeClr>
                </a:solidFill>
              </a:rPr>
              <a:t>}</a:t>
            </a:r>
          </a:p>
          <a:p>
            <a:endParaRPr lang="en-CA" dirty="0" smtClean="0">
              <a:solidFill>
                <a:schemeClr val="tx2">
                  <a:lumMod val="90000"/>
                  <a:lumOff val="10000"/>
                </a:schemeClr>
              </a:solidFill>
            </a:endParaRPr>
          </a:p>
          <a:p>
            <a:r>
              <a:rPr lang="en-CA" dirty="0" smtClean="0">
                <a:solidFill>
                  <a:schemeClr val="tx2">
                    <a:lumMod val="90000"/>
                    <a:lumOff val="10000"/>
                  </a:schemeClr>
                </a:solidFill>
              </a:rPr>
              <a:t>void </a:t>
            </a:r>
            <a:r>
              <a:rPr lang="en-CA" dirty="0" err="1" smtClean="0">
                <a:solidFill>
                  <a:schemeClr val="tx2">
                    <a:lumMod val="90000"/>
                    <a:lumOff val="10000"/>
                  </a:schemeClr>
                </a:solidFill>
              </a:rPr>
              <a:t>inc_b</a:t>
            </a:r>
            <a:r>
              <a:rPr lang="en-CA" dirty="0" smtClean="0">
                <a:solidFill>
                  <a:schemeClr val="tx2">
                    <a:lumMod val="90000"/>
                    <a:lumOff val="10000"/>
                  </a:schemeClr>
                </a:solidFill>
              </a:rPr>
              <a:t>(void) {</a:t>
            </a:r>
          </a:p>
          <a:p>
            <a:r>
              <a:rPr lang="en-CA" dirty="0" smtClean="0">
                <a:solidFill>
                  <a:schemeClr val="tx2">
                    <a:lumMod val="90000"/>
                    <a:lumOff val="10000"/>
                  </a:schemeClr>
                </a:solidFill>
              </a:rPr>
              <a:t>    </a:t>
            </a:r>
            <a:r>
              <a:rPr lang="en-CA" dirty="0" err="1" smtClean="0">
                <a:solidFill>
                  <a:schemeClr val="tx2">
                    <a:lumMod val="90000"/>
                    <a:lumOff val="10000"/>
                  </a:schemeClr>
                </a:solidFill>
              </a:rPr>
              <a:t>int</a:t>
            </a:r>
            <a:r>
              <a:rPr lang="en-CA" dirty="0" smtClean="0">
                <a:solidFill>
                  <a:schemeClr val="tx2">
                    <a:lumMod val="90000"/>
                    <a:lumOff val="10000"/>
                  </a:schemeClr>
                </a:solidFill>
              </a:rPr>
              <a:t> </a:t>
            </a:r>
            <a:r>
              <a:rPr lang="en-CA" dirty="0" err="1" smtClean="0">
                <a:solidFill>
                  <a:schemeClr val="tx2">
                    <a:lumMod val="90000"/>
                    <a:lumOff val="10000"/>
                  </a:schemeClr>
                </a:solidFill>
              </a:rPr>
              <a:t>i</a:t>
            </a:r>
            <a:r>
              <a:rPr lang="en-CA" dirty="0" smtClean="0">
                <a:solidFill>
                  <a:schemeClr val="tx2">
                    <a:lumMod val="90000"/>
                    <a:lumOff val="10000"/>
                  </a:schemeClr>
                </a:solidFill>
              </a:rPr>
              <a:t>;</a:t>
            </a:r>
          </a:p>
          <a:p>
            <a:r>
              <a:rPr lang="en-CA" dirty="0" smtClean="0">
                <a:solidFill>
                  <a:schemeClr val="tx2">
                    <a:lumMod val="90000"/>
                    <a:lumOff val="10000"/>
                  </a:schemeClr>
                </a:solidFill>
              </a:rPr>
              <a:t>    for (</a:t>
            </a:r>
            <a:r>
              <a:rPr lang="en-CA" dirty="0" err="1" smtClean="0">
                <a:solidFill>
                  <a:schemeClr val="tx2">
                    <a:lumMod val="90000"/>
                    <a:lumOff val="10000"/>
                  </a:schemeClr>
                </a:solidFill>
              </a:rPr>
              <a:t>i</a:t>
            </a:r>
            <a:r>
              <a:rPr lang="en-CA" dirty="0" smtClean="0">
                <a:solidFill>
                  <a:schemeClr val="tx2">
                    <a:lumMod val="90000"/>
                    <a:lumOff val="10000"/>
                  </a:schemeClr>
                </a:solidFill>
              </a:rPr>
              <a:t> = 0; </a:t>
            </a:r>
            <a:r>
              <a:rPr lang="en-CA" dirty="0" err="1" smtClean="0">
                <a:solidFill>
                  <a:schemeClr val="tx2">
                    <a:lumMod val="90000"/>
                    <a:lumOff val="10000"/>
                  </a:schemeClr>
                </a:solidFill>
              </a:rPr>
              <a:t>i</a:t>
            </a:r>
            <a:r>
              <a:rPr lang="en-CA" dirty="0" smtClean="0">
                <a:solidFill>
                  <a:schemeClr val="tx2">
                    <a:lumMod val="90000"/>
                    <a:lumOff val="10000"/>
                  </a:schemeClr>
                </a:solidFill>
              </a:rPr>
              <a:t> &lt; 1000000; ++</a:t>
            </a:r>
            <a:r>
              <a:rPr lang="en-CA" dirty="0" err="1" smtClean="0">
                <a:solidFill>
                  <a:schemeClr val="tx2">
                    <a:lumMod val="90000"/>
                    <a:lumOff val="10000"/>
                  </a:schemeClr>
                </a:solidFill>
              </a:rPr>
              <a:t>i</a:t>
            </a:r>
            <a:r>
              <a:rPr lang="en-CA" dirty="0" smtClean="0">
                <a:solidFill>
                  <a:schemeClr val="tx2">
                    <a:lumMod val="90000"/>
                    <a:lumOff val="10000"/>
                  </a:schemeClr>
                </a:solidFill>
              </a:rPr>
              <a:t>)</a:t>
            </a:r>
          </a:p>
          <a:p>
            <a:r>
              <a:rPr lang="en-CA" dirty="0" smtClean="0">
                <a:solidFill>
                  <a:schemeClr val="tx2">
                    <a:lumMod val="90000"/>
                    <a:lumOff val="10000"/>
                  </a:schemeClr>
                </a:solidFill>
              </a:rPr>
              <a:t>        ++</a:t>
            </a:r>
            <a:r>
              <a:rPr lang="en-CA" dirty="0" err="1" smtClean="0">
                <a:solidFill>
                  <a:schemeClr val="tx2">
                    <a:lumMod val="90000"/>
                    <a:lumOff val="10000"/>
                  </a:schemeClr>
                </a:solidFill>
              </a:rPr>
              <a:t>f.y</a:t>
            </a:r>
            <a:r>
              <a:rPr lang="en-CA" dirty="0" smtClean="0">
                <a:solidFill>
                  <a:schemeClr val="tx2">
                    <a:lumMod val="90000"/>
                    <a:lumOff val="10000"/>
                  </a:schemeClr>
                </a:solidFill>
              </a:rPr>
              <a:t>;</a:t>
            </a:r>
          </a:p>
          <a:p>
            <a:r>
              <a:rPr lang="en-CA" dirty="0" smtClean="0">
                <a:solidFill>
                  <a:schemeClr val="tx2">
                    <a:lumMod val="90000"/>
                    <a:lumOff val="10000"/>
                  </a:schemeClr>
                </a:solidFill>
              </a:rPr>
              <a:t>}</a:t>
            </a:r>
            <a:endParaRPr lang="en-CA" dirty="0">
              <a:solidFill>
                <a:schemeClr val="tx2">
                  <a:lumMod val="90000"/>
                  <a:lumOff val="1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74133" y="0"/>
            <a:ext cx="8229600" cy="1143000"/>
          </a:xfrm>
        </p:spPr>
        <p:txBody>
          <a:bodyPr/>
          <a:lstStyle/>
          <a:p>
            <a:r>
              <a:rPr lang="en-US" dirty="0" smtClean="0"/>
              <a:t>Transition to Multicore</a:t>
            </a:r>
            <a:endParaRPr lang="en-US" dirty="0"/>
          </a:p>
        </p:txBody>
      </p:sp>
      <p:pic>
        <p:nvPicPr>
          <p:cNvPr id="10244" name="Picture 3"/>
          <p:cNvPicPr>
            <a:picLocks noChangeAspect="1"/>
          </p:cNvPicPr>
          <p:nvPr/>
        </p:nvPicPr>
        <p:blipFill>
          <a:blip r:embed="rId2" cstate="print"/>
          <a:srcRect t="11171"/>
          <a:stretch>
            <a:fillRect/>
          </a:stretch>
        </p:blipFill>
        <p:spPr bwMode="auto">
          <a:xfrm>
            <a:off x="228600" y="923784"/>
            <a:ext cx="8601969" cy="5934216"/>
          </a:xfrm>
          <a:prstGeom prst="rect">
            <a:avLst/>
          </a:prstGeom>
          <a:noFill/>
          <a:ln w="9525">
            <a:noFill/>
            <a:miter lim="800000"/>
            <a:headEnd/>
            <a:tailEnd/>
          </a:ln>
        </p:spPr>
      </p:pic>
      <p:sp>
        <p:nvSpPr>
          <p:cNvPr id="10246" name="TextBox 5"/>
          <p:cNvSpPr txBox="1">
            <a:spLocks noChangeArrowheads="1"/>
          </p:cNvSpPr>
          <p:nvPr/>
        </p:nvSpPr>
        <p:spPr bwMode="auto">
          <a:xfrm>
            <a:off x="6934200" y="2736850"/>
            <a:ext cx="1816100" cy="615950"/>
          </a:xfrm>
          <a:prstGeom prst="rect">
            <a:avLst/>
          </a:prstGeom>
          <a:noFill/>
          <a:ln w="9525">
            <a:noFill/>
            <a:miter lim="800000"/>
            <a:headEnd/>
            <a:tailEnd/>
          </a:ln>
        </p:spPr>
        <p:txBody>
          <a:bodyPr>
            <a:prstTxWarp prst="textNoShape">
              <a:avLst/>
            </a:prstTxWarp>
            <a:spAutoFit/>
          </a:bodyPr>
          <a:lstStyle/>
          <a:p>
            <a:pPr algn="l"/>
            <a:r>
              <a:rPr lang="en-US" sz="1700" dirty="0">
                <a:effectLst/>
                <a:latin typeface="Tahoma" charset="0"/>
                <a:ea typeface="Tahoma" charset="0"/>
                <a:cs typeface="Tahoma" charset="0"/>
              </a:rPr>
              <a:t>Sequential App Performance</a:t>
            </a:r>
          </a:p>
        </p:txBody>
      </p:sp>
      <p:sp>
        <p:nvSpPr>
          <p:cNvPr id="5" name="Slide Number Placeholder 4"/>
          <p:cNvSpPr>
            <a:spLocks noGrp="1"/>
          </p:cNvSpPr>
          <p:nvPr>
            <p:ph type="sldNum" sz="quarter" idx="12"/>
          </p:nvPr>
        </p:nvSpPr>
        <p:spPr/>
        <p:txBody>
          <a:bodyPr/>
          <a:lstStyle/>
          <a:p>
            <a:pPr>
              <a:defRPr/>
            </a:pPr>
            <a:fld id="{BA8458B7-F867-483F-B0FC-B970C048D686}" type="slidenum">
              <a:rPr lang="en-CA" smtClean="0"/>
              <a:pPr>
                <a:defRPr/>
              </a:pPr>
              <a:t>5</a:t>
            </a:fld>
            <a:endParaRPr lang="en-CA"/>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898" name="Rectangle 2"/>
          <p:cNvSpPr>
            <a:spLocks noGrp="1" noChangeArrowheads="1"/>
          </p:cNvSpPr>
          <p:nvPr>
            <p:ph type="title"/>
          </p:nvPr>
        </p:nvSpPr>
        <p:spPr>
          <a:xfrm>
            <a:off x="304800" y="0"/>
            <a:ext cx="5023811" cy="426142"/>
          </a:xfrm>
          <a:noFill/>
          <a:ln/>
        </p:spPr>
        <p:txBody>
          <a:bodyPr wrap="none"/>
          <a:lstStyle/>
          <a:p>
            <a:r>
              <a:rPr lang="en-US" dirty="0" smtClean="0"/>
              <a:t>Other Multiprocessor Basics</a:t>
            </a:r>
            <a:endParaRPr lang="en-US" dirty="0"/>
          </a:p>
        </p:txBody>
      </p:sp>
      <p:sp>
        <p:nvSpPr>
          <p:cNvPr id="1872914" name="Rectangle 18"/>
          <p:cNvSpPr>
            <a:spLocks noChangeArrowheads="1"/>
          </p:cNvSpPr>
          <p:nvPr/>
        </p:nvSpPr>
        <p:spPr bwMode="auto">
          <a:xfrm>
            <a:off x="131763" y="2943225"/>
            <a:ext cx="180975" cy="363538"/>
          </a:xfrm>
          <a:prstGeom prst="rect">
            <a:avLst/>
          </a:prstGeom>
          <a:noFill/>
          <a:ln w="12700">
            <a:noFill/>
            <a:miter lim="800000"/>
            <a:headEnd/>
            <a:tailEnd/>
          </a:ln>
          <a:effectLst/>
        </p:spPr>
        <p:txBody>
          <a:bodyPr wrap="none" lIns="90488" tIns="44450" rIns="90488" bIns="44450">
            <a:spAutoFit/>
          </a:bodyPr>
          <a:lstStyle/>
          <a:p>
            <a:endParaRPr lang="en-US">
              <a:solidFill>
                <a:schemeClr val="tx1"/>
              </a:solidFill>
            </a:endParaRPr>
          </a:p>
        </p:txBody>
      </p:sp>
      <p:sp>
        <p:nvSpPr>
          <p:cNvPr id="1872937" name="Rectangle 41"/>
          <p:cNvSpPr>
            <a:spLocks noGrp="1" noChangeArrowheads="1"/>
          </p:cNvSpPr>
          <p:nvPr>
            <p:ph type="body" idx="1"/>
          </p:nvPr>
        </p:nvSpPr>
        <p:spPr>
          <a:xfrm>
            <a:off x="457200" y="838200"/>
            <a:ext cx="8191500" cy="4544834"/>
          </a:xfrm>
          <a:noFill/>
          <a:ln/>
        </p:spPr>
        <p:txBody>
          <a:bodyPr/>
          <a:lstStyle/>
          <a:p>
            <a:pPr>
              <a:lnSpc>
                <a:spcPct val="100000"/>
              </a:lnSpc>
              <a:spcBef>
                <a:spcPts val="600"/>
              </a:spcBef>
            </a:pPr>
            <a:r>
              <a:rPr lang="en-US" dirty="0" smtClean="0"/>
              <a:t>Some of the problems that need higher performance can be handled simply by using a </a:t>
            </a:r>
            <a:r>
              <a:rPr lang="en-US" b="1" dirty="0" smtClean="0">
                <a:solidFill>
                  <a:schemeClr val="accent2"/>
                </a:solidFill>
              </a:rPr>
              <a:t>cluster</a:t>
            </a:r>
            <a:r>
              <a:rPr lang="en-US" dirty="0" smtClean="0"/>
              <a:t> </a:t>
            </a:r>
            <a:r>
              <a:rPr lang="en-US" dirty="0"/>
              <a:t>– </a:t>
            </a:r>
            <a:r>
              <a:rPr lang="en-US" dirty="0" smtClean="0"/>
              <a:t>a set of independent servers (or PCs) connected over a local area network (LAN) functioning as a single large multiprocessor</a:t>
            </a:r>
          </a:p>
          <a:p>
            <a:pPr lvl="1">
              <a:lnSpc>
                <a:spcPct val="100000"/>
              </a:lnSpc>
              <a:spcBef>
                <a:spcPts val="600"/>
              </a:spcBef>
            </a:pPr>
            <a:r>
              <a:rPr lang="en-US" dirty="0" smtClean="0"/>
              <a:t>Search engines, Web servers, email servers, databases, …</a:t>
            </a:r>
          </a:p>
          <a:p>
            <a:pPr lvl="1">
              <a:lnSpc>
                <a:spcPct val="100000"/>
              </a:lnSpc>
              <a:spcBef>
                <a:spcPts val="600"/>
              </a:spcBef>
              <a:buNone/>
            </a:pPr>
            <a:endParaRPr lang="en-US" dirty="0" smtClean="0"/>
          </a:p>
          <a:p>
            <a:pPr>
              <a:lnSpc>
                <a:spcPct val="100000"/>
              </a:lnSpc>
              <a:spcBef>
                <a:spcPts val="600"/>
              </a:spcBef>
            </a:pPr>
            <a:r>
              <a:rPr lang="en-US" dirty="0" smtClean="0"/>
              <a:t>A key challenge is to craft </a:t>
            </a:r>
            <a:r>
              <a:rPr lang="en-US" b="1" dirty="0" smtClean="0"/>
              <a:t>parallel</a:t>
            </a:r>
            <a:r>
              <a:rPr lang="en-US" dirty="0" smtClean="0"/>
              <a:t> (concurrent) programs that have high performance on multiprocessors as the number of processors increase – i.e., that </a:t>
            </a:r>
            <a:r>
              <a:rPr lang="en-US" b="1" dirty="0" smtClean="0">
                <a:solidFill>
                  <a:schemeClr val="accent2"/>
                </a:solidFill>
              </a:rPr>
              <a:t>scale</a:t>
            </a:r>
          </a:p>
          <a:p>
            <a:pPr lvl="1">
              <a:lnSpc>
                <a:spcPct val="100000"/>
              </a:lnSpc>
              <a:spcBef>
                <a:spcPts val="600"/>
              </a:spcBef>
            </a:pPr>
            <a:r>
              <a:rPr lang="en-US" dirty="0" smtClean="0"/>
              <a:t>Scheduling, load balancing, time for synchronization, overhead for communication</a:t>
            </a:r>
            <a:endParaRPr lang="en-US" dirty="0"/>
          </a:p>
        </p:txBody>
      </p:sp>
      <p:sp>
        <p:nvSpPr>
          <p:cNvPr id="5" name="Slide Number Placeholder 4"/>
          <p:cNvSpPr>
            <a:spLocks noGrp="1"/>
          </p:cNvSpPr>
          <p:nvPr>
            <p:ph type="sldNum" sz="quarter" idx="12"/>
          </p:nvPr>
        </p:nvSpPr>
        <p:spPr/>
        <p:txBody>
          <a:bodyPr/>
          <a:lstStyle/>
          <a:p>
            <a:pPr>
              <a:defRPr/>
            </a:pPr>
            <a:fld id="{9B3F316D-389F-4488-B560-5E2DB5DE07B1}" type="slidenum">
              <a:rPr lang="en-CA" smtClean="0"/>
              <a:pPr>
                <a:defRPr/>
              </a:pPr>
              <a:t>6</a:t>
            </a:fld>
            <a:endParaRPr lang="en-CA"/>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153400" cy="422275"/>
          </a:xfrm>
        </p:spPr>
        <p:txBody>
          <a:bodyPr/>
          <a:lstStyle/>
          <a:p>
            <a:pPr eaLnBrk="1" hangingPunct="1"/>
            <a:r>
              <a:rPr lang="en-US" dirty="0" err="1" smtClean="0"/>
              <a:t>Multicore</a:t>
            </a:r>
            <a:r>
              <a:rPr lang="en-US" dirty="0" smtClean="0"/>
              <a:t> </a:t>
            </a:r>
            <a:r>
              <a:rPr lang="en-US" dirty="0" err="1" smtClean="0"/>
              <a:t>vs</a:t>
            </a:r>
            <a:r>
              <a:rPr lang="en-US" dirty="0" smtClean="0"/>
              <a:t> Multi-processor</a:t>
            </a:r>
          </a:p>
        </p:txBody>
      </p:sp>
      <p:pic>
        <p:nvPicPr>
          <p:cNvPr id="94213" name="Picture 5"/>
          <p:cNvPicPr>
            <a:picLocks noGrp="1" noChangeAspect="1" noChangeArrowheads="1"/>
          </p:cNvPicPr>
          <p:nvPr>
            <p:ph sz="quarter" idx="1"/>
          </p:nvPr>
        </p:nvPicPr>
        <p:blipFill>
          <a:blip r:embed="rId3" cstate="print"/>
          <a:srcRect/>
          <a:stretch>
            <a:fillRect/>
          </a:stretch>
        </p:blipFill>
        <p:spPr>
          <a:xfrm>
            <a:off x="228600" y="990600"/>
            <a:ext cx="3581400" cy="3124200"/>
          </a:xfrm>
        </p:spPr>
      </p:pic>
      <p:sp>
        <p:nvSpPr>
          <p:cNvPr id="7" name="TextBox 6"/>
          <p:cNvSpPr txBox="1">
            <a:spLocks noChangeArrowheads="1"/>
          </p:cNvSpPr>
          <p:nvPr/>
        </p:nvSpPr>
        <p:spPr bwMode="auto">
          <a:xfrm>
            <a:off x="228600" y="4038600"/>
            <a:ext cx="3124200" cy="707886"/>
          </a:xfrm>
          <a:prstGeom prst="rect">
            <a:avLst/>
          </a:prstGeom>
          <a:noFill/>
          <a:ln w="9525">
            <a:noFill/>
            <a:miter lim="800000"/>
            <a:headEnd/>
            <a:tailEnd/>
          </a:ln>
        </p:spPr>
        <p:txBody>
          <a:bodyPr wrap="square">
            <a:spAutoFit/>
          </a:bodyPr>
          <a:lstStyle/>
          <a:p>
            <a:r>
              <a:rPr lang="en-US" sz="2000" b="1" dirty="0" err="1" smtClean="0">
                <a:latin typeface="Perpetua" pitchFamily="18" charset="0"/>
              </a:rPr>
              <a:t>Multicore</a:t>
            </a:r>
            <a:r>
              <a:rPr lang="en-US" sz="2000" b="1" dirty="0" smtClean="0">
                <a:latin typeface="Perpetua" pitchFamily="18" charset="0"/>
              </a:rPr>
              <a:t> </a:t>
            </a:r>
            <a:r>
              <a:rPr lang="en-US" sz="2000" b="1" dirty="0">
                <a:latin typeface="Perpetua" pitchFamily="18" charset="0"/>
              </a:rPr>
              <a:t>Processor with Shared L2 Cache</a:t>
            </a:r>
          </a:p>
        </p:txBody>
      </p:sp>
      <p:sp>
        <p:nvSpPr>
          <p:cNvPr id="9" name="TextBox 8"/>
          <p:cNvSpPr txBox="1">
            <a:spLocks noChangeArrowheads="1"/>
          </p:cNvSpPr>
          <p:nvPr/>
        </p:nvSpPr>
        <p:spPr bwMode="auto">
          <a:xfrm>
            <a:off x="4648200" y="4191000"/>
            <a:ext cx="3810000" cy="769441"/>
          </a:xfrm>
          <a:prstGeom prst="rect">
            <a:avLst/>
          </a:prstGeom>
          <a:noFill/>
          <a:ln w="9525">
            <a:noFill/>
            <a:miter lim="800000"/>
            <a:headEnd/>
            <a:tailEnd/>
          </a:ln>
        </p:spPr>
        <p:txBody>
          <a:bodyPr wrap="square">
            <a:spAutoFit/>
          </a:bodyPr>
          <a:lstStyle/>
          <a:p>
            <a:r>
              <a:rPr lang="en-US" sz="2200" b="1" dirty="0">
                <a:latin typeface="Perpetua" pitchFamily="18" charset="0"/>
              </a:rPr>
              <a:t>Multi-Processor System with Cores that share L2 Cache</a:t>
            </a:r>
          </a:p>
        </p:txBody>
      </p:sp>
      <p:pic>
        <p:nvPicPr>
          <p:cNvPr id="94215" name="Picture 7"/>
          <p:cNvPicPr>
            <a:picLocks noChangeAspect="1" noChangeArrowheads="1"/>
          </p:cNvPicPr>
          <p:nvPr/>
        </p:nvPicPr>
        <p:blipFill>
          <a:blip r:embed="rId4" cstate="print"/>
          <a:srcRect/>
          <a:stretch>
            <a:fillRect/>
          </a:stretch>
        </p:blipFill>
        <p:spPr bwMode="auto">
          <a:xfrm>
            <a:off x="3886200" y="914400"/>
            <a:ext cx="5257800" cy="3200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9B3F316D-389F-4488-B560-5E2DB5DE07B1}" type="slidenum">
              <a:rPr lang="en-CA" smtClean="0"/>
              <a:pPr>
                <a:defRPr/>
              </a:pPr>
              <a:t>7</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153400" cy="422275"/>
          </a:xfrm>
        </p:spPr>
        <p:txBody>
          <a:bodyPr/>
          <a:lstStyle/>
          <a:p>
            <a:r>
              <a:rPr lang="en-GB" dirty="0" err="1" smtClean="0"/>
              <a:t>Multicore</a:t>
            </a:r>
            <a:r>
              <a:rPr lang="en-GB" dirty="0" smtClean="0"/>
              <a:t> Organization Alternatives</a:t>
            </a:r>
          </a:p>
        </p:txBody>
      </p:sp>
      <p:pic>
        <p:nvPicPr>
          <p:cNvPr id="11267" name="Picture 3"/>
          <p:cNvPicPr>
            <a:picLocks noChangeAspect="1" noChangeArrowheads="1"/>
          </p:cNvPicPr>
          <p:nvPr/>
        </p:nvPicPr>
        <p:blipFill>
          <a:blip r:embed="rId2" cstate="print"/>
          <a:srcRect/>
          <a:stretch>
            <a:fillRect/>
          </a:stretch>
        </p:blipFill>
        <p:spPr bwMode="auto">
          <a:xfrm>
            <a:off x="152400" y="762000"/>
            <a:ext cx="6553200" cy="5867400"/>
          </a:xfrm>
          <a:prstGeom prst="rect">
            <a:avLst/>
          </a:prstGeom>
          <a:noFill/>
          <a:ln w="9525">
            <a:noFill/>
            <a:miter lim="800000"/>
            <a:headEnd/>
            <a:tailEnd/>
          </a:ln>
        </p:spPr>
      </p:pic>
      <p:sp>
        <p:nvSpPr>
          <p:cNvPr id="4" name="TextBox 3"/>
          <p:cNvSpPr txBox="1"/>
          <p:nvPr/>
        </p:nvSpPr>
        <p:spPr>
          <a:xfrm>
            <a:off x="6916018" y="838200"/>
            <a:ext cx="2227982" cy="923330"/>
          </a:xfrm>
          <a:prstGeom prst="rect">
            <a:avLst/>
          </a:prstGeom>
          <a:noFill/>
        </p:spPr>
        <p:txBody>
          <a:bodyPr wrap="none" rtlCol="0">
            <a:spAutoFit/>
          </a:bodyPr>
          <a:lstStyle/>
          <a:p>
            <a:r>
              <a:rPr lang="en-GB" b="1" dirty="0" smtClean="0"/>
              <a:t>(</a:t>
            </a:r>
            <a:r>
              <a:rPr lang="en-GB" b="1" dirty="0" smtClean="0">
                <a:latin typeface="+mn-lt"/>
              </a:rPr>
              <a:t>a) ARM11 </a:t>
            </a:r>
            <a:r>
              <a:rPr lang="en-GB" b="1" dirty="0" err="1" smtClean="0">
                <a:latin typeface="+mn-lt"/>
              </a:rPr>
              <a:t>MPCore</a:t>
            </a:r>
            <a:endParaRPr lang="en-GB" b="1" dirty="0" smtClean="0">
              <a:latin typeface="+mn-lt"/>
            </a:endParaRPr>
          </a:p>
          <a:p>
            <a:endParaRPr lang="en-GB" b="1" dirty="0" smtClean="0">
              <a:latin typeface="+mn-lt"/>
            </a:endParaRPr>
          </a:p>
          <a:p>
            <a:r>
              <a:rPr lang="en-GB" b="1" dirty="0" smtClean="0">
                <a:latin typeface="+mn-lt"/>
              </a:rPr>
              <a:t>(b) AMD </a:t>
            </a:r>
            <a:r>
              <a:rPr lang="en-GB" b="1" dirty="0" err="1" smtClean="0">
                <a:latin typeface="+mn-lt"/>
              </a:rPr>
              <a:t>Opteron</a:t>
            </a:r>
            <a:endParaRPr lang="en-GB" b="1" dirty="0" smtClean="0">
              <a:latin typeface="+mn-lt"/>
            </a:endParaRPr>
          </a:p>
        </p:txBody>
      </p:sp>
      <p:sp>
        <p:nvSpPr>
          <p:cNvPr id="6" name="TextBox 5"/>
          <p:cNvSpPr txBox="1"/>
          <p:nvPr/>
        </p:nvSpPr>
        <p:spPr>
          <a:xfrm>
            <a:off x="6959531" y="3962400"/>
            <a:ext cx="2108269" cy="923330"/>
          </a:xfrm>
          <a:prstGeom prst="rect">
            <a:avLst/>
          </a:prstGeom>
          <a:noFill/>
        </p:spPr>
        <p:txBody>
          <a:bodyPr wrap="none" rtlCol="0">
            <a:spAutoFit/>
          </a:bodyPr>
          <a:lstStyle/>
          <a:p>
            <a:r>
              <a:rPr lang="en-GB" b="1" dirty="0" smtClean="0">
                <a:latin typeface="+mn-lt"/>
              </a:rPr>
              <a:t>(c) Intel Core Duo</a:t>
            </a:r>
          </a:p>
          <a:p>
            <a:endParaRPr lang="en-GB" b="1" dirty="0" smtClean="0">
              <a:latin typeface="+mn-lt"/>
            </a:endParaRPr>
          </a:p>
          <a:p>
            <a:r>
              <a:rPr lang="en-GB" b="1" dirty="0" smtClean="0">
                <a:latin typeface="+mn-lt"/>
              </a:rPr>
              <a:t>(d) Intel Core i7</a:t>
            </a:r>
            <a:endParaRPr lang="en-CA" b="1" dirty="0"/>
          </a:p>
        </p:txBody>
      </p:sp>
      <p:sp>
        <p:nvSpPr>
          <p:cNvPr id="7" name="Slide Number Placeholder 6"/>
          <p:cNvSpPr>
            <a:spLocks noGrp="1"/>
          </p:cNvSpPr>
          <p:nvPr>
            <p:ph type="sldNum" sz="quarter" idx="12"/>
          </p:nvPr>
        </p:nvSpPr>
        <p:spPr/>
        <p:txBody>
          <a:bodyPr/>
          <a:lstStyle/>
          <a:p>
            <a:pPr>
              <a:defRPr/>
            </a:pPr>
            <a:fld id="{9B3F316D-389F-4488-B560-5E2DB5DE07B1}" type="slidenum">
              <a:rPr lang="en-CA" smtClean="0"/>
              <a:pPr>
                <a:defRPr/>
              </a:pPr>
              <a:t>8</a:t>
            </a:fld>
            <a:endParaRPr lang="en-CA"/>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4,774232931,C:\BobC\_Mission\__Intel Software College\Courses\Penryn COmpiler VTune\IntegratedArchitectureTools\01 Integrated Hands on Architecture  Software Tools ver 1.32.ppc"/>
</p:tagLst>
</file>

<file path=ppt/tags/tag2.xml><?xml version="1.0" encoding="utf-8"?>
<p:tagLst xmlns:a="http://schemas.openxmlformats.org/drawingml/2006/main" xmlns:r="http://schemas.openxmlformats.org/officeDocument/2006/relationships" xmlns:p="http://schemas.openxmlformats.org/presentationml/2006/main">
  <p:tag name="PPSNARRATION" val="27,774232931,C:\BobC\_Mission\__Intel Software College\Courses\Penryn COmpiler VTune\IntegratedArchitectureTools\01 Integrated Hands on Architecture  Software Tools ver 1.32.ppc"/>
</p:tagLst>
</file>

<file path=ppt/theme/theme1.xml><?xml version="1.0" encoding="utf-8"?>
<a:theme xmlns:a="http://schemas.openxmlformats.org/drawingml/2006/main" name="mjicse431">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mjicse4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Arial" charset="0"/>
          </a:defRPr>
        </a:defPPr>
      </a:lstStyle>
    </a:lnDef>
  </a:objectDefaults>
  <a:extraClrSchemeLst>
    <a:extraClrScheme>
      <a:clrScheme name="mjicse43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jicse43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jicse43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jicse43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jicse43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jicse43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jicse43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4107</TotalTime>
  <Pages>47</Pages>
  <Words>3938</Words>
  <Application>Microsoft Office PowerPoint</Application>
  <PresentationFormat>Letter Paper (8.5x11 in)</PresentationFormat>
  <Paragraphs>660</Paragraphs>
  <Slides>52</Slides>
  <Notes>42</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mjicse431</vt:lpstr>
      <vt:lpstr>Worksheet</vt:lpstr>
      <vt:lpstr>CS3350B  Computer Architecture  Winter 2015  Lecture 7.1: Multicore: Basics and Key Issues</vt:lpstr>
      <vt:lpstr>Why We need Multiprocessors?</vt:lpstr>
      <vt:lpstr>Beyond Implicit Parallelism</vt:lpstr>
      <vt:lpstr>Where are We Now?</vt:lpstr>
      <vt:lpstr>Multicores Now Common</vt:lpstr>
      <vt:lpstr>Transition to Multicore</vt:lpstr>
      <vt:lpstr>Other Multiprocessor Basics</vt:lpstr>
      <vt:lpstr>Multicore vs Multi-processor</vt:lpstr>
      <vt:lpstr>Multicore Organization Alternatives</vt:lpstr>
      <vt:lpstr>Itanium 2 Dual Core</vt:lpstr>
      <vt:lpstr>High Level Multicore Architectural view</vt:lpstr>
      <vt:lpstr>Intel Core i7 Block Diagram</vt:lpstr>
      <vt:lpstr>Simultaneous Multithreading (SMT)</vt:lpstr>
      <vt:lpstr>SMT</vt:lpstr>
      <vt:lpstr>Cache Coherence</vt:lpstr>
      <vt:lpstr>Cache Coherence in Multicores</vt:lpstr>
      <vt:lpstr>Cache Coherence in Multicores</vt:lpstr>
      <vt:lpstr>A Coherent Memory System</vt:lpstr>
      <vt:lpstr>Snooping Protocols</vt:lpstr>
      <vt:lpstr>Snooping Protocols</vt:lpstr>
      <vt:lpstr>Snooping Protocols</vt:lpstr>
      <vt:lpstr>Update or Invalidate?</vt:lpstr>
      <vt:lpstr>Update or Invalidate?</vt:lpstr>
      <vt:lpstr>Implementation Issues</vt:lpstr>
      <vt:lpstr>MESI Protocol (1)</vt:lpstr>
      <vt:lpstr>MESI Protocol (2)</vt:lpstr>
      <vt:lpstr>MESI Protocol (3)</vt:lpstr>
      <vt:lpstr>MESI Protocol (4)</vt:lpstr>
      <vt:lpstr>MESI Local Read Hit</vt:lpstr>
      <vt:lpstr>MESI Local Read Miss</vt:lpstr>
      <vt:lpstr>MESI Local Read Miss</vt:lpstr>
      <vt:lpstr>MESI Local Read Miss</vt:lpstr>
      <vt:lpstr>MESI Local Write Hit</vt:lpstr>
      <vt:lpstr>MESI Local Write Miss</vt:lpstr>
      <vt:lpstr>MESI Local Write Miss</vt:lpstr>
      <vt:lpstr>Comments on MESI Protocol</vt:lpstr>
      <vt:lpstr>Example of Snooping Invalidation</vt:lpstr>
      <vt:lpstr>Example of Snooping Invalidation</vt:lpstr>
      <vt:lpstr>Another Example for Write Invalidate Snooping</vt:lpstr>
      <vt:lpstr>Block Size Effects on Multicores</vt:lpstr>
      <vt:lpstr>False Sharing</vt:lpstr>
      <vt:lpstr>Coherency Misses</vt:lpstr>
      <vt:lpstr>MP Performance for Processor Commercial Workload: OLTP, Decision Support (Database), Search Engine</vt:lpstr>
      <vt:lpstr>MP Performance 2MB Cache Commercial Workload: OLTP, Decision Support (Database), Search Engine</vt:lpstr>
      <vt:lpstr>Avoiding False Sharing </vt:lpstr>
      <vt:lpstr>Summary</vt:lpstr>
      <vt:lpstr>Example: True v. False Sharing v. Hit?</vt:lpstr>
      <vt:lpstr>Aside: Interconnection Networks</vt:lpstr>
      <vt:lpstr>Aside: Multistage Networks</vt:lpstr>
      <vt:lpstr>Aside: Network Characteristics</vt:lpstr>
      <vt:lpstr>Next: Exploit TLP on Multicores</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431. Computer Architecture</dc:title>
  <dc:subject>Lecture 04</dc:subject>
  <dc:creator>Janie Irwin</dc:creator>
  <cp:lastModifiedBy>yxie</cp:lastModifiedBy>
  <cp:revision>764</cp:revision>
  <cp:lastPrinted>1997-08-27T08:28:34Z</cp:lastPrinted>
  <dcterms:created xsi:type="dcterms:W3CDTF">1997-08-19T16:58:46Z</dcterms:created>
  <dcterms:modified xsi:type="dcterms:W3CDTF">2015-03-16T04:41:00Z</dcterms:modified>
</cp:coreProperties>
</file>