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3" r:id="rId3"/>
    <p:sldId id="397" r:id="rId4"/>
    <p:sldId id="394" r:id="rId5"/>
    <p:sldId id="422" r:id="rId6"/>
    <p:sldId id="423" r:id="rId7"/>
    <p:sldId id="425" r:id="rId8"/>
    <p:sldId id="398" r:id="rId9"/>
    <p:sldId id="399" r:id="rId10"/>
    <p:sldId id="400" r:id="rId11"/>
    <p:sldId id="401" r:id="rId12"/>
    <p:sldId id="405" r:id="rId13"/>
    <p:sldId id="428" r:id="rId14"/>
    <p:sldId id="406" r:id="rId15"/>
    <p:sldId id="429" r:id="rId16"/>
    <p:sldId id="430" r:id="rId17"/>
    <p:sldId id="410" r:id="rId18"/>
    <p:sldId id="431" r:id="rId19"/>
    <p:sldId id="432" r:id="rId20"/>
    <p:sldId id="433" r:id="rId21"/>
    <p:sldId id="413" r:id="rId22"/>
    <p:sldId id="421" r:id="rId23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A11FD"/>
    <a:srgbClr val="8901F3"/>
    <a:srgbClr val="FF95A7"/>
    <a:srgbClr val="00A091"/>
    <a:srgbClr val="51DC00"/>
    <a:srgbClr val="000000"/>
    <a:srgbClr val="CC33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75482" autoAdjust="0"/>
  </p:normalViewPr>
  <p:slideViewPr>
    <p:cSldViewPr>
      <p:cViewPr varScale="1">
        <p:scale>
          <a:sx n="69" d="100"/>
          <a:sy n="69" d="100"/>
        </p:scale>
        <p:origin x="-1602" y="-102"/>
      </p:cViewPr>
      <p:guideLst>
        <p:guide orient="horz" pos="2160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notesViewPr>
    <p:cSldViewPr>
      <p:cViewPr varScale="1">
        <p:scale>
          <a:sx n="55" d="100"/>
          <a:sy n="55" d="100"/>
        </p:scale>
        <p:origin x="-1650" y="-102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19125"/>
            <a:ext cx="4779962" cy="358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59300"/>
            <a:ext cx="6303962" cy="4319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7254" tIns="47774" rIns="97254" bIns="477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</a:ln>
        </p:spPr>
        <p:txBody>
          <a:bodyPr/>
          <a:lstStyle/>
          <a:p>
            <a:endParaRPr lang="en-US" dirty="0" smtClean="0"/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D18F1186-07F9-BE4F-B429-B3DCD1EEC475}" type="datetime3">
              <a:rPr lang="en-US"/>
              <a:pPr/>
              <a:t>16 March 2015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8E97A960-F2E5-6743-B445-419E55865893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62478"/>
            <a:ext cx="6303962" cy="4316415"/>
          </a:xfrm>
          <a:ln>
            <a:noFill/>
          </a:ln>
        </p:spPr>
        <p:txBody>
          <a:bodyPr lIns="97253" tIns="47772" rIns="97253" bIns="47772"/>
          <a:lstStyle/>
          <a:p>
            <a:r>
              <a:rPr lang="en-US" dirty="0" smtClean="0"/>
              <a:t>Power has become the overriding issue for both data centers and microprocessors.  Power efficiency has joined scalable performance</a:t>
            </a:r>
            <a:r>
              <a:rPr lang="en-US" baseline="0" dirty="0" smtClean="0"/>
              <a:t> making the case for multiprocessors.  Multiprocessors also improve availability.</a:t>
            </a:r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614363"/>
            <a:ext cx="4789488" cy="3590925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62478"/>
            <a:ext cx="6303962" cy="4316415"/>
          </a:xfrm>
          <a:ln>
            <a:noFill/>
          </a:ln>
        </p:spPr>
        <p:txBody>
          <a:bodyPr lIns="97253" tIns="47772" rIns="97253" bIns="47772"/>
          <a:lstStyle/>
          <a:p>
            <a:endParaRPr lang="en-US" dirty="0"/>
          </a:p>
        </p:txBody>
      </p:sp>
      <p:sp>
        <p:nvSpPr>
          <p:cNvPr id="1873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614363"/>
            <a:ext cx="4789488" cy="3590925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 dirty="0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EC322388-9E9F-A242-ACD3-693689A848B2}" type="datetime3">
              <a:rPr lang="en-AU"/>
              <a:pPr/>
              <a:t>16 March, 2015</a:t>
            </a:fld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5D20C3A5-21A9-7F47-828C-B615AADE4374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AU" dirty="0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5BD731A7-0362-CE44-872F-CEF317F2115D}" type="datetime3">
              <a:rPr lang="en-AU"/>
              <a:pPr/>
              <a:t>16 March, 2015</a:t>
            </a:fld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A2FEAD7D-1BA4-5A46-937F-1EE7978BCC49}" type="slidenum">
              <a:rPr lang="en-AU"/>
              <a:pPr/>
              <a:t>5</a:t>
            </a:fld>
            <a:endParaRPr lang="en-AU" dirty="0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005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lecture</a:t>
            </a:r>
          </a:p>
          <a:p>
            <a:r>
              <a:rPr lang="en-US" dirty="0" smtClean="0"/>
              <a:t>So load balancing issue at second reduction (when half = 2)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300" dirty="0" smtClean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sz="1300" dirty="0" smtClean="0">
                <a:solidFill>
                  <a:srgbClr val="FF0000"/>
                </a:solidFill>
              </a:rPr>
              <a:t>- 101 if both threads execute the </a:t>
            </a:r>
            <a:r>
              <a:rPr lang="en-US" sz="1300" dirty="0" err="1" smtClean="0">
                <a:solidFill>
                  <a:srgbClr val="FF0000"/>
                </a:solidFill>
              </a:rPr>
              <a:t>lw</a:t>
            </a:r>
            <a:r>
              <a:rPr lang="en-US" sz="1300" dirty="0" smtClean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31C02895-6F48-D340-B5BB-D4911E35C3BB}" type="datetime3">
              <a:rPr lang="en-US"/>
              <a:pPr/>
              <a:t>16 March 2015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r>
              <a:rPr lang="en-US" dirty="0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ln/>
        </p:spPr>
        <p:txBody>
          <a:bodyPr lIns="96661" tIns="48331" rIns="96661" bIns="48331"/>
          <a:lstStyle/>
          <a:p>
            <a:fld id="{42FEF71F-A33A-3449-8F2D-D74D15AC6BB3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ln/>
        </p:spPr>
        <p:txBody>
          <a:bodyPr/>
          <a:lstStyle/>
          <a:p>
            <a:fld id="{8E97A960-F2E5-6743-B445-419E5586589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using the Green Sheet convention of </a:t>
            </a:r>
            <a:r>
              <a:rPr lang="en-AU" dirty="0" err="1" smtClean="0"/>
              <a:t>rs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rt</a:t>
            </a:r>
            <a:r>
              <a:rPr lang="en-AU" baseline="0" dirty="0" smtClean="0"/>
              <a:t> for source register and target register.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B4DD-8CFB-4F31-BA1E-CAC33B0E55CD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02FB-8A0B-4251-A37A-2E588F5AD8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A2C2-DAA6-486F-AFCF-B049BC4249A4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A255-F244-4315-B635-E55F44DF087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038350" cy="300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62650" cy="300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2F3D-25AB-4900-AEA2-7A8A9DD7E635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A1DB-8F6B-4705-88FE-822EA1BC2EA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914400"/>
            <a:ext cx="4000500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000500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2D474-579C-4B62-A413-61D716D956B7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E1B1-D040-4AE9-844B-F5D7BD7F2CA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p:oleObj spid="_x0000_s1026" name="Image" r:id="rId3" imgW="10057143" imgH="1269841" progId="">
              <p:embed/>
            </p:oleObj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2267D-EA0E-4471-9032-5FE8D854AF56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316D-389F-4488-B560-5E2DB5DE07B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19C29-4095-4313-A95E-6BCB57CF0BB5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46C9-5F9D-4DEF-A5E5-9086C4CDA7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000500" cy="239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8D98-FCF0-4E58-A6D4-2A9DE94D4B0F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3B07F-9649-41DB-92B7-83A6D3E9E2D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328C-49EC-45CC-94B7-F0E129E9F830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1750-178A-4882-8B7B-CC09F53B802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40A32-B324-4C44-A017-FFD7290D3772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58B7-F867-483F-B0FC-B970C048D68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1B9F-8BAB-4A94-9E0C-359C370DC75D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9BC9A-0BE0-4055-8FDF-4ACB8B8637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ED6E-BAC9-4B9C-B0E6-ED6E1791857B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B96A-7D58-4A76-A991-C758FECA2D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F54F-5BE8-4C85-BC88-80209241C3F9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33A2-BCDA-4B6A-88E3-6CD96E3F8F0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153400" cy="42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153400" cy="239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30F3EA-A91B-42C3-9D95-05EA84F4A22E}" type="datetime1">
              <a:rPr lang="en-CA" smtClean="0"/>
              <a:pPr>
                <a:defRPr/>
              </a:pPr>
              <a:t>16/03/2015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31952-77C2-4788-98CD-BB3602E526A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90000"/>
        </a:lnSpc>
        <a:spcBef>
          <a:spcPct val="65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460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6175" indent="-17621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accent1"/>
        </a:buClr>
        <a:buSzPct val="100000"/>
        <a:buChar char="-"/>
        <a:defRPr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psu.edu/~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0373" y="1115396"/>
            <a:ext cx="5163273" cy="1979260"/>
          </a:xfrm>
          <a:noFill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CS3350B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Computer Architecture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Winter 2015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Lecture </a:t>
            </a:r>
            <a:r>
              <a:rPr lang="en-US" dirty="0" smtClean="0"/>
              <a:t>7.2</a:t>
            </a:r>
            <a:r>
              <a:rPr lang="en-US" dirty="0" smtClean="0"/>
              <a:t>: </a:t>
            </a:r>
            <a:r>
              <a:rPr lang="en-US" dirty="0" err="1" smtClean="0"/>
              <a:t>Multicore</a:t>
            </a:r>
            <a:r>
              <a:rPr lang="en-US" dirty="0" smtClean="0"/>
              <a:t> TLP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162800" cy="2525713"/>
          </a:xfrm>
          <a:noFill/>
        </p:spPr>
        <p:txBody>
          <a:bodyPr/>
          <a:lstStyle/>
          <a:p>
            <a:pPr marL="203200" indent="-203200"/>
            <a:r>
              <a:rPr lang="en-US" dirty="0" smtClean="0"/>
              <a:t>Marc Moreno </a:t>
            </a:r>
            <a:r>
              <a:rPr lang="en-US" dirty="0" err="1" smtClean="0"/>
              <a:t>Maza</a:t>
            </a:r>
            <a:endParaRPr lang="en-US" dirty="0" smtClean="0"/>
          </a:p>
          <a:p>
            <a:pPr marL="203200" indent="-203200"/>
            <a:r>
              <a:rPr lang="en-US" dirty="0" smtClean="0">
                <a:hlinkClick r:id="rId3"/>
              </a:rPr>
              <a:t>www.csd.uwo.ca/Courses/CS3350b </a:t>
            </a:r>
            <a:endParaRPr lang="en-US" dirty="0" smtClean="0"/>
          </a:p>
          <a:p>
            <a:pPr marL="203200" indent="-203200"/>
            <a:endParaRPr lang="en-US" dirty="0" smtClean="0"/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[Adapted from lectures on </a:t>
            </a:r>
          </a:p>
          <a:p>
            <a:pPr marL="203200" indent="-203200">
              <a:spcBef>
                <a:spcPct val="30000"/>
              </a:spcBef>
            </a:pPr>
            <a:r>
              <a:rPr lang="en-US" sz="1800" i="1" dirty="0" smtClean="0"/>
              <a:t>Computer Organization and Design</a:t>
            </a:r>
            <a:r>
              <a:rPr lang="en-US" sz="1800" dirty="0" smtClean="0"/>
              <a:t>, </a:t>
            </a:r>
          </a:p>
          <a:p>
            <a:pPr marL="203200" indent="-203200">
              <a:spcBef>
                <a:spcPct val="30000"/>
              </a:spcBef>
            </a:pPr>
            <a:r>
              <a:rPr lang="en-US" sz="1800" dirty="0" smtClean="0"/>
              <a:t>Patterson &amp; Hennessy, </a:t>
            </a:r>
            <a:r>
              <a:rPr lang="en-US" sz="1800" dirty="0" smtClean="0"/>
              <a:t>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or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 smtClean="0"/>
              <a:t>edition, 2011]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3C825-EDF8-4908-8D53-063570E47EFB}" type="slidenum">
              <a:rPr lang="en-CA"/>
              <a:pPr>
                <a:defRPr/>
              </a:pPr>
              <a:t>0</a:t>
            </a:fld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422275"/>
          </a:xfrm>
        </p:spPr>
        <p:txBody>
          <a:bodyPr/>
          <a:lstStyle/>
          <a:p>
            <a:r>
              <a:rPr lang="en-US" dirty="0" smtClean="0"/>
              <a:t>Multithreading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09000" cy="4457700"/>
          </a:xfrm>
        </p:spPr>
        <p:txBody>
          <a:bodyPr>
            <a:normAutofit/>
          </a:bodyPr>
          <a:lstStyle/>
          <a:p>
            <a:r>
              <a:rPr lang="en-US" dirty="0" smtClean="0"/>
              <a:t>On a </a:t>
            </a:r>
            <a:r>
              <a:rPr lang="en-US" dirty="0" smtClean="0">
                <a:solidFill>
                  <a:srgbClr val="FF0000"/>
                </a:solidFill>
              </a:rPr>
              <a:t>single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processor</a:t>
            </a:r>
            <a:r>
              <a:rPr lang="en-US" dirty="0" smtClean="0"/>
              <a:t>, multithreading occurs </a:t>
            </a:r>
            <a:r>
              <a:rPr lang="en-US" dirty="0" smtClean="0">
                <a:solidFill>
                  <a:srgbClr val="3366FF"/>
                </a:solidFill>
              </a:rPr>
              <a:t>by time-division multiplexing</a:t>
            </a:r>
            <a:r>
              <a:rPr lang="en-US" dirty="0" smtClean="0"/>
              <a:t>: </a:t>
            </a:r>
          </a:p>
          <a:p>
            <a:pPr lvl="1"/>
            <a:r>
              <a:rPr lang="en-US" sz="2200" dirty="0" smtClean="0"/>
              <a:t>Processor switched between different threads </a:t>
            </a:r>
          </a:p>
          <a:p>
            <a:pPr lvl="2"/>
            <a:r>
              <a:rPr lang="en-US" sz="2200" dirty="0" smtClean="0"/>
              <a:t>may be “pre-emptive” or “non pre-emptive”</a:t>
            </a:r>
          </a:p>
          <a:p>
            <a:pPr lvl="1"/>
            <a:r>
              <a:rPr lang="en-US" sz="2200" dirty="0" smtClean="0">
                <a:solidFill>
                  <a:srgbClr val="3366FF"/>
                </a:solidFill>
              </a:rPr>
              <a:t>Context switching </a:t>
            </a:r>
            <a:r>
              <a:rPr lang="en-US" sz="2200" dirty="0" smtClean="0"/>
              <a:t>happens frequently enough that user perceives threads as running at the same time </a:t>
            </a:r>
          </a:p>
          <a:p>
            <a:r>
              <a:rPr lang="en-US" dirty="0" smtClean="0"/>
              <a:t>On a </a:t>
            </a:r>
            <a:r>
              <a:rPr lang="en-US" dirty="0" smtClean="0">
                <a:solidFill>
                  <a:srgbClr val="FF0000"/>
                </a:solidFill>
              </a:rPr>
              <a:t>multiprocessor</a:t>
            </a:r>
            <a:r>
              <a:rPr lang="en-US" dirty="0" smtClean="0"/>
              <a:t>, threads run at the same time, with each processor running a thread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33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422275"/>
          </a:xfrm>
        </p:spPr>
        <p:txBody>
          <a:bodyPr/>
          <a:lstStyle/>
          <a:p>
            <a:r>
              <a:rPr lang="en-US" dirty="0" smtClean="0"/>
              <a:t>Multithreading vs. 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88466"/>
          </a:xfrm>
        </p:spPr>
        <p:txBody>
          <a:bodyPr>
            <a:normAutofit/>
          </a:bodyPr>
          <a:lstStyle/>
          <a:p>
            <a:r>
              <a:rPr lang="en-US" dirty="0" smtClean="0"/>
              <a:t>Basic idea: Processor resources are expensive and should not be left idle</a:t>
            </a:r>
          </a:p>
          <a:p>
            <a:r>
              <a:rPr lang="en-US" dirty="0" smtClean="0"/>
              <a:t>For example: Long latency to memory on cache miss?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/>
              <a:t>Hardware switches threads to bring in other useful work while waiting for cache miss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/>
              <a:t>Cost of </a:t>
            </a:r>
            <a:r>
              <a:rPr lang="en-US" sz="2200" b="1" dirty="0" smtClean="0"/>
              <a:t>thread context switch </a:t>
            </a:r>
            <a:r>
              <a:rPr lang="en-US" sz="2200" dirty="0" smtClean="0"/>
              <a:t>must be much less than cache miss latency</a:t>
            </a:r>
          </a:p>
          <a:p>
            <a:r>
              <a:rPr lang="en-US" dirty="0" smtClean="0"/>
              <a:t>Put in redundant hardware so don’t have to save context on every thread switch: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/>
              <a:t>PC, Registers, …</a:t>
            </a:r>
          </a:p>
          <a:p>
            <a:r>
              <a:rPr lang="en-US" dirty="0" smtClean="0"/>
              <a:t>Attractive for applications with abundant TLP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304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 and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Two memory accesses form a </a:t>
            </a:r>
            <a:r>
              <a:rPr lang="en-US" b="1" dirty="0" smtClean="0">
                <a:solidFill>
                  <a:srgbClr val="FF0000"/>
                </a:solidFill>
              </a:rPr>
              <a:t>data race </a:t>
            </a:r>
            <a:r>
              <a:rPr lang="en-US" dirty="0" smtClean="0"/>
              <a:t>if from different threads, to same location, and </a:t>
            </a:r>
            <a:r>
              <a:rPr lang="en-US" i="1" dirty="0" smtClean="0"/>
              <a:t>at least one is a write</a:t>
            </a:r>
            <a:r>
              <a:rPr lang="en-US" dirty="0" smtClean="0"/>
              <a:t>, and they occur one after another</a:t>
            </a:r>
          </a:p>
          <a:p>
            <a:r>
              <a:rPr lang="en-US" dirty="0" smtClean="0"/>
              <a:t>If there is a data race, result of program can vary depending on chance (which thread ran first?)</a:t>
            </a:r>
          </a:p>
          <a:p>
            <a:r>
              <a:rPr lang="en-US" dirty="0" smtClean="0"/>
              <a:t>Avoid data races by </a:t>
            </a:r>
            <a:r>
              <a:rPr lang="en-US" b="1" dirty="0" smtClean="0"/>
              <a:t>synchronizing</a:t>
            </a:r>
            <a:r>
              <a:rPr lang="en-US" dirty="0" smtClean="0"/>
              <a:t> writing and reading to get </a:t>
            </a:r>
            <a:r>
              <a:rPr lang="en-US" b="1" dirty="0" smtClean="0"/>
              <a:t>deterministic</a:t>
            </a:r>
            <a:r>
              <a:rPr lang="en-US" dirty="0" smtClean="0"/>
              <a:t> behavior</a:t>
            </a:r>
          </a:p>
          <a:p>
            <a:r>
              <a:rPr lang="en-US" dirty="0" smtClean="0"/>
              <a:t>Synchronization done by user-level routines that rely on </a:t>
            </a:r>
            <a:r>
              <a:rPr lang="en-US" b="1" dirty="0" smtClean="0">
                <a:solidFill>
                  <a:srgbClr val="FF0000"/>
                </a:solidFill>
              </a:rPr>
              <a:t>hardware synchronization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8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09600" y="304800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Question</a:t>
            </a:r>
            <a:r>
              <a:rPr lang="en-US" sz="2800" b="1" dirty="0" smtClean="0">
                <a:solidFill>
                  <a:srgbClr val="000000"/>
                </a:solidFill>
              </a:rPr>
              <a:t>:  </a:t>
            </a:r>
            <a:r>
              <a:rPr lang="en-US" sz="2800" dirty="0" smtClean="0">
                <a:solidFill>
                  <a:schemeClr val="tx1"/>
                </a:solidFill>
              </a:rPr>
              <a:t>Consider the following code when executed </a:t>
            </a:r>
            <a:r>
              <a:rPr lang="en-US" sz="2800" i="1" dirty="0" smtClean="0">
                <a:solidFill>
                  <a:schemeClr val="tx1"/>
                </a:solidFill>
              </a:rPr>
              <a:t>concurrently</a:t>
            </a:r>
            <a:r>
              <a:rPr lang="en-US" sz="2800" dirty="0" smtClean="0">
                <a:solidFill>
                  <a:schemeClr val="tx1"/>
                </a:solidFill>
              </a:rPr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# *($s0) = 100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400" y="4297680"/>
            <a:ext cx="3657600" cy="2016740"/>
            <a:chOff x="7955280" y="3293581"/>
            <a:chExt cx="3657600" cy="201674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4154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20" y="3872701"/>
              <a:ext cx="3566160" cy="523220"/>
              <a:chOff x="960438" y="3089429"/>
              <a:chExt cx="3566160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326198" y="3089429"/>
                <a:ext cx="32004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31480" y="4329901"/>
              <a:ext cx="3032760" cy="523220"/>
              <a:chOff x="945198" y="4095269"/>
              <a:chExt cx="3032760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326198" y="409526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45198" y="4171469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87101"/>
              <a:ext cx="3017520" cy="523220"/>
              <a:chOff x="947738" y="5098831"/>
              <a:chExt cx="3017520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313498" y="5098831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168935"/>
                <a:ext cx="415925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05840" y="4434840"/>
            <a:ext cx="32004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9039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22275"/>
          </a:xfrm>
        </p:spPr>
        <p:txBody>
          <a:bodyPr/>
          <a:lstStyle/>
          <a:p>
            <a:r>
              <a:rPr lang="en-US" dirty="0" smtClean="0"/>
              <a:t>Lock and Unlock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3962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Lock used to create region (</a:t>
            </a:r>
            <a:r>
              <a:rPr lang="en-US" sz="2400" dirty="0" smtClean="0">
                <a:solidFill>
                  <a:srgbClr val="FF0000"/>
                </a:solidFill>
              </a:rPr>
              <a:t>critical section</a:t>
            </a:r>
            <a:r>
              <a:rPr lang="en-US" sz="2400" dirty="0" smtClean="0"/>
              <a:t>) where only one thread can operate</a:t>
            </a:r>
          </a:p>
          <a:p>
            <a:r>
              <a:rPr lang="en-US" sz="2400" dirty="0" smtClean="0"/>
              <a:t>Given shared memory, use memory location as synchronization point: </a:t>
            </a:r>
            <a:r>
              <a:rPr lang="en-US" sz="2400" dirty="0" smtClean="0">
                <a:solidFill>
                  <a:srgbClr val="FF0000"/>
                </a:solidFill>
              </a:rPr>
              <a:t>lock,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semaphore </a:t>
            </a:r>
            <a:r>
              <a:rPr lang="en-US" sz="2400" dirty="0" smtClean="0"/>
              <a:t>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mutex</a:t>
            </a:r>
            <a:endParaRPr lang="en-US" sz="2400" dirty="0" smtClean="0"/>
          </a:p>
          <a:p>
            <a:r>
              <a:rPr lang="en-US" sz="2400" dirty="0" smtClean="0"/>
              <a:t>Thread reads lock to see if it must wait, or OK to go into critical section (and set to locked)</a:t>
            </a:r>
          </a:p>
          <a:p>
            <a:pPr marL="457200" lvl="1" indent="0">
              <a:buNone/>
            </a:pPr>
            <a:r>
              <a:rPr lang="en-US" dirty="0" smtClean="0"/>
              <a:t>0  =&gt;  lock is free / open / unlocked / lock off</a:t>
            </a:r>
          </a:p>
          <a:p>
            <a:pPr marL="457200" lvl="1" indent="0">
              <a:buNone/>
            </a:pPr>
            <a:r>
              <a:rPr lang="en-US" dirty="0" smtClean="0"/>
              <a:t>1  =&gt;  lock is set / closed / locked / lock on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3276600" cy="2895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Set the lock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Critical section (only one thread gets to execute this section of code at a time)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e.g., change shared variables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Unset the lock</a:t>
            </a:r>
            <a:endParaRPr lang="en-US" sz="24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92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Lock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37760"/>
          </a:xfrm>
        </p:spPr>
        <p:txBody>
          <a:bodyPr/>
          <a:lstStyle/>
          <a:p>
            <a:r>
              <a:rPr lang="en-US" dirty="0" smtClean="0"/>
              <a:t>Lock (a.k.a. busy wait)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err="1" smtClean="0">
                <a:latin typeface="Courier New"/>
              </a:rPr>
              <a:t>Get_lock</a:t>
            </a:r>
            <a:r>
              <a:rPr lang="en-US" sz="2000" dirty="0" smtClean="0">
                <a:latin typeface="Courier New"/>
              </a:rPr>
              <a:t>:                  # $s0 -&gt; </a:t>
            </a:r>
            <a:r>
              <a:rPr lang="en-US" sz="2000" dirty="0" err="1" smtClean="0">
                <a:latin typeface="Courier New"/>
              </a:rPr>
              <a:t>addr</a:t>
            </a:r>
            <a:r>
              <a:rPr lang="en-US" sz="2000" dirty="0" smtClean="0">
                <a:latin typeface="Courier New"/>
              </a:rPr>
              <a:t> of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   # t1 = Locked value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Loop: 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    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smtClean="0">
                <a:latin typeface="Courier New"/>
              </a:rPr>
              <a:t>  #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  # loop if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Lock: 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       # Unlocked, so lock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Unlock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Unlock: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	    </a:t>
            </a:r>
            <a:r>
              <a:rPr lang="en-US" sz="2000" dirty="0" err="1" smtClean="0">
                <a:latin typeface="Courier New"/>
                <a:cs typeface="Courier New"/>
              </a:rPr>
              <a:t>sw</a:t>
            </a:r>
            <a:r>
              <a:rPr lang="en-US" sz="2000" dirty="0" smtClean="0">
                <a:latin typeface="Courier New"/>
                <a:cs typeface="Courier New"/>
              </a:rPr>
              <a:t> $zero,0($s0)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+mj-lt"/>
                <a:cs typeface="Courier New"/>
              </a:rPr>
              <a:t>Any problems with this?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422275"/>
          </a:xfrm>
        </p:spPr>
        <p:txBody>
          <a:bodyPr/>
          <a:lstStyle/>
          <a:p>
            <a:r>
              <a:rPr lang="en-US" dirty="0" smtClean="0"/>
              <a:t>Possible Lock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269646" cy="4525963"/>
          </a:xfrm>
        </p:spPr>
        <p:txBody>
          <a:bodyPr/>
          <a:lstStyle/>
          <a:p>
            <a:r>
              <a:rPr lang="en-US" dirty="0" smtClean="0"/>
              <a:t>Thread 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000500" cy="2393950"/>
          </a:xfrm>
        </p:spPr>
        <p:txBody>
          <a:bodyPr/>
          <a:lstStyle/>
          <a:p>
            <a:r>
              <a:rPr lang="en-US" dirty="0" smtClean="0"/>
              <a:t>Thread 2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5334000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943600"/>
            <a:ext cx="8229600" cy="7315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Both threads think they have set the lock!  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Exclusive access not guaranteed!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19600" y="1600200"/>
            <a:ext cx="0" cy="3779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422275"/>
          </a:xfrm>
        </p:spPr>
        <p:txBody>
          <a:bodyPr/>
          <a:lstStyle/>
          <a:p>
            <a:r>
              <a:rPr lang="en-AU" dirty="0" smtClean="0"/>
              <a:t>Hardware-supported Synchronization</a:t>
            </a:r>
            <a:endParaRPr lang="en-AU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5410200"/>
          </a:xfrm>
        </p:spPr>
        <p:txBody>
          <a:bodyPr>
            <a:normAutofit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interloper (either thread on other core or thread on same core) from changing the value </a:t>
            </a:r>
          </a:p>
          <a:p>
            <a:pPr lvl="1">
              <a:buClr>
                <a:schemeClr val="tx1"/>
              </a:buClr>
            </a:pPr>
            <a:r>
              <a:rPr lang="en-AU" sz="2200" b="1" dirty="0">
                <a:solidFill>
                  <a:srgbClr val="FF0000"/>
                </a:solidFill>
              </a:rPr>
              <a:t>Atomic</a:t>
            </a:r>
            <a:r>
              <a:rPr lang="en-AU" sz="2200" b="1" i="1" dirty="0">
                <a:solidFill>
                  <a:srgbClr val="FF0000"/>
                </a:solidFill>
              </a:rPr>
              <a:t> </a:t>
            </a:r>
            <a:r>
              <a:rPr lang="en-AU" sz="2200" b="1" dirty="0">
                <a:solidFill>
                  <a:srgbClr val="FF0000"/>
                </a:solidFill>
              </a:rPr>
              <a:t>read/write</a:t>
            </a:r>
            <a:r>
              <a:rPr lang="en-AU" sz="2200" b="1" dirty="0"/>
              <a:t> </a:t>
            </a:r>
            <a:r>
              <a:rPr lang="en-AU" sz="2200" dirty="0"/>
              <a:t>memory operation</a:t>
            </a:r>
          </a:p>
          <a:p>
            <a:pPr lvl="1"/>
            <a:r>
              <a:rPr lang="en-AU" sz="2200" dirty="0"/>
              <a:t>No other access to the location allowed between the read and write</a:t>
            </a:r>
          </a:p>
          <a:p>
            <a:r>
              <a:rPr lang="en-AU" dirty="0"/>
              <a:t>Could be a single instruction</a:t>
            </a:r>
          </a:p>
          <a:p>
            <a:pPr lvl="1"/>
            <a:r>
              <a:rPr lang="en-AU" sz="2200" dirty="0"/>
              <a:t>e</a:t>
            </a:r>
            <a:r>
              <a:rPr lang="en-AU" sz="2200" dirty="0" smtClean="0"/>
              <a:t>.g</a:t>
            </a:r>
            <a:r>
              <a:rPr lang="en-AU" sz="2200" dirty="0"/>
              <a:t>., </a:t>
            </a:r>
            <a:r>
              <a:rPr lang="en-AU" sz="2200" b="1" dirty="0"/>
              <a:t>atomic</a:t>
            </a:r>
            <a:r>
              <a:rPr lang="en-AU" sz="2200" dirty="0"/>
              <a:t> </a:t>
            </a:r>
            <a:r>
              <a:rPr lang="en-AU" sz="2200" b="1" dirty="0"/>
              <a:t>swap</a:t>
            </a:r>
            <a:r>
              <a:rPr lang="en-AU" sz="2200" dirty="0"/>
              <a:t> of register </a:t>
            </a:r>
            <a:r>
              <a:rPr lang="en-AU" sz="2200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sz="2200" dirty="0" smtClean="0">
                <a:ea typeface="Arial" charset="0"/>
                <a:cs typeface="Arial" charset="0"/>
              </a:rPr>
              <a:t>or </a:t>
            </a:r>
            <a:r>
              <a:rPr lang="en-AU" sz="2200" dirty="0">
                <a:ea typeface="Arial" charset="0"/>
                <a:cs typeface="Arial" charset="0"/>
              </a:rPr>
              <a:t>an atomic pair of instructions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499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49403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AU" dirty="0">
                <a:solidFill>
                  <a:srgbClr val="FF0000"/>
                </a:solidFill>
              </a:rPr>
              <a:t>Load </a:t>
            </a:r>
            <a:r>
              <a:rPr lang="en-AU" dirty="0" smtClean="0">
                <a:solidFill>
                  <a:srgbClr val="FF0000"/>
                </a:solidFill>
              </a:rPr>
              <a:t>linked:</a:t>
            </a:r>
            <a:r>
              <a:rPr lang="en-AU" i="1" dirty="0" smtClean="0">
                <a:solidFill>
                  <a:srgbClr val="FF0000"/>
                </a:solidFill>
              </a:rPr>
              <a:t>	 </a:t>
            </a:r>
            <a:r>
              <a:rPr lang="en-AU" i="1" dirty="0" smtClean="0">
                <a:solidFill>
                  <a:srgbClr val="00B0F0"/>
                </a:solidFill>
              </a:rPr>
              <a:t> </a:t>
            </a:r>
            <a:r>
              <a:rPr lang="en-AU" b="1" dirty="0" err="1" smtClean="0">
                <a:solidFill>
                  <a:srgbClr val="00B0F0"/>
                </a:solidFill>
                <a:latin typeface="Courier New"/>
                <a:cs typeface="Courier New"/>
              </a:rPr>
              <a:t>ll</a:t>
            </a:r>
            <a:r>
              <a:rPr lang="en-AU" dirty="0" smtClean="0">
                <a:solidFill>
                  <a:srgbClr val="00B0F0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rt</a:t>
            </a:r>
            <a:r>
              <a:rPr lang="en-US" dirty="0" smtClean="0">
                <a:latin typeface="Courier New"/>
                <a:cs typeface="Courier New"/>
              </a:rPr>
              <a:t>, off(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cs typeface="Courier New"/>
              </a:rPr>
              <a:t>Load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>
                <a:cs typeface="Courier New"/>
              </a:rPr>
              <a:t> with the contents 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off+rs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/>
              </a:rPr>
              <a:t>and reserves the memory address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off+rs</a:t>
            </a:r>
            <a:r>
              <a:rPr lang="en-US" dirty="0" smtClean="0">
                <a:cs typeface="Courier New"/>
              </a:rPr>
              <a:t> by storing it in a special link register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err="1" smtClean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rgbClr val="FF0000"/>
                </a:solidFill>
              </a:rPr>
              <a:t>Store </a:t>
            </a:r>
            <a:r>
              <a:rPr lang="en-AU" dirty="0" smtClean="0">
                <a:solidFill>
                  <a:srgbClr val="FF0000"/>
                </a:solidFill>
              </a:rPr>
              <a:t>conditional:</a:t>
            </a:r>
            <a:r>
              <a:rPr lang="en-AU" dirty="0" smtClean="0"/>
              <a:t>	  </a:t>
            </a:r>
            <a:r>
              <a:rPr lang="en-AU" b="1" dirty="0" smtClean="0">
                <a:solidFill>
                  <a:srgbClr val="00B0F0"/>
                </a:solidFill>
                <a:latin typeface="Courier New"/>
                <a:cs typeface="Courier New"/>
              </a:rPr>
              <a:t>sc</a:t>
            </a:r>
            <a:r>
              <a:rPr lang="en-AU" dirty="0" smtClean="0">
                <a:latin typeface="Courier New"/>
                <a:cs typeface="Courier New"/>
              </a:rPr>
              <a:t> </a:t>
            </a:r>
            <a:r>
              <a:rPr lang="en-AU" dirty="0" err="1" smtClean="0">
                <a:latin typeface="Courier New"/>
                <a:cs typeface="Courier New"/>
              </a:rPr>
              <a:t>rt</a:t>
            </a:r>
            <a:r>
              <a:rPr lang="en-AU" dirty="0" smtClean="0">
                <a:latin typeface="Courier New"/>
                <a:cs typeface="Courier New"/>
              </a:rPr>
              <a:t>, </a:t>
            </a:r>
            <a:r>
              <a:rPr lang="en-US" dirty="0" smtClean="0">
                <a:latin typeface="Courier New"/>
                <a:cs typeface="Courier New"/>
              </a:rPr>
              <a:t>off(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smtClean="0">
                <a:cs typeface="Courier New"/>
              </a:rPr>
              <a:t>Check if the reservation of the memory address is valid in the link register. If so, the contents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>
                <a:cs typeface="Courier New"/>
              </a:rPr>
              <a:t> is written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off+rs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/>
              </a:rPr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>
                <a:cs typeface="Courier New"/>
              </a:rPr>
              <a:t> </a:t>
            </a:r>
            <a:r>
              <a:rPr lang="en-US" smtClean="0">
                <a:cs typeface="Courier New"/>
              </a:rPr>
              <a:t>is set </a:t>
            </a:r>
            <a:r>
              <a:rPr lang="en-US" dirty="0" smtClean="0">
                <a:cs typeface="Courier New"/>
              </a:rPr>
              <a:t>to 1; otherwise no memory store is performed and 0 is written into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>
                <a:cs typeface="Courier New"/>
              </a:rPr>
              <a:t>.</a:t>
            </a:r>
            <a:endParaRPr lang="en-US" dirty="0"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AU" dirty="0" smtClean="0"/>
              <a:t>Returns </a:t>
            </a:r>
            <a:r>
              <a:rPr lang="en-AU" b="1" dirty="0" smtClean="0"/>
              <a:t>1</a:t>
            </a:r>
            <a:r>
              <a:rPr lang="en-AU" dirty="0" smtClean="0"/>
              <a:t> (success) </a:t>
            </a:r>
            <a:r>
              <a:rPr lang="en-AU" dirty="0"/>
              <a:t>if </a:t>
            </a:r>
            <a:r>
              <a:rPr lang="en-AU" dirty="0" smtClean="0"/>
              <a:t>location has </a:t>
            </a:r>
            <a:r>
              <a:rPr lang="en-AU" dirty="0"/>
              <a:t>not changed since the </a:t>
            </a:r>
            <a:r>
              <a:rPr lang="en-AU" sz="2600" dirty="0" err="1" smtClean="0">
                <a:latin typeface="Courier New"/>
                <a:cs typeface="Courier New"/>
              </a:rPr>
              <a:t>ll</a:t>
            </a:r>
            <a:endParaRPr lang="en-AU" sz="2600" dirty="0" smtClean="0">
              <a:latin typeface="+mj-lt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+mj-lt"/>
                <a:cs typeface="Courier New"/>
              </a:rPr>
              <a:t>Returns </a:t>
            </a:r>
            <a:r>
              <a:rPr lang="en-AU" b="1" dirty="0" smtClean="0">
                <a:latin typeface="+mj-lt"/>
                <a:cs typeface="Courier New"/>
              </a:rPr>
              <a:t>0</a:t>
            </a:r>
            <a:r>
              <a:rPr lang="en-AU" dirty="0" smtClean="0">
                <a:latin typeface="+mj-lt"/>
                <a:cs typeface="Courier New"/>
              </a:rPr>
              <a:t> (failure) if location has changed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AU" dirty="0" smtClean="0"/>
              <a:t>Note that </a:t>
            </a:r>
            <a:r>
              <a:rPr lang="en-AU" sz="3000" dirty="0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AU" dirty="0" smtClean="0"/>
              <a:t> </a:t>
            </a:r>
            <a:r>
              <a:rPr lang="en-AU" i="1" dirty="0" smtClean="0"/>
              <a:t>clobbers</a:t>
            </a:r>
            <a:r>
              <a:rPr lang="en-AU" dirty="0" smtClean="0"/>
              <a:t> the register value being stored (</a:t>
            </a:r>
            <a:r>
              <a:rPr lang="en-AU" sz="30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AU" dirty="0" smtClean="0"/>
              <a:t>) !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Need to have a copy elsewhere if you plan on repeating on failure or using value later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5A11FD"/>
                </a:solidFill>
              </a:rPr>
              <a:t>Synchronization in MIPS Example</a:t>
            </a:r>
            <a:endParaRPr lang="en-US" dirty="0">
              <a:solidFill>
                <a:srgbClr val="5A11F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55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b="1" dirty="0" smtClean="0"/>
              <a:t>Atomic swap </a:t>
            </a:r>
            <a:r>
              <a:rPr lang="en-AU" sz="2800" dirty="0" smtClean="0"/>
              <a:t>(to test/set lock variable)</a:t>
            </a:r>
          </a:p>
          <a:p>
            <a:pPr>
              <a:lnSpc>
                <a:spcPct val="90000"/>
              </a:lnSpc>
              <a:buNone/>
            </a:pPr>
            <a:r>
              <a:rPr lang="en-AU" sz="2800" dirty="0" smtClean="0"/>
              <a:t>	Exchange contents of register and memory: </a:t>
            </a:r>
            <a:br>
              <a:rPr lang="en-AU" sz="2800" dirty="0" smtClean="0"/>
            </a:br>
            <a:r>
              <a:rPr lang="en-AU" sz="2800" dirty="0" smtClean="0"/>
              <a:t>$s4 </a:t>
            </a:r>
            <a:r>
              <a:rPr lang="en-AU" sz="2800" dirty="0" smtClean="0">
                <a:ea typeface="Arial" charset="0"/>
                <a:cs typeface="Arial" charset="0"/>
              </a:rPr>
              <a:t>↔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Mem</a:t>
            </a:r>
            <a:r>
              <a:rPr lang="en-AU" sz="2800" dirty="0" smtClean="0"/>
              <a:t>($s1)</a:t>
            </a:r>
            <a:br>
              <a:rPr lang="en-AU" sz="2800" dirty="0" smtClean="0"/>
            </a:br>
            <a:endParaRPr lang="en-AU" sz="2800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try: add $t0,$zero,$s4 #copy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b="1" dirty="0" err="1" smtClean="0">
                <a:solidFill>
                  <a:srgbClr val="00B0F0"/>
                </a:solidFill>
                <a:latin typeface="Courier New"/>
                <a:cs typeface="Courier New"/>
              </a:rPr>
              <a:t>ll</a:t>
            </a:r>
            <a:r>
              <a:rPr lang="en-AU" sz="2400" dirty="0" smtClean="0">
                <a:latin typeface="Courier New"/>
                <a:cs typeface="Courier New"/>
              </a:rPr>
              <a:t>  $t1,0($s1)    #load linked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b="1" dirty="0" smtClean="0">
                <a:solidFill>
                  <a:srgbClr val="00B0F0"/>
                </a:solidFill>
                <a:latin typeface="Courier New"/>
                <a:cs typeface="Courier New"/>
              </a:rPr>
              <a:t>sc</a:t>
            </a:r>
            <a:r>
              <a:rPr lang="en-AU" sz="2400" dirty="0" smtClean="0">
                <a:latin typeface="Courier New"/>
                <a:cs typeface="Courier New"/>
              </a:rPr>
              <a:t>  $t0,0($s1)    #store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beq</a:t>
            </a:r>
            <a:r>
              <a:rPr lang="en-AU" sz="2400" dirty="0" smtClean="0">
                <a:latin typeface="Courier New"/>
                <a:cs typeface="Courier New"/>
              </a:rPr>
              <a:t> $t0,$zero,try #loop if sc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add $s4,$zero,$t1 #load value in $s4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838200" y="4267200"/>
            <a:ext cx="7734010" cy="1757065"/>
            <a:chOff x="914400" y="4251960"/>
            <a:chExt cx="7734010" cy="1757065"/>
          </a:xfrm>
        </p:grpSpPr>
        <p:sp>
          <p:nvSpPr>
            <p:cNvPr id="7" name="Arc 6"/>
            <p:cNvSpPr/>
            <p:nvPr/>
          </p:nvSpPr>
          <p:spPr>
            <a:xfrm>
              <a:off x="914400" y="4251960"/>
              <a:ext cx="2011680" cy="1554480"/>
            </a:xfrm>
            <a:prstGeom prst="arc">
              <a:avLst>
                <a:gd name="adj1" fmla="val 5322757"/>
                <a:gd name="adj2" fmla="val 16147906"/>
              </a:avLst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81200" y="5547360"/>
              <a:ext cx="6667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would fail if another thread executes </a:t>
              </a:r>
              <a:r>
                <a:rPr lang="en-US" sz="22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here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153400" cy="422275"/>
          </a:xfrm>
        </p:spPr>
        <p:txBody>
          <a:bodyPr>
            <a:normAutofit/>
          </a:bodyPr>
          <a:lstStyle/>
          <a:p>
            <a:r>
              <a:rPr lang="en-US" dirty="0" smtClean="0"/>
              <a:t>Review: Multiprocessor Systems (MIMD)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915400" cy="6096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Multiprocessor (Multiple Instruction Multiple Data)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 computer system with at least 2 processors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Deliver high throughput for independent jobs via </a:t>
            </a:r>
            <a:r>
              <a:rPr lang="en-US" b="1" dirty="0" smtClean="0"/>
              <a:t>job-level parallelism </a:t>
            </a:r>
            <a:r>
              <a:rPr lang="en-US" dirty="0" smtClean="0"/>
              <a:t>on top of ILP</a:t>
            </a:r>
          </a:p>
          <a:p>
            <a:pPr lvl="1"/>
            <a:r>
              <a:rPr lang="en-US" dirty="0" smtClean="0"/>
              <a:t>Improve the run time of a single program that has been specially crafted to run on a multiprocessor - a </a:t>
            </a:r>
            <a:r>
              <a:rPr lang="en-US" b="1" dirty="0" smtClean="0"/>
              <a:t>parallel processing program</a:t>
            </a:r>
          </a:p>
          <a:p>
            <a:pPr lvl="1"/>
            <a:endParaRPr lang="en-US" sz="900" dirty="0" smtClean="0"/>
          </a:p>
          <a:p>
            <a:pPr marL="1376362" lvl="2" indent="-514350">
              <a:buNone/>
            </a:pPr>
            <a:r>
              <a:rPr lang="en-US" sz="2000" dirty="0" smtClean="0"/>
              <a:t>Now Use term </a:t>
            </a:r>
            <a:r>
              <a:rPr lang="en-US" sz="2000" b="1" dirty="0" smtClean="0">
                <a:solidFill>
                  <a:srgbClr val="FF0000"/>
                </a:solidFill>
              </a:rPr>
              <a:t>core</a:t>
            </a:r>
            <a:r>
              <a:rPr lang="en-US" sz="2000" i="1" dirty="0" smtClean="0">
                <a:solidFill>
                  <a:srgbClr val="3366FF"/>
                </a:solidFill>
              </a:rPr>
              <a:t> </a:t>
            </a:r>
            <a:r>
              <a:rPr lang="en-US" sz="2000" dirty="0" smtClean="0"/>
              <a:t>for processor (“</a:t>
            </a:r>
            <a:r>
              <a:rPr lang="en-US" sz="2000" b="1" dirty="0" smtClean="0"/>
              <a:t>Multicore</a:t>
            </a:r>
            <a:r>
              <a:rPr lang="en-US" sz="2000" dirty="0" smtClean="0"/>
              <a:t>”) </a:t>
            </a:r>
          </a:p>
          <a:p>
            <a:pPr marL="1376362" lvl="2" indent="-514350">
              <a:buNone/>
            </a:pPr>
            <a:r>
              <a:rPr lang="en-US" sz="2000" dirty="0" smtClean="0"/>
              <a:t>because “Multiprocessor Microprocessor” too redundant</a:t>
            </a:r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63"/>
          <p:cNvGrpSpPr/>
          <p:nvPr/>
        </p:nvGrpSpPr>
        <p:grpSpPr>
          <a:xfrm>
            <a:off x="1828800" y="1676400"/>
            <a:ext cx="5257800" cy="2286000"/>
            <a:chOff x="1524000" y="1066800"/>
            <a:chExt cx="5638800" cy="3048000"/>
          </a:xfrm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15240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1584325" y="1203325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3200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5867400" y="1066800"/>
              <a:ext cx="12954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3276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11763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15240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3200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5867400" y="1981200"/>
              <a:ext cx="12954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17526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34290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6172200" y="2057400"/>
              <a:ext cx="7921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Cache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1524000" y="2895600"/>
              <a:ext cx="5638800" cy="3048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Interconnection Network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2590800" y="3581400"/>
              <a:ext cx="19050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3048000" y="3657600"/>
              <a:ext cx="96361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5105400" y="3581400"/>
              <a:ext cx="1371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5562600" y="3733800"/>
              <a:ext cx="4572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I/O</a:t>
              </a:r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>
              <a:off x="21336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3810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6477000" y="16764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>
              <a:off x="6477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>
              <a:off x="38100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>
              <a:off x="2133600" y="25146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>
              <a:off x="3505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>
              <a:off x="5791200" y="3200400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12" cy="426142"/>
          </a:xfrm>
        </p:spPr>
        <p:txBody>
          <a:bodyPr/>
          <a:lstStyle/>
          <a:p>
            <a:r>
              <a:rPr lang="en-US" dirty="0" smtClean="0">
                <a:solidFill>
                  <a:srgbClr val="5A11FD"/>
                </a:solidFill>
              </a:rPr>
              <a:t>Test-and-Set</a:t>
            </a:r>
            <a:endParaRPr lang="en-US" dirty="0">
              <a:solidFill>
                <a:srgbClr val="5A11F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5943600" cy="493776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In a single atomic operation: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to see if a memory location is set (contains a 1)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Set </a:t>
            </a:r>
            <a:r>
              <a:rPr lang="en-US" dirty="0" smtClean="0"/>
              <a:t>it (to 1) if it isn’t (it contained a zero when tested)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Otherwise indicate that the Set failed, so the program can try again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While accessing, no other instruction can modify the memory location, including other Test-and-Set instructions</a:t>
            </a:r>
          </a:p>
          <a:p>
            <a:pPr>
              <a:lnSpc>
                <a:spcPct val="95000"/>
              </a:lnSpc>
            </a:pPr>
            <a:r>
              <a:rPr lang="en-US" sz="2400" dirty="0" smtClean="0"/>
              <a:t>Useful for implementing lock operations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8" name="Picture 7" descr="Screen shot 2011-03-06 at 6.40.20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grpSp>
        <p:nvGrpSpPr>
          <p:cNvPr id="4" name="Group 19"/>
          <p:cNvGrpSpPr/>
          <p:nvPr/>
        </p:nvGrpSpPr>
        <p:grpSpPr>
          <a:xfrm>
            <a:off x="6019800" y="950976"/>
            <a:ext cx="1371600" cy="1106424"/>
            <a:chOff x="6019800" y="950976"/>
            <a:chExt cx="1371600" cy="1106424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019800" y="950976"/>
              <a:ext cx="1063752" cy="9540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019800" y="1905000"/>
              <a:ext cx="1371600" cy="152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>
            <a:off x="5867400" y="2743200"/>
            <a:ext cx="1240536" cy="2438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791200" y="2971800"/>
            <a:ext cx="1011936" cy="914400"/>
          </a:xfrm>
          <a:prstGeom prst="arc">
            <a:avLst>
              <a:gd name="adj1" fmla="val 40924"/>
              <a:gd name="adj2" fmla="val 8005407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791200" y="4648200"/>
            <a:ext cx="1109472" cy="4602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1-03-06 at 6.40.20 P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84421"/>
            <a:ext cx="2550752" cy="6384610"/>
          </a:xfrm>
          <a:prstGeom prst="rect">
            <a:avLst/>
          </a:prstGeom>
        </p:spPr>
      </p:pic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214037" cy="487362"/>
          </a:xfrm>
        </p:spPr>
        <p:txBody>
          <a:bodyPr/>
          <a:lstStyle/>
          <a:p>
            <a:r>
              <a:rPr lang="en-AU" dirty="0" smtClean="0"/>
              <a:t>Test-and-Set </a:t>
            </a:r>
            <a:r>
              <a:rPr lang="en-AU" dirty="0"/>
              <a:t>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54864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AU" sz="2800" dirty="0" smtClean="0"/>
              <a:t>Single </a:t>
            </a:r>
            <a:r>
              <a:rPr lang="en-AU" sz="2800" b="1" dirty="0" smtClean="0"/>
              <a:t>atomic</a:t>
            </a:r>
            <a:r>
              <a:rPr lang="en-AU" sz="2800" dirty="0" smtClean="0"/>
              <a:t> operation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Example</a:t>
            </a:r>
            <a:r>
              <a:rPr lang="en-AU" sz="2800" dirty="0"/>
              <a:t>:</a:t>
            </a:r>
            <a:r>
              <a:rPr lang="en-AU" sz="2800" dirty="0" smtClean="0"/>
              <a:t> MIPS sequence for implementing a T&amp;S at 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AU" sz="2200" dirty="0" smtClean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Try: </a:t>
            </a:r>
            <a:r>
              <a:rPr lang="en-AU" sz="2400" dirty="0" err="1" smtClean="0">
                <a:latin typeface="Courier New"/>
                <a:cs typeface="Courier New"/>
              </a:rPr>
              <a:t>addiu</a:t>
            </a:r>
            <a:r>
              <a:rPr lang="en-AU" sz="2400" dirty="0" smtClean="0">
                <a:latin typeface="Courier New"/>
                <a:cs typeface="Courier New"/>
              </a:rPr>
              <a:t> $t0,$zero,1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ll</a:t>
            </a:r>
            <a:r>
              <a:rPr lang="en-AU" sz="2400" dirty="0" smtClean="0">
                <a:latin typeface="Courier New"/>
                <a:cs typeface="Courier New"/>
              </a:rPr>
              <a:t>  $t1,0($s1)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bne</a:t>
            </a:r>
            <a:r>
              <a:rPr lang="en-AU" sz="2400" dirty="0" smtClean="0">
                <a:latin typeface="Courier New"/>
                <a:cs typeface="Courier New"/>
              </a:rPr>
              <a:t> $t1,$zero,Try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sc  $t0,0($s1)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beq</a:t>
            </a:r>
            <a:r>
              <a:rPr lang="en-AU" sz="2400" dirty="0" smtClean="0">
                <a:latin typeface="Courier New"/>
                <a:cs typeface="Courier New"/>
              </a:rPr>
              <a:t> $t0,$zero,Try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Locked: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critical section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AU" sz="2400" dirty="0" smtClean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sw</a:t>
            </a:r>
            <a:r>
              <a:rPr lang="en-AU" sz="2400" dirty="0" smtClean="0">
                <a:latin typeface="Courier New"/>
                <a:cs typeface="Courier New"/>
              </a:rPr>
              <a:t> $zero,0($s1)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88398" y="887148"/>
            <a:ext cx="2139761" cy="205261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4231" y="2122197"/>
            <a:ext cx="2387478" cy="1248289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05794" y="2957159"/>
            <a:ext cx="2157158" cy="869754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0600" y="4191000"/>
            <a:ext cx="2409406" cy="2280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3401" y="5979743"/>
            <a:ext cx="1952569" cy="14331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753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1066800"/>
            <a:ext cx="7658099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dirty="0" smtClean="0"/>
              <a:t>SIMD and MIMD only path to higher performance</a:t>
            </a:r>
          </a:p>
          <a:p>
            <a:r>
              <a:rPr lang="en-US" dirty="0" smtClean="0"/>
              <a:t>Multiprocessor (Multicore) uses Shared Memory (single address space)</a:t>
            </a:r>
          </a:p>
          <a:p>
            <a:r>
              <a:rPr lang="en-US" dirty="0" smtClean="0"/>
              <a:t>Cache coherency implements shared memory even with multiple copies in multiple caches</a:t>
            </a:r>
          </a:p>
          <a:p>
            <a:pPr lvl="1"/>
            <a:r>
              <a:rPr lang="en-US" dirty="0" smtClean="0"/>
              <a:t>False sharing a concern</a:t>
            </a:r>
          </a:p>
          <a:p>
            <a:r>
              <a:rPr lang="en-US" dirty="0" smtClean="0"/>
              <a:t>Synchronization via hardware primitives:</a:t>
            </a:r>
          </a:p>
          <a:p>
            <a:pPr lvl="1"/>
            <a:r>
              <a:rPr lang="en-US" dirty="0" smtClean="0"/>
              <a:t>MIPS does it with Load Linked + Store Conditional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34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1066800"/>
            <a:ext cx="8724899" cy="4851400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software is slow software</a:t>
            </a:r>
          </a:p>
          <a:p>
            <a:pPr lvl="1"/>
            <a:r>
              <a:rPr lang="en-US" b="1" dirty="0" smtClean="0"/>
              <a:t>SIMD</a:t>
            </a:r>
            <a:r>
              <a:rPr lang="en-US" dirty="0" smtClean="0"/>
              <a:t> and </a:t>
            </a:r>
            <a:r>
              <a:rPr lang="en-US" b="1" dirty="0" smtClean="0"/>
              <a:t>MIMD</a:t>
            </a:r>
            <a:r>
              <a:rPr lang="en-US" dirty="0" smtClean="0"/>
              <a:t> only path to higher performance</a:t>
            </a:r>
          </a:p>
          <a:p>
            <a:r>
              <a:rPr lang="en-US" dirty="0" smtClean="0"/>
              <a:t>Multiprocessor (Multicore) uses Shared Memory (single address space) (SMP)</a:t>
            </a:r>
          </a:p>
          <a:p>
            <a:r>
              <a:rPr lang="en-US" dirty="0" smtClean="0"/>
              <a:t>Cache coherency implements shared memory even with multiple copies in multiple caches</a:t>
            </a:r>
          </a:p>
          <a:p>
            <a:pPr lvl="1"/>
            <a:r>
              <a:rPr lang="en-US" dirty="0" smtClean="0"/>
              <a:t>False sharing a concern</a:t>
            </a:r>
          </a:p>
          <a:p>
            <a:r>
              <a:rPr lang="en-US" dirty="0" smtClean="0"/>
              <a:t>MESI Protocol ensures cache consistency and has optimizations for common cases.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344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53400" cy="422275"/>
          </a:xfrm>
        </p:spPr>
        <p:txBody>
          <a:bodyPr/>
          <a:lstStyle/>
          <a:p>
            <a:r>
              <a:rPr lang="en-US" dirty="0" smtClean="0"/>
              <a:t>Multiprocessors and You</a:t>
            </a:r>
            <a:endParaRPr lang="en-US" dirty="0"/>
          </a:p>
        </p:txBody>
      </p:sp>
      <p:sp>
        <p:nvSpPr>
          <p:cNvPr id="1872937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Only path to performance is </a:t>
            </a:r>
            <a:r>
              <a:rPr lang="en-US" b="1" dirty="0" smtClean="0">
                <a:solidFill>
                  <a:srgbClr val="FF0000"/>
                </a:solidFill>
              </a:rPr>
              <a:t>parallelism</a:t>
            </a:r>
          </a:p>
          <a:p>
            <a:pPr lvl="1"/>
            <a:r>
              <a:rPr lang="en-US" sz="2200" dirty="0" smtClean="0"/>
              <a:t>Clock rates flat or declining</a:t>
            </a:r>
          </a:p>
          <a:p>
            <a:pPr lvl="1"/>
            <a:r>
              <a:rPr lang="en-US" sz="2200" dirty="0" smtClean="0"/>
              <a:t>SIMD: 2X width every 3-4 years</a:t>
            </a:r>
          </a:p>
          <a:p>
            <a:pPr lvl="2"/>
            <a:r>
              <a:rPr lang="en-US" sz="2200" dirty="0" smtClean="0"/>
              <a:t> 128b wide now, 256b 2011, 512b in 2014?, 1024b in 2018?</a:t>
            </a:r>
          </a:p>
          <a:p>
            <a:pPr lvl="2"/>
            <a:r>
              <a:rPr lang="en-US" sz="2200" b="1" dirty="0" smtClean="0"/>
              <a:t>Advanced Vector Extensions </a:t>
            </a:r>
            <a:r>
              <a:rPr lang="en-US" sz="2200" dirty="0" smtClean="0"/>
              <a:t>are 256-bits wide!</a:t>
            </a:r>
          </a:p>
          <a:p>
            <a:pPr lvl="1"/>
            <a:r>
              <a:rPr lang="en-US" sz="2200" dirty="0" smtClean="0"/>
              <a:t>MIMD: Add 2 cores every 2 years: 2, 4, 6, 8, 10, …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key challenge </a:t>
            </a:r>
            <a:r>
              <a:rPr lang="en-US" dirty="0" smtClean="0"/>
              <a:t>is to craft parallel programs that have high performance on multiprocessors as the number of processors increase – i.e., that </a:t>
            </a:r>
            <a:r>
              <a:rPr lang="en-US" b="1" dirty="0" smtClean="0"/>
              <a:t>scale</a:t>
            </a:r>
          </a:p>
          <a:p>
            <a:pPr lvl="1"/>
            <a:r>
              <a:rPr lang="en-US" sz="2200" b="1" dirty="0" smtClean="0"/>
              <a:t>Scheduling, load balancing, time for synchronization, overhead for communication</a:t>
            </a:r>
          </a:p>
        </p:txBody>
      </p:sp>
      <p:sp>
        <p:nvSpPr>
          <p:cNvPr id="1872914" name="Rectangle 18"/>
          <p:cNvSpPr>
            <a:spLocks noChangeArrowheads="1"/>
          </p:cNvSpPr>
          <p:nvPr/>
        </p:nvSpPr>
        <p:spPr bwMode="auto">
          <a:xfrm>
            <a:off x="131763" y="2943225"/>
            <a:ext cx="180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153400" cy="422275"/>
          </a:xfrm>
        </p:spPr>
        <p:txBody>
          <a:bodyPr/>
          <a:lstStyle/>
          <a:p>
            <a:r>
              <a:rPr lang="en-AU" dirty="0"/>
              <a:t>Example: Sum Reduction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AU" sz="2800" dirty="0"/>
              <a:t>Sum 100,000 numbers on 100 processor</a:t>
            </a:r>
            <a:r>
              <a:rPr lang="en-AU" sz="2800" dirty="0" smtClean="0"/>
              <a:t> SMP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Each processor has ID: </a:t>
            </a:r>
            <a:r>
              <a:rPr lang="en-AU" sz="2400" dirty="0" smtClean="0"/>
              <a:t> 0 </a:t>
            </a:r>
            <a:r>
              <a:rPr lang="en-AU" sz="2400" dirty="0">
                <a:ea typeface="Arial" charset="0"/>
                <a:cs typeface="Arial" charset="0"/>
              </a:rPr>
              <a:t>≤ Pn ≤ 99</a:t>
            </a:r>
          </a:p>
          <a:p>
            <a:pPr lvl="1">
              <a:lnSpc>
                <a:spcPct val="90000"/>
              </a:lnSpc>
            </a:pPr>
            <a:r>
              <a:rPr lang="en-AU" sz="2400" b="1" dirty="0" smtClean="0">
                <a:ea typeface="Arial" charset="0"/>
                <a:cs typeface="Arial" charset="0"/>
              </a:rPr>
              <a:t>Phase I: </a:t>
            </a:r>
            <a:br>
              <a:rPr lang="en-AU" sz="2400" b="1" dirty="0" smtClean="0">
                <a:ea typeface="Arial" charset="0"/>
                <a:cs typeface="Arial" charset="0"/>
              </a:rPr>
            </a:br>
            <a:r>
              <a:rPr lang="en-AU" sz="2400" dirty="0" smtClean="0">
                <a:ea typeface="Arial" charset="0"/>
                <a:cs typeface="Arial" charset="0"/>
              </a:rPr>
              <a:t>Partition </a:t>
            </a:r>
            <a:r>
              <a:rPr lang="en-AU" sz="2400" dirty="0">
                <a:ea typeface="Arial" charset="0"/>
                <a:cs typeface="Arial" charset="0"/>
              </a:rPr>
              <a:t>1000 numbers per </a:t>
            </a:r>
            <a:r>
              <a:rPr lang="en-AU" sz="2400" dirty="0" smtClean="0">
                <a:ea typeface="Arial" charset="0"/>
                <a:cs typeface="Arial" charset="0"/>
              </a:rPr>
              <a:t>processor;</a:t>
            </a:r>
            <a:br>
              <a:rPr lang="en-AU" sz="2400" dirty="0" smtClean="0">
                <a:ea typeface="Arial" charset="0"/>
                <a:cs typeface="Arial" charset="0"/>
              </a:rPr>
            </a:br>
            <a:r>
              <a:rPr lang="en-AU" sz="2400" dirty="0" smtClean="0">
                <a:ea typeface="Arial" charset="0"/>
                <a:cs typeface="Arial" charset="0"/>
              </a:rPr>
              <a:t>Initial </a:t>
            </a:r>
            <a:r>
              <a:rPr lang="en-AU" sz="2400" dirty="0">
                <a:ea typeface="Arial" charset="0"/>
                <a:cs typeface="Arial" charset="0"/>
              </a:rPr>
              <a:t>summation on each </a:t>
            </a:r>
            <a:r>
              <a:rPr lang="en-AU" sz="2400" dirty="0" smtClean="0">
                <a:ea typeface="Arial" charset="0"/>
                <a:cs typeface="Arial" charset="0"/>
              </a:rPr>
              <a:t>processor</a:t>
            </a:r>
            <a:endParaRPr lang="en-AU" sz="2400" dirty="0"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>
                <a:latin typeface="Lucida Console" charset="0"/>
                <a:ea typeface="Arial" charset="0"/>
                <a:cs typeface="Arial" charset="0"/>
              </a:rPr>
              <a:t>  </a:t>
            </a: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sum[</a:t>
            </a:r>
            <a:r>
              <a:rPr lang="en-AU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Pn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] = 0; //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≤ 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Pn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≤ 99 </a:t>
            </a: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/>
            </a:r>
            <a:b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</a:b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 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for </a:t>
            </a: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(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i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= 1000*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Pn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;</a:t>
            </a: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/>
            </a:r>
            <a:b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</a:b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       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i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&lt; 1000</a:t>
            </a: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*(Pn+1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); 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i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= 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i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+ 1</a:t>
            </a: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)</a:t>
            </a:r>
            <a:b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</a:b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   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  sum[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Pn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] = sum[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Pn</a:t>
            </a:r>
            <a:r>
              <a:rPr lang="en-AU" sz="24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] + A[</a:t>
            </a:r>
            <a:r>
              <a:rPr lang="en-AU" sz="24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i</a:t>
            </a:r>
            <a:r>
              <a:rPr lang="en-AU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ourier New" pitchFamily="49" charset="0"/>
                <a:ea typeface="Arial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</a:pPr>
            <a:endParaRPr lang="en-AU" sz="1100" dirty="0" smtClean="0">
              <a:ea typeface="Arial" charset="0"/>
              <a:cs typeface="Arial" charset="0"/>
            </a:endParaRPr>
          </a:p>
          <a:p>
            <a:r>
              <a:rPr lang="en-AU" sz="2800" b="1" dirty="0" smtClean="0">
                <a:ea typeface="Arial" charset="0"/>
                <a:cs typeface="Arial" charset="0"/>
              </a:rPr>
              <a:t>Phase II</a:t>
            </a:r>
            <a:r>
              <a:rPr lang="en-AU" sz="2800" dirty="0" smtClean="0">
                <a:ea typeface="Arial" charset="0"/>
                <a:cs typeface="Arial" charset="0"/>
              </a:rPr>
              <a:t>: Add </a:t>
            </a:r>
            <a:r>
              <a:rPr lang="en-AU" sz="2800" dirty="0">
                <a:ea typeface="Arial" charset="0"/>
                <a:cs typeface="Arial" charset="0"/>
              </a:rPr>
              <a:t>these partial </a:t>
            </a:r>
            <a:r>
              <a:rPr lang="en-AU" sz="2800" dirty="0" smtClean="0">
                <a:ea typeface="Arial" charset="0"/>
                <a:cs typeface="Arial" charset="0"/>
              </a:rPr>
              <a:t>sums</a:t>
            </a:r>
            <a:endParaRPr lang="en-AU" sz="2800" dirty="0"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Reduction: divide and conquer</a:t>
            </a: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Half the processors add pairs, then quarter, …</a:t>
            </a:r>
          </a:p>
          <a:p>
            <a:pPr lvl="1">
              <a:lnSpc>
                <a:spcPct val="90000"/>
              </a:lnSpc>
            </a:pPr>
            <a:r>
              <a:rPr lang="en-AU" sz="2400" dirty="0">
                <a:ea typeface="Arial" charset="0"/>
                <a:cs typeface="Arial" charset="0"/>
              </a:rPr>
              <a:t>Need to </a:t>
            </a:r>
            <a:r>
              <a:rPr lang="en-AU" sz="2400" b="1" dirty="0">
                <a:solidFill>
                  <a:srgbClr val="FF0000"/>
                </a:solidFill>
                <a:ea typeface="Arial" charset="0"/>
                <a:cs typeface="Arial" charset="0"/>
              </a:rPr>
              <a:t>synchronize</a:t>
            </a:r>
            <a:r>
              <a:rPr lang="en-AU" sz="2400" dirty="0">
                <a:ea typeface="Arial" charset="0"/>
                <a:cs typeface="Arial" charset="0"/>
              </a:rPr>
              <a:t> between reduction steps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422275"/>
          </a:xfrm>
        </p:spPr>
        <p:txBody>
          <a:bodyPr/>
          <a:lstStyle/>
          <a:p>
            <a:r>
              <a:rPr lang="en-AU" dirty="0"/>
              <a:t>Example: Sum Reduction</a:t>
            </a:r>
          </a:p>
        </p:txBody>
      </p:sp>
      <p:pic>
        <p:nvPicPr>
          <p:cNvPr id="295940" name="Picture 4" descr="f07-03-P374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"/>
            <a:ext cx="3810000" cy="221932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85800"/>
            <a:ext cx="2965450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Second Phase: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After each processor has computed its “local” sum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828800"/>
            <a:ext cx="3321050" cy="64633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This code runs simultaneously on each core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2895600"/>
            <a:ext cx="7888287" cy="37338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half = 100;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AU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synch();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AU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AU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AU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AU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AU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AU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sums extra element if there is one </a:t>
            </a:r>
            <a:r>
              <a:rPr lang="en-AU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AU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AU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(half%2 != 0 &amp;&amp; </a:t>
            </a:r>
            <a:r>
              <a:rPr lang="en-AU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Pn</a:t>
            </a:r>
            <a:r>
              <a:rPr lang="en-AU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== 0)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sum[0] = sum[0] + sum[half-1];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  half = half/2; /* dividing line on who sums */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AU" sz="2000" b="1" dirty="0" err="1" smtClean="0">
                <a:latin typeface="Courier New" pitchFamily="49" charset="0"/>
                <a:cs typeface="Courier New" pitchFamily="49" charset="0"/>
              </a:rPr>
              <a:t>Pn</a:t>
            </a: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 &lt; half) </a:t>
            </a:r>
            <a:br>
              <a:rPr lang="en-AU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   sum[</a:t>
            </a:r>
            <a:r>
              <a:rPr lang="en-AU" sz="2000" b="1" dirty="0" err="1" smtClean="0">
                <a:latin typeface="Courier New" pitchFamily="49" charset="0"/>
                <a:cs typeface="Courier New" pitchFamily="49" charset="0"/>
              </a:rPr>
              <a:t>Pn</a:t>
            </a: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] = sum[</a:t>
            </a:r>
            <a:r>
              <a:rPr lang="en-AU" sz="2000" b="1" dirty="0" err="1" smtClean="0">
                <a:latin typeface="Courier New" pitchFamily="49" charset="0"/>
                <a:cs typeface="Courier New" pitchFamily="49" charset="0"/>
              </a:rPr>
              <a:t>Pn</a:t>
            </a: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] + sum[</a:t>
            </a:r>
            <a:r>
              <a:rPr lang="en-AU" sz="2000" b="1" dirty="0" err="1" smtClean="0">
                <a:latin typeface="Courier New" pitchFamily="49" charset="0"/>
                <a:cs typeface="Courier New" pitchFamily="49" charset="0"/>
              </a:rPr>
              <a:t>Pn+half</a:t>
            </a: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AU" sz="2000" b="1" dirty="0" smtClean="0">
                <a:latin typeface="Courier New" pitchFamily="49" charset="0"/>
                <a:cs typeface="Courier New" pitchFamily="49" charset="0"/>
              </a:rPr>
              <a:t>until (half == 1);</a:t>
            </a:r>
            <a:endParaRPr lang="en-A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with 10 Processors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828800"/>
            <a:ext cx="7391400" cy="457200"/>
            <a:chOff x="480" y="768"/>
            <a:chExt cx="4656" cy="288"/>
          </a:xfrm>
        </p:grpSpPr>
        <p:sp>
          <p:nvSpPr>
            <p:cNvPr id="1898500" name="Oval 4"/>
            <p:cNvSpPr>
              <a:spLocks noChangeArrowheads="1"/>
            </p:cNvSpPr>
            <p:nvPr/>
          </p:nvSpPr>
          <p:spPr bwMode="auto">
            <a:xfrm>
              <a:off x="490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1" name="Text Box 5"/>
            <p:cNvSpPr txBox="1">
              <a:spLocks noChangeArrowheads="1"/>
            </p:cNvSpPr>
            <p:nvPr/>
          </p:nvSpPr>
          <p:spPr bwMode="auto">
            <a:xfrm>
              <a:off x="480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  <p:sp>
          <p:nvSpPr>
            <p:cNvPr id="1898502" name="Oval 6"/>
            <p:cNvSpPr>
              <a:spLocks noChangeArrowheads="1"/>
            </p:cNvSpPr>
            <p:nvPr/>
          </p:nvSpPr>
          <p:spPr bwMode="auto">
            <a:xfrm>
              <a:off x="983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3" name="Text Box 7"/>
            <p:cNvSpPr txBox="1">
              <a:spLocks noChangeArrowheads="1"/>
            </p:cNvSpPr>
            <p:nvPr/>
          </p:nvSpPr>
          <p:spPr bwMode="auto">
            <a:xfrm>
              <a:off x="973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98504" name="Oval 8"/>
            <p:cNvSpPr>
              <a:spLocks noChangeArrowheads="1"/>
            </p:cNvSpPr>
            <p:nvPr/>
          </p:nvSpPr>
          <p:spPr bwMode="auto">
            <a:xfrm>
              <a:off x="1466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5" name="Text Box 9"/>
            <p:cNvSpPr txBox="1">
              <a:spLocks noChangeArrowheads="1"/>
            </p:cNvSpPr>
            <p:nvPr/>
          </p:nvSpPr>
          <p:spPr bwMode="auto">
            <a:xfrm>
              <a:off x="1456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898506" name="Oval 10"/>
            <p:cNvSpPr>
              <a:spLocks noChangeArrowheads="1"/>
            </p:cNvSpPr>
            <p:nvPr/>
          </p:nvSpPr>
          <p:spPr bwMode="auto">
            <a:xfrm>
              <a:off x="1949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7" name="Text Box 11"/>
            <p:cNvSpPr txBox="1">
              <a:spLocks noChangeArrowheads="1"/>
            </p:cNvSpPr>
            <p:nvPr/>
          </p:nvSpPr>
          <p:spPr bwMode="auto">
            <a:xfrm>
              <a:off x="1939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898508" name="Oval 12"/>
            <p:cNvSpPr>
              <a:spLocks noChangeArrowheads="1"/>
            </p:cNvSpPr>
            <p:nvPr/>
          </p:nvSpPr>
          <p:spPr bwMode="auto">
            <a:xfrm>
              <a:off x="2432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09" name="Text Box 13"/>
            <p:cNvSpPr txBox="1">
              <a:spLocks noChangeArrowheads="1"/>
            </p:cNvSpPr>
            <p:nvPr/>
          </p:nvSpPr>
          <p:spPr bwMode="auto">
            <a:xfrm>
              <a:off x="2422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P4</a:t>
              </a:r>
            </a:p>
          </p:txBody>
        </p:sp>
        <p:sp>
          <p:nvSpPr>
            <p:cNvPr id="1898510" name="Oval 14"/>
            <p:cNvSpPr>
              <a:spLocks noChangeArrowheads="1"/>
            </p:cNvSpPr>
            <p:nvPr/>
          </p:nvSpPr>
          <p:spPr bwMode="auto">
            <a:xfrm>
              <a:off x="2915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1" name="Text Box 15"/>
            <p:cNvSpPr txBox="1">
              <a:spLocks noChangeArrowheads="1"/>
            </p:cNvSpPr>
            <p:nvPr/>
          </p:nvSpPr>
          <p:spPr bwMode="auto">
            <a:xfrm>
              <a:off x="2905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P5</a:t>
              </a:r>
            </a:p>
          </p:txBody>
        </p:sp>
        <p:sp>
          <p:nvSpPr>
            <p:cNvPr id="1898512" name="Oval 16"/>
            <p:cNvSpPr>
              <a:spLocks noChangeArrowheads="1"/>
            </p:cNvSpPr>
            <p:nvPr/>
          </p:nvSpPr>
          <p:spPr bwMode="auto">
            <a:xfrm>
              <a:off x="3398" y="768"/>
              <a:ext cx="289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3" name="Text Box 17"/>
            <p:cNvSpPr txBox="1">
              <a:spLocks noChangeArrowheads="1"/>
            </p:cNvSpPr>
            <p:nvPr/>
          </p:nvSpPr>
          <p:spPr bwMode="auto">
            <a:xfrm>
              <a:off x="3387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P6</a:t>
              </a:r>
            </a:p>
          </p:txBody>
        </p:sp>
        <p:sp>
          <p:nvSpPr>
            <p:cNvPr id="1898514" name="Oval 18"/>
            <p:cNvSpPr>
              <a:spLocks noChangeArrowheads="1"/>
            </p:cNvSpPr>
            <p:nvPr/>
          </p:nvSpPr>
          <p:spPr bwMode="auto">
            <a:xfrm>
              <a:off x="3880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5" name="Text Box 19"/>
            <p:cNvSpPr txBox="1">
              <a:spLocks noChangeArrowheads="1"/>
            </p:cNvSpPr>
            <p:nvPr/>
          </p:nvSpPr>
          <p:spPr bwMode="auto">
            <a:xfrm>
              <a:off x="3870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P7</a:t>
              </a:r>
            </a:p>
          </p:txBody>
        </p:sp>
        <p:sp>
          <p:nvSpPr>
            <p:cNvPr id="1898516" name="Oval 20"/>
            <p:cNvSpPr>
              <a:spLocks noChangeArrowheads="1"/>
            </p:cNvSpPr>
            <p:nvPr/>
          </p:nvSpPr>
          <p:spPr bwMode="auto">
            <a:xfrm>
              <a:off x="4363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7" name="Text Box 21"/>
            <p:cNvSpPr txBox="1">
              <a:spLocks noChangeArrowheads="1"/>
            </p:cNvSpPr>
            <p:nvPr/>
          </p:nvSpPr>
          <p:spPr bwMode="auto">
            <a:xfrm>
              <a:off x="4353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P8</a:t>
              </a:r>
            </a:p>
          </p:txBody>
        </p:sp>
        <p:sp>
          <p:nvSpPr>
            <p:cNvPr id="1898518" name="Oval 22"/>
            <p:cNvSpPr>
              <a:spLocks noChangeArrowheads="1"/>
            </p:cNvSpPr>
            <p:nvPr/>
          </p:nvSpPr>
          <p:spPr bwMode="auto">
            <a:xfrm>
              <a:off x="4846" y="7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19" name="Text Box 23"/>
            <p:cNvSpPr txBox="1">
              <a:spLocks noChangeArrowheads="1"/>
            </p:cNvSpPr>
            <p:nvPr/>
          </p:nvSpPr>
          <p:spPr bwMode="auto">
            <a:xfrm>
              <a:off x="4836" y="7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P9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8600" y="1219200"/>
            <a:ext cx="7927975" cy="307975"/>
            <a:chOff x="288" y="576"/>
            <a:chExt cx="4994" cy="194"/>
          </a:xfrm>
        </p:grpSpPr>
        <p:sp>
          <p:nvSpPr>
            <p:cNvPr id="1898521" name="Text Box 25"/>
            <p:cNvSpPr txBox="1">
              <a:spLocks noChangeArrowheads="1"/>
            </p:cNvSpPr>
            <p:nvPr/>
          </p:nvSpPr>
          <p:spPr bwMode="auto">
            <a:xfrm>
              <a:off x="288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sum[P0]</a:t>
              </a:r>
            </a:p>
          </p:txBody>
        </p:sp>
        <p:sp>
          <p:nvSpPr>
            <p:cNvPr id="1898522" name="Text Box 26"/>
            <p:cNvSpPr txBox="1">
              <a:spLocks noChangeArrowheads="1"/>
            </p:cNvSpPr>
            <p:nvPr/>
          </p:nvSpPr>
          <p:spPr bwMode="auto">
            <a:xfrm>
              <a:off x="768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sum[P1]</a:t>
              </a:r>
            </a:p>
          </p:txBody>
        </p:sp>
        <p:sp>
          <p:nvSpPr>
            <p:cNvPr id="1898523" name="Text Box 27"/>
            <p:cNvSpPr txBox="1">
              <a:spLocks noChangeArrowheads="1"/>
            </p:cNvSpPr>
            <p:nvPr/>
          </p:nvSpPr>
          <p:spPr bwMode="auto">
            <a:xfrm>
              <a:off x="1248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sum[P2]</a:t>
              </a:r>
            </a:p>
          </p:txBody>
        </p:sp>
        <p:sp>
          <p:nvSpPr>
            <p:cNvPr id="1898524" name="Text Box 28"/>
            <p:cNvSpPr txBox="1">
              <a:spLocks noChangeArrowheads="1"/>
            </p:cNvSpPr>
            <p:nvPr/>
          </p:nvSpPr>
          <p:spPr bwMode="auto">
            <a:xfrm>
              <a:off x="1776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sum[P3]</a:t>
              </a:r>
            </a:p>
          </p:txBody>
        </p:sp>
        <p:sp>
          <p:nvSpPr>
            <p:cNvPr id="189852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sum[P4]</a:t>
              </a:r>
            </a:p>
          </p:txBody>
        </p:sp>
        <p:sp>
          <p:nvSpPr>
            <p:cNvPr id="1898526" name="Text Box 30"/>
            <p:cNvSpPr txBox="1">
              <a:spLocks noChangeArrowheads="1"/>
            </p:cNvSpPr>
            <p:nvPr/>
          </p:nvSpPr>
          <p:spPr bwMode="auto">
            <a:xfrm>
              <a:off x="2736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sum[P5]</a:t>
              </a:r>
            </a:p>
          </p:txBody>
        </p:sp>
        <p:sp>
          <p:nvSpPr>
            <p:cNvPr id="1898527" name="Text Box 31"/>
            <p:cNvSpPr txBox="1">
              <a:spLocks noChangeArrowheads="1"/>
            </p:cNvSpPr>
            <p:nvPr/>
          </p:nvSpPr>
          <p:spPr bwMode="auto">
            <a:xfrm>
              <a:off x="3216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sum[P6]</a:t>
              </a:r>
            </a:p>
          </p:txBody>
        </p:sp>
        <p:sp>
          <p:nvSpPr>
            <p:cNvPr id="1898528" name="Text Box 32"/>
            <p:cNvSpPr txBox="1">
              <a:spLocks noChangeArrowheads="1"/>
            </p:cNvSpPr>
            <p:nvPr/>
          </p:nvSpPr>
          <p:spPr bwMode="auto">
            <a:xfrm>
              <a:off x="3744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sum[P7]</a:t>
              </a:r>
            </a:p>
          </p:txBody>
        </p:sp>
        <p:sp>
          <p:nvSpPr>
            <p:cNvPr id="1898529" name="Text Box 33"/>
            <p:cNvSpPr txBox="1">
              <a:spLocks noChangeArrowheads="1"/>
            </p:cNvSpPr>
            <p:nvPr/>
          </p:nvSpPr>
          <p:spPr bwMode="auto">
            <a:xfrm>
              <a:off x="4224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sum[P8]</a:t>
              </a:r>
            </a:p>
          </p:txBody>
        </p:sp>
        <p:sp>
          <p:nvSpPr>
            <p:cNvPr id="1898530" name="Text Box 34"/>
            <p:cNvSpPr txBox="1">
              <a:spLocks noChangeArrowheads="1"/>
            </p:cNvSpPr>
            <p:nvPr/>
          </p:nvSpPr>
          <p:spPr bwMode="auto">
            <a:xfrm>
              <a:off x="4752" y="576"/>
              <a:ext cx="530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sum[P9]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533400" y="3962400"/>
            <a:ext cx="476250" cy="457200"/>
            <a:chOff x="336" y="2496"/>
            <a:chExt cx="300" cy="288"/>
          </a:xfrm>
        </p:grpSpPr>
        <p:sp>
          <p:nvSpPr>
            <p:cNvPr id="1898531" name="Oval 35"/>
            <p:cNvSpPr>
              <a:spLocks noChangeArrowheads="1"/>
            </p:cNvSpPr>
            <p:nvPr/>
          </p:nvSpPr>
          <p:spPr bwMode="auto">
            <a:xfrm>
              <a:off x="346" y="2496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2" name="Text Box 36"/>
            <p:cNvSpPr txBox="1">
              <a:spLocks noChangeArrowheads="1"/>
            </p:cNvSpPr>
            <p:nvPr/>
          </p:nvSpPr>
          <p:spPr bwMode="auto">
            <a:xfrm>
              <a:off x="336" y="2519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533400" y="2895600"/>
            <a:ext cx="3581400" cy="457200"/>
            <a:chOff x="336" y="1824"/>
            <a:chExt cx="2256" cy="288"/>
          </a:xfrm>
        </p:grpSpPr>
        <p:sp>
          <p:nvSpPr>
            <p:cNvPr id="1898533" name="Oval 37"/>
            <p:cNvSpPr>
              <a:spLocks noChangeArrowheads="1"/>
            </p:cNvSpPr>
            <p:nvPr/>
          </p:nvSpPr>
          <p:spPr bwMode="auto">
            <a:xfrm>
              <a:off x="346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4" name="Text Box 38"/>
            <p:cNvSpPr txBox="1">
              <a:spLocks noChangeArrowheads="1"/>
            </p:cNvSpPr>
            <p:nvPr/>
          </p:nvSpPr>
          <p:spPr bwMode="auto">
            <a:xfrm>
              <a:off x="336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  <p:sp>
          <p:nvSpPr>
            <p:cNvPr id="1898535" name="Oval 39"/>
            <p:cNvSpPr>
              <a:spLocks noChangeArrowheads="1"/>
            </p:cNvSpPr>
            <p:nvPr/>
          </p:nvSpPr>
          <p:spPr bwMode="auto">
            <a:xfrm>
              <a:off x="862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6" name="Text Box 40"/>
            <p:cNvSpPr txBox="1">
              <a:spLocks noChangeArrowheads="1"/>
            </p:cNvSpPr>
            <p:nvPr/>
          </p:nvSpPr>
          <p:spPr bwMode="auto">
            <a:xfrm>
              <a:off x="852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98537" name="Oval 41"/>
            <p:cNvSpPr>
              <a:spLocks noChangeArrowheads="1"/>
            </p:cNvSpPr>
            <p:nvPr/>
          </p:nvSpPr>
          <p:spPr bwMode="auto">
            <a:xfrm>
              <a:off x="1354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38" name="Text Box 42"/>
            <p:cNvSpPr txBox="1">
              <a:spLocks noChangeArrowheads="1"/>
            </p:cNvSpPr>
            <p:nvPr/>
          </p:nvSpPr>
          <p:spPr bwMode="auto">
            <a:xfrm>
              <a:off x="1344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898539" name="Oval 43"/>
            <p:cNvSpPr>
              <a:spLocks noChangeArrowheads="1"/>
            </p:cNvSpPr>
            <p:nvPr/>
          </p:nvSpPr>
          <p:spPr bwMode="auto">
            <a:xfrm>
              <a:off x="1834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40" name="Text Box 44"/>
            <p:cNvSpPr txBox="1">
              <a:spLocks noChangeArrowheads="1"/>
            </p:cNvSpPr>
            <p:nvPr/>
          </p:nvSpPr>
          <p:spPr bwMode="auto">
            <a:xfrm>
              <a:off x="1824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898541" name="Oval 45"/>
            <p:cNvSpPr>
              <a:spLocks noChangeArrowheads="1"/>
            </p:cNvSpPr>
            <p:nvPr/>
          </p:nvSpPr>
          <p:spPr bwMode="auto">
            <a:xfrm>
              <a:off x="2302" y="1824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42" name="Text Box 46"/>
            <p:cNvSpPr txBox="1">
              <a:spLocks noChangeArrowheads="1"/>
            </p:cNvSpPr>
            <p:nvPr/>
          </p:nvSpPr>
          <p:spPr bwMode="auto">
            <a:xfrm>
              <a:off x="2292" y="1847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P4</a:t>
              </a:r>
            </a:p>
          </p:txBody>
        </p:sp>
      </p:grpSp>
      <p:sp>
        <p:nvSpPr>
          <p:cNvPr id="1898543" name="Line 47"/>
          <p:cNvSpPr>
            <a:spLocks noChangeShapeType="1"/>
          </p:cNvSpPr>
          <p:nvPr/>
        </p:nvSpPr>
        <p:spPr bwMode="auto">
          <a:xfrm>
            <a:off x="7620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4" name="Line 48"/>
          <p:cNvSpPr>
            <a:spLocks noChangeShapeType="1"/>
          </p:cNvSpPr>
          <p:nvPr/>
        </p:nvSpPr>
        <p:spPr bwMode="auto">
          <a:xfrm>
            <a:off x="1600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5" name="Line 49"/>
          <p:cNvSpPr>
            <a:spLocks noChangeShapeType="1"/>
          </p:cNvSpPr>
          <p:nvPr/>
        </p:nvSpPr>
        <p:spPr bwMode="auto">
          <a:xfrm>
            <a:off x="2362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6" name="Line 50"/>
          <p:cNvSpPr>
            <a:spLocks noChangeShapeType="1"/>
          </p:cNvSpPr>
          <p:nvPr/>
        </p:nvSpPr>
        <p:spPr bwMode="auto">
          <a:xfrm>
            <a:off x="3124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7" name="Line 51"/>
          <p:cNvSpPr>
            <a:spLocks noChangeShapeType="1"/>
          </p:cNvSpPr>
          <p:nvPr/>
        </p:nvSpPr>
        <p:spPr bwMode="auto">
          <a:xfrm>
            <a:off x="38862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8" name="Line 52"/>
          <p:cNvSpPr>
            <a:spLocks noChangeShapeType="1"/>
          </p:cNvSpPr>
          <p:nvPr/>
        </p:nvSpPr>
        <p:spPr bwMode="auto">
          <a:xfrm flipH="1">
            <a:off x="7620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49" name="Line 53"/>
          <p:cNvSpPr>
            <a:spLocks noChangeShapeType="1"/>
          </p:cNvSpPr>
          <p:nvPr/>
        </p:nvSpPr>
        <p:spPr bwMode="auto">
          <a:xfrm flipH="1">
            <a:off x="1600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0" name="Line 54"/>
          <p:cNvSpPr>
            <a:spLocks noChangeShapeType="1"/>
          </p:cNvSpPr>
          <p:nvPr/>
        </p:nvSpPr>
        <p:spPr bwMode="auto">
          <a:xfrm flipH="1">
            <a:off x="2362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1" name="Line 55"/>
          <p:cNvSpPr>
            <a:spLocks noChangeShapeType="1"/>
          </p:cNvSpPr>
          <p:nvPr/>
        </p:nvSpPr>
        <p:spPr bwMode="auto">
          <a:xfrm flipH="1">
            <a:off x="3124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2" name="Line 56"/>
          <p:cNvSpPr>
            <a:spLocks noChangeShapeType="1"/>
          </p:cNvSpPr>
          <p:nvPr/>
        </p:nvSpPr>
        <p:spPr bwMode="auto">
          <a:xfrm flipH="1">
            <a:off x="3886200" y="2286000"/>
            <a:ext cx="3810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53" name="Text Box 57"/>
          <p:cNvSpPr txBox="1">
            <a:spLocks noChangeArrowheads="1"/>
          </p:cNvSpPr>
          <p:nvPr/>
        </p:nvSpPr>
        <p:spPr bwMode="auto">
          <a:xfrm>
            <a:off x="8001000" y="1905000"/>
            <a:ext cx="969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10</a:t>
            </a:r>
          </a:p>
        </p:txBody>
      </p:sp>
      <p:sp>
        <p:nvSpPr>
          <p:cNvPr id="1898554" name="Text Box 58"/>
          <p:cNvSpPr txBox="1">
            <a:spLocks noChangeArrowheads="1"/>
          </p:cNvSpPr>
          <p:nvPr/>
        </p:nvSpPr>
        <p:spPr bwMode="auto">
          <a:xfrm>
            <a:off x="7981950" y="2895600"/>
            <a:ext cx="8572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5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762000" y="3352800"/>
            <a:ext cx="3124200" cy="609600"/>
            <a:chOff x="480" y="2112"/>
            <a:chExt cx="1968" cy="384"/>
          </a:xfrm>
        </p:grpSpPr>
        <p:sp>
          <p:nvSpPr>
            <p:cNvPr id="1898555" name="Line 59"/>
            <p:cNvSpPr>
              <a:spLocks noChangeShapeType="1"/>
            </p:cNvSpPr>
            <p:nvPr/>
          </p:nvSpPr>
          <p:spPr bwMode="auto">
            <a:xfrm>
              <a:off x="480" y="211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8556" name="Line 60"/>
            <p:cNvSpPr>
              <a:spLocks noChangeShapeType="1"/>
            </p:cNvSpPr>
            <p:nvPr/>
          </p:nvSpPr>
          <p:spPr bwMode="auto">
            <a:xfrm flipH="1">
              <a:off x="480" y="2112"/>
              <a:ext cx="1968" cy="38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1371600" y="3962400"/>
            <a:ext cx="476250" cy="457200"/>
            <a:chOff x="864" y="2496"/>
            <a:chExt cx="300" cy="288"/>
          </a:xfrm>
        </p:grpSpPr>
        <p:sp>
          <p:nvSpPr>
            <p:cNvPr id="1898557" name="Oval 61"/>
            <p:cNvSpPr>
              <a:spLocks noChangeArrowheads="1"/>
            </p:cNvSpPr>
            <p:nvPr/>
          </p:nvSpPr>
          <p:spPr bwMode="auto">
            <a:xfrm>
              <a:off x="874" y="2496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58" name="Text Box 62"/>
            <p:cNvSpPr txBox="1">
              <a:spLocks noChangeArrowheads="1"/>
            </p:cNvSpPr>
            <p:nvPr/>
          </p:nvSpPr>
          <p:spPr bwMode="auto">
            <a:xfrm>
              <a:off x="864" y="2519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</p:grpSp>
      <p:sp>
        <p:nvSpPr>
          <p:cNvPr id="1898559" name="Line 63"/>
          <p:cNvSpPr>
            <a:spLocks noChangeShapeType="1"/>
          </p:cNvSpPr>
          <p:nvPr/>
        </p:nvSpPr>
        <p:spPr bwMode="auto">
          <a:xfrm>
            <a:off x="1600200" y="3352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0" name="Text Box 64"/>
          <p:cNvSpPr txBox="1">
            <a:spLocks noChangeArrowheads="1"/>
          </p:cNvSpPr>
          <p:nvPr/>
        </p:nvSpPr>
        <p:spPr bwMode="auto">
          <a:xfrm>
            <a:off x="7924800" y="4038600"/>
            <a:ext cx="8572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2</a:t>
            </a:r>
          </a:p>
        </p:txBody>
      </p:sp>
      <p:sp>
        <p:nvSpPr>
          <p:cNvPr id="1898561" name="Line 65"/>
          <p:cNvSpPr>
            <a:spLocks noChangeShapeType="1"/>
          </p:cNvSpPr>
          <p:nvPr/>
        </p:nvSpPr>
        <p:spPr bwMode="auto">
          <a:xfrm flipH="1">
            <a:off x="1600200" y="3352800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2" name="Line 66"/>
          <p:cNvSpPr>
            <a:spLocks noChangeShapeType="1"/>
          </p:cNvSpPr>
          <p:nvPr/>
        </p:nvSpPr>
        <p:spPr bwMode="auto">
          <a:xfrm flipH="1">
            <a:off x="762000" y="3352800"/>
            <a:ext cx="1600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533400" y="5029200"/>
            <a:ext cx="476250" cy="457200"/>
            <a:chOff x="336" y="3168"/>
            <a:chExt cx="300" cy="288"/>
          </a:xfrm>
        </p:grpSpPr>
        <p:sp>
          <p:nvSpPr>
            <p:cNvPr id="1898563" name="Oval 67"/>
            <p:cNvSpPr>
              <a:spLocks noChangeArrowheads="1"/>
            </p:cNvSpPr>
            <p:nvPr/>
          </p:nvSpPr>
          <p:spPr bwMode="auto">
            <a:xfrm>
              <a:off x="346" y="3168"/>
              <a:ext cx="290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8564" name="Text Box 68"/>
            <p:cNvSpPr txBox="1">
              <a:spLocks noChangeArrowheads="1"/>
            </p:cNvSpPr>
            <p:nvPr/>
          </p:nvSpPr>
          <p:spPr bwMode="auto">
            <a:xfrm>
              <a:off x="336" y="3191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P0</a:t>
              </a:r>
            </a:p>
          </p:txBody>
        </p:sp>
      </p:grpSp>
      <p:sp>
        <p:nvSpPr>
          <p:cNvPr id="1898565" name="Line 69"/>
          <p:cNvSpPr>
            <a:spLocks noChangeShapeType="1"/>
          </p:cNvSpPr>
          <p:nvPr/>
        </p:nvSpPr>
        <p:spPr bwMode="auto">
          <a:xfrm>
            <a:off x="762000" y="4419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6" name="Line 70"/>
          <p:cNvSpPr>
            <a:spLocks noChangeShapeType="1"/>
          </p:cNvSpPr>
          <p:nvPr/>
        </p:nvSpPr>
        <p:spPr bwMode="auto">
          <a:xfrm flipH="1">
            <a:off x="762000" y="4419600"/>
            <a:ext cx="838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98567" name="Text Box 71"/>
          <p:cNvSpPr txBox="1">
            <a:spLocks noChangeArrowheads="1"/>
          </p:cNvSpPr>
          <p:nvPr/>
        </p:nvSpPr>
        <p:spPr bwMode="auto">
          <a:xfrm>
            <a:off x="7924800" y="4953000"/>
            <a:ext cx="8572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half = 1</a:t>
            </a:r>
          </a:p>
        </p:txBody>
      </p:sp>
      <p:sp>
        <p:nvSpPr>
          <p:cNvPr id="1898571" name="Line 75"/>
          <p:cNvSpPr>
            <a:spLocks noChangeShapeType="1"/>
          </p:cNvSpPr>
          <p:nvPr/>
        </p:nvSpPr>
        <p:spPr bwMode="auto">
          <a:xfrm>
            <a:off x="762000" y="3352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9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9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9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9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9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9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9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9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9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9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9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89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9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89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89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89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8543" grpId="0" animBg="1"/>
      <p:bldP spid="1898544" grpId="0" animBg="1"/>
      <p:bldP spid="1898545" grpId="0" animBg="1"/>
      <p:bldP spid="1898546" grpId="0" animBg="1"/>
      <p:bldP spid="1898547" grpId="0" animBg="1"/>
      <p:bldP spid="1898548" grpId="0" animBg="1"/>
      <p:bldP spid="1898549" grpId="0" animBg="1"/>
      <p:bldP spid="1898550" grpId="0" animBg="1"/>
      <p:bldP spid="1898551" grpId="0" animBg="1"/>
      <p:bldP spid="1898552" grpId="0" animBg="1"/>
      <p:bldP spid="1898554" grpId="0"/>
      <p:bldP spid="1898559" grpId="0" animBg="1"/>
      <p:bldP spid="1898560" grpId="0"/>
      <p:bldP spid="1898561" grpId="0" animBg="1"/>
      <p:bldP spid="1898562" grpId="0" animBg="1"/>
      <p:bldP spid="1898565" grpId="0" animBg="1"/>
      <p:bldP spid="1898566" grpId="0" animBg="1"/>
      <p:bldP spid="1898567" grpId="0"/>
      <p:bldP spid="18985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9000" cy="48387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thread of execution</a:t>
            </a:r>
            <a:r>
              <a:rPr lang="en-US" dirty="0" smtClean="0"/>
              <a:t>: smallest unit of processing scheduled by operating system</a:t>
            </a:r>
          </a:p>
          <a:p>
            <a:r>
              <a:rPr lang="en-US" dirty="0" smtClean="0"/>
              <a:t>Threads have their own </a:t>
            </a:r>
            <a:r>
              <a:rPr lang="en-US" i="1" dirty="0" smtClean="0">
                <a:solidFill>
                  <a:srgbClr val="3366FF"/>
                </a:solidFill>
              </a:rPr>
              <a:t>state </a:t>
            </a:r>
            <a:r>
              <a:rPr lang="en-US" dirty="0"/>
              <a:t>or</a:t>
            </a:r>
            <a:r>
              <a:rPr lang="en-US" i="1" dirty="0" smtClean="0">
                <a:solidFill>
                  <a:srgbClr val="3366FF"/>
                </a:solidFill>
              </a:rPr>
              <a:t> context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Program counter, Register file, Stack pointer,</a:t>
            </a:r>
          </a:p>
          <a:p>
            <a:r>
              <a:rPr lang="en-US" dirty="0" smtClean="0"/>
              <a:t>Threads share a memory address space</a:t>
            </a:r>
          </a:p>
          <a:p>
            <a:r>
              <a:rPr lang="en-US" dirty="0"/>
              <a:t>Note: A “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” is a heavier-weight construct, which has its own address space.   A process typically contains one or more threads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 to be confused with a </a:t>
            </a:r>
            <a:r>
              <a:rPr lang="en-US" dirty="0" smtClean="0">
                <a:solidFill>
                  <a:srgbClr val="FF0000"/>
                </a:solidFill>
              </a:rPr>
              <a:t>processor</a:t>
            </a:r>
            <a:r>
              <a:rPr lang="en-US" dirty="0" smtClean="0"/>
              <a:t>, which is a physical device (i.e., a core)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1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422275"/>
          </a:xfrm>
        </p:spPr>
        <p:txBody>
          <a:bodyPr/>
          <a:lstStyle/>
          <a:p>
            <a:r>
              <a:rPr lang="en-US" dirty="0" smtClean="0"/>
              <a:t>Memory Model for Multi-threading</a:t>
            </a:r>
            <a:endParaRPr lang="en-US" dirty="0"/>
          </a:p>
        </p:txBody>
      </p:sp>
      <p:pic>
        <p:nvPicPr>
          <p:cNvPr id="7" name="Content Placeholder 6" descr="Screen shot 2011-10-13 at 11.34.11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010" r="44437"/>
          <a:stretch/>
        </p:blipFill>
        <p:spPr>
          <a:xfrm>
            <a:off x="2349500" y="1409700"/>
            <a:ext cx="4546600" cy="452596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6096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CAN BE SPECIFIED IN A LANGUAGE WITH MIMD SUPPORT – </a:t>
            </a:r>
            <a:br>
              <a:rPr lang="en-US" sz="1600" b="1" dirty="0" smtClean="0"/>
            </a:br>
            <a:r>
              <a:rPr lang="en-US" sz="1600" b="1" dirty="0" smtClean="0"/>
              <a:t>such as </a:t>
            </a:r>
            <a:r>
              <a:rPr lang="en-US" sz="1600" b="1" dirty="0" err="1" smtClean="0"/>
              <a:t>OpenMP</a:t>
            </a:r>
            <a:r>
              <a:rPr lang="en-US" sz="1600" b="1" dirty="0" smtClean="0"/>
              <a:t> and </a:t>
            </a:r>
            <a:r>
              <a:rPr lang="en-US" sz="1600" b="1" dirty="0" err="1" smtClean="0"/>
              <a:t>CilkPlus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grpSp>
        <p:nvGrpSpPr>
          <p:cNvPr id="10" name="Group 11"/>
          <p:cNvGrpSpPr/>
          <p:nvPr/>
        </p:nvGrpSpPr>
        <p:grpSpPr>
          <a:xfrm>
            <a:off x="304800" y="1143000"/>
            <a:ext cx="7708900" cy="4787900"/>
            <a:chOff x="279400" y="1282700"/>
            <a:chExt cx="7708900" cy="4787900"/>
          </a:xfrm>
        </p:grpSpPr>
        <p:sp>
          <p:nvSpPr>
            <p:cNvPr id="3" name="Oval 2"/>
            <p:cNvSpPr/>
            <p:nvPr/>
          </p:nvSpPr>
          <p:spPr>
            <a:xfrm>
              <a:off x="1752600" y="1282700"/>
              <a:ext cx="6235700" cy="4787900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9400" y="1701800"/>
              <a:ext cx="1739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Process</a:t>
              </a:r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>
            <a:xfrm>
              <a:off x="1149350" y="2225020"/>
              <a:ext cx="920750" cy="340381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headEnd type="none"/>
              <a:tailEnd type="triangle" w="lg" len="lg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5668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jicse431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jicse43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jicse4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icse43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icse43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3844</TotalTime>
  <Pages>47</Pages>
  <Words>1397</Words>
  <Application>Microsoft Office PowerPoint</Application>
  <PresentationFormat>Letter Paper (8.5x11 in)</PresentationFormat>
  <Paragraphs>286</Paragraphs>
  <Slides>22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mjicse431</vt:lpstr>
      <vt:lpstr>Image</vt:lpstr>
      <vt:lpstr>CS3350B  Computer Architecture  Winter 2015  Lecture 7.2: Multicore TLP (1)</vt:lpstr>
      <vt:lpstr>Review: Multiprocessor Systems (MIMD)</vt:lpstr>
      <vt:lpstr>Review</vt:lpstr>
      <vt:lpstr>Multiprocessors and You</vt:lpstr>
      <vt:lpstr>Example: Sum Reduction</vt:lpstr>
      <vt:lpstr>Example: Sum Reduction</vt:lpstr>
      <vt:lpstr>An Example with 10 Processors</vt:lpstr>
      <vt:lpstr>Threads</vt:lpstr>
      <vt:lpstr>Memory Model for Multi-threading</vt:lpstr>
      <vt:lpstr>Multithreading </vt:lpstr>
      <vt:lpstr>Multithreading vs. Multicore</vt:lpstr>
      <vt:lpstr>Data Races and Synchronization</vt:lpstr>
      <vt:lpstr>Slide 12</vt:lpstr>
      <vt:lpstr>Lock and Unlock Synchronization</vt:lpstr>
      <vt:lpstr>Possible Lock Implementation</vt:lpstr>
      <vt:lpstr>Possible Lock Problem</vt:lpstr>
      <vt:lpstr>Hardware-supported Synchronization</vt:lpstr>
      <vt:lpstr>Synchronization in MIPS </vt:lpstr>
      <vt:lpstr>Synchronization in MIPS Example</vt:lpstr>
      <vt:lpstr>Test-and-Set</vt:lpstr>
      <vt:lpstr>Test-and-Set in MIPS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431. Computer Architecture</dc:title>
  <dc:subject>Lecture 04</dc:subject>
  <dc:creator>Janie Irwin</dc:creator>
  <cp:lastModifiedBy>yxie</cp:lastModifiedBy>
  <cp:revision>715</cp:revision>
  <cp:lastPrinted>1997-08-27T08:28:34Z</cp:lastPrinted>
  <dcterms:created xsi:type="dcterms:W3CDTF">1997-08-19T16:58:46Z</dcterms:created>
  <dcterms:modified xsi:type="dcterms:W3CDTF">2015-03-16T04:40:33Z</dcterms:modified>
</cp:coreProperties>
</file>