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1"/>
  </p:notesMasterIdLst>
  <p:sldIdLst>
    <p:sldId id="256" r:id="rId2"/>
    <p:sldId id="258" r:id="rId3"/>
    <p:sldId id="259" r:id="rId4"/>
    <p:sldId id="262" r:id="rId5"/>
    <p:sldId id="265" r:id="rId6"/>
    <p:sldId id="266" r:id="rId7"/>
    <p:sldId id="306" r:id="rId8"/>
    <p:sldId id="267" r:id="rId9"/>
    <p:sldId id="264" r:id="rId10"/>
    <p:sldId id="298" r:id="rId11"/>
    <p:sldId id="299" r:id="rId12"/>
    <p:sldId id="268" r:id="rId13"/>
    <p:sldId id="269" r:id="rId14"/>
    <p:sldId id="271" r:id="rId15"/>
    <p:sldId id="284" r:id="rId16"/>
    <p:sldId id="301" r:id="rId17"/>
    <p:sldId id="300" r:id="rId18"/>
    <p:sldId id="273" r:id="rId19"/>
    <p:sldId id="286" r:id="rId20"/>
    <p:sldId id="274" r:id="rId21"/>
    <p:sldId id="275" r:id="rId22"/>
    <p:sldId id="304" r:id="rId23"/>
    <p:sldId id="302" r:id="rId24"/>
    <p:sldId id="287" r:id="rId25"/>
    <p:sldId id="277" r:id="rId26"/>
    <p:sldId id="278" r:id="rId27"/>
    <p:sldId id="279" r:id="rId28"/>
    <p:sldId id="280" r:id="rId29"/>
    <p:sldId id="281" r:id="rId30"/>
    <p:sldId id="282" r:id="rId31"/>
    <p:sldId id="303" r:id="rId32"/>
    <p:sldId id="283" r:id="rId33"/>
    <p:sldId id="293" r:id="rId34"/>
    <p:sldId id="305" r:id="rId35"/>
    <p:sldId id="289" r:id="rId36"/>
    <p:sldId id="295" r:id="rId37"/>
    <p:sldId id="296" r:id="rId38"/>
    <p:sldId id="291" r:id="rId39"/>
    <p:sldId id="292" r:id="rId4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CC3399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78" autoAdjust="0"/>
    <p:restoredTop sz="90262" autoAdjust="0"/>
  </p:normalViewPr>
  <p:slideViewPr>
    <p:cSldViewPr>
      <p:cViewPr varScale="1">
        <p:scale>
          <a:sx n="73" d="100"/>
          <a:sy n="73" d="100"/>
        </p:scale>
        <p:origin x="96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781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06568D38-D59F-4D18-8EE9-F3F84C96D4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7C134-9117-436E-96EF-4E43127009FD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0004" tIns="45002" rIns="90004" bIns="45002"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2312BD-2809-4217-AA47-7AB3101F34D3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/>
              <a:t>Math.random returns a double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95B795-FA18-461A-881F-92338FE51982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0004" tIns="45002" rIns="90004" bIns="45002"/>
          <a:lstStyle/>
          <a:p>
            <a:pPr eaLnBrk="1" hangingPunct="1"/>
            <a:r>
              <a:rPr lang="en-US"/>
              <a:t>yes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95B795-FA18-461A-881F-92338FE51982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0004" tIns="45002" rIns="90004" bIns="45002"/>
          <a:lstStyle/>
          <a:p>
            <a:pPr eaLnBrk="1" hangingPunct="1"/>
            <a:r>
              <a:rPr lang="en-US"/>
              <a:t>yes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43BE78-3FEC-407D-BB47-73DEA19CDC82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0004" tIns="45002" rIns="90004" bIns="45002"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73B8C1-58F0-4960-9490-A103AC9E763B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0004" tIns="45002" rIns="90004" bIns="45002"/>
          <a:lstStyle/>
          <a:p>
            <a:pPr eaLnBrk="1" hangingPunct="1"/>
            <a:r>
              <a:rPr lang="en-US"/>
              <a:t>identity equivalence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3CAA5F-FC86-4239-875F-170CBA665D64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0004" tIns="45002" rIns="90004" bIns="45002"/>
          <a:lstStyle/>
          <a:p>
            <a:pPr eaLnBrk="1" hangingPunct="1"/>
            <a:r>
              <a:rPr lang="en-US"/>
              <a:t>Because all classes are subclasses of Object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8D6F6B-8EDB-4981-812C-1E4764044DBB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0004" tIns="45002" rIns="90004" bIns="45002"/>
          <a:lstStyle/>
          <a:p>
            <a:pPr eaLnBrk="1" hangingPunct="1"/>
            <a:r>
              <a:rPr lang="en-US"/>
              <a:t>Create a stack of objects of type Object</a:t>
            </a:r>
          </a:p>
          <a:p>
            <a:pPr eaLnBrk="1" hangingPunct="1"/>
            <a:r>
              <a:rPr lang="en-US"/>
              <a:t>Then instantiate each one to be of a different type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3276DF-C0F1-483B-9403-6CF5D05B121A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0004" tIns="45002" rIns="90004" bIns="45002"/>
          <a:lstStyle/>
          <a:p>
            <a:pPr eaLnBrk="1" hangingPunct="1">
              <a:buFontTx/>
              <a:buChar char="-"/>
            </a:pPr>
            <a:r>
              <a:rPr lang="en-US"/>
              <a:t>May not have source code</a:t>
            </a:r>
          </a:p>
          <a:p>
            <a:pPr eaLnBrk="1" hangingPunct="1">
              <a:buFontTx/>
              <a:buChar char="-"/>
            </a:pPr>
            <a:r>
              <a:rPr lang="en-US"/>
              <a:t>May make existing class too complex</a:t>
            </a:r>
          </a:p>
          <a:p>
            <a:pPr eaLnBrk="1" hangingPunct="1">
              <a:buFontTx/>
              <a:buChar char="-"/>
            </a:pPr>
            <a:r>
              <a:rPr lang="en-US"/>
              <a:t>Complex classes are harder to build, test, maintain</a:t>
            </a:r>
          </a:p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302FF1-E150-4794-9850-AC1A2E7619B0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0004" tIns="45002" rIns="90004" bIns="45002"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A59D2-77C1-41BB-91B3-8CD3DD0C1A67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0004" tIns="45002" rIns="90004" bIns="45002"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A53D9C-C1D5-4990-BC8D-CBAFC42CFEDA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0004" tIns="45002" rIns="90004" bIns="45002"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6CC647-09E4-4957-B507-30BA9B5E1379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0004" tIns="45002" rIns="90004" bIns="45002"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D8C9A5-72EF-4823-835E-878E6DB1B96F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0004" tIns="45002" rIns="90004" bIns="45002"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60BCA3-0BB2-4BCA-B175-D0955F4C7EE9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0004" tIns="45002" rIns="90004" bIns="45002"/>
          <a:lstStyle/>
          <a:p>
            <a:pPr eaLnBrk="1" hangingPunct="1"/>
            <a:r>
              <a:rPr lang="en-US"/>
              <a:t>- Compiler knows this is OK, runtime system uses the overriding one</a:t>
            </a:r>
          </a:p>
          <a:p>
            <a:pPr eaLnBrk="1" hangingPunct="1"/>
            <a:r>
              <a:rPr lang="en-US"/>
              <a:t>- Yes, it uses the method from Rectangle – compiler knows this is OK, runtime system uses the one from the parent class because there is no overriding one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723A25-9354-48F2-B61D-03729DD0B370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89987" tIns="44993" rIns="89987" bIns="44993"/>
          <a:lstStyle/>
          <a:p>
            <a:pPr eaLnBrk="1" hangingPunct="1"/>
            <a:endParaRPr lang="en-US"/>
          </a:p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3-</a:t>
            </a:r>
            <a:fld id="{D552EF30-FB73-4812-A9FC-CD3A3D04CB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3-</a:t>
            </a:r>
            <a:fld id="{8A4CE8B9-2AB5-4E39-8C6F-8BF5937EBB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52400"/>
            <a:ext cx="1943100" cy="5943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76900" cy="5943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3-</a:t>
            </a:r>
            <a:fld id="{D1E07879-0819-4A3C-B267-CEF8848037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3-</a:t>
            </a:r>
            <a:fld id="{D9D0BFBD-B0C0-485E-B862-3F44A5BA02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3-</a:t>
            </a:r>
            <a:fld id="{1F639A29-F113-4CC1-BD92-F4D447E862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3-</a:t>
            </a:r>
            <a:fld id="{AD348F88-75D5-48D7-B6D0-B7554734E2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3-</a:t>
            </a:r>
            <a:fld id="{375F611C-A100-4261-AB14-07CE8486D9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3-</a:t>
            </a:r>
            <a:fld id="{E4FFF3D3-466F-4A3E-B3CE-E3B7592D13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3-</a:t>
            </a:r>
            <a:fld id="{83B631C4-B1A9-4E57-8639-7FFCF207DE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3-</a:t>
            </a:r>
            <a:fld id="{21DCB84D-9DE2-4BFD-AFBF-F2CEE45A6F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3-</a:t>
            </a:r>
            <a:fld id="{360FC9D5-AB0F-4E1B-B793-4C35D189A1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r>
              <a:rPr lang="en-US"/>
              <a:t>3-</a:t>
            </a:r>
            <a:fld id="{60392EB3-89CC-4175-B289-7C56F032E4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87450" y="2924175"/>
            <a:ext cx="6400800" cy="1752600"/>
          </a:xfrm>
        </p:spPr>
        <p:txBody>
          <a:bodyPr/>
          <a:lstStyle/>
          <a:p>
            <a:pPr eaLnBrk="1" hangingPunct="1">
              <a:defRPr/>
            </a:pPr>
            <a:r>
              <a:rPr lang="en-US" sz="5400" dirty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Inheritance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5E403CD5-F3D4-436B-AD1C-57F8B27C3A4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Inheriting Visibility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305800" cy="4724400"/>
          </a:xfrm>
        </p:spPr>
        <p:txBody>
          <a:bodyPr/>
          <a:lstStyle/>
          <a:p>
            <a:pPr eaLnBrk="1" hangingPunct="1"/>
            <a:r>
              <a:rPr lang="en-US" sz="2800" b="1" i="1" dirty="0">
                <a:solidFill>
                  <a:schemeClr val="hlink"/>
                </a:solidFill>
              </a:rPr>
              <a:t>public</a:t>
            </a:r>
            <a:r>
              <a:rPr lang="en-US" sz="2800" b="1" i="1" dirty="0"/>
              <a:t> </a:t>
            </a:r>
            <a:r>
              <a:rPr lang="en-US" sz="2800" dirty="0"/>
              <a:t>variables and methods: children classes can access them directly (</a:t>
            </a:r>
            <a:r>
              <a:rPr lang="en-US" sz="2800" b="1" i="1" dirty="0">
                <a:solidFill>
                  <a:schemeClr val="accent2"/>
                </a:solidFill>
              </a:rPr>
              <a:t>except</a:t>
            </a:r>
            <a:r>
              <a:rPr lang="en-US" sz="2800" dirty="0"/>
              <a:t> the constructor)</a:t>
            </a:r>
          </a:p>
          <a:p>
            <a:pPr eaLnBrk="1" hangingPunct="1"/>
            <a:r>
              <a:rPr lang="en-US" sz="2800" b="1" i="1" dirty="0">
                <a:solidFill>
                  <a:schemeClr val="hlink"/>
                </a:solidFill>
              </a:rPr>
              <a:t>private</a:t>
            </a:r>
            <a:r>
              <a:rPr lang="en-US" sz="2800" b="1" i="1" dirty="0"/>
              <a:t> </a:t>
            </a:r>
            <a:r>
              <a:rPr lang="en-US" sz="2800" dirty="0"/>
              <a:t>variables</a:t>
            </a:r>
            <a:r>
              <a:rPr lang="en-US" sz="2800" b="1" i="1" dirty="0"/>
              <a:t> </a:t>
            </a:r>
            <a:r>
              <a:rPr lang="en-US" sz="2800" dirty="0"/>
              <a:t>and methods: children classes </a:t>
            </a:r>
            <a:r>
              <a:rPr lang="en-US" sz="2800" b="1" i="1" dirty="0">
                <a:solidFill>
                  <a:schemeClr val="accent2"/>
                </a:solidFill>
              </a:rPr>
              <a:t>cannot</a:t>
            </a:r>
            <a:r>
              <a:rPr lang="en-US" sz="2800" dirty="0"/>
              <a:t> access them directly </a:t>
            </a:r>
          </a:p>
          <a:p>
            <a:pPr lvl="1" eaLnBrk="1" hangingPunct="1"/>
            <a:r>
              <a:rPr lang="en-US" dirty="0"/>
              <a:t>Why not? this would violate information hiding</a:t>
            </a:r>
          </a:p>
          <a:p>
            <a:pPr eaLnBrk="1" hangingPunct="1"/>
            <a:r>
              <a:rPr lang="en-US" sz="2800" b="1" i="1" dirty="0">
                <a:solidFill>
                  <a:schemeClr val="hlink"/>
                </a:solidFill>
              </a:rPr>
              <a:t>protected</a:t>
            </a:r>
            <a:r>
              <a:rPr lang="en-US" sz="2800" b="1" i="1" dirty="0">
                <a:solidFill>
                  <a:schemeClr val="accent2"/>
                </a:solidFill>
              </a:rPr>
              <a:t> </a:t>
            </a:r>
            <a:r>
              <a:rPr lang="en-US" sz="2800" b="1" i="1" dirty="0"/>
              <a:t>= </a:t>
            </a:r>
            <a:r>
              <a:rPr lang="en-US" sz="2800" dirty="0"/>
              <a:t>may be accessed directly by any class in the same package, or by any subclass</a:t>
            </a:r>
          </a:p>
          <a:p>
            <a:pPr lvl="1" eaLnBrk="1" hangingPunct="1"/>
            <a:r>
              <a:rPr lang="en-US" dirty="0"/>
              <a:t>So, children classes </a:t>
            </a:r>
            <a:r>
              <a:rPr lang="en-US" i="1" dirty="0"/>
              <a:t>can</a:t>
            </a:r>
            <a:r>
              <a:rPr lang="en-US" dirty="0"/>
              <a:t> access protected variables and methods of a parent class</a:t>
            </a:r>
          </a:p>
          <a:p>
            <a:pPr eaLnBrk="1" hangingPunct="1">
              <a:buFontTx/>
              <a:buNone/>
            </a:pPr>
            <a:endParaRPr lang="en-US" sz="2800" dirty="0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0E875AA2-5640-4CF2-8E3C-218CFE4B3C6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696200" cy="838200"/>
          </a:xfrm>
        </p:spPr>
        <p:txBody>
          <a:bodyPr/>
          <a:lstStyle/>
          <a:p>
            <a:pPr eaLnBrk="1" hangingPunct="1"/>
            <a:r>
              <a:rPr lang="en-US"/>
              <a:t>The </a:t>
            </a:r>
            <a:r>
              <a:rPr lang="en-US" b="1">
                <a:solidFill>
                  <a:schemeClr val="hlink"/>
                </a:solidFill>
              </a:rPr>
              <a:t>super</a:t>
            </a:r>
            <a:r>
              <a:rPr lang="en-US"/>
              <a:t> Reference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153400" cy="4648200"/>
          </a:xfrm>
        </p:spPr>
        <p:txBody>
          <a:bodyPr/>
          <a:lstStyle/>
          <a:p>
            <a:pPr eaLnBrk="1" hangingPunct="1"/>
            <a:r>
              <a:rPr lang="en-US">
                <a:solidFill>
                  <a:schemeClr val="hlink"/>
                </a:solidFill>
              </a:rPr>
              <a:t>super</a:t>
            </a:r>
            <a:r>
              <a:rPr lang="en-US"/>
              <a:t> is a reserved word used in a derived class to refer to its parent class</a:t>
            </a:r>
          </a:p>
          <a:p>
            <a:pPr eaLnBrk="1" hangingPunct="1"/>
            <a:r>
              <a:rPr lang="en-US"/>
              <a:t>Allows us to access those members of the parent class that are </a:t>
            </a:r>
            <a:r>
              <a:rPr lang="en-US" b="1" i="1">
                <a:solidFill>
                  <a:schemeClr val="accent2"/>
                </a:solidFill>
              </a:rPr>
              <a:t>not</a:t>
            </a:r>
            <a:r>
              <a:rPr lang="en-US"/>
              <a:t> inherited</a:t>
            </a:r>
          </a:p>
          <a:p>
            <a:pPr lvl="1" eaLnBrk="1" hangingPunct="1"/>
            <a:r>
              <a:rPr lang="en-US" sz="3200" b="1" i="1">
                <a:solidFill>
                  <a:schemeClr val="accent2"/>
                </a:solidFill>
              </a:rPr>
              <a:t>Invoking the parent’s constructor</a:t>
            </a:r>
            <a:r>
              <a:rPr lang="en-US" sz="3200"/>
              <a:t>: the first line of a child’s constructor should be</a:t>
            </a:r>
          </a:p>
          <a:p>
            <a:pPr lvl="1" eaLnBrk="1" hangingPunct="1">
              <a:buFontTx/>
              <a:buNone/>
            </a:pPr>
            <a:r>
              <a:rPr lang="en-US" sz="3200">
                <a:solidFill>
                  <a:schemeClr val="hlink"/>
                </a:solidFill>
              </a:rPr>
              <a:t>		</a:t>
            </a:r>
            <a:r>
              <a:rPr lang="en-US" sz="3200">
                <a:solidFill>
                  <a:srgbClr val="CC3399"/>
                </a:solidFill>
              </a:rPr>
              <a:t>super(…);</a:t>
            </a:r>
            <a:r>
              <a:rPr lang="en-US" sz="3200">
                <a:solidFill>
                  <a:schemeClr val="hlink"/>
                </a:solidFill>
              </a:rPr>
              <a:t>	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F7EC4187-5A2C-40A0-AF32-CAF9FA16580A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Is-a Relationship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76400"/>
            <a:ext cx="7772400" cy="4267200"/>
          </a:xfrm>
        </p:spPr>
        <p:txBody>
          <a:bodyPr/>
          <a:lstStyle/>
          <a:p>
            <a:pPr eaLnBrk="1" hangingPunct="1"/>
            <a:r>
              <a:rPr lang="en-US" dirty="0"/>
              <a:t>The derived class </a:t>
            </a:r>
            <a:r>
              <a:rPr lang="en-US" b="1" i="1" dirty="0">
                <a:solidFill>
                  <a:schemeClr val="hlink"/>
                </a:solidFill>
              </a:rPr>
              <a:t>is a</a:t>
            </a:r>
            <a:r>
              <a:rPr lang="en-US" dirty="0"/>
              <a:t> more specific version of the original class</a:t>
            </a:r>
          </a:p>
          <a:p>
            <a:pPr eaLnBrk="1" hangingPunct="1"/>
            <a:r>
              <a:rPr lang="en-US" dirty="0"/>
              <a:t>So, subclass object is of type </a:t>
            </a:r>
            <a:r>
              <a:rPr lang="en-US" b="1" i="1" dirty="0">
                <a:solidFill>
                  <a:schemeClr val="accent2"/>
                </a:solidFill>
              </a:rPr>
              <a:t>subclass</a:t>
            </a:r>
            <a:r>
              <a:rPr lang="en-US" i="1" dirty="0"/>
              <a:t>,</a:t>
            </a:r>
            <a:r>
              <a:rPr lang="en-US" dirty="0"/>
              <a:t> but also it is an instance of </a:t>
            </a:r>
            <a:r>
              <a:rPr lang="en-US" b="1" i="1" dirty="0">
                <a:solidFill>
                  <a:schemeClr val="accent2"/>
                </a:solidFill>
              </a:rPr>
              <a:t>superclass</a:t>
            </a:r>
            <a:endParaRPr lang="en-US" b="1" dirty="0">
              <a:solidFill>
                <a:schemeClr val="accent2"/>
              </a:solidFill>
            </a:endParaRPr>
          </a:p>
          <a:p>
            <a:pPr lvl="1" eaLnBrk="1" hangingPunct="1"/>
            <a:r>
              <a:rPr lang="en-US" b="1" i="1" dirty="0">
                <a:solidFill>
                  <a:schemeClr val="accent2"/>
                </a:solidFill>
              </a:rPr>
              <a:t>Example</a:t>
            </a:r>
            <a:r>
              <a:rPr lang="en-US" dirty="0"/>
              <a:t>: A </a:t>
            </a:r>
            <a:r>
              <a:rPr lang="en-US" dirty="0">
                <a:solidFill>
                  <a:srgbClr val="CC3399"/>
                </a:solidFill>
              </a:rPr>
              <a:t>Square</a:t>
            </a:r>
            <a:r>
              <a:rPr lang="en-US" dirty="0"/>
              <a:t> object </a:t>
            </a:r>
            <a:r>
              <a:rPr lang="en-US" b="1" i="1" dirty="0">
                <a:solidFill>
                  <a:schemeClr val="hlink"/>
                </a:solidFill>
              </a:rPr>
              <a:t>is a</a:t>
            </a:r>
            <a:r>
              <a:rPr lang="en-US" dirty="0"/>
              <a:t> </a:t>
            </a:r>
            <a:r>
              <a:rPr lang="en-US" dirty="0">
                <a:solidFill>
                  <a:srgbClr val="CC3399"/>
                </a:solidFill>
              </a:rPr>
              <a:t>Rectangle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6020E3EE-3C46-411C-A944-3B7419F5EB56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Discussion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3810000"/>
          </a:xfrm>
        </p:spPr>
        <p:txBody>
          <a:bodyPr/>
          <a:lstStyle/>
          <a:p>
            <a:pPr eaLnBrk="1" hangingPunct="1"/>
            <a:r>
              <a:rPr lang="en-US" dirty="0"/>
              <a:t>Why extend an existing class, </a:t>
            </a:r>
            <a:r>
              <a:rPr lang="en-US" b="1" i="1" dirty="0">
                <a:solidFill>
                  <a:schemeClr val="accent2"/>
                </a:solidFill>
              </a:rPr>
              <a:t>i.e.</a:t>
            </a:r>
            <a:r>
              <a:rPr lang="en-US" dirty="0"/>
              <a:t> why not just change the existing class by adding the new attributes and methods?</a:t>
            </a:r>
          </a:p>
          <a:p>
            <a:pPr eaLnBrk="1" hangingPunct="1"/>
            <a:r>
              <a:rPr lang="en-US" dirty="0"/>
              <a:t>Can you think of more examples of classes we can model with an inheritance relationship?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BA7C0218-3CCA-46B9-91B9-9A8F55196867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z="3600"/>
              <a:t>Example: BankAccount class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924800" cy="4953000"/>
          </a:xfrm>
        </p:spPr>
        <p:txBody>
          <a:bodyPr/>
          <a:lstStyle/>
          <a:p>
            <a:pPr eaLnBrk="1" hangingPunct="1"/>
            <a:r>
              <a:rPr lang="en-US"/>
              <a:t>Suppose we have a class </a:t>
            </a:r>
            <a:r>
              <a:rPr lang="en-US">
                <a:solidFill>
                  <a:srgbClr val="CC3399"/>
                </a:solidFill>
              </a:rPr>
              <a:t>BankAccount </a:t>
            </a:r>
            <a:r>
              <a:rPr lang="en-US"/>
              <a:t>with attributes</a:t>
            </a:r>
          </a:p>
          <a:p>
            <a:pPr eaLnBrk="1" hangingPunct="1">
              <a:buFontTx/>
              <a:buNone/>
            </a:pPr>
            <a:r>
              <a:rPr lang="en-US" sz="2800">
                <a:solidFill>
                  <a:schemeClr val="tx2"/>
                </a:solidFill>
              </a:rPr>
              <a:t>		</a:t>
            </a:r>
            <a:r>
              <a:rPr lang="en-US" sz="2800" b="1">
                <a:solidFill>
                  <a:schemeClr val="tx2"/>
                </a:solidFill>
              </a:rPr>
              <a:t>private String accountNumber;</a:t>
            </a:r>
          </a:p>
          <a:p>
            <a:pPr eaLnBrk="1" hangingPunct="1">
              <a:buFontTx/>
              <a:buNone/>
            </a:pPr>
            <a:r>
              <a:rPr lang="en-US" sz="2800" b="1">
                <a:solidFill>
                  <a:schemeClr val="tx2"/>
                </a:solidFill>
              </a:rPr>
              <a:t>		private double balance;</a:t>
            </a:r>
          </a:p>
          <a:p>
            <a:pPr eaLnBrk="1" hangingPunct="1">
              <a:buFontTx/>
              <a:buNone/>
            </a:pPr>
            <a:r>
              <a:rPr lang="en-US"/>
              <a:t>	and public methods </a:t>
            </a:r>
            <a:r>
              <a:rPr lang="en-US" sz="2800" b="1">
                <a:solidFill>
                  <a:schemeClr val="tx2"/>
                </a:solidFill>
              </a:rPr>
              <a:t>deposit, withdraw, 	printBalance, getBalance, toString</a:t>
            </a:r>
            <a:endParaRPr lang="en-US" sz="2800">
              <a:solidFill>
                <a:schemeClr val="tx2"/>
              </a:solidFill>
            </a:endParaRPr>
          </a:p>
          <a:p>
            <a:pPr lvl="1" eaLnBrk="1" hangingPunct="1"/>
            <a:endParaRPr lang="en-US" sz="2400"/>
          </a:p>
          <a:p>
            <a:pPr lvl="1" eaLnBrk="1" hangingPunct="1"/>
            <a:r>
              <a:rPr lang="en-US"/>
              <a:t>What attributes and methods of the </a:t>
            </a:r>
            <a:r>
              <a:rPr lang="en-US">
                <a:solidFill>
                  <a:srgbClr val="CC3399"/>
                </a:solidFill>
              </a:rPr>
              <a:t>BankAccount </a:t>
            </a:r>
            <a:r>
              <a:rPr lang="en-US"/>
              <a:t>class can be accessed </a:t>
            </a:r>
            <a:r>
              <a:rPr lang="en-US" i="1"/>
              <a:t>directly</a:t>
            </a:r>
            <a:r>
              <a:rPr lang="en-US"/>
              <a:t> by code in its subclasses?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18654A56-50B5-4538-A152-BDA36C08F269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077200" cy="4953000"/>
          </a:xfrm>
        </p:spPr>
        <p:txBody>
          <a:bodyPr/>
          <a:lstStyle/>
          <a:p>
            <a:pPr eaLnBrk="1" hangingPunct="1"/>
            <a:r>
              <a:rPr lang="en-US"/>
              <a:t>What new attributes might we have in subclasses </a:t>
            </a:r>
            <a:r>
              <a:rPr lang="en-US">
                <a:solidFill>
                  <a:srgbClr val="CC3399"/>
                </a:solidFill>
              </a:rPr>
              <a:t>SavingsAccount </a:t>
            </a:r>
            <a:r>
              <a:rPr lang="en-US"/>
              <a:t>and </a:t>
            </a:r>
            <a:r>
              <a:rPr lang="en-US">
                <a:solidFill>
                  <a:srgbClr val="CC3399"/>
                </a:solidFill>
              </a:rPr>
              <a:t> CheckingAccount</a:t>
            </a:r>
            <a:r>
              <a:rPr lang="en-US"/>
              <a:t>?</a:t>
            </a:r>
          </a:p>
          <a:p>
            <a:pPr lvl="1" eaLnBrk="1" hangingPunct="1"/>
            <a:r>
              <a:rPr lang="en-US"/>
              <a:t>Examples: </a:t>
            </a:r>
          </a:p>
          <a:p>
            <a:pPr lvl="2" eaLnBrk="1" hangingPunct="1">
              <a:buFontTx/>
              <a:buNone/>
            </a:pPr>
            <a:r>
              <a:rPr lang="en-US"/>
              <a:t>in</a:t>
            </a:r>
            <a:r>
              <a:rPr lang="en-US" b="1">
                <a:solidFill>
                  <a:schemeClr val="tx2"/>
                </a:solidFill>
              </a:rPr>
              <a:t> </a:t>
            </a:r>
            <a:r>
              <a:rPr lang="en-US">
                <a:solidFill>
                  <a:srgbClr val="CC3399"/>
                </a:solidFill>
              </a:rPr>
              <a:t>SavingsAccount</a:t>
            </a:r>
            <a:r>
              <a:rPr lang="en-US"/>
              <a:t> :</a:t>
            </a:r>
            <a:r>
              <a:rPr lang="en-US" b="1">
                <a:solidFill>
                  <a:schemeClr val="tx2"/>
                </a:solidFill>
              </a:rPr>
              <a:t> interestRate</a:t>
            </a:r>
            <a:endParaRPr lang="en-US">
              <a:solidFill>
                <a:srgbClr val="CC3399"/>
              </a:solidFill>
            </a:endParaRPr>
          </a:p>
          <a:p>
            <a:pPr lvl="2" eaLnBrk="1" hangingPunct="1">
              <a:buFontTx/>
              <a:buNone/>
            </a:pPr>
            <a:r>
              <a:rPr lang="en-US"/>
              <a:t>in</a:t>
            </a:r>
            <a:r>
              <a:rPr lang="en-US" b="1">
                <a:solidFill>
                  <a:schemeClr val="tx2"/>
                </a:solidFill>
              </a:rPr>
              <a:t> </a:t>
            </a:r>
            <a:r>
              <a:rPr lang="en-US">
                <a:solidFill>
                  <a:srgbClr val="CC3399"/>
                </a:solidFill>
              </a:rPr>
              <a:t>CheckingAccount</a:t>
            </a:r>
            <a:r>
              <a:rPr lang="en-US" b="1">
                <a:solidFill>
                  <a:schemeClr val="tx2"/>
                </a:solidFill>
              </a:rPr>
              <a:t> </a:t>
            </a:r>
            <a:r>
              <a:rPr lang="en-US">
                <a:solidFill>
                  <a:schemeClr val="tx2"/>
                </a:solidFill>
              </a:rPr>
              <a:t>:</a:t>
            </a:r>
            <a:r>
              <a:rPr lang="en-US" b="1">
                <a:solidFill>
                  <a:schemeClr val="tx2"/>
                </a:solidFill>
              </a:rPr>
              <a:t> transactionCount</a:t>
            </a:r>
          </a:p>
          <a:p>
            <a:pPr lvl="2" eaLnBrk="1" hangingPunct="1">
              <a:buFontTx/>
              <a:buNone/>
            </a:pPr>
            <a:endParaRPr lang="en-US" b="1">
              <a:solidFill>
                <a:schemeClr val="tx2"/>
              </a:solidFill>
            </a:endParaRPr>
          </a:p>
        </p:txBody>
      </p:sp>
      <p:sp>
        <p:nvSpPr>
          <p:cNvPr id="18436" name="Rectangle 5"/>
          <p:cNvSpPr>
            <a:spLocks noChangeArrowheads="1"/>
          </p:cNvSpPr>
          <p:nvPr/>
        </p:nvSpPr>
        <p:spPr bwMode="auto">
          <a:xfrm>
            <a:off x="1482725" y="228600"/>
            <a:ext cx="6178550" cy="6413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0">
                <a:solidFill>
                  <a:schemeClr val="tx2"/>
                </a:solidFill>
              </a:rPr>
              <a:t>Example: BankAccount class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4912A49C-1B2B-43EB-BF36-4E24D8998674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19459" name="Rectangle 1026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305800" cy="518160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/>
              <a:t>Example: </a:t>
            </a:r>
            <a:r>
              <a:rPr lang="en-US" b="1">
                <a:solidFill>
                  <a:srgbClr val="CC3399"/>
                </a:solidFill>
              </a:rPr>
              <a:t>BankAccount</a:t>
            </a:r>
            <a:r>
              <a:rPr lang="en-US"/>
              <a:t> constructor: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br>
              <a:rPr lang="en-US" sz="1600"/>
            </a:br>
            <a:r>
              <a:rPr lang="en-US" sz="2400">
                <a:solidFill>
                  <a:schemeClr val="tx2"/>
                </a:solidFill>
              </a:rPr>
              <a:t>public BankAccount(double initialAmount, 				                  String accountNumber) {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400">
                <a:solidFill>
                  <a:schemeClr val="tx2"/>
                </a:solidFill>
              </a:rPr>
              <a:t>        this.balance = initialAmount;</a:t>
            </a:r>
            <a:br>
              <a:rPr lang="en-US" sz="2400">
                <a:solidFill>
                  <a:schemeClr val="tx2"/>
                </a:solidFill>
              </a:rPr>
            </a:br>
            <a:r>
              <a:rPr lang="en-US" sz="2400">
                <a:solidFill>
                  <a:schemeClr val="tx2"/>
                </a:solidFill>
              </a:rPr>
              <a:t>     this.accountNumber = accountNumber; }</a:t>
            </a:r>
            <a:br>
              <a:rPr lang="en-US" sz="2400"/>
            </a:br>
            <a:br>
              <a:rPr lang="en-US" b="1">
                <a:solidFill>
                  <a:srgbClr val="0000FF"/>
                </a:solidFill>
                <a:latin typeface="Courier New" pitchFamily="49" charset="0"/>
              </a:rPr>
            </a:br>
            <a:r>
              <a:rPr lang="en-US" b="1">
                <a:solidFill>
                  <a:srgbClr val="CC3399"/>
                </a:solidFill>
              </a:rPr>
              <a:t>CheckingAccount</a:t>
            </a:r>
            <a:r>
              <a:rPr lang="en-US">
                <a:solidFill>
                  <a:srgbClr val="CC3399"/>
                </a:solidFill>
              </a:rPr>
              <a:t> </a:t>
            </a:r>
            <a:r>
              <a:rPr lang="en-US"/>
              <a:t>constructor: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br>
              <a:rPr lang="en-US" sz="2400">
                <a:solidFill>
                  <a:schemeClr val="tx2"/>
                </a:solidFill>
              </a:rPr>
            </a:br>
            <a:r>
              <a:rPr lang="en-US" sz="2400">
                <a:solidFill>
                  <a:schemeClr val="tx2"/>
                </a:solidFill>
              </a:rPr>
              <a:t>public CheckingAccount(double initialAmount,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400">
                <a:solidFill>
                  <a:schemeClr val="tx2"/>
                </a:solidFill>
              </a:rPr>
              <a:t>					          String accountNumber) {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400">
                <a:solidFill>
                  <a:schemeClr val="tx2"/>
                </a:solidFill>
              </a:rPr>
              <a:t>        </a:t>
            </a:r>
            <a:r>
              <a:rPr lang="en-US" sz="2400">
                <a:solidFill>
                  <a:schemeClr val="hlink"/>
                </a:solidFill>
              </a:rPr>
              <a:t>super</a:t>
            </a:r>
            <a:r>
              <a:rPr lang="en-US" sz="2400">
                <a:solidFill>
                  <a:schemeClr val="tx2"/>
                </a:solidFill>
              </a:rPr>
              <a:t>(initialAmount, accountNumber);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400">
                <a:solidFill>
                  <a:schemeClr val="tx2"/>
                </a:solidFill>
              </a:rPr>
              <a:t>        transactionCount = 0;    }</a:t>
            </a:r>
          </a:p>
        </p:txBody>
      </p:sp>
      <p:sp>
        <p:nvSpPr>
          <p:cNvPr id="19460" name="Rectangle 1027"/>
          <p:cNvSpPr>
            <a:spLocks noChangeArrowheads="1"/>
          </p:cNvSpPr>
          <p:nvPr/>
        </p:nvSpPr>
        <p:spPr bwMode="auto">
          <a:xfrm>
            <a:off x="1482725" y="228600"/>
            <a:ext cx="6178550" cy="6413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0">
                <a:solidFill>
                  <a:schemeClr val="tx2"/>
                </a:solidFill>
              </a:rPr>
              <a:t>Example: BankAccount class</a:t>
            </a:r>
          </a:p>
        </p:txBody>
      </p:sp>
      <p:sp>
        <p:nvSpPr>
          <p:cNvPr id="19461" name="Rectangle 1028"/>
          <p:cNvSpPr>
            <a:spLocks noChangeArrowheads="1"/>
          </p:cNvSpPr>
          <p:nvPr/>
        </p:nvSpPr>
        <p:spPr bwMode="auto">
          <a:xfrm>
            <a:off x="1219200" y="1828800"/>
            <a:ext cx="7239000" cy="1676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19462" name="Text Box 1029"/>
          <p:cNvSpPr txBox="1">
            <a:spLocks noChangeArrowheads="1"/>
          </p:cNvSpPr>
          <p:nvPr/>
        </p:nvSpPr>
        <p:spPr bwMode="auto">
          <a:xfrm>
            <a:off x="669925" y="3059113"/>
            <a:ext cx="701675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9463" name="Rectangle 1030"/>
          <p:cNvSpPr>
            <a:spLocks noChangeArrowheads="1"/>
          </p:cNvSpPr>
          <p:nvPr/>
        </p:nvSpPr>
        <p:spPr bwMode="auto">
          <a:xfrm>
            <a:off x="1219200" y="4267200"/>
            <a:ext cx="7315200" cy="1981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CA"/>
          </a:p>
        </p:txBody>
      </p:sp>
      <p:sp>
        <p:nvSpPr>
          <p:cNvPr id="19464" name="Text Box 1031"/>
          <p:cNvSpPr txBox="1">
            <a:spLocks noChangeArrowheads="1"/>
          </p:cNvSpPr>
          <p:nvPr/>
        </p:nvSpPr>
        <p:spPr bwMode="auto">
          <a:xfrm>
            <a:off x="1050925" y="3211513"/>
            <a:ext cx="7635875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42171D9B-07B3-4B69-8ABC-B52F47AAFE8A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Example: BankAccount Class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/>
              <a:t>What new methods might we then have in subclasses </a:t>
            </a:r>
            <a:r>
              <a:rPr lang="en-US" dirty="0" err="1">
                <a:solidFill>
                  <a:srgbClr val="CC3399"/>
                </a:solidFill>
              </a:rPr>
              <a:t>SavingsAccount</a:t>
            </a:r>
            <a:r>
              <a:rPr lang="en-US" dirty="0">
                <a:solidFill>
                  <a:srgbClr val="CC3399"/>
                </a:solidFill>
              </a:rPr>
              <a:t> </a:t>
            </a:r>
            <a:r>
              <a:rPr lang="en-US" dirty="0"/>
              <a:t>and </a:t>
            </a:r>
            <a:r>
              <a:rPr lang="en-US" dirty="0">
                <a:solidFill>
                  <a:srgbClr val="CC3399"/>
                </a:solidFill>
              </a:rPr>
              <a:t> </a:t>
            </a:r>
            <a:r>
              <a:rPr lang="en-US" dirty="0" err="1">
                <a:solidFill>
                  <a:srgbClr val="CC3399"/>
                </a:solidFill>
              </a:rPr>
              <a:t>CheckingAccount</a:t>
            </a:r>
            <a:r>
              <a:rPr lang="en-US" dirty="0"/>
              <a:t>?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In </a:t>
            </a:r>
            <a:r>
              <a:rPr lang="en-US" dirty="0" err="1">
                <a:solidFill>
                  <a:srgbClr val="CC3399"/>
                </a:solidFill>
              </a:rPr>
              <a:t>SavingsAccount</a:t>
            </a:r>
            <a:r>
              <a:rPr lang="en-US" dirty="0"/>
              <a:t>: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err="1">
                <a:solidFill>
                  <a:schemeClr val="tx2"/>
                </a:solidFill>
              </a:rPr>
              <a:t>addInterest</a:t>
            </a:r>
            <a:endParaRPr lang="en-US" dirty="0">
              <a:solidFill>
                <a:schemeClr val="tx2"/>
              </a:solidFill>
            </a:endParaRPr>
          </a:p>
          <a:p>
            <a:pPr lvl="2" eaLnBrk="1" hangingPunct="1">
              <a:lnSpc>
                <a:spcPct val="90000"/>
              </a:lnSpc>
            </a:pPr>
            <a:r>
              <a:rPr lang="en-US" dirty="0" err="1">
                <a:solidFill>
                  <a:schemeClr val="tx2"/>
                </a:solidFill>
              </a:rPr>
              <a:t>getInterestRate</a:t>
            </a:r>
            <a:endParaRPr lang="en-US" dirty="0">
              <a:solidFill>
                <a:schemeClr val="tx2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In </a:t>
            </a:r>
            <a:r>
              <a:rPr lang="en-US" dirty="0" err="1">
                <a:solidFill>
                  <a:srgbClr val="CC3399"/>
                </a:solidFill>
              </a:rPr>
              <a:t>CheckingAccount</a:t>
            </a:r>
            <a:r>
              <a:rPr lang="en-US" dirty="0"/>
              <a:t>: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err="1">
                <a:solidFill>
                  <a:schemeClr val="tx2"/>
                </a:solidFill>
              </a:rPr>
              <a:t>deductFees</a:t>
            </a:r>
            <a:endParaRPr lang="en-US" dirty="0">
              <a:solidFill>
                <a:schemeClr val="tx2"/>
              </a:solidFill>
            </a:endParaRPr>
          </a:p>
          <a:p>
            <a:pPr lvl="2" eaLnBrk="1" hangingPunct="1">
              <a:lnSpc>
                <a:spcPct val="90000"/>
              </a:lnSpc>
            </a:pPr>
            <a:r>
              <a:rPr lang="en-US" dirty="0">
                <a:solidFill>
                  <a:schemeClr val="tx2"/>
                </a:solidFill>
              </a:rPr>
              <a:t>deposit</a:t>
            </a:r>
            <a:r>
              <a:rPr lang="en-US" dirty="0"/>
              <a:t> 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>
                <a:solidFill>
                  <a:schemeClr val="tx2"/>
                </a:solidFill>
              </a:rPr>
              <a:t>withdraw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F48C5F2A-BB26-4D6A-9278-C5BC787D651A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696200" cy="838200"/>
          </a:xfrm>
        </p:spPr>
        <p:txBody>
          <a:bodyPr/>
          <a:lstStyle/>
          <a:p>
            <a:pPr eaLnBrk="1" hangingPunct="1"/>
            <a:r>
              <a:rPr lang="en-US"/>
              <a:t>Overriding Methods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458200" cy="4953000"/>
          </a:xfrm>
        </p:spPr>
        <p:txBody>
          <a:bodyPr/>
          <a:lstStyle/>
          <a:p>
            <a:pPr eaLnBrk="1" hangingPunct="1"/>
            <a:r>
              <a:rPr lang="en-US" dirty="0"/>
              <a:t>A derived class can define a method with the </a:t>
            </a:r>
            <a:r>
              <a:rPr lang="en-US" i="1" dirty="0">
                <a:solidFill>
                  <a:schemeClr val="tx2"/>
                </a:solidFill>
              </a:rPr>
              <a:t>same signature</a:t>
            </a:r>
            <a:r>
              <a:rPr lang="en-US" dirty="0"/>
              <a:t> as a method in the parent class</a:t>
            </a:r>
          </a:p>
          <a:p>
            <a:pPr lvl="1" eaLnBrk="1" hangingPunct="1"/>
            <a:r>
              <a:rPr lang="en-US" dirty="0"/>
              <a:t>The child’s method </a:t>
            </a:r>
            <a:r>
              <a:rPr lang="en-US" b="1" i="1" dirty="0">
                <a:solidFill>
                  <a:schemeClr val="hlink"/>
                </a:solidFill>
              </a:rPr>
              <a:t>overrides</a:t>
            </a:r>
            <a:r>
              <a:rPr lang="en-US" b="1" i="1" dirty="0">
                <a:solidFill>
                  <a:schemeClr val="accent2"/>
                </a:solidFill>
              </a:rPr>
              <a:t> </a:t>
            </a:r>
            <a:r>
              <a:rPr lang="en-US" dirty="0"/>
              <a:t>the parent’s method</a:t>
            </a:r>
          </a:p>
          <a:p>
            <a:pPr lvl="1" eaLnBrk="1" hangingPunct="1"/>
            <a:r>
              <a:rPr lang="en-US" b="1" i="1" dirty="0">
                <a:solidFill>
                  <a:schemeClr val="accent2"/>
                </a:solidFill>
              </a:rPr>
              <a:t>Example: </a:t>
            </a:r>
            <a:r>
              <a:rPr lang="en-US" dirty="0"/>
              <a:t>methods </a:t>
            </a:r>
            <a:r>
              <a:rPr lang="en-US" dirty="0">
                <a:solidFill>
                  <a:schemeClr val="tx2"/>
                </a:solidFill>
              </a:rPr>
              <a:t>deposit</a:t>
            </a:r>
            <a:r>
              <a:rPr lang="en-US" dirty="0">
                <a:solidFill>
                  <a:srgbClr val="CC3399"/>
                </a:solidFill>
              </a:rPr>
              <a:t> </a:t>
            </a:r>
            <a:r>
              <a:rPr lang="en-US" dirty="0"/>
              <a:t>and </a:t>
            </a:r>
            <a:r>
              <a:rPr lang="en-US" dirty="0">
                <a:solidFill>
                  <a:schemeClr val="tx2"/>
                </a:solidFill>
              </a:rPr>
              <a:t>withdraw</a:t>
            </a:r>
            <a:r>
              <a:rPr lang="en-US" dirty="0"/>
              <a:t> in </a:t>
            </a:r>
            <a:r>
              <a:rPr lang="en-US" dirty="0" err="1">
                <a:solidFill>
                  <a:srgbClr val="CC3399"/>
                </a:solidFill>
              </a:rPr>
              <a:t>CheckingAccount</a:t>
            </a:r>
            <a:r>
              <a:rPr lang="en-US" dirty="0">
                <a:solidFill>
                  <a:srgbClr val="CC3399"/>
                </a:solidFill>
              </a:rPr>
              <a:t> </a:t>
            </a:r>
            <a:r>
              <a:rPr lang="en-US" dirty="0"/>
              <a:t>override</a:t>
            </a:r>
            <a:r>
              <a:rPr lang="en-US" dirty="0">
                <a:solidFill>
                  <a:srgbClr val="CC3399"/>
                </a:solidFill>
              </a:rPr>
              <a:t> </a:t>
            </a:r>
            <a:r>
              <a:rPr lang="en-US" dirty="0">
                <a:solidFill>
                  <a:schemeClr val="tx2"/>
                </a:solidFill>
              </a:rPr>
              <a:t>deposit </a:t>
            </a:r>
            <a:r>
              <a:rPr lang="en-US" dirty="0"/>
              <a:t>and</a:t>
            </a:r>
            <a:r>
              <a:rPr lang="en-US" dirty="0">
                <a:solidFill>
                  <a:srgbClr val="CC3399"/>
                </a:solidFill>
              </a:rPr>
              <a:t> </a:t>
            </a:r>
            <a:r>
              <a:rPr lang="en-US" dirty="0">
                <a:solidFill>
                  <a:schemeClr val="tx2"/>
                </a:solidFill>
              </a:rPr>
              <a:t>withdraw </a:t>
            </a:r>
            <a:r>
              <a:rPr lang="en-US" dirty="0"/>
              <a:t>of </a:t>
            </a:r>
            <a:r>
              <a:rPr lang="en-US" dirty="0" err="1">
                <a:solidFill>
                  <a:srgbClr val="CC3399"/>
                </a:solidFill>
              </a:rPr>
              <a:t>BankAccount</a:t>
            </a:r>
            <a:endParaRPr lang="en-US" dirty="0">
              <a:solidFill>
                <a:srgbClr val="CC3399"/>
              </a:solidFill>
            </a:endParaRPr>
          </a:p>
          <a:p>
            <a:pPr lvl="1" eaLnBrk="1" hangingPunct="1"/>
            <a:r>
              <a:rPr lang="en-US" b="1" i="1" dirty="0">
                <a:solidFill>
                  <a:schemeClr val="accent2"/>
                </a:solidFill>
              </a:rPr>
              <a:t>Example</a:t>
            </a:r>
            <a:r>
              <a:rPr lang="en-US" dirty="0"/>
              <a:t>: method </a:t>
            </a:r>
            <a:r>
              <a:rPr lang="en-US" dirty="0" err="1">
                <a:solidFill>
                  <a:schemeClr val="tx2"/>
                </a:solidFill>
              </a:rPr>
              <a:t>toString</a:t>
            </a:r>
            <a:r>
              <a:rPr lang="en-US" dirty="0"/>
              <a:t> in </a:t>
            </a:r>
            <a:r>
              <a:rPr lang="en-US" dirty="0">
                <a:solidFill>
                  <a:srgbClr val="CC3399"/>
                </a:solidFill>
              </a:rPr>
              <a:t>Square</a:t>
            </a:r>
            <a:r>
              <a:rPr lang="en-US" dirty="0"/>
              <a:t> overrides </a:t>
            </a:r>
            <a:r>
              <a:rPr lang="en-US" dirty="0" err="1">
                <a:solidFill>
                  <a:schemeClr val="tx2"/>
                </a:solidFill>
              </a:rPr>
              <a:t>toString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/>
              <a:t>of </a:t>
            </a:r>
            <a:r>
              <a:rPr lang="en-US" dirty="0">
                <a:solidFill>
                  <a:srgbClr val="CC3399"/>
                </a:solidFill>
              </a:rPr>
              <a:t>Rectangle</a:t>
            </a:r>
          </a:p>
          <a:p>
            <a:pPr eaLnBrk="1" hangingPunct="1"/>
            <a:endParaRPr lang="en-US" dirty="0">
              <a:solidFill>
                <a:srgbClr val="0033CC"/>
              </a:solidFill>
            </a:endParaRP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C02EC46A-D6FD-4105-8DD3-A2312EE4E9D0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458200" cy="5410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/>
              <a:t>Which method is actually executed at run time?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It depends on </a:t>
            </a:r>
            <a:r>
              <a:rPr lang="en-US" i="1"/>
              <a:t>which object</a:t>
            </a:r>
            <a:r>
              <a:rPr lang="en-US" i="1">
                <a:solidFill>
                  <a:schemeClr val="tx2"/>
                </a:solidFill>
              </a:rPr>
              <a:t> </a:t>
            </a:r>
            <a:r>
              <a:rPr lang="en-US" i="1"/>
              <a:t>is used to invoke the method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i="1">
                <a:solidFill>
                  <a:schemeClr val="accent2"/>
                </a:solidFill>
              </a:rPr>
              <a:t>Example</a:t>
            </a:r>
            <a:r>
              <a:rPr lang="en-US"/>
              <a:t>: </a:t>
            </a:r>
            <a:br>
              <a:rPr lang="en-US"/>
            </a:br>
            <a:r>
              <a:rPr lang="en-US">
                <a:solidFill>
                  <a:schemeClr val="tx2"/>
                </a:solidFill>
              </a:rPr>
              <a:t>Rectangle</a:t>
            </a:r>
            <a:r>
              <a:rPr lang="en-US">
                <a:solidFill>
                  <a:schemeClr val="hlink"/>
                </a:solidFill>
              </a:rPr>
              <a:t> r</a:t>
            </a:r>
            <a:r>
              <a:rPr lang="en-US">
                <a:solidFill>
                  <a:schemeClr val="tx2"/>
                </a:solidFill>
              </a:rPr>
              <a:t> = new Rectangle(4,5);</a:t>
            </a:r>
            <a:br>
              <a:rPr lang="en-US">
                <a:solidFill>
                  <a:schemeClr val="tx2"/>
                </a:solidFill>
              </a:rPr>
            </a:br>
            <a:r>
              <a:rPr lang="en-US">
                <a:solidFill>
                  <a:schemeClr val="tx2"/>
                </a:solidFill>
              </a:rPr>
              <a:t>Square </a:t>
            </a:r>
            <a:r>
              <a:rPr lang="en-US">
                <a:solidFill>
                  <a:schemeClr val="hlink"/>
                </a:solidFill>
              </a:rPr>
              <a:t>s </a:t>
            </a:r>
            <a:r>
              <a:rPr lang="en-US">
                <a:solidFill>
                  <a:schemeClr val="tx2"/>
                </a:solidFill>
              </a:rPr>
              <a:t>= new Square(5);</a:t>
            </a:r>
            <a:br>
              <a:rPr lang="en-US">
                <a:solidFill>
                  <a:schemeClr val="tx2"/>
                </a:solidFill>
              </a:rPr>
            </a:br>
            <a:r>
              <a:rPr lang="en-US">
                <a:solidFill>
                  <a:schemeClr val="tx2"/>
                </a:solidFill>
              </a:rPr>
              <a:t>System.out.println(</a:t>
            </a:r>
            <a:r>
              <a:rPr lang="en-US">
                <a:solidFill>
                  <a:schemeClr val="hlink"/>
                </a:solidFill>
              </a:rPr>
              <a:t>r.toString</a:t>
            </a:r>
            <a:r>
              <a:rPr lang="en-US">
                <a:solidFill>
                  <a:schemeClr val="tx2"/>
                </a:solidFill>
              </a:rPr>
              <a:t>( ));</a:t>
            </a:r>
            <a:br>
              <a:rPr lang="en-US">
                <a:solidFill>
                  <a:schemeClr val="tx2"/>
                </a:solidFill>
              </a:rPr>
            </a:br>
            <a:r>
              <a:rPr lang="en-US">
                <a:solidFill>
                  <a:schemeClr val="tx2"/>
                </a:solidFill>
              </a:rPr>
              <a:t>System.out.println(</a:t>
            </a:r>
            <a:r>
              <a:rPr lang="en-US">
                <a:solidFill>
                  <a:schemeClr val="hlink"/>
                </a:solidFill>
              </a:rPr>
              <a:t>s.toString</a:t>
            </a:r>
            <a:r>
              <a:rPr lang="en-US">
                <a:solidFill>
                  <a:schemeClr val="tx2"/>
                </a:solidFill>
              </a:rPr>
              <a:t>( ));</a:t>
            </a:r>
            <a:br>
              <a:rPr lang="en-US">
                <a:solidFill>
                  <a:schemeClr val="tx2"/>
                </a:solidFill>
              </a:rPr>
            </a:br>
            <a:endParaRPr lang="en-US" sz="240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/>
              <a:t>Note that a method defined with the </a:t>
            </a:r>
            <a:r>
              <a:rPr lang="en-US" b="1">
                <a:solidFill>
                  <a:schemeClr val="hlink"/>
                </a:solidFill>
              </a:rPr>
              <a:t>final</a:t>
            </a:r>
            <a:r>
              <a:rPr lang="en-US">
                <a:solidFill>
                  <a:schemeClr val="hlink"/>
                </a:solidFill>
              </a:rPr>
              <a:t> </a:t>
            </a:r>
            <a:r>
              <a:rPr lang="en-US"/>
              <a:t>modifier cannot be overridden</a:t>
            </a:r>
          </a:p>
        </p:txBody>
      </p:sp>
      <p:sp>
        <p:nvSpPr>
          <p:cNvPr id="22532" name="Rectangle 5"/>
          <p:cNvSpPr>
            <a:spLocks noChangeArrowheads="1"/>
          </p:cNvSpPr>
          <p:nvPr/>
        </p:nvSpPr>
        <p:spPr bwMode="auto">
          <a:xfrm>
            <a:off x="2262188" y="228600"/>
            <a:ext cx="4619625" cy="7016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0">
                <a:solidFill>
                  <a:schemeClr val="tx2"/>
                </a:solidFill>
              </a:rPr>
              <a:t>Overriding Methods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46622A69-651F-4D38-A3D5-6E7580098C2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Objectives	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001000" cy="4724400"/>
          </a:xfrm>
        </p:spPr>
        <p:txBody>
          <a:bodyPr/>
          <a:lstStyle/>
          <a:p>
            <a:pPr eaLnBrk="1" hangingPunct="1"/>
            <a:r>
              <a:rPr lang="en-US"/>
              <a:t>To learn about the concept of </a:t>
            </a:r>
            <a:r>
              <a:rPr lang="en-US" b="1" i="1">
                <a:solidFill>
                  <a:schemeClr val="accent2"/>
                </a:solidFill>
              </a:rPr>
              <a:t>inheritance</a:t>
            </a:r>
          </a:p>
          <a:p>
            <a:pPr eaLnBrk="1" hangingPunct="1"/>
            <a:r>
              <a:rPr lang="en-US"/>
              <a:t>To understand how to </a:t>
            </a:r>
            <a:r>
              <a:rPr lang="en-US" b="1" i="1">
                <a:solidFill>
                  <a:schemeClr val="accent2"/>
                </a:solidFill>
              </a:rPr>
              <a:t>inherit</a:t>
            </a:r>
            <a:r>
              <a:rPr lang="en-US"/>
              <a:t> and </a:t>
            </a:r>
            <a:r>
              <a:rPr lang="en-US" b="1" i="1">
                <a:solidFill>
                  <a:schemeClr val="accent2"/>
                </a:solidFill>
              </a:rPr>
              <a:t>override</a:t>
            </a:r>
            <a:r>
              <a:rPr lang="en-US"/>
              <a:t> methods from a </a:t>
            </a:r>
            <a:r>
              <a:rPr lang="en-US" b="1" i="1">
                <a:solidFill>
                  <a:schemeClr val="accent2"/>
                </a:solidFill>
              </a:rPr>
              <a:t>superclass</a:t>
            </a:r>
          </a:p>
          <a:p>
            <a:pPr eaLnBrk="1" hangingPunct="1"/>
            <a:r>
              <a:rPr lang="en-US"/>
              <a:t>To learn about </a:t>
            </a:r>
            <a:r>
              <a:rPr lang="en-US" b="1" i="1">
                <a:solidFill>
                  <a:schemeClr val="accent2"/>
                </a:solidFill>
              </a:rPr>
              <a:t>inheritance hierarchies</a:t>
            </a:r>
            <a:r>
              <a:rPr lang="en-US"/>
              <a:t> and the general superclass </a:t>
            </a:r>
            <a:r>
              <a:rPr lang="en-US">
                <a:solidFill>
                  <a:srgbClr val="CC3399"/>
                </a:solidFill>
              </a:rPr>
              <a:t>Object</a:t>
            </a:r>
          </a:p>
          <a:p>
            <a:pPr eaLnBrk="1" hangingPunct="1"/>
            <a:r>
              <a:rPr lang="en-US"/>
              <a:t>To learn about </a:t>
            </a:r>
            <a:r>
              <a:rPr lang="en-US" b="1" i="1">
                <a:solidFill>
                  <a:schemeClr val="accent2"/>
                </a:solidFill>
              </a:rPr>
              <a:t>casting</a:t>
            </a:r>
            <a:r>
              <a:rPr lang="en-US"/>
              <a:t> objects</a:t>
            </a:r>
          </a:p>
          <a:p>
            <a:pPr eaLnBrk="1" hangingPunct="1"/>
            <a:r>
              <a:rPr lang="en-US"/>
              <a:t>To learn about the</a:t>
            </a:r>
            <a:r>
              <a:rPr lang="en-US" b="1">
                <a:latin typeface="Courier New" pitchFamily="49" charset="0"/>
              </a:rPr>
              <a:t> </a:t>
            </a:r>
            <a:r>
              <a:rPr lang="en-US">
                <a:solidFill>
                  <a:srgbClr val="CC3399"/>
                </a:solidFill>
              </a:rPr>
              <a:t>instanceOf</a:t>
            </a:r>
            <a:r>
              <a:rPr lang="en-US"/>
              <a:t> operator</a:t>
            </a:r>
          </a:p>
          <a:p>
            <a:pPr eaLnBrk="1" hangingPunct="1">
              <a:buFontTx/>
              <a:buNone/>
            </a:pPr>
            <a:endParaRPr lang="en-US">
              <a:latin typeface="Courier New" pitchFamily="49" charset="0"/>
            </a:endParaRPr>
          </a:p>
          <a:p>
            <a:pPr eaLnBrk="1" hangingPunct="1"/>
            <a:endParaRPr lang="en-US"/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4079847D-FF00-4C4D-AA94-617BE8293A78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pPr eaLnBrk="1" hangingPunct="1"/>
            <a:r>
              <a:rPr lang="en-US"/>
              <a:t>More on the </a:t>
            </a:r>
            <a:r>
              <a:rPr lang="en-US" b="1">
                <a:solidFill>
                  <a:schemeClr val="hlink"/>
                </a:solidFill>
              </a:rPr>
              <a:t>super</a:t>
            </a:r>
            <a:r>
              <a:rPr lang="en-US"/>
              <a:t> Reference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066800"/>
            <a:ext cx="8305800" cy="5334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/>
              <a:t>Allows us to invoke a method of the parent class that was overridden in the child class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i="1" dirty="0">
                <a:solidFill>
                  <a:schemeClr val="accent2"/>
                </a:solidFill>
              </a:rPr>
              <a:t>Example</a:t>
            </a:r>
            <a:r>
              <a:rPr lang="en-US" dirty="0"/>
              <a:t>:</a:t>
            </a:r>
            <a:endParaRPr lang="en-US" b="1" dirty="0"/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000" b="1" dirty="0">
                <a:solidFill>
                  <a:schemeClr val="tx2"/>
                </a:solidFill>
              </a:rPr>
              <a:t>		</a:t>
            </a:r>
            <a:r>
              <a:rPr lang="en-US" sz="2000" b="1" dirty="0"/>
              <a:t>public void deposit (double amount) 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b="1" dirty="0"/>
              <a:t>       	    balance = balance + amount;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b="1" dirty="0"/>
              <a:t>    	 	}</a:t>
            </a:r>
            <a:br>
              <a:rPr lang="en-US" sz="2000" b="1" dirty="0">
                <a:solidFill>
                  <a:schemeClr val="tx2"/>
                </a:solidFill>
              </a:rPr>
            </a:br>
            <a:br>
              <a:rPr lang="en-US" sz="2000" b="1" dirty="0"/>
            </a:br>
            <a:r>
              <a:rPr lang="en-US" sz="2000" b="1" dirty="0">
                <a:solidFill>
                  <a:schemeClr val="tx2"/>
                </a:solidFill>
              </a:rPr>
              <a:t>	public void deposit (double amount) 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b="1" dirty="0">
                <a:solidFill>
                  <a:schemeClr val="tx2"/>
                </a:solidFill>
              </a:rPr>
              <a:t>      		</a:t>
            </a:r>
            <a:r>
              <a:rPr lang="en-US" sz="2000" b="1" dirty="0" err="1">
                <a:solidFill>
                  <a:schemeClr val="tx2"/>
                </a:solidFill>
              </a:rPr>
              <a:t>transactionCount</a:t>
            </a:r>
            <a:r>
              <a:rPr lang="en-US" sz="2000" b="1" dirty="0">
                <a:solidFill>
                  <a:schemeClr val="tx2"/>
                </a:solidFill>
              </a:rPr>
              <a:t>++;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b="1" dirty="0">
                <a:solidFill>
                  <a:schemeClr val="tx2"/>
                </a:solidFill>
              </a:rPr>
              <a:t>     		</a:t>
            </a:r>
            <a:r>
              <a:rPr lang="en-US" sz="2000" b="1" dirty="0" err="1">
                <a:solidFill>
                  <a:schemeClr val="hlink"/>
                </a:solidFill>
              </a:rPr>
              <a:t>super.deposit</a:t>
            </a:r>
            <a:r>
              <a:rPr lang="en-US" sz="2000" b="1" dirty="0">
                <a:solidFill>
                  <a:schemeClr val="hlink"/>
                </a:solidFill>
              </a:rPr>
              <a:t> </a:t>
            </a:r>
            <a:r>
              <a:rPr lang="en-US" sz="2000" b="1" dirty="0">
                <a:solidFill>
                  <a:schemeClr val="tx2"/>
                </a:solidFill>
              </a:rPr>
              <a:t>(amount);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b="1" dirty="0">
                <a:solidFill>
                  <a:schemeClr val="tx2"/>
                </a:solidFill>
              </a:rPr>
              <a:t>    	  	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000" b="1" dirty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b="1" dirty="0">
                <a:solidFill>
                  <a:schemeClr val="accent2"/>
                </a:solidFill>
              </a:rPr>
              <a:t>	</a:t>
            </a:r>
            <a:r>
              <a:rPr lang="en-US" sz="2800" dirty="0"/>
              <a:t>What would happen if we did not have the </a:t>
            </a:r>
            <a:r>
              <a:rPr lang="en-US" sz="2800" b="1" dirty="0">
                <a:solidFill>
                  <a:schemeClr val="hlink"/>
                </a:solidFill>
              </a:rPr>
              <a:t>super</a:t>
            </a:r>
            <a:r>
              <a:rPr lang="en-US" sz="2800" b="1" dirty="0"/>
              <a:t> </a:t>
            </a:r>
            <a:r>
              <a:rPr lang="en-US" sz="2800" dirty="0"/>
              <a:t>reference here?</a:t>
            </a:r>
          </a:p>
        </p:txBody>
      </p:sp>
      <p:sp>
        <p:nvSpPr>
          <p:cNvPr id="23557" name="Text Box 4"/>
          <p:cNvSpPr txBox="1">
            <a:spLocks noChangeArrowheads="1"/>
          </p:cNvSpPr>
          <p:nvPr/>
        </p:nvSpPr>
        <p:spPr bwMode="auto">
          <a:xfrm>
            <a:off x="6400800" y="2590800"/>
            <a:ext cx="2514600" cy="739775"/>
          </a:xfrm>
          <a:prstGeom prst="rect">
            <a:avLst/>
          </a:prstGeom>
          <a:solidFill>
            <a:schemeClr val="bg2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tx2"/>
                </a:solidFill>
              </a:rPr>
              <a:t>Method</a:t>
            </a:r>
            <a:r>
              <a:rPr lang="en-US"/>
              <a:t> </a:t>
            </a:r>
            <a:r>
              <a:rPr lang="en-US">
                <a:solidFill>
                  <a:schemeClr val="hlink"/>
                </a:solidFill>
              </a:rPr>
              <a:t>deposit</a:t>
            </a:r>
            <a:r>
              <a:rPr lang="en-US"/>
              <a:t> </a:t>
            </a:r>
            <a:r>
              <a:rPr lang="en-US">
                <a:solidFill>
                  <a:schemeClr val="tx2"/>
                </a:solidFill>
              </a:rPr>
              <a:t>in</a:t>
            </a:r>
            <a:r>
              <a:rPr lang="en-US"/>
              <a:t> </a:t>
            </a:r>
            <a:r>
              <a:rPr lang="en-US">
                <a:solidFill>
                  <a:schemeClr val="hlink"/>
                </a:solidFill>
              </a:rPr>
              <a:t>BankAccount</a:t>
            </a:r>
          </a:p>
        </p:txBody>
      </p:sp>
      <p:sp>
        <p:nvSpPr>
          <p:cNvPr id="23558" name="Text Box 5"/>
          <p:cNvSpPr txBox="1">
            <a:spLocks noChangeArrowheads="1"/>
          </p:cNvSpPr>
          <p:nvPr/>
        </p:nvSpPr>
        <p:spPr bwMode="auto">
          <a:xfrm>
            <a:off x="6400800" y="3810000"/>
            <a:ext cx="2514600" cy="739775"/>
          </a:xfrm>
          <a:prstGeom prst="rect">
            <a:avLst/>
          </a:prstGeom>
          <a:solidFill>
            <a:schemeClr val="bg2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tx2"/>
                </a:solidFill>
              </a:rPr>
              <a:t>Method</a:t>
            </a:r>
            <a:r>
              <a:rPr lang="en-US"/>
              <a:t> </a:t>
            </a:r>
            <a:r>
              <a:rPr lang="en-US">
                <a:solidFill>
                  <a:schemeClr val="hlink"/>
                </a:solidFill>
              </a:rPr>
              <a:t>deposit</a:t>
            </a:r>
            <a:r>
              <a:rPr lang="en-US"/>
              <a:t> </a:t>
            </a:r>
            <a:r>
              <a:rPr lang="en-US">
                <a:solidFill>
                  <a:schemeClr val="tx2"/>
                </a:solidFill>
              </a:rPr>
              <a:t>in</a:t>
            </a:r>
            <a:r>
              <a:rPr lang="en-US"/>
              <a:t> </a:t>
            </a:r>
            <a:r>
              <a:rPr lang="en-US">
                <a:solidFill>
                  <a:schemeClr val="hlink"/>
                </a:solidFill>
              </a:rPr>
              <a:t>CheckingAccount</a:t>
            </a: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1331640" y="3501008"/>
            <a:ext cx="7272808" cy="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6ABFB300-E397-486A-AF83-90359D9DFE13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Superclass Variables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371600"/>
            <a:ext cx="76962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/>
              <a:t>A variable of the </a:t>
            </a:r>
            <a:r>
              <a:rPr lang="en-US" sz="2800" b="1" i="1"/>
              <a:t>superclass</a:t>
            </a:r>
            <a:r>
              <a:rPr lang="en-US" sz="2800"/>
              <a:t> type may </a:t>
            </a:r>
            <a:r>
              <a:rPr lang="en-US" sz="2800" b="1" i="1">
                <a:solidFill>
                  <a:schemeClr val="hlink"/>
                </a:solidFill>
              </a:rPr>
              <a:t>reference</a:t>
            </a:r>
            <a:r>
              <a:rPr lang="en-US" sz="2800"/>
              <a:t> an object of a </a:t>
            </a:r>
            <a:r>
              <a:rPr lang="en-US" sz="2800" b="1" i="1"/>
              <a:t>subclass</a:t>
            </a:r>
            <a:r>
              <a:rPr lang="en-US" sz="2800"/>
              <a:t> type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i="1">
                <a:solidFill>
                  <a:schemeClr val="accent2"/>
                </a:solidFill>
              </a:rPr>
              <a:t>Examples </a:t>
            </a:r>
            <a:r>
              <a:rPr lang="en-US" sz="2400" i="1"/>
              <a:t>(see diagrams next page)</a:t>
            </a:r>
            <a:r>
              <a:rPr lang="en-US" sz="2400"/>
              <a:t>:</a:t>
            </a:r>
            <a:br>
              <a:rPr lang="en-US"/>
            </a:br>
            <a:br>
              <a:rPr lang="en-US" sz="1800"/>
            </a:br>
            <a:r>
              <a:rPr lang="en-US">
                <a:solidFill>
                  <a:schemeClr val="tx2"/>
                </a:solidFill>
              </a:rPr>
              <a:t>Square s = new Square(5);</a:t>
            </a:r>
            <a:br>
              <a:rPr lang="en-US">
                <a:solidFill>
                  <a:schemeClr val="tx2"/>
                </a:solidFill>
              </a:rPr>
            </a:br>
            <a:r>
              <a:rPr lang="en-US">
                <a:solidFill>
                  <a:schemeClr val="hlink"/>
                </a:solidFill>
              </a:rPr>
              <a:t>Rectangle r</a:t>
            </a:r>
            <a:r>
              <a:rPr lang="en-US">
                <a:solidFill>
                  <a:schemeClr val="tx2"/>
                </a:solidFill>
              </a:rPr>
              <a:t> = s;</a:t>
            </a:r>
            <a:br>
              <a:rPr lang="en-US">
                <a:solidFill>
                  <a:schemeClr val="tx2"/>
                </a:solidFill>
              </a:rPr>
            </a:br>
            <a:br>
              <a:rPr lang="en-US">
                <a:solidFill>
                  <a:schemeClr val="tx2"/>
                </a:solidFill>
              </a:rPr>
            </a:br>
            <a:r>
              <a:rPr lang="en-US">
                <a:solidFill>
                  <a:schemeClr val="hlink"/>
                </a:solidFill>
              </a:rPr>
              <a:t>Rectangle t</a:t>
            </a:r>
            <a:r>
              <a:rPr lang="en-US">
                <a:solidFill>
                  <a:schemeClr val="tx2"/>
                </a:solidFill>
              </a:rPr>
              <a:t> = new Square(6);</a:t>
            </a:r>
            <a:br>
              <a:rPr lang="en-US">
                <a:solidFill>
                  <a:schemeClr val="tx2"/>
                </a:solidFill>
              </a:rPr>
            </a:br>
            <a:endParaRPr lang="en-US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/>
              <a:t>A variable of the </a:t>
            </a:r>
            <a:r>
              <a:rPr lang="en-US" sz="2800" b="1" i="1"/>
              <a:t>subclass</a:t>
            </a:r>
            <a:r>
              <a:rPr lang="en-US" sz="2800"/>
              <a:t> type may </a:t>
            </a:r>
            <a:r>
              <a:rPr lang="en-US" sz="2800" b="1" i="1">
                <a:solidFill>
                  <a:schemeClr val="accent2"/>
                </a:solidFill>
              </a:rPr>
              <a:t>not</a:t>
            </a:r>
            <a:r>
              <a:rPr lang="en-US" sz="2800"/>
              <a:t> reference an object of the </a:t>
            </a:r>
            <a:r>
              <a:rPr lang="en-US" sz="2800" b="1" i="1"/>
              <a:t>superclass</a:t>
            </a:r>
            <a:r>
              <a:rPr lang="en-US" sz="2800"/>
              <a:t> type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Why not?</a:t>
            </a:r>
          </a:p>
          <a:p>
            <a:pPr lvl="1" eaLnBrk="1" hangingPunct="1">
              <a:lnSpc>
                <a:spcPct val="90000"/>
              </a:lnSpc>
            </a:pPr>
            <a:endParaRPr lang="en-US" sz="2000"/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A7B7CF91-522B-4A13-B4FA-11B6936BBE25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Superclass Variables</a:t>
            </a:r>
          </a:p>
        </p:txBody>
      </p:sp>
      <p:sp>
        <p:nvSpPr>
          <p:cNvPr id="25605" name="Rectangle 4"/>
          <p:cNvSpPr>
            <a:spLocks noChangeArrowheads="1"/>
          </p:cNvSpPr>
          <p:nvPr/>
        </p:nvSpPr>
        <p:spPr bwMode="auto">
          <a:xfrm>
            <a:off x="2971800" y="2667000"/>
            <a:ext cx="1143000" cy="3810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CA"/>
          </a:p>
        </p:txBody>
      </p:sp>
      <p:sp>
        <p:nvSpPr>
          <p:cNvPr id="25606" name="Rectangle 5"/>
          <p:cNvSpPr>
            <a:spLocks noChangeArrowheads="1"/>
          </p:cNvSpPr>
          <p:nvPr/>
        </p:nvSpPr>
        <p:spPr bwMode="auto">
          <a:xfrm>
            <a:off x="5486400" y="1905000"/>
            <a:ext cx="914400" cy="914400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CA"/>
          </a:p>
        </p:txBody>
      </p:sp>
      <p:sp>
        <p:nvSpPr>
          <p:cNvPr id="25607" name="Text Box 6"/>
          <p:cNvSpPr txBox="1">
            <a:spLocks noChangeArrowheads="1"/>
          </p:cNvSpPr>
          <p:nvPr/>
        </p:nvSpPr>
        <p:spPr bwMode="auto">
          <a:xfrm>
            <a:off x="1143000" y="2601913"/>
            <a:ext cx="14478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Square s</a:t>
            </a:r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1127125" y="3363913"/>
            <a:ext cx="1692275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chemeClr val="tx2"/>
                </a:solidFill>
              </a:rPr>
              <a:t>Rectangle r</a:t>
            </a:r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2971800" y="3352800"/>
            <a:ext cx="1143000" cy="3810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CA"/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1143000" y="4648200"/>
            <a:ext cx="18415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chemeClr val="tx2"/>
                </a:solidFill>
              </a:rPr>
              <a:t>Rectangle t</a:t>
            </a:r>
          </a:p>
        </p:txBody>
      </p:sp>
      <p:sp>
        <p:nvSpPr>
          <p:cNvPr id="25611" name="Rectangle 11"/>
          <p:cNvSpPr>
            <a:spLocks noChangeArrowheads="1"/>
          </p:cNvSpPr>
          <p:nvPr/>
        </p:nvSpPr>
        <p:spPr bwMode="auto">
          <a:xfrm>
            <a:off x="2971800" y="4648200"/>
            <a:ext cx="1143000" cy="3810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CA"/>
          </a:p>
        </p:txBody>
      </p:sp>
      <p:sp>
        <p:nvSpPr>
          <p:cNvPr id="25612" name="Rectangle 12"/>
          <p:cNvSpPr>
            <a:spLocks noChangeArrowheads="1"/>
          </p:cNvSpPr>
          <p:nvPr/>
        </p:nvSpPr>
        <p:spPr bwMode="auto">
          <a:xfrm>
            <a:off x="5486400" y="4600545"/>
            <a:ext cx="1965920" cy="400110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en-CA"/>
          </a:p>
        </p:txBody>
      </p:sp>
      <p:sp>
        <p:nvSpPr>
          <p:cNvPr id="25613" name="Text Box 13"/>
          <p:cNvSpPr txBox="1">
            <a:spLocks noChangeArrowheads="1"/>
          </p:cNvSpPr>
          <p:nvPr/>
        </p:nvSpPr>
        <p:spPr bwMode="auto">
          <a:xfrm>
            <a:off x="5638800" y="2220913"/>
            <a:ext cx="820738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5x5</a:t>
            </a:r>
          </a:p>
        </p:txBody>
      </p:sp>
      <p:sp>
        <p:nvSpPr>
          <p:cNvPr id="25614" name="Text Box 14"/>
          <p:cNvSpPr txBox="1">
            <a:spLocks noChangeArrowheads="1"/>
          </p:cNvSpPr>
          <p:nvPr/>
        </p:nvSpPr>
        <p:spPr bwMode="auto">
          <a:xfrm>
            <a:off x="5940152" y="4581128"/>
            <a:ext cx="1152128" cy="40011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6x16</a:t>
            </a:r>
          </a:p>
        </p:txBody>
      </p:sp>
      <p:sp>
        <p:nvSpPr>
          <p:cNvPr id="25615" name="Text Box 15"/>
          <p:cNvSpPr txBox="1">
            <a:spLocks noChangeArrowheads="1"/>
          </p:cNvSpPr>
          <p:nvPr/>
        </p:nvSpPr>
        <p:spPr bwMode="auto">
          <a:xfrm>
            <a:off x="5105400" y="1535113"/>
            <a:ext cx="238125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Square object</a:t>
            </a:r>
          </a:p>
        </p:txBody>
      </p:sp>
      <p:sp>
        <p:nvSpPr>
          <p:cNvPr id="75792" name="Line 16"/>
          <p:cNvSpPr>
            <a:spLocks noChangeShapeType="1"/>
          </p:cNvSpPr>
          <p:nvPr/>
        </p:nvSpPr>
        <p:spPr bwMode="auto">
          <a:xfrm flipV="1">
            <a:off x="3505200" y="2286000"/>
            <a:ext cx="19812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</p:spPr>
        <p:txBody>
          <a:bodyPr/>
          <a:lstStyle/>
          <a:p>
            <a:endParaRPr lang="en-CA"/>
          </a:p>
        </p:txBody>
      </p:sp>
      <p:sp>
        <p:nvSpPr>
          <p:cNvPr id="75793" name="Line 17"/>
          <p:cNvSpPr>
            <a:spLocks noChangeShapeType="1"/>
          </p:cNvSpPr>
          <p:nvPr/>
        </p:nvSpPr>
        <p:spPr bwMode="auto">
          <a:xfrm flipV="1">
            <a:off x="3657600" y="2514600"/>
            <a:ext cx="182880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</p:spPr>
        <p:txBody>
          <a:bodyPr/>
          <a:lstStyle/>
          <a:p>
            <a:endParaRPr lang="en-CA"/>
          </a:p>
        </p:txBody>
      </p:sp>
      <p:sp>
        <p:nvSpPr>
          <p:cNvPr id="75795" name="Line 19"/>
          <p:cNvSpPr>
            <a:spLocks noChangeShapeType="1"/>
          </p:cNvSpPr>
          <p:nvPr/>
        </p:nvSpPr>
        <p:spPr bwMode="auto">
          <a:xfrm flipV="1">
            <a:off x="3505200" y="4800600"/>
            <a:ext cx="1981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</p:spPr>
        <p:txBody>
          <a:bodyPr/>
          <a:lstStyle/>
          <a:p>
            <a:endParaRPr lang="en-CA"/>
          </a:p>
        </p:txBody>
      </p:sp>
      <p:sp>
        <p:nvSpPr>
          <p:cNvPr id="25619" name="Rectangle 20"/>
          <p:cNvSpPr>
            <a:spLocks noChangeArrowheads="1"/>
          </p:cNvSpPr>
          <p:nvPr/>
        </p:nvSpPr>
        <p:spPr bwMode="auto">
          <a:xfrm>
            <a:off x="5181600" y="3962400"/>
            <a:ext cx="2846784" cy="40011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Rectangle object</a:t>
            </a:r>
          </a:p>
        </p:txBody>
      </p:sp>
      <p:sp>
        <p:nvSpPr>
          <p:cNvPr id="20" name="Rectangle 4"/>
          <p:cNvSpPr>
            <a:spLocks noChangeArrowheads="1"/>
          </p:cNvSpPr>
          <p:nvPr/>
        </p:nvSpPr>
        <p:spPr bwMode="auto">
          <a:xfrm>
            <a:off x="2987824" y="4005064"/>
            <a:ext cx="1143000" cy="3810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CA"/>
          </a:p>
        </p:txBody>
      </p:sp>
      <p:sp>
        <p:nvSpPr>
          <p:cNvPr id="22" name="Text Box 6"/>
          <p:cNvSpPr txBox="1">
            <a:spLocks noChangeArrowheads="1"/>
          </p:cNvSpPr>
          <p:nvPr/>
        </p:nvSpPr>
        <p:spPr bwMode="auto">
          <a:xfrm>
            <a:off x="1187624" y="4005064"/>
            <a:ext cx="14478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Square s1</a:t>
            </a:r>
          </a:p>
        </p:txBody>
      </p:sp>
      <p:sp>
        <p:nvSpPr>
          <p:cNvPr id="23" name="Line 17"/>
          <p:cNvSpPr>
            <a:spLocks noChangeShapeType="1"/>
          </p:cNvSpPr>
          <p:nvPr/>
        </p:nvSpPr>
        <p:spPr bwMode="auto">
          <a:xfrm>
            <a:off x="3779912" y="4203576"/>
            <a:ext cx="1728192" cy="37755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</p:spPr>
        <p:txBody>
          <a:bodyPr/>
          <a:lstStyle/>
          <a:p>
            <a:endParaRPr lang="en-CA"/>
          </a:p>
        </p:txBody>
      </p:sp>
      <p:cxnSp>
        <p:nvCxnSpPr>
          <p:cNvPr id="25" name="Straight Connector 24"/>
          <p:cNvCxnSpPr/>
          <p:nvPr/>
        </p:nvCxnSpPr>
        <p:spPr bwMode="auto">
          <a:xfrm>
            <a:off x="4499992" y="4221088"/>
            <a:ext cx="216024" cy="360040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 flipH="1">
            <a:off x="4427984" y="4293096"/>
            <a:ext cx="360040" cy="216024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5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5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5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92" grpId="0" animBg="1"/>
      <p:bldP spid="75793" grpId="0" animBg="1"/>
      <p:bldP spid="75795" grpId="0" animBg="1"/>
      <p:bldP spid="2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04E8CD5E-2C6F-4642-9D7C-C73A09525FD0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26627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Type of an Object</a:t>
            </a:r>
          </a:p>
        </p:txBody>
      </p:sp>
      <p:sp>
        <p:nvSpPr>
          <p:cNvPr id="26628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Note that the </a:t>
            </a:r>
            <a:r>
              <a:rPr lang="en-US" b="1" i="1" dirty="0"/>
              <a:t>type of an object</a:t>
            </a:r>
            <a:r>
              <a:rPr lang="en-US" dirty="0"/>
              <a:t> is determined when it is created, and does not change</a:t>
            </a:r>
          </a:p>
          <a:p>
            <a:pPr eaLnBrk="1" hangingPunct="1"/>
            <a:r>
              <a:rPr lang="en-US" dirty="0">
                <a:solidFill>
                  <a:schemeClr val="accent2"/>
                </a:solidFill>
              </a:rPr>
              <a:t>Examples:</a:t>
            </a:r>
          </a:p>
          <a:p>
            <a:pPr lvl="1" eaLnBrk="1" hangingPunct="1">
              <a:buFontTx/>
              <a:buNone/>
            </a:pPr>
            <a:r>
              <a:rPr lang="en-US" dirty="0">
                <a:solidFill>
                  <a:schemeClr val="tx2"/>
                </a:solidFill>
              </a:rPr>
              <a:t>… = new Rectangle(2,5);</a:t>
            </a:r>
          </a:p>
          <a:p>
            <a:pPr lvl="1" eaLnBrk="1" hangingPunct="1">
              <a:buFontTx/>
              <a:buNone/>
            </a:pPr>
            <a:r>
              <a:rPr lang="en-US" dirty="0">
                <a:solidFill>
                  <a:schemeClr val="tx2"/>
                </a:solidFill>
              </a:rPr>
              <a:t>… = new </a:t>
            </a:r>
            <a:r>
              <a:rPr lang="en-US" dirty="0" err="1">
                <a:solidFill>
                  <a:schemeClr val="tx2"/>
                </a:solidFill>
              </a:rPr>
              <a:t>BankAccount</a:t>
            </a:r>
            <a:r>
              <a:rPr lang="en-US" dirty="0">
                <a:solidFill>
                  <a:schemeClr val="tx2"/>
                </a:solidFill>
              </a:rPr>
              <a:t>(45.65, “12345”);</a:t>
            </a:r>
          </a:p>
          <a:p>
            <a:pPr eaLnBrk="1" hangingPunct="1"/>
            <a:r>
              <a:rPr lang="en-US" dirty="0"/>
              <a:t>Notice that we are </a:t>
            </a:r>
            <a:r>
              <a:rPr lang="en-US" i="1" dirty="0"/>
              <a:t>not</a:t>
            </a:r>
            <a:r>
              <a:rPr lang="en-US" dirty="0"/>
              <a:t> talking about the </a:t>
            </a:r>
            <a:r>
              <a:rPr lang="en-US" i="1" dirty="0"/>
              <a:t>type of a variable</a:t>
            </a:r>
            <a:r>
              <a:rPr lang="en-US" dirty="0"/>
              <a:t> here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56FC2FBC-2900-499B-932A-057E73679B9B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14400"/>
          </a:xfrm>
        </p:spPr>
        <p:txBody>
          <a:bodyPr/>
          <a:lstStyle/>
          <a:p>
            <a:pPr eaLnBrk="1" hangingPunct="1"/>
            <a:r>
              <a:rPr lang="en-US"/>
              <a:t>Polymorphism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990600"/>
            <a:ext cx="8077200" cy="5181600"/>
          </a:xfrm>
        </p:spPr>
        <p:txBody>
          <a:bodyPr/>
          <a:lstStyle/>
          <a:p>
            <a:pPr eaLnBrk="1" hangingPunct="1"/>
            <a:r>
              <a:rPr lang="en-US" sz="2800" b="1" i="1" dirty="0">
                <a:solidFill>
                  <a:schemeClr val="hlink"/>
                </a:solidFill>
              </a:rPr>
              <a:t>Polymorphism</a:t>
            </a:r>
            <a:r>
              <a:rPr lang="en-US" sz="2800" dirty="0"/>
              <a:t>: the principle that behavior of a method can vary, depending on the </a:t>
            </a:r>
            <a:r>
              <a:rPr lang="en-US" sz="2800" b="1" i="1" dirty="0">
                <a:solidFill>
                  <a:schemeClr val="accent2"/>
                </a:solidFill>
              </a:rPr>
              <a:t>type of the</a:t>
            </a:r>
            <a:r>
              <a:rPr lang="en-US" sz="2800" b="1" dirty="0"/>
              <a:t> </a:t>
            </a:r>
            <a:r>
              <a:rPr lang="en-US" sz="2800" b="1" i="1" dirty="0">
                <a:solidFill>
                  <a:schemeClr val="accent2"/>
                </a:solidFill>
              </a:rPr>
              <a:t>object</a:t>
            </a:r>
            <a:r>
              <a:rPr lang="en-US" sz="2800" b="1" dirty="0">
                <a:solidFill>
                  <a:schemeClr val="accent2"/>
                </a:solidFill>
              </a:rPr>
              <a:t> </a:t>
            </a:r>
            <a:r>
              <a:rPr lang="en-US" sz="2800" dirty="0"/>
              <a:t>being referenced </a:t>
            </a:r>
          </a:p>
          <a:p>
            <a:pPr lvl="1" eaLnBrk="1" hangingPunct="1"/>
            <a:r>
              <a:rPr lang="en-US" dirty="0"/>
              <a:t>With inheritance, a </a:t>
            </a:r>
            <a:r>
              <a:rPr lang="en-US" i="1" dirty="0"/>
              <a:t>variable</a:t>
            </a:r>
            <a:r>
              <a:rPr lang="en-US" dirty="0"/>
              <a:t> can refer to objects of </a:t>
            </a:r>
            <a:r>
              <a:rPr lang="en-US" b="1" i="1" dirty="0">
                <a:solidFill>
                  <a:schemeClr val="accent2"/>
                </a:solidFill>
              </a:rPr>
              <a:t>different</a:t>
            </a:r>
            <a:r>
              <a:rPr lang="en-US" dirty="0"/>
              <a:t> types during its lifetime</a:t>
            </a:r>
          </a:p>
          <a:p>
            <a:pPr lvl="1" eaLnBrk="1" hangingPunct="1"/>
            <a:r>
              <a:rPr lang="en-US" sz="2400" b="1" i="1" dirty="0">
                <a:solidFill>
                  <a:schemeClr val="accent2"/>
                </a:solidFill>
              </a:rPr>
              <a:t>Example</a:t>
            </a:r>
            <a:r>
              <a:rPr lang="en-US" sz="2400" dirty="0"/>
              <a:t>:</a:t>
            </a:r>
            <a:br>
              <a:rPr lang="en-US" sz="2400" dirty="0"/>
            </a:br>
            <a:r>
              <a:rPr lang="en-US" sz="2400" dirty="0"/>
              <a:t>  </a:t>
            </a:r>
            <a:r>
              <a:rPr lang="en-US" sz="2400" dirty="0">
                <a:solidFill>
                  <a:schemeClr val="tx2"/>
                </a:solidFill>
              </a:rPr>
              <a:t>Rectangle r;</a:t>
            </a:r>
            <a:br>
              <a:rPr lang="en-US" sz="2400" dirty="0">
                <a:solidFill>
                  <a:schemeClr val="tx2"/>
                </a:solidFill>
              </a:rPr>
            </a:br>
            <a:r>
              <a:rPr lang="en-US" sz="2400" dirty="0">
                <a:solidFill>
                  <a:schemeClr val="tx2"/>
                </a:solidFill>
              </a:rPr>
              <a:t>  </a:t>
            </a:r>
            <a:r>
              <a:rPr lang="en-US" sz="2400" dirty="0">
                <a:solidFill>
                  <a:schemeClr val="hlink"/>
                </a:solidFill>
              </a:rPr>
              <a:t>r </a:t>
            </a:r>
            <a:r>
              <a:rPr lang="en-US" sz="2400" dirty="0">
                <a:solidFill>
                  <a:schemeClr val="tx2"/>
                </a:solidFill>
              </a:rPr>
              <a:t>= new Rectangle(2,5);</a:t>
            </a:r>
            <a:br>
              <a:rPr lang="en-US" sz="2400" dirty="0">
                <a:solidFill>
                  <a:schemeClr val="tx2"/>
                </a:solidFill>
              </a:rPr>
            </a:br>
            <a:r>
              <a:rPr lang="en-US" sz="2400" dirty="0">
                <a:solidFill>
                  <a:schemeClr val="tx2"/>
                </a:solidFill>
              </a:rPr>
              <a:t>  </a:t>
            </a:r>
            <a:r>
              <a:rPr lang="en-US" sz="2400" dirty="0" err="1">
                <a:solidFill>
                  <a:schemeClr val="tx2"/>
                </a:solidFill>
              </a:rPr>
              <a:t>System.out.println</a:t>
            </a:r>
            <a:r>
              <a:rPr lang="en-US" sz="2400" dirty="0">
                <a:solidFill>
                  <a:schemeClr val="tx2"/>
                </a:solidFill>
              </a:rPr>
              <a:t>(</a:t>
            </a:r>
            <a:r>
              <a:rPr lang="en-US" sz="2400" dirty="0" err="1">
                <a:solidFill>
                  <a:schemeClr val="hlink"/>
                </a:solidFill>
              </a:rPr>
              <a:t>r.toString</a:t>
            </a:r>
            <a:r>
              <a:rPr lang="en-US" sz="2400" dirty="0">
                <a:solidFill>
                  <a:schemeClr val="tx2"/>
                </a:solidFill>
              </a:rPr>
              <a:t>( ));</a:t>
            </a:r>
            <a:br>
              <a:rPr lang="en-US" sz="2400" dirty="0">
                <a:solidFill>
                  <a:schemeClr val="tx2"/>
                </a:solidFill>
              </a:rPr>
            </a:br>
            <a:r>
              <a:rPr lang="en-US" sz="2400" dirty="0">
                <a:solidFill>
                  <a:schemeClr val="tx2"/>
                </a:solidFill>
              </a:rPr>
              <a:t>  …</a:t>
            </a:r>
            <a:br>
              <a:rPr lang="en-US" sz="2400" dirty="0">
                <a:solidFill>
                  <a:schemeClr val="tx2"/>
                </a:solidFill>
              </a:rPr>
            </a:br>
            <a:r>
              <a:rPr lang="en-US" sz="2400" dirty="0">
                <a:solidFill>
                  <a:schemeClr val="tx2"/>
                </a:solidFill>
              </a:rPr>
              <a:t>  </a:t>
            </a:r>
            <a:r>
              <a:rPr lang="en-US" sz="2400" dirty="0">
                <a:solidFill>
                  <a:schemeClr val="hlink"/>
                </a:solidFill>
              </a:rPr>
              <a:t>r </a:t>
            </a:r>
            <a:r>
              <a:rPr lang="en-US" sz="2400" dirty="0">
                <a:solidFill>
                  <a:schemeClr val="tx2"/>
                </a:solidFill>
              </a:rPr>
              <a:t>= new Square(2);</a:t>
            </a:r>
            <a:br>
              <a:rPr lang="en-US" sz="2400" dirty="0">
                <a:solidFill>
                  <a:schemeClr val="tx2"/>
                </a:solidFill>
              </a:rPr>
            </a:br>
            <a:r>
              <a:rPr lang="en-US" sz="2400" dirty="0">
                <a:solidFill>
                  <a:schemeClr val="tx2"/>
                </a:solidFill>
              </a:rPr>
              <a:t>  </a:t>
            </a:r>
            <a:r>
              <a:rPr lang="en-US" sz="2400" dirty="0" err="1">
                <a:solidFill>
                  <a:schemeClr val="tx2"/>
                </a:solidFill>
              </a:rPr>
              <a:t>System.out.println</a:t>
            </a:r>
            <a:r>
              <a:rPr lang="en-US" sz="2400" dirty="0">
                <a:solidFill>
                  <a:schemeClr val="tx2"/>
                </a:solidFill>
              </a:rPr>
              <a:t>(</a:t>
            </a:r>
            <a:r>
              <a:rPr lang="en-US" sz="2400" dirty="0" err="1">
                <a:solidFill>
                  <a:schemeClr val="hlink"/>
                </a:solidFill>
              </a:rPr>
              <a:t>r.toString</a:t>
            </a:r>
            <a:r>
              <a:rPr lang="en-US" sz="2400" dirty="0">
                <a:solidFill>
                  <a:schemeClr val="tx2"/>
                </a:solidFill>
              </a:rPr>
              <a:t>( ));</a:t>
            </a:r>
            <a:endParaRPr lang="en-US" sz="2400" dirty="0"/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6324600" y="4114800"/>
            <a:ext cx="2590800" cy="1654175"/>
          </a:xfrm>
          <a:prstGeom prst="rect">
            <a:avLst/>
          </a:prstGeom>
          <a:solidFill>
            <a:schemeClr val="bg2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tx2"/>
                </a:solidFill>
              </a:rPr>
              <a:t>What’s printed depends on the actual type of the </a:t>
            </a:r>
            <a:r>
              <a:rPr lang="en-US">
                <a:solidFill>
                  <a:schemeClr val="hlink"/>
                </a:solidFill>
              </a:rPr>
              <a:t>object</a:t>
            </a:r>
            <a:r>
              <a:rPr lang="en-US">
                <a:solidFill>
                  <a:schemeClr val="tx2"/>
                </a:solidFill>
              </a:rPr>
              <a:t> (</a:t>
            </a:r>
            <a:r>
              <a:rPr lang="en-US" i="1">
                <a:solidFill>
                  <a:schemeClr val="tx2"/>
                </a:solidFill>
              </a:rPr>
              <a:t>not</a:t>
            </a:r>
            <a:r>
              <a:rPr lang="en-US">
                <a:solidFill>
                  <a:schemeClr val="tx2"/>
                </a:solidFill>
              </a:rPr>
              <a:t> the type of the variable)</a:t>
            </a: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E74BB566-283A-41A5-9A84-E3F476A35450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5410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/>
              <a:t>When is it known which method should be invoked? </a:t>
            </a:r>
            <a:r>
              <a:rPr lang="en-US" sz="2800" b="1" i="1">
                <a:solidFill>
                  <a:schemeClr val="accent2"/>
                </a:solidFill>
              </a:rPr>
              <a:t>Not until run time!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This is called</a:t>
            </a:r>
            <a:r>
              <a:rPr lang="en-US" i="1">
                <a:solidFill>
                  <a:srgbClr val="FF0000"/>
                </a:solidFill>
              </a:rPr>
              <a:t> </a:t>
            </a:r>
            <a:r>
              <a:rPr lang="en-US" b="1" i="1">
                <a:solidFill>
                  <a:schemeClr val="hlink"/>
                </a:solidFill>
              </a:rPr>
              <a:t>dynamic binding</a:t>
            </a:r>
            <a:r>
              <a:rPr lang="en-US" i="1">
                <a:solidFill>
                  <a:srgbClr val="FF0000"/>
                </a:solidFill>
              </a:rPr>
              <a:t> </a:t>
            </a:r>
            <a:r>
              <a:rPr lang="en-US"/>
              <a:t>or </a:t>
            </a:r>
            <a:r>
              <a:rPr lang="en-US" b="1" i="1">
                <a:solidFill>
                  <a:schemeClr val="hlink"/>
                </a:solidFill>
              </a:rPr>
              <a:t>late binding</a:t>
            </a:r>
            <a:r>
              <a:rPr lang="en-US" i="1">
                <a:solidFill>
                  <a:srgbClr val="FF0000"/>
                </a:solidFill>
              </a:rPr>
              <a:t> </a:t>
            </a:r>
            <a:r>
              <a:rPr lang="en-US"/>
              <a:t>of the </a:t>
            </a:r>
            <a:r>
              <a:rPr lang="en-US" i="1"/>
              <a:t>variable</a:t>
            </a:r>
            <a:r>
              <a:rPr lang="en-US"/>
              <a:t> to the </a:t>
            </a:r>
            <a:r>
              <a:rPr lang="en-US" i="1"/>
              <a:t>type of the</a:t>
            </a:r>
            <a:r>
              <a:rPr lang="en-US"/>
              <a:t> </a:t>
            </a:r>
            <a:r>
              <a:rPr lang="en-US" i="1"/>
              <a:t>object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Why is this not known at compile time?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/>
              <a:t>	</a:t>
            </a:r>
            <a:r>
              <a:rPr lang="en-US" b="1" i="1">
                <a:solidFill>
                  <a:schemeClr val="accent2"/>
                </a:solidFill>
              </a:rPr>
              <a:t>Example</a:t>
            </a:r>
            <a:r>
              <a:rPr lang="en-US"/>
              <a:t>: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400">
                <a:solidFill>
                  <a:schemeClr val="tx2"/>
                </a:solidFill>
              </a:rPr>
              <a:t>	 if ( … )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sz="2400">
                <a:solidFill>
                  <a:schemeClr val="tx2"/>
                </a:solidFill>
              </a:rPr>
              <a:t>	  r = new Rectangle(2,5);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sz="2400">
                <a:solidFill>
                  <a:schemeClr val="tx2"/>
                </a:solidFill>
              </a:rPr>
              <a:t>else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sz="2400">
                <a:solidFill>
                  <a:schemeClr val="tx2"/>
                </a:solidFill>
              </a:rPr>
              <a:t>	  r = new Square(2);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sz="2400">
                <a:solidFill>
                  <a:schemeClr val="tx2"/>
                </a:solidFill>
              </a:rPr>
              <a:t>System.out.println(r.toString( ));</a:t>
            </a: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2870200" y="304800"/>
            <a:ext cx="3403600" cy="7016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0">
                <a:solidFill>
                  <a:schemeClr val="tx2"/>
                </a:solidFill>
              </a:rPr>
              <a:t>Polymorphism</a:t>
            </a: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FF74E5B4-12F6-49ED-818E-50E2D4EEAEC4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Dynamic (Late) Binding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43000"/>
            <a:ext cx="80010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/>
              <a:t>What happens when a </a:t>
            </a:r>
            <a:r>
              <a:rPr lang="en-US" sz="2800" b="1" i="1"/>
              <a:t>superclass</a:t>
            </a:r>
            <a:r>
              <a:rPr lang="en-US" sz="2800"/>
              <a:t> variable references an object of a </a:t>
            </a:r>
            <a:r>
              <a:rPr lang="en-US" sz="2800" b="1" i="1"/>
              <a:t>subclass</a:t>
            </a:r>
            <a:r>
              <a:rPr lang="en-US" sz="2800"/>
              <a:t> type, and a method is invoked on that object?</a:t>
            </a:r>
            <a:br>
              <a:rPr lang="en-US" sz="2800"/>
            </a:br>
            <a:br>
              <a:rPr lang="en-US" sz="1600"/>
            </a:br>
            <a:r>
              <a:rPr lang="en-US" sz="2800" b="1" i="1">
                <a:solidFill>
                  <a:schemeClr val="accent2"/>
                </a:solidFill>
              </a:rPr>
              <a:t>Example:</a:t>
            </a:r>
            <a:br>
              <a:rPr lang="en-US" sz="2800" b="1" i="1">
                <a:solidFill>
                  <a:schemeClr val="accent2"/>
                </a:solidFill>
              </a:rPr>
            </a:br>
            <a:r>
              <a:rPr lang="en-US" sz="2800">
                <a:solidFill>
                  <a:schemeClr val="tx2"/>
                </a:solidFill>
              </a:rPr>
              <a:t>Rectangle r = new Square(5);</a:t>
            </a:r>
            <a:br>
              <a:rPr lang="en-US" sz="2800">
                <a:solidFill>
                  <a:schemeClr val="accent2"/>
                </a:solidFill>
                <a:latin typeface="Courier New" pitchFamily="49" charset="0"/>
              </a:rPr>
            </a:br>
            <a:endParaRPr lang="en-US" sz="2800"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/>
              <a:t>The method </a:t>
            </a:r>
            <a:r>
              <a:rPr lang="en-US" sz="2800" i="1"/>
              <a:t>must</a:t>
            </a:r>
            <a:r>
              <a:rPr lang="en-US" sz="2800"/>
              <a:t> exist in the superclass (or one of its ancestors) or there will be a compiler error</a:t>
            </a:r>
            <a:br>
              <a:rPr lang="en-US" sz="2800"/>
            </a:br>
            <a:br>
              <a:rPr lang="en-US" sz="1600"/>
            </a:br>
            <a:r>
              <a:rPr lang="en-US" sz="2800" i="1">
                <a:solidFill>
                  <a:schemeClr val="accent2"/>
                </a:solidFill>
              </a:rPr>
              <a:t>Example</a:t>
            </a:r>
            <a:r>
              <a:rPr lang="en-US" sz="2800"/>
              <a:t>: </a:t>
            </a:r>
            <a:br>
              <a:rPr lang="en-US" sz="2800"/>
            </a:br>
            <a:r>
              <a:rPr lang="en-US" sz="2800">
                <a:solidFill>
                  <a:schemeClr val="tx2"/>
                </a:solidFill>
              </a:rPr>
              <a:t>System.out.println(r.getSide( ));</a:t>
            </a:r>
            <a:br>
              <a:rPr lang="en-US" sz="2800">
                <a:solidFill>
                  <a:schemeClr val="tx2"/>
                </a:solidFill>
              </a:rPr>
            </a:br>
            <a:endParaRPr lang="en-US" sz="2800"/>
          </a:p>
        </p:txBody>
      </p:sp>
      <p:sp>
        <p:nvSpPr>
          <p:cNvPr id="29701" name="Text Box 4"/>
          <p:cNvSpPr txBox="1">
            <a:spLocks noChangeArrowheads="1"/>
          </p:cNvSpPr>
          <p:nvPr/>
        </p:nvSpPr>
        <p:spPr bwMode="auto">
          <a:xfrm>
            <a:off x="6324600" y="5029200"/>
            <a:ext cx="2590800" cy="1044575"/>
          </a:xfrm>
          <a:prstGeom prst="rect">
            <a:avLst/>
          </a:prstGeom>
          <a:solidFill>
            <a:schemeClr val="bg2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tx2"/>
                </a:solidFill>
              </a:rPr>
              <a:t>Not legal: </a:t>
            </a:r>
            <a:r>
              <a:rPr lang="en-US">
                <a:solidFill>
                  <a:schemeClr val="hlink"/>
                </a:solidFill>
              </a:rPr>
              <a:t>r</a:t>
            </a:r>
            <a:r>
              <a:rPr lang="en-US">
                <a:solidFill>
                  <a:schemeClr val="tx2"/>
                </a:solidFill>
              </a:rPr>
              <a:t> may not always reference a </a:t>
            </a:r>
            <a:r>
              <a:rPr lang="en-US">
                <a:solidFill>
                  <a:schemeClr val="hlink"/>
                </a:solidFill>
              </a:rPr>
              <a:t>Square</a:t>
            </a:r>
            <a:r>
              <a:rPr lang="en-US">
                <a:solidFill>
                  <a:schemeClr val="tx2"/>
                </a:solidFill>
              </a:rPr>
              <a:t> object</a:t>
            </a: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D14B9FCC-7DD0-459D-A25B-C55F6F59506C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458200" cy="487680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en-US"/>
              <a:t>If the method also exists in the subclass, the method from the subclass is invoked (this is </a:t>
            </a:r>
            <a:r>
              <a:rPr lang="en-US" b="1" i="1">
                <a:solidFill>
                  <a:schemeClr val="hlink"/>
                </a:solidFill>
              </a:rPr>
              <a:t>overriding</a:t>
            </a:r>
            <a:r>
              <a:rPr lang="en-US"/>
              <a:t>)</a:t>
            </a:r>
            <a:br>
              <a:rPr lang="en-US"/>
            </a:br>
            <a:br>
              <a:rPr lang="en-US"/>
            </a:br>
            <a:r>
              <a:rPr lang="en-US" b="1" i="1">
                <a:solidFill>
                  <a:schemeClr val="accent2"/>
                </a:solidFill>
              </a:rPr>
              <a:t>Example</a:t>
            </a:r>
            <a:r>
              <a:rPr lang="en-US"/>
              <a:t>: what will be printed by</a:t>
            </a:r>
            <a:br>
              <a:rPr lang="en-US">
                <a:solidFill>
                  <a:schemeClr val="tx2"/>
                </a:solidFill>
              </a:rPr>
            </a:br>
            <a:r>
              <a:rPr lang="en-US">
                <a:solidFill>
                  <a:schemeClr val="tx2"/>
                </a:solidFill>
              </a:rPr>
              <a:t> System.out.println(r.toString( ));</a:t>
            </a:r>
            <a:br>
              <a:rPr lang="en-US" sz="2400">
                <a:solidFill>
                  <a:schemeClr val="tx2"/>
                </a:solidFill>
              </a:rPr>
            </a:br>
            <a:endParaRPr lang="en-US" sz="2400">
              <a:solidFill>
                <a:schemeClr val="tx2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/>
              <a:t>If the method does </a:t>
            </a:r>
            <a:r>
              <a:rPr lang="en-US" i="1"/>
              <a:t>not</a:t>
            </a:r>
            <a:r>
              <a:rPr lang="en-US"/>
              <a:t> exist in the subclass, the method from the superclass is invoked</a:t>
            </a:r>
            <a:br>
              <a:rPr lang="en-US"/>
            </a:br>
            <a:br>
              <a:rPr lang="en-US"/>
            </a:br>
            <a:r>
              <a:rPr lang="en-US" b="1" i="1">
                <a:solidFill>
                  <a:schemeClr val="accent2"/>
                </a:solidFill>
              </a:rPr>
              <a:t>Example</a:t>
            </a:r>
            <a:r>
              <a:rPr lang="en-US"/>
              <a:t>: is this legal?</a:t>
            </a:r>
            <a:br>
              <a:rPr lang="en-US"/>
            </a:br>
            <a:r>
              <a:rPr lang="en-US">
                <a:solidFill>
                  <a:schemeClr val="tx2"/>
                </a:solidFill>
              </a:rPr>
              <a:t>System.out.println(r.getWidth( ));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1839913" y="381000"/>
            <a:ext cx="5465762" cy="7016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0">
                <a:solidFill>
                  <a:schemeClr val="tx2"/>
                </a:solidFill>
              </a:rPr>
              <a:t>Dynamic (Late) Binding</a:t>
            </a: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0BA94B96-EE6C-4859-8369-B6838D289ED8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Casting Reference Variables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8001000" cy="4876800"/>
          </a:xfrm>
        </p:spPr>
        <p:txBody>
          <a:bodyPr/>
          <a:lstStyle/>
          <a:p>
            <a:pPr eaLnBrk="1" hangingPunct="1"/>
            <a:r>
              <a:rPr lang="en-US" sz="2800"/>
              <a:t>Go back to the example:</a:t>
            </a:r>
            <a:br>
              <a:rPr lang="en-US" sz="2800"/>
            </a:br>
            <a:br>
              <a:rPr lang="en-US" sz="2800">
                <a:solidFill>
                  <a:schemeClr val="tx2"/>
                </a:solidFill>
              </a:rPr>
            </a:br>
            <a:r>
              <a:rPr lang="en-US" sz="2800">
                <a:solidFill>
                  <a:schemeClr val="tx2"/>
                </a:solidFill>
              </a:rPr>
              <a:t> Rectangle </a:t>
            </a:r>
            <a:r>
              <a:rPr lang="en-US" sz="2800">
                <a:solidFill>
                  <a:schemeClr val="hlink"/>
                </a:solidFill>
              </a:rPr>
              <a:t>r </a:t>
            </a:r>
            <a:r>
              <a:rPr lang="en-US" sz="2800">
                <a:solidFill>
                  <a:schemeClr val="tx2"/>
                </a:solidFill>
              </a:rPr>
              <a:t>= new Square(5);</a:t>
            </a:r>
            <a:br>
              <a:rPr lang="en-US" sz="2800">
                <a:solidFill>
                  <a:schemeClr val="tx2"/>
                </a:solidFill>
              </a:rPr>
            </a:br>
            <a:r>
              <a:rPr lang="en-US" sz="2800">
                <a:solidFill>
                  <a:schemeClr val="tx2"/>
                </a:solidFill>
              </a:rPr>
              <a:t> System.out.println( </a:t>
            </a:r>
            <a:r>
              <a:rPr lang="en-US" sz="2800">
                <a:solidFill>
                  <a:schemeClr val="hlink"/>
                </a:solidFill>
              </a:rPr>
              <a:t>r.getSide( )</a:t>
            </a:r>
            <a:r>
              <a:rPr lang="en-US" sz="2800">
                <a:solidFill>
                  <a:schemeClr val="tx2"/>
                </a:solidFill>
              </a:rPr>
              <a:t> );</a:t>
            </a:r>
            <a:br>
              <a:rPr lang="en-US" sz="2800">
                <a:solidFill>
                  <a:schemeClr val="tx2"/>
                </a:solidFill>
              </a:rPr>
            </a:br>
            <a:endParaRPr lang="en-US" sz="2800"/>
          </a:p>
          <a:p>
            <a:pPr eaLnBrk="1" hangingPunct="1"/>
            <a:r>
              <a:rPr lang="en-US" sz="2800"/>
              <a:t>This will generate a compiler error (why?)</a:t>
            </a:r>
          </a:p>
          <a:p>
            <a:pPr eaLnBrk="1" hangingPunct="1"/>
            <a:r>
              <a:rPr lang="en-US" sz="2800"/>
              <a:t>How could we fix it?</a:t>
            </a:r>
          </a:p>
          <a:p>
            <a:pPr lvl="1" eaLnBrk="1" hangingPunct="1"/>
            <a:r>
              <a:rPr lang="en-US"/>
              <a:t> We can let the compiler know that we </a:t>
            </a:r>
            <a:r>
              <a:rPr lang="en-US" i="1"/>
              <a:t>intend </a:t>
            </a:r>
            <a:r>
              <a:rPr lang="en-US"/>
              <a:t>our variable </a:t>
            </a:r>
            <a:r>
              <a:rPr lang="en-US" b="1">
                <a:solidFill>
                  <a:schemeClr val="hlink"/>
                </a:solidFill>
              </a:rPr>
              <a:t>r</a:t>
            </a:r>
            <a:r>
              <a:rPr lang="en-US" b="1"/>
              <a:t> </a:t>
            </a:r>
            <a:r>
              <a:rPr lang="en-US"/>
              <a:t>to reference a </a:t>
            </a:r>
            <a:r>
              <a:rPr lang="en-US">
                <a:solidFill>
                  <a:srgbClr val="CC3399"/>
                </a:solidFill>
              </a:rPr>
              <a:t>Square </a:t>
            </a:r>
            <a:r>
              <a:rPr lang="en-US"/>
              <a:t>object, by </a:t>
            </a:r>
            <a:r>
              <a:rPr lang="en-US">
                <a:solidFill>
                  <a:schemeClr val="hlink"/>
                </a:solidFill>
              </a:rPr>
              <a:t>casting</a:t>
            </a:r>
            <a:r>
              <a:rPr lang="en-US"/>
              <a:t> it to type </a:t>
            </a:r>
            <a:r>
              <a:rPr lang="en-US">
                <a:solidFill>
                  <a:srgbClr val="CC3399"/>
                </a:solidFill>
              </a:rPr>
              <a:t>Square</a:t>
            </a: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D6176A08-7610-415D-A59E-829BA722B296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82296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b="1" i="1" dirty="0">
                <a:solidFill>
                  <a:schemeClr val="accent2"/>
                </a:solidFill>
              </a:rPr>
              <a:t>Recall</a:t>
            </a:r>
            <a:r>
              <a:rPr lang="en-US" sz="2800" dirty="0"/>
              <a:t>: we have used casting to convert one primitive type to another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i="1" dirty="0">
                <a:solidFill>
                  <a:schemeClr val="accent2"/>
                </a:solidFill>
              </a:rPr>
              <a:t>Examples</a:t>
            </a:r>
            <a:r>
              <a:rPr lang="en-US" dirty="0"/>
              <a:t>: why are we casting here?</a:t>
            </a:r>
            <a:br>
              <a:rPr lang="en-US" dirty="0"/>
            </a:br>
            <a:br>
              <a:rPr lang="en-US" dirty="0"/>
            </a:br>
            <a:r>
              <a:rPr lang="en-US" dirty="0" err="1">
                <a:solidFill>
                  <a:schemeClr val="tx2"/>
                </a:solidFill>
              </a:rPr>
              <a:t>int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i</a:t>
            </a:r>
            <a:r>
              <a:rPr lang="en-US" dirty="0">
                <a:solidFill>
                  <a:schemeClr val="tx2"/>
                </a:solidFill>
              </a:rPr>
              <a:t>, j, n;</a:t>
            </a:r>
            <a:br>
              <a:rPr lang="en-US" dirty="0">
                <a:solidFill>
                  <a:schemeClr val="tx2"/>
                </a:solidFill>
              </a:rPr>
            </a:br>
            <a:br>
              <a:rPr lang="en-US" dirty="0">
                <a:solidFill>
                  <a:schemeClr val="tx2"/>
                </a:solidFill>
              </a:rPr>
            </a:br>
            <a:r>
              <a:rPr lang="en-US" dirty="0">
                <a:solidFill>
                  <a:schemeClr val="tx2"/>
                </a:solidFill>
              </a:rPr>
              <a:t>n = </a:t>
            </a:r>
            <a:r>
              <a:rPr lang="en-US" dirty="0">
                <a:solidFill>
                  <a:schemeClr val="hlink"/>
                </a:solidFill>
              </a:rPr>
              <a:t>(</a:t>
            </a:r>
            <a:r>
              <a:rPr lang="en-US" dirty="0" err="1">
                <a:solidFill>
                  <a:schemeClr val="hlink"/>
                </a:solidFill>
              </a:rPr>
              <a:t>int</a:t>
            </a:r>
            <a:r>
              <a:rPr lang="en-US" dirty="0">
                <a:solidFill>
                  <a:schemeClr val="hlink"/>
                </a:solidFill>
              </a:rPr>
              <a:t>)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Math.random</a:t>
            </a:r>
            <a:r>
              <a:rPr lang="en-US" dirty="0">
                <a:solidFill>
                  <a:schemeClr val="tx2"/>
                </a:solidFill>
              </a:rPr>
              <a:t>( );</a:t>
            </a:r>
            <a:br>
              <a:rPr lang="en-US" dirty="0">
                <a:solidFill>
                  <a:schemeClr val="tx2"/>
                </a:solidFill>
              </a:rPr>
            </a:br>
            <a:r>
              <a:rPr lang="en-US" dirty="0">
                <a:solidFill>
                  <a:schemeClr val="tx2"/>
                </a:solidFill>
              </a:rPr>
              <a:t>double q = </a:t>
            </a:r>
            <a:r>
              <a:rPr lang="en-US" dirty="0">
                <a:solidFill>
                  <a:srgbClr val="C00000"/>
                </a:solidFill>
              </a:rPr>
              <a:t>(double) </a:t>
            </a:r>
            <a:r>
              <a:rPr lang="en-US" dirty="0" err="1">
                <a:solidFill>
                  <a:schemeClr val="tx2"/>
                </a:solidFill>
              </a:rPr>
              <a:t>i</a:t>
            </a:r>
            <a:r>
              <a:rPr lang="en-US" dirty="0">
                <a:solidFill>
                  <a:schemeClr val="tx2"/>
                </a:solidFill>
              </a:rPr>
              <a:t> / </a:t>
            </a:r>
            <a:r>
              <a:rPr lang="en-US" dirty="0">
                <a:solidFill>
                  <a:schemeClr val="hlink"/>
                </a:solidFill>
              </a:rPr>
              <a:t>(double)</a:t>
            </a:r>
            <a:r>
              <a:rPr lang="en-US" dirty="0">
                <a:solidFill>
                  <a:schemeClr val="tx2"/>
                </a:solidFill>
              </a:rPr>
              <a:t> j;</a:t>
            </a:r>
            <a:br>
              <a:rPr lang="en-US" dirty="0">
                <a:solidFill>
                  <a:schemeClr val="tx2"/>
                </a:solidFill>
              </a:rPr>
            </a:br>
            <a:endParaRPr lang="en-US" dirty="0">
              <a:solidFill>
                <a:schemeClr val="tx2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Note that this actually changes the </a:t>
            </a:r>
            <a:r>
              <a:rPr lang="en-US" b="1" i="1" dirty="0">
                <a:solidFill>
                  <a:schemeClr val="accent2"/>
                </a:solidFill>
              </a:rPr>
              <a:t>representation</a:t>
            </a:r>
            <a:r>
              <a:rPr lang="en-US" dirty="0"/>
              <a:t> from integer to double or vice versa</a:t>
            </a: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685800" y="304800"/>
            <a:ext cx="7772400" cy="7016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b="0">
                <a:solidFill>
                  <a:schemeClr val="tx2"/>
                </a:solidFill>
              </a:rPr>
              <a:t>Review: Casting Primitive Types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5DD65290-A5E5-4592-B2B5-33E2038A7915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Inheritance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83058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i="1" dirty="0">
                <a:solidFill>
                  <a:schemeClr val="hlink"/>
                </a:solidFill>
              </a:rPr>
              <a:t>Inheritance</a:t>
            </a:r>
            <a:r>
              <a:rPr lang="en-US" dirty="0"/>
              <a:t>: a mechanism for deriving a new class from an existing one</a:t>
            </a:r>
          </a:p>
          <a:p>
            <a:pPr eaLnBrk="1" hangingPunct="1">
              <a:lnSpc>
                <a:spcPct val="90000"/>
              </a:lnSpc>
            </a:pPr>
            <a:r>
              <a:rPr lang="en-US" b="1" i="1" dirty="0">
                <a:solidFill>
                  <a:schemeClr val="accent2"/>
                </a:solidFill>
              </a:rPr>
              <a:t>Motivation</a:t>
            </a:r>
            <a:r>
              <a:rPr lang="en-US" dirty="0"/>
              <a:t>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200" dirty="0"/>
              <a:t>Can </a:t>
            </a:r>
            <a:r>
              <a:rPr lang="en-US" sz="3200" b="1" i="1" dirty="0">
                <a:solidFill>
                  <a:schemeClr val="accent2"/>
                </a:solidFill>
              </a:rPr>
              <a:t>reuse</a:t>
            </a:r>
            <a:r>
              <a:rPr lang="en-US" sz="3200" dirty="0"/>
              <a:t> existing classes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/>
              <a:t> Faster and cheaper than writing them from scratch</a:t>
            </a:r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FF435EFB-A9A7-4261-81EF-140A38DDC501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534400" cy="5181600"/>
          </a:xfrm>
        </p:spPr>
        <p:txBody>
          <a:bodyPr/>
          <a:lstStyle/>
          <a:p>
            <a:pPr eaLnBrk="1" hangingPunct="1"/>
            <a:r>
              <a:rPr lang="en-US" dirty="0"/>
              <a:t>We can also cast from </a:t>
            </a:r>
            <a:r>
              <a:rPr lang="en-US" i="1" dirty="0"/>
              <a:t>one class type to another</a:t>
            </a:r>
            <a:r>
              <a:rPr lang="en-US" dirty="0"/>
              <a:t> </a:t>
            </a:r>
            <a:r>
              <a:rPr lang="en-US" b="1" i="1" dirty="0">
                <a:solidFill>
                  <a:schemeClr val="accent2"/>
                </a:solidFill>
              </a:rPr>
              <a:t>within an inheritance hierarchy</a:t>
            </a:r>
          </a:p>
          <a:p>
            <a:pPr eaLnBrk="1" hangingPunct="1"/>
            <a:r>
              <a:rPr lang="en-US" dirty="0"/>
              <a:t>Fix our previous example by casting:</a:t>
            </a:r>
            <a:br>
              <a:rPr lang="en-US" dirty="0"/>
            </a:br>
            <a:r>
              <a:rPr lang="en-US" sz="2800" dirty="0">
                <a:solidFill>
                  <a:schemeClr val="tx2"/>
                </a:solidFill>
              </a:rPr>
              <a:t>Rectangle </a:t>
            </a:r>
            <a:r>
              <a:rPr lang="en-US" sz="2800" dirty="0">
                <a:solidFill>
                  <a:schemeClr val="hlink"/>
                </a:solidFill>
              </a:rPr>
              <a:t>r </a:t>
            </a:r>
            <a:r>
              <a:rPr lang="en-US" sz="2800" dirty="0">
                <a:solidFill>
                  <a:schemeClr val="tx2"/>
                </a:solidFill>
              </a:rPr>
              <a:t>= new Square(5);</a:t>
            </a:r>
            <a:br>
              <a:rPr lang="en-US" sz="2800" dirty="0">
                <a:solidFill>
                  <a:schemeClr val="tx2"/>
                </a:solidFill>
              </a:rPr>
            </a:br>
            <a:r>
              <a:rPr lang="en-US" sz="2800" dirty="0" err="1">
                <a:solidFill>
                  <a:schemeClr val="tx2"/>
                </a:solidFill>
              </a:rPr>
              <a:t>System.out.println</a:t>
            </a:r>
            <a:r>
              <a:rPr lang="en-US" sz="2800" dirty="0">
                <a:solidFill>
                  <a:schemeClr val="tx2"/>
                </a:solidFill>
              </a:rPr>
              <a:t>(( </a:t>
            </a:r>
            <a:r>
              <a:rPr lang="en-US" sz="2800" dirty="0">
                <a:solidFill>
                  <a:schemeClr val="hlink"/>
                </a:solidFill>
              </a:rPr>
              <a:t>(Square) r</a:t>
            </a:r>
            <a:r>
              <a:rPr lang="en-US" sz="2800" dirty="0">
                <a:solidFill>
                  <a:schemeClr val="tx2"/>
                </a:solidFill>
              </a:rPr>
              <a:t>).</a:t>
            </a:r>
            <a:r>
              <a:rPr lang="en-US" sz="2800" dirty="0" err="1">
                <a:solidFill>
                  <a:schemeClr val="tx2"/>
                </a:solidFill>
              </a:rPr>
              <a:t>getSide</a:t>
            </a:r>
            <a:r>
              <a:rPr lang="en-US" sz="2800" dirty="0">
                <a:solidFill>
                  <a:schemeClr val="tx2"/>
                </a:solidFill>
              </a:rPr>
              <a:t>( ));</a:t>
            </a:r>
            <a:br>
              <a:rPr lang="en-US" sz="2800" dirty="0">
                <a:solidFill>
                  <a:schemeClr val="tx2"/>
                </a:solidFill>
              </a:rPr>
            </a:br>
            <a:endParaRPr lang="en-US" sz="2800" dirty="0">
              <a:solidFill>
                <a:schemeClr val="tx2"/>
              </a:solidFill>
            </a:endParaRPr>
          </a:p>
          <a:p>
            <a:pPr eaLnBrk="1" hangingPunct="1"/>
            <a:r>
              <a:rPr lang="en-US" dirty="0"/>
              <a:t>The </a:t>
            </a:r>
            <a:r>
              <a:rPr lang="en-US" b="1" i="1" dirty="0">
                <a:solidFill>
                  <a:schemeClr val="accent2"/>
                </a:solidFill>
              </a:rPr>
              <a:t>compiler</a:t>
            </a:r>
            <a:r>
              <a:rPr lang="en-US" dirty="0"/>
              <a:t> is now happy with our </a:t>
            </a:r>
            <a:r>
              <a:rPr lang="en-US" i="1" dirty="0"/>
              <a:t>intention </a:t>
            </a:r>
            <a:r>
              <a:rPr lang="en-US" dirty="0"/>
              <a:t>that r</a:t>
            </a:r>
            <a:r>
              <a:rPr lang="en-US" b="1" dirty="0"/>
              <a:t> </a:t>
            </a:r>
            <a:r>
              <a:rPr lang="en-US" dirty="0"/>
              <a:t>references a Square object!</a:t>
            </a:r>
          </a:p>
          <a:p>
            <a:pPr lvl="2" eaLnBrk="1" hangingPunct="1"/>
            <a:r>
              <a:rPr lang="en-US" dirty="0"/>
              <a:t>Casting </a:t>
            </a:r>
            <a:r>
              <a:rPr lang="en-US" dirty="0">
                <a:solidFill>
                  <a:srgbClr val="FF0000"/>
                </a:solidFill>
              </a:rPr>
              <a:t>does not </a:t>
            </a:r>
            <a:r>
              <a:rPr lang="en-US" dirty="0"/>
              <a:t>change the object being referenced</a:t>
            </a:r>
            <a:endParaRPr lang="en-US" sz="1400" dirty="0"/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609600" y="304800"/>
            <a:ext cx="7905750" cy="7016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b="0">
                <a:solidFill>
                  <a:schemeClr val="tx2"/>
                </a:solidFill>
              </a:rPr>
              <a:t>Casting Reference Variables</a:t>
            </a: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01945F13-DFAD-4BFB-B30D-C6190B93B3E8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34819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Casting Reference Variables</a:t>
            </a:r>
          </a:p>
        </p:txBody>
      </p:sp>
      <p:sp>
        <p:nvSpPr>
          <p:cNvPr id="34820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But, what if </a:t>
            </a:r>
            <a:r>
              <a:rPr lang="en-US">
                <a:solidFill>
                  <a:schemeClr val="hlink"/>
                </a:solidFill>
              </a:rPr>
              <a:t>r</a:t>
            </a:r>
            <a:r>
              <a:rPr lang="en-US" b="1"/>
              <a:t> </a:t>
            </a:r>
            <a:r>
              <a:rPr lang="en-US"/>
              <a:t>did </a:t>
            </a:r>
            <a:r>
              <a:rPr lang="en-US" b="1" i="1">
                <a:solidFill>
                  <a:schemeClr val="accent2"/>
                </a:solidFill>
              </a:rPr>
              <a:t>not</a:t>
            </a:r>
            <a:r>
              <a:rPr lang="en-US"/>
              <a:t> reference a Square object when casting took place?</a:t>
            </a:r>
            <a:br>
              <a:rPr lang="en-US"/>
            </a:br>
            <a:br>
              <a:rPr lang="en-US"/>
            </a:br>
            <a:r>
              <a:rPr lang="en-US" sz="2800">
                <a:solidFill>
                  <a:schemeClr val="tx2"/>
                </a:solidFill>
              </a:rPr>
              <a:t>Rectangle r = new Rectangle(2,5);</a:t>
            </a:r>
            <a:br>
              <a:rPr lang="en-US" sz="2800">
                <a:solidFill>
                  <a:schemeClr val="tx2"/>
                </a:solidFill>
              </a:rPr>
            </a:br>
            <a:r>
              <a:rPr lang="en-US" sz="2800">
                <a:solidFill>
                  <a:schemeClr val="tx2"/>
                </a:solidFill>
              </a:rPr>
              <a:t>…</a:t>
            </a:r>
            <a:br>
              <a:rPr lang="en-US" sz="2800">
                <a:solidFill>
                  <a:schemeClr val="tx2"/>
                </a:solidFill>
              </a:rPr>
            </a:br>
            <a:r>
              <a:rPr lang="en-US" sz="2800">
                <a:solidFill>
                  <a:schemeClr val="tx2"/>
                </a:solidFill>
              </a:rPr>
              <a:t>System.out.println(( </a:t>
            </a:r>
            <a:r>
              <a:rPr lang="en-US" sz="2800">
                <a:solidFill>
                  <a:schemeClr val="hlink"/>
                </a:solidFill>
              </a:rPr>
              <a:t>(Square) r</a:t>
            </a:r>
            <a:r>
              <a:rPr lang="en-US" sz="2800">
                <a:solidFill>
                  <a:schemeClr val="tx2"/>
                </a:solidFill>
              </a:rPr>
              <a:t>).getSide( ));</a:t>
            </a:r>
            <a:br>
              <a:rPr lang="en-US" sz="2800">
                <a:solidFill>
                  <a:schemeClr val="tx2"/>
                </a:solidFill>
              </a:rPr>
            </a:br>
            <a:endParaRPr lang="en-US" sz="2800"/>
          </a:p>
          <a:p>
            <a:pPr lvl="1" eaLnBrk="1" hangingPunct="1"/>
            <a:r>
              <a:rPr lang="en-US"/>
              <a:t> The compiler is happy, but w</a:t>
            </a:r>
            <a:r>
              <a:rPr lang="en-US" sz="3200"/>
              <a:t>e would get a </a:t>
            </a:r>
            <a:r>
              <a:rPr lang="en-US" sz="3200" b="1" i="1">
                <a:solidFill>
                  <a:schemeClr val="hlink"/>
                </a:solidFill>
              </a:rPr>
              <a:t>runtime</a:t>
            </a:r>
            <a:r>
              <a:rPr lang="en-US" sz="3200"/>
              <a:t> </a:t>
            </a:r>
            <a:r>
              <a:rPr lang="en-US" sz="3200" b="1" i="1">
                <a:solidFill>
                  <a:schemeClr val="hlink"/>
                </a:solidFill>
              </a:rPr>
              <a:t>error </a:t>
            </a:r>
            <a:r>
              <a:rPr lang="en-US" sz="3200"/>
              <a:t>(why?)</a:t>
            </a:r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B51CD401-5A66-4E99-B6EE-B49BEBFA7493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chemeClr val="hlink"/>
                </a:solidFill>
              </a:rPr>
              <a:t>InstanceOf</a:t>
            </a:r>
            <a:r>
              <a:rPr lang="en-US"/>
              <a:t> Operator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8001000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/>
              <a:t>A safer fix: use the </a:t>
            </a:r>
            <a:r>
              <a:rPr lang="en-US">
                <a:solidFill>
                  <a:schemeClr val="hlink"/>
                </a:solidFill>
              </a:rPr>
              <a:t>instanceof</a:t>
            </a:r>
            <a:r>
              <a:rPr lang="en-US" b="1">
                <a:solidFill>
                  <a:srgbClr val="FF0000"/>
                </a:solidFill>
              </a:rPr>
              <a:t> </a:t>
            </a:r>
            <a:r>
              <a:rPr lang="en-US"/>
              <a:t>operator</a:t>
            </a:r>
            <a:br>
              <a:rPr lang="en-US"/>
            </a:br>
            <a:br>
              <a:rPr lang="en-US" sz="2400">
                <a:solidFill>
                  <a:schemeClr val="tx2"/>
                </a:solidFill>
              </a:rPr>
            </a:br>
            <a:r>
              <a:rPr lang="en-US" sz="2800">
                <a:solidFill>
                  <a:schemeClr val="tx2"/>
                </a:solidFill>
              </a:rPr>
              <a:t>if (r </a:t>
            </a:r>
            <a:r>
              <a:rPr lang="en-US" sz="2800">
                <a:solidFill>
                  <a:schemeClr val="hlink"/>
                </a:solidFill>
              </a:rPr>
              <a:t>instanceof</a:t>
            </a:r>
            <a:r>
              <a:rPr lang="en-US" sz="2800">
                <a:solidFill>
                  <a:schemeClr val="tx2"/>
                </a:solidFill>
              </a:rPr>
              <a:t> Square)</a:t>
            </a:r>
            <a:br>
              <a:rPr lang="en-US" sz="2800">
                <a:solidFill>
                  <a:schemeClr val="tx2"/>
                </a:solidFill>
              </a:rPr>
            </a:br>
            <a:r>
              <a:rPr lang="en-US" sz="2800">
                <a:solidFill>
                  <a:schemeClr val="tx2"/>
                </a:solidFill>
              </a:rPr>
              <a:t> {</a:t>
            </a:r>
            <a:br>
              <a:rPr lang="en-US" sz="2800">
                <a:solidFill>
                  <a:schemeClr val="tx2"/>
                </a:solidFill>
              </a:rPr>
            </a:br>
            <a:r>
              <a:rPr lang="en-US" sz="2800">
                <a:solidFill>
                  <a:schemeClr val="tx2"/>
                </a:solidFill>
              </a:rPr>
              <a:t>   System.out.println</a:t>
            </a:r>
            <a:r>
              <a:rPr lang="en-US" sz="2800">
                <a:solidFill>
                  <a:schemeClr val="hlink"/>
                </a:solidFill>
              </a:rPr>
              <a:t>(((Square)r</a:t>
            </a:r>
            <a:r>
              <a:rPr lang="en-US" sz="2800">
                <a:solidFill>
                  <a:schemeClr val="tx2"/>
                </a:solidFill>
              </a:rPr>
              <a:t>).getSide( ));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>
                <a:solidFill>
                  <a:schemeClr val="tx2"/>
                </a:solidFill>
              </a:rPr>
              <a:t>	 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800">
              <a:solidFill>
                <a:schemeClr val="tx2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/>
              <a:t>Note that </a:t>
            </a:r>
            <a:r>
              <a:rPr lang="en-US">
                <a:solidFill>
                  <a:schemeClr val="hlink"/>
                </a:solidFill>
              </a:rPr>
              <a:t>instanceof</a:t>
            </a:r>
            <a:r>
              <a:rPr lang="en-US"/>
              <a:t> is an </a:t>
            </a:r>
            <a:r>
              <a:rPr lang="en-US" b="1" i="1">
                <a:solidFill>
                  <a:schemeClr val="accent2"/>
                </a:solidFill>
              </a:rPr>
              <a:t>operator</a:t>
            </a:r>
            <a:r>
              <a:rPr lang="en-US"/>
              <a:t>, not a method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It tests whether the referenced object is an instance of a particular class, and gives the expression the value </a:t>
            </a:r>
            <a:r>
              <a:rPr lang="en-US">
                <a:solidFill>
                  <a:srgbClr val="CC3399"/>
                </a:solidFill>
              </a:rPr>
              <a:t>true</a:t>
            </a:r>
            <a:r>
              <a:rPr lang="en-US"/>
              <a:t> or </a:t>
            </a:r>
            <a:r>
              <a:rPr lang="en-US">
                <a:solidFill>
                  <a:srgbClr val="CC3399"/>
                </a:solidFill>
              </a:rPr>
              <a:t>false</a:t>
            </a: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5142CD6B-7361-464C-B51E-2E8D1606B5C2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620000" cy="609600"/>
          </a:xfrm>
        </p:spPr>
        <p:txBody>
          <a:bodyPr/>
          <a:lstStyle/>
          <a:p>
            <a:pPr eaLnBrk="1" hangingPunct="1"/>
            <a:r>
              <a:rPr lang="en-US"/>
              <a:t>Class Hierarchies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066800"/>
            <a:ext cx="7696200" cy="1447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/>
              <a:t>A derived class can be the parent of several classes derived from it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/>
              <a:t>A single parent class can have many child classes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i="1" dirty="0">
                <a:solidFill>
                  <a:schemeClr val="hlink"/>
                </a:solidFill>
              </a:rPr>
              <a:t>Siblings</a:t>
            </a:r>
            <a:r>
              <a:rPr lang="en-US" sz="2400" dirty="0"/>
              <a:t>: children of the same parent</a:t>
            </a:r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685800" y="5867400"/>
            <a:ext cx="1295400" cy="409575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chemeClr val="tx2"/>
                </a:solidFill>
              </a:rPr>
              <a:t>Snake</a:t>
            </a:r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5257800" y="5867400"/>
            <a:ext cx="1295400" cy="409575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chemeClr val="tx2"/>
                </a:solidFill>
              </a:rPr>
              <a:t>Horse</a:t>
            </a:r>
          </a:p>
        </p:txBody>
      </p:sp>
      <p:sp>
        <p:nvSpPr>
          <p:cNvPr id="36871" name="Text Box 7"/>
          <p:cNvSpPr txBox="1">
            <a:spLocks noChangeArrowheads="1"/>
          </p:cNvSpPr>
          <p:nvPr/>
        </p:nvSpPr>
        <p:spPr bwMode="auto">
          <a:xfrm>
            <a:off x="6781800" y="5867400"/>
            <a:ext cx="1295400" cy="409575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chemeClr val="tx2"/>
                </a:solidFill>
              </a:rPr>
              <a:t>Bat</a:t>
            </a:r>
          </a:p>
        </p:txBody>
      </p:sp>
      <p:sp>
        <p:nvSpPr>
          <p:cNvPr id="36872" name="Text Box 8"/>
          <p:cNvSpPr txBox="1">
            <a:spLocks noChangeArrowheads="1"/>
          </p:cNvSpPr>
          <p:nvPr/>
        </p:nvSpPr>
        <p:spPr bwMode="auto">
          <a:xfrm>
            <a:off x="3733800" y="2971800"/>
            <a:ext cx="1295400" cy="409575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chemeClr val="tx2"/>
                </a:solidFill>
              </a:rPr>
              <a:t>Animal</a:t>
            </a:r>
          </a:p>
        </p:txBody>
      </p:sp>
      <p:sp>
        <p:nvSpPr>
          <p:cNvPr id="36873" name="Text Box 9"/>
          <p:cNvSpPr txBox="1">
            <a:spLocks noChangeArrowheads="1"/>
          </p:cNvSpPr>
          <p:nvPr/>
        </p:nvSpPr>
        <p:spPr bwMode="auto">
          <a:xfrm>
            <a:off x="2209800" y="5867400"/>
            <a:ext cx="1295400" cy="409575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chemeClr val="tx2"/>
                </a:solidFill>
              </a:rPr>
              <a:t>Lizard</a:t>
            </a:r>
          </a:p>
        </p:txBody>
      </p:sp>
      <p:sp>
        <p:nvSpPr>
          <p:cNvPr id="36874" name="Text Box 10"/>
          <p:cNvSpPr txBox="1">
            <a:spLocks noChangeArrowheads="1"/>
          </p:cNvSpPr>
          <p:nvPr/>
        </p:nvSpPr>
        <p:spPr bwMode="auto">
          <a:xfrm>
            <a:off x="3733800" y="5867400"/>
            <a:ext cx="1295400" cy="409575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chemeClr val="tx2"/>
                </a:solidFill>
              </a:rPr>
              <a:t>Parrot</a:t>
            </a:r>
          </a:p>
        </p:txBody>
      </p:sp>
      <p:sp>
        <p:nvSpPr>
          <p:cNvPr id="36875" name="Text Box 11"/>
          <p:cNvSpPr txBox="1">
            <a:spLocks noChangeArrowheads="1"/>
          </p:cNvSpPr>
          <p:nvPr/>
        </p:nvSpPr>
        <p:spPr bwMode="auto">
          <a:xfrm>
            <a:off x="6019800" y="4419600"/>
            <a:ext cx="1295400" cy="409575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chemeClr val="tx2"/>
                </a:solidFill>
              </a:rPr>
              <a:t>Mammal</a:t>
            </a:r>
          </a:p>
        </p:txBody>
      </p:sp>
      <p:sp>
        <p:nvSpPr>
          <p:cNvPr id="36876" name="Text Box 12"/>
          <p:cNvSpPr txBox="1">
            <a:spLocks noChangeArrowheads="1"/>
          </p:cNvSpPr>
          <p:nvPr/>
        </p:nvSpPr>
        <p:spPr bwMode="auto">
          <a:xfrm>
            <a:off x="3733800" y="4419600"/>
            <a:ext cx="1295400" cy="409575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chemeClr val="tx2"/>
                </a:solidFill>
              </a:rPr>
              <a:t>Bird</a:t>
            </a:r>
          </a:p>
        </p:txBody>
      </p:sp>
      <p:sp>
        <p:nvSpPr>
          <p:cNvPr id="36877" name="Text Box 13"/>
          <p:cNvSpPr txBox="1">
            <a:spLocks noChangeArrowheads="1"/>
          </p:cNvSpPr>
          <p:nvPr/>
        </p:nvSpPr>
        <p:spPr bwMode="auto">
          <a:xfrm>
            <a:off x="1447800" y="4419600"/>
            <a:ext cx="1295400" cy="409575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chemeClr val="tx2"/>
                </a:solidFill>
              </a:rPr>
              <a:t>Reptile</a:t>
            </a:r>
          </a:p>
        </p:txBody>
      </p:sp>
      <p:sp>
        <p:nvSpPr>
          <p:cNvPr id="36878" name="Line 15"/>
          <p:cNvSpPr>
            <a:spLocks noChangeShapeType="1"/>
          </p:cNvSpPr>
          <p:nvPr/>
        </p:nvSpPr>
        <p:spPr bwMode="auto">
          <a:xfrm flipH="1">
            <a:off x="2133600" y="4038600"/>
            <a:ext cx="457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36879" name="Line 16"/>
          <p:cNvSpPr>
            <a:spLocks noChangeShapeType="1"/>
          </p:cNvSpPr>
          <p:nvPr/>
        </p:nvSpPr>
        <p:spPr bwMode="auto">
          <a:xfrm flipH="1">
            <a:off x="1295400" y="5486400"/>
            <a:ext cx="1600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36880" name="Line 17"/>
          <p:cNvSpPr>
            <a:spLocks noChangeShapeType="1"/>
          </p:cNvSpPr>
          <p:nvPr/>
        </p:nvSpPr>
        <p:spPr bwMode="auto">
          <a:xfrm flipH="1">
            <a:off x="5943600" y="5486400"/>
            <a:ext cx="152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36881" name="Line 18"/>
          <p:cNvSpPr>
            <a:spLocks noChangeShapeType="1"/>
          </p:cNvSpPr>
          <p:nvPr/>
        </p:nvSpPr>
        <p:spPr bwMode="auto">
          <a:xfrm>
            <a:off x="2133600" y="40386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36882" name="Line 19"/>
          <p:cNvSpPr>
            <a:spLocks noChangeShapeType="1"/>
          </p:cNvSpPr>
          <p:nvPr/>
        </p:nvSpPr>
        <p:spPr bwMode="auto">
          <a:xfrm>
            <a:off x="6705600" y="40386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36883" name="Line 20"/>
          <p:cNvSpPr>
            <a:spLocks noChangeShapeType="1"/>
          </p:cNvSpPr>
          <p:nvPr/>
        </p:nvSpPr>
        <p:spPr bwMode="auto">
          <a:xfrm>
            <a:off x="2895600" y="54864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36884" name="Line 21"/>
          <p:cNvSpPr>
            <a:spLocks noChangeShapeType="1"/>
          </p:cNvSpPr>
          <p:nvPr/>
        </p:nvSpPr>
        <p:spPr bwMode="auto">
          <a:xfrm>
            <a:off x="1295400" y="54864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36885" name="Line 22"/>
          <p:cNvSpPr>
            <a:spLocks noChangeShapeType="1"/>
          </p:cNvSpPr>
          <p:nvPr/>
        </p:nvSpPr>
        <p:spPr bwMode="auto">
          <a:xfrm>
            <a:off x="5943600" y="54864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36886" name="Line 23"/>
          <p:cNvSpPr>
            <a:spLocks noChangeShapeType="1"/>
          </p:cNvSpPr>
          <p:nvPr/>
        </p:nvSpPr>
        <p:spPr bwMode="auto">
          <a:xfrm>
            <a:off x="7467600" y="54864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36891" name="Line 28"/>
          <p:cNvSpPr>
            <a:spLocks noChangeShapeType="1"/>
          </p:cNvSpPr>
          <p:nvPr/>
        </p:nvSpPr>
        <p:spPr bwMode="auto">
          <a:xfrm>
            <a:off x="2123728" y="4869160"/>
            <a:ext cx="9872" cy="6172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CA"/>
          </a:p>
        </p:txBody>
      </p:sp>
      <p:sp>
        <p:nvSpPr>
          <p:cNvPr id="36892" name="Line 30"/>
          <p:cNvSpPr>
            <a:spLocks noChangeShapeType="1"/>
          </p:cNvSpPr>
          <p:nvPr/>
        </p:nvSpPr>
        <p:spPr bwMode="auto">
          <a:xfrm flipH="1">
            <a:off x="6705600" y="4797152"/>
            <a:ext cx="26640" cy="6892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CA"/>
          </a:p>
        </p:txBody>
      </p:sp>
      <p:sp>
        <p:nvSpPr>
          <p:cNvPr id="36893" name="Line 31"/>
          <p:cNvSpPr>
            <a:spLocks noChangeShapeType="1"/>
          </p:cNvSpPr>
          <p:nvPr/>
        </p:nvSpPr>
        <p:spPr bwMode="auto">
          <a:xfrm flipH="1">
            <a:off x="4419600" y="4869160"/>
            <a:ext cx="8384" cy="9982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CA"/>
          </a:p>
        </p:txBody>
      </p:sp>
      <p:sp>
        <p:nvSpPr>
          <p:cNvPr id="36894" name="Line 32"/>
          <p:cNvSpPr>
            <a:spLocks noChangeShapeType="1"/>
          </p:cNvSpPr>
          <p:nvPr/>
        </p:nvSpPr>
        <p:spPr bwMode="auto">
          <a:xfrm flipH="1">
            <a:off x="4419600" y="3356992"/>
            <a:ext cx="8384" cy="68160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CA"/>
          </a:p>
        </p:txBody>
      </p:sp>
      <p:sp>
        <p:nvSpPr>
          <p:cNvPr id="36895" name="Line 33"/>
          <p:cNvSpPr>
            <a:spLocks noChangeShapeType="1"/>
          </p:cNvSpPr>
          <p:nvPr/>
        </p:nvSpPr>
        <p:spPr bwMode="auto">
          <a:xfrm>
            <a:off x="4419600" y="40386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CA"/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218E66C7-8258-4D86-BE83-52C913026FD5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/>
              <a:t>Java’s Class Hierarchy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980728"/>
            <a:ext cx="80772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/>
              <a:t>A class called </a:t>
            </a:r>
            <a:r>
              <a:rPr lang="en-US" dirty="0">
                <a:solidFill>
                  <a:srgbClr val="CC3399"/>
                </a:solidFill>
              </a:rPr>
              <a:t>Object</a:t>
            </a:r>
            <a:r>
              <a:rPr lang="en-US" dirty="0"/>
              <a:t> is at the top of the class hierarchy so, by default, </a:t>
            </a:r>
            <a:r>
              <a:rPr lang="en-US" b="1" i="1" dirty="0">
                <a:solidFill>
                  <a:schemeClr val="accent2"/>
                </a:solidFill>
              </a:rPr>
              <a:t>any</a:t>
            </a:r>
            <a:r>
              <a:rPr lang="en-US" dirty="0"/>
              <a:t> class extends </a:t>
            </a:r>
            <a:r>
              <a:rPr lang="en-US" dirty="0">
                <a:solidFill>
                  <a:srgbClr val="CC3399"/>
                </a:solidFill>
              </a:rPr>
              <a:t>Object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731912" y="5532512"/>
            <a:ext cx="1295400" cy="409575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>
                <a:solidFill>
                  <a:schemeClr val="tx2"/>
                </a:solidFill>
              </a:rPr>
              <a:t>Error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303912" y="5532512"/>
            <a:ext cx="1295400" cy="707886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err="1">
                <a:solidFill>
                  <a:schemeClr val="tx2"/>
                </a:solidFill>
              </a:rPr>
              <a:t>SavingsAccount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6827912" y="5532512"/>
            <a:ext cx="1344488" cy="707886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err="1">
                <a:solidFill>
                  <a:schemeClr val="tx2"/>
                </a:solidFill>
              </a:rPr>
              <a:t>CheckingAccount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3779912" y="2636912"/>
            <a:ext cx="1295400" cy="409575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>
                <a:solidFill>
                  <a:schemeClr val="tx2"/>
                </a:solidFill>
              </a:rPr>
              <a:t>Object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2255912" y="5532512"/>
            <a:ext cx="1451992" cy="40011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>
                <a:solidFill>
                  <a:schemeClr val="tx2"/>
                </a:solidFill>
              </a:rPr>
              <a:t>Exception</a:t>
            </a: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3779912" y="5532512"/>
            <a:ext cx="1295400" cy="409575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>
                <a:solidFill>
                  <a:schemeClr val="tx2"/>
                </a:solidFill>
              </a:rPr>
              <a:t>Square</a:t>
            </a: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5940152" y="4077072"/>
            <a:ext cx="1962472" cy="40011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err="1">
                <a:solidFill>
                  <a:schemeClr val="tx2"/>
                </a:solidFill>
              </a:rPr>
              <a:t>BankAccount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3779912" y="4084712"/>
            <a:ext cx="1440160" cy="40011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>
                <a:solidFill>
                  <a:schemeClr val="tx2"/>
                </a:solidFill>
              </a:rPr>
              <a:t>Rectangle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1619672" y="4077072"/>
            <a:ext cx="1584176" cy="40011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err="1">
                <a:solidFill>
                  <a:schemeClr val="tx2"/>
                </a:solidFill>
              </a:rPr>
              <a:t>Throwable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4" name="Line 15"/>
          <p:cNvSpPr>
            <a:spLocks noChangeShapeType="1"/>
          </p:cNvSpPr>
          <p:nvPr/>
        </p:nvSpPr>
        <p:spPr bwMode="auto">
          <a:xfrm flipH="1">
            <a:off x="611560" y="3717032"/>
            <a:ext cx="6696744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CA"/>
          </a:p>
        </p:txBody>
      </p:sp>
      <p:sp>
        <p:nvSpPr>
          <p:cNvPr id="15" name="Line 16"/>
          <p:cNvSpPr>
            <a:spLocks noChangeShapeType="1"/>
          </p:cNvSpPr>
          <p:nvPr/>
        </p:nvSpPr>
        <p:spPr bwMode="auto">
          <a:xfrm flipH="1">
            <a:off x="1341512" y="5151512"/>
            <a:ext cx="1600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17" name="Line 18"/>
          <p:cNvSpPr>
            <a:spLocks noChangeShapeType="1"/>
          </p:cNvSpPr>
          <p:nvPr/>
        </p:nvSpPr>
        <p:spPr bwMode="auto">
          <a:xfrm>
            <a:off x="2179712" y="3703712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18" name="Line 19"/>
          <p:cNvSpPr>
            <a:spLocks noChangeShapeType="1"/>
          </p:cNvSpPr>
          <p:nvPr/>
        </p:nvSpPr>
        <p:spPr bwMode="auto">
          <a:xfrm>
            <a:off x="6751712" y="3703712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19" name="Line 20"/>
          <p:cNvSpPr>
            <a:spLocks noChangeShapeType="1"/>
          </p:cNvSpPr>
          <p:nvPr/>
        </p:nvSpPr>
        <p:spPr bwMode="auto">
          <a:xfrm>
            <a:off x="2941712" y="5151512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20" name="Line 21"/>
          <p:cNvSpPr>
            <a:spLocks noChangeShapeType="1"/>
          </p:cNvSpPr>
          <p:nvPr/>
        </p:nvSpPr>
        <p:spPr bwMode="auto">
          <a:xfrm>
            <a:off x="1341512" y="5151512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21" name="Line 28"/>
          <p:cNvSpPr>
            <a:spLocks noChangeShapeType="1"/>
          </p:cNvSpPr>
          <p:nvPr/>
        </p:nvSpPr>
        <p:spPr bwMode="auto">
          <a:xfrm>
            <a:off x="2169840" y="4534272"/>
            <a:ext cx="9872" cy="6172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CA"/>
          </a:p>
        </p:txBody>
      </p:sp>
      <p:sp>
        <p:nvSpPr>
          <p:cNvPr id="22" name="Line 30"/>
          <p:cNvSpPr>
            <a:spLocks noChangeShapeType="1"/>
          </p:cNvSpPr>
          <p:nvPr/>
        </p:nvSpPr>
        <p:spPr bwMode="auto">
          <a:xfrm>
            <a:off x="6732240" y="4509120"/>
            <a:ext cx="19472" cy="64239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CA"/>
          </a:p>
        </p:txBody>
      </p:sp>
      <p:sp>
        <p:nvSpPr>
          <p:cNvPr id="23" name="Line 31"/>
          <p:cNvSpPr>
            <a:spLocks noChangeShapeType="1"/>
          </p:cNvSpPr>
          <p:nvPr/>
        </p:nvSpPr>
        <p:spPr bwMode="auto">
          <a:xfrm flipH="1">
            <a:off x="4427984" y="4509120"/>
            <a:ext cx="0" cy="102339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CA"/>
          </a:p>
        </p:txBody>
      </p:sp>
      <p:sp>
        <p:nvSpPr>
          <p:cNvPr id="24" name="Line 32"/>
          <p:cNvSpPr>
            <a:spLocks noChangeShapeType="1"/>
          </p:cNvSpPr>
          <p:nvPr/>
        </p:nvSpPr>
        <p:spPr bwMode="auto">
          <a:xfrm flipH="1">
            <a:off x="4465712" y="3022104"/>
            <a:ext cx="8384" cy="68160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CA"/>
          </a:p>
        </p:txBody>
      </p:sp>
      <p:sp>
        <p:nvSpPr>
          <p:cNvPr id="25" name="Line 33"/>
          <p:cNvSpPr>
            <a:spLocks noChangeShapeType="1"/>
          </p:cNvSpPr>
          <p:nvPr/>
        </p:nvSpPr>
        <p:spPr bwMode="auto">
          <a:xfrm>
            <a:off x="4465712" y="3703712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32" name="Line 16"/>
          <p:cNvSpPr>
            <a:spLocks noChangeShapeType="1"/>
          </p:cNvSpPr>
          <p:nvPr/>
        </p:nvSpPr>
        <p:spPr bwMode="auto">
          <a:xfrm flipH="1">
            <a:off x="5868144" y="5157192"/>
            <a:ext cx="1600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33" name="Line 20"/>
          <p:cNvSpPr>
            <a:spLocks noChangeShapeType="1"/>
          </p:cNvSpPr>
          <p:nvPr/>
        </p:nvSpPr>
        <p:spPr bwMode="auto">
          <a:xfrm>
            <a:off x="7468344" y="5157192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34" name="Line 21"/>
          <p:cNvSpPr>
            <a:spLocks noChangeShapeType="1"/>
          </p:cNvSpPr>
          <p:nvPr/>
        </p:nvSpPr>
        <p:spPr bwMode="auto">
          <a:xfrm>
            <a:off x="5868144" y="5157192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35" name="Line 18"/>
          <p:cNvSpPr>
            <a:spLocks noChangeShapeType="1"/>
          </p:cNvSpPr>
          <p:nvPr/>
        </p:nvSpPr>
        <p:spPr bwMode="auto">
          <a:xfrm>
            <a:off x="611560" y="3717032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36" name="Text Box 13"/>
          <p:cNvSpPr txBox="1">
            <a:spLocks noChangeArrowheads="1"/>
          </p:cNvSpPr>
          <p:nvPr/>
        </p:nvSpPr>
        <p:spPr bwMode="auto">
          <a:xfrm>
            <a:off x="179512" y="4077072"/>
            <a:ext cx="1259632" cy="40011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>
                <a:solidFill>
                  <a:schemeClr val="tx2"/>
                </a:solidFill>
              </a:rPr>
              <a:t>Array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452320" y="3284984"/>
            <a:ext cx="7537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200" dirty="0"/>
              <a:t>. . .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259632" y="5842337"/>
            <a:ext cx="25519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.</a:t>
            </a:r>
          </a:p>
          <a:p>
            <a:r>
              <a:rPr lang="en-CA" dirty="0"/>
              <a:t>.</a:t>
            </a:r>
          </a:p>
          <a:p>
            <a:r>
              <a:rPr lang="en-CA" dirty="0"/>
              <a:t>.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852192" y="5842337"/>
            <a:ext cx="3516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.</a:t>
            </a:r>
          </a:p>
          <a:p>
            <a:r>
              <a:rPr lang="en-CA" dirty="0"/>
              <a:t>.</a:t>
            </a:r>
          </a:p>
          <a:p>
            <a:r>
              <a:rPr lang="en-CA" dirty="0"/>
              <a:t>.</a:t>
            </a:r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218E66C7-8258-4D86-BE83-52C913026FD5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Java’s Class Hierarchy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80772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/>
              <a:t>Some methods defined in the </a:t>
            </a:r>
            <a:r>
              <a:rPr lang="en-US" dirty="0">
                <a:solidFill>
                  <a:srgbClr val="CC3399"/>
                </a:solidFill>
              </a:rPr>
              <a:t>Object </a:t>
            </a:r>
            <a:r>
              <a:rPr lang="en-US" dirty="0"/>
              <a:t>class are: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solidFill>
                  <a:schemeClr val="tx2"/>
                </a:solidFill>
              </a:rPr>
              <a:t>public </a:t>
            </a:r>
            <a:r>
              <a:rPr lang="en-US" dirty="0" err="1">
                <a:solidFill>
                  <a:schemeClr val="tx2"/>
                </a:solidFill>
              </a:rPr>
              <a:t>boolean</a:t>
            </a:r>
            <a:r>
              <a:rPr lang="en-US" dirty="0">
                <a:solidFill>
                  <a:schemeClr val="tx2"/>
                </a:solidFill>
              </a:rPr>
              <a:t> equals(Object </a:t>
            </a:r>
            <a:r>
              <a:rPr lang="en-US" dirty="0" err="1">
                <a:solidFill>
                  <a:schemeClr val="tx2"/>
                </a:solidFill>
              </a:rPr>
              <a:t>obj</a:t>
            </a:r>
            <a:r>
              <a:rPr lang="en-US" dirty="0">
                <a:solidFill>
                  <a:schemeClr val="tx2"/>
                </a:solidFill>
              </a:rPr>
              <a:t>);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solidFill>
                  <a:schemeClr val="tx2"/>
                </a:solidFill>
              </a:rPr>
              <a:t>public String </a:t>
            </a:r>
            <a:r>
              <a:rPr lang="en-US" dirty="0" err="1">
                <a:solidFill>
                  <a:schemeClr val="tx2"/>
                </a:solidFill>
              </a:rPr>
              <a:t>toString</a:t>
            </a:r>
            <a:r>
              <a:rPr lang="en-US" dirty="0">
                <a:solidFill>
                  <a:schemeClr val="tx2"/>
                </a:solidFill>
              </a:rPr>
              <a:t>( );</a:t>
            </a:r>
          </a:p>
          <a:p>
            <a:pPr eaLnBrk="1" hangingPunct="1">
              <a:lnSpc>
                <a:spcPct val="90000"/>
              </a:lnSpc>
            </a:pPr>
            <a:r>
              <a:rPr lang="en-US" dirty="0"/>
              <a:t>So, will these methods exist in all classes?</a:t>
            </a:r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BFA929CF-FEEE-4D72-A3FC-3A97D5F77859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CC3399"/>
                </a:solidFill>
              </a:rPr>
              <a:t>Object</a:t>
            </a:r>
            <a:r>
              <a:rPr lang="en-US"/>
              <a:t> methods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5344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err="1">
                <a:solidFill>
                  <a:schemeClr val="tx2"/>
                </a:solidFill>
              </a:rPr>
              <a:t>toString</a:t>
            </a:r>
            <a:r>
              <a:rPr lang="en-US" sz="2800" b="1" i="1" dirty="0">
                <a:solidFill>
                  <a:srgbClr val="CC3399"/>
                </a:solidFill>
              </a:rPr>
              <a:t> </a:t>
            </a:r>
            <a:r>
              <a:rPr lang="en-US" sz="2800" dirty="0"/>
              <a:t>method: returns a string containing the object’s </a:t>
            </a:r>
            <a:r>
              <a:rPr lang="en-US" sz="2800" dirty="0">
                <a:solidFill>
                  <a:schemeClr val="accent2"/>
                </a:solidFill>
              </a:rPr>
              <a:t>class name</a:t>
            </a:r>
            <a:r>
              <a:rPr lang="en-US" sz="2800" dirty="0"/>
              <a:t> followed by a unique numeric value (the “</a:t>
            </a:r>
            <a:r>
              <a:rPr lang="en-US" sz="2800" i="1" dirty="0">
                <a:solidFill>
                  <a:schemeClr val="accent2"/>
                </a:solidFill>
              </a:rPr>
              <a:t>hash code</a:t>
            </a:r>
            <a:r>
              <a:rPr lang="en-US" sz="2800" dirty="0"/>
              <a:t>” of the object, or address that says where it is stored)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>
                <a:solidFill>
                  <a:schemeClr val="accent2"/>
                </a:solidFill>
              </a:rPr>
              <a:t>Example:</a:t>
            </a:r>
            <a:r>
              <a:rPr lang="en-US" sz="2800" dirty="0"/>
              <a:t> Suppose we had </a:t>
            </a:r>
            <a:r>
              <a:rPr lang="en-US" sz="2800" i="1" dirty="0"/>
              <a:t>not</a:t>
            </a:r>
            <a:r>
              <a:rPr lang="en-US" sz="2800" b="1" dirty="0"/>
              <a:t> </a:t>
            </a:r>
            <a:r>
              <a:rPr lang="en-US" sz="2800" dirty="0"/>
              <a:t>defined a </a:t>
            </a:r>
            <a:r>
              <a:rPr lang="en-US" sz="2800" dirty="0" err="1">
                <a:solidFill>
                  <a:schemeClr val="tx2"/>
                </a:solidFill>
              </a:rPr>
              <a:t>toString</a:t>
            </a:r>
            <a:r>
              <a:rPr lang="en-US" sz="2800" dirty="0"/>
              <a:t> in the Person class. Then the code</a:t>
            </a:r>
            <a:br>
              <a:rPr lang="en-US" sz="2800" dirty="0"/>
            </a:br>
            <a:r>
              <a:rPr lang="en-US" sz="2800" dirty="0"/>
              <a:t>    </a:t>
            </a:r>
            <a:r>
              <a:rPr lang="en-US" sz="2400" dirty="0">
                <a:solidFill>
                  <a:schemeClr val="tx2"/>
                </a:solidFill>
              </a:rPr>
              <a:t>Person friend = new Person("Snoopy", "Dog", "");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olidFill>
                  <a:schemeClr val="tx2"/>
                </a:solidFill>
              </a:rPr>
              <a:t>   </a:t>
            </a:r>
            <a:r>
              <a:rPr lang="en-US" sz="2400" dirty="0" err="1">
                <a:solidFill>
                  <a:schemeClr val="tx2"/>
                </a:solidFill>
              </a:rPr>
              <a:t>System.out.println</a:t>
            </a:r>
            <a:r>
              <a:rPr lang="en-US" sz="2400" dirty="0">
                <a:solidFill>
                  <a:schemeClr val="tx2"/>
                </a:solidFill>
              </a:rPr>
              <a:t>(friend);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dirty="0">
                <a:solidFill>
                  <a:srgbClr val="000000"/>
                </a:solidFill>
              </a:rPr>
              <a:t>would print:</a:t>
            </a:r>
            <a:endParaRPr lang="en-US" dirty="0"/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dirty="0">
                <a:solidFill>
                  <a:schemeClr val="hlink"/>
                </a:solidFill>
              </a:rPr>
              <a:t>Person@10b62c9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/>
              <a:t>Not very meaningful to us, so we usually </a:t>
            </a:r>
            <a:r>
              <a:rPr lang="en-US" sz="2800" b="1" i="1" dirty="0"/>
              <a:t>override </a:t>
            </a:r>
            <a:r>
              <a:rPr lang="en-US" sz="2800" dirty="0"/>
              <a:t>this method in the classes we write.</a:t>
            </a:r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B80EFF9D-F95C-400D-ABC9-4E8D0764BFDE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8077200" cy="51816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chemeClr val="tx2"/>
                </a:solidFill>
              </a:rPr>
              <a:t>equals </a:t>
            </a:r>
            <a:r>
              <a:rPr lang="en-US" dirty="0"/>
              <a:t>method: returns </a:t>
            </a:r>
            <a:r>
              <a:rPr lang="en-US" dirty="0">
                <a:solidFill>
                  <a:srgbClr val="CC3399"/>
                </a:solidFill>
              </a:rPr>
              <a:t>true</a:t>
            </a:r>
            <a:r>
              <a:rPr lang="en-US" dirty="0"/>
              <a:t> if the two object references refer to the </a:t>
            </a:r>
            <a:r>
              <a:rPr lang="en-US" i="1" dirty="0">
                <a:solidFill>
                  <a:schemeClr val="accent2"/>
                </a:solidFill>
              </a:rPr>
              <a:t>same object </a:t>
            </a:r>
          </a:p>
          <a:p>
            <a:pPr lvl="1" eaLnBrk="1" hangingPunct="1"/>
            <a:r>
              <a:rPr lang="en-US" sz="3200" dirty="0"/>
              <a:t>Does this compares object addresses or their content?</a:t>
            </a:r>
          </a:p>
          <a:p>
            <a:pPr lvl="1" eaLnBrk="1" hangingPunct="1"/>
            <a:r>
              <a:rPr lang="en-US" sz="3200" dirty="0"/>
              <a:t>We often override this method in classes we write, for example if we want </a:t>
            </a:r>
            <a:r>
              <a:rPr lang="en-US" sz="3200" b="1" i="1" dirty="0">
                <a:solidFill>
                  <a:schemeClr val="accent2"/>
                </a:solidFill>
              </a:rPr>
              <a:t>equality</a:t>
            </a:r>
            <a:r>
              <a:rPr lang="en-US" sz="3200" dirty="0"/>
              <a:t> to mean that the objects </a:t>
            </a:r>
            <a:r>
              <a:rPr lang="en-US" sz="3200" i="1" dirty="0">
                <a:solidFill>
                  <a:schemeClr val="accent2"/>
                </a:solidFill>
              </a:rPr>
              <a:t>hold equal data</a:t>
            </a:r>
          </a:p>
        </p:txBody>
      </p:sp>
      <p:sp>
        <p:nvSpPr>
          <p:cNvPr id="39940" name="Rectangle 5"/>
          <p:cNvSpPr>
            <a:spLocks noChangeArrowheads="1"/>
          </p:cNvSpPr>
          <p:nvPr/>
        </p:nvSpPr>
        <p:spPr bwMode="auto">
          <a:xfrm>
            <a:off x="2700338" y="381000"/>
            <a:ext cx="3743325" cy="7016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0">
                <a:solidFill>
                  <a:srgbClr val="CC3399"/>
                </a:solidFill>
              </a:rPr>
              <a:t>Object</a:t>
            </a:r>
            <a:r>
              <a:rPr lang="en-US" sz="4000" b="0">
                <a:solidFill>
                  <a:schemeClr val="tx2"/>
                </a:solidFill>
              </a:rPr>
              <a:t> methods</a:t>
            </a:r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E384A62A-2A12-46D6-B2DC-137A43E6C9F7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14400"/>
          </a:xfrm>
        </p:spPr>
        <p:txBody>
          <a:bodyPr/>
          <a:lstStyle/>
          <a:p>
            <a:pPr eaLnBrk="1" hangingPunct="1"/>
            <a:r>
              <a:rPr lang="en-US"/>
              <a:t>Using the </a:t>
            </a:r>
            <a:r>
              <a:rPr lang="en-US">
                <a:solidFill>
                  <a:srgbClr val="CC3399"/>
                </a:solidFill>
              </a:rPr>
              <a:t>Object</a:t>
            </a:r>
            <a:r>
              <a:rPr lang="en-US"/>
              <a:t> class</a:t>
            </a:r>
          </a:p>
        </p:txBody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458200" cy="5410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/>
              <a:t>A variable of type </a:t>
            </a:r>
            <a:r>
              <a:rPr lang="en-US">
                <a:solidFill>
                  <a:srgbClr val="CC3399"/>
                </a:solidFill>
              </a:rPr>
              <a:t>Object</a:t>
            </a:r>
            <a:r>
              <a:rPr lang="en-US"/>
              <a:t> can reference an object of any type! (why?)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i="1">
                <a:solidFill>
                  <a:schemeClr val="accent2"/>
                </a:solidFill>
              </a:rPr>
              <a:t>Example</a:t>
            </a:r>
            <a:r>
              <a:rPr lang="en-US"/>
              <a:t>:</a:t>
            </a:r>
            <a:br>
              <a:rPr lang="en-US"/>
            </a:br>
            <a:r>
              <a:rPr lang="en-US">
                <a:solidFill>
                  <a:schemeClr val="tx2"/>
                </a:solidFill>
              </a:rPr>
              <a:t>Object obj = new Rectangle(5,6);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So, an array whose elements are of type </a:t>
            </a:r>
            <a:r>
              <a:rPr lang="en-US" b="1">
                <a:solidFill>
                  <a:srgbClr val="CC3399"/>
                </a:solidFill>
              </a:rPr>
              <a:t>Object</a:t>
            </a:r>
            <a:r>
              <a:rPr lang="en-US">
                <a:solidFill>
                  <a:srgbClr val="CC3399"/>
                </a:solidFill>
              </a:rPr>
              <a:t> </a:t>
            </a:r>
            <a:r>
              <a:rPr lang="en-US"/>
              <a:t>can store </a:t>
            </a:r>
            <a:r>
              <a:rPr lang="en-US" i="1"/>
              <a:t>any</a:t>
            </a:r>
            <a:r>
              <a:rPr lang="en-US"/>
              <a:t> type of object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It can even store a </a:t>
            </a:r>
            <a:r>
              <a:rPr lang="en-US" b="1" i="1">
                <a:solidFill>
                  <a:schemeClr val="accent2"/>
                </a:solidFill>
              </a:rPr>
              <a:t>mix</a:t>
            </a:r>
            <a:r>
              <a:rPr lang="en-US" i="1"/>
              <a:t> </a:t>
            </a:r>
            <a:r>
              <a:rPr lang="en-US"/>
              <a:t>of object types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i="1">
                <a:solidFill>
                  <a:schemeClr val="accent2"/>
                </a:solidFill>
              </a:rPr>
              <a:t>Example</a:t>
            </a:r>
            <a:r>
              <a:rPr lang="en-US"/>
              <a:t>:</a:t>
            </a:r>
            <a:br>
              <a:rPr lang="en-US"/>
            </a:br>
            <a:r>
              <a:rPr lang="en-US">
                <a:solidFill>
                  <a:schemeClr val="tx2"/>
                </a:solidFill>
              </a:rPr>
              <a:t>Object[] stuff = new Object[10];</a:t>
            </a:r>
            <a:br>
              <a:rPr lang="en-US">
                <a:solidFill>
                  <a:schemeClr val="tx2"/>
                </a:solidFill>
              </a:rPr>
            </a:br>
            <a:r>
              <a:rPr lang="en-US">
                <a:solidFill>
                  <a:schemeClr val="tx2"/>
                </a:solidFill>
              </a:rPr>
              <a:t>stuff[0] = new Rectangle(5,6);</a:t>
            </a:r>
            <a:br>
              <a:rPr lang="en-US">
                <a:solidFill>
                  <a:schemeClr val="tx2"/>
                </a:solidFill>
              </a:rPr>
            </a:br>
            <a:r>
              <a:rPr lang="en-US">
                <a:solidFill>
                  <a:schemeClr val="tx2"/>
                </a:solidFill>
              </a:rPr>
              <a:t>stuff[1] = new Integer(25);</a:t>
            </a:r>
            <a:br>
              <a:rPr lang="en-US">
                <a:solidFill>
                  <a:schemeClr val="tx2"/>
                </a:solidFill>
              </a:rPr>
            </a:br>
            <a:r>
              <a:rPr lang="en-US" sz="2400" b="1">
                <a:solidFill>
                  <a:schemeClr val="tx2"/>
                </a:solidFill>
              </a:rPr>
              <a:t>…</a:t>
            </a:r>
          </a:p>
          <a:p>
            <a:pPr eaLnBrk="1" hangingPunct="1">
              <a:lnSpc>
                <a:spcPct val="90000"/>
              </a:lnSpc>
            </a:pPr>
            <a:endParaRPr lang="en-US" sz="2400" b="1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83C92F24-9495-4393-9645-06C8205E1EC0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3820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/>
              <a:t>When an element of the array is obtained, it can be </a:t>
            </a:r>
            <a:r>
              <a:rPr lang="en-US" b="1" i="1" dirty="0">
                <a:solidFill>
                  <a:schemeClr val="hlink"/>
                </a:solidFill>
              </a:rPr>
              <a:t>cast</a:t>
            </a:r>
            <a:r>
              <a:rPr lang="en-US" dirty="0"/>
              <a:t> to its particular (sub)class type, for example:</a:t>
            </a:r>
            <a:br>
              <a:rPr lang="en-US" dirty="0"/>
            </a:br>
            <a:br>
              <a:rPr lang="en-US" sz="2800" dirty="0"/>
            </a:br>
            <a:r>
              <a:rPr lang="en-US" sz="2800" dirty="0" err="1">
                <a:solidFill>
                  <a:schemeClr val="tx2"/>
                </a:solidFill>
              </a:rPr>
              <a:t>System.out.println</a:t>
            </a:r>
            <a:r>
              <a:rPr lang="en-US" sz="2800" dirty="0">
                <a:solidFill>
                  <a:schemeClr val="tx2"/>
                </a:solidFill>
              </a:rPr>
              <a:t>(( </a:t>
            </a:r>
            <a:r>
              <a:rPr lang="en-US" sz="2800" dirty="0">
                <a:solidFill>
                  <a:schemeClr val="hlink"/>
                </a:solidFill>
              </a:rPr>
              <a:t>(Rectangle)stuff[0]</a:t>
            </a:r>
            <a:r>
              <a:rPr lang="en-US" sz="2800" dirty="0">
                <a:solidFill>
                  <a:schemeClr val="tx2"/>
                </a:solidFill>
              </a:rPr>
              <a:t> ).area( ));</a:t>
            </a:r>
            <a:br>
              <a:rPr lang="en-US" sz="2800" dirty="0">
                <a:solidFill>
                  <a:schemeClr val="tx2"/>
                </a:solidFill>
              </a:rPr>
            </a:br>
            <a:endParaRPr lang="en-US" sz="2800" dirty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dirty="0"/>
              <a:t>We can create a general collection of objects of </a:t>
            </a:r>
            <a:r>
              <a:rPr lang="en-US"/>
              <a:t>type </a:t>
            </a:r>
            <a:r>
              <a:rPr lang="en-US">
                <a:solidFill>
                  <a:srgbClr val="CC3399"/>
                </a:solidFill>
              </a:rPr>
              <a:t>Object</a:t>
            </a:r>
            <a:endParaRPr lang="en-US" dirty="0">
              <a:solidFill>
                <a:srgbClr val="CC3399"/>
              </a:solidFill>
            </a:endParaRPr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1952625" y="304800"/>
            <a:ext cx="5238750" cy="7016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0">
                <a:solidFill>
                  <a:schemeClr val="tx2"/>
                </a:solidFill>
              </a:rPr>
              <a:t>Using the </a:t>
            </a:r>
            <a:r>
              <a:rPr lang="en-US" sz="4000" b="0">
                <a:solidFill>
                  <a:srgbClr val="CC3399"/>
                </a:solidFill>
              </a:rPr>
              <a:t>Object</a:t>
            </a:r>
            <a:r>
              <a:rPr lang="en-US" sz="4000" b="0">
                <a:solidFill>
                  <a:schemeClr val="tx2"/>
                </a:solidFill>
              </a:rPr>
              <a:t> class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0D5526B2-0579-439A-BDE9-302218B42C2A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Example of Inheritance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305800" cy="4495800"/>
          </a:xfrm>
        </p:spPr>
        <p:txBody>
          <a:bodyPr/>
          <a:lstStyle/>
          <a:p>
            <a:pPr eaLnBrk="1" hangingPunct="1"/>
            <a:r>
              <a:rPr lang="en-US" sz="2800" dirty="0"/>
              <a:t>Suppose we have a class called </a:t>
            </a:r>
            <a:r>
              <a:rPr lang="en-US" sz="2800" dirty="0">
                <a:solidFill>
                  <a:srgbClr val="CC3399"/>
                </a:solidFill>
              </a:rPr>
              <a:t>Rectangle </a:t>
            </a:r>
            <a:r>
              <a:rPr lang="en-US" sz="2800" dirty="0"/>
              <a:t>that is to be used by a program that draws geometric shapes on the screen.</a:t>
            </a:r>
          </a:p>
          <a:p>
            <a:pPr lvl="1" eaLnBrk="1" hangingPunct="1"/>
            <a:r>
              <a:rPr lang="en-US" sz="2400" dirty="0"/>
              <a:t>Each object of this class stores the height and length of the rectangle that they represent.</a:t>
            </a:r>
          </a:p>
          <a:p>
            <a:pPr lvl="1" eaLnBrk="1" hangingPunct="1"/>
            <a:r>
              <a:rPr lang="en-US" sz="2400" dirty="0"/>
              <a:t>There are also getter methods, the constructor for the class, a method to compute the area, and a method to give a String representation of a rectangle.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F5E686D7-A24E-4E95-A919-2C26E291D34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772400" cy="762000"/>
          </a:xfrm>
        </p:spPr>
        <p:txBody>
          <a:bodyPr/>
          <a:lstStyle/>
          <a:p>
            <a:pPr eaLnBrk="1" hangingPunct="1"/>
            <a:r>
              <a:rPr lang="en-US"/>
              <a:t>Java Example of Inheritance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219200"/>
            <a:ext cx="6858000" cy="5181600"/>
          </a:xfrm>
          <a:solidFill>
            <a:schemeClr val="bg2"/>
          </a:solidFill>
          <a:ln w="38100"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sz="2000" b="1" dirty="0">
                <a:solidFill>
                  <a:schemeClr val="accent2"/>
                </a:solidFill>
              </a:rPr>
              <a:t>/* Rectangle.java: a class that represents a rectangle */</a:t>
            </a:r>
            <a:br>
              <a:rPr lang="en-US" sz="2000" b="1" dirty="0">
                <a:solidFill>
                  <a:schemeClr val="accent2"/>
                </a:solidFill>
              </a:rPr>
            </a:br>
            <a:endParaRPr lang="en-US" sz="2000" b="1" dirty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sz="2000" b="1" dirty="0"/>
              <a:t>public class Rectangle {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sz="2000" b="1" dirty="0"/>
              <a:t>	private int length;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sz="2000" b="1" dirty="0"/>
              <a:t>  	private int width;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sz="2000" b="1" dirty="0"/>
              <a:t>  	public Rectangle(int </a:t>
            </a:r>
            <a:r>
              <a:rPr lang="en-US" sz="2000" b="1" dirty="0" err="1"/>
              <a:t>rLength</a:t>
            </a:r>
            <a:r>
              <a:rPr lang="en-US" sz="2000" b="1" dirty="0"/>
              <a:t>, int </a:t>
            </a:r>
            <a:r>
              <a:rPr lang="en-US" sz="2000" b="1" dirty="0" err="1"/>
              <a:t>rWidth</a:t>
            </a:r>
            <a:r>
              <a:rPr lang="en-US" sz="2000" b="1" dirty="0"/>
              <a:t>) {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sz="2000" b="1" dirty="0"/>
              <a:t>    		length = </a:t>
            </a:r>
            <a:r>
              <a:rPr lang="en-US" sz="2000" b="1" dirty="0" err="1"/>
              <a:t>rLength</a:t>
            </a:r>
            <a:r>
              <a:rPr lang="en-US" sz="2000" b="1" dirty="0"/>
              <a:t>;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sz="2000" b="1" dirty="0"/>
              <a:t>    		width = </a:t>
            </a:r>
            <a:r>
              <a:rPr lang="en-US" sz="2000" b="1" dirty="0" err="1"/>
              <a:t>rWidth</a:t>
            </a:r>
            <a:r>
              <a:rPr lang="en-US" sz="2000" b="1" dirty="0"/>
              <a:t>;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sz="2000" b="1" dirty="0"/>
              <a:t>  	}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sz="2000" b="1" dirty="0"/>
              <a:t>  	public int </a:t>
            </a:r>
            <a:r>
              <a:rPr lang="en-US" sz="2000" b="1" dirty="0" err="1"/>
              <a:t>getLength</a:t>
            </a:r>
            <a:r>
              <a:rPr lang="en-US" sz="2000" b="1" dirty="0"/>
              <a:t>( ) {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sz="2000" b="1" dirty="0"/>
              <a:t>    		return length;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sz="2000" b="1" dirty="0"/>
              <a:t>  	}</a:t>
            </a:r>
            <a:endParaRPr lang="en-US" sz="2000" b="1" i="1" dirty="0">
              <a:solidFill>
                <a:schemeClr val="hlink"/>
              </a:solidFill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35B7CAE3-44CC-461E-95B5-09629AD7AAD9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533400"/>
            <a:ext cx="7086600" cy="5867400"/>
          </a:xfrm>
          <a:solidFill>
            <a:schemeClr val="bg2"/>
          </a:solidFill>
          <a:ln w="38100"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sz="2000" b="1" dirty="0"/>
              <a:t>	public int </a:t>
            </a:r>
            <a:r>
              <a:rPr lang="en-US" sz="2000" b="1" dirty="0" err="1"/>
              <a:t>getWidth</a:t>
            </a:r>
            <a:r>
              <a:rPr lang="en-US" sz="2000" b="1" dirty="0"/>
              <a:t>( ) {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sz="2000" b="1" dirty="0"/>
              <a:t>    		return width;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sz="2000" b="1" dirty="0"/>
              <a:t>  	}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sz="2000" b="1" dirty="0"/>
              <a:t>	public int area( ) {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sz="2000" b="1" dirty="0"/>
              <a:t>      	return length*width;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sz="2000" b="1" dirty="0"/>
              <a:t>  	}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sz="2000" b="1" dirty="0"/>
              <a:t>  	public String </a:t>
            </a:r>
            <a:r>
              <a:rPr lang="en-US" sz="2000" b="1" dirty="0" err="1"/>
              <a:t>toString</a:t>
            </a:r>
            <a:r>
              <a:rPr lang="en-US" sz="2000" b="1" dirty="0"/>
              <a:t>( ) {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sz="2000" b="1" dirty="0"/>
              <a:t>      	return "Rectangle: " +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sz="2000" b="1" dirty="0"/>
              <a:t>           		"Length(" + length + ") " +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sz="2000" b="1" dirty="0"/>
              <a:t>           		"Width(" + width + ")";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sz="2000" b="1" dirty="0"/>
              <a:t>  	}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sz="2000" b="1" dirty="0"/>
              <a:t>}</a:t>
            </a:r>
            <a:endParaRPr lang="en-US" sz="2000" b="1" i="1" dirty="0">
              <a:solidFill>
                <a:schemeClr val="hlink"/>
              </a:solidFill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025381-EED1-44F6-A812-4F10542BC9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56792"/>
            <a:ext cx="7772400" cy="4539208"/>
          </a:xfrm>
        </p:spPr>
        <p:txBody>
          <a:bodyPr/>
          <a:lstStyle/>
          <a:p>
            <a:r>
              <a:rPr lang="en-CA" sz="2800" dirty="0"/>
              <a:t>We want to write a class that represents squares. Squares are special rectangles for which the length and width are the same. Hence we want a square to also have some of the methods of the class rectangle, like the method to compute the area.</a:t>
            </a:r>
          </a:p>
          <a:p>
            <a:r>
              <a:rPr lang="en-CA" sz="2800" dirty="0"/>
              <a:t>We also want additional attributes and methods specific to squares, like a method to get the side of a square.</a:t>
            </a:r>
          </a:p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666709-1684-449C-AA0E-58B7A146D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D9D0BFBD-B0C0-485E-B862-3F44A5BA028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FA05C91-0B54-408E-A9BE-778457288337}"/>
              </a:ext>
            </a:extLst>
          </p:cNvPr>
          <p:cNvSpPr txBox="1"/>
          <p:nvPr/>
        </p:nvSpPr>
        <p:spPr>
          <a:xfrm>
            <a:off x="2195736" y="620688"/>
            <a:ext cx="43989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2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Derived Class Square</a:t>
            </a:r>
          </a:p>
        </p:txBody>
      </p:sp>
    </p:spTree>
    <p:extLst>
      <p:ext uri="{BB962C8B-B14F-4D97-AF65-F5344CB8AC3E}">
        <p14:creationId xmlns:p14="http://schemas.microsoft.com/office/powerpoint/2010/main" val="36617143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87751DCF-3F39-48F7-B44C-0639807FC691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381000"/>
            <a:ext cx="6705600" cy="5791200"/>
          </a:xfrm>
          <a:solidFill>
            <a:schemeClr val="bg2"/>
          </a:solidFill>
          <a:ln w="38100">
            <a:solidFill>
              <a:schemeClr val="tx1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b="1" dirty="0">
                <a:solidFill>
                  <a:schemeClr val="accent2"/>
                </a:solidFill>
              </a:rPr>
              <a:t>/ * Square.java: class that represents a square */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800" b="1" dirty="0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b="1" dirty="0"/>
              <a:t>public class Square </a:t>
            </a:r>
            <a:r>
              <a:rPr lang="en-US" sz="2000" b="1" dirty="0">
                <a:solidFill>
                  <a:schemeClr val="hlink"/>
                </a:solidFill>
              </a:rPr>
              <a:t>extends</a:t>
            </a:r>
            <a:r>
              <a:rPr lang="en-US" sz="2000" b="1" dirty="0"/>
              <a:t> Rectangle 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b="1" dirty="0"/>
              <a:t>  </a:t>
            </a:r>
            <a:r>
              <a:rPr lang="en-US" sz="2000" b="1" dirty="0">
                <a:solidFill>
                  <a:schemeClr val="accent6"/>
                </a:solidFill>
              </a:rPr>
              <a:t>// Length of the diagonal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000" b="1" dirty="0"/>
              <a:t>  private double diagonal;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b="1" dirty="0"/>
              <a:t>  </a:t>
            </a:r>
            <a:endParaRPr lang="en-US" sz="2000" b="1" dirty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b="1" dirty="0"/>
              <a:t>  public Square(int side) 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b="1" dirty="0"/>
              <a:t>    	  </a:t>
            </a:r>
            <a:r>
              <a:rPr lang="en-US" sz="2000" b="1" dirty="0">
                <a:solidFill>
                  <a:schemeClr val="accent2"/>
                </a:solidFill>
              </a:rPr>
              <a:t>// calls the constructor of the superclass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b="1" dirty="0"/>
              <a:t>   	  </a:t>
            </a:r>
            <a:r>
              <a:rPr lang="en-US" sz="2000" b="1" dirty="0">
                <a:solidFill>
                  <a:schemeClr val="hlink"/>
                </a:solidFill>
              </a:rPr>
              <a:t>super</a:t>
            </a:r>
            <a:r>
              <a:rPr lang="en-US" sz="2000" b="1" dirty="0"/>
              <a:t>(side, side);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b="1" dirty="0"/>
              <a:t>       diagonal = (double) side * 1.4142;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b="1" dirty="0"/>
              <a:t>  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b="1" dirty="0"/>
              <a:t>  public </a:t>
            </a:r>
            <a:r>
              <a:rPr lang="en-US" sz="2000" b="1" dirty="0" err="1"/>
              <a:t>int</a:t>
            </a:r>
            <a:r>
              <a:rPr lang="en-US" sz="2000" b="1" dirty="0"/>
              <a:t> </a:t>
            </a:r>
            <a:r>
              <a:rPr lang="en-US" sz="2000" b="1" dirty="0" err="1"/>
              <a:t>getSide</a:t>
            </a:r>
            <a:r>
              <a:rPr lang="en-US" sz="2000" b="1" dirty="0"/>
              <a:t>( ) 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b="1" dirty="0"/>
              <a:t>    	   return </a:t>
            </a:r>
            <a:r>
              <a:rPr lang="en-US" sz="2000" b="1" dirty="0" err="1">
                <a:solidFill>
                  <a:schemeClr val="tx2"/>
                </a:solidFill>
              </a:rPr>
              <a:t>getWidth</a:t>
            </a:r>
            <a:r>
              <a:rPr lang="en-US" sz="2000" b="1" dirty="0">
                <a:solidFill>
                  <a:schemeClr val="tx2"/>
                </a:solidFill>
              </a:rPr>
              <a:t>( 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b="1" dirty="0"/>
              <a:t>  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b="1" dirty="0"/>
              <a:t>  public String </a:t>
            </a:r>
            <a:r>
              <a:rPr lang="en-US" sz="2000" b="1" dirty="0" err="1"/>
              <a:t>toString</a:t>
            </a:r>
            <a:r>
              <a:rPr lang="en-US" sz="2000" b="1" dirty="0"/>
              <a:t>( ) 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b="1" dirty="0"/>
              <a:t>       return "Square: Side(" + </a:t>
            </a:r>
            <a:r>
              <a:rPr lang="en-US" sz="2000" b="1" dirty="0" err="1">
                <a:solidFill>
                  <a:schemeClr val="tx2"/>
                </a:solidFill>
              </a:rPr>
              <a:t>getSide</a:t>
            </a:r>
            <a:r>
              <a:rPr lang="en-US" sz="2000" b="1" dirty="0">
                <a:solidFill>
                  <a:schemeClr val="tx2"/>
                </a:solidFill>
              </a:rPr>
              <a:t>( )</a:t>
            </a:r>
            <a:r>
              <a:rPr lang="en-US" sz="2000" b="1" dirty="0"/>
              <a:t> + ")";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b="1" dirty="0"/>
              <a:t>  }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b="1" dirty="0"/>
              <a:t>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000" b="1" dirty="0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6AC5F31B-70E7-470D-9D69-D25F5E1320FD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90600"/>
          </a:xfrm>
        </p:spPr>
        <p:txBody>
          <a:bodyPr/>
          <a:lstStyle/>
          <a:p>
            <a:pPr eaLnBrk="1" hangingPunct="1"/>
            <a:r>
              <a:rPr lang="en-US"/>
              <a:t>Inheritance Terminology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143000"/>
            <a:ext cx="79248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/>
              <a:t>The derived new class is called the </a:t>
            </a:r>
            <a:r>
              <a:rPr lang="en-US" b="1" i="1" dirty="0">
                <a:solidFill>
                  <a:schemeClr val="hlink"/>
                </a:solidFill>
              </a:rPr>
              <a:t>subclass, </a:t>
            </a:r>
            <a:r>
              <a:rPr lang="en-US" i="1" dirty="0"/>
              <a:t>or</a:t>
            </a:r>
            <a:r>
              <a:rPr lang="en-US" dirty="0"/>
              <a:t> the</a:t>
            </a:r>
            <a:r>
              <a:rPr lang="en-US" b="1" i="1" dirty="0">
                <a:solidFill>
                  <a:srgbClr val="CC0000"/>
                </a:solidFill>
              </a:rPr>
              <a:t> </a:t>
            </a:r>
            <a:r>
              <a:rPr lang="en-US" b="1" i="1" dirty="0">
                <a:solidFill>
                  <a:schemeClr val="hlink"/>
                </a:solidFill>
              </a:rPr>
              <a:t>child</a:t>
            </a:r>
            <a:r>
              <a:rPr lang="en-US" dirty="0"/>
              <a:t> class or the </a:t>
            </a:r>
            <a:r>
              <a:rPr lang="en-US" b="1" i="1" dirty="0">
                <a:solidFill>
                  <a:schemeClr val="hlink"/>
                </a:solidFill>
              </a:rPr>
              <a:t>derived</a:t>
            </a:r>
            <a:r>
              <a:rPr lang="en-US" dirty="0"/>
              <a:t> class.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/>
              <a:t>It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inherits</a:t>
            </a:r>
            <a:r>
              <a:rPr lang="en-US" dirty="0"/>
              <a:t> the attributes and methods of the </a:t>
            </a:r>
            <a:r>
              <a:rPr lang="en-US" b="1" i="1" dirty="0">
                <a:solidFill>
                  <a:schemeClr val="hlink"/>
                </a:solidFill>
              </a:rPr>
              <a:t>superclass</a:t>
            </a:r>
            <a:r>
              <a:rPr lang="en-US" sz="2800" b="1" i="1" dirty="0">
                <a:solidFill>
                  <a:srgbClr val="FF0000"/>
                </a:solidFill>
              </a:rPr>
              <a:t> </a:t>
            </a:r>
            <a:r>
              <a:rPr lang="en-US" sz="2800" dirty="0"/>
              <a:t>(</a:t>
            </a:r>
            <a:r>
              <a:rPr lang="en-US" dirty="0"/>
              <a:t>also called the </a:t>
            </a:r>
            <a:r>
              <a:rPr lang="en-US" b="1" i="1" dirty="0">
                <a:solidFill>
                  <a:schemeClr val="hlink"/>
                </a:solidFill>
              </a:rPr>
              <a:t>parent</a:t>
            </a:r>
            <a:r>
              <a:rPr lang="en-US" dirty="0"/>
              <a:t> class or </a:t>
            </a:r>
            <a:r>
              <a:rPr lang="en-US" b="1" i="1" dirty="0">
                <a:solidFill>
                  <a:schemeClr val="hlink"/>
                </a:solidFill>
              </a:rPr>
              <a:t>base</a:t>
            </a:r>
            <a:r>
              <a:rPr lang="en-US" dirty="0"/>
              <a:t> class)</a:t>
            </a:r>
          </a:p>
          <a:p>
            <a:pPr eaLnBrk="1" hangingPunct="1">
              <a:lnSpc>
                <a:spcPct val="90000"/>
              </a:lnSpc>
            </a:pPr>
            <a:r>
              <a:rPr lang="en-US" dirty="0"/>
              <a:t>It can add new attributes or methods, </a:t>
            </a:r>
            <a:r>
              <a:rPr lang="en-US" b="1" i="1" dirty="0">
                <a:solidFill>
                  <a:schemeClr val="accent2"/>
                </a:solidFill>
              </a:rPr>
              <a:t>i.e.</a:t>
            </a:r>
            <a:r>
              <a:rPr lang="en-US" dirty="0"/>
              <a:t> it can </a:t>
            </a:r>
            <a:r>
              <a:rPr lang="en-US" b="1" i="1" dirty="0">
                <a:solidFill>
                  <a:schemeClr val="hlink"/>
                </a:solidFill>
              </a:rPr>
              <a:t>extend</a:t>
            </a:r>
            <a:r>
              <a:rPr lang="en-US" b="1" i="1" dirty="0"/>
              <a:t> </a:t>
            </a:r>
            <a:r>
              <a:rPr lang="en-US" dirty="0"/>
              <a:t>the parent class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err="1"/>
              <a:t>Tava</a:t>
            </a:r>
            <a:r>
              <a:rPr lang="en-US" dirty="0"/>
              <a:t> keyword to make a subclass is </a:t>
            </a:r>
            <a:r>
              <a:rPr lang="en-US" b="1" dirty="0">
                <a:solidFill>
                  <a:srgbClr val="CC3399"/>
                </a:solidFill>
              </a:rPr>
              <a:t>extends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noteTemplate05">
  <a:themeElements>
    <a:clrScheme name="noteTemplate05 8">
      <a:dk1>
        <a:srgbClr val="000000"/>
      </a:dk1>
      <a:lt1>
        <a:srgbClr val="FFFFFF"/>
      </a:lt1>
      <a:dk2>
        <a:srgbClr val="000099"/>
      </a:dk2>
      <a:lt2>
        <a:srgbClr val="FFFFDF"/>
      </a:lt2>
      <a:accent1>
        <a:srgbClr val="FFFF99"/>
      </a:accent1>
      <a:accent2>
        <a:srgbClr val="339966"/>
      </a:accent2>
      <a:accent3>
        <a:srgbClr val="FFFFFF"/>
      </a:accent3>
      <a:accent4>
        <a:srgbClr val="000000"/>
      </a:accent4>
      <a:accent5>
        <a:srgbClr val="FFFFCA"/>
      </a:accent5>
      <a:accent6>
        <a:srgbClr val="2D8A5C"/>
      </a:accent6>
      <a:hlink>
        <a:srgbClr val="CC3300"/>
      </a:hlink>
      <a:folHlink>
        <a:srgbClr val="B2B2B2"/>
      </a:folHlink>
    </a:clrScheme>
    <a:fontScheme name="noteTemplate05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oteTemplate05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teTemplate05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Template05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Template05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Template05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Template05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Template05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Template05 8">
        <a:dk1>
          <a:srgbClr val="000000"/>
        </a:dk1>
        <a:lt1>
          <a:srgbClr val="FFFFFF"/>
        </a:lt1>
        <a:dk2>
          <a:srgbClr val="000099"/>
        </a:dk2>
        <a:lt2>
          <a:srgbClr val="FFFFDF"/>
        </a:lt2>
        <a:accent1>
          <a:srgbClr val="FFFF99"/>
        </a:accent1>
        <a:accent2>
          <a:srgbClr val="339966"/>
        </a:accent2>
        <a:accent3>
          <a:srgbClr val="FFFFFF"/>
        </a:accent3>
        <a:accent4>
          <a:srgbClr val="000000"/>
        </a:accent4>
        <a:accent5>
          <a:srgbClr val="FFFFCA"/>
        </a:accent5>
        <a:accent6>
          <a:srgbClr val="2D8A5C"/>
        </a:accent6>
        <a:hlink>
          <a:srgbClr val="CC33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Settings\doug.GAUL\Application Data\Microsoft\Templates\noteTemplate05.pot</Template>
  <TotalTime>1087</TotalTime>
  <Words>1490</Words>
  <Application>Microsoft Office PowerPoint</Application>
  <PresentationFormat>On-screen Show (4:3)</PresentationFormat>
  <Paragraphs>324</Paragraphs>
  <Slides>39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3" baseType="lpstr">
      <vt:lpstr>Arial</vt:lpstr>
      <vt:lpstr>Courier New</vt:lpstr>
      <vt:lpstr>Times New Roman</vt:lpstr>
      <vt:lpstr>noteTemplate05</vt:lpstr>
      <vt:lpstr>PowerPoint Presentation</vt:lpstr>
      <vt:lpstr>Objectives </vt:lpstr>
      <vt:lpstr>Inheritance</vt:lpstr>
      <vt:lpstr>Example of Inheritance</vt:lpstr>
      <vt:lpstr>Java Example of Inheritance</vt:lpstr>
      <vt:lpstr>PowerPoint Presentation</vt:lpstr>
      <vt:lpstr>PowerPoint Presentation</vt:lpstr>
      <vt:lpstr>PowerPoint Presentation</vt:lpstr>
      <vt:lpstr>Inheritance Terminology</vt:lpstr>
      <vt:lpstr>Inheriting Visibility</vt:lpstr>
      <vt:lpstr>The super Reference</vt:lpstr>
      <vt:lpstr>Is-a Relationship</vt:lpstr>
      <vt:lpstr>Discussion</vt:lpstr>
      <vt:lpstr>Example: BankAccount class</vt:lpstr>
      <vt:lpstr>PowerPoint Presentation</vt:lpstr>
      <vt:lpstr>PowerPoint Presentation</vt:lpstr>
      <vt:lpstr>Example: BankAccount Class</vt:lpstr>
      <vt:lpstr>Overriding Methods</vt:lpstr>
      <vt:lpstr>PowerPoint Presentation</vt:lpstr>
      <vt:lpstr>More on the super Reference</vt:lpstr>
      <vt:lpstr>Superclass Variables</vt:lpstr>
      <vt:lpstr>Superclass Variables</vt:lpstr>
      <vt:lpstr>Type of an Object</vt:lpstr>
      <vt:lpstr>Polymorphism</vt:lpstr>
      <vt:lpstr>PowerPoint Presentation</vt:lpstr>
      <vt:lpstr>Dynamic (Late) Binding</vt:lpstr>
      <vt:lpstr>PowerPoint Presentation</vt:lpstr>
      <vt:lpstr>Casting Reference Variables</vt:lpstr>
      <vt:lpstr>PowerPoint Presentation</vt:lpstr>
      <vt:lpstr>PowerPoint Presentation</vt:lpstr>
      <vt:lpstr>Casting Reference Variables</vt:lpstr>
      <vt:lpstr>InstanceOf Operator</vt:lpstr>
      <vt:lpstr>Class Hierarchies</vt:lpstr>
      <vt:lpstr>Java’s Class Hierarchy</vt:lpstr>
      <vt:lpstr>Java’s Class Hierarchy</vt:lpstr>
      <vt:lpstr>Object methods</vt:lpstr>
      <vt:lpstr>PowerPoint Presentation</vt:lpstr>
      <vt:lpstr>Using the Object class</vt:lpstr>
      <vt:lpstr>PowerPoint Presentation</vt:lpstr>
    </vt:vector>
  </TitlesOfParts>
  <Company>University of Western Ontario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 3</dc:title>
  <dc:creator>doug vancise</dc:creator>
  <cp:lastModifiedBy>Roberto Solis-Oba</cp:lastModifiedBy>
  <cp:revision>106</cp:revision>
  <dcterms:created xsi:type="dcterms:W3CDTF">2007-06-08T14:49:36Z</dcterms:created>
  <dcterms:modified xsi:type="dcterms:W3CDTF">2020-01-28T02:48:19Z</dcterms:modified>
</cp:coreProperties>
</file>