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43"/>
  </p:notesMasterIdLst>
  <p:handoutMasterIdLst>
    <p:handoutMasterId r:id="rId44"/>
  </p:handout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71" r:id="rId12"/>
    <p:sldId id="272" r:id="rId13"/>
    <p:sldId id="273" r:id="rId14"/>
    <p:sldId id="303" r:id="rId15"/>
    <p:sldId id="275" r:id="rId16"/>
    <p:sldId id="276" r:id="rId17"/>
    <p:sldId id="277" r:id="rId18"/>
    <p:sldId id="278" r:id="rId19"/>
    <p:sldId id="279" r:id="rId20"/>
    <p:sldId id="280" r:id="rId21"/>
    <p:sldId id="327" r:id="rId22"/>
    <p:sldId id="283" r:id="rId23"/>
    <p:sldId id="284" r:id="rId24"/>
    <p:sldId id="285" r:id="rId25"/>
    <p:sldId id="286" r:id="rId26"/>
    <p:sldId id="287" r:id="rId27"/>
    <p:sldId id="324" r:id="rId28"/>
    <p:sldId id="326" r:id="rId29"/>
    <p:sldId id="288" r:id="rId30"/>
    <p:sldId id="292" r:id="rId31"/>
    <p:sldId id="293" r:id="rId32"/>
    <p:sldId id="294" r:id="rId33"/>
    <p:sldId id="295" r:id="rId34"/>
    <p:sldId id="296" r:id="rId35"/>
    <p:sldId id="297" r:id="rId36"/>
    <p:sldId id="298" r:id="rId37"/>
    <p:sldId id="299" r:id="rId38"/>
    <p:sldId id="328" r:id="rId39"/>
    <p:sldId id="329" r:id="rId40"/>
    <p:sldId id="331" r:id="rId41"/>
    <p:sldId id="330" r:id="rId42"/>
  </p:sldIdLst>
  <p:sldSz cx="9144000" cy="6858000" type="screen4x3"/>
  <p:notesSz cx="9601200" cy="7315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20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20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20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20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 autoAdjust="0"/>
    <p:restoredTop sz="94660"/>
  </p:normalViewPr>
  <p:slideViewPr>
    <p:cSldViewPr>
      <p:cViewPr varScale="1">
        <p:scale>
          <a:sx n="103" d="100"/>
          <a:sy n="103" d="100"/>
        </p:scale>
        <p:origin x="570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notesMaster" Target="notesMasters/notesMaster1.xml"/><Relationship Id="rId48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>
            <a:extLst>
              <a:ext uri="{FF2B5EF4-FFF2-40B4-BE49-F238E27FC236}">
                <a16:creationId xmlns:a16="http://schemas.microsoft.com/office/drawing/2014/main" id="{B29E138C-C4E4-4D3B-8A32-D4DE1C2BAE2F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160838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>
              <a:defRPr sz="1300" smtClean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9875" name="Rectangle 3">
            <a:extLst>
              <a:ext uri="{FF2B5EF4-FFF2-40B4-BE49-F238E27FC236}">
                <a16:creationId xmlns:a16="http://schemas.microsoft.com/office/drawing/2014/main" id="{2435BD97-5A93-4AD8-B01B-B702CF5F4DB3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440363" y="0"/>
            <a:ext cx="4160837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 smtClean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9876" name="Rectangle 4">
            <a:extLst>
              <a:ext uri="{FF2B5EF4-FFF2-40B4-BE49-F238E27FC236}">
                <a16:creationId xmlns:a16="http://schemas.microsoft.com/office/drawing/2014/main" id="{DFBE1ECF-E36D-43C1-A96A-B4A1B70E9BF7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950075"/>
            <a:ext cx="4160838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>
              <a:defRPr sz="1300" smtClean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9877" name="Rectangle 5">
            <a:extLst>
              <a:ext uri="{FF2B5EF4-FFF2-40B4-BE49-F238E27FC236}">
                <a16:creationId xmlns:a16="http://schemas.microsoft.com/office/drawing/2014/main" id="{6CA3E396-F5C3-4771-BE5B-F3C0FE44150B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440363" y="6950075"/>
            <a:ext cx="4160837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/>
            </a:lvl1pPr>
          </a:lstStyle>
          <a:p>
            <a:fld id="{DEBAC98C-DA40-4A91-8184-FC0C77BD67D7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E65DA8DE-784D-4405-8E01-0A8BD489233C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160838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>
              <a:defRPr sz="13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EB6E41DB-5434-4642-86E2-B7A9A659F020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5440363" y="0"/>
            <a:ext cx="4160837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3012" name="Rectangle 4">
            <a:extLst>
              <a:ext uri="{FF2B5EF4-FFF2-40B4-BE49-F238E27FC236}">
                <a16:creationId xmlns:a16="http://schemas.microsoft.com/office/drawing/2014/main" id="{32F26120-434E-4688-B115-7D9867CB993B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971800" y="549275"/>
            <a:ext cx="3657600" cy="2743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>
            <a:extLst>
              <a:ext uri="{FF2B5EF4-FFF2-40B4-BE49-F238E27FC236}">
                <a16:creationId xmlns:a16="http://schemas.microsoft.com/office/drawing/2014/main" id="{5B200C7D-73B8-45BF-85B7-A780DBB36A80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279525" y="3475038"/>
            <a:ext cx="7042150" cy="329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102" name="Rectangle 6">
            <a:extLst>
              <a:ext uri="{FF2B5EF4-FFF2-40B4-BE49-F238E27FC236}">
                <a16:creationId xmlns:a16="http://schemas.microsoft.com/office/drawing/2014/main" id="{86D70CF3-2124-4538-93FC-AB7B2926711E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950075"/>
            <a:ext cx="4160838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>
              <a:defRPr sz="13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>
            <a:extLst>
              <a:ext uri="{FF2B5EF4-FFF2-40B4-BE49-F238E27FC236}">
                <a16:creationId xmlns:a16="http://schemas.microsoft.com/office/drawing/2014/main" id="{EDA035FE-A026-4742-B633-C2B78168882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440363" y="6950075"/>
            <a:ext cx="4160837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 b="0">
                <a:latin typeface="Times New Roman" panose="02020603050405020304" pitchFamily="18" charset="0"/>
              </a:defRPr>
            </a:lvl1pPr>
          </a:lstStyle>
          <a:p>
            <a:fld id="{861330B1-DB4B-4391-BAF5-2B38AC85A0A4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>
            <a:extLst>
              <a:ext uri="{FF2B5EF4-FFF2-40B4-BE49-F238E27FC236}">
                <a16:creationId xmlns:a16="http://schemas.microsoft.com/office/drawing/2014/main" id="{BC6B3D42-3BF1-4AA7-9DDD-7C0F423C1AC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A1E0710C-7B32-46FD-B483-75371B440BF2}" type="slidenum">
              <a:rPr lang="en-US" altLang="en-US" sz="1300" b="0">
                <a:latin typeface="Times New Roman" panose="02020603050405020304" pitchFamily="18" charset="0"/>
              </a:rPr>
              <a:pPr eaLnBrk="1" hangingPunct="1"/>
              <a:t>14</a:t>
            </a:fld>
            <a:endParaRPr lang="en-US" altLang="en-US" sz="1300" b="0">
              <a:latin typeface="Times New Roman" panose="02020603050405020304" pitchFamily="18" charset="0"/>
            </a:endParaRPr>
          </a:p>
        </p:txBody>
      </p:sp>
      <p:sp>
        <p:nvSpPr>
          <p:cNvPr id="44035" name="Rectangle 2">
            <a:extLst>
              <a:ext uri="{FF2B5EF4-FFF2-40B4-BE49-F238E27FC236}">
                <a16:creationId xmlns:a16="http://schemas.microsoft.com/office/drawing/2014/main" id="{BF3EBEC8-44C5-4017-B529-3786AC0B67D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4036" name="Rectangle 3">
            <a:extLst>
              <a:ext uri="{FF2B5EF4-FFF2-40B4-BE49-F238E27FC236}">
                <a16:creationId xmlns:a16="http://schemas.microsoft.com/office/drawing/2014/main" id="{19029F31-67F2-4061-AC80-E0180160F9E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CA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dirty="0"/>
              <a:t>We cast element into type Comparable&lt;T&gt; and now the compiler believes that temp implements method </a:t>
            </a:r>
            <a:r>
              <a:rPr lang="en-CA" dirty="0" err="1"/>
              <a:t>compareTo</a:t>
            </a:r>
            <a:r>
              <a:rPr lang="en-CA" dirty="0"/>
              <a:t>, so there will not  be a compilation error.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F9F3AD8-486D-479D-9529-A47AF6F7E8A7}" type="slidenum">
              <a:rPr lang="en-US" altLang="en-US" smtClean="0"/>
              <a:pPr>
                <a:defRPr/>
              </a:pPr>
              <a:t>40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11237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CA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4E762C2-D518-4D12-9251-1B87EF0B9FF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DB8180A-3B2F-4C32-BCB1-61D870B85AC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6A5B488-EDF6-4216-BAE3-FFCCC0EA887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9-</a:t>
            </a:r>
            <a:fld id="{E039B6DB-3A33-4D92-B940-6A8571DC202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315944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A7E3BF0-5369-43D4-9BFA-3183DEA252A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7DB0E75-696F-41E3-91B9-D8B79D01B82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2C23E1E-6216-42A7-B87D-C0F8A0D54AE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9-</a:t>
            </a:r>
            <a:fld id="{9A326FBB-FA1C-4AFF-81CD-C75CF865173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22294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152400"/>
            <a:ext cx="1943100" cy="59436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152400"/>
            <a:ext cx="5676900" cy="59436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CFA6DDB9-1551-4CAA-84ED-A7E8E09AF9B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6F458E9-27F1-46B0-9EA9-742BA60FA83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1A61429-B6B9-4204-8823-5EA496B2FB0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9-</a:t>
            </a:r>
            <a:fld id="{93F23612-736A-4DEC-ADE0-8F085254612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522009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7321E33-1ACB-4ED9-BFBB-4ADE4A8189B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E69FBC0-EC4C-4B38-AE98-AA5B192742B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AB4E88F-85C5-4672-B9E6-68B3C7ED3D6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9-</a:t>
            </a:r>
            <a:fld id="{7A8B4760-01F1-4C25-A68A-FAD54A55E80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632417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AAAB5B2-8DEC-40D8-82AD-2254A6F77BF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6AB86E0-C29E-4DF6-851C-022D60950D4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18A7D46-0C3A-40B7-B885-B7B1DEC47E2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9-</a:t>
            </a:r>
            <a:fld id="{9EFED3D3-BEE1-49EF-99AC-DA910E837D2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055006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371600"/>
            <a:ext cx="3810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71600"/>
            <a:ext cx="3810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AE50FB0-A124-4230-B23E-1A060AC5EA6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23A068F-AEE2-4D78-BFB7-0057970C0D4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F28ACB2-854D-4227-8E71-4878BF0A00F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9-</a:t>
            </a:r>
            <a:fld id="{36540639-30EA-4055-9F74-42BCC3F5919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532524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9CA13541-BD19-496F-8966-698E471B14C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5DF55F1B-F8CF-450F-8B50-921C04B0383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1D533EE2-333A-4118-AAB7-693CC80B6A1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9-</a:t>
            </a:r>
            <a:fld id="{C7098FED-114A-4565-A646-09297A1D9E0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745730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53F430B2-FF98-48FF-AE13-AF540289D7A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6B276CC3-489A-4230-BA09-F309BE973E3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B0651A86-52EF-4716-A44C-E6D89807CB7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9-</a:t>
            </a:r>
            <a:fld id="{7A592AE5-EF7E-4CE8-AAF2-0FA722DEF62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61516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91023D6D-1C8B-4D83-B4EC-474D26B90CD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B01C8FFF-E631-4353-B1EE-D2933859575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669BA2BC-5783-4D7E-9308-181D30F9A2A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9-</a:t>
            </a:r>
            <a:fld id="{16FBE22A-BD67-4F39-BF0B-2303712604C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358032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B44296C-2A9E-409B-AD23-3EB3B7ABDE0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4FD5D33-010A-4F68-8449-FEB8AB6F576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2EA5613-F052-4B5B-AA3D-97B9B202F43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9-</a:t>
            </a:r>
            <a:fld id="{E211A7ED-B639-4478-8ABA-D47D0B67719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093915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CA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393152E-278A-4A09-BEBA-673C3E0F4CC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C39389E-8254-471A-B765-98F3DDD2583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8ADE6FB-D0B9-470B-BF7A-F22DBAF0412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9-</a:t>
            </a:r>
            <a:fld id="{82578B76-52F0-49A1-B295-4EE904379BD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179657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543DEE12-5A65-4541-AB9B-3FD589BCFA4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1524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F8DC4ADC-A957-43F6-8ED1-07E857666E1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371600"/>
            <a:ext cx="7772400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58DD5316-4D49-44A0-9C55-EA06AEE50D16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 smtClean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B9C1D385-2C65-4AC6-80B2-3D2800AEE3ED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 smtClean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D94B1370-05B3-4A08-BE3C-B648F22C2D22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866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/>
            </a:lvl1pPr>
          </a:lstStyle>
          <a:p>
            <a:r>
              <a:rPr lang="en-US" altLang="en-US"/>
              <a:t>9-</a:t>
            </a:r>
            <a:fld id="{7CE2C1F4-9602-43C3-846B-30DDE8EFD783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>
            <a:extLst>
              <a:ext uri="{FF2B5EF4-FFF2-40B4-BE49-F238E27FC236}">
                <a16:creationId xmlns:a16="http://schemas.microsoft.com/office/drawing/2014/main" id="{3B8D5CAE-8D52-4E10-9CC4-69E6BB93E53D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187450" y="2492375"/>
            <a:ext cx="6400800" cy="1752600"/>
          </a:xfrm>
        </p:spPr>
        <p:txBody>
          <a:bodyPr/>
          <a:lstStyle/>
          <a:p>
            <a:pPr eaLnBrk="1" hangingPunct="1">
              <a:defRPr/>
            </a:pPr>
            <a:r>
              <a:rPr lang="en-US" sz="54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List </a:t>
            </a:r>
            <a:r>
              <a:rPr lang="en-US" sz="5400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ADT</a:t>
            </a:r>
            <a:endParaRPr lang="en-US" sz="5400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Number Placeholder 5">
            <a:extLst>
              <a:ext uri="{FF2B5EF4-FFF2-40B4-BE49-F238E27FC236}">
                <a16:creationId xmlns:a16="http://schemas.microsoft.com/office/drawing/2014/main" id="{6EDF9AD7-91B2-4979-950D-DA19D974B0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400" b="0"/>
              <a:t>9-</a:t>
            </a:r>
            <a:fld id="{4DA8B473-E133-4715-88D1-2F4EAE0C3E9F}" type="slidenum">
              <a:rPr lang="en-US" altLang="en-US" sz="1400" b="0"/>
              <a:pPr eaLnBrk="1" hangingPunct="1"/>
              <a:t>10</a:t>
            </a:fld>
            <a:endParaRPr lang="en-US" altLang="en-US" sz="1400" b="0"/>
          </a:p>
        </p:txBody>
      </p:sp>
      <p:sp>
        <p:nvSpPr>
          <p:cNvPr id="11267" name="Rectangle 2">
            <a:extLst>
              <a:ext uri="{FF2B5EF4-FFF2-40B4-BE49-F238E27FC236}">
                <a16:creationId xmlns:a16="http://schemas.microsoft.com/office/drawing/2014/main" id="{5F0CCAD9-DA5F-4E3C-8734-330C17D3B37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914400"/>
          </a:xfrm>
        </p:spPr>
        <p:txBody>
          <a:bodyPr/>
          <a:lstStyle/>
          <a:p>
            <a:pPr eaLnBrk="1" hangingPunct="1"/>
            <a:r>
              <a:rPr lang="en-US" altLang="en-US"/>
              <a:t>List Operations</a:t>
            </a:r>
          </a:p>
        </p:txBody>
      </p:sp>
      <p:sp>
        <p:nvSpPr>
          <p:cNvPr id="11268" name="Rectangle 3">
            <a:extLst>
              <a:ext uri="{FF2B5EF4-FFF2-40B4-BE49-F238E27FC236}">
                <a16:creationId xmlns:a16="http://schemas.microsoft.com/office/drawing/2014/main" id="{DACADCAB-424A-4B53-B35D-1735BD4186D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990600"/>
            <a:ext cx="7772400" cy="51054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800" dirty="0"/>
              <a:t>Operations common to </a:t>
            </a:r>
            <a:r>
              <a:rPr lang="en-US" altLang="en-US" sz="2800" i="1" dirty="0">
                <a:solidFill>
                  <a:schemeClr val="tx2"/>
                </a:solidFill>
              </a:rPr>
              <a:t>all</a:t>
            </a:r>
            <a:r>
              <a:rPr lang="en-US" altLang="en-US" sz="2800" dirty="0">
                <a:solidFill>
                  <a:schemeClr val="tx2"/>
                </a:solidFill>
              </a:rPr>
              <a:t> </a:t>
            </a:r>
            <a:r>
              <a:rPr lang="en-US" altLang="en-US" sz="2800" dirty="0"/>
              <a:t>list types include: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b="1" i="1" dirty="0">
                <a:solidFill>
                  <a:schemeClr val="accent2"/>
                </a:solidFill>
              </a:rPr>
              <a:t>Adding/removing</a:t>
            </a:r>
            <a:r>
              <a:rPr lang="en-US" altLang="en-US" b="1" i="1" dirty="0"/>
              <a:t> </a:t>
            </a:r>
            <a:r>
              <a:rPr lang="en-US" altLang="en-US" dirty="0"/>
              <a:t>elements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b="1" i="1" dirty="0">
                <a:solidFill>
                  <a:schemeClr val="accent2"/>
                </a:solidFill>
              </a:rPr>
              <a:t>Checking the status</a:t>
            </a:r>
            <a:r>
              <a:rPr lang="en-US" altLang="en-US" dirty="0"/>
              <a:t> of the list (</a:t>
            </a:r>
            <a:r>
              <a:rPr lang="en-US" altLang="en-US" b="1" dirty="0" err="1">
                <a:solidFill>
                  <a:schemeClr val="hlink"/>
                </a:solidFill>
              </a:rPr>
              <a:t>isEmpty</a:t>
            </a:r>
            <a:r>
              <a:rPr lang="en-US" altLang="en-US" dirty="0"/>
              <a:t>, </a:t>
            </a:r>
            <a:r>
              <a:rPr lang="en-US" altLang="en-US" b="1" dirty="0">
                <a:solidFill>
                  <a:schemeClr val="hlink"/>
                </a:solidFill>
              </a:rPr>
              <a:t>size</a:t>
            </a:r>
            <a:r>
              <a:rPr lang="en-US" altLang="en-US" dirty="0"/>
              <a:t>)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b="1" i="1" dirty="0">
                <a:solidFill>
                  <a:schemeClr val="accent2"/>
                </a:solidFill>
              </a:rPr>
              <a:t>Iterating through</a:t>
            </a:r>
            <a:r>
              <a:rPr lang="en-US" altLang="en-US" dirty="0"/>
              <a:t> the elements in the list 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dirty="0"/>
              <a:t>The key differences between the list types involve the way elements are </a:t>
            </a:r>
            <a:r>
              <a:rPr lang="en-US" altLang="en-US" sz="2800" b="1" i="1" dirty="0">
                <a:solidFill>
                  <a:schemeClr val="accent2"/>
                </a:solidFill>
              </a:rPr>
              <a:t>added</a:t>
            </a:r>
            <a:endParaRPr lang="en-US" altLang="en-US" sz="2800" b="1" i="1" dirty="0"/>
          </a:p>
        </p:txBody>
      </p:sp>
    </p:spTree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Number Placeholder 4">
            <a:extLst>
              <a:ext uri="{FF2B5EF4-FFF2-40B4-BE49-F238E27FC236}">
                <a16:creationId xmlns:a16="http://schemas.microsoft.com/office/drawing/2014/main" id="{BE6EFC72-E0F2-4B05-86F9-519630F415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400" b="0"/>
              <a:t>9-</a:t>
            </a:r>
            <a:fld id="{345E9FF1-5D5F-4A9B-BD16-2F2DCEFA5D34}" type="slidenum">
              <a:rPr lang="en-US" altLang="en-US" sz="1400" b="0"/>
              <a:pPr eaLnBrk="1" hangingPunct="1"/>
              <a:t>11</a:t>
            </a:fld>
            <a:endParaRPr lang="en-US" altLang="en-US" sz="1400" b="0"/>
          </a:p>
        </p:txBody>
      </p:sp>
      <p:sp>
        <p:nvSpPr>
          <p:cNvPr id="12291" name="Rectangle 2">
            <a:extLst>
              <a:ext uri="{FF2B5EF4-FFF2-40B4-BE49-F238E27FC236}">
                <a16:creationId xmlns:a16="http://schemas.microsoft.com/office/drawing/2014/main" id="{A5DACDA3-A3C7-4BF0-9E46-C61102AEAD9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3600" dirty="0"/>
              <a:t>Operations on the List ADT</a:t>
            </a:r>
          </a:p>
        </p:txBody>
      </p:sp>
      <p:graphicFrame>
        <p:nvGraphicFramePr>
          <p:cNvPr id="18514" name="Group 82">
            <a:extLst>
              <a:ext uri="{FF2B5EF4-FFF2-40B4-BE49-F238E27FC236}">
                <a16:creationId xmlns:a16="http://schemas.microsoft.com/office/drawing/2014/main" id="{89984E64-79AC-4910-B820-A66A3293251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18128233"/>
              </p:ext>
            </p:extLst>
          </p:nvPr>
        </p:nvGraphicFramePr>
        <p:xfrm>
          <a:off x="457200" y="1447800"/>
          <a:ext cx="8305800" cy="4298150"/>
        </p:xfrm>
        <a:graphic>
          <a:graphicData uri="http://schemas.openxmlformats.org/drawingml/2006/table">
            <a:tbl>
              <a:tblPr/>
              <a:tblGrid>
                <a:gridCol w="25306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7751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6353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Operation</a:t>
                      </a:r>
                    </a:p>
                  </a:txBody>
                  <a:tcPr marT="45717" marB="4571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Description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319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removeFirst</a:t>
                      </a:r>
                    </a:p>
                  </a:txBody>
                  <a:tcPr marT="45717" marB="4571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Removes the first element from the list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62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removeLast</a:t>
                      </a:r>
                    </a:p>
                  </a:txBody>
                  <a:tcPr marT="45717" marB="4571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Removes the last element from the list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970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remove(element)</a:t>
                      </a:r>
                    </a:p>
                  </a:txBody>
                  <a:tcPr marT="45717" marB="4571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Removes a particular element from the list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431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first</a:t>
                      </a:r>
                    </a:p>
                  </a:txBody>
                  <a:tcPr marT="45717" marB="4571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Gets the element at the front of the list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62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last</a:t>
                      </a:r>
                    </a:p>
                  </a:txBody>
                  <a:tcPr marT="45717" marB="4571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Gets the element at the rear of the list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962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contains(element)</a:t>
                      </a:r>
                    </a:p>
                  </a:txBody>
                  <a:tcPr marT="45717" marB="4571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Determines if a particular element is in the list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962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isEmpty</a:t>
                      </a:r>
                    </a:p>
                  </a:txBody>
                  <a:tcPr marT="45717" marB="4571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Determines whether the list is empty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962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size</a:t>
                      </a:r>
                    </a:p>
                  </a:txBody>
                  <a:tcPr marT="45717" marB="4571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Determines the number of elements in the list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962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toString</a:t>
                      </a: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Returns a string representation of the list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Number Placeholder 4">
            <a:extLst>
              <a:ext uri="{FF2B5EF4-FFF2-40B4-BE49-F238E27FC236}">
                <a16:creationId xmlns:a16="http://schemas.microsoft.com/office/drawing/2014/main" id="{C91E012A-EAED-4C3E-987F-D4ED15C20B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400" b="0"/>
              <a:t>9-</a:t>
            </a:r>
            <a:fld id="{6AF4CDFB-BAC7-4474-9E39-4BBB9ADB0D39}" type="slidenum">
              <a:rPr lang="en-US" altLang="en-US" sz="1400" b="0"/>
              <a:pPr eaLnBrk="1" hangingPunct="1"/>
              <a:t>12</a:t>
            </a:fld>
            <a:endParaRPr lang="en-US" altLang="en-US" sz="1400" b="0"/>
          </a:p>
        </p:txBody>
      </p:sp>
      <p:sp>
        <p:nvSpPr>
          <p:cNvPr id="13315" name="Rectangle 2">
            <a:extLst>
              <a:ext uri="{FF2B5EF4-FFF2-40B4-BE49-F238E27FC236}">
                <a16:creationId xmlns:a16="http://schemas.microsoft.com/office/drawing/2014/main" id="{8F3B7065-8326-458F-8789-FE38105F267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Operation Particular to an Ordered List</a:t>
            </a:r>
          </a:p>
        </p:txBody>
      </p:sp>
      <p:graphicFrame>
        <p:nvGraphicFramePr>
          <p:cNvPr id="19499" name="Group 43">
            <a:extLst>
              <a:ext uri="{FF2B5EF4-FFF2-40B4-BE49-F238E27FC236}">
                <a16:creationId xmlns:a16="http://schemas.microsoft.com/office/drawing/2014/main" id="{E9DE465B-AFA2-4786-9B35-B015CAF5DA89}"/>
              </a:ext>
            </a:extLst>
          </p:cNvPr>
          <p:cNvGraphicFramePr>
            <a:graphicFrameLocks noGrp="1"/>
          </p:cNvGraphicFramePr>
          <p:nvPr/>
        </p:nvGraphicFramePr>
        <p:xfrm>
          <a:off x="457200" y="2667000"/>
          <a:ext cx="8305800" cy="1608306"/>
        </p:xfrm>
        <a:graphic>
          <a:graphicData uri="http://schemas.openxmlformats.org/drawingml/2006/table">
            <a:tbl>
              <a:tblPr/>
              <a:tblGrid>
                <a:gridCol w="22812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245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6344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Operation</a:t>
                      </a:r>
                    </a:p>
                  </a:txBody>
                  <a:tcPr marT="45711" marB="4571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Description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4469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add</a:t>
                      </a:r>
                    </a:p>
                  </a:txBody>
                  <a:tcPr marT="45711" marB="4571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Adds an element to the list </a:t>
                      </a:r>
                      <a:b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</a:b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(in the correct place)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Number Placeholder 4">
            <a:extLst>
              <a:ext uri="{FF2B5EF4-FFF2-40B4-BE49-F238E27FC236}">
                <a16:creationId xmlns:a16="http://schemas.microsoft.com/office/drawing/2014/main" id="{311B9B3D-387F-454D-A94F-6C8992A95C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400" b="0"/>
              <a:t>9-</a:t>
            </a:r>
            <a:fld id="{76FCE2A3-6877-4F8D-852E-00B8E49D2F02}" type="slidenum">
              <a:rPr lang="en-US" altLang="en-US" sz="1400" b="0"/>
              <a:pPr eaLnBrk="1" hangingPunct="1"/>
              <a:t>13</a:t>
            </a:fld>
            <a:endParaRPr lang="en-US" altLang="en-US" sz="1400" b="0"/>
          </a:p>
        </p:txBody>
      </p:sp>
      <p:sp>
        <p:nvSpPr>
          <p:cNvPr id="14339" name="Rectangle 2">
            <a:extLst>
              <a:ext uri="{FF2B5EF4-FFF2-40B4-BE49-F238E27FC236}">
                <a16:creationId xmlns:a16="http://schemas.microsoft.com/office/drawing/2014/main" id="{3CDEE03C-A9F1-42D4-AE51-8328DC5CCE1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Operations Particular to an Unordered List</a:t>
            </a:r>
          </a:p>
        </p:txBody>
      </p:sp>
      <p:graphicFrame>
        <p:nvGraphicFramePr>
          <p:cNvPr id="20519" name="Group 39">
            <a:extLst>
              <a:ext uri="{FF2B5EF4-FFF2-40B4-BE49-F238E27FC236}">
                <a16:creationId xmlns:a16="http://schemas.microsoft.com/office/drawing/2014/main" id="{303C9B83-94D2-4E83-A6C5-D63C6311DE29}"/>
              </a:ext>
            </a:extLst>
          </p:cNvPr>
          <p:cNvGraphicFramePr>
            <a:graphicFrameLocks noGrp="1"/>
          </p:cNvGraphicFramePr>
          <p:nvPr/>
        </p:nvGraphicFramePr>
        <p:xfrm>
          <a:off x="457200" y="1905000"/>
          <a:ext cx="8305800" cy="2400687"/>
        </p:xfrm>
        <a:graphic>
          <a:graphicData uri="http://schemas.openxmlformats.org/drawingml/2006/table">
            <a:tbl>
              <a:tblPr/>
              <a:tblGrid>
                <a:gridCol w="22812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245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6339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Operation</a:t>
                      </a:r>
                    </a:p>
                  </a:txBody>
                  <a:tcPr marT="45708" marB="4570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Description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707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addToFront</a:t>
                      </a:r>
                    </a:p>
                  </a:txBody>
                  <a:tcPr marT="45708" marB="4570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Adds an element to the front of the list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707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addToRear</a:t>
                      </a:r>
                    </a:p>
                  </a:txBody>
                  <a:tcPr marT="45708" marB="4570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Adds an element to the rear of the list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2274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addAfter</a:t>
                      </a:r>
                    </a:p>
                  </a:txBody>
                  <a:tcPr marT="45708" marB="4570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Adds an element after a particular element already in the list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Number Placeholder 4">
            <a:extLst>
              <a:ext uri="{FF2B5EF4-FFF2-40B4-BE49-F238E27FC236}">
                <a16:creationId xmlns:a16="http://schemas.microsoft.com/office/drawing/2014/main" id="{962FFAC6-76FE-4528-9D19-29B3A42D7D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400" b="0"/>
              <a:t>9-</a:t>
            </a:r>
            <a:fld id="{45C4A295-CCA1-467E-95A0-BF161D5DA436}" type="slidenum">
              <a:rPr lang="en-US" altLang="en-US" sz="1400" b="0"/>
              <a:pPr eaLnBrk="1" hangingPunct="1"/>
              <a:t>14</a:t>
            </a:fld>
            <a:endParaRPr lang="en-US" altLang="en-US" sz="1400" b="0"/>
          </a:p>
        </p:txBody>
      </p:sp>
      <p:sp>
        <p:nvSpPr>
          <p:cNvPr id="15363" name="Rectangle 2">
            <a:extLst>
              <a:ext uri="{FF2B5EF4-FFF2-40B4-BE49-F238E27FC236}">
                <a16:creationId xmlns:a16="http://schemas.microsoft.com/office/drawing/2014/main" id="{64EDA471-668C-4133-8CC9-7A17A61A69D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Operations Particular to an Indexed List</a:t>
            </a:r>
          </a:p>
        </p:txBody>
      </p:sp>
      <p:graphicFrame>
        <p:nvGraphicFramePr>
          <p:cNvPr id="51229" name="Group 29">
            <a:extLst>
              <a:ext uri="{FF2B5EF4-FFF2-40B4-BE49-F238E27FC236}">
                <a16:creationId xmlns:a16="http://schemas.microsoft.com/office/drawing/2014/main" id="{6C58A46C-F3EF-4CFC-A34F-51880FF2E19E}"/>
              </a:ext>
            </a:extLst>
          </p:cNvPr>
          <p:cNvGraphicFramePr>
            <a:graphicFrameLocks noGrp="1"/>
          </p:cNvGraphicFramePr>
          <p:nvPr/>
        </p:nvGraphicFramePr>
        <p:xfrm>
          <a:off x="457200" y="1557338"/>
          <a:ext cx="8382000" cy="5114927"/>
        </p:xfrm>
        <a:graphic>
          <a:graphicData uri="http://schemas.openxmlformats.org/drawingml/2006/table">
            <a:tbl>
              <a:tblPr/>
              <a:tblGrid>
                <a:gridCol w="23034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785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8350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Operation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Description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556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add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Adds an element at a particular index in the list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556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set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Sets the element at a particular index in the list overwriting any element that was there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572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get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Returns a reference to the element at the specified  index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556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indexOf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Returns the index of the specified element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556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remove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Removes and returns the element at a particular index</a:t>
                      </a:r>
                      <a:endParaRPr kumimoji="0" lang="en-US" sz="2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Number Placeholder 5">
            <a:extLst>
              <a:ext uri="{FF2B5EF4-FFF2-40B4-BE49-F238E27FC236}">
                <a16:creationId xmlns:a16="http://schemas.microsoft.com/office/drawing/2014/main" id="{DE904BC0-5788-45C6-996F-E972DDE74B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400" b="0"/>
              <a:t>9-</a:t>
            </a:r>
            <a:fld id="{4B9CAF43-0DF3-4145-89F9-238C6D3039E3}" type="slidenum">
              <a:rPr lang="en-US" altLang="en-US" sz="1400" b="0"/>
              <a:pPr eaLnBrk="1" hangingPunct="1"/>
              <a:t>15</a:t>
            </a:fld>
            <a:endParaRPr lang="en-US" altLang="en-US" sz="1400" b="0"/>
          </a:p>
        </p:txBody>
      </p:sp>
      <p:sp>
        <p:nvSpPr>
          <p:cNvPr id="16387" name="Rectangle 2">
            <a:extLst>
              <a:ext uri="{FF2B5EF4-FFF2-40B4-BE49-F238E27FC236}">
                <a16:creationId xmlns:a16="http://schemas.microsoft.com/office/drawing/2014/main" id="{71C50C2C-6CB4-4F76-ACA3-5ACBA0EB863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List Operations</a:t>
            </a:r>
          </a:p>
        </p:txBody>
      </p:sp>
      <p:sp>
        <p:nvSpPr>
          <p:cNvPr id="16388" name="Rectangle 3">
            <a:extLst>
              <a:ext uri="{FF2B5EF4-FFF2-40B4-BE49-F238E27FC236}">
                <a16:creationId xmlns:a16="http://schemas.microsoft.com/office/drawing/2014/main" id="{40950F99-0BBF-49F9-882F-982D54A63CE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09600" y="1371600"/>
            <a:ext cx="8305800" cy="5257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dirty="0"/>
              <a:t>We use Java interfaces to formally define the lists ADTs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dirty="0"/>
              <a:t>Note that interfaces can be defined via </a:t>
            </a:r>
            <a:r>
              <a:rPr lang="en-US" altLang="en-US" b="1" i="1" dirty="0">
                <a:solidFill>
                  <a:schemeClr val="hlink"/>
                </a:solidFill>
              </a:rPr>
              <a:t>inheritance</a:t>
            </a:r>
            <a:r>
              <a:rPr lang="en-US" altLang="en-US" dirty="0"/>
              <a:t> (derived from other interfaces)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dirty="0"/>
              <a:t>Define the common list operations in one interface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dirty="0"/>
              <a:t>See </a:t>
            </a:r>
            <a:r>
              <a:rPr lang="en-US" altLang="en-US" b="1" i="1" dirty="0">
                <a:solidFill>
                  <a:schemeClr val="accent2"/>
                </a:solidFill>
              </a:rPr>
              <a:t>ListADT.java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dirty="0"/>
              <a:t>Derive the thee others from it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dirty="0"/>
              <a:t>see </a:t>
            </a:r>
            <a:r>
              <a:rPr lang="en-US" altLang="en-US" b="1" i="1" dirty="0">
                <a:solidFill>
                  <a:schemeClr val="accent2"/>
                </a:solidFill>
              </a:rPr>
              <a:t>OrderedListADT.java</a:t>
            </a:r>
            <a:r>
              <a:rPr lang="en-US" altLang="en-US" dirty="0"/>
              <a:t> 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dirty="0"/>
              <a:t>see </a:t>
            </a:r>
            <a:r>
              <a:rPr lang="en-US" altLang="en-US" b="1" i="1" dirty="0">
                <a:solidFill>
                  <a:schemeClr val="accent2"/>
                </a:solidFill>
              </a:rPr>
              <a:t>UnorderedListADT.java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dirty="0"/>
              <a:t>see </a:t>
            </a:r>
            <a:r>
              <a:rPr lang="en-US" altLang="en-US" b="1" i="1" dirty="0">
                <a:solidFill>
                  <a:schemeClr val="accent2"/>
                </a:solidFill>
              </a:rPr>
              <a:t>IndexedListADT.java</a:t>
            </a:r>
          </a:p>
        </p:txBody>
      </p:sp>
    </p:spTree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5">
            <a:extLst>
              <a:ext uri="{FF2B5EF4-FFF2-40B4-BE49-F238E27FC236}">
                <a16:creationId xmlns:a16="http://schemas.microsoft.com/office/drawing/2014/main" id="{379D35B3-84BB-4525-ACEA-2AAC38D75E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400" b="0"/>
              <a:t>9-</a:t>
            </a:r>
            <a:fld id="{4B781FB4-211B-46EC-96D3-00B17EC2552E}" type="slidenum">
              <a:rPr lang="en-US" altLang="en-US" sz="1400" b="0"/>
              <a:pPr eaLnBrk="1" hangingPunct="1"/>
              <a:t>16</a:t>
            </a:fld>
            <a:endParaRPr lang="en-US" altLang="en-US" sz="1400" b="0"/>
          </a:p>
        </p:txBody>
      </p:sp>
      <p:sp>
        <p:nvSpPr>
          <p:cNvPr id="17411" name="Rectangle 2">
            <a:extLst>
              <a:ext uri="{FF2B5EF4-FFF2-40B4-BE49-F238E27FC236}">
                <a16:creationId xmlns:a16="http://schemas.microsoft.com/office/drawing/2014/main" id="{A15FEFC9-D050-47D8-BF2B-6B1F40D93E1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ListADT Interface</a:t>
            </a:r>
          </a:p>
        </p:txBody>
      </p:sp>
      <p:sp>
        <p:nvSpPr>
          <p:cNvPr id="17412" name="Rectangle 3">
            <a:extLst>
              <a:ext uri="{FF2B5EF4-FFF2-40B4-BE49-F238E27FC236}">
                <a16:creationId xmlns:a16="http://schemas.microsoft.com/office/drawing/2014/main" id="{7DCEE09A-5E7D-46E6-BDD7-BC31EEBF07D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chemeClr val="bg1"/>
          </a:solidFill>
          <a:ln w="38100">
            <a:solidFill>
              <a:schemeClr val="bg1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000" b="1" dirty="0"/>
              <a:t>public interface </a:t>
            </a:r>
            <a:r>
              <a:rPr lang="en-US" altLang="en-US" sz="2000" b="1" dirty="0" err="1"/>
              <a:t>ListADT</a:t>
            </a:r>
            <a:r>
              <a:rPr lang="en-US" altLang="en-US" sz="2000" b="1" dirty="0"/>
              <a:t>&lt;T&gt; {</a:t>
            </a:r>
            <a:br>
              <a:rPr lang="en-US" altLang="en-US" sz="2000" b="1" dirty="0"/>
            </a:br>
            <a:endParaRPr lang="en-US" altLang="en-US" sz="2000" b="1" dirty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000" b="1" dirty="0"/>
              <a:t>   </a:t>
            </a:r>
            <a:r>
              <a:rPr lang="en-US" altLang="en-US" sz="2000" b="1" dirty="0">
                <a:solidFill>
                  <a:schemeClr val="accent2"/>
                </a:solidFill>
              </a:rPr>
              <a:t>//  Removes and returns the first element from this list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000" b="1" dirty="0"/>
              <a:t>   public T </a:t>
            </a:r>
            <a:r>
              <a:rPr lang="en-US" altLang="en-US" sz="2000" b="1" dirty="0" err="1"/>
              <a:t>removeFirst</a:t>
            </a:r>
            <a:r>
              <a:rPr lang="en-US" altLang="en-US" sz="2000" b="1" dirty="0"/>
              <a:t> ( );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000" b="1" dirty="0">
                <a:solidFill>
                  <a:schemeClr val="accent2"/>
                </a:solidFill>
              </a:rPr>
              <a:t>   //  Removes and returns the last element from this list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000" b="1" dirty="0"/>
              <a:t>   public T </a:t>
            </a:r>
            <a:r>
              <a:rPr lang="en-US" altLang="en-US" sz="2000" b="1" dirty="0" err="1"/>
              <a:t>removeLast</a:t>
            </a:r>
            <a:r>
              <a:rPr lang="en-US" altLang="en-US" sz="2000" b="1" dirty="0"/>
              <a:t> ( );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000" b="1" dirty="0">
                <a:solidFill>
                  <a:schemeClr val="accent2"/>
                </a:solidFill>
              </a:rPr>
              <a:t>   //  Removes and returns the specified element from this list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000" b="1" dirty="0"/>
              <a:t>   public T remove (T element);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000" b="1" dirty="0">
                <a:solidFill>
                  <a:schemeClr val="accent2"/>
                </a:solidFill>
              </a:rPr>
              <a:t>   //  Returns a reference to the first element on this list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000" b="1" dirty="0"/>
              <a:t>   public T first ( );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000" b="1" dirty="0">
                <a:solidFill>
                  <a:schemeClr val="accent2"/>
                </a:solidFill>
              </a:rPr>
              <a:t>   //  Returns a reference to the last element on this list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000" b="1" dirty="0"/>
              <a:t>   public T last ( );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000" b="1" dirty="0">
                <a:solidFill>
                  <a:schemeClr val="hlink"/>
                </a:solidFill>
              </a:rPr>
              <a:t>   //  cont’d..</a:t>
            </a:r>
          </a:p>
        </p:txBody>
      </p:sp>
    </p:spTree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Number Placeholder 5">
            <a:extLst>
              <a:ext uri="{FF2B5EF4-FFF2-40B4-BE49-F238E27FC236}">
                <a16:creationId xmlns:a16="http://schemas.microsoft.com/office/drawing/2014/main" id="{3F98D701-0A25-4ED6-8CF4-C673FAFE4C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400" b="0"/>
              <a:t>9-</a:t>
            </a:r>
            <a:fld id="{8683FC24-2509-49C5-9357-61419602E7E7}" type="slidenum">
              <a:rPr lang="en-US" altLang="en-US" sz="1400" b="0"/>
              <a:pPr eaLnBrk="1" hangingPunct="1"/>
              <a:t>17</a:t>
            </a:fld>
            <a:endParaRPr lang="en-US" altLang="en-US" sz="1400" b="0"/>
          </a:p>
        </p:txBody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id="{F8C79379-768F-4995-9C24-A8FFA402BE3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371600"/>
            <a:ext cx="8001000" cy="4267200"/>
          </a:xfrm>
          <a:solidFill>
            <a:schemeClr val="bg1"/>
          </a:solidFill>
          <a:ln w="38100">
            <a:solidFill>
              <a:schemeClr val="bg1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000" b="1" i="1" dirty="0">
                <a:solidFill>
                  <a:schemeClr val="hlink"/>
                </a:solidFill>
              </a:rPr>
              <a:t>   //  ..cont’d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000" b="1" dirty="0">
                <a:solidFill>
                  <a:schemeClr val="accent2"/>
                </a:solidFill>
              </a:rPr>
              <a:t>   //  Returns true if this list contains the specified target element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000" b="1" dirty="0"/>
              <a:t>   public </a:t>
            </a:r>
            <a:r>
              <a:rPr lang="en-US" altLang="en-US" sz="2000" b="1" dirty="0" err="1"/>
              <a:t>boolean</a:t>
            </a:r>
            <a:r>
              <a:rPr lang="en-US" altLang="en-US" sz="2000" b="1" dirty="0"/>
              <a:t> contains (T target);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000" b="1" dirty="0">
                <a:solidFill>
                  <a:schemeClr val="accent2"/>
                </a:solidFill>
              </a:rPr>
              <a:t>   //  Returns true if this list contains no elements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000" b="1" dirty="0"/>
              <a:t>   public </a:t>
            </a:r>
            <a:r>
              <a:rPr lang="en-US" altLang="en-US" sz="2000" b="1" dirty="0" err="1"/>
              <a:t>boolean</a:t>
            </a:r>
            <a:r>
              <a:rPr lang="en-US" altLang="en-US" sz="2000" b="1" dirty="0"/>
              <a:t> </a:t>
            </a:r>
            <a:r>
              <a:rPr lang="en-US" altLang="en-US" sz="2000" b="1" dirty="0" err="1"/>
              <a:t>isEmpty</a:t>
            </a:r>
            <a:r>
              <a:rPr lang="en-US" altLang="en-US" sz="2000" b="1" dirty="0"/>
              <a:t>( );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000" b="1" dirty="0">
                <a:solidFill>
                  <a:schemeClr val="accent2"/>
                </a:solidFill>
              </a:rPr>
              <a:t>   //  Returns the number of elements in this list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000" b="1" dirty="0"/>
              <a:t>   public </a:t>
            </a:r>
            <a:r>
              <a:rPr lang="en-US" altLang="en-US" sz="2000" b="1" dirty="0" err="1"/>
              <a:t>int</a:t>
            </a:r>
            <a:r>
              <a:rPr lang="en-US" altLang="en-US" sz="2000" b="1" dirty="0"/>
              <a:t> size( );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000" b="1" dirty="0">
                <a:solidFill>
                  <a:schemeClr val="accent2"/>
                </a:solidFill>
              </a:rPr>
              <a:t>   //  Returns a string representation of this list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000" b="1" dirty="0"/>
              <a:t>   public String </a:t>
            </a:r>
            <a:r>
              <a:rPr lang="en-US" altLang="en-US" sz="2000" b="1" dirty="0" err="1"/>
              <a:t>toString</a:t>
            </a:r>
            <a:r>
              <a:rPr lang="en-US" altLang="en-US" sz="2000" b="1" dirty="0"/>
              <a:t>( );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000" b="1" dirty="0"/>
              <a:t>}</a:t>
            </a:r>
          </a:p>
        </p:txBody>
      </p:sp>
    </p:spTree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5">
            <a:extLst>
              <a:ext uri="{FF2B5EF4-FFF2-40B4-BE49-F238E27FC236}">
                <a16:creationId xmlns:a16="http://schemas.microsoft.com/office/drawing/2014/main" id="{59A3E86B-E070-4FAE-A4A5-599E9EEFA8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400" b="0"/>
              <a:t>9-</a:t>
            </a:r>
            <a:fld id="{63BBE11D-E827-4AFA-A38B-FCC3623A6041}" type="slidenum">
              <a:rPr lang="en-US" altLang="en-US" sz="1400" b="0"/>
              <a:pPr eaLnBrk="1" hangingPunct="1"/>
              <a:t>18</a:t>
            </a:fld>
            <a:endParaRPr lang="en-US" altLang="en-US" sz="1400" b="0"/>
          </a:p>
        </p:txBody>
      </p:sp>
      <p:sp>
        <p:nvSpPr>
          <p:cNvPr id="19459" name="Rectangle 2">
            <a:extLst>
              <a:ext uri="{FF2B5EF4-FFF2-40B4-BE49-F238E27FC236}">
                <a16:creationId xmlns:a16="http://schemas.microsoft.com/office/drawing/2014/main" id="{95C11DC1-2C0E-4E05-8883-E0771F36E3B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OrderedList ADT</a:t>
            </a:r>
          </a:p>
        </p:txBody>
      </p:sp>
      <p:sp>
        <p:nvSpPr>
          <p:cNvPr id="19460" name="Rectangle 3">
            <a:extLst>
              <a:ext uri="{FF2B5EF4-FFF2-40B4-BE49-F238E27FC236}">
                <a16:creationId xmlns:a16="http://schemas.microsoft.com/office/drawing/2014/main" id="{9A25C70B-D78E-49DB-A46B-4CB7596E788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828800"/>
            <a:ext cx="8077200" cy="2362200"/>
          </a:xfrm>
          <a:solidFill>
            <a:schemeClr val="bg1"/>
          </a:solidFill>
          <a:ln w="38100">
            <a:solidFill>
              <a:schemeClr val="bg1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>
              <a:buFontTx/>
              <a:buNone/>
            </a:pPr>
            <a:endParaRPr lang="en-US" altLang="en-US" sz="2000" b="1"/>
          </a:p>
          <a:p>
            <a:pPr eaLnBrk="1" hangingPunct="1">
              <a:buFontTx/>
              <a:buNone/>
            </a:pPr>
            <a:r>
              <a:rPr lang="en-US" altLang="en-US" sz="2000" b="1"/>
              <a:t>public interface OrderedListADT&lt;T&gt; </a:t>
            </a:r>
            <a:r>
              <a:rPr lang="en-US" altLang="en-US" sz="2000" b="1">
                <a:solidFill>
                  <a:schemeClr val="hlink"/>
                </a:solidFill>
              </a:rPr>
              <a:t>extends</a:t>
            </a:r>
            <a:r>
              <a:rPr lang="en-US" altLang="en-US" sz="2000" b="1"/>
              <a:t> </a:t>
            </a:r>
            <a:r>
              <a:rPr lang="en-US" altLang="en-US" sz="2000" b="1">
                <a:solidFill>
                  <a:schemeClr val="hlink"/>
                </a:solidFill>
              </a:rPr>
              <a:t>ListADT&lt;T&gt;</a:t>
            </a:r>
          </a:p>
          <a:p>
            <a:pPr eaLnBrk="1" hangingPunct="1">
              <a:buFontTx/>
              <a:buNone/>
            </a:pPr>
            <a:r>
              <a:rPr lang="en-US" altLang="en-US" sz="2000" b="1"/>
              <a:t>{</a:t>
            </a:r>
          </a:p>
          <a:p>
            <a:pPr eaLnBrk="1" hangingPunct="1">
              <a:buFontTx/>
              <a:buNone/>
            </a:pPr>
            <a:r>
              <a:rPr lang="en-US" altLang="en-US" sz="2000" b="1">
                <a:solidFill>
                  <a:schemeClr val="accent2"/>
                </a:solidFill>
              </a:rPr>
              <a:t>   //  Adds the specified element to this list at the proper location</a:t>
            </a:r>
          </a:p>
          <a:p>
            <a:pPr eaLnBrk="1" hangingPunct="1">
              <a:buFontTx/>
              <a:buNone/>
            </a:pPr>
            <a:r>
              <a:rPr lang="en-US" altLang="en-US" sz="2000" b="1"/>
              <a:t>   public void add (T element);</a:t>
            </a:r>
          </a:p>
          <a:p>
            <a:pPr eaLnBrk="1" hangingPunct="1">
              <a:buFontTx/>
              <a:buNone/>
            </a:pPr>
            <a:r>
              <a:rPr lang="en-US" altLang="en-US" sz="2000" b="1"/>
              <a:t>}</a:t>
            </a:r>
          </a:p>
        </p:txBody>
      </p:sp>
    </p:spTree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Number Placeholder 5">
            <a:extLst>
              <a:ext uri="{FF2B5EF4-FFF2-40B4-BE49-F238E27FC236}">
                <a16:creationId xmlns:a16="http://schemas.microsoft.com/office/drawing/2014/main" id="{AF403EA5-3FA5-412E-9DF0-8F618A9A1F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400" b="0"/>
              <a:t>9-</a:t>
            </a:r>
            <a:fld id="{4AED54EE-8674-4FD9-9B5D-C4251E527F5B}" type="slidenum">
              <a:rPr lang="en-US" altLang="en-US" sz="1400" b="0"/>
              <a:pPr eaLnBrk="1" hangingPunct="1"/>
              <a:t>19</a:t>
            </a:fld>
            <a:endParaRPr lang="en-US" altLang="en-US" sz="1400" b="0"/>
          </a:p>
        </p:txBody>
      </p:sp>
      <p:sp>
        <p:nvSpPr>
          <p:cNvPr id="20483" name="Rectangle 2">
            <a:extLst>
              <a:ext uri="{FF2B5EF4-FFF2-40B4-BE49-F238E27FC236}">
                <a16:creationId xmlns:a16="http://schemas.microsoft.com/office/drawing/2014/main" id="{45A36505-AAE2-49B4-BCE6-5916644666D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UnorderedListADT</a:t>
            </a:r>
          </a:p>
        </p:txBody>
      </p:sp>
      <p:sp>
        <p:nvSpPr>
          <p:cNvPr id="20484" name="Rectangle 3">
            <a:extLst>
              <a:ext uri="{FF2B5EF4-FFF2-40B4-BE49-F238E27FC236}">
                <a16:creationId xmlns:a16="http://schemas.microsoft.com/office/drawing/2014/main" id="{144AB181-295B-4997-9D56-132EEA49FDD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7772400" cy="4724400"/>
          </a:xfrm>
          <a:solidFill>
            <a:schemeClr val="bg1"/>
          </a:solidFill>
          <a:ln w="38100">
            <a:solidFill>
              <a:schemeClr val="bg1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>
              <a:buFontTx/>
              <a:buNone/>
            </a:pPr>
            <a:endParaRPr lang="en-US" altLang="en-US" sz="2000" b="1"/>
          </a:p>
          <a:p>
            <a:pPr eaLnBrk="1" hangingPunct="1">
              <a:buFontTx/>
              <a:buNone/>
            </a:pPr>
            <a:r>
              <a:rPr lang="en-US" altLang="en-US" sz="2000" b="1"/>
              <a:t>public interface UnorderedListADT&lt;T&gt; </a:t>
            </a:r>
            <a:r>
              <a:rPr lang="en-US" altLang="en-US" sz="2000" b="1">
                <a:solidFill>
                  <a:schemeClr val="hlink"/>
                </a:solidFill>
              </a:rPr>
              <a:t>extends ListADT&lt;T&gt;</a:t>
            </a:r>
          </a:p>
          <a:p>
            <a:pPr eaLnBrk="1" hangingPunct="1">
              <a:buFontTx/>
              <a:buNone/>
            </a:pPr>
            <a:r>
              <a:rPr lang="en-US" altLang="en-US" sz="2000" b="1"/>
              <a:t>{</a:t>
            </a:r>
          </a:p>
          <a:p>
            <a:pPr eaLnBrk="1" hangingPunct="1">
              <a:buFontTx/>
              <a:buNone/>
            </a:pPr>
            <a:r>
              <a:rPr lang="en-US" altLang="en-US" sz="2000" b="1">
                <a:solidFill>
                  <a:schemeClr val="accent2"/>
                </a:solidFill>
              </a:rPr>
              <a:t>   //  Adds the specified element to the front of this list</a:t>
            </a:r>
          </a:p>
          <a:p>
            <a:pPr eaLnBrk="1" hangingPunct="1">
              <a:buFontTx/>
              <a:buNone/>
            </a:pPr>
            <a:r>
              <a:rPr lang="en-US" altLang="en-US" sz="2000" b="1"/>
              <a:t>   public void addToFront (T element);</a:t>
            </a:r>
          </a:p>
          <a:p>
            <a:pPr eaLnBrk="1" hangingPunct="1">
              <a:buFontTx/>
              <a:buNone/>
            </a:pPr>
            <a:endParaRPr lang="en-US" altLang="en-US" sz="2000" b="1"/>
          </a:p>
          <a:p>
            <a:pPr eaLnBrk="1" hangingPunct="1">
              <a:buFontTx/>
              <a:buNone/>
            </a:pPr>
            <a:r>
              <a:rPr lang="en-US" altLang="en-US" sz="2000" b="1">
                <a:solidFill>
                  <a:schemeClr val="accent2"/>
                </a:solidFill>
              </a:rPr>
              <a:t>   //  Adds the specified element to the rear of this list</a:t>
            </a:r>
          </a:p>
          <a:p>
            <a:pPr eaLnBrk="1" hangingPunct="1">
              <a:buFontTx/>
              <a:buNone/>
            </a:pPr>
            <a:r>
              <a:rPr lang="en-US" altLang="en-US" sz="2000" b="1"/>
              <a:t>   public void addToRear (T element);</a:t>
            </a:r>
          </a:p>
          <a:p>
            <a:pPr eaLnBrk="1" hangingPunct="1">
              <a:buFontTx/>
              <a:buNone/>
            </a:pPr>
            <a:endParaRPr lang="en-US" altLang="en-US" sz="2000" b="1"/>
          </a:p>
          <a:p>
            <a:pPr eaLnBrk="1" hangingPunct="1">
              <a:buFontTx/>
              <a:buNone/>
            </a:pPr>
            <a:r>
              <a:rPr lang="en-US" altLang="en-US" sz="2000" b="1">
                <a:solidFill>
                  <a:schemeClr val="accent2"/>
                </a:solidFill>
              </a:rPr>
              <a:t>   //  Adds the specified element after the specified target</a:t>
            </a:r>
          </a:p>
          <a:p>
            <a:pPr eaLnBrk="1" hangingPunct="1">
              <a:buFontTx/>
              <a:buNone/>
            </a:pPr>
            <a:r>
              <a:rPr lang="en-US" altLang="en-US" sz="2000" b="1"/>
              <a:t>   public void addAfter (T element, T target);</a:t>
            </a:r>
          </a:p>
          <a:p>
            <a:pPr eaLnBrk="1" hangingPunct="1">
              <a:buFontTx/>
              <a:buNone/>
            </a:pPr>
            <a:r>
              <a:rPr lang="en-US" altLang="en-US" sz="2000" b="1"/>
              <a:t>}</a:t>
            </a: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Slide Number Placeholder 5">
            <a:extLst>
              <a:ext uri="{FF2B5EF4-FFF2-40B4-BE49-F238E27FC236}">
                <a16:creationId xmlns:a16="http://schemas.microsoft.com/office/drawing/2014/main" id="{FE7ED041-EEE2-44D9-9891-8FDCE42C0C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400" b="0"/>
              <a:t>9-</a:t>
            </a:r>
            <a:fld id="{96894F04-AB0A-428E-AB25-685ABF6AFC74}" type="slidenum">
              <a:rPr lang="en-US" altLang="en-US" sz="1400" b="0"/>
              <a:pPr eaLnBrk="1" hangingPunct="1"/>
              <a:t>2</a:t>
            </a:fld>
            <a:endParaRPr lang="en-US" altLang="en-US" sz="1400" b="0"/>
          </a:p>
        </p:txBody>
      </p:sp>
      <p:sp>
        <p:nvSpPr>
          <p:cNvPr id="3075" name="Rectangle 2">
            <a:extLst>
              <a:ext uri="{FF2B5EF4-FFF2-40B4-BE49-F238E27FC236}">
                <a16:creationId xmlns:a16="http://schemas.microsoft.com/office/drawing/2014/main" id="{14348CE1-C7EF-4810-88F0-3ABE21E3816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Objectives</a:t>
            </a:r>
          </a:p>
        </p:txBody>
      </p:sp>
      <p:sp>
        <p:nvSpPr>
          <p:cNvPr id="3076" name="Rectangle 3">
            <a:extLst>
              <a:ext uri="{FF2B5EF4-FFF2-40B4-BE49-F238E27FC236}">
                <a16:creationId xmlns:a16="http://schemas.microsoft.com/office/drawing/2014/main" id="{4C22A19C-6369-466C-A3AD-B2D32DE62B5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Define a list abstract data type</a:t>
            </a:r>
          </a:p>
          <a:p>
            <a:pPr eaLnBrk="1" hangingPunct="1"/>
            <a:r>
              <a:rPr lang="en-US" altLang="en-US" dirty="0"/>
              <a:t>Examine different classes of lists</a:t>
            </a:r>
          </a:p>
          <a:p>
            <a:pPr eaLnBrk="1" hangingPunct="1"/>
            <a:r>
              <a:rPr lang="en-US" altLang="en-US" dirty="0"/>
              <a:t>Examine various list implementations</a:t>
            </a:r>
          </a:p>
          <a:p>
            <a:pPr eaLnBrk="1" hangingPunct="1"/>
            <a:r>
              <a:rPr lang="en-US" altLang="en-US" dirty="0"/>
              <a:t>Compare list implementations</a:t>
            </a:r>
          </a:p>
        </p:txBody>
      </p:sp>
    </p:spTree>
  </p:cSld>
  <p:clrMapOvr>
    <a:masterClrMapping/>
  </p:clrMapOvr>
  <p:transition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Number Placeholder 5">
            <a:extLst>
              <a:ext uri="{FF2B5EF4-FFF2-40B4-BE49-F238E27FC236}">
                <a16:creationId xmlns:a16="http://schemas.microsoft.com/office/drawing/2014/main" id="{D86CDEBE-EAF6-49E6-AEC0-AA7C158006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400" b="0"/>
              <a:t>9-</a:t>
            </a:r>
            <a:fld id="{54645ADB-D113-4705-8B3D-E065B93D1E22}" type="slidenum">
              <a:rPr lang="en-US" altLang="en-US" sz="1400" b="0"/>
              <a:pPr eaLnBrk="1" hangingPunct="1"/>
              <a:t>20</a:t>
            </a:fld>
            <a:endParaRPr lang="en-US" altLang="en-US" sz="1400" b="0"/>
          </a:p>
        </p:txBody>
      </p:sp>
      <p:sp>
        <p:nvSpPr>
          <p:cNvPr id="21507" name="Rectangle 2">
            <a:extLst>
              <a:ext uri="{FF2B5EF4-FFF2-40B4-BE49-F238E27FC236}">
                <a16:creationId xmlns:a16="http://schemas.microsoft.com/office/drawing/2014/main" id="{E7F3960E-7249-4D26-A621-B8A3354B976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914400"/>
          </a:xfrm>
        </p:spPr>
        <p:txBody>
          <a:bodyPr/>
          <a:lstStyle/>
          <a:p>
            <a:pPr eaLnBrk="1" hangingPunct="1"/>
            <a:r>
              <a:rPr lang="en-US" altLang="en-US"/>
              <a:t>IndexedListADT</a:t>
            </a:r>
          </a:p>
        </p:txBody>
      </p:sp>
      <p:sp>
        <p:nvSpPr>
          <p:cNvPr id="21508" name="Rectangle 3">
            <a:extLst>
              <a:ext uri="{FF2B5EF4-FFF2-40B4-BE49-F238E27FC236}">
                <a16:creationId xmlns:a16="http://schemas.microsoft.com/office/drawing/2014/main" id="{3B80F856-F2F7-4070-B2ED-CB45EEA2C44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047328"/>
            <a:ext cx="7772400" cy="5334000"/>
          </a:xfrm>
          <a:solidFill>
            <a:schemeClr val="bg1"/>
          </a:solidFill>
          <a:ln w="38100">
            <a:solidFill>
              <a:schemeClr val="bg1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en-US" sz="2000" b="1" dirty="0"/>
              <a:t>public interface </a:t>
            </a:r>
            <a:r>
              <a:rPr lang="en-US" altLang="en-US" sz="2000" b="1" dirty="0" err="1"/>
              <a:t>IndexedListADT</a:t>
            </a:r>
            <a:r>
              <a:rPr lang="en-US" altLang="en-US" sz="2000" b="1" dirty="0"/>
              <a:t>&lt;T&gt; </a:t>
            </a:r>
            <a:r>
              <a:rPr lang="en-US" altLang="en-US" sz="2000" b="1" dirty="0">
                <a:solidFill>
                  <a:schemeClr val="hlink"/>
                </a:solidFill>
              </a:rPr>
              <a:t>extends </a:t>
            </a:r>
            <a:r>
              <a:rPr lang="en-US" altLang="en-US" sz="2000" b="1" dirty="0" err="1">
                <a:solidFill>
                  <a:schemeClr val="hlink"/>
                </a:solidFill>
              </a:rPr>
              <a:t>ListADT</a:t>
            </a:r>
            <a:r>
              <a:rPr lang="en-US" altLang="en-US" sz="2000" b="1" dirty="0">
                <a:solidFill>
                  <a:schemeClr val="hlink"/>
                </a:solidFill>
              </a:rPr>
              <a:t>&lt;T&gt;</a:t>
            </a:r>
            <a:r>
              <a:rPr lang="en-US" altLang="en-US" sz="2000" b="1" dirty="0"/>
              <a:t> {</a:t>
            </a:r>
          </a:p>
          <a:p>
            <a:pPr eaLnBrk="1" hangingPunct="1">
              <a:buFontTx/>
              <a:buNone/>
            </a:pPr>
            <a:r>
              <a:rPr lang="en-US" altLang="en-US" sz="2000" b="1" dirty="0">
                <a:solidFill>
                  <a:schemeClr val="accent2"/>
                </a:solidFill>
              </a:rPr>
              <a:t>   //  Inserts the specified element at the specified index</a:t>
            </a:r>
          </a:p>
          <a:p>
            <a:pPr eaLnBrk="1" hangingPunct="1">
              <a:buFontTx/>
              <a:buNone/>
            </a:pPr>
            <a:r>
              <a:rPr lang="en-US" altLang="en-US" sz="2000" b="1" dirty="0"/>
              <a:t>   public void </a:t>
            </a:r>
            <a:r>
              <a:rPr lang="en-US" altLang="en-US" sz="2000" b="1" dirty="0">
                <a:solidFill>
                  <a:schemeClr val="hlink"/>
                </a:solidFill>
              </a:rPr>
              <a:t>add </a:t>
            </a:r>
            <a:r>
              <a:rPr lang="en-US" altLang="en-US" sz="2000" b="1" dirty="0"/>
              <a:t>(</a:t>
            </a:r>
            <a:r>
              <a:rPr lang="en-US" altLang="en-US" sz="2000" b="1" dirty="0" err="1"/>
              <a:t>int</a:t>
            </a:r>
            <a:r>
              <a:rPr lang="en-US" altLang="en-US" sz="2000" b="1" dirty="0"/>
              <a:t> index, T element);</a:t>
            </a:r>
          </a:p>
          <a:p>
            <a:pPr eaLnBrk="1" hangingPunct="1">
              <a:buFontTx/>
              <a:buNone/>
            </a:pPr>
            <a:r>
              <a:rPr lang="en-US" altLang="en-US" sz="2000" b="1" dirty="0">
                <a:solidFill>
                  <a:schemeClr val="accent2"/>
                </a:solidFill>
              </a:rPr>
              <a:t>   //  Sets the element at the specified index</a:t>
            </a:r>
          </a:p>
          <a:p>
            <a:pPr eaLnBrk="1" hangingPunct="1">
              <a:buFontTx/>
              <a:buNone/>
            </a:pPr>
            <a:r>
              <a:rPr lang="en-US" altLang="en-US" sz="2000" b="1" dirty="0"/>
              <a:t>   public void set (</a:t>
            </a:r>
            <a:r>
              <a:rPr lang="en-US" altLang="en-US" sz="2000" b="1" dirty="0" err="1"/>
              <a:t>int</a:t>
            </a:r>
            <a:r>
              <a:rPr lang="en-US" altLang="en-US" sz="2000" b="1" dirty="0"/>
              <a:t> index, T element);</a:t>
            </a:r>
          </a:p>
          <a:p>
            <a:pPr eaLnBrk="1" hangingPunct="1">
              <a:buFontTx/>
              <a:buNone/>
            </a:pPr>
            <a:r>
              <a:rPr lang="en-US" altLang="en-US" sz="2000" b="1" dirty="0">
                <a:solidFill>
                  <a:schemeClr val="accent2"/>
                </a:solidFill>
              </a:rPr>
              <a:t>   //  Returns a reference to the element at the specified index</a:t>
            </a:r>
          </a:p>
          <a:p>
            <a:pPr eaLnBrk="1" hangingPunct="1">
              <a:buFontTx/>
              <a:buNone/>
            </a:pPr>
            <a:r>
              <a:rPr lang="en-US" altLang="en-US" sz="2000" b="1" dirty="0"/>
              <a:t>   public T get (</a:t>
            </a:r>
            <a:r>
              <a:rPr lang="en-US" altLang="en-US" sz="2000" b="1" dirty="0" err="1"/>
              <a:t>int</a:t>
            </a:r>
            <a:r>
              <a:rPr lang="en-US" altLang="en-US" sz="2000" b="1" dirty="0"/>
              <a:t> index);</a:t>
            </a:r>
          </a:p>
          <a:p>
            <a:pPr eaLnBrk="1" hangingPunct="1">
              <a:buFontTx/>
              <a:buNone/>
            </a:pPr>
            <a:r>
              <a:rPr lang="en-US" altLang="en-US" sz="2000" b="1" dirty="0">
                <a:solidFill>
                  <a:schemeClr val="accent2"/>
                </a:solidFill>
              </a:rPr>
              <a:t>   //  Returns the index of the specified element</a:t>
            </a:r>
          </a:p>
          <a:p>
            <a:pPr eaLnBrk="1" hangingPunct="1">
              <a:buFontTx/>
              <a:buNone/>
            </a:pPr>
            <a:r>
              <a:rPr lang="en-US" altLang="en-US" sz="2000" b="1" dirty="0"/>
              <a:t>   public </a:t>
            </a:r>
            <a:r>
              <a:rPr lang="en-US" altLang="en-US" sz="2000" b="1" dirty="0" err="1"/>
              <a:t>int</a:t>
            </a:r>
            <a:r>
              <a:rPr lang="en-US" altLang="en-US" sz="2000" b="1" dirty="0"/>
              <a:t> </a:t>
            </a:r>
            <a:r>
              <a:rPr lang="en-US" altLang="en-US" sz="2000" b="1" dirty="0" err="1"/>
              <a:t>indexOf</a:t>
            </a:r>
            <a:r>
              <a:rPr lang="en-US" altLang="en-US" sz="2000" b="1" dirty="0"/>
              <a:t> (T element);</a:t>
            </a:r>
          </a:p>
          <a:p>
            <a:pPr eaLnBrk="1" hangingPunct="1">
              <a:buFontTx/>
              <a:buNone/>
            </a:pPr>
            <a:r>
              <a:rPr lang="en-US" altLang="en-US" sz="2000" b="1" dirty="0">
                <a:solidFill>
                  <a:schemeClr val="accent2"/>
                </a:solidFill>
              </a:rPr>
              <a:t>   //  Removes and returns the element at the specified index</a:t>
            </a:r>
          </a:p>
          <a:p>
            <a:pPr eaLnBrk="1" hangingPunct="1">
              <a:buFontTx/>
              <a:buNone/>
            </a:pPr>
            <a:r>
              <a:rPr lang="en-US" altLang="en-US" sz="2000" b="1" dirty="0"/>
              <a:t>   public T </a:t>
            </a:r>
            <a:r>
              <a:rPr lang="en-US" altLang="en-US" sz="2000" b="1" dirty="0">
                <a:solidFill>
                  <a:schemeClr val="tx2"/>
                </a:solidFill>
              </a:rPr>
              <a:t>remove</a:t>
            </a:r>
            <a:r>
              <a:rPr lang="en-US" altLang="en-US" sz="2000" b="1" dirty="0"/>
              <a:t> (</a:t>
            </a:r>
            <a:r>
              <a:rPr lang="en-US" altLang="en-US" sz="2000" b="1" dirty="0" err="1"/>
              <a:t>int</a:t>
            </a:r>
            <a:r>
              <a:rPr lang="en-US" altLang="en-US" sz="2000" b="1" dirty="0"/>
              <a:t> index);</a:t>
            </a:r>
          </a:p>
          <a:p>
            <a:pPr eaLnBrk="1" hangingPunct="1">
              <a:buFontTx/>
              <a:buNone/>
            </a:pPr>
            <a:r>
              <a:rPr lang="en-US" altLang="en-US" sz="2000" b="1" dirty="0"/>
              <a:t>   }</a:t>
            </a:r>
          </a:p>
          <a:p>
            <a:pPr eaLnBrk="1" hangingPunct="1">
              <a:buFontTx/>
              <a:buNone/>
            </a:pPr>
            <a:endParaRPr lang="en-US" altLang="en-US" sz="2000" b="1" dirty="0"/>
          </a:p>
        </p:txBody>
      </p:sp>
    </p:spTree>
  </p:cSld>
  <p:clrMapOvr>
    <a:masterClrMapping/>
  </p:clrMapOvr>
  <p:transition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Number Placeholder 5">
            <a:extLst>
              <a:ext uri="{FF2B5EF4-FFF2-40B4-BE49-F238E27FC236}">
                <a16:creationId xmlns:a16="http://schemas.microsoft.com/office/drawing/2014/main" id="{F86FAA65-0C14-43B3-B692-98B49D6580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400" b="0"/>
              <a:t>9-</a:t>
            </a:r>
            <a:fld id="{3720F69A-09A0-4E72-8751-2B660DB10B99}" type="slidenum">
              <a:rPr lang="en-US" altLang="en-US" sz="1400" b="0"/>
              <a:pPr eaLnBrk="1" hangingPunct="1"/>
              <a:t>21</a:t>
            </a:fld>
            <a:endParaRPr lang="en-US" altLang="en-US" sz="1400" b="0"/>
          </a:p>
        </p:txBody>
      </p:sp>
      <p:sp>
        <p:nvSpPr>
          <p:cNvPr id="22531" name="Rectangle 2">
            <a:extLst>
              <a:ext uri="{FF2B5EF4-FFF2-40B4-BE49-F238E27FC236}">
                <a16:creationId xmlns:a16="http://schemas.microsoft.com/office/drawing/2014/main" id="{77B1B304-7676-4539-BCC2-AE5000A14E0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Discussion</a:t>
            </a:r>
          </a:p>
        </p:txBody>
      </p:sp>
      <p:sp>
        <p:nvSpPr>
          <p:cNvPr id="22532" name="Rectangle 3">
            <a:extLst>
              <a:ext uri="{FF2B5EF4-FFF2-40B4-BE49-F238E27FC236}">
                <a16:creationId xmlns:a16="http://schemas.microsoft.com/office/drawing/2014/main" id="{3CD8F4BA-DB32-447A-9F89-CE345A5BB45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Note that the </a:t>
            </a:r>
            <a:r>
              <a:rPr lang="en-US" altLang="en-US" dirty="0">
                <a:solidFill>
                  <a:schemeClr val="tx2"/>
                </a:solidFill>
              </a:rPr>
              <a:t>remove</a:t>
            </a:r>
            <a:r>
              <a:rPr lang="en-US" altLang="en-US" dirty="0"/>
              <a:t> method in the </a:t>
            </a:r>
            <a:r>
              <a:rPr lang="en-US" altLang="en-US" dirty="0" err="1"/>
              <a:t>IndexedList</a:t>
            </a:r>
            <a:r>
              <a:rPr lang="en-US" altLang="en-US" dirty="0"/>
              <a:t> ADT is overloaded</a:t>
            </a:r>
          </a:p>
          <a:p>
            <a:pPr lvl="1" eaLnBrk="1" hangingPunct="1"/>
            <a:r>
              <a:rPr lang="en-US" altLang="en-US" dirty="0"/>
              <a:t>Why? Because there is a </a:t>
            </a:r>
            <a:r>
              <a:rPr lang="en-US" altLang="en-US" dirty="0">
                <a:solidFill>
                  <a:schemeClr val="tx2"/>
                </a:solidFill>
              </a:rPr>
              <a:t>remove</a:t>
            </a:r>
            <a:r>
              <a:rPr lang="en-US" altLang="en-US" dirty="0"/>
              <a:t> method in the parent </a:t>
            </a:r>
            <a:r>
              <a:rPr lang="en-US" altLang="en-US" dirty="0" err="1"/>
              <a:t>ListADT</a:t>
            </a:r>
            <a:endParaRPr lang="en-US" altLang="en-US" dirty="0"/>
          </a:p>
          <a:p>
            <a:pPr lvl="2" eaLnBrk="1" hangingPunct="1"/>
            <a:r>
              <a:rPr lang="en-US" altLang="en-US" dirty="0"/>
              <a:t>This is </a:t>
            </a:r>
            <a:r>
              <a:rPr lang="en-US" altLang="en-US" i="1" dirty="0"/>
              <a:t>not </a:t>
            </a:r>
            <a:r>
              <a:rPr lang="en-US" altLang="en-US" dirty="0"/>
              <a:t>overriding, because the parameters are different</a:t>
            </a:r>
          </a:p>
          <a:p>
            <a:pPr eaLnBrk="1" hangingPunct="1"/>
            <a:endParaRPr lang="en-US" alt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Number Placeholder 5">
            <a:extLst>
              <a:ext uri="{FF2B5EF4-FFF2-40B4-BE49-F238E27FC236}">
                <a16:creationId xmlns:a16="http://schemas.microsoft.com/office/drawing/2014/main" id="{DDBF314E-0760-4AFE-A587-6661B10A31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400" b="0"/>
              <a:t>9-</a:t>
            </a:r>
            <a:fld id="{BC4320D8-D291-4F07-914D-B810C3EF99A4}" type="slidenum">
              <a:rPr lang="en-US" altLang="en-US" sz="1400" b="0"/>
              <a:pPr eaLnBrk="1" hangingPunct="1"/>
              <a:t>22</a:t>
            </a:fld>
            <a:endParaRPr lang="en-US" altLang="en-US" sz="1400" b="0"/>
          </a:p>
        </p:txBody>
      </p:sp>
      <p:sp>
        <p:nvSpPr>
          <p:cNvPr id="23555" name="Rectangle 2">
            <a:extLst>
              <a:ext uri="{FF2B5EF4-FFF2-40B4-BE49-F238E27FC236}">
                <a16:creationId xmlns:a16="http://schemas.microsoft.com/office/drawing/2014/main" id="{DA685E7D-3775-46D3-9106-12AC4B99384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143000" y="228600"/>
            <a:ext cx="7620000" cy="1219200"/>
          </a:xfrm>
        </p:spPr>
        <p:txBody>
          <a:bodyPr/>
          <a:lstStyle/>
          <a:p>
            <a:pPr eaLnBrk="1" hangingPunct="1"/>
            <a:r>
              <a:rPr lang="en-US" altLang="en-US"/>
              <a:t>List Implementation using Arrays</a:t>
            </a:r>
          </a:p>
        </p:txBody>
      </p:sp>
      <p:sp>
        <p:nvSpPr>
          <p:cNvPr id="23556" name="Rectangle 3">
            <a:extLst>
              <a:ext uri="{FF2B5EF4-FFF2-40B4-BE49-F238E27FC236}">
                <a16:creationId xmlns:a16="http://schemas.microsoft.com/office/drawing/2014/main" id="{FBA5A3D5-9B0C-48DA-B26E-CC0F2E57E22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09600" y="1219200"/>
            <a:ext cx="8077200" cy="5181600"/>
          </a:xfrm>
        </p:spPr>
        <p:txBody>
          <a:bodyPr/>
          <a:lstStyle/>
          <a:p>
            <a:pPr eaLnBrk="1" hangingPunct="1"/>
            <a:r>
              <a:rPr lang="en-US" altLang="en-US" sz="2800"/>
              <a:t>Container is an array</a:t>
            </a:r>
          </a:p>
          <a:p>
            <a:pPr eaLnBrk="1" hangingPunct="1"/>
            <a:r>
              <a:rPr lang="en-US" altLang="en-US" sz="2800"/>
              <a:t>Fix one end of the list at index 0 and shift </a:t>
            </a:r>
            <a:r>
              <a:rPr lang="en-US" altLang="en-US" sz="2800" b="1" i="1">
                <a:solidFill>
                  <a:schemeClr val="accent2"/>
                </a:solidFill>
              </a:rPr>
              <a:t>as needed</a:t>
            </a:r>
            <a:r>
              <a:rPr lang="en-US" altLang="en-US" sz="2800"/>
              <a:t> when an element is added or removed</a:t>
            </a:r>
          </a:p>
          <a:p>
            <a:pPr eaLnBrk="1" hangingPunct="1"/>
            <a:r>
              <a:rPr lang="en-US" altLang="en-US" sz="2800"/>
              <a:t>Is a shift needed when an element is </a:t>
            </a:r>
            <a:r>
              <a:rPr lang="en-US" altLang="en-US" sz="2800">
                <a:solidFill>
                  <a:schemeClr val="tx2"/>
                </a:solidFill>
              </a:rPr>
              <a:t>added</a:t>
            </a:r>
          </a:p>
          <a:p>
            <a:pPr lvl="1" eaLnBrk="1" hangingPunct="1"/>
            <a:r>
              <a:rPr lang="en-US" altLang="en-US" sz="2400"/>
              <a:t>at the front?</a:t>
            </a:r>
          </a:p>
          <a:p>
            <a:pPr lvl="1" eaLnBrk="1" hangingPunct="1"/>
            <a:r>
              <a:rPr lang="en-US" altLang="en-US" sz="2400"/>
              <a:t>somewhere in the middle?</a:t>
            </a:r>
          </a:p>
          <a:p>
            <a:pPr lvl="1" eaLnBrk="1" hangingPunct="1"/>
            <a:r>
              <a:rPr lang="en-US" altLang="en-US" sz="2400"/>
              <a:t>at the end?</a:t>
            </a:r>
          </a:p>
          <a:p>
            <a:pPr eaLnBrk="1" hangingPunct="1"/>
            <a:r>
              <a:rPr lang="en-US" altLang="en-US" sz="2800"/>
              <a:t>Is a shift needed when an element is </a:t>
            </a:r>
            <a:r>
              <a:rPr lang="en-US" altLang="en-US" sz="2800">
                <a:solidFill>
                  <a:schemeClr val="tx2"/>
                </a:solidFill>
              </a:rPr>
              <a:t>removed</a:t>
            </a:r>
          </a:p>
          <a:p>
            <a:pPr lvl="1" eaLnBrk="1" hangingPunct="1"/>
            <a:r>
              <a:rPr lang="en-US" altLang="en-US" sz="2400"/>
              <a:t>from the front?</a:t>
            </a:r>
          </a:p>
          <a:p>
            <a:pPr lvl="1" eaLnBrk="1" hangingPunct="1"/>
            <a:r>
              <a:rPr lang="en-US" altLang="en-US" sz="2400"/>
              <a:t>from somewhere in the middle?</a:t>
            </a:r>
          </a:p>
          <a:p>
            <a:pPr lvl="1" eaLnBrk="1" hangingPunct="1"/>
            <a:r>
              <a:rPr lang="en-US" altLang="en-US" sz="2400"/>
              <a:t>from the end?</a:t>
            </a:r>
          </a:p>
        </p:txBody>
      </p:sp>
    </p:spTree>
  </p:cSld>
  <p:clrMapOvr>
    <a:masterClrMapping/>
  </p:clrMapOvr>
  <p:transition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Number Placeholder 4">
            <a:extLst>
              <a:ext uri="{FF2B5EF4-FFF2-40B4-BE49-F238E27FC236}">
                <a16:creationId xmlns:a16="http://schemas.microsoft.com/office/drawing/2014/main" id="{338D98C9-8A36-49DA-A5D8-B5043E0DFD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400" b="0"/>
              <a:t>9-</a:t>
            </a:r>
            <a:fld id="{491AB0F2-EA04-4670-9C77-66C5B5C3D19B}" type="slidenum">
              <a:rPr lang="en-US" altLang="en-US" sz="1400" b="0"/>
              <a:pPr eaLnBrk="1" hangingPunct="1"/>
              <a:t>23</a:t>
            </a:fld>
            <a:endParaRPr lang="en-US" altLang="en-US" sz="1400" b="0"/>
          </a:p>
        </p:txBody>
      </p:sp>
      <p:sp>
        <p:nvSpPr>
          <p:cNvPr id="24579" name="Rectangle 2">
            <a:extLst>
              <a:ext uri="{FF2B5EF4-FFF2-40B4-BE49-F238E27FC236}">
                <a16:creationId xmlns:a16="http://schemas.microsoft.com/office/drawing/2014/main" id="{54D6A485-EC80-43A0-AA1D-5B9CB0FA66F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An Array Implementation of a List</a:t>
            </a:r>
          </a:p>
        </p:txBody>
      </p:sp>
      <p:sp>
        <p:nvSpPr>
          <p:cNvPr id="24580" name="Rectangle 3">
            <a:extLst>
              <a:ext uri="{FF2B5EF4-FFF2-40B4-BE49-F238E27FC236}">
                <a16:creationId xmlns:a16="http://schemas.microsoft.com/office/drawing/2014/main" id="{6A0E051C-F339-4765-B9A6-B299574C39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76400" y="3657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CA" altLang="en-US"/>
          </a:p>
        </p:txBody>
      </p:sp>
      <p:sp>
        <p:nvSpPr>
          <p:cNvPr id="24581" name="Text Box 4">
            <a:extLst>
              <a:ext uri="{FF2B5EF4-FFF2-40B4-BE49-F238E27FC236}">
                <a16:creationId xmlns:a16="http://schemas.microsoft.com/office/drawing/2014/main" id="{E05AB132-98DB-423E-944E-D0D0EFD8B4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0200" y="4114800"/>
            <a:ext cx="6858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0"/>
              <a:t>rear</a:t>
            </a:r>
          </a:p>
        </p:txBody>
      </p:sp>
      <p:sp>
        <p:nvSpPr>
          <p:cNvPr id="24582" name="Text Box 5">
            <a:extLst>
              <a:ext uri="{FF2B5EF4-FFF2-40B4-BE49-F238E27FC236}">
                <a16:creationId xmlns:a16="http://schemas.microsoft.com/office/drawing/2014/main" id="{DCCF10FE-22B9-42DF-A4AA-487EDB93AE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76400" y="3733800"/>
            <a:ext cx="36036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>
                <a:solidFill>
                  <a:schemeClr val="hlink"/>
                </a:solidFill>
              </a:rPr>
              <a:t>4</a:t>
            </a:r>
          </a:p>
        </p:txBody>
      </p:sp>
      <p:sp>
        <p:nvSpPr>
          <p:cNvPr id="24583" name="Text Box 6">
            <a:extLst>
              <a:ext uri="{FF2B5EF4-FFF2-40B4-BE49-F238E27FC236}">
                <a16:creationId xmlns:a16="http://schemas.microsoft.com/office/drawing/2014/main" id="{41151A20-5B82-4631-8150-E91C054D45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0200" y="3276600"/>
            <a:ext cx="6858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0"/>
              <a:t>list</a:t>
            </a:r>
          </a:p>
        </p:txBody>
      </p:sp>
      <p:sp>
        <p:nvSpPr>
          <p:cNvPr id="24584" name="Rectangle 7">
            <a:extLst>
              <a:ext uri="{FF2B5EF4-FFF2-40B4-BE49-F238E27FC236}">
                <a16:creationId xmlns:a16="http://schemas.microsoft.com/office/drawing/2014/main" id="{798F14E1-1C1C-480C-BCB9-A1554EAAF8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76400" y="28194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CA" altLang="en-US"/>
          </a:p>
        </p:txBody>
      </p:sp>
      <p:sp>
        <p:nvSpPr>
          <p:cNvPr id="24585" name="Rectangle 8">
            <a:extLst>
              <a:ext uri="{FF2B5EF4-FFF2-40B4-BE49-F238E27FC236}">
                <a16:creationId xmlns:a16="http://schemas.microsoft.com/office/drawing/2014/main" id="{03BC5861-75CB-443F-A1ED-0458491EF6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5400" y="2667000"/>
            <a:ext cx="1143000" cy="1828800"/>
          </a:xfrm>
          <a:prstGeom prst="rect">
            <a:avLst/>
          </a:prstGeom>
          <a:noFill/>
          <a:ln w="38100">
            <a:solidFill>
              <a:schemeClr val="hlink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CA" altLang="en-US"/>
          </a:p>
        </p:txBody>
      </p:sp>
      <p:sp>
        <p:nvSpPr>
          <p:cNvPr id="24586" name="Line 9">
            <a:extLst>
              <a:ext uri="{FF2B5EF4-FFF2-40B4-BE49-F238E27FC236}">
                <a16:creationId xmlns:a16="http://schemas.microsoft.com/office/drawing/2014/main" id="{0F20BA34-FA4E-413F-B556-4F57DF42F418}"/>
              </a:ext>
            </a:extLst>
          </p:cNvPr>
          <p:cNvSpPr>
            <a:spLocks noChangeShapeType="1"/>
          </p:cNvSpPr>
          <p:nvPr/>
        </p:nvSpPr>
        <p:spPr bwMode="auto">
          <a:xfrm>
            <a:off x="1905000" y="3048000"/>
            <a:ext cx="7620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24587" name="Line 10">
            <a:extLst>
              <a:ext uri="{FF2B5EF4-FFF2-40B4-BE49-F238E27FC236}">
                <a16:creationId xmlns:a16="http://schemas.microsoft.com/office/drawing/2014/main" id="{95C9927D-A246-40E1-964B-9F893297AE93}"/>
              </a:ext>
            </a:extLst>
          </p:cNvPr>
          <p:cNvSpPr>
            <a:spLocks noChangeShapeType="1"/>
          </p:cNvSpPr>
          <p:nvPr/>
        </p:nvSpPr>
        <p:spPr bwMode="auto">
          <a:xfrm>
            <a:off x="2971800" y="3048000"/>
            <a:ext cx="0" cy="4572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24588" name="Line 11">
            <a:extLst>
              <a:ext uri="{FF2B5EF4-FFF2-40B4-BE49-F238E27FC236}">
                <a16:creationId xmlns:a16="http://schemas.microsoft.com/office/drawing/2014/main" id="{6F2A0531-0D62-4DAD-A153-19933F83CB03}"/>
              </a:ext>
            </a:extLst>
          </p:cNvPr>
          <p:cNvSpPr>
            <a:spLocks noChangeShapeType="1"/>
          </p:cNvSpPr>
          <p:nvPr/>
        </p:nvSpPr>
        <p:spPr bwMode="auto">
          <a:xfrm>
            <a:off x="3581400" y="3048000"/>
            <a:ext cx="0" cy="4572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24589" name="Line 12">
            <a:extLst>
              <a:ext uri="{FF2B5EF4-FFF2-40B4-BE49-F238E27FC236}">
                <a16:creationId xmlns:a16="http://schemas.microsoft.com/office/drawing/2014/main" id="{1E691104-E72C-4C77-8101-F3E6A2C19D3F}"/>
              </a:ext>
            </a:extLst>
          </p:cNvPr>
          <p:cNvSpPr>
            <a:spLocks noChangeShapeType="1"/>
          </p:cNvSpPr>
          <p:nvPr/>
        </p:nvSpPr>
        <p:spPr bwMode="auto">
          <a:xfrm>
            <a:off x="4191000" y="3048000"/>
            <a:ext cx="0" cy="4572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24590" name="Line 13">
            <a:extLst>
              <a:ext uri="{FF2B5EF4-FFF2-40B4-BE49-F238E27FC236}">
                <a16:creationId xmlns:a16="http://schemas.microsoft.com/office/drawing/2014/main" id="{F4F14AAA-704C-4BF0-824A-5208E84C78BA}"/>
              </a:ext>
            </a:extLst>
          </p:cNvPr>
          <p:cNvSpPr>
            <a:spLocks noChangeShapeType="1"/>
          </p:cNvSpPr>
          <p:nvPr/>
        </p:nvSpPr>
        <p:spPr bwMode="auto">
          <a:xfrm>
            <a:off x="4800600" y="3048000"/>
            <a:ext cx="0" cy="4572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24591" name="Rectangle 14">
            <a:extLst>
              <a:ext uri="{FF2B5EF4-FFF2-40B4-BE49-F238E27FC236}">
                <a16:creationId xmlns:a16="http://schemas.microsoft.com/office/drawing/2014/main" id="{61A05900-492C-4790-B122-7F9C6497DB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0" y="3505200"/>
            <a:ext cx="4572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CA" altLang="en-US"/>
          </a:p>
        </p:txBody>
      </p:sp>
      <p:sp>
        <p:nvSpPr>
          <p:cNvPr id="24592" name="Rectangle 15">
            <a:extLst>
              <a:ext uri="{FF2B5EF4-FFF2-40B4-BE49-F238E27FC236}">
                <a16:creationId xmlns:a16="http://schemas.microsoft.com/office/drawing/2014/main" id="{7A5DDB93-E86A-4CAE-90A4-B2045FAD97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62400" y="3505200"/>
            <a:ext cx="457200" cy="457200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CA" altLang="en-US"/>
          </a:p>
        </p:txBody>
      </p:sp>
      <p:sp>
        <p:nvSpPr>
          <p:cNvPr id="24593" name="Rectangle 16">
            <a:extLst>
              <a:ext uri="{FF2B5EF4-FFF2-40B4-BE49-F238E27FC236}">
                <a16:creationId xmlns:a16="http://schemas.microsoft.com/office/drawing/2014/main" id="{2E8729C1-1A47-41B9-A991-FA682C2BB6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52800" y="3505200"/>
            <a:ext cx="457200" cy="457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CA" altLang="en-US"/>
          </a:p>
        </p:txBody>
      </p:sp>
      <p:sp>
        <p:nvSpPr>
          <p:cNvPr id="24594" name="Rectangle 17">
            <a:extLst>
              <a:ext uri="{FF2B5EF4-FFF2-40B4-BE49-F238E27FC236}">
                <a16:creationId xmlns:a16="http://schemas.microsoft.com/office/drawing/2014/main" id="{A64BFC54-8A66-4FAC-8569-CA4D2A7D34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67000" y="3505200"/>
            <a:ext cx="457200" cy="457200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CA" altLang="en-US"/>
          </a:p>
        </p:txBody>
      </p:sp>
      <p:sp>
        <p:nvSpPr>
          <p:cNvPr id="24595" name="Rectangle 19">
            <a:extLst>
              <a:ext uri="{FF2B5EF4-FFF2-40B4-BE49-F238E27FC236}">
                <a16:creationId xmlns:a16="http://schemas.microsoft.com/office/drawing/2014/main" id="{0E25BE79-AA37-452E-A238-51DD825C4A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67000" y="2743200"/>
            <a:ext cx="6096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CA" altLang="en-US"/>
          </a:p>
        </p:txBody>
      </p:sp>
      <p:sp>
        <p:nvSpPr>
          <p:cNvPr id="24596" name="Rectangle 20">
            <a:extLst>
              <a:ext uri="{FF2B5EF4-FFF2-40B4-BE49-F238E27FC236}">
                <a16:creationId xmlns:a16="http://schemas.microsoft.com/office/drawing/2014/main" id="{F0857D5E-067E-4824-BF48-9319FCC6D9E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76600" y="2743200"/>
            <a:ext cx="6096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CA" altLang="en-US"/>
          </a:p>
        </p:txBody>
      </p:sp>
      <p:sp>
        <p:nvSpPr>
          <p:cNvPr id="24597" name="Rectangle 21">
            <a:extLst>
              <a:ext uri="{FF2B5EF4-FFF2-40B4-BE49-F238E27FC236}">
                <a16:creationId xmlns:a16="http://schemas.microsoft.com/office/drawing/2014/main" id="{394B341C-72AF-40AF-A825-7B48A0E548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6200" y="2743200"/>
            <a:ext cx="6096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CA" altLang="en-US"/>
          </a:p>
        </p:txBody>
      </p:sp>
      <p:sp>
        <p:nvSpPr>
          <p:cNvPr id="24598" name="Rectangle 22">
            <a:extLst>
              <a:ext uri="{FF2B5EF4-FFF2-40B4-BE49-F238E27FC236}">
                <a16:creationId xmlns:a16="http://schemas.microsoft.com/office/drawing/2014/main" id="{2D06ADB3-9AA5-461D-A0F3-2741360CA9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95800" y="2743200"/>
            <a:ext cx="6096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CA" altLang="en-US"/>
          </a:p>
        </p:txBody>
      </p:sp>
      <p:sp>
        <p:nvSpPr>
          <p:cNvPr id="24599" name="Rectangle 23">
            <a:extLst>
              <a:ext uri="{FF2B5EF4-FFF2-40B4-BE49-F238E27FC236}">
                <a16:creationId xmlns:a16="http://schemas.microsoft.com/office/drawing/2014/main" id="{9AE24010-8A26-4B17-948A-8D3A511460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05400" y="2743200"/>
            <a:ext cx="6096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CA" altLang="en-US"/>
          </a:p>
        </p:txBody>
      </p:sp>
      <p:sp>
        <p:nvSpPr>
          <p:cNvPr id="24600" name="Text Box 24">
            <a:extLst>
              <a:ext uri="{FF2B5EF4-FFF2-40B4-BE49-F238E27FC236}">
                <a16:creationId xmlns:a16="http://schemas.microsoft.com/office/drawing/2014/main" id="{EBCF40DA-DF4C-4055-96F4-2486B54026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19400" y="2362200"/>
            <a:ext cx="381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>
                <a:solidFill>
                  <a:schemeClr val="hlink"/>
                </a:solidFill>
              </a:rPr>
              <a:t>0</a:t>
            </a:r>
          </a:p>
        </p:txBody>
      </p:sp>
      <p:sp>
        <p:nvSpPr>
          <p:cNvPr id="24601" name="Text Box 25">
            <a:extLst>
              <a:ext uri="{FF2B5EF4-FFF2-40B4-BE49-F238E27FC236}">
                <a16:creationId xmlns:a16="http://schemas.microsoft.com/office/drawing/2014/main" id="{B9B473C7-89D2-4113-B790-56111720196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52800" y="2362200"/>
            <a:ext cx="381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>
                <a:solidFill>
                  <a:schemeClr val="hlink"/>
                </a:solidFill>
              </a:rPr>
              <a:t>1</a:t>
            </a:r>
          </a:p>
        </p:txBody>
      </p:sp>
      <p:sp>
        <p:nvSpPr>
          <p:cNvPr id="24602" name="Text Box 26">
            <a:extLst>
              <a:ext uri="{FF2B5EF4-FFF2-40B4-BE49-F238E27FC236}">
                <a16:creationId xmlns:a16="http://schemas.microsoft.com/office/drawing/2014/main" id="{86431E9D-A917-485A-B7CE-F54024B904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38600" y="2362200"/>
            <a:ext cx="381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>
                <a:solidFill>
                  <a:schemeClr val="hlink"/>
                </a:solidFill>
              </a:rPr>
              <a:t>2</a:t>
            </a:r>
          </a:p>
        </p:txBody>
      </p:sp>
      <p:sp>
        <p:nvSpPr>
          <p:cNvPr id="24603" name="Text Box 27">
            <a:extLst>
              <a:ext uri="{FF2B5EF4-FFF2-40B4-BE49-F238E27FC236}">
                <a16:creationId xmlns:a16="http://schemas.microsoft.com/office/drawing/2014/main" id="{F0886B0B-CD91-46FD-803E-B4B351429A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2362200"/>
            <a:ext cx="381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>
                <a:solidFill>
                  <a:schemeClr val="hlink"/>
                </a:solidFill>
              </a:rPr>
              <a:t>3</a:t>
            </a:r>
          </a:p>
        </p:txBody>
      </p:sp>
      <p:sp>
        <p:nvSpPr>
          <p:cNvPr id="24604" name="Text Box 28">
            <a:extLst>
              <a:ext uri="{FF2B5EF4-FFF2-40B4-BE49-F238E27FC236}">
                <a16:creationId xmlns:a16="http://schemas.microsoft.com/office/drawing/2014/main" id="{877DBDB8-845B-4696-9737-88C3F31842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81600" y="2362200"/>
            <a:ext cx="381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>
                <a:solidFill>
                  <a:schemeClr val="hlink"/>
                </a:solidFill>
              </a:rPr>
              <a:t>4</a:t>
            </a:r>
          </a:p>
        </p:txBody>
      </p:sp>
      <p:sp>
        <p:nvSpPr>
          <p:cNvPr id="24605" name="Rectangle 29">
            <a:extLst>
              <a:ext uri="{FF2B5EF4-FFF2-40B4-BE49-F238E27FC236}">
                <a16:creationId xmlns:a16="http://schemas.microsoft.com/office/drawing/2014/main" id="{13D638CC-AEFF-43AD-A193-48477C471BC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15000" y="2743200"/>
            <a:ext cx="6096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CA" altLang="en-US"/>
          </a:p>
        </p:txBody>
      </p:sp>
      <p:sp>
        <p:nvSpPr>
          <p:cNvPr id="24606" name="Text Box 30">
            <a:extLst>
              <a:ext uri="{FF2B5EF4-FFF2-40B4-BE49-F238E27FC236}">
                <a16:creationId xmlns:a16="http://schemas.microsoft.com/office/drawing/2014/main" id="{36609B97-B82B-4F73-9AD5-FC0AE064F3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67400" y="2819400"/>
            <a:ext cx="36036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>
                <a:solidFill>
                  <a:schemeClr val="hlink"/>
                </a:solidFill>
              </a:rPr>
              <a:t>?</a:t>
            </a:r>
          </a:p>
        </p:txBody>
      </p:sp>
      <p:sp>
        <p:nvSpPr>
          <p:cNvPr id="24607" name="Text Box 31">
            <a:extLst>
              <a:ext uri="{FF2B5EF4-FFF2-40B4-BE49-F238E27FC236}">
                <a16:creationId xmlns:a16="http://schemas.microsoft.com/office/drawing/2014/main" id="{1D61D102-D073-4D12-AC20-CFBC59BCE4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2362200"/>
            <a:ext cx="381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>
                <a:solidFill>
                  <a:schemeClr val="hlink"/>
                </a:solidFill>
              </a:rPr>
              <a:t>5</a:t>
            </a:r>
          </a:p>
        </p:txBody>
      </p:sp>
      <p:sp>
        <p:nvSpPr>
          <p:cNvPr id="24608" name="Rectangle 32">
            <a:extLst>
              <a:ext uri="{FF2B5EF4-FFF2-40B4-BE49-F238E27FC236}">
                <a16:creationId xmlns:a16="http://schemas.microsoft.com/office/drawing/2014/main" id="{CC672483-E54F-4542-A98D-7448433808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24600" y="2743200"/>
            <a:ext cx="6096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CA" altLang="en-US"/>
          </a:p>
        </p:txBody>
      </p:sp>
      <p:sp>
        <p:nvSpPr>
          <p:cNvPr id="24609" name="Rectangle 35">
            <a:extLst>
              <a:ext uri="{FF2B5EF4-FFF2-40B4-BE49-F238E27FC236}">
                <a16:creationId xmlns:a16="http://schemas.microsoft.com/office/drawing/2014/main" id="{A851A78E-ABFC-4612-9166-DD39C2FABF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34200" y="2743200"/>
            <a:ext cx="6096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CA" altLang="en-US"/>
          </a:p>
        </p:txBody>
      </p:sp>
      <p:sp>
        <p:nvSpPr>
          <p:cNvPr id="24610" name="Text Box 36">
            <a:extLst>
              <a:ext uri="{FF2B5EF4-FFF2-40B4-BE49-F238E27FC236}">
                <a16:creationId xmlns:a16="http://schemas.microsoft.com/office/drawing/2014/main" id="{26167CB5-ADAC-466C-9BA0-1ED90DF9FE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86600" y="2819400"/>
            <a:ext cx="36036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>
                <a:solidFill>
                  <a:schemeClr val="hlink"/>
                </a:solidFill>
              </a:rPr>
              <a:t>?</a:t>
            </a:r>
          </a:p>
        </p:txBody>
      </p:sp>
      <p:sp>
        <p:nvSpPr>
          <p:cNvPr id="24611" name="Text Box 40">
            <a:extLst>
              <a:ext uri="{FF2B5EF4-FFF2-40B4-BE49-F238E27FC236}">
                <a16:creationId xmlns:a16="http://schemas.microsoft.com/office/drawing/2014/main" id="{13C5E5D7-0E08-431C-9209-7F484DBF4E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24600" y="2590800"/>
            <a:ext cx="6096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600">
                <a:solidFill>
                  <a:schemeClr val="hlink"/>
                </a:solidFill>
                <a:latin typeface="Times New Roman" panose="02020603050405020304" pitchFamily="18" charset="0"/>
              </a:rPr>
              <a:t>…</a:t>
            </a:r>
          </a:p>
        </p:txBody>
      </p:sp>
      <p:sp>
        <p:nvSpPr>
          <p:cNvPr id="24612" name="Text Box 41">
            <a:extLst>
              <a:ext uri="{FF2B5EF4-FFF2-40B4-BE49-F238E27FC236}">
                <a16:creationId xmlns:a16="http://schemas.microsoft.com/office/drawing/2014/main" id="{51ADC3B4-4530-4C95-AA86-709F97440A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5400" y="1752600"/>
            <a:ext cx="4724400" cy="396875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An array-based list </a:t>
            </a:r>
            <a:r>
              <a:rPr lang="en-US" altLang="en-US">
                <a:solidFill>
                  <a:schemeClr val="hlink"/>
                </a:solidFill>
              </a:rPr>
              <a:t>ls</a:t>
            </a:r>
            <a:r>
              <a:rPr lang="en-US" altLang="en-US"/>
              <a:t> with </a:t>
            </a:r>
            <a:r>
              <a:rPr lang="en-US" altLang="en-US">
                <a:solidFill>
                  <a:schemeClr val="hlink"/>
                </a:solidFill>
              </a:rPr>
              <a:t>4</a:t>
            </a:r>
            <a:r>
              <a:rPr lang="en-US" altLang="en-US"/>
              <a:t> elements</a:t>
            </a:r>
            <a:endParaRPr lang="en-US" altLang="en-US">
              <a:solidFill>
                <a:schemeClr val="hlink"/>
              </a:solidFill>
            </a:endParaRPr>
          </a:p>
        </p:txBody>
      </p:sp>
      <p:sp>
        <p:nvSpPr>
          <p:cNvPr id="24613" name="Text Box 42">
            <a:extLst>
              <a:ext uri="{FF2B5EF4-FFF2-40B4-BE49-F238E27FC236}">
                <a16:creationId xmlns:a16="http://schemas.microsoft.com/office/drawing/2014/main" id="{F701848C-2C04-465D-B879-2905B0BC8C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57800" y="2819400"/>
            <a:ext cx="36036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>
                <a:solidFill>
                  <a:schemeClr val="hlink"/>
                </a:solidFill>
              </a:rPr>
              <a:t>?</a:t>
            </a:r>
          </a:p>
        </p:txBody>
      </p:sp>
      <p:sp>
        <p:nvSpPr>
          <p:cNvPr id="24614" name="Rectangle 44">
            <a:extLst>
              <a:ext uri="{FF2B5EF4-FFF2-40B4-BE49-F238E27FC236}">
                <a16:creationId xmlns:a16="http://schemas.microsoft.com/office/drawing/2014/main" id="{440037F4-B591-4D52-BB2A-8FE4CF9F19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8650" y="3284538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CA" altLang="en-US"/>
          </a:p>
        </p:txBody>
      </p:sp>
      <p:sp>
        <p:nvSpPr>
          <p:cNvPr id="24615" name="Line 45">
            <a:extLst>
              <a:ext uri="{FF2B5EF4-FFF2-40B4-BE49-F238E27FC236}">
                <a16:creationId xmlns:a16="http://schemas.microsoft.com/office/drawing/2014/main" id="{ED86DA77-5A3D-40AC-ACA6-2C3ABF7A843F}"/>
              </a:ext>
            </a:extLst>
          </p:cNvPr>
          <p:cNvSpPr>
            <a:spLocks noChangeShapeType="1"/>
          </p:cNvSpPr>
          <p:nvPr/>
        </p:nvSpPr>
        <p:spPr bwMode="auto">
          <a:xfrm>
            <a:off x="857250" y="3513138"/>
            <a:ext cx="457200" cy="0"/>
          </a:xfrm>
          <a:prstGeom prst="line">
            <a:avLst/>
          </a:prstGeom>
          <a:noFill/>
          <a:ln w="38100">
            <a:solidFill>
              <a:srgbClr val="339966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24616" name="Text Box 46">
            <a:extLst>
              <a:ext uri="{FF2B5EF4-FFF2-40B4-BE49-F238E27FC236}">
                <a16:creationId xmlns:a16="http://schemas.microsoft.com/office/drawing/2014/main" id="{00A84D52-2A3C-4427-9C88-983D947FAA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825" y="3284538"/>
            <a:ext cx="381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0">
                <a:solidFill>
                  <a:schemeClr val="hlink"/>
                </a:solidFill>
              </a:rPr>
              <a:t>ls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Number Placeholder 5">
            <a:extLst>
              <a:ext uri="{FF2B5EF4-FFF2-40B4-BE49-F238E27FC236}">
                <a16:creationId xmlns:a16="http://schemas.microsoft.com/office/drawing/2014/main" id="{620E674F-331A-48D5-9CDF-3C5B75F698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400" b="0"/>
              <a:t>9-</a:t>
            </a:r>
            <a:fld id="{7E34B622-D949-474A-93C8-8A062406C88B}" type="slidenum">
              <a:rPr lang="en-US" altLang="en-US" sz="1400" b="0"/>
              <a:pPr eaLnBrk="1" hangingPunct="1"/>
              <a:t>24</a:t>
            </a:fld>
            <a:endParaRPr lang="en-US" altLang="en-US" sz="1400" b="0"/>
          </a:p>
        </p:txBody>
      </p:sp>
      <p:sp>
        <p:nvSpPr>
          <p:cNvPr id="25603" name="Rectangle 3">
            <a:extLst>
              <a:ext uri="{FF2B5EF4-FFF2-40B4-BE49-F238E27FC236}">
                <a16:creationId xmlns:a16="http://schemas.microsoft.com/office/drawing/2014/main" id="{7418D68E-CDFE-44EE-B734-7CA3FF6BC3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228600"/>
            <a:ext cx="8002588" cy="6324600"/>
          </a:xfrm>
          <a:prstGeom prst="rect">
            <a:avLst/>
          </a:prstGeom>
          <a:solidFill>
            <a:schemeClr val="bg1"/>
          </a:solidFill>
          <a:ln w="38100">
            <a:solidFill>
              <a:schemeClr val="bg1"/>
            </a:solidFill>
            <a:miter lim="800000"/>
            <a:headEnd/>
            <a:tailEnd/>
          </a:ln>
        </p:spPr>
        <p:txBody>
          <a:bodyPr/>
          <a:lstStyle>
            <a:lvl1pPr marL="342900" indent="-3429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altLang="en-US">
                <a:solidFill>
                  <a:schemeClr val="accent2"/>
                </a:solidFill>
              </a:rPr>
              <a:t>//-----------------------------------------------------------------</a:t>
            </a:r>
          </a:p>
          <a:p>
            <a:pPr eaLnBrk="1" hangingPunct="1">
              <a:spcBef>
                <a:spcPct val="20000"/>
              </a:spcBef>
            </a:pPr>
            <a:r>
              <a:rPr lang="en-US" altLang="en-US">
                <a:solidFill>
                  <a:schemeClr val="accent2"/>
                </a:solidFill>
              </a:rPr>
              <a:t>//  Removes and returns the specified element.</a:t>
            </a:r>
          </a:p>
          <a:p>
            <a:pPr eaLnBrk="1" hangingPunct="1">
              <a:spcBef>
                <a:spcPct val="20000"/>
              </a:spcBef>
            </a:pPr>
            <a:r>
              <a:rPr lang="en-US" altLang="en-US">
                <a:solidFill>
                  <a:schemeClr val="accent2"/>
                </a:solidFill>
              </a:rPr>
              <a:t>//-----------------------------------------------------------------</a:t>
            </a:r>
          </a:p>
          <a:p>
            <a:pPr eaLnBrk="1" hangingPunct="1">
              <a:spcBef>
                <a:spcPct val="20000"/>
              </a:spcBef>
            </a:pPr>
            <a:r>
              <a:rPr lang="en-US" altLang="en-US"/>
              <a:t>public T remove (T element) throws ElementNotFoundException</a:t>
            </a:r>
          </a:p>
          <a:p>
            <a:pPr eaLnBrk="1" hangingPunct="1">
              <a:spcBef>
                <a:spcPct val="20000"/>
              </a:spcBef>
            </a:pPr>
            <a:r>
              <a:rPr lang="en-US" altLang="en-US"/>
              <a:t>{</a:t>
            </a:r>
          </a:p>
          <a:p>
            <a:pPr eaLnBrk="1" hangingPunct="1">
              <a:spcBef>
                <a:spcPct val="20000"/>
              </a:spcBef>
            </a:pPr>
            <a:r>
              <a:rPr lang="en-US" altLang="en-US"/>
              <a:t>   T result;</a:t>
            </a:r>
          </a:p>
          <a:p>
            <a:pPr eaLnBrk="1" hangingPunct="1">
              <a:spcBef>
                <a:spcPct val="20000"/>
              </a:spcBef>
            </a:pPr>
            <a:r>
              <a:rPr lang="en-US" altLang="en-US"/>
              <a:t>   int index = </a:t>
            </a:r>
            <a:r>
              <a:rPr lang="en-US" altLang="en-US">
                <a:solidFill>
                  <a:srgbClr val="C12B3D"/>
                </a:solidFill>
              </a:rPr>
              <a:t>find </a:t>
            </a:r>
            <a:r>
              <a:rPr lang="en-US" altLang="en-US"/>
              <a:t>(element);    </a:t>
            </a:r>
            <a:r>
              <a:rPr lang="en-US" altLang="en-US">
                <a:solidFill>
                  <a:schemeClr val="accent2"/>
                </a:solidFill>
              </a:rPr>
              <a:t>// uses helper method</a:t>
            </a:r>
            <a:r>
              <a:rPr lang="en-US" altLang="en-US"/>
              <a:t> </a:t>
            </a:r>
            <a:r>
              <a:rPr lang="en-US" altLang="en-US">
                <a:solidFill>
                  <a:schemeClr val="hlink"/>
                </a:solidFill>
              </a:rPr>
              <a:t>find</a:t>
            </a:r>
          </a:p>
          <a:p>
            <a:pPr eaLnBrk="1" hangingPunct="1">
              <a:spcBef>
                <a:spcPct val="20000"/>
              </a:spcBef>
            </a:pPr>
            <a:r>
              <a:rPr lang="en-US" altLang="en-US"/>
              <a:t>   if (index == NOT_FOUND)</a:t>
            </a:r>
          </a:p>
          <a:p>
            <a:pPr eaLnBrk="1" hangingPunct="1">
              <a:spcBef>
                <a:spcPct val="20000"/>
              </a:spcBef>
            </a:pPr>
            <a:r>
              <a:rPr lang="en-US" altLang="en-US"/>
              <a:t>      throw new ElementNotFoundException("list");</a:t>
            </a:r>
          </a:p>
          <a:p>
            <a:pPr eaLnBrk="1" hangingPunct="1">
              <a:spcBef>
                <a:spcPct val="20000"/>
              </a:spcBef>
            </a:pPr>
            <a:r>
              <a:rPr lang="en-US" altLang="en-US"/>
              <a:t>   result = list[index];</a:t>
            </a:r>
          </a:p>
          <a:p>
            <a:pPr eaLnBrk="1" hangingPunct="1">
              <a:spcBef>
                <a:spcPct val="20000"/>
              </a:spcBef>
            </a:pPr>
            <a:r>
              <a:rPr lang="en-US" altLang="en-US"/>
              <a:t>   rear--;</a:t>
            </a:r>
          </a:p>
          <a:p>
            <a:pPr eaLnBrk="1" hangingPunct="1">
              <a:spcBef>
                <a:spcPct val="20000"/>
              </a:spcBef>
            </a:pPr>
            <a:r>
              <a:rPr lang="en-US" altLang="en-US">
                <a:solidFill>
                  <a:schemeClr val="accent2"/>
                </a:solidFill>
              </a:rPr>
              <a:t>   // shift the appropriate elements</a:t>
            </a:r>
          </a:p>
          <a:p>
            <a:pPr eaLnBrk="1" hangingPunct="1">
              <a:spcBef>
                <a:spcPct val="20000"/>
              </a:spcBef>
            </a:pPr>
            <a:r>
              <a:rPr lang="en-US" altLang="en-US"/>
              <a:t>   for (int scan=index; scan &lt; rear; scan++)</a:t>
            </a:r>
          </a:p>
          <a:p>
            <a:pPr eaLnBrk="1" hangingPunct="1">
              <a:spcBef>
                <a:spcPct val="20000"/>
              </a:spcBef>
            </a:pPr>
            <a:r>
              <a:rPr lang="en-US" altLang="en-US"/>
              <a:t>      list[scan] = list[scan+1];</a:t>
            </a:r>
          </a:p>
          <a:p>
            <a:pPr eaLnBrk="1" hangingPunct="1">
              <a:spcBef>
                <a:spcPct val="20000"/>
              </a:spcBef>
            </a:pPr>
            <a:r>
              <a:rPr lang="en-US" altLang="en-US"/>
              <a:t>   list[rear] = null;</a:t>
            </a:r>
          </a:p>
          <a:p>
            <a:pPr eaLnBrk="1" hangingPunct="1">
              <a:spcBef>
                <a:spcPct val="20000"/>
              </a:spcBef>
            </a:pPr>
            <a:r>
              <a:rPr lang="en-US" altLang="en-US"/>
              <a:t>   return result;</a:t>
            </a:r>
          </a:p>
          <a:p>
            <a:pPr eaLnBrk="1" hangingPunct="1">
              <a:spcBef>
                <a:spcPct val="20000"/>
              </a:spcBef>
            </a:pPr>
            <a:r>
              <a:rPr lang="en-US" altLang="en-US"/>
              <a:t>}</a:t>
            </a:r>
          </a:p>
        </p:txBody>
      </p:sp>
    </p:spTree>
  </p:cSld>
  <p:clrMapOvr>
    <a:masterClrMapping/>
  </p:clrMapOvr>
  <p:transition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Number Placeholder 5">
            <a:extLst>
              <a:ext uri="{FF2B5EF4-FFF2-40B4-BE49-F238E27FC236}">
                <a16:creationId xmlns:a16="http://schemas.microsoft.com/office/drawing/2014/main" id="{EB268C3F-8956-4928-BF0F-0C08BA1099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400" b="0"/>
              <a:t>9-</a:t>
            </a:r>
            <a:fld id="{75FA418D-BC67-456D-9B13-E0E5B3F25FA6}" type="slidenum">
              <a:rPr lang="en-US" altLang="en-US" sz="1400" b="0"/>
              <a:pPr eaLnBrk="1" hangingPunct="1"/>
              <a:t>25</a:t>
            </a:fld>
            <a:endParaRPr lang="en-US" altLang="en-US" sz="1400" b="0"/>
          </a:p>
        </p:txBody>
      </p:sp>
      <p:sp>
        <p:nvSpPr>
          <p:cNvPr id="26627" name="Rectangle 3">
            <a:extLst>
              <a:ext uri="{FF2B5EF4-FFF2-40B4-BE49-F238E27FC236}">
                <a16:creationId xmlns:a16="http://schemas.microsoft.com/office/drawing/2014/main" id="{47B2004D-A05F-4345-ACB8-E9FBC6EB16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8313" y="152400"/>
            <a:ext cx="7848600" cy="6705600"/>
          </a:xfrm>
          <a:prstGeom prst="rect">
            <a:avLst/>
          </a:prstGeom>
          <a:solidFill>
            <a:schemeClr val="bg1"/>
          </a:solidFill>
          <a:ln w="38100">
            <a:solidFill>
              <a:schemeClr val="bg1"/>
            </a:solidFill>
            <a:miter lim="800000"/>
            <a:headEnd/>
            <a:tailEnd/>
          </a:ln>
        </p:spPr>
        <p:txBody>
          <a:bodyPr/>
          <a:lstStyle>
            <a:lvl1pPr marL="342900" indent="-3429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altLang="en-US" dirty="0">
                <a:solidFill>
                  <a:schemeClr val="accent2"/>
                </a:solidFill>
              </a:rPr>
              <a:t>//-----------------------------------------------------------------</a:t>
            </a:r>
          </a:p>
          <a:p>
            <a:pPr eaLnBrk="1" hangingPunct="1">
              <a:spcBef>
                <a:spcPct val="20000"/>
              </a:spcBef>
            </a:pPr>
            <a:r>
              <a:rPr lang="en-US" altLang="en-US" dirty="0">
                <a:solidFill>
                  <a:schemeClr val="accent2"/>
                </a:solidFill>
              </a:rPr>
              <a:t>//  Returns the array index of the specified element, </a:t>
            </a:r>
          </a:p>
          <a:p>
            <a:pPr eaLnBrk="1" hangingPunct="1">
              <a:spcBef>
                <a:spcPct val="20000"/>
              </a:spcBef>
            </a:pPr>
            <a:r>
              <a:rPr lang="en-US" altLang="en-US" dirty="0">
                <a:solidFill>
                  <a:schemeClr val="accent2"/>
                </a:solidFill>
              </a:rPr>
              <a:t>//  or the constant NOT_FOUND if it is not found.</a:t>
            </a:r>
          </a:p>
          <a:p>
            <a:pPr eaLnBrk="1" hangingPunct="1">
              <a:spcBef>
                <a:spcPct val="20000"/>
              </a:spcBef>
            </a:pPr>
            <a:r>
              <a:rPr lang="en-US" altLang="en-US" dirty="0">
                <a:solidFill>
                  <a:schemeClr val="accent2"/>
                </a:solidFill>
              </a:rPr>
              <a:t>//-----------------------------------------------------------------</a:t>
            </a:r>
          </a:p>
          <a:p>
            <a:pPr eaLnBrk="1" hangingPunct="1">
              <a:spcBef>
                <a:spcPct val="20000"/>
              </a:spcBef>
            </a:pPr>
            <a:r>
              <a:rPr lang="en-US" altLang="en-US" dirty="0"/>
              <a:t>private </a:t>
            </a:r>
            <a:r>
              <a:rPr lang="en-US" altLang="en-US" dirty="0" err="1"/>
              <a:t>int</a:t>
            </a:r>
            <a:r>
              <a:rPr lang="en-US" altLang="en-US" dirty="0"/>
              <a:t> find (T target)</a:t>
            </a:r>
          </a:p>
          <a:p>
            <a:pPr eaLnBrk="1" hangingPunct="1">
              <a:spcBef>
                <a:spcPct val="20000"/>
              </a:spcBef>
            </a:pPr>
            <a:r>
              <a:rPr lang="en-US" altLang="en-US" dirty="0"/>
              <a:t>{</a:t>
            </a:r>
          </a:p>
          <a:p>
            <a:pPr eaLnBrk="1" hangingPunct="1">
              <a:spcBef>
                <a:spcPct val="20000"/>
              </a:spcBef>
            </a:pPr>
            <a:r>
              <a:rPr lang="en-US" altLang="en-US" dirty="0"/>
              <a:t>   </a:t>
            </a:r>
            <a:r>
              <a:rPr lang="en-US" altLang="en-US" dirty="0" err="1"/>
              <a:t>int</a:t>
            </a:r>
            <a:r>
              <a:rPr lang="en-US" altLang="en-US" dirty="0"/>
              <a:t> scan = 0, result = NOT_FOUND;</a:t>
            </a:r>
          </a:p>
          <a:p>
            <a:pPr eaLnBrk="1" hangingPunct="1">
              <a:spcBef>
                <a:spcPct val="20000"/>
              </a:spcBef>
            </a:pPr>
            <a:r>
              <a:rPr lang="en-US" altLang="en-US" dirty="0"/>
              <a:t>   </a:t>
            </a:r>
            <a:r>
              <a:rPr lang="en-US" altLang="en-US" dirty="0" err="1"/>
              <a:t>boolean</a:t>
            </a:r>
            <a:r>
              <a:rPr lang="en-US" altLang="en-US" dirty="0"/>
              <a:t> found = false;</a:t>
            </a:r>
          </a:p>
          <a:p>
            <a:pPr eaLnBrk="1" hangingPunct="1">
              <a:spcBef>
                <a:spcPct val="20000"/>
              </a:spcBef>
            </a:pPr>
            <a:r>
              <a:rPr lang="en-US" altLang="en-US" dirty="0"/>
              <a:t>   if (! </a:t>
            </a:r>
            <a:r>
              <a:rPr lang="en-US" altLang="en-US" dirty="0" err="1"/>
              <a:t>isEmpty</a:t>
            </a:r>
            <a:r>
              <a:rPr lang="en-US" altLang="en-US" dirty="0"/>
              <a:t>( ))</a:t>
            </a:r>
          </a:p>
          <a:p>
            <a:pPr eaLnBrk="1" hangingPunct="1">
              <a:spcBef>
                <a:spcPct val="20000"/>
              </a:spcBef>
            </a:pPr>
            <a:r>
              <a:rPr lang="en-US" altLang="en-US" dirty="0"/>
              <a:t>      while (! found &amp;&amp; scan &lt; rear)</a:t>
            </a:r>
          </a:p>
          <a:p>
            <a:pPr eaLnBrk="1" hangingPunct="1">
              <a:spcBef>
                <a:spcPct val="20000"/>
              </a:spcBef>
            </a:pPr>
            <a:r>
              <a:rPr lang="en-US" altLang="en-US" dirty="0"/>
              <a:t>         if (</a:t>
            </a:r>
            <a:r>
              <a:rPr lang="en-US" altLang="en-US" dirty="0" err="1"/>
              <a:t>target.equals</a:t>
            </a:r>
            <a:r>
              <a:rPr lang="en-US" altLang="en-US" dirty="0"/>
              <a:t>(list[scan])</a:t>
            </a:r>
          </a:p>
          <a:p>
            <a:pPr eaLnBrk="1" hangingPunct="1">
              <a:spcBef>
                <a:spcPct val="20000"/>
              </a:spcBef>
            </a:pPr>
            <a:r>
              <a:rPr lang="en-US" altLang="en-US" dirty="0"/>
              <a:t>            found = true;</a:t>
            </a:r>
          </a:p>
          <a:p>
            <a:pPr eaLnBrk="1" hangingPunct="1">
              <a:spcBef>
                <a:spcPct val="20000"/>
              </a:spcBef>
            </a:pPr>
            <a:r>
              <a:rPr lang="en-US" altLang="en-US" dirty="0"/>
              <a:t>         else</a:t>
            </a:r>
          </a:p>
          <a:p>
            <a:pPr eaLnBrk="1" hangingPunct="1">
              <a:spcBef>
                <a:spcPct val="20000"/>
              </a:spcBef>
            </a:pPr>
            <a:r>
              <a:rPr lang="en-US" altLang="en-US" dirty="0"/>
              <a:t>            scan++;</a:t>
            </a:r>
          </a:p>
          <a:p>
            <a:pPr eaLnBrk="1" hangingPunct="1">
              <a:spcBef>
                <a:spcPct val="20000"/>
              </a:spcBef>
            </a:pPr>
            <a:r>
              <a:rPr lang="en-US" altLang="en-US" dirty="0"/>
              <a:t>   if (found)</a:t>
            </a:r>
          </a:p>
          <a:p>
            <a:pPr eaLnBrk="1" hangingPunct="1">
              <a:spcBef>
                <a:spcPct val="20000"/>
              </a:spcBef>
            </a:pPr>
            <a:r>
              <a:rPr lang="en-US" altLang="en-US" dirty="0"/>
              <a:t>      result = scan;</a:t>
            </a:r>
          </a:p>
          <a:p>
            <a:pPr eaLnBrk="1" hangingPunct="1">
              <a:spcBef>
                <a:spcPct val="20000"/>
              </a:spcBef>
            </a:pPr>
            <a:r>
              <a:rPr lang="en-US" altLang="en-US" dirty="0"/>
              <a:t>   return result;</a:t>
            </a:r>
          </a:p>
          <a:p>
            <a:pPr eaLnBrk="1" hangingPunct="1">
              <a:spcBef>
                <a:spcPct val="20000"/>
              </a:spcBef>
            </a:pPr>
            <a:r>
              <a:rPr lang="en-US" altLang="en-US" dirty="0"/>
              <a:t>}</a:t>
            </a:r>
          </a:p>
        </p:txBody>
      </p:sp>
    </p:spTree>
  </p:cSld>
  <p:clrMapOvr>
    <a:masterClrMapping/>
  </p:clrMapOvr>
  <p:transition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Number Placeholder 5">
            <a:extLst>
              <a:ext uri="{FF2B5EF4-FFF2-40B4-BE49-F238E27FC236}">
                <a16:creationId xmlns:a16="http://schemas.microsoft.com/office/drawing/2014/main" id="{18586294-4785-4EA0-AC84-7C3177F90A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400" b="0"/>
              <a:t>9-</a:t>
            </a:r>
            <a:fld id="{E4EB28AF-D358-4A0D-93EA-F8C7525B6DFB}" type="slidenum">
              <a:rPr lang="en-US" altLang="en-US" sz="1400" b="0"/>
              <a:pPr eaLnBrk="1" hangingPunct="1"/>
              <a:t>26</a:t>
            </a:fld>
            <a:endParaRPr lang="en-US" altLang="en-US" sz="1400" b="0"/>
          </a:p>
        </p:txBody>
      </p:sp>
      <p:sp>
        <p:nvSpPr>
          <p:cNvPr id="27651" name="Rectangle 3">
            <a:extLst>
              <a:ext uri="{FF2B5EF4-FFF2-40B4-BE49-F238E27FC236}">
                <a16:creationId xmlns:a16="http://schemas.microsoft.com/office/drawing/2014/main" id="{E45D73B4-D50D-4E1C-83EF-6E2820F8587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1295400"/>
            <a:ext cx="7162800" cy="3200400"/>
          </a:xfrm>
          <a:prstGeom prst="rect">
            <a:avLst/>
          </a:prstGeom>
          <a:solidFill>
            <a:schemeClr val="bg1"/>
          </a:solidFill>
          <a:ln w="38100">
            <a:solidFill>
              <a:schemeClr val="bg1"/>
            </a:solidFill>
            <a:miter lim="800000"/>
            <a:headEnd/>
            <a:tailEnd/>
          </a:ln>
        </p:spPr>
        <p:txBody>
          <a:bodyPr/>
          <a:lstStyle>
            <a:lvl1pPr marL="342900" indent="-3429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altLang="en-US">
                <a:solidFill>
                  <a:schemeClr val="accent2"/>
                </a:solidFill>
              </a:rPr>
              <a:t>//-----------------------------------------------------------------</a:t>
            </a:r>
          </a:p>
          <a:p>
            <a:pPr eaLnBrk="1" hangingPunct="1">
              <a:spcBef>
                <a:spcPct val="20000"/>
              </a:spcBef>
            </a:pPr>
            <a:r>
              <a:rPr lang="en-US" altLang="en-US">
                <a:solidFill>
                  <a:schemeClr val="accent2"/>
                </a:solidFill>
              </a:rPr>
              <a:t>//  Returns true if this list contains the specified element.</a:t>
            </a:r>
          </a:p>
          <a:p>
            <a:pPr eaLnBrk="1" hangingPunct="1">
              <a:spcBef>
                <a:spcPct val="20000"/>
              </a:spcBef>
            </a:pPr>
            <a:r>
              <a:rPr lang="en-US" altLang="en-US">
                <a:solidFill>
                  <a:schemeClr val="accent2"/>
                </a:solidFill>
              </a:rPr>
              <a:t>//-----------------------------------------------------------------</a:t>
            </a:r>
          </a:p>
          <a:p>
            <a:pPr eaLnBrk="1" hangingPunct="1">
              <a:spcBef>
                <a:spcPct val="20000"/>
              </a:spcBef>
            </a:pPr>
            <a:r>
              <a:rPr lang="en-US" altLang="en-US"/>
              <a:t>public boolean contains (T target)</a:t>
            </a:r>
          </a:p>
          <a:p>
            <a:pPr eaLnBrk="1" hangingPunct="1">
              <a:spcBef>
                <a:spcPct val="20000"/>
              </a:spcBef>
            </a:pPr>
            <a:r>
              <a:rPr lang="en-US" altLang="en-US"/>
              <a:t>{</a:t>
            </a:r>
          </a:p>
          <a:p>
            <a:pPr eaLnBrk="1" hangingPunct="1">
              <a:spcBef>
                <a:spcPct val="20000"/>
              </a:spcBef>
            </a:pPr>
            <a:r>
              <a:rPr lang="en-US" altLang="en-US"/>
              <a:t>   return (</a:t>
            </a:r>
            <a:r>
              <a:rPr lang="en-US" altLang="en-US">
                <a:solidFill>
                  <a:srgbClr val="C12B3D"/>
                </a:solidFill>
              </a:rPr>
              <a:t>find</a:t>
            </a:r>
            <a:r>
              <a:rPr lang="en-US" altLang="en-US"/>
              <a:t>(target) != NOT_FOUND);     </a:t>
            </a:r>
          </a:p>
          <a:p>
            <a:pPr eaLnBrk="1" hangingPunct="1">
              <a:spcBef>
                <a:spcPct val="20000"/>
              </a:spcBef>
            </a:pPr>
            <a:r>
              <a:rPr lang="en-US" altLang="en-US"/>
              <a:t>                                       </a:t>
            </a:r>
            <a:r>
              <a:rPr lang="en-US" altLang="en-US">
                <a:solidFill>
                  <a:schemeClr val="accent2"/>
                </a:solidFill>
              </a:rPr>
              <a:t>//uses helper method find</a:t>
            </a:r>
          </a:p>
          <a:p>
            <a:pPr eaLnBrk="1" hangingPunct="1">
              <a:spcBef>
                <a:spcPct val="20000"/>
              </a:spcBef>
            </a:pPr>
            <a:r>
              <a:rPr lang="en-US" altLang="en-US"/>
              <a:t>}</a:t>
            </a:r>
          </a:p>
        </p:txBody>
      </p:sp>
    </p:spTree>
  </p:cSld>
  <p:clrMapOvr>
    <a:masterClrMapping/>
  </p:clrMapOvr>
  <p:transition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Number Placeholder 5">
            <a:extLst>
              <a:ext uri="{FF2B5EF4-FFF2-40B4-BE49-F238E27FC236}">
                <a16:creationId xmlns:a16="http://schemas.microsoft.com/office/drawing/2014/main" id="{65B6F67B-3325-4812-8DD0-6B9D213257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400" b="0"/>
              <a:t>9-</a:t>
            </a:r>
            <a:fld id="{DD02FEE7-9EE6-435B-8C6B-C8FD5A8EC599}" type="slidenum">
              <a:rPr lang="en-US" altLang="en-US" sz="1400" b="0"/>
              <a:pPr eaLnBrk="1" hangingPunct="1"/>
              <a:t>27</a:t>
            </a:fld>
            <a:endParaRPr lang="en-US" altLang="en-US" sz="1400" b="0"/>
          </a:p>
        </p:txBody>
      </p:sp>
      <p:sp>
        <p:nvSpPr>
          <p:cNvPr id="29699" name="Rectangle 2">
            <a:extLst>
              <a:ext uri="{FF2B5EF4-FFF2-40B4-BE49-F238E27FC236}">
                <a16:creationId xmlns:a16="http://schemas.microsoft.com/office/drawing/2014/main" id="{F7CAC0F7-A1D6-4384-8ADC-144DE5B1618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The </a:t>
            </a:r>
            <a:r>
              <a:rPr lang="en-US" altLang="en-US" b="1">
                <a:solidFill>
                  <a:schemeClr val="hlink"/>
                </a:solidFill>
              </a:rPr>
              <a:t>Comparable</a:t>
            </a:r>
            <a:r>
              <a:rPr lang="en-US" altLang="en-US" b="1"/>
              <a:t> </a:t>
            </a:r>
            <a:r>
              <a:rPr lang="en-US" altLang="en-US"/>
              <a:t>Interface</a:t>
            </a:r>
          </a:p>
        </p:txBody>
      </p:sp>
      <p:sp>
        <p:nvSpPr>
          <p:cNvPr id="29700" name="Rectangle 3">
            <a:extLst>
              <a:ext uri="{FF2B5EF4-FFF2-40B4-BE49-F238E27FC236}">
                <a16:creationId xmlns:a16="http://schemas.microsoft.com/office/drawing/2014/main" id="{B704F4BC-BE1A-4554-9A1D-B1C87E39745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143000"/>
            <a:ext cx="8153400" cy="50292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/>
              <a:t>For an ordered list, the </a:t>
            </a:r>
            <a:r>
              <a:rPr lang="en-US" altLang="en-US" i="1"/>
              <a:t>actual </a:t>
            </a:r>
            <a:r>
              <a:rPr lang="en-US" altLang="en-US"/>
              <a:t>class for the generic type </a:t>
            </a:r>
            <a:r>
              <a:rPr lang="en-US" altLang="en-US" b="1">
                <a:solidFill>
                  <a:schemeClr val="hlink"/>
                </a:solidFill>
              </a:rPr>
              <a:t>T</a:t>
            </a:r>
            <a:r>
              <a:rPr lang="en-US" altLang="en-US"/>
              <a:t> </a:t>
            </a:r>
            <a:r>
              <a:rPr lang="en-US" altLang="en-US" b="1" i="1">
                <a:solidFill>
                  <a:schemeClr val="accent2"/>
                </a:solidFill>
              </a:rPr>
              <a:t>must</a:t>
            </a:r>
            <a:r>
              <a:rPr lang="en-US" altLang="en-US"/>
              <a:t> have a way of comparing elements so that they can be ordered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/>
              <a:t>So, it must implement the </a:t>
            </a:r>
            <a:r>
              <a:rPr lang="en-US" altLang="en-US" b="1">
                <a:solidFill>
                  <a:schemeClr val="hlink"/>
                </a:solidFill>
              </a:rPr>
              <a:t>Comparable</a:t>
            </a:r>
            <a:r>
              <a:rPr lang="en-US" altLang="en-US"/>
              <a:t> interface, </a:t>
            </a:r>
            <a:r>
              <a:rPr lang="en-US" altLang="en-US" b="1" i="1">
                <a:solidFill>
                  <a:schemeClr val="accent2"/>
                </a:solidFill>
              </a:rPr>
              <a:t>i.e.</a:t>
            </a:r>
            <a:r>
              <a:rPr lang="en-US" altLang="en-US"/>
              <a:t> it must define a method called </a:t>
            </a:r>
            <a:r>
              <a:rPr lang="en-US" altLang="en-US" b="1">
                <a:solidFill>
                  <a:schemeClr val="hlink"/>
                </a:solidFill>
              </a:rPr>
              <a:t>compareTo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/>
              <a:t>But, the </a:t>
            </a:r>
            <a:r>
              <a:rPr lang="en-US" altLang="en-US" i="1"/>
              <a:t>compiler</a:t>
            </a:r>
            <a:r>
              <a:rPr lang="en-US" altLang="en-US"/>
              <a:t> does not know whether or not the class that we use to fill in the generic type </a:t>
            </a:r>
            <a:r>
              <a:rPr lang="en-US" altLang="en-US" b="1">
                <a:solidFill>
                  <a:schemeClr val="hlink"/>
                </a:solidFill>
              </a:rPr>
              <a:t>T</a:t>
            </a:r>
            <a:r>
              <a:rPr lang="en-US" altLang="en-US"/>
              <a:t> will have a </a:t>
            </a:r>
            <a:r>
              <a:rPr lang="en-US" altLang="en-US" b="1">
                <a:solidFill>
                  <a:schemeClr val="hlink"/>
                </a:solidFill>
              </a:rPr>
              <a:t>compareTo</a:t>
            </a:r>
            <a:r>
              <a:rPr lang="en-US" altLang="en-US"/>
              <a:t> method</a:t>
            </a:r>
            <a:endParaRPr lang="en-US" altLang="en-US" sz="3600"/>
          </a:p>
        </p:txBody>
      </p:sp>
    </p:spTree>
  </p:cSld>
  <p:clrMapOvr>
    <a:masterClrMapping/>
  </p:clrMapOvr>
  <p:transition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Number Placeholder 5">
            <a:extLst>
              <a:ext uri="{FF2B5EF4-FFF2-40B4-BE49-F238E27FC236}">
                <a16:creationId xmlns:a16="http://schemas.microsoft.com/office/drawing/2014/main" id="{43A7810F-65E4-4435-AFB7-0C21CA1A90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400" b="0"/>
              <a:t>9-</a:t>
            </a:r>
            <a:fld id="{DABDFD1E-5A3F-4434-8144-8828F775FF97}" type="slidenum">
              <a:rPr lang="en-US" altLang="en-US" sz="1400" b="0"/>
              <a:pPr eaLnBrk="1" hangingPunct="1"/>
              <a:t>28</a:t>
            </a:fld>
            <a:endParaRPr lang="en-US" altLang="en-US" sz="1400" b="0"/>
          </a:p>
        </p:txBody>
      </p:sp>
      <p:sp>
        <p:nvSpPr>
          <p:cNvPr id="30723" name="Rectangle 2">
            <a:extLst>
              <a:ext uri="{FF2B5EF4-FFF2-40B4-BE49-F238E27FC236}">
                <a16:creationId xmlns:a16="http://schemas.microsoft.com/office/drawing/2014/main" id="{803C7751-D662-484D-8793-34B10D08E87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The Comparable Interface</a:t>
            </a:r>
          </a:p>
        </p:txBody>
      </p:sp>
      <p:sp>
        <p:nvSpPr>
          <p:cNvPr id="30724" name="Rectangle 3">
            <a:extLst>
              <a:ext uri="{FF2B5EF4-FFF2-40B4-BE49-F238E27FC236}">
                <a16:creationId xmlns:a16="http://schemas.microsoft.com/office/drawing/2014/main" id="{308BE8A6-3539-47E2-8D16-9BBFFFAC60E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143000"/>
            <a:ext cx="7772400" cy="51816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800"/>
              <a:t>So, to make the compiler happy: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/>
              <a:t>Declare a variable that is of type </a:t>
            </a:r>
            <a:r>
              <a:rPr lang="en-US" altLang="en-US" b="1">
                <a:solidFill>
                  <a:schemeClr val="hlink"/>
                </a:solidFill>
              </a:rPr>
              <a:t>Comparable&lt;T&gt;</a:t>
            </a:r>
            <a:r>
              <a:rPr lang="en-US" altLang="en-US"/>
              <a:t> 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/>
              <a:t>Convert the variable of type </a:t>
            </a:r>
            <a:r>
              <a:rPr lang="en-US" altLang="en-US" b="1">
                <a:solidFill>
                  <a:schemeClr val="hlink"/>
                </a:solidFill>
              </a:rPr>
              <a:t>T</a:t>
            </a:r>
            <a:r>
              <a:rPr lang="en-US" altLang="en-US"/>
              <a:t> to the variable of type </a:t>
            </a:r>
            <a:r>
              <a:rPr lang="en-US" altLang="en-US" b="1">
                <a:solidFill>
                  <a:schemeClr val="hlink"/>
                </a:solidFill>
              </a:rPr>
              <a:t>Comparable&lt;T&gt;</a:t>
            </a:r>
            <a:br>
              <a:rPr lang="en-US" altLang="en-US"/>
            </a:br>
            <a:endParaRPr lang="en-US" altLang="en-US">
              <a:solidFill>
                <a:schemeClr val="tx2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400" b="1">
                <a:solidFill>
                  <a:schemeClr val="tx2"/>
                </a:solidFill>
              </a:rPr>
              <a:t>	</a:t>
            </a:r>
            <a:r>
              <a:rPr lang="en-US" altLang="en-US" sz="2800" b="1">
                <a:solidFill>
                  <a:schemeClr val="tx2"/>
                </a:solidFill>
              </a:rPr>
              <a:t>Comparable&lt;T&gt; temp =</a:t>
            </a:r>
            <a:br>
              <a:rPr lang="en-US" altLang="en-US" sz="2800" b="1">
                <a:solidFill>
                  <a:schemeClr val="tx2"/>
                </a:solidFill>
              </a:rPr>
            </a:br>
            <a:r>
              <a:rPr lang="en-US" altLang="en-US" sz="2800" b="1">
                <a:solidFill>
                  <a:schemeClr val="tx2"/>
                </a:solidFill>
              </a:rPr>
              <a:t> 			    (Comparable&lt;T&gt;)element;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en-US" sz="2800">
              <a:solidFill>
                <a:schemeClr val="tx2"/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 sz="2800">
                <a:solidFill>
                  <a:schemeClr val="accent2"/>
                </a:solidFill>
              </a:rPr>
              <a:t>Note that an object of a class that implements</a:t>
            </a:r>
            <a:r>
              <a:rPr lang="en-US" altLang="en-US" sz="2800"/>
              <a:t> </a:t>
            </a:r>
            <a:r>
              <a:rPr lang="en-US" altLang="en-US" sz="2800" b="1">
                <a:solidFill>
                  <a:schemeClr val="hlink"/>
                </a:solidFill>
              </a:rPr>
              <a:t>Comparable</a:t>
            </a:r>
            <a:r>
              <a:rPr lang="en-US" altLang="en-US" sz="2800"/>
              <a:t> </a:t>
            </a:r>
            <a:r>
              <a:rPr lang="en-US" altLang="en-US" sz="2800">
                <a:solidFill>
                  <a:schemeClr val="accent2"/>
                </a:solidFill>
              </a:rPr>
              <a:t>can be referenced by a variable of type</a:t>
            </a:r>
            <a:r>
              <a:rPr lang="en-US" altLang="en-US" sz="2800"/>
              <a:t> </a:t>
            </a:r>
            <a:r>
              <a:rPr lang="en-US" altLang="en-US" sz="2800" b="1">
                <a:solidFill>
                  <a:schemeClr val="hlink"/>
                </a:solidFill>
              </a:rPr>
              <a:t>Comparable&lt;T&gt;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Number Placeholder 5">
            <a:extLst>
              <a:ext uri="{FF2B5EF4-FFF2-40B4-BE49-F238E27FC236}">
                <a16:creationId xmlns:a16="http://schemas.microsoft.com/office/drawing/2014/main" id="{4F41D437-3C8B-4DBA-8986-AAD4FB9665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400" b="0"/>
              <a:t>9-</a:t>
            </a:r>
            <a:fld id="{AAFA2FF4-FEC3-49DC-A9FC-29F7214EB124}" type="slidenum">
              <a:rPr lang="en-US" altLang="en-US" sz="1400" b="0"/>
              <a:pPr eaLnBrk="1" hangingPunct="1"/>
              <a:t>29</a:t>
            </a:fld>
            <a:endParaRPr lang="en-US" altLang="en-US" sz="1400" b="0"/>
          </a:p>
        </p:txBody>
      </p:sp>
      <p:sp>
        <p:nvSpPr>
          <p:cNvPr id="28675" name="Rectangle 3">
            <a:extLst>
              <a:ext uri="{FF2B5EF4-FFF2-40B4-BE49-F238E27FC236}">
                <a16:creationId xmlns:a16="http://schemas.microsoft.com/office/drawing/2014/main" id="{C1937272-64D4-4BA5-84E5-AE69994EB0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152400"/>
            <a:ext cx="7010400" cy="6705600"/>
          </a:xfrm>
          <a:prstGeom prst="rect">
            <a:avLst/>
          </a:prstGeom>
          <a:solidFill>
            <a:schemeClr val="bg1"/>
          </a:solidFill>
          <a:ln w="38100">
            <a:solidFill>
              <a:schemeClr val="bg1"/>
            </a:solidFill>
            <a:miter lim="800000"/>
            <a:headEnd/>
            <a:tailEnd/>
          </a:ln>
        </p:spPr>
        <p:txBody>
          <a:bodyPr/>
          <a:lstStyle>
            <a:lvl1pPr marL="342900" indent="-3429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altLang="en-US" dirty="0"/>
              <a:t>//-----------------------------------------------------------------</a:t>
            </a:r>
          </a:p>
          <a:p>
            <a:pPr eaLnBrk="1" hangingPunct="1">
              <a:spcBef>
                <a:spcPct val="20000"/>
              </a:spcBef>
            </a:pPr>
            <a:r>
              <a:rPr lang="en-US" altLang="en-US" dirty="0"/>
              <a:t>//  Adds the specified </a:t>
            </a:r>
            <a:r>
              <a:rPr lang="en-US" altLang="en-US" dirty="0">
                <a:solidFill>
                  <a:schemeClr val="hlink"/>
                </a:solidFill>
              </a:rPr>
              <a:t>Comparable</a:t>
            </a:r>
            <a:r>
              <a:rPr lang="en-US" altLang="en-US" dirty="0"/>
              <a:t> element to the list, </a:t>
            </a:r>
          </a:p>
          <a:p>
            <a:pPr eaLnBrk="1" hangingPunct="1">
              <a:spcBef>
                <a:spcPct val="20000"/>
              </a:spcBef>
            </a:pPr>
            <a:r>
              <a:rPr lang="en-US" altLang="en-US" dirty="0"/>
              <a:t>// keeping the elements in sorted order.</a:t>
            </a:r>
          </a:p>
          <a:p>
            <a:pPr eaLnBrk="1" hangingPunct="1">
              <a:spcBef>
                <a:spcPct val="20000"/>
              </a:spcBef>
            </a:pPr>
            <a:r>
              <a:rPr lang="en-US" altLang="en-US" dirty="0"/>
              <a:t>//-----------------------------------------------------------------</a:t>
            </a:r>
          </a:p>
          <a:p>
            <a:pPr eaLnBrk="1" hangingPunct="1">
              <a:spcBef>
                <a:spcPct val="20000"/>
              </a:spcBef>
            </a:pPr>
            <a:r>
              <a:rPr lang="en-US" altLang="en-US" dirty="0"/>
              <a:t>public void add (T element)</a:t>
            </a:r>
          </a:p>
          <a:p>
            <a:pPr eaLnBrk="1" hangingPunct="1">
              <a:spcBef>
                <a:spcPct val="20000"/>
              </a:spcBef>
            </a:pPr>
            <a:r>
              <a:rPr lang="en-US" altLang="en-US" dirty="0"/>
              <a:t>{</a:t>
            </a:r>
          </a:p>
          <a:p>
            <a:pPr eaLnBrk="1" hangingPunct="1">
              <a:spcBef>
                <a:spcPct val="20000"/>
              </a:spcBef>
            </a:pPr>
            <a:r>
              <a:rPr lang="en-US" altLang="en-US" dirty="0"/>
              <a:t>   if (size( ) == </a:t>
            </a:r>
            <a:r>
              <a:rPr lang="en-US" altLang="en-US" dirty="0" err="1"/>
              <a:t>list.length</a:t>
            </a:r>
            <a:r>
              <a:rPr lang="en-US" altLang="en-US" dirty="0"/>
              <a:t>)</a:t>
            </a:r>
          </a:p>
          <a:p>
            <a:pPr eaLnBrk="1" hangingPunct="1">
              <a:spcBef>
                <a:spcPct val="20000"/>
              </a:spcBef>
            </a:pPr>
            <a:r>
              <a:rPr lang="en-US" altLang="en-US" dirty="0"/>
              <a:t>      </a:t>
            </a:r>
            <a:r>
              <a:rPr lang="en-US" altLang="en-US" dirty="0" err="1"/>
              <a:t>expandCapacity</a:t>
            </a:r>
            <a:r>
              <a:rPr lang="en-US" altLang="en-US" dirty="0"/>
              <a:t>( );</a:t>
            </a:r>
          </a:p>
          <a:p>
            <a:pPr eaLnBrk="1" hangingPunct="1">
              <a:spcBef>
                <a:spcPct val="20000"/>
              </a:spcBef>
            </a:pPr>
            <a:r>
              <a:rPr lang="en-US" altLang="en-US" dirty="0">
                <a:solidFill>
                  <a:schemeClr val="hlink"/>
                </a:solidFill>
              </a:rPr>
              <a:t>   Comparable</a:t>
            </a:r>
            <a:r>
              <a:rPr lang="en-US" altLang="en-US" dirty="0"/>
              <a:t>&lt;T&gt; temp = (</a:t>
            </a:r>
            <a:r>
              <a:rPr lang="en-US" altLang="en-US" dirty="0">
                <a:solidFill>
                  <a:schemeClr val="hlink"/>
                </a:solidFill>
              </a:rPr>
              <a:t>Comparable</a:t>
            </a:r>
            <a:r>
              <a:rPr lang="en-US" altLang="en-US" dirty="0"/>
              <a:t>&lt;T&gt;)element;</a:t>
            </a:r>
          </a:p>
          <a:p>
            <a:pPr eaLnBrk="1" hangingPunct="1">
              <a:spcBef>
                <a:spcPct val="20000"/>
              </a:spcBef>
            </a:pPr>
            <a:r>
              <a:rPr lang="en-US" altLang="en-US" dirty="0"/>
              <a:t>   int scan = 0;</a:t>
            </a:r>
          </a:p>
          <a:p>
            <a:pPr eaLnBrk="1" hangingPunct="1">
              <a:spcBef>
                <a:spcPct val="20000"/>
              </a:spcBef>
            </a:pPr>
            <a:r>
              <a:rPr lang="en-US" altLang="en-US" dirty="0"/>
              <a:t>   while (scan &lt; rear &amp;&amp; </a:t>
            </a:r>
            <a:r>
              <a:rPr lang="en-US" altLang="en-US" dirty="0" err="1"/>
              <a:t>temp.</a:t>
            </a:r>
            <a:r>
              <a:rPr lang="en-US" altLang="en-US" dirty="0" err="1">
                <a:solidFill>
                  <a:schemeClr val="hlink"/>
                </a:solidFill>
              </a:rPr>
              <a:t>compareTo</a:t>
            </a:r>
            <a:r>
              <a:rPr lang="en-US" altLang="en-US" dirty="0"/>
              <a:t>(list[scan]) &gt; 0)</a:t>
            </a:r>
          </a:p>
          <a:p>
            <a:pPr eaLnBrk="1" hangingPunct="1">
              <a:spcBef>
                <a:spcPct val="20000"/>
              </a:spcBef>
            </a:pPr>
            <a:r>
              <a:rPr lang="en-US" altLang="en-US" dirty="0"/>
              <a:t>      scan++;</a:t>
            </a:r>
          </a:p>
          <a:p>
            <a:pPr eaLnBrk="1" hangingPunct="1">
              <a:spcBef>
                <a:spcPct val="20000"/>
              </a:spcBef>
            </a:pPr>
            <a:r>
              <a:rPr lang="en-US" altLang="en-US" dirty="0"/>
              <a:t>   for (int scan2=rear; scan2 &gt; scan; scan2--)</a:t>
            </a:r>
          </a:p>
          <a:p>
            <a:pPr eaLnBrk="1" hangingPunct="1">
              <a:spcBef>
                <a:spcPct val="20000"/>
              </a:spcBef>
            </a:pPr>
            <a:r>
              <a:rPr lang="en-US" altLang="en-US" dirty="0"/>
              <a:t>      list[scan2] = list[scan2-1]</a:t>
            </a:r>
          </a:p>
          <a:p>
            <a:pPr eaLnBrk="1" hangingPunct="1">
              <a:spcBef>
                <a:spcPct val="20000"/>
              </a:spcBef>
            </a:pPr>
            <a:endParaRPr lang="en-US" altLang="en-US" dirty="0"/>
          </a:p>
          <a:p>
            <a:pPr eaLnBrk="1" hangingPunct="1">
              <a:spcBef>
                <a:spcPct val="20000"/>
              </a:spcBef>
            </a:pPr>
            <a:r>
              <a:rPr lang="en-US" altLang="en-US" dirty="0"/>
              <a:t>   list[scan] = element;</a:t>
            </a:r>
          </a:p>
          <a:p>
            <a:pPr eaLnBrk="1" hangingPunct="1">
              <a:spcBef>
                <a:spcPct val="20000"/>
              </a:spcBef>
            </a:pPr>
            <a:r>
              <a:rPr lang="en-US" altLang="en-US" dirty="0"/>
              <a:t>   rear++;</a:t>
            </a:r>
          </a:p>
          <a:p>
            <a:pPr eaLnBrk="1" hangingPunct="1">
              <a:spcBef>
                <a:spcPct val="20000"/>
              </a:spcBef>
            </a:pPr>
            <a:r>
              <a:rPr lang="en-US" altLang="en-US" dirty="0"/>
              <a:t>}</a:t>
            </a: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Number Placeholder 5">
            <a:extLst>
              <a:ext uri="{FF2B5EF4-FFF2-40B4-BE49-F238E27FC236}">
                <a16:creationId xmlns:a16="http://schemas.microsoft.com/office/drawing/2014/main" id="{68B7AA32-F46D-4ED5-A060-1C510E15EA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400" b="0"/>
              <a:t>9-</a:t>
            </a:r>
            <a:fld id="{9C096EB4-735A-42C1-8561-46275524DED1}" type="slidenum">
              <a:rPr lang="en-US" altLang="en-US" sz="1400" b="0"/>
              <a:pPr eaLnBrk="1" hangingPunct="1"/>
              <a:t>3</a:t>
            </a:fld>
            <a:endParaRPr lang="en-US" altLang="en-US" sz="1400" b="0"/>
          </a:p>
        </p:txBody>
      </p:sp>
      <p:sp>
        <p:nvSpPr>
          <p:cNvPr id="4099" name="Rectangle 2">
            <a:extLst>
              <a:ext uri="{FF2B5EF4-FFF2-40B4-BE49-F238E27FC236}">
                <a16:creationId xmlns:a16="http://schemas.microsoft.com/office/drawing/2014/main" id="{AA6D8603-7E4C-4BAE-BB15-63334EE8D9C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Lists</a:t>
            </a:r>
          </a:p>
        </p:txBody>
      </p:sp>
      <p:sp>
        <p:nvSpPr>
          <p:cNvPr id="4100" name="Rectangle 3">
            <a:extLst>
              <a:ext uri="{FF2B5EF4-FFF2-40B4-BE49-F238E27FC236}">
                <a16:creationId xmlns:a16="http://schemas.microsoft.com/office/drawing/2014/main" id="{D1E0CAC2-167E-4835-9CE6-CBDA84E3098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/>
              <a:t>A </a:t>
            </a:r>
            <a:r>
              <a:rPr lang="en-US" altLang="en-US" b="1" i="1">
                <a:solidFill>
                  <a:schemeClr val="hlink"/>
                </a:solidFill>
              </a:rPr>
              <a:t>list</a:t>
            </a:r>
            <a:r>
              <a:rPr lang="en-US" altLang="en-US" b="1"/>
              <a:t> </a:t>
            </a:r>
            <a:r>
              <a:rPr lang="en-US" altLang="en-US"/>
              <a:t>is a </a:t>
            </a:r>
            <a:r>
              <a:rPr lang="en-US" altLang="en-US" b="1" i="1">
                <a:solidFill>
                  <a:schemeClr val="accent2"/>
                </a:solidFill>
              </a:rPr>
              <a:t>linear</a:t>
            </a:r>
            <a:r>
              <a:rPr lang="en-US" altLang="en-US"/>
              <a:t> collection, like a stack and queue, but more flexible: adding and removing elements from a list does </a:t>
            </a:r>
            <a:r>
              <a:rPr lang="en-US" altLang="en-US" i="1"/>
              <a:t>not</a:t>
            </a:r>
            <a:r>
              <a:rPr lang="en-US" altLang="en-US"/>
              <a:t> have to happen at one end or the other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/>
              <a:t>We will examine three types of list collections: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b="1" i="1">
                <a:solidFill>
                  <a:schemeClr val="hlink"/>
                </a:solidFill>
              </a:rPr>
              <a:t>ordered</a:t>
            </a:r>
            <a:r>
              <a:rPr lang="en-US" altLang="en-US"/>
              <a:t> lists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b="1" i="1">
                <a:solidFill>
                  <a:schemeClr val="hlink"/>
                </a:solidFill>
              </a:rPr>
              <a:t>unordered</a:t>
            </a:r>
            <a:r>
              <a:rPr lang="en-US" altLang="en-US"/>
              <a:t> lists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b="1" i="1">
                <a:solidFill>
                  <a:schemeClr val="hlink"/>
                </a:solidFill>
              </a:rPr>
              <a:t>indexed</a:t>
            </a:r>
            <a:r>
              <a:rPr lang="en-US" altLang="en-US"/>
              <a:t> lists</a:t>
            </a:r>
          </a:p>
        </p:txBody>
      </p:sp>
    </p:spTree>
  </p:cSld>
  <p:clrMapOvr>
    <a:masterClrMapping/>
  </p:clrMapOvr>
  <p:transition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Number Placeholder 5">
            <a:extLst>
              <a:ext uri="{FF2B5EF4-FFF2-40B4-BE49-F238E27FC236}">
                <a16:creationId xmlns:a16="http://schemas.microsoft.com/office/drawing/2014/main" id="{1901659A-5CF5-4784-8EB7-EA94EA7CBA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400" b="0"/>
              <a:t>9-</a:t>
            </a:r>
            <a:fld id="{969B0576-F184-4481-8760-A155410368E4}" type="slidenum">
              <a:rPr lang="en-US" altLang="en-US" sz="1400" b="0"/>
              <a:pPr eaLnBrk="1" hangingPunct="1"/>
              <a:t>30</a:t>
            </a:fld>
            <a:endParaRPr lang="en-US" altLang="en-US" sz="1400" b="0"/>
          </a:p>
        </p:txBody>
      </p:sp>
      <p:sp>
        <p:nvSpPr>
          <p:cNvPr id="31747" name="Rectangle 2">
            <a:extLst>
              <a:ext uri="{FF2B5EF4-FFF2-40B4-BE49-F238E27FC236}">
                <a16:creationId xmlns:a16="http://schemas.microsoft.com/office/drawing/2014/main" id="{6995BB4D-FE08-4D25-9E3C-A3A462DD93C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09600" y="457200"/>
            <a:ext cx="8001000" cy="1295400"/>
          </a:xfrm>
        </p:spPr>
        <p:txBody>
          <a:bodyPr/>
          <a:lstStyle/>
          <a:p>
            <a:pPr eaLnBrk="1" hangingPunct="1"/>
            <a:r>
              <a:rPr lang="en-US" altLang="en-US" sz="3600"/>
              <a:t>List Implementation Using Arrays, Method 2: </a:t>
            </a:r>
            <a:r>
              <a:rPr lang="en-US" altLang="en-US" sz="3600" b="1" i="1">
                <a:solidFill>
                  <a:schemeClr val="hlink"/>
                </a:solidFill>
              </a:rPr>
              <a:t>Circular Arrays</a:t>
            </a:r>
            <a:br>
              <a:rPr lang="en-US" altLang="en-US" sz="3600"/>
            </a:br>
            <a:endParaRPr lang="en-US" altLang="en-US" sz="3600"/>
          </a:p>
        </p:txBody>
      </p:sp>
      <p:sp>
        <p:nvSpPr>
          <p:cNvPr id="31748" name="Rectangle 3">
            <a:extLst>
              <a:ext uri="{FF2B5EF4-FFF2-40B4-BE49-F238E27FC236}">
                <a16:creationId xmlns:a16="http://schemas.microsoft.com/office/drawing/2014/main" id="{C3245451-90FD-458B-BB8B-9FF0C7E946F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2098675"/>
            <a:ext cx="7696200" cy="3997325"/>
          </a:xfrm>
        </p:spPr>
        <p:txBody>
          <a:bodyPr/>
          <a:lstStyle/>
          <a:p>
            <a:pPr eaLnBrk="1" hangingPunct="1"/>
            <a:r>
              <a:rPr lang="en-US" altLang="en-US"/>
              <a:t>Recall circular array implementation of queues</a:t>
            </a:r>
          </a:p>
          <a:p>
            <a:pPr eaLnBrk="1" hangingPunct="1">
              <a:buFontTx/>
              <a:buNone/>
            </a:pPr>
            <a:endParaRPr lang="en-US" altLang="en-US"/>
          </a:p>
          <a:p>
            <a:pPr eaLnBrk="1" hangingPunct="1"/>
            <a:r>
              <a:rPr lang="en-US" altLang="en-US" b="1" i="1">
                <a:solidFill>
                  <a:schemeClr val="accent2"/>
                </a:solidFill>
              </a:rPr>
              <a:t>Exercise</a:t>
            </a:r>
            <a:r>
              <a:rPr lang="en-US" altLang="en-US"/>
              <a:t>: implement list operations using a circular array implementation</a:t>
            </a:r>
          </a:p>
        </p:txBody>
      </p:sp>
    </p:spTree>
  </p:cSld>
  <p:clrMapOvr>
    <a:masterClrMapping/>
  </p:clrMapOvr>
  <p:transition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Number Placeholder 5">
            <a:extLst>
              <a:ext uri="{FF2B5EF4-FFF2-40B4-BE49-F238E27FC236}">
                <a16:creationId xmlns:a16="http://schemas.microsoft.com/office/drawing/2014/main" id="{AFA5DE1B-94A0-4483-89A7-BFEE770D29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400" b="0"/>
              <a:t>9-</a:t>
            </a:r>
            <a:fld id="{0D82F818-0AEB-427D-BD3A-78D63443DF4E}" type="slidenum">
              <a:rPr lang="en-US" altLang="en-US" sz="1400" b="0"/>
              <a:pPr eaLnBrk="1" hangingPunct="1"/>
              <a:t>31</a:t>
            </a:fld>
            <a:endParaRPr lang="en-US" altLang="en-US" sz="1400" b="0"/>
          </a:p>
        </p:txBody>
      </p:sp>
      <p:sp>
        <p:nvSpPr>
          <p:cNvPr id="32771" name="Rectangle 2">
            <a:extLst>
              <a:ext uri="{FF2B5EF4-FFF2-40B4-BE49-F238E27FC236}">
                <a16:creationId xmlns:a16="http://schemas.microsoft.com/office/drawing/2014/main" id="{C01E5473-67CA-44E1-BA91-533A4F99B1E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14400" y="228600"/>
            <a:ext cx="7696200" cy="1219200"/>
          </a:xfrm>
        </p:spPr>
        <p:txBody>
          <a:bodyPr/>
          <a:lstStyle/>
          <a:p>
            <a:pPr eaLnBrk="1" hangingPunct="1"/>
            <a:r>
              <a:rPr lang="en-US" altLang="en-US"/>
              <a:t>List Implementation Using Links</a:t>
            </a:r>
          </a:p>
        </p:txBody>
      </p:sp>
      <p:sp>
        <p:nvSpPr>
          <p:cNvPr id="32772" name="Rectangle 3">
            <a:extLst>
              <a:ext uri="{FF2B5EF4-FFF2-40B4-BE49-F238E27FC236}">
                <a16:creationId xmlns:a16="http://schemas.microsoft.com/office/drawing/2014/main" id="{846FF14A-38ED-47C2-8145-91460B68CDA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62000" y="1447800"/>
            <a:ext cx="7696200" cy="4953000"/>
          </a:xfrm>
        </p:spPr>
        <p:txBody>
          <a:bodyPr/>
          <a:lstStyle/>
          <a:p>
            <a:pPr eaLnBrk="1" hangingPunct="1"/>
            <a:r>
              <a:rPr lang="en-US" altLang="en-US" sz="2800"/>
              <a:t>We can implement a </a:t>
            </a:r>
            <a:r>
              <a:rPr lang="en-US" altLang="en-US" sz="2800" b="1" i="1">
                <a:solidFill>
                  <a:schemeClr val="hlink"/>
                </a:solidFill>
              </a:rPr>
              <a:t>list</a:t>
            </a:r>
            <a:r>
              <a:rPr lang="en-US" altLang="en-US" sz="2800" b="1" i="1">
                <a:solidFill>
                  <a:srgbClr val="00357F"/>
                </a:solidFill>
              </a:rPr>
              <a:t> </a:t>
            </a:r>
            <a:r>
              <a:rPr lang="en-US" altLang="en-US" sz="2800" i="1"/>
              <a:t>collection</a:t>
            </a:r>
            <a:r>
              <a:rPr lang="en-US" altLang="en-US" sz="2800"/>
              <a:t> with a </a:t>
            </a:r>
            <a:r>
              <a:rPr lang="en-US" altLang="en-US" sz="2800" i="1">
                <a:solidFill>
                  <a:schemeClr val="tx2"/>
                </a:solidFill>
              </a:rPr>
              <a:t>linked list</a:t>
            </a:r>
            <a:r>
              <a:rPr lang="en-US" altLang="en-US" sz="2800"/>
              <a:t> as the container</a:t>
            </a:r>
          </a:p>
          <a:p>
            <a:pPr lvl="1" eaLnBrk="1" hangingPunct="1"/>
            <a:r>
              <a:rPr lang="en-US" altLang="en-US"/>
              <a:t>Implementation</a:t>
            </a:r>
            <a:r>
              <a:rPr lang="en-US" altLang="en-US" sz="2400" i="1"/>
              <a:t> </a:t>
            </a:r>
            <a:r>
              <a:rPr lang="en-US" altLang="en-US"/>
              <a:t>uses techniques similar to ones we've used for stacks and queues</a:t>
            </a:r>
          </a:p>
          <a:p>
            <a:pPr eaLnBrk="1" hangingPunct="1"/>
            <a:r>
              <a:rPr lang="en-US" altLang="en-US" sz="2800"/>
              <a:t>We will first examine the </a:t>
            </a:r>
            <a:r>
              <a:rPr lang="en-US" altLang="en-US" sz="2800" b="1">
                <a:solidFill>
                  <a:schemeClr val="hlink"/>
                </a:solidFill>
              </a:rPr>
              <a:t>remove</a:t>
            </a:r>
            <a:r>
              <a:rPr lang="en-US" altLang="en-US" sz="2800" i="1">
                <a:solidFill>
                  <a:srgbClr val="00357F"/>
                </a:solidFill>
              </a:rPr>
              <a:t> </a:t>
            </a:r>
            <a:r>
              <a:rPr lang="en-US" altLang="en-US" sz="2800"/>
              <a:t>operation for a singly-linked list implementation</a:t>
            </a:r>
          </a:p>
          <a:p>
            <a:pPr eaLnBrk="1" hangingPunct="1"/>
            <a:r>
              <a:rPr lang="en-US" altLang="en-US" sz="2800"/>
              <a:t>Then we’ll look at the </a:t>
            </a:r>
            <a:r>
              <a:rPr lang="en-US" altLang="en-US" sz="2800" b="1">
                <a:solidFill>
                  <a:schemeClr val="hlink"/>
                </a:solidFill>
              </a:rPr>
              <a:t>remove</a:t>
            </a:r>
            <a:r>
              <a:rPr lang="en-US" altLang="en-US" sz="2800" i="1"/>
              <a:t> </a:t>
            </a:r>
            <a:r>
              <a:rPr lang="en-US" altLang="en-US" sz="2800"/>
              <a:t>operation for a  a doubly-linked list, for comparison</a:t>
            </a:r>
          </a:p>
        </p:txBody>
      </p:sp>
    </p:spTree>
  </p:cSld>
  <p:clrMapOvr>
    <a:masterClrMapping/>
  </p:clrMapOvr>
  <p:transition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>
            <a:extLst>
              <a:ext uri="{FF2B5EF4-FFF2-40B4-BE49-F238E27FC236}">
                <a16:creationId xmlns:a16="http://schemas.microsoft.com/office/drawing/2014/main" id="{E8F62586-BC8B-4152-A47A-7534843824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400" b="0"/>
              <a:t>9-</a:t>
            </a:r>
            <a:fld id="{565E6212-0076-41F3-90DA-D7CB67CF3062}" type="slidenum">
              <a:rPr lang="en-US" altLang="en-US" sz="1400" b="0"/>
              <a:pPr eaLnBrk="1" hangingPunct="1"/>
              <a:t>32</a:t>
            </a:fld>
            <a:endParaRPr lang="en-US" altLang="en-US" sz="1400" b="0"/>
          </a:p>
        </p:txBody>
      </p:sp>
      <p:sp>
        <p:nvSpPr>
          <p:cNvPr id="33795" name="Rectangle 3">
            <a:extLst>
              <a:ext uri="{FF2B5EF4-FFF2-40B4-BE49-F238E27FC236}">
                <a16:creationId xmlns:a16="http://schemas.microsoft.com/office/drawing/2014/main" id="{B3BC0583-A213-4E2F-AB79-EF085C27B2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0825" y="381000"/>
            <a:ext cx="8713788" cy="5943600"/>
          </a:xfrm>
          <a:prstGeom prst="rect">
            <a:avLst/>
          </a:prstGeom>
          <a:solidFill>
            <a:schemeClr val="bg1"/>
          </a:solidFill>
          <a:ln w="38100">
            <a:solidFill>
              <a:schemeClr val="bg1"/>
            </a:solidFill>
            <a:miter lim="800000"/>
            <a:headEnd/>
            <a:tailEnd/>
          </a:ln>
        </p:spPr>
        <p:txBody>
          <a:bodyPr/>
          <a:lstStyle>
            <a:lvl1pPr marL="342900" indent="-3429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altLang="en-US" dirty="0">
                <a:solidFill>
                  <a:schemeClr val="accent2"/>
                </a:solidFill>
              </a:rPr>
              <a:t>//-----------------------------------------------------------------</a:t>
            </a:r>
          </a:p>
          <a:p>
            <a:pPr eaLnBrk="1" hangingPunct="1">
              <a:spcBef>
                <a:spcPct val="20000"/>
              </a:spcBef>
            </a:pPr>
            <a:r>
              <a:rPr lang="en-US" altLang="en-US" dirty="0">
                <a:solidFill>
                  <a:schemeClr val="accent2"/>
                </a:solidFill>
              </a:rPr>
              <a:t>//  Removes the first instance of the specified element</a:t>
            </a:r>
          </a:p>
          <a:p>
            <a:pPr eaLnBrk="1" hangingPunct="1">
              <a:spcBef>
                <a:spcPct val="20000"/>
              </a:spcBef>
            </a:pPr>
            <a:r>
              <a:rPr lang="en-US" altLang="en-US" dirty="0">
                <a:solidFill>
                  <a:schemeClr val="accent2"/>
                </a:solidFill>
              </a:rPr>
              <a:t>// from the list, if it is found in the list, and returns a</a:t>
            </a:r>
          </a:p>
          <a:p>
            <a:pPr eaLnBrk="1" hangingPunct="1">
              <a:spcBef>
                <a:spcPct val="20000"/>
              </a:spcBef>
            </a:pPr>
            <a:r>
              <a:rPr lang="en-US" altLang="en-US" dirty="0">
                <a:solidFill>
                  <a:schemeClr val="accent2"/>
                </a:solidFill>
              </a:rPr>
              <a:t>// reference to it. Throws an </a:t>
            </a:r>
            <a:r>
              <a:rPr lang="en-US" altLang="en-US" dirty="0" err="1">
                <a:solidFill>
                  <a:schemeClr val="accent2"/>
                </a:solidFill>
              </a:rPr>
              <a:t>ElementNotFoundException</a:t>
            </a:r>
            <a:endParaRPr lang="en-US" altLang="en-US" dirty="0">
              <a:solidFill>
                <a:schemeClr val="accent2"/>
              </a:solidFill>
            </a:endParaRPr>
          </a:p>
          <a:p>
            <a:pPr eaLnBrk="1" hangingPunct="1">
              <a:spcBef>
                <a:spcPct val="20000"/>
              </a:spcBef>
            </a:pPr>
            <a:r>
              <a:rPr lang="en-US" altLang="en-US" dirty="0">
                <a:solidFill>
                  <a:schemeClr val="accent2"/>
                </a:solidFill>
              </a:rPr>
              <a:t>// if the specified element is not found on the list.</a:t>
            </a:r>
          </a:p>
          <a:p>
            <a:pPr eaLnBrk="1" hangingPunct="1">
              <a:spcBef>
                <a:spcPct val="20000"/>
              </a:spcBef>
            </a:pPr>
            <a:r>
              <a:rPr lang="en-US" altLang="en-US" dirty="0">
                <a:solidFill>
                  <a:schemeClr val="accent2"/>
                </a:solidFill>
              </a:rPr>
              <a:t>//-----------------------------------------------------------------</a:t>
            </a:r>
          </a:p>
          <a:p>
            <a:pPr eaLnBrk="1" hangingPunct="1">
              <a:spcBef>
                <a:spcPct val="20000"/>
              </a:spcBef>
            </a:pPr>
            <a:r>
              <a:rPr lang="en-US" altLang="en-US" dirty="0"/>
              <a:t>public T remove (T </a:t>
            </a:r>
            <a:r>
              <a:rPr lang="en-US" altLang="en-US" dirty="0" err="1"/>
              <a:t>targetElement</a:t>
            </a:r>
            <a:r>
              <a:rPr lang="en-US" altLang="en-US" dirty="0"/>
              <a:t>) throws </a:t>
            </a:r>
            <a:r>
              <a:rPr lang="en-US" altLang="en-US" dirty="0" err="1"/>
              <a:t>ElementNotFoundException</a:t>
            </a:r>
            <a:endParaRPr lang="en-US" altLang="en-US" dirty="0"/>
          </a:p>
          <a:p>
            <a:pPr eaLnBrk="1" hangingPunct="1">
              <a:spcBef>
                <a:spcPct val="20000"/>
              </a:spcBef>
            </a:pPr>
            <a:r>
              <a:rPr lang="en-US" altLang="en-US" dirty="0"/>
              <a:t>{</a:t>
            </a:r>
          </a:p>
          <a:p>
            <a:pPr eaLnBrk="1" hangingPunct="1">
              <a:spcBef>
                <a:spcPct val="20000"/>
              </a:spcBef>
            </a:pPr>
            <a:r>
              <a:rPr lang="en-US" altLang="en-US" dirty="0"/>
              <a:t>  if (</a:t>
            </a:r>
            <a:r>
              <a:rPr lang="en-US" altLang="en-US" dirty="0" err="1"/>
              <a:t>isEmpty</a:t>
            </a:r>
            <a:r>
              <a:rPr lang="en-US" altLang="en-US" dirty="0"/>
              <a:t>( ))</a:t>
            </a:r>
          </a:p>
          <a:p>
            <a:pPr eaLnBrk="1" hangingPunct="1">
              <a:spcBef>
                <a:spcPct val="20000"/>
              </a:spcBef>
            </a:pPr>
            <a:r>
              <a:rPr lang="en-US" altLang="en-US" dirty="0"/>
              <a:t>      throw new </a:t>
            </a:r>
            <a:r>
              <a:rPr lang="en-US" altLang="en-US" dirty="0" err="1"/>
              <a:t>ElementNotFoundException</a:t>
            </a:r>
            <a:r>
              <a:rPr lang="en-US" altLang="en-US" dirty="0"/>
              <a:t> ("List");</a:t>
            </a:r>
          </a:p>
          <a:p>
            <a:pPr eaLnBrk="1" hangingPunct="1">
              <a:spcBef>
                <a:spcPct val="20000"/>
              </a:spcBef>
            </a:pPr>
            <a:r>
              <a:rPr lang="en-US" altLang="en-US" dirty="0"/>
              <a:t>   </a:t>
            </a:r>
            <a:r>
              <a:rPr lang="en-US" altLang="en-US" dirty="0" err="1"/>
              <a:t>boolean</a:t>
            </a:r>
            <a:r>
              <a:rPr lang="en-US" altLang="en-US" dirty="0"/>
              <a:t> found = false;</a:t>
            </a:r>
          </a:p>
          <a:p>
            <a:pPr eaLnBrk="1" hangingPunct="1">
              <a:spcBef>
                <a:spcPct val="20000"/>
              </a:spcBef>
            </a:pPr>
            <a:r>
              <a:rPr lang="en-US" altLang="en-US" dirty="0"/>
              <a:t>   </a:t>
            </a:r>
            <a:r>
              <a:rPr lang="en-US" altLang="en-US" dirty="0" err="1"/>
              <a:t>LinearNode</a:t>
            </a:r>
            <a:r>
              <a:rPr lang="en-US" altLang="en-US" dirty="0"/>
              <a:t>&lt;T&gt; previous = null</a:t>
            </a:r>
          </a:p>
          <a:p>
            <a:pPr eaLnBrk="1" hangingPunct="1">
              <a:spcBef>
                <a:spcPct val="20000"/>
              </a:spcBef>
            </a:pPr>
            <a:r>
              <a:rPr lang="en-US" altLang="en-US" dirty="0"/>
              <a:t>   </a:t>
            </a:r>
            <a:r>
              <a:rPr lang="en-US" altLang="en-US" dirty="0" err="1"/>
              <a:t>LinearNode</a:t>
            </a:r>
            <a:r>
              <a:rPr lang="en-US" altLang="en-US" dirty="0"/>
              <a:t>&lt;T&gt; current = front;</a:t>
            </a:r>
          </a:p>
          <a:p>
            <a:pPr eaLnBrk="1" hangingPunct="1">
              <a:spcBef>
                <a:spcPct val="20000"/>
              </a:spcBef>
            </a:pPr>
            <a:r>
              <a:rPr lang="en-US" altLang="en-US" dirty="0"/>
              <a:t>   </a:t>
            </a:r>
            <a:r>
              <a:rPr lang="en-US" altLang="en-US" i="1" dirty="0">
                <a:solidFill>
                  <a:schemeClr val="hlink"/>
                </a:solidFill>
              </a:rPr>
              <a:t>// cont’d..</a:t>
            </a:r>
          </a:p>
        </p:txBody>
      </p:sp>
    </p:spTree>
  </p:cSld>
  <p:clrMapOvr>
    <a:masterClrMapping/>
  </p:clrMapOvr>
  <p:transition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Number Placeholder 5">
            <a:extLst>
              <a:ext uri="{FF2B5EF4-FFF2-40B4-BE49-F238E27FC236}">
                <a16:creationId xmlns:a16="http://schemas.microsoft.com/office/drawing/2014/main" id="{2CA18AFD-8570-4F71-AC28-B5E82FF0F5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400" b="0"/>
              <a:t>9-</a:t>
            </a:r>
            <a:fld id="{63B39798-59F0-4414-A265-1847CD5FFCF3}" type="slidenum">
              <a:rPr lang="en-US" altLang="en-US" sz="1400" b="0"/>
              <a:pPr eaLnBrk="1" hangingPunct="1"/>
              <a:t>33</a:t>
            </a:fld>
            <a:endParaRPr lang="en-US" altLang="en-US" sz="1400" b="0"/>
          </a:p>
        </p:txBody>
      </p:sp>
      <p:sp>
        <p:nvSpPr>
          <p:cNvPr id="34819" name="Rectangle 3">
            <a:extLst>
              <a:ext uri="{FF2B5EF4-FFF2-40B4-BE49-F238E27FC236}">
                <a16:creationId xmlns:a16="http://schemas.microsoft.com/office/drawing/2014/main" id="{80DB74E7-2F94-42FF-994F-390A6558E2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8312" y="304800"/>
            <a:ext cx="8208143" cy="6553200"/>
          </a:xfrm>
          <a:prstGeom prst="rect">
            <a:avLst/>
          </a:prstGeom>
          <a:solidFill>
            <a:schemeClr val="bg1"/>
          </a:solidFill>
          <a:ln w="38100">
            <a:solidFill>
              <a:schemeClr val="bg1"/>
            </a:solidFill>
            <a:miter lim="800000"/>
            <a:headEnd/>
            <a:tailEnd/>
          </a:ln>
        </p:spPr>
        <p:txBody>
          <a:bodyPr/>
          <a:lstStyle>
            <a:lvl1pPr marL="342900" indent="-3429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altLang="en-US" b="0" dirty="0"/>
              <a:t>   </a:t>
            </a:r>
            <a:r>
              <a:rPr lang="en-US" altLang="en-US" dirty="0"/>
              <a:t>while (current != null &amp;&amp; !found)</a:t>
            </a:r>
          </a:p>
          <a:p>
            <a:pPr eaLnBrk="1" hangingPunct="1">
              <a:spcBef>
                <a:spcPct val="20000"/>
              </a:spcBef>
            </a:pPr>
            <a:r>
              <a:rPr lang="en-US" altLang="en-US" dirty="0"/>
              <a:t>      if (</a:t>
            </a:r>
            <a:r>
              <a:rPr lang="en-US" altLang="en-US" dirty="0" err="1"/>
              <a:t>targetElement.equals</a:t>
            </a:r>
            <a:r>
              <a:rPr lang="en-US" altLang="en-US" dirty="0"/>
              <a:t> (</a:t>
            </a:r>
            <a:r>
              <a:rPr lang="en-US" altLang="en-US" dirty="0" err="1"/>
              <a:t>current.getElement</a:t>
            </a:r>
            <a:r>
              <a:rPr lang="en-US" altLang="en-US" dirty="0"/>
              <a:t>( )))</a:t>
            </a:r>
          </a:p>
          <a:p>
            <a:pPr eaLnBrk="1" hangingPunct="1">
              <a:spcBef>
                <a:spcPct val="20000"/>
              </a:spcBef>
            </a:pPr>
            <a:r>
              <a:rPr lang="en-US" altLang="en-US" dirty="0"/>
              <a:t>         found = true;</a:t>
            </a:r>
          </a:p>
          <a:p>
            <a:pPr eaLnBrk="1" hangingPunct="1">
              <a:spcBef>
                <a:spcPct val="20000"/>
              </a:spcBef>
            </a:pPr>
            <a:r>
              <a:rPr lang="en-US" altLang="en-US" dirty="0"/>
              <a:t>      else {</a:t>
            </a:r>
          </a:p>
          <a:p>
            <a:pPr eaLnBrk="1" hangingPunct="1">
              <a:spcBef>
                <a:spcPct val="20000"/>
              </a:spcBef>
            </a:pPr>
            <a:r>
              <a:rPr lang="en-US" altLang="en-US" dirty="0"/>
              <a:t>         previous = current;</a:t>
            </a:r>
          </a:p>
          <a:p>
            <a:pPr eaLnBrk="1" hangingPunct="1">
              <a:spcBef>
                <a:spcPct val="20000"/>
              </a:spcBef>
            </a:pPr>
            <a:r>
              <a:rPr lang="en-US" altLang="en-US" dirty="0"/>
              <a:t>         current = </a:t>
            </a:r>
            <a:r>
              <a:rPr lang="en-US" altLang="en-US" dirty="0" err="1"/>
              <a:t>current.getNext</a:t>
            </a:r>
            <a:r>
              <a:rPr lang="en-US" altLang="en-US" dirty="0"/>
              <a:t>( );</a:t>
            </a:r>
          </a:p>
          <a:p>
            <a:pPr eaLnBrk="1" hangingPunct="1">
              <a:spcBef>
                <a:spcPct val="20000"/>
              </a:spcBef>
            </a:pPr>
            <a:r>
              <a:rPr lang="en-US" altLang="en-US" dirty="0"/>
              <a:t>      }</a:t>
            </a:r>
          </a:p>
          <a:p>
            <a:pPr eaLnBrk="1" hangingPunct="1">
              <a:spcBef>
                <a:spcPct val="20000"/>
              </a:spcBef>
            </a:pPr>
            <a:r>
              <a:rPr lang="en-US" altLang="en-US" dirty="0"/>
              <a:t>   if (!found)  throw new </a:t>
            </a:r>
            <a:r>
              <a:rPr lang="en-US" altLang="en-US" dirty="0" err="1"/>
              <a:t>ElementNotFoundException</a:t>
            </a:r>
            <a:r>
              <a:rPr lang="en-US" altLang="en-US" dirty="0"/>
              <a:t> (“No data");</a:t>
            </a:r>
          </a:p>
          <a:p>
            <a:pPr eaLnBrk="1" hangingPunct="1">
              <a:spcBef>
                <a:spcPct val="20000"/>
              </a:spcBef>
            </a:pPr>
            <a:endParaRPr lang="en-US" altLang="en-US" dirty="0"/>
          </a:p>
          <a:p>
            <a:pPr eaLnBrk="1" hangingPunct="1">
              <a:spcBef>
                <a:spcPct val="20000"/>
              </a:spcBef>
            </a:pPr>
            <a:r>
              <a:rPr lang="en-US" altLang="en-US" dirty="0"/>
              <a:t>   if (size( ) == 1)</a:t>
            </a:r>
          </a:p>
          <a:p>
            <a:pPr eaLnBrk="1" hangingPunct="1">
              <a:spcBef>
                <a:spcPct val="20000"/>
              </a:spcBef>
            </a:pPr>
            <a:r>
              <a:rPr lang="en-US" altLang="en-US" dirty="0"/>
              <a:t>      front = rear = null;</a:t>
            </a:r>
          </a:p>
          <a:p>
            <a:pPr eaLnBrk="1" hangingPunct="1">
              <a:spcBef>
                <a:spcPct val="20000"/>
              </a:spcBef>
            </a:pPr>
            <a:r>
              <a:rPr lang="en-US" altLang="en-US" dirty="0"/>
              <a:t>   else</a:t>
            </a:r>
          </a:p>
          <a:p>
            <a:pPr eaLnBrk="1" hangingPunct="1">
              <a:spcBef>
                <a:spcPct val="20000"/>
              </a:spcBef>
            </a:pPr>
            <a:r>
              <a:rPr lang="en-US" altLang="en-US" dirty="0"/>
              <a:t>      if (</a:t>
            </a:r>
            <a:r>
              <a:rPr lang="en-US" altLang="en-US" dirty="0" err="1"/>
              <a:t>current.equals</a:t>
            </a:r>
            <a:r>
              <a:rPr lang="en-US" altLang="en-US" dirty="0"/>
              <a:t> (front))</a:t>
            </a:r>
          </a:p>
          <a:p>
            <a:pPr eaLnBrk="1" hangingPunct="1">
              <a:spcBef>
                <a:spcPct val="20000"/>
              </a:spcBef>
            </a:pPr>
            <a:r>
              <a:rPr lang="en-US" altLang="en-US" dirty="0"/>
              <a:t>           front = </a:t>
            </a:r>
            <a:r>
              <a:rPr lang="en-US" altLang="en-US" dirty="0" err="1"/>
              <a:t>current.getNext</a:t>
            </a:r>
            <a:r>
              <a:rPr lang="en-US" altLang="en-US" dirty="0"/>
              <a:t>( );</a:t>
            </a:r>
          </a:p>
          <a:p>
            <a:pPr eaLnBrk="1" hangingPunct="1">
              <a:spcBef>
                <a:spcPct val="20000"/>
              </a:spcBef>
            </a:pPr>
            <a:r>
              <a:rPr lang="en-US" altLang="en-US" dirty="0"/>
              <a:t>      else</a:t>
            </a:r>
          </a:p>
          <a:p>
            <a:pPr eaLnBrk="1" hangingPunct="1">
              <a:spcBef>
                <a:spcPct val="20000"/>
              </a:spcBef>
            </a:pPr>
            <a:r>
              <a:rPr lang="en-US" altLang="en-US" i="1" dirty="0">
                <a:solidFill>
                  <a:schemeClr val="hlink"/>
                </a:solidFill>
              </a:rPr>
              <a:t>      // cont’d</a:t>
            </a:r>
          </a:p>
        </p:txBody>
      </p:sp>
    </p:spTree>
  </p:cSld>
  <p:clrMapOvr>
    <a:masterClrMapping/>
  </p:clrMapOvr>
  <p:transition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Number Placeholder 5">
            <a:extLst>
              <a:ext uri="{FF2B5EF4-FFF2-40B4-BE49-F238E27FC236}">
                <a16:creationId xmlns:a16="http://schemas.microsoft.com/office/drawing/2014/main" id="{BE80DAD5-0CCA-4834-A04C-95ECE32A44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400" b="0"/>
              <a:t>9-</a:t>
            </a:r>
            <a:fld id="{21BFD11A-7379-4C4B-A9B6-A20E5FF19666}" type="slidenum">
              <a:rPr lang="en-US" altLang="en-US" sz="1400" b="0"/>
              <a:pPr eaLnBrk="1" hangingPunct="1"/>
              <a:t>34</a:t>
            </a:fld>
            <a:endParaRPr lang="en-US" altLang="en-US" sz="1400" b="0"/>
          </a:p>
        </p:txBody>
      </p:sp>
      <p:sp>
        <p:nvSpPr>
          <p:cNvPr id="35843" name="Rectangle 3">
            <a:extLst>
              <a:ext uri="{FF2B5EF4-FFF2-40B4-BE49-F238E27FC236}">
                <a16:creationId xmlns:a16="http://schemas.microsoft.com/office/drawing/2014/main" id="{308D679E-1097-47F3-986E-2ADF385A09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609600"/>
            <a:ext cx="7010400" cy="4343400"/>
          </a:xfrm>
          <a:prstGeom prst="rect">
            <a:avLst/>
          </a:prstGeom>
          <a:solidFill>
            <a:schemeClr val="bg1"/>
          </a:solidFill>
          <a:ln w="38100">
            <a:solidFill>
              <a:schemeClr val="bg1"/>
            </a:solidFill>
            <a:miter lim="800000"/>
            <a:headEnd/>
            <a:tailEnd/>
          </a:ln>
        </p:spPr>
        <p:txBody>
          <a:bodyPr/>
          <a:lstStyle>
            <a:lvl1pPr marL="342900" indent="-3429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altLang="en-US" b="0" dirty="0"/>
              <a:t>         </a:t>
            </a:r>
            <a:r>
              <a:rPr lang="en-US" altLang="en-US" dirty="0"/>
              <a:t>if (</a:t>
            </a:r>
            <a:r>
              <a:rPr lang="en-US" altLang="en-US" dirty="0" err="1"/>
              <a:t>current.equals</a:t>
            </a:r>
            <a:r>
              <a:rPr lang="en-US" altLang="en-US" dirty="0"/>
              <a:t> (rear)) {</a:t>
            </a:r>
          </a:p>
          <a:p>
            <a:pPr eaLnBrk="1" hangingPunct="1">
              <a:spcBef>
                <a:spcPct val="20000"/>
              </a:spcBef>
            </a:pPr>
            <a:r>
              <a:rPr lang="en-US" altLang="en-US" dirty="0"/>
              <a:t>            rear = previous;</a:t>
            </a:r>
          </a:p>
          <a:p>
            <a:pPr eaLnBrk="1" hangingPunct="1">
              <a:spcBef>
                <a:spcPct val="20000"/>
              </a:spcBef>
            </a:pPr>
            <a:r>
              <a:rPr lang="en-US" altLang="en-US" dirty="0"/>
              <a:t>            </a:t>
            </a:r>
            <a:r>
              <a:rPr lang="en-US" altLang="en-US" dirty="0" err="1"/>
              <a:t>rear.setNext</a:t>
            </a:r>
            <a:r>
              <a:rPr lang="en-US" altLang="en-US" dirty="0"/>
              <a:t>(null);</a:t>
            </a:r>
          </a:p>
          <a:p>
            <a:pPr eaLnBrk="1" hangingPunct="1">
              <a:spcBef>
                <a:spcPct val="20000"/>
              </a:spcBef>
            </a:pPr>
            <a:r>
              <a:rPr lang="en-US" altLang="en-US" dirty="0"/>
              <a:t>         }</a:t>
            </a:r>
          </a:p>
          <a:p>
            <a:pPr eaLnBrk="1" hangingPunct="1">
              <a:spcBef>
                <a:spcPct val="20000"/>
              </a:spcBef>
            </a:pPr>
            <a:r>
              <a:rPr lang="en-US" altLang="en-US" dirty="0"/>
              <a:t>         else</a:t>
            </a:r>
          </a:p>
          <a:p>
            <a:pPr eaLnBrk="1" hangingPunct="1">
              <a:spcBef>
                <a:spcPct val="20000"/>
              </a:spcBef>
            </a:pPr>
            <a:r>
              <a:rPr lang="en-US" altLang="en-US" dirty="0"/>
              <a:t>            </a:t>
            </a:r>
            <a:r>
              <a:rPr lang="en-US" altLang="en-US" dirty="0" err="1"/>
              <a:t>previous.setNext</a:t>
            </a:r>
            <a:r>
              <a:rPr lang="en-US" altLang="en-US" dirty="0"/>
              <a:t>(</a:t>
            </a:r>
            <a:r>
              <a:rPr lang="en-US" altLang="en-US" dirty="0" err="1"/>
              <a:t>current.getNext</a:t>
            </a:r>
            <a:r>
              <a:rPr lang="en-US" altLang="en-US" dirty="0"/>
              <a:t>( ));</a:t>
            </a:r>
          </a:p>
          <a:p>
            <a:pPr eaLnBrk="1" hangingPunct="1">
              <a:spcBef>
                <a:spcPct val="20000"/>
              </a:spcBef>
            </a:pPr>
            <a:endParaRPr lang="en-US" altLang="en-US" dirty="0"/>
          </a:p>
          <a:p>
            <a:pPr eaLnBrk="1" hangingPunct="1">
              <a:spcBef>
                <a:spcPct val="20000"/>
              </a:spcBef>
            </a:pPr>
            <a:r>
              <a:rPr lang="en-US" altLang="en-US" dirty="0"/>
              <a:t>   count--;</a:t>
            </a:r>
          </a:p>
          <a:p>
            <a:pPr eaLnBrk="1" hangingPunct="1">
              <a:spcBef>
                <a:spcPct val="20000"/>
              </a:spcBef>
            </a:pPr>
            <a:r>
              <a:rPr lang="en-US" altLang="en-US" dirty="0"/>
              <a:t>   return </a:t>
            </a:r>
            <a:r>
              <a:rPr lang="en-US" altLang="en-US" dirty="0" err="1"/>
              <a:t>current.getElement</a:t>
            </a:r>
            <a:r>
              <a:rPr lang="en-US" altLang="en-US" dirty="0"/>
              <a:t>( );</a:t>
            </a:r>
          </a:p>
          <a:p>
            <a:pPr eaLnBrk="1" hangingPunct="1">
              <a:spcBef>
                <a:spcPct val="20000"/>
              </a:spcBef>
            </a:pPr>
            <a:r>
              <a:rPr lang="en-US" altLang="en-US" dirty="0"/>
              <a:t>}</a:t>
            </a:r>
          </a:p>
        </p:txBody>
      </p:sp>
    </p:spTree>
  </p:cSld>
  <p:clrMapOvr>
    <a:masterClrMapping/>
  </p:clrMapOvr>
  <p:transition/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Number Placeholder 5">
            <a:extLst>
              <a:ext uri="{FF2B5EF4-FFF2-40B4-BE49-F238E27FC236}">
                <a16:creationId xmlns:a16="http://schemas.microsoft.com/office/drawing/2014/main" id="{821076DB-C9B4-4FC9-9284-2BEC3D8BB1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400" b="0"/>
              <a:t>9-</a:t>
            </a:r>
            <a:fld id="{54E1E638-EE15-4ED1-BF98-7DA27B4956B4}" type="slidenum">
              <a:rPr lang="en-US" altLang="en-US" sz="1400" b="0"/>
              <a:pPr eaLnBrk="1" hangingPunct="1"/>
              <a:t>35</a:t>
            </a:fld>
            <a:endParaRPr lang="en-US" altLang="en-US" sz="1400" b="0"/>
          </a:p>
        </p:txBody>
      </p:sp>
      <p:sp>
        <p:nvSpPr>
          <p:cNvPr id="36867" name="Rectangle 2">
            <a:extLst>
              <a:ext uri="{FF2B5EF4-FFF2-40B4-BE49-F238E27FC236}">
                <a16:creationId xmlns:a16="http://schemas.microsoft.com/office/drawing/2014/main" id="{DF0C3155-D6DE-42E3-B603-411A4F09C31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Doubly Linked Lists</a:t>
            </a:r>
          </a:p>
        </p:txBody>
      </p:sp>
      <p:sp>
        <p:nvSpPr>
          <p:cNvPr id="36868" name="Rectangle 3">
            <a:extLst>
              <a:ext uri="{FF2B5EF4-FFF2-40B4-BE49-F238E27FC236}">
                <a16:creationId xmlns:a16="http://schemas.microsoft.com/office/drawing/2014/main" id="{CF632695-D774-487A-B2E5-065CF2641D5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/>
              <a:t>A </a:t>
            </a:r>
            <a:r>
              <a:rPr lang="en-US" altLang="en-US" b="1" i="1">
                <a:solidFill>
                  <a:schemeClr val="hlink"/>
                </a:solidFill>
              </a:rPr>
              <a:t>doubly linked list</a:t>
            </a:r>
            <a:r>
              <a:rPr lang="en-US" altLang="en-US"/>
              <a:t> has </a:t>
            </a:r>
            <a:r>
              <a:rPr lang="en-US" altLang="en-US" b="1" i="1">
                <a:solidFill>
                  <a:schemeClr val="accent2"/>
                </a:solidFill>
              </a:rPr>
              <a:t>two</a:t>
            </a:r>
            <a:r>
              <a:rPr lang="en-US" altLang="en-US"/>
              <a:t> references in each node: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/>
              <a:t>One to the </a:t>
            </a:r>
            <a:r>
              <a:rPr lang="en-US" altLang="en-US" b="1">
                <a:solidFill>
                  <a:schemeClr val="hlink"/>
                </a:solidFill>
              </a:rPr>
              <a:t>next</a:t>
            </a:r>
            <a:r>
              <a:rPr lang="en-US" altLang="en-US">
                <a:solidFill>
                  <a:schemeClr val="accent2"/>
                </a:solidFill>
              </a:rPr>
              <a:t> </a:t>
            </a:r>
            <a:r>
              <a:rPr lang="en-US" altLang="en-US"/>
              <a:t>element in the list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/>
              <a:t>One to the </a:t>
            </a:r>
            <a:r>
              <a:rPr lang="en-US" altLang="en-US" b="1">
                <a:solidFill>
                  <a:schemeClr val="hlink"/>
                </a:solidFill>
              </a:rPr>
              <a:t>previous</a:t>
            </a:r>
            <a:r>
              <a:rPr lang="en-US" altLang="en-US"/>
              <a:t> element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/>
              <a:t>This makes moving back and forth in a list easier, and eliminates the need for a </a:t>
            </a:r>
            <a:r>
              <a:rPr lang="en-US" altLang="en-US" b="1">
                <a:solidFill>
                  <a:schemeClr val="hlink"/>
                </a:solidFill>
              </a:rPr>
              <a:t>previous</a:t>
            </a:r>
            <a:r>
              <a:rPr lang="en-US" altLang="en-US"/>
              <a:t> reference in particular algorithms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b="1" i="1">
                <a:solidFill>
                  <a:schemeClr val="accent2"/>
                </a:solidFill>
              </a:rPr>
              <a:t>Disadvantage?</a:t>
            </a:r>
            <a:r>
              <a:rPr lang="en-US" altLang="en-US"/>
              <a:t> a bit more overhead when managing the list</a:t>
            </a:r>
            <a:endParaRPr lang="en-US" altLang="en-US" sz="2800"/>
          </a:p>
        </p:txBody>
      </p:sp>
    </p:spTree>
  </p:cSld>
  <p:clrMapOvr>
    <a:masterClrMapping/>
  </p:clrMapOvr>
  <p:transition/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Number Placeholder 4">
            <a:extLst>
              <a:ext uri="{FF2B5EF4-FFF2-40B4-BE49-F238E27FC236}">
                <a16:creationId xmlns:a16="http://schemas.microsoft.com/office/drawing/2014/main" id="{1CE9C552-E97A-4311-9A5C-CFE3F212A7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400" b="0"/>
              <a:t>9-</a:t>
            </a:r>
            <a:fld id="{4F3621D2-8565-4202-861E-D78F303C7413}" type="slidenum">
              <a:rPr lang="en-US" altLang="en-US" sz="1400" b="0"/>
              <a:pPr eaLnBrk="1" hangingPunct="1"/>
              <a:t>36</a:t>
            </a:fld>
            <a:endParaRPr lang="en-US" altLang="en-US" sz="1400" b="0"/>
          </a:p>
        </p:txBody>
      </p:sp>
      <p:sp>
        <p:nvSpPr>
          <p:cNvPr id="37891" name="Rectangle 2">
            <a:extLst>
              <a:ext uri="{FF2B5EF4-FFF2-40B4-BE49-F238E27FC236}">
                <a16:creationId xmlns:a16="http://schemas.microsoft.com/office/drawing/2014/main" id="{EDD851A6-9A69-449D-A74A-EB23009EBA5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Implementation of a Doubly-Linked List</a:t>
            </a:r>
          </a:p>
        </p:txBody>
      </p:sp>
      <p:sp>
        <p:nvSpPr>
          <p:cNvPr id="37892" name="Rectangle 4">
            <a:extLst>
              <a:ext uri="{FF2B5EF4-FFF2-40B4-BE49-F238E27FC236}">
                <a16:creationId xmlns:a16="http://schemas.microsoft.com/office/drawing/2014/main" id="{857AB719-5F0C-4C66-81D1-D1B05978DC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9800" y="4419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CA" altLang="en-US"/>
          </a:p>
        </p:txBody>
      </p:sp>
      <p:sp>
        <p:nvSpPr>
          <p:cNvPr id="37893" name="Text Box 5">
            <a:extLst>
              <a:ext uri="{FF2B5EF4-FFF2-40B4-BE49-F238E27FC236}">
                <a16:creationId xmlns:a16="http://schemas.microsoft.com/office/drawing/2014/main" id="{26BF387E-2B3B-472B-B7A1-F77C5E0254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33600" y="4876800"/>
            <a:ext cx="8382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0"/>
              <a:t>count</a:t>
            </a:r>
          </a:p>
        </p:txBody>
      </p:sp>
      <p:sp>
        <p:nvSpPr>
          <p:cNvPr id="37894" name="Text Box 6">
            <a:extLst>
              <a:ext uri="{FF2B5EF4-FFF2-40B4-BE49-F238E27FC236}">
                <a16:creationId xmlns:a16="http://schemas.microsoft.com/office/drawing/2014/main" id="{59C5BF54-CDA9-4443-A137-24DC20C3AD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0" y="4495800"/>
            <a:ext cx="36036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>
                <a:solidFill>
                  <a:schemeClr val="hlink"/>
                </a:solidFill>
              </a:rPr>
              <a:t>4</a:t>
            </a:r>
          </a:p>
        </p:txBody>
      </p:sp>
      <p:sp>
        <p:nvSpPr>
          <p:cNvPr id="37895" name="Rectangle 7">
            <a:extLst>
              <a:ext uri="{FF2B5EF4-FFF2-40B4-BE49-F238E27FC236}">
                <a16:creationId xmlns:a16="http://schemas.microsoft.com/office/drawing/2014/main" id="{26A2BEE2-C87C-4538-9AFE-F840AEF59A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5000" y="2514600"/>
            <a:ext cx="1143000" cy="2743200"/>
          </a:xfrm>
          <a:prstGeom prst="rect">
            <a:avLst/>
          </a:prstGeom>
          <a:noFill/>
          <a:ln w="38100">
            <a:solidFill>
              <a:schemeClr val="hlink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CA" altLang="en-US"/>
          </a:p>
        </p:txBody>
      </p:sp>
      <p:sp>
        <p:nvSpPr>
          <p:cNvPr id="37896" name="Text Box 8">
            <a:extLst>
              <a:ext uri="{FF2B5EF4-FFF2-40B4-BE49-F238E27FC236}">
                <a16:creationId xmlns:a16="http://schemas.microsoft.com/office/drawing/2014/main" id="{8A534360-A874-443D-AA6D-ED3C4165E8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33600" y="3124200"/>
            <a:ext cx="762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0"/>
              <a:t>rear</a:t>
            </a:r>
          </a:p>
        </p:txBody>
      </p:sp>
      <p:sp>
        <p:nvSpPr>
          <p:cNvPr id="37897" name="Rectangle 9">
            <a:extLst>
              <a:ext uri="{FF2B5EF4-FFF2-40B4-BE49-F238E27FC236}">
                <a16:creationId xmlns:a16="http://schemas.microsoft.com/office/drawing/2014/main" id="{1D6EAE0A-01C5-4ABF-A761-365E372384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9800" y="26670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CA" altLang="en-US"/>
          </a:p>
        </p:txBody>
      </p:sp>
      <p:sp>
        <p:nvSpPr>
          <p:cNvPr id="37898" name="Text Box 10">
            <a:extLst>
              <a:ext uri="{FF2B5EF4-FFF2-40B4-BE49-F238E27FC236}">
                <a16:creationId xmlns:a16="http://schemas.microsoft.com/office/drawing/2014/main" id="{1D12BDE2-0E0C-47E4-9B76-5750572C5F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33600" y="3962400"/>
            <a:ext cx="762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0"/>
              <a:t>front</a:t>
            </a:r>
          </a:p>
        </p:txBody>
      </p:sp>
      <p:sp>
        <p:nvSpPr>
          <p:cNvPr id="37899" name="Rectangle 11">
            <a:extLst>
              <a:ext uri="{FF2B5EF4-FFF2-40B4-BE49-F238E27FC236}">
                <a16:creationId xmlns:a16="http://schemas.microsoft.com/office/drawing/2014/main" id="{6B64D64F-2078-4912-BA17-ED99E8C029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9800" y="35052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CA" altLang="en-US"/>
          </a:p>
        </p:txBody>
      </p:sp>
      <p:sp>
        <p:nvSpPr>
          <p:cNvPr id="37900" name="Line 19">
            <a:extLst>
              <a:ext uri="{FF2B5EF4-FFF2-40B4-BE49-F238E27FC236}">
                <a16:creationId xmlns:a16="http://schemas.microsoft.com/office/drawing/2014/main" id="{8DB7464E-B494-43C3-92F3-504BD6B55E70}"/>
              </a:ext>
            </a:extLst>
          </p:cNvPr>
          <p:cNvSpPr>
            <a:spLocks noChangeShapeType="1"/>
          </p:cNvSpPr>
          <p:nvPr/>
        </p:nvSpPr>
        <p:spPr bwMode="auto">
          <a:xfrm>
            <a:off x="2438400" y="3733800"/>
            <a:ext cx="12954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37901" name="Text Box 42">
            <a:extLst>
              <a:ext uri="{FF2B5EF4-FFF2-40B4-BE49-F238E27FC236}">
                <a16:creationId xmlns:a16="http://schemas.microsoft.com/office/drawing/2014/main" id="{B6102B9D-AB8D-4FD3-9011-627BEFCB6E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33800" y="3048000"/>
            <a:ext cx="304800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6000" b="0">
                <a:solidFill>
                  <a:schemeClr val="hlink"/>
                </a:solidFill>
                <a:latin typeface="Times" panose="02020603050405020304" pitchFamily="18" charset="0"/>
              </a:rPr>
              <a:t>.</a:t>
            </a:r>
          </a:p>
        </p:txBody>
      </p:sp>
      <p:sp>
        <p:nvSpPr>
          <p:cNvPr id="37902" name="Freeform 45">
            <a:extLst>
              <a:ext uri="{FF2B5EF4-FFF2-40B4-BE49-F238E27FC236}">
                <a16:creationId xmlns:a16="http://schemas.microsoft.com/office/drawing/2014/main" id="{1BE46FCF-5E61-430B-9239-261CFC4F8F94}"/>
              </a:ext>
            </a:extLst>
          </p:cNvPr>
          <p:cNvSpPr>
            <a:spLocks/>
          </p:cNvSpPr>
          <p:nvPr/>
        </p:nvSpPr>
        <p:spPr bwMode="auto">
          <a:xfrm>
            <a:off x="2438400" y="2781300"/>
            <a:ext cx="5638800" cy="800100"/>
          </a:xfrm>
          <a:custGeom>
            <a:avLst/>
            <a:gdLst>
              <a:gd name="T0" fmla="*/ 0 w 2784"/>
              <a:gd name="T1" fmla="*/ 72 h 504"/>
              <a:gd name="T2" fmla="*/ 2208 w 2784"/>
              <a:gd name="T3" fmla="*/ 72 h 504"/>
              <a:gd name="T4" fmla="*/ 2784 w 2784"/>
              <a:gd name="T5" fmla="*/ 504 h 504"/>
              <a:gd name="T6" fmla="*/ 0 60000 65536"/>
              <a:gd name="T7" fmla="*/ 0 60000 65536"/>
              <a:gd name="T8" fmla="*/ 0 60000 65536"/>
              <a:gd name="T9" fmla="*/ 0 w 2784"/>
              <a:gd name="T10" fmla="*/ 0 h 504"/>
              <a:gd name="T11" fmla="*/ 2784 w 2784"/>
              <a:gd name="T12" fmla="*/ 504 h 50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784" h="504">
                <a:moveTo>
                  <a:pt x="0" y="72"/>
                </a:moveTo>
                <a:cubicBezTo>
                  <a:pt x="872" y="36"/>
                  <a:pt x="1744" y="0"/>
                  <a:pt x="2208" y="72"/>
                </a:cubicBezTo>
                <a:cubicBezTo>
                  <a:pt x="2672" y="144"/>
                  <a:pt x="2728" y="324"/>
                  <a:pt x="2784" y="504"/>
                </a:cubicBezTo>
              </a:path>
            </a:pathLst>
          </a:custGeom>
          <a:noFill/>
          <a:ln w="38100" cmpd="sng">
            <a:solidFill>
              <a:schemeClr val="accent2"/>
            </a:solidFill>
            <a:round/>
            <a:headEnd type="non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37903" name="Rectangle 46">
            <a:extLst>
              <a:ext uri="{FF2B5EF4-FFF2-40B4-BE49-F238E27FC236}">
                <a16:creationId xmlns:a16="http://schemas.microsoft.com/office/drawing/2014/main" id="{2F76E314-3B44-4F12-82E1-17596442CDE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62400" y="4267200"/>
            <a:ext cx="4572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CA" altLang="en-US"/>
          </a:p>
        </p:txBody>
      </p:sp>
      <p:sp>
        <p:nvSpPr>
          <p:cNvPr id="37904" name="Rectangle 47">
            <a:extLst>
              <a:ext uri="{FF2B5EF4-FFF2-40B4-BE49-F238E27FC236}">
                <a16:creationId xmlns:a16="http://schemas.microsoft.com/office/drawing/2014/main" id="{CF87E5E5-9841-4D58-AC0F-1DAA50867A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38600" y="3581400"/>
            <a:ext cx="3048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CA" altLang="en-US"/>
          </a:p>
        </p:txBody>
      </p:sp>
      <p:sp>
        <p:nvSpPr>
          <p:cNvPr id="37905" name="Rectangle 48">
            <a:extLst>
              <a:ext uri="{FF2B5EF4-FFF2-40B4-BE49-F238E27FC236}">
                <a16:creationId xmlns:a16="http://schemas.microsoft.com/office/drawing/2014/main" id="{5C9F7922-0881-4231-95B6-1A4CD93D0C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43400" y="3581400"/>
            <a:ext cx="3048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CA" altLang="en-US"/>
          </a:p>
        </p:txBody>
      </p:sp>
      <p:sp>
        <p:nvSpPr>
          <p:cNvPr id="37906" name="Line 49">
            <a:extLst>
              <a:ext uri="{FF2B5EF4-FFF2-40B4-BE49-F238E27FC236}">
                <a16:creationId xmlns:a16="http://schemas.microsoft.com/office/drawing/2014/main" id="{BEC7BDAB-B79C-4579-8F57-2294E6A5B9A7}"/>
              </a:ext>
            </a:extLst>
          </p:cNvPr>
          <p:cNvSpPr>
            <a:spLocks noChangeShapeType="1"/>
          </p:cNvSpPr>
          <p:nvPr/>
        </p:nvSpPr>
        <p:spPr bwMode="auto">
          <a:xfrm>
            <a:off x="4191000" y="3810000"/>
            <a:ext cx="0" cy="4572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37907" name="Line 50">
            <a:extLst>
              <a:ext uri="{FF2B5EF4-FFF2-40B4-BE49-F238E27FC236}">
                <a16:creationId xmlns:a16="http://schemas.microsoft.com/office/drawing/2014/main" id="{031E09FD-FE10-4F6C-B013-DB348A04C8C1}"/>
              </a:ext>
            </a:extLst>
          </p:cNvPr>
          <p:cNvSpPr>
            <a:spLocks noChangeShapeType="1"/>
          </p:cNvSpPr>
          <p:nvPr/>
        </p:nvSpPr>
        <p:spPr bwMode="auto">
          <a:xfrm>
            <a:off x="4495800" y="3657600"/>
            <a:ext cx="5334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37908" name="Rectangle 51">
            <a:extLst>
              <a:ext uri="{FF2B5EF4-FFF2-40B4-BE49-F238E27FC236}">
                <a16:creationId xmlns:a16="http://schemas.microsoft.com/office/drawing/2014/main" id="{088F0A63-0AF3-4C76-8356-6799208B38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33800" y="3581400"/>
            <a:ext cx="3048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CA" altLang="en-US"/>
          </a:p>
        </p:txBody>
      </p:sp>
      <p:sp>
        <p:nvSpPr>
          <p:cNvPr id="37909" name="Rectangle 52">
            <a:extLst>
              <a:ext uri="{FF2B5EF4-FFF2-40B4-BE49-F238E27FC236}">
                <a16:creationId xmlns:a16="http://schemas.microsoft.com/office/drawing/2014/main" id="{AEF9BCA2-442C-49AD-8769-C4A7A69580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57800" y="4267200"/>
            <a:ext cx="457200" cy="457200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CA" altLang="en-US"/>
          </a:p>
        </p:txBody>
      </p:sp>
      <p:sp>
        <p:nvSpPr>
          <p:cNvPr id="37910" name="Rectangle 53">
            <a:extLst>
              <a:ext uri="{FF2B5EF4-FFF2-40B4-BE49-F238E27FC236}">
                <a16:creationId xmlns:a16="http://schemas.microsoft.com/office/drawing/2014/main" id="{6CA50C4E-F419-462F-9F2E-3157C5B9BF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0" y="3581400"/>
            <a:ext cx="3048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CA" altLang="en-US"/>
          </a:p>
        </p:txBody>
      </p:sp>
      <p:sp>
        <p:nvSpPr>
          <p:cNvPr id="37911" name="Rectangle 54">
            <a:extLst>
              <a:ext uri="{FF2B5EF4-FFF2-40B4-BE49-F238E27FC236}">
                <a16:creationId xmlns:a16="http://schemas.microsoft.com/office/drawing/2014/main" id="{078C85AC-FF36-41EC-8C78-064507AB29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38800" y="3581400"/>
            <a:ext cx="3048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CA" altLang="en-US"/>
          </a:p>
        </p:txBody>
      </p:sp>
      <p:sp>
        <p:nvSpPr>
          <p:cNvPr id="37912" name="Line 55">
            <a:extLst>
              <a:ext uri="{FF2B5EF4-FFF2-40B4-BE49-F238E27FC236}">
                <a16:creationId xmlns:a16="http://schemas.microsoft.com/office/drawing/2014/main" id="{A1139364-5CC8-4723-9B06-C100AF01131C}"/>
              </a:ext>
            </a:extLst>
          </p:cNvPr>
          <p:cNvSpPr>
            <a:spLocks noChangeShapeType="1"/>
          </p:cNvSpPr>
          <p:nvPr/>
        </p:nvSpPr>
        <p:spPr bwMode="auto">
          <a:xfrm>
            <a:off x="5486400" y="3810000"/>
            <a:ext cx="0" cy="4572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37913" name="Line 56">
            <a:extLst>
              <a:ext uri="{FF2B5EF4-FFF2-40B4-BE49-F238E27FC236}">
                <a16:creationId xmlns:a16="http://schemas.microsoft.com/office/drawing/2014/main" id="{DC1EC305-5114-4983-A2E4-27567221FF7F}"/>
              </a:ext>
            </a:extLst>
          </p:cNvPr>
          <p:cNvSpPr>
            <a:spLocks noChangeShapeType="1"/>
          </p:cNvSpPr>
          <p:nvPr/>
        </p:nvSpPr>
        <p:spPr bwMode="auto">
          <a:xfrm>
            <a:off x="5791200" y="3657600"/>
            <a:ext cx="5334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37914" name="Rectangle 57">
            <a:extLst>
              <a:ext uri="{FF2B5EF4-FFF2-40B4-BE49-F238E27FC236}">
                <a16:creationId xmlns:a16="http://schemas.microsoft.com/office/drawing/2014/main" id="{D945BD68-3EDA-4769-9CF4-5482917F1A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29200" y="3581400"/>
            <a:ext cx="3048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CA" altLang="en-US"/>
          </a:p>
        </p:txBody>
      </p:sp>
      <p:sp>
        <p:nvSpPr>
          <p:cNvPr id="37915" name="Rectangle 58">
            <a:extLst>
              <a:ext uri="{FF2B5EF4-FFF2-40B4-BE49-F238E27FC236}">
                <a16:creationId xmlns:a16="http://schemas.microsoft.com/office/drawing/2014/main" id="{40E59CA3-3698-4FD6-B746-C9319AB7B8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53200" y="4267200"/>
            <a:ext cx="457200" cy="457200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CA" altLang="en-US"/>
          </a:p>
        </p:txBody>
      </p:sp>
      <p:sp>
        <p:nvSpPr>
          <p:cNvPr id="37916" name="Rectangle 59">
            <a:extLst>
              <a:ext uri="{FF2B5EF4-FFF2-40B4-BE49-F238E27FC236}">
                <a16:creationId xmlns:a16="http://schemas.microsoft.com/office/drawing/2014/main" id="{C36DDBA0-0161-4F45-952D-A18AD754265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29400" y="3581400"/>
            <a:ext cx="3048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CA" altLang="en-US"/>
          </a:p>
        </p:txBody>
      </p:sp>
      <p:sp>
        <p:nvSpPr>
          <p:cNvPr id="37917" name="Rectangle 60">
            <a:extLst>
              <a:ext uri="{FF2B5EF4-FFF2-40B4-BE49-F238E27FC236}">
                <a16:creationId xmlns:a16="http://schemas.microsoft.com/office/drawing/2014/main" id="{04221166-3315-400C-B342-692312B115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34200" y="3581400"/>
            <a:ext cx="3048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CA" altLang="en-US"/>
          </a:p>
        </p:txBody>
      </p:sp>
      <p:sp>
        <p:nvSpPr>
          <p:cNvPr id="37918" name="Line 61">
            <a:extLst>
              <a:ext uri="{FF2B5EF4-FFF2-40B4-BE49-F238E27FC236}">
                <a16:creationId xmlns:a16="http://schemas.microsoft.com/office/drawing/2014/main" id="{A00DF36F-7006-452A-BF0D-E109ABBFB5A3}"/>
              </a:ext>
            </a:extLst>
          </p:cNvPr>
          <p:cNvSpPr>
            <a:spLocks noChangeShapeType="1"/>
          </p:cNvSpPr>
          <p:nvPr/>
        </p:nvSpPr>
        <p:spPr bwMode="auto">
          <a:xfrm>
            <a:off x="6781800" y="3810000"/>
            <a:ext cx="0" cy="4572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37919" name="Line 62">
            <a:extLst>
              <a:ext uri="{FF2B5EF4-FFF2-40B4-BE49-F238E27FC236}">
                <a16:creationId xmlns:a16="http://schemas.microsoft.com/office/drawing/2014/main" id="{851DC98B-F867-499D-B999-3C2FF78D96BA}"/>
              </a:ext>
            </a:extLst>
          </p:cNvPr>
          <p:cNvSpPr>
            <a:spLocks noChangeShapeType="1"/>
          </p:cNvSpPr>
          <p:nvPr/>
        </p:nvSpPr>
        <p:spPr bwMode="auto">
          <a:xfrm>
            <a:off x="7086600" y="3657600"/>
            <a:ext cx="5334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37920" name="Rectangle 63">
            <a:extLst>
              <a:ext uri="{FF2B5EF4-FFF2-40B4-BE49-F238E27FC236}">
                <a16:creationId xmlns:a16="http://schemas.microsoft.com/office/drawing/2014/main" id="{9AFF683B-47CD-4E6C-AEEF-F408EE2160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24600" y="3581400"/>
            <a:ext cx="3048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CA" altLang="en-US"/>
          </a:p>
        </p:txBody>
      </p:sp>
      <p:sp>
        <p:nvSpPr>
          <p:cNvPr id="37921" name="Rectangle 64">
            <a:extLst>
              <a:ext uri="{FF2B5EF4-FFF2-40B4-BE49-F238E27FC236}">
                <a16:creationId xmlns:a16="http://schemas.microsoft.com/office/drawing/2014/main" id="{50B02F21-604D-43CC-84A1-AEEF2072AA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48600" y="4267200"/>
            <a:ext cx="457200" cy="4572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CA" altLang="en-US"/>
          </a:p>
        </p:txBody>
      </p:sp>
      <p:sp>
        <p:nvSpPr>
          <p:cNvPr id="37922" name="Rectangle 65">
            <a:extLst>
              <a:ext uri="{FF2B5EF4-FFF2-40B4-BE49-F238E27FC236}">
                <a16:creationId xmlns:a16="http://schemas.microsoft.com/office/drawing/2014/main" id="{A517073D-D940-4617-95E5-AD7015F43C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24800" y="3581400"/>
            <a:ext cx="3048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CA" altLang="en-US"/>
          </a:p>
        </p:txBody>
      </p:sp>
      <p:sp>
        <p:nvSpPr>
          <p:cNvPr id="37923" name="Rectangle 66">
            <a:extLst>
              <a:ext uri="{FF2B5EF4-FFF2-40B4-BE49-F238E27FC236}">
                <a16:creationId xmlns:a16="http://schemas.microsoft.com/office/drawing/2014/main" id="{CFAC1385-2FED-44E7-8253-B36D9BF461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29600" y="3581400"/>
            <a:ext cx="3048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CA" altLang="en-US"/>
          </a:p>
        </p:txBody>
      </p:sp>
      <p:sp>
        <p:nvSpPr>
          <p:cNvPr id="37924" name="Line 67">
            <a:extLst>
              <a:ext uri="{FF2B5EF4-FFF2-40B4-BE49-F238E27FC236}">
                <a16:creationId xmlns:a16="http://schemas.microsoft.com/office/drawing/2014/main" id="{502BDADF-47C5-48F1-946D-1FC96BE5FA15}"/>
              </a:ext>
            </a:extLst>
          </p:cNvPr>
          <p:cNvSpPr>
            <a:spLocks noChangeShapeType="1"/>
          </p:cNvSpPr>
          <p:nvPr/>
        </p:nvSpPr>
        <p:spPr bwMode="auto">
          <a:xfrm>
            <a:off x="8077200" y="3810000"/>
            <a:ext cx="0" cy="4572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37925" name="Rectangle 69">
            <a:extLst>
              <a:ext uri="{FF2B5EF4-FFF2-40B4-BE49-F238E27FC236}">
                <a16:creationId xmlns:a16="http://schemas.microsoft.com/office/drawing/2014/main" id="{F9DB260D-72F3-4E96-ACBA-B960463AE88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0" y="3581400"/>
            <a:ext cx="3048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CA" altLang="en-US"/>
          </a:p>
        </p:txBody>
      </p:sp>
      <p:sp>
        <p:nvSpPr>
          <p:cNvPr id="37926" name="Text Box 70">
            <a:extLst>
              <a:ext uri="{FF2B5EF4-FFF2-40B4-BE49-F238E27FC236}">
                <a16:creationId xmlns:a16="http://schemas.microsoft.com/office/drawing/2014/main" id="{061E6494-1B54-4179-9650-F4DF2AED7E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29600" y="3048000"/>
            <a:ext cx="304800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6000" b="0">
                <a:solidFill>
                  <a:schemeClr val="hlink"/>
                </a:solidFill>
                <a:latin typeface="Times" panose="02020603050405020304" pitchFamily="18" charset="0"/>
              </a:rPr>
              <a:t>.</a:t>
            </a:r>
          </a:p>
        </p:txBody>
      </p:sp>
      <p:sp>
        <p:nvSpPr>
          <p:cNvPr id="37927" name="Line 71">
            <a:extLst>
              <a:ext uri="{FF2B5EF4-FFF2-40B4-BE49-F238E27FC236}">
                <a16:creationId xmlns:a16="http://schemas.microsoft.com/office/drawing/2014/main" id="{D0CDBC8B-C9FC-4570-9BCD-48EBD2771D1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648200" y="3886200"/>
            <a:ext cx="533400" cy="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CA"/>
          </a:p>
        </p:txBody>
      </p:sp>
      <p:sp>
        <p:nvSpPr>
          <p:cNvPr id="37928" name="Line 72">
            <a:extLst>
              <a:ext uri="{FF2B5EF4-FFF2-40B4-BE49-F238E27FC236}">
                <a16:creationId xmlns:a16="http://schemas.microsoft.com/office/drawing/2014/main" id="{D1C8DBA3-9910-4B2A-B19C-D4B1F26A481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086600" y="3886200"/>
            <a:ext cx="533400" cy="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CA"/>
          </a:p>
        </p:txBody>
      </p:sp>
      <p:sp>
        <p:nvSpPr>
          <p:cNvPr id="37929" name="Line 73">
            <a:extLst>
              <a:ext uri="{FF2B5EF4-FFF2-40B4-BE49-F238E27FC236}">
                <a16:creationId xmlns:a16="http://schemas.microsoft.com/office/drawing/2014/main" id="{4F8ED374-61FE-40F0-B72F-FDEC247835C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943600" y="3886200"/>
            <a:ext cx="533400" cy="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CA"/>
          </a:p>
        </p:txBody>
      </p:sp>
      <p:sp>
        <p:nvSpPr>
          <p:cNvPr id="37930" name="Text Box 74">
            <a:extLst>
              <a:ext uri="{FF2B5EF4-FFF2-40B4-BE49-F238E27FC236}">
                <a16:creationId xmlns:a16="http://schemas.microsoft.com/office/drawing/2014/main" id="{107764CF-31F7-4333-A500-EC5823AD9D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5000" y="1752600"/>
            <a:ext cx="5105400" cy="396875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A doubly-linked list </a:t>
            </a:r>
            <a:r>
              <a:rPr lang="en-US" altLang="en-US">
                <a:solidFill>
                  <a:schemeClr val="hlink"/>
                </a:solidFill>
              </a:rPr>
              <a:t>dl</a:t>
            </a:r>
            <a:r>
              <a:rPr lang="en-US" altLang="en-US"/>
              <a:t> with </a:t>
            </a:r>
            <a:r>
              <a:rPr lang="en-US" altLang="en-US">
                <a:solidFill>
                  <a:schemeClr val="hlink"/>
                </a:solidFill>
              </a:rPr>
              <a:t>4</a:t>
            </a:r>
            <a:r>
              <a:rPr lang="en-US" altLang="en-US"/>
              <a:t> elements</a:t>
            </a:r>
          </a:p>
        </p:txBody>
      </p:sp>
      <p:sp>
        <p:nvSpPr>
          <p:cNvPr id="37931" name="Rectangle 75">
            <a:extLst>
              <a:ext uri="{FF2B5EF4-FFF2-40B4-BE49-F238E27FC236}">
                <a16:creationId xmlns:a16="http://schemas.microsoft.com/office/drawing/2014/main" id="{D14CE7D3-E433-4BDD-B718-4347B386AA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87450" y="36449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CA" altLang="en-US"/>
          </a:p>
        </p:txBody>
      </p:sp>
      <p:sp>
        <p:nvSpPr>
          <p:cNvPr id="37932" name="Line 76">
            <a:extLst>
              <a:ext uri="{FF2B5EF4-FFF2-40B4-BE49-F238E27FC236}">
                <a16:creationId xmlns:a16="http://schemas.microsoft.com/office/drawing/2014/main" id="{A5EE6891-A9F5-4198-8BA8-4BD397E82622}"/>
              </a:ext>
            </a:extLst>
          </p:cNvPr>
          <p:cNvSpPr>
            <a:spLocks noChangeShapeType="1"/>
          </p:cNvSpPr>
          <p:nvPr/>
        </p:nvSpPr>
        <p:spPr bwMode="auto">
          <a:xfrm>
            <a:off x="1416050" y="3873500"/>
            <a:ext cx="457200" cy="0"/>
          </a:xfrm>
          <a:prstGeom prst="line">
            <a:avLst/>
          </a:prstGeom>
          <a:noFill/>
          <a:ln w="38100">
            <a:solidFill>
              <a:srgbClr val="339966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37933" name="Text Box 77">
            <a:extLst>
              <a:ext uri="{FF2B5EF4-FFF2-40B4-BE49-F238E27FC236}">
                <a16:creationId xmlns:a16="http://schemas.microsoft.com/office/drawing/2014/main" id="{4161F24E-F678-40C7-B510-2ED11D727B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3644900"/>
            <a:ext cx="5048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0">
                <a:solidFill>
                  <a:schemeClr val="hlink"/>
                </a:solidFill>
              </a:rPr>
              <a:t>dl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Number Placeholder 5">
            <a:extLst>
              <a:ext uri="{FF2B5EF4-FFF2-40B4-BE49-F238E27FC236}">
                <a16:creationId xmlns:a16="http://schemas.microsoft.com/office/drawing/2014/main" id="{C60396F0-232B-4CA3-A1DE-213786C818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400" b="0"/>
              <a:t>9-</a:t>
            </a:r>
            <a:fld id="{05BE5270-7465-46CA-9B1D-94690C144DA6}" type="slidenum">
              <a:rPr lang="en-US" altLang="en-US" sz="1400" b="0"/>
              <a:pPr eaLnBrk="1" hangingPunct="1"/>
              <a:t>37</a:t>
            </a:fld>
            <a:endParaRPr lang="en-US" altLang="en-US" sz="1400" b="0"/>
          </a:p>
        </p:txBody>
      </p:sp>
      <p:sp>
        <p:nvSpPr>
          <p:cNvPr id="38915" name="Rectangle 3">
            <a:extLst>
              <a:ext uri="{FF2B5EF4-FFF2-40B4-BE49-F238E27FC236}">
                <a16:creationId xmlns:a16="http://schemas.microsoft.com/office/drawing/2014/main" id="{6AE4179D-3BFF-4913-B63C-AB705D850BC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09600" y="838200"/>
            <a:ext cx="8077200" cy="4724400"/>
          </a:xfrm>
        </p:spPr>
        <p:txBody>
          <a:bodyPr/>
          <a:lstStyle/>
          <a:p>
            <a:pPr eaLnBrk="1" hangingPunct="1"/>
            <a:r>
              <a:rPr lang="en-US" altLang="en-US"/>
              <a:t>See </a:t>
            </a:r>
            <a:r>
              <a:rPr lang="en-US" altLang="en-US" b="1" i="1">
                <a:solidFill>
                  <a:schemeClr val="accent2"/>
                </a:solidFill>
              </a:rPr>
              <a:t>DoubleNode.java</a:t>
            </a:r>
            <a:br>
              <a:rPr lang="en-US" altLang="en-US"/>
            </a:br>
            <a:endParaRPr lang="en-US" altLang="en-US"/>
          </a:p>
          <a:p>
            <a:pPr eaLnBrk="1" hangingPunct="1"/>
            <a:r>
              <a:rPr lang="en-US" altLang="en-US"/>
              <a:t>We can then implement the </a:t>
            </a:r>
            <a:r>
              <a:rPr lang="en-US" altLang="en-US" b="1">
                <a:solidFill>
                  <a:schemeClr val="hlink"/>
                </a:solidFill>
              </a:rPr>
              <a:t>ListADT</a:t>
            </a:r>
            <a:r>
              <a:rPr lang="en-US" altLang="en-US"/>
              <a:t> using a doubly linked list as the container</a:t>
            </a:r>
          </a:p>
          <a:p>
            <a:pPr eaLnBrk="1" hangingPunct="1"/>
            <a:r>
              <a:rPr lang="en-US" altLang="en-US"/>
              <a:t>Following our usual convention, this would be called </a:t>
            </a:r>
            <a:r>
              <a:rPr lang="en-US" altLang="en-US" b="1" i="1">
                <a:solidFill>
                  <a:schemeClr val="accent2"/>
                </a:solidFill>
              </a:rPr>
              <a:t>DoublyLinkedList.java</a:t>
            </a:r>
          </a:p>
        </p:txBody>
      </p:sp>
    </p:spTree>
  </p:cSld>
  <p:clrMapOvr>
    <a:masterClrMapping/>
  </p:clrMapOvr>
  <p:transition/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/>
              <a:t>9-</a:t>
            </a:r>
            <a:fld id="{B7FF259F-223B-4F9E-9C80-26A31AA06775}" type="slidenum">
              <a:rPr lang="en-US" altLang="en-US" sz="1400" smtClean="0"/>
              <a:pPr>
                <a:spcBef>
                  <a:spcPct val="0"/>
                </a:spcBef>
                <a:buFontTx/>
                <a:buNone/>
              </a:pPr>
              <a:t>38</a:t>
            </a:fld>
            <a:endParaRPr lang="en-US" altLang="en-US" sz="1400"/>
          </a:p>
        </p:txBody>
      </p:sp>
      <p:sp>
        <p:nvSpPr>
          <p:cNvPr id="35843" name="Rectangle 3"/>
          <p:cNvSpPr>
            <a:spLocks noChangeArrowheads="1"/>
          </p:cNvSpPr>
          <p:nvPr/>
        </p:nvSpPr>
        <p:spPr bwMode="auto">
          <a:xfrm>
            <a:off x="107504" y="1340768"/>
            <a:ext cx="9036496" cy="6019800"/>
          </a:xfrm>
          <a:prstGeom prst="rect">
            <a:avLst/>
          </a:prstGeom>
          <a:solidFill>
            <a:schemeClr val="bg1"/>
          </a:solidFill>
          <a:ln w="38100">
            <a:solidFill>
              <a:schemeClr val="bg1"/>
            </a:solidFill>
            <a:miter lim="800000"/>
            <a:headEnd/>
            <a:tailEnd/>
          </a:ln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2400" b="0" dirty="0"/>
          </a:p>
          <a:p>
            <a:pPr eaLnBrk="1" hangingPunct="1">
              <a:buFontTx/>
              <a:buNone/>
            </a:pPr>
            <a:r>
              <a:rPr lang="en-US" altLang="en-US" sz="2400" b="0" dirty="0"/>
              <a:t>public </a:t>
            </a:r>
            <a:r>
              <a:rPr lang="en-US" altLang="en-US" sz="2400" b="0" dirty="0" err="1"/>
              <a:t>DoubleNode</a:t>
            </a:r>
            <a:r>
              <a:rPr lang="en-US" altLang="en-US" sz="2400" b="0" dirty="0"/>
              <a:t>&lt;T&gt; find (T element) {</a:t>
            </a:r>
          </a:p>
          <a:p>
            <a:pPr eaLnBrk="1" hangingPunct="1">
              <a:buFontTx/>
              <a:buNone/>
            </a:pPr>
            <a:r>
              <a:rPr lang="en-US" altLang="en-US" sz="2400" b="0" dirty="0"/>
              <a:t>   </a:t>
            </a:r>
            <a:r>
              <a:rPr lang="en-US" altLang="en-US" sz="2400" b="0" dirty="0" err="1"/>
              <a:t>DoubleNode</a:t>
            </a:r>
            <a:r>
              <a:rPr lang="en-US" altLang="en-US" sz="2400" b="0" dirty="0"/>
              <a:t>&lt;T&gt; current = front;</a:t>
            </a:r>
          </a:p>
          <a:p>
            <a:pPr eaLnBrk="1" hangingPunct="1">
              <a:buFontTx/>
              <a:buNone/>
            </a:pPr>
            <a:r>
              <a:rPr lang="en-US" altLang="en-US" sz="2400" b="0" dirty="0"/>
              <a:t>   while (current != null &amp;&amp; !</a:t>
            </a:r>
            <a:r>
              <a:rPr lang="en-US" altLang="en-US" sz="2400" b="0" dirty="0" err="1"/>
              <a:t>element.equals</a:t>
            </a:r>
            <a:r>
              <a:rPr lang="en-US" altLang="en-US" sz="2400" b="0" dirty="0"/>
              <a:t>(</a:t>
            </a:r>
            <a:r>
              <a:rPr lang="en-US" altLang="en-US" sz="2400" b="0" dirty="0" err="1"/>
              <a:t>current.getElement</a:t>
            </a:r>
            <a:r>
              <a:rPr lang="en-US" altLang="en-US" sz="2400" b="0" dirty="0"/>
              <a:t>()))</a:t>
            </a:r>
          </a:p>
          <a:p>
            <a:pPr eaLnBrk="1" hangingPunct="1">
              <a:buFontTx/>
              <a:buNone/>
            </a:pPr>
            <a:r>
              <a:rPr lang="en-US" altLang="en-US" sz="2400" b="0" dirty="0"/>
              <a:t>        current = </a:t>
            </a:r>
            <a:r>
              <a:rPr lang="en-US" altLang="en-US" sz="2400" b="0" dirty="0" err="1"/>
              <a:t>current.getNext</a:t>
            </a:r>
            <a:r>
              <a:rPr lang="en-US" altLang="en-US" sz="2400" b="0" dirty="0"/>
              <a:t>();</a:t>
            </a:r>
          </a:p>
          <a:p>
            <a:pPr eaLnBrk="1" hangingPunct="1">
              <a:buFontTx/>
              <a:buNone/>
            </a:pPr>
            <a:r>
              <a:rPr lang="en-US" altLang="en-US" sz="2400" b="0" dirty="0"/>
              <a:t>   return current;</a:t>
            </a:r>
          </a:p>
          <a:p>
            <a:pPr eaLnBrk="1" hangingPunct="1">
              <a:buFontTx/>
              <a:buNone/>
            </a:pPr>
            <a:r>
              <a:rPr lang="en-US" altLang="en-US" sz="2400" b="0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647676440"/>
      </p:ext>
    </p:extLst>
  </p:cSld>
  <p:clrMapOvr>
    <a:masterClrMapping/>
  </p:clrMapOvr>
  <p:transition/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/>
              <a:t>9-</a:t>
            </a:r>
            <a:fld id="{46BD7A00-7532-4CA3-B44A-C2987E602BAA}" type="slidenum">
              <a:rPr lang="en-US" altLang="en-US" sz="1400" smtClean="0"/>
              <a:pPr>
                <a:spcBef>
                  <a:spcPct val="0"/>
                </a:spcBef>
                <a:buFontTx/>
                <a:buNone/>
              </a:pPr>
              <a:t>39</a:t>
            </a:fld>
            <a:endParaRPr lang="en-US" altLang="en-US" sz="1400"/>
          </a:p>
        </p:txBody>
      </p:sp>
      <p:sp>
        <p:nvSpPr>
          <p:cNvPr id="36867" name="Rectangle 3"/>
          <p:cNvSpPr>
            <a:spLocks noChangeArrowheads="1"/>
          </p:cNvSpPr>
          <p:nvPr/>
        </p:nvSpPr>
        <p:spPr bwMode="auto">
          <a:xfrm>
            <a:off x="323528" y="361528"/>
            <a:ext cx="8820472" cy="6019800"/>
          </a:xfrm>
          <a:prstGeom prst="rect">
            <a:avLst/>
          </a:prstGeom>
          <a:solidFill>
            <a:schemeClr val="bg1"/>
          </a:solidFill>
          <a:ln w="38100">
            <a:solidFill>
              <a:schemeClr val="bg1"/>
            </a:solidFill>
            <a:miter lim="800000"/>
            <a:headEnd/>
            <a:tailEnd/>
          </a:ln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ts val="200"/>
              </a:spcBef>
              <a:buFontTx/>
              <a:buNone/>
            </a:pPr>
            <a:r>
              <a:rPr lang="en-US" altLang="en-US" sz="2100" b="0" dirty="0"/>
              <a:t>public T remove (T element) throws </a:t>
            </a:r>
            <a:r>
              <a:rPr lang="en-US" altLang="en-US" sz="2100" b="0" dirty="0" err="1"/>
              <a:t>ElementNotFoundException</a:t>
            </a:r>
            <a:r>
              <a:rPr lang="en-US" altLang="en-US" sz="2100" b="0" dirty="0"/>
              <a:t> {</a:t>
            </a:r>
          </a:p>
          <a:p>
            <a:pPr eaLnBrk="1" hangingPunct="1">
              <a:spcBef>
                <a:spcPts val="200"/>
              </a:spcBef>
              <a:buFontTx/>
              <a:buNone/>
            </a:pPr>
            <a:r>
              <a:rPr lang="en-US" altLang="en-US" sz="2100" b="0" dirty="0"/>
              <a:t>   </a:t>
            </a:r>
            <a:r>
              <a:rPr lang="en-US" altLang="en-US" sz="2100" b="0" dirty="0" err="1"/>
              <a:t>DoubleNode</a:t>
            </a:r>
            <a:r>
              <a:rPr lang="en-US" altLang="en-US" sz="2100" b="0" dirty="0"/>
              <a:t>&lt;T&gt; node = </a:t>
            </a:r>
            <a:r>
              <a:rPr lang="en-US" altLang="en-US" sz="2100" b="0" dirty="0">
                <a:solidFill>
                  <a:srgbClr val="C12B3D"/>
                </a:solidFill>
              </a:rPr>
              <a:t>find </a:t>
            </a:r>
            <a:r>
              <a:rPr lang="en-US" altLang="en-US" sz="2100" b="0" dirty="0"/>
              <a:t>(element); </a:t>
            </a:r>
          </a:p>
          <a:p>
            <a:pPr eaLnBrk="1" hangingPunct="1">
              <a:spcBef>
                <a:spcPts val="200"/>
              </a:spcBef>
              <a:buFontTx/>
              <a:buNone/>
            </a:pPr>
            <a:r>
              <a:rPr lang="en-US" altLang="en-US" sz="2100" b="0" dirty="0"/>
              <a:t>   if (node == null) throw new </a:t>
            </a:r>
            <a:r>
              <a:rPr lang="en-US" altLang="en-US" sz="2100" b="0" dirty="0" err="1"/>
              <a:t>ElementNotFoundException</a:t>
            </a:r>
            <a:r>
              <a:rPr lang="en-US" altLang="en-US" sz="2100" b="0" dirty="0"/>
              <a:t> (“No element");</a:t>
            </a:r>
          </a:p>
          <a:p>
            <a:pPr eaLnBrk="1" hangingPunct="1">
              <a:spcBef>
                <a:spcPts val="200"/>
              </a:spcBef>
              <a:buFontTx/>
              <a:buNone/>
            </a:pPr>
            <a:endParaRPr lang="en-US" altLang="en-US" sz="800" b="0" dirty="0"/>
          </a:p>
          <a:p>
            <a:pPr eaLnBrk="1" hangingPunct="1">
              <a:spcBef>
                <a:spcPts val="200"/>
              </a:spcBef>
              <a:buFontTx/>
              <a:buNone/>
            </a:pPr>
            <a:r>
              <a:rPr lang="en-US" altLang="en-US" sz="2100" b="0" dirty="0"/>
              <a:t>   if (node == front) </a:t>
            </a:r>
          </a:p>
          <a:p>
            <a:pPr eaLnBrk="1" hangingPunct="1">
              <a:spcBef>
                <a:spcPts val="200"/>
              </a:spcBef>
              <a:buFontTx/>
              <a:buNone/>
            </a:pPr>
            <a:r>
              <a:rPr lang="en-US" altLang="en-US" sz="2100" b="0" dirty="0"/>
              <a:t>		front = </a:t>
            </a:r>
            <a:r>
              <a:rPr lang="en-US" altLang="en-US" sz="2100" b="0" dirty="0" err="1"/>
              <a:t>node.getNext</a:t>
            </a:r>
            <a:r>
              <a:rPr lang="en-US" altLang="en-US" sz="2100" b="0" dirty="0"/>
              <a:t>();</a:t>
            </a:r>
          </a:p>
          <a:p>
            <a:pPr eaLnBrk="1" hangingPunct="1">
              <a:spcBef>
                <a:spcPts val="200"/>
              </a:spcBef>
              <a:buFontTx/>
              <a:buNone/>
            </a:pPr>
            <a:r>
              <a:rPr lang="en-US" altLang="en-US" sz="2100" b="0" dirty="0"/>
              <a:t>   else (</a:t>
            </a:r>
            <a:r>
              <a:rPr lang="en-US" altLang="en-US" sz="2100" b="0" dirty="0" err="1"/>
              <a:t>node.getPrevious</a:t>
            </a:r>
            <a:r>
              <a:rPr lang="en-US" altLang="en-US" sz="2100" b="0" dirty="0"/>
              <a:t>()).</a:t>
            </a:r>
            <a:r>
              <a:rPr lang="en-US" altLang="en-US" sz="2100" b="0" dirty="0" err="1"/>
              <a:t>setNext</a:t>
            </a:r>
            <a:r>
              <a:rPr lang="en-US" altLang="en-US" sz="2100" b="0" dirty="0"/>
              <a:t>(</a:t>
            </a:r>
            <a:r>
              <a:rPr lang="en-US" altLang="en-US" sz="2100" b="0" dirty="0" err="1"/>
              <a:t>node.getNext</a:t>
            </a:r>
            <a:r>
              <a:rPr lang="en-US" altLang="en-US" sz="2100" b="0" dirty="0"/>
              <a:t>());</a:t>
            </a:r>
          </a:p>
          <a:p>
            <a:pPr eaLnBrk="1" hangingPunct="1">
              <a:spcBef>
                <a:spcPts val="200"/>
              </a:spcBef>
              <a:buFontTx/>
              <a:buNone/>
            </a:pPr>
            <a:endParaRPr lang="en-US" altLang="en-US" sz="800" b="0" dirty="0"/>
          </a:p>
          <a:p>
            <a:pPr eaLnBrk="1" hangingPunct="1">
              <a:spcBef>
                <a:spcPts val="200"/>
              </a:spcBef>
              <a:buFontTx/>
              <a:buNone/>
            </a:pPr>
            <a:r>
              <a:rPr lang="en-US" altLang="en-US" sz="2100" b="0" dirty="0"/>
              <a:t>   if (node == rear) </a:t>
            </a:r>
          </a:p>
          <a:p>
            <a:pPr eaLnBrk="1" hangingPunct="1">
              <a:spcBef>
                <a:spcPts val="200"/>
              </a:spcBef>
              <a:buFontTx/>
              <a:buNone/>
            </a:pPr>
            <a:r>
              <a:rPr lang="en-US" altLang="en-US" sz="2100" b="0" dirty="0"/>
              <a:t>		rear = </a:t>
            </a:r>
            <a:r>
              <a:rPr lang="en-US" altLang="en-US" sz="2100" b="0" dirty="0" err="1"/>
              <a:t>node.getPrevious</a:t>
            </a:r>
            <a:r>
              <a:rPr lang="en-US" altLang="en-US" sz="2100" b="0" dirty="0"/>
              <a:t>();</a:t>
            </a:r>
          </a:p>
          <a:p>
            <a:pPr eaLnBrk="1" hangingPunct="1">
              <a:spcBef>
                <a:spcPts val="200"/>
              </a:spcBef>
              <a:buFontTx/>
              <a:buNone/>
            </a:pPr>
            <a:r>
              <a:rPr lang="en-US" altLang="en-US" sz="2100" b="0" dirty="0"/>
              <a:t>   else (</a:t>
            </a:r>
            <a:r>
              <a:rPr lang="en-US" altLang="en-US" sz="2100" b="0" dirty="0" err="1"/>
              <a:t>node.getNext</a:t>
            </a:r>
            <a:r>
              <a:rPr lang="en-US" altLang="en-US" sz="2100" b="0" dirty="0"/>
              <a:t>()).</a:t>
            </a:r>
            <a:r>
              <a:rPr lang="en-US" altLang="en-US" sz="2100" b="0" dirty="0" err="1"/>
              <a:t>setPrevious</a:t>
            </a:r>
            <a:r>
              <a:rPr lang="en-US" altLang="en-US" sz="2100" b="0" dirty="0"/>
              <a:t>(</a:t>
            </a:r>
            <a:r>
              <a:rPr lang="en-US" altLang="en-US" sz="2100" b="0" dirty="0" err="1"/>
              <a:t>node.getPrevious</a:t>
            </a:r>
            <a:r>
              <a:rPr lang="en-US" altLang="en-US" sz="2100" b="0" dirty="0"/>
              <a:t>());</a:t>
            </a:r>
          </a:p>
          <a:p>
            <a:pPr eaLnBrk="1" hangingPunct="1">
              <a:spcBef>
                <a:spcPts val="200"/>
              </a:spcBef>
              <a:buFontTx/>
              <a:buNone/>
            </a:pPr>
            <a:endParaRPr lang="en-US" altLang="en-US" sz="800" b="0" dirty="0"/>
          </a:p>
          <a:p>
            <a:pPr eaLnBrk="1" hangingPunct="1">
              <a:spcBef>
                <a:spcPts val="200"/>
              </a:spcBef>
              <a:buFontTx/>
              <a:buNone/>
            </a:pPr>
            <a:r>
              <a:rPr lang="en-US" altLang="en-US" sz="2100" b="0" dirty="0"/>
              <a:t>   count--;</a:t>
            </a:r>
          </a:p>
          <a:p>
            <a:pPr eaLnBrk="1" hangingPunct="1">
              <a:spcBef>
                <a:spcPts val="200"/>
              </a:spcBef>
              <a:buFontTx/>
              <a:buNone/>
            </a:pPr>
            <a:r>
              <a:rPr lang="en-US" altLang="en-US" sz="2100" b="0" dirty="0"/>
              <a:t>   return </a:t>
            </a:r>
            <a:r>
              <a:rPr lang="en-US" altLang="en-US" sz="2100" b="0" dirty="0" err="1"/>
              <a:t>node.getElement</a:t>
            </a:r>
            <a:r>
              <a:rPr lang="en-US" altLang="en-US" sz="2100" b="0" dirty="0"/>
              <a:t>();</a:t>
            </a:r>
          </a:p>
          <a:p>
            <a:pPr eaLnBrk="1" hangingPunct="1">
              <a:spcBef>
                <a:spcPts val="300"/>
              </a:spcBef>
              <a:buFontTx/>
              <a:buNone/>
            </a:pPr>
            <a:r>
              <a:rPr lang="en-US" altLang="en-US" sz="2100" b="0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598288328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Number Placeholder 5">
            <a:extLst>
              <a:ext uri="{FF2B5EF4-FFF2-40B4-BE49-F238E27FC236}">
                <a16:creationId xmlns:a16="http://schemas.microsoft.com/office/drawing/2014/main" id="{96179E4F-3265-44FF-8817-505AC9BDF4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400" b="0"/>
              <a:t>9-</a:t>
            </a:r>
            <a:fld id="{AD9A42E8-63EC-4482-A233-9B85723B5F04}" type="slidenum">
              <a:rPr lang="en-US" altLang="en-US" sz="1400" b="0"/>
              <a:pPr eaLnBrk="1" hangingPunct="1"/>
              <a:t>4</a:t>
            </a:fld>
            <a:endParaRPr lang="en-US" altLang="en-US" sz="1400" b="0"/>
          </a:p>
        </p:txBody>
      </p:sp>
      <p:sp>
        <p:nvSpPr>
          <p:cNvPr id="5123" name="Rectangle 2">
            <a:extLst>
              <a:ext uri="{FF2B5EF4-FFF2-40B4-BE49-F238E27FC236}">
                <a16:creationId xmlns:a16="http://schemas.microsoft.com/office/drawing/2014/main" id="{ACEDF72B-761B-439B-AEDA-6B0E2D06278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Ordered Lists</a:t>
            </a:r>
          </a:p>
        </p:txBody>
      </p:sp>
      <p:sp>
        <p:nvSpPr>
          <p:cNvPr id="5124" name="Rectangle 3">
            <a:extLst>
              <a:ext uri="{FF2B5EF4-FFF2-40B4-BE49-F238E27FC236}">
                <a16:creationId xmlns:a16="http://schemas.microsoft.com/office/drawing/2014/main" id="{B998B75A-4F64-46A6-9E6C-948AA8E1DD0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b="1" i="1">
                <a:solidFill>
                  <a:schemeClr val="hlink"/>
                </a:solidFill>
              </a:rPr>
              <a:t>Ordered list</a:t>
            </a:r>
            <a:r>
              <a:rPr lang="en-US" altLang="en-US"/>
              <a:t>: Its elements are ordered by some inherent characteristic of the elements</a:t>
            </a:r>
          </a:p>
          <a:p>
            <a:pPr eaLnBrk="1" hangingPunct="1"/>
            <a:r>
              <a:rPr lang="en-US" altLang="en-US" b="1" i="1">
                <a:solidFill>
                  <a:schemeClr val="accent2"/>
                </a:solidFill>
              </a:rPr>
              <a:t>Examples</a:t>
            </a:r>
            <a:r>
              <a:rPr lang="en-US" altLang="en-US"/>
              <a:t>:</a:t>
            </a:r>
          </a:p>
          <a:p>
            <a:pPr lvl="1" eaLnBrk="1" hangingPunct="1"/>
            <a:r>
              <a:rPr lang="en-US" altLang="en-US"/>
              <a:t>Names in alphabetical order</a:t>
            </a:r>
          </a:p>
          <a:p>
            <a:pPr lvl="1" eaLnBrk="1" hangingPunct="1"/>
            <a:r>
              <a:rPr lang="en-US" altLang="en-US"/>
              <a:t>Numeric scores in ascending order</a:t>
            </a:r>
          </a:p>
          <a:p>
            <a:pPr eaLnBrk="1" hangingPunct="1"/>
            <a:r>
              <a:rPr lang="en-US" altLang="en-US"/>
              <a:t>So, </a:t>
            </a:r>
            <a:r>
              <a:rPr lang="en-US" altLang="en-US">
                <a:solidFill>
                  <a:schemeClr val="tx2"/>
                </a:solidFill>
              </a:rPr>
              <a:t>the elements themselves determine where they are stored in the list</a:t>
            </a:r>
          </a:p>
        </p:txBody>
      </p:sp>
    </p:spTree>
  </p:cSld>
  <p:clrMapOvr>
    <a:masterClrMapping/>
  </p:clrMapOvr>
  <p:transition/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/>
              <a:t>9-</a:t>
            </a:r>
            <a:fld id="{3BEAF3A2-F250-4CA9-A4AC-40A8596483E6}" type="slidenum">
              <a:rPr lang="en-US" altLang="en-US" sz="1400" smtClean="0"/>
              <a:pPr>
                <a:spcBef>
                  <a:spcPct val="0"/>
                </a:spcBef>
                <a:buFontTx/>
                <a:buNone/>
              </a:pPr>
              <a:t>40</a:t>
            </a:fld>
            <a:endParaRPr lang="en-US" altLang="en-US" sz="1400"/>
          </a:p>
        </p:txBody>
      </p:sp>
      <p:sp>
        <p:nvSpPr>
          <p:cNvPr id="41987" name="Rectangle 3"/>
          <p:cNvSpPr>
            <a:spLocks noChangeArrowheads="1"/>
          </p:cNvSpPr>
          <p:nvPr/>
        </p:nvSpPr>
        <p:spPr bwMode="auto">
          <a:xfrm>
            <a:off x="263078" y="144463"/>
            <a:ext cx="9061450" cy="6705600"/>
          </a:xfrm>
          <a:prstGeom prst="rect">
            <a:avLst/>
          </a:prstGeom>
          <a:solidFill>
            <a:schemeClr val="bg1"/>
          </a:solidFill>
          <a:ln w="38100">
            <a:solidFill>
              <a:schemeClr val="bg1"/>
            </a:solidFill>
            <a:miter lim="800000"/>
            <a:headEnd/>
            <a:tailEnd/>
          </a:ln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en-US" sz="2000" b="0" dirty="0"/>
              <a:t>//  Adds element to the list,  keeping the list sorted.</a:t>
            </a:r>
          </a:p>
          <a:p>
            <a:pPr eaLnBrk="1" hangingPunct="1">
              <a:buFontTx/>
              <a:buNone/>
            </a:pPr>
            <a:r>
              <a:rPr lang="en-US" altLang="en-US" sz="2000" b="0" dirty="0"/>
              <a:t>public void add (T element) {</a:t>
            </a:r>
          </a:p>
          <a:p>
            <a:pPr eaLnBrk="1" hangingPunct="1">
              <a:buFontTx/>
              <a:buNone/>
            </a:pPr>
            <a:r>
              <a:rPr lang="en-US" altLang="en-US" sz="2000" b="0" dirty="0">
                <a:solidFill>
                  <a:schemeClr val="hlink"/>
                </a:solidFill>
              </a:rPr>
              <a:t>   Comparable</a:t>
            </a:r>
            <a:r>
              <a:rPr lang="en-US" altLang="en-US" sz="2000" b="0" dirty="0"/>
              <a:t>&lt;T&gt; temp = (</a:t>
            </a:r>
            <a:r>
              <a:rPr lang="en-US" altLang="en-US" sz="2000" b="0" dirty="0">
                <a:solidFill>
                  <a:schemeClr val="hlink"/>
                </a:solidFill>
              </a:rPr>
              <a:t>Comparable</a:t>
            </a:r>
            <a:r>
              <a:rPr lang="en-US" altLang="en-US" sz="2000" b="0" dirty="0"/>
              <a:t>&lt;T&gt;)element;</a:t>
            </a:r>
          </a:p>
          <a:p>
            <a:pPr eaLnBrk="1" hangingPunct="1">
              <a:buFontTx/>
              <a:buNone/>
            </a:pPr>
            <a:r>
              <a:rPr lang="en-US" altLang="en-US" sz="2000" b="0" dirty="0"/>
              <a:t>   </a:t>
            </a:r>
            <a:r>
              <a:rPr lang="en-US" altLang="en-US" sz="2000" b="0" dirty="0" err="1"/>
              <a:t>DoubleNode</a:t>
            </a:r>
            <a:r>
              <a:rPr lang="en-US" altLang="en-US" sz="2000" b="0" dirty="0"/>
              <a:t>&lt;T&gt; </a:t>
            </a:r>
            <a:r>
              <a:rPr lang="en-US" altLang="en-US" sz="2000" b="0" dirty="0" err="1"/>
              <a:t>newNode</a:t>
            </a:r>
            <a:r>
              <a:rPr lang="en-US" altLang="en-US" sz="2000" b="0" dirty="0"/>
              <a:t> = new </a:t>
            </a:r>
            <a:r>
              <a:rPr lang="en-US" altLang="en-US" sz="2000" b="0" dirty="0" err="1"/>
              <a:t>DoubleNode</a:t>
            </a:r>
            <a:r>
              <a:rPr lang="en-US" altLang="en-US" sz="2000" b="0" dirty="0"/>
              <a:t>&lt;T&gt;(element);</a:t>
            </a:r>
          </a:p>
          <a:p>
            <a:pPr eaLnBrk="1" hangingPunct="1">
              <a:buFontTx/>
              <a:buNone/>
            </a:pPr>
            <a:r>
              <a:rPr lang="en-US" altLang="en-US" sz="2000" b="0" dirty="0"/>
              <a:t>   If  (front == null) {</a:t>
            </a:r>
          </a:p>
          <a:p>
            <a:pPr eaLnBrk="1" hangingPunct="1">
              <a:buFontTx/>
              <a:buNone/>
            </a:pPr>
            <a:r>
              <a:rPr lang="en-US" altLang="en-US" sz="2000" b="0" dirty="0"/>
              <a:t>       front = </a:t>
            </a:r>
            <a:r>
              <a:rPr lang="en-US" altLang="en-US" sz="2000" b="0" dirty="0" err="1"/>
              <a:t>newNode</a:t>
            </a:r>
            <a:r>
              <a:rPr lang="en-US" altLang="en-US" sz="2000" b="0" dirty="0"/>
              <a:t>;</a:t>
            </a:r>
          </a:p>
          <a:p>
            <a:pPr eaLnBrk="1" hangingPunct="1">
              <a:buFontTx/>
              <a:buNone/>
            </a:pPr>
            <a:r>
              <a:rPr lang="en-US" altLang="en-US" sz="2000" b="0" dirty="0"/>
              <a:t>       rear = </a:t>
            </a:r>
            <a:r>
              <a:rPr lang="en-US" altLang="en-US" sz="2000" b="0" dirty="0" err="1"/>
              <a:t>newNode</a:t>
            </a:r>
            <a:r>
              <a:rPr lang="en-US" altLang="en-US" sz="2000" b="0" dirty="0"/>
              <a:t>;</a:t>
            </a:r>
          </a:p>
          <a:p>
            <a:pPr eaLnBrk="1" hangingPunct="1">
              <a:buFontTx/>
              <a:buNone/>
            </a:pPr>
            <a:r>
              <a:rPr lang="en-US" altLang="en-US" sz="2000" b="0" dirty="0"/>
              <a:t>   }</a:t>
            </a:r>
          </a:p>
          <a:p>
            <a:pPr eaLnBrk="1" hangingPunct="1">
              <a:buFontTx/>
              <a:buNone/>
            </a:pPr>
            <a:r>
              <a:rPr lang="en-US" altLang="en-US" sz="2000" b="0" dirty="0"/>
              <a:t>   else {</a:t>
            </a:r>
          </a:p>
          <a:p>
            <a:pPr eaLnBrk="1" hangingPunct="1">
              <a:buFontTx/>
              <a:buNone/>
            </a:pPr>
            <a:r>
              <a:rPr lang="en-US" altLang="en-US" sz="2000" b="0" dirty="0"/>
              <a:t>      </a:t>
            </a:r>
            <a:r>
              <a:rPr lang="en-US" altLang="en-US" sz="2000" b="0" dirty="0" err="1"/>
              <a:t>DoubleNode</a:t>
            </a:r>
            <a:r>
              <a:rPr lang="en-US" altLang="en-US" sz="2000" b="0" dirty="0"/>
              <a:t>&lt;T&gt; current = front;</a:t>
            </a:r>
          </a:p>
          <a:p>
            <a:pPr eaLnBrk="1" hangingPunct="1">
              <a:buFontTx/>
              <a:buNone/>
            </a:pPr>
            <a:r>
              <a:rPr lang="en-US" altLang="en-US" sz="2000" b="0" dirty="0"/>
              <a:t>      while (current != null &amp;&amp; </a:t>
            </a:r>
            <a:r>
              <a:rPr lang="en-US" altLang="en-US" sz="2000" b="0" dirty="0" err="1"/>
              <a:t>temp.</a:t>
            </a:r>
            <a:r>
              <a:rPr lang="en-US" altLang="en-US" sz="2000" b="0" dirty="0" err="1">
                <a:solidFill>
                  <a:schemeClr val="hlink"/>
                </a:solidFill>
              </a:rPr>
              <a:t>compareTo</a:t>
            </a:r>
            <a:r>
              <a:rPr lang="en-US" altLang="en-US" sz="2000" b="0" dirty="0"/>
              <a:t>(</a:t>
            </a:r>
            <a:r>
              <a:rPr lang="en-US" altLang="en-US" sz="2000" b="0" dirty="0" err="1"/>
              <a:t>current.getElement</a:t>
            </a:r>
            <a:r>
              <a:rPr lang="en-US" altLang="en-US" sz="2000" b="0" dirty="0"/>
              <a:t>() &gt; 0)  </a:t>
            </a:r>
          </a:p>
          <a:p>
            <a:pPr eaLnBrk="1" hangingPunct="1">
              <a:buFontTx/>
              <a:buNone/>
            </a:pPr>
            <a:r>
              <a:rPr lang="en-US" altLang="en-US" sz="2000" b="0" dirty="0"/>
              <a:t>            current = </a:t>
            </a:r>
            <a:r>
              <a:rPr lang="en-US" altLang="en-US" sz="2000" b="0" dirty="0" err="1"/>
              <a:t>current.getNext</a:t>
            </a:r>
            <a:r>
              <a:rPr lang="en-US" altLang="en-US" sz="2000" b="0" dirty="0"/>
              <a:t>();</a:t>
            </a:r>
          </a:p>
          <a:p>
            <a:pPr eaLnBrk="1" hangingPunct="1">
              <a:buFontTx/>
              <a:buNone/>
            </a:pPr>
            <a:r>
              <a:rPr lang="en-US" altLang="en-US" sz="2000" b="0" dirty="0"/>
              <a:t>      if (current == null) {</a:t>
            </a:r>
          </a:p>
          <a:p>
            <a:pPr eaLnBrk="1" hangingPunct="1">
              <a:buFontTx/>
              <a:buNone/>
            </a:pPr>
            <a:r>
              <a:rPr lang="en-US" altLang="en-US" sz="2000" b="0" dirty="0"/>
              <a:t>           // Add </a:t>
            </a:r>
            <a:r>
              <a:rPr lang="en-US" altLang="en-US" sz="2000" b="0" dirty="0" err="1"/>
              <a:t>newNode</a:t>
            </a:r>
            <a:r>
              <a:rPr lang="en-US" altLang="en-US" sz="2000" b="0" dirty="0"/>
              <a:t> at the end of the list</a:t>
            </a:r>
          </a:p>
          <a:p>
            <a:pPr eaLnBrk="1" hangingPunct="1">
              <a:buFontTx/>
              <a:buNone/>
            </a:pPr>
            <a:r>
              <a:rPr lang="en-US" altLang="en-US" sz="2000" b="0" dirty="0"/>
              <a:t>           </a:t>
            </a:r>
            <a:r>
              <a:rPr lang="en-US" altLang="en-US" sz="2000" b="0" dirty="0" err="1"/>
              <a:t>rear.setNext</a:t>
            </a:r>
            <a:r>
              <a:rPr lang="en-US" altLang="en-US" sz="2000" b="0" dirty="0"/>
              <a:t>(</a:t>
            </a:r>
            <a:r>
              <a:rPr lang="en-US" altLang="en-US" sz="2000" b="0" dirty="0" err="1"/>
              <a:t>newNode</a:t>
            </a:r>
            <a:r>
              <a:rPr lang="en-US" altLang="en-US" sz="2000" b="0" dirty="0"/>
              <a:t>);</a:t>
            </a:r>
          </a:p>
          <a:p>
            <a:pPr eaLnBrk="1" hangingPunct="1">
              <a:buFontTx/>
              <a:buNone/>
            </a:pPr>
            <a:r>
              <a:rPr lang="en-US" altLang="en-US" sz="2000" b="0" dirty="0"/>
              <a:t>           </a:t>
            </a:r>
            <a:r>
              <a:rPr lang="en-US" altLang="en-US" sz="2000" b="0" dirty="0" err="1"/>
              <a:t>newNode.setPrev</a:t>
            </a:r>
            <a:r>
              <a:rPr lang="en-US" altLang="en-US" sz="2000" b="0" dirty="0"/>
              <a:t>(rear);</a:t>
            </a:r>
          </a:p>
          <a:p>
            <a:pPr eaLnBrk="1" hangingPunct="1">
              <a:buFontTx/>
              <a:buNone/>
            </a:pPr>
            <a:r>
              <a:rPr lang="en-US" altLang="en-US" sz="2000" b="0" dirty="0"/>
              <a:t>           rear = </a:t>
            </a:r>
            <a:r>
              <a:rPr lang="en-US" altLang="en-US" sz="2000" b="0" dirty="0" err="1"/>
              <a:t>newNode</a:t>
            </a:r>
            <a:r>
              <a:rPr lang="en-US" altLang="en-US" sz="2000" b="0" dirty="0"/>
              <a:t>;</a:t>
            </a:r>
          </a:p>
          <a:p>
            <a:pPr eaLnBrk="1" hangingPunct="1">
              <a:buFontTx/>
              <a:buNone/>
            </a:pPr>
            <a:r>
              <a:rPr lang="en-US" altLang="en-US" sz="2000" b="0" dirty="0"/>
              <a:t>      }</a:t>
            </a:r>
          </a:p>
          <a:p>
            <a:pPr eaLnBrk="1" hangingPunct="1">
              <a:buFontTx/>
              <a:buNone/>
            </a:pPr>
            <a:endParaRPr lang="en-US" altLang="en-US" sz="2000" dirty="0"/>
          </a:p>
        </p:txBody>
      </p:sp>
    </p:spTree>
    <p:extLst>
      <p:ext uri="{BB962C8B-B14F-4D97-AF65-F5344CB8AC3E}">
        <p14:creationId xmlns:p14="http://schemas.microsoft.com/office/powerpoint/2010/main" val="320791848"/>
      </p:ext>
    </p:extLst>
  </p:cSld>
  <p:clrMapOvr>
    <a:masterClrMapping/>
  </p:clrMapOvr>
  <p:transition/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Content Placeholder 2"/>
          <p:cNvSpPr>
            <a:spLocks noGrp="1"/>
          </p:cNvSpPr>
          <p:nvPr>
            <p:ph idx="1"/>
          </p:nvPr>
        </p:nvSpPr>
        <p:spPr>
          <a:xfrm>
            <a:off x="685800" y="476250"/>
            <a:ext cx="7772400" cy="561975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en-US" sz="2200" dirty="0"/>
              <a:t> else {  // </a:t>
            </a:r>
            <a:r>
              <a:rPr lang="en-US" altLang="en-US" sz="2200" dirty="0" err="1"/>
              <a:t>newNode</a:t>
            </a:r>
            <a:r>
              <a:rPr lang="en-US" altLang="en-US" sz="2200" dirty="0"/>
              <a:t> is not added to the end</a:t>
            </a:r>
          </a:p>
          <a:p>
            <a:pPr eaLnBrk="1" hangingPunct="1">
              <a:buFontTx/>
              <a:buNone/>
            </a:pPr>
            <a:r>
              <a:rPr lang="en-US" altLang="en-US" sz="2200" dirty="0"/>
              <a:t>       </a:t>
            </a:r>
            <a:r>
              <a:rPr lang="en-US" altLang="en-US" sz="2200" dirty="0" err="1"/>
              <a:t>newNode.setNext</a:t>
            </a:r>
            <a:r>
              <a:rPr lang="en-US" altLang="en-US" sz="2200" dirty="0"/>
              <a:t>(current);</a:t>
            </a:r>
          </a:p>
          <a:p>
            <a:pPr eaLnBrk="1" hangingPunct="1">
              <a:buFontTx/>
              <a:buNone/>
            </a:pPr>
            <a:r>
              <a:rPr lang="en-US" altLang="en-US" sz="2200" dirty="0"/>
              <a:t>       </a:t>
            </a:r>
            <a:r>
              <a:rPr lang="en-US" altLang="en-US" sz="2200" dirty="0" err="1"/>
              <a:t>newNode.setPrev</a:t>
            </a:r>
            <a:r>
              <a:rPr lang="en-US" altLang="en-US" sz="2200" dirty="0"/>
              <a:t>(</a:t>
            </a:r>
            <a:r>
              <a:rPr lang="en-US" altLang="en-US" sz="2200" dirty="0" err="1"/>
              <a:t>current.getPrev</a:t>
            </a:r>
            <a:r>
              <a:rPr lang="en-US" altLang="en-US" sz="2200" dirty="0"/>
              <a:t>());</a:t>
            </a:r>
          </a:p>
          <a:p>
            <a:pPr eaLnBrk="1" hangingPunct="1">
              <a:buFontTx/>
              <a:buNone/>
            </a:pPr>
            <a:r>
              <a:rPr lang="en-US" altLang="en-US" sz="2200" dirty="0"/>
              <a:t>       </a:t>
            </a:r>
            <a:r>
              <a:rPr lang="en-US" altLang="en-US" sz="2200" dirty="0" err="1"/>
              <a:t>current.setPrev</a:t>
            </a:r>
            <a:r>
              <a:rPr lang="en-US" altLang="en-US" sz="2200" dirty="0"/>
              <a:t>(</a:t>
            </a:r>
            <a:r>
              <a:rPr lang="en-US" altLang="en-US" sz="2200" dirty="0" err="1"/>
              <a:t>newNode</a:t>
            </a:r>
            <a:r>
              <a:rPr lang="en-US" altLang="en-US" sz="2200" dirty="0"/>
              <a:t>);</a:t>
            </a:r>
          </a:p>
          <a:p>
            <a:pPr eaLnBrk="1" hangingPunct="1">
              <a:buFontTx/>
              <a:buNone/>
            </a:pPr>
            <a:r>
              <a:rPr lang="en-US" altLang="en-US" sz="2200" dirty="0"/>
              <a:t>       if (</a:t>
            </a:r>
            <a:r>
              <a:rPr lang="en-US" altLang="en-US" sz="2200" dirty="0" err="1"/>
              <a:t>newNode.getPrev</a:t>
            </a:r>
            <a:r>
              <a:rPr lang="en-US" altLang="en-US" sz="2200" dirty="0"/>
              <a:t>() != null)         </a:t>
            </a:r>
          </a:p>
          <a:p>
            <a:pPr eaLnBrk="1" hangingPunct="1">
              <a:buFontTx/>
              <a:buNone/>
            </a:pPr>
            <a:r>
              <a:rPr lang="en-US" altLang="en-US" sz="2200" dirty="0"/>
              <a:t>             </a:t>
            </a:r>
            <a:r>
              <a:rPr lang="en-US" altLang="en-US" sz="2200" dirty="0" err="1"/>
              <a:t>newNode.getPrev</a:t>
            </a:r>
            <a:r>
              <a:rPr lang="en-US" altLang="en-US" sz="2200" dirty="0"/>
              <a:t>().</a:t>
            </a:r>
            <a:r>
              <a:rPr lang="en-US" altLang="en-US" sz="2200" dirty="0" err="1"/>
              <a:t>setNext</a:t>
            </a:r>
            <a:r>
              <a:rPr lang="en-US" altLang="en-US" sz="2200" dirty="0"/>
              <a:t>(</a:t>
            </a:r>
            <a:r>
              <a:rPr lang="en-US" altLang="en-US" sz="2200" dirty="0" err="1"/>
              <a:t>newNode</a:t>
            </a:r>
            <a:r>
              <a:rPr lang="en-US" altLang="en-US" sz="2200" dirty="0"/>
              <a:t>);</a:t>
            </a:r>
          </a:p>
          <a:p>
            <a:pPr eaLnBrk="1" hangingPunct="1">
              <a:buFontTx/>
              <a:buNone/>
            </a:pPr>
            <a:r>
              <a:rPr lang="en-US" altLang="en-US" sz="2200" dirty="0"/>
              <a:t>      else front = </a:t>
            </a:r>
            <a:r>
              <a:rPr lang="en-US" altLang="en-US" sz="2200" dirty="0" err="1"/>
              <a:t>newNode</a:t>
            </a:r>
            <a:r>
              <a:rPr lang="en-US" altLang="en-US" sz="2200" dirty="0"/>
              <a:t>;</a:t>
            </a:r>
          </a:p>
          <a:p>
            <a:pPr eaLnBrk="1" hangingPunct="1">
              <a:buFontTx/>
              <a:buNone/>
            </a:pPr>
            <a:r>
              <a:rPr lang="en-US" altLang="en-US" sz="2200" dirty="0"/>
              <a:t>   }</a:t>
            </a:r>
          </a:p>
          <a:p>
            <a:pPr eaLnBrk="1" hangingPunct="1">
              <a:buFontTx/>
              <a:buNone/>
            </a:pPr>
            <a:r>
              <a:rPr lang="en-US" altLang="en-US" sz="2200" dirty="0"/>
              <a:t>   ++count;</a:t>
            </a:r>
          </a:p>
          <a:p>
            <a:pPr eaLnBrk="1" hangingPunct="1">
              <a:buFontTx/>
              <a:buNone/>
            </a:pPr>
            <a:r>
              <a:rPr lang="en-US" altLang="en-US" sz="2200" dirty="0"/>
              <a:t>}     </a:t>
            </a:r>
            <a:endParaRPr lang="en-CA" altLang="en-US" sz="2200" dirty="0"/>
          </a:p>
        </p:txBody>
      </p:sp>
      <p:sp>
        <p:nvSpPr>
          <p:cNvPr id="38915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400" b="0"/>
              <a:t>9-</a:t>
            </a:r>
            <a:fld id="{602F3EB9-4D8B-4D3F-8C5D-3140893EBB9F}" type="slidenum">
              <a:rPr lang="en-US" altLang="en-US" sz="1400" b="0" smtClean="0"/>
              <a:pPr/>
              <a:t>41</a:t>
            </a:fld>
            <a:endParaRPr lang="en-US" altLang="en-US" sz="1400" b="0"/>
          </a:p>
        </p:txBody>
      </p:sp>
    </p:spTree>
    <p:extLst>
      <p:ext uri="{BB962C8B-B14F-4D97-AF65-F5344CB8AC3E}">
        <p14:creationId xmlns:p14="http://schemas.microsoft.com/office/powerpoint/2010/main" val="5551996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Number Placeholder 4">
            <a:extLst>
              <a:ext uri="{FF2B5EF4-FFF2-40B4-BE49-F238E27FC236}">
                <a16:creationId xmlns:a16="http://schemas.microsoft.com/office/drawing/2014/main" id="{C20E1A2C-CDC1-4B53-A93D-27167EE1F8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400" b="0"/>
              <a:t>9-</a:t>
            </a:r>
            <a:fld id="{03C45843-0E18-4FC3-9B74-A5DA14B57BBC}" type="slidenum">
              <a:rPr lang="en-US" altLang="en-US" sz="1400" b="0"/>
              <a:pPr eaLnBrk="1" hangingPunct="1"/>
              <a:t>5</a:t>
            </a:fld>
            <a:endParaRPr lang="en-US" altLang="en-US" sz="1400" b="0"/>
          </a:p>
        </p:txBody>
      </p:sp>
      <p:sp>
        <p:nvSpPr>
          <p:cNvPr id="6147" name="Rectangle 2">
            <a:extLst>
              <a:ext uri="{FF2B5EF4-FFF2-40B4-BE49-F238E27FC236}">
                <a16:creationId xmlns:a16="http://schemas.microsoft.com/office/drawing/2014/main" id="{9ABBC9E2-4374-4810-9810-B28FDFC567E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3600"/>
              <a:t>Conceptual View of an Ordered List</a:t>
            </a:r>
          </a:p>
        </p:txBody>
      </p:sp>
      <p:sp>
        <p:nvSpPr>
          <p:cNvPr id="6148" name="Rectangle 3">
            <a:extLst>
              <a:ext uri="{FF2B5EF4-FFF2-40B4-BE49-F238E27FC236}">
                <a16:creationId xmlns:a16="http://schemas.microsoft.com/office/drawing/2014/main" id="{B720AFA0-6527-4102-8257-E0795A749E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2895600"/>
            <a:ext cx="762000" cy="685800"/>
          </a:xfrm>
          <a:prstGeom prst="rect">
            <a:avLst/>
          </a:prstGeom>
          <a:solidFill>
            <a:schemeClr val="bg2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CA" altLang="en-US"/>
          </a:p>
        </p:txBody>
      </p:sp>
      <p:sp>
        <p:nvSpPr>
          <p:cNvPr id="6149" name="Text Box 4">
            <a:extLst>
              <a:ext uri="{FF2B5EF4-FFF2-40B4-BE49-F238E27FC236}">
                <a16:creationId xmlns:a16="http://schemas.microsoft.com/office/drawing/2014/main" id="{85D6C6CD-E0D5-4760-8CC3-FE4A79B36D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76400" y="3124200"/>
            <a:ext cx="6096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>
                <a:solidFill>
                  <a:schemeClr val="hlink"/>
                </a:solidFill>
              </a:rPr>
              <a:t>16</a:t>
            </a:r>
          </a:p>
        </p:txBody>
      </p:sp>
      <p:sp>
        <p:nvSpPr>
          <p:cNvPr id="6150" name="Rectangle 5">
            <a:extLst>
              <a:ext uri="{FF2B5EF4-FFF2-40B4-BE49-F238E27FC236}">
                <a16:creationId xmlns:a16="http://schemas.microsoft.com/office/drawing/2014/main" id="{AB4F1567-E600-4DA7-8C7C-DE5942D34E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38400" y="2895600"/>
            <a:ext cx="762000" cy="685800"/>
          </a:xfrm>
          <a:prstGeom prst="rect">
            <a:avLst/>
          </a:prstGeom>
          <a:solidFill>
            <a:schemeClr val="bg2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CA" altLang="en-US"/>
          </a:p>
        </p:txBody>
      </p:sp>
      <p:sp>
        <p:nvSpPr>
          <p:cNvPr id="6151" name="Text Box 6">
            <a:extLst>
              <a:ext uri="{FF2B5EF4-FFF2-40B4-BE49-F238E27FC236}">
                <a16:creationId xmlns:a16="http://schemas.microsoft.com/office/drawing/2014/main" id="{5B15C9AB-80C6-4113-B2E1-10641B1AF2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90800" y="3124200"/>
            <a:ext cx="6096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>
                <a:solidFill>
                  <a:schemeClr val="hlink"/>
                </a:solidFill>
              </a:rPr>
              <a:t>23</a:t>
            </a:r>
          </a:p>
        </p:txBody>
      </p:sp>
      <p:sp>
        <p:nvSpPr>
          <p:cNvPr id="6152" name="Rectangle 7">
            <a:extLst>
              <a:ext uri="{FF2B5EF4-FFF2-40B4-BE49-F238E27FC236}">
                <a16:creationId xmlns:a16="http://schemas.microsoft.com/office/drawing/2014/main" id="{0B3E19CE-CD2A-40AA-A008-A1793CFBC6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52800" y="2895600"/>
            <a:ext cx="762000" cy="685800"/>
          </a:xfrm>
          <a:prstGeom prst="rect">
            <a:avLst/>
          </a:prstGeom>
          <a:solidFill>
            <a:schemeClr val="bg2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CA" altLang="en-US"/>
          </a:p>
        </p:txBody>
      </p:sp>
      <p:sp>
        <p:nvSpPr>
          <p:cNvPr id="6153" name="Text Box 8">
            <a:extLst>
              <a:ext uri="{FF2B5EF4-FFF2-40B4-BE49-F238E27FC236}">
                <a16:creationId xmlns:a16="http://schemas.microsoft.com/office/drawing/2014/main" id="{51F41456-4FD9-491F-B38B-F3B2B4FB83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05200" y="3124200"/>
            <a:ext cx="6096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>
                <a:solidFill>
                  <a:schemeClr val="hlink"/>
                </a:solidFill>
              </a:rPr>
              <a:t>29</a:t>
            </a:r>
          </a:p>
        </p:txBody>
      </p:sp>
      <p:sp>
        <p:nvSpPr>
          <p:cNvPr id="6154" name="Rectangle 9">
            <a:extLst>
              <a:ext uri="{FF2B5EF4-FFF2-40B4-BE49-F238E27FC236}">
                <a16:creationId xmlns:a16="http://schemas.microsoft.com/office/drawing/2014/main" id="{EF9CF3A3-01B5-451A-B13C-2AA4DD8221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67200" y="2895600"/>
            <a:ext cx="762000" cy="685800"/>
          </a:xfrm>
          <a:prstGeom prst="rect">
            <a:avLst/>
          </a:prstGeom>
          <a:solidFill>
            <a:schemeClr val="bg2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CA" altLang="en-US"/>
          </a:p>
        </p:txBody>
      </p:sp>
      <p:sp>
        <p:nvSpPr>
          <p:cNvPr id="6155" name="Text Box 10">
            <a:extLst>
              <a:ext uri="{FF2B5EF4-FFF2-40B4-BE49-F238E27FC236}">
                <a16:creationId xmlns:a16="http://schemas.microsoft.com/office/drawing/2014/main" id="{8D910FCD-8D01-4AC8-A1BB-85CAECB727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9600" y="3124200"/>
            <a:ext cx="6096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>
                <a:solidFill>
                  <a:schemeClr val="hlink"/>
                </a:solidFill>
              </a:rPr>
              <a:t>40</a:t>
            </a:r>
          </a:p>
        </p:txBody>
      </p:sp>
      <p:sp>
        <p:nvSpPr>
          <p:cNvPr id="6156" name="Rectangle 11">
            <a:extLst>
              <a:ext uri="{FF2B5EF4-FFF2-40B4-BE49-F238E27FC236}">
                <a16:creationId xmlns:a16="http://schemas.microsoft.com/office/drawing/2014/main" id="{6A54D7A9-5A60-4279-84F0-FFE6C5EE8E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81600" y="2895600"/>
            <a:ext cx="762000" cy="685800"/>
          </a:xfrm>
          <a:prstGeom prst="rect">
            <a:avLst/>
          </a:prstGeom>
          <a:solidFill>
            <a:schemeClr val="bg2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CA" altLang="en-US"/>
          </a:p>
        </p:txBody>
      </p:sp>
      <p:sp>
        <p:nvSpPr>
          <p:cNvPr id="6157" name="Text Box 12">
            <a:extLst>
              <a:ext uri="{FF2B5EF4-FFF2-40B4-BE49-F238E27FC236}">
                <a16:creationId xmlns:a16="http://schemas.microsoft.com/office/drawing/2014/main" id="{F62CBBD6-9494-4A64-AB2B-51A95FB51A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0" y="3124200"/>
            <a:ext cx="6096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>
                <a:solidFill>
                  <a:schemeClr val="hlink"/>
                </a:solidFill>
              </a:rPr>
              <a:t>51</a:t>
            </a:r>
          </a:p>
        </p:txBody>
      </p:sp>
      <p:sp>
        <p:nvSpPr>
          <p:cNvPr id="6158" name="Rectangle 13">
            <a:extLst>
              <a:ext uri="{FF2B5EF4-FFF2-40B4-BE49-F238E27FC236}">
                <a16:creationId xmlns:a16="http://schemas.microsoft.com/office/drawing/2014/main" id="{B0AD33BF-B958-49F7-BC7D-5FCF758118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0" y="2895600"/>
            <a:ext cx="762000" cy="685800"/>
          </a:xfrm>
          <a:prstGeom prst="rect">
            <a:avLst/>
          </a:prstGeom>
          <a:solidFill>
            <a:schemeClr val="bg2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CA" altLang="en-US"/>
          </a:p>
        </p:txBody>
      </p:sp>
      <p:sp>
        <p:nvSpPr>
          <p:cNvPr id="6159" name="Text Box 14">
            <a:extLst>
              <a:ext uri="{FF2B5EF4-FFF2-40B4-BE49-F238E27FC236}">
                <a16:creationId xmlns:a16="http://schemas.microsoft.com/office/drawing/2014/main" id="{C2D6C130-F1D8-4F8B-A75F-9020D9CF16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48400" y="3124200"/>
            <a:ext cx="6096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>
                <a:solidFill>
                  <a:schemeClr val="hlink"/>
                </a:solidFill>
              </a:rPr>
              <a:t>67</a:t>
            </a:r>
          </a:p>
        </p:txBody>
      </p:sp>
      <p:sp>
        <p:nvSpPr>
          <p:cNvPr id="6160" name="Rectangle 15">
            <a:extLst>
              <a:ext uri="{FF2B5EF4-FFF2-40B4-BE49-F238E27FC236}">
                <a16:creationId xmlns:a16="http://schemas.microsoft.com/office/drawing/2014/main" id="{7DF213F5-67FF-40D0-9EFD-86EF63923A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10400" y="2895600"/>
            <a:ext cx="762000" cy="685800"/>
          </a:xfrm>
          <a:prstGeom prst="rect">
            <a:avLst/>
          </a:prstGeom>
          <a:solidFill>
            <a:schemeClr val="bg2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CA" altLang="en-US"/>
          </a:p>
        </p:txBody>
      </p:sp>
      <p:sp>
        <p:nvSpPr>
          <p:cNvPr id="6161" name="Text Box 16">
            <a:extLst>
              <a:ext uri="{FF2B5EF4-FFF2-40B4-BE49-F238E27FC236}">
                <a16:creationId xmlns:a16="http://schemas.microsoft.com/office/drawing/2014/main" id="{EC11466F-907C-433C-8EFF-461EF8ECF2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62800" y="3124200"/>
            <a:ext cx="6096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>
                <a:solidFill>
                  <a:schemeClr val="hlink"/>
                </a:solidFill>
              </a:rPr>
              <a:t>88</a:t>
            </a:r>
          </a:p>
        </p:txBody>
      </p:sp>
      <p:sp>
        <p:nvSpPr>
          <p:cNvPr id="6162" name="Rectangle 17">
            <a:extLst>
              <a:ext uri="{FF2B5EF4-FFF2-40B4-BE49-F238E27FC236}">
                <a16:creationId xmlns:a16="http://schemas.microsoft.com/office/drawing/2014/main" id="{1E500352-87D8-450F-BC8B-77EEAAD65E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38800" y="4724400"/>
            <a:ext cx="762000" cy="6858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CA" altLang="en-US"/>
          </a:p>
        </p:txBody>
      </p:sp>
      <p:sp>
        <p:nvSpPr>
          <p:cNvPr id="6163" name="Text Box 18">
            <a:extLst>
              <a:ext uri="{FF2B5EF4-FFF2-40B4-BE49-F238E27FC236}">
                <a16:creationId xmlns:a16="http://schemas.microsoft.com/office/drawing/2014/main" id="{7CD5483A-8335-4AFD-88F0-A19382B22FB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4953000"/>
            <a:ext cx="6096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>
                <a:solidFill>
                  <a:schemeClr val="hlink"/>
                </a:solidFill>
              </a:rPr>
              <a:t>58</a:t>
            </a:r>
          </a:p>
        </p:txBody>
      </p:sp>
      <p:sp>
        <p:nvSpPr>
          <p:cNvPr id="6164" name="Text Box 19">
            <a:extLst>
              <a:ext uri="{FF2B5EF4-FFF2-40B4-BE49-F238E27FC236}">
                <a16:creationId xmlns:a16="http://schemas.microsoft.com/office/drawing/2014/main" id="{D6947B70-9676-4DFD-A6F5-55CA31BE44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800" y="1905000"/>
            <a:ext cx="9906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front</a:t>
            </a:r>
          </a:p>
        </p:txBody>
      </p:sp>
      <p:sp>
        <p:nvSpPr>
          <p:cNvPr id="6165" name="Text Box 20">
            <a:extLst>
              <a:ext uri="{FF2B5EF4-FFF2-40B4-BE49-F238E27FC236}">
                <a16:creationId xmlns:a16="http://schemas.microsoft.com/office/drawing/2014/main" id="{A88BE65E-9C61-4DD7-97F6-7F3E3F0CE2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15200" y="1844824"/>
            <a:ext cx="9906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dirty="0"/>
              <a:t>rear</a:t>
            </a:r>
          </a:p>
        </p:txBody>
      </p:sp>
      <p:sp>
        <p:nvSpPr>
          <p:cNvPr id="6166" name="Freeform 22">
            <a:extLst>
              <a:ext uri="{FF2B5EF4-FFF2-40B4-BE49-F238E27FC236}">
                <a16:creationId xmlns:a16="http://schemas.microsoft.com/office/drawing/2014/main" id="{E7BB44B6-1DD5-4E4C-8AFD-B022A3ACFDD0}"/>
              </a:ext>
            </a:extLst>
          </p:cNvPr>
          <p:cNvSpPr>
            <a:spLocks/>
          </p:cNvSpPr>
          <p:nvPr/>
        </p:nvSpPr>
        <p:spPr bwMode="auto">
          <a:xfrm>
            <a:off x="1524000" y="2286000"/>
            <a:ext cx="457200" cy="533400"/>
          </a:xfrm>
          <a:custGeom>
            <a:avLst/>
            <a:gdLst>
              <a:gd name="T0" fmla="*/ 0 w 288"/>
              <a:gd name="T1" fmla="*/ 0 h 336"/>
              <a:gd name="T2" fmla="*/ 240 w 288"/>
              <a:gd name="T3" fmla="*/ 96 h 336"/>
              <a:gd name="T4" fmla="*/ 288 w 288"/>
              <a:gd name="T5" fmla="*/ 336 h 336"/>
              <a:gd name="T6" fmla="*/ 0 60000 65536"/>
              <a:gd name="T7" fmla="*/ 0 60000 65536"/>
              <a:gd name="T8" fmla="*/ 0 60000 65536"/>
              <a:gd name="T9" fmla="*/ 0 w 288"/>
              <a:gd name="T10" fmla="*/ 0 h 336"/>
              <a:gd name="T11" fmla="*/ 288 w 288"/>
              <a:gd name="T12" fmla="*/ 336 h 3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8" h="336">
                <a:moveTo>
                  <a:pt x="0" y="0"/>
                </a:moveTo>
                <a:cubicBezTo>
                  <a:pt x="96" y="20"/>
                  <a:pt x="192" y="40"/>
                  <a:pt x="240" y="96"/>
                </a:cubicBezTo>
                <a:cubicBezTo>
                  <a:pt x="288" y="152"/>
                  <a:pt x="288" y="244"/>
                  <a:pt x="288" y="336"/>
                </a:cubicBezTo>
              </a:path>
            </a:pathLst>
          </a:custGeom>
          <a:noFill/>
          <a:ln w="38100" cap="flat" cmpd="sng">
            <a:solidFill>
              <a:schemeClr val="accent2"/>
            </a:solidFill>
            <a:prstDash val="solid"/>
            <a:round/>
            <a:headEnd type="non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/>
          <a:p>
            <a:endParaRPr lang="en-CA"/>
          </a:p>
        </p:txBody>
      </p:sp>
      <p:sp>
        <p:nvSpPr>
          <p:cNvPr id="6167" name="Freeform 23">
            <a:extLst>
              <a:ext uri="{FF2B5EF4-FFF2-40B4-BE49-F238E27FC236}">
                <a16:creationId xmlns:a16="http://schemas.microsoft.com/office/drawing/2014/main" id="{BF7BE525-5E32-4BB9-BA3F-6669F64529EB}"/>
              </a:ext>
            </a:extLst>
          </p:cNvPr>
          <p:cNvSpPr>
            <a:spLocks/>
          </p:cNvSpPr>
          <p:nvPr/>
        </p:nvSpPr>
        <p:spPr bwMode="auto">
          <a:xfrm>
            <a:off x="7239000" y="2209800"/>
            <a:ext cx="381000" cy="609600"/>
          </a:xfrm>
          <a:custGeom>
            <a:avLst/>
            <a:gdLst>
              <a:gd name="T0" fmla="*/ 240 w 240"/>
              <a:gd name="T1" fmla="*/ 0 h 384"/>
              <a:gd name="T2" fmla="*/ 48 w 240"/>
              <a:gd name="T3" fmla="*/ 96 h 384"/>
              <a:gd name="T4" fmla="*/ 0 w 240"/>
              <a:gd name="T5" fmla="*/ 384 h 384"/>
              <a:gd name="T6" fmla="*/ 0 60000 65536"/>
              <a:gd name="T7" fmla="*/ 0 60000 65536"/>
              <a:gd name="T8" fmla="*/ 0 60000 65536"/>
              <a:gd name="T9" fmla="*/ 0 w 240"/>
              <a:gd name="T10" fmla="*/ 0 h 384"/>
              <a:gd name="T11" fmla="*/ 240 w 240"/>
              <a:gd name="T12" fmla="*/ 384 h 38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40" h="384">
                <a:moveTo>
                  <a:pt x="240" y="0"/>
                </a:moveTo>
                <a:cubicBezTo>
                  <a:pt x="164" y="16"/>
                  <a:pt x="88" y="32"/>
                  <a:pt x="48" y="96"/>
                </a:cubicBezTo>
                <a:cubicBezTo>
                  <a:pt x="8" y="160"/>
                  <a:pt x="4" y="272"/>
                  <a:pt x="0" y="384"/>
                </a:cubicBezTo>
              </a:path>
            </a:pathLst>
          </a:custGeom>
          <a:noFill/>
          <a:ln w="38100" cap="flat" cmpd="sng">
            <a:solidFill>
              <a:schemeClr val="accent2"/>
            </a:solidFill>
            <a:prstDash val="solid"/>
            <a:round/>
            <a:headEnd type="non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/>
          <a:p>
            <a:endParaRPr lang="en-CA"/>
          </a:p>
        </p:txBody>
      </p:sp>
      <p:sp>
        <p:nvSpPr>
          <p:cNvPr id="6168" name="Line 24">
            <a:extLst>
              <a:ext uri="{FF2B5EF4-FFF2-40B4-BE49-F238E27FC236}">
                <a16:creationId xmlns:a16="http://schemas.microsoft.com/office/drawing/2014/main" id="{746304DA-0E27-4DD8-ACB5-A0AC10C8041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019800" y="3581400"/>
            <a:ext cx="0" cy="114300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CA"/>
          </a:p>
        </p:txBody>
      </p:sp>
      <p:sp>
        <p:nvSpPr>
          <p:cNvPr id="6169" name="Text Box 25">
            <a:extLst>
              <a:ext uri="{FF2B5EF4-FFF2-40B4-BE49-F238E27FC236}">
                <a16:creationId xmlns:a16="http://schemas.microsoft.com/office/drawing/2014/main" id="{3EB7BD0E-A268-4AA1-845B-5168271190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47800" y="4724400"/>
            <a:ext cx="3810000" cy="1044575"/>
          </a:xfrm>
          <a:prstGeom prst="rect">
            <a:avLst/>
          </a:prstGeom>
          <a:solidFill>
            <a:schemeClr val="bg2"/>
          </a:solidFill>
          <a:ln w="38100">
            <a:solidFill>
              <a:schemeClr val="accent2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New values must be inserted so that </a:t>
            </a:r>
            <a:r>
              <a:rPr lang="en-US" altLang="en-US">
                <a:solidFill>
                  <a:schemeClr val="hlink"/>
                </a:solidFill>
              </a:rPr>
              <a:t>the ordering of the list is maintained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>
            <a:extLst>
              <a:ext uri="{FF2B5EF4-FFF2-40B4-BE49-F238E27FC236}">
                <a16:creationId xmlns:a16="http://schemas.microsoft.com/office/drawing/2014/main" id="{8F0822F2-3AD1-4EEC-9812-0F09B7321A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400" b="0"/>
              <a:t>9-</a:t>
            </a:r>
            <a:fld id="{09EB4498-989A-4435-A329-246C595E8856}" type="slidenum">
              <a:rPr lang="en-US" altLang="en-US" sz="1400" b="0"/>
              <a:pPr eaLnBrk="1" hangingPunct="1"/>
              <a:t>6</a:t>
            </a:fld>
            <a:endParaRPr lang="en-US" altLang="en-US" sz="1400" b="0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DCC2CD31-D18E-4026-8619-5DF79BA3C3A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Unordered Lists</a:t>
            </a:r>
          </a:p>
        </p:txBody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6DA8AEAE-D94E-403D-B6C6-DFE8D12D036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143000"/>
            <a:ext cx="8077200" cy="4953000"/>
          </a:xfrm>
        </p:spPr>
        <p:txBody>
          <a:bodyPr/>
          <a:lstStyle/>
          <a:p>
            <a:pPr eaLnBrk="1" hangingPunct="1"/>
            <a:r>
              <a:rPr lang="en-US" altLang="en-US" sz="2800" b="1" i="1" dirty="0">
                <a:solidFill>
                  <a:schemeClr val="hlink"/>
                </a:solidFill>
              </a:rPr>
              <a:t>Unordered list</a:t>
            </a:r>
            <a:r>
              <a:rPr lang="en-US" altLang="en-US" sz="2800" dirty="0"/>
              <a:t>: the order of the elements in the list is </a:t>
            </a:r>
            <a:r>
              <a:rPr lang="en-US" altLang="en-US" sz="2800" b="1" i="1" dirty="0">
                <a:solidFill>
                  <a:schemeClr val="accent2"/>
                </a:solidFill>
              </a:rPr>
              <a:t>not</a:t>
            </a:r>
            <a:r>
              <a:rPr lang="en-US" altLang="en-US" sz="2800" dirty="0"/>
              <a:t> based on a characteristic of the elements, but is determined by the </a:t>
            </a:r>
            <a:r>
              <a:rPr lang="en-US" altLang="en-US" sz="2800" b="1" i="1" dirty="0">
                <a:solidFill>
                  <a:schemeClr val="accent2"/>
                </a:solidFill>
              </a:rPr>
              <a:t>programmer</a:t>
            </a:r>
            <a:endParaRPr lang="en-US" altLang="en-US" sz="2800" dirty="0"/>
          </a:p>
          <a:p>
            <a:pPr eaLnBrk="1" hangingPunct="1"/>
            <a:r>
              <a:rPr lang="en-US" altLang="en-US" sz="2800" dirty="0"/>
              <a:t>A new element can be put</a:t>
            </a:r>
          </a:p>
          <a:p>
            <a:pPr lvl="1" eaLnBrk="1" hangingPunct="1"/>
            <a:r>
              <a:rPr lang="en-US" altLang="en-US" dirty="0"/>
              <a:t>at the front of the list,</a:t>
            </a:r>
          </a:p>
          <a:p>
            <a:pPr lvl="1" eaLnBrk="1" hangingPunct="1"/>
            <a:r>
              <a:rPr lang="en-US" altLang="en-US" dirty="0"/>
              <a:t>at the rear of the list,</a:t>
            </a:r>
          </a:p>
          <a:p>
            <a:pPr lvl="1" eaLnBrk="1" hangingPunct="1"/>
            <a:r>
              <a:rPr lang="en-US" altLang="en-US" dirty="0"/>
              <a:t>or after a particular element already in the list</a:t>
            </a:r>
          </a:p>
        </p:txBody>
      </p:sp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Number Placeholder 4">
            <a:extLst>
              <a:ext uri="{FF2B5EF4-FFF2-40B4-BE49-F238E27FC236}">
                <a16:creationId xmlns:a16="http://schemas.microsoft.com/office/drawing/2014/main" id="{AACBF5C5-5A48-4C88-B6DC-F54E405881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400" b="0"/>
              <a:t>9-</a:t>
            </a:r>
            <a:fld id="{8B47F423-4041-4385-A0D2-6D8E22D53E3D}" type="slidenum">
              <a:rPr lang="en-US" altLang="en-US" sz="1400" b="0"/>
              <a:pPr eaLnBrk="1" hangingPunct="1"/>
              <a:t>7</a:t>
            </a:fld>
            <a:endParaRPr lang="en-US" altLang="en-US" sz="1400" b="0"/>
          </a:p>
        </p:txBody>
      </p:sp>
      <p:sp>
        <p:nvSpPr>
          <p:cNvPr id="8195" name="Rectangle 2">
            <a:extLst>
              <a:ext uri="{FF2B5EF4-FFF2-40B4-BE49-F238E27FC236}">
                <a16:creationId xmlns:a16="http://schemas.microsoft.com/office/drawing/2014/main" id="{CD1D99A3-1427-41A1-8D19-234B9ACC42B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33400" y="152400"/>
            <a:ext cx="8001000" cy="1143000"/>
          </a:xfrm>
        </p:spPr>
        <p:txBody>
          <a:bodyPr/>
          <a:lstStyle/>
          <a:p>
            <a:pPr eaLnBrk="1" hangingPunct="1"/>
            <a:r>
              <a:rPr lang="en-US" altLang="en-US" sz="3600"/>
              <a:t>Conceptual View of an Unordered List</a:t>
            </a:r>
          </a:p>
        </p:txBody>
      </p:sp>
      <p:sp>
        <p:nvSpPr>
          <p:cNvPr id="8196" name="Rectangle 3">
            <a:extLst>
              <a:ext uri="{FF2B5EF4-FFF2-40B4-BE49-F238E27FC236}">
                <a16:creationId xmlns:a16="http://schemas.microsoft.com/office/drawing/2014/main" id="{4684AFC8-8EC7-4D29-B3FA-2380CB7A1D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2895600"/>
            <a:ext cx="762000" cy="685800"/>
          </a:xfrm>
          <a:prstGeom prst="rect">
            <a:avLst/>
          </a:prstGeom>
          <a:solidFill>
            <a:schemeClr val="bg2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CA" altLang="en-US"/>
          </a:p>
        </p:txBody>
      </p:sp>
      <p:sp>
        <p:nvSpPr>
          <p:cNvPr id="8197" name="Rectangle 5">
            <a:extLst>
              <a:ext uri="{FF2B5EF4-FFF2-40B4-BE49-F238E27FC236}">
                <a16:creationId xmlns:a16="http://schemas.microsoft.com/office/drawing/2014/main" id="{9DB65298-80AD-41AD-BE5B-D1F8D3AD56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38400" y="2895600"/>
            <a:ext cx="762000" cy="685800"/>
          </a:xfrm>
          <a:prstGeom prst="rect">
            <a:avLst/>
          </a:prstGeom>
          <a:solidFill>
            <a:schemeClr val="bg2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CA" altLang="en-US"/>
          </a:p>
        </p:txBody>
      </p:sp>
      <p:sp>
        <p:nvSpPr>
          <p:cNvPr id="8198" name="Rectangle 7">
            <a:extLst>
              <a:ext uri="{FF2B5EF4-FFF2-40B4-BE49-F238E27FC236}">
                <a16:creationId xmlns:a16="http://schemas.microsoft.com/office/drawing/2014/main" id="{690C53CA-0CCE-42AF-8A9B-4D602E9A6C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52800" y="2895600"/>
            <a:ext cx="762000" cy="685800"/>
          </a:xfrm>
          <a:prstGeom prst="rect">
            <a:avLst/>
          </a:prstGeom>
          <a:solidFill>
            <a:schemeClr val="bg2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CA" altLang="en-US"/>
          </a:p>
        </p:txBody>
      </p:sp>
      <p:sp>
        <p:nvSpPr>
          <p:cNvPr id="8199" name="Rectangle 9">
            <a:extLst>
              <a:ext uri="{FF2B5EF4-FFF2-40B4-BE49-F238E27FC236}">
                <a16:creationId xmlns:a16="http://schemas.microsoft.com/office/drawing/2014/main" id="{DCBC2AA1-815A-4739-ADE7-47FD6655A1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67200" y="2895600"/>
            <a:ext cx="762000" cy="685800"/>
          </a:xfrm>
          <a:prstGeom prst="rect">
            <a:avLst/>
          </a:prstGeom>
          <a:solidFill>
            <a:schemeClr val="bg2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CA" altLang="en-US"/>
          </a:p>
        </p:txBody>
      </p:sp>
      <p:sp>
        <p:nvSpPr>
          <p:cNvPr id="8200" name="Rectangle 11">
            <a:extLst>
              <a:ext uri="{FF2B5EF4-FFF2-40B4-BE49-F238E27FC236}">
                <a16:creationId xmlns:a16="http://schemas.microsoft.com/office/drawing/2014/main" id="{846FC3E2-92AB-40BC-973C-2F64A6A190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81600" y="2895600"/>
            <a:ext cx="762000" cy="685800"/>
          </a:xfrm>
          <a:prstGeom prst="rect">
            <a:avLst/>
          </a:prstGeom>
          <a:solidFill>
            <a:schemeClr val="bg2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CA" altLang="en-US"/>
          </a:p>
        </p:txBody>
      </p:sp>
      <p:sp>
        <p:nvSpPr>
          <p:cNvPr id="8201" name="Rectangle 13">
            <a:extLst>
              <a:ext uri="{FF2B5EF4-FFF2-40B4-BE49-F238E27FC236}">
                <a16:creationId xmlns:a16="http://schemas.microsoft.com/office/drawing/2014/main" id="{7ABFA90C-D6A2-477F-9759-07C077513B3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0" y="2895600"/>
            <a:ext cx="762000" cy="685800"/>
          </a:xfrm>
          <a:prstGeom prst="rect">
            <a:avLst/>
          </a:prstGeom>
          <a:solidFill>
            <a:schemeClr val="bg2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CA" altLang="en-US"/>
          </a:p>
        </p:txBody>
      </p:sp>
      <p:sp>
        <p:nvSpPr>
          <p:cNvPr id="8202" name="Rectangle 15">
            <a:extLst>
              <a:ext uri="{FF2B5EF4-FFF2-40B4-BE49-F238E27FC236}">
                <a16:creationId xmlns:a16="http://schemas.microsoft.com/office/drawing/2014/main" id="{BC284FBC-F2CB-4183-94DA-A1660991A1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10400" y="2895600"/>
            <a:ext cx="762000" cy="685800"/>
          </a:xfrm>
          <a:prstGeom prst="rect">
            <a:avLst/>
          </a:prstGeom>
          <a:solidFill>
            <a:schemeClr val="bg2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CA" altLang="en-US"/>
          </a:p>
        </p:txBody>
      </p:sp>
      <p:sp>
        <p:nvSpPr>
          <p:cNvPr id="8203" name="Text Box 17">
            <a:extLst>
              <a:ext uri="{FF2B5EF4-FFF2-40B4-BE49-F238E27FC236}">
                <a16:creationId xmlns:a16="http://schemas.microsoft.com/office/drawing/2014/main" id="{EFF90C1A-0787-4D2D-9897-55FCC7C98B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800" y="1905000"/>
            <a:ext cx="9906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front</a:t>
            </a:r>
          </a:p>
        </p:txBody>
      </p:sp>
      <p:sp>
        <p:nvSpPr>
          <p:cNvPr id="8204" name="Text Box 18">
            <a:extLst>
              <a:ext uri="{FF2B5EF4-FFF2-40B4-BE49-F238E27FC236}">
                <a16:creationId xmlns:a16="http://schemas.microsoft.com/office/drawing/2014/main" id="{FA24532A-A43F-4EA4-8791-26A65192AD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15200" y="1844824"/>
            <a:ext cx="9906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rear</a:t>
            </a:r>
          </a:p>
        </p:txBody>
      </p:sp>
      <p:sp>
        <p:nvSpPr>
          <p:cNvPr id="8205" name="Freeform 19">
            <a:extLst>
              <a:ext uri="{FF2B5EF4-FFF2-40B4-BE49-F238E27FC236}">
                <a16:creationId xmlns:a16="http://schemas.microsoft.com/office/drawing/2014/main" id="{41B63564-5307-4FA0-9E33-2E51E3AC20A3}"/>
              </a:ext>
            </a:extLst>
          </p:cNvPr>
          <p:cNvSpPr>
            <a:spLocks/>
          </p:cNvSpPr>
          <p:nvPr/>
        </p:nvSpPr>
        <p:spPr bwMode="auto">
          <a:xfrm>
            <a:off x="1524000" y="2286000"/>
            <a:ext cx="457200" cy="533400"/>
          </a:xfrm>
          <a:custGeom>
            <a:avLst/>
            <a:gdLst>
              <a:gd name="T0" fmla="*/ 0 w 288"/>
              <a:gd name="T1" fmla="*/ 0 h 336"/>
              <a:gd name="T2" fmla="*/ 240 w 288"/>
              <a:gd name="T3" fmla="*/ 96 h 336"/>
              <a:gd name="T4" fmla="*/ 288 w 288"/>
              <a:gd name="T5" fmla="*/ 336 h 336"/>
              <a:gd name="T6" fmla="*/ 0 60000 65536"/>
              <a:gd name="T7" fmla="*/ 0 60000 65536"/>
              <a:gd name="T8" fmla="*/ 0 60000 65536"/>
              <a:gd name="T9" fmla="*/ 0 w 288"/>
              <a:gd name="T10" fmla="*/ 0 h 336"/>
              <a:gd name="T11" fmla="*/ 288 w 288"/>
              <a:gd name="T12" fmla="*/ 336 h 3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8" h="336">
                <a:moveTo>
                  <a:pt x="0" y="0"/>
                </a:moveTo>
                <a:cubicBezTo>
                  <a:pt x="96" y="20"/>
                  <a:pt x="192" y="40"/>
                  <a:pt x="240" y="96"/>
                </a:cubicBezTo>
                <a:cubicBezTo>
                  <a:pt x="288" y="152"/>
                  <a:pt x="288" y="244"/>
                  <a:pt x="288" y="336"/>
                </a:cubicBezTo>
              </a:path>
            </a:pathLst>
          </a:custGeom>
          <a:noFill/>
          <a:ln w="38100" cap="flat" cmpd="sng">
            <a:solidFill>
              <a:schemeClr val="accent2"/>
            </a:solidFill>
            <a:prstDash val="solid"/>
            <a:round/>
            <a:headEnd type="non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/>
          <a:p>
            <a:endParaRPr lang="en-CA"/>
          </a:p>
        </p:txBody>
      </p:sp>
      <p:sp>
        <p:nvSpPr>
          <p:cNvPr id="8206" name="Freeform 20">
            <a:extLst>
              <a:ext uri="{FF2B5EF4-FFF2-40B4-BE49-F238E27FC236}">
                <a16:creationId xmlns:a16="http://schemas.microsoft.com/office/drawing/2014/main" id="{CA61CB06-D054-4E04-8347-7FF610381AC3}"/>
              </a:ext>
            </a:extLst>
          </p:cNvPr>
          <p:cNvSpPr>
            <a:spLocks/>
          </p:cNvSpPr>
          <p:nvPr/>
        </p:nvSpPr>
        <p:spPr bwMode="auto">
          <a:xfrm>
            <a:off x="7239000" y="2209800"/>
            <a:ext cx="381000" cy="609600"/>
          </a:xfrm>
          <a:custGeom>
            <a:avLst/>
            <a:gdLst>
              <a:gd name="T0" fmla="*/ 240 w 240"/>
              <a:gd name="T1" fmla="*/ 0 h 384"/>
              <a:gd name="T2" fmla="*/ 48 w 240"/>
              <a:gd name="T3" fmla="*/ 96 h 384"/>
              <a:gd name="T4" fmla="*/ 0 w 240"/>
              <a:gd name="T5" fmla="*/ 384 h 384"/>
              <a:gd name="T6" fmla="*/ 0 60000 65536"/>
              <a:gd name="T7" fmla="*/ 0 60000 65536"/>
              <a:gd name="T8" fmla="*/ 0 60000 65536"/>
              <a:gd name="T9" fmla="*/ 0 w 240"/>
              <a:gd name="T10" fmla="*/ 0 h 384"/>
              <a:gd name="T11" fmla="*/ 240 w 240"/>
              <a:gd name="T12" fmla="*/ 384 h 38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40" h="384">
                <a:moveTo>
                  <a:pt x="240" y="0"/>
                </a:moveTo>
                <a:cubicBezTo>
                  <a:pt x="164" y="16"/>
                  <a:pt x="88" y="32"/>
                  <a:pt x="48" y="96"/>
                </a:cubicBezTo>
                <a:cubicBezTo>
                  <a:pt x="8" y="160"/>
                  <a:pt x="4" y="272"/>
                  <a:pt x="0" y="384"/>
                </a:cubicBezTo>
              </a:path>
            </a:pathLst>
          </a:custGeom>
          <a:noFill/>
          <a:ln w="38100" cap="flat" cmpd="sng">
            <a:solidFill>
              <a:schemeClr val="accent2"/>
            </a:solidFill>
            <a:prstDash val="solid"/>
            <a:round/>
            <a:headEnd type="non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/>
          <a:p>
            <a:endParaRPr lang="en-CA"/>
          </a:p>
        </p:txBody>
      </p:sp>
      <p:sp>
        <p:nvSpPr>
          <p:cNvPr id="8207" name="Rectangle 21">
            <a:extLst>
              <a:ext uri="{FF2B5EF4-FFF2-40B4-BE49-F238E27FC236}">
                <a16:creationId xmlns:a16="http://schemas.microsoft.com/office/drawing/2014/main" id="{222D0783-5A7E-42E1-A7B0-1BD76B5FC3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3000" y="4724400"/>
            <a:ext cx="762000" cy="6858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CA" altLang="en-US"/>
          </a:p>
        </p:txBody>
      </p:sp>
      <p:sp>
        <p:nvSpPr>
          <p:cNvPr id="8208" name="Rectangle 22">
            <a:extLst>
              <a:ext uri="{FF2B5EF4-FFF2-40B4-BE49-F238E27FC236}">
                <a16:creationId xmlns:a16="http://schemas.microsoft.com/office/drawing/2014/main" id="{CFFA6EE5-AD7E-471F-8391-043D007D27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86600" y="4724400"/>
            <a:ext cx="762000" cy="685800"/>
          </a:xfrm>
          <a:prstGeom prst="rect">
            <a:avLst/>
          </a:prstGeom>
          <a:solidFill>
            <a:schemeClr val="tx2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CA" altLang="en-US"/>
          </a:p>
        </p:txBody>
      </p:sp>
      <p:sp>
        <p:nvSpPr>
          <p:cNvPr id="8209" name="Rectangle 23">
            <a:extLst>
              <a:ext uri="{FF2B5EF4-FFF2-40B4-BE49-F238E27FC236}">
                <a16:creationId xmlns:a16="http://schemas.microsoft.com/office/drawing/2014/main" id="{959D4B20-2453-48DC-8344-3D1930A614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0" y="4724400"/>
            <a:ext cx="762000" cy="685800"/>
          </a:xfrm>
          <a:prstGeom prst="rect">
            <a:avLst/>
          </a:prstGeom>
          <a:solidFill>
            <a:schemeClr val="hlink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CA" altLang="en-US"/>
          </a:p>
        </p:txBody>
      </p:sp>
      <p:sp>
        <p:nvSpPr>
          <p:cNvPr id="8210" name="Line 25">
            <a:extLst>
              <a:ext uri="{FF2B5EF4-FFF2-40B4-BE49-F238E27FC236}">
                <a16:creationId xmlns:a16="http://schemas.microsoft.com/office/drawing/2014/main" id="{E6C98198-739C-4599-9512-68BA9DC19774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1371600" y="3581400"/>
            <a:ext cx="152400" cy="114300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CA"/>
          </a:p>
        </p:txBody>
      </p:sp>
      <p:sp>
        <p:nvSpPr>
          <p:cNvPr id="8211" name="Line 26">
            <a:extLst>
              <a:ext uri="{FF2B5EF4-FFF2-40B4-BE49-F238E27FC236}">
                <a16:creationId xmlns:a16="http://schemas.microsoft.com/office/drawing/2014/main" id="{BD942EDB-A40D-4DB5-BD37-48C5FFF2C0B1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191000" y="3657600"/>
            <a:ext cx="0" cy="106680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CA"/>
          </a:p>
        </p:txBody>
      </p:sp>
      <p:sp>
        <p:nvSpPr>
          <p:cNvPr id="8212" name="Line 27">
            <a:extLst>
              <a:ext uri="{FF2B5EF4-FFF2-40B4-BE49-F238E27FC236}">
                <a16:creationId xmlns:a16="http://schemas.microsoft.com/office/drawing/2014/main" id="{F9A4D58F-7C3B-4DFD-9A9B-8BE46EA1C55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467600" y="3581400"/>
            <a:ext cx="457200" cy="114300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CA"/>
          </a:p>
        </p:txBody>
      </p:sp>
      <p:sp>
        <p:nvSpPr>
          <p:cNvPr id="8213" name="Text Box 36">
            <a:extLst>
              <a:ext uri="{FF2B5EF4-FFF2-40B4-BE49-F238E27FC236}">
                <a16:creationId xmlns:a16="http://schemas.microsoft.com/office/drawing/2014/main" id="{00491364-FBEF-4D14-8767-86690057A5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3000" y="5791200"/>
            <a:ext cx="6705600" cy="434975"/>
          </a:xfrm>
          <a:prstGeom prst="rect">
            <a:avLst/>
          </a:prstGeom>
          <a:solidFill>
            <a:schemeClr val="bg2"/>
          </a:solidFill>
          <a:ln w="38100">
            <a:solidFill>
              <a:schemeClr val="accent2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New values can be inserted anywhere in the list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Number Placeholder 5">
            <a:extLst>
              <a:ext uri="{FF2B5EF4-FFF2-40B4-BE49-F238E27FC236}">
                <a16:creationId xmlns:a16="http://schemas.microsoft.com/office/drawing/2014/main" id="{F27867E3-A131-403D-8647-B4DFB545A5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400" b="0"/>
              <a:t>9-</a:t>
            </a:r>
            <a:fld id="{ED452C9D-A303-4E0C-97DF-1934F10D5157}" type="slidenum">
              <a:rPr lang="en-US" altLang="en-US" sz="1400" b="0"/>
              <a:pPr eaLnBrk="1" hangingPunct="1"/>
              <a:t>8</a:t>
            </a:fld>
            <a:endParaRPr lang="en-US" altLang="en-US" sz="1400" b="0"/>
          </a:p>
        </p:txBody>
      </p:sp>
      <p:sp>
        <p:nvSpPr>
          <p:cNvPr id="9219" name="Rectangle 2">
            <a:extLst>
              <a:ext uri="{FF2B5EF4-FFF2-40B4-BE49-F238E27FC236}">
                <a16:creationId xmlns:a16="http://schemas.microsoft.com/office/drawing/2014/main" id="{4BDF2929-E4CC-44CF-A6EA-B370CB340E6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Indexed Lists</a:t>
            </a:r>
          </a:p>
        </p:txBody>
      </p:sp>
      <p:sp>
        <p:nvSpPr>
          <p:cNvPr id="9220" name="Rectangle 3">
            <a:extLst>
              <a:ext uri="{FF2B5EF4-FFF2-40B4-BE49-F238E27FC236}">
                <a16:creationId xmlns:a16="http://schemas.microsoft.com/office/drawing/2014/main" id="{5454B7D2-C367-4D20-88F2-A9692C2460E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371600"/>
            <a:ext cx="7772400" cy="49530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b="1" i="1" dirty="0">
                <a:solidFill>
                  <a:schemeClr val="hlink"/>
                </a:solidFill>
              </a:rPr>
              <a:t>Indexed list</a:t>
            </a:r>
            <a:r>
              <a:rPr lang="en-US" altLang="en-US" b="1" i="1" dirty="0"/>
              <a:t>:</a:t>
            </a:r>
            <a:r>
              <a:rPr lang="en-US" altLang="en-US" dirty="0"/>
              <a:t> elements are referenced by their </a:t>
            </a:r>
            <a:r>
              <a:rPr lang="en-US" altLang="en-US" b="1" i="1" dirty="0">
                <a:solidFill>
                  <a:schemeClr val="accent2"/>
                </a:solidFill>
              </a:rPr>
              <a:t>numeric position</a:t>
            </a:r>
            <a:r>
              <a:rPr lang="en-US" altLang="en-US" i="1" dirty="0"/>
              <a:t> </a:t>
            </a:r>
            <a:r>
              <a:rPr lang="en-US" altLang="en-US" dirty="0"/>
              <a:t>in the list, called its </a:t>
            </a:r>
            <a:r>
              <a:rPr lang="en-US" altLang="en-US" b="1" i="1" dirty="0">
                <a:solidFill>
                  <a:schemeClr val="hlink"/>
                </a:solidFill>
              </a:rPr>
              <a:t>index</a:t>
            </a:r>
            <a:endParaRPr lang="en-US" altLang="en-US" dirty="0"/>
          </a:p>
          <a:p>
            <a:pPr eaLnBrk="1" hangingPunct="1">
              <a:lnSpc>
                <a:spcPct val="90000"/>
              </a:lnSpc>
            </a:pPr>
            <a:r>
              <a:rPr lang="en-US" altLang="en-US" dirty="0"/>
              <a:t>It is the </a:t>
            </a:r>
            <a:r>
              <a:rPr lang="en-US" altLang="en-US" dirty="0">
                <a:solidFill>
                  <a:schemeClr val="tx2"/>
                </a:solidFill>
              </a:rPr>
              <a:t>position</a:t>
            </a:r>
            <a:r>
              <a:rPr lang="en-US" altLang="en-US" dirty="0"/>
              <a:t> in the list that is important, and the programmer can determine the order in which the items go in the list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dirty="0"/>
              <a:t>Every time the list changes, the </a:t>
            </a:r>
            <a:r>
              <a:rPr lang="en-US" altLang="en-US" dirty="0">
                <a:solidFill>
                  <a:schemeClr val="tx2"/>
                </a:solidFill>
              </a:rPr>
              <a:t>position </a:t>
            </a:r>
            <a:r>
              <a:rPr lang="en-US" altLang="en-US" dirty="0"/>
              <a:t>(index) of an element may change</a:t>
            </a:r>
          </a:p>
        </p:txBody>
      </p:sp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Number Placeholder 4">
            <a:extLst>
              <a:ext uri="{FF2B5EF4-FFF2-40B4-BE49-F238E27FC236}">
                <a16:creationId xmlns:a16="http://schemas.microsoft.com/office/drawing/2014/main" id="{C16A546A-AA3F-4E60-B9D8-EFB73641E4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400" b="0"/>
              <a:t>9-</a:t>
            </a:r>
            <a:fld id="{04FAF8D0-6E1E-4B88-9E23-BFF18D13B5DE}" type="slidenum">
              <a:rPr lang="en-US" altLang="en-US" sz="1400" b="0"/>
              <a:pPr eaLnBrk="1" hangingPunct="1"/>
              <a:t>9</a:t>
            </a:fld>
            <a:endParaRPr lang="en-US" altLang="en-US" sz="1400" b="0"/>
          </a:p>
        </p:txBody>
      </p:sp>
      <p:sp>
        <p:nvSpPr>
          <p:cNvPr id="10243" name="Rectangle 2">
            <a:extLst>
              <a:ext uri="{FF2B5EF4-FFF2-40B4-BE49-F238E27FC236}">
                <a16:creationId xmlns:a16="http://schemas.microsoft.com/office/drawing/2014/main" id="{85DCF6A1-1412-4F6D-A582-B8D441E1A9A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3600"/>
              <a:t>Conceptual View of an Indexed List</a:t>
            </a:r>
          </a:p>
        </p:txBody>
      </p:sp>
      <p:sp>
        <p:nvSpPr>
          <p:cNvPr id="10244" name="Rectangle 3">
            <a:extLst>
              <a:ext uri="{FF2B5EF4-FFF2-40B4-BE49-F238E27FC236}">
                <a16:creationId xmlns:a16="http://schemas.microsoft.com/office/drawing/2014/main" id="{2C777B02-D28C-4944-B728-97870944C7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2895600"/>
            <a:ext cx="762000" cy="685800"/>
          </a:xfrm>
          <a:prstGeom prst="rect">
            <a:avLst/>
          </a:prstGeom>
          <a:solidFill>
            <a:schemeClr val="bg2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CA" altLang="en-US"/>
          </a:p>
        </p:txBody>
      </p:sp>
      <p:sp>
        <p:nvSpPr>
          <p:cNvPr id="10245" name="Rectangle 4">
            <a:extLst>
              <a:ext uri="{FF2B5EF4-FFF2-40B4-BE49-F238E27FC236}">
                <a16:creationId xmlns:a16="http://schemas.microsoft.com/office/drawing/2014/main" id="{011C9097-5483-4914-BDA7-C5D4AB9F3C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38400" y="2895600"/>
            <a:ext cx="762000" cy="685800"/>
          </a:xfrm>
          <a:prstGeom prst="rect">
            <a:avLst/>
          </a:prstGeom>
          <a:solidFill>
            <a:schemeClr val="bg2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CA" altLang="en-US"/>
          </a:p>
        </p:txBody>
      </p:sp>
      <p:sp>
        <p:nvSpPr>
          <p:cNvPr id="10246" name="Rectangle 5">
            <a:extLst>
              <a:ext uri="{FF2B5EF4-FFF2-40B4-BE49-F238E27FC236}">
                <a16:creationId xmlns:a16="http://schemas.microsoft.com/office/drawing/2014/main" id="{ABBCA9CC-F321-4429-9E34-B121F2FAF8C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52800" y="2895600"/>
            <a:ext cx="762000" cy="685800"/>
          </a:xfrm>
          <a:prstGeom prst="rect">
            <a:avLst/>
          </a:prstGeom>
          <a:solidFill>
            <a:schemeClr val="bg2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CA" altLang="en-US"/>
          </a:p>
        </p:txBody>
      </p:sp>
      <p:sp>
        <p:nvSpPr>
          <p:cNvPr id="10247" name="Rectangle 6">
            <a:extLst>
              <a:ext uri="{FF2B5EF4-FFF2-40B4-BE49-F238E27FC236}">
                <a16:creationId xmlns:a16="http://schemas.microsoft.com/office/drawing/2014/main" id="{BE5F5DC1-33AE-40FA-BC2E-5A49D177CC4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67200" y="2895600"/>
            <a:ext cx="762000" cy="685800"/>
          </a:xfrm>
          <a:prstGeom prst="rect">
            <a:avLst/>
          </a:prstGeom>
          <a:solidFill>
            <a:schemeClr val="bg2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CA" altLang="en-US"/>
          </a:p>
        </p:txBody>
      </p:sp>
      <p:sp>
        <p:nvSpPr>
          <p:cNvPr id="10248" name="Rectangle 7">
            <a:extLst>
              <a:ext uri="{FF2B5EF4-FFF2-40B4-BE49-F238E27FC236}">
                <a16:creationId xmlns:a16="http://schemas.microsoft.com/office/drawing/2014/main" id="{698D3843-F3B7-4D14-BA10-F0752F7CF8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81600" y="2895600"/>
            <a:ext cx="762000" cy="685800"/>
          </a:xfrm>
          <a:prstGeom prst="rect">
            <a:avLst/>
          </a:prstGeom>
          <a:solidFill>
            <a:schemeClr val="bg2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CA" altLang="en-US"/>
          </a:p>
        </p:txBody>
      </p:sp>
      <p:sp>
        <p:nvSpPr>
          <p:cNvPr id="10249" name="Rectangle 8">
            <a:extLst>
              <a:ext uri="{FF2B5EF4-FFF2-40B4-BE49-F238E27FC236}">
                <a16:creationId xmlns:a16="http://schemas.microsoft.com/office/drawing/2014/main" id="{1EB16098-C18F-428B-B337-CED1E9C687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0" y="2895600"/>
            <a:ext cx="762000" cy="685800"/>
          </a:xfrm>
          <a:prstGeom prst="rect">
            <a:avLst/>
          </a:prstGeom>
          <a:solidFill>
            <a:schemeClr val="bg2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CA" altLang="en-US"/>
          </a:p>
        </p:txBody>
      </p:sp>
      <p:sp>
        <p:nvSpPr>
          <p:cNvPr id="10250" name="Rectangle 9">
            <a:extLst>
              <a:ext uri="{FF2B5EF4-FFF2-40B4-BE49-F238E27FC236}">
                <a16:creationId xmlns:a16="http://schemas.microsoft.com/office/drawing/2014/main" id="{21A53EEC-557E-47B0-8AD9-CABD1D2B93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10400" y="2895600"/>
            <a:ext cx="762000" cy="685800"/>
          </a:xfrm>
          <a:prstGeom prst="rect">
            <a:avLst/>
          </a:prstGeom>
          <a:solidFill>
            <a:schemeClr val="bg2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CA" altLang="en-US"/>
          </a:p>
        </p:txBody>
      </p:sp>
      <p:sp>
        <p:nvSpPr>
          <p:cNvPr id="10251" name="Text Box 10">
            <a:extLst>
              <a:ext uri="{FF2B5EF4-FFF2-40B4-BE49-F238E27FC236}">
                <a16:creationId xmlns:a16="http://schemas.microsoft.com/office/drawing/2014/main" id="{ABBE70AD-0840-4597-8914-B03020F167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800" y="1905000"/>
            <a:ext cx="9906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front</a:t>
            </a:r>
          </a:p>
        </p:txBody>
      </p:sp>
      <p:sp>
        <p:nvSpPr>
          <p:cNvPr id="10252" name="Text Box 11">
            <a:extLst>
              <a:ext uri="{FF2B5EF4-FFF2-40B4-BE49-F238E27FC236}">
                <a16:creationId xmlns:a16="http://schemas.microsoft.com/office/drawing/2014/main" id="{23215366-9C52-4B45-AC8A-5652727E49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15200" y="1844824"/>
            <a:ext cx="9906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dirty="0"/>
              <a:t>rear</a:t>
            </a:r>
          </a:p>
        </p:txBody>
      </p:sp>
      <p:sp>
        <p:nvSpPr>
          <p:cNvPr id="10253" name="Freeform 12">
            <a:extLst>
              <a:ext uri="{FF2B5EF4-FFF2-40B4-BE49-F238E27FC236}">
                <a16:creationId xmlns:a16="http://schemas.microsoft.com/office/drawing/2014/main" id="{3B69BC73-489C-47DA-95A7-C4C38DEBB65A}"/>
              </a:ext>
            </a:extLst>
          </p:cNvPr>
          <p:cNvSpPr>
            <a:spLocks/>
          </p:cNvSpPr>
          <p:nvPr/>
        </p:nvSpPr>
        <p:spPr bwMode="auto">
          <a:xfrm>
            <a:off x="1524000" y="2286000"/>
            <a:ext cx="457200" cy="533400"/>
          </a:xfrm>
          <a:custGeom>
            <a:avLst/>
            <a:gdLst>
              <a:gd name="T0" fmla="*/ 0 w 288"/>
              <a:gd name="T1" fmla="*/ 0 h 336"/>
              <a:gd name="T2" fmla="*/ 240 w 288"/>
              <a:gd name="T3" fmla="*/ 96 h 336"/>
              <a:gd name="T4" fmla="*/ 288 w 288"/>
              <a:gd name="T5" fmla="*/ 336 h 336"/>
              <a:gd name="T6" fmla="*/ 0 60000 65536"/>
              <a:gd name="T7" fmla="*/ 0 60000 65536"/>
              <a:gd name="T8" fmla="*/ 0 60000 65536"/>
              <a:gd name="T9" fmla="*/ 0 w 288"/>
              <a:gd name="T10" fmla="*/ 0 h 336"/>
              <a:gd name="T11" fmla="*/ 288 w 288"/>
              <a:gd name="T12" fmla="*/ 336 h 3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8" h="336">
                <a:moveTo>
                  <a:pt x="0" y="0"/>
                </a:moveTo>
                <a:cubicBezTo>
                  <a:pt x="96" y="20"/>
                  <a:pt x="192" y="40"/>
                  <a:pt x="240" y="96"/>
                </a:cubicBezTo>
                <a:cubicBezTo>
                  <a:pt x="288" y="152"/>
                  <a:pt x="288" y="244"/>
                  <a:pt x="288" y="336"/>
                </a:cubicBezTo>
              </a:path>
            </a:pathLst>
          </a:custGeom>
          <a:noFill/>
          <a:ln w="38100" cap="flat" cmpd="sng">
            <a:solidFill>
              <a:schemeClr val="accent2"/>
            </a:solidFill>
            <a:prstDash val="solid"/>
            <a:round/>
            <a:headEnd type="non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/>
          <a:p>
            <a:endParaRPr lang="en-CA"/>
          </a:p>
        </p:txBody>
      </p:sp>
      <p:sp>
        <p:nvSpPr>
          <p:cNvPr id="10254" name="Freeform 13">
            <a:extLst>
              <a:ext uri="{FF2B5EF4-FFF2-40B4-BE49-F238E27FC236}">
                <a16:creationId xmlns:a16="http://schemas.microsoft.com/office/drawing/2014/main" id="{18402EF6-5C9C-47F0-A894-4A0C937C87F2}"/>
              </a:ext>
            </a:extLst>
          </p:cNvPr>
          <p:cNvSpPr>
            <a:spLocks/>
          </p:cNvSpPr>
          <p:nvPr/>
        </p:nvSpPr>
        <p:spPr bwMode="auto">
          <a:xfrm>
            <a:off x="7239000" y="2209800"/>
            <a:ext cx="381000" cy="609600"/>
          </a:xfrm>
          <a:custGeom>
            <a:avLst/>
            <a:gdLst>
              <a:gd name="T0" fmla="*/ 240 w 240"/>
              <a:gd name="T1" fmla="*/ 0 h 384"/>
              <a:gd name="T2" fmla="*/ 48 w 240"/>
              <a:gd name="T3" fmla="*/ 96 h 384"/>
              <a:gd name="T4" fmla="*/ 0 w 240"/>
              <a:gd name="T5" fmla="*/ 384 h 384"/>
              <a:gd name="T6" fmla="*/ 0 60000 65536"/>
              <a:gd name="T7" fmla="*/ 0 60000 65536"/>
              <a:gd name="T8" fmla="*/ 0 60000 65536"/>
              <a:gd name="T9" fmla="*/ 0 w 240"/>
              <a:gd name="T10" fmla="*/ 0 h 384"/>
              <a:gd name="T11" fmla="*/ 240 w 240"/>
              <a:gd name="T12" fmla="*/ 384 h 38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40" h="384">
                <a:moveTo>
                  <a:pt x="240" y="0"/>
                </a:moveTo>
                <a:cubicBezTo>
                  <a:pt x="164" y="16"/>
                  <a:pt x="88" y="32"/>
                  <a:pt x="48" y="96"/>
                </a:cubicBezTo>
                <a:cubicBezTo>
                  <a:pt x="8" y="160"/>
                  <a:pt x="4" y="272"/>
                  <a:pt x="0" y="384"/>
                </a:cubicBezTo>
              </a:path>
            </a:pathLst>
          </a:custGeom>
          <a:noFill/>
          <a:ln w="38100" cap="flat" cmpd="sng">
            <a:solidFill>
              <a:schemeClr val="accent2"/>
            </a:solidFill>
            <a:prstDash val="solid"/>
            <a:round/>
            <a:headEnd type="non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/>
          <a:p>
            <a:endParaRPr lang="en-CA"/>
          </a:p>
        </p:txBody>
      </p:sp>
      <p:sp>
        <p:nvSpPr>
          <p:cNvPr id="10255" name="Rectangle 14">
            <a:extLst>
              <a:ext uri="{FF2B5EF4-FFF2-40B4-BE49-F238E27FC236}">
                <a16:creationId xmlns:a16="http://schemas.microsoft.com/office/drawing/2014/main" id="{E0B07367-B451-4BE4-84C3-E92D86344F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3000" y="4724400"/>
            <a:ext cx="762000" cy="6858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CA" altLang="en-US"/>
          </a:p>
        </p:txBody>
      </p:sp>
      <p:sp>
        <p:nvSpPr>
          <p:cNvPr id="10256" name="Rectangle 15">
            <a:extLst>
              <a:ext uri="{FF2B5EF4-FFF2-40B4-BE49-F238E27FC236}">
                <a16:creationId xmlns:a16="http://schemas.microsoft.com/office/drawing/2014/main" id="{1DCC4F63-8B0F-404B-8E0C-D960E68644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86600" y="4724400"/>
            <a:ext cx="762000" cy="685800"/>
          </a:xfrm>
          <a:prstGeom prst="rect">
            <a:avLst/>
          </a:prstGeom>
          <a:solidFill>
            <a:schemeClr val="tx2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CA" altLang="en-US"/>
          </a:p>
        </p:txBody>
      </p:sp>
      <p:sp>
        <p:nvSpPr>
          <p:cNvPr id="10257" name="Rectangle 16">
            <a:extLst>
              <a:ext uri="{FF2B5EF4-FFF2-40B4-BE49-F238E27FC236}">
                <a16:creationId xmlns:a16="http://schemas.microsoft.com/office/drawing/2014/main" id="{3B4CCA7C-6EAE-4CF9-A1A3-5C9A00AF27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0" y="4724400"/>
            <a:ext cx="762000" cy="685800"/>
          </a:xfrm>
          <a:prstGeom prst="rect">
            <a:avLst/>
          </a:prstGeom>
          <a:solidFill>
            <a:schemeClr val="hlink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CA" altLang="en-US"/>
          </a:p>
        </p:txBody>
      </p:sp>
      <p:sp>
        <p:nvSpPr>
          <p:cNvPr id="10258" name="Line 17">
            <a:extLst>
              <a:ext uri="{FF2B5EF4-FFF2-40B4-BE49-F238E27FC236}">
                <a16:creationId xmlns:a16="http://schemas.microsoft.com/office/drawing/2014/main" id="{5118249A-7179-476E-98E8-CF8B179755C5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1371600" y="3581400"/>
            <a:ext cx="152400" cy="114300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CA"/>
          </a:p>
        </p:txBody>
      </p:sp>
      <p:sp>
        <p:nvSpPr>
          <p:cNvPr id="10259" name="Line 18">
            <a:extLst>
              <a:ext uri="{FF2B5EF4-FFF2-40B4-BE49-F238E27FC236}">
                <a16:creationId xmlns:a16="http://schemas.microsoft.com/office/drawing/2014/main" id="{EF5CC480-2B44-4B22-8E68-730E178C7DBA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191000" y="3657600"/>
            <a:ext cx="0" cy="106680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CA"/>
          </a:p>
        </p:txBody>
      </p:sp>
      <p:sp>
        <p:nvSpPr>
          <p:cNvPr id="10260" name="Line 19">
            <a:extLst>
              <a:ext uri="{FF2B5EF4-FFF2-40B4-BE49-F238E27FC236}">
                <a16:creationId xmlns:a16="http://schemas.microsoft.com/office/drawing/2014/main" id="{BE531D35-5F51-4AF8-A15C-D983869C103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467600" y="3581400"/>
            <a:ext cx="457200" cy="114300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CA"/>
          </a:p>
        </p:txBody>
      </p:sp>
      <p:sp>
        <p:nvSpPr>
          <p:cNvPr id="10261" name="Text Box 21">
            <a:extLst>
              <a:ext uri="{FF2B5EF4-FFF2-40B4-BE49-F238E27FC236}">
                <a16:creationId xmlns:a16="http://schemas.microsoft.com/office/drawing/2014/main" id="{2EB5FF00-7516-4F52-8E97-2A877BB5AC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52600" y="3581400"/>
            <a:ext cx="6096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>
                <a:solidFill>
                  <a:schemeClr val="hlink"/>
                </a:solidFill>
              </a:rPr>
              <a:t>1</a:t>
            </a:r>
          </a:p>
        </p:txBody>
      </p:sp>
      <p:sp>
        <p:nvSpPr>
          <p:cNvPr id="10262" name="Text Box 22">
            <a:extLst>
              <a:ext uri="{FF2B5EF4-FFF2-40B4-BE49-F238E27FC236}">
                <a16:creationId xmlns:a16="http://schemas.microsoft.com/office/drawing/2014/main" id="{6E9F7081-9F15-4D7F-ABFA-5140AE9E24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67000" y="3581400"/>
            <a:ext cx="6096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>
                <a:solidFill>
                  <a:schemeClr val="hlink"/>
                </a:solidFill>
              </a:rPr>
              <a:t>2</a:t>
            </a:r>
          </a:p>
        </p:txBody>
      </p:sp>
      <p:sp>
        <p:nvSpPr>
          <p:cNvPr id="10263" name="Text Box 23">
            <a:extLst>
              <a:ext uri="{FF2B5EF4-FFF2-40B4-BE49-F238E27FC236}">
                <a16:creationId xmlns:a16="http://schemas.microsoft.com/office/drawing/2014/main" id="{D9B6304E-264F-451B-AAA6-95DE1A69B5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81400" y="3581400"/>
            <a:ext cx="6096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>
                <a:solidFill>
                  <a:schemeClr val="hlink"/>
                </a:solidFill>
              </a:rPr>
              <a:t>3</a:t>
            </a:r>
          </a:p>
        </p:txBody>
      </p:sp>
      <p:sp>
        <p:nvSpPr>
          <p:cNvPr id="10264" name="Text Box 24">
            <a:extLst>
              <a:ext uri="{FF2B5EF4-FFF2-40B4-BE49-F238E27FC236}">
                <a16:creationId xmlns:a16="http://schemas.microsoft.com/office/drawing/2014/main" id="{8A6CE241-0F09-415C-A264-920B46C331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95800" y="3581400"/>
            <a:ext cx="6096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>
                <a:solidFill>
                  <a:schemeClr val="hlink"/>
                </a:solidFill>
              </a:rPr>
              <a:t>4</a:t>
            </a:r>
          </a:p>
        </p:txBody>
      </p:sp>
      <p:sp>
        <p:nvSpPr>
          <p:cNvPr id="10265" name="Text Box 25">
            <a:extLst>
              <a:ext uri="{FF2B5EF4-FFF2-40B4-BE49-F238E27FC236}">
                <a16:creationId xmlns:a16="http://schemas.microsoft.com/office/drawing/2014/main" id="{636F086E-6BE0-4EB0-ABC9-C36E2305ED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10200" y="3581400"/>
            <a:ext cx="6096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>
                <a:solidFill>
                  <a:schemeClr val="hlink"/>
                </a:solidFill>
              </a:rPr>
              <a:t>5</a:t>
            </a:r>
          </a:p>
        </p:txBody>
      </p:sp>
      <p:sp>
        <p:nvSpPr>
          <p:cNvPr id="10266" name="Text Box 26">
            <a:extLst>
              <a:ext uri="{FF2B5EF4-FFF2-40B4-BE49-F238E27FC236}">
                <a16:creationId xmlns:a16="http://schemas.microsoft.com/office/drawing/2014/main" id="{2CC195EE-74C0-4284-8490-74942DD44B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24600" y="3581400"/>
            <a:ext cx="6096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>
                <a:solidFill>
                  <a:schemeClr val="hlink"/>
                </a:solidFill>
              </a:rPr>
              <a:t>6</a:t>
            </a:r>
          </a:p>
        </p:txBody>
      </p:sp>
      <p:sp>
        <p:nvSpPr>
          <p:cNvPr id="10267" name="Text Box 27">
            <a:extLst>
              <a:ext uri="{FF2B5EF4-FFF2-40B4-BE49-F238E27FC236}">
                <a16:creationId xmlns:a16="http://schemas.microsoft.com/office/drawing/2014/main" id="{7F80751B-94C1-462E-8B0B-C288E43501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39000" y="3581400"/>
            <a:ext cx="6096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>
                <a:solidFill>
                  <a:schemeClr val="hlink"/>
                </a:solidFill>
              </a:rPr>
              <a:t>7</a:t>
            </a:r>
          </a:p>
        </p:txBody>
      </p:sp>
      <p:sp>
        <p:nvSpPr>
          <p:cNvPr id="10268" name="Text Box 28">
            <a:extLst>
              <a:ext uri="{FF2B5EF4-FFF2-40B4-BE49-F238E27FC236}">
                <a16:creationId xmlns:a16="http://schemas.microsoft.com/office/drawing/2014/main" id="{98A24073-9E22-424A-92EE-C2F5E7DCA0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3000" y="5715000"/>
            <a:ext cx="6705600" cy="434975"/>
          </a:xfrm>
          <a:prstGeom prst="rect">
            <a:avLst/>
          </a:prstGeom>
          <a:solidFill>
            <a:schemeClr val="bg2"/>
          </a:solidFill>
          <a:ln w="38100">
            <a:solidFill>
              <a:schemeClr val="accent2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New values can be inserted at any position in the list</a:t>
            </a:r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DA97FDCF-A963-4E48-AA76-C296C0312749}"/>
              </a:ext>
            </a:extLst>
          </p:cNvPr>
          <p:cNvCxnSpPr/>
          <p:nvPr/>
        </p:nvCxnSpPr>
        <p:spPr bwMode="auto">
          <a:xfrm flipV="1">
            <a:off x="2771800" y="3978275"/>
            <a:ext cx="72008" cy="602853"/>
          </a:xfrm>
          <a:prstGeom prst="straightConnector1">
            <a:avLst/>
          </a:prstGeom>
          <a:noFill/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6" name="TextBox 5">
            <a:extLst>
              <a:ext uri="{FF2B5EF4-FFF2-40B4-BE49-F238E27FC236}">
                <a16:creationId xmlns:a16="http://schemas.microsoft.com/office/drawing/2014/main" id="{78C18F43-C8E5-4A1A-9C37-30EE70E853BB}"/>
              </a:ext>
            </a:extLst>
          </p:cNvPr>
          <p:cNvSpPr txBox="1"/>
          <p:nvPr/>
        </p:nvSpPr>
        <p:spPr>
          <a:xfrm>
            <a:off x="2349393" y="4591861"/>
            <a:ext cx="85472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>
                <a:solidFill>
                  <a:schemeClr val="accent2"/>
                </a:solidFill>
              </a:rPr>
              <a:t>index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noteTemplate05">
  <a:themeElements>
    <a:clrScheme name="noteTemplate05 8">
      <a:dk1>
        <a:srgbClr val="000000"/>
      </a:dk1>
      <a:lt1>
        <a:srgbClr val="FFFFFF"/>
      </a:lt1>
      <a:dk2>
        <a:srgbClr val="000099"/>
      </a:dk2>
      <a:lt2>
        <a:srgbClr val="FFFFDF"/>
      </a:lt2>
      <a:accent1>
        <a:srgbClr val="FFFF99"/>
      </a:accent1>
      <a:accent2>
        <a:srgbClr val="339966"/>
      </a:accent2>
      <a:accent3>
        <a:srgbClr val="FFFFFF"/>
      </a:accent3>
      <a:accent4>
        <a:srgbClr val="000000"/>
      </a:accent4>
      <a:accent5>
        <a:srgbClr val="FFFFCA"/>
      </a:accent5>
      <a:accent6>
        <a:srgbClr val="2D8A5C"/>
      </a:accent6>
      <a:hlink>
        <a:srgbClr val="CC3300"/>
      </a:hlink>
      <a:folHlink>
        <a:srgbClr val="B2B2B2"/>
      </a:folHlink>
    </a:clrScheme>
    <a:fontScheme name="noteTemplate05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38100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38100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noteTemplate05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oteTemplate05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teTemplate05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teTemplate05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teTemplate05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teTemplate05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teTemplate05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teTemplate05 8">
        <a:dk1>
          <a:srgbClr val="000000"/>
        </a:dk1>
        <a:lt1>
          <a:srgbClr val="FFFFFF"/>
        </a:lt1>
        <a:dk2>
          <a:srgbClr val="000099"/>
        </a:dk2>
        <a:lt2>
          <a:srgbClr val="FFFFDF"/>
        </a:lt2>
        <a:accent1>
          <a:srgbClr val="FFFF99"/>
        </a:accent1>
        <a:accent2>
          <a:srgbClr val="339966"/>
        </a:accent2>
        <a:accent3>
          <a:srgbClr val="FFFFFF"/>
        </a:accent3>
        <a:accent4>
          <a:srgbClr val="000000"/>
        </a:accent4>
        <a:accent5>
          <a:srgbClr val="FFFFCA"/>
        </a:accent5>
        <a:accent6>
          <a:srgbClr val="2D8A5C"/>
        </a:accent6>
        <a:hlink>
          <a:srgbClr val="CC330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Settings\doug.GAUL\Application Data\Microsoft\Templates\noteTemplate05.pot</Template>
  <TotalTime>1563</TotalTime>
  <Words>2315</Words>
  <Application>Microsoft Office PowerPoint</Application>
  <PresentationFormat>On-screen Show (4:3)</PresentationFormat>
  <Paragraphs>438</Paragraphs>
  <Slides>41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41</vt:i4>
      </vt:variant>
    </vt:vector>
  </HeadingPairs>
  <TitlesOfParts>
    <vt:vector size="45" baseType="lpstr">
      <vt:lpstr>Arial</vt:lpstr>
      <vt:lpstr>Times</vt:lpstr>
      <vt:lpstr>Times New Roman</vt:lpstr>
      <vt:lpstr>noteTemplate05</vt:lpstr>
      <vt:lpstr>PowerPoint Presentation</vt:lpstr>
      <vt:lpstr>Objectives</vt:lpstr>
      <vt:lpstr>Lists</vt:lpstr>
      <vt:lpstr>Ordered Lists</vt:lpstr>
      <vt:lpstr>Conceptual View of an Ordered List</vt:lpstr>
      <vt:lpstr>Unordered Lists</vt:lpstr>
      <vt:lpstr>Conceptual View of an Unordered List</vt:lpstr>
      <vt:lpstr>Indexed Lists</vt:lpstr>
      <vt:lpstr>Conceptual View of an Indexed List</vt:lpstr>
      <vt:lpstr>List Operations</vt:lpstr>
      <vt:lpstr>Operations on the List ADT</vt:lpstr>
      <vt:lpstr>Operation Particular to an Ordered List</vt:lpstr>
      <vt:lpstr>Operations Particular to an Unordered List</vt:lpstr>
      <vt:lpstr>Operations Particular to an Indexed List</vt:lpstr>
      <vt:lpstr>List Operations</vt:lpstr>
      <vt:lpstr>ListADT Interface</vt:lpstr>
      <vt:lpstr>PowerPoint Presentation</vt:lpstr>
      <vt:lpstr>OrderedList ADT</vt:lpstr>
      <vt:lpstr>UnorderedListADT</vt:lpstr>
      <vt:lpstr>IndexedListADT</vt:lpstr>
      <vt:lpstr>Discussion</vt:lpstr>
      <vt:lpstr>List Implementation using Arrays</vt:lpstr>
      <vt:lpstr>An Array Implementation of a List</vt:lpstr>
      <vt:lpstr>PowerPoint Presentation</vt:lpstr>
      <vt:lpstr>PowerPoint Presentation</vt:lpstr>
      <vt:lpstr>PowerPoint Presentation</vt:lpstr>
      <vt:lpstr>The Comparable Interface</vt:lpstr>
      <vt:lpstr>The Comparable Interface</vt:lpstr>
      <vt:lpstr>PowerPoint Presentation</vt:lpstr>
      <vt:lpstr>List Implementation Using Arrays, Method 2: Circular Arrays </vt:lpstr>
      <vt:lpstr>List Implementation Using Links</vt:lpstr>
      <vt:lpstr>PowerPoint Presentation</vt:lpstr>
      <vt:lpstr>PowerPoint Presentation</vt:lpstr>
      <vt:lpstr>PowerPoint Presentation</vt:lpstr>
      <vt:lpstr>Doubly Linked Lists</vt:lpstr>
      <vt:lpstr>Implementation of a Doubly-Linked List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University of Western Ontario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Topic 9</dc:title>
  <dc:creator>doug vancise</dc:creator>
  <cp:lastModifiedBy>Roberto Solis-Oba</cp:lastModifiedBy>
  <cp:revision>95</cp:revision>
  <dcterms:created xsi:type="dcterms:W3CDTF">2007-06-12T21:14:24Z</dcterms:created>
  <dcterms:modified xsi:type="dcterms:W3CDTF">2020-03-12T15:03:55Z</dcterms:modified>
</cp:coreProperties>
</file>