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9"/>
  </p:notesMasterIdLst>
  <p:sldIdLst>
    <p:sldId id="256" r:id="rId2"/>
    <p:sldId id="282" r:id="rId3"/>
    <p:sldId id="258" r:id="rId4"/>
    <p:sldId id="277" r:id="rId5"/>
    <p:sldId id="259" r:id="rId6"/>
    <p:sldId id="260" r:id="rId7"/>
    <p:sldId id="261" r:id="rId8"/>
    <p:sldId id="279" r:id="rId9"/>
    <p:sldId id="262" r:id="rId10"/>
    <p:sldId id="263" r:id="rId11"/>
    <p:sldId id="264" r:id="rId12"/>
    <p:sldId id="265" r:id="rId13"/>
    <p:sldId id="284" r:id="rId14"/>
    <p:sldId id="266" r:id="rId15"/>
    <p:sldId id="267" r:id="rId16"/>
    <p:sldId id="280" r:id="rId17"/>
    <p:sldId id="268" r:id="rId18"/>
    <p:sldId id="269" r:id="rId19"/>
    <p:sldId id="270" r:id="rId20"/>
    <p:sldId id="271" r:id="rId21"/>
    <p:sldId id="281" r:id="rId22"/>
    <p:sldId id="272" r:id="rId23"/>
    <p:sldId id="273" r:id="rId24"/>
    <p:sldId id="274" r:id="rId25"/>
    <p:sldId id="275" r:id="rId26"/>
    <p:sldId id="276" r:id="rId27"/>
    <p:sldId id="278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909" autoAdjust="0"/>
    <p:restoredTop sz="90929"/>
  </p:normalViewPr>
  <p:slideViewPr>
    <p:cSldViewPr>
      <p:cViewPr varScale="1">
        <p:scale>
          <a:sx n="74" d="100"/>
          <a:sy n="74" d="100"/>
        </p:scale>
        <p:origin x="359" y="5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550F3C0C-3433-4336-8C66-8CDDCB789F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CA86F4-8E6C-4692-AE2C-28465ADA9900}" type="slidenum">
              <a:rPr lang="en-US"/>
              <a:pPr/>
              <a:t>15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9986" tIns="44993" rIns="89986" bIns="44993"/>
          <a:lstStyle/>
          <a:p>
            <a:pPr eaLnBrk="1" hangingPunct="1"/>
            <a:r>
              <a:rPr lang="en-US"/>
              <a:t>A call frame for m4 is created and pushed onto the runtime stack</a:t>
            </a:r>
          </a:p>
          <a:p>
            <a:pPr eaLnBrk="1" hangingPunct="1"/>
            <a:r>
              <a:rPr lang="en-US"/>
              <a:t>When m4 terminates, its call frame is popped off and control returns to m2</a:t>
            </a:r>
          </a:p>
          <a:p>
            <a:pPr eaLnBrk="1" hangingPunct="1"/>
            <a:r>
              <a:rPr lang="en-US"/>
              <a:t>Etc.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EBB9DA-9600-484C-B9A1-00D12EE67152}" type="slidenum">
              <a:rPr lang="en-US"/>
              <a:pPr/>
              <a:t>19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9986" tIns="44993" rIns="89986" bIns="44993"/>
          <a:lstStyle/>
          <a:p>
            <a:pPr eaLnBrk="1" hangingPunct="1"/>
            <a:r>
              <a:rPr lang="en-US"/>
              <a:t>Println</a:t>
            </a:r>
          </a:p>
          <a:p>
            <a:pPr eaLnBrk="1" hangingPunct="1"/>
            <a:r>
              <a:rPr lang="en-US"/>
              <a:t>Main, square</a:t>
            </a:r>
          </a:p>
          <a:p>
            <a:pPr eaLnBrk="1" hangingPunct="1"/>
            <a:r>
              <a:rPr lang="en-US"/>
              <a:t>Main, println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339915F5-A4C7-4B2D-A814-8A03F00E3F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892B581C-850F-4E81-87D9-89594F3300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F304768D-A34A-486A-A7B5-E9C5956512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86684787-05C7-4B87-A931-57F6BD6FE9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ED0C38AE-91EF-4464-B5D3-2A31330432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2D39F913-CD92-4005-AC47-8E1DEBC8D2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4F9FE3BE-6028-454A-9E50-3B3542C747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A5F86906-0A54-4F5F-8699-7ABD4E03D3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FE8527D5-72AD-4F73-A6D5-04DB2BCB0D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FD765AEE-B194-4823-B55B-6EF537498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CF958E3E-6872-44B0-AB36-ED7F64F0A0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/>
            </a:lvl1pPr>
          </a:lstStyle>
          <a:p>
            <a:pPr>
              <a:defRPr/>
            </a:pPr>
            <a:r>
              <a:rPr lang="en-US"/>
              <a:t>1-</a:t>
            </a:r>
            <a:fld id="{99011C34-375C-4A57-B59A-67A2A272E4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21336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Java Memory Management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8B9EA8B2-67C3-4C27-B781-659656344012}" type="slidenum">
              <a:rPr lang="en-US"/>
              <a:pPr/>
              <a:t>10</a:t>
            </a:fld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304800"/>
            <a:ext cx="5943600" cy="6553200"/>
          </a:xfr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public class </a:t>
            </a:r>
            <a:r>
              <a:rPr lang="en-US" sz="2400" dirty="0" err="1"/>
              <a:t>CallStackDemo</a:t>
            </a:r>
            <a:r>
              <a:rPr lang="en-US" sz="2400" dirty="0"/>
              <a:t> 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	public static void </a:t>
            </a:r>
            <a:r>
              <a:rPr lang="en-US" sz="2400" dirty="0">
                <a:solidFill>
                  <a:schemeClr val="hlink"/>
                </a:solidFill>
              </a:rPr>
              <a:t>m2</a:t>
            </a:r>
            <a:r>
              <a:rPr lang="en-US" sz="2400" dirty="0"/>
              <a:t>( )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		</a:t>
            </a:r>
            <a:r>
              <a:rPr lang="en-US" sz="2400" dirty="0" err="1"/>
              <a:t>System.out.println</a:t>
            </a:r>
            <a:r>
              <a:rPr lang="en-US" sz="2400" dirty="0"/>
              <a:t>("Starting m2");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		</a:t>
            </a:r>
            <a:r>
              <a:rPr lang="en-US" sz="2400" dirty="0" err="1"/>
              <a:t>System.out.println</a:t>
            </a:r>
            <a:r>
              <a:rPr lang="en-US" sz="2400" dirty="0"/>
              <a:t>("m2 calling m3");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		</a:t>
            </a:r>
            <a:r>
              <a:rPr lang="en-US" sz="2400" dirty="0">
                <a:solidFill>
                  <a:schemeClr val="hlink"/>
                </a:solidFill>
              </a:rPr>
              <a:t>m3();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		</a:t>
            </a:r>
            <a:r>
              <a:rPr lang="en-US" sz="2400" dirty="0" err="1"/>
              <a:t>System.out.println</a:t>
            </a:r>
            <a:r>
              <a:rPr lang="en-US" sz="2400" dirty="0"/>
              <a:t>("m2 calling m4");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		</a:t>
            </a:r>
            <a:r>
              <a:rPr lang="en-US" sz="2400" dirty="0">
                <a:solidFill>
                  <a:schemeClr val="hlink"/>
                </a:solidFill>
              </a:rPr>
              <a:t>m4();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		</a:t>
            </a:r>
            <a:r>
              <a:rPr lang="en-US" sz="2400" dirty="0" err="1"/>
              <a:t>System.out.println</a:t>
            </a:r>
            <a:r>
              <a:rPr lang="en-US" sz="2400" dirty="0"/>
              <a:t>("Leaving m2");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		return;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	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	public static void </a:t>
            </a:r>
            <a:r>
              <a:rPr lang="en-US" sz="2400" dirty="0">
                <a:solidFill>
                  <a:schemeClr val="hlink"/>
                </a:solidFill>
              </a:rPr>
              <a:t>m3</a:t>
            </a:r>
            <a:r>
              <a:rPr lang="en-US" sz="2400" dirty="0"/>
              <a:t>( )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		</a:t>
            </a:r>
            <a:r>
              <a:rPr lang="en-US" sz="2400" dirty="0" err="1"/>
              <a:t>System.out.println</a:t>
            </a:r>
            <a:r>
              <a:rPr lang="en-US" sz="2400" dirty="0"/>
              <a:t>("Starting m3");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		</a:t>
            </a:r>
            <a:r>
              <a:rPr lang="en-US" sz="2400" dirty="0" err="1"/>
              <a:t>System.out.println</a:t>
            </a:r>
            <a:r>
              <a:rPr lang="en-US" sz="2400" dirty="0"/>
              <a:t>("Leaving m3");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		return;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	}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8D2E895E-3A61-4680-ABD9-277E4F4055C1}" type="slidenum">
              <a:rPr lang="en-US"/>
              <a:pPr/>
              <a:t>11</a:t>
            </a:fld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692696"/>
            <a:ext cx="7315200" cy="5867400"/>
          </a:xfr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	public static void </a:t>
            </a:r>
            <a:r>
              <a:rPr lang="en-US" sz="2400" dirty="0">
                <a:solidFill>
                  <a:schemeClr val="hlink"/>
                </a:solidFill>
              </a:rPr>
              <a:t>m4</a:t>
            </a:r>
            <a:r>
              <a:rPr lang="en-US" sz="2400" dirty="0"/>
              <a:t>( )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		</a:t>
            </a:r>
            <a:r>
              <a:rPr lang="en-US" sz="2400" dirty="0" err="1"/>
              <a:t>System.out.println</a:t>
            </a:r>
            <a:r>
              <a:rPr lang="en-US" sz="2400" dirty="0"/>
              <a:t>("Starting m4");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		</a:t>
            </a:r>
            <a:r>
              <a:rPr lang="en-US" sz="2400" dirty="0" err="1"/>
              <a:t>System.out.println</a:t>
            </a:r>
            <a:r>
              <a:rPr lang="en-US" sz="2400" dirty="0"/>
              <a:t>("Leaving m4");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		return;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	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	public static void </a:t>
            </a:r>
            <a:r>
              <a:rPr lang="en-US" sz="2400" dirty="0">
                <a:solidFill>
                  <a:schemeClr val="hlink"/>
                </a:solidFill>
              </a:rPr>
              <a:t>main</a:t>
            </a:r>
            <a:r>
              <a:rPr lang="en-US" sz="2400" dirty="0"/>
              <a:t>(String </a:t>
            </a:r>
            <a:r>
              <a:rPr lang="en-US" sz="2400" dirty="0" err="1"/>
              <a:t>args</a:t>
            </a:r>
            <a:r>
              <a:rPr lang="en-US" sz="2400" dirty="0"/>
              <a:t>[ ])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		</a:t>
            </a:r>
            <a:r>
              <a:rPr lang="en-US" sz="2400" dirty="0" err="1"/>
              <a:t>System.out.println</a:t>
            </a:r>
            <a:r>
              <a:rPr lang="en-US" sz="2400" dirty="0"/>
              <a:t>("Starting main");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		</a:t>
            </a:r>
            <a:r>
              <a:rPr lang="en-US" sz="2400" dirty="0" err="1"/>
              <a:t>System.out.println</a:t>
            </a:r>
            <a:r>
              <a:rPr lang="en-US" sz="2400" dirty="0"/>
              <a:t>("main calling m2");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		</a:t>
            </a:r>
            <a:r>
              <a:rPr lang="en-US" sz="2400" dirty="0">
                <a:solidFill>
                  <a:schemeClr val="hlink"/>
                </a:solidFill>
              </a:rPr>
              <a:t>m2( 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		</a:t>
            </a:r>
            <a:r>
              <a:rPr lang="en-US" sz="2400" dirty="0" err="1"/>
              <a:t>System.out.println</a:t>
            </a:r>
            <a:r>
              <a:rPr lang="en-US" sz="2400" dirty="0"/>
              <a:t>("Leaving main");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	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}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5912219"/>
            <a:ext cx="1905000" cy="457200"/>
          </a:xfrm>
          <a:noFill/>
        </p:spPr>
        <p:txBody>
          <a:bodyPr/>
          <a:lstStyle/>
          <a:p>
            <a:r>
              <a:rPr lang="en-US"/>
              <a:t>1-</a:t>
            </a:r>
            <a:fld id="{77A5A7A8-C0F9-4821-81A9-92065C3F3B47}" type="slidenum">
              <a:rPr lang="en-US"/>
              <a:pPr/>
              <a:t>12</a:t>
            </a:fld>
            <a:endParaRPr lang="en-US"/>
          </a:p>
        </p:txBody>
      </p:sp>
      <p:sp>
        <p:nvSpPr>
          <p:cNvPr id="12291" name="Rectangle 2"/>
          <p:cNvSpPr>
            <a:spLocks noChangeArrowheads="1"/>
          </p:cNvSpPr>
          <p:nvPr/>
        </p:nvSpPr>
        <p:spPr bwMode="auto">
          <a:xfrm>
            <a:off x="685800" y="304800"/>
            <a:ext cx="7772400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en-CA" sz="2800">
              <a:solidFill>
                <a:srgbClr val="00357F"/>
              </a:solidFill>
            </a:endParaRPr>
          </a:p>
        </p:txBody>
      </p:sp>
      <p:sp>
        <p:nvSpPr>
          <p:cNvPr id="12334" name="Rectangle 45"/>
          <p:cNvSpPr>
            <a:spLocks noGrp="1" noChangeArrowheads="1"/>
          </p:cNvSpPr>
          <p:nvPr>
            <p:ph type="title" idx="4294967295"/>
          </p:nvPr>
        </p:nvSpPr>
        <p:spPr>
          <a:xfrm>
            <a:off x="107504" y="139823"/>
            <a:ext cx="9142783" cy="914400"/>
          </a:xfrm>
          <a:noFill/>
        </p:spPr>
        <p:txBody>
          <a:bodyPr anchor="t"/>
          <a:lstStyle/>
          <a:p>
            <a:pPr eaLnBrk="1" hangingPunct="1"/>
            <a:r>
              <a:rPr lang="en-US" sz="3200" dirty="0"/>
              <a:t>Execution Stack for</a:t>
            </a:r>
            <a:r>
              <a:rPr lang="en-US" dirty="0"/>
              <a:t> </a:t>
            </a:r>
            <a:r>
              <a:rPr lang="en-US" sz="3200" dirty="0"/>
              <a:t>a Typical Calling Sequence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B32CAF8-1802-42A1-9CBF-8AD0084B84C6}"/>
              </a:ext>
            </a:extLst>
          </p:cNvPr>
          <p:cNvCxnSpPr/>
          <p:nvPr/>
        </p:nvCxnSpPr>
        <p:spPr bwMode="auto">
          <a:xfrm>
            <a:off x="611560" y="1076595"/>
            <a:ext cx="0" cy="484820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C366B4E-F650-4533-99C1-941EA7768450}"/>
              </a:ext>
            </a:extLst>
          </p:cNvPr>
          <p:cNvCxnSpPr/>
          <p:nvPr/>
        </p:nvCxnSpPr>
        <p:spPr bwMode="auto">
          <a:xfrm>
            <a:off x="611560" y="5924795"/>
            <a:ext cx="1944216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C2336115-B3C7-40EA-AC11-B0BC09B3D4D0}"/>
              </a:ext>
            </a:extLst>
          </p:cNvPr>
          <p:cNvCxnSpPr/>
          <p:nvPr/>
        </p:nvCxnSpPr>
        <p:spPr bwMode="auto">
          <a:xfrm>
            <a:off x="2555776" y="1076595"/>
            <a:ext cx="0" cy="484820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826E790-9207-48C6-A118-5E0AFFA6853D}"/>
              </a:ext>
            </a:extLst>
          </p:cNvPr>
          <p:cNvCxnSpPr/>
          <p:nvPr/>
        </p:nvCxnSpPr>
        <p:spPr bwMode="auto">
          <a:xfrm>
            <a:off x="611560" y="4893019"/>
            <a:ext cx="1944216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60D3D50-1C83-483C-B616-C7057A742C68}"/>
              </a:ext>
            </a:extLst>
          </p:cNvPr>
          <p:cNvSpPr txBox="1"/>
          <p:nvPr/>
        </p:nvSpPr>
        <p:spPr>
          <a:xfrm>
            <a:off x="931862" y="4909132"/>
            <a:ext cx="12971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Activation</a:t>
            </a:r>
          </a:p>
          <a:p>
            <a:r>
              <a:rPr lang="en-CA" b="0" dirty="0"/>
              <a:t>record for</a:t>
            </a:r>
          </a:p>
          <a:p>
            <a:pPr algn="ctr"/>
            <a:r>
              <a:rPr lang="en-CA" b="0" dirty="0"/>
              <a:t>main</a:t>
            </a: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D4675313-2B6F-4681-ACAA-0452DDF61673}"/>
              </a:ext>
            </a:extLst>
          </p:cNvPr>
          <p:cNvCxnSpPr/>
          <p:nvPr/>
        </p:nvCxnSpPr>
        <p:spPr bwMode="auto">
          <a:xfrm>
            <a:off x="3419872" y="1076595"/>
            <a:ext cx="0" cy="484820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1764F543-4E6D-4443-8E70-09522913B114}"/>
              </a:ext>
            </a:extLst>
          </p:cNvPr>
          <p:cNvCxnSpPr/>
          <p:nvPr/>
        </p:nvCxnSpPr>
        <p:spPr bwMode="auto">
          <a:xfrm>
            <a:off x="3419872" y="5924795"/>
            <a:ext cx="1944216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5964C979-2272-4AC8-8FB1-556FB59B2E69}"/>
              </a:ext>
            </a:extLst>
          </p:cNvPr>
          <p:cNvCxnSpPr/>
          <p:nvPr/>
        </p:nvCxnSpPr>
        <p:spPr bwMode="auto">
          <a:xfrm>
            <a:off x="5364088" y="1076595"/>
            <a:ext cx="0" cy="484820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BBADCD0B-6573-4C62-84F7-59848782B4B4}"/>
              </a:ext>
            </a:extLst>
          </p:cNvPr>
          <p:cNvCxnSpPr/>
          <p:nvPr/>
        </p:nvCxnSpPr>
        <p:spPr bwMode="auto">
          <a:xfrm>
            <a:off x="3419872" y="4893019"/>
            <a:ext cx="1944216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5A003B3C-345B-49BB-AD84-40BC5FA0B646}"/>
              </a:ext>
            </a:extLst>
          </p:cNvPr>
          <p:cNvSpPr txBox="1"/>
          <p:nvPr/>
        </p:nvSpPr>
        <p:spPr>
          <a:xfrm>
            <a:off x="3740174" y="4909132"/>
            <a:ext cx="12971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Activation</a:t>
            </a:r>
          </a:p>
          <a:p>
            <a:r>
              <a:rPr lang="en-CA" b="0" dirty="0"/>
              <a:t>record for</a:t>
            </a:r>
          </a:p>
          <a:p>
            <a:pPr algn="ctr"/>
            <a:r>
              <a:rPr lang="en-CA" b="0" dirty="0"/>
              <a:t>main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6189154-1FF2-4C8C-867E-8AE0D0F35F04}"/>
              </a:ext>
            </a:extLst>
          </p:cNvPr>
          <p:cNvCxnSpPr/>
          <p:nvPr/>
        </p:nvCxnSpPr>
        <p:spPr bwMode="auto">
          <a:xfrm>
            <a:off x="2771299" y="3812899"/>
            <a:ext cx="504557" cy="0"/>
          </a:xfrm>
          <a:prstGeom prst="straightConnector1">
            <a:avLst/>
          </a:prstGeom>
          <a:noFill/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lg" len="sm"/>
          </a:ln>
          <a:effectLst/>
        </p:spPr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06331CE6-BDA8-4278-892A-81FDC78D4F65}"/>
              </a:ext>
            </a:extLst>
          </p:cNvPr>
          <p:cNvSpPr txBox="1"/>
          <p:nvPr/>
        </p:nvSpPr>
        <p:spPr>
          <a:xfrm>
            <a:off x="3728999" y="3877356"/>
            <a:ext cx="12971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Activation</a:t>
            </a:r>
          </a:p>
          <a:p>
            <a:r>
              <a:rPr lang="en-CA" b="0" dirty="0"/>
              <a:t>record for</a:t>
            </a:r>
          </a:p>
          <a:p>
            <a:pPr algn="ctr"/>
            <a:r>
              <a:rPr lang="en-CA" b="0" dirty="0"/>
              <a:t>m2</a:t>
            </a: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0EC621B0-6D0E-4F38-8756-E33B77A5BF5E}"/>
              </a:ext>
            </a:extLst>
          </p:cNvPr>
          <p:cNvCxnSpPr/>
          <p:nvPr/>
        </p:nvCxnSpPr>
        <p:spPr bwMode="auto">
          <a:xfrm>
            <a:off x="3419872" y="3812899"/>
            <a:ext cx="1944216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60880D20-D16E-4185-9F5B-7F1B404979B0}"/>
              </a:ext>
            </a:extLst>
          </p:cNvPr>
          <p:cNvCxnSpPr/>
          <p:nvPr/>
        </p:nvCxnSpPr>
        <p:spPr bwMode="auto">
          <a:xfrm>
            <a:off x="5508104" y="3877356"/>
            <a:ext cx="504557" cy="0"/>
          </a:xfrm>
          <a:prstGeom prst="straightConnector1">
            <a:avLst/>
          </a:prstGeom>
          <a:noFill/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lg" len="sm"/>
          </a:ln>
          <a:effectLst/>
        </p:spPr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947FFA6C-0EEC-495D-9684-D16CB3C83435}"/>
              </a:ext>
            </a:extLst>
          </p:cNvPr>
          <p:cNvCxnSpPr/>
          <p:nvPr/>
        </p:nvCxnSpPr>
        <p:spPr bwMode="auto">
          <a:xfrm>
            <a:off x="6267922" y="1100525"/>
            <a:ext cx="0" cy="484820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44055306-9030-4526-84BF-519CC17E4543}"/>
              </a:ext>
            </a:extLst>
          </p:cNvPr>
          <p:cNvCxnSpPr/>
          <p:nvPr/>
        </p:nvCxnSpPr>
        <p:spPr bwMode="auto">
          <a:xfrm>
            <a:off x="6267922" y="5948725"/>
            <a:ext cx="1944216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125962B1-A425-4B0D-92BA-F1C3261C3458}"/>
              </a:ext>
            </a:extLst>
          </p:cNvPr>
          <p:cNvCxnSpPr/>
          <p:nvPr/>
        </p:nvCxnSpPr>
        <p:spPr bwMode="auto">
          <a:xfrm>
            <a:off x="8212138" y="1100525"/>
            <a:ext cx="0" cy="484820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703756AF-19B7-47DC-97B0-B6D4EA9515A8}"/>
              </a:ext>
            </a:extLst>
          </p:cNvPr>
          <p:cNvCxnSpPr/>
          <p:nvPr/>
        </p:nvCxnSpPr>
        <p:spPr bwMode="auto">
          <a:xfrm>
            <a:off x="6267922" y="4916949"/>
            <a:ext cx="1944216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9230932B-B35F-485C-8DB1-C5C35D0DD103}"/>
              </a:ext>
            </a:extLst>
          </p:cNvPr>
          <p:cNvSpPr txBox="1"/>
          <p:nvPr/>
        </p:nvSpPr>
        <p:spPr>
          <a:xfrm>
            <a:off x="6588224" y="4933062"/>
            <a:ext cx="12971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Activation</a:t>
            </a:r>
          </a:p>
          <a:p>
            <a:r>
              <a:rPr lang="en-CA" b="0" dirty="0"/>
              <a:t>record for</a:t>
            </a:r>
          </a:p>
          <a:p>
            <a:pPr algn="ctr"/>
            <a:r>
              <a:rPr lang="en-CA" b="0" dirty="0"/>
              <a:t>main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29C8ECB0-DE84-4A8E-A0D0-517831DBC06E}"/>
              </a:ext>
            </a:extLst>
          </p:cNvPr>
          <p:cNvSpPr txBox="1"/>
          <p:nvPr/>
        </p:nvSpPr>
        <p:spPr>
          <a:xfrm>
            <a:off x="6577049" y="3901286"/>
            <a:ext cx="12971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Activation</a:t>
            </a:r>
          </a:p>
          <a:p>
            <a:r>
              <a:rPr lang="en-CA" b="0" dirty="0"/>
              <a:t>record for</a:t>
            </a:r>
          </a:p>
          <a:p>
            <a:pPr algn="ctr"/>
            <a:r>
              <a:rPr lang="en-CA" b="0" dirty="0"/>
              <a:t>m2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86366739-273D-46F2-AEBD-0B7CBEAB0C0C}"/>
              </a:ext>
            </a:extLst>
          </p:cNvPr>
          <p:cNvCxnSpPr/>
          <p:nvPr/>
        </p:nvCxnSpPr>
        <p:spPr bwMode="auto">
          <a:xfrm>
            <a:off x="6267922" y="3836829"/>
            <a:ext cx="1944216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0CDEB20F-9342-4369-BBCB-104CC819EE87}"/>
              </a:ext>
            </a:extLst>
          </p:cNvPr>
          <p:cNvSpPr txBox="1"/>
          <p:nvPr/>
        </p:nvSpPr>
        <p:spPr>
          <a:xfrm>
            <a:off x="6650447" y="2811170"/>
            <a:ext cx="12971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Activation</a:t>
            </a:r>
          </a:p>
          <a:p>
            <a:r>
              <a:rPr lang="en-CA" b="0" dirty="0"/>
              <a:t>record for</a:t>
            </a:r>
          </a:p>
          <a:p>
            <a:pPr algn="ctr"/>
            <a:r>
              <a:rPr lang="en-CA" b="0" dirty="0"/>
              <a:t>m3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43EDE857-1816-4BA5-B300-16CC7E63AAE8}"/>
              </a:ext>
            </a:extLst>
          </p:cNvPr>
          <p:cNvCxnSpPr/>
          <p:nvPr/>
        </p:nvCxnSpPr>
        <p:spPr bwMode="auto">
          <a:xfrm>
            <a:off x="6253516" y="2803119"/>
            <a:ext cx="1944216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4" name="Text Box 15">
            <a:extLst>
              <a:ext uri="{FF2B5EF4-FFF2-40B4-BE49-F238E27FC236}">
                <a16:creationId xmlns:a16="http://schemas.microsoft.com/office/drawing/2014/main" id="{C626F61D-AAC1-4E2F-93C6-ED2BFD1E5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0018" y="5964837"/>
            <a:ext cx="19446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/>
                </a:solidFill>
              </a:rPr>
              <a:t>main calls m2</a:t>
            </a:r>
          </a:p>
        </p:txBody>
      </p:sp>
      <p:sp>
        <p:nvSpPr>
          <p:cNvPr id="75" name="Text Box 16">
            <a:extLst>
              <a:ext uri="{FF2B5EF4-FFF2-40B4-BE49-F238E27FC236}">
                <a16:creationId xmlns:a16="http://schemas.microsoft.com/office/drawing/2014/main" id="{8E2F4CB6-E6CC-480A-A5E2-C26B358D69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4208" y="5984453"/>
            <a:ext cx="19446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/>
                </a:solidFill>
              </a:rPr>
              <a:t>m2 calls m3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53546" y="5888360"/>
            <a:ext cx="1905000" cy="457200"/>
          </a:xfrm>
          <a:noFill/>
        </p:spPr>
        <p:txBody>
          <a:bodyPr/>
          <a:lstStyle/>
          <a:p>
            <a:r>
              <a:rPr lang="en-US"/>
              <a:t>1-</a:t>
            </a:r>
            <a:fld id="{77A5A7A8-C0F9-4821-81A9-92065C3F3B47}" type="slidenum">
              <a:rPr lang="en-US"/>
              <a:pPr/>
              <a:t>13</a:t>
            </a:fld>
            <a:endParaRPr lang="en-US"/>
          </a:p>
        </p:txBody>
      </p:sp>
      <p:sp>
        <p:nvSpPr>
          <p:cNvPr id="12291" name="Rectangle 2"/>
          <p:cNvSpPr>
            <a:spLocks noChangeArrowheads="1"/>
          </p:cNvSpPr>
          <p:nvPr/>
        </p:nvSpPr>
        <p:spPr bwMode="auto">
          <a:xfrm>
            <a:off x="685800" y="304800"/>
            <a:ext cx="7772400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en-CA" sz="2800">
              <a:solidFill>
                <a:srgbClr val="00357F"/>
              </a:solidFill>
            </a:endParaRPr>
          </a:p>
        </p:txBody>
      </p:sp>
      <p:sp>
        <p:nvSpPr>
          <p:cNvPr id="12334" name="Rectangle 45"/>
          <p:cNvSpPr>
            <a:spLocks noGrp="1" noChangeArrowheads="1"/>
          </p:cNvSpPr>
          <p:nvPr>
            <p:ph type="title" idx="4294967295"/>
          </p:nvPr>
        </p:nvSpPr>
        <p:spPr>
          <a:xfrm>
            <a:off x="107504" y="139823"/>
            <a:ext cx="9142783" cy="914400"/>
          </a:xfrm>
          <a:noFill/>
        </p:spPr>
        <p:txBody>
          <a:bodyPr anchor="t"/>
          <a:lstStyle/>
          <a:p>
            <a:pPr eaLnBrk="1" hangingPunct="1"/>
            <a:r>
              <a:rPr lang="en-US" sz="3200" dirty="0"/>
              <a:t>Execution Stack for</a:t>
            </a:r>
            <a:r>
              <a:rPr lang="en-US" dirty="0"/>
              <a:t> </a:t>
            </a:r>
            <a:r>
              <a:rPr lang="en-US" sz="3200" dirty="0"/>
              <a:t>a Typical Calling Sequence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B32CAF8-1802-42A1-9CBF-8AD0084B84C6}"/>
              </a:ext>
            </a:extLst>
          </p:cNvPr>
          <p:cNvCxnSpPr/>
          <p:nvPr/>
        </p:nvCxnSpPr>
        <p:spPr bwMode="auto">
          <a:xfrm>
            <a:off x="1042824" y="1052736"/>
            <a:ext cx="0" cy="484820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C366B4E-F650-4533-99C1-941EA7768450}"/>
              </a:ext>
            </a:extLst>
          </p:cNvPr>
          <p:cNvCxnSpPr/>
          <p:nvPr/>
        </p:nvCxnSpPr>
        <p:spPr bwMode="auto">
          <a:xfrm>
            <a:off x="1042824" y="5900936"/>
            <a:ext cx="1944216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C2336115-B3C7-40EA-AC11-B0BC09B3D4D0}"/>
              </a:ext>
            </a:extLst>
          </p:cNvPr>
          <p:cNvCxnSpPr/>
          <p:nvPr/>
        </p:nvCxnSpPr>
        <p:spPr bwMode="auto">
          <a:xfrm>
            <a:off x="2987040" y="1052736"/>
            <a:ext cx="0" cy="484820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826E790-9207-48C6-A118-5E0AFFA6853D}"/>
              </a:ext>
            </a:extLst>
          </p:cNvPr>
          <p:cNvCxnSpPr/>
          <p:nvPr/>
        </p:nvCxnSpPr>
        <p:spPr bwMode="auto">
          <a:xfrm>
            <a:off x="1042824" y="4869160"/>
            <a:ext cx="1944216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60D3D50-1C83-483C-B616-C7057A742C68}"/>
              </a:ext>
            </a:extLst>
          </p:cNvPr>
          <p:cNvSpPr txBox="1"/>
          <p:nvPr/>
        </p:nvSpPr>
        <p:spPr>
          <a:xfrm>
            <a:off x="1363126" y="4885273"/>
            <a:ext cx="12971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Activation</a:t>
            </a:r>
          </a:p>
          <a:p>
            <a:r>
              <a:rPr lang="en-CA" b="0" dirty="0"/>
              <a:t>record for</a:t>
            </a:r>
          </a:p>
          <a:p>
            <a:pPr algn="ctr"/>
            <a:r>
              <a:rPr lang="en-CA" b="0" dirty="0"/>
              <a:t>main</a:t>
            </a: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D4675313-2B6F-4681-ACAA-0452DDF61673}"/>
              </a:ext>
            </a:extLst>
          </p:cNvPr>
          <p:cNvCxnSpPr/>
          <p:nvPr/>
        </p:nvCxnSpPr>
        <p:spPr bwMode="auto">
          <a:xfrm>
            <a:off x="3851136" y="1052736"/>
            <a:ext cx="0" cy="484820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1764F543-4E6D-4443-8E70-09522913B114}"/>
              </a:ext>
            </a:extLst>
          </p:cNvPr>
          <p:cNvCxnSpPr/>
          <p:nvPr/>
        </p:nvCxnSpPr>
        <p:spPr bwMode="auto">
          <a:xfrm>
            <a:off x="3851136" y="5900936"/>
            <a:ext cx="1944216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5964C979-2272-4AC8-8FB1-556FB59B2E69}"/>
              </a:ext>
            </a:extLst>
          </p:cNvPr>
          <p:cNvCxnSpPr/>
          <p:nvPr/>
        </p:nvCxnSpPr>
        <p:spPr bwMode="auto">
          <a:xfrm>
            <a:off x="5795352" y="1052736"/>
            <a:ext cx="0" cy="484820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BBADCD0B-6573-4C62-84F7-59848782B4B4}"/>
              </a:ext>
            </a:extLst>
          </p:cNvPr>
          <p:cNvCxnSpPr/>
          <p:nvPr/>
        </p:nvCxnSpPr>
        <p:spPr bwMode="auto">
          <a:xfrm>
            <a:off x="3851136" y="4869160"/>
            <a:ext cx="1944216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5A003B3C-345B-49BB-AD84-40BC5FA0B646}"/>
              </a:ext>
            </a:extLst>
          </p:cNvPr>
          <p:cNvSpPr txBox="1"/>
          <p:nvPr/>
        </p:nvSpPr>
        <p:spPr>
          <a:xfrm>
            <a:off x="4171438" y="4885273"/>
            <a:ext cx="12971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Activation</a:t>
            </a:r>
          </a:p>
          <a:p>
            <a:r>
              <a:rPr lang="en-CA" b="0" dirty="0"/>
              <a:t>record for</a:t>
            </a:r>
          </a:p>
          <a:p>
            <a:pPr algn="ctr"/>
            <a:r>
              <a:rPr lang="en-CA" b="0" dirty="0"/>
              <a:t>main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6189154-1FF2-4C8C-867E-8AE0D0F35F04}"/>
              </a:ext>
            </a:extLst>
          </p:cNvPr>
          <p:cNvCxnSpPr/>
          <p:nvPr/>
        </p:nvCxnSpPr>
        <p:spPr bwMode="auto">
          <a:xfrm>
            <a:off x="3202563" y="3789040"/>
            <a:ext cx="504557" cy="0"/>
          </a:xfrm>
          <a:prstGeom prst="straightConnector1">
            <a:avLst/>
          </a:prstGeom>
          <a:noFill/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lg" len="sm"/>
          </a:ln>
          <a:effectLst/>
        </p:spPr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06331CE6-BDA8-4278-892A-81FDC78D4F65}"/>
              </a:ext>
            </a:extLst>
          </p:cNvPr>
          <p:cNvSpPr txBox="1"/>
          <p:nvPr/>
        </p:nvSpPr>
        <p:spPr>
          <a:xfrm>
            <a:off x="4160263" y="3853497"/>
            <a:ext cx="12971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Activation</a:t>
            </a:r>
          </a:p>
          <a:p>
            <a:r>
              <a:rPr lang="en-CA" b="0" dirty="0"/>
              <a:t>record for</a:t>
            </a:r>
          </a:p>
          <a:p>
            <a:pPr algn="ctr"/>
            <a:r>
              <a:rPr lang="en-CA" b="0" dirty="0"/>
              <a:t>m2</a:t>
            </a: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0EC621B0-6D0E-4F38-8756-E33B77A5BF5E}"/>
              </a:ext>
            </a:extLst>
          </p:cNvPr>
          <p:cNvCxnSpPr/>
          <p:nvPr/>
        </p:nvCxnSpPr>
        <p:spPr bwMode="auto">
          <a:xfrm>
            <a:off x="3851136" y="3789040"/>
            <a:ext cx="1944216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60880D20-D16E-4185-9F5B-7F1B404979B0}"/>
              </a:ext>
            </a:extLst>
          </p:cNvPr>
          <p:cNvCxnSpPr/>
          <p:nvPr/>
        </p:nvCxnSpPr>
        <p:spPr bwMode="auto">
          <a:xfrm>
            <a:off x="5939368" y="3853497"/>
            <a:ext cx="504557" cy="0"/>
          </a:xfrm>
          <a:prstGeom prst="straightConnector1">
            <a:avLst/>
          </a:prstGeom>
          <a:noFill/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lg" len="sm"/>
          </a:ln>
          <a:effectLst/>
        </p:spPr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947FFA6C-0EEC-495D-9684-D16CB3C83435}"/>
              </a:ext>
            </a:extLst>
          </p:cNvPr>
          <p:cNvCxnSpPr/>
          <p:nvPr/>
        </p:nvCxnSpPr>
        <p:spPr bwMode="auto">
          <a:xfrm>
            <a:off x="6699186" y="1076666"/>
            <a:ext cx="0" cy="484820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44055306-9030-4526-84BF-519CC17E4543}"/>
              </a:ext>
            </a:extLst>
          </p:cNvPr>
          <p:cNvCxnSpPr/>
          <p:nvPr/>
        </p:nvCxnSpPr>
        <p:spPr bwMode="auto">
          <a:xfrm>
            <a:off x="6699186" y="5924866"/>
            <a:ext cx="1944216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125962B1-A425-4B0D-92BA-F1C3261C3458}"/>
              </a:ext>
            </a:extLst>
          </p:cNvPr>
          <p:cNvCxnSpPr/>
          <p:nvPr/>
        </p:nvCxnSpPr>
        <p:spPr bwMode="auto">
          <a:xfrm>
            <a:off x="8643402" y="1076666"/>
            <a:ext cx="0" cy="484820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703756AF-19B7-47DC-97B0-B6D4EA9515A8}"/>
              </a:ext>
            </a:extLst>
          </p:cNvPr>
          <p:cNvCxnSpPr/>
          <p:nvPr/>
        </p:nvCxnSpPr>
        <p:spPr bwMode="auto">
          <a:xfrm>
            <a:off x="6699186" y="4893090"/>
            <a:ext cx="1944216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9230932B-B35F-485C-8DB1-C5C35D0DD103}"/>
              </a:ext>
            </a:extLst>
          </p:cNvPr>
          <p:cNvSpPr txBox="1"/>
          <p:nvPr/>
        </p:nvSpPr>
        <p:spPr>
          <a:xfrm>
            <a:off x="7019488" y="4909203"/>
            <a:ext cx="12971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Activation</a:t>
            </a:r>
          </a:p>
          <a:p>
            <a:r>
              <a:rPr lang="en-CA" b="0" dirty="0"/>
              <a:t>record for</a:t>
            </a:r>
          </a:p>
          <a:p>
            <a:pPr algn="ctr"/>
            <a:r>
              <a:rPr lang="en-CA" b="0" dirty="0"/>
              <a:t>main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29C8ECB0-DE84-4A8E-A0D0-517831DBC06E}"/>
              </a:ext>
            </a:extLst>
          </p:cNvPr>
          <p:cNvSpPr txBox="1"/>
          <p:nvPr/>
        </p:nvSpPr>
        <p:spPr>
          <a:xfrm>
            <a:off x="7008313" y="3877427"/>
            <a:ext cx="12971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Activation</a:t>
            </a:r>
          </a:p>
          <a:p>
            <a:r>
              <a:rPr lang="en-CA" b="0" dirty="0"/>
              <a:t>record for</a:t>
            </a:r>
          </a:p>
          <a:p>
            <a:pPr algn="ctr"/>
            <a:r>
              <a:rPr lang="en-CA" b="0" dirty="0"/>
              <a:t>m2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86366739-273D-46F2-AEBD-0B7CBEAB0C0C}"/>
              </a:ext>
            </a:extLst>
          </p:cNvPr>
          <p:cNvCxnSpPr/>
          <p:nvPr/>
        </p:nvCxnSpPr>
        <p:spPr bwMode="auto">
          <a:xfrm>
            <a:off x="6699186" y="3812970"/>
            <a:ext cx="1944216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0CDEB20F-9342-4369-BBCB-104CC819EE87}"/>
              </a:ext>
            </a:extLst>
          </p:cNvPr>
          <p:cNvSpPr txBox="1"/>
          <p:nvPr/>
        </p:nvSpPr>
        <p:spPr>
          <a:xfrm>
            <a:off x="4242944" y="2739736"/>
            <a:ext cx="12971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Activation</a:t>
            </a:r>
          </a:p>
          <a:p>
            <a:r>
              <a:rPr lang="en-CA" b="0" dirty="0"/>
              <a:t>record for</a:t>
            </a:r>
          </a:p>
          <a:p>
            <a:pPr algn="ctr"/>
            <a:r>
              <a:rPr lang="en-CA" b="0" dirty="0"/>
              <a:t>m4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43EDE857-1816-4BA5-B300-16CC7E63AAE8}"/>
              </a:ext>
            </a:extLst>
          </p:cNvPr>
          <p:cNvCxnSpPr/>
          <p:nvPr/>
        </p:nvCxnSpPr>
        <p:spPr bwMode="auto">
          <a:xfrm>
            <a:off x="3846013" y="2731685"/>
            <a:ext cx="1944216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0AEB500-D00C-4BED-8DA6-A0FA34AC914D}"/>
              </a:ext>
            </a:extLst>
          </p:cNvPr>
          <p:cNvCxnSpPr/>
          <p:nvPr/>
        </p:nvCxnSpPr>
        <p:spPr bwMode="auto">
          <a:xfrm>
            <a:off x="323528" y="3853497"/>
            <a:ext cx="504557" cy="0"/>
          </a:xfrm>
          <a:prstGeom prst="straightConnector1">
            <a:avLst/>
          </a:prstGeom>
          <a:noFill/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lg" len="sm"/>
          </a:ln>
          <a:effectLst/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512056ED-3222-4543-8B1D-507D38B64450}"/>
              </a:ext>
            </a:extLst>
          </p:cNvPr>
          <p:cNvSpPr txBox="1"/>
          <p:nvPr/>
        </p:nvSpPr>
        <p:spPr>
          <a:xfrm>
            <a:off x="1351951" y="3824735"/>
            <a:ext cx="12971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Activation</a:t>
            </a:r>
          </a:p>
          <a:p>
            <a:r>
              <a:rPr lang="en-CA" b="0" dirty="0"/>
              <a:t>record for</a:t>
            </a:r>
          </a:p>
          <a:p>
            <a:pPr algn="ctr"/>
            <a:r>
              <a:rPr lang="en-CA" b="0" dirty="0"/>
              <a:t>m2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67FCF73-47C1-4EA6-AC8B-D63F6036B67A}"/>
              </a:ext>
            </a:extLst>
          </p:cNvPr>
          <p:cNvCxnSpPr/>
          <p:nvPr/>
        </p:nvCxnSpPr>
        <p:spPr bwMode="auto">
          <a:xfrm>
            <a:off x="1042824" y="3760278"/>
            <a:ext cx="1944216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 Box 23">
            <a:extLst>
              <a:ext uri="{FF2B5EF4-FFF2-40B4-BE49-F238E27FC236}">
                <a16:creationId xmlns:a16="http://schemas.microsoft.com/office/drawing/2014/main" id="{B2BF97E1-3EFE-448D-B0AC-32EDC03EF9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962" y="5981278"/>
            <a:ext cx="220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/>
                </a:solidFill>
              </a:rPr>
              <a:t>Return from m3</a:t>
            </a:r>
          </a:p>
        </p:txBody>
      </p:sp>
      <p:sp>
        <p:nvSpPr>
          <p:cNvPr id="32" name="Text Box 30">
            <a:extLst>
              <a:ext uri="{FF2B5EF4-FFF2-40B4-BE49-F238E27FC236}">
                <a16:creationId xmlns:a16="http://schemas.microsoft.com/office/drawing/2014/main" id="{06C7CD9D-CADF-4905-AE5B-6AF15735D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3548" y="5982866"/>
            <a:ext cx="19446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tx2"/>
                </a:solidFill>
              </a:rPr>
              <a:t>m2 calls m4</a:t>
            </a:r>
          </a:p>
        </p:txBody>
      </p:sp>
      <p:sp>
        <p:nvSpPr>
          <p:cNvPr id="33" name="Text Box 41">
            <a:extLst>
              <a:ext uri="{FF2B5EF4-FFF2-40B4-BE49-F238E27FC236}">
                <a16:creationId xmlns:a16="http://schemas.microsoft.com/office/drawing/2014/main" id="{8736EDBF-758B-4102-B943-9A5E90DE5B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6926" y="5984453"/>
            <a:ext cx="2222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tx2"/>
                </a:solidFill>
              </a:rPr>
              <a:t>Return from m4</a:t>
            </a:r>
          </a:p>
        </p:txBody>
      </p:sp>
    </p:spTree>
    <p:extLst>
      <p:ext uri="{BB962C8B-B14F-4D97-AF65-F5344CB8AC3E}">
        <p14:creationId xmlns:p14="http://schemas.microsoft.com/office/powerpoint/2010/main" val="2935267622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D3B63ACF-D378-47B8-BF4C-40E4C04F1FAD}" type="slidenum">
              <a:rPr lang="en-US"/>
              <a:pPr/>
              <a:t>14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638800"/>
          </a:xfrm>
        </p:spPr>
        <p:txBody>
          <a:bodyPr/>
          <a:lstStyle/>
          <a:p>
            <a:pPr eaLnBrk="1" hangingPunct="1"/>
            <a:r>
              <a:rPr lang="en-US" sz="2800" dirty="0"/>
              <a:t>When the </a:t>
            </a:r>
            <a:r>
              <a:rPr lang="en-US" sz="2800" b="1" dirty="0">
                <a:solidFill>
                  <a:schemeClr val="hlink"/>
                </a:solidFill>
              </a:rPr>
              <a:t>main</a:t>
            </a:r>
            <a:r>
              <a:rPr lang="en-US" sz="2800" dirty="0"/>
              <a:t> method is invoked:</a:t>
            </a:r>
          </a:p>
          <a:p>
            <a:pPr lvl="1" eaLnBrk="1" hangingPunct="1"/>
            <a:r>
              <a:rPr lang="en-US" dirty="0"/>
              <a:t>An </a:t>
            </a:r>
            <a:r>
              <a:rPr lang="en-US" dirty="0">
                <a:solidFill>
                  <a:schemeClr val="tx2"/>
                </a:solidFill>
              </a:rPr>
              <a:t>activation record </a:t>
            </a:r>
            <a:r>
              <a:rPr lang="en-US" dirty="0"/>
              <a:t>for</a:t>
            </a:r>
            <a:r>
              <a:rPr lang="en-US" dirty="0">
                <a:solidFill>
                  <a:schemeClr val="tx2"/>
                </a:solidFill>
              </a:rPr>
              <a:t> main</a:t>
            </a:r>
            <a:r>
              <a:rPr lang="en-US" dirty="0"/>
              <a:t> is created and pushed onto the execution stack</a:t>
            </a:r>
          </a:p>
          <a:p>
            <a:pPr eaLnBrk="1" hangingPunct="1"/>
            <a:r>
              <a:rPr lang="en-US" sz="2800" dirty="0"/>
              <a:t>When </a:t>
            </a:r>
            <a:r>
              <a:rPr lang="en-US" sz="2800" b="1" dirty="0">
                <a:solidFill>
                  <a:schemeClr val="hlink"/>
                </a:solidFill>
              </a:rPr>
              <a:t>main</a:t>
            </a:r>
            <a:r>
              <a:rPr lang="en-US" sz="2800" dirty="0"/>
              <a:t> calls the method </a:t>
            </a:r>
            <a:r>
              <a:rPr lang="en-US" sz="2800" b="1" dirty="0">
                <a:solidFill>
                  <a:schemeClr val="hlink"/>
                </a:solidFill>
              </a:rPr>
              <a:t>m2</a:t>
            </a:r>
            <a:r>
              <a:rPr lang="en-US" sz="2800" dirty="0"/>
              <a:t>:</a:t>
            </a:r>
          </a:p>
          <a:p>
            <a:pPr lvl="1" eaLnBrk="1" hangingPunct="1"/>
            <a:r>
              <a:rPr lang="en-US" dirty="0"/>
              <a:t>An </a:t>
            </a:r>
            <a:r>
              <a:rPr lang="en-US" dirty="0">
                <a:solidFill>
                  <a:schemeClr val="tx2"/>
                </a:solidFill>
              </a:rPr>
              <a:t>activation record for m2</a:t>
            </a:r>
            <a:r>
              <a:rPr lang="en-US" dirty="0"/>
              <a:t> is created and pushed onto the execution stack</a:t>
            </a:r>
          </a:p>
          <a:p>
            <a:pPr eaLnBrk="1" hangingPunct="1"/>
            <a:r>
              <a:rPr lang="en-US" sz="2800" dirty="0"/>
              <a:t>When </a:t>
            </a:r>
            <a:r>
              <a:rPr lang="en-US" sz="2800" b="1" dirty="0">
                <a:solidFill>
                  <a:schemeClr val="hlink"/>
                </a:solidFill>
              </a:rPr>
              <a:t>m2</a:t>
            </a:r>
            <a:r>
              <a:rPr lang="en-US" sz="2800" dirty="0"/>
              <a:t> calls </a:t>
            </a:r>
            <a:r>
              <a:rPr lang="en-US" sz="2800" b="1" dirty="0">
                <a:solidFill>
                  <a:schemeClr val="hlink"/>
                </a:solidFill>
              </a:rPr>
              <a:t>m3</a:t>
            </a:r>
            <a:r>
              <a:rPr lang="en-US" sz="2800" dirty="0"/>
              <a:t>:</a:t>
            </a:r>
          </a:p>
          <a:p>
            <a:pPr lvl="1" eaLnBrk="1" hangingPunct="1"/>
            <a:r>
              <a:rPr lang="en-US" dirty="0"/>
              <a:t>An </a:t>
            </a:r>
            <a:r>
              <a:rPr lang="en-US" dirty="0">
                <a:solidFill>
                  <a:schemeClr val="tx2"/>
                </a:solidFill>
              </a:rPr>
              <a:t>activation record for m3</a:t>
            </a:r>
            <a:r>
              <a:rPr lang="en-US" dirty="0"/>
              <a:t> is created and pushed onto the execution stack</a:t>
            </a:r>
          </a:p>
          <a:p>
            <a:pPr eaLnBrk="1" hangingPunct="1"/>
            <a:r>
              <a:rPr lang="en-US" sz="2800" dirty="0"/>
              <a:t>When </a:t>
            </a:r>
            <a:r>
              <a:rPr lang="en-US" sz="2800" b="1" dirty="0">
                <a:solidFill>
                  <a:schemeClr val="hlink"/>
                </a:solidFill>
              </a:rPr>
              <a:t>m3</a:t>
            </a:r>
            <a:r>
              <a:rPr lang="en-US" sz="2800" dirty="0"/>
              <a:t> terminates, its activation record is popped off and control returns to </a:t>
            </a:r>
            <a:r>
              <a:rPr lang="en-US" sz="2800" b="1" dirty="0">
                <a:solidFill>
                  <a:schemeClr val="hlink"/>
                </a:solidFill>
              </a:rPr>
              <a:t>m2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715216" y="238780"/>
            <a:ext cx="765810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0" dirty="0">
                <a:solidFill>
                  <a:schemeClr val="tx2"/>
                </a:solidFill>
              </a:rPr>
              <a:t>Execution Stack for a Typical Calling Sequence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A2279D54-F3A3-456E-A9E2-C5CDE79E63B9}" type="slidenum">
              <a:rPr lang="en-US"/>
              <a:pPr/>
              <a:t>15</a:t>
            </a:fld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When </a:t>
            </a:r>
            <a:r>
              <a:rPr lang="en-US" b="1" dirty="0">
                <a:solidFill>
                  <a:schemeClr val="hlink"/>
                </a:solidFill>
              </a:rPr>
              <a:t>m2</a:t>
            </a:r>
            <a:r>
              <a:rPr lang="en-US" dirty="0"/>
              <a:t> next calls </a:t>
            </a:r>
            <a:r>
              <a:rPr lang="en-US" b="1" dirty="0">
                <a:solidFill>
                  <a:schemeClr val="hlink"/>
                </a:solidFill>
              </a:rPr>
              <a:t>m4</a:t>
            </a:r>
            <a:r>
              <a:rPr lang="en-US" dirty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dirty="0"/>
              <a:t>What happens next?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dirty="0"/>
              <a:t>What happens when </a:t>
            </a:r>
            <a:r>
              <a:rPr lang="en-US" sz="3200" b="1" dirty="0">
                <a:solidFill>
                  <a:schemeClr val="hlink"/>
                </a:solidFill>
              </a:rPr>
              <a:t>m4</a:t>
            </a:r>
            <a:r>
              <a:rPr lang="en-US" sz="3200" dirty="0"/>
              <a:t> terminates?</a:t>
            </a:r>
            <a:br>
              <a:rPr lang="en-US" sz="3200" dirty="0"/>
            </a:br>
            <a:endParaRPr lang="en-US" sz="3200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What happens when </a:t>
            </a:r>
            <a:r>
              <a:rPr lang="en-US" b="1" dirty="0">
                <a:solidFill>
                  <a:schemeClr val="hlink"/>
                </a:solidFill>
              </a:rPr>
              <a:t>m2</a:t>
            </a:r>
            <a:r>
              <a:rPr lang="en-US" dirty="0"/>
              <a:t> terminates?</a:t>
            </a:r>
            <a:br>
              <a:rPr lang="en-US" dirty="0"/>
            </a:b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What happens when </a:t>
            </a:r>
            <a:r>
              <a:rPr lang="en-US" b="1" dirty="0">
                <a:solidFill>
                  <a:schemeClr val="hlink"/>
                </a:solidFill>
              </a:rPr>
              <a:t>main</a:t>
            </a:r>
            <a:r>
              <a:rPr lang="en-US" dirty="0"/>
              <a:t> terminates? Its activation record is popped off and control returns to the operating system</a:t>
            </a:r>
          </a:p>
          <a:p>
            <a:pPr eaLnBrk="1" hangingPunct="1">
              <a:lnSpc>
                <a:spcPct val="90000"/>
              </a:lnSpc>
            </a:pPr>
            <a:endParaRPr lang="en-US" i="1" dirty="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742950" y="381000"/>
            <a:ext cx="765810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0" dirty="0">
                <a:solidFill>
                  <a:schemeClr val="tx2"/>
                </a:solidFill>
              </a:rPr>
              <a:t>Execution Stack for a Typical Calling Sequence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B8A2EE19-E2EB-4C68-AC75-F7B4A0997D1A}" type="slidenum">
              <a:rPr lang="en-US"/>
              <a:pPr/>
              <a:t>16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/>
              <a:t>Activation Records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CA" dirty="0"/>
              <a:t>We will now look at some examples of what is in the activation record for a method</a:t>
            </a:r>
          </a:p>
          <a:p>
            <a:pPr lvl="1" eaLnBrk="1" hangingPunct="1"/>
            <a:r>
              <a:rPr lang="en-CA" dirty="0"/>
              <a:t>First for simple variables</a:t>
            </a:r>
          </a:p>
          <a:p>
            <a:pPr lvl="1" eaLnBrk="1" hangingPunct="1"/>
            <a:r>
              <a:rPr lang="en-CA" dirty="0"/>
              <a:t>Then for reference variables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59D430A6-2E2F-4F16-B11D-91999A9914F6}" type="slidenum">
              <a:rPr lang="en-US"/>
              <a:pPr/>
              <a:t>17</a:t>
            </a:fld>
            <a:endParaRPr 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pPr eaLnBrk="1" hangingPunct="1"/>
            <a:r>
              <a:rPr lang="en-US" sz="2800" dirty="0"/>
              <a:t>Example: Activation Records- Simple Variables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066800"/>
            <a:ext cx="7162800" cy="5486400"/>
          </a:xfr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/>
              <a:t>public class CallFrameDemo1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/>
              <a:t>	public static double </a:t>
            </a:r>
            <a:r>
              <a:rPr lang="en-US" sz="2000" dirty="0">
                <a:solidFill>
                  <a:schemeClr val="tx2"/>
                </a:solidFill>
              </a:rPr>
              <a:t>square</a:t>
            </a:r>
            <a:r>
              <a:rPr lang="en-US" sz="2000" dirty="0"/>
              <a:t>(double n){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/>
              <a:t>		double temp;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/>
              <a:t>		temp = n * n;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/>
              <a:t>		return temp;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/>
              <a:t>	}</a:t>
            </a:r>
          </a:p>
          <a:p>
            <a:pPr eaLnBrk="1" hangingPunct="1">
              <a:lnSpc>
                <a:spcPct val="90000"/>
              </a:lnSpc>
            </a:pPr>
            <a:endParaRPr lang="en-US" sz="2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/>
              <a:t>	public static void </a:t>
            </a:r>
            <a:r>
              <a:rPr lang="en-US" sz="2000" dirty="0">
                <a:solidFill>
                  <a:schemeClr val="tx2"/>
                </a:solidFill>
              </a:rPr>
              <a:t>main</a:t>
            </a:r>
            <a:r>
              <a:rPr lang="en-US" sz="2000" dirty="0"/>
              <a:t>(String </a:t>
            </a:r>
            <a:r>
              <a:rPr lang="en-US" sz="2000" dirty="0" err="1"/>
              <a:t>args</a:t>
            </a:r>
            <a:r>
              <a:rPr lang="en-US" sz="2000" dirty="0"/>
              <a:t>[ ]) 	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/>
              <a:t>		double x = 4.5;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/>
              <a:t>		double y;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/>
              <a:t>		y = square(x);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/>
              <a:t>		</a:t>
            </a:r>
            <a:r>
              <a:rPr lang="en-US" sz="2000" dirty="0" err="1"/>
              <a:t>System.out.println</a:t>
            </a:r>
            <a:r>
              <a:rPr lang="en-US" sz="2000" dirty="0"/>
              <a:t>("Square of " + x + " is " + y);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/>
              <a:t>	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/>
              <a:t>}</a:t>
            </a:r>
          </a:p>
          <a:p>
            <a:pPr eaLnBrk="1" hangingPunct="1">
              <a:lnSpc>
                <a:spcPct val="90000"/>
              </a:lnSpc>
            </a:pPr>
            <a:endParaRPr lang="en-US" sz="2000" dirty="0"/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AAE94D00-C41E-4358-9DCD-C4E32C97C29B}" type="slidenum">
              <a:rPr lang="en-US"/>
              <a:pPr/>
              <a:t>18</a:t>
            </a:fld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847843"/>
            <a:ext cx="7772400" cy="54260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b="1" i="1" dirty="0">
                <a:solidFill>
                  <a:schemeClr val="accent2"/>
                </a:solidFill>
              </a:rPr>
              <a:t>Draw a picture of the activation records on the execution stack:</a:t>
            </a:r>
            <a:endParaRPr lang="en-US" sz="2400" dirty="0"/>
          </a:p>
          <a:p>
            <a:pPr eaLnBrk="1" hangingPunct="1"/>
            <a:r>
              <a:rPr lang="en-US" sz="2400" dirty="0"/>
              <a:t>What will be in the activation record for the </a:t>
            </a:r>
            <a:r>
              <a:rPr lang="en-US" sz="2400" dirty="0">
                <a:solidFill>
                  <a:schemeClr val="tx2"/>
                </a:solidFill>
              </a:rPr>
              <a:t>main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dirty="0"/>
              <a:t>method?</a:t>
            </a:r>
          </a:p>
          <a:p>
            <a:pPr lvl="1" eaLnBrk="1" hangingPunct="1">
              <a:spcBef>
                <a:spcPts val="0"/>
              </a:spcBef>
            </a:pPr>
            <a:r>
              <a:rPr lang="en-US" sz="2400" dirty="0"/>
              <a:t>Address to return to in operating system</a:t>
            </a:r>
          </a:p>
          <a:p>
            <a:pPr lvl="1" eaLnBrk="1" hangingPunct="1">
              <a:spcBef>
                <a:spcPts val="0"/>
              </a:spcBef>
            </a:pPr>
            <a:r>
              <a:rPr lang="en-US" sz="2400" dirty="0"/>
              <a:t>Variable </a:t>
            </a:r>
            <a:r>
              <a:rPr lang="en-US" sz="2400" b="1" dirty="0" err="1">
                <a:solidFill>
                  <a:schemeClr val="hlink"/>
                </a:solidFill>
              </a:rPr>
              <a:t>args</a:t>
            </a:r>
            <a:endParaRPr lang="en-US" sz="2400" b="1" dirty="0">
              <a:solidFill>
                <a:schemeClr val="hlink"/>
              </a:solidFill>
            </a:endParaRPr>
          </a:p>
          <a:p>
            <a:pPr lvl="1" eaLnBrk="1" hangingPunct="1">
              <a:spcBef>
                <a:spcPts val="0"/>
              </a:spcBef>
            </a:pPr>
            <a:r>
              <a:rPr lang="en-US" sz="2400" dirty="0"/>
              <a:t>Variable </a:t>
            </a:r>
            <a:r>
              <a:rPr lang="en-US" sz="2400" b="1" dirty="0">
                <a:solidFill>
                  <a:schemeClr val="hlink"/>
                </a:solidFill>
              </a:rPr>
              <a:t>x</a:t>
            </a:r>
          </a:p>
          <a:p>
            <a:pPr lvl="1" eaLnBrk="1" hangingPunct="1">
              <a:spcBef>
                <a:spcPts val="0"/>
              </a:spcBef>
            </a:pPr>
            <a:r>
              <a:rPr lang="en-US" sz="2400" dirty="0"/>
              <a:t>Variable </a:t>
            </a:r>
            <a:r>
              <a:rPr lang="en-US" sz="2400" b="1" dirty="0">
                <a:solidFill>
                  <a:schemeClr val="hlink"/>
                </a:solidFill>
              </a:rPr>
              <a:t>y</a:t>
            </a:r>
          </a:p>
          <a:p>
            <a:pPr eaLnBrk="1" hangingPunct="1"/>
            <a:r>
              <a:rPr lang="en-US" sz="2400" dirty="0"/>
              <a:t>What will be in the activation record for the method </a:t>
            </a:r>
            <a:r>
              <a:rPr lang="en-US" sz="2400" dirty="0">
                <a:solidFill>
                  <a:schemeClr val="tx2"/>
                </a:solidFill>
              </a:rPr>
              <a:t>square</a:t>
            </a:r>
            <a:r>
              <a:rPr lang="en-US" sz="2400" dirty="0"/>
              <a:t>?</a:t>
            </a:r>
          </a:p>
          <a:p>
            <a:pPr lvl="1" eaLnBrk="1" hangingPunct="1">
              <a:spcBef>
                <a:spcPts val="0"/>
              </a:spcBef>
            </a:pPr>
            <a:r>
              <a:rPr lang="en-US" sz="2400" dirty="0"/>
              <a:t>Address to return to in </a:t>
            </a:r>
            <a:r>
              <a:rPr lang="en-US" sz="2400" dirty="0">
                <a:solidFill>
                  <a:schemeClr val="tx2"/>
                </a:solidFill>
              </a:rPr>
              <a:t>main</a:t>
            </a:r>
          </a:p>
          <a:p>
            <a:pPr lvl="1" eaLnBrk="1" hangingPunct="1">
              <a:spcBef>
                <a:spcPts val="0"/>
              </a:spcBef>
            </a:pPr>
            <a:r>
              <a:rPr lang="en-US" sz="2400" dirty="0"/>
              <a:t>Variable </a:t>
            </a:r>
            <a:r>
              <a:rPr lang="en-US" sz="2400" b="1" dirty="0">
                <a:solidFill>
                  <a:schemeClr val="hlink"/>
                </a:solidFill>
              </a:rPr>
              <a:t>n</a:t>
            </a:r>
          </a:p>
          <a:p>
            <a:pPr lvl="1" eaLnBrk="1" hangingPunct="1">
              <a:spcBef>
                <a:spcPts val="0"/>
              </a:spcBef>
            </a:pPr>
            <a:r>
              <a:rPr lang="en-US" sz="2400" dirty="0"/>
              <a:t>Variable </a:t>
            </a:r>
            <a:r>
              <a:rPr lang="en-US" sz="2400" b="1" dirty="0">
                <a:solidFill>
                  <a:schemeClr val="hlink"/>
                </a:solidFill>
              </a:rPr>
              <a:t>temp</a:t>
            </a:r>
          </a:p>
          <a:p>
            <a:pPr lvl="1" eaLnBrk="1" hangingPunct="1">
              <a:spcBef>
                <a:spcPts val="0"/>
              </a:spcBef>
            </a:pPr>
            <a:r>
              <a:rPr lang="en-US" sz="2400" dirty="0"/>
              <a:t>Return value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611188" y="116632"/>
            <a:ext cx="7473950" cy="6413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3600" b="0" dirty="0">
                <a:solidFill>
                  <a:schemeClr val="tx2"/>
                </a:solidFill>
              </a:rPr>
              <a:t>Activation Records – Example 1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9241F8DF-8F78-4606-8222-AE03DC60DAA1}" type="slidenum">
              <a:rPr lang="en-US"/>
              <a:pPr/>
              <a:t>19</a:t>
            </a:fld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341438"/>
            <a:ext cx="7772400" cy="4724400"/>
          </a:xfrm>
        </p:spPr>
        <p:txBody>
          <a:bodyPr/>
          <a:lstStyle/>
          <a:p>
            <a:pPr eaLnBrk="1" hangingPunct="1"/>
            <a:r>
              <a:rPr lang="en-US" sz="2800" dirty="0"/>
              <a:t>There will be an activation record on the execution stack for</a:t>
            </a:r>
            <a:r>
              <a:rPr lang="en-US" sz="2800" b="1" i="1" dirty="0">
                <a:solidFill>
                  <a:schemeClr val="tx2"/>
                </a:solidFill>
              </a:rPr>
              <a:t> </a:t>
            </a:r>
            <a:r>
              <a:rPr lang="en-US" sz="2800" i="1" dirty="0">
                <a:solidFill>
                  <a:schemeClr val="tx2"/>
                </a:solidFill>
              </a:rPr>
              <a:t>each</a:t>
            </a:r>
            <a:r>
              <a:rPr lang="en-US" sz="2800" dirty="0"/>
              <a:t> method called. So what other activation record(s) will be pushed onto the execution stack for our example?</a:t>
            </a:r>
          </a:p>
          <a:p>
            <a:pPr eaLnBrk="1" hangingPunct="1"/>
            <a:r>
              <a:rPr lang="en-US" sz="2800" dirty="0"/>
              <a:t>Which activation records will be on the execution stack at the same time?</a:t>
            </a:r>
          </a:p>
        </p:txBody>
      </p:sp>
      <p:sp>
        <p:nvSpPr>
          <p:cNvPr id="18436" name="Rectangle 5"/>
          <p:cNvSpPr>
            <a:spLocks noChangeArrowheads="1"/>
          </p:cNvSpPr>
          <p:nvPr/>
        </p:nvSpPr>
        <p:spPr bwMode="auto">
          <a:xfrm>
            <a:off x="1258888" y="404813"/>
            <a:ext cx="6481762" cy="6413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3600" b="0">
                <a:solidFill>
                  <a:schemeClr val="tx2"/>
                </a:solidFill>
              </a:rPr>
              <a:t>Discussion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8-</a:t>
            </a:r>
            <a:fld id="{19E303E1-D3E8-421C-A926-2563CBC98CF2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Understand how the memory of a computer is used when executing a program</a:t>
            </a:r>
          </a:p>
          <a:p>
            <a:r>
              <a:rPr lang="en-US" dirty="0"/>
              <a:t>Understand where objects, code, and execution stack are stored in memory.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017DC426-A3F3-4DCB-BBCA-8790C51CC332}" type="slidenum">
              <a:rPr lang="en-US"/>
              <a:pPr/>
              <a:t>20</a:t>
            </a:fld>
            <a:endParaRPr 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Heap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i="1" dirty="0">
                <a:solidFill>
                  <a:schemeClr val="hlink"/>
                </a:solidFill>
              </a:rPr>
              <a:t>Static space</a:t>
            </a:r>
            <a:r>
              <a:rPr lang="en-US" dirty="0"/>
              <a:t>: </a:t>
            </a:r>
          </a:p>
          <a:p>
            <a:pPr lvl="1" eaLnBrk="1" hangingPunct="1"/>
            <a:r>
              <a:rPr lang="en-US" dirty="0"/>
              <a:t>contains </a:t>
            </a:r>
            <a:r>
              <a:rPr lang="en-US" b="1" i="1" dirty="0">
                <a:solidFill>
                  <a:schemeClr val="accent2"/>
                </a:solidFill>
              </a:rPr>
              <a:t>one</a:t>
            </a:r>
            <a:r>
              <a:rPr lang="en-US" dirty="0"/>
              <a:t> copy of the code of each class used in the program</a:t>
            </a:r>
          </a:p>
          <a:p>
            <a:pPr lvl="1" eaLnBrk="1" hangingPunct="1"/>
            <a:r>
              <a:rPr lang="en-US" dirty="0"/>
              <a:t>also contains static objects</a:t>
            </a:r>
          </a:p>
          <a:p>
            <a:pPr eaLnBrk="1" hangingPunct="1"/>
            <a:r>
              <a:rPr lang="en-US" b="1" i="1" dirty="0">
                <a:solidFill>
                  <a:schemeClr val="hlink"/>
                </a:solidFill>
              </a:rPr>
              <a:t>Dynamic or Object space</a:t>
            </a:r>
            <a:r>
              <a:rPr lang="en-US" dirty="0"/>
              <a:t>: </a:t>
            </a:r>
          </a:p>
          <a:p>
            <a:pPr lvl="1" eaLnBrk="1" hangingPunct="1"/>
            <a:r>
              <a:rPr lang="en-US" dirty="0"/>
              <a:t>Information that is stored for </a:t>
            </a:r>
            <a:r>
              <a:rPr lang="en-US" b="1" i="1" dirty="0">
                <a:solidFill>
                  <a:schemeClr val="accent2"/>
                </a:solidFill>
              </a:rPr>
              <a:t>each</a:t>
            </a:r>
            <a:r>
              <a:rPr lang="en-US" dirty="0"/>
              <a:t> object:</a:t>
            </a:r>
          </a:p>
          <a:p>
            <a:pPr lvl="2" eaLnBrk="1" hangingPunct="1"/>
            <a:r>
              <a:rPr lang="en-US" dirty="0"/>
              <a:t>values of its instance variables</a:t>
            </a:r>
          </a:p>
          <a:p>
            <a:pPr lvl="2" eaLnBrk="1" hangingPunct="1"/>
            <a:r>
              <a:rPr lang="en-US" dirty="0"/>
              <a:t>reference to its code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388536" y="5636096"/>
            <a:ext cx="2647960" cy="457200"/>
          </a:xfrm>
        </p:spPr>
        <p:txBody>
          <a:bodyPr/>
          <a:lstStyle/>
          <a:p>
            <a:pPr algn="ctr">
              <a:defRPr/>
            </a:pPr>
            <a:r>
              <a:rPr lang="en-US" sz="2400" dirty="0">
                <a:solidFill>
                  <a:schemeClr val="accent6"/>
                </a:solidFill>
              </a:rPr>
              <a:t>Execution Stack,</a:t>
            </a:r>
          </a:p>
          <a:p>
            <a:pPr algn="ctr">
              <a:defRPr/>
            </a:pPr>
            <a:r>
              <a:rPr lang="en-US" sz="2400" dirty="0">
                <a:solidFill>
                  <a:schemeClr val="accent6"/>
                </a:solidFill>
              </a:rPr>
              <a:t>Call Stack, or</a:t>
            </a:r>
          </a:p>
          <a:p>
            <a:pPr algn="ctr">
              <a:defRPr/>
            </a:pPr>
            <a:r>
              <a:rPr lang="en-US" sz="2400" dirty="0">
                <a:solidFill>
                  <a:schemeClr val="accent6"/>
                </a:solidFill>
              </a:rPr>
              <a:t>Runtime Stack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39552" y="1268760"/>
            <a:ext cx="8208912" cy="3744416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Left Brace 6"/>
          <p:cNvSpPr/>
          <p:nvPr/>
        </p:nvSpPr>
        <p:spPr bwMode="auto">
          <a:xfrm rot="16200000">
            <a:off x="3122320" y="2440280"/>
            <a:ext cx="667112" cy="5832648"/>
          </a:xfrm>
          <a:prstGeom prst="leftBrace">
            <a:avLst>
              <a:gd name="adj1" fmla="val 8333"/>
              <a:gd name="adj2" fmla="val 50262"/>
            </a:avLst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Left Brace 7"/>
          <p:cNvSpPr/>
          <p:nvPr/>
        </p:nvSpPr>
        <p:spPr bwMode="auto">
          <a:xfrm rot="16200000">
            <a:off x="7238530" y="4230789"/>
            <a:ext cx="600401" cy="2333059"/>
          </a:xfrm>
          <a:prstGeom prst="leftBrace">
            <a:avLst>
              <a:gd name="adj1" fmla="val 8333"/>
              <a:gd name="adj2" fmla="val 50262"/>
            </a:avLst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86837" y="5862463"/>
            <a:ext cx="938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>
                <a:solidFill>
                  <a:schemeClr val="accent6"/>
                </a:solidFill>
              </a:rPr>
              <a:t>Heap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539552" y="1268760"/>
            <a:ext cx="5832648" cy="374441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2986837" y="1268760"/>
            <a:ext cx="0" cy="3744416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Left Brace 12"/>
          <p:cNvSpPr/>
          <p:nvPr/>
        </p:nvSpPr>
        <p:spPr bwMode="auto">
          <a:xfrm rot="5400000">
            <a:off x="1443406" y="-197970"/>
            <a:ext cx="600401" cy="2333059"/>
          </a:xfrm>
          <a:prstGeom prst="leftBrace">
            <a:avLst>
              <a:gd name="adj1" fmla="val 8333"/>
              <a:gd name="adj2" fmla="val 50262"/>
            </a:avLst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Left Brace 13"/>
          <p:cNvSpPr/>
          <p:nvPr/>
        </p:nvSpPr>
        <p:spPr bwMode="auto">
          <a:xfrm rot="5400000">
            <a:off x="4369528" y="-657937"/>
            <a:ext cx="600401" cy="3207956"/>
          </a:xfrm>
          <a:prstGeom prst="leftBrace">
            <a:avLst>
              <a:gd name="adj1" fmla="val 8333"/>
              <a:gd name="adj2" fmla="val 50262"/>
            </a:avLst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67592" y="234471"/>
            <a:ext cx="18261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/>
              <a:t>Static heap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596274" y="234471"/>
            <a:ext cx="2271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/>
              <a:t>Dynamic heap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539552" y="1268760"/>
            <a:ext cx="2447285" cy="374441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58349" y="1949579"/>
            <a:ext cx="1444626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>
                <a:solidFill>
                  <a:schemeClr val="bg1"/>
                </a:solidFill>
              </a:rPr>
              <a:t>Code </a:t>
            </a:r>
          </a:p>
          <a:p>
            <a:endParaRPr lang="en-CA" sz="2800" dirty="0">
              <a:solidFill>
                <a:schemeClr val="bg1"/>
              </a:solidFill>
            </a:endParaRPr>
          </a:p>
          <a:p>
            <a:endParaRPr lang="en-CA" sz="2800" dirty="0">
              <a:solidFill>
                <a:schemeClr val="bg1"/>
              </a:solidFill>
            </a:endParaRPr>
          </a:p>
          <a:p>
            <a:r>
              <a:rPr lang="en-CA" sz="2800" dirty="0">
                <a:solidFill>
                  <a:schemeClr val="bg1"/>
                </a:solidFill>
              </a:rPr>
              <a:t>Static </a:t>
            </a:r>
          </a:p>
          <a:p>
            <a:r>
              <a:rPr lang="en-CA" sz="2800" dirty="0">
                <a:solidFill>
                  <a:schemeClr val="bg1"/>
                </a:solidFill>
              </a:rPr>
              <a:t>objects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81566" y="2617748"/>
            <a:ext cx="15039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/>
              <a:t>Objects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DA973EE-BF7C-4F67-9FBA-63178F993E20}"/>
              </a:ext>
            </a:extLst>
          </p:cNvPr>
          <p:cNvSpPr txBox="1"/>
          <p:nvPr/>
        </p:nvSpPr>
        <p:spPr>
          <a:xfrm>
            <a:off x="6576767" y="3072963"/>
            <a:ext cx="192392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/>
              <a:t>Activation</a:t>
            </a:r>
          </a:p>
          <a:p>
            <a:r>
              <a:rPr lang="en-CA" sz="2800" dirty="0"/>
              <a:t>Records</a:t>
            </a:r>
          </a:p>
        </p:txBody>
      </p:sp>
    </p:spTree>
    <p:extLst>
      <p:ext uri="{BB962C8B-B14F-4D97-AF65-F5344CB8AC3E}">
        <p14:creationId xmlns:p14="http://schemas.microsoft.com/office/powerpoint/2010/main" val="38837123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BC7CE855-DF3B-474C-BCB8-F381C3073F92}" type="slidenum">
              <a:rPr lang="en-US"/>
              <a:pPr/>
              <a:t>22</a:t>
            </a:fld>
            <a:endParaRPr 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Object Creation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Memory is allocated in the </a:t>
            </a:r>
            <a:r>
              <a:rPr lang="en-US" b="1" i="1" dirty="0">
                <a:solidFill>
                  <a:schemeClr val="hlink"/>
                </a:solidFill>
              </a:rPr>
              <a:t>heap</a:t>
            </a:r>
            <a:r>
              <a:rPr lang="en-US" dirty="0"/>
              <a:t> area when an object is created using the operator </a:t>
            </a:r>
            <a:r>
              <a:rPr lang="en-US" b="1" dirty="0">
                <a:solidFill>
                  <a:schemeClr val="hlink"/>
                </a:solidFill>
              </a:rPr>
              <a:t>new</a:t>
            </a:r>
          </a:p>
          <a:p>
            <a:pPr lvl="1" eaLnBrk="1" hangingPunct="1"/>
            <a:r>
              <a:rPr lang="en-US" dirty="0"/>
              <a:t>Reference variables are allocated memory in the </a:t>
            </a:r>
            <a:r>
              <a:rPr lang="en-US" dirty="0">
                <a:solidFill>
                  <a:schemeClr val="tx2"/>
                </a:solidFill>
              </a:rPr>
              <a:t>activation records</a:t>
            </a:r>
            <a:r>
              <a:rPr lang="en-US" dirty="0"/>
              <a:t> in the </a:t>
            </a:r>
            <a:r>
              <a:rPr lang="en-US" dirty="0">
                <a:solidFill>
                  <a:schemeClr val="tx2"/>
                </a:solidFill>
              </a:rPr>
              <a:t>execution stack</a:t>
            </a:r>
          </a:p>
          <a:p>
            <a:pPr lvl="1" eaLnBrk="1" hangingPunct="1"/>
            <a:r>
              <a:rPr lang="en-US" dirty="0"/>
              <a:t>The objects are allocated memory in the </a:t>
            </a:r>
            <a:r>
              <a:rPr lang="en-US" dirty="0">
                <a:solidFill>
                  <a:schemeClr val="tx2"/>
                </a:solidFill>
              </a:rPr>
              <a:t>heap</a:t>
            </a:r>
          </a:p>
          <a:p>
            <a:pPr lvl="2" eaLnBrk="1" hangingPunct="1">
              <a:buFontTx/>
              <a:buNone/>
            </a:pPr>
            <a:endParaRPr lang="en-US" sz="32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A2A9C92D-77AC-4719-9E21-BEC0B844D551}" type="slidenum">
              <a:rPr lang="en-US"/>
              <a:pPr/>
              <a:t>23</a:t>
            </a:fld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404664"/>
            <a:ext cx="7772400" cy="6120680"/>
          </a:xfr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000" dirty="0"/>
              <a:t>public class CallFrameDemo2 {</a:t>
            </a:r>
          </a:p>
          <a:p>
            <a:pPr eaLnBrk="1" hangingPunct="1">
              <a:buFontTx/>
              <a:buNone/>
            </a:pPr>
            <a:endParaRPr lang="en-US" sz="2000" dirty="0"/>
          </a:p>
          <a:p>
            <a:pPr eaLnBrk="1" hangingPunct="1">
              <a:buFontTx/>
              <a:buNone/>
            </a:pPr>
            <a:r>
              <a:rPr lang="en-US" sz="2000" dirty="0"/>
              <a:t>	private static void </a:t>
            </a:r>
            <a:r>
              <a:rPr lang="en-US" sz="2000" dirty="0" err="1">
                <a:solidFill>
                  <a:schemeClr val="tx2"/>
                </a:solidFill>
              </a:rPr>
              <a:t>printAll</a:t>
            </a:r>
            <a:r>
              <a:rPr lang="en-US" sz="2000" dirty="0"/>
              <a:t>(String s1, String s2, String s3){</a:t>
            </a:r>
          </a:p>
          <a:p>
            <a:pPr eaLnBrk="1" hangingPunct="1">
              <a:buFontTx/>
              <a:buNone/>
            </a:pPr>
            <a:r>
              <a:rPr lang="en-US" sz="2000" dirty="0"/>
              <a:t>		</a:t>
            </a:r>
            <a:r>
              <a:rPr lang="en-US" sz="2000" dirty="0" err="1"/>
              <a:t>System.out.println</a:t>
            </a:r>
            <a:r>
              <a:rPr lang="en-US" sz="2000" dirty="0"/>
              <a:t>(s1.toString( ));</a:t>
            </a:r>
          </a:p>
          <a:p>
            <a:pPr eaLnBrk="1" hangingPunct="1">
              <a:buFontTx/>
              <a:buNone/>
            </a:pPr>
            <a:r>
              <a:rPr lang="en-US" sz="2000" dirty="0"/>
              <a:t>		</a:t>
            </a:r>
            <a:r>
              <a:rPr lang="en-US" sz="2000" dirty="0" err="1"/>
              <a:t>System.out.println</a:t>
            </a:r>
            <a:r>
              <a:rPr lang="en-US" sz="2000" dirty="0"/>
              <a:t>(s2.toString( ));</a:t>
            </a:r>
          </a:p>
          <a:p>
            <a:pPr eaLnBrk="1" hangingPunct="1">
              <a:buFontTx/>
              <a:buNone/>
            </a:pPr>
            <a:r>
              <a:rPr lang="en-US" sz="2000" dirty="0"/>
              <a:t>		</a:t>
            </a:r>
            <a:r>
              <a:rPr lang="en-US" sz="2000" dirty="0" err="1"/>
              <a:t>System.out.println</a:t>
            </a:r>
            <a:r>
              <a:rPr lang="en-US" sz="2000" dirty="0"/>
              <a:t>(s3.toString( ));</a:t>
            </a:r>
          </a:p>
          <a:p>
            <a:pPr eaLnBrk="1" hangingPunct="1">
              <a:buFontTx/>
              <a:buNone/>
            </a:pPr>
            <a:r>
              <a:rPr lang="en-US" sz="2000" dirty="0"/>
              <a:t>	 }</a:t>
            </a:r>
          </a:p>
          <a:p>
            <a:pPr eaLnBrk="1" hangingPunct="1">
              <a:buFontTx/>
              <a:buNone/>
            </a:pPr>
            <a:r>
              <a:rPr lang="en-US" sz="2000" dirty="0"/>
              <a:t>	public static void </a:t>
            </a:r>
            <a:r>
              <a:rPr lang="en-US" sz="2000" dirty="0">
                <a:solidFill>
                  <a:schemeClr val="tx2"/>
                </a:solidFill>
              </a:rPr>
              <a:t>main</a:t>
            </a:r>
            <a:r>
              <a:rPr lang="en-US" sz="2000" dirty="0"/>
              <a:t>(String </a:t>
            </a:r>
            <a:r>
              <a:rPr lang="en-US" sz="2000" dirty="0" err="1"/>
              <a:t>args</a:t>
            </a:r>
            <a:r>
              <a:rPr lang="en-US" sz="2000" dirty="0"/>
              <a:t>[ ]) {</a:t>
            </a:r>
          </a:p>
          <a:p>
            <a:pPr eaLnBrk="1" hangingPunct="1">
              <a:buFontTx/>
              <a:buNone/>
            </a:pPr>
            <a:r>
              <a:rPr lang="en-US" sz="2000" dirty="0"/>
              <a:t>		String str1, str2, str3;</a:t>
            </a:r>
          </a:p>
          <a:p>
            <a:pPr eaLnBrk="1" hangingPunct="1">
              <a:buFontTx/>
              <a:buNone/>
            </a:pPr>
            <a:endParaRPr lang="en-US" sz="800" dirty="0"/>
          </a:p>
          <a:p>
            <a:pPr eaLnBrk="1" hangingPunct="1">
              <a:buFontTx/>
              <a:buNone/>
            </a:pPr>
            <a:r>
              <a:rPr lang="en-US" sz="2000" dirty="0"/>
              <a:t>		str1 = new String(“ string 1 ”);</a:t>
            </a:r>
          </a:p>
          <a:p>
            <a:pPr eaLnBrk="1" hangingPunct="1">
              <a:buFontTx/>
              <a:buNone/>
            </a:pPr>
            <a:r>
              <a:rPr lang="en-US" sz="2000" dirty="0"/>
              <a:t>		str2 = new String(“ string 2 ”);</a:t>
            </a:r>
          </a:p>
          <a:p>
            <a:pPr eaLnBrk="1" hangingPunct="1">
              <a:buFontTx/>
              <a:buNone/>
            </a:pPr>
            <a:r>
              <a:rPr lang="en-US" sz="2000" dirty="0"/>
              <a:t>		str3 = new String(“ string 3 ”);</a:t>
            </a:r>
          </a:p>
          <a:p>
            <a:pPr eaLnBrk="1" hangingPunct="1">
              <a:buFontTx/>
              <a:buNone/>
            </a:pPr>
            <a:endParaRPr lang="en-US" sz="800" dirty="0"/>
          </a:p>
          <a:p>
            <a:pPr eaLnBrk="1" hangingPunct="1">
              <a:buFontTx/>
              <a:buNone/>
            </a:pPr>
            <a:r>
              <a:rPr lang="en-US" sz="2000" dirty="0"/>
              <a:t>		</a:t>
            </a:r>
            <a:r>
              <a:rPr lang="en-US" sz="2000" dirty="0" err="1"/>
              <a:t>printAll</a:t>
            </a:r>
            <a:r>
              <a:rPr lang="en-US" sz="2000" dirty="0"/>
              <a:t>(str1, str2, str3);</a:t>
            </a:r>
          </a:p>
          <a:p>
            <a:pPr eaLnBrk="1" hangingPunct="1">
              <a:buFontTx/>
              <a:buNone/>
            </a:pPr>
            <a:r>
              <a:rPr lang="en-US" sz="2000" dirty="0"/>
              <a:t>	 }</a:t>
            </a:r>
          </a:p>
          <a:p>
            <a:pPr eaLnBrk="1" hangingPunct="1">
              <a:buFontTx/>
              <a:buNone/>
            </a:pPr>
            <a:r>
              <a:rPr lang="en-US" sz="2000" dirty="0"/>
              <a:t>}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B750DF96-16CB-4BEE-9F43-605C63981497}" type="slidenum">
              <a:rPr lang="en-US"/>
              <a:pPr/>
              <a:t>24</a:t>
            </a:fld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08050"/>
            <a:ext cx="8138864" cy="534035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 dirty="0"/>
              <a:t>Draw a picture of the execution stack and of the heap as the above program executes: </a:t>
            </a:r>
            <a:br>
              <a:rPr lang="en-US" sz="2400" dirty="0"/>
            </a:br>
            <a:endParaRPr lang="en-US" sz="2400" dirty="0"/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2400" dirty="0"/>
              <a:t>Activation record for </a:t>
            </a:r>
            <a:r>
              <a:rPr lang="en-US" sz="2400" dirty="0">
                <a:solidFill>
                  <a:schemeClr val="tx2"/>
                </a:solidFill>
              </a:rPr>
              <a:t>main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Activation record for </a:t>
            </a:r>
            <a:r>
              <a:rPr lang="en-US" sz="2400" dirty="0">
                <a:solidFill>
                  <a:schemeClr val="tx2"/>
                </a:solidFill>
              </a:rPr>
              <a:t>String constructor</a:t>
            </a:r>
            <a:r>
              <a:rPr lang="en-US" sz="2400" dirty="0"/>
              <a:t> for </a:t>
            </a:r>
            <a:r>
              <a:rPr lang="en-US" sz="2400" dirty="0">
                <a:solidFill>
                  <a:schemeClr val="hlink"/>
                </a:solidFill>
              </a:rPr>
              <a:t>str1</a:t>
            </a:r>
            <a:r>
              <a:rPr lang="en-US" sz="2400" dirty="0"/>
              <a:t> – then popped off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Activation record for </a:t>
            </a:r>
            <a:r>
              <a:rPr lang="en-US" sz="2400" dirty="0">
                <a:solidFill>
                  <a:schemeClr val="tx2"/>
                </a:solidFill>
              </a:rPr>
              <a:t>String constructor</a:t>
            </a:r>
            <a:r>
              <a:rPr lang="en-US" sz="2400" dirty="0"/>
              <a:t> for </a:t>
            </a:r>
            <a:r>
              <a:rPr lang="en-US" sz="2400" dirty="0">
                <a:solidFill>
                  <a:schemeClr val="hlink"/>
                </a:solidFill>
              </a:rPr>
              <a:t>str2</a:t>
            </a:r>
            <a:r>
              <a:rPr lang="en-US" sz="2400" dirty="0"/>
              <a:t> – then popped off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Activation record for </a:t>
            </a:r>
            <a:r>
              <a:rPr lang="en-US" sz="2400" dirty="0">
                <a:solidFill>
                  <a:schemeClr val="tx2"/>
                </a:solidFill>
              </a:rPr>
              <a:t>String constructor</a:t>
            </a:r>
            <a:r>
              <a:rPr lang="en-US" sz="2400" dirty="0"/>
              <a:t> for </a:t>
            </a:r>
            <a:r>
              <a:rPr lang="en-US" sz="2400" dirty="0">
                <a:solidFill>
                  <a:schemeClr val="hlink"/>
                </a:solidFill>
              </a:rPr>
              <a:t>str3</a:t>
            </a:r>
            <a:r>
              <a:rPr lang="en-US" sz="2400" dirty="0"/>
              <a:t> – then popped off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Activation record for </a:t>
            </a:r>
            <a:r>
              <a:rPr lang="en-US" sz="2400" dirty="0" err="1">
                <a:solidFill>
                  <a:schemeClr val="tx2"/>
                </a:solidFill>
              </a:rPr>
              <a:t>printAll</a:t>
            </a:r>
            <a:r>
              <a:rPr lang="en-US" sz="2400" dirty="0"/>
              <a:t>	</a:t>
            </a:r>
            <a:endParaRPr lang="en-US" sz="2400" b="1" dirty="0">
              <a:solidFill>
                <a:schemeClr val="hlink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Activation record for </a:t>
            </a:r>
            <a:r>
              <a:rPr lang="en-US" sz="2400" dirty="0" err="1">
                <a:solidFill>
                  <a:schemeClr val="tx2"/>
                </a:solidFill>
              </a:rPr>
              <a:t>toString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/>
              <a:t>for </a:t>
            </a:r>
            <a:r>
              <a:rPr lang="en-US" sz="2400" dirty="0">
                <a:solidFill>
                  <a:schemeClr val="hlink"/>
                </a:solidFill>
              </a:rPr>
              <a:t>str1</a:t>
            </a:r>
            <a:r>
              <a:rPr lang="en-US" sz="2400" dirty="0"/>
              <a:t> – then popped off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Activation record for </a:t>
            </a:r>
            <a:r>
              <a:rPr lang="en-US" sz="2400" dirty="0" err="1">
                <a:solidFill>
                  <a:schemeClr val="tx2"/>
                </a:solidFill>
              </a:rPr>
              <a:t>System.out.println</a:t>
            </a:r>
            <a:r>
              <a:rPr lang="en-US" sz="2400" dirty="0">
                <a:solidFill>
                  <a:schemeClr val="tx2"/>
                </a:solidFill>
              </a:rPr>
              <a:t>  </a:t>
            </a:r>
            <a:r>
              <a:rPr lang="en-US" sz="2400" dirty="0"/>
              <a:t>– then popped off </a:t>
            </a:r>
            <a:endParaRPr lang="en-US" sz="2400" b="1" dirty="0">
              <a:solidFill>
                <a:schemeClr val="hlink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etc.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1547813" y="260350"/>
            <a:ext cx="7291387" cy="64633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CA" sz="3600" b="0" dirty="0">
                <a:solidFill>
                  <a:schemeClr val="tx2"/>
                </a:solidFill>
              </a:rPr>
              <a:t>Activation Records– Example 2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3FB0E318-4137-4820-94B6-AD3FA34CDE2B}" type="slidenum">
              <a:rPr lang="en-US"/>
              <a:pPr/>
              <a:t>25</a:t>
            </a:fld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96975"/>
            <a:ext cx="7772400" cy="4910138"/>
          </a:xfrm>
        </p:spPr>
        <p:txBody>
          <a:bodyPr/>
          <a:lstStyle/>
          <a:p>
            <a:pPr eaLnBrk="1" hangingPunct="1"/>
            <a:r>
              <a:rPr lang="en-US" sz="2400" dirty="0"/>
              <a:t>What will be stored in the activation record for </a:t>
            </a:r>
            <a:r>
              <a:rPr lang="en-US" sz="2400" b="1" dirty="0">
                <a:solidFill>
                  <a:schemeClr val="tx2"/>
                </a:solidFill>
              </a:rPr>
              <a:t>main</a:t>
            </a:r>
            <a:r>
              <a:rPr lang="en-US" sz="2400" dirty="0"/>
              <a:t>? </a:t>
            </a:r>
          </a:p>
          <a:p>
            <a:pPr lvl="1" eaLnBrk="1" hangingPunct="1"/>
            <a:r>
              <a:rPr lang="en-US" sz="2400" dirty="0"/>
              <a:t>Address to return to in operating system</a:t>
            </a:r>
          </a:p>
          <a:p>
            <a:pPr lvl="1" eaLnBrk="1" hangingPunct="1"/>
            <a:r>
              <a:rPr lang="en-US" sz="2400" dirty="0"/>
              <a:t>Variable </a:t>
            </a:r>
            <a:r>
              <a:rPr lang="en-US" sz="2400" b="1" dirty="0" err="1">
                <a:solidFill>
                  <a:schemeClr val="hlink"/>
                </a:solidFill>
              </a:rPr>
              <a:t>args</a:t>
            </a:r>
            <a:endParaRPr lang="en-US" sz="2400" b="1" dirty="0">
              <a:solidFill>
                <a:schemeClr val="hlink"/>
              </a:solidFill>
            </a:endParaRPr>
          </a:p>
          <a:p>
            <a:pPr lvl="1" eaLnBrk="1" hangingPunct="1"/>
            <a:r>
              <a:rPr lang="en-US" sz="2400" dirty="0"/>
              <a:t>Variable </a:t>
            </a:r>
            <a:r>
              <a:rPr lang="en-US" sz="2400" b="1" dirty="0">
                <a:solidFill>
                  <a:schemeClr val="hlink"/>
                </a:solidFill>
              </a:rPr>
              <a:t>str1</a:t>
            </a:r>
          </a:p>
          <a:p>
            <a:pPr lvl="2" eaLnBrk="1" hangingPunct="1"/>
            <a:r>
              <a:rPr lang="en-US" sz="2400" dirty="0"/>
              <a:t>Initial value?</a:t>
            </a:r>
          </a:p>
          <a:p>
            <a:pPr lvl="2" eaLnBrk="1" hangingPunct="1"/>
            <a:r>
              <a:rPr lang="en-US" sz="2400" dirty="0"/>
              <a:t>Value after return from </a:t>
            </a:r>
            <a:r>
              <a:rPr lang="en-US" sz="2400" dirty="0">
                <a:solidFill>
                  <a:schemeClr val="tx2"/>
                </a:solidFill>
              </a:rPr>
              <a:t>String constructor</a:t>
            </a:r>
            <a:r>
              <a:rPr lang="en-US" sz="2400" dirty="0"/>
              <a:t>?</a:t>
            </a:r>
          </a:p>
          <a:p>
            <a:pPr lvl="1" eaLnBrk="1" hangingPunct="1"/>
            <a:r>
              <a:rPr lang="en-US" sz="2400" dirty="0"/>
              <a:t>Variable </a:t>
            </a:r>
            <a:r>
              <a:rPr lang="en-US" sz="2400" b="1" dirty="0">
                <a:solidFill>
                  <a:schemeClr val="hlink"/>
                </a:solidFill>
              </a:rPr>
              <a:t>str2</a:t>
            </a:r>
          </a:p>
          <a:p>
            <a:pPr lvl="1" eaLnBrk="1" hangingPunct="1"/>
            <a:r>
              <a:rPr lang="en-US" sz="2400" dirty="0"/>
              <a:t>Variable </a:t>
            </a:r>
            <a:r>
              <a:rPr lang="en-US" sz="2400" b="1" dirty="0">
                <a:solidFill>
                  <a:schemeClr val="hlink"/>
                </a:solidFill>
              </a:rPr>
              <a:t>str3</a:t>
            </a:r>
            <a:br>
              <a:rPr lang="en-US" sz="2400" b="1" dirty="0"/>
            </a:br>
            <a:endParaRPr lang="en-US" sz="2400" b="1" dirty="0"/>
          </a:p>
          <a:p>
            <a:pPr eaLnBrk="1" hangingPunct="1"/>
            <a:r>
              <a:rPr lang="en-US" sz="2400" dirty="0"/>
              <a:t>What will be in the activation record for </a:t>
            </a:r>
            <a:r>
              <a:rPr lang="en-US" sz="2400" b="1" dirty="0" err="1">
                <a:solidFill>
                  <a:schemeClr val="tx2"/>
                </a:solidFill>
              </a:rPr>
              <a:t>printAll</a:t>
            </a:r>
            <a:r>
              <a:rPr lang="en-US" sz="2400" dirty="0"/>
              <a:t>?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1258888" y="260350"/>
            <a:ext cx="6553200" cy="6413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3600" b="0" dirty="0">
                <a:solidFill>
                  <a:schemeClr val="tx2"/>
                </a:solidFill>
              </a:rPr>
              <a:t>Activation Records– Example 2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A63DE437-51BC-4EF0-8296-F81DEB6411C4}" type="slidenum">
              <a:rPr lang="en-US"/>
              <a:pPr/>
              <a:t>26</a:t>
            </a:fld>
            <a:endParaRPr 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Memory Deallocation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What happens when a method returns?</a:t>
            </a:r>
          </a:p>
          <a:p>
            <a:pPr lvl="1" eaLnBrk="1" hangingPunct="1"/>
            <a:r>
              <a:rPr lang="en-US" sz="3200" dirty="0"/>
              <a:t>On the </a:t>
            </a:r>
            <a:r>
              <a:rPr lang="en-US" sz="3200" dirty="0">
                <a:solidFill>
                  <a:schemeClr val="tx2"/>
                </a:solidFill>
              </a:rPr>
              <a:t>execution stack</a:t>
            </a:r>
            <a:r>
              <a:rPr lang="en-US" sz="3200" dirty="0"/>
              <a:t>:</a:t>
            </a:r>
          </a:p>
          <a:p>
            <a:pPr lvl="2" eaLnBrk="1" hangingPunct="1"/>
            <a:r>
              <a:rPr lang="en-US" sz="3200" dirty="0"/>
              <a:t>The activation record is popped off when the method returns</a:t>
            </a:r>
          </a:p>
          <a:p>
            <a:pPr lvl="2" eaLnBrk="1" hangingPunct="1"/>
            <a:r>
              <a:rPr lang="en-US" sz="3200" dirty="0"/>
              <a:t>So, that memory is </a:t>
            </a:r>
            <a:r>
              <a:rPr lang="en-US" sz="3200" b="1" i="1" dirty="0">
                <a:solidFill>
                  <a:schemeClr val="hlink"/>
                </a:solidFill>
              </a:rPr>
              <a:t>deallocated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AFC7B1D5-2D55-4A5D-BAC3-3301DC592256}" type="slidenum">
              <a:rPr lang="en-US"/>
              <a:pPr/>
              <a:t>27</a:t>
            </a:fld>
            <a:endParaRPr lang="en-US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Memory Deallocation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077200" cy="4724400"/>
          </a:xfrm>
        </p:spPr>
        <p:txBody>
          <a:bodyPr/>
          <a:lstStyle/>
          <a:p>
            <a:pPr lvl="1" eaLnBrk="1" hangingPunct="1"/>
            <a:r>
              <a:rPr lang="en-US" sz="3200"/>
              <a:t>What happens to </a:t>
            </a:r>
            <a:r>
              <a:rPr lang="en-US" sz="3200">
                <a:solidFill>
                  <a:schemeClr val="tx2"/>
                </a:solidFill>
              </a:rPr>
              <a:t>objects</a:t>
            </a:r>
            <a:r>
              <a:rPr lang="en-US" sz="3200"/>
              <a:t> on the heap?</a:t>
            </a:r>
          </a:p>
          <a:p>
            <a:pPr lvl="2" eaLnBrk="1" hangingPunct="1"/>
            <a:r>
              <a:rPr lang="en-US"/>
              <a:t>An object stays in the heap even if there is no longer a variable referencing it!</a:t>
            </a:r>
          </a:p>
          <a:p>
            <a:pPr lvl="2" eaLnBrk="1" hangingPunct="1"/>
            <a:r>
              <a:rPr lang="en-US"/>
              <a:t>So, Java has automatic </a:t>
            </a:r>
            <a:r>
              <a:rPr lang="en-US" b="1" i="1">
                <a:solidFill>
                  <a:schemeClr val="hlink"/>
                </a:solidFill>
              </a:rPr>
              <a:t>garbage collection</a:t>
            </a:r>
          </a:p>
          <a:p>
            <a:pPr lvl="3" eaLnBrk="1" hangingPunct="1"/>
            <a:r>
              <a:rPr lang="en-US"/>
              <a:t> It regularly identifies objects which no longer have a  variable referencing them, and </a:t>
            </a:r>
            <a:r>
              <a:rPr lang="en-US" b="1" i="1">
                <a:solidFill>
                  <a:schemeClr val="hlink"/>
                </a:solidFill>
              </a:rPr>
              <a:t>deallocates</a:t>
            </a:r>
            <a:r>
              <a:rPr lang="en-US"/>
              <a:t> that memory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C6431D69-DF2F-4BFE-BAC7-AA8CE15E87D7}" type="slidenum">
              <a:rPr lang="en-US"/>
              <a:pPr/>
              <a:t>3</a:t>
            </a:fld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Memory Allocation in Java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219200"/>
            <a:ext cx="7620000" cy="5105400"/>
          </a:xfrm>
        </p:spPr>
        <p:txBody>
          <a:bodyPr/>
          <a:lstStyle/>
          <a:p>
            <a:pPr eaLnBrk="1" hangingPunct="1"/>
            <a:r>
              <a:rPr lang="en-US" dirty="0"/>
              <a:t>When a program is being executed, separate areas of memory are allocated for</a:t>
            </a:r>
          </a:p>
          <a:p>
            <a:pPr lvl="1" eaLnBrk="1" hangingPunct="1"/>
            <a:r>
              <a:rPr lang="en-US" sz="3200" dirty="0"/>
              <a:t>code (classes)</a:t>
            </a:r>
            <a:r>
              <a:rPr lang="en-US" dirty="0"/>
              <a:t> </a:t>
            </a:r>
          </a:p>
          <a:p>
            <a:pPr lvl="1" eaLnBrk="1" hangingPunct="1"/>
            <a:r>
              <a:rPr lang="en-US" sz="3200" dirty="0"/>
              <a:t>objects</a:t>
            </a:r>
          </a:p>
          <a:p>
            <a:pPr lvl="1" eaLnBrk="1" hangingPunct="1"/>
            <a:r>
              <a:rPr lang="en-US" sz="3200" dirty="0"/>
              <a:t>execution stack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7629FABB-3F16-4B04-A148-61B204C6FD30}" type="slidenum">
              <a:rPr lang="en-US"/>
              <a:pPr/>
              <a:t>4</a:t>
            </a:fld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80772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b="1" i="1" dirty="0">
                <a:solidFill>
                  <a:schemeClr val="hlink"/>
                </a:solidFill>
              </a:rPr>
              <a:t>Execution stack  (also called runtime stack or call stack) 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sz="2400" dirty="0"/>
              <a:t>Used to store </a:t>
            </a:r>
            <a:r>
              <a:rPr lang="en-US" sz="2400" i="1" dirty="0">
                <a:solidFill>
                  <a:schemeClr val="tx2"/>
                </a:solidFill>
              </a:rPr>
              <a:t>method</a:t>
            </a:r>
            <a:r>
              <a:rPr lang="en-US" sz="2400" dirty="0"/>
              <a:t> information needed </a:t>
            </a:r>
            <a:r>
              <a:rPr lang="en-US" sz="2400" i="1" dirty="0">
                <a:solidFill>
                  <a:schemeClr val="tx2"/>
                </a:solidFill>
              </a:rPr>
              <a:t>while the method is being executed, </a:t>
            </a:r>
            <a:r>
              <a:rPr lang="en-US" sz="2400" dirty="0"/>
              <a:t>like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400" dirty="0"/>
              <a:t>Local variables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400" dirty="0"/>
              <a:t>Formal parameters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400" dirty="0"/>
              <a:t>Return value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400" dirty="0"/>
              <a:t>Return address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i="1" dirty="0">
                <a:solidFill>
                  <a:schemeClr val="hlink"/>
                </a:solidFill>
              </a:rPr>
              <a:t>Heap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Used to store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400" i="1" dirty="0"/>
              <a:t>Code</a:t>
            </a:r>
            <a:endParaRPr lang="en-US" sz="2400" dirty="0"/>
          </a:p>
          <a:p>
            <a:pPr lvl="2" eaLnBrk="1" hangingPunct="1">
              <a:lnSpc>
                <a:spcPct val="90000"/>
              </a:lnSpc>
            </a:pPr>
            <a:r>
              <a:rPr lang="en-US" sz="2400" i="1" dirty="0"/>
              <a:t>Objects</a:t>
            </a:r>
            <a:endParaRPr lang="en-US" sz="2400" dirty="0"/>
          </a:p>
        </p:txBody>
      </p:sp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2195736" y="332656"/>
            <a:ext cx="6115050" cy="701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0" dirty="0">
                <a:solidFill>
                  <a:schemeClr val="tx2"/>
                </a:solidFill>
              </a:rPr>
              <a:t>Memory Areas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81CCBDA9-4946-4EB4-A9CA-8671EB51B86C}" type="slidenum">
              <a:rPr lang="en-US"/>
              <a:pPr/>
              <a:t>5</a:t>
            </a:fld>
            <a:endParaRPr lang="en-US"/>
          </a:p>
        </p:txBody>
      </p:sp>
      <p:sp>
        <p:nvSpPr>
          <p:cNvPr id="5126" name="Text Box 7"/>
          <p:cNvSpPr txBox="1">
            <a:spLocks noChangeArrowheads="1"/>
          </p:cNvSpPr>
          <p:nvPr/>
        </p:nvSpPr>
        <p:spPr bwMode="auto">
          <a:xfrm>
            <a:off x="3451225" y="1058863"/>
            <a:ext cx="2873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CA" sz="2400" b="0">
              <a:latin typeface="Times" pitchFamily="18" charset="0"/>
            </a:endParaRPr>
          </a:p>
        </p:txBody>
      </p:sp>
      <p:sp>
        <p:nvSpPr>
          <p:cNvPr id="5127" name="Text Box 8"/>
          <p:cNvSpPr txBox="1">
            <a:spLocks noChangeArrowheads="1"/>
          </p:cNvSpPr>
          <p:nvPr/>
        </p:nvSpPr>
        <p:spPr bwMode="auto">
          <a:xfrm>
            <a:off x="5820360" y="1662745"/>
            <a:ext cx="1905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400" b="0" dirty="0">
                <a:solidFill>
                  <a:srgbClr val="C00000"/>
                </a:solidFill>
              </a:rPr>
              <a:t>Execution stack</a:t>
            </a:r>
          </a:p>
        </p:txBody>
      </p:sp>
      <p:sp>
        <p:nvSpPr>
          <p:cNvPr id="5128" name="Text Box 9"/>
          <p:cNvSpPr txBox="1">
            <a:spLocks noChangeArrowheads="1"/>
          </p:cNvSpPr>
          <p:nvPr/>
        </p:nvSpPr>
        <p:spPr bwMode="auto">
          <a:xfrm>
            <a:off x="1468229" y="5830182"/>
            <a:ext cx="20970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400" b="0" dirty="0">
                <a:solidFill>
                  <a:srgbClr val="C00000"/>
                </a:solidFill>
              </a:rPr>
              <a:t>code and</a:t>
            </a:r>
          </a:p>
          <a:p>
            <a:pPr algn="ctr" eaLnBrk="0" hangingPunct="0"/>
            <a:r>
              <a:rPr lang="en-US" sz="2400" b="0" dirty="0">
                <a:solidFill>
                  <a:srgbClr val="C00000"/>
                </a:solidFill>
              </a:rPr>
              <a:t>static objects</a:t>
            </a:r>
          </a:p>
        </p:txBody>
      </p:sp>
      <p:sp>
        <p:nvSpPr>
          <p:cNvPr id="5133" name="Text Box 14"/>
          <p:cNvSpPr txBox="1">
            <a:spLocks noChangeArrowheads="1"/>
          </p:cNvSpPr>
          <p:nvPr/>
        </p:nvSpPr>
        <p:spPr bwMode="auto">
          <a:xfrm>
            <a:off x="4217193" y="5917408"/>
            <a:ext cx="13414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b="0" dirty="0">
                <a:solidFill>
                  <a:srgbClr val="C00000"/>
                </a:solidFill>
              </a:rPr>
              <a:t>objects</a:t>
            </a:r>
          </a:p>
        </p:txBody>
      </p:sp>
      <p:sp>
        <p:nvSpPr>
          <p:cNvPr id="5134" name="Text Box 19"/>
          <p:cNvSpPr txBox="1">
            <a:spLocks noChangeArrowheads="1"/>
          </p:cNvSpPr>
          <p:nvPr/>
        </p:nvSpPr>
        <p:spPr bwMode="auto">
          <a:xfrm>
            <a:off x="1208661" y="482600"/>
            <a:ext cx="69993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3600" b="0" dirty="0">
                <a:solidFill>
                  <a:schemeClr val="tx2"/>
                </a:solidFill>
              </a:rPr>
              <a:t>Memory Allocated to a Program</a:t>
            </a:r>
          </a:p>
        </p:txBody>
      </p:sp>
      <p:sp>
        <p:nvSpPr>
          <p:cNvPr id="5123" name="Rectangle 2"/>
          <p:cNvSpPr>
            <a:spLocks noChangeArrowheads="1"/>
          </p:cNvSpPr>
          <p:nvPr/>
        </p:nvSpPr>
        <p:spPr bwMode="auto">
          <a:xfrm rot="5400000">
            <a:off x="5546517" y="3537406"/>
            <a:ext cx="2362200" cy="1295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 rot="5400000">
            <a:off x="3527217" y="2813506"/>
            <a:ext cx="2362200" cy="2743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5125" name="Rectangle 4"/>
          <p:cNvSpPr>
            <a:spLocks noChangeArrowheads="1"/>
          </p:cNvSpPr>
          <p:nvPr/>
        </p:nvSpPr>
        <p:spPr bwMode="auto">
          <a:xfrm rot="5400000">
            <a:off x="1107074" y="3136562"/>
            <a:ext cx="2362200" cy="20970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 dirty="0"/>
          </a:p>
        </p:txBody>
      </p:sp>
      <p:sp>
        <p:nvSpPr>
          <p:cNvPr id="5129" name="Rectangle 10"/>
          <p:cNvSpPr>
            <a:spLocks noChangeArrowheads="1"/>
          </p:cNvSpPr>
          <p:nvPr/>
        </p:nvSpPr>
        <p:spPr bwMode="auto">
          <a:xfrm rot="5400000">
            <a:off x="4670217" y="3346906"/>
            <a:ext cx="914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5130" name="Rectangle 11"/>
          <p:cNvSpPr>
            <a:spLocks noChangeArrowheads="1"/>
          </p:cNvSpPr>
          <p:nvPr/>
        </p:nvSpPr>
        <p:spPr bwMode="auto">
          <a:xfrm rot="5400000">
            <a:off x="4784517" y="4528006"/>
            <a:ext cx="1295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5131" name="Rectangle 12"/>
          <p:cNvSpPr>
            <a:spLocks noChangeArrowheads="1"/>
          </p:cNvSpPr>
          <p:nvPr/>
        </p:nvSpPr>
        <p:spPr bwMode="auto">
          <a:xfrm rot="5400000">
            <a:off x="3755817" y="3956506"/>
            <a:ext cx="1295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CA" sz="2400" b="0">
              <a:solidFill>
                <a:srgbClr val="CC0000"/>
              </a:solidFill>
              <a:latin typeface="Times" pitchFamily="18" charset="0"/>
            </a:endParaRPr>
          </a:p>
        </p:txBody>
      </p:sp>
      <p:sp>
        <p:nvSpPr>
          <p:cNvPr id="5132" name="Rectangle 13"/>
          <p:cNvSpPr>
            <a:spLocks noChangeArrowheads="1"/>
          </p:cNvSpPr>
          <p:nvPr/>
        </p:nvSpPr>
        <p:spPr bwMode="auto">
          <a:xfrm rot="5400000">
            <a:off x="3222417" y="4032706"/>
            <a:ext cx="914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CA" sz="2400" b="0">
              <a:solidFill>
                <a:schemeClr val="folHlink"/>
              </a:solidFill>
              <a:latin typeface="Times" pitchFamily="18" charset="0"/>
            </a:endParaRPr>
          </a:p>
        </p:txBody>
      </p:sp>
      <p:sp>
        <p:nvSpPr>
          <p:cNvPr id="5135" name="Rectangle 20"/>
          <p:cNvSpPr>
            <a:spLocks noChangeArrowheads="1"/>
          </p:cNvSpPr>
          <p:nvPr/>
        </p:nvSpPr>
        <p:spPr bwMode="auto">
          <a:xfrm rot="5400000">
            <a:off x="6487904" y="3281819"/>
            <a:ext cx="304800" cy="304800"/>
          </a:xfrm>
          <a:prstGeom prst="rect">
            <a:avLst/>
          </a:prstGeom>
          <a:solidFill>
            <a:schemeClr val="bg1"/>
          </a:solidFill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5136" name="Rectangle 21"/>
          <p:cNvSpPr>
            <a:spLocks noChangeArrowheads="1"/>
          </p:cNvSpPr>
          <p:nvPr/>
        </p:nvSpPr>
        <p:spPr bwMode="auto">
          <a:xfrm rot="5400000">
            <a:off x="6487904" y="3570744"/>
            <a:ext cx="304800" cy="304800"/>
          </a:xfrm>
          <a:prstGeom prst="rect">
            <a:avLst/>
          </a:prstGeom>
          <a:solidFill>
            <a:schemeClr val="bg1"/>
          </a:solidFill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5137" name="Rectangle 22"/>
          <p:cNvSpPr>
            <a:spLocks noChangeArrowheads="1"/>
          </p:cNvSpPr>
          <p:nvPr/>
        </p:nvSpPr>
        <p:spPr bwMode="auto">
          <a:xfrm rot="5400000">
            <a:off x="6487904" y="3858081"/>
            <a:ext cx="304800" cy="304800"/>
          </a:xfrm>
          <a:prstGeom prst="rect">
            <a:avLst/>
          </a:prstGeom>
          <a:solidFill>
            <a:schemeClr val="bg1"/>
          </a:solidFill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5138" name="Rectangle 23"/>
          <p:cNvSpPr>
            <a:spLocks noChangeArrowheads="1"/>
          </p:cNvSpPr>
          <p:nvPr/>
        </p:nvSpPr>
        <p:spPr bwMode="auto">
          <a:xfrm rot="5400000">
            <a:off x="6487904" y="4147006"/>
            <a:ext cx="304800" cy="304800"/>
          </a:xfrm>
          <a:prstGeom prst="rect">
            <a:avLst/>
          </a:prstGeom>
          <a:solidFill>
            <a:schemeClr val="bg1"/>
          </a:solidFill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5139" name="Rectangle 24"/>
          <p:cNvSpPr>
            <a:spLocks noChangeArrowheads="1"/>
          </p:cNvSpPr>
          <p:nvPr/>
        </p:nvSpPr>
        <p:spPr bwMode="auto">
          <a:xfrm rot="5400000">
            <a:off x="4251117" y="4375606"/>
            <a:ext cx="304800" cy="3048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5140" name="Freeform 26"/>
          <p:cNvSpPr>
            <a:spLocks/>
          </p:cNvSpPr>
          <p:nvPr/>
        </p:nvSpPr>
        <p:spPr bwMode="auto">
          <a:xfrm rot="5400000">
            <a:off x="5740985" y="3166725"/>
            <a:ext cx="519113" cy="1152525"/>
          </a:xfrm>
          <a:custGeom>
            <a:avLst/>
            <a:gdLst>
              <a:gd name="T0" fmla="*/ 231520 w 10000"/>
              <a:gd name="T1" fmla="*/ 0 h 10000"/>
              <a:gd name="T2" fmla="*/ 87496 w 10000"/>
              <a:gd name="T3" fmla="*/ 720111 h 10000"/>
              <a:gd name="T4" fmla="*/ 519570 w 10000"/>
              <a:gd name="T5" fmla="*/ 1152177 h 10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0" h="10000">
                <a:moveTo>
                  <a:pt x="4456" y="0"/>
                </a:moveTo>
                <a:cubicBezTo>
                  <a:pt x="1069" y="2832"/>
                  <a:pt x="0" y="2919"/>
                  <a:pt x="1684" y="6250"/>
                </a:cubicBezTo>
                <a:cubicBezTo>
                  <a:pt x="5871" y="7826"/>
                  <a:pt x="5476" y="8527"/>
                  <a:pt x="10000" y="10000"/>
                </a:cubicBezTo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5141" name="Freeform 28"/>
          <p:cNvSpPr>
            <a:spLocks/>
          </p:cNvSpPr>
          <p:nvPr/>
        </p:nvSpPr>
        <p:spPr bwMode="auto">
          <a:xfrm rot="5400000">
            <a:off x="4950588" y="3819009"/>
            <a:ext cx="1155343" cy="2097087"/>
          </a:xfrm>
          <a:custGeom>
            <a:avLst/>
            <a:gdLst>
              <a:gd name="T0" fmla="*/ 0 w 9838"/>
              <a:gd name="T1" fmla="*/ 0 h 10000"/>
              <a:gd name="T2" fmla="*/ 1440173 w 9838"/>
              <a:gd name="T3" fmla="*/ 576168 h 10000"/>
              <a:gd name="T4" fmla="*/ 1368105 w 9838"/>
              <a:gd name="T5" fmla="*/ 1512337 h 10000"/>
              <a:gd name="T6" fmla="*/ 618598 w 9838"/>
              <a:gd name="T7" fmla="*/ 2096682 h 10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9838" h="10000">
                <a:moveTo>
                  <a:pt x="0" y="0"/>
                </a:moveTo>
                <a:cubicBezTo>
                  <a:pt x="3370" y="939"/>
                  <a:pt x="7148" y="1546"/>
                  <a:pt x="8493" y="2748"/>
                </a:cubicBezTo>
                <a:cubicBezTo>
                  <a:pt x="9838" y="3950"/>
                  <a:pt x="8875" y="6005"/>
                  <a:pt x="8068" y="7213"/>
                </a:cubicBezTo>
                <a:cubicBezTo>
                  <a:pt x="7261" y="8422"/>
                  <a:pt x="5895" y="9818"/>
                  <a:pt x="3648" y="10000"/>
                </a:cubicBezTo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wrap="square">
            <a:spAutoFit/>
          </a:bodyPr>
          <a:lstStyle/>
          <a:p>
            <a:endParaRPr lang="en-CA"/>
          </a:p>
        </p:txBody>
      </p:sp>
      <p:sp>
        <p:nvSpPr>
          <p:cNvPr id="5142" name="Freeform 29"/>
          <p:cNvSpPr>
            <a:spLocks/>
          </p:cNvSpPr>
          <p:nvPr/>
        </p:nvSpPr>
        <p:spPr bwMode="auto">
          <a:xfrm rot="5400000">
            <a:off x="3832017" y="3956506"/>
            <a:ext cx="533400" cy="609600"/>
          </a:xfrm>
          <a:custGeom>
            <a:avLst/>
            <a:gdLst>
              <a:gd name="T0" fmla="*/ 336 w 336"/>
              <a:gd name="T1" fmla="*/ 0 h 384"/>
              <a:gd name="T2" fmla="*/ 48 w 336"/>
              <a:gd name="T3" fmla="*/ 96 h 384"/>
              <a:gd name="T4" fmla="*/ 48 w 336"/>
              <a:gd name="T5" fmla="*/ 384 h 384"/>
              <a:gd name="T6" fmla="*/ 0 60000 65536"/>
              <a:gd name="T7" fmla="*/ 0 60000 65536"/>
              <a:gd name="T8" fmla="*/ 0 60000 65536"/>
              <a:gd name="T9" fmla="*/ 0 w 336"/>
              <a:gd name="T10" fmla="*/ 0 h 384"/>
              <a:gd name="T11" fmla="*/ 336 w 336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6" h="384">
                <a:moveTo>
                  <a:pt x="336" y="0"/>
                </a:moveTo>
                <a:cubicBezTo>
                  <a:pt x="216" y="16"/>
                  <a:pt x="96" y="32"/>
                  <a:pt x="48" y="96"/>
                </a:cubicBezTo>
                <a:cubicBezTo>
                  <a:pt x="0" y="160"/>
                  <a:pt x="24" y="272"/>
                  <a:pt x="48" y="384"/>
                </a:cubicBezTo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>
            <a:spAutoFit/>
          </a:bodyPr>
          <a:lstStyle/>
          <a:p>
            <a:endParaRPr lang="en-CA"/>
          </a:p>
        </p:txBody>
      </p:sp>
      <p:cxnSp>
        <p:nvCxnSpPr>
          <p:cNvPr id="5143" name="Curved Connector 29"/>
          <p:cNvCxnSpPr>
            <a:cxnSpLocks noChangeShapeType="1"/>
          </p:cNvCxnSpPr>
          <p:nvPr/>
        </p:nvCxnSpPr>
        <p:spPr bwMode="auto">
          <a:xfrm flipH="1">
            <a:off x="4992479" y="4002544"/>
            <a:ext cx="1655763" cy="215900"/>
          </a:xfrm>
          <a:prstGeom prst="curvedConnector3">
            <a:avLst>
              <a:gd name="adj1" fmla="val 50000"/>
            </a:avLst>
          </a:prstGeom>
          <a:noFill/>
          <a:ln w="38100" algn="ctr">
            <a:solidFill>
              <a:schemeClr val="accent2"/>
            </a:solidFill>
            <a:round/>
            <a:headEnd/>
            <a:tailEnd type="arrow" w="med" len="med"/>
          </a:ln>
        </p:spPr>
      </p:cxnSp>
      <p:cxnSp>
        <p:nvCxnSpPr>
          <p:cNvPr id="5144" name="Curved Connector 31"/>
          <p:cNvCxnSpPr>
            <a:cxnSpLocks noChangeShapeType="1"/>
          </p:cNvCxnSpPr>
          <p:nvPr/>
        </p:nvCxnSpPr>
        <p:spPr bwMode="auto">
          <a:xfrm rot="10800000">
            <a:off x="5208379" y="3210381"/>
            <a:ext cx="1439863" cy="215900"/>
          </a:xfrm>
          <a:prstGeom prst="curvedConnector3">
            <a:avLst>
              <a:gd name="adj1" fmla="val 52241"/>
            </a:avLst>
          </a:prstGeom>
          <a:noFill/>
          <a:ln w="38100" algn="ctr">
            <a:solidFill>
              <a:schemeClr val="accent2"/>
            </a:solidFill>
            <a:round/>
            <a:headEnd/>
            <a:tailEnd type="arrow" w="med" len="med"/>
          </a:ln>
        </p:spPr>
      </p:cxnSp>
      <p:sp>
        <p:nvSpPr>
          <p:cNvPr id="5145" name="Rectangle 13"/>
          <p:cNvSpPr>
            <a:spLocks noChangeArrowheads="1"/>
          </p:cNvSpPr>
          <p:nvPr/>
        </p:nvSpPr>
        <p:spPr bwMode="auto">
          <a:xfrm rot="5400000">
            <a:off x="4420979" y="4489906"/>
            <a:ext cx="914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CA" sz="2400" b="0">
              <a:solidFill>
                <a:schemeClr val="folHlink"/>
              </a:solidFill>
              <a:latin typeface="Times" pitchFamily="18" charset="0"/>
            </a:endParaRPr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FB3FDAC3-6C71-475D-A7B3-7562B173FE4F}"/>
              </a:ext>
            </a:extLst>
          </p:cNvPr>
          <p:cNvSpPr/>
          <p:nvPr/>
        </p:nvSpPr>
        <p:spPr bwMode="auto">
          <a:xfrm>
            <a:off x="6876256" y="3252525"/>
            <a:ext cx="233948" cy="407849"/>
          </a:xfrm>
          <a:prstGeom prst="rightBrace">
            <a:avLst/>
          </a:prstGeom>
          <a:noFill/>
          <a:ln w="381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000" b="1" i="0" u="none" strike="noStrike" cap="none" normalizeH="0" baseline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3504C4-4A90-4D0E-B6F1-ABB67529EE59}"/>
              </a:ext>
            </a:extLst>
          </p:cNvPr>
          <p:cNvSpPr txBox="1"/>
          <p:nvPr/>
        </p:nvSpPr>
        <p:spPr>
          <a:xfrm>
            <a:off x="7142253" y="3084367"/>
            <a:ext cx="12971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Activation</a:t>
            </a:r>
          </a:p>
          <a:p>
            <a:r>
              <a:rPr lang="en-CA" b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record</a:t>
            </a:r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9CCF5265-2013-4094-A319-6475E81AE673}"/>
              </a:ext>
            </a:extLst>
          </p:cNvPr>
          <p:cNvSpPr/>
          <p:nvPr/>
        </p:nvSpPr>
        <p:spPr bwMode="auto">
          <a:xfrm rot="16200000">
            <a:off x="6534861" y="2222696"/>
            <a:ext cx="475997" cy="974576"/>
          </a:xfrm>
          <a:prstGeom prst="rightBrac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ight Brace 7">
            <a:extLst>
              <a:ext uri="{FF2B5EF4-FFF2-40B4-BE49-F238E27FC236}">
                <a16:creationId xmlns:a16="http://schemas.microsoft.com/office/drawing/2014/main" id="{251AB790-C53F-48C4-8827-90627D3EA8AC}"/>
              </a:ext>
            </a:extLst>
          </p:cNvPr>
          <p:cNvSpPr/>
          <p:nvPr/>
        </p:nvSpPr>
        <p:spPr bwMode="auto">
          <a:xfrm rot="16200000">
            <a:off x="3414997" y="283820"/>
            <a:ext cx="489553" cy="4840287"/>
          </a:xfrm>
          <a:prstGeom prst="rightBrac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F1E3990-0F13-45B7-B117-97322B585411}"/>
              </a:ext>
            </a:extLst>
          </p:cNvPr>
          <p:cNvSpPr txBox="1"/>
          <p:nvPr/>
        </p:nvSpPr>
        <p:spPr>
          <a:xfrm>
            <a:off x="2702876" y="1926086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0" dirty="0">
                <a:solidFill>
                  <a:srgbClr val="C00000"/>
                </a:solidFill>
              </a:rPr>
              <a:t>Heap</a:t>
            </a:r>
          </a:p>
        </p:txBody>
      </p:sp>
      <p:sp>
        <p:nvSpPr>
          <p:cNvPr id="11" name="Right Brace 10">
            <a:extLst>
              <a:ext uri="{FF2B5EF4-FFF2-40B4-BE49-F238E27FC236}">
                <a16:creationId xmlns:a16="http://schemas.microsoft.com/office/drawing/2014/main" id="{A2D99E4C-D813-46D3-8A06-A756AC5D72ED}"/>
              </a:ext>
            </a:extLst>
          </p:cNvPr>
          <p:cNvSpPr/>
          <p:nvPr/>
        </p:nvSpPr>
        <p:spPr bwMode="auto">
          <a:xfrm rot="5400000">
            <a:off x="4441435" y="4279646"/>
            <a:ext cx="556060" cy="2743201"/>
          </a:xfrm>
          <a:prstGeom prst="rightBrac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Right Brace 11">
            <a:extLst>
              <a:ext uri="{FF2B5EF4-FFF2-40B4-BE49-F238E27FC236}">
                <a16:creationId xmlns:a16="http://schemas.microsoft.com/office/drawing/2014/main" id="{A3F46F26-37E6-4FA7-B4AA-69ABEAFA8C97}"/>
              </a:ext>
            </a:extLst>
          </p:cNvPr>
          <p:cNvSpPr/>
          <p:nvPr/>
        </p:nvSpPr>
        <p:spPr bwMode="auto">
          <a:xfrm rot="5400000">
            <a:off x="2057340" y="4596351"/>
            <a:ext cx="461666" cy="2097088"/>
          </a:xfrm>
          <a:prstGeom prst="rightBrac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5128BF9-399C-4105-B849-7259A7D8ACA0}"/>
              </a:ext>
            </a:extLst>
          </p:cNvPr>
          <p:cNvSpPr txBox="1"/>
          <p:nvPr/>
        </p:nvSpPr>
        <p:spPr>
          <a:xfrm>
            <a:off x="1250378" y="3210380"/>
            <a:ext cx="207941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b="0" dirty="0"/>
              <a:t>public static void main (…) {</a:t>
            </a:r>
          </a:p>
          <a:p>
            <a:r>
              <a:rPr lang="en-CA" sz="1200" b="0" dirty="0"/>
              <a:t>  …</a:t>
            </a:r>
          </a:p>
          <a:p>
            <a:r>
              <a:rPr lang="en-CA" sz="1200" b="0" dirty="0"/>
              <a:t>}</a:t>
            </a:r>
          </a:p>
          <a:p>
            <a:endParaRPr lang="en-CA" sz="1200" b="0" dirty="0"/>
          </a:p>
          <a:p>
            <a:r>
              <a:rPr lang="en-CA" sz="1200" b="0" dirty="0"/>
              <a:t>public void </a:t>
            </a:r>
            <a:r>
              <a:rPr lang="en-CA" sz="1200" b="0" dirty="0" err="1"/>
              <a:t>setNext</a:t>
            </a:r>
            <a:r>
              <a:rPr lang="en-CA" sz="1200" b="0" dirty="0"/>
              <a:t>(…) {</a:t>
            </a:r>
          </a:p>
          <a:p>
            <a:r>
              <a:rPr lang="en-CA" sz="1200" b="0" dirty="0"/>
              <a:t>  … </a:t>
            </a:r>
          </a:p>
          <a:p>
            <a:r>
              <a:rPr lang="en-CA" sz="1200" b="0" dirty="0"/>
              <a:t>}</a:t>
            </a:r>
          </a:p>
          <a:p>
            <a:endParaRPr lang="en-CA" sz="1200" b="0" dirty="0"/>
          </a:p>
        </p:txBody>
      </p:sp>
      <p:sp>
        <p:nvSpPr>
          <p:cNvPr id="38" name="Rectangle 13">
            <a:extLst>
              <a:ext uri="{FF2B5EF4-FFF2-40B4-BE49-F238E27FC236}">
                <a16:creationId xmlns:a16="http://schemas.microsoft.com/office/drawing/2014/main" id="{17A8F491-8108-4C22-A0E3-974EF093F8D8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536353" y="4775289"/>
            <a:ext cx="602146" cy="35421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CA" sz="2400" b="0">
              <a:solidFill>
                <a:schemeClr val="folHlink"/>
              </a:solidFill>
              <a:latin typeface="Times" pitchFamily="18" charset="0"/>
            </a:endParaRPr>
          </a:p>
        </p:txBody>
      </p:sp>
      <p:sp>
        <p:nvSpPr>
          <p:cNvPr id="39" name="Rectangle 13">
            <a:extLst>
              <a:ext uri="{FF2B5EF4-FFF2-40B4-BE49-F238E27FC236}">
                <a16:creationId xmlns:a16="http://schemas.microsoft.com/office/drawing/2014/main" id="{6AD2BD07-27E8-4BBB-8401-D13B0DF9BE9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381985" y="4896573"/>
            <a:ext cx="461666" cy="22859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CA" sz="2400" b="0">
              <a:solidFill>
                <a:schemeClr val="folHlink"/>
              </a:solidFill>
              <a:latin typeface="Times" pitchFamily="18" charset="0"/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0BCF301-130E-4AAF-BB23-51B3CC5CBFCC}"/>
              </a:ext>
            </a:extLst>
          </p:cNvPr>
          <p:cNvCxnSpPr/>
          <p:nvPr/>
        </p:nvCxnSpPr>
        <p:spPr bwMode="auto">
          <a:xfrm>
            <a:off x="4403517" y="4604206"/>
            <a:ext cx="914400" cy="914400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0981B00-8552-4A26-B1DE-3FCC9CEC9F7E}"/>
              </a:ext>
            </a:extLst>
          </p:cNvPr>
          <p:cNvCxnSpPr>
            <a:cxnSpLocks/>
            <a:endCxn id="39" idx="0"/>
          </p:cNvCxnSpPr>
          <p:nvPr/>
        </p:nvCxnSpPr>
        <p:spPr bwMode="auto">
          <a:xfrm flipH="1">
            <a:off x="2727118" y="4569281"/>
            <a:ext cx="1600202" cy="441592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7BA1A22-5980-474C-8925-842AD97E9F2A}"/>
              </a:ext>
            </a:extLst>
          </p:cNvPr>
          <p:cNvCxnSpPr/>
          <p:nvPr/>
        </p:nvCxnSpPr>
        <p:spPr bwMode="auto">
          <a:xfrm flipH="1">
            <a:off x="2014534" y="4147006"/>
            <a:ext cx="1665083" cy="706067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CE8ECE78-64BD-4CB7-8CFA-A8F55A757DD9}" type="slidenum">
              <a:rPr lang="en-US"/>
              <a:pPr/>
              <a:t>6</a:t>
            </a:fld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What happens when an object is created by </a:t>
            </a:r>
            <a:r>
              <a:rPr lang="en-US" b="1" dirty="0">
                <a:solidFill>
                  <a:schemeClr val="hlink"/>
                </a:solidFill>
              </a:rPr>
              <a:t>new</a:t>
            </a:r>
            <a:r>
              <a:rPr lang="en-US" dirty="0"/>
              <a:t>, as in</a:t>
            </a:r>
            <a:br>
              <a:rPr lang="en-US" dirty="0"/>
            </a:br>
            <a:r>
              <a:rPr lang="en-US" dirty="0"/>
              <a:t>   </a:t>
            </a:r>
            <a:r>
              <a:rPr lang="en-US" dirty="0">
                <a:solidFill>
                  <a:schemeClr val="tx2"/>
                </a:solidFill>
              </a:rPr>
              <a:t>Person friend = new Person(…);</a:t>
            </a:r>
            <a:br>
              <a:rPr lang="en-US" dirty="0">
                <a:solidFill>
                  <a:schemeClr val="accent2"/>
                </a:solidFill>
              </a:rPr>
            </a:br>
            <a:endParaRPr lang="en-US" dirty="0">
              <a:solidFill>
                <a:schemeClr val="accent2"/>
              </a:solidFill>
            </a:endParaRPr>
          </a:p>
          <a:p>
            <a:pPr lvl="1" eaLnBrk="1" hangingPunct="1"/>
            <a:r>
              <a:rPr lang="en-US" sz="3200" dirty="0"/>
              <a:t>The reference variable </a:t>
            </a:r>
            <a:r>
              <a:rPr lang="en-US" sz="3200" dirty="0">
                <a:solidFill>
                  <a:schemeClr val="tx2"/>
                </a:solidFill>
              </a:rPr>
              <a:t>friend </a:t>
            </a:r>
            <a:r>
              <a:rPr lang="en-US" sz="3200" dirty="0"/>
              <a:t>has memory allocated to it in the </a:t>
            </a:r>
            <a:r>
              <a:rPr lang="en-US" sz="3200" b="1" i="1" dirty="0">
                <a:solidFill>
                  <a:schemeClr val="hlink"/>
                </a:solidFill>
              </a:rPr>
              <a:t>execution stack</a:t>
            </a:r>
          </a:p>
          <a:p>
            <a:pPr lvl="1" eaLnBrk="1" hangingPunct="1"/>
            <a:r>
              <a:rPr lang="en-US" sz="3200" dirty="0"/>
              <a:t>The object is created using memory in the </a:t>
            </a:r>
            <a:r>
              <a:rPr lang="en-US" sz="3200" b="1" i="1" dirty="0">
                <a:solidFill>
                  <a:schemeClr val="hlink"/>
                </a:solidFill>
              </a:rPr>
              <a:t>heap</a:t>
            </a:r>
            <a:endParaRPr lang="en-US" dirty="0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447800" y="381000"/>
            <a:ext cx="6115050" cy="701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0">
                <a:solidFill>
                  <a:schemeClr val="tx2"/>
                </a:solidFill>
              </a:rPr>
              <a:t>Memory Allocation in Java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107BDB7B-0FAB-4922-A4B0-7D4C323AA557}" type="slidenum">
              <a:rPr lang="en-US"/>
              <a:pPr/>
              <a:t>7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Execution Stack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001000" cy="4724400"/>
          </a:xfrm>
        </p:spPr>
        <p:txBody>
          <a:bodyPr/>
          <a:lstStyle/>
          <a:p>
            <a:pPr eaLnBrk="1" hangingPunct="1"/>
            <a:r>
              <a:rPr lang="en-US" sz="2800" b="1" i="1" dirty="0">
                <a:solidFill>
                  <a:schemeClr val="hlink"/>
                </a:solidFill>
              </a:rPr>
              <a:t>Execution stack (runtime stack)</a:t>
            </a:r>
            <a:r>
              <a:rPr lang="en-US" sz="2800" dirty="0"/>
              <a:t> is the memory space used to store the information needed by a method, </a:t>
            </a:r>
            <a:r>
              <a:rPr lang="en-US" sz="2800" i="1" dirty="0">
                <a:solidFill>
                  <a:schemeClr val="tx2"/>
                </a:solidFill>
              </a:rPr>
              <a:t>while the method the is being executed</a:t>
            </a:r>
          </a:p>
          <a:p>
            <a:pPr eaLnBrk="1" hangingPunct="1"/>
            <a:r>
              <a:rPr lang="en-US" sz="2800" dirty="0"/>
              <a:t>When a method is invoked, an </a:t>
            </a:r>
            <a:r>
              <a:rPr lang="en-US" sz="2800" b="1" i="1" dirty="0">
                <a:solidFill>
                  <a:schemeClr val="hlink"/>
                </a:solidFill>
              </a:rPr>
              <a:t>activation record </a:t>
            </a:r>
            <a:r>
              <a:rPr lang="en-US" sz="2800" dirty="0"/>
              <a:t>(or </a:t>
            </a:r>
            <a:r>
              <a:rPr lang="en-US" sz="2800" b="1" i="1" dirty="0">
                <a:solidFill>
                  <a:srgbClr val="C00000"/>
                </a:solidFill>
              </a:rPr>
              <a:t>call</a:t>
            </a:r>
            <a:r>
              <a:rPr lang="en-US" sz="2800" dirty="0"/>
              <a:t> </a:t>
            </a:r>
            <a:r>
              <a:rPr lang="en-US" sz="2800" b="1" i="1" dirty="0">
                <a:solidFill>
                  <a:schemeClr val="hlink"/>
                </a:solidFill>
              </a:rPr>
              <a:t>frame</a:t>
            </a:r>
            <a:r>
              <a:rPr lang="en-US" sz="2800" i="1" dirty="0"/>
              <a:t>) </a:t>
            </a:r>
            <a:r>
              <a:rPr lang="en-US" sz="2800" dirty="0"/>
              <a:t>for that method</a:t>
            </a:r>
            <a:r>
              <a:rPr lang="en-US" sz="2800" i="1" dirty="0"/>
              <a:t> </a:t>
            </a:r>
            <a:r>
              <a:rPr lang="en-US" sz="2800" dirty="0"/>
              <a:t>is created and pushed onto the execution stack</a:t>
            </a:r>
          </a:p>
          <a:p>
            <a:pPr lvl="1" eaLnBrk="1" hangingPunct="1"/>
            <a:r>
              <a:rPr lang="en-US" dirty="0"/>
              <a:t>All the information needed during the execution of the method is stored in an activation record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CD564A85-8B82-4818-ADE8-AC1F52604750}" type="slidenum">
              <a:rPr lang="en-US"/>
              <a:pPr/>
              <a:t>8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Activation Record</a:t>
            </a:r>
            <a:br>
              <a:rPr lang="en-US" dirty="0"/>
            </a:br>
            <a:r>
              <a:rPr lang="en-US" dirty="0"/>
              <a:t>for a Method</a:t>
            </a:r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2286000" y="1752600"/>
            <a:ext cx="4038600" cy="388620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CA"/>
          </a:p>
        </p:txBody>
      </p:sp>
      <p:sp>
        <p:nvSpPr>
          <p:cNvPr id="8197" name="Text Box 6"/>
          <p:cNvSpPr txBox="1">
            <a:spLocks noChangeArrowheads="1"/>
          </p:cNvSpPr>
          <p:nvPr/>
        </p:nvSpPr>
        <p:spPr bwMode="auto">
          <a:xfrm>
            <a:off x="2484438" y="2057400"/>
            <a:ext cx="3671887" cy="3081338"/>
          </a:xfrm>
          <a:prstGeom prst="rect">
            <a:avLst/>
          </a:prstGeom>
          <a:solidFill>
            <a:schemeClr val="bg1"/>
          </a:solidFill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/>
              <a:t>Return value</a:t>
            </a:r>
          </a:p>
          <a:p>
            <a:endParaRPr lang="en-US" sz="2800" dirty="0"/>
          </a:p>
          <a:p>
            <a:r>
              <a:rPr lang="en-US" sz="2800" dirty="0"/>
              <a:t>Local variables</a:t>
            </a:r>
          </a:p>
          <a:p>
            <a:endParaRPr lang="en-US" sz="2800" dirty="0"/>
          </a:p>
          <a:p>
            <a:r>
              <a:rPr lang="en-US" sz="2800" dirty="0"/>
              <a:t>Formal Parameters</a:t>
            </a:r>
          </a:p>
          <a:p>
            <a:endParaRPr lang="en-US" sz="2800" dirty="0"/>
          </a:p>
          <a:p>
            <a:r>
              <a:rPr lang="en-US" sz="2800" dirty="0"/>
              <a:t>Return address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2386B051-C065-43F3-83B9-E68AC63F1BB0}" type="slidenum">
              <a:rPr lang="en-US"/>
              <a:pPr/>
              <a:t>9</a:t>
            </a:fld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55713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Activation Record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029200"/>
          </a:xfrm>
        </p:spPr>
        <p:txBody>
          <a:bodyPr/>
          <a:lstStyle/>
          <a:p>
            <a:pPr eaLnBrk="1" hangingPunct="1"/>
            <a:r>
              <a:rPr lang="en-US" dirty="0"/>
              <a:t>An </a:t>
            </a:r>
            <a:r>
              <a:rPr lang="en-US" b="1" i="1" dirty="0">
                <a:solidFill>
                  <a:schemeClr val="hlink"/>
                </a:solidFill>
              </a:rPr>
              <a:t>activation record </a:t>
            </a:r>
            <a:r>
              <a:rPr lang="en-US" dirty="0"/>
              <a:t>contains:</a:t>
            </a:r>
          </a:p>
          <a:p>
            <a:pPr lvl="1" eaLnBrk="1" hangingPunct="1"/>
            <a:r>
              <a:rPr lang="en-US" dirty="0"/>
              <a:t>Address to return to after method ends</a:t>
            </a:r>
          </a:p>
          <a:p>
            <a:pPr lvl="1" eaLnBrk="1" hangingPunct="1"/>
            <a:r>
              <a:rPr lang="en-US" dirty="0"/>
              <a:t>Method’s formal parameter variables</a:t>
            </a:r>
          </a:p>
          <a:p>
            <a:pPr lvl="1" eaLnBrk="1" hangingPunct="1"/>
            <a:r>
              <a:rPr lang="en-US" dirty="0"/>
              <a:t>Method’s local variables</a:t>
            </a:r>
          </a:p>
          <a:p>
            <a:pPr lvl="1" eaLnBrk="1" hangingPunct="1"/>
            <a:r>
              <a:rPr lang="en-US" dirty="0"/>
              <a:t>Return value (if any)</a:t>
            </a:r>
          </a:p>
          <a:p>
            <a:pPr lvl="1" eaLnBrk="1" hangingPunct="1"/>
            <a:endParaRPr lang="en-US" dirty="0"/>
          </a:p>
          <a:p>
            <a:pPr eaLnBrk="1" hangingPunct="1"/>
            <a:r>
              <a:rPr lang="en-US" dirty="0"/>
              <a:t>Note that the values in an activation record are accessible </a:t>
            </a:r>
            <a:r>
              <a:rPr lang="en-US" b="1" i="1" dirty="0">
                <a:solidFill>
                  <a:schemeClr val="accent2"/>
                </a:solidFill>
              </a:rPr>
              <a:t>only</a:t>
            </a:r>
            <a:r>
              <a:rPr lang="en-US" dirty="0"/>
              <a:t> while the corresponding method is being executed!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noteTemplate05">
  <a:themeElements>
    <a:clrScheme name="noteTemplate05 8">
      <a:dk1>
        <a:srgbClr val="000000"/>
      </a:dk1>
      <a:lt1>
        <a:srgbClr val="FFFFFF"/>
      </a:lt1>
      <a:dk2>
        <a:srgbClr val="000099"/>
      </a:dk2>
      <a:lt2>
        <a:srgbClr val="FFFFDF"/>
      </a:lt2>
      <a:accent1>
        <a:srgbClr val="FFFF99"/>
      </a:accent1>
      <a:accent2>
        <a:srgbClr val="339966"/>
      </a:accent2>
      <a:accent3>
        <a:srgbClr val="FFFFFF"/>
      </a:accent3>
      <a:accent4>
        <a:srgbClr val="000000"/>
      </a:accent4>
      <a:accent5>
        <a:srgbClr val="FFFFCA"/>
      </a:accent5>
      <a:accent6>
        <a:srgbClr val="2D8A5C"/>
      </a:accent6>
      <a:hlink>
        <a:srgbClr val="CC3300"/>
      </a:hlink>
      <a:folHlink>
        <a:srgbClr val="B2B2B2"/>
      </a:folHlink>
    </a:clrScheme>
    <a:fontScheme name="noteTemplate0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oteTemplate05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teTemplate05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5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5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5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5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5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5 8">
        <a:dk1>
          <a:srgbClr val="000000"/>
        </a:dk1>
        <a:lt1>
          <a:srgbClr val="FFFFFF"/>
        </a:lt1>
        <a:dk2>
          <a:srgbClr val="000099"/>
        </a:dk2>
        <a:lt2>
          <a:srgbClr val="FFFFDF"/>
        </a:lt2>
        <a:accent1>
          <a:srgbClr val="FFFF99"/>
        </a:accent1>
        <a:accent2>
          <a:srgbClr val="339966"/>
        </a:accent2>
        <a:accent3>
          <a:srgbClr val="FFFFFF"/>
        </a:accent3>
        <a:accent4>
          <a:srgbClr val="000000"/>
        </a:accent4>
        <a:accent5>
          <a:srgbClr val="FFFFCA"/>
        </a:accent5>
        <a:accent6>
          <a:srgbClr val="2D8A5C"/>
        </a:accent6>
        <a:hlink>
          <a:srgbClr val="CC33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Settings\doug.GAUL\Application Data\Microsoft\Templates\noteTemplate05.pot</Template>
  <TotalTime>390</TotalTime>
  <Words>926</Words>
  <Application>Microsoft Office PowerPoint</Application>
  <PresentationFormat>On-screen Show (4:3)</PresentationFormat>
  <Paragraphs>286</Paragraphs>
  <Slides>27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Times</vt:lpstr>
      <vt:lpstr>Times New Roman</vt:lpstr>
      <vt:lpstr>noteTemplate05</vt:lpstr>
      <vt:lpstr>PowerPoint Presentation</vt:lpstr>
      <vt:lpstr>Objectives</vt:lpstr>
      <vt:lpstr>Memory Allocation in Java</vt:lpstr>
      <vt:lpstr>PowerPoint Presentation</vt:lpstr>
      <vt:lpstr>PowerPoint Presentation</vt:lpstr>
      <vt:lpstr>PowerPoint Presentation</vt:lpstr>
      <vt:lpstr>Execution Stack</vt:lpstr>
      <vt:lpstr>Activation Record for a Method</vt:lpstr>
      <vt:lpstr>Activation Record</vt:lpstr>
      <vt:lpstr>PowerPoint Presentation</vt:lpstr>
      <vt:lpstr>PowerPoint Presentation</vt:lpstr>
      <vt:lpstr>Execution Stack for a Typical Calling Sequence</vt:lpstr>
      <vt:lpstr>Execution Stack for a Typical Calling Sequence</vt:lpstr>
      <vt:lpstr>PowerPoint Presentation</vt:lpstr>
      <vt:lpstr>PowerPoint Presentation</vt:lpstr>
      <vt:lpstr>Activation Records</vt:lpstr>
      <vt:lpstr>Example: Activation Records- Simple Variables</vt:lpstr>
      <vt:lpstr>PowerPoint Presentation</vt:lpstr>
      <vt:lpstr>PowerPoint Presentation</vt:lpstr>
      <vt:lpstr>Heap</vt:lpstr>
      <vt:lpstr>PowerPoint Presentation</vt:lpstr>
      <vt:lpstr>Object Creation</vt:lpstr>
      <vt:lpstr>PowerPoint Presentation</vt:lpstr>
      <vt:lpstr>PowerPoint Presentation</vt:lpstr>
      <vt:lpstr>PowerPoint Presentation</vt:lpstr>
      <vt:lpstr>Memory Deallocation</vt:lpstr>
      <vt:lpstr>Memory Deallocation</vt:lpstr>
    </vt:vector>
  </TitlesOfParts>
  <Company>University of Western Ontario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7</dc:title>
  <dc:creator>doug vancise</dc:creator>
  <cp:lastModifiedBy>Roberto Solis-Oba</cp:lastModifiedBy>
  <cp:revision>87</cp:revision>
  <dcterms:created xsi:type="dcterms:W3CDTF">2007-06-11T19:49:39Z</dcterms:created>
  <dcterms:modified xsi:type="dcterms:W3CDTF">2020-03-22T20:38:48Z</dcterms:modified>
</cp:coreProperties>
</file>