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5"/>
  </p:notesMasterIdLst>
  <p:handoutMasterIdLst>
    <p:handoutMasterId r:id="rId66"/>
  </p:handoutMasterIdLst>
  <p:sldIdLst>
    <p:sldId id="256" r:id="rId2"/>
    <p:sldId id="258" r:id="rId3"/>
    <p:sldId id="259" r:id="rId4"/>
    <p:sldId id="260" r:id="rId5"/>
    <p:sldId id="261" r:id="rId6"/>
    <p:sldId id="262" r:id="rId7"/>
    <p:sldId id="257" r:id="rId8"/>
    <p:sldId id="270" r:id="rId9"/>
    <p:sldId id="264" r:id="rId10"/>
    <p:sldId id="266" r:id="rId11"/>
    <p:sldId id="267" r:id="rId12"/>
    <p:sldId id="268" r:id="rId13"/>
    <p:sldId id="269" r:id="rId14"/>
    <p:sldId id="272" r:id="rId15"/>
    <p:sldId id="306" r:id="rId16"/>
    <p:sldId id="273" r:id="rId17"/>
    <p:sldId id="274" r:id="rId18"/>
    <p:sldId id="398" r:id="rId19"/>
    <p:sldId id="307" r:id="rId20"/>
    <p:sldId id="275" r:id="rId21"/>
    <p:sldId id="399" r:id="rId22"/>
    <p:sldId id="400" r:id="rId23"/>
    <p:sldId id="401" r:id="rId24"/>
    <p:sldId id="402" r:id="rId25"/>
    <p:sldId id="404" r:id="rId26"/>
    <p:sldId id="414" r:id="rId27"/>
    <p:sldId id="406" r:id="rId28"/>
    <p:sldId id="407" r:id="rId29"/>
    <p:sldId id="408" r:id="rId30"/>
    <p:sldId id="409" r:id="rId31"/>
    <p:sldId id="410" r:id="rId32"/>
    <p:sldId id="411" r:id="rId33"/>
    <p:sldId id="412" r:id="rId34"/>
    <p:sldId id="413" r:id="rId35"/>
    <p:sldId id="415" r:id="rId36"/>
    <p:sldId id="279" r:id="rId37"/>
    <p:sldId id="280" r:id="rId38"/>
    <p:sldId id="282" r:id="rId39"/>
    <p:sldId id="371" r:id="rId40"/>
    <p:sldId id="372" r:id="rId41"/>
    <p:sldId id="373" r:id="rId42"/>
    <p:sldId id="387" r:id="rId43"/>
    <p:sldId id="374" r:id="rId44"/>
    <p:sldId id="375" r:id="rId45"/>
    <p:sldId id="378" r:id="rId46"/>
    <p:sldId id="396" r:id="rId47"/>
    <p:sldId id="283" r:id="rId48"/>
    <p:sldId id="284" r:id="rId49"/>
    <p:sldId id="285" r:id="rId50"/>
    <p:sldId id="289" r:id="rId51"/>
    <p:sldId id="309" r:id="rId52"/>
    <p:sldId id="290" r:id="rId53"/>
    <p:sldId id="291" r:id="rId54"/>
    <p:sldId id="310" r:id="rId55"/>
    <p:sldId id="292" r:id="rId56"/>
    <p:sldId id="293" r:id="rId57"/>
    <p:sldId id="294" r:id="rId58"/>
    <p:sldId id="295" r:id="rId59"/>
    <p:sldId id="296" r:id="rId60"/>
    <p:sldId id="297" r:id="rId61"/>
    <p:sldId id="416" r:id="rId62"/>
    <p:sldId id="405" r:id="rId63"/>
    <p:sldId id="298" r:id="rId64"/>
  </p:sldIdLst>
  <p:sldSz cx="9144000" cy="6858000" type="screen4x3"/>
  <p:notesSz cx="9601200" cy="7315200"/>
  <p:defaultTextStyle>
    <a:defPPr>
      <a:defRPr lang="en-US"/>
    </a:defPPr>
    <a:lvl1pPr algn="l" rtl="0" fontAlgn="base">
      <a:spcBef>
        <a:spcPct val="0"/>
      </a:spcBef>
      <a:spcAft>
        <a:spcPct val="0"/>
      </a:spcAft>
      <a:defRPr sz="2000" b="1" kern="1200">
        <a:solidFill>
          <a:schemeClr val="tx1"/>
        </a:solidFill>
        <a:latin typeface="Arial" charset="0"/>
        <a:ea typeface="+mn-ea"/>
        <a:cs typeface="+mn-cs"/>
      </a:defRPr>
    </a:lvl1pPr>
    <a:lvl2pPr marL="457200" algn="l" rtl="0" fontAlgn="base">
      <a:spcBef>
        <a:spcPct val="0"/>
      </a:spcBef>
      <a:spcAft>
        <a:spcPct val="0"/>
      </a:spcAft>
      <a:defRPr sz="2000" b="1" kern="1200">
        <a:solidFill>
          <a:schemeClr val="tx1"/>
        </a:solidFill>
        <a:latin typeface="Arial" charset="0"/>
        <a:ea typeface="+mn-ea"/>
        <a:cs typeface="+mn-cs"/>
      </a:defRPr>
    </a:lvl2pPr>
    <a:lvl3pPr marL="914400" algn="l" rtl="0" fontAlgn="base">
      <a:spcBef>
        <a:spcPct val="0"/>
      </a:spcBef>
      <a:spcAft>
        <a:spcPct val="0"/>
      </a:spcAft>
      <a:defRPr sz="2000" b="1" kern="1200">
        <a:solidFill>
          <a:schemeClr val="tx1"/>
        </a:solidFill>
        <a:latin typeface="Arial" charset="0"/>
        <a:ea typeface="+mn-ea"/>
        <a:cs typeface="+mn-cs"/>
      </a:defRPr>
    </a:lvl3pPr>
    <a:lvl4pPr marL="1371600" algn="l" rtl="0" fontAlgn="base">
      <a:spcBef>
        <a:spcPct val="0"/>
      </a:spcBef>
      <a:spcAft>
        <a:spcPct val="0"/>
      </a:spcAft>
      <a:defRPr sz="2000" b="1" kern="1200">
        <a:solidFill>
          <a:schemeClr val="tx1"/>
        </a:solidFill>
        <a:latin typeface="Arial" charset="0"/>
        <a:ea typeface="+mn-ea"/>
        <a:cs typeface="+mn-cs"/>
      </a:defRPr>
    </a:lvl4pPr>
    <a:lvl5pPr marL="1828800" algn="l" rtl="0" fontAlgn="base">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56" autoAdjust="0"/>
  </p:normalViewPr>
  <p:slideViewPr>
    <p:cSldViewPr>
      <p:cViewPr varScale="1">
        <p:scale>
          <a:sx n="97" d="100"/>
          <a:sy n="97" d="100"/>
        </p:scale>
        <p:origin x="7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defTabSz="966788">
              <a:defRPr sz="1300"/>
            </a:lvl1pPr>
          </a:lstStyle>
          <a:p>
            <a:endParaRPr lang="en-US"/>
          </a:p>
        </p:txBody>
      </p:sp>
      <p:sp>
        <p:nvSpPr>
          <p:cNvPr id="69635" name="Rectangle 3"/>
          <p:cNvSpPr>
            <a:spLocks noGrp="1" noChangeArrowheads="1"/>
          </p:cNvSpPr>
          <p:nvPr>
            <p:ph type="dt" sz="quarter" idx="1"/>
          </p:nvPr>
        </p:nvSpPr>
        <p:spPr bwMode="auto">
          <a:xfrm>
            <a:off x="5440363" y="0"/>
            <a:ext cx="4160837" cy="3651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algn="r" defTabSz="966788">
              <a:defRPr sz="1300"/>
            </a:lvl1pPr>
          </a:lstStyle>
          <a:p>
            <a:endParaRPr lang="en-US"/>
          </a:p>
        </p:txBody>
      </p:sp>
      <p:sp>
        <p:nvSpPr>
          <p:cNvPr id="69636" name="Rectangle 4"/>
          <p:cNvSpPr>
            <a:spLocks noGrp="1" noChangeArrowheads="1"/>
          </p:cNvSpPr>
          <p:nvPr>
            <p:ph type="ftr" sz="quarter" idx="2"/>
          </p:nvPr>
        </p:nvSpPr>
        <p:spPr bwMode="auto">
          <a:xfrm>
            <a:off x="0" y="6950075"/>
            <a:ext cx="4160838" cy="3651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defTabSz="966788">
              <a:defRPr sz="1300"/>
            </a:lvl1pPr>
          </a:lstStyle>
          <a:p>
            <a:endParaRPr lang="en-US"/>
          </a:p>
        </p:txBody>
      </p:sp>
      <p:sp>
        <p:nvSpPr>
          <p:cNvPr id="69637" name="Rectangle 5"/>
          <p:cNvSpPr>
            <a:spLocks noGrp="1" noChangeArrowheads="1"/>
          </p:cNvSpPr>
          <p:nvPr>
            <p:ph type="sldNum" sz="quarter" idx="3"/>
          </p:nvPr>
        </p:nvSpPr>
        <p:spPr bwMode="auto">
          <a:xfrm>
            <a:off x="5440363" y="6950075"/>
            <a:ext cx="4160837" cy="3651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algn="r" defTabSz="966788">
              <a:defRPr sz="1300"/>
            </a:lvl1pPr>
          </a:lstStyle>
          <a:p>
            <a:fld id="{FFE92793-4DC7-4FC2-A302-5DF78708EF8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03-12T16:53:57.255"/>
    </inkml:context>
    <inkml:brush xml:id="br0">
      <inkml:brushProperty name="width" value="0.05" units="cm"/>
      <inkml:brushProperty name="height" value="0.05" units="cm"/>
    </inkml:brush>
  </inkml:definitions>
  <inkml:trace contextRef="#ctx0" brushRef="#br0">1 27 3812,'0'0'1153,"0"0"-1057,0 0 256,0 0 289,0 0 512,0 0-352,0 0-321,0 0-352,0 0-128,0 0-160,0 0-545,0 0-1249,0-26-1889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defTabSz="966788">
              <a:defRPr sz="1300" b="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5440363" y="0"/>
            <a:ext cx="4160837" cy="3651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algn="r" defTabSz="966788">
              <a:defRPr sz="1300" b="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968625" y="549275"/>
            <a:ext cx="3657600" cy="2743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1279525" y="3475038"/>
            <a:ext cx="7042150" cy="3290887"/>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6950075"/>
            <a:ext cx="4160838" cy="3651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defTabSz="966788">
              <a:defRPr sz="1300" b="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5440363" y="6950075"/>
            <a:ext cx="4160837" cy="3651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algn="r" defTabSz="966788">
              <a:defRPr sz="1300" b="0">
                <a:latin typeface="Times New Roman" pitchFamily="18" charset="0"/>
              </a:defRPr>
            </a:lvl1pPr>
          </a:lstStyle>
          <a:p>
            <a:fld id="{C32672F4-007C-44F8-8417-B5ADADEAD2D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71E733-85CB-48D5-AB59-0212FFA3A782}" type="slidenum">
              <a:rPr lang="en-US"/>
              <a:pPr/>
              <a:t>13</a:t>
            </a:fld>
            <a:endParaRPr lang="en-US"/>
          </a:p>
        </p:txBody>
      </p:sp>
      <p:sp>
        <p:nvSpPr>
          <p:cNvPr id="17410" name="Rectangle 2"/>
          <p:cNvSpPr>
            <a:spLocks noGrp="1" noRot="1" noChangeAspect="1" noChangeArrowheads="1" noTextEdit="1"/>
          </p:cNvSpPr>
          <p:nvPr>
            <p:ph type="sldImg"/>
          </p:nvPr>
        </p:nvSpPr>
        <p:spPr bwMode="auto">
          <a:xfrm>
            <a:off x="2968625" y="549275"/>
            <a:ext cx="3657600" cy="2743200"/>
          </a:xfrm>
          <a:prstGeom prst="rect">
            <a:avLst/>
          </a:prstGeom>
          <a:solidFill>
            <a:srgbClr val="FFFFFF"/>
          </a:solidFill>
          <a:ln>
            <a:solidFill>
              <a:srgbClr val="000000"/>
            </a:solidFill>
            <a:miter lim="800000"/>
            <a:headEnd/>
            <a:tailEnd/>
          </a:ln>
        </p:spPr>
      </p:sp>
      <p:sp>
        <p:nvSpPr>
          <p:cNvPr id="17411" name="Rectangle 3"/>
          <p:cNvSpPr>
            <a:spLocks noGrp="1" noChangeArrowheads="1"/>
          </p:cNvSpPr>
          <p:nvPr>
            <p:ph type="body" idx="1"/>
          </p:nvPr>
        </p:nvSpPr>
        <p:spPr bwMode="auto">
          <a:xfrm>
            <a:off x="1279525" y="3475038"/>
            <a:ext cx="7042150" cy="3290887"/>
          </a:xfrm>
          <a:prstGeom prst="rect">
            <a:avLst/>
          </a:prstGeom>
          <a:solidFill>
            <a:srgbClr val="FFFFFF"/>
          </a:solidFill>
          <a:ln>
            <a:solidFill>
              <a:srgbClr val="000000"/>
            </a:solidFill>
            <a:miter lim="800000"/>
            <a:headEnd/>
            <a:tailEnd/>
          </a:ln>
        </p:spPr>
        <p:txBody>
          <a:bodyPr lIns="95114" tIns="47557" rIns="95114" bIns="47557"/>
          <a:lstStyle/>
          <a:p>
            <a:r>
              <a:rPr lang="en-US" sz="1000" b="1"/>
              <a:t>the sum of 1 to n is 	n plus the sum of 1 to n-1</a:t>
            </a:r>
          </a:p>
          <a:p>
            <a:endParaRPr lang="en-US"/>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F63C9D-FDED-4CE1-8C97-5E19ECCD63D1}" type="slidenum">
              <a:rPr lang="en-US"/>
              <a:pPr/>
              <a:t>14</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a:t>The sum of 1 to 1 is 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179824-E200-4CBC-BE0C-E87513293736}" type="slidenum">
              <a:rPr lang="en-US"/>
              <a:pPr/>
              <a:t>16</a:t>
            </a:fld>
            <a:endParaRPr lang="en-US"/>
          </a:p>
        </p:txBody>
      </p:sp>
      <p:sp>
        <p:nvSpPr>
          <p:cNvPr id="22530" name="Rectangle 2"/>
          <p:cNvSpPr>
            <a:spLocks noGrp="1" noRot="1" noChangeAspect="1" noChangeArrowheads="1" noTextEdit="1"/>
          </p:cNvSpPr>
          <p:nvPr>
            <p:ph type="sldImg"/>
          </p:nvPr>
        </p:nvSpPr>
        <p:spPr bwMode="auto">
          <a:xfrm>
            <a:off x="2968625" y="549275"/>
            <a:ext cx="3657600" cy="2743200"/>
          </a:xfrm>
          <a:prstGeom prst="rect">
            <a:avLst/>
          </a:prstGeom>
          <a:solidFill>
            <a:srgbClr val="FFFFFF"/>
          </a:solidFill>
          <a:ln>
            <a:solidFill>
              <a:srgbClr val="000000"/>
            </a:solidFill>
            <a:miter lim="800000"/>
            <a:headEnd/>
            <a:tailEnd/>
          </a:ln>
        </p:spPr>
      </p:sp>
      <p:sp>
        <p:nvSpPr>
          <p:cNvPr id="22531" name="Rectangle 3"/>
          <p:cNvSpPr>
            <a:spLocks noGrp="1" noChangeArrowheads="1"/>
          </p:cNvSpPr>
          <p:nvPr>
            <p:ph type="body" idx="1"/>
          </p:nvPr>
        </p:nvSpPr>
        <p:spPr bwMode="auto">
          <a:xfrm>
            <a:off x="1279525" y="3475038"/>
            <a:ext cx="7042150" cy="3290887"/>
          </a:xfrm>
          <a:prstGeom prst="rect">
            <a:avLst/>
          </a:prstGeom>
          <a:solidFill>
            <a:srgbClr val="FFFFFF"/>
          </a:solidFill>
          <a:ln>
            <a:solidFill>
              <a:srgbClr val="000000"/>
            </a:solidFill>
            <a:miter lim="800000"/>
            <a:headEnd/>
            <a:tailEnd/>
          </a:ln>
        </p:spPr>
        <p:txBody>
          <a:bodyPr lIns="95114" tIns="47557" rIns="95114" bIns="47557"/>
          <a:lstStyle/>
          <a:p>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A4F2F7-9FCF-44D8-BD44-3825B918B37B}" type="slidenum">
              <a:rPr lang="en-US"/>
              <a:pPr/>
              <a:t>36</a:t>
            </a:fld>
            <a:endParaRPr lang="en-US"/>
          </a:p>
        </p:txBody>
      </p:sp>
      <p:sp>
        <p:nvSpPr>
          <p:cNvPr id="29698" name="Rectangle 2"/>
          <p:cNvSpPr>
            <a:spLocks noGrp="1" noRot="1" noChangeAspect="1" noChangeArrowheads="1" noTextEdit="1"/>
          </p:cNvSpPr>
          <p:nvPr>
            <p:ph type="sldImg"/>
          </p:nvPr>
        </p:nvSpPr>
        <p:spPr bwMode="auto">
          <a:xfrm>
            <a:off x="2968625" y="549275"/>
            <a:ext cx="3657600" cy="2743200"/>
          </a:xfrm>
          <a:prstGeom prst="rect">
            <a:avLst/>
          </a:prstGeom>
          <a:solidFill>
            <a:srgbClr val="FFFFFF"/>
          </a:solidFill>
          <a:ln>
            <a:solidFill>
              <a:srgbClr val="000000"/>
            </a:solidFill>
            <a:miter lim="800000"/>
            <a:headEnd/>
            <a:tailEnd/>
          </a:ln>
        </p:spPr>
      </p:sp>
      <p:sp>
        <p:nvSpPr>
          <p:cNvPr id="29699" name="Rectangle 3"/>
          <p:cNvSpPr>
            <a:spLocks noGrp="1" noChangeArrowheads="1"/>
          </p:cNvSpPr>
          <p:nvPr>
            <p:ph type="body" idx="1"/>
          </p:nvPr>
        </p:nvSpPr>
        <p:spPr bwMode="auto">
          <a:xfrm>
            <a:off x="1279525" y="3475038"/>
            <a:ext cx="7042150" cy="3290887"/>
          </a:xfrm>
          <a:prstGeom prst="rect">
            <a:avLst/>
          </a:prstGeom>
          <a:solidFill>
            <a:srgbClr val="FFFFFF"/>
          </a:solidFill>
          <a:ln>
            <a:solidFill>
              <a:srgbClr val="000000"/>
            </a:solidFill>
            <a:miter lim="800000"/>
            <a:headEnd/>
            <a:tailEnd/>
          </a:ln>
        </p:spPr>
        <p:txBody>
          <a:bodyPr lIns="96636" tIns="48318" rIns="96636" bIns="48318"/>
          <a:lstStyle/>
          <a:p>
            <a:r>
              <a:rPr lang="en-US"/>
              <a:t>The iterative version is easier to understand (in fact there is a formula that is superior to both recursion and iteration in this case), Recursion has the overhead of multiple method invocations</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F1BD40-AE4F-482B-A82A-BC7C422C6336}" type="slidenum">
              <a:rPr lang="en-US"/>
              <a:pPr/>
              <a:t>49</a:t>
            </a:fld>
            <a:endParaRPr lang="en-US"/>
          </a:p>
        </p:txBody>
      </p:sp>
      <p:sp>
        <p:nvSpPr>
          <p:cNvPr id="36866" name="Rectangle 2"/>
          <p:cNvSpPr>
            <a:spLocks noGrp="1" noRot="1" noChangeAspect="1" noChangeArrowheads="1" noTextEdit="1"/>
          </p:cNvSpPr>
          <p:nvPr>
            <p:ph type="sldImg"/>
          </p:nvPr>
        </p:nvSpPr>
        <p:spPr bwMode="auto">
          <a:xfrm>
            <a:off x="2968625" y="549275"/>
            <a:ext cx="3657600" cy="2743200"/>
          </a:xfrm>
          <a:prstGeom prst="rect">
            <a:avLst/>
          </a:prstGeom>
          <a:solidFill>
            <a:srgbClr val="FFFFFF"/>
          </a:solidFill>
          <a:ln>
            <a:solidFill>
              <a:srgbClr val="000000"/>
            </a:solidFill>
            <a:miter lim="800000"/>
            <a:headEnd/>
            <a:tailEnd/>
          </a:ln>
        </p:spPr>
      </p:sp>
      <p:sp>
        <p:nvSpPr>
          <p:cNvPr id="36867" name="Rectangle 3"/>
          <p:cNvSpPr>
            <a:spLocks noGrp="1" noChangeArrowheads="1"/>
          </p:cNvSpPr>
          <p:nvPr>
            <p:ph type="body" idx="1"/>
          </p:nvPr>
        </p:nvSpPr>
        <p:spPr bwMode="auto">
          <a:xfrm>
            <a:off x="1279525" y="3475038"/>
            <a:ext cx="7042150" cy="3290887"/>
          </a:xfrm>
          <a:prstGeom prst="rect">
            <a:avLst/>
          </a:prstGeom>
          <a:solidFill>
            <a:srgbClr val="FFFFFF"/>
          </a:solidFill>
          <a:ln>
            <a:solidFill>
              <a:srgbClr val="000000"/>
            </a:solidFill>
            <a:miter lim="800000"/>
            <a:headEnd/>
            <a:tailEnd/>
          </a:ln>
        </p:spPr>
        <p:txBody>
          <a:bodyPr lIns="95114" tIns="47557" rIns="95114" bIns="47557"/>
          <a:lstStyle/>
          <a:p>
            <a:r>
              <a:rPr lang="en-US"/>
              <a:t>Recursive is inherently inefficient because it keeps recomputing the same thing many times!</a:t>
            </a:r>
          </a:p>
          <a:p>
            <a:r>
              <a:rPr lang="en-US"/>
              <a:t>(plus the overhead of method calls, as with factorial)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94896D-E4D7-4429-94F3-62413D1A739F}" type="slidenum">
              <a:rPr lang="en-US"/>
              <a:pPr/>
              <a:t>52</a:t>
            </a:fld>
            <a:endParaRPr lang="en-US"/>
          </a:p>
        </p:txBody>
      </p:sp>
      <p:sp>
        <p:nvSpPr>
          <p:cNvPr id="44034" name="Rectangle 2"/>
          <p:cNvSpPr>
            <a:spLocks noGrp="1" noRot="1" noChangeAspect="1" noChangeArrowheads="1" noTextEdit="1"/>
          </p:cNvSpPr>
          <p:nvPr>
            <p:ph type="sldImg"/>
          </p:nvPr>
        </p:nvSpPr>
        <p:spPr bwMode="auto">
          <a:xfrm>
            <a:off x="2968625" y="549275"/>
            <a:ext cx="3657600" cy="2743200"/>
          </a:xfrm>
          <a:prstGeom prst="rect">
            <a:avLst/>
          </a:prstGeom>
          <a:solidFill>
            <a:srgbClr val="FFFFFF"/>
          </a:solidFill>
          <a:ln>
            <a:solidFill>
              <a:srgbClr val="000000"/>
            </a:solidFill>
            <a:miter lim="800000"/>
            <a:headEnd/>
            <a:tailEnd/>
          </a:ln>
        </p:spPr>
      </p:sp>
      <p:sp>
        <p:nvSpPr>
          <p:cNvPr id="44035" name="Rectangle 3"/>
          <p:cNvSpPr>
            <a:spLocks noGrp="1" noChangeArrowheads="1"/>
          </p:cNvSpPr>
          <p:nvPr>
            <p:ph type="body" idx="1"/>
          </p:nvPr>
        </p:nvSpPr>
        <p:spPr bwMode="auto">
          <a:xfrm>
            <a:off x="1279525" y="3475038"/>
            <a:ext cx="7042150" cy="3290887"/>
          </a:xfrm>
          <a:prstGeom prst="rect">
            <a:avLst/>
          </a:prstGeom>
          <a:solidFill>
            <a:srgbClr val="FFFFFF"/>
          </a:solidFill>
          <a:ln>
            <a:solidFill>
              <a:srgbClr val="000000"/>
            </a:solidFill>
            <a:miter lim="800000"/>
            <a:headEnd/>
            <a:tailEnd/>
          </a:ln>
        </p:spPr>
        <p:txBody>
          <a:bodyPr lIns="95114" tIns="47557" rIns="95114" bIns="47557"/>
          <a:lstStyle/>
          <a:p>
            <a:pPr lvl="1"/>
            <a:r>
              <a:rPr lang="en-US"/>
              <a:t>The legend: long long ago, in a place far far away … there was a temple containing 64 sacred disks. The monks needed to move the disks from one location to another. The disks are fragile; only one can be carried at a time. A disk may not be placed on top of a smaller, less valuable disk. And, there is only one other location in the temple (besides the original and destination locations) sacred enough that a pile of disks can be placed there. So, the monks start moving disks back and forth, between the original pile, the pile at the new location, and the intermediate location, always keeping the piles in order (largest on the bottom, smallest on the top).  It was said that when they completed their task, the universe would come to an end. (Since it would take at least 2</a:t>
            </a:r>
            <a:r>
              <a:rPr lang="en-US" baseline="30000"/>
              <a:t>64</a:t>
            </a:r>
            <a:r>
              <a:rPr lang="en-US"/>
              <a:t> -1 moves to complete the task, we're safe for now. Assuming one move per second, and no wrong moves, it would take almost 585,000,000,000 years to complete.) </a:t>
            </a:r>
          </a:p>
          <a:p>
            <a:endParaRPr lang="en-US"/>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8-</a:t>
            </a:r>
            <a:fld id="{E62D7A1A-DC6E-4C16-AA98-8B94A108264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8-</a:t>
            </a:r>
            <a:fld id="{C49D7B5C-C4D6-4EAD-B5A1-8EA906F3E94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8-</a:t>
            </a:r>
            <a:fld id="{F738FD4E-8FAA-433A-A96F-0E029C36197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8-</a:t>
            </a:r>
            <a:fld id="{3EFC407F-3A14-453D-99C7-FB5D8FF8588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8-</a:t>
            </a:r>
            <a:fld id="{E3DFF414-18D9-4708-AF3B-65EE34F6F07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8-</a:t>
            </a:r>
            <a:fld id="{293C291C-5D66-4DB0-AF55-5622A760B26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r>
              <a:rPr lang="en-US"/>
              <a:t>8-</a:t>
            </a:r>
            <a:fld id="{4BEC824B-E60F-4F51-8C82-0FAE6C2E8FB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r>
              <a:rPr lang="en-US"/>
              <a:t>8-</a:t>
            </a:r>
            <a:fld id="{9698A6B2-C699-4BB9-B6C9-E5AA7A76CFD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r>
              <a:rPr lang="en-US"/>
              <a:t>8-</a:t>
            </a:r>
            <a:fld id="{A6F23D90-BD6E-4940-AD02-B46FFFFF0FA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8-</a:t>
            </a:r>
            <a:fld id="{FFAD77C3-5A82-48F7-9799-DCEC0A6038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8-</a:t>
            </a:r>
            <a:fld id="{7238AAE2-D7D9-4112-9CC3-B1D04E11795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endParaRPr lang="en-US"/>
          </a:p>
        </p:txBody>
      </p:sp>
      <p:sp>
        <p:nvSpPr>
          <p:cNvPr id="1030" name="Rectangle 6"/>
          <p:cNvSpPr>
            <a:spLocks noGrp="1" noChangeArrowheads="1"/>
          </p:cNvSpPr>
          <p:nvPr>
            <p:ph type="sldNum" sz="quarter" idx="4"/>
          </p:nvPr>
        </p:nvSpPr>
        <p:spPr bwMode="auto">
          <a:xfrm>
            <a:off x="7086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r>
              <a:rPr lang="en-US"/>
              <a:t>8-</a:t>
            </a:r>
            <a:fld id="{054A5773-771E-4A95-A68B-7A760E9FA45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000">
          <a:solidFill>
            <a:schemeClr val="tx2"/>
          </a:solidFill>
          <a:latin typeface="+mj-lt"/>
          <a:ea typeface="+mj-ea"/>
          <a:cs typeface="+mj-cs"/>
        </a:defRPr>
      </a:lvl1pPr>
      <a:lvl2pPr algn="ctr" rtl="0" fontAlgn="base">
        <a:spcBef>
          <a:spcPct val="0"/>
        </a:spcBef>
        <a:spcAft>
          <a:spcPct val="0"/>
        </a:spcAft>
        <a:defRPr sz="4000">
          <a:solidFill>
            <a:schemeClr val="tx2"/>
          </a:solidFill>
          <a:latin typeface="Arial" charset="0"/>
        </a:defRPr>
      </a:lvl2pPr>
      <a:lvl3pPr algn="ctr" rtl="0" fontAlgn="base">
        <a:spcBef>
          <a:spcPct val="0"/>
        </a:spcBef>
        <a:spcAft>
          <a:spcPct val="0"/>
        </a:spcAft>
        <a:defRPr sz="4000">
          <a:solidFill>
            <a:schemeClr val="tx2"/>
          </a:solidFill>
          <a:latin typeface="Arial" charset="0"/>
        </a:defRPr>
      </a:lvl3pPr>
      <a:lvl4pPr algn="ctr" rtl="0" fontAlgn="base">
        <a:spcBef>
          <a:spcPct val="0"/>
        </a:spcBef>
        <a:spcAft>
          <a:spcPct val="0"/>
        </a:spcAft>
        <a:defRPr sz="4000">
          <a:solidFill>
            <a:schemeClr val="tx2"/>
          </a:solidFill>
          <a:latin typeface="Arial" charset="0"/>
        </a:defRPr>
      </a:lvl4pPr>
      <a:lvl5pPr algn="ctr" rtl="0" fontAlgn="base">
        <a:spcBef>
          <a:spcPct val="0"/>
        </a:spcBef>
        <a:spcAft>
          <a:spcPct val="0"/>
        </a:spcAft>
        <a:defRPr sz="4000">
          <a:solidFill>
            <a:schemeClr val="tx2"/>
          </a:solidFill>
          <a:latin typeface="Arial" charset="0"/>
        </a:defRPr>
      </a:lvl5pPr>
      <a:lvl6pPr marL="457200" algn="ctr" rtl="0" fontAlgn="base">
        <a:spcBef>
          <a:spcPct val="0"/>
        </a:spcBef>
        <a:spcAft>
          <a:spcPct val="0"/>
        </a:spcAft>
        <a:defRPr sz="4000">
          <a:solidFill>
            <a:schemeClr val="tx2"/>
          </a:solidFill>
          <a:latin typeface="Arial" charset="0"/>
        </a:defRPr>
      </a:lvl6pPr>
      <a:lvl7pPr marL="914400" algn="ctr" rtl="0" fontAlgn="base">
        <a:spcBef>
          <a:spcPct val="0"/>
        </a:spcBef>
        <a:spcAft>
          <a:spcPct val="0"/>
        </a:spcAft>
        <a:defRPr sz="4000">
          <a:solidFill>
            <a:schemeClr val="tx2"/>
          </a:solidFill>
          <a:latin typeface="Arial" charset="0"/>
        </a:defRPr>
      </a:lvl7pPr>
      <a:lvl8pPr marL="1371600" algn="ctr" rtl="0" fontAlgn="base">
        <a:spcBef>
          <a:spcPct val="0"/>
        </a:spcBef>
        <a:spcAft>
          <a:spcPct val="0"/>
        </a:spcAft>
        <a:defRPr sz="4000">
          <a:solidFill>
            <a:schemeClr val="tx2"/>
          </a:solidFill>
          <a:latin typeface="Arial" charset="0"/>
        </a:defRPr>
      </a:lvl8pPr>
      <a:lvl9pPr marL="1828800" algn="ctr" rtl="0" fontAlgn="base">
        <a:spcBef>
          <a:spcPct val="0"/>
        </a:spcBef>
        <a:spcAft>
          <a:spcPct val="0"/>
        </a:spcAft>
        <a:defRPr sz="40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59632" y="2132856"/>
            <a:ext cx="6400800" cy="1752600"/>
          </a:xfrm>
        </p:spPr>
        <p:txBody>
          <a:bodyPr/>
          <a:lstStyle/>
          <a:p>
            <a:r>
              <a:rPr lang="en-US" sz="5400" dirty="0">
                <a:solidFill>
                  <a:schemeClr val="tx2">
                    <a:lumMod val="60000"/>
                    <a:lumOff val="40000"/>
                  </a:schemeClr>
                </a:solidFill>
                <a:effectLst>
                  <a:outerShdw blurRad="38100" dist="38100" dir="2700000" algn="tl">
                    <a:srgbClr val="000000">
                      <a:alpha val="43137"/>
                    </a:srgbClr>
                  </a:outerShdw>
                </a:effectLst>
              </a:rPr>
              <a:t>Recursion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6BDE818A-619B-4C8A-AA6E-EF2C1F558664}" type="slidenum">
              <a:rPr lang="en-US"/>
              <a:pPr/>
              <a:t>10</a:t>
            </a:fld>
            <a:endParaRPr lang="en-US"/>
          </a:p>
        </p:txBody>
      </p:sp>
      <p:sp>
        <p:nvSpPr>
          <p:cNvPr id="13314" name="Rectangle 2"/>
          <p:cNvSpPr>
            <a:spLocks noGrp="1" noChangeArrowheads="1"/>
          </p:cNvSpPr>
          <p:nvPr>
            <p:ph type="title"/>
          </p:nvPr>
        </p:nvSpPr>
        <p:spPr/>
        <p:txBody>
          <a:bodyPr/>
          <a:lstStyle/>
          <a:p>
            <a:r>
              <a:rPr lang="en-US"/>
              <a:t>More Recursive Definitions</a:t>
            </a:r>
          </a:p>
        </p:txBody>
      </p:sp>
      <p:sp>
        <p:nvSpPr>
          <p:cNvPr id="13315" name="Rectangle 3"/>
          <p:cNvSpPr>
            <a:spLocks noGrp="1" noChangeArrowheads="1"/>
          </p:cNvSpPr>
          <p:nvPr>
            <p:ph type="body" idx="1"/>
          </p:nvPr>
        </p:nvSpPr>
        <p:spPr>
          <a:xfrm>
            <a:off x="914400" y="1219200"/>
            <a:ext cx="8001000" cy="5029200"/>
          </a:xfrm>
        </p:spPr>
        <p:txBody>
          <a:bodyPr/>
          <a:lstStyle/>
          <a:p>
            <a:pPr>
              <a:lnSpc>
                <a:spcPct val="90000"/>
              </a:lnSpc>
              <a:tabLst>
                <a:tab pos="1828800" algn="l"/>
              </a:tabLst>
            </a:pPr>
            <a:r>
              <a:rPr lang="en-US" sz="2800" dirty="0"/>
              <a:t>Mathematical formulas can often be expressed recursively</a:t>
            </a:r>
          </a:p>
          <a:p>
            <a:pPr>
              <a:lnSpc>
                <a:spcPct val="90000"/>
              </a:lnSpc>
              <a:tabLst>
                <a:tab pos="1828800" algn="l"/>
              </a:tabLst>
            </a:pPr>
            <a:r>
              <a:rPr lang="en-US" sz="2800" b="1" i="1" dirty="0">
                <a:solidFill>
                  <a:schemeClr val="tx2"/>
                </a:solidFill>
              </a:rPr>
              <a:t>Example</a:t>
            </a:r>
            <a:r>
              <a:rPr lang="en-US" sz="2800" dirty="0"/>
              <a:t>: the formula for </a:t>
            </a:r>
            <a:r>
              <a:rPr lang="en-US" sz="2800" b="1" i="1" dirty="0">
                <a:solidFill>
                  <a:schemeClr val="hlink"/>
                </a:solidFill>
              </a:rPr>
              <a:t>factorial </a:t>
            </a:r>
            <a:r>
              <a:rPr lang="en-US" sz="2800" dirty="0"/>
              <a:t>is:</a:t>
            </a:r>
          </a:p>
          <a:p>
            <a:pPr>
              <a:lnSpc>
                <a:spcPct val="90000"/>
              </a:lnSpc>
              <a:buFontTx/>
              <a:buNone/>
              <a:tabLst>
                <a:tab pos="1828800" algn="l"/>
              </a:tabLst>
            </a:pPr>
            <a:r>
              <a:rPr lang="en-US" sz="2800" dirty="0"/>
              <a:t>	</a:t>
            </a:r>
            <a:r>
              <a:rPr lang="en-US" sz="2800" dirty="0">
                <a:latin typeface="Arial Unicode MS" pitchFamily="34" charset="-128"/>
              </a:rPr>
              <a:t>for any positive integer </a:t>
            </a:r>
            <a:r>
              <a:rPr lang="en-US" sz="2800" b="1" dirty="0">
                <a:latin typeface="Arial Unicode MS" pitchFamily="34" charset="-128"/>
              </a:rPr>
              <a:t>n</a:t>
            </a:r>
            <a:r>
              <a:rPr lang="en-US" sz="2800" dirty="0">
                <a:latin typeface="Arial Unicode MS" pitchFamily="34" charset="-128"/>
              </a:rPr>
              <a:t>, </a:t>
            </a:r>
            <a:r>
              <a:rPr lang="en-US" sz="2800" b="1" dirty="0">
                <a:latin typeface="Arial Unicode MS" pitchFamily="34" charset="-128"/>
              </a:rPr>
              <a:t>n!</a:t>
            </a:r>
            <a:r>
              <a:rPr lang="en-US" sz="2800" dirty="0">
                <a:latin typeface="Arial Unicode MS" pitchFamily="34" charset="-128"/>
              </a:rPr>
              <a:t> (n factorial) is defined to be the product of all integers between </a:t>
            </a:r>
            <a:r>
              <a:rPr lang="en-US" sz="2800" b="1" dirty="0">
                <a:latin typeface="Arial Unicode MS" pitchFamily="34" charset="-128"/>
              </a:rPr>
              <a:t>1</a:t>
            </a:r>
            <a:r>
              <a:rPr lang="en-US" sz="2800" dirty="0">
                <a:latin typeface="Arial Unicode MS" pitchFamily="34" charset="-128"/>
              </a:rPr>
              <a:t> and </a:t>
            </a:r>
            <a:r>
              <a:rPr lang="en-US" sz="2800" b="1" dirty="0">
                <a:latin typeface="Arial Unicode MS" pitchFamily="34" charset="-128"/>
              </a:rPr>
              <a:t>n</a:t>
            </a:r>
            <a:r>
              <a:rPr lang="en-US" sz="2800" dirty="0">
                <a:latin typeface="Arial Unicode MS" pitchFamily="34" charset="-128"/>
              </a:rPr>
              <a:t> inclusive.</a:t>
            </a:r>
          </a:p>
          <a:p>
            <a:pPr>
              <a:lnSpc>
                <a:spcPct val="90000"/>
              </a:lnSpc>
              <a:tabLst>
                <a:tab pos="1828800" algn="l"/>
              </a:tabLst>
            </a:pPr>
            <a:r>
              <a:rPr lang="en-US" sz="2800" dirty="0"/>
              <a:t>Express this definition recursively</a:t>
            </a:r>
          </a:p>
          <a:p>
            <a:pPr>
              <a:lnSpc>
                <a:spcPct val="90000"/>
              </a:lnSpc>
              <a:spcBef>
                <a:spcPct val="70000"/>
              </a:spcBef>
              <a:buFontTx/>
              <a:buNone/>
              <a:tabLst>
                <a:tab pos="1828800" algn="l"/>
              </a:tabLst>
            </a:pPr>
            <a:r>
              <a:rPr lang="en-US" sz="2800" b="1" dirty="0">
                <a:solidFill>
                  <a:schemeClr val="tx2"/>
                </a:solidFill>
              </a:rPr>
              <a:t>		1!  =  1	</a:t>
            </a:r>
            <a:r>
              <a:rPr lang="en-US" sz="2800" dirty="0"/>
              <a:t>(the base case)</a:t>
            </a:r>
          </a:p>
          <a:p>
            <a:pPr>
              <a:lnSpc>
                <a:spcPct val="90000"/>
              </a:lnSpc>
              <a:spcAft>
                <a:spcPct val="50000"/>
              </a:spcAft>
              <a:buFontTx/>
              <a:buNone/>
              <a:tabLst>
                <a:tab pos="1828800" algn="l"/>
              </a:tabLst>
            </a:pPr>
            <a:r>
              <a:rPr lang="en-US" sz="2800" b="1" dirty="0">
                <a:solidFill>
                  <a:schemeClr val="tx2"/>
                </a:solidFill>
              </a:rPr>
              <a:t>		n!  =  n * (n-1)!     for n&gt;=2</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63927346-28B5-4571-B6D7-009E2C670B9B}" type="slidenum">
              <a:rPr lang="en-US"/>
              <a:pPr/>
              <a:t>11</a:t>
            </a:fld>
            <a:endParaRPr lang="en-US"/>
          </a:p>
        </p:txBody>
      </p:sp>
      <p:sp>
        <p:nvSpPr>
          <p:cNvPr id="14338" name="Rectangle 2"/>
          <p:cNvSpPr>
            <a:spLocks noGrp="1" noChangeArrowheads="1"/>
          </p:cNvSpPr>
          <p:nvPr>
            <p:ph type="title"/>
          </p:nvPr>
        </p:nvSpPr>
        <p:spPr/>
        <p:txBody>
          <a:bodyPr/>
          <a:lstStyle/>
          <a:p>
            <a:r>
              <a:rPr lang="en-US"/>
              <a:t>Discussion</a:t>
            </a:r>
          </a:p>
        </p:txBody>
      </p:sp>
      <p:sp>
        <p:nvSpPr>
          <p:cNvPr id="14339" name="Rectangle 3"/>
          <p:cNvSpPr>
            <a:spLocks noGrp="1" noChangeArrowheads="1"/>
          </p:cNvSpPr>
          <p:nvPr>
            <p:ph type="body" idx="1"/>
          </p:nvPr>
        </p:nvSpPr>
        <p:spPr>
          <a:xfrm>
            <a:off x="685800" y="1371600"/>
            <a:ext cx="8153400" cy="4724400"/>
          </a:xfrm>
        </p:spPr>
        <p:txBody>
          <a:bodyPr/>
          <a:lstStyle/>
          <a:p>
            <a:r>
              <a:rPr lang="en-US" b="1" i="1" dirty="0">
                <a:solidFill>
                  <a:schemeClr val="hlink"/>
                </a:solidFill>
              </a:rPr>
              <a:t>Recursion</a:t>
            </a:r>
            <a:r>
              <a:rPr lang="en-US" dirty="0"/>
              <a:t> is an alternative to </a:t>
            </a:r>
            <a:r>
              <a:rPr lang="en-US" b="1" i="1" dirty="0">
                <a:solidFill>
                  <a:schemeClr val="hlink"/>
                </a:solidFill>
              </a:rPr>
              <a:t>iteration</a:t>
            </a:r>
            <a:r>
              <a:rPr lang="en-US" i="1" dirty="0"/>
              <a:t>, </a:t>
            </a:r>
            <a:r>
              <a:rPr lang="en-US" dirty="0"/>
              <a:t>and it is a very powerful problem-solving technique</a:t>
            </a:r>
          </a:p>
          <a:p>
            <a:r>
              <a:rPr lang="en-US" dirty="0"/>
              <a:t>What is </a:t>
            </a:r>
            <a:r>
              <a:rPr lang="en-US" b="1" i="1" dirty="0">
                <a:solidFill>
                  <a:schemeClr val="hlink"/>
                </a:solidFill>
              </a:rPr>
              <a:t>iteration</a:t>
            </a:r>
            <a:r>
              <a:rPr lang="en-US" dirty="0"/>
              <a:t>? Repetition, as in a loop</a:t>
            </a:r>
          </a:p>
          <a:p>
            <a:r>
              <a:rPr lang="en-US" dirty="0"/>
              <a:t>What is </a:t>
            </a:r>
            <a:r>
              <a:rPr lang="en-US" b="1" i="1" dirty="0">
                <a:solidFill>
                  <a:schemeClr val="hlink"/>
                </a:solidFill>
              </a:rPr>
              <a:t>recursion</a:t>
            </a:r>
            <a:r>
              <a:rPr lang="en-US" dirty="0"/>
              <a:t>? Defining something in terms of a </a:t>
            </a:r>
            <a:r>
              <a:rPr lang="en-US" b="1" i="1" dirty="0">
                <a:solidFill>
                  <a:schemeClr val="accent2"/>
                </a:solidFill>
              </a:rPr>
              <a:t>smaller</a:t>
            </a:r>
            <a:r>
              <a:rPr lang="en-US" dirty="0"/>
              <a:t> or </a:t>
            </a:r>
            <a:r>
              <a:rPr lang="en-US" b="1" i="1" dirty="0">
                <a:solidFill>
                  <a:schemeClr val="accent2"/>
                </a:solidFill>
              </a:rPr>
              <a:t>simpler</a:t>
            </a:r>
            <a:r>
              <a:rPr lang="en-US" dirty="0"/>
              <a:t> version of itself (why smaller/simpler? )</a:t>
            </a:r>
            <a:br>
              <a:rPr lang="en-US" dirty="0"/>
            </a:br>
            <a:endParaRPr lang="en-US"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29016B48-75EC-44D7-A6A4-AB7AD6E3F4A1}" type="slidenum">
              <a:rPr lang="en-US"/>
              <a:pPr/>
              <a:t>12</a:t>
            </a:fld>
            <a:endParaRPr lang="en-US"/>
          </a:p>
        </p:txBody>
      </p:sp>
      <p:sp>
        <p:nvSpPr>
          <p:cNvPr id="15362" name="Rectangle 2"/>
          <p:cNvSpPr>
            <a:spLocks noGrp="1" noChangeArrowheads="1"/>
          </p:cNvSpPr>
          <p:nvPr>
            <p:ph type="title"/>
          </p:nvPr>
        </p:nvSpPr>
        <p:spPr/>
        <p:txBody>
          <a:bodyPr/>
          <a:lstStyle/>
          <a:p>
            <a:r>
              <a:rPr lang="en-US"/>
              <a:t>Recursive Programming</a:t>
            </a:r>
          </a:p>
        </p:txBody>
      </p:sp>
      <p:sp>
        <p:nvSpPr>
          <p:cNvPr id="15363" name="Rectangle 3"/>
          <p:cNvSpPr>
            <a:spLocks noGrp="1" noChangeArrowheads="1"/>
          </p:cNvSpPr>
          <p:nvPr>
            <p:ph type="body" idx="1"/>
          </p:nvPr>
        </p:nvSpPr>
        <p:spPr>
          <a:xfrm>
            <a:off x="609600" y="1219200"/>
            <a:ext cx="8305800" cy="4495800"/>
          </a:xfrm>
        </p:spPr>
        <p:txBody>
          <a:bodyPr/>
          <a:lstStyle/>
          <a:p>
            <a:r>
              <a:rPr lang="en-US" b="1" i="1" dirty="0">
                <a:solidFill>
                  <a:schemeClr val="hlink"/>
                </a:solidFill>
              </a:rPr>
              <a:t>Recursion</a:t>
            </a:r>
            <a:r>
              <a:rPr lang="en-US" dirty="0"/>
              <a:t> is a programming technique in which a method can </a:t>
            </a:r>
            <a:r>
              <a:rPr lang="en-US" dirty="0">
                <a:solidFill>
                  <a:schemeClr val="tx2"/>
                </a:solidFill>
              </a:rPr>
              <a:t>call itself </a:t>
            </a:r>
            <a:r>
              <a:rPr lang="en-US" dirty="0"/>
              <a:t>to solve a problem	</a:t>
            </a:r>
          </a:p>
          <a:p>
            <a:r>
              <a:rPr lang="en-US" dirty="0"/>
              <a:t>A method in Java that invokes itself is called a </a:t>
            </a:r>
            <a:r>
              <a:rPr lang="en-US" b="1" i="1" dirty="0">
                <a:solidFill>
                  <a:schemeClr val="hlink"/>
                </a:solidFill>
              </a:rPr>
              <a:t>recursive method</a:t>
            </a:r>
            <a:r>
              <a:rPr lang="en-US" i="1" dirty="0"/>
              <a:t>, </a:t>
            </a:r>
            <a:r>
              <a:rPr lang="en-US" dirty="0"/>
              <a:t>and must contain code for</a:t>
            </a:r>
          </a:p>
          <a:p>
            <a:pPr lvl="1"/>
            <a:r>
              <a:rPr lang="en-US" sz="3200" dirty="0"/>
              <a:t>the </a:t>
            </a:r>
            <a:r>
              <a:rPr lang="en-US" sz="3200" b="1" i="1" dirty="0">
                <a:solidFill>
                  <a:schemeClr val="hlink"/>
                </a:solidFill>
              </a:rPr>
              <a:t>base case</a:t>
            </a:r>
            <a:r>
              <a:rPr lang="en-US" sz="3200" dirty="0"/>
              <a:t>, and</a:t>
            </a:r>
            <a:endParaRPr lang="en-US" sz="3200" b="1" i="1" dirty="0">
              <a:solidFill>
                <a:schemeClr val="hlink"/>
              </a:solidFill>
            </a:endParaRPr>
          </a:p>
          <a:p>
            <a:pPr lvl="1"/>
            <a:r>
              <a:rPr lang="en-US" sz="3200" dirty="0"/>
              <a:t>the </a:t>
            </a:r>
            <a:r>
              <a:rPr lang="en-US" sz="3200" b="1" i="1" dirty="0">
                <a:solidFill>
                  <a:schemeClr val="hlink"/>
                </a:solidFill>
              </a:rPr>
              <a:t>recursive part</a:t>
            </a:r>
            <a:endParaRPr lang="en-US" sz="3200"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D23A5C66-AA9C-4391-8608-ED0C7DABC089}" type="slidenum">
              <a:rPr lang="en-US"/>
              <a:pPr/>
              <a:t>13</a:t>
            </a:fld>
            <a:endParaRPr lang="en-US"/>
          </a:p>
        </p:txBody>
      </p:sp>
      <p:sp>
        <p:nvSpPr>
          <p:cNvPr id="16386" name="Rectangle 2"/>
          <p:cNvSpPr>
            <a:spLocks noGrp="1" noChangeArrowheads="1"/>
          </p:cNvSpPr>
          <p:nvPr>
            <p:ph type="title"/>
          </p:nvPr>
        </p:nvSpPr>
        <p:spPr>
          <a:xfrm>
            <a:off x="381000" y="152400"/>
            <a:ext cx="8534400" cy="1143000"/>
          </a:xfrm>
        </p:spPr>
        <p:txBody>
          <a:bodyPr/>
          <a:lstStyle/>
          <a:p>
            <a:r>
              <a:rPr lang="en-US"/>
              <a:t>Example of Recursive Programming</a:t>
            </a:r>
          </a:p>
        </p:txBody>
      </p:sp>
      <p:sp>
        <p:nvSpPr>
          <p:cNvPr id="16387" name="Rectangle 3"/>
          <p:cNvSpPr>
            <a:spLocks noGrp="1" noChangeArrowheads="1"/>
          </p:cNvSpPr>
          <p:nvPr>
            <p:ph type="body" idx="1"/>
          </p:nvPr>
        </p:nvSpPr>
        <p:spPr>
          <a:xfrm>
            <a:off x="609600" y="1143000"/>
            <a:ext cx="8001000" cy="5334000"/>
          </a:xfrm>
        </p:spPr>
        <p:txBody>
          <a:bodyPr/>
          <a:lstStyle/>
          <a:p>
            <a:pPr>
              <a:lnSpc>
                <a:spcPct val="90000"/>
              </a:lnSpc>
              <a:tabLst>
                <a:tab pos="1379538" algn="l"/>
              </a:tabLst>
            </a:pPr>
            <a:r>
              <a:rPr lang="en-US" dirty="0"/>
              <a:t>Consider the problem of computing the sum of all the numbers between </a:t>
            </a:r>
            <a:r>
              <a:rPr lang="en-US" b="1" dirty="0">
                <a:solidFill>
                  <a:schemeClr val="hlink"/>
                </a:solidFill>
              </a:rPr>
              <a:t>1 </a:t>
            </a:r>
            <a:r>
              <a:rPr lang="en-US" dirty="0"/>
              <a:t>and </a:t>
            </a:r>
            <a:r>
              <a:rPr lang="en-US" b="1" dirty="0">
                <a:solidFill>
                  <a:schemeClr val="hlink"/>
                </a:solidFill>
              </a:rPr>
              <a:t>n</a:t>
            </a:r>
            <a:r>
              <a:rPr lang="en-US" dirty="0"/>
              <a:t> inclusive</a:t>
            </a:r>
          </a:p>
          <a:p>
            <a:pPr>
              <a:lnSpc>
                <a:spcPct val="90000"/>
              </a:lnSpc>
              <a:buFontTx/>
              <a:buNone/>
              <a:tabLst>
                <a:tab pos="1379538" algn="l"/>
              </a:tabLst>
            </a:pPr>
            <a:endParaRPr lang="en-US" sz="1600" dirty="0"/>
          </a:p>
          <a:p>
            <a:pPr lvl="1">
              <a:lnSpc>
                <a:spcPct val="90000"/>
              </a:lnSpc>
              <a:buFontTx/>
              <a:buNone/>
              <a:tabLst>
                <a:tab pos="1379538" algn="l"/>
              </a:tabLst>
            </a:pPr>
            <a:r>
              <a:rPr lang="en-US" sz="3200" b="1" i="1" dirty="0">
                <a:solidFill>
                  <a:schemeClr val="accent2"/>
                </a:solidFill>
              </a:rPr>
              <a:t>e.g.</a:t>
            </a:r>
            <a:r>
              <a:rPr lang="en-US" sz="3200" i="1" dirty="0"/>
              <a:t> </a:t>
            </a:r>
            <a:r>
              <a:rPr lang="en-US" sz="3200" dirty="0"/>
              <a:t>if </a:t>
            </a:r>
            <a:r>
              <a:rPr lang="en-US" sz="3200" b="1" dirty="0">
                <a:solidFill>
                  <a:schemeClr val="hlink"/>
                </a:solidFill>
              </a:rPr>
              <a:t>n</a:t>
            </a:r>
            <a:r>
              <a:rPr lang="en-US" sz="3200" dirty="0"/>
              <a:t> is </a:t>
            </a:r>
            <a:r>
              <a:rPr lang="en-US" sz="3200" b="1" dirty="0">
                <a:solidFill>
                  <a:schemeClr val="hlink"/>
                </a:solidFill>
              </a:rPr>
              <a:t>5</a:t>
            </a:r>
            <a:r>
              <a:rPr lang="en-US" sz="3200" dirty="0"/>
              <a:t>, the sum is</a:t>
            </a:r>
          </a:p>
          <a:p>
            <a:pPr lvl="1">
              <a:lnSpc>
                <a:spcPct val="90000"/>
              </a:lnSpc>
              <a:buFontTx/>
              <a:buNone/>
              <a:tabLst>
                <a:tab pos="1379538" algn="l"/>
              </a:tabLst>
            </a:pPr>
            <a:r>
              <a:rPr lang="en-US" sz="3200" dirty="0"/>
              <a:t>		</a:t>
            </a:r>
            <a:r>
              <a:rPr lang="en-US" sz="3200" b="1" dirty="0">
                <a:solidFill>
                  <a:schemeClr val="hlink"/>
                </a:solidFill>
              </a:rPr>
              <a:t>1 + 2 + 3 + 4 + 5</a:t>
            </a:r>
          </a:p>
          <a:p>
            <a:pPr lvl="1">
              <a:lnSpc>
                <a:spcPct val="90000"/>
              </a:lnSpc>
              <a:buFontTx/>
              <a:buNone/>
              <a:tabLst>
                <a:tab pos="1379538" algn="l"/>
              </a:tabLst>
            </a:pPr>
            <a:endParaRPr lang="en-US" sz="1600" b="1" dirty="0">
              <a:solidFill>
                <a:schemeClr val="hlink"/>
              </a:solidFill>
            </a:endParaRPr>
          </a:p>
          <a:p>
            <a:pPr>
              <a:lnSpc>
                <a:spcPct val="90000"/>
              </a:lnSpc>
              <a:tabLst>
                <a:tab pos="1379538" algn="l"/>
              </a:tabLst>
            </a:pPr>
            <a:r>
              <a:rPr lang="en-US" dirty="0"/>
              <a:t>How can this problem be expressed recursively?</a:t>
            </a:r>
          </a:p>
          <a:p>
            <a:pPr>
              <a:lnSpc>
                <a:spcPct val="90000"/>
              </a:lnSpc>
              <a:buFontTx/>
              <a:buNone/>
              <a:tabLst>
                <a:tab pos="1379538" algn="l"/>
              </a:tabLst>
            </a:pPr>
            <a:r>
              <a:rPr lang="en-US" dirty="0"/>
              <a:t>	</a:t>
            </a:r>
            <a:endParaRPr lang="en-US" dirty="0">
              <a:solidFill>
                <a:schemeClr val="hlink"/>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r>
              <a:rPr lang="en-US"/>
              <a:t>8-</a:t>
            </a:r>
            <a:fld id="{9627A2B9-C677-4F69-AD6C-CB6E2DB2F88F}" type="slidenum">
              <a:rPr lang="en-US"/>
              <a:pPr/>
              <a:t>14</a:t>
            </a:fld>
            <a:endParaRPr lang="en-US"/>
          </a:p>
        </p:txBody>
      </p:sp>
      <p:sp>
        <p:nvSpPr>
          <p:cNvPr id="20482" name="Rectangle 2"/>
          <p:cNvSpPr>
            <a:spLocks noGrp="1" noChangeArrowheads="1"/>
          </p:cNvSpPr>
          <p:nvPr>
            <p:ph type="title"/>
          </p:nvPr>
        </p:nvSpPr>
        <p:spPr/>
        <p:txBody>
          <a:bodyPr/>
          <a:lstStyle/>
          <a:p>
            <a:r>
              <a:rPr lang="en-US" sz="3600" dirty="0"/>
              <a:t>Recursive Definition of Sum of </a:t>
            </a:r>
            <a:r>
              <a:rPr lang="en-US" sz="3600" b="1" dirty="0">
                <a:solidFill>
                  <a:schemeClr val="hlink"/>
                </a:solidFill>
              </a:rPr>
              <a:t>1</a:t>
            </a:r>
            <a:r>
              <a:rPr lang="en-US" sz="3600" dirty="0"/>
              <a:t> to </a:t>
            </a:r>
            <a:r>
              <a:rPr lang="en-US" sz="3600" b="1" dirty="0">
                <a:solidFill>
                  <a:schemeClr val="hlink"/>
                </a:solidFill>
              </a:rPr>
              <a:t>n</a:t>
            </a:r>
          </a:p>
        </p:txBody>
      </p:sp>
      <p:sp>
        <p:nvSpPr>
          <p:cNvPr id="20483" name="Text Box 3"/>
          <p:cNvSpPr txBox="1">
            <a:spLocks noChangeArrowheads="1"/>
          </p:cNvSpPr>
          <p:nvPr/>
        </p:nvSpPr>
        <p:spPr bwMode="auto">
          <a:xfrm>
            <a:off x="831776" y="2057400"/>
            <a:ext cx="1219200" cy="1006475"/>
          </a:xfrm>
          <a:prstGeom prst="rect">
            <a:avLst/>
          </a:prstGeom>
          <a:noFill/>
          <a:ln w="38100">
            <a:noFill/>
            <a:miter lim="800000"/>
            <a:headEnd/>
            <a:tailEnd/>
          </a:ln>
          <a:effectLst/>
        </p:spPr>
        <p:txBody>
          <a:bodyPr>
            <a:spAutoFit/>
          </a:bodyPr>
          <a:lstStyle/>
          <a:p>
            <a:pPr>
              <a:spcBef>
                <a:spcPct val="50000"/>
              </a:spcBef>
            </a:pPr>
            <a:r>
              <a:rPr lang="en-US" sz="6000" b="0">
                <a:cs typeface="Arial" charset="0"/>
              </a:rPr>
              <a:t>Σ	</a:t>
            </a:r>
            <a:endParaRPr lang="en-US" sz="6000" b="0"/>
          </a:p>
        </p:txBody>
      </p:sp>
      <p:sp>
        <p:nvSpPr>
          <p:cNvPr id="20484" name="Text Box 4"/>
          <p:cNvSpPr txBox="1">
            <a:spLocks noChangeArrowheads="1"/>
          </p:cNvSpPr>
          <p:nvPr/>
        </p:nvSpPr>
        <p:spPr bwMode="auto">
          <a:xfrm>
            <a:off x="755576" y="2819400"/>
            <a:ext cx="838200" cy="396875"/>
          </a:xfrm>
          <a:prstGeom prst="rect">
            <a:avLst/>
          </a:prstGeom>
          <a:noFill/>
          <a:ln w="38100">
            <a:noFill/>
            <a:miter lim="800000"/>
            <a:headEnd/>
            <a:tailEnd/>
          </a:ln>
          <a:effectLst/>
        </p:spPr>
        <p:txBody>
          <a:bodyPr>
            <a:spAutoFit/>
          </a:bodyPr>
          <a:lstStyle/>
          <a:p>
            <a:pPr>
              <a:spcBef>
                <a:spcPct val="50000"/>
              </a:spcBef>
            </a:pPr>
            <a:r>
              <a:rPr lang="en-US" i="1"/>
              <a:t> k = 1</a:t>
            </a:r>
          </a:p>
        </p:txBody>
      </p:sp>
      <p:sp>
        <p:nvSpPr>
          <p:cNvPr id="20485" name="Text Box 5"/>
          <p:cNvSpPr txBox="1">
            <a:spLocks noChangeArrowheads="1"/>
          </p:cNvSpPr>
          <p:nvPr/>
        </p:nvSpPr>
        <p:spPr bwMode="auto">
          <a:xfrm>
            <a:off x="984176" y="1905000"/>
            <a:ext cx="457200" cy="396875"/>
          </a:xfrm>
          <a:prstGeom prst="rect">
            <a:avLst/>
          </a:prstGeom>
          <a:noFill/>
          <a:ln w="38100">
            <a:noFill/>
            <a:miter lim="800000"/>
            <a:headEnd/>
            <a:tailEnd/>
          </a:ln>
          <a:effectLst/>
        </p:spPr>
        <p:txBody>
          <a:bodyPr>
            <a:spAutoFit/>
          </a:bodyPr>
          <a:lstStyle/>
          <a:p>
            <a:pPr>
              <a:spcBef>
                <a:spcPct val="50000"/>
              </a:spcBef>
            </a:pPr>
            <a:r>
              <a:rPr lang="en-US" i="1" dirty="0">
                <a:solidFill>
                  <a:schemeClr val="hlink"/>
                </a:solidFill>
              </a:rPr>
              <a:t>n</a:t>
            </a:r>
          </a:p>
        </p:txBody>
      </p:sp>
      <p:sp>
        <p:nvSpPr>
          <p:cNvPr id="20486" name="Text Box 6"/>
          <p:cNvSpPr txBox="1">
            <a:spLocks noChangeArrowheads="1"/>
          </p:cNvSpPr>
          <p:nvPr/>
        </p:nvSpPr>
        <p:spPr bwMode="auto">
          <a:xfrm>
            <a:off x="1441376" y="2286000"/>
            <a:ext cx="2590800" cy="519113"/>
          </a:xfrm>
          <a:prstGeom prst="rect">
            <a:avLst/>
          </a:prstGeom>
          <a:noFill/>
          <a:ln w="38100">
            <a:noFill/>
            <a:miter lim="800000"/>
            <a:headEnd/>
            <a:tailEnd/>
          </a:ln>
          <a:effectLst/>
        </p:spPr>
        <p:txBody>
          <a:bodyPr>
            <a:spAutoFit/>
          </a:bodyPr>
          <a:lstStyle/>
          <a:p>
            <a:pPr>
              <a:spcBef>
                <a:spcPct val="50000"/>
              </a:spcBef>
            </a:pPr>
            <a:r>
              <a:rPr lang="en-US" sz="2800" i="1"/>
              <a:t>k =   </a:t>
            </a:r>
            <a:r>
              <a:rPr lang="en-US" sz="2800" i="1">
                <a:solidFill>
                  <a:schemeClr val="hlink"/>
                </a:solidFill>
              </a:rPr>
              <a:t>n +</a:t>
            </a:r>
            <a:r>
              <a:rPr lang="en-US" sz="2800" i="1"/>
              <a:t> </a:t>
            </a:r>
          </a:p>
        </p:txBody>
      </p:sp>
      <p:sp>
        <p:nvSpPr>
          <p:cNvPr id="20487" name="Text Box 7"/>
          <p:cNvSpPr txBox="1">
            <a:spLocks noChangeArrowheads="1"/>
          </p:cNvSpPr>
          <p:nvPr/>
        </p:nvSpPr>
        <p:spPr bwMode="auto">
          <a:xfrm>
            <a:off x="3200400" y="2057400"/>
            <a:ext cx="1219200" cy="1006475"/>
          </a:xfrm>
          <a:prstGeom prst="rect">
            <a:avLst/>
          </a:prstGeom>
          <a:noFill/>
          <a:ln w="38100">
            <a:noFill/>
            <a:miter lim="800000"/>
            <a:headEnd/>
            <a:tailEnd/>
          </a:ln>
          <a:effectLst/>
        </p:spPr>
        <p:txBody>
          <a:bodyPr>
            <a:spAutoFit/>
          </a:bodyPr>
          <a:lstStyle/>
          <a:p>
            <a:pPr>
              <a:spcBef>
                <a:spcPct val="50000"/>
              </a:spcBef>
            </a:pPr>
            <a:r>
              <a:rPr lang="en-US" sz="6000" b="0">
                <a:cs typeface="Arial" charset="0"/>
              </a:rPr>
              <a:t>Σ	</a:t>
            </a:r>
            <a:endParaRPr lang="en-US" sz="6000" b="0"/>
          </a:p>
        </p:txBody>
      </p:sp>
      <p:sp>
        <p:nvSpPr>
          <p:cNvPr id="20488" name="Text Box 8"/>
          <p:cNvSpPr txBox="1">
            <a:spLocks noChangeArrowheads="1"/>
          </p:cNvSpPr>
          <p:nvPr/>
        </p:nvSpPr>
        <p:spPr bwMode="auto">
          <a:xfrm>
            <a:off x="2889176" y="2819400"/>
            <a:ext cx="838200" cy="396875"/>
          </a:xfrm>
          <a:prstGeom prst="rect">
            <a:avLst/>
          </a:prstGeom>
          <a:noFill/>
          <a:ln w="38100">
            <a:noFill/>
            <a:miter lim="800000"/>
            <a:headEnd/>
            <a:tailEnd/>
          </a:ln>
          <a:effectLst/>
        </p:spPr>
        <p:txBody>
          <a:bodyPr>
            <a:spAutoFit/>
          </a:bodyPr>
          <a:lstStyle/>
          <a:p>
            <a:pPr>
              <a:spcBef>
                <a:spcPct val="50000"/>
              </a:spcBef>
            </a:pPr>
            <a:r>
              <a:rPr lang="en-US" i="1"/>
              <a:t>k = 1</a:t>
            </a:r>
          </a:p>
        </p:txBody>
      </p:sp>
      <p:sp>
        <p:nvSpPr>
          <p:cNvPr id="20489" name="Text Box 9"/>
          <p:cNvSpPr txBox="1">
            <a:spLocks noChangeArrowheads="1"/>
          </p:cNvSpPr>
          <p:nvPr/>
        </p:nvSpPr>
        <p:spPr bwMode="auto">
          <a:xfrm>
            <a:off x="3117776" y="1905000"/>
            <a:ext cx="838200" cy="396875"/>
          </a:xfrm>
          <a:prstGeom prst="rect">
            <a:avLst/>
          </a:prstGeom>
          <a:noFill/>
          <a:ln w="38100">
            <a:noFill/>
            <a:miter lim="800000"/>
            <a:headEnd/>
            <a:tailEnd/>
          </a:ln>
          <a:effectLst/>
        </p:spPr>
        <p:txBody>
          <a:bodyPr>
            <a:spAutoFit/>
          </a:bodyPr>
          <a:lstStyle/>
          <a:p>
            <a:pPr>
              <a:spcBef>
                <a:spcPct val="50000"/>
              </a:spcBef>
            </a:pPr>
            <a:r>
              <a:rPr lang="en-US" i="1">
                <a:solidFill>
                  <a:schemeClr val="hlink"/>
                </a:solidFill>
              </a:rPr>
              <a:t>n-1</a:t>
            </a:r>
          </a:p>
        </p:txBody>
      </p:sp>
      <p:sp>
        <p:nvSpPr>
          <p:cNvPr id="20495" name="Text Box 15"/>
          <p:cNvSpPr txBox="1">
            <a:spLocks noChangeArrowheads="1"/>
          </p:cNvSpPr>
          <p:nvPr/>
        </p:nvSpPr>
        <p:spPr bwMode="auto">
          <a:xfrm>
            <a:off x="539552" y="3581400"/>
            <a:ext cx="8486328" cy="2893100"/>
          </a:xfrm>
          <a:prstGeom prst="rect">
            <a:avLst/>
          </a:prstGeom>
          <a:noFill/>
          <a:ln w="38100">
            <a:noFill/>
            <a:miter lim="800000"/>
            <a:headEnd/>
            <a:tailEnd/>
          </a:ln>
          <a:effectLst/>
        </p:spPr>
        <p:txBody>
          <a:bodyPr wrap="square">
            <a:spAutoFit/>
          </a:bodyPr>
          <a:lstStyle/>
          <a:p>
            <a:pPr>
              <a:spcBef>
                <a:spcPct val="50000"/>
              </a:spcBef>
            </a:pPr>
            <a:r>
              <a:rPr lang="en-US" sz="2800" b="0" dirty="0"/>
              <a:t>This reads as:</a:t>
            </a:r>
          </a:p>
          <a:p>
            <a:pPr>
              <a:spcBef>
                <a:spcPct val="50000"/>
              </a:spcBef>
            </a:pPr>
            <a:r>
              <a:rPr lang="en-US" sz="2800" b="0" dirty="0"/>
              <a:t>the </a:t>
            </a:r>
            <a:r>
              <a:rPr lang="en-US" sz="2800" b="0" dirty="0">
                <a:solidFill>
                  <a:schemeClr val="hlink"/>
                </a:solidFill>
              </a:rPr>
              <a:t>sum of 1 to n</a:t>
            </a:r>
            <a:r>
              <a:rPr lang="en-US" sz="2800" b="0" dirty="0"/>
              <a:t> is equal to </a:t>
            </a:r>
            <a:r>
              <a:rPr lang="en-US" sz="2800" b="0" dirty="0">
                <a:solidFill>
                  <a:schemeClr val="hlink"/>
                </a:solidFill>
              </a:rPr>
              <a:t>n</a:t>
            </a:r>
            <a:r>
              <a:rPr lang="en-US" sz="2800" b="0" dirty="0">
                <a:solidFill>
                  <a:schemeClr val="tx2"/>
                </a:solidFill>
              </a:rPr>
              <a:t> </a:t>
            </a:r>
            <a:r>
              <a:rPr lang="en-US" sz="2800" b="0" dirty="0"/>
              <a:t>+ the </a:t>
            </a:r>
            <a:r>
              <a:rPr lang="en-US" sz="2800" b="0" dirty="0">
                <a:solidFill>
                  <a:schemeClr val="hlink"/>
                </a:solidFill>
              </a:rPr>
              <a:t>sum of 1 to n-1</a:t>
            </a:r>
          </a:p>
          <a:p>
            <a:pPr>
              <a:spcBef>
                <a:spcPct val="50000"/>
              </a:spcBef>
            </a:pPr>
            <a:r>
              <a:rPr lang="en-US" sz="2800" b="0" dirty="0"/>
              <a:t>What is the base case?</a:t>
            </a:r>
            <a:br>
              <a:rPr lang="en-US" sz="2800" b="0" dirty="0"/>
            </a:br>
            <a:r>
              <a:rPr lang="en-US" sz="2800" b="0" dirty="0"/>
              <a:t>the </a:t>
            </a:r>
            <a:r>
              <a:rPr lang="en-US" sz="2800" b="0" dirty="0">
                <a:solidFill>
                  <a:schemeClr val="hlink"/>
                </a:solidFill>
              </a:rPr>
              <a:t>sum of 1 to 1 = 1</a:t>
            </a:r>
          </a:p>
          <a:p>
            <a:pPr>
              <a:spcBef>
                <a:spcPct val="50000"/>
              </a:spcBef>
            </a:pPr>
            <a:endParaRPr lang="en-US" sz="2800" i="1" dirty="0">
              <a:solidFill>
                <a:schemeClr val="hlink"/>
              </a:solidFill>
            </a:endParaRPr>
          </a:p>
        </p:txBody>
      </p:sp>
      <p:sp>
        <p:nvSpPr>
          <p:cNvPr id="20503" name="Rectangle 23"/>
          <p:cNvSpPr>
            <a:spLocks noChangeArrowheads="1"/>
          </p:cNvSpPr>
          <p:nvPr/>
        </p:nvSpPr>
        <p:spPr bwMode="auto">
          <a:xfrm>
            <a:off x="611560" y="1676400"/>
            <a:ext cx="3733800" cy="1752600"/>
          </a:xfrm>
          <a:prstGeom prst="rect">
            <a:avLst/>
          </a:prstGeom>
          <a:noFill/>
          <a:ln w="38100">
            <a:solidFill>
              <a:schemeClr val="accent2"/>
            </a:solidFill>
            <a:miter lim="800000"/>
            <a:headEnd/>
            <a:tailEnd/>
          </a:ln>
          <a:effectLst/>
        </p:spPr>
        <p:txBody>
          <a:bodyPr anchor="ctr">
            <a:spAutoFit/>
          </a:bodyPr>
          <a:lstStyle/>
          <a:p>
            <a:endParaRPr lang="en-CA"/>
          </a:p>
        </p:txBody>
      </p:sp>
      <p:sp>
        <p:nvSpPr>
          <p:cNvPr id="20504" name="Text Box 24"/>
          <p:cNvSpPr txBox="1">
            <a:spLocks noChangeArrowheads="1"/>
          </p:cNvSpPr>
          <p:nvPr/>
        </p:nvSpPr>
        <p:spPr bwMode="auto">
          <a:xfrm>
            <a:off x="3651176" y="2362200"/>
            <a:ext cx="382588" cy="519113"/>
          </a:xfrm>
          <a:prstGeom prst="rect">
            <a:avLst/>
          </a:prstGeom>
          <a:noFill/>
          <a:ln w="38100">
            <a:noFill/>
            <a:miter lim="800000"/>
            <a:headEnd/>
            <a:tailEnd/>
          </a:ln>
          <a:effectLst/>
        </p:spPr>
        <p:txBody>
          <a:bodyPr wrap="none">
            <a:spAutoFit/>
          </a:bodyPr>
          <a:lstStyle/>
          <a:p>
            <a:r>
              <a:rPr lang="en-US" sz="2800" i="1"/>
              <a:t>k</a:t>
            </a:r>
          </a:p>
        </p:txBody>
      </p:sp>
      <p:sp>
        <p:nvSpPr>
          <p:cNvPr id="20505" name="Text Box 25"/>
          <p:cNvSpPr txBox="1">
            <a:spLocks noChangeArrowheads="1"/>
          </p:cNvSpPr>
          <p:nvPr/>
        </p:nvSpPr>
        <p:spPr bwMode="auto">
          <a:xfrm>
            <a:off x="5622925" y="2362200"/>
            <a:ext cx="1997075" cy="519113"/>
          </a:xfrm>
          <a:prstGeom prst="rect">
            <a:avLst/>
          </a:prstGeom>
          <a:noFill/>
          <a:ln w="38100">
            <a:noFill/>
            <a:miter lim="800000"/>
            <a:headEnd/>
            <a:tailEnd/>
          </a:ln>
          <a:effectLst/>
        </p:spPr>
        <p:txBody>
          <a:bodyPr>
            <a:spAutoFit/>
          </a:bodyPr>
          <a:lstStyle/>
          <a:p>
            <a:r>
              <a:rPr lang="en-US" sz="2800" b="0" dirty="0"/>
              <a:t>for n &gt;1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4"/>
          <p:cNvSpPr>
            <a:spLocks noGrp="1"/>
          </p:cNvSpPr>
          <p:nvPr>
            <p:ph type="sldNum" sz="quarter" idx="12"/>
          </p:nvPr>
        </p:nvSpPr>
        <p:spPr/>
        <p:txBody>
          <a:bodyPr/>
          <a:lstStyle/>
          <a:p>
            <a:r>
              <a:rPr lang="en-US"/>
              <a:t>8-</a:t>
            </a:r>
            <a:fld id="{CF148C7F-98D1-41B9-88B2-5F125521FF88}" type="slidenum">
              <a:rPr lang="en-US"/>
              <a:pPr/>
              <a:t>15</a:t>
            </a:fld>
            <a:endParaRPr lang="en-US"/>
          </a:p>
        </p:txBody>
      </p:sp>
      <p:sp>
        <p:nvSpPr>
          <p:cNvPr id="62466" name="Rectangle 2"/>
          <p:cNvSpPr>
            <a:spLocks noGrp="1" noChangeArrowheads="1"/>
          </p:cNvSpPr>
          <p:nvPr>
            <p:ph type="title"/>
          </p:nvPr>
        </p:nvSpPr>
        <p:spPr>
          <a:xfrm>
            <a:off x="-180528" y="125760"/>
            <a:ext cx="9361040" cy="1143000"/>
          </a:xfrm>
        </p:spPr>
        <p:txBody>
          <a:bodyPr/>
          <a:lstStyle/>
          <a:p>
            <a:r>
              <a:rPr lang="en-US" sz="3600" dirty="0"/>
              <a:t>Trace Recursive Definition of Sum of </a:t>
            </a:r>
            <a:r>
              <a:rPr lang="en-US" sz="3600" b="1" dirty="0">
                <a:solidFill>
                  <a:schemeClr val="hlink"/>
                </a:solidFill>
              </a:rPr>
              <a:t>1</a:t>
            </a:r>
            <a:r>
              <a:rPr lang="en-US" sz="3600" dirty="0"/>
              <a:t> to </a:t>
            </a:r>
            <a:r>
              <a:rPr lang="en-US" sz="3600" b="1" dirty="0">
                <a:solidFill>
                  <a:schemeClr val="hlink"/>
                </a:solidFill>
              </a:rPr>
              <a:t>n</a:t>
            </a:r>
          </a:p>
        </p:txBody>
      </p:sp>
      <p:sp>
        <p:nvSpPr>
          <p:cNvPr id="62467" name="Text Box 3"/>
          <p:cNvSpPr txBox="1">
            <a:spLocks noChangeArrowheads="1"/>
          </p:cNvSpPr>
          <p:nvPr/>
        </p:nvSpPr>
        <p:spPr bwMode="auto">
          <a:xfrm>
            <a:off x="1066800" y="2057400"/>
            <a:ext cx="1219200" cy="1006475"/>
          </a:xfrm>
          <a:prstGeom prst="rect">
            <a:avLst/>
          </a:prstGeom>
          <a:noFill/>
          <a:ln w="38100">
            <a:noFill/>
            <a:miter lim="800000"/>
            <a:headEnd/>
            <a:tailEnd/>
          </a:ln>
          <a:effectLst/>
        </p:spPr>
        <p:txBody>
          <a:bodyPr>
            <a:spAutoFit/>
          </a:bodyPr>
          <a:lstStyle/>
          <a:p>
            <a:pPr>
              <a:spcBef>
                <a:spcPct val="50000"/>
              </a:spcBef>
            </a:pPr>
            <a:r>
              <a:rPr lang="en-US" sz="6000" b="0">
                <a:cs typeface="Arial" charset="0"/>
              </a:rPr>
              <a:t>Σ	</a:t>
            </a:r>
            <a:endParaRPr lang="en-US" sz="6000" b="0"/>
          </a:p>
        </p:txBody>
      </p:sp>
      <p:sp>
        <p:nvSpPr>
          <p:cNvPr id="62468" name="Text Box 4"/>
          <p:cNvSpPr txBox="1">
            <a:spLocks noChangeArrowheads="1"/>
          </p:cNvSpPr>
          <p:nvPr/>
        </p:nvSpPr>
        <p:spPr bwMode="auto">
          <a:xfrm>
            <a:off x="990600" y="2819400"/>
            <a:ext cx="838200" cy="396875"/>
          </a:xfrm>
          <a:prstGeom prst="rect">
            <a:avLst/>
          </a:prstGeom>
          <a:noFill/>
          <a:ln w="38100">
            <a:noFill/>
            <a:miter lim="800000"/>
            <a:headEnd/>
            <a:tailEnd/>
          </a:ln>
          <a:effectLst/>
        </p:spPr>
        <p:txBody>
          <a:bodyPr>
            <a:spAutoFit/>
          </a:bodyPr>
          <a:lstStyle/>
          <a:p>
            <a:pPr>
              <a:spcBef>
                <a:spcPct val="50000"/>
              </a:spcBef>
            </a:pPr>
            <a:r>
              <a:rPr lang="en-US" i="1"/>
              <a:t>k = 1</a:t>
            </a:r>
          </a:p>
        </p:txBody>
      </p:sp>
      <p:sp>
        <p:nvSpPr>
          <p:cNvPr id="62469" name="Text Box 5"/>
          <p:cNvSpPr txBox="1">
            <a:spLocks noChangeArrowheads="1"/>
          </p:cNvSpPr>
          <p:nvPr/>
        </p:nvSpPr>
        <p:spPr bwMode="auto">
          <a:xfrm>
            <a:off x="1219200" y="1905000"/>
            <a:ext cx="457200" cy="396875"/>
          </a:xfrm>
          <a:prstGeom prst="rect">
            <a:avLst/>
          </a:prstGeom>
          <a:noFill/>
          <a:ln w="38100">
            <a:noFill/>
            <a:miter lim="800000"/>
            <a:headEnd/>
            <a:tailEnd/>
          </a:ln>
          <a:effectLst/>
        </p:spPr>
        <p:txBody>
          <a:bodyPr>
            <a:spAutoFit/>
          </a:bodyPr>
          <a:lstStyle/>
          <a:p>
            <a:pPr>
              <a:spcBef>
                <a:spcPct val="50000"/>
              </a:spcBef>
            </a:pPr>
            <a:r>
              <a:rPr lang="en-US" i="1"/>
              <a:t>n</a:t>
            </a:r>
          </a:p>
        </p:txBody>
      </p:sp>
      <p:sp>
        <p:nvSpPr>
          <p:cNvPr id="62470" name="Text Box 6"/>
          <p:cNvSpPr txBox="1">
            <a:spLocks noChangeArrowheads="1"/>
          </p:cNvSpPr>
          <p:nvPr/>
        </p:nvSpPr>
        <p:spPr bwMode="auto">
          <a:xfrm>
            <a:off x="1676400" y="2286000"/>
            <a:ext cx="1828800" cy="519113"/>
          </a:xfrm>
          <a:prstGeom prst="rect">
            <a:avLst/>
          </a:prstGeom>
          <a:noFill/>
          <a:ln w="38100">
            <a:noFill/>
            <a:miter lim="800000"/>
            <a:headEnd/>
            <a:tailEnd/>
          </a:ln>
          <a:effectLst/>
        </p:spPr>
        <p:txBody>
          <a:bodyPr>
            <a:spAutoFit/>
          </a:bodyPr>
          <a:lstStyle/>
          <a:p>
            <a:pPr>
              <a:spcBef>
                <a:spcPct val="50000"/>
              </a:spcBef>
            </a:pPr>
            <a:r>
              <a:rPr lang="en-US" sz="2800" i="1"/>
              <a:t>k   =   </a:t>
            </a:r>
            <a:r>
              <a:rPr lang="en-US" sz="2800" i="1">
                <a:solidFill>
                  <a:schemeClr val="hlink"/>
                </a:solidFill>
              </a:rPr>
              <a:t>n +</a:t>
            </a:r>
            <a:r>
              <a:rPr lang="en-US" sz="2800" i="1"/>
              <a:t> </a:t>
            </a:r>
          </a:p>
        </p:txBody>
      </p:sp>
      <p:sp>
        <p:nvSpPr>
          <p:cNvPr id="62471" name="Text Box 7"/>
          <p:cNvSpPr txBox="1">
            <a:spLocks noChangeArrowheads="1"/>
          </p:cNvSpPr>
          <p:nvPr/>
        </p:nvSpPr>
        <p:spPr bwMode="auto">
          <a:xfrm>
            <a:off x="3200400" y="2057400"/>
            <a:ext cx="1219200" cy="1006475"/>
          </a:xfrm>
          <a:prstGeom prst="rect">
            <a:avLst/>
          </a:prstGeom>
          <a:noFill/>
          <a:ln w="38100">
            <a:noFill/>
            <a:miter lim="800000"/>
            <a:headEnd/>
            <a:tailEnd/>
          </a:ln>
          <a:effectLst/>
        </p:spPr>
        <p:txBody>
          <a:bodyPr>
            <a:spAutoFit/>
          </a:bodyPr>
          <a:lstStyle/>
          <a:p>
            <a:pPr>
              <a:spcBef>
                <a:spcPct val="50000"/>
              </a:spcBef>
            </a:pPr>
            <a:r>
              <a:rPr lang="en-US" sz="6000" b="0">
                <a:cs typeface="Arial" charset="0"/>
              </a:rPr>
              <a:t>Σ	</a:t>
            </a:r>
            <a:endParaRPr lang="en-US" sz="6000" b="0"/>
          </a:p>
        </p:txBody>
      </p:sp>
      <p:sp>
        <p:nvSpPr>
          <p:cNvPr id="62472" name="Text Box 8"/>
          <p:cNvSpPr txBox="1">
            <a:spLocks noChangeArrowheads="1"/>
          </p:cNvSpPr>
          <p:nvPr/>
        </p:nvSpPr>
        <p:spPr bwMode="auto">
          <a:xfrm>
            <a:off x="3124200" y="2819400"/>
            <a:ext cx="838200" cy="396875"/>
          </a:xfrm>
          <a:prstGeom prst="rect">
            <a:avLst/>
          </a:prstGeom>
          <a:noFill/>
          <a:ln w="38100">
            <a:noFill/>
            <a:miter lim="800000"/>
            <a:headEnd/>
            <a:tailEnd/>
          </a:ln>
          <a:effectLst/>
        </p:spPr>
        <p:txBody>
          <a:bodyPr>
            <a:spAutoFit/>
          </a:bodyPr>
          <a:lstStyle/>
          <a:p>
            <a:pPr>
              <a:spcBef>
                <a:spcPct val="50000"/>
              </a:spcBef>
            </a:pPr>
            <a:r>
              <a:rPr lang="en-US" i="1"/>
              <a:t>k = 1</a:t>
            </a:r>
          </a:p>
        </p:txBody>
      </p:sp>
      <p:sp>
        <p:nvSpPr>
          <p:cNvPr id="62473" name="Text Box 9"/>
          <p:cNvSpPr txBox="1">
            <a:spLocks noChangeArrowheads="1"/>
          </p:cNvSpPr>
          <p:nvPr/>
        </p:nvSpPr>
        <p:spPr bwMode="auto">
          <a:xfrm>
            <a:off x="3352800" y="1905000"/>
            <a:ext cx="838200" cy="396875"/>
          </a:xfrm>
          <a:prstGeom prst="rect">
            <a:avLst/>
          </a:prstGeom>
          <a:noFill/>
          <a:ln w="38100">
            <a:noFill/>
            <a:miter lim="800000"/>
            <a:headEnd/>
            <a:tailEnd/>
          </a:ln>
          <a:effectLst/>
        </p:spPr>
        <p:txBody>
          <a:bodyPr>
            <a:spAutoFit/>
          </a:bodyPr>
          <a:lstStyle/>
          <a:p>
            <a:pPr>
              <a:spcBef>
                <a:spcPct val="50000"/>
              </a:spcBef>
            </a:pPr>
            <a:r>
              <a:rPr lang="en-US" i="1">
                <a:solidFill>
                  <a:schemeClr val="hlink"/>
                </a:solidFill>
              </a:rPr>
              <a:t>n-1</a:t>
            </a:r>
          </a:p>
        </p:txBody>
      </p:sp>
      <p:sp>
        <p:nvSpPr>
          <p:cNvPr id="62474" name="Text Box 10"/>
          <p:cNvSpPr txBox="1">
            <a:spLocks noChangeArrowheads="1"/>
          </p:cNvSpPr>
          <p:nvPr/>
        </p:nvSpPr>
        <p:spPr bwMode="auto">
          <a:xfrm>
            <a:off x="3810000" y="2362200"/>
            <a:ext cx="3124200" cy="519113"/>
          </a:xfrm>
          <a:prstGeom prst="rect">
            <a:avLst/>
          </a:prstGeom>
          <a:noFill/>
          <a:ln w="38100">
            <a:noFill/>
            <a:miter lim="800000"/>
            <a:headEnd/>
            <a:tailEnd/>
          </a:ln>
          <a:effectLst/>
        </p:spPr>
        <p:txBody>
          <a:bodyPr>
            <a:spAutoFit/>
          </a:bodyPr>
          <a:lstStyle/>
          <a:p>
            <a:pPr>
              <a:spcBef>
                <a:spcPct val="50000"/>
              </a:spcBef>
            </a:pPr>
            <a:r>
              <a:rPr lang="en-US" sz="2800" i="1" dirty="0"/>
              <a:t>k   =   </a:t>
            </a:r>
            <a:r>
              <a:rPr lang="en-US" sz="2800" b="0" i="1" dirty="0"/>
              <a:t>n + </a:t>
            </a:r>
            <a:r>
              <a:rPr lang="en-US" sz="2800" b="0" i="1" dirty="0">
                <a:solidFill>
                  <a:schemeClr val="hlink"/>
                </a:solidFill>
              </a:rPr>
              <a:t>(n-1)</a:t>
            </a:r>
            <a:r>
              <a:rPr lang="en-US" sz="2800" b="0" i="1" dirty="0"/>
              <a:t> +</a:t>
            </a:r>
          </a:p>
        </p:txBody>
      </p:sp>
      <p:sp>
        <p:nvSpPr>
          <p:cNvPr id="62475" name="Text Box 11"/>
          <p:cNvSpPr txBox="1">
            <a:spLocks noChangeArrowheads="1"/>
          </p:cNvSpPr>
          <p:nvPr/>
        </p:nvSpPr>
        <p:spPr bwMode="auto">
          <a:xfrm>
            <a:off x="6553200" y="2057400"/>
            <a:ext cx="1219200" cy="1006475"/>
          </a:xfrm>
          <a:prstGeom prst="rect">
            <a:avLst/>
          </a:prstGeom>
          <a:noFill/>
          <a:ln w="38100">
            <a:noFill/>
            <a:miter lim="800000"/>
            <a:headEnd/>
            <a:tailEnd/>
          </a:ln>
          <a:effectLst/>
        </p:spPr>
        <p:txBody>
          <a:bodyPr>
            <a:spAutoFit/>
          </a:bodyPr>
          <a:lstStyle/>
          <a:p>
            <a:pPr>
              <a:spcBef>
                <a:spcPct val="50000"/>
              </a:spcBef>
            </a:pPr>
            <a:r>
              <a:rPr lang="en-US" sz="6000" b="0">
                <a:cs typeface="Arial" charset="0"/>
              </a:rPr>
              <a:t>Σ	</a:t>
            </a:r>
            <a:endParaRPr lang="en-US" sz="6000" b="0"/>
          </a:p>
        </p:txBody>
      </p:sp>
      <p:sp>
        <p:nvSpPr>
          <p:cNvPr id="62476" name="Text Box 12"/>
          <p:cNvSpPr txBox="1">
            <a:spLocks noChangeArrowheads="1"/>
          </p:cNvSpPr>
          <p:nvPr/>
        </p:nvSpPr>
        <p:spPr bwMode="auto">
          <a:xfrm>
            <a:off x="6477000" y="2819400"/>
            <a:ext cx="838200" cy="396875"/>
          </a:xfrm>
          <a:prstGeom prst="rect">
            <a:avLst/>
          </a:prstGeom>
          <a:noFill/>
          <a:ln w="38100">
            <a:noFill/>
            <a:miter lim="800000"/>
            <a:headEnd/>
            <a:tailEnd/>
          </a:ln>
          <a:effectLst/>
        </p:spPr>
        <p:txBody>
          <a:bodyPr>
            <a:spAutoFit/>
          </a:bodyPr>
          <a:lstStyle/>
          <a:p>
            <a:pPr>
              <a:spcBef>
                <a:spcPct val="50000"/>
              </a:spcBef>
            </a:pPr>
            <a:r>
              <a:rPr lang="en-US" i="1"/>
              <a:t>k = 1</a:t>
            </a:r>
          </a:p>
        </p:txBody>
      </p:sp>
      <p:sp>
        <p:nvSpPr>
          <p:cNvPr id="62477" name="Text Box 13"/>
          <p:cNvSpPr txBox="1">
            <a:spLocks noChangeArrowheads="1"/>
          </p:cNvSpPr>
          <p:nvPr/>
        </p:nvSpPr>
        <p:spPr bwMode="auto">
          <a:xfrm>
            <a:off x="6705600" y="1905000"/>
            <a:ext cx="838200" cy="396875"/>
          </a:xfrm>
          <a:prstGeom prst="rect">
            <a:avLst/>
          </a:prstGeom>
          <a:noFill/>
          <a:ln w="38100">
            <a:noFill/>
            <a:miter lim="800000"/>
            <a:headEnd/>
            <a:tailEnd/>
          </a:ln>
          <a:effectLst/>
        </p:spPr>
        <p:txBody>
          <a:bodyPr>
            <a:spAutoFit/>
          </a:bodyPr>
          <a:lstStyle/>
          <a:p>
            <a:pPr>
              <a:spcBef>
                <a:spcPct val="50000"/>
              </a:spcBef>
            </a:pPr>
            <a:r>
              <a:rPr lang="en-US" i="1">
                <a:solidFill>
                  <a:schemeClr val="hlink"/>
                </a:solidFill>
              </a:rPr>
              <a:t>n-2</a:t>
            </a:r>
          </a:p>
        </p:txBody>
      </p:sp>
      <p:sp>
        <p:nvSpPr>
          <p:cNvPr id="62478" name="Text Box 14"/>
          <p:cNvSpPr txBox="1">
            <a:spLocks noChangeArrowheads="1"/>
          </p:cNvSpPr>
          <p:nvPr/>
        </p:nvSpPr>
        <p:spPr bwMode="auto">
          <a:xfrm>
            <a:off x="7162800" y="2362200"/>
            <a:ext cx="457200" cy="519113"/>
          </a:xfrm>
          <a:prstGeom prst="rect">
            <a:avLst/>
          </a:prstGeom>
          <a:noFill/>
          <a:ln w="38100">
            <a:noFill/>
            <a:miter lim="800000"/>
            <a:headEnd/>
            <a:tailEnd/>
          </a:ln>
          <a:effectLst/>
        </p:spPr>
        <p:txBody>
          <a:bodyPr>
            <a:spAutoFit/>
          </a:bodyPr>
          <a:lstStyle/>
          <a:p>
            <a:pPr>
              <a:spcBef>
                <a:spcPct val="50000"/>
              </a:spcBef>
            </a:pPr>
            <a:r>
              <a:rPr lang="en-US" sz="2800" b="0" i="1" dirty="0"/>
              <a:t>k</a:t>
            </a:r>
          </a:p>
        </p:txBody>
      </p:sp>
      <p:sp>
        <p:nvSpPr>
          <p:cNvPr id="62479" name="Text Box 15"/>
          <p:cNvSpPr txBox="1">
            <a:spLocks noChangeArrowheads="1"/>
          </p:cNvSpPr>
          <p:nvPr/>
        </p:nvSpPr>
        <p:spPr bwMode="auto">
          <a:xfrm>
            <a:off x="1981200" y="3733800"/>
            <a:ext cx="3505200" cy="519113"/>
          </a:xfrm>
          <a:prstGeom prst="rect">
            <a:avLst/>
          </a:prstGeom>
          <a:noFill/>
          <a:ln w="38100">
            <a:noFill/>
            <a:miter lim="800000"/>
            <a:headEnd/>
            <a:tailEnd/>
          </a:ln>
          <a:effectLst/>
        </p:spPr>
        <p:txBody>
          <a:bodyPr>
            <a:spAutoFit/>
          </a:bodyPr>
          <a:lstStyle/>
          <a:p>
            <a:pPr>
              <a:spcBef>
                <a:spcPct val="50000"/>
              </a:spcBef>
            </a:pPr>
            <a:r>
              <a:rPr lang="en-US" sz="2800" b="0" i="1" dirty="0"/>
              <a:t>= n + (n-1) + </a:t>
            </a:r>
            <a:r>
              <a:rPr lang="en-US" sz="2800" b="0" i="1" dirty="0">
                <a:solidFill>
                  <a:schemeClr val="hlink"/>
                </a:solidFill>
              </a:rPr>
              <a:t>(n-2)</a:t>
            </a:r>
            <a:r>
              <a:rPr lang="en-US" sz="2800" b="0" i="1" dirty="0"/>
              <a:t> +</a:t>
            </a:r>
          </a:p>
        </p:txBody>
      </p:sp>
      <p:sp>
        <p:nvSpPr>
          <p:cNvPr id="62480" name="Text Box 16"/>
          <p:cNvSpPr txBox="1">
            <a:spLocks noChangeArrowheads="1"/>
          </p:cNvSpPr>
          <p:nvPr/>
        </p:nvSpPr>
        <p:spPr bwMode="auto">
          <a:xfrm>
            <a:off x="5255342" y="3476913"/>
            <a:ext cx="1219200" cy="1006475"/>
          </a:xfrm>
          <a:prstGeom prst="rect">
            <a:avLst/>
          </a:prstGeom>
          <a:noFill/>
          <a:ln w="38100">
            <a:noFill/>
            <a:miter lim="800000"/>
            <a:headEnd/>
            <a:tailEnd/>
          </a:ln>
          <a:effectLst/>
        </p:spPr>
        <p:txBody>
          <a:bodyPr>
            <a:spAutoFit/>
          </a:bodyPr>
          <a:lstStyle/>
          <a:p>
            <a:pPr>
              <a:spcBef>
                <a:spcPct val="50000"/>
              </a:spcBef>
            </a:pPr>
            <a:r>
              <a:rPr lang="en-US" sz="6000" b="0">
                <a:cs typeface="Arial" charset="0"/>
              </a:rPr>
              <a:t>Σ	</a:t>
            </a:r>
            <a:endParaRPr lang="en-US" sz="6000" b="0"/>
          </a:p>
        </p:txBody>
      </p:sp>
      <p:sp>
        <p:nvSpPr>
          <p:cNvPr id="62481" name="Text Box 17"/>
          <p:cNvSpPr txBox="1">
            <a:spLocks noChangeArrowheads="1"/>
          </p:cNvSpPr>
          <p:nvPr/>
        </p:nvSpPr>
        <p:spPr bwMode="auto">
          <a:xfrm>
            <a:off x="5181600" y="4191000"/>
            <a:ext cx="838200" cy="396875"/>
          </a:xfrm>
          <a:prstGeom prst="rect">
            <a:avLst/>
          </a:prstGeom>
          <a:noFill/>
          <a:ln w="38100">
            <a:noFill/>
            <a:miter lim="800000"/>
            <a:headEnd/>
            <a:tailEnd/>
          </a:ln>
          <a:effectLst/>
        </p:spPr>
        <p:txBody>
          <a:bodyPr>
            <a:spAutoFit/>
          </a:bodyPr>
          <a:lstStyle/>
          <a:p>
            <a:pPr>
              <a:spcBef>
                <a:spcPct val="50000"/>
              </a:spcBef>
            </a:pPr>
            <a:r>
              <a:rPr lang="en-US" i="1"/>
              <a:t>k = 1</a:t>
            </a:r>
          </a:p>
        </p:txBody>
      </p:sp>
      <p:sp>
        <p:nvSpPr>
          <p:cNvPr id="62482" name="Text Box 18"/>
          <p:cNvSpPr txBox="1">
            <a:spLocks noChangeArrowheads="1"/>
          </p:cNvSpPr>
          <p:nvPr/>
        </p:nvSpPr>
        <p:spPr bwMode="auto">
          <a:xfrm>
            <a:off x="5410200" y="3276600"/>
            <a:ext cx="838200" cy="396875"/>
          </a:xfrm>
          <a:prstGeom prst="rect">
            <a:avLst/>
          </a:prstGeom>
          <a:noFill/>
          <a:ln w="38100">
            <a:noFill/>
            <a:miter lim="800000"/>
            <a:headEnd/>
            <a:tailEnd/>
          </a:ln>
          <a:effectLst/>
        </p:spPr>
        <p:txBody>
          <a:bodyPr>
            <a:spAutoFit/>
          </a:bodyPr>
          <a:lstStyle/>
          <a:p>
            <a:pPr>
              <a:spcBef>
                <a:spcPct val="50000"/>
              </a:spcBef>
            </a:pPr>
            <a:r>
              <a:rPr lang="en-US" i="1">
                <a:solidFill>
                  <a:schemeClr val="hlink"/>
                </a:solidFill>
              </a:rPr>
              <a:t>n-3</a:t>
            </a:r>
          </a:p>
        </p:txBody>
      </p:sp>
      <p:sp>
        <p:nvSpPr>
          <p:cNvPr id="62483" name="Text Box 19"/>
          <p:cNvSpPr txBox="1">
            <a:spLocks noChangeArrowheads="1"/>
          </p:cNvSpPr>
          <p:nvPr/>
        </p:nvSpPr>
        <p:spPr bwMode="auto">
          <a:xfrm>
            <a:off x="5867400" y="3733800"/>
            <a:ext cx="457200" cy="519113"/>
          </a:xfrm>
          <a:prstGeom prst="rect">
            <a:avLst/>
          </a:prstGeom>
          <a:noFill/>
          <a:ln w="38100">
            <a:noFill/>
            <a:miter lim="800000"/>
            <a:headEnd/>
            <a:tailEnd/>
          </a:ln>
          <a:effectLst/>
        </p:spPr>
        <p:txBody>
          <a:bodyPr>
            <a:spAutoFit/>
          </a:bodyPr>
          <a:lstStyle/>
          <a:p>
            <a:pPr>
              <a:spcBef>
                <a:spcPct val="50000"/>
              </a:spcBef>
            </a:pPr>
            <a:r>
              <a:rPr lang="en-US" sz="2800" b="0" i="1" dirty="0"/>
              <a:t>k</a:t>
            </a:r>
          </a:p>
        </p:txBody>
      </p:sp>
      <p:sp>
        <p:nvSpPr>
          <p:cNvPr id="62484" name="Text Box 20"/>
          <p:cNvSpPr txBox="1">
            <a:spLocks noChangeArrowheads="1"/>
          </p:cNvSpPr>
          <p:nvPr/>
        </p:nvSpPr>
        <p:spPr bwMode="auto">
          <a:xfrm>
            <a:off x="1981200" y="5181600"/>
            <a:ext cx="6477000" cy="519113"/>
          </a:xfrm>
          <a:prstGeom prst="rect">
            <a:avLst/>
          </a:prstGeom>
          <a:noFill/>
          <a:ln w="38100">
            <a:noFill/>
            <a:miter lim="800000"/>
            <a:headEnd/>
            <a:tailEnd/>
          </a:ln>
          <a:effectLst/>
        </p:spPr>
        <p:txBody>
          <a:bodyPr>
            <a:spAutoFit/>
          </a:bodyPr>
          <a:lstStyle/>
          <a:p>
            <a:pPr>
              <a:spcBef>
                <a:spcPct val="50000"/>
              </a:spcBef>
            </a:pPr>
            <a:r>
              <a:rPr lang="en-US" sz="2800" b="0" i="1" dirty="0"/>
              <a:t>= n + (n-1) + (n-2) +  … + 3 + 2 + </a:t>
            </a:r>
            <a:r>
              <a:rPr lang="en-US" sz="2800" b="0" i="1" dirty="0">
                <a:solidFill>
                  <a:schemeClr val="hlink"/>
                </a:solidFill>
              </a:rPr>
              <a:t>1</a:t>
            </a:r>
          </a:p>
        </p:txBody>
      </p:sp>
      <p:sp>
        <p:nvSpPr>
          <p:cNvPr id="62485" name="Rectangle 21"/>
          <p:cNvSpPr>
            <a:spLocks noChangeArrowheads="1"/>
          </p:cNvSpPr>
          <p:nvPr/>
        </p:nvSpPr>
        <p:spPr bwMode="auto">
          <a:xfrm>
            <a:off x="914400" y="1676400"/>
            <a:ext cx="3352800" cy="1752600"/>
          </a:xfrm>
          <a:prstGeom prst="rect">
            <a:avLst/>
          </a:prstGeom>
          <a:noFill/>
          <a:ln w="38100">
            <a:solidFill>
              <a:schemeClr val="accent2"/>
            </a:solidFill>
            <a:miter lim="800000"/>
            <a:headEnd/>
            <a:tailEnd/>
          </a:ln>
          <a:effectLst/>
        </p:spPr>
        <p:txBody>
          <a:bodyPr anchor="ctr">
            <a:spAutoFit/>
          </a:bodyPr>
          <a:lstStyle/>
          <a:p>
            <a:endParaRPr lang="en-C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CD575E22-B32D-4973-BEB5-71C69F23A266}" type="slidenum">
              <a:rPr lang="en-US"/>
              <a:pPr/>
              <a:t>16</a:t>
            </a:fld>
            <a:endParaRPr lang="en-US"/>
          </a:p>
        </p:txBody>
      </p:sp>
      <p:sp>
        <p:nvSpPr>
          <p:cNvPr id="21506" name="Rectangle 2"/>
          <p:cNvSpPr>
            <a:spLocks noGrp="1" noChangeArrowheads="1"/>
          </p:cNvSpPr>
          <p:nvPr>
            <p:ph type="title"/>
          </p:nvPr>
        </p:nvSpPr>
        <p:spPr/>
        <p:txBody>
          <a:bodyPr/>
          <a:lstStyle/>
          <a:p>
            <a:r>
              <a:rPr lang="en-US"/>
              <a:t>A Recursive Method for Sum</a:t>
            </a:r>
          </a:p>
        </p:txBody>
      </p:sp>
      <p:sp>
        <p:nvSpPr>
          <p:cNvPr id="21507" name="Text Box 3"/>
          <p:cNvSpPr txBox="1">
            <a:spLocks noChangeArrowheads="1"/>
          </p:cNvSpPr>
          <p:nvPr/>
        </p:nvSpPr>
        <p:spPr bwMode="auto">
          <a:xfrm>
            <a:off x="1143000" y="1295400"/>
            <a:ext cx="6248400" cy="4401205"/>
          </a:xfrm>
          <a:prstGeom prst="rect">
            <a:avLst/>
          </a:prstGeom>
          <a:solidFill>
            <a:schemeClr val="bg2"/>
          </a:solidFill>
          <a:ln w="38100">
            <a:solidFill>
              <a:schemeClr val="accent1"/>
            </a:solidFill>
            <a:miter lim="800000"/>
            <a:headEnd/>
            <a:tailEnd/>
          </a:ln>
          <a:effectLst/>
        </p:spPr>
        <p:txBody>
          <a:bodyPr>
            <a:spAutoFit/>
          </a:bodyPr>
          <a:lstStyle/>
          <a:p>
            <a:pPr eaLnBrk="0" hangingPunct="0"/>
            <a:endParaRPr lang="en-US" sz="2800" dirty="0"/>
          </a:p>
          <a:p>
            <a:pPr eaLnBrk="0" hangingPunct="0"/>
            <a:r>
              <a:rPr lang="en-US" sz="2800" dirty="0"/>
              <a:t>  </a:t>
            </a:r>
            <a:r>
              <a:rPr lang="en-US" sz="2800" b="0" dirty="0"/>
              <a:t>public static int </a:t>
            </a:r>
            <a:r>
              <a:rPr lang="en-US" sz="2800" b="0" dirty="0">
                <a:solidFill>
                  <a:schemeClr val="hlink"/>
                </a:solidFill>
              </a:rPr>
              <a:t>sum</a:t>
            </a:r>
            <a:r>
              <a:rPr lang="en-US" sz="2800" b="0" dirty="0"/>
              <a:t> (int n) {</a:t>
            </a:r>
          </a:p>
          <a:p>
            <a:pPr eaLnBrk="0" hangingPunct="0"/>
            <a:r>
              <a:rPr lang="en-US" sz="2800" b="0" dirty="0"/>
              <a:t>     int res;</a:t>
            </a:r>
          </a:p>
          <a:p>
            <a:pPr eaLnBrk="0" hangingPunct="0"/>
            <a:r>
              <a:rPr lang="en-US" sz="2800" b="0" dirty="0">
                <a:solidFill>
                  <a:schemeClr val="accent2"/>
                </a:solidFill>
              </a:rPr>
              <a:t>     if (n == 1)</a:t>
            </a:r>
          </a:p>
          <a:p>
            <a:pPr eaLnBrk="0" hangingPunct="0"/>
            <a:r>
              <a:rPr lang="en-US" sz="2800" b="0" dirty="0">
                <a:solidFill>
                  <a:schemeClr val="accent2"/>
                </a:solidFill>
              </a:rPr>
              <a:t>          res = 1;</a:t>
            </a:r>
          </a:p>
          <a:p>
            <a:pPr eaLnBrk="0" hangingPunct="0"/>
            <a:r>
              <a:rPr lang="en-US" sz="2800" b="0" dirty="0"/>
              <a:t>     else</a:t>
            </a:r>
          </a:p>
          <a:p>
            <a:pPr eaLnBrk="0" hangingPunct="0"/>
            <a:r>
              <a:rPr lang="en-US" sz="2800" b="0" dirty="0"/>
              <a:t>          res = n + </a:t>
            </a:r>
            <a:r>
              <a:rPr lang="en-US" sz="2800" b="0" dirty="0">
                <a:solidFill>
                  <a:schemeClr val="hlink"/>
                </a:solidFill>
              </a:rPr>
              <a:t>sum </a:t>
            </a:r>
            <a:r>
              <a:rPr lang="en-US" sz="2800" b="0" dirty="0"/>
              <a:t>(n-1);</a:t>
            </a:r>
          </a:p>
          <a:p>
            <a:pPr eaLnBrk="0" hangingPunct="0"/>
            <a:r>
              <a:rPr lang="en-US" sz="2800" b="0" dirty="0"/>
              <a:t>      return res;</a:t>
            </a:r>
          </a:p>
          <a:p>
            <a:pPr eaLnBrk="0" hangingPunct="0"/>
            <a:r>
              <a:rPr lang="en-US" sz="2800" b="0" dirty="0"/>
              <a:t>  }</a:t>
            </a:r>
          </a:p>
          <a:p>
            <a:pPr eaLnBrk="0" hangingPunct="0"/>
            <a:endParaRPr lang="en-US" sz="2800" dirty="0"/>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8F2A5B89-E629-4A9B-B334-0D44545571BE}"/>
                  </a:ext>
                </a:extLst>
              </p14:cNvPr>
              <p14:cNvContentPartPr/>
              <p14:nvPr/>
            </p14:nvContentPartPr>
            <p14:xfrm>
              <a:off x="8012591" y="2290491"/>
              <a:ext cx="360" cy="9720"/>
            </p14:xfrm>
          </p:contentPart>
        </mc:Choice>
        <mc:Fallback xmlns="">
          <p:pic>
            <p:nvPicPr>
              <p:cNvPr id="2" name="Ink 1">
                <a:extLst>
                  <a:ext uri="{FF2B5EF4-FFF2-40B4-BE49-F238E27FC236}">
                    <a16:creationId xmlns:a16="http://schemas.microsoft.com/office/drawing/2014/main" id="{8F2A5B89-E629-4A9B-B334-0D44545571BE}"/>
                  </a:ext>
                </a:extLst>
              </p:cNvPr>
              <p:cNvPicPr/>
              <p:nvPr/>
            </p:nvPicPr>
            <p:blipFill>
              <a:blip r:embed="rId4"/>
              <a:stretch>
                <a:fillRect/>
              </a:stretch>
            </p:blipFill>
            <p:spPr>
              <a:xfrm>
                <a:off x="8003591" y="2281491"/>
                <a:ext cx="18000" cy="27360"/>
              </a:xfrm>
              <a:prstGeom prst="rect">
                <a:avLst/>
              </a:prstGeom>
            </p:spPr>
          </p:pic>
        </mc:Fallback>
      </mc:AlternateContent>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84EA9FCA-2CB5-4203-988A-3F48A2AE1EE0}" type="slidenum">
              <a:rPr lang="en-US"/>
              <a:pPr/>
              <a:t>17</a:t>
            </a:fld>
            <a:endParaRPr lang="en-US"/>
          </a:p>
        </p:txBody>
      </p:sp>
      <p:sp>
        <p:nvSpPr>
          <p:cNvPr id="23554" name="Rectangle 2"/>
          <p:cNvSpPr>
            <a:spLocks noGrp="1" noChangeArrowheads="1"/>
          </p:cNvSpPr>
          <p:nvPr>
            <p:ph type="title"/>
          </p:nvPr>
        </p:nvSpPr>
        <p:spPr/>
        <p:txBody>
          <a:bodyPr/>
          <a:lstStyle/>
          <a:p>
            <a:r>
              <a:rPr lang="en-US"/>
              <a:t>How Recursion Works</a:t>
            </a:r>
          </a:p>
        </p:txBody>
      </p:sp>
      <p:sp>
        <p:nvSpPr>
          <p:cNvPr id="23555" name="Rectangle 3"/>
          <p:cNvSpPr>
            <a:spLocks noGrp="1" noChangeArrowheads="1"/>
          </p:cNvSpPr>
          <p:nvPr>
            <p:ph type="body" idx="1"/>
          </p:nvPr>
        </p:nvSpPr>
        <p:spPr>
          <a:xfrm>
            <a:off x="251520" y="1412776"/>
            <a:ext cx="8435280" cy="5181600"/>
          </a:xfrm>
        </p:spPr>
        <p:txBody>
          <a:bodyPr/>
          <a:lstStyle/>
          <a:p>
            <a:pPr>
              <a:lnSpc>
                <a:spcPct val="90000"/>
              </a:lnSpc>
            </a:pPr>
            <a:r>
              <a:rPr lang="en-US" sz="2800" dirty="0"/>
              <a:t>What happens when a</a:t>
            </a:r>
            <a:r>
              <a:rPr lang="en-US" sz="2800" i="1" dirty="0"/>
              <a:t> </a:t>
            </a:r>
            <a:r>
              <a:rPr lang="en-US" sz="2800" dirty="0"/>
              <a:t>method is invoked?</a:t>
            </a:r>
          </a:p>
          <a:p>
            <a:pPr lvl="1">
              <a:lnSpc>
                <a:spcPct val="90000"/>
              </a:lnSpc>
            </a:pPr>
            <a:r>
              <a:rPr lang="en-US" dirty="0"/>
              <a:t>An </a:t>
            </a:r>
            <a:r>
              <a:rPr lang="en-US" dirty="0">
                <a:solidFill>
                  <a:srgbClr val="C00000"/>
                </a:solidFill>
              </a:rPr>
              <a:t>activation record</a:t>
            </a:r>
            <a:r>
              <a:rPr lang="en-US" dirty="0"/>
              <a:t>, or </a:t>
            </a:r>
            <a:r>
              <a:rPr lang="en-US" dirty="0">
                <a:solidFill>
                  <a:srgbClr val="C00000"/>
                </a:solidFill>
              </a:rPr>
              <a:t>call frame </a:t>
            </a:r>
            <a:r>
              <a:rPr lang="en-US" dirty="0"/>
              <a:t>or</a:t>
            </a:r>
            <a:r>
              <a:rPr lang="en-US" i="1" dirty="0"/>
              <a:t> </a:t>
            </a:r>
            <a:r>
              <a:rPr lang="en-US" dirty="0">
                <a:solidFill>
                  <a:srgbClr val="C00000"/>
                </a:solidFill>
              </a:rPr>
              <a:t>frame</a:t>
            </a:r>
            <a:r>
              <a:rPr lang="en-US" i="1" dirty="0"/>
              <a:t> </a:t>
            </a:r>
            <a:r>
              <a:rPr lang="en-US" dirty="0"/>
              <a:t>is created</a:t>
            </a:r>
          </a:p>
          <a:p>
            <a:pPr lvl="1">
              <a:lnSpc>
                <a:spcPct val="90000"/>
              </a:lnSpc>
            </a:pPr>
            <a:r>
              <a:rPr lang="en-US" dirty="0"/>
              <a:t>The activation record is pushed onto the </a:t>
            </a:r>
            <a:r>
              <a:rPr lang="en-US" dirty="0">
                <a:solidFill>
                  <a:schemeClr val="hlink"/>
                </a:solidFill>
              </a:rPr>
              <a:t>runtime stack </a:t>
            </a:r>
            <a:r>
              <a:rPr lang="en-US" dirty="0"/>
              <a:t>or</a:t>
            </a:r>
            <a:r>
              <a:rPr lang="en-US" b="1" i="1" dirty="0">
                <a:solidFill>
                  <a:schemeClr val="hlink"/>
                </a:solidFill>
              </a:rPr>
              <a:t> </a:t>
            </a:r>
            <a:r>
              <a:rPr lang="en-US" dirty="0">
                <a:solidFill>
                  <a:schemeClr val="hlink"/>
                </a:solidFill>
              </a:rPr>
              <a:t>execution stack</a:t>
            </a:r>
          </a:p>
          <a:p>
            <a:pPr>
              <a:lnSpc>
                <a:spcPct val="90000"/>
              </a:lnSpc>
              <a:spcBef>
                <a:spcPts val="1800"/>
              </a:spcBef>
            </a:pPr>
            <a:r>
              <a:rPr lang="en-US" sz="2800" dirty="0"/>
              <a:t>Every time that the algorithm makes a recursive call a new activation record is created and pushed into the execution stack.</a:t>
            </a:r>
          </a:p>
          <a:p>
            <a:pPr lvl="1">
              <a:lnSpc>
                <a:spcPct val="90000"/>
              </a:lnSpc>
            </a:pPr>
            <a:endParaRPr lang="en-US" b="1" dirty="0">
              <a:solidFill>
                <a:schemeClr val="hlink"/>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r>
              <a:rPr lang="en-US"/>
              <a:t>1-</a:t>
            </a:r>
            <a:fld id="{2386B051-C065-43F3-83B9-E68AC63F1BB0}" type="slidenum">
              <a:rPr lang="en-US"/>
              <a:pPr/>
              <a:t>18</a:t>
            </a:fld>
            <a:endParaRPr lang="en-US"/>
          </a:p>
        </p:txBody>
      </p:sp>
      <p:sp>
        <p:nvSpPr>
          <p:cNvPr id="9219" name="Rectangle 2"/>
          <p:cNvSpPr>
            <a:spLocks noGrp="1" noChangeArrowheads="1"/>
          </p:cNvSpPr>
          <p:nvPr>
            <p:ph type="title"/>
          </p:nvPr>
        </p:nvSpPr>
        <p:spPr>
          <a:xfrm>
            <a:off x="685800" y="152400"/>
            <a:ext cx="7772400" cy="828328"/>
          </a:xfrm>
        </p:spPr>
        <p:txBody>
          <a:bodyPr/>
          <a:lstStyle/>
          <a:p>
            <a:pPr eaLnBrk="1" hangingPunct="1"/>
            <a:r>
              <a:rPr lang="en-US" sz="3600" dirty="0"/>
              <a:t>Activation Record</a:t>
            </a:r>
          </a:p>
        </p:txBody>
      </p:sp>
      <p:sp>
        <p:nvSpPr>
          <p:cNvPr id="9220" name="Rectangle 3"/>
          <p:cNvSpPr>
            <a:spLocks noGrp="1" noChangeArrowheads="1"/>
          </p:cNvSpPr>
          <p:nvPr>
            <p:ph type="body" idx="1"/>
          </p:nvPr>
        </p:nvSpPr>
        <p:spPr>
          <a:xfrm>
            <a:off x="714003" y="1005023"/>
            <a:ext cx="7772400" cy="2708920"/>
          </a:xfrm>
        </p:spPr>
        <p:txBody>
          <a:bodyPr/>
          <a:lstStyle/>
          <a:p>
            <a:pPr eaLnBrk="1" hangingPunct="1"/>
            <a:r>
              <a:rPr lang="en-US" sz="2800" dirty="0"/>
              <a:t>An </a:t>
            </a:r>
            <a:r>
              <a:rPr lang="en-US" sz="2800" b="1" i="1" dirty="0">
                <a:solidFill>
                  <a:schemeClr val="hlink"/>
                </a:solidFill>
              </a:rPr>
              <a:t>activation record </a:t>
            </a:r>
            <a:r>
              <a:rPr lang="en-US" sz="2800" dirty="0"/>
              <a:t>contains:</a:t>
            </a:r>
          </a:p>
          <a:p>
            <a:pPr lvl="1" eaLnBrk="1" hangingPunct="1"/>
            <a:r>
              <a:rPr lang="en-US" dirty="0"/>
              <a:t>Address to return to after method ends</a:t>
            </a:r>
          </a:p>
          <a:p>
            <a:pPr lvl="1" eaLnBrk="1" hangingPunct="1"/>
            <a:r>
              <a:rPr lang="en-US" dirty="0"/>
              <a:t>Method’s formal parameter variables</a:t>
            </a:r>
          </a:p>
          <a:p>
            <a:pPr lvl="1" eaLnBrk="1" hangingPunct="1"/>
            <a:r>
              <a:rPr lang="en-US" dirty="0"/>
              <a:t>Method’s local variables</a:t>
            </a:r>
          </a:p>
          <a:p>
            <a:pPr lvl="1" eaLnBrk="1" hangingPunct="1"/>
            <a:r>
              <a:rPr lang="en-US" dirty="0"/>
              <a:t>Return value (if any)</a:t>
            </a:r>
          </a:p>
        </p:txBody>
      </p:sp>
      <p:sp>
        <p:nvSpPr>
          <p:cNvPr id="5" name="Rectangle 5">
            <a:extLst>
              <a:ext uri="{FF2B5EF4-FFF2-40B4-BE49-F238E27FC236}">
                <a16:creationId xmlns:a16="http://schemas.microsoft.com/office/drawing/2014/main" id="{0C3C1B17-5CA7-4526-BE2A-41C595B7189C}"/>
              </a:ext>
            </a:extLst>
          </p:cNvPr>
          <p:cNvSpPr>
            <a:spLocks noChangeArrowheads="1"/>
          </p:cNvSpPr>
          <p:nvPr/>
        </p:nvSpPr>
        <p:spPr bwMode="auto">
          <a:xfrm>
            <a:off x="2270956" y="3992860"/>
            <a:ext cx="3960440" cy="2708920"/>
          </a:xfrm>
          <a:prstGeom prst="rect">
            <a:avLst/>
          </a:prstGeom>
          <a:noFill/>
          <a:ln w="38100">
            <a:solidFill>
              <a:schemeClr val="accent2"/>
            </a:solidFill>
            <a:miter lim="800000"/>
            <a:headEnd/>
            <a:tailEnd/>
          </a:ln>
        </p:spPr>
        <p:txBody>
          <a:bodyPr wrap="square" anchor="ctr">
            <a:spAutoFit/>
          </a:bodyPr>
          <a:lstStyle/>
          <a:p>
            <a:endParaRPr lang="en-CA"/>
          </a:p>
        </p:txBody>
      </p:sp>
      <p:sp>
        <p:nvSpPr>
          <p:cNvPr id="6" name="Text Box 6">
            <a:extLst>
              <a:ext uri="{FF2B5EF4-FFF2-40B4-BE49-F238E27FC236}">
                <a16:creationId xmlns:a16="http://schemas.microsoft.com/office/drawing/2014/main" id="{EA3C810F-0D55-484A-B228-03BF00A38C72}"/>
              </a:ext>
            </a:extLst>
          </p:cNvPr>
          <p:cNvSpPr txBox="1">
            <a:spLocks noChangeArrowheads="1"/>
          </p:cNvSpPr>
          <p:nvPr/>
        </p:nvSpPr>
        <p:spPr bwMode="auto">
          <a:xfrm>
            <a:off x="2394175" y="4210056"/>
            <a:ext cx="3600824" cy="2277547"/>
          </a:xfrm>
          <a:prstGeom prst="rect">
            <a:avLst/>
          </a:prstGeom>
          <a:solidFill>
            <a:schemeClr val="bg1"/>
          </a:solidFill>
          <a:ln w="38100">
            <a:noFill/>
            <a:miter lim="800000"/>
            <a:headEnd/>
            <a:tailEnd/>
          </a:ln>
        </p:spPr>
        <p:txBody>
          <a:bodyPr wrap="square">
            <a:spAutoFit/>
          </a:bodyPr>
          <a:lstStyle/>
          <a:p>
            <a:pPr algn="ctr">
              <a:spcBef>
                <a:spcPts val="1200"/>
              </a:spcBef>
            </a:pPr>
            <a:r>
              <a:rPr lang="en-US" sz="2800" b="0" dirty="0">
                <a:solidFill>
                  <a:schemeClr val="tx2"/>
                </a:solidFill>
              </a:rPr>
              <a:t>Return address</a:t>
            </a:r>
            <a:endParaRPr lang="en-US" sz="2800" b="0" dirty="0">
              <a:solidFill>
                <a:schemeClr val="accent2"/>
              </a:solidFill>
            </a:endParaRPr>
          </a:p>
          <a:p>
            <a:pPr algn="ctr">
              <a:spcBef>
                <a:spcPts val="1200"/>
              </a:spcBef>
            </a:pPr>
            <a:r>
              <a:rPr lang="en-US" sz="2800" b="0" dirty="0">
                <a:solidFill>
                  <a:schemeClr val="tx2"/>
                </a:solidFill>
              </a:rPr>
              <a:t>Return value</a:t>
            </a:r>
          </a:p>
          <a:p>
            <a:pPr algn="ctr">
              <a:spcBef>
                <a:spcPts val="1200"/>
              </a:spcBef>
            </a:pPr>
            <a:r>
              <a:rPr lang="en-US" sz="2800" b="0" dirty="0">
                <a:solidFill>
                  <a:schemeClr val="tx2"/>
                </a:solidFill>
              </a:rPr>
              <a:t>Local variables</a:t>
            </a:r>
          </a:p>
          <a:p>
            <a:pPr algn="ctr">
              <a:spcBef>
                <a:spcPts val="1200"/>
              </a:spcBef>
            </a:pPr>
            <a:r>
              <a:rPr lang="en-US" sz="2800" b="0" dirty="0">
                <a:solidFill>
                  <a:schemeClr val="tx2"/>
                </a:solidFill>
              </a:rPr>
              <a:t>Formal Parameters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CCB08B75-3686-4E47-99FD-173E16DC0E01}" type="slidenum">
              <a:rPr lang="en-US"/>
              <a:pPr/>
              <a:t>19</a:t>
            </a:fld>
            <a:endParaRPr lang="en-US"/>
          </a:p>
        </p:txBody>
      </p:sp>
      <p:sp>
        <p:nvSpPr>
          <p:cNvPr id="64514" name="Rectangle 2"/>
          <p:cNvSpPr>
            <a:spLocks noGrp="1" noChangeArrowheads="1"/>
          </p:cNvSpPr>
          <p:nvPr>
            <p:ph type="title"/>
          </p:nvPr>
        </p:nvSpPr>
        <p:spPr/>
        <p:txBody>
          <a:bodyPr/>
          <a:lstStyle/>
          <a:p>
            <a:r>
              <a:rPr lang="en-US"/>
              <a:t>How Recursion Works</a:t>
            </a:r>
          </a:p>
        </p:txBody>
      </p:sp>
      <p:sp>
        <p:nvSpPr>
          <p:cNvPr id="64515" name="Rectangle 3"/>
          <p:cNvSpPr>
            <a:spLocks noGrp="1" noChangeArrowheads="1"/>
          </p:cNvSpPr>
          <p:nvPr>
            <p:ph type="body" idx="1"/>
          </p:nvPr>
        </p:nvSpPr>
        <p:spPr>
          <a:xfrm>
            <a:off x="685800" y="1343744"/>
            <a:ext cx="7772400" cy="5181600"/>
          </a:xfrm>
        </p:spPr>
        <p:txBody>
          <a:bodyPr/>
          <a:lstStyle/>
          <a:p>
            <a:pPr>
              <a:lnSpc>
                <a:spcPct val="90000"/>
              </a:lnSpc>
            </a:pPr>
            <a:r>
              <a:rPr lang="en-US" sz="2800" dirty="0">
                <a:solidFill>
                  <a:schemeClr val="tx2"/>
                </a:solidFill>
              </a:rPr>
              <a:t>When does the recursive method stop calling itself?</a:t>
            </a:r>
          </a:p>
          <a:p>
            <a:pPr lvl="1">
              <a:lnSpc>
                <a:spcPct val="90000"/>
              </a:lnSpc>
            </a:pPr>
            <a:r>
              <a:rPr lang="en-US" dirty="0"/>
              <a:t>When the base case is reached</a:t>
            </a:r>
          </a:p>
          <a:p>
            <a:pPr>
              <a:lnSpc>
                <a:spcPct val="90000"/>
              </a:lnSpc>
              <a:spcBef>
                <a:spcPts val="1800"/>
              </a:spcBef>
            </a:pPr>
            <a:r>
              <a:rPr lang="en-US" sz="2800" dirty="0">
                <a:solidFill>
                  <a:schemeClr val="tx2"/>
                </a:solidFill>
              </a:rPr>
              <a:t>What happens then?</a:t>
            </a:r>
          </a:p>
          <a:p>
            <a:pPr lvl="1">
              <a:lnSpc>
                <a:spcPct val="90000"/>
              </a:lnSpc>
            </a:pPr>
            <a:r>
              <a:rPr lang="en-US" dirty="0"/>
              <a:t>That last invocation of the method completes, its activation record is popped off the execution stack, and control returns to the method that invoked 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9E303E1-D3E8-421C-A926-2563CBC98CF2}" type="slidenum">
              <a:rPr lang="en-US"/>
              <a:pPr/>
              <a:t>2</a:t>
            </a:fld>
            <a:endParaRPr lang="en-US"/>
          </a:p>
        </p:txBody>
      </p:sp>
      <p:sp>
        <p:nvSpPr>
          <p:cNvPr id="5122" name="Rectangle 2"/>
          <p:cNvSpPr>
            <a:spLocks noGrp="1" noChangeArrowheads="1"/>
          </p:cNvSpPr>
          <p:nvPr>
            <p:ph type="title"/>
          </p:nvPr>
        </p:nvSpPr>
        <p:spPr/>
        <p:txBody>
          <a:bodyPr/>
          <a:lstStyle/>
          <a:p>
            <a:r>
              <a:rPr lang="en-US"/>
              <a:t>Objectives</a:t>
            </a:r>
          </a:p>
        </p:txBody>
      </p:sp>
      <p:sp>
        <p:nvSpPr>
          <p:cNvPr id="5123" name="Rectangle 3"/>
          <p:cNvSpPr>
            <a:spLocks noGrp="1" noChangeArrowheads="1"/>
          </p:cNvSpPr>
          <p:nvPr>
            <p:ph type="body" idx="1"/>
          </p:nvPr>
        </p:nvSpPr>
        <p:spPr/>
        <p:txBody>
          <a:bodyPr/>
          <a:lstStyle/>
          <a:p>
            <a:r>
              <a:rPr lang="en-US" dirty="0"/>
              <a:t>Understand the underlying concepts of recursion</a:t>
            </a:r>
          </a:p>
          <a:p>
            <a:r>
              <a:rPr lang="en-US" dirty="0"/>
              <a:t>Examine recursive methods and understand their processing steps</a:t>
            </a:r>
          </a:p>
          <a:p>
            <a:r>
              <a:rPr lang="en-US" dirty="0"/>
              <a:t>Explain when recursion should and should not be used</a:t>
            </a:r>
          </a:p>
          <a:p>
            <a:r>
              <a:rPr lang="en-US" dirty="0"/>
              <a:t>Demonstrate the use of recursion to solve problems</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20</a:t>
            </a:fld>
            <a:endParaRPr lang="en-US"/>
          </a:p>
        </p:txBody>
      </p:sp>
      <p:sp>
        <p:nvSpPr>
          <p:cNvPr id="24579" name="Rectangle 3"/>
          <p:cNvSpPr>
            <a:spLocks noGrp="1" noChangeArrowheads="1"/>
          </p:cNvSpPr>
          <p:nvPr>
            <p:ph type="body" idx="1"/>
          </p:nvPr>
        </p:nvSpPr>
        <p:spPr>
          <a:xfrm>
            <a:off x="685800" y="1371600"/>
            <a:ext cx="7772400" cy="5257800"/>
          </a:xfrm>
        </p:spPr>
        <p:txBody>
          <a:bodyPr/>
          <a:lstStyle/>
          <a:p>
            <a:r>
              <a:rPr lang="en-US" sz="2800" dirty="0">
                <a:solidFill>
                  <a:schemeClr val="tx2"/>
                </a:solidFill>
              </a:rPr>
              <a:t>But which method invoked it?</a:t>
            </a:r>
            <a:r>
              <a:rPr lang="en-US" sz="2800" dirty="0"/>
              <a:t> The previous invocation of the recursive method:</a:t>
            </a:r>
          </a:p>
          <a:p>
            <a:pPr lvl="1"/>
            <a:r>
              <a:rPr lang="en-US" dirty="0"/>
              <a:t>This previous invocation of the method then completes, its activation record is popped off the execution stack, and control returns to the method that invoked it,</a:t>
            </a:r>
          </a:p>
          <a:p>
            <a:pPr lvl="1"/>
            <a:r>
              <a:rPr lang="en-US" dirty="0"/>
              <a:t>… and so on until we get back to the first invocation of the recursive method</a:t>
            </a:r>
          </a:p>
        </p:txBody>
      </p:sp>
      <p:sp>
        <p:nvSpPr>
          <p:cNvPr id="24580" name="Rectangle 4"/>
          <p:cNvSpPr>
            <a:spLocks noChangeArrowheads="1"/>
          </p:cNvSpPr>
          <p:nvPr/>
        </p:nvSpPr>
        <p:spPr bwMode="auto">
          <a:xfrm>
            <a:off x="1966913" y="304800"/>
            <a:ext cx="5210175" cy="701675"/>
          </a:xfrm>
          <a:prstGeom prst="rect">
            <a:avLst/>
          </a:prstGeom>
          <a:noFill/>
          <a:ln w="38100">
            <a:noFill/>
            <a:miter lim="800000"/>
            <a:headEnd/>
            <a:tailEnd/>
          </a:ln>
          <a:effectLst/>
        </p:spPr>
        <p:txBody>
          <a:bodyPr>
            <a:spAutoFit/>
          </a:bodyPr>
          <a:lstStyle/>
          <a:p>
            <a:r>
              <a:rPr lang="en-US" sz="4000" b="0">
                <a:solidFill>
                  <a:schemeClr val="tx2"/>
                </a:solidFill>
              </a:rPr>
              <a:t>How Recursion Works</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21</a:t>
            </a:fld>
            <a:endParaRPr lang="en-US"/>
          </a:p>
        </p:txBody>
      </p:sp>
      <p:sp>
        <p:nvSpPr>
          <p:cNvPr id="24579" name="Rectangle 3"/>
          <p:cNvSpPr>
            <a:spLocks noGrp="1" noChangeArrowheads="1"/>
          </p:cNvSpPr>
          <p:nvPr>
            <p:ph type="body" idx="1"/>
          </p:nvPr>
        </p:nvSpPr>
        <p:spPr>
          <a:xfrm>
            <a:off x="685800" y="1371600"/>
            <a:ext cx="7772400" cy="5257800"/>
          </a:xfrm>
        </p:spPr>
        <p:txBody>
          <a:bodyPr/>
          <a:lstStyle/>
          <a:p>
            <a:pPr marL="0" indent="0">
              <a:buNone/>
            </a:pPr>
            <a:r>
              <a:rPr lang="en-US" sz="2400" dirty="0"/>
              <a:t>Consider the following program</a:t>
            </a:r>
          </a:p>
          <a:p>
            <a:pPr marL="0" indent="0">
              <a:spcBef>
                <a:spcPts val="1200"/>
              </a:spcBef>
              <a:buNone/>
            </a:pPr>
            <a:r>
              <a:rPr lang="en-US" sz="2400" dirty="0"/>
              <a:t>    </a:t>
            </a:r>
            <a:r>
              <a:rPr lang="en-US" sz="2400" dirty="0">
                <a:solidFill>
                  <a:schemeClr val="tx2"/>
                </a:solidFill>
              </a:rPr>
              <a:t>public static void main (String[] </a:t>
            </a:r>
            <a:r>
              <a:rPr lang="en-US" sz="2400" dirty="0" err="1">
                <a:solidFill>
                  <a:schemeClr val="tx2"/>
                </a:solidFill>
              </a:rPr>
              <a:t>args</a:t>
            </a:r>
            <a:r>
              <a:rPr lang="en-US" sz="2400" dirty="0">
                <a:solidFill>
                  <a:schemeClr val="tx2"/>
                </a:solidFill>
              </a:rPr>
              <a:t>) {</a:t>
            </a:r>
          </a:p>
          <a:p>
            <a:pPr marL="0" indent="0">
              <a:buNone/>
            </a:pPr>
            <a:r>
              <a:rPr lang="en-US" sz="2400" dirty="0">
                <a:solidFill>
                  <a:schemeClr val="tx2"/>
                </a:solidFill>
              </a:rPr>
              <a:t>	int result = sum(4); // </a:t>
            </a:r>
            <a:r>
              <a:rPr lang="en-US" sz="2400" dirty="0" err="1">
                <a:solidFill>
                  <a:schemeClr val="tx2"/>
                </a:solidFill>
              </a:rPr>
              <a:t>Addr</a:t>
            </a:r>
            <a:r>
              <a:rPr lang="en-US" sz="2400" dirty="0">
                <a:solidFill>
                  <a:schemeClr val="tx2"/>
                </a:solidFill>
              </a:rPr>
              <a:t> 1</a:t>
            </a:r>
          </a:p>
          <a:p>
            <a:pPr marL="0" indent="0">
              <a:buNone/>
            </a:pPr>
            <a:r>
              <a:rPr lang="en-US" sz="2400" dirty="0">
                <a:solidFill>
                  <a:schemeClr val="tx2"/>
                </a:solidFill>
              </a:rPr>
              <a:t>}</a:t>
            </a:r>
          </a:p>
          <a:p>
            <a:pPr marL="0" indent="0">
              <a:buNone/>
            </a:pPr>
            <a:endParaRPr lang="en-US" sz="2400" dirty="0"/>
          </a:p>
          <a:p>
            <a:pPr marL="0" indent="0">
              <a:buNone/>
            </a:pPr>
            <a:r>
              <a:rPr lang="en-US" sz="2400" dirty="0"/>
              <a:t>When the program is executed an activation record is created for method </a:t>
            </a:r>
            <a:r>
              <a:rPr lang="en-US" sz="2400" dirty="0">
                <a:solidFill>
                  <a:schemeClr val="tx2"/>
                </a:solidFill>
              </a:rPr>
              <a:t>main</a:t>
            </a:r>
            <a:r>
              <a:rPr lang="en-US" sz="2400" dirty="0"/>
              <a:t>. This activation record stores:</a:t>
            </a:r>
          </a:p>
          <a:p>
            <a:r>
              <a:rPr lang="en-US" sz="2400" dirty="0"/>
              <a:t>The return address: in this case is the address of the part of the java virtual machine where the invocation to method main is made</a:t>
            </a:r>
          </a:p>
          <a:p>
            <a:r>
              <a:rPr lang="en-US" sz="2400" dirty="0"/>
              <a:t>The variable </a:t>
            </a:r>
            <a:r>
              <a:rPr lang="en-US" sz="2400" dirty="0">
                <a:solidFill>
                  <a:schemeClr val="tx2"/>
                </a:solidFill>
              </a:rPr>
              <a:t>result</a:t>
            </a:r>
          </a:p>
          <a:p>
            <a:r>
              <a:rPr lang="en-US" sz="2400" dirty="0"/>
              <a:t>The parameter </a:t>
            </a:r>
            <a:r>
              <a:rPr lang="en-US" sz="2400" dirty="0" err="1">
                <a:solidFill>
                  <a:schemeClr val="tx2"/>
                </a:solidFill>
              </a:rPr>
              <a:t>args</a:t>
            </a:r>
            <a:endParaRPr lang="en-US" sz="2400" dirty="0">
              <a:solidFill>
                <a:schemeClr val="tx2"/>
              </a:solidFill>
            </a:endParaRPr>
          </a:p>
          <a:p>
            <a:endParaRPr lang="en-US" sz="2400" dirty="0"/>
          </a:p>
        </p:txBody>
      </p:sp>
      <p:sp>
        <p:nvSpPr>
          <p:cNvPr id="24580" name="Rectangle 4"/>
          <p:cNvSpPr>
            <a:spLocks noChangeArrowheads="1"/>
          </p:cNvSpPr>
          <p:nvPr/>
        </p:nvSpPr>
        <p:spPr bwMode="auto">
          <a:xfrm>
            <a:off x="1966913" y="304800"/>
            <a:ext cx="5210175" cy="701675"/>
          </a:xfrm>
          <a:prstGeom prst="rect">
            <a:avLst/>
          </a:prstGeom>
          <a:noFill/>
          <a:ln w="38100">
            <a:noFill/>
            <a:miter lim="800000"/>
            <a:headEnd/>
            <a:tailEnd/>
          </a:ln>
          <a:effectLst/>
        </p:spPr>
        <p:txBody>
          <a:bodyPr>
            <a:spAutoFit/>
          </a:bodyPr>
          <a:lstStyle/>
          <a:p>
            <a:r>
              <a:rPr lang="en-US" sz="4000" b="0">
                <a:solidFill>
                  <a:schemeClr val="tx2"/>
                </a:solidFill>
              </a:rPr>
              <a:t>How Recursion Works</a:t>
            </a:r>
          </a:p>
        </p:txBody>
      </p:sp>
    </p:spTree>
    <p:extLst>
      <p:ext uri="{BB962C8B-B14F-4D97-AF65-F5344CB8AC3E}">
        <p14:creationId xmlns:p14="http://schemas.microsoft.com/office/powerpoint/2010/main" val="168402490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22</a:t>
            </a:fld>
            <a:endParaRPr lang="en-US"/>
          </a:p>
        </p:txBody>
      </p:sp>
      <p:sp>
        <p:nvSpPr>
          <p:cNvPr id="24579" name="Rectangle 3"/>
          <p:cNvSpPr>
            <a:spLocks noGrp="1" noChangeArrowheads="1"/>
          </p:cNvSpPr>
          <p:nvPr>
            <p:ph type="body" idx="1"/>
          </p:nvPr>
        </p:nvSpPr>
        <p:spPr>
          <a:xfrm>
            <a:off x="685800" y="212866"/>
            <a:ext cx="7772400" cy="545232"/>
          </a:xfrm>
        </p:spPr>
        <p:txBody>
          <a:bodyPr/>
          <a:lstStyle/>
          <a:p>
            <a:pPr marL="0" indent="0">
              <a:buNone/>
            </a:pPr>
            <a:r>
              <a:rPr lang="en-US" sz="2400" dirty="0"/>
              <a:t>At this point the execution stack looks like the following figure. We assume that no parameter is passed to </a:t>
            </a:r>
            <a:r>
              <a:rPr lang="en-US" sz="2400" dirty="0">
                <a:solidFill>
                  <a:schemeClr val="tx2"/>
                </a:solidFill>
              </a:rPr>
              <a:t>main</a:t>
            </a:r>
            <a:r>
              <a:rPr lang="en-US" sz="2400" dirty="0"/>
              <a:t>, so </a:t>
            </a:r>
            <a:r>
              <a:rPr lang="en-US" sz="2400" dirty="0" err="1">
                <a:solidFill>
                  <a:schemeClr val="tx2"/>
                </a:solidFill>
              </a:rPr>
              <a:t>args</a:t>
            </a:r>
            <a:r>
              <a:rPr lang="en-US" sz="2400" dirty="0"/>
              <a:t> is null. Variable </a:t>
            </a:r>
            <a:r>
              <a:rPr lang="en-US" sz="2400" dirty="0">
                <a:solidFill>
                  <a:schemeClr val="tx2"/>
                </a:solidFill>
              </a:rPr>
              <a:t>result</a:t>
            </a:r>
            <a:r>
              <a:rPr lang="en-US" sz="2400" dirty="0"/>
              <a:t> has no value assigned to it yet, so we left its value blank. </a:t>
            </a:r>
            <a:r>
              <a:rPr lang="en-US" sz="2400" dirty="0" err="1">
                <a:solidFill>
                  <a:schemeClr val="tx2"/>
                </a:solidFill>
              </a:rPr>
              <a:t>Addr</a:t>
            </a:r>
            <a:r>
              <a:rPr lang="en-US" sz="2400" dirty="0">
                <a:solidFill>
                  <a:schemeClr val="tx2"/>
                </a:solidFill>
              </a:rPr>
              <a:t> VM </a:t>
            </a:r>
            <a:r>
              <a:rPr lang="en-US" sz="2400" dirty="0"/>
              <a:t>denotes the address of the instruction of the virtual machine where method </a:t>
            </a:r>
            <a:r>
              <a:rPr lang="en-US" sz="2400" dirty="0">
                <a:solidFill>
                  <a:schemeClr val="tx2"/>
                </a:solidFill>
              </a:rPr>
              <a:t>main</a:t>
            </a:r>
            <a:r>
              <a:rPr lang="en-US" sz="2400" dirty="0"/>
              <a:t> was invoked.</a:t>
            </a:r>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5029144"/>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5029144"/>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5045114"/>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461683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4634591"/>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4634591"/>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a:off x="2395706" y="2924944"/>
            <a:ext cx="0" cy="2561456"/>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5517232"/>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27939" y="2924944"/>
            <a:ext cx="58661" cy="2561457"/>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443711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4685074"/>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4572417"/>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24" name="TextBox 23">
            <a:extLst>
              <a:ext uri="{FF2B5EF4-FFF2-40B4-BE49-F238E27FC236}">
                <a16:creationId xmlns:a16="http://schemas.microsoft.com/office/drawing/2014/main" id="{8D87B681-CF58-4FD1-9951-763A043F94A0}"/>
              </a:ext>
            </a:extLst>
          </p:cNvPr>
          <p:cNvSpPr txBox="1"/>
          <p:nvPr/>
        </p:nvSpPr>
        <p:spPr>
          <a:xfrm>
            <a:off x="3408850" y="5699792"/>
            <a:ext cx="2165978" cy="400110"/>
          </a:xfrm>
          <a:prstGeom prst="rect">
            <a:avLst/>
          </a:prstGeom>
          <a:noFill/>
        </p:spPr>
        <p:txBody>
          <a:bodyPr wrap="none" rtlCol="0">
            <a:spAutoFit/>
          </a:bodyPr>
          <a:lstStyle/>
          <a:p>
            <a:r>
              <a:rPr lang="en-CA" dirty="0">
                <a:solidFill>
                  <a:schemeClr val="tx2"/>
                </a:solidFill>
              </a:rPr>
              <a:t>Execution Stack</a:t>
            </a:r>
          </a:p>
        </p:txBody>
      </p:sp>
      <p:sp>
        <p:nvSpPr>
          <p:cNvPr id="25" name="Left Brace 24">
            <a:extLst>
              <a:ext uri="{FF2B5EF4-FFF2-40B4-BE49-F238E27FC236}">
                <a16:creationId xmlns:a16="http://schemas.microsoft.com/office/drawing/2014/main" id="{CC5B4B8D-B652-4BCC-886C-1C9E81B76D54}"/>
              </a:ext>
            </a:extLst>
          </p:cNvPr>
          <p:cNvSpPr/>
          <p:nvPr/>
        </p:nvSpPr>
        <p:spPr bwMode="auto">
          <a:xfrm>
            <a:off x="1986241" y="4437112"/>
            <a:ext cx="209496" cy="1080118"/>
          </a:xfrm>
          <a:prstGeom prst="leftBrace">
            <a:avLst/>
          </a:prstGeom>
          <a:noFill/>
          <a:ln w="381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000" b="1" i="0" u="none" strike="noStrike" cap="none" normalizeH="0" baseline="0">
              <a:ln>
                <a:noFill/>
              </a:ln>
              <a:solidFill>
                <a:schemeClr val="tx1"/>
              </a:solidFill>
              <a:effectLst/>
              <a:latin typeface="Arial" charset="0"/>
            </a:endParaRPr>
          </a:p>
        </p:txBody>
      </p:sp>
      <p:sp>
        <p:nvSpPr>
          <p:cNvPr id="26" name="TextBox 25">
            <a:extLst>
              <a:ext uri="{FF2B5EF4-FFF2-40B4-BE49-F238E27FC236}">
                <a16:creationId xmlns:a16="http://schemas.microsoft.com/office/drawing/2014/main" id="{131B72A8-9D16-49D8-A595-4B430EB01703}"/>
              </a:ext>
            </a:extLst>
          </p:cNvPr>
          <p:cNvSpPr txBox="1"/>
          <p:nvPr/>
        </p:nvSpPr>
        <p:spPr>
          <a:xfrm>
            <a:off x="465887" y="4279449"/>
            <a:ext cx="1494320" cy="1323439"/>
          </a:xfrm>
          <a:prstGeom prst="rect">
            <a:avLst/>
          </a:prstGeom>
          <a:noFill/>
        </p:spPr>
        <p:txBody>
          <a:bodyPr wrap="none" rtlCol="0">
            <a:spAutoFit/>
          </a:bodyPr>
          <a:lstStyle/>
          <a:p>
            <a:r>
              <a:rPr lang="en-CA" dirty="0">
                <a:solidFill>
                  <a:schemeClr val="accent2"/>
                </a:solidFill>
              </a:rPr>
              <a:t>Activation </a:t>
            </a:r>
          </a:p>
          <a:p>
            <a:r>
              <a:rPr lang="en-CA" dirty="0">
                <a:solidFill>
                  <a:schemeClr val="accent2"/>
                </a:solidFill>
              </a:rPr>
              <a:t>record for</a:t>
            </a:r>
          </a:p>
          <a:p>
            <a:r>
              <a:rPr lang="en-CA" dirty="0">
                <a:solidFill>
                  <a:schemeClr val="accent2"/>
                </a:solidFill>
              </a:rPr>
              <a:t>method</a:t>
            </a:r>
          </a:p>
          <a:p>
            <a:r>
              <a:rPr lang="en-CA" dirty="0">
                <a:solidFill>
                  <a:schemeClr val="accent2"/>
                </a:solidFill>
              </a:rPr>
              <a:t>main</a:t>
            </a:r>
          </a:p>
        </p:txBody>
      </p:sp>
    </p:spTree>
    <p:extLst>
      <p:ext uri="{BB962C8B-B14F-4D97-AF65-F5344CB8AC3E}">
        <p14:creationId xmlns:p14="http://schemas.microsoft.com/office/powerpoint/2010/main" val="13261002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23</a:t>
            </a:fld>
            <a:endParaRPr lang="en-US"/>
          </a:p>
        </p:txBody>
      </p:sp>
      <p:sp>
        <p:nvSpPr>
          <p:cNvPr id="24579" name="Rectangle 3"/>
          <p:cNvSpPr>
            <a:spLocks noGrp="1" noChangeArrowheads="1"/>
          </p:cNvSpPr>
          <p:nvPr>
            <p:ph type="body" idx="1"/>
          </p:nvPr>
        </p:nvSpPr>
        <p:spPr>
          <a:xfrm>
            <a:off x="685799" y="212865"/>
            <a:ext cx="8305793" cy="2712071"/>
          </a:xfrm>
        </p:spPr>
        <p:txBody>
          <a:bodyPr/>
          <a:lstStyle/>
          <a:p>
            <a:pPr marL="0" indent="0">
              <a:buNone/>
            </a:pPr>
            <a:r>
              <a:rPr lang="en-US" sz="2400" dirty="0"/>
              <a:t>Once the activation record for method </a:t>
            </a:r>
            <a:r>
              <a:rPr lang="en-US" sz="2400" dirty="0">
                <a:solidFill>
                  <a:schemeClr val="tx2"/>
                </a:solidFill>
              </a:rPr>
              <a:t>main</a:t>
            </a:r>
            <a:r>
              <a:rPr lang="en-US" sz="2400" dirty="0"/>
              <a:t> has been created and the values of the parameters and return address have been stored in it, the execution of method </a:t>
            </a:r>
            <a:r>
              <a:rPr lang="en-US" sz="2400" dirty="0">
                <a:solidFill>
                  <a:schemeClr val="tx2"/>
                </a:solidFill>
              </a:rPr>
              <a:t>main</a:t>
            </a:r>
            <a:r>
              <a:rPr lang="en-US" sz="2400" dirty="0"/>
              <a:t> starts. The first and only statement of </a:t>
            </a:r>
            <a:r>
              <a:rPr lang="en-US" sz="2400" dirty="0">
                <a:solidFill>
                  <a:schemeClr val="tx2"/>
                </a:solidFill>
              </a:rPr>
              <a:t>main</a:t>
            </a:r>
            <a:r>
              <a:rPr lang="en-US" sz="2400" dirty="0"/>
              <a:t> invokes method </a:t>
            </a:r>
            <a:r>
              <a:rPr lang="en-US" sz="2400" dirty="0">
                <a:solidFill>
                  <a:schemeClr val="tx2"/>
                </a:solidFill>
              </a:rPr>
              <a:t>sum</a:t>
            </a:r>
            <a:r>
              <a:rPr lang="en-US" sz="2400" dirty="0"/>
              <a:t>. This causes the creation of another activation record, which is pushed into the execution stack:</a:t>
            </a:r>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5029144"/>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5029144"/>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5045114"/>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461683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4634591"/>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4634591"/>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a:off x="2395706" y="2924944"/>
            <a:ext cx="0" cy="2561456"/>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5517232"/>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27939" y="2924944"/>
            <a:ext cx="58661" cy="2561457"/>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443711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4685074"/>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4572417"/>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24" name="TextBox 23">
            <a:extLst>
              <a:ext uri="{FF2B5EF4-FFF2-40B4-BE49-F238E27FC236}">
                <a16:creationId xmlns:a16="http://schemas.microsoft.com/office/drawing/2014/main" id="{8D87B681-CF58-4FD1-9951-763A043F94A0}"/>
              </a:ext>
            </a:extLst>
          </p:cNvPr>
          <p:cNvSpPr txBox="1"/>
          <p:nvPr/>
        </p:nvSpPr>
        <p:spPr>
          <a:xfrm>
            <a:off x="3408850" y="5699792"/>
            <a:ext cx="2165978" cy="400110"/>
          </a:xfrm>
          <a:prstGeom prst="rect">
            <a:avLst/>
          </a:prstGeom>
          <a:noFill/>
        </p:spPr>
        <p:txBody>
          <a:bodyPr wrap="none" rtlCol="0">
            <a:spAutoFit/>
          </a:bodyPr>
          <a:lstStyle/>
          <a:p>
            <a:r>
              <a:rPr lang="en-CA" dirty="0">
                <a:solidFill>
                  <a:schemeClr val="tx2"/>
                </a:solidFill>
              </a:rPr>
              <a:t>Execution Stack</a:t>
            </a:r>
          </a:p>
        </p:txBody>
      </p:sp>
      <p:sp>
        <p:nvSpPr>
          <p:cNvPr id="25" name="Left Brace 24">
            <a:extLst>
              <a:ext uri="{FF2B5EF4-FFF2-40B4-BE49-F238E27FC236}">
                <a16:creationId xmlns:a16="http://schemas.microsoft.com/office/drawing/2014/main" id="{CC5B4B8D-B652-4BCC-886C-1C9E81B76D54}"/>
              </a:ext>
            </a:extLst>
          </p:cNvPr>
          <p:cNvSpPr/>
          <p:nvPr/>
        </p:nvSpPr>
        <p:spPr bwMode="auto">
          <a:xfrm>
            <a:off x="2147426" y="3315571"/>
            <a:ext cx="209496" cy="1080118"/>
          </a:xfrm>
          <a:prstGeom prst="leftBrace">
            <a:avLst/>
          </a:prstGeom>
          <a:noFill/>
          <a:ln w="381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000" b="1" i="0" u="none" strike="noStrike" cap="none" normalizeH="0" baseline="0">
              <a:ln>
                <a:noFill/>
              </a:ln>
              <a:solidFill>
                <a:schemeClr val="tx1"/>
              </a:solidFill>
              <a:effectLst/>
              <a:latin typeface="Arial" charset="0"/>
            </a:endParaRPr>
          </a:p>
        </p:txBody>
      </p:sp>
      <p:sp>
        <p:nvSpPr>
          <p:cNvPr id="26" name="TextBox 25">
            <a:extLst>
              <a:ext uri="{FF2B5EF4-FFF2-40B4-BE49-F238E27FC236}">
                <a16:creationId xmlns:a16="http://schemas.microsoft.com/office/drawing/2014/main" id="{131B72A8-9D16-49D8-A595-4B430EB01703}"/>
              </a:ext>
            </a:extLst>
          </p:cNvPr>
          <p:cNvSpPr txBox="1"/>
          <p:nvPr/>
        </p:nvSpPr>
        <p:spPr>
          <a:xfrm>
            <a:off x="542352" y="3215002"/>
            <a:ext cx="1494320" cy="1323439"/>
          </a:xfrm>
          <a:prstGeom prst="rect">
            <a:avLst/>
          </a:prstGeom>
          <a:noFill/>
        </p:spPr>
        <p:txBody>
          <a:bodyPr wrap="none" rtlCol="0">
            <a:spAutoFit/>
          </a:bodyPr>
          <a:lstStyle/>
          <a:p>
            <a:r>
              <a:rPr lang="en-CA" dirty="0">
                <a:solidFill>
                  <a:schemeClr val="accent2"/>
                </a:solidFill>
              </a:rPr>
              <a:t>Activation </a:t>
            </a:r>
          </a:p>
          <a:p>
            <a:r>
              <a:rPr lang="en-CA" dirty="0">
                <a:solidFill>
                  <a:schemeClr val="accent2"/>
                </a:solidFill>
              </a:rPr>
              <a:t>record for</a:t>
            </a:r>
          </a:p>
          <a:p>
            <a:r>
              <a:rPr lang="en-CA" dirty="0">
                <a:solidFill>
                  <a:schemeClr val="accent2"/>
                </a:solidFill>
              </a:rPr>
              <a:t>method</a:t>
            </a:r>
          </a:p>
          <a:p>
            <a:r>
              <a:rPr lang="en-CA" dirty="0">
                <a:solidFill>
                  <a:schemeClr val="accent2"/>
                </a:solidFill>
              </a:rPr>
              <a:t>sum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3861048"/>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3876722"/>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3861048"/>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3855630"/>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349714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349714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231844" y="3497144"/>
            <a:ext cx="817505"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349172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3284984"/>
            <a:ext cx="4641676" cy="0"/>
          </a:xfrm>
          <a:prstGeom prst="line">
            <a:avLst/>
          </a:prstGeom>
          <a:noFill/>
          <a:ln w="381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143364804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24</a:t>
            </a:fld>
            <a:endParaRPr lang="en-US"/>
          </a:p>
        </p:txBody>
      </p:sp>
      <p:sp>
        <p:nvSpPr>
          <p:cNvPr id="24579" name="Rectangle 3"/>
          <p:cNvSpPr>
            <a:spLocks noGrp="1" noChangeArrowheads="1"/>
          </p:cNvSpPr>
          <p:nvPr>
            <p:ph type="body" idx="1"/>
          </p:nvPr>
        </p:nvSpPr>
        <p:spPr>
          <a:xfrm>
            <a:off x="685799" y="212865"/>
            <a:ext cx="8305793" cy="2712071"/>
          </a:xfrm>
        </p:spPr>
        <p:txBody>
          <a:bodyPr/>
          <a:lstStyle/>
          <a:p>
            <a:pPr marL="0" indent="0">
              <a:buNone/>
            </a:pPr>
            <a:r>
              <a:rPr lang="en-US" sz="2400" dirty="0"/>
              <a:t>Since method </a:t>
            </a:r>
            <a:r>
              <a:rPr lang="en-US" sz="2400" dirty="0">
                <a:solidFill>
                  <a:schemeClr val="tx2"/>
                </a:solidFill>
              </a:rPr>
              <a:t>main</a:t>
            </a:r>
            <a:r>
              <a:rPr lang="en-US" sz="2400" dirty="0"/>
              <a:t> invokes </a:t>
            </a:r>
            <a:r>
              <a:rPr lang="en-US" sz="2400" dirty="0">
                <a:solidFill>
                  <a:schemeClr val="tx2"/>
                </a:solidFill>
              </a:rPr>
              <a:t>sum(4)</a:t>
            </a:r>
            <a:r>
              <a:rPr lang="en-US" sz="2400" dirty="0"/>
              <a:t>, the value of 4 is stored in </a:t>
            </a:r>
            <a:r>
              <a:rPr lang="en-US" sz="2400" dirty="0">
                <a:solidFill>
                  <a:schemeClr val="tx2"/>
                </a:solidFill>
              </a:rPr>
              <a:t>n</a:t>
            </a:r>
            <a:r>
              <a:rPr lang="en-US" sz="2400" dirty="0"/>
              <a:t>, the return address is the address of the statement</a:t>
            </a:r>
          </a:p>
          <a:p>
            <a:pPr marL="0" indent="0">
              <a:buNone/>
            </a:pPr>
            <a:r>
              <a:rPr lang="en-US" sz="2400" dirty="0">
                <a:solidFill>
                  <a:schemeClr val="tx2"/>
                </a:solidFill>
              </a:rPr>
              <a:t>	int result = sum(4); // </a:t>
            </a:r>
            <a:r>
              <a:rPr lang="en-US" sz="2400" dirty="0" err="1">
                <a:solidFill>
                  <a:schemeClr val="tx2"/>
                </a:solidFill>
              </a:rPr>
              <a:t>Addr</a:t>
            </a:r>
            <a:r>
              <a:rPr lang="en-US" sz="2400" dirty="0">
                <a:solidFill>
                  <a:schemeClr val="tx2"/>
                </a:solidFill>
              </a:rPr>
              <a:t> 1</a:t>
            </a:r>
          </a:p>
          <a:p>
            <a:pPr marL="0" indent="0">
              <a:buNone/>
            </a:pPr>
            <a:r>
              <a:rPr lang="en-US" sz="2400" dirty="0"/>
              <a:t>where method </a:t>
            </a:r>
            <a:r>
              <a:rPr lang="en-US" sz="2400" dirty="0">
                <a:solidFill>
                  <a:schemeClr val="tx2"/>
                </a:solidFill>
              </a:rPr>
              <a:t>sum</a:t>
            </a:r>
            <a:r>
              <a:rPr lang="en-US" sz="2400" dirty="0"/>
              <a:t> is invoked. We will call this address, </a:t>
            </a:r>
            <a:r>
              <a:rPr lang="en-US" sz="2400" dirty="0" err="1">
                <a:solidFill>
                  <a:schemeClr val="tx2"/>
                </a:solidFill>
              </a:rPr>
              <a:t>Addr</a:t>
            </a:r>
            <a:r>
              <a:rPr lang="en-US" sz="2400" dirty="0">
                <a:solidFill>
                  <a:schemeClr val="tx2"/>
                </a:solidFill>
              </a:rPr>
              <a:t> 1</a:t>
            </a:r>
            <a:r>
              <a:rPr lang="en-US" sz="2400" dirty="0"/>
              <a:t>. The value of variable </a:t>
            </a:r>
            <a:r>
              <a:rPr lang="en-US" sz="2400" dirty="0">
                <a:solidFill>
                  <a:schemeClr val="tx2"/>
                </a:solidFill>
              </a:rPr>
              <a:t>res</a:t>
            </a:r>
            <a:r>
              <a:rPr lang="en-US" sz="2400" dirty="0"/>
              <a:t> and the return value have not been computed yet:</a:t>
            </a:r>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5382578"/>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5382578"/>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5398548"/>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497027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4988025"/>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4988025"/>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flipH="1">
            <a:off x="2395706" y="2708920"/>
            <a:ext cx="6908" cy="3130914"/>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5870666"/>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07230" y="2708920"/>
            <a:ext cx="79372" cy="3130916"/>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4790546"/>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038508"/>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4925851"/>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24" name="TextBox 23">
            <a:extLst>
              <a:ext uri="{FF2B5EF4-FFF2-40B4-BE49-F238E27FC236}">
                <a16:creationId xmlns:a16="http://schemas.microsoft.com/office/drawing/2014/main" id="{8D87B681-CF58-4FD1-9951-763A043F94A0}"/>
              </a:ext>
            </a:extLst>
          </p:cNvPr>
          <p:cNvSpPr txBox="1"/>
          <p:nvPr/>
        </p:nvSpPr>
        <p:spPr>
          <a:xfrm>
            <a:off x="3408850" y="6053226"/>
            <a:ext cx="2165978" cy="400110"/>
          </a:xfrm>
          <a:prstGeom prst="rect">
            <a:avLst/>
          </a:prstGeom>
          <a:noFill/>
        </p:spPr>
        <p:txBody>
          <a:bodyPr wrap="none" rtlCol="0">
            <a:spAutoFit/>
          </a:bodyPr>
          <a:lstStyle/>
          <a:p>
            <a:r>
              <a:rPr lang="en-CA" dirty="0">
                <a:solidFill>
                  <a:schemeClr val="tx2"/>
                </a:solidFill>
              </a:rPr>
              <a:t>Execution Stack</a:t>
            </a:r>
          </a:p>
        </p:txBody>
      </p:sp>
      <p:sp>
        <p:nvSpPr>
          <p:cNvPr id="25" name="Left Brace 24">
            <a:extLst>
              <a:ext uri="{FF2B5EF4-FFF2-40B4-BE49-F238E27FC236}">
                <a16:creationId xmlns:a16="http://schemas.microsoft.com/office/drawing/2014/main" id="{CC5B4B8D-B652-4BCC-886C-1C9E81B76D54}"/>
              </a:ext>
            </a:extLst>
          </p:cNvPr>
          <p:cNvSpPr/>
          <p:nvPr/>
        </p:nvSpPr>
        <p:spPr bwMode="auto">
          <a:xfrm>
            <a:off x="2147426" y="3669005"/>
            <a:ext cx="209496" cy="1080118"/>
          </a:xfrm>
          <a:prstGeom prst="leftBrace">
            <a:avLst/>
          </a:prstGeom>
          <a:noFill/>
          <a:ln w="381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000" b="1" i="0" u="none" strike="noStrike" cap="none" normalizeH="0" baseline="0">
              <a:ln>
                <a:noFill/>
              </a:ln>
              <a:solidFill>
                <a:schemeClr val="tx1"/>
              </a:solidFill>
              <a:effectLst/>
              <a:latin typeface="Arial" charset="0"/>
            </a:endParaRPr>
          </a:p>
        </p:txBody>
      </p:sp>
      <p:sp>
        <p:nvSpPr>
          <p:cNvPr id="26" name="TextBox 25">
            <a:extLst>
              <a:ext uri="{FF2B5EF4-FFF2-40B4-BE49-F238E27FC236}">
                <a16:creationId xmlns:a16="http://schemas.microsoft.com/office/drawing/2014/main" id="{131B72A8-9D16-49D8-A595-4B430EB01703}"/>
              </a:ext>
            </a:extLst>
          </p:cNvPr>
          <p:cNvSpPr txBox="1"/>
          <p:nvPr/>
        </p:nvSpPr>
        <p:spPr>
          <a:xfrm>
            <a:off x="542352" y="3568436"/>
            <a:ext cx="1494320" cy="1323439"/>
          </a:xfrm>
          <a:prstGeom prst="rect">
            <a:avLst/>
          </a:prstGeom>
          <a:noFill/>
        </p:spPr>
        <p:txBody>
          <a:bodyPr wrap="none" rtlCol="0">
            <a:spAutoFit/>
          </a:bodyPr>
          <a:lstStyle/>
          <a:p>
            <a:r>
              <a:rPr lang="en-CA" dirty="0">
                <a:solidFill>
                  <a:schemeClr val="accent2"/>
                </a:solidFill>
              </a:rPr>
              <a:t>Activation </a:t>
            </a:r>
          </a:p>
          <a:p>
            <a:r>
              <a:rPr lang="en-CA" dirty="0">
                <a:solidFill>
                  <a:schemeClr val="accent2"/>
                </a:solidFill>
              </a:rPr>
              <a:t>record for</a:t>
            </a:r>
          </a:p>
          <a:p>
            <a:r>
              <a:rPr lang="en-CA" dirty="0">
                <a:solidFill>
                  <a:schemeClr val="accent2"/>
                </a:solidFill>
              </a:rPr>
              <a:t>method</a:t>
            </a:r>
          </a:p>
          <a:p>
            <a:r>
              <a:rPr lang="en-CA" dirty="0">
                <a:solidFill>
                  <a:schemeClr val="accent2"/>
                </a:solidFill>
              </a:rPr>
              <a:t>sum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214482"/>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230156"/>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214482"/>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209064"/>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385057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385057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3850578"/>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3845160"/>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3638418"/>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3902250"/>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3929804"/>
            <a:ext cx="327334" cy="400110"/>
          </a:xfrm>
          <a:prstGeom prst="rect">
            <a:avLst/>
          </a:prstGeom>
          <a:noFill/>
        </p:spPr>
        <p:txBody>
          <a:bodyPr wrap="none" rtlCol="0">
            <a:spAutoFit/>
          </a:bodyPr>
          <a:lstStyle/>
          <a:p>
            <a:r>
              <a:rPr lang="en-CA" dirty="0"/>
              <a:t>4</a:t>
            </a:r>
          </a:p>
        </p:txBody>
      </p:sp>
    </p:spTree>
    <p:extLst>
      <p:ext uri="{BB962C8B-B14F-4D97-AF65-F5344CB8AC3E}">
        <p14:creationId xmlns:p14="http://schemas.microsoft.com/office/powerpoint/2010/main" val="3404971512"/>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25</a:t>
            </a:fld>
            <a:endParaRPr lang="en-US"/>
          </a:p>
        </p:txBody>
      </p:sp>
      <p:sp>
        <p:nvSpPr>
          <p:cNvPr id="24579" name="Rectangle 3"/>
          <p:cNvSpPr>
            <a:spLocks noGrp="1" noChangeArrowheads="1"/>
          </p:cNvSpPr>
          <p:nvPr>
            <p:ph type="body" idx="1"/>
          </p:nvPr>
        </p:nvSpPr>
        <p:spPr>
          <a:xfrm>
            <a:off x="685799" y="212865"/>
            <a:ext cx="8305793" cy="2712071"/>
          </a:xfrm>
        </p:spPr>
        <p:txBody>
          <a:bodyPr/>
          <a:lstStyle/>
          <a:p>
            <a:pPr marL="0" indent="0">
              <a:buNone/>
            </a:pPr>
            <a:r>
              <a:rPr lang="en-US" sz="2400" dirty="0"/>
              <a:t>Once the activation record has been created, the execution of method </a:t>
            </a:r>
            <a:r>
              <a:rPr lang="en-US" sz="2400" dirty="0">
                <a:solidFill>
                  <a:schemeClr val="tx2"/>
                </a:solidFill>
              </a:rPr>
              <a:t>sum</a:t>
            </a:r>
            <a:r>
              <a:rPr lang="en-US" sz="2400" dirty="0"/>
              <a:t> starts. Since </a:t>
            </a:r>
            <a:r>
              <a:rPr lang="en-US" sz="2400" dirty="0">
                <a:solidFill>
                  <a:schemeClr val="tx2"/>
                </a:solidFill>
              </a:rPr>
              <a:t>n</a:t>
            </a:r>
            <a:r>
              <a:rPr lang="en-US" sz="2400" dirty="0"/>
              <a:t> &gt; 1, the statement</a:t>
            </a:r>
          </a:p>
          <a:p>
            <a:pPr marL="0" indent="0">
              <a:buNone/>
            </a:pPr>
            <a:r>
              <a:rPr lang="en-US" sz="2400" dirty="0"/>
              <a:t> 	</a:t>
            </a:r>
            <a:r>
              <a:rPr lang="en-US" sz="2400" dirty="0">
                <a:solidFill>
                  <a:schemeClr val="tx2"/>
                </a:solidFill>
              </a:rPr>
              <a:t>res = n + sum (n-1); // </a:t>
            </a:r>
            <a:r>
              <a:rPr lang="en-US" sz="2400" dirty="0" err="1">
                <a:solidFill>
                  <a:schemeClr val="tx2"/>
                </a:solidFill>
              </a:rPr>
              <a:t>Addr</a:t>
            </a:r>
            <a:r>
              <a:rPr lang="en-US" sz="2400" dirty="0">
                <a:solidFill>
                  <a:schemeClr val="tx2"/>
                </a:solidFill>
              </a:rPr>
              <a:t> 2</a:t>
            </a:r>
          </a:p>
          <a:p>
            <a:pPr marL="0" indent="0">
              <a:buNone/>
            </a:pPr>
            <a:r>
              <a:rPr lang="en-US" sz="2400" dirty="0"/>
              <a:t>is executed. As this statement invokes method </a:t>
            </a:r>
            <a:r>
              <a:rPr lang="en-US" sz="2400" dirty="0">
                <a:solidFill>
                  <a:schemeClr val="tx2"/>
                </a:solidFill>
              </a:rPr>
              <a:t>sum</a:t>
            </a:r>
            <a:r>
              <a:rPr lang="en-US" sz="2400" dirty="0"/>
              <a:t>, a new activation record is created and pushed into the stack:</a:t>
            </a:r>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5598602"/>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5598602"/>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5614572"/>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18629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204049"/>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204049"/>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flipH="1">
            <a:off x="2395706" y="2492896"/>
            <a:ext cx="16054" cy="3562962"/>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086690"/>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53436" y="2492896"/>
            <a:ext cx="33166" cy="3562964"/>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006570"/>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254532"/>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141875"/>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24" name="TextBox 23">
            <a:extLst>
              <a:ext uri="{FF2B5EF4-FFF2-40B4-BE49-F238E27FC236}">
                <a16:creationId xmlns:a16="http://schemas.microsoft.com/office/drawing/2014/main" id="{8D87B681-CF58-4FD1-9951-763A043F94A0}"/>
              </a:ext>
            </a:extLst>
          </p:cNvPr>
          <p:cNvSpPr txBox="1"/>
          <p:nvPr/>
        </p:nvSpPr>
        <p:spPr>
          <a:xfrm>
            <a:off x="3408850" y="6269250"/>
            <a:ext cx="2165978" cy="400110"/>
          </a:xfrm>
          <a:prstGeom prst="rect">
            <a:avLst/>
          </a:prstGeom>
          <a:noFill/>
        </p:spPr>
        <p:txBody>
          <a:bodyPr wrap="none" rtlCol="0">
            <a:spAutoFit/>
          </a:bodyPr>
          <a:lstStyle/>
          <a:p>
            <a:r>
              <a:rPr lang="en-CA" dirty="0">
                <a:solidFill>
                  <a:schemeClr val="tx2"/>
                </a:solidFill>
              </a:rPr>
              <a:t>Execution Stack</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430506"/>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446180"/>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430506"/>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425088"/>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06660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06660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066602"/>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061184"/>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385444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118274"/>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145828"/>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1001340" y="2746277"/>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stCxn id="18" idx="3"/>
          </p:cNvCxnSpPr>
          <p:nvPr/>
        </p:nvCxnSpPr>
        <p:spPr bwMode="auto">
          <a:xfrm>
            <a:off x="1638246" y="2946332"/>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373256"/>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388930"/>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373256"/>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367838"/>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00935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00935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009352"/>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003934"/>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2797192"/>
            <a:ext cx="4641676" cy="0"/>
          </a:xfrm>
          <a:prstGeom prst="line">
            <a:avLst/>
          </a:prstGeom>
          <a:noFill/>
          <a:ln w="381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85624749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26</a:t>
            </a:fld>
            <a:endParaRPr lang="en-US"/>
          </a:p>
        </p:txBody>
      </p:sp>
      <p:sp>
        <p:nvSpPr>
          <p:cNvPr id="24579" name="Rectangle 3"/>
          <p:cNvSpPr>
            <a:spLocks noGrp="1" noChangeArrowheads="1"/>
          </p:cNvSpPr>
          <p:nvPr>
            <p:ph type="body" idx="1"/>
          </p:nvPr>
        </p:nvSpPr>
        <p:spPr>
          <a:xfrm>
            <a:off x="395536" y="212865"/>
            <a:ext cx="8566721" cy="2712071"/>
          </a:xfrm>
        </p:spPr>
        <p:txBody>
          <a:bodyPr/>
          <a:lstStyle/>
          <a:p>
            <a:pPr marL="0" indent="0">
              <a:buNone/>
            </a:pPr>
            <a:r>
              <a:rPr lang="en-US" sz="2400" dirty="0"/>
              <a:t>Since </a:t>
            </a:r>
            <a:r>
              <a:rPr lang="en-US" sz="2400" dirty="0">
                <a:solidFill>
                  <a:schemeClr val="tx2"/>
                </a:solidFill>
              </a:rPr>
              <a:t>n</a:t>
            </a:r>
            <a:r>
              <a:rPr lang="en-US" sz="2400" dirty="0"/>
              <a:t> = 4, the value of the parameter of method </a:t>
            </a:r>
            <a:r>
              <a:rPr lang="en-US" sz="2400" dirty="0">
                <a:solidFill>
                  <a:schemeClr val="tx2"/>
                </a:solidFill>
              </a:rPr>
              <a:t>sum</a:t>
            </a:r>
            <a:r>
              <a:rPr lang="en-US" sz="2400" dirty="0"/>
              <a:t> in</a:t>
            </a:r>
          </a:p>
          <a:p>
            <a:pPr marL="0" indent="0">
              <a:buNone/>
            </a:pPr>
            <a:r>
              <a:rPr lang="en-US" sz="2400" dirty="0"/>
              <a:t> 	</a:t>
            </a:r>
            <a:r>
              <a:rPr lang="en-US" sz="2400" dirty="0">
                <a:solidFill>
                  <a:schemeClr val="tx2"/>
                </a:solidFill>
              </a:rPr>
              <a:t>res = n + sum (n-1); // </a:t>
            </a:r>
            <a:r>
              <a:rPr lang="en-US" sz="2400" dirty="0" err="1">
                <a:solidFill>
                  <a:schemeClr val="tx2"/>
                </a:solidFill>
              </a:rPr>
              <a:t>Addr</a:t>
            </a:r>
            <a:r>
              <a:rPr lang="en-US" sz="2400" dirty="0">
                <a:solidFill>
                  <a:schemeClr val="tx2"/>
                </a:solidFill>
              </a:rPr>
              <a:t> 2</a:t>
            </a:r>
          </a:p>
          <a:p>
            <a:pPr marL="0" indent="0">
              <a:buNone/>
            </a:pPr>
            <a:r>
              <a:rPr lang="en-US" sz="2400" dirty="0"/>
              <a:t>is equal to 3; thus we store the value 3 in </a:t>
            </a:r>
            <a:r>
              <a:rPr lang="en-US" sz="2400" dirty="0">
                <a:solidFill>
                  <a:schemeClr val="tx2"/>
                </a:solidFill>
              </a:rPr>
              <a:t>n</a:t>
            </a:r>
            <a:r>
              <a:rPr lang="en-US" sz="2400" dirty="0"/>
              <a:t>. The return address now is the address of the above statement, which we call </a:t>
            </a:r>
            <a:r>
              <a:rPr lang="en-US" sz="2400" dirty="0" err="1">
                <a:solidFill>
                  <a:schemeClr val="tx2"/>
                </a:solidFill>
              </a:rPr>
              <a:t>Addr</a:t>
            </a:r>
            <a:r>
              <a:rPr lang="en-US" sz="2400" dirty="0">
                <a:solidFill>
                  <a:schemeClr val="tx2"/>
                </a:solidFill>
              </a:rPr>
              <a:t> 2</a:t>
            </a:r>
            <a:r>
              <a:rPr lang="en-US" sz="2400" dirty="0"/>
              <a:t>. This address is stored in the activation record:</a:t>
            </a:r>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5598602"/>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5598602"/>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5614572"/>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18629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204049"/>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204049"/>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flipH="1">
            <a:off x="2395706" y="2492896"/>
            <a:ext cx="16054" cy="3562962"/>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086690"/>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53436" y="2492896"/>
            <a:ext cx="33166" cy="3562964"/>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006570"/>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254532"/>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141875"/>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24" name="TextBox 23">
            <a:extLst>
              <a:ext uri="{FF2B5EF4-FFF2-40B4-BE49-F238E27FC236}">
                <a16:creationId xmlns:a16="http://schemas.microsoft.com/office/drawing/2014/main" id="{8D87B681-CF58-4FD1-9951-763A043F94A0}"/>
              </a:ext>
            </a:extLst>
          </p:cNvPr>
          <p:cNvSpPr txBox="1"/>
          <p:nvPr/>
        </p:nvSpPr>
        <p:spPr>
          <a:xfrm>
            <a:off x="3408850" y="6269250"/>
            <a:ext cx="2165978" cy="400110"/>
          </a:xfrm>
          <a:prstGeom prst="rect">
            <a:avLst/>
          </a:prstGeom>
          <a:noFill/>
        </p:spPr>
        <p:txBody>
          <a:bodyPr wrap="none" rtlCol="0">
            <a:spAutoFit/>
          </a:bodyPr>
          <a:lstStyle/>
          <a:p>
            <a:r>
              <a:rPr lang="en-CA" dirty="0">
                <a:solidFill>
                  <a:schemeClr val="tx2"/>
                </a:solidFill>
              </a:rPr>
              <a:t>Execution Stack</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430506"/>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446180"/>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430506"/>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425088"/>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06660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06660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066602"/>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061184"/>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385444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118274"/>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145828"/>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1005878" y="2740858"/>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stCxn id="18" idx="3"/>
          </p:cNvCxnSpPr>
          <p:nvPr/>
        </p:nvCxnSpPr>
        <p:spPr bwMode="auto">
          <a:xfrm>
            <a:off x="1642784" y="2940913"/>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373256"/>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388930"/>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373256"/>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367838"/>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00935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00935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009352"/>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003934"/>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279719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6" name="TextBox 45">
            <a:extLst>
              <a:ext uri="{FF2B5EF4-FFF2-40B4-BE49-F238E27FC236}">
                <a16:creationId xmlns:a16="http://schemas.microsoft.com/office/drawing/2014/main" id="{CE0FA791-9045-4291-9915-94B460650A90}"/>
              </a:ext>
            </a:extLst>
          </p:cNvPr>
          <p:cNvSpPr txBox="1"/>
          <p:nvPr/>
        </p:nvSpPr>
        <p:spPr>
          <a:xfrm>
            <a:off x="3365477" y="3089575"/>
            <a:ext cx="327334" cy="400110"/>
          </a:xfrm>
          <a:prstGeom prst="rect">
            <a:avLst/>
          </a:prstGeom>
          <a:noFill/>
        </p:spPr>
        <p:txBody>
          <a:bodyPr wrap="none" rtlCol="0">
            <a:spAutoFit/>
          </a:bodyPr>
          <a:lstStyle/>
          <a:p>
            <a:r>
              <a:rPr lang="en-CA" dirty="0"/>
              <a:t>3</a:t>
            </a:r>
          </a:p>
        </p:txBody>
      </p:sp>
      <p:sp>
        <p:nvSpPr>
          <p:cNvPr id="47" name="TextBox 46">
            <a:extLst>
              <a:ext uri="{FF2B5EF4-FFF2-40B4-BE49-F238E27FC236}">
                <a16:creationId xmlns:a16="http://schemas.microsoft.com/office/drawing/2014/main" id="{7A122897-DEC7-46C6-9DAA-4AE113CF2EB1}"/>
              </a:ext>
            </a:extLst>
          </p:cNvPr>
          <p:cNvSpPr txBox="1"/>
          <p:nvPr/>
        </p:nvSpPr>
        <p:spPr>
          <a:xfrm>
            <a:off x="4199974" y="3079894"/>
            <a:ext cx="997389" cy="400110"/>
          </a:xfrm>
          <a:prstGeom prst="rect">
            <a:avLst/>
          </a:prstGeom>
          <a:noFill/>
        </p:spPr>
        <p:txBody>
          <a:bodyPr wrap="none" rtlCol="0">
            <a:spAutoFit/>
          </a:bodyPr>
          <a:lstStyle/>
          <a:p>
            <a:r>
              <a:rPr lang="en-CA" dirty="0" err="1"/>
              <a:t>Addr</a:t>
            </a:r>
            <a:r>
              <a:rPr lang="en-CA" dirty="0"/>
              <a:t> 2</a:t>
            </a:r>
          </a:p>
        </p:txBody>
      </p:sp>
      <p:cxnSp>
        <p:nvCxnSpPr>
          <p:cNvPr id="25" name="Straight Arrow Connector 24">
            <a:extLst>
              <a:ext uri="{FF2B5EF4-FFF2-40B4-BE49-F238E27FC236}">
                <a16:creationId xmlns:a16="http://schemas.microsoft.com/office/drawing/2014/main" id="{058C60E2-AA26-4714-9221-45072F015656}"/>
              </a:ext>
            </a:extLst>
          </p:cNvPr>
          <p:cNvCxnSpPr/>
          <p:nvPr/>
        </p:nvCxnSpPr>
        <p:spPr bwMode="auto">
          <a:xfrm>
            <a:off x="1403648" y="548680"/>
            <a:ext cx="1961829" cy="3672408"/>
          </a:xfrm>
          <a:prstGeom prst="straightConnector1">
            <a:avLst/>
          </a:prstGeom>
          <a:noFill/>
          <a:ln w="38100" cap="flat" cmpd="sng" algn="ctr">
            <a:solidFill>
              <a:schemeClr val="accent2"/>
            </a:solidFill>
            <a:prstDash val="sysDot"/>
            <a:round/>
            <a:headEnd type="triangle" w="med" len="med"/>
            <a:tailEnd type="none" w="med" len="med"/>
          </a:ln>
          <a:effectLst/>
        </p:spPr>
      </p:cxnSp>
      <p:cxnSp>
        <p:nvCxnSpPr>
          <p:cNvPr id="32" name="Straight Arrow Connector 31">
            <a:extLst>
              <a:ext uri="{FF2B5EF4-FFF2-40B4-BE49-F238E27FC236}">
                <a16:creationId xmlns:a16="http://schemas.microsoft.com/office/drawing/2014/main" id="{B256883D-11C3-4548-B77F-DCB0CF063D8C}"/>
              </a:ext>
            </a:extLst>
          </p:cNvPr>
          <p:cNvCxnSpPr>
            <a:endCxn id="46" idx="0"/>
          </p:cNvCxnSpPr>
          <p:nvPr/>
        </p:nvCxnSpPr>
        <p:spPr bwMode="auto">
          <a:xfrm flipH="1">
            <a:off x="3529144" y="1412776"/>
            <a:ext cx="2045684" cy="1676799"/>
          </a:xfrm>
          <a:prstGeom prst="straightConnector1">
            <a:avLst/>
          </a:prstGeom>
          <a:noFill/>
          <a:ln w="38100" cap="flat" cmpd="sng" algn="ctr">
            <a:solidFill>
              <a:schemeClr val="accent2"/>
            </a:solidFill>
            <a:prstDash val="sysDot"/>
            <a:round/>
            <a:headEnd type="none" w="med" len="med"/>
            <a:tailEnd type="triangle"/>
          </a:ln>
          <a:effectLst/>
        </p:spPr>
      </p:cxnSp>
      <p:cxnSp>
        <p:nvCxnSpPr>
          <p:cNvPr id="34" name="Straight Arrow Connector 33">
            <a:extLst>
              <a:ext uri="{FF2B5EF4-FFF2-40B4-BE49-F238E27FC236}">
                <a16:creationId xmlns:a16="http://schemas.microsoft.com/office/drawing/2014/main" id="{EFD12701-350C-4E4F-97BA-7A37B6D8BDE2}"/>
              </a:ext>
            </a:extLst>
          </p:cNvPr>
          <p:cNvCxnSpPr/>
          <p:nvPr/>
        </p:nvCxnSpPr>
        <p:spPr bwMode="auto">
          <a:xfrm flipH="1">
            <a:off x="4932040" y="2204864"/>
            <a:ext cx="2448272" cy="936104"/>
          </a:xfrm>
          <a:prstGeom prst="straightConnector1">
            <a:avLst/>
          </a:prstGeom>
          <a:noFill/>
          <a:ln w="38100" cap="flat" cmpd="sng" algn="ctr">
            <a:solidFill>
              <a:schemeClr val="accent2"/>
            </a:solidFill>
            <a:prstDash val="sysDot"/>
            <a:round/>
            <a:headEnd type="none" w="med" len="med"/>
            <a:tailEnd type="triangle"/>
          </a:ln>
          <a:effectLst/>
        </p:spPr>
      </p:cxnSp>
    </p:spTree>
    <p:extLst>
      <p:ext uri="{BB962C8B-B14F-4D97-AF65-F5344CB8AC3E}">
        <p14:creationId xmlns:p14="http://schemas.microsoft.com/office/powerpoint/2010/main" val="248708336"/>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27</a:t>
            </a:fld>
            <a:endParaRPr lang="en-US"/>
          </a:p>
        </p:txBody>
      </p:sp>
      <p:sp>
        <p:nvSpPr>
          <p:cNvPr id="24579" name="Rectangle 3"/>
          <p:cNvSpPr>
            <a:spLocks noGrp="1" noChangeArrowheads="1"/>
          </p:cNvSpPr>
          <p:nvPr>
            <p:ph type="body" idx="1"/>
          </p:nvPr>
        </p:nvSpPr>
        <p:spPr>
          <a:xfrm>
            <a:off x="685799" y="44624"/>
            <a:ext cx="8305793" cy="1149846"/>
          </a:xfrm>
        </p:spPr>
        <p:txBody>
          <a:bodyPr/>
          <a:lstStyle/>
          <a:p>
            <a:pPr marL="0" indent="0">
              <a:buNone/>
            </a:pPr>
            <a:r>
              <a:rPr lang="en-US" sz="2400" dirty="0"/>
              <a:t>Then two more invocations to method sum with parameters 2 and 1 are made. After the last invocation the execution stack looks like this:</a:t>
            </a:r>
          </a:p>
        </p:txBody>
      </p:sp>
      <p:sp>
        <p:nvSpPr>
          <p:cNvPr id="60" name="TextBox 59">
            <a:extLst>
              <a:ext uri="{FF2B5EF4-FFF2-40B4-BE49-F238E27FC236}">
                <a16:creationId xmlns:a16="http://schemas.microsoft.com/office/drawing/2014/main" id="{DB53DCE6-1645-4801-AAD9-3B04B3FEA09C}"/>
              </a:ext>
            </a:extLst>
          </p:cNvPr>
          <p:cNvSpPr txBox="1"/>
          <p:nvPr/>
        </p:nvSpPr>
        <p:spPr>
          <a:xfrm>
            <a:off x="2771800" y="6253280"/>
            <a:ext cx="881973" cy="400110"/>
          </a:xfrm>
          <a:prstGeom prst="rect">
            <a:avLst/>
          </a:prstGeom>
          <a:noFill/>
        </p:spPr>
        <p:txBody>
          <a:bodyPr wrap="none" rtlCol="0">
            <a:spAutoFit/>
          </a:bodyPr>
          <a:lstStyle/>
          <a:p>
            <a:r>
              <a:rPr lang="en-CA" dirty="0"/>
              <a:t>result</a:t>
            </a:r>
          </a:p>
        </p:txBody>
      </p:sp>
      <p:sp>
        <p:nvSpPr>
          <p:cNvPr id="61" name="TextBox 60">
            <a:extLst>
              <a:ext uri="{FF2B5EF4-FFF2-40B4-BE49-F238E27FC236}">
                <a16:creationId xmlns:a16="http://schemas.microsoft.com/office/drawing/2014/main" id="{14ABC8AA-E346-41F5-8AEB-401F5B5FD88D}"/>
              </a:ext>
            </a:extLst>
          </p:cNvPr>
          <p:cNvSpPr txBox="1"/>
          <p:nvPr/>
        </p:nvSpPr>
        <p:spPr>
          <a:xfrm>
            <a:off x="3816175" y="6253280"/>
            <a:ext cx="726481" cy="400110"/>
          </a:xfrm>
          <a:prstGeom prst="rect">
            <a:avLst/>
          </a:prstGeom>
          <a:noFill/>
        </p:spPr>
        <p:txBody>
          <a:bodyPr wrap="none" rtlCol="0">
            <a:spAutoFit/>
          </a:bodyPr>
          <a:lstStyle/>
          <a:p>
            <a:r>
              <a:rPr lang="en-CA" dirty="0" err="1"/>
              <a:t>args</a:t>
            </a:r>
            <a:endParaRPr lang="en-CA" dirty="0"/>
          </a:p>
        </p:txBody>
      </p:sp>
      <p:sp>
        <p:nvSpPr>
          <p:cNvPr id="62" name="TextBox 61">
            <a:extLst>
              <a:ext uri="{FF2B5EF4-FFF2-40B4-BE49-F238E27FC236}">
                <a16:creationId xmlns:a16="http://schemas.microsoft.com/office/drawing/2014/main" id="{F91FF508-1A84-45CB-A82A-4B13C34BE571}"/>
              </a:ext>
            </a:extLst>
          </p:cNvPr>
          <p:cNvSpPr txBox="1"/>
          <p:nvPr/>
        </p:nvSpPr>
        <p:spPr>
          <a:xfrm>
            <a:off x="4671522" y="6269250"/>
            <a:ext cx="2130894" cy="400110"/>
          </a:xfrm>
          <a:prstGeom prst="rect">
            <a:avLst/>
          </a:prstGeom>
          <a:noFill/>
        </p:spPr>
        <p:txBody>
          <a:bodyPr wrap="square" rtlCol="0">
            <a:spAutoFit/>
          </a:bodyPr>
          <a:lstStyle/>
          <a:p>
            <a:r>
              <a:rPr lang="en-CA" dirty="0"/>
              <a:t>return address</a:t>
            </a:r>
          </a:p>
        </p:txBody>
      </p:sp>
      <p:sp>
        <p:nvSpPr>
          <p:cNvPr id="63" name="Rectangle 15">
            <a:extLst>
              <a:ext uri="{FF2B5EF4-FFF2-40B4-BE49-F238E27FC236}">
                <a16:creationId xmlns:a16="http://schemas.microsoft.com/office/drawing/2014/main" id="{2C488140-C9BF-48B6-B082-CBBD413DBFD3}"/>
              </a:ext>
            </a:extLst>
          </p:cNvPr>
          <p:cNvSpPr>
            <a:spLocks noChangeArrowheads="1"/>
          </p:cNvSpPr>
          <p:nvPr/>
        </p:nvSpPr>
        <p:spPr bwMode="auto">
          <a:xfrm>
            <a:off x="2984186" y="5840972"/>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64" name="Rectangle 15">
            <a:extLst>
              <a:ext uri="{FF2B5EF4-FFF2-40B4-BE49-F238E27FC236}">
                <a16:creationId xmlns:a16="http://schemas.microsoft.com/office/drawing/2014/main" id="{8812C846-0BDE-4D29-AE58-42673FFC51D3}"/>
              </a:ext>
            </a:extLst>
          </p:cNvPr>
          <p:cNvSpPr>
            <a:spLocks noChangeArrowheads="1"/>
          </p:cNvSpPr>
          <p:nvPr/>
        </p:nvSpPr>
        <p:spPr bwMode="auto">
          <a:xfrm>
            <a:off x="3800842" y="5858727"/>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65" name="Rectangle 15">
            <a:extLst>
              <a:ext uri="{FF2B5EF4-FFF2-40B4-BE49-F238E27FC236}">
                <a16:creationId xmlns:a16="http://schemas.microsoft.com/office/drawing/2014/main" id="{E4C726A4-2371-4025-9872-DCCF019BDFF0}"/>
              </a:ext>
            </a:extLst>
          </p:cNvPr>
          <p:cNvSpPr>
            <a:spLocks noChangeArrowheads="1"/>
          </p:cNvSpPr>
          <p:nvPr/>
        </p:nvSpPr>
        <p:spPr bwMode="auto">
          <a:xfrm>
            <a:off x="5328216" y="5858727"/>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66" name="Straight Connector 65">
            <a:extLst>
              <a:ext uri="{FF2B5EF4-FFF2-40B4-BE49-F238E27FC236}">
                <a16:creationId xmlns:a16="http://schemas.microsoft.com/office/drawing/2014/main" id="{A38D05CE-6D06-45F3-BB26-7619D01C2D2F}"/>
              </a:ext>
            </a:extLst>
          </p:cNvPr>
          <p:cNvCxnSpPr>
            <a:cxnSpLocks/>
          </p:cNvCxnSpPr>
          <p:nvPr/>
        </p:nvCxnSpPr>
        <p:spPr bwMode="auto">
          <a:xfrm>
            <a:off x="2395706" y="1196752"/>
            <a:ext cx="0" cy="5513784"/>
          </a:xfrm>
          <a:prstGeom prst="line">
            <a:avLst/>
          </a:prstGeom>
          <a:noFill/>
          <a:ln w="38100" cap="flat" cmpd="sng" algn="ctr">
            <a:solidFill>
              <a:srgbClr val="0070C0"/>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A3C4DD80-85C4-476D-9411-5083C247F055}"/>
              </a:ext>
            </a:extLst>
          </p:cNvPr>
          <p:cNvCxnSpPr/>
          <p:nvPr/>
        </p:nvCxnSpPr>
        <p:spPr bwMode="auto">
          <a:xfrm>
            <a:off x="2411760" y="6741368"/>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53A781DA-F689-42CC-BFA8-599F885F2A77}"/>
              </a:ext>
            </a:extLst>
          </p:cNvPr>
          <p:cNvCxnSpPr>
            <a:cxnSpLocks/>
          </p:cNvCxnSpPr>
          <p:nvPr/>
        </p:nvCxnSpPr>
        <p:spPr bwMode="auto">
          <a:xfrm flipH="1" flipV="1">
            <a:off x="7053436" y="1196752"/>
            <a:ext cx="33166" cy="5513786"/>
          </a:xfrm>
          <a:prstGeom prst="line">
            <a:avLst/>
          </a:prstGeom>
          <a:noFill/>
          <a:ln w="38100" cap="flat" cmpd="sng" algn="ctr">
            <a:solidFill>
              <a:srgbClr val="0070C0"/>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D1C85CDF-1126-4623-AF3C-25050E76DED7}"/>
              </a:ext>
            </a:extLst>
          </p:cNvPr>
          <p:cNvCxnSpPr>
            <a:cxnSpLocks/>
          </p:cNvCxnSpPr>
          <p:nvPr/>
        </p:nvCxnSpPr>
        <p:spPr bwMode="auto">
          <a:xfrm>
            <a:off x="2411760" y="5661248"/>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70" name="TextBox 69">
            <a:extLst>
              <a:ext uri="{FF2B5EF4-FFF2-40B4-BE49-F238E27FC236}">
                <a16:creationId xmlns:a16="http://schemas.microsoft.com/office/drawing/2014/main" id="{925AE289-7E9D-442D-AEB3-D67E1EE0D953}"/>
              </a:ext>
            </a:extLst>
          </p:cNvPr>
          <p:cNvSpPr txBox="1"/>
          <p:nvPr/>
        </p:nvSpPr>
        <p:spPr>
          <a:xfrm>
            <a:off x="3851920" y="5909210"/>
            <a:ext cx="639919" cy="400110"/>
          </a:xfrm>
          <a:prstGeom prst="rect">
            <a:avLst/>
          </a:prstGeom>
          <a:noFill/>
        </p:spPr>
        <p:txBody>
          <a:bodyPr wrap="none" rtlCol="0">
            <a:spAutoFit/>
          </a:bodyPr>
          <a:lstStyle/>
          <a:p>
            <a:r>
              <a:rPr lang="en-CA" dirty="0">
                <a:solidFill>
                  <a:schemeClr val="tx2"/>
                </a:solidFill>
              </a:rPr>
              <a:t>null</a:t>
            </a:r>
          </a:p>
        </p:txBody>
      </p:sp>
      <p:sp>
        <p:nvSpPr>
          <p:cNvPr id="71" name="TextBox 70">
            <a:extLst>
              <a:ext uri="{FF2B5EF4-FFF2-40B4-BE49-F238E27FC236}">
                <a16:creationId xmlns:a16="http://schemas.microsoft.com/office/drawing/2014/main" id="{0407CEB2-002B-4DA9-82E0-F6F3377E8694}"/>
              </a:ext>
            </a:extLst>
          </p:cNvPr>
          <p:cNvSpPr txBox="1"/>
          <p:nvPr/>
        </p:nvSpPr>
        <p:spPr>
          <a:xfrm>
            <a:off x="5436096" y="5796553"/>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72" name="TextBox 71">
            <a:extLst>
              <a:ext uri="{FF2B5EF4-FFF2-40B4-BE49-F238E27FC236}">
                <a16:creationId xmlns:a16="http://schemas.microsoft.com/office/drawing/2014/main" id="{1B9A0C4B-D57B-48CB-AFA8-2ABDA24FDC95}"/>
              </a:ext>
            </a:extLst>
          </p:cNvPr>
          <p:cNvSpPr txBox="1"/>
          <p:nvPr/>
        </p:nvSpPr>
        <p:spPr>
          <a:xfrm>
            <a:off x="2627784" y="5085184"/>
            <a:ext cx="569387" cy="400110"/>
          </a:xfrm>
          <a:prstGeom prst="rect">
            <a:avLst/>
          </a:prstGeom>
          <a:noFill/>
        </p:spPr>
        <p:txBody>
          <a:bodyPr wrap="none" rtlCol="0">
            <a:spAutoFit/>
          </a:bodyPr>
          <a:lstStyle/>
          <a:p>
            <a:r>
              <a:rPr lang="en-CA" dirty="0"/>
              <a:t>res</a:t>
            </a:r>
          </a:p>
        </p:txBody>
      </p:sp>
      <p:sp>
        <p:nvSpPr>
          <p:cNvPr id="73" name="TextBox 72">
            <a:extLst>
              <a:ext uri="{FF2B5EF4-FFF2-40B4-BE49-F238E27FC236}">
                <a16:creationId xmlns:a16="http://schemas.microsoft.com/office/drawing/2014/main" id="{EF70604A-2904-44E4-96A4-A958B8BBF662}"/>
              </a:ext>
            </a:extLst>
          </p:cNvPr>
          <p:cNvSpPr txBox="1"/>
          <p:nvPr/>
        </p:nvSpPr>
        <p:spPr>
          <a:xfrm>
            <a:off x="3373181" y="5100858"/>
            <a:ext cx="341760" cy="400110"/>
          </a:xfrm>
          <a:prstGeom prst="rect">
            <a:avLst/>
          </a:prstGeom>
          <a:noFill/>
        </p:spPr>
        <p:txBody>
          <a:bodyPr wrap="none" rtlCol="0">
            <a:spAutoFit/>
          </a:bodyPr>
          <a:lstStyle/>
          <a:p>
            <a:r>
              <a:rPr lang="en-CA" dirty="0"/>
              <a:t>n</a:t>
            </a:r>
          </a:p>
        </p:txBody>
      </p:sp>
      <p:sp>
        <p:nvSpPr>
          <p:cNvPr id="74" name="TextBox 73">
            <a:extLst>
              <a:ext uri="{FF2B5EF4-FFF2-40B4-BE49-F238E27FC236}">
                <a16:creationId xmlns:a16="http://schemas.microsoft.com/office/drawing/2014/main" id="{A9C41B91-F4D5-4D79-B78D-DB7ED148E969}"/>
              </a:ext>
            </a:extLst>
          </p:cNvPr>
          <p:cNvSpPr txBox="1"/>
          <p:nvPr/>
        </p:nvSpPr>
        <p:spPr>
          <a:xfrm>
            <a:off x="3825695" y="5085184"/>
            <a:ext cx="1636987" cy="400110"/>
          </a:xfrm>
          <a:prstGeom prst="rect">
            <a:avLst/>
          </a:prstGeom>
          <a:noFill/>
        </p:spPr>
        <p:txBody>
          <a:bodyPr wrap="none" rtlCol="0">
            <a:spAutoFit/>
          </a:bodyPr>
          <a:lstStyle/>
          <a:p>
            <a:r>
              <a:rPr lang="en-CA" dirty="0"/>
              <a:t>ret. address</a:t>
            </a:r>
          </a:p>
        </p:txBody>
      </p:sp>
      <p:sp>
        <p:nvSpPr>
          <p:cNvPr id="75" name="TextBox 74">
            <a:extLst>
              <a:ext uri="{FF2B5EF4-FFF2-40B4-BE49-F238E27FC236}">
                <a16:creationId xmlns:a16="http://schemas.microsoft.com/office/drawing/2014/main" id="{321A5B1E-347C-40B0-B50F-F8FBD5C09C52}"/>
              </a:ext>
            </a:extLst>
          </p:cNvPr>
          <p:cNvSpPr txBox="1"/>
          <p:nvPr/>
        </p:nvSpPr>
        <p:spPr>
          <a:xfrm>
            <a:off x="5494045" y="5079766"/>
            <a:ext cx="1308371" cy="400110"/>
          </a:xfrm>
          <a:prstGeom prst="rect">
            <a:avLst/>
          </a:prstGeom>
          <a:noFill/>
        </p:spPr>
        <p:txBody>
          <a:bodyPr wrap="none" rtlCol="0">
            <a:spAutoFit/>
          </a:bodyPr>
          <a:lstStyle/>
          <a:p>
            <a:r>
              <a:rPr lang="en-CA" dirty="0"/>
              <a:t>ret. value</a:t>
            </a:r>
          </a:p>
        </p:txBody>
      </p:sp>
      <p:sp>
        <p:nvSpPr>
          <p:cNvPr id="76" name="Rectangle 15">
            <a:extLst>
              <a:ext uri="{FF2B5EF4-FFF2-40B4-BE49-F238E27FC236}">
                <a16:creationId xmlns:a16="http://schemas.microsoft.com/office/drawing/2014/main" id="{A2ABCA82-345C-40A3-B5E0-3AF3010F84ED}"/>
              </a:ext>
            </a:extLst>
          </p:cNvPr>
          <p:cNvSpPr>
            <a:spLocks noChangeArrowheads="1"/>
          </p:cNvSpPr>
          <p:nvPr/>
        </p:nvSpPr>
        <p:spPr bwMode="auto">
          <a:xfrm>
            <a:off x="2662403" y="472128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77" name="Rectangle 15">
            <a:extLst>
              <a:ext uri="{FF2B5EF4-FFF2-40B4-BE49-F238E27FC236}">
                <a16:creationId xmlns:a16="http://schemas.microsoft.com/office/drawing/2014/main" id="{2F53E04B-44AB-4B54-8EFD-256EE87E9E12}"/>
              </a:ext>
            </a:extLst>
          </p:cNvPr>
          <p:cNvSpPr>
            <a:spLocks noChangeArrowheads="1"/>
          </p:cNvSpPr>
          <p:nvPr/>
        </p:nvSpPr>
        <p:spPr bwMode="auto">
          <a:xfrm>
            <a:off x="3290927" y="472128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78" name="Rectangle 15">
            <a:extLst>
              <a:ext uri="{FF2B5EF4-FFF2-40B4-BE49-F238E27FC236}">
                <a16:creationId xmlns:a16="http://schemas.microsoft.com/office/drawing/2014/main" id="{51597670-EC3D-43DD-AA34-63658747BE46}"/>
              </a:ext>
            </a:extLst>
          </p:cNvPr>
          <p:cNvSpPr>
            <a:spLocks noChangeArrowheads="1"/>
          </p:cNvSpPr>
          <p:nvPr/>
        </p:nvSpPr>
        <p:spPr bwMode="auto">
          <a:xfrm>
            <a:off x="4182414" y="4721280"/>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79" name="Rectangle 15">
            <a:extLst>
              <a:ext uri="{FF2B5EF4-FFF2-40B4-BE49-F238E27FC236}">
                <a16:creationId xmlns:a16="http://schemas.microsoft.com/office/drawing/2014/main" id="{52FF3848-8FE0-414B-A200-A172CB95BEE0}"/>
              </a:ext>
            </a:extLst>
          </p:cNvPr>
          <p:cNvSpPr>
            <a:spLocks noChangeArrowheads="1"/>
          </p:cNvSpPr>
          <p:nvPr/>
        </p:nvSpPr>
        <p:spPr bwMode="auto">
          <a:xfrm>
            <a:off x="5874379" y="4715862"/>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80" name="Straight Connector 79">
            <a:extLst>
              <a:ext uri="{FF2B5EF4-FFF2-40B4-BE49-F238E27FC236}">
                <a16:creationId xmlns:a16="http://schemas.microsoft.com/office/drawing/2014/main" id="{3018EAAF-009E-4E6D-82ED-0E68159A8CC9}"/>
              </a:ext>
            </a:extLst>
          </p:cNvPr>
          <p:cNvCxnSpPr>
            <a:cxnSpLocks/>
          </p:cNvCxnSpPr>
          <p:nvPr/>
        </p:nvCxnSpPr>
        <p:spPr bwMode="auto">
          <a:xfrm>
            <a:off x="2411760" y="4509120"/>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81" name="TextBox 80">
            <a:extLst>
              <a:ext uri="{FF2B5EF4-FFF2-40B4-BE49-F238E27FC236}">
                <a16:creationId xmlns:a16="http://schemas.microsoft.com/office/drawing/2014/main" id="{F07DEEDB-B7BA-497A-894E-816EC39D5352}"/>
              </a:ext>
            </a:extLst>
          </p:cNvPr>
          <p:cNvSpPr txBox="1"/>
          <p:nvPr/>
        </p:nvSpPr>
        <p:spPr>
          <a:xfrm>
            <a:off x="4168742" y="4772952"/>
            <a:ext cx="997389" cy="400110"/>
          </a:xfrm>
          <a:prstGeom prst="rect">
            <a:avLst/>
          </a:prstGeom>
          <a:noFill/>
        </p:spPr>
        <p:txBody>
          <a:bodyPr wrap="none" rtlCol="0">
            <a:spAutoFit/>
          </a:bodyPr>
          <a:lstStyle/>
          <a:p>
            <a:r>
              <a:rPr lang="en-CA" dirty="0" err="1"/>
              <a:t>Addr</a:t>
            </a:r>
            <a:r>
              <a:rPr lang="en-CA" dirty="0"/>
              <a:t> 1</a:t>
            </a:r>
          </a:p>
        </p:txBody>
      </p:sp>
      <p:sp>
        <p:nvSpPr>
          <p:cNvPr id="82" name="TextBox 81">
            <a:extLst>
              <a:ext uri="{FF2B5EF4-FFF2-40B4-BE49-F238E27FC236}">
                <a16:creationId xmlns:a16="http://schemas.microsoft.com/office/drawing/2014/main" id="{8D704841-59FF-485F-8FD9-4C4C8B705C27}"/>
              </a:ext>
            </a:extLst>
          </p:cNvPr>
          <p:cNvSpPr txBox="1"/>
          <p:nvPr/>
        </p:nvSpPr>
        <p:spPr>
          <a:xfrm>
            <a:off x="3365477" y="4800506"/>
            <a:ext cx="327334" cy="400110"/>
          </a:xfrm>
          <a:prstGeom prst="rect">
            <a:avLst/>
          </a:prstGeom>
          <a:noFill/>
        </p:spPr>
        <p:txBody>
          <a:bodyPr wrap="none" rtlCol="0">
            <a:spAutoFit/>
          </a:bodyPr>
          <a:lstStyle/>
          <a:p>
            <a:r>
              <a:rPr lang="en-CA" dirty="0"/>
              <a:t>4</a:t>
            </a:r>
          </a:p>
        </p:txBody>
      </p:sp>
      <p:sp>
        <p:nvSpPr>
          <p:cNvPr id="83" name="TextBox 82">
            <a:extLst>
              <a:ext uri="{FF2B5EF4-FFF2-40B4-BE49-F238E27FC236}">
                <a16:creationId xmlns:a16="http://schemas.microsoft.com/office/drawing/2014/main" id="{C5038898-04A9-49D1-A980-250C3FC48E3C}"/>
              </a:ext>
            </a:extLst>
          </p:cNvPr>
          <p:cNvSpPr txBox="1"/>
          <p:nvPr/>
        </p:nvSpPr>
        <p:spPr>
          <a:xfrm>
            <a:off x="985670" y="1738420"/>
            <a:ext cx="636906" cy="400110"/>
          </a:xfrm>
          <a:prstGeom prst="rect">
            <a:avLst/>
          </a:prstGeom>
          <a:noFill/>
        </p:spPr>
        <p:txBody>
          <a:bodyPr wrap="none" rtlCol="0">
            <a:spAutoFit/>
          </a:bodyPr>
          <a:lstStyle/>
          <a:p>
            <a:r>
              <a:rPr lang="en-CA" dirty="0">
                <a:solidFill>
                  <a:schemeClr val="accent2"/>
                </a:solidFill>
              </a:rPr>
              <a:t>Top</a:t>
            </a:r>
          </a:p>
        </p:txBody>
      </p:sp>
      <p:cxnSp>
        <p:nvCxnSpPr>
          <p:cNvPr id="84" name="Straight Arrow Connector 83">
            <a:extLst>
              <a:ext uri="{FF2B5EF4-FFF2-40B4-BE49-F238E27FC236}">
                <a16:creationId xmlns:a16="http://schemas.microsoft.com/office/drawing/2014/main" id="{C07A6671-1C5D-457D-945A-114E8C1582CD}"/>
              </a:ext>
            </a:extLst>
          </p:cNvPr>
          <p:cNvCxnSpPr>
            <a:cxnSpLocks/>
          </p:cNvCxnSpPr>
          <p:nvPr/>
        </p:nvCxnSpPr>
        <p:spPr bwMode="auto">
          <a:xfrm>
            <a:off x="1667984" y="1712764"/>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85" name="TextBox 84">
            <a:extLst>
              <a:ext uri="{FF2B5EF4-FFF2-40B4-BE49-F238E27FC236}">
                <a16:creationId xmlns:a16="http://schemas.microsoft.com/office/drawing/2014/main" id="{B983ECBE-BA0C-4DD1-8318-A64BFEF2456E}"/>
              </a:ext>
            </a:extLst>
          </p:cNvPr>
          <p:cNvSpPr txBox="1"/>
          <p:nvPr/>
        </p:nvSpPr>
        <p:spPr>
          <a:xfrm>
            <a:off x="2627784" y="4027934"/>
            <a:ext cx="569387" cy="400110"/>
          </a:xfrm>
          <a:prstGeom prst="rect">
            <a:avLst/>
          </a:prstGeom>
          <a:noFill/>
        </p:spPr>
        <p:txBody>
          <a:bodyPr wrap="none" rtlCol="0">
            <a:spAutoFit/>
          </a:bodyPr>
          <a:lstStyle/>
          <a:p>
            <a:r>
              <a:rPr lang="en-CA" dirty="0"/>
              <a:t>res</a:t>
            </a:r>
          </a:p>
        </p:txBody>
      </p:sp>
      <p:sp>
        <p:nvSpPr>
          <p:cNvPr id="86" name="TextBox 85">
            <a:extLst>
              <a:ext uri="{FF2B5EF4-FFF2-40B4-BE49-F238E27FC236}">
                <a16:creationId xmlns:a16="http://schemas.microsoft.com/office/drawing/2014/main" id="{03DBF92E-52E8-41F6-9265-6F1E331B8AF0}"/>
              </a:ext>
            </a:extLst>
          </p:cNvPr>
          <p:cNvSpPr txBox="1"/>
          <p:nvPr/>
        </p:nvSpPr>
        <p:spPr>
          <a:xfrm>
            <a:off x="3373181" y="4043608"/>
            <a:ext cx="341760" cy="400110"/>
          </a:xfrm>
          <a:prstGeom prst="rect">
            <a:avLst/>
          </a:prstGeom>
          <a:noFill/>
        </p:spPr>
        <p:txBody>
          <a:bodyPr wrap="none" rtlCol="0">
            <a:spAutoFit/>
          </a:bodyPr>
          <a:lstStyle/>
          <a:p>
            <a:r>
              <a:rPr lang="en-CA" dirty="0"/>
              <a:t>n</a:t>
            </a:r>
          </a:p>
        </p:txBody>
      </p:sp>
      <p:sp>
        <p:nvSpPr>
          <p:cNvPr id="87" name="TextBox 86">
            <a:extLst>
              <a:ext uri="{FF2B5EF4-FFF2-40B4-BE49-F238E27FC236}">
                <a16:creationId xmlns:a16="http://schemas.microsoft.com/office/drawing/2014/main" id="{C6ED419A-3E45-420B-AF92-354608034413}"/>
              </a:ext>
            </a:extLst>
          </p:cNvPr>
          <p:cNvSpPr txBox="1"/>
          <p:nvPr/>
        </p:nvSpPr>
        <p:spPr>
          <a:xfrm>
            <a:off x="3825695" y="4027934"/>
            <a:ext cx="1636987" cy="400110"/>
          </a:xfrm>
          <a:prstGeom prst="rect">
            <a:avLst/>
          </a:prstGeom>
          <a:noFill/>
        </p:spPr>
        <p:txBody>
          <a:bodyPr wrap="none" rtlCol="0">
            <a:spAutoFit/>
          </a:bodyPr>
          <a:lstStyle/>
          <a:p>
            <a:r>
              <a:rPr lang="en-CA" dirty="0"/>
              <a:t>ret. address</a:t>
            </a:r>
          </a:p>
        </p:txBody>
      </p:sp>
      <p:sp>
        <p:nvSpPr>
          <p:cNvPr id="88" name="TextBox 87">
            <a:extLst>
              <a:ext uri="{FF2B5EF4-FFF2-40B4-BE49-F238E27FC236}">
                <a16:creationId xmlns:a16="http://schemas.microsoft.com/office/drawing/2014/main" id="{BFC97ADC-C35E-4B32-AA4B-E8B0E3D5EAAA}"/>
              </a:ext>
            </a:extLst>
          </p:cNvPr>
          <p:cNvSpPr txBox="1"/>
          <p:nvPr/>
        </p:nvSpPr>
        <p:spPr>
          <a:xfrm>
            <a:off x="5494045" y="4022516"/>
            <a:ext cx="1308371" cy="400110"/>
          </a:xfrm>
          <a:prstGeom prst="rect">
            <a:avLst/>
          </a:prstGeom>
          <a:noFill/>
        </p:spPr>
        <p:txBody>
          <a:bodyPr wrap="none" rtlCol="0">
            <a:spAutoFit/>
          </a:bodyPr>
          <a:lstStyle/>
          <a:p>
            <a:r>
              <a:rPr lang="en-CA" dirty="0"/>
              <a:t>ret. value</a:t>
            </a:r>
          </a:p>
        </p:txBody>
      </p:sp>
      <p:sp>
        <p:nvSpPr>
          <p:cNvPr id="89" name="Rectangle 15">
            <a:extLst>
              <a:ext uri="{FF2B5EF4-FFF2-40B4-BE49-F238E27FC236}">
                <a16:creationId xmlns:a16="http://schemas.microsoft.com/office/drawing/2014/main" id="{7A691175-FE93-4B93-B881-88E5BDE539F0}"/>
              </a:ext>
            </a:extLst>
          </p:cNvPr>
          <p:cNvSpPr>
            <a:spLocks noChangeArrowheads="1"/>
          </p:cNvSpPr>
          <p:nvPr/>
        </p:nvSpPr>
        <p:spPr bwMode="auto">
          <a:xfrm>
            <a:off x="2662403" y="366403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0" name="Rectangle 15">
            <a:extLst>
              <a:ext uri="{FF2B5EF4-FFF2-40B4-BE49-F238E27FC236}">
                <a16:creationId xmlns:a16="http://schemas.microsoft.com/office/drawing/2014/main" id="{031025F5-C348-4E45-83AB-75D7D973F264}"/>
              </a:ext>
            </a:extLst>
          </p:cNvPr>
          <p:cNvSpPr>
            <a:spLocks noChangeArrowheads="1"/>
          </p:cNvSpPr>
          <p:nvPr/>
        </p:nvSpPr>
        <p:spPr bwMode="auto">
          <a:xfrm>
            <a:off x="3290927" y="366403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1" name="Rectangle 15">
            <a:extLst>
              <a:ext uri="{FF2B5EF4-FFF2-40B4-BE49-F238E27FC236}">
                <a16:creationId xmlns:a16="http://schemas.microsoft.com/office/drawing/2014/main" id="{A86536D5-C714-4F07-887F-D710D0E87C27}"/>
              </a:ext>
            </a:extLst>
          </p:cNvPr>
          <p:cNvSpPr>
            <a:spLocks noChangeArrowheads="1"/>
          </p:cNvSpPr>
          <p:nvPr/>
        </p:nvSpPr>
        <p:spPr bwMode="auto">
          <a:xfrm>
            <a:off x="4182414" y="3664030"/>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92" name="Rectangle 15">
            <a:extLst>
              <a:ext uri="{FF2B5EF4-FFF2-40B4-BE49-F238E27FC236}">
                <a16:creationId xmlns:a16="http://schemas.microsoft.com/office/drawing/2014/main" id="{F76256DD-3638-4449-B829-3B9251E8C69C}"/>
              </a:ext>
            </a:extLst>
          </p:cNvPr>
          <p:cNvSpPr>
            <a:spLocks noChangeArrowheads="1"/>
          </p:cNvSpPr>
          <p:nvPr/>
        </p:nvSpPr>
        <p:spPr bwMode="auto">
          <a:xfrm>
            <a:off x="5874379" y="3658612"/>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93" name="Straight Connector 92">
            <a:extLst>
              <a:ext uri="{FF2B5EF4-FFF2-40B4-BE49-F238E27FC236}">
                <a16:creationId xmlns:a16="http://schemas.microsoft.com/office/drawing/2014/main" id="{235F1312-8B27-48BF-B4DC-BBB35C8C0D37}"/>
              </a:ext>
            </a:extLst>
          </p:cNvPr>
          <p:cNvCxnSpPr>
            <a:cxnSpLocks/>
          </p:cNvCxnSpPr>
          <p:nvPr/>
        </p:nvCxnSpPr>
        <p:spPr bwMode="auto">
          <a:xfrm>
            <a:off x="2411760" y="3451870"/>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94" name="TextBox 93">
            <a:extLst>
              <a:ext uri="{FF2B5EF4-FFF2-40B4-BE49-F238E27FC236}">
                <a16:creationId xmlns:a16="http://schemas.microsoft.com/office/drawing/2014/main" id="{195E8CF5-71AF-489F-9D8B-3BC98ACC6539}"/>
              </a:ext>
            </a:extLst>
          </p:cNvPr>
          <p:cNvSpPr txBox="1"/>
          <p:nvPr/>
        </p:nvSpPr>
        <p:spPr>
          <a:xfrm>
            <a:off x="3329679" y="3714507"/>
            <a:ext cx="327334" cy="400110"/>
          </a:xfrm>
          <a:prstGeom prst="rect">
            <a:avLst/>
          </a:prstGeom>
          <a:noFill/>
        </p:spPr>
        <p:txBody>
          <a:bodyPr wrap="none" rtlCol="0">
            <a:spAutoFit/>
          </a:bodyPr>
          <a:lstStyle/>
          <a:p>
            <a:r>
              <a:rPr lang="en-CA" dirty="0"/>
              <a:t>3</a:t>
            </a:r>
          </a:p>
        </p:txBody>
      </p:sp>
      <p:sp>
        <p:nvSpPr>
          <p:cNvPr id="95" name="TextBox 94">
            <a:extLst>
              <a:ext uri="{FF2B5EF4-FFF2-40B4-BE49-F238E27FC236}">
                <a16:creationId xmlns:a16="http://schemas.microsoft.com/office/drawing/2014/main" id="{F271B8F3-FAD5-4597-963F-795FE3439602}"/>
              </a:ext>
            </a:extLst>
          </p:cNvPr>
          <p:cNvSpPr txBox="1"/>
          <p:nvPr/>
        </p:nvSpPr>
        <p:spPr>
          <a:xfrm>
            <a:off x="4189769" y="3703694"/>
            <a:ext cx="997389" cy="400110"/>
          </a:xfrm>
          <a:prstGeom prst="rect">
            <a:avLst/>
          </a:prstGeom>
          <a:noFill/>
        </p:spPr>
        <p:txBody>
          <a:bodyPr wrap="none" rtlCol="0">
            <a:spAutoFit/>
          </a:bodyPr>
          <a:lstStyle/>
          <a:p>
            <a:r>
              <a:rPr lang="en-CA" dirty="0" err="1"/>
              <a:t>Addr</a:t>
            </a:r>
            <a:r>
              <a:rPr lang="en-CA" dirty="0"/>
              <a:t> 2</a:t>
            </a:r>
          </a:p>
        </p:txBody>
      </p:sp>
      <p:sp>
        <p:nvSpPr>
          <p:cNvPr id="96" name="Rectangle 15">
            <a:extLst>
              <a:ext uri="{FF2B5EF4-FFF2-40B4-BE49-F238E27FC236}">
                <a16:creationId xmlns:a16="http://schemas.microsoft.com/office/drawing/2014/main" id="{0CD65F7F-C2B2-4572-AE3F-0B834F3CB506}"/>
              </a:ext>
            </a:extLst>
          </p:cNvPr>
          <p:cNvSpPr>
            <a:spLocks noChangeArrowheads="1"/>
          </p:cNvSpPr>
          <p:nvPr/>
        </p:nvSpPr>
        <p:spPr bwMode="auto">
          <a:xfrm>
            <a:off x="2662403" y="263965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7" name="Rectangle 15">
            <a:extLst>
              <a:ext uri="{FF2B5EF4-FFF2-40B4-BE49-F238E27FC236}">
                <a16:creationId xmlns:a16="http://schemas.microsoft.com/office/drawing/2014/main" id="{962AD1C4-2E92-4C20-BDED-25FF096BA950}"/>
              </a:ext>
            </a:extLst>
          </p:cNvPr>
          <p:cNvSpPr>
            <a:spLocks noChangeArrowheads="1"/>
          </p:cNvSpPr>
          <p:nvPr/>
        </p:nvSpPr>
        <p:spPr bwMode="auto">
          <a:xfrm>
            <a:off x="3290927" y="263965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8" name="Rectangle 15">
            <a:extLst>
              <a:ext uri="{FF2B5EF4-FFF2-40B4-BE49-F238E27FC236}">
                <a16:creationId xmlns:a16="http://schemas.microsoft.com/office/drawing/2014/main" id="{19AAC7FA-03A6-4178-99F9-D55A37A61860}"/>
              </a:ext>
            </a:extLst>
          </p:cNvPr>
          <p:cNvSpPr>
            <a:spLocks noChangeArrowheads="1"/>
          </p:cNvSpPr>
          <p:nvPr/>
        </p:nvSpPr>
        <p:spPr bwMode="auto">
          <a:xfrm>
            <a:off x="4182414" y="263965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99" name="Rectangle 15">
            <a:extLst>
              <a:ext uri="{FF2B5EF4-FFF2-40B4-BE49-F238E27FC236}">
                <a16:creationId xmlns:a16="http://schemas.microsoft.com/office/drawing/2014/main" id="{A8DA7954-7D5D-4BCA-A9B0-F246A0925571}"/>
              </a:ext>
            </a:extLst>
          </p:cNvPr>
          <p:cNvSpPr>
            <a:spLocks noChangeArrowheads="1"/>
          </p:cNvSpPr>
          <p:nvPr/>
        </p:nvSpPr>
        <p:spPr bwMode="auto">
          <a:xfrm>
            <a:off x="5874379" y="263423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100" name="Straight Connector 99">
            <a:extLst>
              <a:ext uri="{FF2B5EF4-FFF2-40B4-BE49-F238E27FC236}">
                <a16:creationId xmlns:a16="http://schemas.microsoft.com/office/drawing/2014/main" id="{AF5E1926-5E08-4260-8B4A-EDFF2CA94A4A}"/>
              </a:ext>
            </a:extLst>
          </p:cNvPr>
          <p:cNvCxnSpPr>
            <a:cxnSpLocks/>
          </p:cNvCxnSpPr>
          <p:nvPr/>
        </p:nvCxnSpPr>
        <p:spPr bwMode="auto">
          <a:xfrm>
            <a:off x="2411760" y="242749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01" name="TextBox 100">
            <a:extLst>
              <a:ext uri="{FF2B5EF4-FFF2-40B4-BE49-F238E27FC236}">
                <a16:creationId xmlns:a16="http://schemas.microsoft.com/office/drawing/2014/main" id="{AD379B0A-68CE-4616-A1D3-333B412FEC31}"/>
              </a:ext>
            </a:extLst>
          </p:cNvPr>
          <p:cNvSpPr txBox="1"/>
          <p:nvPr/>
        </p:nvSpPr>
        <p:spPr>
          <a:xfrm>
            <a:off x="3329679" y="2690131"/>
            <a:ext cx="327334" cy="400110"/>
          </a:xfrm>
          <a:prstGeom prst="rect">
            <a:avLst/>
          </a:prstGeom>
          <a:noFill/>
        </p:spPr>
        <p:txBody>
          <a:bodyPr wrap="none" rtlCol="0">
            <a:spAutoFit/>
          </a:bodyPr>
          <a:lstStyle/>
          <a:p>
            <a:r>
              <a:rPr lang="en-CA" dirty="0"/>
              <a:t>2</a:t>
            </a:r>
          </a:p>
        </p:txBody>
      </p:sp>
      <p:sp>
        <p:nvSpPr>
          <p:cNvPr id="102" name="TextBox 101">
            <a:extLst>
              <a:ext uri="{FF2B5EF4-FFF2-40B4-BE49-F238E27FC236}">
                <a16:creationId xmlns:a16="http://schemas.microsoft.com/office/drawing/2014/main" id="{6D22CBD2-4998-4517-B71F-EBABD249A415}"/>
              </a:ext>
            </a:extLst>
          </p:cNvPr>
          <p:cNvSpPr txBox="1"/>
          <p:nvPr/>
        </p:nvSpPr>
        <p:spPr>
          <a:xfrm>
            <a:off x="4189769" y="2679318"/>
            <a:ext cx="997389" cy="400110"/>
          </a:xfrm>
          <a:prstGeom prst="rect">
            <a:avLst/>
          </a:prstGeom>
          <a:noFill/>
        </p:spPr>
        <p:txBody>
          <a:bodyPr wrap="none" rtlCol="0">
            <a:spAutoFit/>
          </a:bodyPr>
          <a:lstStyle/>
          <a:p>
            <a:r>
              <a:rPr lang="en-CA" dirty="0" err="1"/>
              <a:t>Addr</a:t>
            </a:r>
            <a:r>
              <a:rPr lang="en-CA" dirty="0"/>
              <a:t> 2</a:t>
            </a:r>
          </a:p>
        </p:txBody>
      </p:sp>
      <p:sp>
        <p:nvSpPr>
          <p:cNvPr id="103" name="Rectangle 15">
            <a:extLst>
              <a:ext uri="{FF2B5EF4-FFF2-40B4-BE49-F238E27FC236}">
                <a16:creationId xmlns:a16="http://schemas.microsoft.com/office/drawing/2014/main" id="{5D7ECFAB-93CD-4D93-A2E7-F95826EB7A1D}"/>
              </a:ext>
            </a:extLst>
          </p:cNvPr>
          <p:cNvSpPr>
            <a:spLocks noChangeArrowheads="1"/>
          </p:cNvSpPr>
          <p:nvPr/>
        </p:nvSpPr>
        <p:spPr bwMode="auto">
          <a:xfrm>
            <a:off x="2662403" y="162493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104" name="Rectangle 15">
            <a:extLst>
              <a:ext uri="{FF2B5EF4-FFF2-40B4-BE49-F238E27FC236}">
                <a16:creationId xmlns:a16="http://schemas.microsoft.com/office/drawing/2014/main" id="{B871AABB-9DC4-4AC4-A93E-24307E423D08}"/>
              </a:ext>
            </a:extLst>
          </p:cNvPr>
          <p:cNvSpPr>
            <a:spLocks noChangeArrowheads="1"/>
          </p:cNvSpPr>
          <p:nvPr/>
        </p:nvSpPr>
        <p:spPr bwMode="auto">
          <a:xfrm>
            <a:off x="3290927" y="162493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105" name="Rectangle 15">
            <a:extLst>
              <a:ext uri="{FF2B5EF4-FFF2-40B4-BE49-F238E27FC236}">
                <a16:creationId xmlns:a16="http://schemas.microsoft.com/office/drawing/2014/main" id="{36BF7563-E584-4496-8A99-411185D6DE98}"/>
              </a:ext>
            </a:extLst>
          </p:cNvPr>
          <p:cNvSpPr>
            <a:spLocks noChangeArrowheads="1"/>
          </p:cNvSpPr>
          <p:nvPr/>
        </p:nvSpPr>
        <p:spPr bwMode="auto">
          <a:xfrm>
            <a:off x="4182414" y="1624936"/>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106" name="Rectangle 15">
            <a:extLst>
              <a:ext uri="{FF2B5EF4-FFF2-40B4-BE49-F238E27FC236}">
                <a16:creationId xmlns:a16="http://schemas.microsoft.com/office/drawing/2014/main" id="{24E31A71-3879-45C3-8ABB-C9D914DD8C9B}"/>
              </a:ext>
            </a:extLst>
          </p:cNvPr>
          <p:cNvSpPr>
            <a:spLocks noChangeArrowheads="1"/>
          </p:cNvSpPr>
          <p:nvPr/>
        </p:nvSpPr>
        <p:spPr bwMode="auto">
          <a:xfrm>
            <a:off x="5874379" y="1619518"/>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107" name="Straight Connector 106">
            <a:extLst>
              <a:ext uri="{FF2B5EF4-FFF2-40B4-BE49-F238E27FC236}">
                <a16:creationId xmlns:a16="http://schemas.microsoft.com/office/drawing/2014/main" id="{D89F4D7C-DEFF-47E2-86A5-152E481CA437}"/>
              </a:ext>
            </a:extLst>
          </p:cNvPr>
          <p:cNvCxnSpPr>
            <a:cxnSpLocks/>
          </p:cNvCxnSpPr>
          <p:nvPr/>
        </p:nvCxnSpPr>
        <p:spPr bwMode="auto">
          <a:xfrm>
            <a:off x="2411760" y="1412776"/>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08" name="TextBox 107">
            <a:extLst>
              <a:ext uri="{FF2B5EF4-FFF2-40B4-BE49-F238E27FC236}">
                <a16:creationId xmlns:a16="http://schemas.microsoft.com/office/drawing/2014/main" id="{214C27B4-61FA-445A-A934-FD5EBDCF95DD}"/>
              </a:ext>
            </a:extLst>
          </p:cNvPr>
          <p:cNvSpPr txBox="1"/>
          <p:nvPr/>
        </p:nvSpPr>
        <p:spPr>
          <a:xfrm>
            <a:off x="3329679" y="1675413"/>
            <a:ext cx="327334" cy="400110"/>
          </a:xfrm>
          <a:prstGeom prst="rect">
            <a:avLst/>
          </a:prstGeom>
          <a:noFill/>
        </p:spPr>
        <p:txBody>
          <a:bodyPr wrap="none" rtlCol="0">
            <a:spAutoFit/>
          </a:bodyPr>
          <a:lstStyle/>
          <a:p>
            <a:r>
              <a:rPr lang="en-CA" dirty="0"/>
              <a:t>1</a:t>
            </a:r>
          </a:p>
        </p:txBody>
      </p:sp>
      <p:sp>
        <p:nvSpPr>
          <p:cNvPr id="109" name="TextBox 108">
            <a:extLst>
              <a:ext uri="{FF2B5EF4-FFF2-40B4-BE49-F238E27FC236}">
                <a16:creationId xmlns:a16="http://schemas.microsoft.com/office/drawing/2014/main" id="{E723032B-18D9-47C0-88C3-EABEB2EBB3F1}"/>
              </a:ext>
            </a:extLst>
          </p:cNvPr>
          <p:cNvSpPr txBox="1"/>
          <p:nvPr/>
        </p:nvSpPr>
        <p:spPr>
          <a:xfrm>
            <a:off x="4189769" y="1664600"/>
            <a:ext cx="997389" cy="400110"/>
          </a:xfrm>
          <a:prstGeom prst="rect">
            <a:avLst/>
          </a:prstGeom>
          <a:noFill/>
        </p:spPr>
        <p:txBody>
          <a:bodyPr wrap="none" rtlCol="0">
            <a:spAutoFit/>
          </a:bodyPr>
          <a:lstStyle/>
          <a:p>
            <a:r>
              <a:rPr lang="en-CA" dirty="0" err="1"/>
              <a:t>Addr</a:t>
            </a:r>
            <a:r>
              <a:rPr lang="en-CA" dirty="0"/>
              <a:t> 2</a:t>
            </a:r>
          </a:p>
        </p:txBody>
      </p:sp>
      <p:sp>
        <p:nvSpPr>
          <p:cNvPr id="110" name="TextBox 109">
            <a:extLst>
              <a:ext uri="{FF2B5EF4-FFF2-40B4-BE49-F238E27FC236}">
                <a16:creationId xmlns:a16="http://schemas.microsoft.com/office/drawing/2014/main" id="{B0371F6B-936C-4B81-A1B4-2DDBBCAA0566}"/>
              </a:ext>
            </a:extLst>
          </p:cNvPr>
          <p:cNvSpPr txBox="1"/>
          <p:nvPr/>
        </p:nvSpPr>
        <p:spPr>
          <a:xfrm>
            <a:off x="2629616" y="3028890"/>
            <a:ext cx="569387" cy="400110"/>
          </a:xfrm>
          <a:prstGeom prst="rect">
            <a:avLst/>
          </a:prstGeom>
          <a:noFill/>
        </p:spPr>
        <p:txBody>
          <a:bodyPr wrap="none" rtlCol="0">
            <a:spAutoFit/>
          </a:bodyPr>
          <a:lstStyle/>
          <a:p>
            <a:r>
              <a:rPr lang="en-CA" dirty="0"/>
              <a:t>res</a:t>
            </a:r>
          </a:p>
        </p:txBody>
      </p:sp>
      <p:sp>
        <p:nvSpPr>
          <p:cNvPr id="111" name="TextBox 110">
            <a:extLst>
              <a:ext uri="{FF2B5EF4-FFF2-40B4-BE49-F238E27FC236}">
                <a16:creationId xmlns:a16="http://schemas.microsoft.com/office/drawing/2014/main" id="{29760CFE-A8D9-400B-AB6F-72E49A141F23}"/>
              </a:ext>
            </a:extLst>
          </p:cNvPr>
          <p:cNvSpPr txBox="1"/>
          <p:nvPr/>
        </p:nvSpPr>
        <p:spPr>
          <a:xfrm>
            <a:off x="3827527" y="3028890"/>
            <a:ext cx="1636987" cy="400110"/>
          </a:xfrm>
          <a:prstGeom prst="rect">
            <a:avLst/>
          </a:prstGeom>
          <a:noFill/>
        </p:spPr>
        <p:txBody>
          <a:bodyPr wrap="none" rtlCol="0">
            <a:spAutoFit/>
          </a:bodyPr>
          <a:lstStyle/>
          <a:p>
            <a:r>
              <a:rPr lang="en-CA" dirty="0"/>
              <a:t>ret. address</a:t>
            </a:r>
          </a:p>
        </p:txBody>
      </p:sp>
      <p:sp>
        <p:nvSpPr>
          <p:cNvPr id="112" name="TextBox 111">
            <a:extLst>
              <a:ext uri="{FF2B5EF4-FFF2-40B4-BE49-F238E27FC236}">
                <a16:creationId xmlns:a16="http://schemas.microsoft.com/office/drawing/2014/main" id="{41EA1256-CEF1-4E61-BE63-5CF7FB405B6E}"/>
              </a:ext>
            </a:extLst>
          </p:cNvPr>
          <p:cNvSpPr txBox="1"/>
          <p:nvPr/>
        </p:nvSpPr>
        <p:spPr>
          <a:xfrm>
            <a:off x="5495877" y="3023472"/>
            <a:ext cx="1308371" cy="400110"/>
          </a:xfrm>
          <a:prstGeom prst="rect">
            <a:avLst/>
          </a:prstGeom>
          <a:noFill/>
        </p:spPr>
        <p:txBody>
          <a:bodyPr wrap="none" rtlCol="0">
            <a:spAutoFit/>
          </a:bodyPr>
          <a:lstStyle/>
          <a:p>
            <a:r>
              <a:rPr lang="en-CA" dirty="0"/>
              <a:t>ret. value</a:t>
            </a:r>
          </a:p>
        </p:txBody>
      </p:sp>
      <p:sp>
        <p:nvSpPr>
          <p:cNvPr id="113" name="TextBox 112">
            <a:extLst>
              <a:ext uri="{FF2B5EF4-FFF2-40B4-BE49-F238E27FC236}">
                <a16:creationId xmlns:a16="http://schemas.microsoft.com/office/drawing/2014/main" id="{CC55FA68-3898-4078-B6EF-06FE753ED64D}"/>
              </a:ext>
            </a:extLst>
          </p:cNvPr>
          <p:cNvSpPr txBox="1"/>
          <p:nvPr/>
        </p:nvSpPr>
        <p:spPr>
          <a:xfrm>
            <a:off x="2627784" y="1994258"/>
            <a:ext cx="569387" cy="400110"/>
          </a:xfrm>
          <a:prstGeom prst="rect">
            <a:avLst/>
          </a:prstGeom>
          <a:noFill/>
        </p:spPr>
        <p:txBody>
          <a:bodyPr wrap="none" rtlCol="0">
            <a:spAutoFit/>
          </a:bodyPr>
          <a:lstStyle/>
          <a:p>
            <a:r>
              <a:rPr lang="en-CA" dirty="0"/>
              <a:t>res</a:t>
            </a:r>
          </a:p>
        </p:txBody>
      </p:sp>
      <p:sp>
        <p:nvSpPr>
          <p:cNvPr id="114" name="TextBox 113">
            <a:extLst>
              <a:ext uri="{FF2B5EF4-FFF2-40B4-BE49-F238E27FC236}">
                <a16:creationId xmlns:a16="http://schemas.microsoft.com/office/drawing/2014/main" id="{185D70E6-3FD7-40B1-B1F5-23C1A984755D}"/>
              </a:ext>
            </a:extLst>
          </p:cNvPr>
          <p:cNvSpPr txBox="1"/>
          <p:nvPr/>
        </p:nvSpPr>
        <p:spPr>
          <a:xfrm>
            <a:off x="3825695" y="1994258"/>
            <a:ext cx="1636987" cy="400110"/>
          </a:xfrm>
          <a:prstGeom prst="rect">
            <a:avLst/>
          </a:prstGeom>
          <a:noFill/>
        </p:spPr>
        <p:txBody>
          <a:bodyPr wrap="none" rtlCol="0">
            <a:spAutoFit/>
          </a:bodyPr>
          <a:lstStyle/>
          <a:p>
            <a:r>
              <a:rPr lang="en-CA" dirty="0"/>
              <a:t>ret. address</a:t>
            </a:r>
          </a:p>
        </p:txBody>
      </p:sp>
      <p:sp>
        <p:nvSpPr>
          <p:cNvPr id="115" name="TextBox 114">
            <a:extLst>
              <a:ext uri="{FF2B5EF4-FFF2-40B4-BE49-F238E27FC236}">
                <a16:creationId xmlns:a16="http://schemas.microsoft.com/office/drawing/2014/main" id="{1AD0C61A-CE2C-4A25-92BF-47C518DB76F1}"/>
              </a:ext>
            </a:extLst>
          </p:cNvPr>
          <p:cNvSpPr txBox="1"/>
          <p:nvPr/>
        </p:nvSpPr>
        <p:spPr>
          <a:xfrm>
            <a:off x="5494045" y="1988840"/>
            <a:ext cx="1308371" cy="400110"/>
          </a:xfrm>
          <a:prstGeom prst="rect">
            <a:avLst/>
          </a:prstGeom>
          <a:noFill/>
        </p:spPr>
        <p:txBody>
          <a:bodyPr wrap="none" rtlCol="0">
            <a:spAutoFit/>
          </a:bodyPr>
          <a:lstStyle/>
          <a:p>
            <a:r>
              <a:rPr lang="en-CA" dirty="0"/>
              <a:t>ret. value</a:t>
            </a:r>
          </a:p>
        </p:txBody>
      </p:sp>
    </p:spTree>
    <p:extLst>
      <p:ext uri="{BB962C8B-B14F-4D97-AF65-F5344CB8AC3E}">
        <p14:creationId xmlns:p14="http://schemas.microsoft.com/office/powerpoint/2010/main" val="3940826503"/>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28</a:t>
            </a:fld>
            <a:endParaRPr lang="en-US"/>
          </a:p>
        </p:txBody>
      </p:sp>
      <p:sp>
        <p:nvSpPr>
          <p:cNvPr id="24579" name="Rectangle 3"/>
          <p:cNvSpPr>
            <a:spLocks noGrp="1" noChangeArrowheads="1"/>
          </p:cNvSpPr>
          <p:nvPr>
            <p:ph type="body" idx="1"/>
          </p:nvPr>
        </p:nvSpPr>
        <p:spPr>
          <a:xfrm>
            <a:off x="685799" y="44624"/>
            <a:ext cx="8305793" cy="1149846"/>
          </a:xfrm>
        </p:spPr>
        <p:txBody>
          <a:bodyPr/>
          <a:lstStyle/>
          <a:p>
            <a:pPr marL="0" indent="0">
              <a:buNone/>
            </a:pPr>
            <a:r>
              <a:rPr lang="en-US" sz="2400" dirty="0"/>
              <a:t>Since in the last invocation to method </a:t>
            </a:r>
            <a:r>
              <a:rPr lang="en-US" sz="2400" dirty="0">
                <a:solidFill>
                  <a:schemeClr val="tx2"/>
                </a:solidFill>
              </a:rPr>
              <a:t>sum</a:t>
            </a:r>
            <a:r>
              <a:rPr lang="en-US" sz="2400" dirty="0"/>
              <a:t> the value of </a:t>
            </a:r>
            <a:r>
              <a:rPr lang="en-US" sz="2400" dirty="0">
                <a:solidFill>
                  <a:schemeClr val="tx2"/>
                </a:solidFill>
              </a:rPr>
              <a:t>n</a:t>
            </a:r>
            <a:r>
              <a:rPr lang="en-US" sz="2400" dirty="0"/>
              <a:t> is 1 then method </a:t>
            </a:r>
            <a:r>
              <a:rPr lang="en-US" sz="2400" dirty="0">
                <a:solidFill>
                  <a:schemeClr val="tx2"/>
                </a:solidFill>
              </a:rPr>
              <a:t>sum</a:t>
            </a:r>
            <a:r>
              <a:rPr lang="en-US" sz="2400" dirty="0"/>
              <a:t> sets the value of </a:t>
            </a:r>
            <a:r>
              <a:rPr lang="en-US" sz="2400" dirty="0">
                <a:solidFill>
                  <a:schemeClr val="tx2"/>
                </a:solidFill>
              </a:rPr>
              <a:t>res</a:t>
            </a:r>
            <a:r>
              <a:rPr lang="en-US" sz="2400" dirty="0"/>
              <a:t> to 1 (base case):</a:t>
            </a:r>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6109264"/>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6109264"/>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6125234"/>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69695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714711"/>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714711"/>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a:off x="2395706" y="1052736"/>
            <a:ext cx="0" cy="5513784"/>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597352"/>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53436" y="1052736"/>
            <a:ext cx="33166" cy="5513786"/>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51723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765194"/>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652537"/>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941168"/>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956842"/>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941168"/>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935750"/>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57726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57184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436510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628936"/>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656490"/>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985670" y="1594404"/>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cxnSpLocks/>
          </p:cNvCxnSpPr>
          <p:nvPr/>
        </p:nvCxnSpPr>
        <p:spPr bwMode="auto">
          <a:xfrm>
            <a:off x="1667984" y="1568748"/>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883918"/>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899592"/>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883918"/>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878500"/>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52001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51459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330785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D7A6F2F7-3B77-4222-9978-7E104CCEFBB6}"/>
              </a:ext>
            </a:extLst>
          </p:cNvPr>
          <p:cNvSpPr txBox="1"/>
          <p:nvPr/>
        </p:nvSpPr>
        <p:spPr>
          <a:xfrm>
            <a:off x="3329679" y="3570491"/>
            <a:ext cx="327334" cy="400110"/>
          </a:xfrm>
          <a:prstGeom prst="rect">
            <a:avLst/>
          </a:prstGeom>
          <a:noFill/>
        </p:spPr>
        <p:txBody>
          <a:bodyPr wrap="none" rtlCol="0">
            <a:spAutoFit/>
          </a:bodyPr>
          <a:lstStyle/>
          <a:p>
            <a:r>
              <a:rPr lang="en-CA" dirty="0"/>
              <a:t>3</a:t>
            </a:r>
          </a:p>
        </p:txBody>
      </p:sp>
      <p:sp>
        <p:nvSpPr>
          <p:cNvPr id="45" name="TextBox 44">
            <a:extLst>
              <a:ext uri="{FF2B5EF4-FFF2-40B4-BE49-F238E27FC236}">
                <a16:creationId xmlns:a16="http://schemas.microsoft.com/office/drawing/2014/main" id="{0B7121B8-F697-402B-8435-E3648B56E828}"/>
              </a:ext>
            </a:extLst>
          </p:cNvPr>
          <p:cNvSpPr txBox="1"/>
          <p:nvPr/>
        </p:nvSpPr>
        <p:spPr>
          <a:xfrm>
            <a:off x="4189769" y="3559678"/>
            <a:ext cx="997389" cy="400110"/>
          </a:xfrm>
          <a:prstGeom prst="rect">
            <a:avLst/>
          </a:prstGeom>
          <a:noFill/>
        </p:spPr>
        <p:txBody>
          <a:bodyPr wrap="none" rtlCol="0">
            <a:spAutoFit/>
          </a:bodyPr>
          <a:lstStyle/>
          <a:p>
            <a:r>
              <a:rPr lang="en-CA" dirty="0" err="1"/>
              <a:t>Addr</a:t>
            </a:r>
            <a:r>
              <a:rPr lang="en-CA" dirty="0"/>
              <a:t> 2</a:t>
            </a:r>
          </a:p>
        </p:txBody>
      </p:sp>
      <p:sp>
        <p:nvSpPr>
          <p:cNvPr id="46" name="Rectangle 15">
            <a:extLst>
              <a:ext uri="{FF2B5EF4-FFF2-40B4-BE49-F238E27FC236}">
                <a16:creationId xmlns:a16="http://schemas.microsoft.com/office/drawing/2014/main" id="{60232E3D-CF4B-4CB8-84B5-7B5085322882}"/>
              </a:ext>
            </a:extLst>
          </p:cNvPr>
          <p:cNvSpPr>
            <a:spLocks noChangeArrowheads="1"/>
          </p:cNvSpPr>
          <p:nvPr/>
        </p:nvSpPr>
        <p:spPr bwMode="auto">
          <a:xfrm>
            <a:off x="2662403" y="249563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7" name="Rectangle 15">
            <a:extLst>
              <a:ext uri="{FF2B5EF4-FFF2-40B4-BE49-F238E27FC236}">
                <a16:creationId xmlns:a16="http://schemas.microsoft.com/office/drawing/2014/main" id="{C18050EB-56EE-4F14-BEC8-A04C03F914ED}"/>
              </a:ext>
            </a:extLst>
          </p:cNvPr>
          <p:cNvSpPr>
            <a:spLocks noChangeArrowheads="1"/>
          </p:cNvSpPr>
          <p:nvPr/>
        </p:nvSpPr>
        <p:spPr bwMode="auto">
          <a:xfrm>
            <a:off x="3290927" y="249563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8" name="Rectangle 15">
            <a:extLst>
              <a:ext uri="{FF2B5EF4-FFF2-40B4-BE49-F238E27FC236}">
                <a16:creationId xmlns:a16="http://schemas.microsoft.com/office/drawing/2014/main" id="{9A561E08-216E-43F1-9F28-A5B299880E7E}"/>
              </a:ext>
            </a:extLst>
          </p:cNvPr>
          <p:cNvSpPr>
            <a:spLocks noChangeArrowheads="1"/>
          </p:cNvSpPr>
          <p:nvPr/>
        </p:nvSpPr>
        <p:spPr bwMode="auto">
          <a:xfrm>
            <a:off x="4182414" y="2495638"/>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9" name="Rectangle 15">
            <a:extLst>
              <a:ext uri="{FF2B5EF4-FFF2-40B4-BE49-F238E27FC236}">
                <a16:creationId xmlns:a16="http://schemas.microsoft.com/office/drawing/2014/main" id="{32F6E763-7101-4BFA-B8EF-548283B8DF6E}"/>
              </a:ext>
            </a:extLst>
          </p:cNvPr>
          <p:cNvSpPr>
            <a:spLocks noChangeArrowheads="1"/>
          </p:cNvSpPr>
          <p:nvPr/>
        </p:nvSpPr>
        <p:spPr bwMode="auto">
          <a:xfrm>
            <a:off x="5874379" y="2490220"/>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50" name="Straight Connector 49">
            <a:extLst>
              <a:ext uri="{FF2B5EF4-FFF2-40B4-BE49-F238E27FC236}">
                <a16:creationId xmlns:a16="http://schemas.microsoft.com/office/drawing/2014/main" id="{B18B89FE-69B6-41DA-A18A-E2E8B251FF2E}"/>
              </a:ext>
            </a:extLst>
          </p:cNvPr>
          <p:cNvCxnSpPr>
            <a:cxnSpLocks/>
          </p:cNvCxnSpPr>
          <p:nvPr/>
        </p:nvCxnSpPr>
        <p:spPr bwMode="auto">
          <a:xfrm>
            <a:off x="2411760" y="2283478"/>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B54E9984-AD69-4096-A377-812CF2FBC21B}"/>
              </a:ext>
            </a:extLst>
          </p:cNvPr>
          <p:cNvSpPr txBox="1"/>
          <p:nvPr/>
        </p:nvSpPr>
        <p:spPr>
          <a:xfrm>
            <a:off x="3329679" y="2546115"/>
            <a:ext cx="327334" cy="400110"/>
          </a:xfrm>
          <a:prstGeom prst="rect">
            <a:avLst/>
          </a:prstGeom>
          <a:noFill/>
        </p:spPr>
        <p:txBody>
          <a:bodyPr wrap="none" rtlCol="0">
            <a:spAutoFit/>
          </a:bodyPr>
          <a:lstStyle/>
          <a:p>
            <a:r>
              <a:rPr lang="en-CA" dirty="0"/>
              <a:t>2</a:t>
            </a:r>
          </a:p>
        </p:txBody>
      </p:sp>
      <p:sp>
        <p:nvSpPr>
          <p:cNvPr id="52" name="TextBox 51">
            <a:extLst>
              <a:ext uri="{FF2B5EF4-FFF2-40B4-BE49-F238E27FC236}">
                <a16:creationId xmlns:a16="http://schemas.microsoft.com/office/drawing/2014/main" id="{690B8B97-B09F-4162-8C3C-0D2DAB084DF3}"/>
              </a:ext>
            </a:extLst>
          </p:cNvPr>
          <p:cNvSpPr txBox="1"/>
          <p:nvPr/>
        </p:nvSpPr>
        <p:spPr>
          <a:xfrm>
            <a:off x="4189769" y="2535302"/>
            <a:ext cx="997389" cy="400110"/>
          </a:xfrm>
          <a:prstGeom prst="rect">
            <a:avLst/>
          </a:prstGeom>
          <a:noFill/>
        </p:spPr>
        <p:txBody>
          <a:bodyPr wrap="none" rtlCol="0">
            <a:spAutoFit/>
          </a:bodyPr>
          <a:lstStyle/>
          <a:p>
            <a:r>
              <a:rPr lang="en-CA" dirty="0" err="1"/>
              <a:t>Addr</a:t>
            </a:r>
            <a:r>
              <a:rPr lang="en-CA" dirty="0"/>
              <a:t> 2</a:t>
            </a:r>
          </a:p>
        </p:txBody>
      </p:sp>
      <p:sp>
        <p:nvSpPr>
          <p:cNvPr id="53" name="Rectangle 15">
            <a:extLst>
              <a:ext uri="{FF2B5EF4-FFF2-40B4-BE49-F238E27FC236}">
                <a16:creationId xmlns:a16="http://schemas.microsoft.com/office/drawing/2014/main" id="{06A8A4A7-5E1F-4897-A322-8D59344AF784}"/>
              </a:ext>
            </a:extLst>
          </p:cNvPr>
          <p:cNvSpPr>
            <a:spLocks noChangeArrowheads="1"/>
          </p:cNvSpPr>
          <p:nvPr/>
        </p:nvSpPr>
        <p:spPr bwMode="auto">
          <a:xfrm>
            <a:off x="2662403" y="148092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54" name="Rectangle 15">
            <a:extLst>
              <a:ext uri="{FF2B5EF4-FFF2-40B4-BE49-F238E27FC236}">
                <a16:creationId xmlns:a16="http://schemas.microsoft.com/office/drawing/2014/main" id="{CEAE21EC-74B1-4DBB-87EC-9E5917CCF451}"/>
              </a:ext>
            </a:extLst>
          </p:cNvPr>
          <p:cNvSpPr>
            <a:spLocks noChangeArrowheads="1"/>
          </p:cNvSpPr>
          <p:nvPr/>
        </p:nvSpPr>
        <p:spPr bwMode="auto">
          <a:xfrm>
            <a:off x="3290927" y="148092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55" name="Rectangle 15">
            <a:extLst>
              <a:ext uri="{FF2B5EF4-FFF2-40B4-BE49-F238E27FC236}">
                <a16:creationId xmlns:a16="http://schemas.microsoft.com/office/drawing/2014/main" id="{7BEFF9F4-B0C5-45F2-927F-FC6743E27033}"/>
              </a:ext>
            </a:extLst>
          </p:cNvPr>
          <p:cNvSpPr>
            <a:spLocks noChangeArrowheads="1"/>
          </p:cNvSpPr>
          <p:nvPr/>
        </p:nvSpPr>
        <p:spPr bwMode="auto">
          <a:xfrm>
            <a:off x="4182414" y="1480920"/>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56" name="Rectangle 15">
            <a:extLst>
              <a:ext uri="{FF2B5EF4-FFF2-40B4-BE49-F238E27FC236}">
                <a16:creationId xmlns:a16="http://schemas.microsoft.com/office/drawing/2014/main" id="{D72A14F1-0A50-4BAD-9A73-45AD0400198D}"/>
              </a:ext>
            </a:extLst>
          </p:cNvPr>
          <p:cNvSpPr>
            <a:spLocks noChangeArrowheads="1"/>
          </p:cNvSpPr>
          <p:nvPr/>
        </p:nvSpPr>
        <p:spPr bwMode="auto">
          <a:xfrm>
            <a:off x="5874379" y="1475502"/>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57" name="Straight Connector 56">
            <a:extLst>
              <a:ext uri="{FF2B5EF4-FFF2-40B4-BE49-F238E27FC236}">
                <a16:creationId xmlns:a16="http://schemas.microsoft.com/office/drawing/2014/main" id="{187C3877-1550-4A75-A29F-BF4E48930E1B}"/>
              </a:ext>
            </a:extLst>
          </p:cNvPr>
          <p:cNvCxnSpPr>
            <a:cxnSpLocks/>
          </p:cNvCxnSpPr>
          <p:nvPr/>
        </p:nvCxnSpPr>
        <p:spPr bwMode="auto">
          <a:xfrm>
            <a:off x="2411760" y="1268760"/>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58" name="TextBox 57">
            <a:extLst>
              <a:ext uri="{FF2B5EF4-FFF2-40B4-BE49-F238E27FC236}">
                <a16:creationId xmlns:a16="http://schemas.microsoft.com/office/drawing/2014/main" id="{A4779C87-8BA6-4EFA-8CE0-7528A4A3A4EF}"/>
              </a:ext>
            </a:extLst>
          </p:cNvPr>
          <p:cNvSpPr txBox="1"/>
          <p:nvPr/>
        </p:nvSpPr>
        <p:spPr>
          <a:xfrm>
            <a:off x="3329679" y="1531397"/>
            <a:ext cx="327334" cy="400110"/>
          </a:xfrm>
          <a:prstGeom prst="rect">
            <a:avLst/>
          </a:prstGeom>
          <a:noFill/>
        </p:spPr>
        <p:txBody>
          <a:bodyPr wrap="none" rtlCol="0">
            <a:spAutoFit/>
          </a:bodyPr>
          <a:lstStyle/>
          <a:p>
            <a:r>
              <a:rPr lang="en-CA" dirty="0"/>
              <a:t>1</a:t>
            </a:r>
          </a:p>
        </p:txBody>
      </p:sp>
      <p:sp>
        <p:nvSpPr>
          <p:cNvPr id="59" name="TextBox 58">
            <a:extLst>
              <a:ext uri="{FF2B5EF4-FFF2-40B4-BE49-F238E27FC236}">
                <a16:creationId xmlns:a16="http://schemas.microsoft.com/office/drawing/2014/main" id="{E9AA0D62-3C3B-4C8E-B2E5-60B96876C664}"/>
              </a:ext>
            </a:extLst>
          </p:cNvPr>
          <p:cNvSpPr txBox="1"/>
          <p:nvPr/>
        </p:nvSpPr>
        <p:spPr>
          <a:xfrm>
            <a:off x="4189769" y="1520584"/>
            <a:ext cx="997389" cy="400110"/>
          </a:xfrm>
          <a:prstGeom prst="rect">
            <a:avLst/>
          </a:prstGeom>
          <a:noFill/>
        </p:spPr>
        <p:txBody>
          <a:bodyPr wrap="none" rtlCol="0">
            <a:spAutoFit/>
          </a:bodyPr>
          <a:lstStyle/>
          <a:p>
            <a:r>
              <a:rPr lang="en-CA" dirty="0" err="1"/>
              <a:t>Addr</a:t>
            </a:r>
            <a:r>
              <a:rPr lang="en-CA" dirty="0"/>
              <a:t> 2</a:t>
            </a:r>
          </a:p>
        </p:txBody>
      </p:sp>
      <p:sp>
        <p:nvSpPr>
          <p:cNvPr id="60" name="TextBox 59">
            <a:extLst>
              <a:ext uri="{FF2B5EF4-FFF2-40B4-BE49-F238E27FC236}">
                <a16:creationId xmlns:a16="http://schemas.microsoft.com/office/drawing/2014/main" id="{15785916-E36C-41DB-8EAE-9E912493DBDC}"/>
              </a:ext>
            </a:extLst>
          </p:cNvPr>
          <p:cNvSpPr txBox="1"/>
          <p:nvPr/>
        </p:nvSpPr>
        <p:spPr>
          <a:xfrm>
            <a:off x="2629616" y="2884874"/>
            <a:ext cx="569387" cy="400110"/>
          </a:xfrm>
          <a:prstGeom prst="rect">
            <a:avLst/>
          </a:prstGeom>
          <a:noFill/>
        </p:spPr>
        <p:txBody>
          <a:bodyPr wrap="none" rtlCol="0">
            <a:spAutoFit/>
          </a:bodyPr>
          <a:lstStyle/>
          <a:p>
            <a:r>
              <a:rPr lang="en-CA" dirty="0"/>
              <a:t>res</a:t>
            </a:r>
          </a:p>
        </p:txBody>
      </p:sp>
      <p:sp>
        <p:nvSpPr>
          <p:cNvPr id="61" name="TextBox 60">
            <a:extLst>
              <a:ext uri="{FF2B5EF4-FFF2-40B4-BE49-F238E27FC236}">
                <a16:creationId xmlns:a16="http://schemas.microsoft.com/office/drawing/2014/main" id="{269D9162-2588-4C22-AE8E-9886059C6541}"/>
              </a:ext>
            </a:extLst>
          </p:cNvPr>
          <p:cNvSpPr txBox="1"/>
          <p:nvPr/>
        </p:nvSpPr>
        <p:spPr>
          <a:xfrm>
            <a:off x="3827527" y="2884874"/>
            <a:ext cx="1636987" cy="400110"/>
          </a:xfrm>
          <a:prstGeom prst="rect">
            <a:avLst/>
          </a:prstGeom>
          <a:noFill/>
        </p:spPr>
        <p:txBody>
          <a:bodyPr wrap="none" rtlCol="0">
            <a:spAutoFit/>
          </a:bodyPr>
          <a:lstStyle/>
          <a:p>
            <a:r>
              <a:rPr lang="en-CA" dirty="0"/>
              <a:t>ret. address</a:t>
            </a:r>
          </a:p>
        </p:txBody>
      </p:sp>
      <p:sp>
        <p:nvSpPr>
          <p:cNvPr id="62" name="TextBox 61">
            <a:extLst>
              <a:ext uri="{FF2B5EF4-FFF2-40B4-BE49-F238E27FC236}">
                <a16:creationId xmlns:a16="http://schemas.microsoft.com/office/drawing/2014/main" id="{A157FF88-A219-4C49-842D-1AF4A5F26EB6}"/>
              </a:ext>
            </a:extLst>
          </p:cNvPr>
          <p:cNvSpPr txBox="1"/>
          <p:nvPr/>
        </p:nvSpPr>
        <p:spPr>
          <a:xfrm>
            <a:off x="5495877" y="2879456"/>
            <a:ext cx="1308371" cy="400110"/>
          </a:xfrm>
          <a:prstGeom prst="rect">
            <a:avLst/>
          </a:prstGeom>
          <a:noFill/>
        </p:spPr>
        <p:txBody>
          <a:bodyPr wrap="none" rtlCol="0">
            <a:spAutoFit/>
          </a:bodyPr>
          <a:lstStyle/>
          <a:p>
            <a:r>
              <a:rPr lang="en-CA" dirty="0"/>
              <a:t>ret. value</a:t>
            </a:r>
          </a:p>
        </p:txBody>
      </p:sp>
      <p:sp>
        <p:nvSpPr>
          <p:cNvPr id="63" name="TextBox 62">
            <a:extLst>
              <a:ext uri="{FF2B5EF4-FFF2-40B4-BE49-F238E27FC236}">
                <a16:creationId xmlns:a16="http://schemas.microsoft.com/office/drawing/2014/main" id="{C5C96DF7-D7D6-41BF-9BDA-14A7BFE33FB6}"/>
              </a:ext>
            </a:extLst>
          </p:cNvPr>
          <p:cNvSpPr txBox="1"/>
          <p:nvPr/>
        </p:nvSpPr>
        <p:spPr>
          <a:xfrm>
            <a:off x="2627784" y="1850242"/>
            <a:ext cx="569387" cy="400110"/>
          </a:xfrm>
          <a:prstGeom prst="rect">
            <a:avLst/>
          </a:prstGeom>
          <a:noFill/>
        </p:spPr>
        <p:txBody>
          <a:bodyPr wrap="none" rtlCol="0">
            <a:spAutoFit/>
          </a:bodyPr>
          <a:lstStyle/>
          <a:p>
            <a:r>
              <a:rPr lang="en-CA" dirty="0"/>
              <a:t>res</a:t>
            </a:r>
          </a:p>
        </p:txBody>
      </p:sp>
      <p:sp>
        <p:nvSpPr>
          <p:cNvPr id="64" name="TextBox 63">
            <a:extLst>
              <a:ext uri="{FF2B5EF4-FFF2-40B4-BE49-F238E27FC236}">
                <a16:creationId xmlns:a16="http://schemas.microsoft.com/office/drawing/2014/main" id="{DF755647-2E3C-4CD2-8E89-4C712839FF74}"/>
              </a:ext>
            </a:extLst>
          </p:cNvPr>
          <p:cNvSpPr txBox="1"/>
          <p:nvPr/>
        </p:nvSpPr>
        <p:spPr>
          <a:xfrm>
            <a:off x="3825695" y="1850242"/>
            <a:ext cx="1636987" cy="400110"/>
          </a:xfrm>
          <a:prstGeom prst="rect">
            <a:avLst/>
          </a:prstGeom>
          <a:noFill/>
        </p:spPr>
        <p:txBody>
          <a:bodyPr wrap="none" rtlCol="0">
            <a:spAutoFit/>
          </a:bodyPr>
          <a:lstStyle/>
          <a:p>
            <a:r>
              <a:rPr lang="en-CA" dirty="0"/>
              <a:t>ret. address</a:t>
            </a:r>
          </a:p>
        </p:txBody>
      </p:sp>
      <p:sp>
        <p:nvSpPr>
          <p:cNvPr id="65" name="TextBox 64">
            <a:extLst>
              <a:ext uri="{FF2B5EF4-FFF2-40B4-BE49-F238E27FC236}">
                <a16:creationId xmlns:a16="http://schemas.microsoft.com/office/drawing/2014/main" id="{F814588E-FEEF-44BF-A25A-617F6686B2E8}"/>
              </a:ext>
            </a:extLst>
          </p:cNvPr>
          <p:cNvSpPr txBox="1"/>
          <p:nvPr/>
        </p:nvSpPr>
        <p:spPr>
          <a:xfrm>
            <a:off x="5494045" y="1844824"/>
            <a:ext cx="1308371" cy="400110"/>
          </a:xfrm>
          <a:prstGeom prst="rect">
            <a:avLst/>
          </a:prstGeom>
          <a:noFill/>
        </p:spPr>
        <p:txBody>
          <a:bodyPr wrap="none" rtlCol="0">
            <a:spAutoFit/>
          </a:bodyPr>
          <a:lstStyle/>
          <a:p>
            <a:r>
              <a:rPr lang="en-CA" dirty="0"/>
              <a:t>ret. value</a:t>
            </a:r>
          </a:p>
        </p:txBody>
      </p:sp>
      <p:sp>
        <p:nvSpPr>
          <p:cNvPr id="66" name="TextBox 65">
            <a:extLst>
              <a:ext uri="{FF2B5EF4-FFF2-40B4-BE49-F238E27FC236}">
                <a16:creationId xmlns:a16="http://schemas.microsoft.com/office/drawing/2014/main" id="{3F70B9DF-057A-4908-A6B7-F02BDE7AF4B0}"/>
              </a:ext>
            </a:extLst>
          </p:cNvPr>
          <p:cNvSpPr txBox="1"/>
          <p:nvPr/>
        </p:nvSpPr>
        <p:spPr>
          <a:xfrm>
            <a:off x="3337859" y="2853080"/>
            <a:ext cx="341760" cy="400110"/>
          </a:xfrm>
          <a:prstGeom prst="rect">
            <a:avLst/>
          </a:prstGeom>
          <a:noFill/>
        </p:spPr>
        <p:txBody>
          <a:bodyPr wrap="none" rtlCol="0">
            <a:spAutoFit/>
          </a:bodyPr>
          <a:lstStyle/>
          <a:p>
            <a:r>
              <a:rPr lang="en-CA" dirty="0"/>
              <a:t>n</a:t>
            </a:r>
          </a:p>
        </p:txBody>
      </p:sp>
      <p:sp>
        <p:nvSpPr>
          <p:cNvPr id="67" name="TextBox 66">
            <a:extLst>
              <a:ext uri="{FF2B5EF4-FFF2-40B4-BE49-F238E27FC236}">
                <a16:creationId xmlns:a16="http://schemas.microsoft.com/office/drawing/2014/main" id="{97A0FC36-D4F5-41B2-ACBE-B30469B7DFCC}"/>
              </a:ext>
            </a:extLst>
          </p:cNvPr>
          <p:cNvSpPr txBox="1"/>
          <p:nvPr/>
        </p:nvSpPr>
        <p:spPr>
          <a:xfrm>
            <a:off x="3337859" y="1879170"/>
            <a:ext cx="341760" cy="400110"/>
          </a:xfrm>
          <a:prstGeom prst="rect">
            <a:avLst/>
          </a:prstGeom>
          <a:noFill/>
        </p:spPr>
        <p:txBody>
          <a:bodyPr wrap="none" rtlCol="0">
            <a:spAutoFit/>
          </a:bodyPr>
          <a:lstStyle/>
          <a:p>
            <a:r>
              <a:rPr lang="en-CA" dirty="0"/>
              <a:t>n</a:t>
            </a:r>
          </a:p>
        </p:txBody>
      </p:sp>
      <p:sp>
        <p:nvSpPr>
          <p:cNvPr id="68" name="TextBox 67">
            <a:extLst>
              <a:ext uri="{FF2B5EF4-FFF2-40B4-BE49-F238E27FC236}">
                <a16:creationId xmlns:a16="http://schemas.microsoft.com/office/drawing/2014/main" id="{E2440351-0149-4ECC-B268-3852C7020E8B}"/>
              </a:ext>
            </a:extLst>
          </p:cNvPr>
          <p:cNvSpPr txBox="1"/>
          <p:nvPr/>
        </p:nvSpPr>
        <p:spPr>
          <a:xfrm>
            <a:off x="2715831" y="1525319"/>
            <a:ext cx="327334" cy="400110"/>
          </a:xfrm>
          <a:prstGeom prst="rect">
            <a:avLst/>
          </a:prstGeom>
          <a:noFill/>
        </p:spPr>
        <p:txBody>
          <a:bodyPr wrap="none" rtlCol="0">
            <a:spAutoFit/>
          </a:bodyPr>
          <a:lstStyle/>
          <a:p>
            <a:r>
              <a:rPr lang="en-CA" dirty="0"/>
              <a:t>1</a:t>
            </a:r>
          </a:p>
        </p:txBody>
      </p:sp>
      <p:cxnSp>
        <p:nvCxnSpPr>
          <p:cNvPr id="26" name="Straight Arrow Connector 25">
            <a:extLst>
              <a:ext uri="{FF2B5EF4-FFF2-40B4-BE49-F238E27FC236}">
                <a16:creationId xmlns:a16="http://schemas.microsoft.com/office/drawing/2014/main" id="{5F575989-8C33-4F38-8A77-1FBBB3F6BA31}"/>
              </a:ext>
            </a:extLst>
          </p:cNvPr>
          <p:cNvCxnSpPr/>
          <p:nvPr/>
        </p:nvCxnSpPr>
        <p:spPr bwMode="auto">
          <a:xfrm flipH="1">
            <a:off x="2984186" y="836712"/>
            <a:ext cx="3027974" cy="741723"/>
          </a:xfrm>
          <a:prstGeom prst="straightConnector1">
            <a:avLst/>
          </a:prstGeom>
          <a:noFill/>
          <a:ln w="38100" cap="flat" cmpd="sng" algn="ctr">
            <a:solidFill>
              <a:schemeClr val="tx2">
                <a:lumMod val="60000"/>
                <a:lumOff val="40000"/>
              </a:schemeClr>
            </a:solidFill>
            <a:prstDash val="sysDot"/>
            <a:round/>
            <a:headEnd type="none" w="med" len="med"/>
            <a:tailEnd type="triangle"/>
          </a:ln>
          <a:effectLst/>
        </p:spPr>
      </p:cxnSp>
    </p:spTree>
    <p:extLst>
      <p:ext uri="{BB962C8B-B14F-4D97-AF65-F5344CB8AC3E}">
        <p14:creationId xmlns:p14="http://schemas.microsoft.com/office/powerpoint/2010/main" val="336821947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29</a:t>
            </a:fld>
            <a:endParaRPr lang="en-US"/>
          </a:p>
        </p:txBody>
      </p:sp>
      <p:sp>
        <p:nvSpPr>
          <p:cNvPr id="24579" name="Rectangle 3"/>
          <p:cNvSpPr>
            <a:spLocks noGrp="1" noChangeArrowheads="1"/>
          </p:cNvSpPr>
          <p:nvPr>
            <p:ph type="body" idx="1"/>
          </p:nvPr>
        </p:nvSpPr>
        <p:spPr>
          <a:xfrm>
            <a:off x="685799" y="44624"/>
            <a:ext cx="8305793" cy="1149846"/>
          </a:xfrm>
        </p:spPr>
        <p:txBody>
          <a:bodyPr/>
          <a:lstStyle/>
          <a:p>
            <a:pPr marL="0" indent="0">
              <a:buNone/>
            </a:pPr>
            <a:r>
              <a:rPr lang="en-US" sz="2400" dirty="0"/>
              <a:t>Then the method returns the value 1. The return value is stored in the activation record; the method ends …</a:t>
            </a:r>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6109264"/>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6109264"/>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6125234"/>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69695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714711"/>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714711"/>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a:off x="2395706" y="1052736"/>
            <a:ext cx="0" cy="5513784"/>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597352"/>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53436" y="1052736"/>
            <a:ext cx="33166" cy="5513786"/>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51723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765194"/>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652537"/>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941168"/>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956842"/>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941168"/>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935750"/>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57726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57184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436510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628936"/>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656490"/>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985670" y="1594404"/>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cxnSpLocks/>
          </p:cNvCxnSpPr>
          <p:nvPr/>
        </p:nvCxnSpPr>
        <p:spPr bwMode="auto">
          <a:xfrm>
            <a:off x="1667984" y="1568748"/>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883918"/>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899592"/>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883918"/>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878500"/>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52001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51459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330785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D7A6F2F7-3B77-4222-9978-7E104CCEFBB6}"/>
              </a:ext>
            </a:extLst>
          </p:cNvPr>
          <p:cNvSpPr txBox="1"/>
          <p:nvPr/>
        </p:nvSpPr>
        <p:spPr>
          <a:xfrm>
            <a:off x="3329679" y="3570491"/>
            <a:ext cx="327334" cy="400110"/>
          </a:xfrm>
          <a:prstGeom prst="rect">
            <a:avLst/>
          </a:prstGeom>
          <a:noFill/>
        </p:spPr>
        <p:txBody>
          <a:bodyPr wrap="none" rtlCol="0">
            <a:spAutoFit/>
          </a:bodyPr>
          <a:lstStyle/>
          <a:p>
            <a:r>
              <a:rPr lang="en-CA" dirty="0"/>
              <a:t>3</a:t>
            </a:r>
          </a:p>
        </p:txBody>
      </p:sp>
      <p:sp>
        <p:nvSpPr>
          <p:cNvPr id="45" name="TextBox 44">
            <a:extLst>
              <a:ext uri="{FF2B5EF4-FFF2-40B4-BE49-F238E27FC236}">
                <a16:creationId xmlns:a16="http://schemas.microsoft.com/office/drawing/2014/main" id="{0B7121B8-F697-402B-8435-E3648B56E828}"/>
              </a:ext>
            </a:extLst>
          </p:cNvPr>
          <p:cNvSpPr txBox="1"/>
          <p:nvPr/>
        </p:nvSpPr>
        <p:spPr>
          <a:xfrm>
            <a:off x="4189769" y="3559678"/>
            <a:ext cx="997389" cy="400110"/>
          </a:xfrm>
          <a:prstGeom prst="rect">
            <a:avLst/>
          </a:prstGeom>
          <a:noFill/>
        </p:spPr>
        <p:txBody>
          <a:bodyPr wrap="none" rtlCol="0">
            <a:spAutoFit/>
          </a:bodyPr>
          <a:lstStyle/>
          <a:p>
            <a:r>
              <a:rPr lang="en-CA" dirty="0" err="1"/>
              <a:t>Addr</a:t>
            </a:r>
            <a:r>
              <a:rPr lang="en-CA" dirty="0"/>
              <a:t> 2</a:t>
            </a:r>
          </a:p>
        </p:txBody>
      </p:sp>
      <p:sp>
        <p:nvSpPr>
          <p:cNvPr id="46" name="Rectangle 15">
            <a:extLst>
              <a:ext uri="{FF2B5EF4-FFF2-40B4-BE49-F238E27FC236}">
                <a16:creationId xmlns:a16="http://schemas.microsoft.com/office/drawing/2014/main" id="{60232E3D-CF4B-4CB8-84B5-7B5085322882}"/>
              </a:ext>
            </a:extLst>
          </p:cNvPr>
          <p:cNvSpPr>
            <a:spLocks noChangeArrowheads="1"/>
          </p:cNvSpPr>
          <p:nvPr/>
        </p:nvSpPr>
        <p:spPr bwMode="auto">
          <a:xfrm>
            <a:off x="2662403" y="249563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7" name="Rectangle 15">
            <a:extLst>
              <a:ext uri="{FF2B5EF4-FFF2-40B4-BE49-F238E27FC236}">
                <a16:creationId xmlns:a16="http://schemas.microsoft.com/office/drawing/2014/main" id="{C18050EB-56EE-4F14-BEC8-A04C03F914ED}"/>
              </a:ext>
            </a:extLst>
          </p:cNvPr>
          <p:cNvSpPr>
            <a:spLocks noChangeArrowheads="1"/>
          </p:cNvSpPr>
          <p:nvPr/>
        </p:nvSpPr>
        <p:spPr bwMode="auto">
          <a:xfrm>
            <a:off x="3290927" y="249563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8" name="Rectangle 15">
            <a:extLst>
              <a:ext uri="{FF2B5EF4-FFF2-40B4-BE49-F238E27FC236}">
                <a16:creationId xmlns:a16="http://schemas.microsoft.com/office/drawing/2014/main" id="{9A561E08-216E-43F1-9F28-A5B299880E7E}"/>
              </a:ext>
            </a:extLst>
          </p:cNvPr>
          <p:cNvSpPr>
            <a:spLocks noChangeArrowheads="1"/>
          </p:cNvSpPr>
          <p:nvPr/>
        </p:nvSpPr>
        <p:spPr bwMode="auto">
          <a:xfrm>
            <a:off x="4182414" y="2495638"/>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9" name="Rectangle 15">
            <a:extLst>
              <a:ext uri="{FF2B5EF4-FFF2-40B4-BE49-F238E27FC236}">
                <a16:creationId xmlns:a16="http://schemas.microsoft.com/office/drawing/2014/main" id="{32F6E763-7101-4BFA-B8EF-548283B8DF6E}"/>
              </a:ext>
            </a:extLst>
          </p:cNvPr>
          <p:cNvSpPr>
            <a:spLocks noChangeArrowheads="1"/>
          </p:cNvSpPr>
          <p:nvPr/>
        </p:nvSpPr>
        <p:spPr bwMode="auto">
          <a:xfrm>
            <a:off x="5874379" y="2490220"/>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50" name="Straight Connector 49">
            <a:extLst>
              <a:ext uri="{FF2B5EF4-FFF2-40B4-BE49-F238E27FC236}">
                <a16:creationId xmlns:a16="http://schemas.microsoft.com/office/drawing/2014/main" id="{B18B89FE-69B6-41DA-A18A-E2E8B251FF2E}"/>
              </a:ext>
            </a:extLst>
          </p:cNvPr>
          <p:cNvCxnSpPr>
            <a:cxnSpLocks/>
          </p:cNvCxnSpPr>
          <p:nvPr/>
        </p:nvCxnSpPr>
        <p:spPr bwMode="auto">
          <a:xfrm>
            <a:off x="2411760" y="2283478"/>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B54E9984-AD69-4096-A377-812CF2FBC21B}"/>
              </a:ext>
            </a:extLst>
          </p:cNvPr>
          <p:cNvSpPr txBox="1"/>
          <p:nvPr/>
        </p:nvSpPr>
        <p:spPr>
          <a:xfrm>
            <a:off x="3329679" y="2546115"/>
            <a:ext cx="327334" cy="400110"/>
          </a:xfrm>
          <a:prstGeom prst="rect">
            <a:avLst/>
          </a:prstGeom>
          <a:noFill/>
        </p:spPr>
        <p:txBody>
          <a:bodyPr wrap="none" rtlCol="0">
            <a:spAutoFit/>
          </a:bodyPr>
          <a:lstStyle/>
          <a:p>
            <a:r>
              <a:rPr lang="en-CA" dirty="0"/>
              <a:t>2</a:t>
            </a:r>
          </a:p>
        </p:txBody>
      </p:sp>
      <p:sp>
        <p:nvSpPr>
          <p:cNvPr id="52" name="TextBox 51">
            <a:extLst>
              <a:ext uri="{FF2B5EF4-FFF2-40B4-BE49-F238E27FC236}">
                <a16:creationId xmlns:a16="http://schemas.microsoft.com/office/drawing/2014/main" id="{690B8B97-B09F-4162-8C3C-0D2DAB084DF3}"/>
              </a:ext>
            </a:extLst>
          </p:cNvPr>
          <p:cNvSpPr txBox="1"/>
          <p:nvPr/>
        </p:nvSpPr>
        <p:spPr>
          <a:xfrm>
            <a:off x="4189769" y="2535302"/>
            <a:ext cx="997389" cy="400110"/>
          </a:xfrm>
          <a:prstGeom prst="rect">
            <a:avLst/>
          </a:prstGeom>
          <a:noFill/>
        </p:spPr>
        <p:txBody>
          <a:bodyPr wrap="none" rtlCol="0">
            <a:spAutoFit/>
          </a:bodyPr>
          <a:lstStyle/>
          <a:p>
            <a:r>
              <a:rPr lang="en-CA" dirty="0" err="1"/>
              <a:t>Addr</a:t>
            </a:r>
            <a:r>
              <a:rPr lang="en-CA" dirty="0"/>
              <a:t> 2</a:t>
            </a:r>
          </a:p>
        </p:txBody>
      </p:sp>
      <p:sp>
        <p:nvSpPr>
          <p:cNvPr id="53" name="Rectangle 15">
            <a:extLst>
              <a:ext uri="{FF2B5EF4-FFF2-40B4-BE49-F238E27FC236}">
                <a16:creationId xmlns:a16="http://schemas.microsoft.com/office/drawing/2014/main" id="{06A8A4A7-5E1F-4897-A322-8D59344AF784}"/>
              </a:ext>
            </a:extLst>
          </p:cNvPr>
          <p:cNvSpPr>
            <a:spLocks noChangeArrowheads="1"/>
          </p:cNvSpPr>
          <p:nvPr/>
        </p:nvSpPr>
        <p:spPr bwMode="auto">
          <a:xfrm>
            <a:off x="2662403" y="148092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54" name="Rectangle 15">
            <a:extLst>
              <a:ext uri="{FF2B5EF4-FFF2-40B4-BE49-F238E27FC236}">
                <a16:creationId xmlns:a16="http://schemas.microsoft.com/office/drawing/2014/main" id="{CEAE21EC-74B1-4DBB-87EC-9E5917CCF451}"/>
              </a:ext>
            </a:extLst>
          </p:cNvPr>
          <p:cNvSpPr>
            <a:spLocks noChangeArrowheads="1"/>
          </p:cNvSpPr>
          <p:nvPr/>
        </p:nvSpPr>
        <p:spPr bwMode="auto">
          <a:xfrm>
            <a:off x="3290927" y="148092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55" name="Rectangle 15">
            <a:extLst>
              <a:ext uri="{FF2B5EF4-FFF2-40B4-BE49-F238E27FC236}">
                <a16:creationId xmlns:a16="http://schemas.microsoft.com/office/drawing/2014/main" id="{7BEFF9F4-B0C5-45F2-927F-FC6743E27033}"/>
              </a:ext>
            </a:extLst>
          </p:cNvPr>
          <p:cNvSpPr>
            <a:spLocks noChangeArrowheads="1"/>
          </p:cNvSpPr>
          <p:nvPr/>
        </p:nvSpPr>
        <p:spPr bwMode="auto">
          <a:xfrm>
            <a:off x="4182414" y="1480920"/>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56" name="Rectangle 15">
            <a:extLst>
              <a:ext uri="{FF2B5EF4-FFF2-40B4-BE49-F238E27FC236}">
                <a16:creationId xmlns:a16="http://schemas.microsoft.com/office/drawing/2014/main" id="{D72A14F1-0A50-4BAD-9A73-45AD0400198D}"/>
              </a:ext>
            </a:extLst>
          </p:cNvPr>
          <p:cNvSpPr>
            <a:spLocks noChangeArrowheads="1"/>
          </p:cNvSpPr>
          <p:nvPr/>
        </p:nvSpPr>
        <p:spPr bwMode="auto">
          <a:xfrm>
            <a:off x="5874379" y="1475502"/>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57" name="Straight Connector 56">
            <a:extLst>
              <a:ext uri="{FF2B5EF4-FFF2-40B4-BE49-F238E27FC236}">
                <a16:creationId xmlns:a16="http://schemas.microsoft.com/office/drawing/2014/main" id="{187C3877-1550-4A75-A29F-BF4E48930E1B}"/>
              </a:ext>
            </a:extLst>
          </p:cNvPr>
          <p:cNvCxnSpPr>
            <a:cxnSpLocks/>
          </p:cNvCxnSpPr>
          <p:nvPr/>
        </p:nvCxnSpPr>
        <p:spPr bwMode="auto">
          <a:xfrm>
            <a:off x="2411760" y="1268760"/>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58" name="TextBox 57">
            <a:extLst>
              <a:ext uri="{FF2B5EF4-FFF2-40B4-BE49-F238E27FC236}">
                <a16:creationId xmlns:a16="http://schemas.microsoft.com/office/drawing/2014/main" id="{A4779C87-8BA6-4EFA-8CE0-7528A4A3A4EF}"/>
              </a:ext>
            </a:extLst>
          </p:cNvPr>
          <p:cNvSpPr txBox="1"/>
          <p:nvPr/>
        </p:nvSpPr>
        <p:spPr>
          <a:xfrm>
            <a:off x="3329679" y="1531397"/>
            <a:ext cx="327334" cy="400110"/>
          </a:xfrm>
          <a:prstGeom prst="rect">
            <a:avLst/>
          </a:prstGeom>
          <a:noFill/>
        </p:spPr>
        <p:txBody>
          <a:bodyPr wrap="none" rtlCol="0">
            <a:spAutoFit/>
          </a:bodyPr>
          <a:lstStyle/>
          <a:p>
            <a:r>
              <a:rPr lang="en-CA" dirty="0"/>
              <a:t>1</a:t>
            </a:r>
          </a:p>
        </p:txBody>
      </p:sp>
      <p:sp>
        <p:nvSpPr>
          <p:cNvPr id="59" name="TextBox 58">
            <a:extLst>
              <a:ext uri="{FF2B5EF4-FFF2-40B4-BE49-F238E27FC236}">
                <a16:creationId xmlns:a16="http://schemas.microsoft.com/office/drawing/2014/main" id="{E9AA0D62-3C3B-4C8E-B2E5-60B96876C664}"/>
              </a:ext>
            </a:extLst>
          </p:cNvPr>
          <p:cNvSpPr txBox="1"/>
          <p:nvPr/>
        </p:nvSpPr>
        <p:spPr>
          <a:xfrm>
            <a:off x="4189769" y="1520584"/>
            <a:ext cx="997389" cy="400110"/>
          </a:xfrm>
          <a:prstGeom prst="rect">
            <a:avLst/>
          </a:prstGeom>
          <a:noFill/>
        </p:spPr>
        <p:txBody>
          <a:bodyPr wrap="none" rtlCol="0">
            <a:spAutoFit/>
          </a:bodyPr>
          <a:lstStyle/>
          <a:p>
            <a:r>
              <a:rPr lang="en-CA" dirty="0" err="1"/>
              <a:t>Addr</a:t>
            </a:r>
            <a:r>
              <a:rPr lang="en-CA" dirty="0"/>
              <a:t> 2</a:t>
            </a:r>
          </a:p>
        </p:txBody>
      </p:sp>
      <p:sp>
        <p:nvSpPr>
          <p:cNvPr id="60" name="TextBox 59">
            <a:extLst>
              <a:ext uri="{FF2B5EF4-FFF2-40B4-BE49-F238E27FC236}">
                <a16:creationId xmlns:a16="http://schemas.microsoft.com/office/drawing/2014/main" id="{15785916-E36C-41DB-8EAE-9E912493DBDC}"/>
              </a:ext>
            </a:extLst>
          </p:cNvPr>
          <p:cNvSpPr txBox="1"/>
          <p:nvPr/>
        </p:nvSpPr>
        <p:spPr>
          <a:xfrm>
            <a:off x="2629616" y="2884874"/>
            <a:ext cx="569387" cy="400110"/>
          </a:xfrm>
          <a:prstGeom prst="rect">
            <a:avLst/>
          </a:prstGeom>
          <a:noFill/>
        </p:spPr>
        <p:txBody>
          <a:bodyPr wrap="none" rtlCol="0">
            <a:spAutoFit/>
          </a:bodyPr>
          <a:lstStyle/>
          <a:p>
            <a:r>
              <a:rPr lang="en-CA" dirty="0"/>
              <a:t>res</a:t>
            </a:r>
          </a:p>
        </p:txBody>
      </p:sp>
      <p:sp>
        <p:nvSpPr>
          <p:cNvPr id="61" name="TextBox 60">
            <a:extLst>
              <a:ext uri="{FF2B5EF4-FFF2-40B4-BE49-F238E27FC236}">
                <a16:creationId xmlns:a16="http://schemas.microsoft.com/office/drawing/2014/main" id="{269D9162-2588-4C22-AE8E-9886059C6541}"/>
              </a:ext>
            </a:extLst>
          </p:cNvPr>
          <p:cNvSpPr txBox="1"/>
          <p:nvPr/>
        </p:nvSpPr>
        <p:spPr>
          <a:xfrm>
            <a:off x="3827527" y="2884874"/>
            <a:ext cx="1636987" cy="400110"/>
          </a:xfrm>
          <a:prstGeom prst="rect">
            <a:avLst/>
          </a:prstGeom>
          <a:noFill/>
        </p:spPr>
        <p:txBody>
          <a:bodyPr wrap="none" rtlCol="0">
            <a:spAutoFit/>
          </a:bodyPr>
          <a:lstStyle/>
          <a:p>
            <a:r>
              <a:rPr lang="en-CA" dirty="0"/>
              <a:t>ret. address</a:t>
            </a:r>
          </a:p>
        </p:txBody>
      </p:sp>
      <p:sp>
        <p:nvSpPr>
          <p:cNvPr id="62" name="TextBox 61">
            <a:extLst>
              <a:ext uri="{FF2B5EF4-FFF2-40B4-BE49-F238E27FC236}">
                <a16:creationId xmlns:a16="http://schemas.microsoft.com/office/drawing/2014/main" id="{A157FF88-A219-4C49-842D-1AF4A5F26EB6}"/>
              </a:ext>
            </a:extLst>
          </p:cNvPr>
          <p:cNvSpPr txBox="1"/>
          <p:nvPr/>
        </p:nvSpPr>
        <p:spPr>
          <a:xfrm>
            <a:off x="5495877" y="2879456"/>
            <a:ext cx="1308371" cy="400110"/>
          </a:xfrm>
          <a:prstGeom prst="rect">
            <a:avLst/>
          </a:prstGeom>
          <a:noFill/>
        </p:spPr>
        <p:txBody>
          <a:bodyPr wrap="none" rtlCol="0">
            <a:spAutoFit/>
          </a:bodyPr>
          <a:lstStyle/>
          <a:p>
            <a:r>
              <a:rPr lang="en-CA" dirty="0"/>
              <a:t>ret. value</a:t>
            </a:r>
          </a:p>
        </p:txBody>
      </p:sp>
      <p:sp>
        <p:nvSpPr>
          <p:cNvPr id="63" name="TextBox 62">
            <a:extLst>
              <a:ext uri="{FF2B5EF4-FFF2-40B4-BE49-F238E27FC236}">
                <a16:creationId xmlns:a16="http://schemas.microsoft.com/office/drawing/2014/main" id="{C5C96DF7-D7D6-41BF-9BDA-14A7BFE33FB6}"/>
              </a:ext>
            </a:extLst>
          </p:cNvPr>
          <p:cNvSpPr txBox="1"/>
          <p:nvPr/>
        </p:nvSpPr>
        <p:spPr>
          <a:xfrm>
            <a:off x="2627784" y="1850242"/>
            <a:ext cx="569387" cy="400110"/>
          </a:xfrm>
          <a:prstGeom prst="rect">
            <a:avLst/>
          </a:prstGeom>
          <a:noFill/>
        </p:spPr>
        <p:txBody>
          <a:bodyPr wrap="none" rtlCol="0">
            <a:spAutoFit/>
          </a:bodyPr>
          <a:lstStyle/>
          <a:p>
            <a:r>
              <a:rPr lang="en-CA" dirty="0"/>
              <a:t>res</a:t>
            </a:r>
          </a:p>
        </p:txBody>
      </p:sp>
      <p:sp>
        <p:nvSpPr>
          <p:cNvPr id="64" name="TextBox 63">
            <a:extLst>
              <a:ext uri="{FF2B5EF4-FFF2-40B4-BE49-F238E27FC236}">
                <a16:creationId xmlns:a16="http://schemas.microsoft.com/office/drawing/2014/main" id="{DF755647-2E3C-4CD2-8E89-4C712839FF74}"/>
              </a:ext>
            </a:extLst>
          </p:cNvPr>
          <p:cNvSpPr txBox="1"/>
          <p:nvPr/>
        </p:nvSpPr>
        <p:spPr>
          <a:xfrm>
            <a:off x="3825695" y="1850242"/>
            <a:ext cx="1636987" cy="400110"/>
          </a:xfrm>
          <a:prstGeom prst="rect">
            <a:avLst/>
          </a:prstGeom>
          <a:noFill/>
        </p:spPr>
        <p:txBody>
          <a:bodyPr wrap="none" rtlCol="0">
            <a:spAutoFit/>
          </a:bodyPr>
          <a:lstStyle/>
          <a:p>
            <a:r>
              <a:rPr lang="en-CA" dirty="0"/>
              <a:t>ret. address</a:t>
            </a:r>
          </a:p>
        </p:txBody>
      </p:sp>
      <p:sp>
        <p:nvSpPr>
          <p:cNvPr id="65" name="TextBox 64">
            <a:extLst>
              <a:ext uri="{FF2B5EF4-FFF2-40B4-BE49-F238E27FC236}">
                <a16:creationId xmlns:a16="http://schemas.microsoft.com/office/drawing/2014/main" id="{F814588E-FEEF-44BF-A25A-617F6686B2E8}"/>
              </a:ext>
            </a:extLst>
          </p:cNvPr>
          <p:cNvSpPr txBox="1"/>
          <p:nvPr/>
        </p:nvSpPr>
        <p:spPr>
          <a:xfrm>
            <a:off x="5494045" y="1844824"/>
            <a:ext cx="1308371" cy="400110"/>
          </a:xfrm>
          <a:prstGeom prst="rect">
            <a:avLst/>
          </a:prstGeom>
          <a:noFill/>
        </p:spPr>
        <p:txBody>
          <a:bodyPr wrap="none" rtlCol="0">
            <a:spAutoFit/>
          </a:bodyPr>
          <a:lstStyle/>
          <a:p>
            <a:r>
              <a:rPr lang="en-CA" dirty="0"/>
              <a:t>ret. value</a:t>
            </a:r>
          </a:p>
        </p:txBody>
      </p:sp>
      <p:sp>
        <p:nvSpPr>
          <p:cNvPr id="66" name="TextBox 65">
            <a:extLst>
              <a:ext uri="{FF2B5EF4-FFF2-40B4-BE49-F238E27FC236}">
                <a16:creationId xmlns:a16="http://schemas.microsoft.com/office/drawing/2014/main" id="{3F70B9DF-057A-4908-A6B7-F02BDE7AF4B0}"/>
              </a:ext>
            </a:extLst>
          </p:cNvPr>
          <p:cNvSpPr txBox="1"/>
          <p:nvPr/>
        </p:nvSpPr>
        <p:spPr>
          <a:xfrm>
            <a:off x="3337859" y="2853080"/>
            <a:ext cx="341760" cy="400110"/>
          </a:xfrm>
          <a:prstGeom prst="rect">
            <a:avLst/>
          </a:prstGeom>
          <a:noFill/>
        </p:spPr>
        <p:txBody>
          <a:bodyPr wrap="none" rtlCol="0">
            <a:spAutoFit/>
          </a:bodyPr>
          <a:lstStyle/>
          <a:p>
            <a:r>
              <a:rPr lang="en-CA" dirty="0"/>
              <a:t>n</a:t>
            </a:r>
          </a:p>
        </p:txBody>
      </p:sp>
      <p:sp>
        <p:nvSpPr>
          <p:cNvPr id="67" name="TextBox 66">
            <a:extLst>
              <a:ext uri="{FF2B5EF4-FFF2-40B4-BE49-F238E27FC236}">
                <a16:creationId xmlns:a16="http://schemas.microsoft.com/office/drawing/2014/main" id="{97A0FC36-D4F5-41B2-ACBE-B30469B7DFCC}"/>
              </a:ext>
            </a:extLst>
          </p:cNvPr>
          <p:cNvSpPr txBox="1"/>
          <p:nvPr/>
        </p:nvSpPr>
        <p:spPr>
          <a:xfrm>
            <a:off x="3337859" y="1879170"/>
            <a:ext cx="341760" cy="400110"/>
          </a:xfrm>
          <a:prstGeom prst="rect">
            <a:avLst/>
          </a:prstGeom>
          <a:noFill/>
        </p:spPr>
        <p:txBody>
          <a:bodyPr wrap="none" rtlCol="0">
            <a:spAutoFit/>
          </a:bodyPr>
          <a:lstStyle/>
          <a:p>
            <a:r>
              <a:rPr lang="en-CA" dirty="0"/>
              <a:t>n</a:t>
            </a:r>
          </a:p>
        </p:txBody>
      </p:sp>
      <p:sp>
        <p:nvSpPr>
          <p:cNvPr id="68" name="TextBox 67">
            <a:extLst>
              <a:ext uri="{FF2B5EF4-FFF2-40B4-BE49-F238E27FC236}">
                <a16:creationId xmlns:a16="http://schemas.microsoft.com/office/drawing/2014/main" id="{E2440351-0149-4ECC-B268-3852C7020E8B}"/>
              </a:ext>
            </a:extLst>
          </p:cNvPr>
          <p:cNvSpPr txBox="1"/>
          <p:nvPr/>
        </p:nvSpPr>
        <p:spPr>
          <a:xfrm>
            <a:off x="2715831" y="1525319"/>
            <a:ext cx="327334" cy="400110"/>
          </a:xfrm>
          <a:prstGeom prst="rect">
            <a:avLst/>
          </a:prstGeom>
          <a:noFill/>
        </p:spPr>
        <p:txBody>
          <a:bodyPr wrap="none" rtlCol="0">
            <a:spAutoFit/>
          </a:bodyPr>
          <a:lstStyle/>
          <a:p>
            <a:r>
              <a:rPr lang="en-CA" dirty="0"/>
              <a:t>1</a:t>
            </a:r>
          </a:p>
        </p:txBody>
      </p:sp>
      <p:sp>
        <p:nvSpPr>
          <p:cNvPr id="69" name="TextBox 68">
            <a:extLst>
              <a:ext uri="{FF2B5EF4-FFF2-40B4-BE49-F238E27FC236}">
                <a16:creationId xmlns:a16="http://schemas.microsoft.com/office/drawing/2014/main" id="{D679978C-BEB3-4B67-A957-34960D30D988}"/>
              </a:ext>
            </a:extLst>
          </p:cNvPr>
          <p:cNvSpPr txBox="1"/>
          <p:nvPr/>
        </p:nvSpPr>
        <p:spPr>
          <a:xfrm>
            <a:off x="5936892" y="1529935"/>
            <a:ext cx="327334" cy="400110"/>
          </a:xfrm>
          <a:prstGeom prst="rect">
            <a:avLst/>
          </a:prstGeom>
          <a:noFill/>
        </p:spPr>
        <p:txBody>
          <a:bodyPr wrap="none" rtlCol="0">
            <a:spAutoFit/>
          </a:bodyPr>
          <a:lstStyle/>
          <a:p>
            <a:r>
              <a:rPr lang="en-CA" dirty="0"/>
              <a:t>1</a:t>
            </a:r>
          </a:p>
        </p:txBody>
      </p:sp>
      <p:cxnSp>
        <p:nvCxnSpPr>
          <p:cNvPr id="24" name="Straight Arrow Connector 23">
            <a:extLst>
              <a:ext uri="{FF2B5EF4-FFF2-40B4-BE49-F238E27FC236}">
                <a16:creationId xmlns:a16="http://schemas.microsoft.com/office/drawing/2014/main" id="{CD96290D-4D6D-4C25-90F1-258B0D6488A1}"/>
              </a:ext>
            </a:extLst>
          </p:cNvPr>
          <p:cNvCxnSpPr/>
          <p:nvPr/>
        </p:nvCxnSpPr>
        <p:spPr bwMode="auto">
          <a:xfrm>
            <a:off x="4671522" y="836712"/>
            <a:ext cx="1265370" cy="757692"/>
          </a:xfrm>
          <a:prstGeom prst="straightConnector1">
            <a:avLst/>
          </a:prstGeom>
          <a:noFill/>
          <a:ln w="38100" cap="flat" cmpd="sng" algn="ctr">
            <a:solidFill>
              <a:schemeClr val="tx2">
                <a:lumMod val="60000"/>
                <a:lumOff val="40000"/>
              </a:schemeClr>
            </a:solidFill>
            <a:prstDash val="sysDot"/>
            <a:round/>
            <a:headEnd type="none" w="med" len="med"/>
            <a:tailEnd type="triangle"/>
          </a:ln>
          <a:effectLst/>
        </p:spPr>
      </p:cxnSp>
    </p:spTree>
    <p:extLst>
      <p:ext uri="{BB962C8B-B14F-4D97-AF65-F5344CB8AC3E}">
        <p14:creationId xmlns:p14="http://schemas.microsoft.com/office/powerpoint/2010/main" val="401168508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63942D8-841F-41DD-9679-B95CCF277236}" type="slidenum">
              <a:rPr lang="en-US"/>
              <a:pPr/>
              <a:t>3</a:t>
            </a:fld>
            <a:endParaRPr lang="en-US"/>
          </a:p>
        </p:txBody>
      </p:sp>
      <p:sp>
        <p:nvSpPr>
          <p:cNvPr id="6146" name="Rectangle 2"/>
          <p:cNvSpPr>
            <a:spLocks noGrp="1" noChangeArrowheads="1"/>
          </p:cNvSpPr>
          <p:nvPr>
            <p:ph type="title"/>
          </p:nvPr>
        </p:nvSpPr>
        <p:spPr/>
        <p:txBody>
          <a:bodyPr/>
          <a:lstStyle/>
          <a:p>
            <a:r>
              <a:rPr lang="en-US"/>
              <a:t>Recursive Definitions</a:t>
            </a:r>
          </a:p>
        </p:txBody>
      </p:sp>
      <p:sp>
        <p:nvSpPr>
          <p:cNvPr id="6147" name="Rectangle 3"/>
          <p:cNvSpPr>
            <a:spLocks noGrp="1" noChangeArrowheads="1"/>
          </p:cNvSpPr>
          <p:nvPr>
            <p:ph type="body" idx="1"/>
          </p:nvPr>
        </p:nvSpPr>
        <p:spPr>
          <a:xfrm>
            <a:off x="685800" y="1447800"/>
            <a:ext cx="7543800" cy="4419600"/>
          </a:xfrm>
        </p:spPr>
        <p:txBody>
          <a:bodyPr/>
          <a:lstStyle/>
          <a:p>
            <a:r>
              <a:rPr lang="en-US" b="1" i="1" dirty="0">
                <a:solidFill>
                  <a:schemeClr val="hlink"/>
                </a:solidFill>
              </a:rPr>
              <a:t>Recursion</a:t>
            </a:r>
            <a:r>
              <a:rPr lang="en-US" dirty="0"/>
              <a:t>: defining something </a:t>
            </a:r>
            <a:r>
              <a:rPr lang="en-US" i="1" dirty="0">
                <a:solidFill>
                  <a:schemeClr val="tx2"/>
                </a:solidFill>
              </a:rPr>
              <a:t>in terms of itself </a:t>
            </a:r>
          </a:p>
          <a:p>
            <a:r>
              <a:rPr lang="en-US" b="1" i="1" dirty="0">
                <a:solidFill>
                  <a:schemeClr val="hlink"/>
                </a:solidFill>
              </a:rPr>
              <a:t>Recursive definition</a:t>
            </a:r>
            <a:r>
              <a:rPr lang="en-US" dirty="0"/>
              <a:t> </a:t>
            </a:r>
          </a:p>
          <a:p>
            <a:pPr lvl="1"/>
            <a:r>
              <a:rPr lang="en-US" sz="3200" dirty="0"/>
              <a:t>Uses the word or concept being defined </a:t>
            </a:r>
            <a:r>
              <a:rPr lang="en-US" sz="3200" i="1" dirty="0">
                <a:solidFill>
                  <a:schemeClr val="tx2"/>
                </a:solidFill>
              </a:rPr>
              <a:t>in the definition itself</a:t>
            </a:r>
          </a:p>
          <a:p>
            <a:pPr lvl="1"/>
            <a:r>
              <a:rPr lang="en-US" sz="3200" dirty="0"/>
              <a:t>Includes a </a:t>
            </a:r>
            <a:r>
              <a:rPr lang="en-US" sz="3200" b="1" i="1" dirty="0">
                <a:solidFill>
                  <a:schemeClr val="hlink"/>
                </a:solidFill>
              </a:rPr>
              <a:t>base case</a:t>
            </a:r>
            <a:r>
              <a:rPr lang="en-US" sz="3200" dirty="0"/>
              <a:t> that is defined directly, </a:t>
            </a:r>
            <a:r>
              <a:rPr lang="en-US" sz="3200" i="1" dirty="0">
                <a:solidFill>
                  <a:schemeClr val="tx2"/>
                </a:solidFill>
              </a:rPr>
              <a:t>without</a:t>
            </a:r>
            <a:r>
              <a:rPr lang="en-US" sz="3200" dirty="0"/>
              <a:t> self-reference</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30</a:t>
            </a:fld>
            <a:endParaRPr lang="en-US"/>
          </a:p>
        </p:txBody>
      </p:sp>
      <p:sp>
        <p:nvSpPr>
          <p:cNvPr id="24579" name="Rectangle 3"/>
          <p:cNvSpPr>
            <a:spLocks noGrp="1" noChangeArrowheads="1"/>
          </p:cNvSpPr>
          <p:nvPr>
            <p:ph type="body" idx="1"/>
          </p:nvPr>
        </p:nvSpPr>
        <p:spPr>
          <a:xfrm>
            <a:off x="685799" y="44624"/>
            <a:ext cx="8305793" cy="1149846"/>
          </a:xfrm>
        </p:spPr>
        <p:txBody>
          <a:bodyPr/>
          <a:lstStyle/>
          <a:p>
            <a:pPr marL="0" indent="0">
              <a:buNone/>
            </a:pPr>
            <a:r>
              <a:rPr lang="en-US" sz="2400" dirty="0"/>
              <a:t>and hence the activation record is popped off the execution stack. The return address </a:t>
            </a:r>
            <a:r>
              <a:rPr lang="en-US" sz="2400" dirty="0" err="1">
                <a:solidFill>
                  <a:schemeClr val="tx2"/>
                </a:solidFill>
              </a:rPr>
              <a:t>Addr</a:t>
            </a:r>
            <a:r>
              <a:rPr lang="en-US" sz="2400" dirty="0">
                <a:solidFill>
                  <a:schemeClr val="tx2"/>
                </a:solidFill>
              </a:rPr>
              <a:t> 2</a:t>
            </a:r>
            <a:r>
              <a:rPr lang="en-US" sz="2400" dirty="0"/>
              <a:t> is recovered and execution continues at the statement in that address:</a:t>
            </a:r>
          </a:p>
          <a:p>
            <a:pPr marL="0" indent="0">
              <a:buNone/>
            </a:pPr>
            <a:r>
              <a:rPr lang="en-US" sz="2400" dirty="0"/>
              <a:t> 	</a:t>
            </a:r>
            <a:r>
              <a:rPr lang="en-US" sz="2400" dirty="0">
                <a:solidFill>
                  <a:schemeClr val="tx2"/>
                </a:solidFill>
              </a:rPr>
              <a:t>res = n + </a:t>
            </a:r>
            <a:r>
              <a:rPr lang="en-US" sz="2400" dirty="0">
                <a:solidFill>
                  <a:srgbClr val="FF0000"/>
                </a:solidFill>
              </a:rPr>
              <a:t>sum (n-1); </a:t>
            </a:r>
            <a:r>
              <a:rPr lang="en-US" sz="2400" dirty="0">
                <a:solidFill>
                  <a:schemeClr val="tx2"/>
                </a:solidFill>
              </a:rPr>
              <a:t>// </a:t>
            </a:r>
            <a:r>
              <a:rPr lang="en-US" sz="2400" dirty="0" err="1">
                <a:solidFill>
                  <a:schemeClr val="tx2"/>
                </a:solidFill>
              </a:rPr>
              <a:t>Addr</a:t>
            </a:r>
            <a:r>
              <a:rPr lang="en-US" sz="2400" dirty="0">
                <a:solidFill>
                  <a:schemeClr val="tx2"/>
                </a:solidFill>
              </a:rPr>
              <a:t> 2</a:t>
            </a:r>
          </a:p>
          <a:p>
            <a:pPr marL="0" indent="0">
              <a:buNone/>
            </a:pPr>
            <a:endParaRPr lang="en-US" sz="2400" dirty="0">
              <a:solidFill>
                <a:schemeClr val="tx2"/>
              </a:solidFill>
            </a:endParaRPr>
          </a:p>
          <a:p>
            <a:pPr marL="0" indent="0">
              <a:buNone/>
            </a:pPr>
            <a:r>
              <a:rPr lang="en-US" sz="2400" dirty="0">
                <a:solidFill>
                  <a:srgbClr val="FF0000"/>
                </a:solidFill>
              </a:rPr>
              <a:t>This call </a:t>
            </a:r>
            <a:r>
              <a:rPr lang="en-US" sz="2400" dirty="0"/>
              <a:t>just finished and it returned the value </a:t>
            </a:r>
            <a:r>
              <a:rPr lang="en-US" sz="2400" dirty="0">
                <a:solidFill>
                  <a:srgbClr val="FF0000"/>
                </a:solidFill>
              </a:rPr>
              <a:t>1</a:t>
            </a:r>
            <a:r>
              <a:rPr lang="en-US" sz="2400" dirty="0"/>
              <a:t>, hence </a:t>
            </a:r>
            <a:r>
              <a:rPr lang="en-US" sz="2400" dirty="0">
                <a:solidFill>
                  <a:schemeClr val="tx2"/>
                </a:solidFill>
              </a:rPr>
              <a:t>res</a:t>
            </a:r>
            <a:r>
              <a:rPr lang="en-US" sz="2400" dirty="0"/>
              <a:t> takes value </a:t>
            </a:r>
            <a:r>
              <a:rPr lang="en-US" sz="2400" dirty="0">
                <a:solidFill>
                  <a:schemeClr val="tx2"/>
                </a:solidFill>
              </a:rPr>
              <a:t>n + sum(n-1) </a:t>
            </a:r>
            <a:r>
              <a:rPr lang="en-US" sz="2400" dirty="0"/>
              <a:t>= 2 + 1 = </a:t>
            </a:r>
            <a:r>
              <a:rPr lang="en-US" sz="2400" dirty="0">
                <a:solidFill>
                  <a:srgbClr val="00B0F0"/>
                </a:solidFill>
              </a:rPr>
              <a:t>3</a:t>
            </a:r>
            <a:r>
              <a:rPr lang="en-US" sz="2400" dirty="0"/>
              <a:t>.</a:t>
            </a:r>
          </a:p>
          <a:p>
            <a:pPr marL="0" indent="0">
              <a:buNone/>
            </a:pPr>
            <a:endParaRPr lang="en-US" sz="2400" dirty="0"/>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a:off x="2583846" y="2996952"/>
            <a:ext cx="16054" cy="360040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V="1">
            <a:off x="7236296" y="2996952"/>
            <a:ext cx="5280" cy="3600400"/>
          </a:xfrm>
          <a:prstGeom prst="line">
            <a:avLst/>
          </a:prstGeom>
          <a:noFill/>
          <a:ln w="38100" cap="flat" cmpd="sng" algn="ctr">
            <a:solidFill>
              <a:srgbClr val="0070C0"/>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599900" y="6309320"/>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5E8CE341-1556-4BBA-9BCD-3150CC0C3C2E}"/>
              </a:ext>
            </a:extLst>
          </p:cNvPr>
          <p:cNvSpPr txBox="1"/>
          <p:nvPr/>
        </p:nvSpPr>
        <p:spPr>
          <a:xfrm>
            <a:off x="1233067" y="4174572"/>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cxnSpLocks/>
          </p:cNvCxnSpPr>
          <p:nvPr/>
        </p:nvCxnSpPr>
        <p:spPr bwMode="auto">
          <a:xfrm>
            <a:off x="1873650" y="4405227"/>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815924" y="5828134"/>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561321" y="5843808"/>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4013835" y="5828134"/>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682185" y="5822716"/>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850543" y="546423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479067" y="5464230"/>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370554" y="5464230"/>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6062519" y="5458812"/>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599900" y="5252070"/>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D7A6F2F7-3B77-4222-9978-7E104CCEFBB6}"/>
              </a:ext>
            </a:extLst>
          </p:cNvPr>
          <p:cNvSpPr txBox="1"/>
          <p:nvPr/>
        </p:nvSpPr>
        <p:spPr>
          <a:xfrm>
            <a:off x="3517819" y="5514707"/>
            <a:ext cx="327334" cy="400110"/>
          </a:xfrm>
          <a:prstGeom prst="rect">
            <a:avLst/>
          </a:prstGeom>
          <a:noFill/>
        </p:spPr>
        <p:txBody>
          <a:bodyPr wrap="none" rtlCol="0">
            <a:spAutoFit/>
          </a:bodyPr>
          <a:lstStyle/>
          <a:p>
            <a:r>
              <a:rPr lang="en-CA" dirty="0"/>
              <a:t>3</a:t>
            </a:r>
          </a:p>
        </p:txBody>
      </p:sp>
      <p:sp>
        <p:nvSpPr>
          <p:cNvPr id="45" name="TextBox 44">
            <a:extLst>
              <a:ext uri="{FF2B5EF4-FFF2-40B4-BE49-F238E27FC236}">
                <a16:creationId xmlns:a16="http://schemas.microsoft.com/office/drawing/2014/main" id="{0B7121B8-F697-402B-8435-E3648B56E828}"/>
              </a:ext>
            </a:extLst>
          </p:cNvPr>
          <p:cNvSpPr txBox="1"/>
          <p:nvPr/>
        </p:nvSpPr>
        <p:spPr>
          <a:xfrm>
            <a:off x="4377909" y="5503894"/>
            <a:ext cx="997389" cy="400110"/>
          </a:xfrm>
          <a:prstGeom prst="rect">
            <a:avLst/>
          </a:prstGeom>
          <a:noFill/>
        </p:spPr>
        <p:txBody>
          <a:bodyPr wrap="none" rtlCol="0">
            <a:spAutoFit/>
          </a:bodyPr>
          <a:lstStyle/>
          <a:p>
            <a:r>
              <a:rPr lang="en-CA" dirty="0" err="1"/>
              <a:t>Addr</a:t>
            </a:r>
            <a:r>
              <a:rPr lang="en-CA" dirty="0"/>
              <a:t> 2</a:t>
            </a:r>
          </a:p>
        </p:txBody>
      </p:sp>
      <p:sp>
        <p:nvSpPr>
          <p:cNvPr id="46" name="Rectangle 15">
            <a:extLst>
              <a:ext uri="{FF2B5EF4-FFF2-40B4-BE49-F238E27FC236}">
                <a16:creationId xmlns:a16="http://schemas.microsoft.com/office/drawing/2014/main" id="{60232E3D-CF4B-4CB8-84B5-7B5085322882}"/>
              </a:ext>
            </a:extLst>
          </p:cNvPr>
          <p:cNvSpPr>
            <a:spLocks noChangeArrowheads="1"/>
          </p:cNvSpPr>
          <p:nvPr/>
        </p:nvSpPr>
        <p:spPr bwMode="auto">
          <a:xfrm>
            <a:off x="2850543" y="443985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7" name="Rectangle 15">
            <a:extLst>
              <a:ext uri="{FF2B5EF4-FFF2-40B4-BE49-F238E27FC236}">
                <a16:creationId xmlns:a16="http://schemas.microsoft.com/office/drawing/2014/main" id="{C18050EB-56EE-4F14-BEC8-A04C03F914ED}"/>
              </a:ext>
            </a:extLst>
          </p:cNvPr>
          <p:cNvSpPr>
            <a:spLocks noChangeArrowheads="1"/>
          </p:cNvSpPr>
          <p:nvPr/>
        </p:nvSpPr>
        <p:spPr bwMode="auto">
          <a:xfrm>
            <a:off x="3479067" y="443985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8" name="Rectangle 15">
            <a:extLst>
              <a:ext uri="{FF2B5EF4-FFF2-40B4-BE49-F238E27FC236}">
                <a16:creationId xmlns:a16="http://schemas.microsoft.com/office/drawing/2014/main" id="{9A561E08-216E-43F1-9F28-A5B299880E7E}"/>
              </a:ext>
            </a:extLst>
          </p:cNvPr>
          <p:cNvSpPr>
            <a:spLocks noChangeArrowheads="1"/>
          </p:cNvSpPr>
          <p:nvPr/>
        </p:nvSpPr>
        <p:spPr bwMode="auto">
          <a:xfrm>
            <a:off x="4370554" y="443985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9" name="Rectangle 15">
            <a:extLst>
              <a:ext uri="{FF2B5EF4-FFF2-40B4-BE49-F238E27FC236}">
                <a16:creationId xmlns:a16="http://schemas.microsoft.com/office/drawing/2014/main" id="{32F6E763-7101-4BFA-B8EF-548283B8DF6E}"/>
              </a:ext>
            </a:extLst>
          </p:cNvPr>
          <p:cNvSpPr>
            <a:spLocks noChangeArrowheads="1"/>
          </p:cNvSpPr>
          <p:nvPr/>
        </p:nvSpPr>
        <p:spPr bwMode="auto">
          <a:xfrm>
            <a:off x="6062519" y="443443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50" name="Straight Connector 49">
            <a:extLst>
              <a:ext uri="{FF2B5EF4-FFF2-40B4-BE49-F238E27FC236}">
                <a16:creationId xmlns:a16="http://schemas.microsoft.com/office/drawing/2014/main" id="{B18B89FE-69B6-41DA-A18A-E2E8B251FF2E}"/>
              </a:ext>
            </a:extLst>
          </p:cNvPr>
          <p:cNvCxnSpPr>
            <a:cxnSpLocks/>
          </p:cNvCxnSpPr>
          <p:nvPr/>
        </p:nvCxnSpPr>
        <p:spPr bwMode="auto">
          <a:xfrm>
            <a:off x="2599900" y="422769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B54E9984-AD69-4096-A377-812CF2FBC21B}"/>
              </a:ext>
            </a:extLst>
          </p:cNvPr>
          <p:cNvSpPr txBox="1"/>
          <p:nvPr/>
        </p:nvSpPr>
        <p:spPr>
          <a:xfrm>
            <a:off x="3517819" y="4490331"/>
            <a:ext cx="327334" cy="400110"/>
          </a:xfrm>
          <a:prstGeom prst="rect">
            <a:avLst/>
          </a:prstGeom>
          <a:noFill/>
        </p:spPr>
        <p:txBody>
          <a:bodyPr wrap="none" rtlCol="0">
            <a:spAutoFit/>
          </a:bodyPr>
          <a:lstStyle/>
          <a:p>
            <a:r>
              <a:rPr lang="en-CA" dirty="0"/>
              <a:t>2</a:t>
            </a:r>
          </a:p>
        </p:txBody>
      </p:sp>
      <p:sp>
        <p:nvSpPr>
          <p:cNvPr id="52" name="TextBox 51">
            <a:extLst>
              <a:ext uri="{FF2B5EF4-FFF2-40B4-BE49-F238E27FC236}">
                <a16:creationId xmlns:a16="http://schemas.microsoft.com/office/drawing/2014/main" id="{690B8B97-B09F-4162-8C3C-0D2DAB084DF3}"/>
              </a:ext>
            </a:extLst>
          </p:cNvPr>
          <p:cNvSpPr txBox="1"/>
          <p:nvPr/>
        </p:nvSpPr>
        <p:spPr>
          <a:xfrm>
            <a:off x="4377909" y="4479518"/>
            <a:ext cx="997389" cy="400110"/>
          </a:xfrm>
          <a:prstGeom prst="rect">
            <a:avLst/>
          </a:prstGeom>
          <a:noFill/>
        </p:spPr>
        <p:txBody>
          <a:bodyPr wrap="none" rtlCol="0">
            <a:spAutoFit/>
          </a:bodyPr>
          <a:lstStyle/>
          <a:p>
            <a:r>
              <a:rPr lang="en-CA" dirty="0" err="1"/>
              <a:t>Addr</a:t>
            </a:r>
            <a:r>
              <a:rPr lang="en-CA" dirty="0"/>
              <a:t> 2</a:t>
            </a:r>
          </a:p>
        </p:txBody>
      </p:sp>
      <p:sp>
        <p:nvSpPr>
          <p:cNvPr id="53" name="Rectangle 15">
            <a:extLst>
              <a:ext uri="{FF2B5EF4-FFF2-40B4-BE49-F238E27FC236}">
                <a16:creationId xmlns:a16="http://schemas.microsoft.com/office/drawing/2014/main" id="{06A8A4A7-5E1F-4897-A322-8D59344AF784}"/>
              </a:ext>
            </a:extLst>
          </p:cNvPr>
          <p:cNvSpPr>
            <a:spLocks noChangeArrowheads="1"/>
          </p:cNvSpPr>
          <p:nvPr/>
        </p:nvSpPr>
        <p:spPr bwMode="auto">
          <a:xfrm>
            <a:off x="2850543" y="342513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54" name="Rectangle 15">
            <a:extLst>
              <a:ext uri="{FF2B5EF4-FFF2-40B4-BE49-F238E27FC236}">
                <a16:creationId xmlns:a16="http://schemas.microsoft.com/office/drawing/2014/main" id="{CEAE21EC-74B1-4DBB-87EC-9E5917CCF451}"/>
              </a:ext>
            </a:extLst>
          </p:cNvPr>
          <p:cNvSpPr>
            <a:spLocks noChangeArrowheads="1"/>
          </p:cNvSpPr>
          <p:nvPr/>
        </p:nvSpPr>
        <p:spPr bwMode="auto">
          <a:xfrm>
            <a:off x="3479067" y="342513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55" name="Rectangle 15">
            <a:extLst>
              <a:ext uri="{FF2B5EF4-FFF2-40B4-BE49-F238E27FC236}">
                <a16:creationId xmlns:a16="http://schemas.microsoft.com/office/drawing/2014/main" id="{7BEFF9F4-B0C5-45F2-927F-FC6743E27033}"/>
              </a:ext>
            </a:extLst>
          </p:cNvPr>
          <p:cNvSpPr>
            <a:spLocks noChangeArrowheads="1"/>
          </p:cNvSpPr>
          <p:nvPr/>
        </p:nvSpPr>
        <p:spPr bwMode="auto">
          <a:xfrm>
            <a:off x="4370554" y="3425136"/>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56" name="Rectangle 15">
            <a:extLst>
              <a:ext uri="{FF2B5EF4-FFF2-40B4-BE49-F238E27FC236}">
                <a16:creationId xmlns:a16="http://schemas.microsoft.com/office/drawing/2014/main" id="{D72A14F1-0A50-4BAD-9A73-45AD0400198D}"/>
              </a:ext>
            </a:extLst>
          </p:cNvPr>
          <p:cNvSpPr>
            <a:spLocks noChangeArrowheads="1"/>
          </p:cNvSpPr>
          <p:nvPr/>
        </p:nvSpPr>
        <p:spPr bwMode="auto">
          <a:xfrm>
            <a:off x="6062519" y="3419718"/>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57" name="Straight Connector 56">
            <a:extLst>
              <a:ext uri="{FF2B5EF4-FFF2-40B4-BE49-F238E27FC236}">
                <a16:creationId xmlns:a16="http://schemas.microsoft.com/office/drawing/2014/main" id="{187C3877-1550-4A75-A29F-BF4E48930E1B}"/>
              </a:ext>
            </a:extLst>
          </p:cNvPr>
          <p:cNvCxnSpPr>
            <a:cxnSpLocks/>
          </p:cNvCxnSpPr>
          <p:nvPr/>
        </p:nvCxnSpPr>
        <p:spPr bwMode="auto">
          <a:xfrm>
            <a:off x="2599900" y="3212976"/>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58" name="TextBox 57">
            <a:extLst>
              <a:ext uri="{FF2B5EF4-FFF2-40B4-BE49-F238E27FC236}">
                <a16:creationId xmlns:a16="http://schemas.microsoft.com/office/drawing/2014/main" id="{A4779C87-8BA6-4EFA-8CE0-7528A4A3A4EF}"/>
              </a:ext>
            </a:extLst>
          </p:cNvPr>
          <p:cNvSpPr txBox="1"/>
          <p:nvPr/>
        </p:nvSpPr>
        <p:spPr>
          <a:xfrm>
            <a:off x="3517819" y="3475613"/>
            <a:ext cx="327334" cy="400110"/>
          </a:xfrm>
          <a:prstGeom prst="rect">
            <a:avLst/>
          </a:prstGeom>
          <a:noFill/>
        </p:spPr>
        <p:txBody>
          <a:bodyPr wrap="none" rtlCol="0">
            <a:spAutoFit/>
          </a:bodyPr>
          <a:lstStyle/>
          <a:p>
            <a:r>
              <a:rPr lang="en-CA" dirty="0"/>
              <a:t>1</a:t>
            </a:r>
          </a:p>
        </p:txBody>
      </p:sp>
      <p:sp>
        <p:nvSpPr>
          <p:cNvPr id="59" name="TextBox 58">
            <a:extLst>
              <a:ext uri="{FF2B5EF4-FFF2-40B4-BE49-F238E27FC236}">
                <a16:creationId xmlns:a16="http://schemas.microsoft.com/office/drawing/2014/main" id="{E9AA0D62-3C3B-4C8E-B2E5-60B96876C664}"/>
              </a:ext>
            </a:extLst>
          </p:cNvPr>
          <p:cNvSpPr txBox="1"/>
          <p:nvPr/>
        </p:nvSpPr>
        <p:spPr>
          <a:xfrm>
            <a:off x="4377909" y="3464800"/>
            <a:ext cx="997389" cy="400110"/>
          </a:xfrm>
          <a:prstGeom prst="rect">
            <a:avLst/>
          </a:prstGeom>
          <a:noFill/>
        </p:spPr>
        <p:txBody>
          <a:bodyPr wrap="none" rtlCol="0">
            <a:spAutoFit/>
          </a:bodyPr>
          <a:lstStyle/>
          <a:p>
            <a:r>
              <a:rPr lang="en-CA" dirty="0" err="1"/>
              <a:t>Addr</a:t>
            </a:r>
            <a:r>
              <a:rPr lang="en-CA" dirty="0"/>
              <a:t> 2</a:t>
            </a:r>
          </a:p>
        </p:txBody>
      </p:sp>
      <p:sp>
        <p:nvSpPr>
          <p:cNvPr id="60" name="TextBox 59">
            <a:extLst>
              <a:ext uri="{FF2B5EF4-FFF2-40B4-BE49-F238E27FC236}">
                <a16:creationId xmlns:a16="http://schemas.microsoft.com/office/drawing/2014/main" id="{15785916-E36C-41DB-8EAE-9E912493DBDC}"/>
              </a:ext>
            </a:extLst>
          </p:cNvPr>
          <p:cNvSpPr txBox="1"/>
          <p:nvPr/>
        </p:nvSpPr>
        <p:spPr>
          <a:xfrm>
            <a:off x="2817756" y="4829090"/>
            <a:ext cx="569387" cy="400110"/>
          </a:xfrm>
          <a:prstGeom prst="rect">
            <a:avLst/>
          </a:prstGeom>
          <a:noFill/>
        </p:spPr>
        <p:txBody>
          <a:bodyPr wrap="none" rtlCol="0">
            <a:spAutoFit/>
          </a:bodyPr>
          <a:lstStyle/>
          <a:p>
            <a:r>
              <a:rPr lang="en-CA" dirty="0"/>
              <a:t>res</a:t>
            </a:r>
          </a:p>
        </p:txBody>
      </p:sp>
      <p:sp>
        <p:nvSpPr>
          <p:cNvPr id="61" name="TextBox 60">
            <a:extLst>
              <a:ext uri="{FF2B5EF4-FFF2-40B4-BE49-F238E27FC236}">
                <a16:creationId xmlns:a16="http://schemas.microsoft.com/office/drawing/2014/main" id="{269D9162-2588-4C22-AE8E-9886059C6541}"/>
              </a:ext>
            </a:extLst>
          </p:cNvPr>
          <p:cNvSpPr txBox="1"/>
          <p:nvPr/>
        </p:nvSpPr>
        <p:spPr>
          <a:xfrm>
            <a:off x="4015667" y="4829090"/>
            <a:ext cx="1636987" cy="400110"/>
          </a:xfrm>
          <a:prstGeom prst="rect">
            <a:avLst/>
          </a:prstGeom>
          <a:noFill/>
        </p:spPr>
        <p:txBody>
          <a:bodyPr wrap="none" rtlCol="0">
            <a:spAutoFit/>
          </a:bodyPr>
          <a:lstStyle/>
          <a:p>
            <a:r>
              <a:rPr lang="en-CA" dirty="0"/>
              <a:t>ret. address</a:t>
            </a:r>
          </a:p>
        </p:txBody>
      </p:sp>
      <p:sp>
        <p:nvSpPr>
          <p:cNvPr id="62" name="TextBox 61">
            <a:extLst>
              <a:ext uri="{FF2B5EF4-FFF2-40B4-BE49-F238E27FC236}">
                <a16:creationId xmlns:a16="http://schemas.microsoft.com/office/drawing/2014/main" id="{A157FF88-A219-4C49-842D-1AF4A5F26EB6}"/>
              </a:ext>
            </a:extLst>
          </p:cNvPr>
          <p:cNvSpPr txBox="1"/>
          <p:nvPr/>
        </p:nvSpPr>
        <p:spPr>
          <a:xfrm>
            <a:off x="5684017" y="4823672"/>
            <a:ext cx="1308371" cy="400110"/>
          </a:xfrm>
          <a:prstGeom prst="rect">
            <a:avLst/>
          </a:prstGeom>
          <a:noFill/>
        </p:spPr>
        <p:txBody>
          <a:bodyPr wrap="none" rtlCol="0">
            <a:spAutoFit/>
          </a:bodyPr>
          <a:lstStyle/>
          <a:p>
            <a:r>
              <a:rPr lang="en-CA" dirty="0"/>
              <a:t>ret. value</a:t>
            </a:r>
          </a:p>
        </p:txBody>
      </p:sp>
      <p:sp>
        <p:nvSpPr>
          <p:cNvPr id="63" name="TextBox 62">
            <a:extLst>
              <a:ext uri="{FF2B5EF4-FFF2-40B4-BE49-F238E27FC236}">
                <a16:creationId xmlns:a16="http://schemas.microsoft.com/office/drawing/2014/main" id="{C5C96DF7-D7D6-41BF-9BDA-14A7BFE33FB6}"/>
              </a:ext>
            </a:extLst>
          </p:cNvPr>
          <p:cNvSpPr txBox="1"/>
          <p:nvPr/>
        </p:nvSpPr>
        <p:spPr>
          <a:xfrm>
            <a:off x="2815924" y="3794458"/>
            <a:ext cx="569387" cy="400110"/>
          </a:xfrm>
          <a:prstGeom prst="rect">
            <a:avLst/>
          </a:prstGeom>
          <a:noFill/>
        </p:spPr>
        <p:txBody>
          <a:bodyPr wrap="none" rtlCol="0">
            <a:spAutoFit/>
          </a:bodyPr>
          <a:lstStyle/>
          <a:p>
            <a:r>
              <a:rPr lang="en-CA" dirty="0"/>
              <a:t>res</a:t>
            </a:r>
          </a:p>
        </p:txBody>
      </p:sp>
      <p:sp>
        <p:nvSpPr>
          <p:cNvPr id="64" name="TextBox 63">
            <a:extLst>
              <a:ext uri="{FF2B5EF4-FFF2-40B4-BE49-F238E27FC236}">
                <a16:creationId xmlns:a16="http://schemas.microsoft.com/office/drawing/2014/main" id="{DF755647-2E3C-4CD2-8E89-4C712839FF74}"/>
              </a:ext>
            </a:extLst>
          </p:cNvPr>
          <p:cNvSpPr txBox="1"/>
          <p:nvPr/>
        </p:nvSpPr>
        <p:spPr>
          <a:xfrm>
            <a:off x="4013835" y="3794458"/>
            <a:ext cx="1636987" cy="400110"/>
          </a:xfrm>
          <a:prstGeom prst="rect">
            <a:avLst/>
          </a:prstGeom>
          <a:noFill/>
        </p:spPr>
        <p:txBody>
          <a:bodyPr wrap="none" rtlCol="0">
            <a:spAutoFit/>
          </a:bodyPr>
          <a:lstStyle/>
          <a:p>
            <a:r>
              <a:rPr lang="en-CA" dirty="0"/>
              <a:t>ret. address</a:t>
            </a:r>
          </a:p>
        </p:txBody>
      </p:sp>
      <p:sp>
        <p:nvSpPr>
          <p:cNvPr id="65" name="TextBox 64">
            <a:extLst>
              <a:ext uri="{FF2B5EF4-FFF2-40B4-BE49-F238E27FC236}">
                <a16:creationId xmlns:a16="http://schemas.microsoft.com/office/drawing/2014/main" id="{F814588E-FEEF-44BF-A25A-617F6686B2E8}"/>
              </a:ext>
            </a:extLst>
          </p:cNvPr>
          <p:cNvSpPr txBox="1"/>
          <p:nvPr/>
        </p:nvSpPr>
        <p:spPr>
          <a:xfrm>
            <a:off x="5682185" y="3789040"/>
            <a:ext cx="1308371" cy="400110"/>
          </a:xfrm>
          <a:prstGeom prst="rect">
            <a:avLst/>
          </a:prstGeom>
          <a:noFill/>
        </p:spPr>
        <p:txBody>
          <a:bodyPr wrap="none" rtlCol="0">
            <a:spAutoFit/>
          </a:bodyPr>
          <a:lstStyle/>
          <a:p>
            <a:r>
              <a:rPr lang="en-CA" dirty="0"/>
              <a:t>ret. value</a:t>
            </a:r>
          </a:p>
        </p:txBody>
      </p:sp>
      <p:sp>
        <p:nvSpPr>
          <p:cNvPr id="66" name="TextBox 65">
            <a:extLst>
              <a:ext uri="{FF2B5EF4-FFF2-40B4-BE49-F238E27FC236}">
                <a16:creationId xmlns:a16="http://schemas.microsoft.com/office/drawing/2014/main" id="{3F70B9DF-057A-4908-A6B7-F02BDE7AF4B0}"/>
              </a:ext>
            </a:extLst>
          </p:cNvPr>
          <p:cNvSpPr txBox="1"/>
          <p:nvPr/>
        </p:nvSpPr>
        <p:spPr>
          <a:xfrm>
            <a:off x="3525999" y="4797296"/>
            <a:ext cx="341760" cy="400110"/>
          </a:xfrm>
          <a:prstGeom prst="rect">
            <a:avLst/>
          </a:prstGeom>
          <a:noFill/>
        </p:spPr>
        <p:txBody>
          <a:bodyPr wrap="none" rtlCol="0">
            <a:spAutoFit/>
          </a:bodyPr>
          <a:lstStyle/>
          <a:p>
            <a:r>
              <a:rPr lang="en-CA" dirty="0"/>
              <a:t>n</a:t>
            </a:r>
          </a:p>
        </p:txBody>
      </p:sp>
      <p:sp>
        <p:nvSpPr>
          <p:cNvPr id="67" name="TextBox 66">
            <a:extLst>
              <a:ext uri="{FF2B5EF4-FFF2-40B4-BE49-F238E27FC236}">
                <a16:creationId xmlns:a16="http://schemas.microsoft.com/office/drawing/2014/main" id="{97A0FC36-D4F5-41B2-ACBE-B30469B7DFCC}"/>
              </a:ext>
            </a:extLst>
          </p:cNvPr>
          <p:cNvSpPr txBox="1"/>
          <p:nvPr/>
        </p:nvSpPr>
        <p:spPr>
          <a:xfrm>
            <a:off x="3525999" y="3823386"/>
            <a:ext cx="341760" cy="400110"/>
          </a:xfrm>
          <a:prstGeom prst="rect">
            <a:avLst/>
          </a:prstGeom>
          <a:noFill/>
        </p:spPr>
        <p:txBody>
          <a:bodyPr wrap="none" rtlCol="0">
            <a:spAutoFit/>
          </a:bodyPr>
          <a:lstStyle/>
          <a:p>
            <a:r>
              <a:rPr lang="en-CA" dirty="0"/>
              <a:t>n</a:t>
            </a:r>
          </a:p>
        </p:txBody>
      </p:sp>
      <p:sp>
        <p:nvSpPr>
          <p:cNvPr id="68" name="TextBox 67">
            <a:extLst>
              <a:ext uri="{FF2B5EF4-FFF2-40B4-BE49-F238E27FC236}">
                <a16:creationId xmlns:a16="http://schemas.microsoft.com/office/drawing/2014/main" id="{E2440351-0149-4ECC-B268-3852C7020E8B}"/>
              </a:ext>
            </a:extLst>
          </p:cNvPr>
          <p:cNvSpPr txBox="1"/>
          <p:nvPr/>
        </p:nvSpPr>
        <p:spPr>
          <a:xfrm>
            <a:off x="2903971" y="3469535"/>
            <a:ext cx="327334" cy="400110"/>
          </a:xfrm>
          <a:prstGeom prst="rect">
            <a:avLst/>
          </a:prstGeom>
          <a:noFill/>
        </p:spPr>
        <p:txBody>
          <a:bodyPr wrap="none" rtlCol="0">
            <a:spAutoFit/>
          </a:bodyPr>
          <a:lstStyle/>
          <a:p>
            <a:r>
              <a:rPr lang="en-CA" dirty="0"/>
              <a:t>1</a:t>
            </a:r>
          </a:p>
        </p:txBody>
      </p:sp>
      <p:sp>
        <p:nvSpPr>
          <p:cNvPr id="69" name="TextBox 68">
            <a:extLst>
              <a:ext uri="{FF2B5EF4-FFF2-40B4-BE49-F238E27FC236}">
                <a16:creationId xmlns:a16="http://schemas.microsoft.com/office/drawing/2014/main" id="{D679978C-BEB3-4B67-A957-34960D30D988}"/>
              </a:ext>
            </a:extLst>
          </p:cNvPr>
          <p:cNvSpPr txBox="1"/>
          <p:nvPr/>
        </p:nvSpPr>
        <p:spPr>
          <a:xfrm>
            <a:off x="6125032" y="3474151"/>
            <a:ext cx="327334" cy="400110"/>
          </a:xfrm>
          <a:prstGeom prst="rect">
            <a:avLst/>
          </a:prstGeom>
          <a:noFill/>
        </p:spPr>
        <p:txBody>
          <a:bodyPr wrap="none" rtlCol="0">
            <a:spAutoFit/>
          </a:bodyPr>
          <a:lstStyle/>
          <a:p>
            <a:r>
              <a:rPr lang="en-CA" dirty="0"/>
              <a:t>1</a:t>
            </a:r>
          </a:p>
        </p:txBody>
      </p:sp>
      <p:cxnSp>
        <p:nvCxnSpPr>
          <p:cNvPr id="26" name="Straight Arrow Connector 25">
            <a:extLst>
              <a:ext uri="{FF2B5EF4-FFF2-40B4-BE49-F238E27FC236}">
                <a16:creationId xmlns:a16="http://schemas.microsoft.com/office/drawing/2014/main" id="{63986238-99C7-4DCF-B489-9309730758CF}"/>
              </a:ext>
            </a:extLst>
          </p:cNvPr>
          <p:cNvCxnSpPr>
            <a:cxnSpLocks/>
          </p:cNvCxnSpPr>
          <p:nvPr/>
        </p:nvCxnSpPr>
        <p:spPr bwMode="auto">
          <a:xfrm flipV="1">
            <a:off x="1869973" y="1858688"/>
            <a:ext cx="1691348" cy="321889"/>
          </a:xfrm>
          <a:prstGeom prst="straightConnector1">
            <a:avLst/>
          </a:prstGeom>
          <a:noFill/>
          <a:ln w="38100" cap="flat" cmpd="sng" algn="ctr">
            <a:solidFill>
              <a:srgbClr val="FF0000"/>
            </a:solidFill>
            <a:prstDash val="solid"/>
            <a:round/>
            <a:headEnd type="none" w="med" len="med"/>
            <a:tailEnd type="triangle"/>
          </a:ln>
          <a:effectLst/>
        </p:spPr>
      </p:cxnSp>
      <p:sp>
        <p:nvSpPr>
          <p:cNvPr id="32" name="Right Brace 31">
            <a:extLst>
              <a:ext uri="{FF2B5EF4-FFF2-40B4-BE49-F238E27FC236}">
                <a16:creationId xmlns:a16="http://schemas.microsoft.com/office/drawing/2014/main" id="{B66FAEC2-150B-4F07-BA02-F233F45979D8}"/>
              </a:ext>
            </a:extLst>
          </p:cNvPr>
          <p:cNvSpPr/>
          <p:nvPr/>
        </p:nvSpPr>
        <p:spPr bwMode="auto">
          <a:xfrm rot="5400000">
            <a:off x="3527648" y="997233"/>
            <a:ext cx="296505" cy="1360150"/>
          </a:xfrm>
          <a:prstGeom prst="rightBrac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CA" sz="2000" b="1" i="0" u="none" strike="noStrike" cap="none" normalizeH="0" baseline="0">
              <a:ln>
                <a:noFill/>
              </a:ln>
              <a:solidFill>
                <a:schemeClr val="tx1"/>
              </a:solidFill>
              <a:effectLst/>
              <a:latin typeface="Arial" charset="0"/>
            </a:endParaRPr>
          </a:p>
        </p:txBody>
      </p:sp>
      <p:cxnSp>
        <p:nvCxnSpPr>
          <p:cNvPr id="71" name="Straight Arrow Connector 70">
            <a:extLst>
              <a:ext uri="{FF2B5EF4-FFF2-40B4-BE49-F238E27FC236}">
                <a16:creationId xmlns:a16="http://schemas.microsoft.com/office/drawing/2014/main" id="{B2993276-82DD-4D3C-A19E-4FEA42396EF5}"/>
              </a:ext>
            </a:extLst>
          </p:cNvPr>
          <p:cNvCxnSpPr>
            <a:endCxn id="69" idx="0"/>
          </p:cNvCxnSpPr>
          <p:nvPr/>
        </p:nvCxnSpPr>
        <p:spPr bwMode="auto">
          <a:xfrm flipH="1">
            <a:off x="6288699" y="2432400"/>
            <a:ext cx="797893" cy="1041751"/>
          </a:xfrm>
          <a:prstGeom prst="straightConnector1">
            <a:avLst/>
          </a:prstGeom>
          <a:noFill/>
          <a:ln w="38100" cap="flat" cmpd="sng" algn="ctr">
            <a:solidFill>
              <a:srgbClr val="FF0000"/>
            </a:solidFill>
            <a:prstDash val="sysDot"/>
            <a:round/>
            <a:headEnd type="none" w="med" len="med"/>
            <a:tailEnd type="triangle"/>
          </a:ln>
          <a:effectLst/>
        </p:spPr>
      </p:cxnSp>
      <p:cxnSp>
        <p:nvCxnSpPr>
          <p:cNvPr id="73" name="Straight Arrow Connector 72">
            <a:extLst>
              <a:ext uri="{FF2B5EF4-FFF2-40B4-BE49-F238E27FC236}">
                <a16:creationId xmlns:a16="http://schemas.microsoft.com/office/drawing/2014/main" id="{DCF6248A-D783-4D6B-BBF3-F5E1073F0E53}"/>
              </a:ext>
            </a:extLst>
          </p:cNvPr>
          <p:cNvCxnSpPr>
            <a:cxnSpLocks/>
          </p:cNvCxnSpPr>
          <p:nvPr/>
        </p:nvCxnSpPr>
        <p:spPr bwMode="auto">
          <a:xfrm>
            <a:off x="2583846" y="2863404"/>
            <a:ext cx="1092360" cy="1753527"/>
          </a:xfrm>
          <a:prstGeom prst="straightConnector1">
            <a:avLst/>
          </a:prstGeom>
          <a:noFill/>
          <a:ln w="38100" cap="flat" cmpd="sng" algn="ctr">
            <a:solidFill>
              <a:schemeClr val="tx2"/>
            </a:solidFill>
            <a:prstDash val="sysDot"/>
            <a:round/>
            <a:headEnd type="triangle" w="med" len="med"/>
            <a:tailEnd type="none" w="med" len="med"/>
          </a:ln>
          <a:effectLst/>
        </p:spPr>
      </p:cxnSp>
      <p:cxnSp>
        <p:nvCxnSpPr>
          <p:cNvPr id="76" name="Straight Arrow Connector 75">
            <a:extLst>
              <a:ext uri="{FF2B5EF4-FFF2-40B4-BE49-F238E27FC236}">
                <a16:creationId xmlns:a16="http://schemas.microsoft.com/office/drawing/2014/main" id="{FEDC220F-48A1-4F81-87D0-8DA11009D669}"/>
              </a:ext>
            </a:extLst>
          </p:cNvPr>
          <p:cNvCxnSpPr>
            <a:cxnSpLocks/>
          </p:cNvCxnSpPr>
          <p:nvPr/>
        </p:nvCxnSpPr>
        <p:spPr bwMode="auto">
          <a:xfrm>
            <a:off x="3307743" y="2863404"/>
            <a:ext cx="2980956" cy="781620"/>
          </a:xfrm>
          <a:prstGeom prst="straightConnector1">
            <a:avLst/>
          </a:prstGeom>
          <a:noFill/>
          <a:ln w="38100" cap="flat" cmpd="sng" algn="ctr">
            <a:solidFill>
              <a:schemeClr val="tx2"/>
            </a:solidFill>
            <a:prstDash val="sysDot"/>
            <a:round/>
            <a:headEnd type="triangle" w="med" len="med"/>
            <a:tailEnd type="none" w="med" len="med"/>
          </a:ln>
          <a:effectLst/>
        </p:spPr>
      </p:cxnSp>
      <p:sp>
        <p:nvSpPr>
          <p:cNvPr id="78" name="TextBox 77">
            <a:extLst>
              <a:ext uri="{FF2B5EF4-FFF2-40B4-BE49-F238E27FC236}">
                <a16:creationId xmlns:a16="http://schemas.microsoft.com/office/drawing/2014/main" id="{1E0176D4-F3F9-43A3-A1F3-050691C793CC}"/>
              </a:ext>
            </a:extLst>
          </p:cNvPr>
          <p:cNvSpPr txBox="1"/>
          <p:nvPr/>
        </p:nvSpPr>
        <p:spPr>
          <a:xfrm>
            <a:off x="2922360" y="4506601"/>
            <a:ext cx="327334" cy="400110"/>
          </a:xfrm>
          <a:prstGeom prst="rect">
            <a:avLst/>
          </a:prstGeom>
          <a:noFill/>
        </p:spPr>
        <p:txBody>
          <a:bodyPr wrap="none" rtlCol="0">
            <a:spAutoFit/>
          </a:bodyPr>
          <a:lstStyle/>
          <a:p>
            <a:r>
              <a:rPr lang="en-CA" dirty="0">
                <a:solidFill>
                  <a:srgbClr val="00B0F0"/>
                </a:solidFill>
              </a:rPr>
              <a:t>3</a:t>
            </a:r>
          </a:p>
        </p:txBody>
      </p:sp>
    </p:spTree>
    <p:extLst>
      <p:ext uri="{BB962C8B-B14F-4D97-AF65-F5344CB8AC3E}">
        <p14:creationId xmlns:p14="http://schemas.microsoft.com/office/powerpoint/2010/main" val="1146548548"/>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31</a:t>
            </a:fld>
            <a:endParaRPr lang="en-US"/>
          </a:p>
        </p:txBody>
      </p:sp>
      <p:sp>
        <p:nvSpPr>
          <p:cNvPr id="24579" name="Rectangle 3"/>
          <p:cNvSpPr>
            <a:spLocks noGrp="1" noChangeArrowheads="1"/>
          </p:cNvSpPr>
          <p:nvPr>
            <p:ph type="body" idx="1"/>
          </p:nvPr>
        </p:nvSpPr>
        <p:spPr>
          <a:xfrm>
            <a:off x="685799" y="188640"/>
            <a:ext cx="8305793" cy="1149846"/>
          </a:xfrm>
        </p:spPr>
        <p:txBody>
          <a:bodyPr/>
          <a:lstStyle/>
          <a:p>
            <a:pPr marL="0" indent="0">
              <a:buNone/>
            </a:pPr>
            <a:r>
              <a:rPr lang="en-US" sz="2400" dirty="0"/>
              <a:t>Then the method returns the value 3. The activation record is popped off the stack and execution continues at the statement at address </a:t>
            </a:r>
            <a:r>
              <a:rPr lang="en-US" sz="2400" dirty="0" err="1">
                <a:solidFill>
                  <a:schemeClr val="tx2"/>
                </a:solidFill>
              </a:rPr>
              <a:t>Addr</a:t>
            </a:r>
            <a:r>
              <a:rPr lang="en-US" sz="2400" dirty="0">
                <a:solidFill>
                  <a:schemeClr val="tx2"/>
                </a:solidFill>
              </a:rPr>
              <a:t> 2</a:t>
            </a:r>
            <a:r>
              <a:rPr lang="en-US" sz="2400" dirty="0"/>
              <a:t>, i.e.</a:t>
            </a:r>
          </a:p>
          <a:p>
            <a:pPr marL="0" indent="0">
              <a:buNone/>
            </a:pPr>
            <a:r>
              <a:rPr lang="en-US" sz="2400" dirty="0"/>
              <a:t>          </a:t>
            </a:r>
            <a:r>
              <a:rPr lang="en-US" sz="2400" dirty="0">
                <a:solidFill>
                  <a:schemeClr val="tx2"/>
                </a:solidFill>
              </a:rPr>
              <a:t>res = n + sum (n-1); // </a:t>
            </a:r>
            <a:r>
              <a:rPr lang="en-US" sz="2400" dirty="0" err="1">
                <a:solidFill>
                  <a:schemeClr val="tx2"/>
                </a:solidFill>
              </a:rPr>
              <a:t>Addr</a:t>
            </a:r>
            <a:r>
              <a:rPr lang="en-US" sz="2400" dirty="0">
                <a:solidFill>
                  <a:schemeClr val="tx2"/>
                </a:solidFill>
              </a:rPr>
              <a:t> 2</a:t>
            </a:r>
          </a:p>
          <a:p>
            <a:pPr marL="0" indent="0">
              <a:buNone/>
            </a:pPr>
            <a:endParaRPr lang="en-US" sz="2400" dirty="0"/>
          </a:p>
          <a:p>
            <a:pPr marL="0" indent="0">
              <a:buNone/>
            </a:pPr>
            <a:endParaRPr lang="en-US" sz="2400" dirty="0"/>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6109264"/>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6109264"/>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6125234"/>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69695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714711"/>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714711"/>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flipH="1">
            <a:off x="2395706" y="1988840"/>
            <a:ext cx="33580" cy="4577680"/>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597352"/>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68769" y="1988840"/>
            <a:ext cx="17833" cy="4577682"/>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51723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765194"/>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652537"/>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941168"/>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956842"/>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941168"/>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935750"/>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57726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57184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436510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628936"/>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656490"/>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1015422" y="3253190"/>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cxnSpLocks/>
          </p:cNvCxnSpPr>
          <p:nvPr/>
        </p:nvCxnSpPr>
        <p:spPr bwMode="auto">
          <a:xfrm>
            <a:off x="1667984" y="3468135"/>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883918"/>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899592"/>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883918"/>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878500"/>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52001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51459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330785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D7A6F2F7-3B77-4222-9978-7E104CCEFBB6}"/>
              </a:ext>
            </a:extLst>
          </p:cNvPr>
          <p:cNvSpPr txBox="1"/>
          <p:nvPr/>
        </p:nvSpPr>
        <p:spPr>
          <a:xfrm>
            <a:off x="3329679" y="3570491"/>
            <a:ext cx="327334" cy="400110"/>
          </a:xfrm>
          <a:prstGeom prst="rect">
            <a:avLst/>
          </a:prstGeom>
          <a:noFill/>
        </p:spPr>
        <p:txBody>
          <a:bodyPr wrap="none" rtlCol="0">
            <a:spAutoFit/>
          </a:bodyPr>
          <a:lstStyle/>
          <a:p>
            <a:r>
              <a:rPr lang="en-CA" dirty="0"/>
              <a:t>3</a:t>
            </a:r>
          </a:p>
        </p:txBody>
      </p:sp>
      <p:sp>
        <p:nvSpPr>
          <p:cNvPr id="45" name="TextBox 44">
            <a:extLst>
              <a:ext uri="{FF2B5EF4-FFF2-40B4-BE49-F238E27FC236}">
                <a16:creationId xmlns:a16="http://schemas.microsoft.com/office/drawing/2014/main" id="{0B7121B8-F697-402B-8435-E3648B56E828}"/>
              </a:ext>
            </a:extLst>
          </p:cNvPr>
          <p:cNvSpPr txBox="1"/>
          <p:nvPr/>
        </p:nvSpPr>
        <p:spPr>
          <a:xfrm>
            <a:off x="4189769" y="3559678"/>
            <a:ext cx="997389" cy="400110"/>
          </a:xfrm>
          <a:prstGeom prst="rect">
            <a:avLst/>
          </a:prstGeom>
          <a:noFill/>
        </p:spPr>
        <p:txBody>
          <a:bodyPr wrap="none" rtlCol="0">
            <a:spAutoFit/>
          </a:bodyPr>
          <a:lstStyle/>
          <a:p>
            <a:r>
              <a:rPr lang="en-CA" dirty="0" err="1"/>
              <a:t>Addr</a:t>
            </a:r>
            <a:r>
              <a:rPr lang="en-CA" dirty="0"/>
              <a:t> 2</a:t>
            </a:r>
          </a:p>
        </p:txBody>
      </p:sp>
      <p:sp>
        <p:nvSpPr>
          <p:cNvPr id="46" name="Rectangle 15">
            <a:extLst>
              <a:ext uri="{FF2B5EF4-FFF2-40B4-BE49-F238E27FC236}">
                <a16:creationId xmlns:a16="http://schemas.microsoft.com/office/drawing/2014/main" id="{60232E3D-CF4B-4CB8-84B5-7B5085322882}"/>
              </a:ext>
            </a:extLst>
          </p:cNvPr>
          <p:cNvSpPr>
            <a:spLocks noChangeArrowheads="1"/>
          </p:cNvSpPr>
          <p:nvPr/>
        </p:nvSpPr>
        <p:spPr bwMode="auto">
          <a:xfrm>
            <a:off x="2662403" y="249563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7" name="Rectangle 15">
            <a:extLst>
              <a:ext uri="{FF2B5EF4-FFF2-40B4-BE49-F238E27FC236}">
                <a16:creationId xmlns:a16="http://schemas.microsoft.com/office/drawing/2014/main" id="{C18050EB-56EE-4F14-BEC8-A04C03F914ED}"/>
              </a:ext>
            </a:extLst>
          </p:cNvPr>
          <p:cNvSpPr>
            <a:spLocks noChangeArrowheads="1"/>
          </p:cNvSpPr>
          <p:nvPr/>
        </p:nvSpPr>
        <p:spPr bwMode="auto">
          <a:xfrm>
            <a:off x="3290927" y="249563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8" name="Rectangle 15">
            <a:extLst>
              <a:ext uri="{FF2B5EF4-FFF2-40B4-BE49-F238E27FC236}">
                <a16:creationId xmlns:a16="http://schemas.microsoft.com/office/drawing/2014/main" id="{9A561E08-216E-43F1-9F28-A5B299880E7E}"/>
              </a:ext>
            </a:extLst>
          </p:cNvPr>
          <p:cNvSpPr>
            <a:spLocks noChangeArrowheads="1"/>
          </p:cNvSpPr>
          <p:nvPr/>
        </p:nvSpPr>
        <p:spPr bwMode="auto">
          <a:xfrm>
            <a:off x="4182414" y="2495638"/>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9" name="Rectangle 15">
            <a:extLst>
              <a:ext uri="{FF2B5EF4-FFF2-40B4-BE49-F238E27FC236}">
                <a16:creationId xmlns:a16="http://schemas.microsoft.com/office/drawing/2014/main" id="{32F6E763-7101-4BFA-B8EF-548283B8DF6E}"/>
              </a:ext>
            </a:extLst>
          </p:cNvPr>
          <p:cNvSpPr>
            <a:spLocks noChangeArrowheads="1"/>
          </p:cNvSpPr>
          <p:nvPr/>
        </p:nvSpPr>
        <p:spPr bwMode="auto">
          <a:xfrm>
            <a:off x="5874379" y="2490220"/>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50" name="Straight Connector 49">
            <a:extLst>
              <a:ext uri="{FF2B5EF4-FFF2-40B4-BE49-F238E27FC236}">
                <a16:creationId xmlns:a16="http://schemas.microsoft.com/office/drawing/2014/main" id="{B18B89FE-69B6-41DA-A18A-E2E8B251FF2E}"/>
              </a:ext>
            </a:extLst>
          </p:cNvPr>
          <p:cNvCxnSpPr>
            <a:cxnSpLocks/>
          </p:cNvCxnSpPr>
          <p:nvPr/>
        </p:nvCxnSpPr>
        <p:spPr bwMode="auto">
          <a:xfrm>
            <a:off x="2411760" y="2283478"/>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B54E9984-AD69-4096-A377-812CF2FBC21B}"/>
              </a:ext>
            </a:extLst>
          </p:cNvPr>
          <p:cNvSpPr txBox="1"/>
          <p:nvPr/>
        </p:nvSpPr>
        <p:spPr>
          <a:xfrm>
            <a:off x="3329679" y="2546115"/>
            <a:ext cx="327334" cy="400110"/>
          </a:xfrm>
          <a:prstGeom prst="rect">
            <a:avLst/>
          </a:prstGeom>
          <a:noFill/>
        </p:spPr>
        <p:txBody>
          <a:bodyPr wrap="none" rtlCol="0">
            <a:spAutoFit/>
          </a:bodyPr>
          <a:lstStyle/>
          <a:p>
            <a:r>
              <a:rPr lang="en-CA" dirty="0"/>
              <a:t>2</a:t>
            </a:r>
          </a:p>
        </p:txBody>
      </p:sp>
      <p:sp>
        <p:nvSpPr>
          <p:cNvPr id="52" name="TextBox 51">
            <a:extLst>
              <a:ext uri="{FF2B5EF4-FFF2-40B4-BE49-F238E27FC236}">
                <a16:creationId xmlns:a16="http://schemas.microsoft.com/office/drawing/2014/main" id="{690B8B97-B09F-4162-8C3C-0D2DAB084DF3}"/>
              </a:ext>
            </a:extLst>
          </p:cNvPr>
          <p:cNvSpPr txBox="1"/>
          <p:nvPr/>
        </p:nvSpPr>
        <p:spPr>
          <a:xfrm>
            <a:off x="4189769" y="2535302"/>
            <a:ext cx="997389" cy="400110"/>
          </a:xfrm>
          <a:prstGeom prst="rect">
            <a:avLst/>
          </a:prstGeom>
          <a:noFill/>
        </p:spPr>
        <p:txBody>
          <a:bodyPr wrap="none" rtlCol="0">
            <a:spAutoFit/>
          </a:bodyPr>
          <a:lstStyle/>
          <a:p>
            <a:r>
              <a:rPr lang="en-CA" dirty="0" err="1">
                <a:solidFill>
                  <a:schemeClr val="tx2"/>
                </a:solidFill>
              </a:rPr>
              <a:t>Addr</a:t>
            </a:r>
            <a:r>
              <a:rPr lang="en-CA" dirty="0">
                <a:solidFill>
                  <a:schemeClr val="tx2"/>
                </a:solidFill>
              </a:rPr>
              <a:t> 2</a:t>
            </a:r>
          </a:p>
        </p:txBody>
      </p:sp>
      <p:sp>
        <p:nvSpPr>
          <p:cNvPr id="60" name="TextBox 59">
            <a:extLst>
              <a:ext uri="{FF2B5EF4-FFF2-40B4-BE49-F238E27FC236}">
                <a16:creationId xmlns:a16="http://schemas.microsoft.com/office/drawing/2014/main" id="{15785916-E36C-41DB-8EAE-9E912493DBDC}"/>
              </a:ext>
            </a:extLst>
          </p:cNvPr>
          <p:cNvSpPr txBox="1"/>
          <p:nvPr/>
        </p:nvSpPr>
        <p:spPr>
          <a:xfrm>
            <a:off x="2629616" y="2884874"/>
            <a:ext cx="569387" cy="400110"/>
          </a:xfrm>
          <a:prstGeom prst="rect">
            <a:avLst/>
          </a:prstGeom>
          <a:noFill/>
        </p:spPr>
        <p:txBody>
          <a:bodyPr wrap="none" rtlCol="0">
            <a:spAutoFit/>
          </a:bodyPr>
          <a:lstStyle/>
          <a:p>
            <a:r>
              <a:rPr lang="en-CA" dirty="0"/>
              <a:t>res</a:t>
            </a:r>
          </a:p>
        </p:txBody>
      </p:sp>
      <p:sp>
        <p:nvSpPr>
          <p:cNvPr id="61" name="TextBox 60">
            <a:extLst>
              <a:ext uri="{FF2B5EF4-FFF2-40B4-BE49-F238E27FC236}">
                <a16:creationId xmlns:a16="http://schemas.microsoft.com/office/drawing/2014/main" id="{269D9162-2588-4C22-AE8E-9886059C6541}"/>
              </a:ext>
            </a:extLst>
          </p:cNvPr>
          <p:cNvSpPr txBox="1"/>
          <p:nvPr/>
        </p:nvSpPr>
        <p:spPr>
          <a:xfrm>
            <a:off x="3827527" y="2884874"/>
            <a:ext cx="1636987" cy="400110"/>
          </a:xfrm>
          <a:prstGeom prst="rect">
            <a:avLst/>
          </a:prstGeom>
          <a:noFill/>
        </p:spPr>
        <p:txBody>
          <a:bodyPr wrap="none" rtlCol="0">
            <a:spAutoFit/>
          </a:bodyPr>
          <a:lstStyle/>
          <a:p>
            <a:r>
              <a:rPr lang="en-CA" dirty="0"/>
              <a:t>ret. address</a:t>
            </a:r>
          </a:p>
        </p:txBody>
      </p:sp>
      <p:sp>
        <p:nvSpPr>
          <p:cNvPr id="62" name="TextBox 61">
            <a:extLst>
              <a:ext uri="{FF2B5EF4-FFF2-40B4-BE49-F238E27FC236}">
                <a16:creationId xmlns:a16="http://schemas.microsoft.com/office/drawing/2014/main" id="{A157FF88-A219-4C49-842D-1AF4A5F26EB6}"/>
              </a:ext>
            </a:extLst>
          </p:cNvPr>
          <p:cNvSpPr txBox="1"/>
          <p:nvPr/>
        </p:nvSpPr>
        <p:spPr>
          <a:xfrm>
            <a:off x="5495877" y="2879456"/>
            <a:ext cx="1308371" cy="400110"/>
          </a:xfrm>
          <a:prstGeom prst="rect">
            <a:avLst/>
          </a:prstGeom>
          <a:noFill/>
        </p:spPr>
        <p:txBody>
          <a:bodyPr wrap="none" rtlCol="0">
            <a:spAutoFit/>
          </a:bodyPr>
          <a:lstStyle/>
          <a:p>
            <a:r>
              <a:rPr lang="en-CA" dirty="0"/>
              <a:t>ret. value</a:t>
            </a:r>
          </a:p>
        </p:txBody>
      </p:sp>
      <p:sp>
        <p:nvSpPr>
          <p:cNvPr id="66" name="TextBox 65">
            <a:extLst>
              <a:ext uri="{FF2B5EF4-FFF2-40B4-BE49-F238E27FC236}">
                <a16:creationId xmlns:a16="http://schemas.microsoft.com/office/drawing/2014/main" id="{3F70B9DF-057A-4908-A6B7-F02BDE7AF4B0}"/>
              </a:ext>
            </a:extLst>
          </p:cNvPr>
          <p:cNvSpPr txBox="1"/>
          <p:nvPr/>
        </p:nvSpPr>
        <p:spPr>
          <a:xfrm>
            <a:off x="3337859" y="2853080"/>
            <a:ext cx="341760" cy="400110"/>
          </a:xfrm>
          <a:prstGeom prst="rect">
            <a:avLst/>
          </a:prstGeom>
          <a:noFill/>
        </p:spPr>
        <p:txBody>
          <a:bodyPr wrap="none" rtlCol="0">
            <a:spAutoFit/>
          </a:bodyPr>
          <a:lstStyle/>
          <a:p>
            <a:r>
              <a:rPr lang="en-CA" dirty="0"/>
              <a:t>n</a:t>
            </a:r>
          </a:p>
        </p:txBody>
      </p:sp>
      <p:sp>
        <p:nvSpPr>
          <p:cNvPr id="70" name="TextBox 69">
            <a:extLst>
              <a:ext uri="{FF2B5EF4-FFF2-40B4-BE49-F238E27FC236}">
                <a16:creationId xmlns:a16="http://schemas.microsoft.com/office/drawing/2014/main" id="{9B157507-DF62-41CD-A5A1-2B883EAEB1F9}"/>
              </a:ext>
            </a:extLst>
          </p:cNvPr>
          <p:cNvSpPr txBox="1"/>
          <p:nvPr/>
        </p:nvSpPr>
        <p:spPr>
          <a:xfrm>
            <a:off x="2705172" y="2562484"/>
            <a:ext cx="327334" cy="400110"/>
          </a:xfrm>
          <a:prstGeom prst="rect">
            <a:avLst/>
          </a:prstGeom>
          <a:noFill/>
        </p:spPr>
        <p:txBody>
          <a:bodyPr wrap="none" rtlCol="0">
            <a:spAutoFit/>
          </a:bodyPr>
          <a:lstStyle/>
          <a:p>
            <a:r>
              <a:rPr lang="en-CA" dirty="0">
                <a:solidFill>
                  <a:srgbClr val="00B0F0"/>
                </a:solidFill>
              </a:rPr>
              <a:t>3</a:t>
            </a:r>
          </a:p>
        </p:txBody>
      </p:sp>
      <p:sp>
        <p:nvSpPr>
          <p:cNvPr id="71" name="TextBox 70">
            <a:extLst>
              <a:ext uri="{FF2B5EF4-FFF2-40B4-BE49-F238E27FC236}">
                <a16:creationId xmlns:a16="http://schemas.microsoft.com/office/drawing/2014/main" id="{7F190476-A866-4300-9B2E-75E5A0F340A0}"/>
              </a:ext>
            </a:extLst>
          </p:cNvPr>
          <p:cNvSpPr txBox="1"/>
          <p:nvPr/>
        </p:nvSpPr>
        <p:spPr>
          <a:xfrm>
            <a:off x="5944750" y="2567306"/>
            <a:ext cx="327334" cy="400110"/>
          </a:xfrm>
          <a:prstGeom prst="rect">
            <a:avLst/>
          </a:prstGeom>
          <a:noFill/>
        </p:spPr>
        <p:txBody>
          <a:bodyPr wrap="none" rtlCol="0">
            <a:spAutoFit/>
          </a:bodyPr>
          <a:lstStyle/>
          <a:p>
            <a:r>
              <a:rPr lang="en-CA" dirty="0"/>
              <a:t>3</a:t>
            </a:r>
          </a:p>
        </p:txBody>
      </p:sp>
      <p:cxnSp>
        <p:nvCxnSpPr>
          <p:cNvPr id="26" name="Straight Arrow Connector 25">
            <a:extLst>
              <a:ext uri="{FF2B5EF4-FFF2-40B4-BE49-F238E27FC236}">
                <a16:creationId xmlns:a16="http://schemas.microsoft.com/office/drawing/2014/main" id="{912D54D6-98A9-4F9B-9A1C-9C3B1E0420BC}"/>
              </a:ext>
            </a:extLst>
          </p:cNvPr>
          <p:cNvCxnSpPr>
            <a:endCxn id="71" idx="0"/>
          </p:cNvCxnSpPr>
          <p:nvPr/>
        </p:nvCxnSpPr>
        <p:spPr bwMode="auto">
          <a:xfrm>
            <a:off x="5494045" y="575995"/>
            <a:ext cx="614372" cy="1991311"/>
          </a:xfrm>
          <a:prstGeom prst="straightConnector1">
            <a:avLst/>
          </a:prstGeom>
          <a:noFill/>
          <a:ln w="38100" cap="flat" cmpd="sng" algn="ctr">
            <a:solidFill>
              <a:schemeClr val="tx2">
                <a:lumMod val="60000"/>
                <a:lumOff val="40000"/>
              </a:schemeClr>
            </a:solidFill>
            <a:prstDash val="sysDot"/>
            <a:round/>
            <a:headEnd type="none" w="med" len="med"/>
            <a:tailEnd type="triangle"/>
          </a:ln>
          <a:effectLst/>
        </p:spPr>
      </p:cxnSp>
    </p:spTree>
    <p:extLst>
      <p:ext uri="{BB962C8B-B14F-4D97-AF65-F5344CB8AC3E}">
        <p14:creationId xmlns:p14="http://schemas.microsoft.com/office/powerpoint/2010/main" val="584585420"/>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32</a:t>
            </a:fld>
            <a:endParaRPr lang="en-US"/>
          </a:p>
        </p:txBody>
      </p:sp>
      <p:sp>
        <p:nvSpPr>
          <p:cNvPr id="24579" name="Rectangle 3"/>
          <p:cNvSpPr>
            <a:spLocks noGrp="1" noChangeArrowheads="1"/>
          </p:cNvSpPr>
          <p:nvPr>
            <p:ph type="body" idx="1"/>
          </p:nvPr>
        </p:nvSpPr>
        <p:spPr>
          <a:xfrm>
            <a:off x="539553" y="188640"/>
            <a:ext cx="8452040" cy="1149846"/>
          </a:xfrm>
        </p:spPr>
        <p:txBody>
          <a:bodyPr/>
          <a:lstStyle/>
          <a:p>
            <a:pPr marL="0" indent="0">
              <a:buNone/>
            </a:pPr>
            <a:r>
              <a:rPr lang="en-US" sz="2400" dirty="0"/>
              <a:t>now </a:t>
            </a:r>
            <a:r>
              <a:rPr lang="en-US" sz="2400" dirty="0">
                <a:solidFill>
                  <a:schemeClr val="tx2"/>
                </a:solidFill>
              </a:rPr>
              <a:t>res</a:t>
            </a:r>
            <a:r>
              <a:rPr lang="en-US" sz="2400" dirty="0"/>
              <a:t> takes value</a:t>
            </a:r>
          </a:p>
          <a:p>
            <a:pPr marL="0" indent="0">
              <a:buNone/>
            </a:pPr>
            <a:r>
              <a:rPr lang="en-US" sz="2400" dirty="0"/>
              <a:t>          </a:t>
            </a:r>
            <a:r>
              <a:rPr lang="en-US" sz="2400" dirty="0">
                <a:solidFill>
                  <a:schemeClr val="tx2"/>
                </a:solidFill>
              </a:rPr>
              <a:t>res = n + sum (n-1) = 3 + 3 = 6</a:t>
            </a:r>
          </a:p>
          <a:p>
            <a:pPr marL="0" indent="0">
              <a:buNone/>
            </a:pPr>
            <a:r>
              <a:rPr lang="en-US" sz="2400" dirty="0"/>
              <a:t>and the value</a:t>
            </a:r>
          </a:p>
          <a:p>
            <a:pPr marL="0" indent="0">
              <a:buNone/>
            </a:pPr>
            <a:r>
              <a:rPr lang="en-US" sz="2400" dirty="0"/>
              <a:t>6 is returned </a:t>
            </a:r>
          </a:p>
          <a:p>
            <a:pPr marL="0" indent="0">
              <a:buNone/>
            </a:pPr>
            <a:endParaRPr lang="en-US" sz="2400" dirty="0"/>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6109264"/>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6109264"/>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6125234"/>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69695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714711"/>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714711"/>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flipH="1">
            <a:off x="2395706" y="1988840"/>
            <a:ext cx="33580" cy="4577680"/>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597352"/>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68769" y="1988840"/>
            <a:ext cx="17833" cy="4577682"/>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51723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765194"/>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652537"/>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941168"/>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956842"/>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941168"/>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935750"/>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57726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57184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436510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628936"/>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656490"/>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1015422" y="3253190"/>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cxnSpLocks/>
          </p:cNvCxnSpPr>
          <p:nvPr/>
        </p:nvCxnSpPr>
        <p:spPr bwMode="auto">
          <a:xfrm>
            <a:off x="1667984" y="3468135"/>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883918"/>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899592"/>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883918"/>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878500"/>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52001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51459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330785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D7A6F2F7-3B77-4222-9978-7E104CCEFBB6}"/>
              </a:ext>
            </a:extLst>
          </p:cNvPr>
          <p:cNvSpPr txBox="1"/>
          <p:nvPr/>
        </p:nvSpPr>
        <p:spPr>
          <a:xfrm>
            <a:off x="3329679" y="3570491"/>
            <a:ext cx="327334" cy="400110"/>
          </a:xfrm>
          <a:prstGeom prst="rect">
            <a:avLst/>
          </a:prstGeom>
          <a:noFill/>
        </p:spPr>
        <p:txBody>
          <a:bodyPr wrap="none" rtlCol="0">
            <a:spAutoFit/>
          </a:bodyPr>
          <a:lstStyle/>
          <a:p>
            <a:r>
              <a:rPr lang="en-CA" dirty="0"/>
              <a:t>3</a:t>
            </a:r>
          </a:p>
        </p:txBody>
      </p:sp>
      <p:sp>
        <p:nvSpPr>
          <p:cNvPr id="45" name="TextBox 44">
            <a:extLst>
              <a:ext uri="{FF2B5EF4-FFF2-40B4-BE49-F238E27FC236}">
                <a16:creationId xmlns:a16="http://schemas.microsoft.com/office/drawing/2014/main" id="{0B7121B8-F697-402B-8435-E3648B56E828}"/>
              </a:ext>
            </a:extLst>
          </p:cNvPr>
          <p:cNvSpPr txBox="1"/>
          <p:nvPr/>
        </p:nvSpPr>
        <p:spPr>
          <a:xfrm>
            <a:off x="4189769" y="3559678"/>
            <a:ext cx="997389" cy="400110"/>
          </a:xfrm>
          <a:prstGeom prst="rect">
            <a:avLst/>
          </a:prstGeom>
          <a:noFill/>
        </p:spPr>
        <p:txBody>
          <a:bodyPr wrap="none" rtlCol="0">
            <a:spAutoFit/>
          </a:bodyPr>
          <a:lstStyle/>
          <a:p>
            <a:r>
              <a:rPr lang="en-CA" dirty="0" err="1"/>
              <a:t>Addr</a:t>
            </a:r>
            <a:r>
              <a:rPr lang="en-CA" dirty="0"/>
              <a:t> 2</a:t>
            </a:r>
          </a:p>
        </p:txBody>
      </p:sp>
      <p:sp>
        <p:nvSpPr>
          <p:cNvPr id="46" name="Rectangle 15">
            <a:extLst>
              <a:ext uri="{FF2B5EF4-FFF2-40B4-BE49-F238E27FC236}">
                <a16:creationId xmlns:a16="http://schemas.microsoft.com/office/drawing/2014/main" id="{60232E3D-CF4B-4CB8-84B5-7B5085322882}"/>
              </a:ext>
            </a:extLst>
          </p:cNvPr>
          <p:cNvSpPr>
            <a:spLocks noChangeArrowheads="1"/>
          </p:cNvSpPr>
          <p:nvPr/>
        </p:nvSpPr>
        <p:spPr bwMode="auto">
          <a:xfrm>
            <a:off x="2662403" y="249563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7" name="Rectangle 15">
            <a:extLst>
              <a:ext uri="{FF2B5EF4-FFF2-40B4-BE49-F238E27FC236}">
                <a16:creationId xmlns:a16="http://schemas.microsoft.com/office/drawing/2014/main" id="{C18050EB-56EE-4F14-BEC8-A04C03F914ED}"/>
              </a:ext>
            </a:extLst>
          </p:cNvPr>
          <p:cNvSpPr>
            <a:spLocks noChangeArrowheads="1"/>
          </p:cNvSpPr>
          <p:nvPr/>
        </p:nvSpPr>
        <p:spPr bwMode="auto">
          <a:xfrm>
            <a:off x="3290927" y="249563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8" name="Rectangle 15">
            <a:extLst>
              <a:ext uri="{FF2B5EF4-FFF2-40B4-BE49-F238E27FC236}">
                <a16:creationId xmlns:a16="http://schemas.microsoft.com/office/drawing/2014/main" id="{9A561E08-216E-43F1-9F28-A5B299880E7E}"/>
              </a:ext>
            </a:extLst>
          </p:cNvPr>
          <p:cNvSpPr>
            <a:spLocks noChangeArrowheads="1"/>
          </p:cNvSpPr>
          <p:nvPr/>
        </p:nvSpPr>
        <p:spPr bwMode="auto">
          <a:xfrm>
            <a:off x="4182414" y="2495638"/>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9" name="Rectangle 15">
            <a:extLst>
              <a:ext uri="{FF2B5EF4-FFF2-40B4-BE49-F238E27FC236}">
                <a16:creationId xmlns:a16="http://schemas.microsoft.com/office/drawing/2014/main" id="{32F6E763-7101-4BFA-B8EF-548283B8DF6E}"/>
              </a:ext>
            </a:extLst>
          </p:cNvPr>
          <p:cNvSpPr>
            <a:spLocks noChangeArrowheads="1"/>
          </p:cNvSpPr>
          <p:nvPr/>
        </p:nvSpPr>
        <p:spPr bwMode="auto">
          <a:xfrm>
            <a:off x="5874379" y="2490220"/>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50" name="Straight Connector 49">
            <a:extLst>
              <a:ext uri="{FF2B5EF4-FFF2-40B4-BE49-F238E27FC236}">
                <a16:creationId xmlns:a16="http://schemas.microsoft.com/office/drawing/2014/main" id="{B18B89FE-69B6-41DA-A18A-E2E8B251FF2E}"/>
              </a:ext>
            </a:extLst>
          </p:cNvPr>
          <p:cNvCxnSpPr>
            <a:cxnSpLocks/>
          </p:cNvCxnSpPr>
          <p:nvPr/>
        </p:nvCxnSpPr>
        <p:spPr bwMode="auto">
          <a:xfrm>
            <a:off x="2411760" y="2283478"/>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B54E9984-AD69-4096-A377-812CF2FBC21B}"/>
              </a:ext>
            </a:extLst>
          </p:cNvPr>
          <p:cNvSpPr txBox="1"/>
          <p:nvPr/>
        </p:nvSpPr>
        <p:spPr>
          <a:xfrm>
            <a:off x="3329679" y="2546115"/>
            <a:ext cx="327334" cy="400110"/>
          </a:xfrm>
          <a:prstGeom prst="rect">
            <a:avLst/>
          </a:prstGeom>
          <a:noFill/>
        </p:spPr>
        <p:txBody>
          <a:bodyPr wrap="none" rtlCol="0">
            <a:spAutoFit/>
          </a:bodyPr>
          <a:lstStyle/>
          <a:p>
            <a:r>
              <a:rPr lang="en-CA" dirty="0"/>
              <a:t>2</a:t>
            </a:r>
          </a:p>
        </p:txBody>
      </p:sp>
      <p:sp>
        <p:nvSpPr>
          <p:cNvPr id="52" name="TextBox 51">
            <a:extLst>
              <a:ext uri="{FF2B5EF4-FFF2-40B4-BE49-F238E27FC236}">
                <a16:creationId xmlns:a16="http://schemas.microsoft.com/office/drawing/2014/main" id="{690B8B97-B09F-4162-8C3C-0D2DAB084DF3}"/>
              </a:ext>
            </a:extLst>
          </p:cNvPr>
          <p:cNvSpPr txBox="1"/>
          <p:nvPr/>
        </p:nvSpPr>
        <p:spPr>
          <a:xfrm>
            <a:off x="4189769" y="2535302"/>
            <a:ext cx="997389" cy="400110"/>
          </a:xfrm>
          <a:prstGeom prst="rect">
            <a:avLst/>
          </a:prstGeom>
          <a:noFill/>
        </p:spPr>
        <p:txBody>
          <a:bodyPr wrap="none" rtlCol="0">
            <a:spAutoFit/>
          </a:bodyPr>
          <a:lstStyle/>
          <a:p>
            <a:r>
              <a:rPr lang="en-CA" dirty="0" err="1"/>
              <a:t>Addr</a:t>
            </a:r>
            <a:r>
              <a:rPr lang="en-CA" dirty="0"/>
              <a:t> 2</a:t>
            </a:r>
          </a:p>
        </p:txBody>
      </p:sp>
      <p:sp>
        <p:nvSpPr>
          <p:cNvPr id="60" name="TextBox 59">
            <a:extLst>
              <a:ext uri="{FF2B5EF4-FFF2-40B4-BE49-F238E27FC236}">
                <a16:creationId xmlns:a16="http://schemas.microsoft.com/office/drawing/2014/main" id="{15785916-E36C-41DB-8EAE-9E912493DBDC}"/>
              </a:ext>
            </a:extLst>
          </p:cNvPr>
          <p:cNvSpPr txBox="1"/>
          <p:nvPr/>
        </p:nvSpPr>
        <p:spPr>
          <a:xfrm>
            <a:off x="2629616" y="2884874"/>
            <a:ext cx="569387" cy="400110"/>
          </a:xfrm>
          <a:prstGeom prst="rect">
            <a:avLst/>
          </a:prstGeom>
          <a:noFill/>
        </p:spPr>
        <p:txBody>
          <a:bodyPr wrap="none" rtlCol="0">
            <a:spAutoFit/>
          </a:bodyPr>
          <a:lstStyle/>
          <a:p>
            <a:r>
              <a:rPr lang="en-CA" dirty="0"/>
              <a:t>res</a:t>
            </a:r>
          </a:p>
        </p:txBody>
      </p:sp>
      <p:sp>
        <p:nvSpPr>
          <p:cNvPr id="61" name="TextBox 60">
            <a:extLst>
              <a:ext uri="{FF2B5EF4-FFF2-40B4-BE49-F238E27FC236}">
                <a16:creationId xmlns:a16="http://schemas.microsoft.com/office/drawing/2014/main" id="{269D9162-2588-4C22-AE8E-9886059C6541}"/>
              </a:ext>
            </a:extLst>
          </p:cNvPr>
          <p:cNvSpPr txBox="1"/>
          <p:nvPr/>
        </p:nvSpPr>
        <p:spPr>
          <a:xfrm>
            <a:off x="3827527" y="2884874"/>
            <a:ext cx="1636987" cy="400110"/>
          </a:xfrm>
          <a:prstGeom prst="rect">
            <a:avLst/>
          </a:prstGeom>
          <a:noFill/>
        </p:spPr>
        <p:txBody>
          <a:bodyPr wrap="none" rtlCol="0">
            <a:spAutoFit/>
          </a:bodyPr>
          <a:lstStyle/>
          <a:p>
            <a:r>
              <a:rPr lang="en-CA" dirty="0"/>
              <a:t>ret. address</a:t>
            </a:r>
          </a:p>
        </p:txBody>
      </p:sp>
      <p:sp>
        <p:nvSpPr>
          <p:cNvPr id="62" name="TextBox 61">
            <a:extLst>
              <a:ext uri="{FF2B5EF4-FFF2-40B4-BE49-F238E27FC236}">
                <a16:creationId xmlns:a16="http://schemas.microsoft.com/office/drawing/2014/main" id="{A157FF88-A219-4C49-842D-1AF4A5F26EB6}"/>
              </a:ext>
            </a:extLst>
          </p:cNvPr>
          <p:cNvSpPr txBox="1"/>
          <p:nvPr/>
        </p:nvSpPr>
        <p:spPr>
          <a:xfrm>
            <a:off x="5495877" y="2879456"/>
            <a:ext cx="1308371" cy="400110"/>
          </a:xfrm>
          <a:prstGeom prst="rect">
            <a:avLst/>
          </a:prstGeom>
          <a:noFill/>
        </p:spPr>
        <p:txBody>
          <a:bodyPr wrap="none" rtlCol="0">
            <a:spAutoFit/>
          </a:bodyPr>
          <a:lstStyle/>
          <a:p>
            <a:r>
              <a:rPr lang="en-CA" dirty="0"/>
              <a:t>ret. value</a:t>
            </a:r>
          </a:p>
        </p:txBody>
      </p:sp>
      <p:sp>
        <p:nvSpPr>
          <p:cNvPr id="66" name="TextBox 65">
            <a:extLst>
              <a:ext uri="{FF2B5EF4-FFF2-40B4-BE49-F238E27FC236}">
                <a16:creationId xmlns:a16="http://schemas.microsoft.com/office/drawing/2014/main" id="{3F70B9DF-057A-4908-A6B7-F02BDE7AF4B0}"/>
              </a:ext>
            </a:extLst>
          </p:cNvPr>
          <p:cNvSpPr txBox="1"/>
          <p:nvPr/>
        </p:nvSpPr>
        <p:spPr>
          <a:xfrm>
            <a:off x="3337859" y="2853080"/>
            <a:ext cx="341760" cy="400110"/>
          </a:xfrm>
          <a:prstGeom prst="rect">
            <a:avLst/>
          </a:prstGeom>
          <a:noFill/>
        </p:spPr>
        <p:txBody>
          <a:bodyPr wrap="none" rtlCol="0">
            <a:spAutoFit/>
          </a:bodyPr>
          <a:lstStyle/>
          <a:p>
            <a:r>
              <a:rPr lang="en-CA" dirty="0"/>
              <a:t>n</a:t>
            </a:r>
          </a:p>
        </p:txBody>
      </p:sp>
      <p:sp>
        <p:nvSpPr>
          <p:cNvPr id="70" name="TextBox 69">
            <a:extLst>
              <a:ext uri="{FF2B5EF4-FFF2-40B4-BE49-F238E27FC236}">
                <a16:creationId xmlns:a16="http://schemas.microsoft.com/office/drawing/2014/main" id="{9B157507-DF62-41CD-A5A1-2B883EAEB1F9}"/>
              </a:ext>
            </a:extLst>
          </p:cNvPr>
          <p:cNvSpPr txBox="1"/>
          <p:nvPr/>
        </p:nvSpPr>
        <p:spPr>
          <a:xfrm>
            <a:off x="2705172" y="2562484"/>
            <a:ext cx="327334" cy="400110"/>
          </a:xfrm>
          <a:prstGeom prst="rect">
            <a:avLst/>
          </a:prstGeom>
          <a:noFill/>
        </p:spPr>
        <p:txBody>
          <a:bodyPr wrap="none" rtlCol="0">
            <a:spAutoFit/>
          </a:bodyPr>
          <a:lstStyle/>
          <a:p>
            <a:r>
              <a:rPr lang="en-CA" dirty="0"/>
              <a:t>3</a:t>
            </a:r>
          </a:p>
        </p:txBody>
      </p:sp>
      <p:sp>
        <p:nvSpPr>
          <p:cNvPr id="71" name="TextBox 70">
            <a:extLst>
              <a:ext uri="{FF2B5EF4-FFF2-40B4-BE49-F238E27FC236}">
                <a16:creationId xmlns:a16="http://schemas.microsoft.com/office/drawing/2014/main" id="{7F190476-A866-4300-9B2E-75E5A0F340A0}"/>
              </a:ext>
            </a:extLst>
          </p:cNvPr>
          <p:cNvSpPr txBox="1"/>
          <p:nvPr/>
        </p:nvSpPr>
        <p:spPr>
          <a:xfrm>
            <a:off x="5944750" y="2567306"/>
            <a:ext cx="327334" cy="400110"/>
          </a:xfrm>
          <a:prstGeom prst="rect">
            <a:avLst/>
          </a:prstGeom>
          <a:noFill/>
        </p:spPr>
        <p:txBody>
          <a:bodyPr wrap="none" rtlCol="0">
            <a:spAutoFit/>
          </a:bodyPr>
          <a:lstStyle/>
          <a:p>
            <a:r>
              <a:rPr lang="en-CA" dirty="0"/>
              <a:t>3</a:t>
            </a:r>
          </a:p>
        </p:txBody>
      </p:sp>
      <p:cxnSp>
        <p:nvCxnSpPr>
          <p:cNvPr id="26" name="Straight Arrow Connector 25">
            <a:extLst>
              <a:ext uri="{FF2B5EF4-FFF2-40B4-BE49-F238E27FC236}">
                <a16:creationId xmlns:a16="http://schemas.microsoft.com/office/drawing/2014/main" id="{912D54D6-98A9-4F9B-9A1C-9C3B1E0420BC}"/>
              </a:ext>
            </a:extLst>
          </p:cNvPr>
          <p:cNvCxnSpPr>
            <a:cxnSpLocks/>
          </p:cNvCxnSpPr>
          <p:nvPr/>
        </p:nvCxnSpPr>
        <p:spPr bwMode="auto">
          <a:xfrm>
            <a:off x="3119603" y="1008535"/>
            <a:ext cx="2949726" cy="1696616"/>
          </a:xfrm>
          <a:prstGeom prst="straightConnector1">
            <a:avLst/>
          </a:prstGeom>
          <a:noFill/>
          <a:ln w="38100" cap="flat" cmpd="sng" algn="ctr">
            <a:solidFill>
              <a:srgbClr val="FF0000"/>
            </a:solidFill>
            <a:prstDash val="sysDot"/>
            <a:round/>
            <a:headEnd type="triangle" w="med" len="med"/>
            <a:tailEnd type="none" w="med" len="med"/>
          </a:ln>
          <a:effectLst/>
        </p:spPr>
      </p:cxnSp>
      <p:cxnSp>
        <p:nvCxnSpPr>
          <p:cNvPr id="33" name="Straight Arrow Connector 32">
            <a:extLst>
              <a:ext uri="{FF2B5EF4-FFF2-40B4-BE49-F238E27FC236}">
                <a16:creationId xmlns:a16="http://schemas.microsoft.com/office/drawing/2014/main" id="{35EFD6C1-897C-42E9-9FC6-0C3DF2269A3A}"/>
              </a:ext>
            </a:extLst>
          </p:cNvPr>
          <p:cNvCxnSpPr>
            <a:cxnSpLocks/>
          </p:cNvCxnSpPr>
          <p:nvPr/>
        </p:nvCxnSpPr>
        <p:spPr bwMode="auto">
          <a:xfrm>
            <a:off x="2376749" y="1008535"/>
            <a:ext cx="1051977" cy="2663224"/>
          </a:xfrm>
          <a:prstGeom prst="straightConnector1">
            <a:avLst/>
          </a:prstGeom>
          <a:noFill/>
          <a:ln w="38100" cap="flat" cmpd="sng" algn="ctr">
            <a:solidFill>
              <a:srgbClr val="FF0000"/>
            </a:solidFill>
            <a:prstDash val="sysDot"/>
            <a:round/>
            <a:headEnd type="triangle" w="med" len="med"/>
            <a:tailEnd type="none" w="med" len="med"/>
          </a:ln>
          <a:effectLst/>
        </p:spPr>
      </p:cxnSp>
      <p:cxnSp>
        <p:nvCxnSpPr>
          <p:cNvPr id="32" name="Straight Arrow Connector 31">
            <a:extLst>
              <a:ext uri="{FF2B5EF4-FFF2-40B4-BE49-F238E27FC236}">
                <a16:creationId xmlns:a16="http://schemas.microsoft.com/office/drawing/2014/main" id="{74F817CC-9B61-41D8-9FFD-71BE93EBE853}"/>
              </a:ext>
            </a:extLst>
          </p:cNvPr>
          <p:cNvCxnSpPr>
            <a:cxnSpLocks/>
          </p:cNvCxnSpPr>
          <p:nvPr/>
        </p:nvCxnSpPr>
        <p:spPr bwMode="auto">
          <a:xfrm flipH="1">
            <a:off x="2980864" y="1000788"/>
            <a:ext cx="2481818" cy="2652512"/>
          </a:xfrm>
          <a:prstGeom prst="straightConnector1">
            <a:avLst/>
          </a:prstGeom>
          <a:noFill/>
          <a:ln w="38100" cap="flat" cmpd="sng" algn="ctr">
            <a:solidFill>
              <a:schemeClr val="accent2"/>
            </a:solidFill>
            <a:prstDash val="sysDot"/>
            <a:round/>
            <a:headEnd type="none" w="med" len="med"/>
            <a:tailEnd type="triangle"/>
          </a:ln>
          <a:effectLst/>
        </p:spPr>
      </p:cxnSp>
      <p:sp>
        <p:nvSpPr>
          <p:cNvPr id="63" name="TextBox 62">
            <a:extLst>
              <a:ext uri="{FF2B5EF4-FFF2-40B4-BE49-F238E27FC236}">
                <a16:creationId xmlns:a16="http://schemas.microsoft.com/office/drawing/2014/main" id="{FBC57FCB-6815-4A37-ABC1-F1A97B8AA03F}"/>
              </a:ext>
            </a:extLst>
          </p:cNvPr>
          <p:cNvSpPr txBox="1"/>
          <p:nvPr/>
        </p:nvSpPr>
        <p:spPr>
          <a:xfrm>
            <a:off x="2724358" y="3585123"/>
            <a:ext cx="327334" cy="400110"/>
          </a:xfrm>
          <a:prstGeom prst="rect">
            <a:avLst/>
          </a:prstGeom>
          <a:noFill/>
        </p:spPr>
        <p:txBody>
          <a:bodyPr wrap="none" rtlCol="0">
            <a:spAutoFit/>
          </a:bodyPr>
          <a:lstStyle/>
          <a:p>
            <a:r>
              <a:rPr lang="en-CA" dirty="0"/>
              <a:t>6</a:t>
            </a:r>
          </a:p>
        </p:txBody>
      </p:sp>
      <p:sp>
        <p:nvSpPr>
          <p:cNvPr id="64" name="TextBox 63">
            <a:extLst>
              <a:ext uri="{FF2B5EF4-FFF2-40B4-BE49-F238E27FC236}">
                <a16:creationId xmlns:a16="http://schemas.microsoft.com/office/drawing/2014/main" id="{EFB57017-6501-40AE-9D5F-7C678A74BD3E}"/>
              </a:ext>
            </a:extLst>
          </p:cNvPr>
          <p:cNvSpPr txBox="1"/>
          <p:nvPr/>
        </p:nvSpPr>
        <p:spPr>
          <a:xfrm>
            <a:off x="5944750" y="3570491"/>
            <a:ext cx="327334" cy="400110"/>
          </a:xfrm>
          <a:prstGeom prst="rect">
            <a:avLst/>
          </a:prstGeom>
          <a:noFill/>
        </p:spPr>
        <p:txBody>
          <a:bodyPr wrap="none" rtlCol="0">
            <a:spAutoFit/>
          </a:bodyPr>
          <a:lstStyle/>
          <a:p>
            <a:r>
              <a:rPr lang="en-CA" dirty="0"/>
              <a:t>6</a:t>
            </a:r>
          </a:p>
        </p:txBody>
      </p:sp>
      <p:cxnSp>
        <p:nvCxnSpPr>
          <p:cNvPr id="54" name="Straight Arrow Connector 53">
            <a:extLst>
              <a:ext uri="{FF2B5EF4-FFF2-40B4-BE49-F238E27FC236}">
                <a16:creationId xmlns:a16="http://schemas.microsoft.com/office/drawing/2014/main" id="{DF951848-AA69-4D51-B0C1-491DE363407B}"/>
              </a:ext>
            </a:extLst>
          </p:cNvPr>
          <p:cNvCxnSpPr/>
          <p:nvPr/>
        </p:nvCxnSpPr>
        <p:spPr bwMode="auto">
          <a:xfrm>
            <a:off x="2376749" y="1777978"/>
            <a:ext cx="3593831" cy="1869380"/>
          </a:xfrm>
          <a:prstGeom prst="straightConnector1">
            <a:avLst/>
          </a:prstGeom>
          <a:noFill/>
          <a:ln w="38100" cap="flat" cmpd="sng" algn="ctr">
            <a:solidFill>
              <a:schemeClr val="tx2">
                <a:lumMod val="60000"/>
                <a:lumOff val="40000"/>
              </a:schemeClr>
            </a:solidFill>
            <a:prstDash val="sysDot"/>
            <a:round/>
            <a:headEnd type="none" w="med" len="med"/>
            <a:tailEnd type="triangle"/>
          </a:ln>
          <a:effectLst/>
        </p:spPr>
      </p:cxnSp>
    </p:spTree>
    <p:extLst>
      <p:ext uri="{BB962C8B-B14F-4D97-AF65-F5344CB8AC3E}">
        <p14:creationId xmlns:p14="http://schemas.microsoft.com/office/powerpoint/2010/main" val="1673355176"/>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33</a:t>
            </a:fld>
            <a:endParaRPr lang="en-US"/>
          </a:p>
        </p:txBody>
      </p:sp>
      <p:sp>
        <p:nvSpPr>
          <p:cNvPr id="24579" name="Rectangle 3"/>
          <p:cNvSpPr>
            <a:spLocks noGrp="1" noChangeArrowheads="1"/>
          </p:cNvSpPr>
          <p:nvPr>
            <p:ph type="body" idx="1"/>
          </p:nvPr>
        </p:nvSpPr>
        <p:spPr>
          <a:xfrm>
            <a:off x="539552" y="260648"/>
            <a:ext cx="8604447" cy="1149846"/>
          </a:xfrm>
        </p:spPr>
        <p:txBody>
          <a:bodyPr/>
          <a:lstStyle/>
          <a:p>
            <a:pPr marL="0" indent="0">
              <a:buNone/>
            </a:pPr>
            <a:r>
              <a:rPr lang="en-US" sz="2400" dirty="0"/>
              <a:t>The activation record is popped off the stack and </a:t>
            </a:r>
            <a:r>
              <a:rPr lang="en-US" sz="2400" dirty="0">
                <a:solidFill>
                  <a:schemeClr val="tx2"/>
                </a:solidFill>
              </a:rPr>
              <a:t>res</a:t>
            </a:r>
            <a:r>
              <a:rPr lang="en-US" sz="2400" dirty="0"/>
              <a:t> takes value 6 + 4 = 10. This value is returned to statement in address </a:t>
            </a:r>
            <a:r>
              <a:rPr lang="en-US" sz="2400" dirty="0" err="1">
                <a:solidFill>
                  <a:schemeClr val="tx2"/>
                </a:solidFill>
              </a:rPr>
              <a:t>Addr</a:t>
            </a:r>
            <a:r>
              <a:rPr lang="en-US" sz="2400" dirty="0">
                <a:solidFill>
                  <a:schemeClr val="tx2"/>
                </a:solidFill>
              </a:rPr>
              <a:t> 1 </a:t>
            </a:r>
            <a:r>
              <a:rPr lang="en-US" sz="2400" dirty="0"/>
              <a:t>and the activation record is popped off the stack:</a:t>
            </a:r>
          </a:p>
          <a:p>
            <a:pPr marL="0" indent="0">
              <a:spcBef>
                <a:spcPts val="1200"/>
              </a:spcBef>
              <a:buNone/>
            </a:pPr>
            <a:r>
              <a:rPr lang="en-US" sz="2400" dirty="0"/>
              <a:t>    </a:t>
            </a:r>
            <a:r>
              <a:rPr lang="en-US" sz="2400" dirty="0">
                <a:solidFill>
                  <a:schemeClr val="accent6"/>
                </a:solidFill>
              </a:rPr>
              <a:t>public static void main (String[] </a:t>
            </a:r>
            <a:r>
              <a:rPr lang="en-US" sz="2400" dirty="0" err="1">
                <a:solidFill>
                  <a:schemeClr val="accent6"/>
                </a:solidFill>
              </a:rPr>
              <a:t>args</a:t>
            </a:r>
            <a:r>
              <a:rPr lang="en-US" sz="2400" dirty="0">
                <a:solidFill>
                  <a:schemeClr val="accent6"/>
                </a:solidFill>
              </a:rPr>
              <a:t>) {</a:t>
            </a:r>
          </a:p>
          <a:p>
            <a:pPr marL="0" indent="0">
              <a:buNone/>
            </a:pPr>
            <a:r>
              <a:rPr lang="en-US" sz="2400" dirty="0">
                <a:solidFill>
                  <a:schemeClr val="accent6"/>
                </a:solidFill>
              </a:rPr>
              <a:t>	int result = sum(4); // </a:t>
            </a:r>
            <a:r>
              <a:rPr lang="en-US" sz="2400" dirty="0" err="1">
                <a:solidFill>
                  <a:schemeClr val="accent6"/>
                </a:solidFill>
              </a:rPr>
              <a:t>Addr</a:t>
            </a:r>
            <a:r>
              <a:rPr lang="en-US" sz="2400" dirty="0">
                <a:solidFill>
                  <a:schemeClr val="accent6"/>
                </a:solidFill>
              </a:rPr>
              <a:t> 1</a:t>
            </a:r>
          </a:p>
          <a:p>
            <a:pPr marL="0" indent="0">
              <a:buNone/>
            </a:pPr>
            <a:r>
              <a:rPr lang="en-US" sz="2400" dirty="0">
                <a:solidFill>
                  <a:schemeClr val="accent6"/>
                </a:solidFill>
              </a:rPr>
              <a:t>    }</a:t>
            </a:r>
          </a:p>
          <a:p>
            <a:pPr marL="0" indent="0">
              <a:buNone/>
            </a:pPr>
            <a:endParaRPr lang="en-US" sz="2400" dirty="0"/>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6109264"/>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6109264"/>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6125234"/>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69695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714711"/>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714711"/>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flipH="1">
            <a:off x="2395706" y="2996952"/>
            <a:ext cx="13692" cy="3569568"/>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597352"/>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52186" y="2996952"/>
            <a:ext cx="34417" cy="3569570"/>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51723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765194"/>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652537"/>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941168"/>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956842"/>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941168"/>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935750"/>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57726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57184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436510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628936"/>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656490"/>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930014" y="4277680"/>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cxnSpLocks/>
          </p:cNvCxnSpPr>
          <p:nvPr/>
        </p:nvCxnSpPr>
        <p:spPr bwMode="auto">
          <a:xfrm>
            <a:off x="1591072" y="4520372"/>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883918"/>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899592"/>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883918"/>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878500"/>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52001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51459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330785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D7A6F2F7-3B77-4222-9978-7E104CCEFBB6}"/>
              </a:ext>
            </a:extLst>
          </p:cNvPr>
          <p:cNvSpPr txBox="1"/>
          <p:nvPr/>
        </p:nvSpPr>
        <p:spPr>
          <a:xfrm>
            <a:off x="3329679" y="3570491"/>
            <a:ext cx="327334" cy="400110"/>
          </a:xfrm>
          <a:prstGeom prst="rect">
            <a:avLst/>
          </a:prstGeom>
          <a:noFill/>
        </p:spPr>
        <p:txBody>
          <a:bodyPr wrap="none" rtlCol="0">
            <a:spAutoFit/>
          </a:bodyPr>
          <a:lstStyle/>
          <a:p>
            <a:r>
              <a:rPr lang="en-CA" dirty="0"/>
              <a:t>3</a:t>
            </a:r>
          </a:p>
        </p:txBody>
      </p:sp>
      <p:sp>
        <p:nvSpPr>
          <p:cNvPr id="45" name="TextBox 44">
            <a:extLst>
              <a:ext uri="{FF2B5EF4-FFF2-40B4-BE49-F238E27FC236}">
                <a16:creationId xmlns:a16="http://schemas.microsoft.com/office/drawing/2014/main" id="{0B7121B8-F697-402B-8435-E3648B56E828}"/>
              </a:ext>
            </a:extLst>
          </p:cNvPr>
          <p:cNvSpPr txBox="1"/>
          <p:nvPr/>
        </p:nvSpPr>
        <p:spPr>
          <a:xfrm>
            <a:off x="4189769" y="3559678"/>
            <a:ext cx="997389" cy="400110"/>
          </a:xfrm>
          <a:prstGeom prst="rect">
            <a:avLst/>
          </a:prstGeom>
          <a:noFill/>
        </p:spPr>
        <p:txBody>
          <a:bodyPr wrap="none" rtlCol="0">
            <a:spAutoFit/>
          </a:bodyPr>
          <a:lstStyle/>
          <a:p>
            <a:r>
              <a:rPr lang="en-CA" dirty="0" err="1"/>
              <a:t>Addr</a:t>
            </a:r>
            <a:r>
              <a:rPr lang="en-CA" dirty="0"/>
              <a:t> 2</a:t>
            </a:r>
          </a:p>
        </p:txBody>
      </p:sp>
      <p:sp>
        <p:nvSpPr>
          <p:cNvPr id="63" name="TextBox 62">
            <a:extLst>
              <a:ext uri="{FF2B5EF4-FFF2-40B4-BE49-F238E27FC236}">
                <a16:creationId xmlns:a16="http://schemas.microsoft.com/office/drawing/2014/main" id="{FBC57FCB-6815-4A37-ABC1-F1A97B8AA03F}"/>
              </a:ext>
            </a:extLst>
          </p:cNvPr>
          <p:cNvSpPr txBox="1"/>
          <p:nvPr/>
        </p:nvSpPr>
        <p:spPr>
          <a:xfrm>
            <a:off x="2724358" y="3585123"/>
            <a:ext cx="327334" cy="400110"/>
          </a:xfrm>
          <a:prstGeom prst="rect">
            <a:avLst/>
          </a:prstGeom>
          <a:noFill/>
        </p:spPr>
        <p:txBody>
          <a:bodyPr wrap="none" rtlCol="0">
            <a:spAutoFit/>
          </a:bodyPr>
          <a:lstStyle/>
          <a:p>
            <a:r>
              <a:rPr lang="en-CA" dirty="0"/>
              <a:t>6</a:t>
            </a:r>
          </a:p>
        </p:txBody>
      </p:sp>
      <p:sp>
        <p:nvSpPr>
          <p:cNvPr id="64" name="TextBox 63">
            <a:extLst>
              <a:ext uri="{FF2B5EF4-FFF2-40B4-BE49-F238E27FC236}">
                <a16:creationId xmlns:a16="http://schemas.microsoft.com/office/drawing/2014/main" id="{EFB57017-6501-40AE-9D5F-7C678A74BD3E}"/>
              </a:ext>
            </a:extLst>
          </p:cNvPr>
          <p:cNvSpPr txBox="1"/>
          <p:nvPr/>
        </p:nvSpPr>
        <p:spPr>
          <a:xfrm>
            <a:off x="5944750" y="3570491"/>
            <a:ext cx="327334" cy="400110"/>
          </a:xfrm>
          <a:prstGeom prst="rect">
            <a:avLst/>
          </a:prstGeom>
          <a:noFill/>
        </p:spPr>
        <p:txBody>
          <a:bodyPr wrap="none" rtlCol="0">
            <a:spAutoFit/>
          </a:bodyPr>
          <a:lstStyle/>
          <a:p>
            <a:r>
              <a:rPr lang="en-CA" dirty="0"/>
              <a:t>6</a:t>
            </a:r>
          </a:p>
        </p:txBody>
      </p:sp>
      <p:cxnSp>
        <p:nvCxnSpPr>
          <p:cNvPr id="34" name="Straight Arrow Connector 33">
            <a:extLst>
              <a:ext uri="{FF2B5EF4-FFF2-40B4-BE49-F238E27FC236}">
                <a16:creationId xmlns:a16="http://schemas.microsoft.com/office/drawing/2014/main" id="{8F4E43FA-DFFF-4445-889B-FF50A8A311B3}"/>
              </a:ext>
            </a:extLst>
          </p:cNvPr>
          <p:cNvCxnSpPr>
            <a:cxnSpLocks/>
          </p:cNvCxnSpPr>
          <p:nvPr/>
        </p:nvCxnSpPr>
        <p:spPr bwMode="auto">
          <a:xfrm>
            <a:off x="2236191" y="1410494"/>
            <a:ext cx="2119785" cy="3325661"/>
          </a:xfrm>
          <a:prstGeom prst="straightConnector1">
            <a:avLst/>
          </a:prstGeom>
          <a:noFill/>
          <a:ln w="38100" cap="flat" cmpd="sng" algn="ctr">
            <a:solidFill>
              <a:schemeClr val="tx2">
                <a:lumMod val="60000"/>
                <a:lumOff val="40000"/>
              </a:schemeClr>
            </a:solidFill>
            <a:prstDash val="sysDot"/>
            <a:round/>
            <a:headEnd type="none" w="med" len="med"/>
            <a:tailEnd type="triangle"/>
          </a:ln>
          <a:effectLst/>
        </p:spPr>
      </p:cxnSp>
      <p:sp>
        <p:nvSpPr>
          <p:cNvPr id="65" name="TextBox 64">
            <a:extLst>
              <a:ext uri="{FF2B5EF4-FFF2-40B4-BE49-F238E27FC236}">
                <a16:creationId xmlns:a16="http://schemas.microsoft.com/office/drawing/2014/main" id="{D6945530-BCBB-43DC-8188-B2B559227199}"/>
              </a:ext>
            </a:extLst>
          </p:cNvPr>
          <p:cNvSpPr txBox="1"/>
          <p:nvPr/>
        </p:nvSpPr>
        <p:spPr>
          <a:xfrm>
            <a:off x="2692013" y="4642180"/>
            <a:ext cx="470000" cy="400110"/>
          </a:xfrm>
          <a:prstGeom prst="rect">
            <a:avLst/>
          </a:prstGeom>
          <a:noFill/>
        </p:spPr>
        <p:txBody>
          <a:bodyPr wrap="none" rtlCol="0">
            <a:spAutoFit/>
          </a:bodyPr>
          <a:lstStyle/>
          <a:p>
            <a:r>
              <a:rPr lang="en-CA" dirty="0"/>
              <a:t>10</a:t>
            </a:r>
          </a:p>
        </p:txBody>
      </p:sp>
      <p:sp>
        <p:nvSpPr>
          <p:cNvPr id="67" name="TextBox 66">
            <a:extLst>
              <a:ext uri="{FF2B5EF4-FFF2-40B4-BE49-F238E27FC236}">
                <a16:creationId xmlns:a16="http://schemas.microsoft.com/office/drawing/2014/main" id="{6E454D26-DB0F-4C16-8FBB-0A7F465EFC89}"/>
              </a:ext>
            </a:extLst>
          </p:cNvPr>
          <p:cNvSpPr txBox="1"/>
          <p:nvPr/>
        </p:nvSpPr>
        <p:spPr>
          <a:xfrm>
            <a:off x="5862840" y="4656490"/>
            <a:ext cx="470000" cy="400110"/>
          </a:xfrm>
          <a:prstGeom prst="rect">
            <a:avLst/>
          </a:prstGeom>
          <a:noFill/>
        </p:spPr>
        <p:txBody>
          <a:bodyPr wrap="none" rtlCol="0">
            <a:spAutoFit/>
          </a:bodyPr>
          <a:lstStyle/>
          <a:p>
            <a:r>
              <a:rPr lang="en-CA" dirty="0"/>
              <a:t>10</a:t>
            </a:r>
          </a:p>
        </p:txBody>
      </p:sp>
      <p:cxnSp>
        <p:nvCxnSpPr>
          <p:cNvPr id="58" name="Straight Arrow Connector 57">
            <a:extLst>
              <a:ext uri="{FF2B5EF4-FFF2-40B4-BE49-F238E27FC236}">
                <a16:creationId xmlns:a16="http://schemas.microsoft.com/office/drawing/2014/main" id="{88A21F24-9F8D-434D-AE77-AC875BB32D7C}"/>
              </a:ext>
            </a:extLst>
          </p:cNvPr>
          <p:cNvCxnSpPr>
            <a:cxnSpLocks/>
          </p:cNvCxnSpPr>
          <p:nvPr/>
        </p:nvCxnSpPr>
        <p:spPr bwMode="auto">
          <a:xfrm flipV="1">
            <a:off x="4870979" y="2708920"/>
            <a:ext cx="0" cy="2017548"/>
          </a:xfrm>
          <a:prstGeom prst="straightConnector1">
            <a:avLst/>
          </a:prstGeom>
          <a:noFill/>
          <a:ln w="38100" cap="flat" cmpd="sng" algn="ctr">
            <a:solidFill>
              <a:schemeClr val="tx2">
                <a:lumMod val="60000"/>
                <a:lumOff val="40000"/>
              </a:schemeClr>
            </a:solidFill>
            <a:prstDash val="sysDot"/>
            <a:round/>
            <a:headEnd type="none" w="med" len="med"/>
            <a:tailEnd type="triangle"/>
          </a:ln>
          <a:effectLst/>
        </p:spPr>
      </p:cxnSp>
    </p:spTree>
    <p:extLst>
      <p:ext uri="{BB962C8B-B14F-4D97-AF65-F5344CB8AC3E}">
        <p14:creationId xmlns:p14="http://schemas.microsoft.com/office/powerpoint/2010/main" val="1946515660"/>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34</a:t>
            </a:fld>
            <a:endParaRPr lang="en-US"/>
          </a:p>
        </p:txBody>
      </p:sp>
      <p:sp>
        <p:nvSpPr>
          <p:cNvPr id="24579" name="Rectangle 3"/>
          <p:cNvSpPr>
            <a:spLocks noGrp="1" noChangeArrowheads="1"/>
          </p:cNvSpPr>
          <p:nvPr>
            <p:ph type="body" idx="1"/>
          </p:nvPr>
        </p:nvSpPr>
        <p:spPr>
          <a:xfrm>
            <a:off x="539553" y="478954"/>
            <a:ext cx="8452040" cy="1149846"/>
          </a:xfrm>
        </p:spPr>
        <p:txBody>
          <a:bodyPr/>
          <a:lstStyle/>
          <a:p>
            <a:pPr marL="0" indent="0">
              <a:buNone/>
            </a:pPr>
            <a:r>
              <a:rPr lang="en-US" sz="2400" dirty="0">
                <a:solidFill>
                  <a:schemeClr val="accent6"/>
                </a:solidFill>
              </a:rPr>
              <a:t>    public static void main (String[] </a:t>
            </a:r>
            <a:r>
              <a:rPr lang="en-US" sz="2400" dirty="0" err="1">
                <a:solidFill>
                  <a:schemeClr val="accent6"/>
                </a:solidFill>
              </a:rPr>
              <a:t>args</a:t>
            </a:r>
            <a:r>
              <a:rPr lang="en-US" sz="2400" dirty="0">
                <a:solidFill>
                  <a:schemeClr val="accent6"/>
                </a:solidFill>
              </a:rPr>
              <a:t>) {</a:t>
            </a:r>
          </a:p>
          <a:p>
            <a:pPr marL="0" indent="0">
              <a:buNone/>
            </a:pPr>
            <a:r>
              <a:rPr lang="en-US" sz="2400" dirty="0">
                <a:solidFill>
                  <a:schemeClr val="accent6"/>
                </a:solidFill>
              </a:rPr>
              <a:t>	int result = sum(4); // </a:t>
            </a:r>
            <a:r>
              <a:rPr lang="en-US" sz="2400" dirty="0" err="1">
                <a:solidFill>
                  <a:schemeClr val="accent6"/>
                </a:solidFill>
              </a:rPr>
              <a:t>Addr</a:t>
            </a:r>
            <a:r>
              <a:rPr lang="en-US" sz="2400" dirty="0">
                <a:solidFill>
                  <a:schemeClr val="accent6"/>
                </a:solidFill>
              </a:rPr>
              <a:t> 1</a:t>
            </a:r>
          </a:p>
          <a:p>
            <a:pPr marL="0" indent="0">
              <a:buNone/>
            </a:pPr>
            <a:r>
              <a:rPr lang="en-US" sz="2400" dirty="0">
                <a:solidFill>
                  <a:schemeClr val="accent6"/>
                </a:solidFill>
              </a:rPr>
              <a:t>    }</a:t>
            </a:r>
          </a:p>
          <a:p>
            <a:pPr marL="0" indent="0">
              <a:buNone/>
            </a:pPr>
            <a:r>
              <a:rPr lang="en-US" sz="2400" dirty="0"/>
              <a:t>Note that we are back in method </a:t>
            </a:r>
            <a:r>
              <a:rPr lang="en-US" sz="2400" dirty="0">
                <a:solidFill>
                  <a:schemeClr val="tx2"/>
                </a:solidFill>
              </a:rPr>
              <a:t>main</a:t>
            </a:r>
            <a:r>
              <a:rPr lang="en-US" sz="2400" dirty="0"/>
              <a:t>. The value returned by </a:t>
            </a:r>
            <a:r>
              <a:rPr lang="en-US" sz="2400" dirty="0">
                <a:solidFill>
                  <a:schemeClr val="tx2"/>
                </a:solidFill>
              </a:rPr>
              <a:t>sum(4)</a:t>
            </a:r>
            <a:r>
              <a:rPr lang="en-US" sz="2400" dirty="0"/>
              <a:t> is stored in </a:t>
            </a:r>
            <a:r>
              <a:rPr lang="en-US" sz="2400" dirty="0">
                <a:solidFill>
                  <a:schemeClr val="tx2"/>
                </a:solidFill>
              </a:rPr>
              <a:t>result</a:t>
            </a:r>
            <a:r>
              <a:rPr lang="en-US" sz="2400" dirty="0"/>
              <a:t> and finally method </a:t>
            </a:r>
            <a:r>
              <a:rPr lang="en-US" sz="2400" dirty="0">
                <a:solidFill>
                  <a:schemeClr val="tx2"/>
                </a:solidFill>
              </a:rPr>
              <a:t>main</a:t>
            </a:r>
            <a:r>
              <a:rPr lang="en-US" sz="2400" dirty="0"/>
              <a:t> ends.</a:t>
            </a:r>
          </a:p>
          <a:p>
            <a:pPr marL="0" indent="0">
              <a:buNone/>
            </a:pPr>
            <a:endParaRPr lang="en-US" sz="2400" dirty="0"/>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6109264"/>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6109264"/>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6125234"/>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69695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714711"/>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714711"/>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flipH="1">
            <a:off x="2395706" y="2996952"/>
            <a:ext cx="13692" cy="3569568"/>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597352"/>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52186" y="2996952"/>
            <a:ext cx="34417" cy="3569570"/>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517232"/>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765194"/>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652537"/>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941168"/>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956842"/>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941168"/>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935750"/>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57726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57726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57184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436510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628936"/>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656490"/>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988510" y="5409965"/>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cxnSpLocks/>
          </p:cNvCxnSpPr>
          <p:nvPr/>
        </p:nvCxnSpPr>
        <p:spPr bwMode="auto">
          <a:xfrm>
            <a:off x="1649568" y="5652657"/>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883918"/>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899592"/>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883918"/>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878500"/>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520014"/>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520014"/>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514596"/>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330785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D7A6F2F7-3B77-4222-9978-7E104CCEFBB6}"/>
              </a:ext>
            </a:extLst>
          </p:cNvPr>
          <p:cNvSpPr txBox="1"/>
          <p:nvPr/>
        </p:nvSpPr>
        <p:spPr>
          <a:xfrm>
            <a:off x="3329679" y="3570491"/>
            <a:ext cx="327334" cy="400110"/>
          </a:xfrm>
          <a:prstGeom prst="rect">
            <a:avLst/>
          </a:prstGeom>
          <a:noFill/>
        </p:spPr>
        <p:txBody>
          <a:bodyPr wrap="none" rtlCol="0">
            <a:spAutoFit/>
          </a:bodyPr>
          <a:lstStyle/>
          <a:p>
            <a:r>
              <a:rPr lang="en-CA" dirty="0"/>
              <a:t>3</a:t>
            </a:r>
          </a:p>
        </p:txBody>
      </p:sp>
      <p:sp>
        <p:nvSpPr>
          <p:cNvPr id="45" name="TextBox 44">
            <a:extLst>
              <a:ext uri="{FF2B5EF4-FFF2-40B4-BE49-F238E27FC236}">
                <a16:creationId xmlns:a16="http://schemas.microsoft.com/office/drawing/2014/main" id="{0B7121B8-F697-402B-8435-E3648B56E828}"/>
              </a:ext>
            </a:extLst>
          </p:cNvPr>
          <p:cNvSpPr txBox="1"/>
          <p:nvPr/>
        </p:nvSpPr>
        <p:spPr>
          <a:xfrm>
            <a:off x="4189769" y="3559678"/>
            <a:ext cx="997389" cy="400110"/>
          </a:xfrm>
          <a:prstGeom prst="rect">
            <a:avLst/>
          </a:prstGeom>
          <a:noFill/>
        </p:spPr>
        <p:txBody>
          <a:bodyPr wrap="none" rtlCol="0">
            <a:spAutoFit/>
          </a:bodyPr>
          <a:lstStyle/>
          <a:p>
            <a:r>
              <a:rPr lang="en-CA" dirty="0" err="1"/>
              <a:t>Addr</a:t>
            </a:r>
            <a:r>
              <a:rPr lang="en-CA" dirty="0"/>
              <a:t> 2</a:t>
            </a:r>
          </a:p>
        </p:txBody>
      </p:sp>
      <p:sp>
        <p:nvSpPr>
          <p:cNvPr id="63" name="TextBox 62">
            <a:extLst>
              <a:ext uri="{FF2B5EF4-FFF2-40B4-BE49-F238E27FC236}">
                <a16:creationId xmlns:a16="http://schemas.microsoft.com/office/drawing/2014/main" id="{FBC57FCB-6815-4A37-ABC1-F1A97B8AA03F}"/>
              </a:ext>
            </a:extLst>
          </p:cNvPr>
          <p:cNvSpPr txBox="1"/>
          <p:nvPr/>
        </p:nvSpPr>
        <p:spPr>
          <a:xfrm>
            <a:off x="2724358" y="3585123"/>
            <a:ext cx="327334" cy="400110"/>
          </a:xfrm>
          <a:prstGeom prst="rect">
            <a:avLst/>
          </a:prstGeom>
          <a:noFill/>
        </p:spPr>
        <p:txBody>
          <a:bodyPr wrap="none" rtlCol="0">
            <a:spAutoFit/>
          </a:bodyPr>
          <a:lstStyle/>
          <a:p>
            <a:r>
              <a:rPr lang="en-CA" dirty="0"/>
              <a:t>6</a:t>
            </a:r>
          </a:p>
        </p:txBody>
      </p:sp>
      <p:sp>
        <p:nvSpPr>
          <p:cNvPr id="64" name="TextBox 63">
            <a:extLst>
              <a:ext uri="{FF2B5EF4-FFF2-40B4-BE49-F238E27FC236}">
                <a16:creationId xmlns:a16="http://schemas.microsoft.com/office/drawing/2014/main" id="{EFB57017-6501-40AE-9D5F-7C678A74BD3E}"/>
              </a:ext>
            </a:extLst>
          </p:cNvPr>
          <p:cNvSpPr txBox="1"/>
          <p:nvPr/>
        </p:nvSpPr>
        <p:spPr>
          <a:xfrm>
            <a:off x="5944750" y="3570491"/>
            <a:ext cx="327334" cy="400110"/>
          </a:xfrm>
          <a:prstGeom prst="rect">
            <a:avLst/>
          </a:prstGeom>
          <a:noFill/>
        </p:spPr>
        <p:txBody>
          <a:bodyPr wrap="none" rtlCol="0">
            <a:spAutoFit/>
          </a:bodyPr>
          <a:lstStyle/>
          <a:p>
            <a:r>
              <a:rPr lang="en-CA" dirty="0"/>
              <a:t>6</a:t>
            </a:r>
          </a:p>
        </p:txBody>
      </p:sp>
      <p:sp>
        <p:nvSpPr>
          <p:cNvPr id="65" name="TextBox 64">
            <a:extLst>
              <a:ext uri="{FF2B5EF4-FFF2-40B4-BE49-F238E27FC236}">
                <a16:creationId xmlns:a16="http://schemas.microsoft.com/office/drawing/2014/main" id="{D6945530-BCBB-43DC-8188-B2B559227199}"/>
              </a:ext>
            </a:extLst>
          </p:cNvPr>
          <p:cNvSpPr txBox="1"/>
          <p:nvPr/>
        </p:nvSpPr>
        <p:spPr>
          <a:xfrm>
            <a:off x="2692013" y="4642180"/>
            <a:ext cx="470000" cy="400110"/>
          </a:xfrm>
          <a:prstGeom prst="rect">
            <a:avLst/>
          </a:prstGeom>
          <a:noFill/>
        </p:spPr>
        <p:txBody>
          <a:bodyPr wrap="none" rtlCol="0">
            <a:spAutoFit/>
          </a:bodyPr>
          <a:lstStyle/>
          <a:p>
            <a:r>
              <a:rPr lang="en-CA" dirty="0"/>
              <a:t>10</a:t>
            </a:r>
          </a:p>
        </p:txBody>
      </p:sp>
      <p:sp>
        <p:nvSpPr>
          <p:cNvPr id="67" name="TextBox 66">
            <a:extLst>
              <a:ext uri="{FF2B5EF4-FFF2-40B4-BE49-F238E27FC236}">
                <a16:creationId xmlns:a16="http://schemas.microsoft.com/office/drawing/2014/main" id="{6E454D26-DB0F-4C16-8FBB-0A7F465EFC89}"/>
              </a:ext>
            </a:extLst>
          </p:cNvPr>
          <p:cNvSpPr txBox="1"/>
          <p:nvPr/>
        </p:nvSpPr>
        <p:spPr>
          <a:xfrm>
            <a:off x="5862840" y="4656490"/>
            <a:ext cx="470000" cy="400110"/>
          </a:xfrm>
          <a:prstGeom prst="rect">
            <a:avLst/>
          </a:prstGeom>
          <a:noFill/>
        </p:spPr>
        <p:txBody>
          <a:bodyPr wrap="none" rtlCol="0">
            <a:spAutoFit/>
          </a:bodyPr>
          <a:lstStyle/>
          <a:p>
            <a:r>
              <a:rPr lang="en-CA" dirty="0"/>
              <a:t>10</a:t>
            </a:r>
          </a:p>
        </p:txBody>
      </p:sp>
      <p:sp>
        <p:nvSpPr>
          <p:cNvPr id="46" name="TextBox 45">
            <a:extLst>
              <a:ext uri="{FF2B5EF4-FFF2-40B4-BE49-F238E27FC236}">
                <a16:creationId xmlns:a16="http://schemas.microsoft.com/office/drawing/2014/main" id="{727494CA-48D9-4515-8057-3706C7AA06FB}"/>
              </a:ext>
            </a:extLst>
          </p:cNvPr>
          <p:cNvSpPr txBox="1"/>
          <p:nvPr/>
        </p:nvSpPr>
        <p:spPr>
          <a:xfrm>
            <a:off x="2972891" y="5767630"/>
            <a:ext cx="470000" cy="400110"/>
          </a:xfrm>
          <a:prstGeom prst="rect">
            <a:avLst/>
          </a:prstGeom>
          <a:noFill/>
        </p:spPr>
        <p:txBody>
          <a:bodyPr wrap="none" rtlCol="0">
            <a:spAutoFit/>
          </a:bodyPr>
          <a:lstStyle/>
          <a:p>
            <a:r>
              <a:rPr lang="en-CA" dirty="0"/>
              <a:t>10</a:t>
            </a:r>
          </a:p>
        </p:txBody>
      </p:sp>
      <p:cxnSp>
        <p:nvCxnSpPr>
          <p:cNvPr id="24" name="Straight Arrow Connector 23">
            <a:extLst>
              <a:ext uri="{FF2B5EF4-FFF2-40B4-BE49-F238E27FC236}">
                <a16:creationId xmlns:a16="http://schemas.microsoft.com/office/drawing/2014/main" id="{90BAD304-BF7C-41CA-AAAE-A827217C748B}"/>
              </a:ext>
            </a:extLst>
          </p:cNvPr>
          <p:cNvCxnSpPr>
            <a:endCxn id="67" idx="0"/>
          </p:cNvCxnSpPr>
          <p:nvPr/>
        </p:nvCxnSpPr>
        <p:spPr bwMode="auto">
          <a:xfrm>
            <a:off x="1539445" y="2579175"/>
            <a:ext cx="4558395" cy="2077315"/>
          </a:xfrm>
          <a:prstGeom prst="straightConnector1">
            <a:avLst/>
          </a:prstGeom>
          <a:noFill/>
          <a:ln w="38100" cap="flat" cmpd="sng" algn="ctr">
            <a:solidFill>
              <a:schemeClr val="tx2">
                <a:lumMod val="60000"/>
                <a:lumOff val="40000"/>
              </a:schemeClr>
            </a:solidFill>
            <a:prstDash val="sysDot"/>
            <a:round/>
            <a:headEnd type="triangle" w="med" len="med"/>
            <a:tailEnd type="none" w="med" len="med"/>
          </a:ln>
          <a:effectLst/>
        </p:spPr>
      </p:cxnSp>
      <p:cxnSp>
        <p:nvCxnSpPr>
          <p:cNvPr id="26" name="Straight Arrow Connector 25">
            <a:extLst>
              <a:ext uri="{FF2B5EF4-FFF2-40B4-BE49-F238E27FC236}">
                <a16:creationId xmlns:a16="http://schemas.microsoft.com/office/drawing/2014/main" id="{7848660C-A5DC-4E14-ACB7-84BBA9066001}"/>
              </a:ext>
            </a:extLst>
          </p:cNvPr>
          <p:cNvCxnSpPr>
            <a:endCxn id="46" idx="0"/>
          </p:cNvCxnSpPr>
          <p:nvPr/>
        </p:nvCxnSpPr>
        <p:spPr bwMode="auto">
          <a:xfrm flipH="1">
            <a:off x="3207891" y="2554947"/>
            <a:ext cx="831862" cy="3212683"/>
          </a:xfrm>
          <a:prstGeom prst="straightConnector1">
            <a:avLst/>
          </a:prstGeom>
          <a:noFill/>
          <a:ln w="38100" cap="flat" cmpd="sng" algn="ctr">
            <a:solidFill>
              <a:schemeClr val="accent2"/>
            </a:solidFill>
            <a:prstDash val="sysDot"/>
            <a:round/>
            <a:headEnd type="none" w="med" len="med"/>
            <a:tailEnd type="triangle"/>
          </a:ln>
          <a:effectLst/>
        </p:spPr>
      </p:cxnSp>
    </p:spTree>
    <p:extLst>
      <p:ext uri="{BB962C8B-B14F-4D97-AF65-F5344CB8AC3E}">
        <p14:creationId xmlns:p14="http://schemas.microsoft.com/office/powerpoint/2010/main" val="2200255413"/>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59090AA-DE87-45AD-AAC7-F8AC715E9F17}" type="slidenum">
              <a:rPr lang="en-US"/>
              <a:pPr/>
              <a:t>35</a:t>
            </a:fld>
            <a:endParaRPr lang="en-US"/>
          </a:p>
        </p:txBody>
      </p:sp>
      <p:sp>
        <p:nvSpPr>
          <p:cNvPr id="24579" name="Rectangle 3"/>
          <p:cNvSpPr>
            <a:spLocks noGrp="1" noChangeArrowheads="1"/>
          </p:cNvSpPr>
          <p:nvPr>
            <p:ph type="body" idx="1"/>
          </p:nvPr>
        </p:nvSpPr>
        <p:spPr>
          <a:xfrm>
            <a:off x="539553" y="478954"/>
            <a:ext cx="8452040" cy="1149846"/>
          </a:xfrm>
        </p:spPr>
        <p:txBody>
          <a:bodyPr/>
          <a:lstStyle/>
          <a:p>
            <a:pPr marL="0" indent="0">
              <a:buNone/>
            </a:pPr>
            <a:r>
              <a:rPr lang="en-US" sz="2400" dirty="0"/>
              <a:t>The last activation record is popped off the stack and control returns to the virtual machine. Note that the value returned by invoking </a:t>
            </a:r>
            <a:r>
              <a:rPr lang="en-US" sz="2400" dirty="0">
                <a:solidFill>
                  <a:schemeClr val="tx2"/>
                </a:solidFill>
              </a:rPr>
              <a:t>sum(4)</a:t>
            </a:r>
            <a:r>
              <a:rPr lang="en-US" sz="2400" dirty="0"/>
              <a:t> is 10.</a:t>
            </a:r>
          </a:p>
          <a:p>
            <a:pPr marL="0" indent="0">
              <a:buNone/>
            </a:pPr>
            <a:endParaRPr lang="en-US" sz="2400" dirty="0"/>
          </a:p>
        </p:txBody>
      </p:sp>
      <p:sp>
        <p:nvSpPr>
          <p:cNvPr id="2" name="TextBox 1">
            <a:extLst>
              <a:ext uri="{FF2B5EF4-FFF2-40B4-BE49-F238E27FC236}">
                <a16:creationId xmlns:a16="http://schemas.microsoft.com/office/drawing/2014/main" id="{5EDC23C6-CC1D-4FA6-9E8E-BF634B1AFB8C}"/>
              </a:ext>
            </a:extLst>
          </p:cNvPr>
          <p:cNvSpPr txBox="1"/>
          <p:nvPr/>
        </p:nvSpPr>
        <p:spPr>
          <a:xfrm>
            <a:off x="2771800" y="5677216"/>
            <a:ext cx="881973" cy="400110"/>
          </a:xfrm>
          <a:prstGeom prst="rect">
            <a:avLst/>
          </a:prstGeom>
          <a:noFill/>
        </p:spPr>
        <p:txBody>
          <a:bodyPr wrap="none" rtlCol="0">
            <a:spAutoFit/>
          </a:bodyPr>
          <a:lstStyle/>
          <a:p>
            <a:r>
              <a:rPr lang="en-CA" dirty="0"/>
              <a:t>result</a:t>
            </a:r>
          </a:p>
        </p:txBody>
      </p:sp>
      <p:sp>
        <p:nvSpPr>
          <p:cNvPr id="3" name="TextBox 2">
            <a:extLst>
              <a:ext uri="{FF2B5EF4-FFF2-40B4-BE49-F238E27FC236}">
                <a16:creationId xmlns:a16="http://schemas.microsoft.com/office/drawing/2014/main" id="{EBAB5756-A169-4F93-90FC-443A70E5FCB1}"/>
              </a:ext>
            </a:extLst>
          </p:cNvPr>
          <p:cNvSpPr txBox="1"/>
          <p:nvPr/>
        </p:nvSpPr>
        <p:spPr>
          <a:xfrm>
            <a:off x="3816175" y="5677216"/>
            <a:ext cx="726481" cy="400110"/>
          </a:xfrm>
          <a:prstGeom prst="rect">
            <a:avLst/>
          </a:prstGeom>
          <a:noFill/>
        </p:spPr>
        <p:txBody>
          <a:bodyPr wrap="none" rtlCol="0">
            <a:spAutoFit/>
          </a:bodyPr>
          <a:lstStyle/>
          <a:p>
            <a:r>
              <a:rPr lang="en-CA" dirty="0" err="1"/>
              <a:t>args</a:t>
            </a:r>
            <a:endParaRPr lang="en-CA" dirty="0"/>
          </a:p>
        </p:txBody>
      </p:sp>
      <p:sp>
        <p:nvSpPr>
          <p:cNvPr id="4" name="TextBox 3">
            <a:extLst>
              <a:ext uri="{FF2B5EF4-FFF2-40B4-BE49-F238E27FC236}">
                <a16:creationId xmlns:a16="http://schemas.microsoft.com/office/drawing/2014/main" id="{087350E9-CA14-4E59-BCD5-018F71774423}"/>
              </a:ext>
            </a:extLst>
          </p:cNvPr>
          <p:cNvSpPr txBox="1"/>
          <p:nvPr/>
        </p:nvSpPr>
        <p:spPr>
          <a:xfrm>
            <a:off x="4671522" y="5693186"/>
            <a:ext cx="2130894" cy="400110"/>
          </a:xfrm>
          <a:prstGeom prst="rect">
            <a:avLst/>
          </a:prstGeom>
          <a:noFill/>
        </p:spPr>
        <p:txBody>
          <a:bodyPr wrap="square" rtlCol="0">
            <a:spAutoFit/>
          </a:bodyPr>
          <a:lstStyle/>
          <a:p>
            <a:r>
              <a:rPr lang="en-CA" dirty="0"/>
              <a:t>return address</a:t>
            </a:r>
          </a:p>
        </p:txBody>
      </p:sp>
      <p:sp>
        <p:nvSpPr>
          <p:cNvPr id="8" name="Rectangle 15">
            <a:extLst>
              <a:ext uri="{FF2B5EF4-FFF2-40B4-BE49-F238E27FC236}">
                <a16:creationId xmlns:a16="http://schemas.microsoft.com/office/drawing/2014/main" id="{469A8322-2CDE-4F70-8CA7-C1276AC6F082}"/>
              </a:ext>
            </a:extLst>
          </p:cNvPr>
          <p:cNvSpPr>
            <a:spLocks noChangeArrowheads="1"/>
          </p:cNvSpPr>
          <p:nvPr/>
        </p:nvSpPr>
        <p:spPr bwMode="auto">
          <a:xfrm>
            <a:off x="2984186" y="5264908"/>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9" name="Rectangle 15">
            <a:extLst>
              <a:ext uri="{FF2B5EF4-FFF2-40B4-BE49-F238E27FC236}">
                <a16:creationId xmlns:a16="http://schemas.microsoft.com/office/drawing/2014/main" id="{174DB69D-997C-4719-B614-ED4A4B6CF41A}"/>
              </a:ext>
            </a:extLst>
          </p:cNvPr>
          <p:cNvSpPr>
            <a:spLocks noChangeArrowheads="1"/>
          </p:cNvSpPr>
          <p:nvPr/>
        </p:nvSpPr>
        <p:spPr bwMode="auto">
          <a:xfrm>
            <a:off x="3800842" y="5282663"/>
            <a:ext cx="726481" cy="457200"/>
          </a:xfrm>
          <a:prstGeom prst="rect">
            <a:avLst/>
          </a:prstGeom>
          <a:noFill/>
          <a:ln w="9525">
            <a:solidFill>
              <a:schemeClr val="tx1"/>
            </a:solidFill>
            <a:miter lim="800000"/>
            <a:headEnd/>
            <a:tailEnd/>
          </a:ln>
          <a:effectLst/>
        </p:spPr>
        <p:txBody>
          <a:bodyPr wrap="none" anchor="ctr"/>
          <a:lstStyle/>
          <a:p>
            <a:endParaRPr lang="en-CA"/>
          </a:p>
        </p:txBody>
      </p:sp>
      <p:sp>
        <p:nvSpPr>
          <p:cNvPr id="10" name="Rectangle 15">
            <a:extLst>
              <a:ext uri="{FF2B5EF4-FFF2-40B4-BE49-F238E27FC236}">
                <a16:creationId xmlns:a16="http://schemas.microsoft.com/office/drawing/2014/main" id="{4EEAA0B6-F5C7-4126-AA04-2E0FB9E62E75}"/>
              </a:ext>
            </a:extLst>
          </p:cNvPr>
          <p:cNvSpPr>
            <a:spLocks noChangeArrowheads="1"/>
          </p:cNvSpPr>
          <p:nvPr/>
        </p:nvSpPr>
        <p:spPr bwMode="auto">
          <a:xfrm>
            <a:off x="5328216" y="5282663"/>
            <a:ext cx="817505" cy="457200"/>
          </a:xfrm>
          <a:prstGeom prst="rect">
            <a:avLst/>
          </a:prstGeom>
          <a:noFill/>
          <a:ln w="9525">
            <a:solidFill>
              <a:schemeClr val="tx1"/>
            </a:solidFill>
            <a:miter lim="800000"/>
            <a:headEnd/>
            <a:tailEnd/>
          </a:ln>
          <a:effectLst/>
        </p:spPr>
        <p:txBody>
          <a:bodyPr wrap="none" anchor="ctr"/>
          <a:lstStyle/>
          <a:p>
            <a:endParaRPr lang="en-CA"/>
          </a:p>
        </p:txBody>
      </p:sp>
      <p:cxnSp>
        <p:nvCxnSpPr>
          <p:cNvPr id="7" name="Straight Connector 6">
            <a:extLst>
              <a:ext uri="{FF2B5EF4-FFF2-40B4-BE49-F238E27FC236}">
                <a16:creationId xmlns:a16="http://schemas.microsoft.com/office/drawing/2014/main" id="{8C5E90D8-5347-43D8-94BE-2850BE7E6EEC}"/>
              </a:ext>
            </a:extLst>
          </p:cNvPr>
          <p:cNvCxnSpPr>
            <a:cxnSpLocks/>
          </p:cNvCxnSpPr>
          <p:nvPr/>
        </p:nvCxnSpPr>
        <p:spPr bwMode="auto">
          <a:xfrm flipH="1">
            <a:off x="2395706" y="2564904"/>
            <a:ext cx="13692" cy="3569568"/>
          </a:xfrm>
          <a:prstGeom prst="line">
            <a:avLst/>
          </a:prstGeom>
          <a:noFill/>
          <a:ln w="38100" cap="flat" cmpd="sng" algn="ctr">
            <a:solidFill>
              <a:srgbClr val="0070C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45A2B7A1-A148-4597-AFA4-BE505A340873}"/>
              </a:ext>
            </a:extLst>
          </p:cNvPr>
          <p:cNvCxnSpPr/>
          <p:nvPr/>
        </p:nvCxnSpPr>
        <p:spPr bwMode="auto">
          <a:xfrm>
            <a:off x="2411760" y="6165304"/>
            <a:ext cx="4674840" cy="0"/>
          </a:xfrm>
          <a:prstGeom prst="line">
            <a:avLst/>
          </a:prstGeom>
          <a:noFill/>
          <a:ln w="38100" cap="flat" cmpd="sng" algn="ctr">
            <a:solidFill>
              <a:srgbClr val="0070C0"/>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16CB59B8-5BB0-433A-A6EE-47F380CB6029}"/>
              </a:ext>
            </a:extLst>
          </p:cNvPr>
          <p:cNvCxnSpPr>
            <a:cxnSpLocks/>
          </p:cNvCxnSpPr>
          <p:nvPr/>
        </p:nvCxnSpPr>
        <p:spPr bwMode="auto">
          <a:xfrm flipH="1" flipV="1">
            <a:off x="7052186" y="2564904"/>
            <a:ext cx="34417" cy="3569570"/>
          </a:xfrm>
          <a:prstGeom prst="line">
            <a:avLst/>
          </a:prstGeom>
          <a:noFill/>
          <a:ln w="38100" cap="flat" cmpd="sng" algn="ctr">
            <a:solidFill>
              <a:srgbClr val="0070C0"/>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5A94B644-BDF1-4125-8FA6-534F42FBC37C}"/>
              </a:ext>
            </a:extLst>
          </p:cNvPr>
          <p:cNvCxnSpPr>
            <a:cxnSpLocks/>
          </p:cNvCxnSpPr>
          <p:nvPr/>
        </p:nvCxnSpPr>
        <p:spPr bwMode="auto">
          <a:xfrm>
            <a:off x="2411760" y="5085184"/>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67A98A38-D8E3-44ED-AD62-E94E61AB4B1C}"/>
              </a:ext>
            </a:extLst>
          </p:cNvPr>
          <p:cNvSpPr txBox="1"/>
          <p:nvPr/>
        </p:nvSpPr>
        <p:spPr>
          <a:xfrm>
            <a:off x="3851920" y="5333146"/>
            <a:ext cx="639919" cy="400110"/>
          </a:xfrm>
          <a:prstGeom prst="rect">
            <a:avLst/>
          </a:prstGeom>
          <a:noFill/>
        </p:spPr>
        <p:txBody>
          <a:bodyPr wrap="none" rtlCol="0">
            <a:spAutoFit/>
          </a:bodyPr>
          <a:lstStyle/>
          <a:p>
            <a:r>
              <a:rPr lang="en-CA" dirty="0">
                <a:solidFill>
                  <a:schemeClr val="tx2"/>
                </a:solidFill>
              </a:rPr>
              <a:t>null</a:t>
            </a:r>
          </a:p>
        </p:txBody>
      </p:sp>
      <p:sp>
        <p:nvSpPr>
          <p:cNvPr id="23" name="TextBox 22">
            <a:extLst>
              <a:ext uri="{FF2B5EF4-FFF2-40B4-BE49-F238E27FC236}">
                <a16:creationId xmlns:a16="http://schemas.microsoft.com/office/drawing/2014/main" id="{EFE893E7-4C1C-4DB7-960F-7B6FE9B904E0}"/>
              </a:ext>
            </a:extLst>
          </p:cNvPr>
          <p:cNvSpPr txBox="1"/>
          <p:nvPr/>
        </p:nvSpPr>
        <p:spPr>
          <a:xfrm>
            <a:off x="5436096" y="5220489"/>
            <a:ext cx="662361" cy="584775"/>
          </a:xfrm>
          <a:prstGeom prst="rect">
            <a:avLst/>
          </a:prstGeom>
          <a:noFill/>
        </p:spPr>
        <p:txBody>
          <a:bodyPr wrap="none" rtlCol="0">
            <a:spAutoFit/>
          </a:bodyPr>
          <a:lstStyle/>
          <a:p>
            <a:r>
              <a:rPr lang="en-CA" sz="1600" dirty="0" err="1">
                <a:solidFill>
                  <a:schemeClr val="tx2"/>
                </a:solidFill>
              </a:rPr>
              <a:t>Addr</a:t>
            </a:r>
            <a:endParaRPr lang="en-CA" sz="1600" dirty="0">
              <a:solidFill>
                <a:schemeClr val="tx2"/>
              </a:solidFill>
            </a:endParaRPr>
          </a:p>
          <a:p>
            <a:r>
              <a:rPr lang="en-CA" sz="1600" dirty="0">
                <a:solidFill>
                  <a:schemeClr val="tx2"/>
                </a:solidFill>
              </a:rPr>
              <a:t>VM</a:t>
            </a:r>
          </a:p>
        </p:txBody>
      </p:sp>
      <p:sp>
        <p:nvSpPr>
          <p:cNvPr id="5" name="TextBox 4">
            <a:extLst>
              <a:ext uri="{FF2B5EF4-FFF2-40B4-BE49-F238E27FC236}">
                <a16:creationId xmlns:a16="http://schemas.microsoft.com/office/drawing/2014/main" id="{1360EC37-0876-431B-9E51-DAD93EEB0D9F}"/>
              </a:ext>
            </a:extLst>
          </p:cNvPr>
          <p:cNvSpPr txBox="1"/>
          <p:nvPr/>
        </p:nvSpPr>
        <p:spPr>
          <a:xfrm>
            <a:off x="2627784" y="4509120"/>
            <a:ext cx="569387" cy="400110"/>
          </a:xfrm>
          <a:prstGeom prst="rect">
            <a:avLst/>
          </a:prstGeom>
          <a:noFill/>
        </p:spPr>
        <p:txBody>
          <a:bodyPr wrap="none" rtlCol="0">
            <a:spAutoFit/>
          </a:bodyPr>
          <a:lstStyle/>
          <a:p>
            <a:r>
              <a:rPr lang="en-CA" dirty="0"/>
              <a:t>res</a:t>
            </a:r>
          </a:p>
        </p:txBody>
      </p:sp>
      <p:sp>
        <p:nvSpPr>
          <p:cNvPr id="11" name="TextBox 10">
            <a:extLst>
              <a:ext uri="{FF2B5EF4-FFF2-40B4-BE49-F238E27FC236}">
                <a16:creationId xmlns:a16="http://schemas.microsoft.com/office/drawing/2014/main" id="{FFB3E901-F7C6-4D54-9A93-EE55FFD4C0F0}"/>
              </a:ext>
            </a:extLst>
          </p:cNvPr>
          <p:cNvSpPr txBox="1"/>
          <p:nvPr/>
        </p:nvSpPr>
        <p:spPr>
          <a:xfrm>
            <a:off x="3373181" y="4524794"/>
            <a:ext cx="341760" cy="400110"/>
          </a:xfrm>
          <a:prstGeom prst="rect">
            <a:avLst/>
          </a:prstGeom>
          <a:noFill/>
        </p:spPr>
        <p:txBody>
          <a:bodyPr wrap="none" rtlCol="0">
            <a:spAutoFit/>
          </a:bodyPr>
          <a:lstStyle/>
          <a:p>
            <a:r>
              <a:rPr lang="en-CA" dirty="0"/>
              <a:t>n</a:t>
            </a:r>
          </a:p>
        </p:txBody>
      </p:sp>
      <p:sp>
        <p:nvSpPr>
          <p:cNvPr id="12" name="TextBox 11">
            <a:extLst>
              <a:ext uri="{FF2B5EF4-FFF2-40B4-BE49-F238E27FC236}">
                <a16:creationId xmlns:a16="http://schemas.microsoft.com/office/drawing/2014/main" id="{FDD47421-7A9C-4E5F-88E0-CDED01539DCD}"/>
              </a:ext>
            </a:extLst>
          </p:cNvPr>
          <p:cNvSpPr txBox="1"/>
          <p:nvPr/>
        </p:nvSpPr>
        <p:spPr>
          <a:xfrm>
            <a:off x="3825695" y="4509120"/>
            <a:ext cx="1636987" cy="400110"/>
          </a:xfrm>
          <a:prstGeom prst="rect">
            <a:avLst/>
          </a:prstGeom>
          <a:noFill/>
        </p:spPr>
        <p:txBody>
          <a:bodyPr wrap="none" rtlCol="0">
            <a:spAutoFit/>
          </a:bodyPr>
          <a:lstStyle/>
          <a:p>
            <a:r>
              <a:rPr lang="en-CA" dirty="0"/>
              <a:t>ret. address</a:t>
            </a:r>
          </a:p>
        </p:txBody>
      </p:sp>
      <p:sp>
        <p:nvSpPr>
          <p:cNvPr id="13" name="TextBox 12">
            <a:extLst>
              <a:ext uri="{FF2B5EF4-FFF2-40B4-BE49-F238E27FC236}">
                <a16:creationId xmlns:a16="http://schemas.microsoft.com/office/drawing/2014/main" id="{75181CCC-EC04-443F-AD26-B300DF4E8761}"/>
              </a:ext>
            </a:extLst>
          </p:cNvPr>
          <p:cNvSpPr txBox="1"/>
          <p:nvPr/>
        </p:nvSpPr>
        <p:spPr>
          <a:xfrm>
            <a:off x="5494045" y="4503702"/>
            <a:ext cx="1308371" cy="400110"/>
          </a:xfrm>
          <a:prstGeom prst="rect">
            <a:avLst/>
          </a:prstGeom>
          <a:noFill/>
        </p:spPr>
        <p:txBody>
          <a:bodyPr wrap="none" rtlCol="0">
            <a:spAutoFit/>
          </a:bodyPr>
          <a:lstStyle/>
          <a:p>
            <a:r>
              <a:rPr lang="en-CA" dirty="0"/>
              <a:t>ret. value</a:t>
            </a:r>
          </a:p>
        </p:txBody>
      </p:sp>
      <p:sp>
        <p:nvSpPr>
          <p:cNvPr id="27" name="Rectangle 15">
            <a:extLst>
              <a:ext uri="{FF2B5EF4-FFF2-40B4-BE49-F238E27FC236}">
                <a16:creationId xmlns:a16="http://schemas.microsoft.com/office/drawing/2014/main" id="{81937C99-802A-4F1E-AA22-3E3EC529AC30}"/>
              </a:ext>
            </a:extLst>
          </p:cNvPr>
          <p:cNvSpPr>
            <a:spLocks noChangeArrowheads="1"/>
          </p:cNvSpPr>
          <p:nvPr/>
        </p:nvSpPr>
        <p:spPr bwMode="auto">
          <a:xfrm>
            <a:off x="2662403" y="414521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8" name="Rectangle 15">
            <a:extLst>
              <a:ext uri="{FF2B5EF4-FFF2-40B4-BE49-F238E27FC236}">
                <a16:creationId xmlns:a16="http://schemas.microsoft.com/office/drawing/2014/main" id="{00B73316-6C4E-443E-B78F-A38623B096EC}"/>
              </a:ext>
            </a:extLst>
          </p:cNvPr>
          <p:cNvSpPr>
            <a:spLocks noChangeArrowheads="1"/>
          </p:cNvSpPr>
          <p:nvPr/>
        </p:nvSpPr>
        <p:spPr bwMode="auto">
          <a:xfrm>
            <a:off x="3290927" y="414521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29" name="Rectangle 15">
            <a:extLst>
              <a:ext uri="{FF2B5EF4-FFF2-40B4-BE49-F238E27FC236}">
                <a16:creationId xmlns:a16="http://schemas.microsoft.com/office/drawing/2014/main" id="{B6E8F844-9840-4F27-9F41-966BEB2A3A57}"/>
              </a:ext>
            </a:extLst>
          </p:cNvPr>
          <p:cNvSpPr>
            <a:spLocks noChangeArrowheads="1"/>
          </p:cNvSpPr>
          <p:nvPr/>
        </p:nvSpPr>
        <p:spPr bwMode="auto">
          <a:xfrm>
            <a:off x="4182414" y="4145216"/>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30" name="Rectangle 15">
            <a:extLst>
              <a:ext uri="{FF2B5EF4-FFF2-40B4-BE49-F238E27FC236}">
                <a16:creationId xmlns:a16="http://schemas.microsoft.com/office/drawing/2014/main" id="{2B70D106-1B68-4FEA-9048-1435EC6C82AE}"/>
              </a:ext>
            </a:extLst>
          </p:cNvPr>
          <p:cNvSpPr>
            <a:spLocks noChangeArrowheads="1"/>
          </p:cNvSpPr>
          <p:nvPr/>
        </p:nvSpPr>
        <p:spPr bwMode="auto">
          <a:xfrm>
            <a:off x="5874379" y="4139798"/>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31" name="Straight Connector 30">
            <a:extLst>
              <a:ext uri="{FF2B5EF4-FFF2-40B4-BE49-F238E27FC236}">
                <a16:creationId xmlns:a16="http://schemas.microsoft.com/office/drawing/2014/main" id="{CE35BE15-DA57-4D36-B335-42EB505F44D3}"/>
              </a:ext>
            </a:extLst>
          </p:cNvPr>
          <p:cNvCxnSpPr>
            <a:cxnSpLocks/>
          </p:cNvCxnSpPr>
          <p:nvPr/>
        </p:nvCxnSpPr>
        <p:spPr bwMode="auto">
          <a:xfrm>
            <a:off x="2411760" y="3933056"/>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757B7FB2-739E-4E97-B8C0-970B8BF77A6D}"/>
              </a:ext>
            </a:extLst>
          </p:cNvPr>
          <p:cNvSpPr txBox="1"/>
          <p:nvPr/>
        </p:nvSpPr>
        <p:spPr>
          <a:xfrm>
            <a:off x="4168742" y="4196888"/>
            <a:ext cx="997389" cy="400110"/>
          </a:xfrm>
          <a:prstGeom prst="rect">
            <a:avLst/>
          </a:prstGeom>
          <a:noFill/>
        </p:spPr>
        <p:txBody>
          <a:bodyPr wrap="none" rtlCol="0">
            <a:spAutoFit/>
          </a:bodyPr>
          <a:lstStyle/>
          <a:p>
            <a:r>
              <a:rPr lang="en-CA" dirty="0" err="1"/>
              <a:t>Addr</a:t>
            </a:r>
            <a:r>
              <a:rPr lang="en-CA" dirty="0"/>
              <a:t> 1</a:t>
            </a:r>
          </a:p>
        </p:txBody>
      </p:sp>
      <p:sp>
        <p:nvSpPr>
          <p:cNvPr id="17" name="TextBox 16">
            <a:extLst>
              <a:ext uri="{FF2B5EF4-FFF2-40B4-BE49-F238E27FC236}">
                <a16:creationId xmlns:a16="http://schemas.microsoft.com/office/drawing/2014/main" id="{C2275E68-6C63-49FE-B6BA-3A7BF8B9EDB3}"/>
              </a:ext>
            </a:extLst>
          </p:cNvPr>
          <p:cNvSpPr txBox="1"/>
          <p:nvPr/>
        </p:nvSpPr>
        <p:spPr>
          <a:xfrm>
            <a:off x="3365477" y="4224442"/>
            <a:ext cx="327334" cy="400110"/>
          </a:xfrm>
          <a:prstGeom prst="rect">
            <a:avLst/>
          </a:prstGeom>
          <a:noFill/>
        </p:spPr>
        <p:txBody>
          <a:bodyPr wrap="none" rtlCol="0">
            <a:spAutoFit/>
          </a:bodyPr>
          <a:lstStyle/>
          <a:p>
            <a:r>
              <a:rPr lang="en-CA" dirty="0"/>
              <a:t>4</a:t>
            </a:r>
          </a:p>
        </p:txBody>
      </p:sp>
      <p:sp>
        <p:nvSpPr>
          <p:cNvPr id="18" name="TextBox 17">
            <a:extLst>
              <a:ext uri="{FF2B5EF4-FFF2-40B4-BE49-F238E27FC236}">
                <a16:creationId xmlns:a16="http://schemas.microsoft.com/office/drawing/2014/main" id="{5E8CE341-1556-4BBA-9BCD-3150CC0C3C2E}"/>
              </a:ext>
            </a:extLst>
          </p:cNvPr>
          <p:cNvSpPr txBox="1"/>
          <p:nvPr/>
        </p:nvSpPr>
        <p:spPr>
          <a:xfrm>
            <a:off x="899451" y="6030860"/>
            <a:ext cx="636906" cy="400110"/>
          </a:xfrm>
          <a:prstGeom prst="rect">
            <a:avLst/>
          </a:prstGeom>
          <a:noFill/>
        </p:spPr>
        <p:txBody>
          <a:bodyPr wrap="none" rtlCol="0">
            <a:spAutoFit/>
          </a:bodyPr>
          <a:lstStyle/>
          <a:p>
            <a:r>
              <a:rPr lang="en-CA" dirty="0">
                <a:solidFill>
                  <a:schemeClr val="accent2"/>
                </a:solidFill>
              </a:rPr>
              <a:t>Top</a:t>
            </a:r>
          </a:p>
        </p:txBody>
      </p:sp>
      <p:cxnSp>
        <p:nvCxnSpPr>
          <p:cNvPr id="21" name="Straight Arrow Connector 20">
            <a:extLst>
              <a:ext uri="{FF2B5EF4-FFF2-40B4-BE49-F238E27FC236}">
                <a16:creationId xmlns:a16="http://schemas.microsoft.com/office/drawing/2014/main" id="{855F790F-B1A5-4270-A797-8968F79547FA}"/>
              </a:ext>
            </a:extLst>
          </p:cNvPr>
          <p:cNvCxnSpPr>
            <a:cxnSpLocks/>
          </p:cNvCxnSpPr>
          <p:nvPr/>
        </p:nvCxnSpPr>
        <p:spPr bwMode="auto">
          <a:xfrm>
            <a:off x="1560509" y="6273552"/>
            <a:ext cx="743776" cy="9687"/>
          </a:xfrm>
          <a:prstGeom prst="straightConnector1">
            <a:avLst/>
          </a:prstGeom>
          <a:noFill/>
          <a:ln w="38100" cap="flat" cmpd="sng" algn="ctr">
            <a:solidFill>
              <a:schemeClr val="accent2"/>
            </a:solidFill>
            <a:prstDash val="solid"/>
            <a:round/>
            <a:headEnd type="none" w="med" len="med"/>
            <a:tailEnd type="triangle"/>
          </a:ln>
          <a:effectLst/>
        </p:spPr>
      </p:cxnSp>
      <p:sp>
        <p:nvSpPr>
          <p:cNvPr id="35" name="TextBox 34">
            <a:extLst>
              <a:ext uri="{FF2B5EF4-FFF2-40B4-BE49-F238E27FC236}">
                <a16:creationId xmlns:a16="http://schemas.microsoft.com/office/drawing/2014/main" id="{AE24E368-4194-48E8-92D5-BFF8C0F249D8}"/>
              </a:ext>
            </a:extLst>
          </p:cNvPr>
          <p:cNvSpPr txBox="1"/>
          <p:nvPr/>
        </p:nvSpPr>
        <p:spPr>
          <a:xfrm>
            <a:off x="2627784" y="3451870"/>
            <a:ext cx="569387" cy="400110"/>
          </a:xfrm>
          <a:prstGeom prst="rect">
            <a:avLst/>
          </a:prstGeom>
          <a:noFill/>
        </p:spPr>
        <p:txBody>
          <a:bodyPr wrap="none" rtlCol="0">
            <a:spAutoFit/>
          </a:bodyPr>
          <a:lstStyle/>
          <a:p>
            <a:r>
              <a:rPr lang="en-CA" dirty="0"/>
              <a:t>res</a:t>
            </a:r>
          </a:p>
        </p:txBody>
      </p:sp>
      <p:sp>
        <p:nvSpPr>
          <p:cNvPr id="36" name="TextBox 35">
            <a:extLst>
              <a:ext uri="{FF2B5EF4-FFF2-40B4-BE49-F238E27FC236}">
                <a16:creationId xmlns:a16="http://schemas.microsoft.com/office/drawing/2014/main" id="{20DAF031-470E-4C5B-9686-D0D37777763D}"/>
              </a:ext>
            </a:extLst>
          </p:cNvPr>
          <p:cNvSpPr txBox="1"/>
          <p:nvPr/>
        </p:nvSpPr>
        <p:spPr>
          <a:xfrm>
            <a:off x="3373181" y="3467544"/>
            <a:ext cx="341760" cy="400110"/>
          </a:xfrm>
          <a:prstGeom prst="rect">
            <a:avLst/>
          </a:prstGeom>
          <a:noFill/>
        </p:spPr>
        <p:txBody>
          <a:bodyPr wrap="none" rtlCol="0">
            <a:spAutoFit/>
          </a:bodyPr>
          <a:lstStyle/>
          <a:p>
            <a:r>
              <a:rPr lang="en-CA" dirty="0"/>
              <a:t>n</a:t>
            </a:r>
          </a:p>
        </p:txBody>
      </p:sp>
      <p:sp>
        <p:nvSpPr>
          <p:cNvPr id="37" name="TextBox 36">
            <a:extLst>
              <a:ext uri="{FF2B5EF4-FFF2-40B4-BE49-F238E27FC236}">
                <a16:creationId xmlns:a16="http://schemas.microsoft.com/office/drawing/2014/main" id="{DE9113AB-BEBB-42C8-A1D9-3DE1CBE88D87}"/>
              </a:ext>
            </a:extLst>
          </p:cNvPr>
          <p:cNvSpPr txBox="1"/>
          <p:nvPr/>
        </p:nvSpPr>
        <p:spPr>
          <a:xfrm>
            <a:off x="3825695" y="3451870"/>
            <a:ext cx="1636987" cy="400110"/>
          </a:xfrm>
          <a:prstGeom prst="rect">
            <a:avLst/>
          </a:prstGeom>
          <a:noFill/>
        </p:spPr>
        <p:txBody>
          <a:bodyPr wrap="none" rtlCol="0">
            <a:spAutoFit/>
          </a:bodyPr>
          <a:lstStyle/>
          <a:p>
            <a:r>
              <a:rPr lang="en-CA" dirty="0"/>
              <a:t>ret. address</a:t>
            </a:r>
          </a:p>
        </p:txBody>
      </p:sp>
      <p:sp>
        <p:nvSpPr>
          <p:cNvPr id="38" name="TextBox 37">
            <a:extLst>
              <a:ext uri="{FF2B5EF4-FFF2-40B4-BE49-F238E27FC236}">
                <a16:creationId xmlns:a16="http://schemas.microsoft.com/office/drawing/2014/main" id="{8D2B61B5-9EA3-4067-BDD6-3BDBF21E5715}"/>
              </a:ext>
            </a:extLst>
          </p:cNvPr>
          <p:cNvSpPr txBox="1"/>
          <p:nvPr/>
        </p:nvSpPr>
        <p:spPr>
          <a:xfrm>
            <a:off x="5494045" y="3446452"/>
            <a:ext cx="1308371" cy="400110"/>
          </a:xfrm>
          <a:prstGeom prst="rect">
            <a:avLst/>
          </a:prstGeom>
          <a:noFill/>
        </p:spPr>
        <p:txBody>
          <a:bodyPr wrap="none" rtlCol="0">
            <a:spAutoFit/>
          </a:bodyPr>
          <a:lstStyle/>
          <a:p>
            <a:r>
              <a:rPr lang="en-CA" dirty="0"/>
              <a:t>ret. value</a:t>
            </a:r>
          </a:p>
        </p:txBody>
      </p:sp>
      <p:sp>
        <p:nvSpPr>
          <p:cNvPr id="39" name="Rectangle 15">
            <a:extLst>
              <a:ext uri="{FF2B5EF4-FFF2-40B4-BE49-F238E27FC236}">
                <a16:creationId xmlns:a16="http://schemas.microsoft.com/office/drawing/2014/main" id="{2D57C0E9-A358-4493-9324-737EE14DA4F5}"/>
              </a:ext>
            </a:extLst>
          </p:cNvPr>
          <p:cNvSpPr>
            <a:spLocks noChangeArrowheads="1"/>
          </p:cNvSpPr>
          <p:nvPr/>
        </p:nvSpPr>
        <p:spPr bwMode="auto">
          <a:xfrm>
            <a:off x="2662403" y="308796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0" name="Rectangle 15">
            <a:extLst>
              <a:ext uri="{FF2B5EF4-FFF2-40B4-BE49-F238E27FC236}">
                <a16:creationId xmlns:a16="http://schemas.microsoft.com/office/drawing/2014/main" id="{21B78660-D46B-46B8-A590-75830D748196}"/>
              </a:ext>
            </a:extLst>
          </p:cNvPr>
          <p:cNvSpPr>
            <a:spLocks noChangeArrowheads="1"/>
          </p:cNvSpPr>
          <p:nvPr/>
        </p:nvSpPr>
        <p:spPr bwMode="auto">
          <a:xfrm>
            <a:off x="3290927" y="3087966"/>
            <a:ext cx="457200" cy="457200"/>
          </a:xfrm>
          <a:prstGeom prst="rect">
            <a:avLst/>
          </a:prstGeom>
          <a:noFill/>
          <a:ln w="9525">
            <a:solidFill>
              <a:schemeClr val="tx1"/>
            </a:solidFill>
            <a:miter lim="800000"/>
            <a:headEnd/>
            <a:tailEnd/>
          </a:ln>
          <a:effectLst/>
        </p:spPr>
        <p:txBody>
          <a:bodyPr wrap="none" anchor="ctr"/>
          <a:lstStyle/>
          <a:p>
            <a:endParaRPr lang="en-CA"/>
          </a:p>
        </p:txBody>
      </p:sp>
      <p:sp>
        <p:nvSpPr>
          <p:cNvPr id="41" name="Rectangle 15">
            <a:extLst>
              <a:ext uri="{FF2B5EF4-FFF2-40B4-BE49-F238E27FC236}">
                <a16:creationId xmlns:a16="http://schemas.microsoft.com/office/drawing/2014/main" id="{5B0D99C1-68B0-4471-8E63-469B6B51EC84}"/>
              </a:ext>
            </a:extLst>
          </p:cNvPr>
          <p:cNvSpPr>
            <a:spLocks noChangeArrowheads="1"/>
          </p:cNvSpPr>
          <p:nvPr/>
        </p:nvSpPr>
        <p:spPr bwMode="auto">
          <a:xfrm>
            <a:off x="4182414" y="3087966"/>
            <a:ext cx="965650" cy="457200"/>
          </a:xfrm>
          <a:prstGeom prst="rect">
            <a:avLst/>
          </a:prstGeom>
          <a:noFill/>
          <a:ln w="9525">
            <a:solidFill>
              <a:schemeClr val="tx1"/>
            </a:solidFill>
            <a:miter lim="800000"/>
            <a:headEnd/>
            <a:tailEnd/>
          </a:ln>
          <a:effectLst/>
        </p:spPr>
        <p:txBody>
          <a:bodyPr wrap="none" anchor="ctr"/>
          <a:lstStyle/>
          <a:p>
            <a:endParaRPr lang="en-CA"/>
          </a:p>
        </p:txBody>
      </p:sp>
      <p:sp>
        <p:nvSpPr>
          <p:cNvPr id="42" name="Rectangle 15">
            <a:extLst>
              <a:ext uri="{FF2B5EF4-FFF2-40B4-BE49-F238E27FC236}">
                <a16:creationId xmlns:a16="http://schemas.microsoft.com/office/drawing/2014/main" id="{D284CF9A-7FED-478A-8304-5F52060718C9}"/>
              </a:ext>
            </a:extLst>
          </p:cNvPr>
          <p:cNvSpPr>
            <a:spLocks noChangeArrowheads="1"/>
          </p:cNvSpPr>
          <p:nvPr/>
        </p:nvSpPr>
        <p:spPr bwMode="auto">
          <a:xfrm>
            <a:off x="5874379" y="3082548"/>
            <a:ext cx="457200" cy="457200"/>
          </a:xfrm>
          <a:prstGeom prst="rect">
            <a:avLst/>
          </a:prstGeom>
          <a:noFill/>
          <a:ln w="9525">
            <a:solidFill>
              <a:schemeClr val="tx1"/>
            </a:solidFill>
            <a:miter lim="800000"/>
            <a:headEnd/>
            <a:tailEnd/>
          </a:ln>
          <a:effectLst/>
        </p:spPr>
        <p:txBody>
          <a:bodyPr wrap="none" anchor="ctr"/>
          <a:lstStyle/>
          <a:p>
            <a:endParaRPr lang="en-CA"/>
          </a:p>
        </p:txBody>
      </p:sp>
      <p:cxnSp>
        <p:nvCxnSpPr>
          <p:cNvPr id="43" name="Straight Connector 42">
            <a:extLst>
              <a:ext uri="{FF2B5EF4-FFF2-40B4-BE49-F238E27FC236}">
                <a16:creationId xmlns:a16="http://schemas.microsoft.com/office/drawing/2014/main" id="{193F8965-1264-4544-9A48-9D58ACDBB299}"/>
              </a:ext>
            </a:extLst>
          </p:cNvPr>
          <p:cNvCxnSpPr>
            <a:cxnSpLocks/>
          </p:cNvCxnSpPr>
          <p:nvPr/>
        </p:nvCxnSpPr>
        <p:spPr bwMode="auto">
          <a:xfrm>
            <a:off x="2411760" y="2875806"/>
            <a:ext cx="4641676" cy="0"/>
          </a:xfrm>
          <a:prstGeom prst="line">
            <a:avLst/>
          </a:prstGeom>
          <a:noFill/>
          <a:ln w="38100" cap="flat" cmpd="sng" algn="ctr">
            <a:solidFill>
              <a:srgbClr val="0070C0"/>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D7A6F2F7-3B77-4222-9978-7E104CCEFBB6}"/>
              </a:ext>
            </a:extLst>
          </p:cNvPr>
          <p:cNvSpPr txBox="1"/>
          <p:nvPr/>
        </p:nvSpPr>
        <p:spPr>
          <a:xfrm>
            <a:off x="3329679" y="3138443"/>
            <a:ext cx="327334" cy="400110"/>
          </a:xfrm>
          <a:prstGeom prst="rect">
            <a:avLst/>
          </a:prstGeom>
          <a:noFill/>
        </p:spPr>
        <p:txBody>
          <a:bodyPr wrap="none" rtlCol="0">
            <a:spAutoFit/>
          </a:bodyPr>
          <a:lstStyle/>
          <a:p>
            <a:r>
              <a:rPr lang="en-CA" dirty="0"/>
              <a:t>3</a:t>
            </a:r>
          </a:p>
        </p:txBody>
      </p:sp>
      <p:sp>
        <p:nvSpPr>
          <p:cNvPr id="45" name="TextBox 44">
            <a:extLst>
              <a:ext uri="{FF2B5EF4-FFF2-40B4-BE49-F238E27FC236}">
                <a16:creationId xmlns:a16="http://schemas.microsoft.com/office/drawing/2014/main" id="{0B7121B8-F697-402B-8435-E3648B56E828}"/>
              </a:ext>
            </a:extLst>
          </p:cNvPr>
          <p:cNvSpPr txBox="1"/>
          <p:nvPr/>
        </p:nvSpPr>
        <p:spPr>
          <a:xfrm>
            <a:off x="4189769" y="3127630"/>
            <a:ext cx="997389" cy="400110"/>
          </a:xfrm>
          <a:prstGeom prst="rect">
            <a:avLst/>
          </a:prstGeom>
          <a:noFill/>
        </p:spPr>
        <p:txBody>
          <a:bodyPr wrap="none" rtlCol="0">
            <a:spAutoFit/>
          </a:bodyPr>
          <a:lstStyle/>
          <a:p>
            <a:r>
              <a:rPr lang="en-CA" dirty="0" err="1"/>
              <a:t>Addr</a:t>
            </a:r>
            <a:r>
              <a:rPr lang="en-CA" dirty="0"/>
              <a:t> 2</a:t>
            </a:r>
          </a:p>
        </p:txBody>
      </p:sp>
      <p:sp>
        <p:nvSpPr>
          <p:cNvPr id="63" name="TextBox 62">
            <a:extLst>
              <a:ext uri="{FF2B5EF4-FFF2-40B4-BE49-F238E27FC236}">
                <a16:creationId xmlns:a16="http://schemas.microsoft.com/office/drawing/2014/main" id="{FBC57FCB-6815-4A37-ABC1-F1A97B8AA03F}"/>
              </a:ext>
            </a:extLst>
          </p:cNvPr>
          <p:cNvSpPr txBox="1"/>
          <p:nvPr/>
        </p:nvSpPr>
        <p:spPr>
          <a:xfrm>
            <a:off x="2724358" y="3153075"/>
            <a:ext cx="327334" cy="400110"/>
          </a:xfrm>
          <a:prstGeom prst="rect">
            <a:avLst/>
          </a:prstGeom>
          <a:noFill/>
        </p:spPr>
        <p:txBody>
          <a:bodyPr wrap="none" rtlCol="0">
            <a:spAutoFit/>
          </a:bodyPr>
          <a:lstStyle/>
          <a:p>
            <a:r>
              <a:rPr lang="en-CA" dirty="0"/>
              <a:t>6</a:t>
            </a:r>
          </a:p>
        </p:txBody>
      </p:sp>
      <p:sp>
        <p:nvSpPr>
          <p:cNvPr id="64" name="TextBox 63">
            <a:extLst>
              <a:ext uri="{FF2B5EF4-FFF2-40B4-BE49-F238E27FC236}">
                <a16:creationId xmlns:a16="http://schemas.microsoft.com/office/drawing/2014/main" id="{EFB57017-6501-40AE-9D5F-7C678A74BD3E}"/>
              </a:ext>
            </a:extLst>
          </p:cNvPr>
          <p:cNvSpPr txBox="1"/>
          <p:nvPr/>
        </p:nvSpPr>
        <p:spPr>
          <a:xfrm>
            <a:off x="5944750" y="3138443"/>
            <a:ext cx="327334" cy="400110"/>
          </a:xfrm>
          <a:prstGeom prst="rect">
            <a:avLst/>
          </a:prstGeom>
          <a:noFill/>
        </p:spPr>
        <p:txBody>
          <a:bodyPr wrap="none" rtlCol="0">
            <a:spAutoFit/>
          </a:bodyPr>
          <a:lstStyle/>
          <a:p>
            <a:r>
              <a:rPr lang="en-CA" dirty="0"/>
              <a:t>6</a:t>
            </a:r>
          </a:p>
        </p:txBody>
      </p:sp>
      <p:sp>
        <p:nvSpPr>
          <p:cNvPr id="65" name="TextBox 64">
            <a:extLst>
              <a:ext uri="{FF2B5EF4-FFF2-40B4-BE49-F238E27FC236}">
                <a16:creationId xmlns:a16="http://schemas.microsoft.com/office/drawing/2014/main" id="{D6945530-BCBB-43DC-8188-B2B559227199}"/>
              </a:ext>
            </a:extLst>
          </p:cNvPr>
          <p:cNvSpPr txBox="1"/>
          <p:nvPr/>
        </p:nvSpPr>
        <p:spPr>
          <a:xfrm>
            <a:off x="2692013" y="4210132"/>
            <a:ext cx="470000" cy="400110"/>
          </a:xfrm>
          <a:prstGeom prst="rect">
            <a:avLst/>
          </a:prstGeom>
          <a:noFill/>
        </p:spPr>
        <p:txBody>
          <a:bodyPr wrap="none" rtlCol="0">
            <a:spAutoFit/>
          </a:bodyPr>
          <a:lstStyle/>
          <a:p>
            <a:r>
              <a:rPr lang="en-CA" dirty="0"/>
              <a:t>10</a:t>
            </a:r>
          </a:p>
        </p:txBody>
      </p:sp>
      <p:sp>
        <p:nvSpPr>
          <p:cNvPr id="67" name="TextBox 66">
            <a:extLst>
              <a:ext uri="{FF2B5EF4-FFF2-40B4-BE49-F238E27FC236}">
                <a16:creationId xmlns:a16="http://schemas.microsoft.com/office/drawing/2014/main" id="{6E454D26-DB0F-4C16-8FBB-0A7F465EFC89}"/>
              </a:ext>
            </a:extLst>
          </p:cNvPr>
          <p:cNvSpPr txBox="1"/>
          <p:nvPr/>
        </p:nvSpPr>
        <p:spPr>
          <a:xfrm>
            <a:off x="5862840" y="4224442"/>
            <a:ext cx="470000" cy="400110"/>
          </a:xfrm>
          <a:prstGeom prst="rect">
            <a:avLst/>
          </a:prstGeom>
          <a:noFill/>
        </p:spPr>
        <p:txBody>
          <a:bodyPr wrap="none" rtlCol="0">
            <a:spAutoFit/>
          </a:bodyPr>
          <a:lstStyle/>
          <a:p>
            <a:r>
              <a:rPr lang="en-CA" dirty="0"/>
              <a:t>10</a:t>
            </a:r>
          </a:p>
        </p:txBody>
      </p:sp>
      <p:sp>
        <p:nvSpPr>
          <p:cNvPr id="46" name="TextBox 45">
            <a:extLst>
              <a:ext uri="{FF2B5EF4-FFF2-40B4-BE49-F238E27FC236}">
                <a16:creationId xmlns:a16="http://schemas.microsoft.com/office/drawing/2014/main" id="{727494CA-48D9-4515-8057-3706C7AA06FB}"/>
              </a:ext>
            </a:extLst>
          </p:cNvPr>
          <p:cNvSpPr txBox="1"/>
          <p:nvPr/>
        </p:nvSpPr>
        <p:spPr>
          <a:xfrm>
            <a:off x="2972891" y="5335582"/>
            <a:ext cx="470000" cy="400110"/>
          </a:xfrm>
          <a:prstGeom prst="rect">
            <a:avLst/>
          </a:prstGeom>
          <a:noFill/>
        </p:spPr>
        <p:txBody>
          <a:bodyPr wrap="none" rtlCol="0">
            <a:spAutoFit/>
          </a:bodyPr>
          <a:lstStyle/>
          <a:p>
            <a:r>
              <a:rPr lang="en-CA" dirty="0"/>
              <a:t>10</a:t>
            </a:r>
          </a:p>
        </p:txBody>
      </p:sp>
      <p:cxnSp>
        <p:nvCxnSpPr>
          <p:cNvPr id="25" name="Straight Arrow Connector 24">
            <a:extLst>
              <a:ext uri="{FF2B5EF4-FFF2-40B4-BE49-F238E27FC236}">
                <a16:creationId xmlns:a16="http://schemas.microsoft.com/office/drawing/2014/main" id="{ECC28120-1192-4D71-B1B4-80A2D9C2BCAC}"/>
              </a:ext>
            </a:extLst>
          </p:cNvPr>
          <p:cNvCxnSpPr>
            <a:cxnSpLocks/>
          </p:cNvCxnSpPr>
          <p:nvPr/>
        </p:nvCxnSpPr>
        <p:spPr bwMode="auto">
          <a:xfrm>
            <a:off x="4570445" y="1196752"/>
            <a:ext cx="1089180" cy="4085911"/>
          </a:xfrm>
          <a:prstGeom prst="straightConnector1">
            <a:avLst/>
          </a:prstGeom>
          <a:noFill/>
          <a:ln w="38100" cap="flat" cmpd="sng" algn="ctr">
            <a:solidFill>
              <a:schemeClr val="tx2">
                <a:lumMod val="60000"/>
                <a:lumOff val="40000"/>
              </a:schemeClr>
            </a:solidFill>
            <a:prstDash val="sysDot"/>
            <a:round/>
            <a:headEnd type="none" w="med" len="med"/>
            <a:tailEnd type="triangle"/>
          </a:ln>
          <a:effectLst/>
        </p:spPr>
      </p:cxnSp>
      <p:cxnSp>
        <p:nvCxnSpPr>
          <p:cNvPr id="48" name="Straight Arrow Connector 47">
            <a:extLst>
              <a:ext uri="{FF2B5EF4-FFF2-40B4-BE49-F238E27FC236}">
                <a16:creationId xmlns:a16="http://schemas.microsoft.com/office/drawing/2014/main" id="{78316B6B-D261-43B1-8027-497645CA04D6}"/>
              </a:ext>
            </a:extLst>
          </p:cNvPr>
          <p:cNvCxnSpPr>
            <a:endCxn id="46" idx="0"/>
          </p:cNvCxnSpPr>
          <p:nvPr/>
        </p:nvCxnSpPr>
        <p:spPr bwMode="auto">
          <a:xfrm flipH="1">
            <a:off x="3207891" y="1575337"/>
            <a:ext cx="540236" cy="3760245"/>
          </a:xfrm>
          <a:prstGeom prst="straightConnector1">
            <a:avLst/>
          </a:prstGeom>
          <a:noFill/>
          <a:ln w="38100" cap="flat" cmpd="sng" algn="ctr">
            <a:solidFill>
              <a:schemeClr val="tx2">
                <a:lumMod val="60000"/>
                <a:lumOff val="40000"/>
              </a:schemeClr>
            </a:solidFill>
            <a:prstDash val="sysDot"/>
            <a:round/>
            <a:headEnd type="none" w="med" len="med"/>
            <a:tailEnd type="triangle"/>
          </a:ln>
          <a:effectLst/>
        </p:spPr>
      </p:cxnSp>
    </p:spTree>
    <p:extLst>
      <p:ext uri="{BB962C8B-B14F-4D97-AF65-F5344CB8AC3E}">
        <p14:creationId xmlns:p14="http://schemas.microsoft.com/office/powerpoint/2010/main" val="3624822800"/>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0B0340EC-C981-45DE-A16B-41FDEDBCE6B5}" type="slidenum">
              <a:rPr lang="en-US"/>
              <a:pPr/>
              <a:t>36</a:t>
            </a:fld>
            <a:endParaRPr lang="en-US"/>
          </a:p>
        </p:txBody>
      </p:sp>
      <p:sp>
        <p:nvSpPr>
          <p:cNvPr id="28674" name="Rectangle 2"/>
          <p:cNvSpPr>
            <a:spLocks noGrp="1" noChangeArrowheads="1"/>
          </p:cNvSpPr>
          <p:nvPr>
            <p:ph type="title"/>
          </p:nvPr>
        </p:nvSpPr>
        <p:spPr/>
        <p:txBody>
          <a:bodyPr/>
          <a:lstStyle/>
          <a:p>
            <a:r>
              <a:rPr lang="en-US"/>
              <a:t>Discussion:</a:t>
            </a:r>
            <a:br>
              <a:rPr lang="en-US"/>
            </a:br>
            <a:r>
              <a:rPr lang="en-US"/>
              <a:t>Recursion vs. Iteration</a:t>
            </a:r>
          </a:p>
        </p:txBody>
      </p:sp>
      <p:sp>
        <p:nvSpPr>
          <p:cNvPr id="28675" name="Rectangle 3"/>
          <p:cNvSpPr>
            <a:spLocks noGrp="1" noChangeArrowheads="1"/>
          </p:cNvSpPr>
          <p:nvPr>
            <p:ph type="body" idx="1"/>
          </p:nvPr>
        </p:nvSpPr>
        <p:spPr>
          <a:xfrm>
            <a:off x="685800" y="1962150"/>
            <a:ext cx="7620000" cy="4133850"/>
          </a:xfrm>
        </p:spPr>
        <p:txBody>
          <a:bodyPr/>
          <a:lstStyle/>
          <a:p>
            <a:r>
              <a:rPr lang="en-US" dirty="0"/>
              <a:t>Just because we can use recursion to solve a problem, doesn't mean we should!</a:t>
            </a:r>
          </a:p>
          <a:p>
            <a:r>
              <a:rPr lang="en-US" dirty="0"/>
              <a:t>Would you use iteration or recursion to compute the sum of 1 to n? Why?</a:t>
            </a:r>
          </a:p>
          <a:p>
            <a:pPr>
              <a:buFontTx/>
              <a:buNone/>
            </a:pPr>
            <a:endParaRPr lang="en-US" dirty="0"/>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D506A0DF-223E-4C71-B314-D6A0F90BC71C}" type="slidenum">
              <a:rPr lang="en-US"/>
              <a:pPr/>
              <a:t>37</a:t>
            </a:fld>
            <a:endParaRPr lang="en-US"/>
          </a:p>
        </p:txBody>
      </p:sp>
      <p:sp>
        <p:nvSpPr>
          <p:cNvPr id="30722" name="Rectangle 2"/>
          <p:cNvSpPr>
            <a:spLocks noGrp="1" noChangeArrowheads="1"/>
          </p:cNvSpPr>
          <p:nvPr>
            <p:ph type="title"/>
          </p:nvPr>
        </p:nvSpPr>
        <p:spPr/>
        <p:txBody>
          <a:bodyPr/>
          <a:lstStyle/>
          <a:p>
            <a:r>
              <a:rPr lang="en-US" b="1" i="1">
                <a:solidFill>
                  <a:schemeClr val="accent2"/>
                </a:solidFill>
              </a:rPr>
              <a:t>Exercise</a:t>
            </a:r>
            <a:r>
              <a:rPr lang="en-US"/>
              <a:t>: Factorial Method</a:t>
            </a:r>
          </a:p>
        </p:txBody>
      </p:sp>
      <p:sp>
        <p:nvSpPr>
          <p:cNvPr id="30723" name="Rectangle 3"/>
          <p:cNvSpPr>
            <a:spLocks noGrp="1" noChangeArrowheads="1"/>
          </p:cNvSpPr>
          <p:nvPr>
            <p:ph type="body" idx="1"/>
          </p:nvPr>
        </p:nvSpPr>
        <p:spPr/>
        <p:txBody>
          <a:bodyPr/>
          <a:lstStyle/>
          <a:p>
            <a:pPr>
              <a:lnSpc>
                <a:spcPct val="90000"/>
              </a:lnSpc>
            </a:pPr>
            <a:r>
              <a:rPr lang="en-US" dirty="0"/>
              <a:t>Write an </a:t>
            </a:r>
            <a:r>
              <a:rPr lang="en-US" dirty="0">
                <a:solidFill>
                  <a:schemeClr val="tx2"/>
                </a:solidFill>
              </a:rPr>
              <a:t>iterative</a:t>
            </a:r>
            <a:r>
              <a:rPr lang="en-US" dirty="0"/>
              <a:t> method to compute the factorial of a positive integer.</a:t>
            </a:r>
          </a:p>
          <a:p>
            <a:pPr>
              <a:lnSpc>
                <a:spcPct val="90000"/>
              </a:lnSpc>
            </a:pPr>
            <a:endParaRPr lang="en-US" dirty="0"/>
          </a:p>
          <a:p>
            <a:pPr>
              <a:lnSpc>
                <a:spcPct val="90000"/>
              </a:lnSpc>
            </a:pPr>
            <a:r>
              <a:rPr lang="en-US" dirty="0"/>
              <a:t>Write a </a:t>
            </a:r>
            <a:r>
              <a:rPr lang="en-US" dirty="0">
                <a:solidFill>
                  <a:schemeClr val="tx2"/>
                </a:solidFill>
              </a:rPr>
              <a:t>recursive</a:t>
            </a:r>
            <a:r>
              <a:rPr lang="en-US" dirty="0"/>
              <a:t> method to compute the factorial of a positive integer.</a:t>
            </a:r>
          </a:p>
          <a:p>
            <a:pPr>
              <a:lnSpc>
                <a:spcPct val="90000"/>
              </a:lnSpc>
            </a:pPr>
            <a:endParaRPr lang="en-US" dirty="0"/>
          </a:p>
          <a:p>
            <a:pPr>
              <a:lnSpc>
                <a:spcPct val="90000"/>
              </a:lnSpc>
            </a:pPr>
            <a:r>
              <a:rPr lang="en-US" dirty="0"/>
              <a:t>Which do you think is faster, the recursive or the iterative version of the factorial method?</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38</a:t>
            </a:fld>
            <a:endParaRPr lang="en-US"/>
          </a:p>
        </p:txBody>
      </p:sp>
      <p:sp>
        <p:nvSpPr>
          <p:cNvPr id="32770" name="Rectangle 2"/>
          <p:cNvSpPr>
            <a:spLocks noGrp="1" noChangeArrowheads="1"/>
          </p:cNvSpPr>
          <p:nvPr>
            <p:ph type="title"/>
          </p:nvPr>
        </p:nvSpPr>
        <p:spPr/>
        <p:txBody>
          <a:bodyPr/>
          <a:lstStyle/>
          <a:p>
            <a:r>
              <a:rPr lang="en-US" b="1" i="1">
                <a:solidFill>
                  <a:schemeClr val="accent2"/>
                </a:solidFill>
              </a:rPr>
              <a:t>Example</a:t>
            </a:r>
            <a:r>
              <a:rPr lang="en-US"/>
              <a:t>: Fibonacci Numbers</a:t>
            </a:r>
          </a:p>
        </p:txBody>
      </p:sp>
      <p:sp>
        <p:nvSpPr>
          <p:cNvPr id="32771" name="Rectangle 3"/>
          <p:cNvSpPr>
            <a:spLocks noGrp="1" noChangeArrowheads="1"/>
          </p:cNvSpPr>
          <p:nvPr>
            <p:ph type="body" idx="1"/>
          </p:nvPr>
        </p:nvSpPr>
        <p:spPr>
          <a:xfrm>
            <a:off x="685800" y="1371600"/>
            <a:ext cx="8153400" cy="4724400"/>
          </a:xfrm>
        </p:spPr>
        <p:txBody>
          <a:bodyPr/>
          <a:lstStyle/>
          <a:p>
            <a:pPr>
              <a:lnSpc>
                <a:spcPct val="90000"/>
              </a:lnSpc>
            </a:pPr>
            <a:r>
              <a:rPr lang="en-US" sz="2800" b="1" i="1" dirty="0">
                <a:solidFill>
                  <a:schemeClr val="hlink"/>
                </a:solidFill>
              </a:rPr>
              <a:t>Fibonacci numbers</a:t>
            </a:r>
            <a:r>
              <a:rPr lang="en-US" sz="2800" dirty="0"/>
              <a:t> are those of this sequence</a:t>
            </a:r>
            <a:br>
              <a:rPr lang="en-US" sz="2800" dirty="0"/>
            </a:br>
            <a:br>
              <a:rPr lang="en-US" sz="2400" b="1" i="1" dirty="0">
                <a:solidFill>
                  <a:schemeClr val="tx2"/>
                </a:solidFill>
              </a:rPr>
            </a:br>
            <a:r>
              <a:rPr lang="en-US" sz="2400" b="1" i="1" dirty="0">
                <a:solidFill>
                  <a:schemeClr val="tx2"/>
                </a:solidFill>
              </a:rPr>
              <a:t> </a:t>
            </a:r>
            <a:r>
              <a:rPr lang="en-US" sz="2800" b="1" i="1" dirty="0">
                <a:solidFill>
                  <a:schemeClr val="tx2"/>
                </a:solidFill>
              </a:rPr>
              <a:t>1, 1, 2, 3, 5, 8, 13, 21, 34, 55, 89, …</a:t>
            </a:r>
            <a:br>
              <a:rPr lang="en-US" sz="2400" b="1" i="1" dirty="0">
                <a:solidFill>
                  <a:schemeClr val="tx2"/>
                </a:solidFill>
              </a:rPr>
            </a:br>
            <a:endParaRPr lang="en-US" sz="2400" b="1" i="1" dirty="0">
              <a:solidFill>
                <a:schemeClr val="tx2"/>
              </a:solidFill>
            </a:endParaRPr>
          </a:p>
          <a:p>
            <a:pPr>
              <a:lnSpc>
                <a:spcPct val="90000"/>
              </a:lnSpc>
            </a:pPr>
            <a:r>
              <a:rPr lang="en-US" sz="2800" dirty="0"/>
              <a:t>We can define these numbers recursively:</a:t>
            </a:r>
            <a:br>
              <a:rPr lang="en-US" sz="2800" dirty="0"/>
            </a:br>
            <a:br>
              <a:rPr lang="en-US" sz="2400" b="1" dirty="0">
                <a:solidFill>
                  <a:schemeClr val="tx2"/>
                </a:solidFill>
              </a:rPr>
            </a:br>
            <a:r>
              <a:rPr lang="en-US" sz="2400" b="1" dirty="0">
                <a:solidFill>
                  <a:schemeClr val="tx2"/>
                </a:solidFill>
              </a:rPr>
              <a:t> </a:t>
            </a:r>
            <a:r>
              <a:rPr lang="en-US" sz="2800" b="1" i="1" dirty="0">
                <a:solidFill>
                  <a:schemeClr val="tx2"/>
                </a:solidFill>
              </a:rPr>
              <a:t>fib(1) = 1</a:t>
            </a:r>
          </a:p>
          <a:p>
            <a:pPr lvl="1">
              <a:lnSpc>
                <a:spcPct val="90000"/>
              </a:lnSpc>
              <a:buFontTx/>
              <a:buNone/>
            </a:pPr>
            <a:r>
              <a:rPr lang="en-US" b="1" i="1" dirty="0">
                <a:solidFill>
                  <a:schemeClr val="tx2"/>
                </a:solidFill>
              </a:rPr>
              <a:t>fib(2) = 1</a:t>
            </a:r>
          </a:p>
          <a:p>
            <a:pPr lvl="1">
              <a:lnSpc>
                <a:spcPct val="90000"/>
              </a:lnSpc>
              <a:buFontTx/>
              <a:buNone/>
            </a:pPr>
            <a:r>
              <a:rPr lang="en-US" b="1" i="1" dirty="0">
                <a:solidFill>
                  <a:schemeClr val="tx2"/>
                </a:solidFill>
              </a:rPr>
              <a:t>fib(n) = fib(n – 1) + fib(n – 2)</a:t>
            </a:r>
            <a:r>
              <a:rPr lang="en-US" b="1" dirty="0">
                <a:solidFill>
                  <a:schemeClr val="tx2"/>
                </a:solidFill>
              </a:rPr>
              <a:t>      for n &gt; 2</a:t>
            </a:r>
          </a:p>
          <a:p>
            <a:pPr lvl="1">
              <a:lnSpc>
                <a:spcPct val="90000"/>
              </a:lnSpc>
              <a:buFontTx/>
              <a:buNone/>
            </a:pPr>
            <a:endParaRPr lang="en-US" sz="2400" b="1" dirty="0">
              <a:solidFill>
                <a:schemeClr val="tx2"/>
              </a:solidFill>
            </a:endParaRPr>
          </a:p>
          <a:p>
            <a:pPr>
              <a:lnSpc>
                <a:spcPct val="90000"/>
              </a:lnSpc>
            </a:pPr>
            <a:r>
              <a:rPr lang="en-US" sz="2800" dirty="0"/>
              <a:t>This sequence is also known as the solution to the </a:t>
            </a:r>
            <a:r>
              <a:rPr lang="en-US" sz="2800" b="1" i="1" dirty="0">
                <a:solidFill>
                  <a:schemeClr val="accent2"/>
                </a:solidFill>
              </a:rPr>
              <a:t>Multiplying Rabbits Problem</a:t>
            </a:r>
            <a:r>
              <a:rPr lang="en-US" sz="2800" dirty="0"/>
              <a:t> </a:t>
            </a:r>
            <a:r>
              <a:rPr lang="en-US" sz="2800" dirty="0">
                <a:sym typeface="Wingdings" pitchFamily="2" charset="2"/>
              </a:rPr>
              <a:t></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39</a:t>
            </a:fld>
            <a:endParaRPr lang="en-US"/>
          </a:p>
        </p:txBody>
      </p:sp>
      <p:sp>
        <p:nvSpPr>
          <p:cNvPr id="32771" name="Rectangle 3"/>
          <p:cNvSpPr>
            <a:spLocks noGrp="1" noChangeArrowheads="1"/>
          </p:cNvSpPr>
          <p:nvPr>
            <p:ph type="body" idx="1"/>
          </p:nvPr>
        </p:nvSpPr>
        <p:spPr>
          <a:xfrm>
            <a:off x="467544" y="332656"/>
            <a:ext cx="8153400" cy="648072"/>
          </a:xfrm>
        </p:spPr>
        <p:txBody>
          <a:bodyPr/>
          <a:lstStyle/>
          <a:p>
            <a:pPr>
              <a:lnSpc>
                <a:spcPct val="90000"/>
              </a:lnSpc>
              <a:buNone/>
            </a:pPr>
            <a:r>
              <a:rPr lang="en-US" sz="2800" b="1" i="1" dirty="0">
                <a:solidFill>
                  <a:schemeClr val="accent2"/>
                </a:solidFill>
              </a:rPr>
              <a:t>Multiplying Rabbits Problem</a:t>
            </a:r>
            <a:r>
              <a:rPr lang="en-US" sz="2800" dirty="0"/>
              <a:t> </a:t>
            </a:r>
            <a:endParaRPr lang="en-US" sz="2800" dirty="0">
              <a:sym typeface="Wingdings" pitchFamily="2" charset="2"/>
            </a:endParaRPr>
          </a:p>
          <a:p>
            <a:pPr>
              <a:lnSpc>
                <a:spcPct val="90000"/>
              </a:lnSpc>
              <a:buNone/>
            </a:pPr>
            <a:endParaRPr lang="en-US" sz="2800" dirty="0">
              <a:sym typeface="Wingdings" pitchFamily="2" charset="2"/>
            </a:endParaRPr>
          </a:p>
          <a:p>
            <a:pPr>
              <a:lnSpc>
                <a:spcPct val="90000"/>
              </a:lnSpc>
              <a:buNone/>
            </a:pPr>
            <a:endParaRPr lang="en-US" sz="2800" dirty="0">
              <a:sym typeface="Wingdings" pitchFamily="2" charset="2"/>
            </a:endParaRPr>
          </a:p>
        </p:txBody>
      </p:sp>
      <p:pic>
        <p:nvPicPr>
          <p:cNvPr id="7" name="Picture 6" descr="rabbits.jpg"/>
          <p:cNvPicPr>
            <a:picLocks noChangeAspect="1"/>
          </p:cNvPicPr>
          <p:nvPr/>
        </p:nvPicPr>
        <p:blipFill>
          <a:blip r:embed="rId2" cstate="print"/>
          <a:stretch>
            <a:fillRect/>
          </a:stretch>
        </p:blipFill>
        <p:spPr>
          <a:xfrm>
            <a:off x="251520" y="3788810"/>
            <a:ext cx="1440160" cy="719623"/>
          </a:xfrm>
          <a:prstGeom prst="rect">
            <a:avLst/>
          </a:prstGeom>
        </p:spPr>
      </p:pic>
      <p:sp>
        <p:nvSpPr>
          <p:cNvPr id="5" name="TextBox 4">
            <a:extLst>
              <a:ext uri="{FF2B5EF4-FFF2-40B4-BE49-F238E27FC236}">
                <a16:creationId xmlns:a16="http://schemas.microsoft.com/office/drawing/2014/main" id="{211FE2CD-EA77-4086-BC86-15E8C751CF6C}"/>
              </a:ext>
            </a:extLst>
          </p:cNvPr>
          <p:cNvSpPr txBox="1"/>
          <p:nvPr/>
        </p:nvSpPr>
        <p:spPr>
          <a:xfrm>
            <a:off x="611560" y="1052736"/>
            <a:ext cx="6268254" cy="707886"/>
          </a:xfrm>
          <a:prstGeom prst="rect">
            <a:avLst/>
          </a:prstGeom>
          <a:noFill/>
        </p:spPr>
        <p:txBody>
          <a:bodyPr wrap="none" rtlCol="0">
            <a:spAutoFit/>
          </a:bodyPr>
          <a:lstStyle/>
          <a:p>
            <a:r>
              <a:rPr lang="en-CA" b="0" dirty="0">
                <a:solidFill>
                  <a:schemeClr val="bg1"/>
                </a:solidFill>
              </a:rPr>
              <a:t>How many rabbits will there be?</a:t>
            </a:r>
          </a:p>
          <a:p>
            <a:r>
              <a:rPr lang="en-CA" b="0" dirty="0"/>
              <a:t>We have a pair of rabbits…</a:t>
            </a:r>
            <a:r>
              <a:rPr lang="en-CA" b="0" dirty="0">
                <a:solidFill>
                  <a:schemeClr val="bg1"/>
                </a:solidFill>
              </a:rPr>
              <a:t>and are born after 1 month</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776B339A-CF2D-4914-9AB6-680C2B68480D}" type="slidenum">
              <a:rPr lang="en-US"/>
              <a:pPr/>
              <a:t>4</a:t>
            </a:fld>
            <a:endParaRPr lang="en-US"/>
          </a:p>
        </p:txBody>
      </p:sp>
      <p:sp>
        <p:nvSpPr>
          <p:cNvPr id="7171" name="Rectangle 3"/>
          <p:cNvSpPr>
            <a:spLocks noGrp="1" noChangeArrowheads="1"/>
          </p:cNvSpPr>
          <p:nvPr>
            <p:ph type="body" idx="1"/>
          </p:nvPr>
        </p:nvSpPr>
        <p:spPr>
          <a:xfrm>
            <a:off x="685800" y="1295400"/>
            <a:ext cx="8077200" cy="5105400"/>
          </a:xfrm>
        </p:spPr>
        <p:txBody>
          <a:bodyPr/>
          <a:lstStyle/>
          <a:p>
            <a:r>
              <a:rPr lang="en-US" i="1" dirty="0">
                <a:solidFill>
                  <a:schemeClr val="tx2"/>
                </a:solidFill>
              </a:rPr>
              <a:t>Example</a:t>
            </a:r>
            <a:r>
              <a:rPr lang="en-US" dirty="0"/>
              <a:t>: define a </a:t>
            </a:r>
            <a:r>
              <a:rPr lang="en-US" b="1" i="1" dirty="0">
                <a:solidFill>
                  <a:schemeClr val="hlink"/>
                </a:solidFill>
              </a:rPr>
              <a:t>group of people</a:t>
            </a:r>
          </a:p>
          <a:p>
            <a:pPr lvl="1"/>
            <a:r>
              <a:rPr lang="en-US" b="1" i="1" dirty="0">
                <a:solidFill>
                  <a:schemeClr val="tx2"/>
                </a:solidFill>
              </a:rPr>
              <a:t>Iterative definition</a:t>
            </a:r>
            <a:r>
              <a:rPr lang="en-US" i="1" dirty="0">
                <a:solidFill>
                  <a:schemeClr val="tx2"/>
                </a:solidFill>
              </a:rPr>
              <a:t>:</a:t>
            </a:r>
            <a:br>
              <a:rPr lang="en-US" i="1" dirty="0"/>
            </a:br>
            <a:r>
              <a:rPr lang="en-US" dirty="0"/>
              <a:t>a </a:t>
            </a:r>
            <a:r>
              <a:rPr lang="en-US" i="1" dirty="0">
                <a:solidFill>
                  <a:schemeClr val="hlink"/>
                </a:solidFill>
              </a:rPr>
              <a:t>group</a:t>
            </a:r>
            <a:r>
              <a:rPr lang="en-US" dirty="0"/>
              <a:t> is 2 people, or 3 people, or 4 people, or …</a:t>
            </a:r>
          </a:p>
          <a:p>
            <a:pPr lvl="1"/>
            <a:r>
              <a:rPr lang="en-US" b="1" i="1" dirty="0">
                <a:solidFill>
                  <a:schemeClr val="tx2"/>
                </a:solidFill>
              </a:rPr>
              <a:t>Recursive definition</a:t>
            </a:r>
            <a:r>
              <a:rPr lang="en-US" i="1" dirty="0">
                <a:solidFill>
                  <a:schemeClr val="tx2"/>
                </a:solidFill>
              </a:rPr>
              <a:t>:</a:t>
            </a:r>
            <a:br>
              <a:rPr lang="en-US" i="1" dirty="0"/>
            </a:br>
            <a:r>
              <a:rPr lang="en-US" i="1" dirty="0"/>
              <a:t> </a:t>
            </a:r>
            <a:r>
              <a:rPr lang="en-US" dirty="0"/>
              <a:t>a </a:t>
            </a:r>
            <a:r>
              <a:rPr lang="en-US" i="1" dirty="0">
                <a:solidFill>
                  <a:schemeClr val="hlink"/>
                </a:solidFill>
              </a:rPr>
              <a:t>group</a:t>
            </a:r>
            <a:r>
              <a:rPr lang="en-US" dirty="0">
                <a:solidFill>
                  <a:schemeClr val="hlink"/>
                </a:solidFill>
              </a:rPr>
              <a:t> </a:t>
            </a:r>
            <a:r>
              <a:rPr lang="en-US" dirty="0"/>
              <a:t>is: 2 people</a:t>
            </a:r>
          </a:p>
          <a:p>
            <a:pPr lvl="1">
              <a:buFontTx/>
              <a:buNone/>
            </a:pPr>
            <a:r>
              <a:rPr lang="en-US" dirty="0"/>
              <a:t>    or, a </a:t>
            </a:r>
            <a:r>
              <a:rPr lang="en-US" i="1" dirty="0">
                <a:solidFill>
                  <a:schemeClr val="hlink"/>
                </a:solidFill>
              </a:rPr>
              <a:t>group</a:t>
            </a:r>
            <a:r>
              <a:rPr lang="en-US" dirty="0"/>
              <a:t> is: a </a:t>
            </a:r>
            <a:r>
              <a:rPr lang="en-US" i="1" dirty="0">
                <a:solidFill>
                  <a:schemeClr val="hlink"/>
                </a:solidFill>
              </a:rPr>
              <a:t>group</a:t>
            </a:r>
            <a:r>
              <a:rPr lang="en-US" dirty="0"/>
              <a:t> plus one more person</a:t>
            </a:r>
          </a:p>
          <a:p>
            <a:pPr lvl="2"/>
            <a:r>
              <a:rPr lang="en-US" dirty="0"/>
              <a:t>The concept of a group is used to define itself!</a:t>
            </a:r>
          </a:p>
          <a:p>
            <a:pPr lvl="2"/>
            <a:r>
              <a:rPr lang="en-US" dirty="0"/>
              <a:t>The </a:t>
            </a:r>
            <a:r>
              <a:rPr lang="en-US" b="1" i="1" dirty="0">
                <a:solidFill>
                  <a:schemeClr val="tx2"/>
                </a:solidFill>
              </a:rPr>
              <a:t>base case</a:t>
            </a:r>
            <a:r>
              <a:rPr lang="en-US" dirty="0">
                <a:solidFill>
                  <a:schemeClr val="tx2"/>
                </a:solidFill>
              </a:rPr>
              <a:t> </a:t>
            </a:r>
            <a:r>
              <a:rPr lang="en-US" dirty="0"/>
              <a:t>is “a group is 2 people”</a:t>
            </a:r>
            <a:endParaRPr lang="en-US" sz="2400" dirty="0"/>
          </a:p>
        </p:txBody>
      </p:sp>
      <p:sp>
        <p:nvSpPr>
          <p:cNvPr id="7172" name="Rectangle 4"/>
          <p:cNvSpPr>
            <a:spLocks noChangeArrowheads="1"/>
          </p:cNvSpPr>
          <p:nvPr/>
        </p:nvSpPr>
        <p:spPr bwMode="auto">
          <a:xfrm>
            <a:off x="2093913" y="381000"/>
            <a:ext cx="4956175" cy="701675"/>
          </a:xfrm>
          <a:prstGeom prst="rect">
            <a:avLst/>
          </a:prstGeom>
          <a:noFill/>
          <a:ln w="38100">
            <a:noFill/>
            <a:miter lim="800000"/>
            <a:headEnd/>
            <a:tailEnd/>
          </a:ln>
          <a:effectLst/>
        </p:spPr>
        <p:txBody>
          <a:bodyPr>
            <a:spAutoFit/>
          </a:bodyPr>
          <a:lstStyle/>
          <a:p>
            <a:r>
              <a:rPr lang="en-US" sz="4000" b="0">
                <a:solidFill>
                  <a:schemeClr val="tx2"/>
                </a:solidFill>
              </a:rPr>
              <a:t>Recursive Definitions</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40</a:t>
            </a:fld>
            <a:endParaRPr lang="en-US"/>
          </a:p>
        </p:txBody>
      </p:sp>
      <p:sp>
        <p:nvSpPr>
          <p:cNvPr id="32771" name="Rectangle 3"/>
          <p:cNvSpPr>
            <a:spLocks noGrp="1" noChangeArrowheads="1"/>
          </p:cNvSpPr>
          <p:nvPr>
            <p:ph type="body" idx="1"/>
          </p:nvPr>
        </p:nvSpPr>
        <p:spPr>
          <a:xfrm>
            <a:off x="467544" y="332656"/>
            <a:ext cx="8153400" cy="648072"/>
          </a:xfrm>
        </p:spPr>
        <p:txBody>
          <a:bodyPr/>
          <a:lstStyle/>
          <a:p>
            <a:pPr>
              <a:lnSpc>
                <a:spcPct val="90000"/>
              </a:lnSpc>
              <a:buNone/>
            </a:pPr>
            <a:r>
              <a:rPr lang="en-US" sz="2800" b="1" i="1" dirty="0">
                <a:solidFill>
                  <a:schemeClr val="accent2"/>
                </a:solidFill>
              </a:rPr>
              <a:t>Multiplying Rabbits Problem</a:t>
            </a:r>
            <a:r>
              <a:rPr lang="en-US" sz="2800" dirty="0"/>
              <a:t> </a:t>
            </a:r>
            <a:endParaRPr lang="en-US" sz="2800" dirty="0">
              <a:sym typeface="Wingdings" pitchFamily="2" charset="2"/>
            </a:endParaRPr>
          </a:p>
          <a:p>
            <a:pPr>
              <a:lnSpc>
                <a:spcPct val="90000"/>
              </a:lnSpc>
              <a:buNone/>
            </a:pPr>
            <a:endParaRPr lang="en-US" sz="2800" dirty="0">
              <a:sym typeface="Wingdings" pitchFamily="2" charset="2"/>
            </a:endParaRPr>
          </a:p>
          <a:p>
            <a:pPr>
              <a:lnSpc>
                <a:spcPct val="90000"/>
              </a:lnSpc>
              <a:buNone/>
            </a:pPr>
            <a:endParaRPr lang="en-US" sz="2800" dirty="0">
              <a:sym typeface="Wingdings" pitchFamily="2" charset="2"/>
            </a:endParaRPr>
          </a:p>
        </p:txBody>
      </p:sp>
      <p:pic>
        <p:nvPicPr>
          <p:cNvPr id="7" name="Picture 6" descr="rabbits.jpg"/>
          <p:cNvPicPr>
            <a:picLocks noChangeAspect="1"/>
          </p:cNvPicPr>
          <p:nvPr/>
        </p:nvPicPr>
        <p:blipFill>
          <a:blip r:embed="rId2" cstate="print"/>
          <a:stretch>
            <a:fillRect/>
          </a:stretch>
        </p:blipFill>
        <p:spPr>
          <a:xfrm>
            <a:off x="251520" y="3788810"/>
            <a:ext cx="1440160" cy="719623"/>
          </a:xfrm>
          <a:prstGeom prst="rect">
            <a:avLst/>
          </a:prstGeom>
        </p:spPr>
      </p:pic>
      <p:sp>
        <p:nvSpPr>
          <p:cNvPr id="5" name="TextBox 4"/>
          <p:cNvSpPr txBox="1"/>
          <p:nvPr/>
        </p:nvSpPr>
        <p:spPr>
          <a:xfrm>
            <a:off x="611560" y="1052736"/>
            <a:ext cx="7067961" cy="707886"/>
          </a:xfrm>
          <a:prstGeom prst="rect">
            <a:avLst/>
          </a:prstGeom>
          <a:noFill/>
        </p:spPr>
        <p:txBody>
          <a:bodyPr wrap="none" rtlCol="0">
            <a:spAutoFit/>
          </a:bodyPr>
          <a:lstStyle/>
          <a:p>
            <a:r>
              <a:rPr lang="en-CA" b="0" dirty="0">
                <a:solidFill>
                  <a:schemeClr val="bg1"/>
                </a:solidFill>
              </a:rPr>
              <a:t>How many rabbits will there be?</a:t>
            </a:r>
          </a:p>
          <a:p>
            <a:r>
              <a:rPr lang="en-CA" b="0" dirty="0"/>
              <a:t>Rabbits can mate after 1 month …</a:t>
            </a:r>
            <a:r>
              <a:rPr lang="en-CA" b="0" dirty="0">
                <a:solidFill>
                  <a:schemeClr val="bg1"/>
                </a:solidFill>
              </a:rPr>
              <a:t>and are born after 1 month</a:t>
            </a:r>
          </a:p>
        </p:txBody>
      </p:sp>
      <p:sp>
        <p:nvSpPr>
          <p:cNvPr id="8" name="TextBox 7"/>
          <p:cNvSpPr txBox="1"/>
          <p:nvPr/>
        </p:nvSpPr>
        <p:spPr>
          <a:xfrm>
            <a:off x="899592" y="5477162"/>
            <a:ext cx="327334" cy="400110"/>
          </a:xfrm>
          <a:prstGeom prst="rect">
            <a:avLst/>
          </a:prstGeom>
          <a:noFill/>
        </p:spPr>
        <p:txBody>
          <a:bodyPr wrap="none" rtlCol="0">
            <a:spAutoFit/>
          </a:bodyPr>
          <a:lstStyle/>
          <a:p>
            <a:r>
              <a:rPr lang="en-CA" dirty="0"/>
              <a:t>1</a:t>
            </a:r>
          </a:p>
        </p:txBody>
      </p:sp>
      <p:cxnSp>
        <p:nvCxnSpPr>
          <p:cNvPr id="12" name="Straight Arrow Connector 11"/>
          <p:cNvCxnSpPr/>
          <p:nvPr/>
        </p:nvCxnSpPr>
        <p:spPr bwMode="auto">
          <a:xfrm>
            <a:off x="1763688" y="4293096"/>
            <a:ext cx="648072" cy="0"/>
          </a:xfrm>
          <a:prstGeom prst="straightConnector1">
            <a:avLst/>
          </a:prstGeom>
          <a:noFill/>
          <a:ln w="38100" cap="flat" cmpd="sng" algn="ctr">
            <a:solidFill>
              <a:schemeClr val="accent2"/>
            </a:solidFill>
            <a:prstDash val="solid"/>
            <a:round/>
            <a:headEnd type="none" w="med" len="med"/>
            <a:tailEnd type="arrow"/>
          </a:ln>
          <a:effectLst/>
        </p:spPr>
      </p:cxnSp>
      <p:pic>
        <p:nvPicPr>
          <p:cNvPr id="13" name="Picture 12" descr="rabbits.jpg"/>
          <p:cNvPicPr>
            <a:picLocks noChangeAspect="1"/>
          </p:cNvPicPr>
          <p:nvPr/>
        </p:nvPicPr>
        <p:blipFill>
          <a:blip r:embed="rId3" cstate="print"/>
          <a:stretch>
            <a:fillRect/>
          </a:stretch>
        </p:blipFill>
        <p:spPr>
          <a:xfrm>
            <a:off x="2411759" y="3717032"/>
            <a:ext cx="1728375" cy="863639"/>
          </a:xfrm>
          <a:prstGeom prst="rect">
            <a:avLst/>
          </a:prstGeom>
        </p:spPr>
      </p:pic>
      <p:sp>
        <p:nvSpPr>
          <p:cNvPr id="15" name="TextBox 14"/>
          <p:cNvSpPr txBox="1"/>
          <p:nvPr/>
        </p:nvSpPr>
        <p:spPr>
          <a:xfrm>
            <a:off x="3275856" y="5549170"/>
            <a:ext cx="327334" cy="400110"/>
          </a:xfrm>
          <a:prstGeom prst="rect">
            <a:avLst/>
          </a:prstGeom>
          <a:noFill/>
        </p:spPr>
        <p:txBody>
          <a:bodyPr wrap="none" rtlCol="0">
            <a:spAutoFit/>
          </a:bodyPr>
          <a:lstStyle/>
          <a:p>
            <a:r>
              <a:rPr lang="en-CA" dirty="0"/>
              <a:t>1</a:t>
            </a:r>
          </a:p>
        </p:txBody>
      </p:sp>
      <p:sp>
        <p:nvSpPr>
          <p:cNvPr id="16" name="TextBox 15"/>
          <p:cNvSpPr txBox="1"/>
          <p:nvPr/>
        </p:nvSpPr>
        <p:spPr>
          <a:xfrm>
            <a:off x="1619672" y="3789040"/>
            <a:ext cx="1018227" cy="369332"/>
          </a:xfrm>
          <a:prstGeom prst="rect">
            <a:avLst/>
          </a:prstGeom>
          <a:noFill/>
        </p:spPr>
        <p:txBody>
          <a:bodyPr wrap="none" rtlCol="0">
            <a:spAutoFit/>
          </a:bodyPr>
          <a:lstStyle/>
          <a:p>
            <a:r>
              <a:rPr lang="en-CA" sz="1800" b="0" dirty="0"/>
              <a:t>1 month</a:t>
            </a:r>
          </a:p>
        </p:txBody>
      </p:sp>
      <p:sp>
        <p:nvSpPr>
          <p:cNvPr id="2" name="TextBox 1">
            <a:extLst>
              <a:ext uri="{FF2B5EF4-FFF2-40B4-BE49-F238E27FC236}">
                <a16:creationId xmlns:a16="http://schemas.microsoft.com/office/drawing/2014/main" id="{D43BC822-AE28-4727-B5EF-74D3B8B85308}"/>
              </a:ext>
            </a:extLst>
          </p:cNvPr>
          <p:cNvSpPr txBox="1"/>
          <p:nvPr/>
        </p:nvSpPr>
        <p:spPr>
          <a:xfrm>
            <a:off x="851136" y="5949280"/>
            <a:ext cx="2392001" cy="400110"/>
          </a:xfrm>
          <a:prstGeom prst="rect">
            <a:avLst/>
          </a:prstGeom>
          <a:noFill/>
        </p:spPr>
        <p:txBody>
          <a:bodyPr wrap="none" rtlCol="0">
            <a:spAutoFit/>
          </a:bodyPr>
          <a:lstStyle/>
          <a:p>
            <a:r>
              <a:rPr lang="en-CA" dirty="0"/>
              <a:t>Number of rabbits</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41</a:t>
            </a:fld>
            <a:endParaRPr lang="en-US"/>
          </a:p>
        </p:txBody>
      </p:sp>
      <p:sp>
        <p:nvSpPr>
          <p:cNvPr id="32771" name="Rectangle 3"/>
          <p:cNvSpPr>
            <a:spLocks noGrp="1" noChangeArrowheads="1"/>
          </p:cNvSpPr>
          <p:nvPr>
            <p:ph type="body" idx="1"/>
          </p:nvPr>
        </p:nvSpPr>
        <p:spPr>
          <a:xfrm>
            <a:off x="467544" y="332656"/>
            <a:ext cx="8153400" cy="648072"/>
          </a:xfrm>
        </p:spPr>
        <p:txBody>
          <a:bodyPr/>
          <a:lstStyle/>
          <a:p>
            <a:pPr>
              <a:lnSpc>
                <a:spcPct val="90000"/>
              </a:lnSpc>
              <a:buNone/>
            </a:pPr>
            <a:r>
              <a:rPr lang="en-US" sz="2800" b="1" i="1" dirty="0">
                <a:solidFill>
                  <a:schemeClr val="accent2"/>
                </a:solidFill>
              </a:rPr>
              <a:t>Multiplying Rabbits Problem</a:t>
            </a:r>
            <a:r>
              <a:rPr lang="en-US" sz="2800" dirty="0"/>
              <a:t> </a:t>
            </a:r>
            <a:endParaRPr lang="en-US" sz="2800" dirty="0">
              <a:sym typeface="Wingdings" pitchFamily="2" charset="2"/>
            </a:endParaRPr>
          </a:p>
          <a:p>
            <a:pPr>
              <a:lnSpc>
                <a:spcPct val="90000"/>
              </a:lnSpc>
              <a:buNone/>
            </a:pPr>
            <a:endParaRPr lang="en-US" sz="2800" dirty="0">
              <a:sym typeface="Wingdings" pitchFamily="2" charset="2"/>
            </a:endParaRPr>
          </a:p>
          <a:p>
            <a:pPr>
              <a:lnSpc>
                <a:spcPct val="90000"/>
              </a:lnSpc>
              <a:buNone/>
            </a:pPr>
            <a:endParaRPr lang="en-US" sz="2800" dirty="0">
              <a:sym typeface="Wingdings" pitchFamily="2" charset="2"/>
            </a:endParaRPr>
          </a:p>
        </p:txBody>
      </p:sp>
      <p:pic>
        <p:nvPicPr>
          <p:cNvPr id="7" name="Picture 6" descr="rabbits.jpg"/>
          <p:cNvPicPr>
            <a:picLocks noChangeAspect="1"/>
          </p:cNvPicPr>
          <p:nvPr/>
        </p:nvPicPr>
        <p:blipFill>
          <a:blip r:embed="rId2" cstate="print"/>
          <a:stretch>
            <a:fillRect/>
          </a:stretch>
        </p:blipFill>
        <p:spPr>
          <a:xfrm>
            <a:off x="251520" y="3788810"/>
            <a:ext cx="1440160" cy="719623"/>
          </a:xfrm>
          <a:prstGeom prst="rect">
            <a:avLst/>
          </a:prstGeom>
        </p:spPr>
      </p:pic>
      <p:sp>
        <p:nvSpPr>
          <p:cNvPr id="5" name="TextBox 4"/>
          <p:cNvSpPr txBox="1"/>
          <p:nvPr/>
        </p:nvSpPr>
        <p:spPr>
          <a:xfrm>
            <a:off x="611560" y="1052736"/>
            <a:ext cx="8532440" cy="707886"/>
          </a:xfrm>
          <a:prstGeom prst="rect">
            <a:avLst/>
          </a:prstGeom>
          <a:noFill/>
        </p:spPr>
        <p:txBody>
          <a:bodyPr wrap="square" rtlCol="0">
            <a:spAutoFit/>
          </a:bodyPr>
          <a:lstStyle/>
          <a:p>
            <a:r>
              <a:rPr lang="en-CA" b="0" dirty="0">
                <a:solidFill>
                  <a:schemeClr val="bg1"/>
                </a:solidFill>
              </a:rPr>
              <a:t>How many rabbits will there be after n months?</a:t>
            </a:r>
          </a:p>
          <a:p>
            <a:r>
              <a:rPr lang="en-CA" b="0" dirty="0"/>
              <a:t>Rabbits can mate after 1 month and babies are born1 month after mating</a:t>
            </a:r>
          </a:p>
        </p:txBody>
      </p:sp>
      <p:sp>
        <p:nvSpPr>
          <p:cNvPr id="8" name="TextBox 7"/>
          <p:cNvSpPr txBox="1"/>
          <p:nvPr/>
        </p:nvSpPr>
        <p:spPr>
          <a:xfrm>
            <a:off x="899592" y="5477162"/>
            <a:ext cx="327334" cy="400110"/>
          </a:xfrm>
          <a:prstGeom prst="rect">
            <a:avLst/>
          </a:prstGeom>
          <a:noFill/>
        </p:spPr>
        <p:txBody>
          <a:bodyPr wrap="none" rtlCol="0">
            <a:spAutoFit/>
          </a:bodyPr>
          <a:lstStyle/>
          <a:p>
            <a:r>
              <a:rPr lang="en-CA" dirty="0"/>
              <a:t>1</a:t>
            </a:r>
          </a:p>
        </p:txBody>
      </p:sp>
      <p:cxnSp>
        <p:nvCxnSpPr>
          <p:cNvPr id="12" name="Straight Arrow Connector 11"/>
          <p:cNvCxnSpPr/>
          <p:nvPr/>
        </p:nvCxnSpPr>
        <p:spPr bwMode="auto">
          <a:xfrm>
            <a:off x="1763688" y="4293096"/>
            <a:ext cx="648072" cy="0"/>
          </a:xfrm>
          <a:prstGeom prst="straightConnector1">
            <a:avLst/>
          </a:prstGeom>
          <a:noFill/>
          <a:ln w="38100" cap="flat" cmpd="sng" algn="ctr">
            <a:solidFill>
              <a:schemeClr val="accent2"/>
            </a:solidFill>
            <a:prstDash val="solid"/>
            <a:round/>
            <a:headEnd type="none" w="med" len="med"/>
            <a:tailEnd type="arrow"/>
          </a:ln>
          <a:effectLst/>
        </p:spPr>
      </p:cxnSp>
      <p:pic>
        <p:nvPicPr>
          <p:cNvPr id="13" name="Picture 12" descr="rabbits.jpg"/>
          <p:cNvPicPr>
            <a:picLocks noChangeAspect="1"/>
          </p:cNvPicPr>
          <p:nvPr/>
        </p:nvPicPr>
        <p:blipFill>
          <a:blip r:embed="rId3" cstate="print"/>
          <a:stretch>
            <a:fillRect/>
          </a:stretch>
        </p:blipFill>
        <p:spPr>
          <a:xfrm>
            <a:off x="2411759" y="3717032"/>
            <a:ext cx="1728375" cy="863639"/>
          </a:xfrm>
          <a:prstGeom prst="rect">
            <a:avLst/>
          </a:prstGeom>
        </p:spPr>
      </p:pic>
      <p:sp>
        <p:nvSpPr>
          <p:cNvPr id="15" name="TextBox 14"/>
          <p:cNvSpPr txBox="1"/>
          <p:nvPr/>
        </p:nvSpPr>
        <p:spPr>
          <a:xfrm>
            <a:off x="3275856" y="5549170"/>
            <a:ext cx="327334" cy="400110"/>
          </a:xfrm>
          <a:prstGeom prst="rect">
            <a:avLst/>
          </a:prstGeom>
          <a:noFill/>
        </p:spPr>
        <p:txBody>
          <a:bodyPr wrap="none" rtlCol="0">
            <a:spAutoFit/>
          </a:bodyPr>
          <a:lstStyle/>
          <a:p>
            <a:r>
              <a:rPr lang="en-CA" dirty="0"/>
              <a:t>1</a:t>
            </a:r>
          </a:p>
        </p:txBody>
      </p:sp>
      <p:sp>
        <p:nvSpPr>
          <p:cNvPr id="16" name="TextBox 15"/>
          <p:cNvSpPr txBox="1"/>
          <p:nvPr/>
        </p:nvSpPr>
        <p:spPr>
          <a:xfrm>
            <a:off x="1619672" y="3789040"/>
            <a:ext cx="1018227" cy="369332"/>
          </a:xfrm>
          <a:prstGeom prst="rect">
            <a:avLst/>
          </a:prstGeom>
          <a:noFill/>
        </p:spPr>
        <p:txBody>
          <a:bodyPr wrap="none" rtlCol="0">
            <a:spAutoFit/>
          </a:bodyPr>
          <a:lstStyle/>
          <a:p>
            <a:r>
              <a:rPr lang="en-CA" sz="1800" b="0" dirty="0"/>
              <a:t>1 month</a:t>
            </a:r>
          </a:p>
        </p:txBody>
      </p:sp>
      <p:cxnSp>
        <p:nvCxnSpPr>
          <p:cNvPr id="17" name="Straight Arrow Connector 16"/>
          <p:cNvCxnSpPr/>
          <p:nvPr/>
        </p:nvCxnSpPr>
        <p:spPr bwMode="auto">
          <a:xfrm>
            <a:off x="4211960" y="4437112"/>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18" name="TextBox 17"/>
          <p:cNvSpPr txBox="1"/>
          <p:nvPr/>
        </p:nvSpPr>
        <p:spPr>
          <a:xfrm>
            <a:off x="3995936" y="3933056"/>
            <a:ext cx="1018227" cy="369332"/>
          </a:xfrm>
          <a:prstGeom prst="rect">
            <a:avLst/>
          </a:prstGeom>
          <a:noFill/>
        </p:spPr>
        <p:txBody>
          <a:bodyPr wrap="none" rtlCol="0">
            <a:spAutoFit/>
          </a:bodyPr>
          <a:lstStyle/>
          <a:p>
            <a:r>
              <a:rPr lang="en-CA" sz="1800" b="0" dirty="0"/>
              <a:t>1 month</a:t>
            </a:r>
          </a:p>
        </p:txBody>
      </p:sp>
      <p:pic>
        <p:nvPicPr>
          <p:cNvPr id="19" name="Picture 18" descr="rabbits.jpg"/>
          <p:cNvPicPr>
            <a:picLocks noChangeAspect="1"/>
          </p:cNvPicPr>
          <p:nvPr/>
        </p:nvPicPr>
        <p:blipFill>
          <a:blip r:embed="rId3" cstate="print"/>
          <a:stretch>
            <a:fillRect/>
          </a:stretch>
        </p:blipFill>
        <p:spPr>
          <a:xfrm>
            <a:off x="4860032" y="4293096"/>
            <a:ext cx="1728375" cy="863639"/>
          </a:xfrm>
          <a:prstGeom prst="rect">
            <a:avLst/>
          </a:prstGeom>
        </p:spPr>
      </p:pic>
      <p:pic>
        <p:nvPicPr>
          <p:cNvPr id="20" name="Picture 19" descr="rabbits.jpg"/>
          <p:cNvPicPr>
            <a:picLocks noChangeAspect="1"/>
          </p:cNvPicPr>
          <p:nvPr/>
        </p:nvPicPr>
        <p:blipFill>
          <a:blip r:embed="rId4" cstate="print"/>
          <a:stretch>
            <a:fillRect/>
          </a:stretch>
        </p:blipFill>
        <p:spPr>
          <a:xfrm>
            <a:off x="4860032" y="3429000"/>
            <a:ext cx="1296053" cy="647615"/>
          </a:xfrm>
          <a:prstGeom prst="rect">
            <a:avLst/>
          </a:prstGeom>
        </p:spPr>
      </p:pic>
      <p:sp>
        <p:nvSpPr>
          <p:cNvPr id="21" name="TextBox 20"/>
          <p:cNvSpPr txBox="1"/>
          <p:nvPr/>
        </p:nvSpPr>
        <p:spPr>
          <a:xfrm>
            <a:off x="5868144" y="5517232"/>
            <a:ext cx="327334" cy="400110"/>
          </a:xfrm>
          <a:prstGeom prst="rect">
            <a:avLst/>
          </a:prstGeom>
          <a:noFill/>
        </p:spPr>
        <p:txBody>
          <a:bodyPr wrap="none" rtlCol="0">
            <a:spAutoFit/>
          </a:bodyPr>
          <a:lstStyle/>
          <a:p>
            <a:r>
              <a:rPr lang="en-CA" dirty="0"/>
              <a:t>2</a:t>
            </a:r>
          </a:p>
        </p:txBody>
      </p:sp>
      <p:sp>
        <p:nvSpPr>
          <p:cNvPr id="22" name="TextBox 21">
            <a:extLst>
              <a:ext uri="{FF2B5EF4-FFF2-40B4-BE49-F238E27FC236}">
                <a16:creationId xmlns:a16="http://schemas.microsoft.com/office/drawing/2014/main" id="{9219F532-E058-488B-B98D-817D43D70089}"/>
              </a:ext>
            </a:extLst>
          </p:cNvPr>
          <p:cNvSpPr txBox="1"/>
          <p:nvPr/>
        </p:nvSpPr>
        <p:spPr>
          <a:xfrm>
            <a:off x="851136" y="5949280"/>
            <a:ext cx="2392001" cy="400110"/>
          </a:xfrm>
          <a:prstGeom prst="rect">
            <a:avLst/>
          </a:prstGeom>
          <a:noFill/>
        </p:spPr>
        <p:txBody>
          <a:bodyPr wrap="none" rtlCol="0">
            <a:spAutoFit/>
          </a:bodyPr>
          <a:lstStyle/>
          <a:p>
            <a:r>
              <a:rPr lang="en-CA" dirty="0"/>
              <a:t>Number of rabbits</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42</a:t>
            </a:fld>
            <a:endParaRPr lang="en-US"/>
          </a:p>
        </p:txBody>
      </p:sp>
      <p:sp>
        <p:nvSpPr>
          <p:cNvPr id="32771" name="Rectangle 3"/>
          <p:cNvSpPr>
            <a:spLocks noGrp="1" noChangeArrowheads="1"/>
          </p:cNvSpPr>
          <p:nvPr>
            <p:ph type="body" idx="1"/>
          </p:nvPr>
        </p:nvSpPr>
        <p:spPr>
          <a:xfrm>
            <a:off x="467544" y="332656"/>
            <a:ext cx="8153400" cy="648072"/>
          </a:xfrm>
        </p:spPr>
        <p:txBody>
          <a:bodyPr/>
          <a:lstStyle/>
          <a:p>
            <a:pPr>
              <a:lnSpc>
                <a:spcPct val="90000"/>
              </a:lnSpc>
              <a:buNone/>
            </a:pPr>
            <a:r>
              <a:rPr lang="en-US" sz="2800" b="1" i="1" dirty="0">
                <a:solidFill>
                  <a:schemeClr val="accent2"/>
                </a:solidFill>
              </a:rPr>
              <a:t>Multiplying Rabbits Problem</a:t>
            </a:r>
            <a:r>
              <a:rPr lang="en-US" sz="2800" dirty="0"/>
              <a:t> </a:t>
            </a:r>
            <a:endParaRPr lang="en-US" sz="2800" dirty="0">
              <a:sym typeface="Wingdings" pitchFamily="2" charset="2"/>
            </a:endParaRPr>
          </a:p>
          <a:p>
            <a:pPr>
              <a:lnSpc>
                <a:spcPct val="90000"/>
              </a:lnSpc>
              <a:buNone/>
            </a:pPr>
            <a:endParaRPr lang="en-US" sz="2800" dirty="0">
              <a:sym typeface="Wingdings" pitchFamily="2" charset="2"/>
            </a:endParaRPr>
          </a:p>
          <a:p>
            <a:pPr>
              <a:lnSpc>
                <a:spcPct val="90000"/>
              </a:lnSpc>
              <a:buNone/>
            </a:pPr>
            <a:endParaRPr lang="en-US" sz="2800" dirty="0">
              <a:sym typeface="Wingdings" pitchFamily="2" charset="2"/>
            </a:endParaRPr>
          </a:p>
        </p:txBody>
      </p:sp>
      <p:pic>
        <p:nvPicPr>
          <p:cNvPr id="7" name="Picture 6" descr="rabbits.jpg"/>
          <p:cNvPicPr>
            <a:picLocks noChangeAspect="1"/>
          </p:cNvPicPr>
          <p:nvPr/>
        </p:nvPicPr>
        <p:blipFill>
          <a:blip r:embed="rId2" cstate="print"/>
          <a:stretch>
            <a:fillRect/>
          </a:stretch>
        </p:blipFill>
        <p:spPr>
          <a:xfrm>
            <a:off x="251520" y="3788810"/>
            <a:ext cx="1440160" cy="719623"/>
          </a:xfrm>
          <a:prstGeom prst="rect">
            <a:avLst/>
          </a:prstGeom>
        </p:spPr>
      </p:pic>
      <p:sp>
        <p:nvSpPr>
          <p:cNvPr id="5" name="TextBox 4"/>
          <p:cNvSpPr txBox="1"/>
          <p:nvPr/>
        </p:nvSpPr>
        <p:spPr>
          <a:xfrm>
            <a:off x="611560" y="1052736"/>
            <a:ext cx="8523487" cy="707886"/>
          </a:xfrm>
          <a:prstGeom prst="rect">
            <a:avLst/>
          </a:prstGeom>
          <a:noFill/>
        </p:spPr>
        <p:txBody>
          <a:bodyPr wrap="none" rtlCol="0">
            <a:spAutoFit/>
          </a:bodyPr>
          <a:lstStyle/>
          <a:p>
            <a:r>
              <a:rPr lang="en-CA" b="0" dirty="0"/>
              <a:t>How many rabbits will there be after n months?</a:t>
            </a:r>
          </a:p>
          <a:p>
            <a:r>
              <a:rPr lang="en-CA" b="0" dirty="0"/>
              <a:t>Rabbits can mate after 1 month and babies are born 1 month after mating</a:t>
            </a:r>
          </a:p>
        </p:txBody>
      </p:sp>
      <p:sp>
        <p:nvSpPr>
          <p:cNvPr id="8" name="TextBox 7"/>
          <p:cNvSpPr txBox="1"/>
          <p:nvPr/>
        </p:nvSpPr>
        <p:spPr>
          <a:xfrm>
            <a:off x="899592" y="5477162"/>
            <a:ext cx="327334" cy="400110"/>
          </a:xfrm>
          <a:prstGeom prst="rect">
            <a:avLst/>
          </a:prstGeom>
          <a:noFill/>
        </p:spPr>
        <p:txBody>
          <a:bodyPr wrap="none" rtlCol="0">
            <a:spAutoFit/>
          </a:bodyPr>
          <a:lstStyle/>
          <a:p>
            <a:r>
              <a:rPr lang="en-CA" dirty="0"/>
              <a:t>1</a:t>
            </a:r>
          </a:p>
        </p:txBody>
      </p:sp>
      <p:cxnSp>
        <p:nvCxnSpPr>
          <p:cNvPr id="12" name="Straight Arrow Connector 11"/>
          <p:cNvCxnSpPr/>
          <p:nvPr/>
        </p:nvCxnSpPr>
        <p:spPr bwMode="auto">
          <a:xfrm>
            <a:off x="1763688" y="4293096"/>
            <a:ext cx="648072" cy="0"/>
          </a:xfrm>
          <a:prstGeom prst="straightConnector1">
            <a:avLst/>
          </a:prstGeom>
          <a:noFill/>
          <a:ln w="38100" cap="flat" cmpd="sng" algn="ctr">
            <a:solidFill>
              <a:schemeClr val="accent2"/>
            </a:solidFill>
            <a:prstDash val="solid"/>
            <a:round/>
            <a:headEnd type="none" w="med" len="med"/>
            <a:tailEnd type="arrow"/>
          </a:ln>
          <a:effectLst/>
        </p:spPr>
      </p:cxnSp>
      <p:pic>
        <p:nvPicPr>
          <p:cNvPr id="13" name="Picture 12" descr="rabbits.jpg"/>
          <p:cNvPicPr>
            <a:picLocks noChangeAspect="1"/>
          </p:cNvPicPr>
          <p:nvPr/>
        </p:nvPicPr>
        <p:blipFill>
          <a:blip r:embed="rId3" cstate="print"/>
          <a:stretch>
            <a:fillRect/>
          </a:stretch>
        </p:blipFill>
        <p:spPr>
          <a:xfrm>
            <a:off x="2411759" y="3717032"/>
            <a:ext cx="1728375" cy="863639"/>
          </a:xfrm>
          <a:prstGeom prst="rect">
            <a:avLst/>
          </a:prstGeom>
        </p:spPr>
      </p:pic>
      <p:sp>
        <p:nvSpPr>
          <p:cNvPr id="15" name="TextBox 14"/>
          <p:cNvSpPr txBox="1"/>
          <p:nvPr/>
        </p:nvSpPr>
        <p:spPr>
          <a:xfrm>
            <a:off x="3275856" y="5549170"/>
            <a:ext cx="327334" cy="400110"/>
          </a:xfrm>
          <a:prstGeom prst="rect">
            <a:avLst/>
          </a:prstGeom>
          <a:noFill/>
        </p:spPr>
        <p:txBody>
          <a:bodyPr wrap="none" rtlCol="0">
            <a:spAutoFit/>
          </a:bodyPr>
          <a:lstStyle/>
          <a:p>
            <a:r>
              <a:rPr lang="en-CA" dirty="0"/>
              <a:t>1</a:t>
            </a:r>
          </a:p>
        </p:txBody>
      </p:sp>
      <p:sp>
        <p:nvSpPr>
          <p:cNvPr id="16" name="TextBox 15"/>
          <p:cNvSpPr txBox="1"/>
          <p:nvPr/>
        </p:nvSpPr>
        <p:spPr>
          <a:xfrm>
            <a:off x="1619672" y="3789040"/>
            <a:ext cx="1018227" cy="369332"/>
          </a:xfrm>
          <a:prstGeom prst="rect">
            <a:avLst/>
          </a:prstGeom>
          <a:noFill/>
        </p:spPr>
        <p:txBody>
          <a:bodyPr wrap="none" rtlCol="0">
            <a:spAutoFit/>
          </a:bodyPr>
          <a:lstStyle/>
          <a:p>
            <a:r>
              <a:rPr lang="en-CA" sz="1800" b="0" dirty="0"/>
              <a:t>1 month</a:t>
            </a:r>
          </a:p>
        </p:txBody>
      </p:sp>
      <p:cxnSp>
        <p:nvCxnSpPr>
          <p:cNvPr id="17" name="Straight Arrow Connector 16"/>
          <p:cNvCxnSpPr/>
          <p:nvPr/>
        </p:nvCxnSpPr>
        <p:spPr bwMode="auto">
          <a:xfrm>
            <a:off x="4211960" y="4437112"/>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18" name="TextBox 17"/>
          <p:cNvSpPr txBox="1"/>
          <p:nvPr/>
        </p:nvSpPr>
        <p:spPr>
          <a:xfrm>
            <a:off x="3995936" y="3933056"/>
            <a:ext cx="1018227" cy="369332"/>
          </a:xfrm>
          <a:prstGeom prst="rect">
            <a:avLst/>
          </a:prstGeom>
          <a:noFill/>
        </p:spPr>
        <p:txBody>
          <a:bodyPr wrap="none" rtlCol="0">
            <a:spAutoFit/>
          </a:bodyPr>
          <a:lstStyle/>
          <a:p>
            <a:r>
              <a:rPr lang="en-CA" sz="1800" b="0" dirty="0"/>
              <a:t>1 month</a:t>
            </a:r>
          </a:p>
        </p:txBody>
      </p:sp>
      <p:pic>
        <p:nvPicPr>
          <p:cNvPr id="19" name="Picture 18" descr="rabbits.jpg"/>
          <p:cNvPicPr>
            <a:picLocks noChangeAspect="1"/>
          </p:cNvPicPr>
          <p:nvPr/>
        </p:nvPicPr>
        <p:blipFill>
          <a:blip r:embed="rId3" cstate="print"/>
          <a:stretch>
            <a:fillRect/>
          </a:stretch>
        </p:blipFill>
        <p:spPr>
          <a:xfrm>
            <a:off x="4860032" y="4293096"/>
            <a:ext cx="1728375" cy="863639"/>
          </a:xfrm>
          <a:prstGeom prst="rect">
            <a:avLst/>
          </a:prstGeom>
        </p:spPr>
      </p:pic>
      <p:pic>
        <p:nvPicPr>
          <p:cNvPr id="20" name="Picture 19" descr="rabbits.jpg"/>
          <p:cNvPicPr>
            <a:picLocks noChangeAspect="1"/>
          </p:cNvPicPr>
          <p:nvPr/>
        </p:nvPicPr>
        <p:blipFill>
          <a:blip r:embed="rId4" cstate="print"/>
          <a:stretch>
            <a:fillRect/>
          </a:stretch>
        </p:blipFill>
        <p:spPr>
          <a:xfrm>
            <a:off x="4860032" y="3429000"/>
            <a:ext cx="1296053" cy="647615"/>
          </a:xfrm>
          <a:prstGeom prst="rect">
            <a:avLst/>
          </a:prstGeom>
        </p:spPr>
      </p:pic>
      <p:sp>
        <p:nvSpPr>
          <p:cNvPr id="21" name="TextBox 20"/>
          <p:cNvSpPr txBox="1"/>
          <p:nvPr/>
        </p:nvSpPr>
        <p:spPr>
          <a:xfrm>
            <a:off x="5868144" y="5517232"/>
            <a:ext cx="327334" cy="400110"/>
          </a:xfrm>
          <a:prstGeom prst="rect">
            <a:avLst/>
          </a:prstGeom>
          <a:noFill/>
        </p:spPr>
        <p:txBody>
          <a:bodyPr wrap="none" rtlCol="0">
            <a:spAutoFit/>
          </a:bodyPr>
          <a:lstStyle/>
          <a:p>
            <a:r>
              <a:rPr lang="en-CA" dirty="0"/>
              <a:t>2</a:t>
            </a:r>
          </a:p>
        </p:txBody>
      </p:sp>
      <p:sp>
        <p:nvSpPr>
          <p:cNvPr id="22" name="TextBox 21">
            <a:extLst>
              <a:ext uri="{FF2B5EF4-FFF2-40B4-BE49-F238E27FC236}">
                <a16:creationId xmlns:a16="http://schemas.microsoft.com/office/drawing/2014/main" id="{4CB97B06-EC4B-4379-A4B3-A55EF9540002}"/>
              </a:ext>
            </a:extLst>
          </p:cNvPr>
          <p:cNvSpPr txBox="1"/>
          <p:nvPr/>
        </p:nvSpPr>
        <p:spPr>
          <a:xfrm>
            <a:off x="851136" y="5949280"/>
            <a:ext cx="2392001" cy="400110"/>
          </a:xfrm>
          <a:prstGeom prst="rect">
            <a:avLst/>
          </a:prstGeom>
          <a:noFill/>
        </p:spPr>
        <p:txBody>
          <a:bodyPr wrap="none" rtlCol="0">
            <a:spAutoFit/>
          </a:bodyPr>
          <a:lstStyle/>
          <a:p>
            <a:r>
              <a:rPr lang="en-CA" dirty="0"/>
              <a:t>Number of rabbits</a:t>
            </a:r>
          </a:p>
        </p:txBody>
      </p:sp>
    </p:spTree>
    <p:extLst>
      <p:ext uri="{BB962C8B-B14F-4D97-AF65-F5344CB8AC3E}">
        <p14:creationId xmlns:p14="http://schemas.microsoft.com/office/powerpoint/2010/main" val="2750330011"/>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43</a:t>
            </a:fld>
            <a:endParaRPr lang="en-US"/>
          </a:p>
        </p:txBody>
      </p:sp>
      <p:sp>
        <p:nvSpPr>
          <p:cNvPr id="32771" name="Rectangle 3"/>
          <p:cNvSpPr>
            <a:spLocks noGrp="1" noChangeArrowheads="1"/>
          </p:cNvSpPr>
          <p:nvPr>
            <p:ph type="body" idx="1"/>
          </p:nvPr>
        </p:nvSpPr>
        <p:spPr>
          <a:xfrm>
            <a:off x="467544" y="332656"/>
            <a:ext cx="8153400" cy="648072"/>
          </a:xfrm>
        </p:spPr>
        <p:txBody>
          <a:bodyPr/>
          <a:lstStyle/>
          <a:p>
            <a:pPr>
              <a:lnSpc>
                <a:spcPct val="90000"/>
              </a:lnSpc>
              <a:buNone/>
            </a:pPr>
            <a:r>
              <a:rPr lang="en-US" sz="2800" b="1" i="1" dirty="0">
                <a:solidFill>
                  <a:schemeClr val="accent2"/>
                </a:solidFill>
              </a:rPr>
              <a:t>Multiplying Rabbits Problem</a:t>
            </a:r>
            <a:r>
              <a:rPr lang="en-US" sz="2800" dirty="0"/>
              <a:t> </a:t>
            </a:r>
            <a:endParaRPr lang="en-US" sz="2800" dirty="0">
              <a:sym typeface="Wingdings" pitchFamily="2" charset="2"/>
            </a:endParaRPr>
          </a:p>
          <a:p>
            <a:pPr>
              <a:lnSpc>
                <a:spcPct val="90000"/>
              </a:lnSpc>
              <a:buNone/>
            </a:pPr>
            <a:endParaRPr lang="en-US" sz="2800" dirty="0">
              <a:sym typeface="Wingdings" pitchFamily="2" charset="2"/>
            </a:endParaRPr>
          </a:p>
          <a:p>
            <a:pPr>
              <a:lnSpc>
                <a:spcPct val="90000"/>
              </a:lnSpc>
              <a:buNone/>
            </a:pPr>
            <a:endParaRPr lang="en-US" sz="2800" dirty="0">
              <a:sym typeface="Wingdings" pitchFamily="2" charset="2"/>
            </a:endParaRPr>
          </a:p>
        </p:txBody>
      </p:sp>
      <p:pic>
        <p:nvPicPr>
          <p:cNvPr id="7" name="Picture 6" descr="rabbits.jpg"/>
          <p:cNvPicPr>
            <a:picLocks noChangeAspect="1"/>
          </p:cNvPicPr>
          <p:nvPr/>
        </p:nvPicPr>
        <p:blipFill>
          <a:blip r:embed="rId2" cstate="print"/>
          <a:stretch>
            <a:fillRect/>
          </a:stretch>
        </p:blipFill>
        <p:spPr>
          <a:xfrm>
            <a:off x="251520" y="3788810"/>
            <a:ext cx="1440160" cy="719623"/>
          </a:xfrm>
          <a:prstGeom prst="rect">
            <a:avLst/>
          </a:prstGeom>
        </p:spPr>
      </p:pic>
      <p:sp>
        <p:nvSpPr>
          <p:cNvPr id="5" name="TextBox 4"/>
          <p:cNvSpPr txBox="1"/>
          <p:nvPr/>
        </p:nvSpPr>
        <p:spPr>
          <a:xfrm>
            <a:off x="611560" y="1052736"/>
            <a:ext cx="6856364" cy="707886"/>
          </a:xfrm>
          <a:prstGeom prst="rect">
            <a:avLst/>
          </a:prstGeom>
          <a:noFill/>
        </p:spPr>
        <p:txBody>
          <a:bodyPr wrap="none" rtlCol="0">
            <a:spAutoFit/>
          </a:bodyPr>
          <a:lstStyle/>
          <a:p>
            <a:r>
              <a:rPr lang="en-CA" b="0" dirty="0"/>
              <a:t>How many rabbits will there be?</a:t>
            </a:r>
          </a:p>
          <a:p>
            <a:r>
              <a:rPr lang="en-CA" b="0" dirty="0"/>
              <a:t>Rabbits can mate after 1 month and are born after 1 month</a:t>
            </a:r>
          </a:p>
        </p:txBody>
      </p:sp>
      <p:sp>
        <p:nvSpPr>
          <p:cNvPr id="8" name="TextBox 7"/>
          <p:cNvSpPr txBox="1"/>
          <p:nvPr/>
        </p:nvSpPr>
        <p:spPr>
          <a:xfrm>
            <a:off x="899592" y="5477162"/>
            <a:ext cx="327334" cy="400110"/>
          </a:xfrm>
          <a:prstGeom prst="rect">
            <a:avLst/>
          </a:prstGeom>
          <a:noFill/>
        </p:spPr>
        <p:txBody>
          <a:bodyPr wrap="none" rtlCol="0">
            <a:spAutoFit/>
          </a:bodyPr>
          <a:lstStyle/>
          <a:p>
            <a:r>
              <a:rPr lang="en-CA" dirty="0"/>
              <a:t>1</a:t>
            </a:r>
          </a:p>
        </p:txBody>
      </p:sp>
      <p:cxnSp>
        <p:nvCxnSpPr>
          <p:cNvPr id="12" name="Straight Arrow Connector 11"/>
          <p:cNvCxnSpPr/>
          <p:nvPr/>
        </p:nvCxnSpPr>
        <p:spPr bwMode="auto">
          <a:xfrm>
            <a:off x="1763688" y="4293096"/>
            <a:ext cx="648072" cy="0"/>
          </a:xfrm>
          <a:prstGeom prst="straightConnector1">
            <a:avLst/>
          </a:prstGeom>
          <a:noFill/>
          <a:ln w="38100" cap="flat" cmpd="sng" algn="ctr">
            <a:solidFill>
              <a:schemeClr val="accent2"/>
            </a:solidFill>
            <a:prstDash val="solid"/>
            <a:round/>
            <a:headEnd type="none" w="med" len="med"/>
            <a:tailEnd type="arrow"/>
          </a:ln>
          <a:effectLst/>
        </p:spPr>
      </p:cxnSp>
      <p:pic>
        <p:nvPicPr>
          <p:cNvPr id="13" name="Picture 12" descr="rabbits.jpg"/>
          <p:cNvPicPr>
            <a:picLocks noChangeAspect="1"/>
          </p:cNvPicPr>
          <p:nvPr/>
        </p:nvPicPr>
        <p:blipFill>
          <a:blip r:embed="rId3" cstate="print"/>
          <a:stretch>
            <a:fillRect/>
          </a:stretch>
        </p:blipFill>
        <p:spPr>
          <a:xfrm>
            <a:off x="2411759" y="3717032"/>
            <a:ext cx="1728375" cy="863639"/>
          </a:xfrm>
          <a:prstGeom prst="rect">
            <a:avLst/>
          </a:prstGeom>
        </p:spPr>
      </p:pic>
      <p:sp>
        <p:nvSpPr>
          <p:cNvPr id="15" name="TextBox 14"/>
          <p:cNvSpPr txBox="1"/>
          <p:nvPr/>
        </p:nvSpPr>
        <p:spPr>
          <a:xfrm>
            <a:off x="3275856" y="5549170"/>
            <a:ext cx="327334" cy="400110"/>
          </a:xfrm>
          <a:prstGeom prst="rect">
            <a:avLst/>
          </a:prstGeom>
          <a:noFill/>
        </p:spPr>
        <p:txBody>
          <a:bodyPr wrap="none" rtlCol="0">
            <a:spAutoFit/>
          </a:bodyPr>
          <a:lstStyle/>
          <a:p>
            <a:r>
              <a:rPr lang="en-CA" dirty="0"/>
              <a:t>1</a:t>
            </a:r>
          </a:p>
        </p:txBody>
      </p:sp>
      <p:sp>
        <p:nvSpPr>
          <p:cNvPr id="16" name="TextBox 15"/>
          <p:cNvSpPr txBox="1"/>
          <p:nvPr/>
        </p:nvSpPr>
        <p:spPr>
          <a:xfrm>
            <a:off x="1619672" y="3789040"/>
            <a:ext cx="1018227" cy="369332"/>
          </a:xfrm>
          <a:prstGeom prst="rect">
            <a:avLst/>
          </a:prstGeom>
          <a:noFill/>
        </p:spPr>
        <p:txBody>
          <a:bodyPr wrap="none" rtlCol="0">
            <a:spAutoFit/>
          </a:bodyPr>
          <a:lstStyle/>
          <a:p>
            <a:r>
              <a:rPr lang="en-CA" sz="1800" b="0" dirty="0"/>
              <a:t>1 month</a:t>
            </a:r>
          </a:p>
        </p:txBody>
      </p:sp>
      <p:cxnSp>
        <p:nvCxnSpPr>
          <p:cNvPr id="17" name="Straight Arrow Connector 16"/>
          <p:cNvCxnSpPr/>
          <p:nvPr/>
        </p:nvCxnSpPr>
        <p:spPr bwMode="auto">
          <a:xfrm>
            <a:off x="4211960" y="4437112"/>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18" name="TextBox 17"/>
          <p:cNvSpPr txBox="1"/>
          <p:nvPr/>
        </p:nvSpPr>
        <p:spPr>
          <a:xfrm>
            <a:off x="3995936" y="3933056"/>
            <a:ext cx="1018227" cy="369332"/>
          </a:xfrm>
          <a:prstGeom prst="rect">
            <a:avLst/>
          </a:prstGeom>
          <a:noFill/>
        </p:spPr>
        <p:txBody>
          <a:bodyPr wrap="none" rtlCol="0">
            <a:spAutoFit/>
          </a:bodyPr>
          <a:lstStyle/>
          <a:p>
            <a:r>
              <a:rPr lang="en-CA" sz="1800" b="0" dirty="0"/>
              <a:t>1 month</a:t>
            </a:r>
          </a:p>
        </p:txBody>
      </p:sp>
      <p:pic>
        <p:nvPicPr>
          <p:cNvPr id="19" name="Picture 18" descr="rabbits.jpg"/>
          <p:cNvPicPr>
            <a:picLocks noChangeAspect="1"/>
          </p:cNvPicPr>
          <p:nvPr/>
        </p:nvPicPr>
        <p:blipFill>
          <a:blip r:embed="rId3" cstate="print"/>
          <a:stretch>
            <a:fillRect/>
          </a:stretch>
        </p:blipFill>
        <p:spPr>
          <a:xfrm>
            <a:off x="4860032" y="4293096"/>
            <a:ext cx="1728375" cy="863639"/>
          </a:xfrm>
          <a:prstGeom prst="rect">
            <a:avLst/>
          </a:prstGeom>
        </p:spPr>
      </p:pic>
      <p:pic>
        <p:nvPicPr>
          <p:cNvPr id="20" name="Picture 19" descr="rabbits.jpg"/>
          <p:cNvPicPr>
            <a:picLocks noChangeAspect="1"/>
          </p:cNvPicPr>
          <p:nvPr/>
        </p:nvPicPr>
        <p:blipFill>
          <a:blip r:embed="rId4" cstate="print"/>
          <a:stretch>
            <a:fillRect/>
          </a:stretch>
        </p:blipFill>
        <p:spPr>
          <a:xfrm>
            <a:off x="4860032" y="3429000"/>
            <a:ext cx="1296053" cy="647615"/>
          </a:xfrm>
          <a:prstGeom prst="rect">
            <a:avLst/>
          </a:prstGeom>
        </p:spPr>
      </p:pic>
      <p:sp>
        <p:nvSpPr>
          <p:cNvPr id="21" name="TextBox 20"/>
          <p:cNvSpPr txBox="1"/>
          <p:nvPr/>
        </p:nvSpPr>
        <p:spPr>
          <a:xfrm>
            <a:off x="5868144" y="5517232"/>
            <a:ext cx="327334" cy="400110"/>
          </a:xfrm>
          <a:prstGeom prst="rect">
            <a:avLst/>
          </a:prstGeom>
          <a:noFill/>
        </p:spPr>
        <p:txBody>
          <a:bodyPr wrap="none" rtlCol="0">
            <a:spAutoFit/>
          </a:bodyPr>
          <a:lstStyle/>
          <a:p>
            <a:r>
              <a:rPr lang="en-CA" dirty="0"/>
              <a:t>2</a:t>
            </a:r>
          </a:p>
        </p:txBody>
      </p:sp>
      <p:cxnSp>
        <p:nvCxnSpPr>
          <p:cNvPr id="22" name="Straight Arrow Connector 21"/>
          <p:cNvCxnSpPr/>
          <p:nvPr/>
        </p:nvCxnSpPr>
        <p:spPr bwMode="auto">
          <a:xfrm>
            <a:off x="6516216" y="4437112"/>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23" name="TextBox 22"/>
          <p:cNvSpPr txBox="1"/>
          <p:nvPr/>
        </p:nvSpPr>
        <p:spPr>
          <a:xfrm>
            <a:off x="6300192" y="3933056"/>
            <a:ext cx="1018227" cy="369332"/>
          </a:xfrm>
          <a:prstGeom prst="rect">
            <a:avLst/>
          </a:prstGeom>
          <a:noFill/>
        </p:spPr>
        <p:txBody>
          <a:bodyPr wrap="none" rtlCol="0">
            <a:spAutoFit/>
          </a:bodyPr>
          <a:lstStyle/>
          <a:p>
            <a:r>
              <a:rPr lang="en-CA" sz="1800" b="0" dirty="0"/>
              <a:t>1 month</a:t>
            </a:r>
          </a:p>
        </p:txBody>
      </p:sp>
      <p:pic>
        <p:nvPicPr>
          <p:cNvPr id="24" name="Picture 23" descr="rabbits.jpg"/>
          <p:cNvPicPr>
            <a:picLocks noChangeAspect="1"/>
          </p:cNvPicPr>
          <p:nvPr/>
        </p:nvPicPr>
        <p:blipFill>
          <a:blip r:embed="rId3" cstate="print"/>
          <a:stretch>
            <a:fillRect/>
          </a:stretch>
        </p:blipFill>
        <p:spPr>
          <a:xfrm>
            <a:off x="7308304" y="4653136"/>
            <a:ext cx="1728375" cy="863639"/>
          </a:xfrm>
          <a:prstGeom prst="rect">
            <a:avLst/>
          </a:prstGeom>
        </p:spPr>
      </p:pic>
      <p:pic>
        <p:nvPicPr>
          <p:cNvPr id="25" name="Picture 24" descr="rabbits.jpg"/>
          <p:cNvPicPr>
            <a:picLocks noChangeAspect="1"/>
          </p:cNvPicPr>
          <p:nvPr/>
        </p:nvPicPr>
        <p:blipFill>
          <a:blip r:embed="rId3" cstate="print"/>
          <a:stretch>
            <a:fillRect/>
          </a:stretch>
        </p:blipFill>
        <p:spPr>
          <a:xfrm>
            <a:off x="7236296" y="2780928"/>
            <a:ext cx="1728375" cy="863639"/>
          </a:xfrm>
          <a:prstGeom prst="rect">
            <a:avLst/>
          </a:prstGeom>
        </p:spPr>
      </p:pic>
      <p:pic>
        <p:nvPicPr>
          <p:cNvPr id="26" name="Picture 25" descr="rabbits.jpg"/>
          <p:cNvPicPr>
            <a:picLocks noChangeAspect="1"/>
          </p:cNvPicPr>
          <p:nvPr/>
        </p:nvPicPr>
        <p:blipFill>
          <a:blip r:embed="rId4" cstate="print"/>
          <a:stretch>
            <a:fillRect/>
          </a:stretch>
        </p:blipFill>
        <p:spPr>
          <a:xfrm>
            <a:off x="7524328" y="4005064"/>
            <a:ext cx="1296053" cy="647615"/>
          </a:xfrm>
          <a:prstGeom prst="rect">
            <a:avLst/>
          </a:prstGeom>
        </p:spPr>
      </p:pic>
      <p:sp>
        <p:nvSpPr>
          <p:cNvPr id="27" name="TextBox 26"/>
          <p:cNvSpPr txBox="1"/>
          <p:nvPr/>
        </p:nvSpPr>
        <p:spPr>
          <a:xfrm>
            <a:off x="8100392" y="5517232"/>
            <a:ext cx="327334" cy="400110"/>
          </a:xfrm>
          <a:prstGeom prst="rect">
            <a:avLst/>
          </a:prstGeom>
          <a:noFill/>
        </p:spPr>
        <p:txBody>
          <a:bodyPr wrap="none" rtlCol="0">
            <a:spAutoFit/>
          </a:bodyPr>
          <a:lstStyle/>
          <a:p>
            <a:r>
              <a:rPr lang="en-CA" dirty="0"/>
              <a:t>3</a:t>
            </a:r>
          </a:p>
        </p:txBody>
      </p:sp>
      <p:sp>
        <p:nvSpPr>
          <p:cNvPr id="28" name="TextBox 27">
            <a:extLst>
              <a:ext uri="{FF2B5EF4-FFF2-40B4-BE49-F238E27FC236}">
                <a16:creationId xmlns:a16="http://schemas.microsoft.com/office/drawing/2014/main" id="{DA7A73C5-F6DC-4EE8-A7BF-E54822F3303B}"/>
              </a:ext>
            </a:extLst>
          </p:cNvPr>
          <p:cNvSpPr txBox="1"/>
          <p:nvPr/>
        </p:nvSpPr>
        <p:spPr>
          <a:xfrm>
            <a:off x="851136" y="5949280"/>
            <a:ext cx="2392001" cy="400110"/>
          </a:xfrm>
          <a:prstGeom prst="rect">
            <a:avLst/>
          </a:prstGeom>
          <a:noFill/>
        </p:spPr>
        <p:txBody>
          <a:bodyPr wrap="none" rtlCol="0">
            <a:spAutoFit/>
          </a:bodyPr>
          <a:lstStyle/>
          <a:p>
            <a:r>
              <a:rPr lang="en-CA" dirty="0"/>
              <a:t>Number of rabbits</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44</a:t>
            </a:fld>
            <a:endParaRPr lang="en-US"/>
          </a:p>
        </p:txBody>
      </p:sp>
      <p:sp>
        <p:nvSpPr>
          <p:cNvPr id="32771" name="Rectangle 3"/>
          <p:cNvSpPr>
            <a:spLocks noGrp="1" noChangeArrowheads="1"/>
          </p:cNvSpPr>
          <p:nvPr>
            <p:ph type="body" idx="1"/>
          </p:nvPr>
        </p:nvSpPr>
        <p:spPr>
          <a:xfrm>
            <a:off x="467544" y="332656"/>
            <a:ext cx="8153400" cy="648072"/>
          </a:xfrm>
        </p:spPr>
        <p:txBody>
          <a:bodyPr/>
          <a:lstStyle/>
          <a:p>
            <a:pPr>
              <a:lnSpc>
                <a:spcPct val="90000"/>
              </a:lnSpc>
              <a:buNone/>
            </a:pPr>
            <a:r>
              <a:rPr lang="en-US" sz="2800" b="1" i="1" dirty="0">
                <a:solidFill>
                  <a:schemeClr val="accent2"/>
                </a:solidFill>
              </a:rPr>
              <a:t>Multiplying Rabbits Problem</a:t>
            </a:r>
            <a:r>
              <a:rPr lang="en-US" sz="2800" dirty="0"/>
              <a:t> </a:t>
            </a:r>
            <a:endParaRPr lang="en-US" sz="2800" dirty="0">
              <a:sym typeface="Wingdings" pitchFamily="2" charset="2"/>
            </a:endParaRPr>
          </a:p>
          <a:p>
            <a:pPr>
              <a:lnSpc>
                <a:spcPct val="90000"/>
              </a:lnSpc>
              <a:buNone/>
            </a:pPr>
            <a:endParaRPr lang="en-US" sz="2800" dirty="0">
              <a:sym typeface="Wingdings" pitchFamily="2" charset="2"/>
            </a:endParaRPr>
          </a:p>
          <a:p>
            <a:pPr>
              <a:lnSpc>
                <a:spcPct val="90000"/>
              </a:lnSpc>
              <a:buNone/>
            </a:pPr>
            <a:endParaRPr lang="en-US" sz="2800" dirty="0">
              <a:sym typeface="Wingdings" pitchFamily="2" charset="2"/>
            </a:endParaRPr>
          </a:p>
        </p:txBody>
      </p:sp>
      <p:pic>
        <p:nvPicPr>
          <p:cNvPr id="7" name="Picture 6" descr="rabbits.jpg"/>
          <p:cNvPicPr>
            <a:picLocks noChangeAspect="1"/>
          </p:cNvPicPr>
          <p:nvPr/>
        </p:nvPicPr>
        <p:blipFill>
          <a:blip r:embed="rId2" cstate="print"/>
          <a:stretch>
            <a:fillRect/>
          </a:stretch>
        </p:blipFill>
        <p:spPr>
          <a:xfrm>
            <a:off x="107504" y="1340538"/>
            <a:ext cx="1440160" cy="719623"/>
          </a:xfrm>
          <a:prstGeom prst="rect">
            <a:avLst/>
          </a:prstGeom>
        </p:spPr>
      </p:pic>
      <p:sp>
        <p:nvSpPr>
          <p:cNvPr id="8" name="TextBox 7"/>
          <p:cNvSpPr txBox="1"/>
          <p:nvPr/>
        </p:nvSpPr>
        <p:spPr>
          <a:xfrm>
            <a:off x="755576" y="2204864"/>
            <a:ext cx="327334" cy="400110"/>
          </a:xfrm>
          <a:prstGeom prst="rect">
            <a:avLst/>
          </a:prstGeom>
          <a:noFill/>
        </p:spPr>
        <p:txBody>
          <a:bodyPr wrap="none" rtlCol="0">
            <a:spAutoFit/>
          </a:bodyPr>
          <a:lstStyle/>
          <a:p>
            <a:r>
              <a:rPr lang="en-CA" dirty="0"/>
              <a:t>1</a:t>
            </a:r>
          </a:p>
        </p:txBody>
      </p:sp>
      <p:cxnSp>
        <p:nvCxnSpPr>
          <p:cNvPr id="12" name="Straight Arrow Connector 11"/>
          <p:cNvCxnSpPr/>
          <p:nvPr/>
        </p:nvCxnSpPr>
        <p:spPr bwMode="auto">
          <a:xfrm>
            <a:off x="1619672" y="1844824"/>
            <a:ext cx="648072" cy="0"/>
          </a:xfrm>
          <a:prstGeom prst="straightConnector1">
            <a:avLst/>
          </a:prstGeom>
          <a:noFill/>
          <a:ln w="38100" cap="flat" cmpd="sng" algn="ctr">
            <a:solidFill>
              <a:schemeClr val="accent2"/>
            </a:solidFill>
            <a:prstDash val="solid"/>
            <a:round/>
            <a:headEnd type="none" w="med" len="med"/>
            <a:tailEnd type="arrow"/>
          </a:ln>
          <a:effectLst/>
        </p:spPr>
      </p:cxnSp>
      <p:pic>
        <p:nvPicPr>
          <p:cNvPr id="13" name="Picture 12" descr="rabbits.jpg"/>
          <p:cNvPicPr>
            <a:picLocks noChangeAspect="1"/>
          </p:cNvPicPr>
          <p:nvPr/>
        </p:nvPicPr>
        <p:blipFill>
          <a:blip r:embed="rId3" cstate="print"/>
          <a:stretch>
            <a:fillRect/>
          </a:stretch>
        </p:blipFill>
        <p:spPr>
          <a:xfrm>
            <a:off x="2267743" y="1268760"/>
            <a:ext cx="1728375" cy="863639"/>
          </a:xfrm>
          <a:prstGeom prst="rect">
            <a:avLst/>
          </a:prstGeom>
        </p:spPr>
      </p:pic>
      <p:sp>
        <p:nvSpPr>
          <p:cNvPr id="15" name="TextBox 14"/>
          <p:cNvSpPr txBox="1"/>
          <p:nvPr/>
        </p:nvSpPr>
        <p:spPr>
          <a:xfrm>
            <a:off x="3131840" y="2348880"/>
            <a:ext cx="327334" cy="400110"/>
          </a:xfrm>
          <a:prstGeom prst="rect">
            <a:avLst/>
          </a:prstGeom>
          <a:noFill/>
        </p:spPr>
        <p:txBody>
          <a:bodyPr wrap="none" rtlCol="0">
            <a:spAutoFit/>
          </a:bodyPr>
          <a:lstStyle/>
          <a:p>
            <a:r>
              <a:rPr lang="en-CA" dirty="0"/>
              <a:t>1</a:t>
            </a:r>
          </a:p>
        </p:txBody>
      </p:sp>
      <p:sp>
        <p:nvSpPr>
          <p:cNvPr id="16" name="TextBox 15"/>
          <p:cNvSpPr txBox="1"/>
          <p:nvPr/>
        </p:nvSpPr>
        <p:spPr>
          <a:xfrm>
            <a:off x="1475656" y="1340768"/>
            <a:ext cx="1018227" cy="369332"/>
          </a:xfrm>
          <a:prstGeom prst="rect">
            <a:avLst/>
          </a:prstGeom>
          <a:noFill/>
        </p:spPr>
        <p:txBody>
          <a:bodyPr wrap="none" rtlCol="0">
            <a:spAutoFit/>
          </a:bodyPr>
          <a:lstStyle/>
          <a:p>
            <a:r>
              <a:rPr lang="en-CA" sz="1800" b="0" dirty="0"/>
              <a:t>1 month</a:t>
            </a:r>
          </a:p>
        </p:txBody>
      </p:sp>
      <p:cxnSp>
        <p:nvCxnSpPr>
          <p:cNvPr id="17" name="Straight Arrow Connector 16"/>
          <p:cNvCxnSpPr/>
          <p:nvPr/>
        </p:nvCxnSpPr>
        <p:spPr bwMode="auto">
          <a:xfrm>
            <a:off x="4067944" y="1988840"/>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18" name="TextBox 17"/>
          <p:cNvSpPr txBox="1"/>
          <p:nvPr/>
        </p:nvSpPr>
        <p:spPr>
          <a:xfrm>
            <a:off x="3851920" y="1484784"/>
            <a:ext cx="1018227" cy="369332"/>
          </a:xfrm>
          <a:prstGeom prst="rect">
            <a:avLst/>
          </a:prstGeom>
          <a:noFill/>
        </p:spPr>
        <p:txBody>
          <a:bodyPr wrap="none" rtlCol="0">
            <a:spAutoFit/>
          </a:bodyPr>
          <a:lstStyle/>
          <a:p>
            <a:r>
              <a:rPr lang="en-CA" sz="1800" b="0" dirty="0"/>
              <a:t>1 month</a:t>
            </a:r>
          </a:p>
        </p:txBody>
      </p:sp>
      <p:pic>
        <p:nvPicPr>
          <p:cNvPr id="19" name="Picture 18" descr="rabbits.jpg"/>
          <p:cNvPicPr>
            <a:picLocks noChangeAspect="1"/>
          </p:cNvPicPr>
          <p:nvPr/>
        </p:nvPicPr>
        <p:blipFill>
          <a:blip r:embed="rId3" cstate="print"/>
          <a:stretch>
            <a:fillRect/>
          </a:stretch>
        </p:blipFill>
        <p:spPr>
          <a:xfrm>
            <a:off x="4716016" y="1844824"/>
            <a:ext cx="1728375" cy="863639"/>
          </a:xfrm>
          <a:prstGeom prst="rect">
            <a:avLst/>
          </a:prstGeom>
        </p:spPr>
      </p:pic>
      <p:pic>
        <p:nvPicPr>
          <p:cNvPr id="20" name="Picture 19" descr="rabbits.jpg"/>
          <p:cNvPicPr>
            <a:picLocks noChangeAspect="1"/>
          </p:cNvPicPr>
          <p:nvPr/>
        </p:nvPicPr>
        <p:blipFill>
          <a:blip r:embed="rId4" cstate="print"/>
          <a:stretch>
            <a:fillRect/>
          </a:stretch>
        </p:blipFill>
        <p:spPr>
          <a:xfrm>
            <a:off x="4716016" y="980728"/>
            <a:ext cx="1296053" cy="647615"/>
          </a:xfrm>
          <a:prstGeom prst="rect">
            <a:avLst/>
          </a:prstGeom>
        </p:spPr>
      </p:pic>
      <p:cxnSp>
        <p:nvCxnSpPr>
          <p:cNvPr id="22" name="Straight Arrow Connector 21"/>
          <p:cNvCxnSpPr/>
          <p:nvPr/>
        </p:nvCxnSpPr>
        <p:spPr bwMode="auto">
          <a:xfrm>
            <a:off x="6372200" y="1988840"/>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23" name="TextBox 22"/>
          <p:cNvSpPr txBox="1"/>
          <p:nvPr/>
        </p:nvSpPr>
        <p:spPr>
          <a:xfrm>
            <a:off x="6156176" y="1484784"/>
            <a:ext cx="1018227" cy="369332"/>
          </a:xfrm>
          <a:prstGeom prst="rect">
            <a:avLst/>
          </a:prstGeom>
          <a:noFill/>
        </p:spPr>
        <p:txBody>
          <a:bodyPr wrap="none" rtlCol="0">
            <a:spAutoFit/>
          </a:bodyPr>
          <a:lstStyle/>
          <a:p>
            <a:r>
              <a:rPr lang="en-CA" sz="1800" b="0" dirty="0"/>
              <a:t>1 month</a:t>
            </a:r>
          </a:p>
        </p:txBody>
      </p:sp>
      <p:pic>
        <p:nvPicPr>
          <p:cNvPr id="24" name="Picture 23" descr="rabbits.jpg"/>
          <p:cNvPicPr>
            <a:picLocks noChangeAspect="1"/>
          </p:cNvPicPr>
          <p:nvPr/>
        </p:nvPicPr>
        <p:blipFill>
          <a:blip r:embed="rId3" cstate="print"/>
          <a:stretch>
            <a:fillRect/>
          </a:stretch>
        </p:blipFill>
        <p:spPr>
          <a:xfrm>
            <a:off x="7164288" y="2204864"/>
            <a:ext cx="1728375" cy="863639"/>
          </a:xfrm>
          <a:prstGeom prst="rect">
            <a:avLst/>
          </a:prstGeom>
        </p:spPr>
      </p:pic>
      <p:pic>
        <p:nvPicPr>
          <p:cNvPr id="25" name="Picture 24" descr="rabbits.jpg"/>
          <p:cNvPicPr>
            <a:picLocks noChangeAspect="1"/>
          </p:cNvPicPr>
          <p:nvPr/>
        </p:nvPicPr>
        <p:blipFill>
          <a:blip r:embed="rId3" cstate="print"/>
          <a:stretch>
            <a:fillRect/>
          </a:stretch>
        </p:blipFill>
        <p:spPr>
          <a:xfrm>
            <a:off x="7164288" y="692696"/>
            <a:ext cx="1728375" cy="863639"/>
          </a:xfrm>
          <a:prstGeom prst="rect">
            <a:avLst/>
          </a:prstGeom>
        </p:spPr>
      </p:pic>
      <p:pic>
        <p:nvPicPr>
          <p:cNvPr id="26" name="Picture 25" descr="rabbits.jpg"/>
          <p:cNvPicPr>
            <a:picLocks noChangeAspect="1"/>
          </p:cNvPicPr>
          <p:nvPr/>
        </p:nvPicPr>
        <p:blipFill>
          <a:blip r:embed="rId4" cstate="print"/>
          <a:stretch>
            <a:fillRect/>
          </a:stretch>
        </p:blipFill>
        <p:spPr>
          <a:xfrm>
            <a:off x="7380312" y="1556792"/>
            <a:ext cx="1296053" cy="647615"/>
          </a:xfrm>
          <a:prstGeom prst="rect">
            <a:avLst/>
          </a:prstGeom>
        </p:spPr>
      </p:pic>
      <p:sp>
        <p:nvSpPr>
          <p:cNvPr id="27" name="TextBox 26"/>
          <p:cNvSpPr txBox="1"/>
          <p:nvPr/>
        </p:nvSpPr>
        <p:spPr>
          <a:xfrm>
            <a:off x="7956376" y="3068960"/>
            <a:ext cx="327334" cy="400110"/>
          </a:xfrm>
          <a:prstGeom prst="rect">
            <a:avLst/>
          </a:prstGeom>
          <a:noFill/>
        </p:spPr>
        <p:txBody>
          <a:bodyPr wrap="none" rtlCol="0">
            <a:spAutoFit/>
          </a:bodyPr>
          <a:lstStyle/>
          <a:p>
            <a:r>
              <a:rPr lang="en-CA" dirty="0"/>
              <a:t>3</a:t>
            </a:r>
          </a:p>
        </p:txBody>
      </p:sp>
      <p:grpSp>
        <p:nvGrpSpPr>
          <p:cNvPr id="30" name="Group 29"/>
          <p:cNvGrpSpPr/>
          <p:nvPr/>
        </p:nvGrpSpPr>
        <p:grpSpPr>
          <a:xfrm rot="5400000">
            <a:off x="7843307" y="3531954"/>
            <a:ext cx="1018227" cy="504056"/>
            <a:chOff x="7596336" y="3645024"/>
            <a:chExt cx="1018227" cy="504056"/>
          </a:xfrm>
        </p:grpSpPr>
        <p:cxnSp>
          <p:nvCxnSpPr>
            <p:cNvPr id="28" name="Straight Arrow Connector 27"/>
            <p:cNvCxnSpPr/>
            <p:nvPr/>
          </p:nvCxnSpPr>
          <p:spPr bwMode="auto">
            <a:xfrm>
              <a:off x="7812360" y="4149080"/>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29" name="TextBox 28"/>
            <p:cNvSpPr txBox="1"/>
            <p:nvPr/>
          </p:nvSpPr>
          <p:spPr>
            <a:xfrm>
              <a:off x="7596336" y="3645024"/>
              <a:ext cx="1018227" cy="369332"/>
            </a:xfrm>
            <a:prstGeom prst="rect">
              <a:avLst/>
            </a:prstGeom>
            <a:noFill/>
          </p:spPr>
          <p:txBody>
            <a:bodyPr wrap="none" rtlCol="0">
              <a:spAutoFit/>
            </a:bodyPr>
            <a:lstStyle/>
            <a:p>
              <a:r>
                <a:rPr lang="en-CA" sz="1800" b="0" dirty="0"/>
                <a:t>1 month</a:t>
              </a:r>
            </a:p>
          </p:txBody>
        </p:sp>
      </p:grpSp>
      <p:pic>
        <p:nvPicPr>
          <p:cNvPr id="31" name="Picture 30" descr="rabbits.jpg"/>
          <p:cNvPicPr>
            <a:picLocks noChangeAspect="1"/>
          </p:cNvPicPr>
          <p:nvPr/>
        </p:nvPicPr>
        <p:blipFill>
          <a:blip r:embed="rId3" cstate="print"/>
          <a:stretch>
            <a:fillRect/>
          </a:stretch>
        </p:blipFill>
        <p:spPr>
          <a:xfrm>
            <a:off x="5940152" y="5589240"/>
            <a:ext cx="1728375" cy="863639"/>
          </a:xfrm>
          <a:prstGeom prst="rect">
            <a:avLst/>
          </a:prstGeom>
        </p:spPr>
      </p:pic>
      <p:pic>
        <p:nvPicPr>
          <p:cNvPr id="32" name="Picture 31" descr="rabbits.jpg"/>
          <p:cNvPicPr>
            <a:picLocks noChangeAspect="1"/>
          </p:cNvPicPr>
          <p:nvPr/>
        </p:nvPicPr>
        <p:blipFill>
          <a:blip r:embed="rId3" cstate="print"/>
          <a:stretch>
            <a:fillRect/>
          </a:stretch>
        </p:blipFill>
        <p:spPr>
          <a:xfrm>
            <a:off x="5940152" y="3861048"/>
            <a:ext cx="1728375" cy="863639"/>
          </a:xfrm>
          <a:prstGeom prst="rect">
            <a:avLst/>
          </a:prstGeom>
        </p:spPr>
      </p:pic>
      <p:pic>
        <p:nvPicPr>
          <p:cNvPr id="33" name="Picture 32" descr="rabbits.jpg"/>
          <p:cNvPicPr>
            <a:picLocks noChangeAspect="1"/>
          </p:cNvPicPr>
          <p:nvPr/>
        </p:nvPicPr>
        <p:blipFill>
          <a:blip r:embed="rId4" cstate="print"/>
          <a:stretch>
            <a:fillRect/>
          </a:stretch>
        </p:blipFill>
        <p:spPr>
          <a:xfrm>
            <a:off x="7740352" y="5805721"/>
            <a:ext cx="1296053" cy="647615"/>
          </a:xfrm>
          <a:prstGeom prst="rect">
            <a:avLst/>
          </a:prstGeom>
        </p:spPr>
      </p:pic>
      <p:pic>
        <p:nvPicPr>
          <p:cNvPr id="34" name="Picture 33" descr="rabbits.jpg"/>
          <p:cNvPicPr>
            <a:picLocks noChangeAspect="1"/>
          </p:cNvPicPr>
          <p:nvPr/>
        </p:nvPicPr>
        <p:blipFill>
          <a:blip r:embed="rId4" cstate="print"/>
          <a:stretch>
            <a:fillRect/>
          </a:stretch>
        </p:blipFill>
        <p:spPr>
          <a:xfrm>
            <a:off x="7847947" y="4293096"/>
            <a:ext cx="1296053" cy="647615"/>
          </a:xfrm>
          <a:prstGeom prst="rect">
            <a:avLst/>
          </a:prstGeom>
        </p:spPr>
      </p:pic>
      <p:pic>
        <p:nvPicPr>
          <p:cNvPr id="35" name="Picture 34" descr="rabbits.jpg"/>
          <p:cNvPicPr>
            <a:picLocks noChangeAspect="1"/>
          </p:cNvPicPr>
          <p:nvPr/>
        </p:nvPicPr>
        <p:blipFill>
          <a:blip r:embed="rId3" cstate="print"/>
          <a:stretch>
            <a:fillRect/>
          </a:stretch>
        </p:blipFill>
        <p:spPr>
          <a:xfrm>
            <a:off x="5919297" y="4725144"/>
            <a:ext cx="1728375" cy="863639"/>
          </a:xfrm>
          <a:prstGeom prst="rect">
            <a:avLst/>
          </a:prstGeom>
        </p:spPr>
      </p:pic>
      <p:sp>
        <p:nvSpPr>
          <p:cNvPr id="37" name="TextBox 36"/>
          <p:cNvSpPr txBox="1"/>
          <p:nvPr/>
        </p:nvSpPr>
        <p:spPr>
          <a:xfrm>
            <a:off x="8172400" y="5157192"/>
            <a:ext cx="327334" cy="400110"/>
          </a:xfrm>
          <a:prstGeom prst="rect">
            <a:avLst/>
          </a:prstGeom>
          <a:noFill/>
        </p:spPr>
        <p:txBody>
          <a:bodyPr wrap="none" rtlCol="0">
            <a:spAutoFit/>
          </a:bodyPr>
          <a:lstStyle/>
          <a:p>
            <a:r>
              <a:rPr lang="en-CA" dirty="0"/>
              <a:t>5</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45</a:t>
            </a:fld>
            <a:endParaRPr lang="en-US"/>
          </a:p>
        </p:txBody>
      </p:sp>
      <p:sp>
        <p:nvSpPr>
          <p:cNvPr id="32771" name="Rectangle 3"/>
          <p:cNvSpPr>
            <a:spLocks noGrp="1" noChangeArrowheads="1"/>
          </p:cNvSpPr>
          <p:nvPr>
            <p:ph type="body" idx="1"/>
          </p:nvPr>
        </p:nvSpPr>
        <p:spPr>
          <a:xfrm>
            <a:off x="467544" y="332656"/>
            <a:ext cx="8153400" cy="648072"/>
          </a:xfrm>
        </p:spPr>
        <p:txBody>
          <a:bodyPr/>
          <a:lstStyle/>
          <a:p>
            <a:pPr>
              <a:lnSpc>
                <a:spcPct val="90000"/>
              </a:lnSpc>
              <a:buNone/>
            </a:pPr>
            <a:r>
              <a:rPr lang="en-US" sz="2800" b="1" i="1" dirty="0">
                <a:solidFill>
                  <a:schemeClr val="accent2"/>
                </a:solidFill>
              </a:rPr>
              <a:t>Multiplying Rabbits Problem</a:t>
            </a:r>
            <a:r>
              <a:rPr lang="en-US" sz="2800" dirty="0"/>
              <a:t> </a:t>
            </a:r>
            <a:endParaRPr lang="en-US" sz="2800" dirty="0">
              <a:sym typeface="Wingdings" pitchFamily="2" charset="2"/>
            </a:endParaRPr>
          </a:p>
          <a:p>
            <a:pPr>
              <a:lnSpc>
                <a:spcPct val="90000"/>
              </a:lnSpc>
              <a:buNone/>
            </a:pPr>
            <a:endParaRPr lang="en-US" sz="2800" dirty="0">
              <a:sym typeface="Wingdings" pitchFamily="2" charset="2"/>
            </a:endParaRPr>
          </a:p>
          <a:p>
            <a:pPr>
              <a:lnSpc>
                <a:spcPct val="90000"/>
              </a:lnSpc>
              <a:buNone/>
            </a:pPr>
            <a:endParaRPr lang="en-US" sz="2800" dirty="0">
              <a:sym typeface="Wingdings" pitchFamily="2" charset="2"/>
            </a:endParaRPr>
          </a:p>
        </p:txBody>
      </p:sp>
      <p:pic>
        <p:nvPicPr>
          <p:cNvPr id="7" name="Picture 6" descr="rabbits.jpg"/>
          <p:cNvPicPr>
            <a:picLocks noChangeAspect="1"/>
          </p:cNvPicPr>
          <p:nvPr/>
        </p:nvPicPr>
        <p:blipFill>
          <a:blip r:embed="rId2" cstate="print"/>
          <a:stretch>
            <a:fillRect/>
          </a:stretch>
        </p:blipFill>
        <p:spPr>
          <a:xfrm>
            <a:off x="107504" y="1340538"/>
            <a:ext cx="1440160" cy="719623"/>
          </a:xfrm>
          <a:prstGeom prst="rect">
            <a:avLst/>
          </a:prstGeom>
        </p:spPr>
      </p:pic>
      <p:sp>
        <p:nvSpPr>
          <p:cNvPr id="8" name="TextBox 7"/>
          <p:cNvSpPr txBox="1"/>
          <p:nvPr/>
        </p:nvSpPr>
        <p:spPr>
          <a:xfrm>
            <a:off x="755576" y="2204864"/>
            <a:ext cx="327334" cy="400110"/>
          </a:xfrm>
          <a:prstGeom prst="rect">
            <a:avLst/>
          </a:prstGeom>
          <a:noFill/>
        </p:spPr>
        <p:txBody>
          <a:bodyPr wrap="none" rtlCol="0">
            <a:spAutoFit/>
          </a:bodyPr>
          <a:lstStyle/>
          <a:p>
            <a:r>
              <a:rPr lang="en-CA" dirty="0"/>
              <a:t>1</a:t>
            </a:r>
          </a:p>
        </p:txBody>
      </p:sp>
      <p:cxnSp>
        <p:nvCxnSpPr>
          <p:cNvPr id="12" name="Straight Arrow Connector 11"/>
          <p:cNvCxnSpPr/>
          <p:nvPr/>
        </p:nvCxnSpPr>
        <p:spPr bwMode="auto">
          <a:xfrm>
            <a:off x="1619672" y="1844824"/>
            <a:ext cx="648072" cy="0"/>
          </a:xfrm>
          <a:prstGeom prst="straightConnector1">
            <a:avLst/>
          </a:prstGeom>
          <a:noFill/>
          <a:ln w="38100" cap="flat" cmpd="sng" algn="ctr">
            <a:solidFill>
              <a:schemeClr val="accent2"/>
            </a:solidFill>
            <a:prstDash val="solid"/>
            <a:round/>
            <a:headEnd type="none" w="med" len="med"/>
            <a:tailEnd type="arrow"/>
          </a:ln>
          <a:effectLst/>
        </p:spPr>
      </p:cxnSp>
      <p:pic>
        <p:nvPicPr>
          <p:cNvPr id="13" name="Picture 12" descr="rabbits.jpg"/>
          <p:cNvPicPr>
            <a:picLocks noChangeAspect="1"/>
          </p:cNvPicPr>
          <p:nvPr/>
        </p:nvPicPr>
        <p:blipFill>
          <a:blip r:embed="rId3" cstate="print"/>
          <a:stretch>
            <a:fillRect/>
          </a:stretch>
        </p:blipFill>
        <p:spPr>
          <a:xfrm>
            <a:off x="2267743" y="1268760"/>
            <a:ext cx="1728375" cy="863639"/>
          </a:xfrm>
          <a:prstGeom prst="rect">
            <a:avLst/>
          </a:prstGeom>
        </p:spPr>
      </p:pic>
      <p:sp>
        <p:nvSpPr>
          <p:cNvPr id="15" name="TextBox 14"/>
          <p:cNvSpPr txBox="1"/>
          <p:nvPr/>
        </p:nvSpPr>
        <p:spPr>
          <a:xfrm>
            <a:off x="3131840" y="2348880"/>
            <a:ext cx="327334" cy="400110"/>
          </a:xfrm>
          <a:prstGeom prst="rect">
            <a:avLst/>
          </a:prstGeom>
          <a:noFill/>
        </p:spPr>
        <p:txBody>
          <a:bodyPr wrap="none" rtlCol="0">
            <a:spAutoFit/>
          </a:bodyPr>
          <a:lstStyle/>
          <a:p>
            <a:r>
              <a:rPr lang="en-CA" dirty="0"/>
              <a:t>1</a:t>
            </a:r>
          </a:p>
        </p:txBody>
      </p:sp>
      <p:sp>
        <p:nvSpPr>
          <p:cNvPr id="16" name="TextBox 15"/>
          <p:cNvSpPr txBox="1"/>
          <p:nvPr/>
        </p:nvSpPr>
        <p:spPr>
          <a:xfrm>
            <a:off x="1475656" y="1340768"/>
            <a:ext cx="1018227" cy="369332"/>
          </a:xfrm>
          <a:prstGeom prst="rect">
            <a:avLst/>
          </a:prstGeom>
          <a:noFill/>
        </p:spPr>
        <p:txBody>
          <a:bodyPr wrap="none" rtlCol="0">
            <a:spAutoFit/>
          </a:bodyPr>
          <a:lstStyle/>
          <a:p>
            <a:r>
              <a:rPr lang="en-CA" sz="1800" b="0" dirty="0"/>
              <a:t>1 month</a:t>
            </a:r>
          </a:p>
        </p:txBody>
      </p:sp>
      <p:cxnSp>
        <p:nvCxnSpPr>
          <p:cNvPr id="17" name="Straight Arrow Connector 16"/>
          <p:cNvCxnSpPr/>
          <p:nvPr/>
        </p:nvCxnSpPr>
        <p:spPr bwMode="auto">
          <a:xfrm>
            <a:off x="4067944" y="1988840"/>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18" name="TextBox 17"/>
          <p:cNvSpPr txBox="1"/>
          <p:nvPr/>
        </p:nvSpPr>
        <p:spPr>
          <a:xfrm>
            <a:off x="3851920" y="1484784"/>
            <a:ext cx="1018227" cy="369332"/>
          </a:xfrm>
          <a:prstGeom prst="rect">
            <a:avLst/>
          </a:prstGeom>
          <a:noFill/>
        </p:spPr>
        <p:txBody>
          <a:bodyPr wrap="none" rtlCol="0">
            <a:spAutoFit/>
          </a:bodyPr>
          <a:lstStyle/>
          <a:p>
            <a:r>
              <a:rPr lang="en-CA" sz="1800" b="0" dirty="0"/>
              <a:t>1 month</a:t>
            </a:r>
          </a:p>
        </p:txBody>
      </p:sp>
      <p:pic>
        <p:nvPicPr>
          <p:cNvPr id="19" name="Picture 18" descr="rabbits.jpg"/>
          <p:cNvPicPr>
            <a:picLocks noChangeAspect="1"/>
          </p:cNvPicPr>
          <p:nvPr/>
        </p:nvPicPr>
        <p:blipFill>
          <a:blip r:embed="rId3" cstate="print"/>
          <a:stretch>
            <a:fillRect/>
          </a:stretch>
        </p:blipFill>
        <p:spPr>
          <a:xfrm>
            <a:off x="4716016" y="1844824"/>
            <a:ext cx="1728375" cy="863639"/>
          </a:xfrm>
          <a:prstGeom prst="rect">
            <a:avLst/>
          </a:prstGeom>
        </p:spPr>
      </p:pic>
      <p:pic>
        <p:nvPicPr>
          <p:cNvPr id="20" name="Picture 19" descr="rabbits.jpg"/>
          <p:cNvPicPr>
            <a:picLocks noChangeAspect="1"/>
          </p:cNvPicPr>
          <p:nvPr/>
        </p:nvPicPr>
        <p:blipFill>
          <a:blip r:embed="rId4" cstate="print"/>
          <a:stretch>
            <a:fillRect/>
          </a:stretch>
        </p:blipFill>
        <p:spPr>
          <a:xfrm>
            <a:off x="4716016" y="980728"/>
            <a:ext cx="1296053" cy="647615"/>
          </a:xfrm>
          <a:prstGeom prst="rect">
            <a:avLst/>
          </a:prstGeom>
        </p:spPr>
      </p:pic>
      <p:sp>
        <p:nvSpPr>
          <p:cNvPr id="21" name="TextBox 20"/>
          <p:cNvSpPr txBox="1"/>
          <p:nvPr/>
        </p:nvSpPr>
        <p:spPr>
          <a:xfrm>
            <a:off x="5724128" y="3068960"/>
            <a:ext cx="327334" cy="400110"/>
          </a:xfrm>
          <a:prstGeom prst="rect">
            <a:avLst/>
          </a:prstGeom>
          <a:noFill/>
        </p:spPr>
        <p:txBody>
          <a:bodyPr wrap="none" rtlCol="0">
            <a:spAutoFit/>
          </a:bodyPr>
          <a:lstStyle/>
          <a:p>
            <a:r>
              <a:rPr lang="en-CA" dirty="0"/>
              <a:t>2</a:t>
            </a:r>
          </a:p>
        </p:txBody>
      </p:sp>
      <p:cxnSp>
        <p:nvCxnSpPr>
          <p:cNvPr id="22" name="Straight Arrow Connector 21"/>
          <p:cNvCxnSpPr/>
          <p:nvPr/>
        </p:nvCxnSpPr>
        <p:spPr bwMode="auto">
          <a:xfrm>
            <a:off x="6372200" y="1988840"/>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23" name="TextBox 22"/>
          <p:cNvSpPr txBox="1"/>
          <p:nvPr/>
        </p:nvSpPr>
        <p:spPr>
          <a:xfrm>
            <a:off x="6156176" y="1484784"/>
            <a:ext cx="1018227" cy="369332"/>
          </a:xfrm>
          <a:prstGeom prst="rect">
            <a:avLst/>
          </a:prstGeom>
          <a:noFill/>
        </p:spPr>
        <p:txBody>
          <a:bodyPr wrap="none" rtlCol="0">
            <a:spAutoFit/>
          </a:bodyPr>
          <a:lstStyle/>
          <a:p>
            <a:r>
              <a:rPr lang="en-CA" sz="1800" b="0" dirty="0"/>
              <a:t>1 month</a:t>
            </a:r>
          </a:p>
        </p:txBody>
      </p:sp>
      <p:pic>
        <p:nvPicPr>
          <p:cNvPr id="24" name="Picture 23" descr="rabbits.jpg"/>
          <p:cNvPicPr>
            <a:picLocks noChangeAspect="1"/>
          </p:cNvPicPr>
          <p:nvPr/>
        </p:nvPicPr>
        <p:blipFill>
          <a:blip r:embed="rId3" cstate="print"/>
          <a:stretch>
            <a:fillRect/>
          </a:stretch>
        </p:blipFill>
        <p:spPr>
          <a:xfrm>
            <a:off x="7164288" y="2204864"/>
            <a:ext cx="1728375" cy="863639"/>
          </a:xfrm>
          <a:prstGeom prst="rect">
            <a:avLst/>
          </a:prstGeom>
        </p:spPr>
      </p:pic>
      <p:pic>
        <p:nvPicPr>
          <p:cNvPr id="25" name="Picture 24" descr="rabbits.jpg"/>
          <p:cNvPicPr>
            <a:picLocks noChangeAspect="1"/>
          </p:cNvPicPr>
          <p:nvPr/>
        </p:nvPicPr>
        <p:blipFill>
          <a:blip r:embed="rId3" cstate="print"/>
          <a:stretch>
            <a:fillRect/>
          </a:stretch>
        </p:blipFill>
        <p:spPr>
          <a:xfrm>
            <a:off x="7164288" y="692696"/>
            <a:ext cx="1728375" cy="863639"/>
          </a:xfrm>
          <a:prstGeom prst="rect">
            <a:avLst/>
          </a:prstGeom>
        </p:spPr>
      </p:pic>
      <p:pic>
        <p:nvPicPr>
          <p:cNvPr id="26" name="Picture 25" descr="rabbits.jpg"/>
          <p:cNvPicPr>
            <a:picLocks noChangeAspect="1"/>
          </p:cNvPicPr>
          <p:nvPr/>
        </p:nvPicPr>
        <p:blipFill>
          <a:blip r:embed="rId4" cstate="print"/>
          <a:stretch>
            <a:fillRect/>
          </a:stretch>
        </p:blipFill>
        <p:spPr>
          <a:xfrm>
            <a:off x="7380312" y="1556792"/>
            <a:ext cx="1296053" cy="647615"/>
          </a:xfrm>
          <a:prstGeom prst="rect">
            <a:avLst/>
          </a:prstGeom>
        </p:spPr>
      </p:pic>
      <p:sp>
        <p:nvSpPr>
          <p:cNvPr id="27" name="TextBox 26"/>
          <p:cNvSpPr txBox="1"/>
          <p:nvPr/>
        </p:nvSpPr>
        <p:spPr>
          <a:xfrm>
            <a:off x="7956376" y="3068960"/>
            <a:ext cx="327334" cy="400110"/>
          </a:xfrm>
          <a:prstGeom prst="rect">
            <a:avLst/>
          </a:prstGeom>
          <a:noFill/>
        </p:spPr>
        <p:txBody>
          <a:bodyPr wrap="none" rtlCol="0">
            <a:spAutoFit/>
          </a:bodyPr>
          <a:lstStyle/>
          <a:p>
            <a:r>
              <a:rPr lang="en-CA" dirty="0"/>
              <a:t>3</a:t>
            </a:r>
          </a:p>
        </p:txBody>
      </p:sp>
      <p:grpSp>
        <p:nvGrpSpPr>
          <p:cNvPr id="30" name="Group 29"/>
          <p:cNvGrpSpPr/>
          <p:nvPr/>
        </p:nvGrpSpPr>
        <p:grpSpPr>
          <a:xfrm rot="5400000">
            <a:off x="7843307" y="3531954"/>
            <a:ext cx="1018227" cy="504056"/>
            <a:chOff x="7596336" y="3645024"/>
            <a:chExt cx="1018227" cy="504056"/>
          </a:xfrm>
        </p:grpSpPr>
        <p:cxnSp>
          <p:nvCxnSpPr>
            <p:cNvPr id="28" name="Straight Arrow Connector 27"/>
            <p:cNvCxnSpPr/>
            <p:nvPr/>
          </p:nvCxnSpPr>
          <p:spPr bwMode="auto">
            <a:xfrm>
              <a:off x="7812360" y="4149080"/>
              <a:ext cx="648072" cy="0"/>
            </a:xfrm>
            <a:prstGeom prst="straightConnector1">
              <a:avLst/>
            </a:prstGeom>
            <a:noFill/>
            <a:ln w="38100" cap="flat" cmpd="sng" algn="ctr">
              <a:solidFill>
                <a:schemeClr val="accent2"/>
              </a:solidFill>
              <a:prstDash val="solid"/>
              <a:round/>
              <a:headEnd type="none" w="med" len="med"/>
              <a:tailEnd type="arrow"/>
            </a:ln>
            <a:effectLst/>
          </p:spPr>
        </p:cxnSp>
        <p:sp>
          <p:nvSpPr>
            <p:cNvPr id="29" name="TextBox 28"/>
            <p:cNvSpPr txBox="1"/>
            <p:nvPr/>
          </p:nvSpPr>
          <p:spPr>
            <a:xfrm>
              <a:off x="7596336" y="3645024"/>
              <a:ext cx="1018227" cy="369332"/>
            </a:xfrm>
            <a:prstGeom prst="rect">
              <a:avLst/>
            </a:prstGeom>
            <a:noFill/>
          </p:spPr>
          <p:txBody>
            <a:bodyPr wrap="none" rtlCol="0">
              <a:spAutoFit/>
            </a:bodyPr>
            <a:lstStyle/>
            <a:p>
              <a:r>
                <a:rPr lang="en-CA" sz="1800" b="0" dirty="0"/>
                <a:t>1 month</a:t>
              </a:r>
            </a:p>
          </p:txBody>
        </p:sp>
      </p:grpSp>
      <p:pic>
        <p:nvPicPr>
          <p:cNvPr id="31" name="Picture 30" descr="rabbits.jpg"/>
          <p:cNvPicPr>
            <a:picLocks noChangeAspect="1"/>
          </p:cNvPicPr>
          <p:nvPr/>
        </p:nvPicPr>
        <p:blipFill>
          <a:blip r:embed="rId3" cstate="print"/>
          <a:stretch>
            <a:fillRect/>
          </a:stretch>
        </p:blipFill>
        <p:spPr>
          <a:xfrm>
            <a:off x="5940152" y="5589240"/>
            <a:ext cx="1728375" cy="863639"/>
          </a:xfrm>
          <a:prstGeom prst="rect">
            <a:avLst/>
          </a:prstGeom>
        </p:spPr>
      </p:pic>
      <p:pic>
        <p:nvPicPr>
          <p:cNvPr id="32" name="Picture 31" descr="rabbits.jpg"/>
          <p:cNvPicPr>
            <a:picLocks noChangeAspect="1"/>
          </p:cNvPicPr>
          <p:nvPr/>
        </p:nvPicPr>
        <p:blipFill>
          <a:blip r:embed="rId3" cstate="print"/>
          <a:stretch>
            <a:fillRect/>
          </a:stretch>
        </p:blipFill>
        <p:spPr>
          <a:xfrm>
            <a:off x="5940152" y="3861048"/>
            <a:ext cx="1728375" cy="863639"/>
          </a:xfrm>
          <a:prstGeom prst="rect">
            <a:avLst/>
          </a:prstGeom>
        </p:spPr>
      </p:pic>
      <p:pic>
        <p:nvPicPr>
          <p:cNvPr id="33" name="Picture 32" descr="rabbits.jpg"/>
          <p:cNvPicPr>
            <a:picLocks noChangeAspect="1"/>
          </p:cNvPicPr>
          <p:nvPr/>
        </p:nvPicPr>
        <p:blipFill>
          <a:blip r:embed="rId4" cstate="print"/>
          <a:stretch>
            <a:fillRect/>
          </a:stretch>
        </p:blipFill>
        <p:spPr>
          <a:xfrm>
            <a:off x="7740352" y="5805721"/>
            <a:ext cx="1296053" cy="647615"/>
          </a:xfrm>
          <a:prstGeom prst="rect">
            <a:avLst/>
          </a:prstGeom>
        </p:spPr>
      </p:pic>
      <p:pic>
        <p:nvPicPr>
          <p:cNvPr id="34" name="Picture 33" descr="rabbits.jpg"/>
          <p:cNvPicPr>
            <a:picLocks noChangeAspect="1"/>
          </p:cNvPicPr>
          <p:nvPr/>
        </p:nvPicPr>
        <p:blipFill>
          <a:blip r:embed="rId4" cstate="print"/>
          <a:stretch>
            <a:fillRect/>
          </a:stretch>
        </p:blipFill>
        <p:spPr>
          <a:xfrm>
            <a:off x="7847947" y="4293096"/>
            <a:ext cx="1296053" cy="647615"/>
          </a:xfrm>
          <a:prstGeom prst="rect">
            <a:avLst/>
          </a:prstGeom>
        </p:spPr>
      </p:pic>
      <p:pic>
        <p:nvPicPr>
          <p:cNvPr id="35" name="Picture 34" descr="rabbits.jpg"/>
          <p:cNvPicPr>
            <a:picLocks noChangeAspect="1"/>
          </p:cNvPicPr>
          <p:nvPr/>
        </p:nvPicPr>
        <p:blipFill>
          <a:blip r:embed="rId3" cstate="print"/>
          <a:stretch>
            <a:fillRect/>
          </a:stretch>
        </p:blipFill>
        <p:spPr>
          <a:xfrm>
            <a:off x="5919297" y="4725144"/>
            <a:ext cx="1728375" cy="863639"/>
          </a:xfrm>
          <a:prstGeom prst="rect">
            <a:avLst/>
          </a:prstGeom>
        </p:spPr>
      </p:pic>
      <p:sp>
        <p:nvSpPr>
          <p:cNvPr id="37" name="TextBox 36"/>
          <p:cNvSpPr txBox="1"/>
          <p:nvPr/>
        </p:nvSpPr>
        <p:spPr>
          <a:xfrm>
            <a:off x="8172400" y="5157192"/>
            <a:ext cx="327334" cy="400110"/>
          </a:xfrm>
          <a:prstGeom prst="rect">
            <a:avLst/>
          </a:prstGeom>
          <a:noFill/>
        </p:spPr>
        <p:txBody>
          <a:bodyPr wrap="none" rtlCol="0">
            <a:spAutoFit/>
          </a:bodyPr>
          <a:lstStyle/>
          <a:p>
            <a:r>
              <a:rPr lang="en-CA" dirty="0"/>
              <a:t>5</a:t>
            </a:r>
          </a:p>
        </p:txBody>
      </p:sp>
      <p:cxnSp>
        <p:nvCxnSpPr>
          <p:cNvPr id="38" name="Straight Arrow Connector 37"/>
          <p:cNvCxnSpPr/>
          <p:nvPr/>
        </p:nvCxnSpPr>
        <p:spPr bwMode="auto">
          <a:xfrm>
            <a:off x="5076056" y="5517232"/>
            <a:ext cx="648072" cy="0"/>
          </a:xfrm>
          <a:prstGeom prst="straightConnector1">
            <a:avLst/>
          </a:prstGeom>
          <a:noFill/>
          <a:ln w="38100" cap="flat" cmpd="sng" algn="ctr">
            <a:solidFill>
              <a:schemeClr val="accent2"/>
            </a:solidFill>
            <a:prstDash val="solid"/>
            <a:round/>
            <a:headEnd type="arrow" w="med" len="med"/>
            <a:tailEnd type="none"/>
          </a:ln>
          <a:effectLst/>
        </p:spPr>
      </p:cxnSp>
      <p:sp>
        <p:nvSpPr>
          <p:cNvPr id="39" name="TextBox 38"/>
          <p:cNvSpPr txBox="1"/>
          <p:nvPr/>
        </p:nvSpPr>
        <p:spPr>
          <a:xfrm>
            <a:off x="4860032" y="5013176"/>
            <a:ext cx="1018227" cy="369332"/>
          </a:xfrm>
          <a:prstGeom prst="rect">
            <a:avLst/>
          </a:prstGeom>
          <a:noFill/>
        </p:spPr>
        <p:txBody>
          <a:bodyPr wrap="none" rtlCol="0">
            <a:spAutoFit/>
          </a:bodyPr>
          <a:lstStyle/>
          <a:p>
            <a:r>
              <a:rPr lang="en-CA" sz="1800" b="0" dirty="0"/>
              <a:t>1 month</a:t>
            </a:r>
          </a:p>
        </p:txBody>
      </p:sp>
      <p:sp>
        <p:nvSpPr>
          <p:cNvPr id="46" name="TextBox 45"/>
          <p:cNvSpPr txBox="1"/>
          <p:nvPr/>
        </p:nvSpPr>
        <p:spPr>
          <a:xfrm>
            <a:off x="3275856" y="5013176"/>
            <a:ext cx="327334" cy="400110"/>
          </a:xfrm>
          <a:prstGeom prst="rect">
            <a:avLst/>
          </a:prstGeom>
          <a:noFill/>
        </p:spPr>
        <p:txBody>
          <a:bodyPr wrap="none" rtlCol="0">
            <a:spAutoFit/>
          </a:bodyPr>
          <a:lstStyle/>
          <a:p>
            <a:r>
              <a:rPr lang="en-CA" dirty="0"/>
              <a:t>8</a:t>
            </a:r>
          </a:p>
        </p:txBody>
      </p:sp>
      <p:pic>
        <p:nvPicPr>
          <p:cNvPr id="47" name="Picture 46" descr="rabbits.jpg"/>
          <p:cNvPicPr>
            <a:picLocks noChangeAspect="1"/>
          </p:cNvPicPr>
          <p:nvPr/>
        </p:nvPicPr>
        <p:blipFill>
          <a:blip r:embed="rId3" cstate="print"/>
          <a:stretch>
            <a:fillRect/>
          </a:stretch>
        </p:blipFill>
        <p:spPr>
          <a:xfrm>
            <a:off x="1043608" y="2636912"/>
            <a:ext cx="1728375" cy="863639"/>
          </a:xfrm>
          <a:prstGeom prst="rect">
            <a:avLst/>
          </a:prstGeom>
        </p:spPr>
      </p:pic>
      <p:pic>
        <p:nvPicPr>
          <p:cNvPr id="44" name="Picture 43" descr="rabbits.jpg"/>
          <p:cNvPicPr>
            <a:picLocks noChangeAspect="1"/>
          </p:cNvPicPr>
          <p:nvPr/>
        </p:nvPicPr>
        <p:blipFill>
          <a:blip r:embed="rId4" cstate="print"/>
          <a:stretch>
            <a:fillRect/>
          </a:stretch>
        </p:blipFill>
        <p:spPr>
          <a:xfrm>
            <a:off x="1295219" y="3429000"/>
            <a:ext cx="1296053" cy="647615"/>
          </a:xfrm>
          <a:prstGeom prst="rect">
            <a:avLst/>
          </a:prstGeom>
        </p:spPr>
      </p:pic>
      <p:pic>
        <p:nvPicPr>
          <p:cNvPr id="48" name="Picture 47" descr="rabbits.jpg"/>
          <p:cNvPicPr>
            <a:picLocks noChangeAspect="1"/>
          </p:cNvPicPr>
          <p:nvPr/>
        </p:nvPicPr>
        <p:blipFill>
          <a:blip r:embed="rId3" cstate="print"/>
          <a:stretch>
            <a:fillRect/>
          </a:stretch>
        </p:blipFill>
        <p:spPr>
          <a:xfrm>
            <a:off x="1152037" y="4005064"/>
            <a:ext cx="1728375" cy="863639"/>
          </a:xfrm>
          <a:prstGeom prst="rect">
            <a:avLst/>
          </a:prstGeom>
        </p:spPr>
      </p:pic>
      <p:pic>
        <p:nvPicPr>
          <p:cNvPr id="49" name="Picture 48" descr="rabbits.jpg"/>
          <p:cNvPicPr>
            <a:picLocks noChangeAspect="1"/>
          </p:cNvPicPr>
          <p:nvPr/>
        </p:nvPicPr>
        <p:blipFill>
          <a:blip r:embed="rId4" cstate="print"/>
          <a:stretch>
            <a:fillRect/>
          </a:stretch>
        </p:blipFill>
        <p:spPr>
          <a:xfrm>
            <a:off x="1403648" y="4797152"/>
            <a:ext cx="1296053" cy="647615"/>
          </a:xfrm>
          <a:prstGeom prst="rect">
            <a:avLst/>
          </a:prstGeom>
        </p:spPr>
      </p:pic>
      <p:pic>
        <p:nvPicPr>
          <p:cNvPr id="50" name="Picture 49" descr="rabbits.jpg"/>
          <p:cNvPicPr>
            <a:picLocks noChangeAspect="1"/>
          </p:cNvPicPr>
          <p:nvPr/>
        </p:nvPicPr>
        <p:blipFill>
          <a:blip r:embed="rId3" cstate="print"/>
          <a:stretch>
            <a:fillRect/>
          </a:stretch>
        </p:blipFill>
        <p:spPr>
          <a:xfrm>
            <a:off x="1115616" y="5418297"/>
            <a:ext cx="1728375" cy="863639"/>
          </a:xfrm>
          <a:prstGeom prst="rect">
            <a:avLst/>
          </a:prstGeom>
        </p:spPr>
      </p:pic>
      <p:pic>
        <p:nvPicPr>
          <p:cNvPr id="51" name="Picture 50" descr="rabbits.jpg"/>
          <p:cNvPicPr>
            <a:picLocks noChangeAspect="1"/>
          </p:cNvPicPr>
          <p:nvPr/>
        </p:nvPicPr>
        <p:blipFill>
          <a:blip r:embed="rId4" cstate="print"/>
          <a:stretch>
            <a:fillRect/>
          </a:stretch>
        </p:blipFill>
        <p:spPr>
          <a:xfrm>
            <a:off x="1367227" y="6210385"/>
            <a:ext cx="1296053" cy="647615"/>
          </a:xfrm>
          <a:prstGeom prst="rect">
            <a:avLst/>
          </a:prstGeom>
        </p:spPr>
      </p:pic>
      <p:pic>
        <p:nvPicPr>
          <p:cNvPr id="52" name="Picture 51" descr="rabbits.jpg"/>
          <p:cNvPicPr>
            <a:picLocks noChangeAspect="1"/>
          </p:cNvPicPr>
          <p:nvPr/>
        </p:nvPicPr>
        <p:blipFill>
          <a:blip r:embed="rId3" cstate="print"/>
          <a:stretch>
            <a:fillRect/>
          </a:stretch>
        </p:blipFill>
        <p:spPr>
          <a:xfrm>
            <a:off x="2915633" y="3645024"/>
            <a:ext cx="1728375" cy="863639"/>
          </a:xfrm>
          <a:prstGeom prst="rect">
            <a:avLst/>
          </a:prstGeom>
        </p:spPr>
      </p:pic>
      <p:pic>
        <p:nvPicPr>
          <p:cNvPr id="53" name="Picture 52" descr="rabbits.jpg"/>
          <p:cNvPicPr>
            <a:picLocks noChangeAspect="1"/>
          </p:cNvPicPr>
          <p:nvPr/>
        </p:nvPicPr>
        <p:blipFill>
          <a:blip r:embed="rId3" cstate="print"/>
          <a:stretch>
            <a:fillRect/>
          </a:stretch>
        </p:blipFill>
        <p:spPr>
          <a:xfrm>
            <a:off x="2843808" y="5733256"/>
            <a:ext cx="1728375" cy="863639"/>
          </a:xfrm>
          <a:prstGeom prst="rect">
            <a:avLst/>
          </a:prstGeom>
        </p:spPr>
      </p:pic>
    </p:spTree>
    <p:extLst>
      <p:ext uri="{BB962C8B-B14F-4D97-AF65-F5344CB8AC3E}">
        <p14:creationId xmlns:p14="http://schemas.microsoft.com/office/powerpoint/2010/main" val="2997160364"/>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5EC4E6F-B1F4-45AF-A398-810ACD2401DA}" type="slidenum">
              <a:rPr lang="en-US"/>
              <a:pPr/>
              <a:t>46</a:t>
            </a:fld>
            <a:endParaRPr lang="en-US"/>
          </a:p>
        </p:txBody>
      </p:sp>
      <p:sp>
        <p:nvSpPr>
          <p:cNvPr id="32771" name="Rectangle 3"/>
          <p:cNvSpPr>
            <a:spLocks noGrp="1" noChangeArrowheads="1"/>
          </p:cNvSpPr>
          <p:nvPr>
            <p:ph type="body" idx="1"/>
          </p:nvPr>
        </p:nvSpPr>
        <p:spPr>
          <a:xfrm>
            <a:off x="685800" y="1371600"/>
            <a:ext cx="8153400" cy="4724400"/>
          </a:xfrm>
        </p:spPr>
        <p:txBody>
          <a:bodyPr/>
          <a:lstStyle/>
          <a:p>
            <a:pPr>
              <a:lnSpc>
                <a:spcPct val="90000"/>
              </a:lnSpc>
              <a:buNone/>
            </a:pPr>
            <a:r>
              <a:rPr lang="en-US" sz="2800" dirty="0"/>
              <a:t>This is the number of rabbits after 1 month, 2</a:t>
            </a:r>
          </a:p>
          <a:p>
            <a:pPr>
              <a:lnSpc>
                <a:spcPct val="90000"/>
              </a:lnSpc>
              <a:buNone/>
            </a:pPr>
            <a:r>
              <a:rPr lang="en-US" sz="2800" dirty="0"/>
              <a:t>months, 3 months, and so on:</a:t>
            </a:r>
          </a:p>
          <a:p>
            <a:pPr>
              <a:lnSpc>
                <a:spcPct val="90000"/>
              </a:lnSpc>
              <a:buNone/>
            </a:pPr>
            <a:endParaRPr lang="en-US" sz="2800" b="1" i="1" dirty="0">
              <a:solidFill>
                <a:schemeClr val="tx2"/>
              </a:solidFill>
            </a:endParaRPr>
          </a:p>
          <a:p>
            <a:pPr>
              <a:lnSpc>
                <a:spcPct val="90000"/>
              </a:lnSpc>
              <a:buNone/>
            </a:pPr>
            <a:r>
              <a:rPr lang="en-US" sz="2800" b="1" i="1" dirty="0">
                <a:solidFill>
                  <a:schemeClr val="tx2"/>
                </a:solidFill>
              </a:rPr>
              <a:t>1, 1, 2, 3, 5, 8, …</a:t>
            </a:r>
            <a:r>
              <a:rPr lang="en-US" sz="2800" b="1" i="1" dirty="0">
                <a:solidFill>
                  <a:schemeClr val="bg1"/>
                </a:solidFill>
              </a:rPr>
              <a:t>13, 21, 34, 55, 89, …</a:t>
            </a:r>
            <a:br>
              <a:rPr lang="en-US" sz="2400" b="1" i="1" dirty="0">
                <a:solidFill>
                  <a:schemeClr val="bg1"/>
                </a:solidFill>
              </a:rPr>
            </a:br>
            <a:endParaRPr lang="en-US" sz="2400" b="1" i="1" dirty="0">
              <a:solidFill>
                <a:schemeClr val="bg1"/>
              </a:solidFill>
            </a:endParaRPr>
          </a:p>
          <a:p>
            <a:pPr>
              <a:lnSpc>
                <a:spcPct val="90000"/>
              </a:lnSpc>
              <a:buNone/>
            </a:pPr>
            <a:r>
              <a:rPr lang="en-US" sz="2800" dirty="0"/>
              <a:t>This sequence is called the</a:t>
            </a:r>
            <a:r>
              <a:rPr lang="en-US" sz="2800" b="1" i="1" dirty="0"/>
              <a:t> </a:t>
            </a:r>
            <a:r>
              <a:rPr lang="en-US" sz="2800" i="1" dirty="0" err="1"/>
              <a:t>Fibonnaci</a:t>
            </a:r>
            <a:r>
              <a:rPr lang="en-US" sz="2800" i="1" dirty="0"/>
              <a:t> Sequence</a:t>
            </a:r>
          </a:p>
        </p:txBody>
      </p:sp>
    </p:spTree>
    <p:extLst>
      <p:ext uri="{BB962C8B-B14F-4D97-AF65-F5344CB8AC3E}">
        <p14:creationId xmlns:p14="http://schemas.microsoft.com/office/powerpoint/2010/main" val="3900616296"/>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B422139-D81A-461A-B17B-A8E3D0950E01}" type="slidenum">
              <a:rPr lang="en-US"/>
              <a:pPr/>
              <a:t>47</a:t>
            </a:fld>
            <a:endParaRPr lang="en-US"/>
          </a:p>
        </p:txBody>
      </p:sp>
      <p:sp>
        <p:nvSpPr>
          <p:cNvPr id="33794" name="Rectangle 2"/>
          <p:cNvSpPr>
            <a:spLocks noGrp="1" noChangeArrowheads="1"/>
          </p:cNvSpPr>
          <p:nvPr>
            <p:ph type="title"/>
          </p:nvPr>
        </p:nvSpPr>
        <p:spPr>
          <a:xfrm>
            <a:off x="533400" y="228600"/>
            <a:ext cx="8382000" cy="1219200"/>
          </a:xfrm>
        </p:spPr>
        <p:txBody>
          <a:bodyPr/>
          <a:lstStyle/>
          <a:p>
            <a:r>
              <a:rPr lang="en-US" dirty="0">
                <a:sym typeface="Wingdings" pitchFamily="2" charset="2"/>
              </a:rPr>
              <a:t>A Recursive Algorithm for computing Fibonacci Numbers</a:t>
            </a:r>
          </a:p>
        </p:txBody>
      </p:sp>
      <p:sp>
        <p:nvSpPr>
          <p:cNvPr id="33795" name="Rectangle 3"/>
          <p:cNvSpPr>
            <a:spLocks noGrp="1" noChangeArrowheads="1"/>
          </p:cNvSpPr>
          <p:nvPr>
            <p:ph type="body" idx="1"/>
          </p:nvPr>
        </p:nvSpPr>
        <p:spPr>
          <a:xfrm>
            <a:off x="685800" y="1844824"/>
            <a:ext cx="7467600" cy="4046538"/>
          </a:xfrm>
          <a:solidFill>
            <a:schemeClr val="bg2"/>
          </a:solidFill>
          <a:ln w="38100">
            <a:solidFill>
              <a:schemeClr val="accent1"/>
            </a:solidFill>
          </a:ln>
        </p:spPr>
        <p:txBody>
          <a:bodyPr/>
          <a:lstStyle/>
          <a:p>
            <a:pPr>
              <a:lnSpc>
                <a:spcPct val="90000"/>
              </a:lnSpc>
              <a:buFontTx/>
              <a:buNone/>
            </a:pPr>
            <a:r>
              <a:rPr lang="en-US" sz="2800" b="1" dirty="0">
                <a:solidFill>
                  <a:schemeClr val="accent2"/>
                </a:solidFill>
              </a:rPr>
              <a:t>// Precondition (assumption) : n &gt; = 1</a:t>
            </a:r>
            <a:br>
              <a:rPr lang="en-US" sz="2800" b="1" dirty="0">
                <a:solidFill>
                  <a:schemeClr val="accent2"/>
                </a:solidFill>
              </a:rPr>
            </a:br>
            <a:endParaRPr lang="en-US" sz="2800" b="1" dirty="0">
              <a:solidFill>
                <a:schemeClr val="accent2"/>
              </a:solidFill>
            </a:endParaRPr>
          </a:p>
          <a:p>
            <a:pPr>
              <a:lnSpc>
                <a:spcPct val="90000"/>
              </a:lnSpc>
              <a:buFontTx/>
              <a:buNone/>
            </a:pPr>
            <a:r>
              <a:rPr lang="en-US" sz="2800" b="1" dirty="0"/>
              <a:t>public static int </a:t>
            </a:r>
            <a:r>
              <a:rPr lang="en-US" sz="2800" b="1" dirty="0" err="1">
                <a:solidFill>
                  <a:schemeClr val="hlink"/>
                </a:solidFill>
              </a:rPr>
              <a:t>rfib</a:t>
            </a:r>
            <a:r>
              <a:rPr lang="en-US" sz="2800" b="1" dirty="0">
                <a:solidFill>
                  <a:schemeClr val="hlink"/>
                </a:solidFill>
              </a:rPr>
              <a:t> </a:t>
            </a:r>
            <a:r>
              <a:rPr lang="en-US" sz="2800" b="1" dirty="0"/>
              <a:t>(int n) {</a:t>
            </a:r>
          </a:p>
          <a:p>
            <a:pPr>
              <a:lnSpc>
                <a:spcPct val="90000"/>
              </a:lnSpc>
              <a:buFontTx/>
              <a:buNone/>
            </a:pPr>
            <a:r>
              <a:rPr lang="en-US" sz="2800" b="1" dirty="0"/>
              <a:t>	</a:t>
            </a:r>
            <a:r>
              <a:rPr lang="en-US" sz="2800" b="1" dirty="0">
                <a:solidFill>
                  <a:schemeClr val="accent2"/>
                </a:solidFill>
              </a:rPr>
              <a:t>if ((n == 1) || (n == 2))</a:t>
            </a:r>
          </a:p>
          <a:p>
            <a:pPr>
              <a:lnSpc>
                <a:spcPct val="90000"/>
              </a:lnSpc>
              <a:buFontTx/>
              <a:buNone/>
            </a:pPr>
            <a:r>
              <a:rPr lang="en-US" sz="2800" b="1" dirty="0">
                <a:solidFill>
                  <a:schemeClr val="accent2"/>
                </a:solidFill>
              </a:rPr>
              <a:t>		return 1;</a:t>
            </a:r>
          </a:p>
          <a:p>
            <a:pPr>
              <a:lnSpc>
                <a:spcPct val="90000"/>
              </a:lnSpc>
              <a:buFontTx/>
              <a:buNone/>
            </a:pPr>
            <a:r>
              <a:rPr lang="en-US" sz="2800" b="1" dirty="0"/>
              <a:t>	else</a:t>
            </a:r>
          </a:p>
          <a:p>
            <a:pPr>
              <a:lnSpc>
                <a:spcPct val="90000"/>
              </a:lnSpc>
              <a:buFontTx/>
              <a:buNone/>
            </a:pPr>
            <a:r>
              <a:rPr lang="en-US" sz="2800" b="1" dirty="0"/>
              <a:t>		return </a:t>
            </a:r>
            <a:r>
              <a:rPr lang="en-US" sz="2800" b="1" dirty="0" err="1">
                <a:solidFill>
                  <a:schemeClr val="hlink"/>
                </a:solidFill>
              </a:rPr>
              <a:t>rfib</a:t>
            </a:r>
            <a:r>
              <a:rPr lang="en-US" sz="2800" b="1" dirty="0"/>
              <a:t>(n – 1) + </a:t>
            </a:r>
            <a:r>
              <a:rPr lang="en-US" sz="2800" b="1" dirty="0" err="1">
                <a:solidFill>
                  <a:schemeClr val="hlink"/>
                </a:solidFill>
              </a:rPr>
              <a:t>rfib</a:t>
            </a:r>
            <a:r>
              <a:rPr lang="en-US" sz="2800" b="1" dirty="0"/>
              <a:t>(n – 2);</a:t>
            </a:r>
          </a:p>
          <a:p>
            <a:pPr>
              <a:lnSpc>
                <a:spcPct val="90000"/>
              </a:lnSpc>
              <a:buFontTx/>
              <a:buNone/>
            </a:pPr>
            <a:r>
              <a:rPr lang="en-US" sz="2800" b="1" dirty="0"/>
              <a:t>}</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A6836FFC-AB78-4793-99E5-53307744B80D}" type="slidenum">
              <a:rPr lang="en-US"/>
              <a:pPr/>
              <a:t>48</a:t>
            </a:fld>
            <a:endParaRPr lang="en-US"/>
          </a:p>
        </p:txBody>
      </p:sp>
      <p:sp>
        <p:nvSpPr>
          <p:cNvPr id="34818" name="Rectangle 2"/>
          <p:cNvSpPr>
            <a:spLocks noGrp="1" noChangeArrowheads="1"/>
          </p:cNvSpPr>
          <p:nvPr>
            <p:ph type="title"/>
          </p:nvPr>
        </p:nvSpPr>
        <p:spPr>
          <a:xfrm>
            <a:off x="685800" y="152400"/>
            <a:ext cx="7772400" cy="990600"/>
          </a:xfrm>
        </p:spPr>
        <p:txBody>
          <a:bodyPr/>
          <a:lstStyle/>
          <a:p>
            <a:r>
              <a:rPr lang="en-US" sz="3600" dirty="0"/>
              <a:t>An Iterative Method for Computing Fibonacci Numbers</a:t>
            </a:r>
          </a:p>
        </p:txBody>
      </p:sp>
      <p:sp>
        <p:nvSpPr>
          <p:cNvPr id="34819" name="Rectangle 3"/>
          <p:cNvSpPr>
            <a:spLocks noGrp="1" noChangeArrowheads="1"/>
          </p:cNvSpPr>
          <p:nvPr>
            <p:ph type="body" idx="1"/>
          </p:nvPr>
        </p:nvSpPr>
        <p:spPr>
          <a:xfrm>
            <a:off x="609600" y="1219200"/>
            <a:ext cx="7391400" cy="5486400"/>
          </a:xfrm>
          <a:solidFill>
            <a:schemeClr val="bg2"/>
          </a:solidFill>
          <a:ln w="38100">
            <a:solidFill>
              <a:schemeClr val="accent1"/>
            </a:solidFill>
          </a:ln>
        </p:spPr>
        <p:txBody>
          <a:bodyPr/>
          <a:lstStyle/>
          <a:p>
            <a:pPr>
              <a:buFontTx/>
              <a:buNone/>
            </a:pPr>
            <a:r>
              <a:rPr lang="en-US" sz="2400" b="1"/>
              <a:t>public static int ifib(int n) {</a:t>
            </a:r>
          </a:p>
          <a:p>
            <a:pPr>
              <a:buFontTx/>
              <a:buNone/>
            </a:pPr>
            <a:r>
              <a:rPr lang="en-US" sz="2400" b="1"/>
              <a:t>	if ((n == 1) || (n == 2))</a:t>
            </a:r>
          </a:p>
          <a:p>
            <a:pPr>
              <a:buFontTx/>
              <a:buNone/>
            </a:pPr>
            <a:r>
              <a:rPr lang="en-US" sz="2400" b="1"/>
              <a:t>		return 1;</a:t>
            </a:r>
          </a:p>
          <a:p>
            <a:pPr>
              <a:buFontTx/>
              <a:buNone/>
            </a:pPr>
            <a:r>
              <a:rPr lang="en-US" sz="2400" b="1"/>
              <a:t>	else {</a:t>
            </a:r>
          </a:p>
          <a:p>
            <a:pPr>
              <a:buFontTx/>
              <a:buNone/>
            </a:pPr>
            <a:r>
              <a:rPr lang="en-US" sz="2400" b="1"/>
              <a:t>		int prev = 1, current = 1, next;</a:t>
            </a:r>
          </a:p>
          <a:p>
            <a:pPr>
              <a:buFontTx/>
              <a:buNone/>
            </a:pPr>
            <a:r>
              <a:rPr lang="en-US" sz="2400" b="1"/>
              <a:t>		for (int i = 3; i &lt;= n; i ++) {</a:t>
            </a:r>
          </a:p>
          <a:p>
            <a:pPr>
              <a:buFontTx/>
              <a:buNone/>
            </a:pPr>
            <a:r>
              <a:rPr lang="en-US" sz="2400" b="1"/>
              <a:t>			next = prev + current;</a:t>
            </a:r>
          </a:p>
          <a:p>
            <a:pPr>
              <a:buFontTx/>
              <a:buNone/>
            </a:pPr>
            <a:r>
              <a:rPr lang="en-US" sz="2400" b="1"/>
              <a:t>			prev = current;</a:t>
            </a:r>
          </a:p>
          <a:p>
            <a:pPr>
              <a:buFontTx/>
              <a:buNone/>
            </a:pPr>
            <a:r>
              <a:rPr lang="en-US" sz="2400" b="1"/>
              <a:t>			current = next;</a:t>
            </a:r>
          </a:p>
          <a:p>
            <a:pPr>
              <a:buFontTx/>
              <a:buNone/>
            </a:pPr>
            <a:r>
              <a:rPr lang="en-US" sz="2400" b="1"/>
              <a:t>		}</a:t>
            </a:r>
          </a:p>
          <a:p>
            <a:pPr>
              <a:buFontTx/>
              <a:buNone/>
            </a:pPr>
            <a:r>
              <a:rPr lang="en-US" sz="2400" b="1"/>
              <a:t>	return next;</a:t>
            </a:r>
          </a:p>
          <a:p>
            <a:pPr>
              <a:buFontTx/>
              <a:buNone/>
            </a:pPr>
            <a:r>
              <a:rPr lang="en-US" sz="2400" b="1"/>
              <a:t>	}</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DA048F7B-9439-455D-BBCF-4A0E60E78550}" type="slidenum">
              <a:rPr lang="en-US"/>
              <a:pPr/>
              <a:t>49</a:t>
            </a:fld>
            <a:endParaRPr lang="en-US"/>
          </a:p>
        </p:txBody>
      </p:sp>
      <p:sp>
        <p:nvSpPr>
          <p:cNvPr id="35842" name="Rectangle 2"/>
          <p:cNvSpPr>
            <a:spLocks noGrp="1" noChangeArrowheads="1"/>
          </p:cNvSpPr>
          <p:nvPr>
            <p:ph type="title"/>
          </p:nvPr>
        </p:nvSpPr>
        <p:spPr/>
        <p:txBody>
          <a:bodyPr/>
          <a:lstStyle/>
          <a:p>
            <a:r>
              <a:rPr lang="en-US"/>
              <a:t>Discussion</a:t>
            </a:r>
          </a:p>
        </p:txBody>
      </p:sp>
      <p:sp>
        <p:nvSpPr>
          <p:cNvPr id="35843" name="Rectangle 3"/>
          <p:cNvSpPr>
            <a:spLocks noGrp="1" noChangeArrowheads="1"/>
          </p:cNvSpPr>
          <p:nvPr>
            <p:ph type="body" idx="1"/>
          </p:nvPr>
        </p:nvSpPr>
        <p:spPr/>
        <p:txBody>
          <a:bodyPr/>
          <a:lstStyle/>
          <a:p>
            <a:r>
              <a:rPr lang="en-US" sz="2800" dirty="0"/>
              <a:t>Which solution looks simpler, the recursive or the iterative?</a:t>
            </a:r>
            <a:br>
              <a:rPr lang="en-US" sz="2800" dirty="0"/>
            </a:br>
            <a:endParaRPr lang="en-US" sz="2800" dirty="0"/>
          </a:p>
          <a:p>
            <a:r>
              <a:rPr lang="en-US" sz="2800" dirty="0"/>
              <a:t>Which one is (</a:t>
            </a:r>
            <a:r>
              <a:rPr lang="en-US" sz="2800" b="1" i="1" dirty="0">
                <a:solidFill>
                  <a:schemeClr val="accent2"/>
                </a:solidFill>
              </a:rPr>
              <a:t>much</a:t>
            </a:r>
            <a:r>
              <a:rPr lang="en-US" sz="2800" dirty="0"/>
              <a:t>) faster?</a:t>
            </a:r>
            <a:br>
              <a:rPr lang="en-US" sz="2800" dirty="0"/>
            </a:br>
            <a:r>
              <a:rPr lang="en-US" sz="2800" dirty="0"/>
              <a:t>Why?</a:t>
            </a:r>
            <a:br>
              <a:rPr lang="en-US" sz="2800" dirty="0"/>
            </a:br>
            <a:endParaRPr lang="en-US" sz="2800" dirty="0"/>
          </a:p>
          <a:p>
            <a:r>
              <a:rPr lang="en-US" sz="2800" b="1" i="1" dirty="0">
                <a:solidFill>
                  <a:schemeClr val="accent2"/>
                </a:solidFill>
              </a:rPr>
              <a:t>Note</a:t>
            </a:r>
            <a:r>
              <a:rPr lang="en-US" sz="2800" dirty="0"/>
              <a:t>: recursive and iterative code for computing Fibonacci numbers are posted in the Sample Code page of the course’s website - try running them both, and </a:t>
            </a:r>
            <a:r>
              <a:rPr lang="en-US" sz="2800" i="1" dirty="0">
                <a:solidFill>
                  <a:schemeClr val="hlink"/>
                </a:solidFill>
              </a:rPr>
              <a:t>time them</a:t>
            </a:r>
            <a:r>
              <a:rPr lang="en-US" sz="2800" dirty="0"/>
              <a:t>!</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2645CD11-E675-4DC7-8E6D-333B7538B5BC}" type="slidenum">
              <a:rPr lang="en-US"/>
              <a:pPr/>
              <a:t>5</a:t>
            </a:fld>
            <a:endParaRPr lang="en-US"/>
          </a:p>
        </p:txBody>
      </p:sp>
      <p:sp>
        <p:nvSpPr>
          <p:cNvPr id="8194" name="Rectangle 2"/>
          <p:cNvSpPr>
            <a:spLocks noGrp="1" noChangeArrowheads="1"/>
          </p:cNvSpPr>
          <p:nvPr>
            <p:ph type="title"/>
          </p:nvPr>
        </p:nvSpPr>
        <p:spPr/>
        <p:txBody>
          <a:bodyPr/>
          <a:lstStyle/>
          <a:p>
            <a:r>
              <a:rPr lang="en-US"/>
              <a:t>Exercise</a:t>
            </a:r>
            <a:br>
              <a:rPr lang="en-US"/>
            </a:br>
            <a:endParaRPr lang="en-US"/>
          </a:p>
        </p:txBody>
      </p:sp>
      <p:sp>
        <p:nvSpPr>
          <p:cNvPr id="8195" name="Rectangle 3"/>
          <p:cNvSpPr>
            <a:spLocks noGrp="1" noChangeArrowheads="1"/>
          </p:cNvSpPr>
          <p:nvPr>
            <p:ph type="body" idx="1"/>
          </p:nvPr>
        </p:nvSpPr>
        <p:spPr>
          <a:xfrm>
            <a:off x="685800" y="1143000"/>
            <a:ext cx="7848600" cy="5105400"/>
          </a:xfrm>
        </p:spPr>
        <p:txBody>
          <a:bodyPr/>
          <a:lstStyle/>
          <a:p>
            <a:r>
              <a:rPr lang="en-US" dirty="0"/>
              <a:t>Give an iterative and a recursive definition of  a </a:t>
            </a:r>
            <a:r>
              <a:rPr lang="en-US" i="1" dirty="0"/>
              <a:t>sequence of characters</a:t>
            </a:r>
          </a:p>
          <a:p>
            <a:pPr marL="400050" lvl="1" indent="0">
              <a:buNone/>
            </a:pPr>
            <a:br>
              <a:rPr lang="en-US" b="1" i="1" dirty="0">
                <a:solidFill>
                  <a:schemeClr val="accent2"/>
                </a:solidFill>
              </a:rPr>
            </a:br>
            <a:r>
              <a:rPr lang="en-US" sz="3200" b="1" i="1" dirty="0">
                <a:solidFill>
                  <a:schemeClr val="tx2"/>
                </a:solidFill>
              </a:rPr>
              <a:t>Iterative definition</a:t>
            </a:r>
            <a:r>
              <a:rPr lang="en-US" sz="3200" i="1" dirty="0"/>
              <a:t>: </a:t>
            </a:r>
            <a:r>
              <a:rPr lang="en-US" sz="3200" dirty="0"/>
              <a:t>a </a:t>
            </a:r>
            <a:r>
              <a:rPr lang="en-US" sz="3200" i="1" dirty="0"/>
              <a:t>sequence of characters</a:t>
            </a:r>
            <a:r>
              <a:rPr lang="en-US" sz="3200" dirty="0"/>
              <a:t> is </a:t>
            </a:r>
            <a:r>
              <a:rPr lang="en-US" sz="3200" dirty="0">
                <a:solidFill>
                  <a:schemeClr val="hlink"/>
                </a:solidFill>
              </a:rPr>
              <a:t>?</a:t>
            </a:r>
          </a:p>
          <a:p>
            <a:endParaRPr lang="en-US" dirty="0">
              <a:solidFill>
                <a:schemeClr val="hlink"/>
              </a:solidFill>
            </a:endParaRPr>
          </a:p>
          <a:p>
            <a:pPr marL="400050" lvl="1" indent="0">
              <a:buNone/>
            </a:pPr>
            <a:r>
              <a:rPr lang="en-US" sz="3200" b="1" i="1" dirty="0">
                <a:solidFill>
                  <a:schemeClr val="tx2"/>
                </a:solidFill>
              </a:rPr>
              <a:t>Recursive definition</a:t>
            </a:r>
            <a:r>
              <a:rPr lang="en-US" sz="3200" i="1" dirty="0"/>
              <a:t>: </a:t>
            </a:r>
            <a:r>
              <a:rPr lang="en-US" sz="3200" dirty="0"/>
              <a:t>a sequence of characters is </a:t>
            </a:r>
            <a:r>
              <a:rPr lang="en-US" sz="3200" dirty="0">
                <a:solidFill>
                  <a:schemeClr val="hlink"/>
                </a:solidFill>
              </a:rPr>
              <a:t>?</a:t>
            </a:r>
          </a:p>
          <a:p>
            <a:pPr>
              <a:buFontTx/>
              <a:buNone/>
            </a:pPr>
            <a:endParaRPr lang="en-US" i="1" dirty="0"/>
          </a:p>
          <a:p>
            <a:pPr lvl="1"/>
            <a:endParaRPr lang="en-US" sz="3200" i="1" dirty="0"/>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 name="Slide Number Placeholder 4"/>
          <p:cNvSpPr>
            <a:spLocks noGrp="1"/>
          </p:cNvSpPr>
          <p:nvPr>
            <p:ph type="sldNum" sz="quarter" idx="12"/>
          </p:nvPr>
        </p:nvSpPr>
        <p:spPr/>
        <p:txBody>
          <a:bodyPr/>
          <a:lstStyle/>
          <a:p>
            <a:r>
              <a:rPr lang="en-US"/>
              <a:t>8-</a:t>
            </a:r>
            <a:fld id="{C3C97BF9-F261-48CD-B0E8-C84C260640BA}" type="slidenum">
              <a:rPr lang="en-US"/>
              <a:pPr/>
              <a:t>50</a:t>
            </a:fld>
            <a:endParaRPr lang="en-US"/>
          </a:p>
        </p:txBody>
      </p:sp>
      <p:sp>
        <p:nvSpPr>
          <p:cNvPr id="40962" name="Rectangle 2"/>
          <p:cNvSpPr>
            <a:spLocks noGrp="1" noChangeArrowheads="1"/>
          </p:cNvSpPr>
          <p:nvPr>
            <p:ph type="title"/>
          </p:nvPr>
        </p:nvSpPr>
        <p:spPr>
          <a:xfrm>
            <a:off x="457200" y="152400"/>
            <a:ext cx="4032250" cy="1143000"/>
          </a:xfrm>
        </p:spPr>
        <p:txBody>
          <a:bodyPr/>
          <a:lstStyle/>
          <a:p>
            <a:r>
              <a:rPr lang="en-US"/>
              <a:t>Evaluating fib(6)</a:t>
            </a:r>
          </a:p>
        </p:txBody>
      </p:sp>
      <p:grpSp>
        <p:nvGrpSpPr>
          <p:cNvPr id="40963" name="Group 3"/>
          <p:cNvGrpSpPr>
            <a:grpSpLocks/>
          </p:cNvGrpSpPr>
          <p:nvPr/>
        </p:nvGrpSpPr>
        <p:grpSpPr bwMode="auto">
          <a:xfrm>
            <a:off x="2555875" y="4724400"/>
            <a:ext cx="360363" cy="830263"/>
            <a:chOff x="1610" y="2976"/>
            <a:chExt cx="227" cy="523"/>
          </a:xfrm>
        </p:grpSpPr>
        <p:sp>
          <p:nvSpPr>
            <p:cNvPr id="40964" name="Line 4"/>
            <p:cNvSpPr>
              <a:spLocks noChangeShapeType="1"/>
            </p:cNvSpPr>
            <p:nvPr/>
          </p:nvSpPr>
          <p:spPr bwMode="auto">
            <a:xfrm flipV="1">
              <a:off x="1701" y="2976"/>
              <a:ext cx="0" cy="182"/>
            </a:xfrm>
            <a:prstGeom prst="line">
              <a:avLst/>
            </a:prstGeom>
            <a:noFill/>
            <a:ln w="38100">
              <a:solidFill>
                <a:schemeClr val="tx2"/>
              </a:solidFill>
              <a:round/>
              <a:headEnd/>
              <a:tailEnd type="triangle" w="med" len="med"/>
            </a:ln>
            <a:effectLst/>
          </p:spPr>
          <p:txBody>
            <a:bodyPr/>
            <a:lstStyle/>
            <a:p>
              <a:endParaRPr lang="en-CA"/>
            </a:p>
          </p:txBody>
        </p:sp>
        <p:sp>
          <p:nvSpPr>
            <p:cNvPr id="40965" name="Text Box 5"/>
            <p:cNvSpPr txBox="1">
              <a:spLocks noChangeArrowheads="1"/>
            </p:cNvSpPr>
            <p:nvPr/>
          </p:nvSpPr>
          <p:spPr bwMode="auto">
            <a:xfrm>
              <a:off x="1610" y="3249"/>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1</a:t>
              </a:r>
            </a:p>
          </p:txBody>
        </p:sp>
      </p:grpSp>
      <p:grpSp>
        <p:nvGrpSpPr>
          <p:cNvPr id="40966" name="Group 6"/>
          <p:cNvGrpSpPr>
            <a:grpSpLocks/>
          </p:cNvGrpSpPr>
          <p:nvPr/>
        </p:nvGrpSpPr>
        <p:grpSpPr bwMode="auto">
          <a:xfrm>
            <a:off x="1476375" y="5734050"/>
            <a:ext cx="360363" cy="684213"/>
            <a:chOff x="930" y="3612"/>
            <a:chExt cx="227" cy="431"/>
          </a:xfrm>
        </p:grpSpPr>
        <p:sp>
          <p:nvSpPr>
            <p:cNvPr id="40967" name="Text Box 7"/>
            <p:cNvSpPr txBox="1">
              <a:spLocks noChangeArrowheads="1"/>
            </p:cNvSpPr>
            <p:nvPr/>
          </p:nvSpPr>
          <p:spPr bwMode="auto">
            <a:xfrm>
              <a:off x="930" y="3793"/>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1</a:t>
              </a:r>
            </a:p>
          </p:txBody>
        </p:sp>
        <p:sp>
          <p:nvSpPr>
            <p:cNvPr id="40968" name="Line 8"/>
            <p:cNvSpPr>
              <a:spLocks noChangeShapeType="1"/>
            </p:cNvSpPr>
            <p:nvPr/>
          </p:nvSpPr>
          <p:spPr bwMode="auto">
            <a:xfrm flipV="1">
              <a:off x="1020" y="3612"/>
              <a:ext cx="0" cy="182"/>
            </a:xfrm>
            <a:prstGeom prst="line">
              <a:avLst/>
            </a:prstGeom>
            <a:noFill/>
            <a:ln w="38100">
              <a:solidFill>
                <a:schemeClr val="tx2"/>
              </a:solidFill>
              <a:round/>
              <a:headEnd/>
              <a:tailEnd type="triangle" w="med" len="med"/>
            </a:ln>
            <a:effectLst/>
          </p:spPr>
          <p:txBody>
            <a:bodyPr/>
            <a:lstStyle/>
            <a:p>
              <a:endParaRPr lang="en-CA"/>
            </a:p>
          </p:txBody>
        </p:sp>
      </p:grpSp>
      <p:grpSp>
        <p:nvGrpSpPr>
          <p:cNvPr id="40969" name="Group 9"/>
          <p:cNvGrpSpPr>
            <a:grpSpLocks/>
          </p:cNvGrpSpPr>
          <p:nvPr/>
        </p:nvGrpSpPr>
        <p:grpSpPr bwMode="auto">
          <a:xfrm>
            <a:off x="827088" y="5734050"/>
            <a:ext cx="360362" cy="684213"/>
            <a:chOff x="521" y="3612"/>
            <a:chExt cx="227" cy="431"/>
          </a:xfrm>
        </p:grpSpPr>
        <p:sp>
          <p:nvSpPr>
            <p:cNvPr id="40970" name="Text Box 10"/>
            <p:cNvSpPr txBox="1">
              <a:spLocks noChangeArrowheads="1"/>
            </p:cNvSpPr>
            <p:nvPr/>
          </p:nvSpPr>
          <p:spPr bwMode="auto">
            <a:xfrm>
              <a:off x="521" y="3793"/>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1</a:t>
              </a:r>
            </a:p>
          </p:txBody>
        </p:sp>
        <p:sp>
          <p:nvSpPr>
            <p:cNvPr id="40971" name="Line 11"/>
            <p:cNvSpPr>
              <a:spLocks noChangeShapeType="1"/>
            </p:cNvSpPr>
            <p:nvPr/>
          </p:nvSpPr>
          <p:spPr bwMode="auto">
            <a:xfrm flipV="1">
              <a:off x="612" y="3612"/>
              <a:ext cx="0" cy="182"/>
            </a:xfrm>
            <a:prstGeom prst="line">
              <a:avLst/>
            </a:prstGeom>
            <a:noFill/>
            <a:ln w="38100">
              <a:solidFill>
                <a:schemeClr val="tx2"/>
              </a:solidFill>
              <a:round/>
              <a:headEnd/>
              <a:tailEnd type="triangle" w="med" len="med"/>
            </a:ln>
            <a:effectLst/>
          </p:spPr>
          <p:txBody>
            <a:bodyPr/>
            <a:lstStyle/>
            <a:p>
              <a:endParaRPr lang="en-CA"/>
            </a:p>
          </p:txBody>
        </p:sp>
      </p:grpSp>
      <p:grpSp>
        <p:nvGrpSpPr>
          <p:cNvPr id="40972" name="Group 12"/>
          <p:cNvGrpSpPr>
            <a:grpSpLocks/>
          </p:cNvGrpSpPr>
          <p:nvPr/>
        </p:nvGrpSpPr>
        <p:grpSpPr bwMode="auto">
          <a:xfrm>
            <a:off x="4213225" y="4652963"/>
            <a:ext cx="360363" cy="757237"/>
            <a:chOff x="2654" y="2931"/>
            <a:chExt cx="227" cy="477"/>
          </a:xfrm>
        </p:grpSpPr>
        <p:sp>
          <p:nvSpPr>
            <p:cNvPr id="40973" name="Text Box 13"/>
            <p:cNvSpPr txBox="1">
              <a:spLocks noChangeArrowheads="1"/>
            </p:cNvSpPr>
            <p:nvPr/>
          </p:nvSpPr>
          <p:spPr bwMode="auto">
            <a:xfrm>
              <a:off x="2654" y="3158"/>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1</a:t>
              </a:r>
            </a:p>
          </p:txBody>
        </p:sp>
        <p:sp>
          <p:nvSpPr>
            <p:cNvPr id="40974" name="Line 14"/>
            <p:cNvSpPr>
              <a:spLocks noChangeShapeType="1"/>
            </p:cNvSpPr>
            <p:nvPr/>
          </p:nvSpPr>
          <p:spPr bwMode="auto">
            <a:xfrm flipV="1">
              <a:off x="2744" y="2931"/>
              <a:ext cx="0" cy="182"/>
            </a:xfrm>
            <a:prstGeom prst="line">
              <a:avLst/>
            </a:prstGeom>
            <a:noFill/>
            <a:ln w="38100">
              <a:solidFill>
                <a:schemeClr val="tx2"/>
              </a:solidFill>
              <a:round/>
              <a:headEnd/>
              <a:tailEnd type="triangle" w="med" len="med"/>
            </a:ln>
            <a:effectLst/>
          </p:spPr>
          <p:txBody>
            <a:bodyPr/>
            <a:lstStyle/>
            <a:p>
              <a:endParaRPr lang="en-CA"/>
            </a:p>
          </p:txBody>
        </p:sp>
      </p:grpSp>
      <p:grpSp>
        <p:nvGrpSpPr>
          <p:cNvPr id="40975" name="Group 15"/>
          <p:cNvGrpSpPr>
            <a:grpSpLocks/>
          </p:cNvGrpSpPr>
          <p:nvPr/>
        </p:nvGrpSpPr>
        <p:grpSpPr bwMode="auto">
          <a:xfrm>
            <a:off x="3563938" y="4652963"/>
            <a:ext cx="360362" cy="757237"/>
            <a:chOff x="2245" y="2931"/>
            <a:chExt cx="227" cy="477"/>
          </a:xfrm>
        </p:grpSpPr>
        <p:sp>
          <p:nvSpPr>
            <p:cNvPr id="40976" name="Text Box 16"/>
            <p:cNvSpPr txBox="1">
              <a:spLocks noChangeArrowheads="1"/>
            </p:cNvSpPr>
            <p:nvPr/>
          </p:nvSpPr>
          <p:spPr bwMode="auto">
            <a:xfrm>
              <a:off x="2245" y="3158"/>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1</a:t>
              </a:r>
            </a:p>
          </p:txBody>
        </p:sp>
        <p:sp>
          <p:nvSpPr>
            <p:cNvPr id="40977" name="Line 17"/>
            <p:cNvSpPr>
              <a:spLocks noChangeShapeType="1"/>
            </p:cNvSpPr>
            <p:nvPr/>
          </p:nvSpPr>
          <p:spPr bwMode="auto">
            <a:xfrm flipV="1">
              <a:off x="2336" y="2931"/>
              <a:ext cx="0" cy="182"/>
            </a:xfrm>
            <a:prstGeom prst="line">
              <a:avLst/>
            </a:prstGeom>
            <a:noFill/>
            <a:ln w="38100">
              <a:solidFill>
                <a:schemeClr val="tx2"/>
              </a:solidFill>
              <a:round/>
              <a:headEnd/>
              <a:tailEnd type="triangle" w="med" len="med"/>
            </a:ln>
            <a:effectLst/>
          </p:spPr>
          <p:txBody>
            <a:bodyPr/>
            <a:lstStyle/>
            <a:p>
              <a:endParaRPr lang="en-CA"/>
            </a:p>
          </p:txBody>
        </p:sp>
      </p:grpSp>
      <p:grpSp>
        <p:nvGrpSpPr>
          <p:cNvPr id="40978" name="Group 18"/>
          <p:cNvGrpSpPr>
            <a:grpSpLocks/>
          </p:cNvGrpSpPr>
          <p:nvPr/>
        </p:nvGrpSpPr>
        <p:grpSpPr bwMode="auto">
          <a:xfrm>
            <a:off x="7092950" y="3716338"/>
            <a:ext cx="360363" cy="830262"/>
            <a:chOff x="4468" y="2341"/>
            <a:chExt cx="227" cy="523"/>
          </a:xfrm>
        </p:grpSpPr>
        <p:sp>
          <p:nvSpPr>
            <p:cNvPr id="40979" name="Line 19"/>
            <p:cNvSpPr>
              <a:spLocks noChangeShapeType="1"/>
            </p:cNvSpPr>
            <p:nvPr/>
          </p:nvSpPr>
          <p:spPr bwMode="auto">
            <a:xfrm flipV="1">
              <a:off x="4559" y="2341"/>
              <a:ext cx="0" cy="182"/>
            </a:xfrm>
            <a:prstGeom prst="line">
              <a:avLst/>
            </a:prstGeom>
            <a:noFill/>
            <a:ln w="38100">
              <a:solidFill>
                <a:schemeClr val="tx2"/>
              </a:solidFill>
              <a:round/>
              <a:headEnd/>
              <a:tailEnd type="triangle" w="med" len="med"/>
            </a:ln>
            <a:effectLst/>
          </p:spPr>
          <p:txBody>
            <a:bodyPr/>
            <a:lstStyle/>
            <a:p>
              <a:endParaRPr lang="en-CA"/>
            </a:p>
          </p:txBody>
        </p:sp>
        <p:sp>
          <p:nvSpPr>
            <p:cNvPr id="40980" name="Text Box 20"/>
            <p:cNvSpPr txBox="1">
              <a:spLocks noChangeArrowheads="1"/>
            </p:cNvSpPr>
            <p:nvPr/>
          </p:nvSpPr>
          <p:spPr bwMode="auto">
            <a:xfrm>
              <a:off x="4468" y="2614"/>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1</a:t>
              </a:r>
            </a:p>
          </p:txBody>
        </p:sp>
      </p:grpSp>
      <p:grpSp>
        <p:nvGrpSpPr>
          <p:cNvPr id="40981" name="Group 21"/>
          <p:cNvGrpSpPr>
            <a:grpSpLocks/>
          </p:cNvGrpSpPr>
          <p:nvPr/>
        </p:nvGrpSpPr>
        <p:grpSpPr bwMode="auto">
          <a:xfrm>
            <a:off x="6013450" y="4725988"/>
            <a:ext cx="360363" cy="684212"/>
            <a:chOff x="3788" y="2977"/>
            <a:chExt cx="227" cy="431"/>
          </a:xfrm>
        </p:grpSpPr>
        <p:sp>
          <p:nvSpPr>
            <p:cNvPr id="40982" name="Text Box 22"/>
            <p:cNvSpPr txBox="1">
              <a:spLocks noChangeArrowheads="1"/>
            </p:cNvSpPr>
            <p:nvPr/>
          </p:nvSpPr>
          <p:spPr bwMode="auto">
            <a:xfrm>
              <a:off x="3788" y="3158"/>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1</a:t>
              </a:r>
            </a:p>
          </p:txBody>
        </p:sp>
        <p:sp>
          <p:nvSpPr>
            <p:cNvPr id="40983" name="Line 23"/>
            <p:cNvSpPr>
              <a:spLocks noChangeShapeType="1"/>
            </p:cNvSpPr>
            <p:nvPr/>
          </p:nvSpPr>
          <p:spPr bwMode="auto">
            <a:xfrm flipV="1">
              <a:off x="3878" y="2977"/>
              <a:ext cx="0" cy="182"/>
            </a:xfrm>
            <a:prstGeom prst="line">
              <a:avLst/>
            </a:prstGeom>
            <a:noFill/>
            <a:ln w="38100">
              <a:solidFill>
                <a:schemeClr val="tx2"/>
              </a:solidFill>
              <a:round/>
              <a:headEnd/>
              <a:tailEnd type="triangle" w="med" len="med"/>
            </a:ln>
            <a:effectLst/>
          </p:spPr>
          <p:txBody>
            <a:bodyPr/>
            <a:lstStyle/>
            <a:p>
              <a:endParaRPr lang="en-CA"/>
            </a:p>
          </p:txBody>
        </p:sp>
      </p:grpSp>
      <p:grpSp>
        <p:nvGrpSpPr>
          <p:cNvPr id="40984" name="Group 24"/>
          <p:cNvGrpSpPr>
            <a:grpSpLocks/>
          </p:cNvGrpSpPr>
          <p:nvPr/>
        </p:nvGrpSpPr>
        <p:grpSpPr bwMode="auto">
          <a:xfrm>
            <a:off x="5292725" y="4725988"/>
            <a:ext cx="360363" cy="684212"/>
            <a:chOff x="3334" y="2977"/>
            <a:chExt cx="227" cy="431"/>
          </a:xfrm>
        </p:grpSpPr>
        <p:sp>
          <p:nvSpPr>
            <p:cNvPr id="40985" name="Text Box 25"/>
            <p:cNvSpPr txBox="1">
              <a:spLocks noChangeArrowheads="1"/>
            </p:cNvSpPr>
            <p:nvPr/>
          </p:nvSpPr>
          <p:spPr bwMode="auto">
            <a:xfrm>
              <a:off x="3334" y="3158"/>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1</a:t>
              </a:r>
            </a:p>
          </p:txBody>
        </p:sp>
        <p:sp>
          <p:nvSpPr>
            <p:cNvPr id="40986" name="Line 26"/>
            <p:cNvSpPr>
              <a:spLocks noChangeShapeType="1"/>
            </p:cNvSpPr>
            <p:nvPr/>
          </p:nvSpPr>
          <p:spPr bwMode="auto">
            <a:xfrm flipV="1">
              <a:off x="3470" y="2977"/>
              <a:ext cx="0" cy="182"/>
            </a:xfrm>
            <a:prstGeom prst="line">
              <a:avLst/>
            </a:prstGeom>
            <a:noFill/>
            <a:ln w="38100">
              <a:solidFill>
                <a:schemeClr val="tx2"/>
              </a:solidFill>
              <a:round/>
              <a:headEnd/>
              <a:tailEnd type="triangle" w="med" len="med"/>
            </a:ln>
            <a:effectLst/>
          </p:spPr>
          <p:txBody>
            <a:bodyPr/>
            <a:lstStyle/>
            <a:p>
              <a:endParaRPr lang="en-CA"/>
            </a:p>
          </p:txBody>
        </p:sp>
      </p:grpSp>
      <p:sp>
        <p:nvSpPr>
          <p:cNvPr id="40987" name="Text Box 27"/>
          <p:cNvSpPr txBox="1">
            <a:spLocks noChangeArrowheads="1"/>
          </p:cNvSpPr>
          <p:nvPr/>
        </p:nvSpPr>
        <p:spPr bwMode="auto">
          <a:xfrm>
            <a:off x="4356100" y="1268413"/>
            <a:ext cx="936625" cy="457200"/>
          </a:xfrm>
          <a:prstGeom prst="rect">
            <a:avLst/>
          </a:prstGeom>
          <a:noFill/>
          <a:ln w="9525">
            <a:noFill/>
            <a:miter lim="800000"/>
            <a:headEnd/>
            <a:tailEnd/>
          </a:ln>
          <a:effectLst/>
        </p:spPr>
        <p:txBody>
          <a:bodyPr>
            <a:spAutoFit/>
          </a:bodyPr>
          <a:lstStyle/>
          <a:p>
            <a:pPr>
              <a:spcBef>
                <a:spcPct val="50000"/>
              </a:spcBef>
            </a:pPr>
            <a:r>
              <a:rPr lang="en-US" sz="2400" b="0">
                <a:latin typeface="Times New Roman" pitchFamily="18" charset="0"/>
              </a:rPr>
              <a:t> </a:t>
            </a:r>
            <a:r>
              <a:rPr lang="en-US" b="0"/>
              <a:t>fib(6)</a:t>
            </a:r>
          </a:p>
        </p:txBody>
      </p:sp>
      <p:grpSp>
        <p:nvGrpSpPr>
          <p:cNvPr id="40988" name="Group 28"/>
          <p:cNvGrpSpPr>
            <a:grpSpLocks/>
          </p:cNvGrpSpPr>
          <p:nvPr/>
        </p:nvGrpSpPr>
        <p:grpSpPr bwMode="auto">
          <a:xfrm>
            <a:off x="1403350" y="4724400"/>
            <a:ext cx="504825" cy="396875"/>
            <a:chOff x="884" y="2976"/>
            <a:chExt cx="318" cy="250"/>
          </a:xfrm>
        </p:grpSpPr>
        <p:sp>
          <p:nvSpPr>
            <p:cNvPr id="40989" name="Line 29"/>
            <p:cNvSpPr>
              <a:spLocks noChangeShapeType="1"/>
            </p:cNvSpPr>
            <p:nvPr/>
          </p:nvSpPr>
          <p:spPr bwMode="auto">
            <a:xfrm flipV="1">
              <a:off x="884" y="2976"/>
              <a:ext cx="0" cy="182"/>
            </a:xfrm>
            <a:prstGeom prst="line">
              <a:avLst/>
            </a:prstGeom>
            <a:noFill/>
            <a:ln w="38100">
              <a:solidFill>
                <a:schemeClr val="tx2"/>
              </a:solidFill>
              <a:round/>
              <a:headEnd/>
              <a:tailEnd type="triangle" w="med" len="med"/>
            </a:ln>
            <a:effectLst/>
          </p:spPr>
          <p:txBody>
            <a:bodyPr/>
            <a:lstStyle/>
            <a:p>
              <a:endParaRPr lang="en-CA"/>
            </a:p>
          </p:txBody>
        </p:sp>
        <p:sp>
          <p:nvSpPr>
            <p:cNvPr id="40990" name="Text Box 30"/>
            <p:cNvSpPr txBox="1">
              <a:spLocks noChangeArrowheads="1"/>
            </p:cNvSpPr>
            <p:nvPr/>
          </p:nvSpPr>
          <p:spPr bwMode="auto">
            <a:xfrm>
              <a:off x="975" y="2976"/>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2</a:t>
              </a:r>
            </a:p>
          </p:txBody>
        </p:sp>
      </p:grpSp>
      <p:grpSp>
        <p:nvGrpSpPr>
          <p:cNvPr id="40991" name="Group 31"/>
          <p:cNvGrpSpPr>
            <a:grpSpLocks/>
          </p:cNvGrpSpPr>
          <p:nvPr/>
        </p:nvGrpSpPr>
        <p:grpSpPr bwMode="auto">
          <a:xfrm>
            <a:off x="5940425" y="3716338"/>
            <a:ext cx="504825" cy="396875"/>
            <a:chOff x="3742" y="2341"/>
            <a:chExt cx="318" cy="250"/>
          </a:xfrm>
        </p:grpSpPr>
        <p:sp>
          <p:nvSpPr>
            <p:cNvPr id="40992" name="Line 32"/>
            <p:cNvSpPr>
              <a:spLocks noChangeShapeType="1"/>
            </p:cNvSpPr>
            <p:nvPr/>
          </p:nvSpPr>
          <p:spPr bwMode="auto">
            <a:xfrm flipV="1">
              <a:off x="3742" y="2341"/>
              <a:ext cx="0" cy="182"/>
            </a:xfrm>
            <a:prstGeom prst="line">
              <a:avLst/>
            </a:prstGeom>
            <a:noFill/>
            <a:ln w="38100">
              <a:solidFill>
                <a:schemeClr val="tx2"/>
              </a:solidFill>
              <a:round/>
              <a:headEnd/>
              <a:tailEnd type="triangle" w="med" len="med"/>
            </a:ln>
            <a:effectLst/>
          </p:spPr>
          <p:txBody>
            <a:bodyPr/>
            <a:lstStyle/>
            <a:p>
              <a:endParaRPr lang="en-CA"/>
            </a:p>
          </p:txBody>
        </p:sp>
        <p:sp>
          <p:nvSpPr>
            <p:cNvPr id="40993" name="Text Box 33"/>
            <p:cNvSpPr txBox="1">
              <a:spLocks noChangeArrowheads="1"/>
            </p:cNvSpPr>
            <p:nvPr/>
          </p:nvSpPr>
          <p:spPr bwMode="auto">
            <a:xfrm>
              <a:off x="3833" y="2341"/>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2</a:t>
              </a:r>
            </a:p>
          </p:txBody>
        </p:sp>
      </p:grpSp>
      <p:grpSp>
        <p:nvGrpSpPr>
          <p:cNvPr id="40994" name="Group 34"/>
          <p:cNvGrpSpPr>
            <a:grpSpLocks/>
          </p:cNvGrpSpPr>
          <p:nvPr/>
        </p:nvGrpSpPr>
        <p:grpSpPr bwMode="auto">
          <a:xfrm>
            <a:off x="4140200" y="3716338"/>
            <a:ext cx="431800" cy="396875"/>
            <a:chOff x="2608" y="2341"/>
            <a:chExt cx="272" cy="250"/>
          </a:xfrm>
        </p:grpSpPr>
        <p:sp>
          <p:nvSpPr>
            <p:cNvPr id="40995" name="Line 35"/>
            <p:cNvSpPr>
              <a:spLocks noChangeShapeType="1"/>
            </p:cNvSpPr>
            <p:nvPr/>
          </p:nvSpPr>
          <p:spPr bwMode="auto">
            <a:xfrm flipV="1">
              <a:off x="2608" y="2341"/>
              <a:ext cx="0" cy="182"/>
            </a:xfrm>
            <a:prstGeom prst="line">
              <a:avLst/>
            </a:prstGeom>
            <a:noFill/>
            <a:ln w="38100">
              <a:solidFill>
                <a:schemeClr val="tx2"/>
              </a:solidFill>
              <a:round/>
              <a:headEnd/>
              <a:tailEnd type="triangle" w="med" len="med"/>
            </a:ln>
            <a:effectLst/>
          </p:spPr>
          <p:txBody>
            <a:bodyPr/>
            <a:lstStyle/>
            <a:p>
              <a:endParaRPr lang="en-CA"/>
            </a:p>
          </p:txBody>
        </p:sp>
        <p:sp>
          <p:nvSpPr>
            <p:cNvPr id="40996" name="Text Box 36"/>
            <p:cNvSpPr txBox="1">
              <a:spLocks noChangeArrowheads="1"/>
            </p:cNvSpPr>
            <p:nvPr/>
          </p:nvSpPr>
          <p:spPr bwMode="auto">
            <a:xfrm>
              <a:off x="2653" y="2341"/>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2</a:t>
              </a:r>
            </a:p>
          </p:txBody>
        </p:sp>
      </p:grpSp>
      <p:grpSp>
        <p:nvGrpSpPr>
          <p:cNvPr id="40997" name="Group 37"/>
          <p:cNvGrpSpPr>
            <a:grpSpLocks/>
          </p:cNvGrpSpPr>
          <p:nvPr/>
        </p:nvGrpSpPr>
        <p:grpSpPr bwMode="auto">
          <a:xfrm>
            <a:off x="2124075" y="3716338"/>
            <a:ext cx="504825" cy="396875"/>
            <a:chOff x="1338" y="2341"/>
            <a:chExt cx="318" cy="250"/>
          </a:xfrm>
        </p:grpSpPr>
        <p:sp>
          <p:nvSpPr>
            <p:cNvPr id="40998" name="Line 38"/>
            <p:cNvSpPr>
              <a:spLocks noChangeShapeType="1"/>
            </p:cNvSpPr>
            <p:nvPr/>
          </p:nvSpPr>
          <p:spPr bwMode="auto">
            <a:xfrm flipV="1">
              <a:off x="1338" y="2341"/>
              <a:ext cx="0" cy="182"/>
            </a:xfrm>
            <a:prstGeom prst="line">
              <a:avLst/>
            </a:prstGeom>
            <a:noFill/>
            <a:ln w="38100">
              <a:solidFill>
                <a:schemeClr val="tx2"/>
              </a:solidFill>
              <a:round/>
              <a:headEnd/>
              <a:tailEnd type="triangle" w="med" len="med"/>
            </a:ln>
            <a:effectLst/>
          </p:spPr>
          <p:txBody>
            <a:bodyPr/>
            <a:lstStyle/>
            <a:p>
              <a:endParaRPr lang="en-CA"/>
            </a:p>
          </p:txBody>
        </p:sp>
        <p:sp>
          <p:nvSpPr>
            <p:cNvPr id="40999" name="Text Box 39"/>
            <p:cNvSpPr txBox="1">
              <a:spLocks noChangeArrowheads="1"/>
            </p:cNvSpPr>
            <p:nvPr/>
          </p:nvSpPr>
          <p:spPr bwMode="auto">
            <a:xfrm>
              <a:off x="1429" y="2341"/>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3</a:t>
              </a:r>
            </a:p>
          </p:txBody>
        </p:sp>
      </p:grpSp>
      <p:grpSp>
        <p:nvGrpSpPr>
          <p:cNvPr id="41000" name="Group 40"/>
          <p:cNvGrpSpPr>
            <a:grpSpLocks/>
          </p:cNvGrpSpPr>
          <p:nvPr/>
        </p:nvGrpSpPr>
        <p:grpSpPr bwMode="auto">
          <a:xfrm>
            <a:off x="6732588" y="2779713"/>
            <a:ext cx="431800" cy="398462"/>
            <a:chOff x="4241" y="1751"/>
            <a:chExt cx="272" cy="251"/>
          </a:xfrm>
        </p:grpSpPr>
        <p:sp>
          <p:nvSpPr>
            <p:cNvPr id="41001" name="Line 41"/>
            <p:cNvSpPr>
              <a:spLocks noChangeShapeType="1"/>
            </p:cNvSpPr>
            <p:nvPr/>
          </p:nvSpPr>
          <p:spPr bwMode="auto">
            <a:xfrm flipV="1">
              <a:off x="4241" y="1751"/>
              <a:ext cx="0" cy="182"/>
            </a:xfrm>
            <a:prstGeom prst="line">
              <a:avLst/>
            </a:prstGeom>
            <a:noFill/>
            <a:ln w="38100">
              <a:solidFill>
                <a:schemeClr val="tx2"/>
              </a:solidFill>
              <a:round/>
              <a:headEnd/>
              <a:tailEnd type="triangle" w="med" len="med"/>
            </a:ln>
            <a:effectLst/>
          </p:spPr>
          <p:txBody>
            <a:bodyPr/>
            <a:lstStyle/>
            <a:p>
              <a:endParaRPr lang="en-CA"/>
            </a:p>
          </p:txBody>
        </p:sp>
        <p:sp>
          <p:nvSpPr>
            <p:cNvPr id="41002" name="Text Box 42"/>
            <p:cNvSpPr txBox="1">
              <a:spLocks noChangeArrowheads="1"/>
            </p:cNvSpPr>
            <p:nvPr/>
          </p:nvSpPr>
          <p:spPr bwMode="auto">
            <a:xfrm>
              <a:off x="4286" y="1752"/>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3</a:t>
              </a:r>
            </a:p>
          </p:txBody>
        </p:sp>
      </p:grpSp>
      <p:grpSp>
        <p:nvGrpSpPr>
          <p:cNvPr id="41003" name="Group 43"/>
          <p:cNvGrpSpPr>
            <a:grpSpLocks/>
          </p:cNvGrpSpPr>
          <p:nvPr/>
        </p:nvGrpSpPr>
        <p:grpSpPr bwMode="auto">
          <a:xfrm>
            <a:off x="2987675" y="2781300"/>
            <a:ext cx="504825" cy="396875"/>
            <a:chOff x="1882" y="1752"/>
            <a:chExt cx="318" cy="250"/>
          </a:xfrm>
        </p:grpSpPr>
        <p:sp>
          <p:nvSpPr>
            <p:cNvPr id="41004" name="Line 44"/>
            <p:cNvSpPr>
              <a:spLocks noChangeShapeType="1"/>
            </p:cNvSpPr>
            <p:nvPr/>
          </p:nvSpPr>
          <p:spPr bwMode="auto">
            <a:xfrm flipV="1">
              <a:off x="1882" y="1752"/>
              <a:ext cx="0" cy="182"/>
            </a:xfrm>
            <a:prstGeom prst="line">
              <a:avLst/>
            </a:prstGeom>
            <a:noFill/>
            <a:ln w="38100">
              <a:solidFill>
                <a:schemeClr val="tx2"/>
              </a:solidFill>
              <a:round/>
              <a:headEnd/>
              <a:tailEnd type="triangle" w="med" len="med"/>
            </a:ln>
            <a:effectLst/>
          </p:spPr>
          <p:txBody>
            <a:bodyPr/>
            <a:lstStyle/>
            <a:p>
              <a:endParaRPr lang="en-CA"/>
            </a:p>
          </p:txBody>
        </p:sp>
        <p:sp>
          <p:nvSpPr>
            <p:cNvPr id="41005" name="Text Box 45"/>
            <p:cNvSpPr txBox="1">
              <a:spLocks noChangeArrowheads="1"/>
            </p:cNvSpPr>
            <p:nvPr/>
          </p:nvSpPr>
          <p:spPr bwMode="auto">
            <a:xfrm>
              <a:off x="1973" y="1752"/>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5</a:t>
              </a:r>
            </a:p>
          </p:txBody>
        </p:sp>
      </p:grpSp>
      <p:grpSp>
        <p:nvGrpSpPr>
          <p:cNvPr id="41006" name="Group 46"/>
          <p:cNvGrpSpPr>
            <a:grpSpLocks/>
          </p:cNvGrpSpPr>
          <p:nvPr/>
        </p:nvGrpSpPr>
        <p:grpSpPr bwMode="auto">
          <a:xfrm>
            <a:off x="4787900" y="1773238"/>
            <a:ext cx="504825" cy="396875"/>
            <a:chOff x="3016" y="1117"/>
            <a:chExt cx="318" cy="250"/>
          </a:xfrm>
        </p:grpSpPr>
        <p:sp>
          <p:nvSpPr>
            <p:cNvPr id="41007" name="Line 47"/>
            <p:cNvSpPr>
              <a:spLocks noChangeShapeType="1"/>
            </p:cNvSpPr>
            <p:nvPr/>
          </p:nvSpPr>
          <p:spPr bwMode="auto">
            <a:xfrm flipV="1">
              <a:off x="3016" y="1117"/>
              <a:ext cx="0" cy="182"/>
            </a:xfrm>
            <a:prstGeom prst="line">
              <a:avLst/>
            </a:prstGeom>
            <a:noFill/>
            <a:ln w="38100">
              <a:solidFill>
                <a:schemeClr val="tx2"/>
              </a:solidFill>
              <a:round/>
              <a:headEnd/>
              <a:tailEnd type="triangle" w="med" len="med"/>
            </a:ln>
            <a:effectLst/>
          </p:spPr>
          <p:txBody>
            <a:bodyPr/>
            <a:lstStyle/>
            <a:p>
              <a:endParaRPr lang="en-CA"/>
            </a:p>
          </p:txBody>
        </p:sp>
        <p:sp>
          <p:nvSpPr>
            <p:cNvPr id="41008" name="Text Box 48"/>
            <p:cNvSpPr txBox="1">
              <a:spLocks noChangeArrowheads="1"/>
            </p:cNvSpPr>
            <p:nvPr/>
          </p:nvSpPr>
          <p:spPr bwMode="auto">
            <a:xfrm>
              <a:off x="3107" y="1117"/>
              <a:ext cx="227" cy="250"/>
            </a:xfrm>
            <a:prstGeom prst="rect">
              <a:avLst/>
            </a:prstGeom>
            <a:noFill/>
            <a:ln w="9525">
              <a:noFill/>
              <a:miter lim="800000"/>
              <a:headEnd/>
              <a:tailEnd/>
            </a:ln>
            <a:effectLst/>
          </p:spPr>
          <p:txBody>
            <a:bodyPr>
              <a:spAutoFit/>
            </a:bodyPr>
            <a:lstStyle/>
            <a:p>
              <a:pPr>
                <a:spcBef>
                  <a:spcPct val="50000"/>
                </a:spcBef>
              </a:pPr>
              <a:r>
                <a:rPr lang="en-US">
                  <a:solidFill>
                    <a:schemeClr val="hlink"/>
                  </a:solidFill>
                </a:rPr>
                <a:t>8</a:t>
              </a:r>
            </a:p>
          </p:txBody>
        </p:sp>
      </p:grpSp>
      <p:sp>
        <p:nvSpPr>
          <p:cNvPr id="41009" name="Text Box 49"/>
          <p:cNvSpPr txBox="1">
            <a:spLocks noChangeArrowheads="1"/>
          </p:cNvSpPr>
          <p:nvPr/>
        </p:nvSpPr>
        <p:spPr bwMode="auto">
          <a:xfrm>
            <a:off x="6804025" y="3500438"/>
            <a:ext cx="287338" cy="396875"/>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o</a:t>
            </a:r>
          </a:p>
        </p:txBody>
      </p:sp>
      <p:sp>
        <p:nvSpPr>
          <p:cNvPr id="41010" name="Text Box 50"/>
          <p:cNvSpPr txBox="1">
            <a:spLocks noChangeArrowheads="1"/>
          </p:cNvSpPr>
          <p:nvPr/>
        </p:nvSpPr>
        <p:spPr bwMode="auto">
          <a:xfrm>
            <a:off x="4716463" y="4581525"/>
            <a:ext cx="287337" cy="396875"/>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j</a:t>
            </a:r>
          </a:p>
        </p:txBody>
      </p:sp>
      <p:sp>
        <p:nvSpPr>
          <p:cNvPr id="41011" name="Text Box 51"/>
          <p:cNvSpPr txBox="1">
            <a:spLocks noChangeArrowheads="1"/>
          </p:cNvSpPr>
          <p:nvPr/>
        </p:nvSpPr>
        <p:spPr bwMode="auto">
          <a:xfrm>
            <a:off x="3492500" y="3357563"/>
            <a:ext cx="287338" cy="396875"/>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h</a:t>
            </a:r>
          </a:p>
        </p:txBody>
      </p:sp>
      <p:sp>
        <p:nvSpPr>
          <p:cNvPr id="41012" name="Text Box 52"/>
          <p:cNvSpPr txBox="1">
            <a:spLocks noChangeArrowheads="1"/>
          </p:cNvSpPr>
          <p:nvPr/>
        </p:nvSpPr>
        <p:spPr bwMode="auto">
          <a:xfrm>
            <a:off x="2195513" y="4365625"/>
            <a:ext cx="287337" cy="396875"/>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g</a:t>
            </a:r>
          </a:p>
        </p:txBody>
      </p:sp>
      <p:sp>
        <p:nvSpPr>
          <p:cNvPr id="41013" name="Text Box 53"/>
          <p:cNvSpPr txBox="1">
            <a:spLocks noChangeArrowheads="1"/>
          </p:cNvSpPr>
          <p:nvPr/>
        </p:nvSpPr>
        <p:spPr bwMode="auto">
          <a:xfrm>
            <a:off x="2051050" y="5300663"/>
            <a:ext cx="287338" cy="396875"/>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f</a:t>
            </a:r>
          </a:p>
        </p:txBody>
      </p:sp>
      <p:grpSp>
        <p:nvGrpSpPr>
          <p:cNvPr id="41014" name="Group 54"/>
          <p:cNvGrpSpPr>
            <a:grpSpLocks/>
          </p:cNvGrpSpPr>
          <p:nvPr/>
        </p:nvGrpSpPr>
        <p:grpSpPr bwMode="auto">
          <a:xfrm>
            <a:off x="395288" y="5157788"/>
            <a:ext cx="2016125" cy="539750"/>
            <a:chOff x="249" y="3249"/>
            <a:chExt cx="1270" cy="340"/>
          </a:xfrm>
        </p:grpSpPr>
        <p:sp>
          <p:nvSpPr>
            <p:cNvPr id="41015" name="Text Box 55"/>
            <p:cNvSpPr txBox="1">
              <a:spLocks noChangeArrowheads="1"/>
            </p:cNvSpPr>
            <p:nvPr/>
          </p:nvSpPr>
          <p:spPr bwMode="auto">
            <a:xfrm>
              <a:off x="340" y="3294"/>
              <a:ext cx="1179" cy="288"/>
            </a:xfrm>
            <a:prstGeom prst="rect">
              <a:avLst/>
            </a:prstGeom>
            <a:noFill/>
            <a:ln w="9525">
              <a:noFill/>
              <a:miter lim="800000"/>
              <a:headEnd/>
              <a:tailEnd/>
            </a:ln>
            <a:effectLst/>
          </p:spPr>
          <p:txBody>
            <a:bodyPr>
              <a:spAutoFit/>
            </a:bodyPr>
            <a:lstStyle/>
            <a:p>
              <a:pPr>
                <a:spcBef>
                  <a:spcPct val="50000"/>
                </a:spcBef>
              </a:pPr>
              <a:r>
                <a:rPr lang="en-US" sz="2400" b="0">
                  <a:latin typeface="Times New Roman" pitchFamily="18" charset="0"/>
                </a:rPr>
                <a:t> </a:t>
              </a:r>
              <a:r>
                <a:rPr lang="en-US" b="0"/>
                <a:t>fib(2)+fib(1)</a:t>
              </a:r>
            </a:p>
          </p:txBody>
        </p:sp>
        <p:grpSp>
          <p:nvGrpSpPr>
            <p:cNvPr id="41016" name="Group 56"/>
            <p:cNvGrpSpPr>
              <a:grpSpLocks/>
            </p:cNvGrpSpPr>
            <p:nvPr/>
          </p:nvGrpSpPr>
          <p:grpSpPr bwMode="auto">
            <a:xfrm>
              <a:off x="385" y="3249"/>
              <a:ext cx="998" cy="90"/>
              <a:chOff x="385" y="3249"/>
              <a:chExt cx="998" cy="90"/>
            </a:xfrm>
          </p:grpSpPr>
          <p:sp>
            <p:nvSpPr>
              <p:cNvPr id="41017" name="Line 57"/>
              <p:cNvSpPr>
                <a:spLocks noChangeShapeType="1"/>
              </p:cNvSpPr>
              <p:nvPr/>
            </p:nvSpPr>
            <p:spPr bwMode="auto">
              <a:xfrm>
                <a:off x="385" y="3249"/>
                <a:ext cx="998" cy="0"/>
              </a:xfrm>
              <a:prstGeom prst="line">
                <a:avLst/>
              </a:prstGeom>
              <a:noFill/>
              <a:ln w="38100">
                <a:solidFill>
                  <a:schemeClr val="tx1"/>
                </a:solidFill>
                <a:round/>
                <a:headEnd/>
                <a:tailEnd/>
              </a:ln>
              <a:effectLst/>
            </p:spPr>
            <p:txBody>
              <a:bodyPr/>
              <a:lstStyle/>
              <a:p>
                <a:endParaRPr lang="en-CA"/>
              </a:p>
            </p:txBody>
          </p:sp>
          <p:sp>
            <p:nvSpPr>
              <p:cNvPr id="41018" name="Line 58"/>
              <p:cNvSpPr>
                <a:spLocks noChangeShapeType="1"/>
              </p:cNvSpPr>
              <p:nvPr/>
            </p:nvSpPr>
            <p:spPr bwMode="auto">
              <a:xfrm>
                <a:off x="385" y="3249"/>
                <a:ext cx="0" cy="90"/>
              </a:xfrm>
              <a:prstGeom prst="line">
                <a:avLst/>
              </a:prstGeom>
              <a:noFill/>
              <a:ln w="38100">
                <a:solidFill>
                  <a:schemeClr val="tx1"/>
                </a:solidFill>
                <a:round/>
                <a:headEnd/>
                <a:tailEnd/>
              </a:ln>
              <a:effectLst/>
            </p:spPr>
            <p:txBody>
              <a:bodyPr/>
              <a:lstStyle/>
              <a:p>
                <a:endParaRPr lang="en-CA"/>
              </a:p>
            </p:txBody>
          </p:sp>
          <p:sp>
            <p:nvSpPr>
              <p:cNvPr id="41019" name="Line 59"/>
              <p:cNvSpPr>
                <a:spLocks noChangeShapeType="1"/>
              </p:cNvSpPr>
              <p:nvPr/>
            </p:nvSpPr>
            <p:spPr bwMode="auto">
              <a:xfrm>
                <a:off x="1383" y="3249"/>
                <a:ext cx="0" cy="90"/>
              </a:xfrm>
              <a:prstGeom prst="line">
                <a:avLst/>
              </a:prstGeom>
              <a:noFill/>
              <a:ln w="38100">
                <a:solidFill>
                  <a:schemeClr val="tx1"/>
                </a:solidFill>
                <a:round/>
                <a:headEnd/>
                <a:tailEnd/>
              </a:ln>
              <a:effectLst/>
            </p:spPr>
            <p:txBody>
              <a:bodyPr/>
              <a:lstStyle/>
              <a:p>
                <a:endParaRPr lang="en-CA"/>
              </a:p>
            </p:txBody>
          </p:sp>
        </p:grpSp>
        <p:sp>
          <p:nvSpPr>
            <p:cNvPr id="41020" name="Text Box 60"/>
            <p:cNvSpPr txBox="1">
              <a:spLocks noChangeArrowheads="1"/>
            </p:cNvSpPr>
            <p:nvPr/>
          </p:nvSpPr>
          <p:spPr bwMode="auto">
            <a:xfrm>
              <a:off x="249" y="3339"/>
              <a:ext cx="181" cy="250"/>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e</a:t>
              </a:r>
            </a:p>
          </p:txBody>
        </p:sp>
      </p:grpSp>
      <p:grpSp>
        <p:nvGrpSpPr>
          <p:cNvPr id="41021" name="Group 61"/>
          <p:cNvGrpSpPr>
            <a:grpSpLocks/>
          </p:cNvGrpSpPr>
          <p:nvPr/>
        </p:nvGrpSpPr>
        <p:grpSpPr bwMode="auto">
          <a:xfrm>
            <a:off x="755650" y="4149725"/>
            <a:ext cx="2592388" cy="684213"/>
            <a:chOff x="476" y="2614"/>
            <a:chExt cx="1633" cy="431"/>
          </a:xfrm>
        </p:grpSpPr>
        <p:sp>
          <p:nvSpPr>
            <p:cNvPr id="41022" name="Text Box 62"/>
            <p:cNvSpPr txBox="1">
              <a:spLocks noChangeArrowheads="1"/>
            </p:cNvSpPr>
            <p:nvPr/>
          </p:nvSpPr>
          <p:spPr bwMode="auto">
            <a:xfrm>
              <a:off x="567" y="2659"/>
              <a:ext cx="1542" cy="288"/>
            </a:xfrm>
            <a:prstGeom prst="rect">
              <a:avLst/>
            </a:prstGeom>
            <a:noFill/>
            <a:ln w="9525">
              <a:noFill/>
              <a:miter lim="800000"/>
              <a:headEnd/>
              <a:tailEnd/>
            </a:ln>
            <a:effectLst/>
          </p:spPr>
          <p:txBody>
            <a:bodyPr>
              <a:spAutoFit/>
            </a:bodyPr>
            <a:lstStyle/>
            <a:p>
              <a:pPr>
                <a:spcBef>
                  <a:spcPct val="50000"/>
                </a:spcBef>
              </a:pPr>
              <a:r>
                <a:rPr lang="en-US" sz="2400" b="0">
                  <a:latin typeface="Times New Roman" pitchFamily="18" charset="0"/>
                </a:rPr>
                <a:t> </a:t>
              </a:r>
              <a:r>
                <a:rPr lang="en-US" b="0"/>
                <a:t>fib(3)     +     fib(2)</a:t>
              </a:r>
            </a:p>
          </p:txBody>
        </p:sp>
        <p:grpSp>
          <p:nvGrpSpPr>
            <p:cNvPr id="41023" name="Group 63"/>
            <p:cNvGrpSpPr>
              <a:grpSpLocks/>
            </p:cNvGrpSpPr>
            <p:nvPr/>
          </p:nvGrpSpPr>
          <p:grpSpPr bwMode="auto">
            <a:xfrm>
              <a:off x="612" y="2614"/>
              <a:ext cx="1361" cy="90"/>
              <a:chOff x="612" y="2614"/>
              <a:chExt cx="1361" cy="90"/>
            </a:xfrm>
          </p:grpSpPr>
          <p:sp>
            <p:nvSpPr>
              <p:cNvPr id="41024" name="Line 64"/>
              <p:cNvSpPr>
                <a:spLocks noChangeShapeType="1"/>
              </p:cNvSpPr>
              <p:nvPr/>
            </p:nvSpPr>
            <p:spPr bwMode="auto">
              <a:xfrm>
                <a:off x="612" y="2614"/>
                <a:ext cx="1361" cy="0"/>
              </a:xfrm>
              <a:prstGeom prst="line">
                <a:avLst/>
              </a:prstGeom>
              <a:noFill/>
              <a:ln w="38100">
                <a:solidFill>
                  <a:schemeClr val="tx1"/>
                </a:solidFill>
                <a:round/>
                <a:headEnd/>
                <a:tailEnd/>
              </a:ln>
              <a:effectLst/>
            </p:spPr>
            <p:txBody>
              <a:bodyPr/>
              <a:lstStyle/>
              <a:p>
                <a:endParaRPr lang="en-CA"/>
              </a:p>
            </p:txBody>
          </p:sp>
          <p:sp>
            <p:nvSpPr>
              <p:cNvPr id="41025" name="Line 65"/>
              <p:cNvSpPr>
                <a:spLocks noChangeShapeType="1"/>
              </p:cNvSpPr>
              <p:nvPr/>
            </p:nvSpPr>
            <p:spPr bwMode="auto">
              <a:xfrm>
                <a:off x="612" y="2614"/>
                <a:ext cx="0" cy="90"/>
              </a:xfrm>
              <a:prstGeom prst="line">
                <a:avLst/>
              </a:prstGeom>
              <a:noFill/>
              <a:ln w="38100">
                <a:solidFill>
                  <a:schemeClr val="tx1"/>
                </a:solidFill>
                <a:round/>
                <a:headEnd/>
                <a:tailEnd/>
              </a:ln>
              <a:effectLst/>
            </p:spPr>
            <p:txBody>
              <a:bodyPr/>
              <a:lstStyle/>
              <a:p>
                <a:endParaRPr lang="en-CA"/>
              </a:p>
            </p:txBody>
          </p:sp>
          <p:sp>
            <p:nvSpPr>
              <p:cNvPr id="41026" name="Line 66"/>
              <p:cNvSpPr>
                <a:spLocks noChangeShapeType="1"/>
              </p:cNvSpPr>
              <p:nvPr/>
            </p:nvSpPr>
            <p:spPr bwMode="auto">
              <a:xfrm>
                <a:off x="1973" y="2614"/>
                <a:ext cx="0" cy="90"/>
              </a:xfrm>
              <a:prstGeom prst="line">
                <a:avLst/>
              </a:prstGeom>
              <a:noFill/>
              <a:ln w="38100">
                <a:solidFill>
                  <a:schemeClr val="tx1"/>
                </a:solidFill>
                <a:round/>
                <a:headEnd/>
                <a:tailEnd/>
              </a:ln>
              <a:effectLst/>
            </p:spPr>
            <p:txBody>
              <a:bodyPr/>
              <a:lstStyle/>
              <a:p>
                <a:endParaRPr lang="en-CA"/>
              </a:p>
            </p:txBody>
          </p:sp>
        </p:grpSp>
        <p:sp>
          <p:nvSpPr>
            <p:cNvPr id="41027" name="Text Box 67"/>
            <p:cNvSpPr txBox="1">
              <a:spLocks noChangeArrowheads="1"/>
            </p:cNvSpPr>
            <p:nvPr/>
          </p:nvSpPr>
          <p:spPr bwMode="auto">
            <a:xfrm>
              <a:off x="476" y="2795"/>
              <a:ext cx="181" cy="250"/>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d</a:t>
              </a:r>
            </a:p>
          </p:txBody>
        </p:sp>
      </p:grpSp>
      <p:grpSp>
        <p:nvGrpSpPr>
          <p:cNvPr id="41028" name="Group 68"/>
          <p:cNvGrpSpPr>
            <a:grpSpLocks/>
          </p:cNvGrpSpPr>
          <p:nvPr/>
        </p:nvGrpSpPr>
        <p:grpSpPr bwMode="auto">
          <a:xfrm>
            <a:off x="1547813" y="3213100"/>
            <a:ext cx="3887787" cy="541338"/>
            <a:chOff x="975" y="2024"/>
            <a:chExt cx="2449" cy="341"/>
          </a:xfrm>
        </p:grpSpPr>
        <p:sp>
          <p:nvSpPr>
            <p:cNvPr id="41029" name="Text Box 69"/>
            <p:cNvSpPr txBox="1">
              <a:spLocks noChangeArrowheads="1"/>
            </p:cNvSpPr>
            <p:nvPr/>
          </p:nvSpPr>
          <p:spPr bwMode="auto">
            <a:xfrm>
              <a:off x="975" y="2024"/>
              <a:ext cx="2449" cy="288"/>
            </a:xfrm>
            <a:prstGeom prst="rect">
              <a:avLst/>
            </a:prstGeom>
            <a:noFill/>
            <a:ln w="9525">
              <a:noFill/>
              <a:miter lim="800000"/>
              <a:headEnd/>
              <a:tailEnd/>
            </a:ln>
            <a:effectLst/>
          </p:spPr>
          <p:txBody>
            <a:bodyPr>
              <a:spAutoFit/>
            </a:bodyPr>
            <a:lstStyle/>
            <a:p>
              <a:pPr>
                <a:spcBef>
                  <a:spcPct val="50000"/>
                </a:spcBef>
              </a:pPr>
              <a:r>
                <a:rPr lang="en-US" sz="2400" b="0">
                  <a:latin typeface="Times New Roman" pitchFamily="18" charset="0"/>
                </a:rPr>
                <a:t> </a:t>
              </a:r>
              <a:r>
                <a:rPr lang="en-US" b="0"/>
                <a:t>fib(4)         +           fib(3)</a:t>
              </a:r>
            </a:p>
          </p:txBody>
        </p:sp>
        <p:grpSp>
          <p:nvGrpSpPr>
            <p:cNvPr id="41030" name="Group 70"/>
            <p:cNvGrpSpPr>
              <a:grpSpLocks/>
            </p:cNvGrpSpPr>
            <p:nvPr/>
          </p:nvGrpSpPr>
          <p:grpSpPr bwMode="auto">
            <a:xfrm>
              <a:off x="975" y="2024"/>
              <a:ext cx="1860" cy="90"/>
              <a:chOff x="975" y="2024"/>
              <a:chExt cx="1860" cy="90"/>
            </a:xfrm>
          </p:grpSpPr>
          <p:sp>
            <p:nvSpPr>
              <p:cNvPr id="41031" name="Line 71"/>
              <p:cNvSpPr>
                <a:spLocks noChangeShapeType="1"/>
              </p:cNvSpPr>
              <p:nvPr/>
            </p:nvSpPr>
            <p:spPr bwMode="auto">
              <a:xfrm>
                <a:off x="975" y="2024"/>
                <a:ext cx="1860" cy="0"/>
              </a:xfrm>
              <a:prstGeom prst="line">
                <a:avLst/>
              </a:prstGeom>
              <a:noFill/>
              <a:ln w="38100">
                <a:solidFill>
                  <a:schemeClr val="tx1"/>
                </a:solidFill>
                <a:round/>
                <a:headEnd/>
                <a:tailEnd/>
              </a:ln>
              <a:effectLst/>
            </p:spPr>
            <p:txBody>
              <a:bodyPr/>
              <a:lstStyle/>
              <a:p>
                <a:endParaRPr lang="en-CA"/>
              </a:p>
            </p:txBody>
          </p:sp>
          <p:sp>
            <p:nvSpPr>
              <p:cNvPr id="41032" name="Line 72"/>
              <p:cNvSpPr>
                <a:spLocks noChangeShapeType="1"/>
              </p:cNvSpPr>
              <p:nvPr/>
            </p:nvSpPr>
            <p:spPr bwMode="auto">
              <a:xfrm>
                <a:off x="2835" y="2024"/>
                <a:ext cx="0" cy="90"/>
              </a:xfrm>
              <a:prstGeom prst="line">
                <a:avLst/>
              </a:prstGeom>
              <a:noFill/>
              <a:ln w="38100">
                <a:solidFill>
                  <a:schemeClr val="tx1"/>
                </a:solidFill>
                <a:round/>
                <a:headEnd/>
                <a:tailEnd/>
              </a:ln>
              <a:effectLst/>
            </p:spPr>
            <p:txBody>
              <a:bodyPr/>
              <a:lstStyle/>
              <a:p>
                <a:endParaRPr lang="en-CA"/>
              </a:p>
            </p:txBody>
          </p:sp>
          <p:sp>
            <p:nvSpPr>
              <p:cNvPr id="41033" name="Line 73"/>
              <p:cNvSpPr>
                <a:spLocks noChangeShapeType="1"/>
              </p:cNvSpPr>
              <p:nvPr/>
            </p:nvSpPr>
            <p:spPr bwMode="auto">
              <a:xfrm>
                <a:off x="975" y="2024"/>
                <a:ext cx="0" cy="90"/>
              </a:xfrm>
              <a:prstGeom prst="line">
                <a:avLst/>
              </a:prstGeom>
              <a:noFill/>
              <a:ln w="38100">
                <a:solidFill>
                  <a:schemeClr val="tx1"/>
                </a:solidFill>
                <a:round/>
                <a:headEnd/>
                <a:tailEnd/>
              </a:ln>
              <a:effectLst/>
            </p:spPr>
            <p:txBody>
              <a:bodyPr/>
              <a:lstStyle/>
              <a:p>
                <a:endParaRPr lang="en-CA"/>
              </a:p>
            </p:txBody>
          </p:sp>
        </p:grpSp>
        <p:sp>
          <p:nvSpPr>
            <p:cNvPr id="41034" name="Text Box 74"/>
            <p:cNvSpPr txBox="1">
              <a:spLocks noChangeArrowheads="1"/>
            </p:cNvSpPr>
            <p:nvPr/>
          </p:nvSpPr>
          <p:spPr bwMode="auto">
            <a:xfrm>
              <a:off x="1474" y="2115"/>
              <a:ext cx="181" cy="250"/>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c</a:t>
              </a:r>
            </a:p>
          </p:txBody>
        </p:sp>
      </p:grpSp>
      <p:grpSp>
        <p:nvGrpSpPr>
          <p:cNvPr id="41035" name="Group 75"/>
          <p:cNvGrpSpPr>
            <a:grpSpLocks/>
          </p:cNvGrpSpPr>
          <p:nvPr/>
        </p:nvGrpSpPr>
        <p:grpSpPr bwMode="auto">
          <a:xfrm>
            <a:off x="2555875" y="2205038"/>
            <a:ext cx="5545138" cy="684212"/>
            <a:chOff x="1610" y="1389"/>
            <a:chExt cx="3493" cy="431"/>
          </a:xfrm>
        </p:grpSpPr>
        <p:sp>
          <p:nvSpPr>
            <p:cNvPr id="41036" name="Text Box 76"/>
            <p:cNvSpPr txBox="1">
              <a:spLocks noChangeArrowheads="1"/>
            </p:cNvSpPr>
            <p:nvPr/>
          </p:nvSpPr>
          <p:spPr bwMode="auto">
            <a:xfrm>
              <a:off x="1610" y="1434"/>
              <a:ext cx="3493" cy="288"/>
            </a:xfrm>
            <a:prstGeom prst="rect">
              <a:avLst/>
            </a:prstGeom>
            <a:noFill/>
            <a:ln w="9525">
              <a:noFill/>
              <a:miter lim="800000"/>
              <a:headEnd/>
              <a:tailEnd/>
            </a:ln>
            <a:effectLst/>
          </p:spPr>
          <p:txBody>
            <a:bodyPr>
              <a:spAutoFit/>
            </a:bodyPr>
            <a:lstStyle/>
            <a:p>
              <a:pPr>
                <a:spcBef>
                  <a:spcPct val="50000"/>
                </a:spcBef>
              </a:pPr>
              <a:r>
                <a:rPr lang="en-US" sz="2400" b="0">
                  <a:latin typeface="Times New Roman" pitchFamily="18" charset="0"/>
                </a:rPr>
                <a:t> </a:t>
              </a:r>
              <a:r>
                <a:rPr lang="en-US" b="0"/>
                <a:t>fib(5)                    +                        fib(4)</a:t>
              </a:r>
            </a:p>
          </p:txBody>
        </p:sp>
        <p:grpSp>
          <p:nvGrpSpPr>
            <p:cNvPr id="41037" name="Group 77"/>
            <p:cNvGrpSpPr>
              <a:grpSpLocks/>
            </p:cNvGrpSpPr>
            <p:nvPr/>
          </p:nvGrpSpPr>
          <p:grpSpPr bwMode="auto">
            <a:xfrm>
              <a:off x="1610" y="1389"/>
              <a:ext cx="2948" cy="90"/>
              <a:chOff x="1610" y="1389"/>
              <a:chExt cx="2948" cy="90"/>
            </a:xfrm>
          </p:grpSpPr>
          <p:sp>
            <p:nvSpPr>
              <p:cNvPr id="41038" name="Line 78"/>
              <p:cNvSpPr>
                <a:spLocks noChangeShapeType="1"/>
              </p:cNvSpPr>
              <p:nvPr/>
            </p:nvSpPr>
            <p:spPr bwMode="auto">
              <a:xfrm>
                <a:off x="1610" y="1389"/>
                <a:ext cx="2948" cy="0"/>
              </a:xfrm>
              <a:prstGeom prst="line">
                <a:avLst/>
              </a:prstGeom>
              <a:noFill/>
              <a:ln w="38100">
                <a:solidFill>
                  <a:schemeClr val="tx1"/>
                </a:solidFill>
                <a:round/>
                <a:headEnd/>
                <a:tailEnd/>
              </a:ln>
              <a:effectLst/>
            </p:spPr>
            <p:txBody>
              <a:bodyPr/>
              <a:lstStyle/>
              <a:p>
                <a:endParaRPr lang="en-CA"/>
              </a:p>
            </p:txBody>
          </p:sp>
          <p:sp>
            <p:nvSpPr>
              <p:cNvPr id="41039" name="Line 79"/>
              <p:cNvSpPr>
                <a:spLocks noChangeShapeType="1"/>
              </p:cNvSpPr>
              <p:nvPr/>
            </p:nvSpPr>
            <p:spPr bwMode="auto">
              <a:xfrm>
                <a:off x="1610" y="1389"/>
                <a:ext cx="0" cy="90"/>
              </a:xfrm>
              <a:prstGeom prst="line">
                <a:avLst/>
              </a:prstGeom>
              <a:noFill/>
              <a:ln w="38100">
                <a:solidFill>
                  <a:schemeClr val="tx1"/>
                </a:solidFill>
                <a:round/>
                <a:headEnd/>
                <a:tailEnd/>
              </a:ln>
              <a:effectLst/>
            </p:spPr>
            <p:txBody>
              <a:bodyPr/>
              <a:lstStyle/>
              <a:p>
                <a:endParaRPr lang="en-CA"/>
              </a:p>
            </p:txBody>
          </p:sp>
          <p:sp>
            <p:nvSpPr>
              <p:cNvPr id="41040" name="Line 80"/>
              <p:cNvSpPr>
                <a:spLocks noChangeShapeType="1"/>
              </p:cNvSpPr>
              <p:nvPr/>
            </p:nvSpPr>
            <p:spPr bwMode="auto">
              <a:xfrm>
                <a:off x="4558" y="1389"/>
                <a:ext cx="0" cy="90"/>
              </a:xfrm>
              <a:prstGeom prst="line">
                <a:avLst/>
              </a:prstGeom>
              <a:noFill/>
              <a:ln w="38100">
                <a:solidFill>
                  <a:schemeClr val="tx1"/>
                </a:solidFill>
                <a:round/>
                <a:headEnd/>
                <a:tailEnd/>
              </a:ln>
              <a:effectLst/>
            </p:spPr>
            <p:txBody>
              <a:bodyPr/>
              <a:lstStyle/>
              <a:p>
                <a:endParaRPr lang="en-CA"/>
              </a:p>
            </p:txBody>
          </p:sp>
        </p:grpSp>
        <p:sp>
          <p:nvSpPr>
            <p:cNvPr id="41041" name="Text Box 81"/>
            <p:cNvSpPr txBox="1">
              <a:spLocks noChangeArrowheads="1"/>
            </p:cNvSpPr>
            <p:nvPr/>
          </p:nvSpPr>
          <p:spPr bwMode="auto">
            <a:xfrm>
              <a:off x="2109" y="1570"/>
              <a:ext cx="181" cy="250"/>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b</a:t>
              </a:r>
            </a:p>
          </p:txBody>
        </p:sp>
      </p:grpSp>
      <p:sp>
        <p:nvSpPr>
          <p:cNvPr id="41042" name="Text Box 82"/>
          <p:cNvSpPr txBox="1">
            <a:spLocks noChangeArrowheads="1"/>
          </p:cNvSpPr>
          <p:nvPr/>
        </p:nvSpPr>
        <p:spPr bwMode="auto">
          <a:xfrm>
            <a:off x="4140200" y="1268413"/>
            <a:ext cx="287338" cy="396875"/>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a</a:t>
            </a:r>
          </a:p>
        </p:txBody>
      </p:sp>
      <p:sp>
        <p:nvSpPr>
          <p:cNvPr id="41043" name="Text Box 83"/>
          <p:cNvSpPr txBox="1">
            <a:spLocks noChangeArrowheads="1"/>
          </p:cNvSpPr>
          <p:nvPr/>
        </p:nvSpPr>
        <p:spPr bwMode="auto">
          <a:xfrm>
            <a:off x="6588125" y="4508500"/>
            <a:ext cx="287338" cy="396875"/>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n</a:t>
            </a:r>
          </a:p>
        </p:txBody>
      </p:sp>
      <p:grpSp>
        <p:nvGrpSpPr>
          <p:cNvPr id="41044" name="Group 84"/>
          <p:cNvGrpSpPr>
            <a:grpSpLocks/>
          </p:cNvGrpSpPr>
          <p:nvPr/>
        </p:nvGrpSpPr>
        <p:grpSpPr bwMode="auto">
          <a:xfrm>
            <a:off x="5076825" y="4149725"/>
            <a:ext cx="1871663" cy="828675"/>
            <a:chOff x="3198" y="2614"/>
            <a:chExt cx="1179" cy="522"/>
          </a:xfrm>
        </p:grpSpPr>
        <p:sp>
          <p:nvSpPr>
            <p:cNvPr id="41045" name="Text Box 85"/>
            <p:cNvSpPr txBox="1">
              <a:spLocks noChangeArrowheads="1"/>
            </p:cNvSpPr>
            <p:nvPr/>
          </p:nvSpPr>
          <p:spPr bwMode="auto">
            <a:xfrm>
              <a:off x="3198" y="2659"/>
              <a:ext cx="1179" cy="288"/>
            </a:xfrm>
            <a:prstGeom prst="rect">
              <a:avLst/>
            </a:prstGeom>
            <a:noFill/>
            <a:ln w="9525">
              <a:noFill/>
              <a:miter lim="800000"/>
              <a:headEnd/>
              <a:tailEnd/>
            </a:ln>
            <a:effectLst/>
          </p:spPr>
          <p:txBody>
            <a:bodyPr>
              <a:spAutoFit/>
            </a:bodyPr>
            <a:lstStyle/>
            <a:p>
              <a:pPr>
                <a:spcBef>
                  <a:spcPct val="50000"/>
                </a:spcBef>
              </a:pPr>
              <a:r>
                <a:rPr lang="en-US" sz="2400" b="0">
                  <a:latin typeface="Times New Roman" pitchFamily="18" charset="0"/>
                </a:rPr>
                <a:t> </a:t>
              </a:r>
              <a:r>
                <a:rPr lang="en-US" b="0"/>
                <a:t>fib(2)+fib(1)</a:t>
              </a:r>
            </a:p>
          </p:txBody>
        </p:sp>
        <p:grpSp>
          <p:nvGrpSpPr>
            <p:cNvPr id="41046" name="Group 86"/>
            <p:cNvGrpSpPr>
              <a:grpSpLocks/>
            </p:cNvGrpSpPr>
            <p:nvPr/>
          </p:nvGrpSpPr>
          <p:grpSpPr bwMode="auto">
            <a:xfrm>
              <a:off x="3243" y="2614"/>
              <a:ext cx="998" cy="90"/>
              <a:chOff x="3243" y="2614"/>
              <a:chExt cx="998" cy="90"/>
            </a:xfrm>
          </p:grpSpPr>
          <p:sp>
            <p:nvSpPr>
              <p:cNvPr id="41047" name="Line 87"/>
              <p:cNvSpPr>
                <a:spLocks noChangeShapeType="1"/>
              </p:cNvSpPr>
              <p:nvPr/>
            </p:nvSpPr>
            <p:spPr bwMode="auto">
              <a:xfrm>
                <a:off x="3243" y="2614"/>
                <a:ext cx="998" cy="0"/>
              </a:xfrm>
              <a:prstGeom prst="line">
                <a:avLst/>
              </a:prstGeom>
              <a:noFill/>
              <a:ln w="38100">
                <a:solidFill>
                  <a:schemeClr val="tx1"/>
                </a:solidFill>
                <a:round/>
                <a:headEnd/>
                <a:tailEnd/>
              </a:ln>
              <a:effectLst/>
            </p:spPr>
            <p:txBody>
              <a:bodyPr/>
              <a:lstStyle/>
              <a:p>
                <a:endParaRPr lang="en-CA"/>
              </a:p>
            </p:txBody>
          </p:sp>
          <p:sp>
            <p:nvSpPr>
              <p:cNvPr id="41048" name="Line 88"/>
              <p:cNvSpPr>
                <a:spLocks noChangeShapeType="1"/>
              </p:cNvSpPr>
              <p:nvPr/>
            </p:nvSpPr>
            <p:spPr bwMode="auto">
              <a:xfrm>
                <a:off x="3243" y="2614"/>
                <a:ext cx="0" cy="90"/>
              </a:xfrm>
              <a:prstGeom prst="line">
                <a:avLst/>
              </a:prstGeom>
              <a:noFill/>
              <a:ln w="38100">
                <a:solidFill>
                  <a:schemeClr val="tx1"/>
                </a:solidFill>
                <a:round/>
                <a:headEnd/>
                <a:tailEnd/>
              </a:ln>
              <a:effectLst/>
            </p:spPr>
            <p:txBody>
              <a:bodyPr/>
              <a:lstStyle/>
              <a:p>
                <a:endParaRPr lang="en-CA"/>
              </a:p>
            </p:txBody>
          </p:sp>
          <p:sp>
            <p:nvSpPr>
              <p:cNvPr id="41049" name="Line 89"/>
              <p:cNvSpPr>
                <a:spLocks noChangeShapeType="1"/>
              </p:cNvSpPr>
              <p:nvPr/>
            </p:nvSpPr>
            <p:spPr bwMode="auto">
              <a:xfrm>
                <a:off x="4241" y="2614"/>
                <a:ext cx="0" cy="90"/>
              </a:xfrm>
              <a:prstGeom prst="line">
                <a:avLst/>
              </a:prstGeom>
              <a:noFill/>
              <a:ln w="38100">
                <a:solidFill>
                  <a:schemeClr val="tx1"/>
                </a:solidFill>
                <a:round/>
                <a:headEnd/>
                <a:tailEnd/>
              </a:ln>
              <a:effectLst/>
            </p:spPr>
            <p:txBody>
              <a:bodyPr/>
              <a:lstStyle/>
              <a:p>
                <a:endParaRPr lang="en-CA"/>
              </a:p>
            </p:txBody>
          </p:sp>
        </p:grpSp>
        <p:sp>
          <p:nvSpPr>
            <p:cNvPr id="41050" name="Text Box 90"/>
            <p:cNvSpPr txBox="1">
              <a:spLocks noChangeArrowheads="1"/>
            </p:cNvSpPr>
            <p:nvPr/>
          </p:nvSpPr>
          <p:spPr bwMode="auto">
            <a:xfrm>
              <a:off x="3198" y="2886"/>
              <a:ext cx="181" cy="250"/>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m</a:t>
              </a:r>
            </a:p>
          </p:txBody>
        </p:sp>
      </p:grpSp>
      <p:grpSp>
        <p:nvGrpSpPr>
          <p:cNvPr id="41051" name="Group 91"/>
          <p:cNvGrpSpPr>
            <a:grpSpLocks/>
          </p:cNvGrpSpPr>
          <p:nvPr/>
        </p:nvGrpSpPr>
        <p:grpSpPr bwMode="auto">
          <a:xfrm>
            <a:off x="5364163" y="3213100"/>
            <a:ext cx="2592387" cy="612775"/>
            <a:chOff x="3379" y="2024"/>
            <a:chExt cx="1633" cy="386"/>
          </a:xfrm>
        </p:grpSpPr>
        <p:grpSp>
          <p:nvGrpSpPr>
            <p:cNvPr id="41052" name="Group 92"/>
            <p:cNvGrpSpPr>
              <a:grpSpLocks/>
            </p:cNvGrpSpPr>
            <p:nvPr/>
          </p:nvGrpSpPr>
          <p:grpSpPr bwMode="auto">
            <a:xfrm>
              <a:off x="3515" y="2024"/>
              <a:ext cx="1361" cy="90"/>
              <a:chOff x="3515" y="2024"/>
              <a:chExt cx="1361" cy="90"/>
            </a:xfrm>
          </p:grpSpPr>
          <p:sp>
            <p:nvSpPr>
              <p:cNvPr id="41053" name="Line 93"/>
              <p:cNvSpPr>
                <a:spLocks noChangeShapeType="1"/>
              </p:cNvSpPr>
              <p:nvPr/>
            </p:nvSpPr>
            <p:spPr bwMode="auto">
              <a:xfrm>
                <a:off x="3515" y="2024"/>
                <a:ext cx="1361" cy="0"/>
              </a:xfrm>
              <a:prstGeom prst="line">
                <a:avLst/>
              </a:prstGeom>
              <a:noFill/>
              <a:ln w="38100">
                <a:solidFill>
                  <a:schemeClr val="tx1"/>
                </a:solidFill>
                <a:round/>
                <a:headEnd/>
                <a:tailEnd/>
              </a:ln>
              <a:effectLst/>
            </p:spPr>
            <p:txBody>
              <a:bodyPr/>
              <a:lstStyle/>
              <a:p>
                <a:endParaRPr lang="en-CA"/>
              </a:p>
            </p:txBody>
          </p:sp>
          <p:sp>
            <p:nvSpPr>
              <p:cNvPr id="41054" name="Line 94"/>
              <p:cNvSpPr>
                <a:spLocks noChangeShapeType="1"/>
              </p:cNvSpPr>
              <p:nvPr/>
            </p:nvSpPr>
            <p:spPr bwMode="auto">
              <a:xfrm>
                <a:off x="3515" y="2024"/>
                <a:ext cx="0" cy="90"/>
              </a:xfrm>
              <a:prstGeom prst="line">
                <a:avLst/>
              </a:prstGeom>
              <a:noFill/>
              <a:ln w="38100">
                <a:solidFill>
                  <a:schemeClr val="tx1"/>
                </a:solidFill>
                <a:round/>
                <a:headEnd/>
                <a:tailEnd/>
              </a:ln>
              <a:effectLst/>
            </p:spPr>
            <p:txBody>
              <a:bodyPr/>
              <a:lstStyle/>
              <a:p>
                <a:endParaRPr lang="en-CA"/>
              </a:p>
            </p:txBody>
          </p:sp>
          <p:sp>
            <p:nvSpPr>
              <p:cNvPr id="41055" name="Line 95"/>
              <p:cNvSpPr>
                <a:spLocks noChangeShapeType="1"/>
              </p:cNvSpPr>
              <p:nvPr/>
            </p:nvSpPr>
            <p:spPr bwMode="auto">
              <a:xfrm>
                <a:off x="4876" y="2024"/>
                <a:ext cx="0" cy="90"/>
              </a:xfrm>
              <a:prstGeom prst="line">
                <a:avLst/>
              </a:prstGeom>
              <a:noFill/>
              <a:ln w="38100">
                <a:solidFill>
                  <a:schemeClr val="tx1"/>
                </a:solidFill>
                <a:round/>
                <a:headEnd/>
                <a:tailEnd/>
              </a:ln>
              <a:effectLst/>
            </p:spPr>
            <p:txBody>
              <a:bodyPr/>
              <a:lstStyle/>
              <a:p>
                <a:endParaRPr lang="en-CA"/>
              </a:p>
            </p:txBody>
          </p:sp>
        </p:grpSp>
        <p:sp>
          <p:nvSpPr>
            <p:cNvPr id="41056" name="Text Box 96"/>
            <p:cNvSpPr txBox="1">
              <a:spLocks noChangeArrowheads="1"/>
            </p:cNvSpPr>
            <p:nvPr/>
          </p:nvSpPr>
          <p:spPr bwMode="auto">
            <a:xfrm>
              <a:off x="3470" y="2024"/>
              <a:ext cx="1542" cy="288"/>
            </a:xfrm>
            <a:prstGeom prst="rect">
              <a:avLst/>
            </a:prstGeom>
            <a:noFill/>
            <a:ln w="9525">
              <a:noFill/>
              <a:miter lim="800000"/>
              <a:headEnd/>
              <a:tailEnd/>
            </a:ln>
            <a:effectLst/>
          </p:spPr>
          <p:txBody>
            <a:bodyPr>
              <a:spAutoFit/>
            </a:bodyPr>
            <a:lstStyle/>
            <a:p>
              <a:pPr>
                <a:spcBef>
                  <a:spcPct val="50000"/>
                </a:spcBef>
              </a:pPr>
              <a:r>
                <a:rPr lang="en-US" sz="2400" b="0">
                  <a:latin typeface="Times New Roman" pitchFamily="18" charset="0"/>
                </a:rPr>
                <a:t> </a:t>
              </a:r>
              <a:r>
                <a:rPr lang="en-US" b="0"/>
                <a:t>fib(3)     +     fib(2)</a:t>
              </a:r>
            </a:p>
          </p:txBody>
        </p:sp>
        <p:sp>
          <p:nvSpPr>
            <p:cNvPr id="41057" name="Text Box 97"/>
            <p:cNvSpPr txBox="1">
              <a:spLocks noChangeArrowheads="1"/>
            </p:cNvSpPr>
            <p:nvPr/>
          </p:nvSpPr>
          <p:spPr bwMode="auto">
            <a:xfrm>
              <a:off x="3379" y="2160"/>
              <a:ext cx="181" cy="250"/>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l</a:t>
              </a:r>
            </a:p>
          </p:txBody>
        </p:sp>
      </p:grpSp>
      <p:sp>
        <p:nvSpPr>
          <p:cNvPr id="41058" name="Text Box 98"/>
          <p:cNvSpPr txBox="1">
            <a:spLocks noChangeArrowheads="1"/>
          </p:cNvSpPr>
          <p:nvPr/>
        </p:nvSpPr>
        <p:spPr bwMode="auto">
          <a:xfrm>
            <a:off x="6156325" y="2420938"/>
            <a:ext cx="287338" cy="396875"/>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k</a:t>
            </a:r>
          </a:p>
        </p:txBody>
      </p:sp>
      <p:sp>
        <p:nvSpPr>
          <p:cNvPr id="41059" name="Text Box 99"/>
          <p:cNvSpPr txBox="1">
            <a:spLocks noChangeArrowheads="1"/>
          </p:cNvSpPr>
          <p:nvPr/>
        </p:nvSpPr>
        <p:spPr bwMode="auto">
          <a:xfrm>
            <a:off x="5364163" y="836613"/>
            <a:ext cx="3455987" cy="892175"/>
          </a:xfrm>
          <a:prstGeom prst="rect">
            <a:avLst/>
          </a:prstGeom>
          <a:solidFill>
            <a:schemeClr val="bg2"/>
          </a:solidFill>
          <a:ln w="38100">
            <a:solidFill>
              <a:schemeClr val="accent2"/>
            </a:solidFill>
            <a:miter lim="800000"/>
            <a:headEnd/>
            <a:tailEnd/>
          </a:ln>
          <a:effectLst/>
        </p:spPr>
        <p:txBody>
          <a:bodyPr>
            <a:spAutoFit/>
          </a:bodyPr>
          <a:lstStyle/>
          <a:p>
            <a:pPr>
              <a:spcBef>
                <a:spcPct val="50000"/>
              </a:spcBef>
            </a:pPr>
            <a:r>
              <a:rPr lang="en-US" i="1">
                <a:solidFill>
                  <a:schemeClr val="tx2"/>
                </a:solidFill>
              </a:rPr>
              <a:t>Letters</a:t>
            </a:r>
            <a:r>
              <a:rPr lang="en-US">
                <a:solidFill>
                  <a:schemeClr val="tx2"/>
                </a:solidFill>
              </a:rPr>
              <a:t>: Give </a:t>
            </a:r>
            <a:r>
              <a:rPr lang="en-US" u="sng">
                <a:solidFill>
                  <a:schemeClr val="tx2"/>
                </a:solidFill>
              </a:rPr>
              <a:t>order</a:t>
            </a:r>
            <a:r>
              <a:rPr lang="en-US">
                <a:solidFill>
                  <a:schemeClr val="tx2"/>
                </a:solidFill>
              </a:rPr>
              <a:t> of calls</a:t>
            </a:r>
          </a:p>
          <a:p>
            <a:pPr>
              <a:spcBef>
                <a:spcPct val="50000"/>
              </a:spcBef>
            </a:pPr>
            <a:r>
              <a:rPr lang="en-US" i="1">
                <a:solidFill>
                  <a:schemeClr val="hlink"/>
                </a:solidFill>
              </a:rPr>
              <a:t>Numbers</a:t>
            </a:r>
            <a:r>
              <a:rPr lang="en-US">
                <a:solidFill>
                  <a:schemeClr val="hlink"/>
                </a:solidFill>
              </a:rPr>
              <a:t>: Return values</a:t>
            </a:r>
          </a:p>
        </p:txBody>
      </p:sp>
      <p:grpSp>
        <p:nvGrpSpPr>
          <p:cNvPr id="41060" name="Group 100"/>
          <p:cNvGrpSpPr>
            <a:grpSpLocks/>
          </p:cNvGrpSpPr>
          <p:nvPr/>
        </p:nvGrpSpPr>
        <p:grpSpPr bwMode="auto">
          <a:xfrm>
            <a:off x="3276600" y="4149725"/>
            <a:ext cx="1871663" cy="828675"/>
            <a:chOff x="2064" y="2614"/>
            <a:chExt cx="1179" cy="522"/>
          </a:xfrm>
        </p:grpSpPr>
        <p:sp>
          <p:nvSpPr>
            <p:cNvPr id="41061" name="Text Box 101"/>
            <p:cNvSpPr txBox="1">
              <a:spLocks noChangeArrowheads="1"/>
            </p:cNvSpPr>
            <p:nvPr/>
          </p:nvSpPr>
          <p:spPr bwMode="auto">
            <a:xfrm>
              <a:off x="2064" y="2886"/>
              <a:ext cx="181" cy="250"/>
            </a:xfrm>
            <a:prstGeom prst="rect">
              <a:avLst/>
            </a:prstGeom>
            <a:solidFill>
              <a:schemeClr val="accent1"/>
            </a:solidFill>
            <a:ln w="9525">
              <a:noFill/>
              <a:miter lim="800000"/>
              <a:headEnd/>
              <a:tailEnd/>
            </a:ln>
            <a:effectLst/>
          </p:spPr>
          <p:txBody>
            <a:bodyPr>
              <a:spAutoFit/>
            </a:bodyPr>
            <a:lstStyle/>
            <a:p>
              <a:pPr>
                <a:spcBef>
                  <a:spcPct val="50000"/>
                </a:spcBef>
              </a:pPr>
              <a:r>
                <a:rPr lang="en-US" b="0">
                  <a:solidFill>
                    <a:schemeClr val="tx2"/>
                  </a:solidFill>
                </a:rPr>
                <a:t>i</a:t>
              </a:r>
            </a:p>
          </p:txBody>
        </p:sp>
        <p:grpSp>
          <p:nvGrpSpPr>
            <p:cNvPr id="41062" name="Group 102"/>
            <p:cNvGrpSpPr>
              <a:grpSpLocks/>
            </p:cNvGrpSpPr>
            <p:nvPr/>
          </p:nvGrpSpPr>
          <p:grpSpPr bwMode="auto">
            <a:xfrm>
              <a:off x="2064" y="2614"/>
              <a:ext cx="1179" cy="333"/>
              <a:chOff x="2064" y="2614"/>
              <a:chExt cx="1179" cy="333"/>
            </a:xfrm>
          </p:grpSpPr>
          <p:sp>
            <p:nvSpPr>
              <p:cNvPr id="41063" name="Text Box 103"/>
              <p:cNvSpPr txBox="1">
                <a:spLocks noChangeArrowheads="1"/>
              </p:cNvSpPr>
              <p:nvPr/>
            </p:nvSpPr>
            <p:spPr bwMode="auto">
              <a:xfrm>
                <a:off x="2064" y="2659"/>
                <a:ext cx="1179" cy="288"/>
              </a:xfrm>
              <a:prstGeom prst="rect">
                <a:avLst/>
              </a:prstGeom>
              <a:noFill/>
              <a:ln w="9525">
                <a:noFill/>
                <a:miter lim="800000"/>
                <a:headEnd/>
                <a:tailEnd/>
              </a:ln>
              <a:effectLst/>
            </p:spPr>
            <p:txBody>
              <a:bodyPr>
                <a:spAutoFit/>
              </a:bodyPr>
              <a:lstStyle/>
              <a:p>
                <a:pPr>
                  <a:spcBef>
                    <a:spcPct val="50000"/>
                  </a:spcBef>
                </a:pPr>
                <a:r>
                  <a:rPr lang="en-US" sz="2400" b="0">
                    <a:latin typeface="Times New Roman" pitchFamily="18" charset="0"/>
                  </a:rPr>
                  <a:t> </a:t>
                </a:r>
                <a:r>
                  <a:rPr lang="en-US" b="0"/>
                  <a:t>fib(2)+fib(1)</a:t>
                </a:r>
              </a:p>
            </p:txBody>
          </p:sp>
          <p:grpSp>
            <p:nvGrpSpPr>
              <p:cNvPr id="41064" name="Group 104"/>
              <p:cNvGrpSpPr>
                <a:grpSpLocks/>
              </p:cNvGrpSpPr>
              <p:nvPr/>
            </p:nvGrpSpPr>
            <p:grpSpPr bwMode="auto">
              <a:xfrm>
                <a:off x="2109" y="2614"/>
                <a:ext cx="998" cy="90"/>
                <a:chOff x="2109" y="2614"/>
                <a:chExt cx="998" cy="90"/>
              </a:xfrm>
            </p:grpSpPr>
            <p:sp>
              <p:nvSpPr>
                <p:cNvPr id="41065" name="Line 105"/>
                <p:cNvSpPr>
                  <a:spLocks noChangeShapeType="1"/>
                </p:cNvSpPr>
                <p:nvPr/>
              </p:nvSpPr>
              <p:spPr bwMode="auto">
                <a:xfrm>
                  <a:off x="2109" y="2614"/>
                  <a:ext cx="998" cy="0"/>
                </a:xfrm>
                <a:prstGeom prst="line">
                  <a:avLst/>
                </a:prstGeom>
                <a:noFill/>
                <a:ln w="38100">
                  <a:solidFill>
                    <a:schemeClr val="tx1"/>
                  </a:solidFill>
                  <a:round/>
                  <a:headEnd/>
                  <a:tailEnd/>
                </a:ln>
                <a:effectLst/>
              </p:spPr>
              <p:txBody>
                <a:bodyPr/>
                <a:lstStyle/>
                <a:p>
                  <a:endParaRPr lang="en-CA"/>
                </a:p>
              </p:txBody>
            </p:sp>
            <p:sp>
              <p:nvSpPr>
                <p:cNvPr id="41066" name="Line 106"/>
                <p:cNvSpPr>
                  <a:spLocks noChangeShapeType="1"/>
                </p:cNvSpPr>
                <p:nvPr/>
              </p:nvSpPr>
              <p:spPr bwMode="auto">
                <a:xfrm>
                  <a:off x="2109" y="2614"/>
                  <a:ext cx="0" cy="90"/>
                </a:xfrm>
                <a:prstGeom prst="line">
                  <a:avLst/>
                </a:prstGeom>
                <a:noFill/>
                <a:ln w="38100">
                  <a:solidFill>
                    <a:schemeClr val="tx1"/>
                  </a:solidFill>
                  <a:round/>
                  <a:headEnd/>
                  <a:tailEnd/>
                </a:ln>
                <a:effectLst/>
              </p:spPr>
              <p:txBody>
                <a:bodyPr/>
                <a:lstStyle/>
                <a:p>
                  <a:endParaRPr lang="en-CA"/>
                </a:p>
              </p:txBody>
            </p:sp>
            <p:sp>
              <p:nvSpPr>
                <p:cNvPr id="41067" name="Line 107"/>
                <p:cNvSpPr>
                  <a:spLocks noChangeShapeType="1"/>
                </p:cNvSpPr>
                <p:nvPr/>
              </p:nvSpPr>
              <p:spPr bwMode="auto">
                <a:xfrm>
                  <a:off x="3107" y="2614"/>
                  <a:ext cx="0" cy="90"/>
                </a:xfrm>
                <a:prstGeom prst="line">
                  <a:avLst/>
                </a:prstGeom>
                <a:noFill/>
                <a:ln w="38100">
                  <a:solidFill>
                    <a:schemeClr val="tx1"/>
                  </a:solidFill>
                  <a:round/>
                  <a:headEnd/>
                  <a:tailEnd/>
                </a:ln>
                <a:effectLst/>
              </p:spPr>
              <p:txBody>
                <a:bodyPr/>
                <a:lstStyle/>
                <a:p>
                  <a:endParaRPr lang="en-CA"/>
                </a:p>
              </p:txBody>
            </p:sp>
          </p:grpSp>
        </p:grpSp>
      </p:gr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67853AFF-2B9D-4708-B644-12E96C30AA37}" type="slidenum">
              <a:rPr lang="en-US"/>
              <a:pPr/>
              <a:t>51</a:t>
            </a:fld>
            <a:endParaRPr lang="en-US"/>
          </a:p>
        </p:txBody>
      </p:sp>
      <p:sp>
        <p:nvSpPr>
          <p:cNvPr id="66562" name="Rectangle 2"/>
          <p:cNvSpPr>
            <a:spLocks noGrp="1" noChangeArrowheads="1"/>
          </p:cNvSpPr>
          <p:nvPr>
            <p:ph type="title"/>
          </p:nvPr>
        </p:nvSpPr>
        <p:spPr/>
        <p:txBody>
          <a:bodyPr/>
          <a:lstStyle/>
          <a:p>
            <a:r>
              <a:rPr lang="en-US" dirty="0"/>
              <a:t>Application of Recursive Algorithms</a:t>
            </a:r>
          </a:p>
        </p:txBody>
      </p:sp>
      <p:sp>
        <p:nvSpPr>
          <p:cNvPr id="66563" name="Rectangle 3"/>
          <p:cNvSpPr>
            <a:spLocks noGrp="1" noChangeArrowheads="1"/>
          </p:cNvSpPr>
          <p:nvPr>
            <p:ph type="body" idx="1"/>
          </p:nvPr>
        </p:nvSpPr>
        <p:spPr>
          <a:xfrm>
            <a:off x="685800" y="1512912"/>
            <a:ext cx="7772400" cy="4724400"/>
          </a:xfrm>
          <a:ln>
            <a:solidFill>
              <a:schemeClr val="bg1"/>
            </a:solidFill>
          </a:ln>
        </p:spPr>
        <p:txBody>
          <a:bodyPr/>
          <a:lstStyle/>
          <a:p>
            <a:r>
              <a:rPr lang="en-US" sz="2800" dirty="0">
                <a:solidFill>
                  <a:schemeClr val="tx2"/>
                </a:solidFill>
              </a:rPr>
              <a:t>Quicksort for sorting a set of values</a:t>
            </a:r>
          </a:p>
          <a:p>
            <a:r>
              <a:rPr lang="en-US" sz="2800" dirty="0"/>
              <a:t>Backtracking for solving problems in Artificial Intelligence</a:t>
            </a:r>
          </a:p>
          <a:p>
            <a:r>
              <a:rPr lang="en-US" sz="2800" dirty="0"/>
              <a:t>Formal language definitions such as </a:t>
            </a:r>
            <a:r>
              <a:rPr lang="en-US" sz="2800" dirty="0">
                <a:solidFill>
                  <a:schemeClr val="hlink"/>
                </a:solidFill>
              </a:rPr>
              <a:t>Backus-Naur Form (BNF)</a:t>
            </a:r>
            <a:br>
              <a:rPr lang="en-US" sz="2800" dirty="0">
                <a:solidFill>
                  <a:schemeClr val="hlink"/>
                </a:solidFill>
              </a:rPr>
            </a:br>
            <a:r>
              <a:rPr lang="en-US" sz="2800" dirty="0">
                <a:solidFill>
                  <a:schemeClr val="tx2"/>
                </a:solidFill>
              </a:rPr>
              <a:t>	&lt;ident&gt; ::= &lt;letter&gt; | &lt;ident&gt;&lt;letter&gt; |</a:t>
            </a:r>
            <a:br>
              <a:rPr lang="en-US" sz="2800" dirty="0">
                <a:solidFill>
                  <a:schemeClr val="tx2"/>
                </a:solidFill>
              </a:rPr>
            </a:br>
            <a:r>
              <a:rPr lang="en-US" sz="2800" dirty="0">
                <a:solidFill>
                  <a:schemeClr val="tx2"/>
                </a:solidFill>
              </a:rPr>
              <a:t>		  &lt;ident&gt;&lt;digit&gt; </a:t>
            </a:r>
            <a:br>
              <a:rPr lang="en-US" sz="2800" dirty="0">
                <a:solidFill>
                  <a:schemeClr val="tx2"/>
                </a:solidFill>
              </a:rPr>
            </a:br>
            <a:r>
              <a:rPr lang="en-US" sz="2800" dirty="0">
                <a:solidFill>
                  <a:schemeClr val="tx2"/>
                </a:solidFill>
              </a:rPr>
              <a:t>	etc.</a:t>
            </a:r>
          </a:p>
          <a:p>
            <a:r>
              <a:rPr lang="en-US" sz="2800" dirty="0"/>
              <a:t>Evaluating algebraic expressions</a:t>
            </a:r>
          </a:p>
          <a:p>
            <a:r>
              <a:rPr lang="en-US" sz="2800" dirty="0"/>
              <a:t>etc.</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80B83E4-EE18-42B1-83DD-0F54550A15DE}" type="slidenum">
              <a:rPr lang="en-US"/>
              <a:pPr/>
              <a:t>52</a:t>
            </a:fld>
            <a:endParaRPr lang="en-US"/>
          </a:p>
        </p:txBody>
      </p:sp>
      <p:sp>
        <p:nvSpPr>
          <p:cNvPr id="43010" name="Rectangle 2"/>
          <p:cNvSpPr>
            <a:spLocks noGrp="1" noChangeArrowheads="1"/>
          </p:cNvSpPr>
          <p:nvPr>
            <p:ph type="title"/>
          </p:nvPr>
        </p:nvSpPr>
        <p:spPr/>
        <p:txBody>
          <a:bodyPr/>
          <a:lstStyle/>
          <a:p>
            <a:r>
              <a:rPr lang="en-US" dirty="0"/>
              <a:t>Recursive Solutions</a:t>
            </a:r>
          </a:p>
        </p:txBody>
      </p:sp>
      <p:sp>
        <p:nvSpPr>
          <p:cNvPr id="43011" name="Rectangle 3"/>
          <p:cNvSpPr>
            <a:spLocks noGrp="1" noChangeArrowheads="1"/>
          </p:cNvSpPr>
          <p:nvPr>
            <p:ph type="body" idx="1"/>
          </p:nvPr>
        </p:nvSpPr>
        <p:spPr>
          <a:xfrm>
            <a:off x="685800" y="1143000"/>
            <a:ext cx="8077200" cy="4953000"/>
          </a:xfrm>
        </p:spPr>
        <p:txBody>
          <a:bodyPr/>
          <a:lstStyle/>
          <a:p>
            <a:pPr>
              <a:lnSpc>
                <a:spcPct val="90000"/>
              </a:lnSpc>
            </a:pPr>
            <a:r>
              <a:rPr lang="en-US" sz="2800" dirty="0"/>
              <a:t>For some problems, recursive solutions are simpler and more </a:t>
            </a:r>
            <a:r>
              <a:rPr lang="en-US" sz="2800" b="1" i="1" dirty="0">
                <a:solidFill>
                  <a:schemeClr val="accent2"/>
                </a:solidFill>
              </a:rPr>
              <a:t>elegant</a:t>
            </a:r>
            <a:r>
              <a:rPr lang="en-US" sz="2800" b="1" dirty="0"/>
              <a:t> </a:t>
            </a:r>
            <a:r>
              <a:rPr lang="en-US" sz="2800" dirty="0"/>
              <a:t>than iterative solutions</a:t>
            </a:r>
          </a:p>
          <a:p>
            <a:pPr>
              <a:lnSpc>
                <a:spcPct val="90000"/>
              </a:lnSpc>
            </a:pPr>
            <a:r>
              <a:rPr lang="en-US" sz="2800" b="1" i="1" dirty="0">
                <a:solidFill>
                  <a:schemeClr val="accent2"/>
                </a:solidFill>
              </a:rPr>
              <a:t>Classic example</a:t>
            </a:r>
            <a:r>
              <a:rPr lang="en-US" sz="2800" dirty="0"/>
              <a:t>: </a:t>
            </a:r>
            <a:r>
              <a:rPr lang="en-US" sz="2800" b="1" i="1" dirty="0">
                <a:solidFill>
                  <a:schemeClr val="hlink"/>
                </a:solidFill>
              </a:rPr>
              <a:t>Towers of Hanoi</a:t>
            </a:r>
          </a:p>
          <a:p>
            <a:pPr lvl="1">
              <a:lnSpc>
                <a:spcPct val="90000"/>
              </a:lnSpc>
            </a:pPr>
            <a:r>
              <a:rPr lang="en-US" dirty="0"/>
              <a:t>Puzzle invented in the 1880’s by a mathematician named </a:t>
            </a:r>
            <a:r>
              <a:rPr lang="en-US" dirty="0" err="1"/>
              <a:t>Edouard</a:t>
            </a:r>
            <a:r>
              <a:rPr lang="en-US" dirty="0"/>
              <a:t> Lucas</a:t>
            </a:r>
          </a:p>
          <a:p>
            <a:pPr lvl="1">
              <a:lnSpc>
                <a:spcPct val="90000"/>
              </a:lnSpc>
            </a:pPr>
            <a:r>
              <a:rPr lang="en-US" dirty="0"/>
              <a:t>Based on a legend for which there are many versions, but they all involve monks or priests moving 64 gold disks from one place to another. When their task is completed, the world will end …</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93748D22-074F-4822-B02E-D51B017A862B}" type="slidenum">
              <a:rPr lang="en-US"/>
              <a:pPr/>
              <a:t>53</a:t>
            </a:fld>
            <a:endParaRPr lang="en-US"/>
          </a:p>
        </p:txBody>
      </p:sp>
      <p:sp>
        <p:nvSpPr>
          <p:cNvPr id="45058" name="Rectangle 2"/>
          <p:cNvSpPr>
            <a:spLocks noGrp="1" noChangeArrowheads="1"/>
          </p:cNvSpPr>
          <p:nvPr>
            <p:ph type="title"/>
          </p:nvPr>
        </p:nvSpPr>
        <p:spPr/>
        <p:txBody>
          <a:bodyPr/>
          <a:lstStyle/>
          <a:p>
            <a:r>
              <a:rPr lang="en-US"/>
              <a:t>The Towers of Hanoi</a:t>
            </a:r>
          </a:p>
        </p:txBody>
      </p:sp>
      <p:sp>
        <p:nvSpPr>
          <p:cNvPr id="45059" name="Rectangle 3"/>
          <p:cNvSpPr>
            <a:spLocks noGrp="1" noChangeArrowheads="1"/>
          </p:cNvSpPr>
          <p:nvPr>
            <p:ph type="body" idx="1"/>
          </p:nvPr>
        </p:nvSpPr>
        <p:spPr>
          <a:xfrm>
            <a:off x="533400" y="1600200"/>
            <a:ext cx="8305800" cy="4267200"/>
          </a:xfrm>
        </p:spPr>
        <p:txBody>
          <a:bodyPr/>
          <a:lstStyle/>
          <a:p>
            <a:pPr>
              <a:lnSpc>
                <a:spcPct val="90000"/>
              </a:lnSpc>
            </a:pPr>
            <a:r>
              <a:rPr lang="en-US" dirty="0"/>
              <a:t>The </a:t>
            </a:r>
            <a:r>
              <a:rPr lang="en-US" b="1" i="1" dirty="0">
                <a:solidFill>
                  <a:schemeClr val="hlink"/>
                </a:solidFill>
              </a:rPr>
              <a:t>Towers of Hanoi</a:t>
            </a:r>
            <a:r>
              <a:rPr lang="en-US" dirty="0"/>
              <a:t> puzzle consists of</a:t>
            </a:r>
          </a:p>
          <a:p>
            <a:pPr lvl="1">
              <a:lnSpc>
                <a:spcPct val="90000"/>
              </a:lnSpc>
            </a:pPr>
            <a:r>
              <a:rPr lang="en-US" sz="3200" dirty="0"/>
              <a:t>Three vertical pegs</a:t>
            </a:r>
          </a:p>
          <a:p>
            <a:pPr lvl="1">
              <a:lnSpc>
                <a:spcPct val="90000"/>
              </a:lnSpc>
            </a:pPr>
            <a:r>
              <a:rPr lang="en-US" sz="3200" dirty="0"/>
              <a:t>Several disks that slide onto the pegs</a:t>
            </a:r>
          </a:p>
          <a:p>
            <a:pPr lvl="1">
              <a:lnSpc>
                <a:spcPct val="90000"/>
              </a:lnSpc>
            </a:pPr>
            <a:r>
              <a:rPr lang="en-US" sz="3200" dirty="0"/>
              <a:t>The disks are of varying sizes, initially placed on one peg with the largest disk on the bottom and increasingly smaller disks on top</a:t>
            </a:r>
          </a:p>
          <a:p>
            <a:pPr lvl="1">
              <a:lnSpc>
                <a:spcPct val="90000"/>
              </a:lnSpc>
            </a:pPr>
            <a:endParaRPr lang="en-US" sz="3200" dirty="0"/>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r>
              <a:rPr lang="en-US"/>
              <a:t>8-</a:t>
            </a:r>
            <a:fld id="{363766A2-7E9D-4767-A8CE-F3100A32A72C}" type="slidenum">
              <a:rPr lang="en-US"/>
              <a:pPr/>
              <a:t>54</a:t>
            </a:fld>
            <a:endParaRPr lang="en-US"/>
          </a:p>
        </p:txBody>
      </p:sp>
      <p:sp>
        <p:nvSpPr>
          <p:cNvPr id="67586" name="Rectangle 2"/>
          <p:cNvSpPr>
            <a:spLocks noGrp="1" noChangeArrowheads="1"/>
          </p:cNvSpPr>
          <p:nvPr>
            <p:ph type="title"/>
          </p:nvPr>
        </p:nvSpPr>
        <p:spPr>
          <a:xfrm>
            <a:off x="685800" y="457200"/>
            <a:ext cx="7772400" cy="990600"/>
          </a:xfrm>
        </p:spPr>
        <p:txBody>
          <a:bodyPr/>
          <a:lstStyle/>
          <a:p>
            <a:r>
              <a:rPr lang="en-US"/>
              <a:t>The Towers of Hanoi Puzzle</a:t>
            </a:r>
          </a:p>
        </p:txBody>
      </p:sp>
      <p:pic>
        <p:nvPicPr>
          <p:cNvPr id="67587" name="Picture 3" descr="art04_06"/>
          <p:cNvPicPr preferRelativeResize="0">
            <a:picLocks noChangeAspect="1" noChangeArrowheads="1"/>
          </p:cNvPicPr>
          <p:nvPr/>
        </p:nvPicPr>
        <p:blipFill>
          <a:blip r:embed="rId2" cstate="print"/>
          <a:srcRect/>
          <a:stretch>
            <a:fillRect/>
          </a:stretch>
        </p:blipFill>
        <p:spPr bwMode="auto">
          <a:xfrm>
            <a:off x="990600" y="2438400"/>
            <a:ext cx="7772400" cy="1984375"/>
          </a:xfrm>
          <a:prstGeom prst="rect">
            <a:avLst/>
          </a:prstGeom>
          <a:noFill/>
          <a:ln w="9525">
            <a:noFill/>
            <a:miter lim="800000"/>
            <a:headEnd/>
            <a:tailEnd/>
          </a:ln>
          <a:effectLst/>
        </p:spPr>
      </p:pic>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FA8E3905-1A75-495A-9B55-E253B25EE5C7}" type="slidenum">
              <a:rPr lang="en-US"/>
              <a:pPr/>
              <a:t>55</a:t>
            </a:fld>
            <a:endParaRPr lang="en-US"/>
          </a:p>
        </p:txBody>
      </p:sp>
      <p:sp>
        <p:nvSpPr>
          <p:cNvPr id="46082" name="Rectangle 2"/>
          <p:cNvSpPr>
            <a:spLocks noGrp="1" noChangeArrowheads="1"/>
          </p:cNvSpPr>
          <p:nvPr>
            <p:ph type="title"/>
          </p:nvPr>
        </p:nvSpPr>
        <p:spPr/>
        <p:txBody>
          <a:bodyPr/>
          <a:lstStyle/>
          <a:p>
            <a:r>
              <a:rPr lang="en-US"/>
              <a:t>The Towers of Hanoi</a:t>
            </a:r>
          </a:p>
        </p:txBody>
      </p:sp>
      <p:sp>
        <p:nvSpPr>
          <p:cNvPr id="46083" name="Rectangle 3"/>
          <p:cNvSpPr>
            <a:spLocks noGrp="1" noChangeArrowheads="1"/>
          </p:cNvSpPr>
          <p:nvPr>
            <p:ph type="body" idx="1"/>
          </p:nvPr>
        </p:nvSpPr>
        <p:spPr>
          <a:xfrm>
            <a:off x="533400" y="1524000"/>
            <a:ext cx="8305800" cy="3886200"/>
          </a:xfrm>
        </p:spPr>
        <p:txBody>
          <a:bodyPr/>
          <a:lstStyle/>
          <a:p>
            <a:r>
              <a:rPr lang="en-US" b="1" i="1" dirty="0">
                <a:solidFill>
                  <a:schemeClr val="hlink"/>
                </a:solidFill>
              </a:rPr>
              <a:t>Goal</a:t>
            </a:r>
            <a:r>
              <a:rPr lang="en-US" dirty="0"/>
              <a:t>: move all of the disks from the leftmost peg to the rightmost one following these rules:</a:t>
            </a:r>
          </a:p>
          <a:p>
            <a:pPr lvl="1"/>
            <a:r>
              <a:rPr lang="en-US" dirty="0"/>
              <a:t>Only </a:t>
            </a:r>
            <a:r>
              <a:rPr lang="en-US" b="1" i="1" dirty="0">
                <a:solidFill>
                  <a:schemeClr val="hlink"/>
                </a:solidFill>
              </a:rPr>
              <a:t>one</a:t>
            </a:r>
            <a:r>
              <a:rPr lang="en-US" dirty="0">
                <a:solidFill>
                  <a:schemeClr val="hlink"/>
                </a:solidFill>
              </a:rPr>
              <a:t> </a:t>
            </a:r>
            <a:r>
              <a:rPr lang="en-US" dirty="0"/>
              <a:t>disk can be moved at a time</a:t>
            </a:r>
          </a:p>
          <a:p>
            <a:pPr lvl="1"/>
            <a:r>
              <a:rPr lang="en-US" dirty="0"/>
              <a:t>A disk </a:t>
            </a:r>
            <a:r>
              <a:rPr lang="en-US" b="1" i="1" dirty="0">
                <a:solidFill>
                  <a:schemeClr val="hlink"/>
                </a:solidFill>
              </a:rPr>
              <a:t>cannot</a:t>
            </a:r>
            <a:r>
              <a:rPr lang="en-US" dirty="0"/>
              <a:t> be placed on top of a smaller disk</a:t>
            </a:r>
          </a:p>
          <a:p>
            <a:pPr lvl="1"/>
            <a:r>
              <a:rPr lang="en-US" dirty="0"/>
              <a:t>All disks must be on some peg (except for the one in transit)</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lide Number Placeholder 4"/>
          <p:cNvSpPr>
            <a:spLocks noGrp="1"/>
          </p:cNvSpPr>
          <p:nvPr>
            <p:ph type="sldNum" sz="quarter" idx="12"/>
          </p:nvPr>
        </p:nvSpPr>
        <p:spPr/>
        <p:txBody>
          <a:bodyPr/>
          <a:lstStyle/>
          <a:p>
            <a:r>
              <a:rPr lang="en-US"/>
              <a:t>8-</a:t>
            </a:r>
            <a:fld id="{16F66E7B-4DED-42BD-A4F2-D1CA864484C0}" type="slidenum">
              <a:rPr lang="en-US"/>
              <a:pPr/>
              <a:t>56</a:t>
            </a:fld>
            <a:endParaRPr lang="en-US"/>
          </a:p>
        </p:txBody>
      </p:sp>
      <p:sp>
        <p:nvSpPr>
          <p:cNvPr id="47106" name="Rectangle 2"/>
          <p:cNvSpPr>
            <a:spLocks noGrp="1" noChangeArrowheads="1"/>
          </p:cNvSpPr>
          <p:nvPr>
            <p:ph type="title"/>
          </p:nvPr>
        </p:nvSpPr>
        <p:spPr/>
        <p:txBody>
          <a:bodyPr/>
          <a:lstStyle/>
          <a:p>
            <a:r>
              <a:rPr lang="en-US"/>
              <a:t>Towers of Hanoi Solution: </a:t>
            </a:r>
            <a:r>
              <a:rPr lang="en-US" b="1">
                <a:solidFill>
                  <a:schemeClr val="hlink"/>
                </a:solidFill>
              </a:rPr>
              <a:t>4</a:t>
            </a:r>
            <a:r>
              <a:rPr lang="en-US"/>
              <a:t> disks</a:t>
            </a:r>
            <a:endParaRPr lang="en-US">
              <a:solidFill>
                <a:schemeClr val="accent2"/>
              </a:solidFill>
            </a:endParaRPr>
          </a:p>
        </p:txBody>
      </p:sp>
      <p:sp>
        <p:nvSpPr>
          <p:cNvPr id="47107" name="Rectangle 3"/>
          <p:cNvSpPr>
            <a:spLocks noChangeArrowheads="1"/>
          </p:cNvSpPr>
          <p:nvPr/>
        </p:nvSpPr>
        <p:spPr bwMode="auto">
          <a:xfrm>
            <a:off x="1262063" y="2062163"/>
            <a:ext cx="287337"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08" name="Rectangle 4"/>
          <p:cNvSpPr>
            <a:spLocks noChangeArrowheads="1"/>
          </p:cNvSpPr>
          <p:nvPr/>
        </p:nvSpPr>
        <p:spPr bwMode="auto">
          <a:xfrm>
            <a:off x="1189038" y="2349500"/>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09" name="Rectangle 5"/>
          <p:cNvSpPr>
            <a:spLocks noChangeArrowheads="1"/>
          </p:cNvSpPr>
          <p:nvPr/>
        </p:nvSpPr>
        <p:spPr bwMode="auto">
          <a:xfrm>
            <a:off x="1046163" y="2638425"/>
            <a:ext cx="719137"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10" name="Rectangle 6"/>
          <p:cNvSpPr>
            <a:spLocks noChangeArrowheads="1"/>
          </p:cNvSpPr>
          <p:nvPr/>
        </p:nvSpPr>
        <p:spPr bwMode="auto">
          <a:xfrm>
            <a:off x="901700" y="2925763"/>
            <a:ext cx="1008063"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11" name="Line 7"/>
          <p:cNvSpPr>
            <a:spLocks noChangeShapeType="1"/>
          </p:cNvSpPr>
          <p:nvPr/>
        </p:nvSpPr>
        <p:spPr bwMode="auto">
          <a:xfrm>
            <a:off x="1404938" y="1917700"/>
            <a:ext cx="0" cy="1368425"/>
          </a:xfrm>
          <a:prstGeom prst="line">
            <a:avLst/>
          </a:prstGeom>
          <a:noFill/>
          <a:ln w="38100">
            <a:solidFill>
              <a:schemeClr val="tx1"/>
            </a:solidFill>
            <a:round/>
            <a:headEnd/>
            <a:tailEnd/>
          </a:ln>
          <a:effectLst/>
        </p:spPr>
        <p:txBody>
          <a:bodyPr/>
          <a:lstStyle/>
          <a:p>
            <a:endParaRPr lang="en-CA"/>
          </a:p>
        </p:txBody>
      </p:sp>
      <p:sp>
        <p:nvSpPr>
          <p:cNvPr id="47112" name="Text Box 8"/>
          <p:cNvSpPr txBox="1">
            <a:spLocks noChangeArrowheads="1"/>
          </p:cNvSpPr>
          <p:nvPr/>
        </p:nvSpPr>
        <p:spPr bwMode="auto">
          <a:xfrm>
            <a:off x="1189038" y="328612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7113" name="Line 9"/>
          <p:cNvSpPr>
            <a:spLocks noChangeShapeType="1"/>
          </p:cNvSpPr>
          <p:nvPr/>
        </p:nvSpPr>
        <p:spPr bwMode="auto">
          <a:xfrm>
            <a:off x="2557463" y="1917700"/>
            <a:ext cx="0" cy="1368425"/>
          </a:xfrm>
          <a:prstGeom prst="line">
            <a:avLst/>
          </a:prstGeom>
          <a:noFill/>
          <a:ln w="38100">
            <a:solidFill>
              <a:schemeClr val="tx1"/>
            </a:solidFill>
            <a:round/>
            <a:headEnd/>
            <a:tailEnd/>
          </a:ln>
          <a:effectLst/>
        </p:spPr>
        <p:txBody>
          <a:bodyPr/>
          <a:lstStyle/>
          <a:p>
            <a:endParaRPr lang="en-CA"/>
          </a:p>
        </p:txBody>
      </p:sp>
      <p:sp>
        <p:nvSpPr>
          <p:cNvPr id="47114" name="Text Box 10"/>
          <p:cNvSpPr txBox="1">
            <a:spLocks noChangeArrowheads="1"/>
          </p:cNvSpPr>
          <p:nvPr/>
        </p:nvSpPr>
        <p:spPr bwMode="auto">
          <a:xfrm>
            <a:off x="2341563" y="328612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7115" name="Line 11"/>
          <p:cNvSpPr>
            <a:spLocks noChangeShapeType="1"/>
          </p:cNvSpPr>
          <p:nvPr/>
        </p:nvSpPr>
        <p:spPr bwMode="auto">
          <a:xfrm>
            <a:off x="3708400" y="1917700"/>
            <a:ext cx="0" cy="1368425"/>
          </a:xfrm>
          <a:prstGeom prst="line">
            <a:avLst/>
          </a:prstGeom>
          <a:noFill/>
          <a:ln w="38100">
            <a:solidFill>
              <a:schemeClr val="tx1"/>
            </a:solidFill>
            <a:round/>
            <a:headEnd/>
            <a:tailEnd/>
          </a:ln>
          <a:effectLst/>
        </p:spPr>
        <p:txBody>
          <a:bodyPr/>
          <a:lstStyle/>
          <a:p>
            <a:endParaRPr lang="en-CA"/>
          </a:p>
        </p:txBody>
      </p:sp>
      <p:sp>
        <p:nvSpPr>
          <p:cNvPr id="47116" name="Text Box 12"/>
          <p:cNvSpPr txBox="1">
            <a:spLocks noChangeArrowheads="1"/>
          </p:cNvSpPr>
          <p:nvPr/>
        </p:nvSpPr>
        <p:spPr bwMode="auto">
          <a:xfrm>
            <a:off x="3492500" y="328612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7117" name="Line 13"/>
          <p:cNvSpPr>
            <a:spLocks noChangeShapeType="1"/>
          </p:cNvSpPr>
          <p:nvPr/>
        </p:nvSpPr>
        <p:spPr bwMode="auto">
          <a:xfrm>
            <a:off x="900113" y="3286125"/>
            <a:ext cx="1008062" cy="0"/>
          </a:xfrm>
          <a:prstGeom prst="line">
            <a:avLst/>
          </a:prstGeom>
          <a:noFill/>
          <a:ln w="38100">
            <a:solidFill>
              <a:schemeClr val="tx1"/>
            </a:solidFill>
            <a:round/>
            <a:headEnd/>
            <a:tailEnd/>
          </a:ln>
          <a:effectLst/>
        </p:spPr>
        <p:txBody>
          <a:bodyPr/>
          <a:lstStyle/>
          <a:p>
            <a:endParaRPr lang="en-CA"/>
          </a:p>
        </p:txBody>
      </p:sp>
      <p:sp>
        <p:nvSpPr>
          <p:cNvPr id="47118" name="Line 14"/>
          <p:cNvSpPr>
            <a:spLocks noChangeShapeType="1"/>
          </p:cNvSpPr>
          <p:nvPr/>
        </p:nvSpPr>
        <p:spPr bwMode="auto">
          <a:xfrm>
            <a:off x="2052638" y="3286125"/>
            <a:ext cx="1008062" cy="0"/>
          </a:xfrm>
          <a:prstGeom prst="line">
            <a:avLst/>
          </a:prstGeom>
          <a:noFill/>
          <a:ln w="38100">
            <a:solidFill>
              <a:schemeClr val="tx1"/>
            </a:solidFill>
            <a:round/>
            <a:headEnd/>
            <a:tailEnd/>
          </a:ln>
          <a:effectLst/>
        </p:spPr>
        <p:txBody>
          <a:bodyPr/>
          <a:lstStyle/>
          <a:p>
            <a:endParaRPr lang="en-CA"/>
          </a:p>
        </p:txBody>
      </p:sp>
      <p:sp>
        <p:nvSpPr>
          <p:cNvPr id="47119" name="Line 15"/>
          <p:cNvSpPr>
            <a:spLocks noChangeShapeType="1"/>
          </p:cNvSpPr>
          <p:nvPr/>
        </p:nvSpPr>
        <p:spPr bwMode="auto">
          <a:xfrm>
            <a:off x="3205163" y="3286125"/>
            <a:ext cx="1008062" cy="0"/>
          </a:xfrm>
          <a:prstGeom prst="line">
            <a:avLst/>
          </a:prstGeom>
          <a:noFill/>
          <a:ln w="38100">
            <a:solidFill>
              <a:schemeClr val="tx1"/>
            </a:solidFill>
            <a:round/>
            <a:headEnd/>
            <a:tailEnd/>
          </a:ln>
          <a:effectLst/>
        </p:spPr>
        <p:txBody>
          <a:bodyPr/>
          <a:lstStyle/>
          <a:p>
            <a:endParaRPr lang="en-CA"/>
          </a:p>
        </p:txBody>
      </p:sp>
      <p:sp>
        <p:nvSpPr>
          <p:cNvPr id="47120" name="Rectangle 16"/>
          <p:cNvSpPr>
            <a:spLocks noChangeArrowheads="1"/>
          </p:cNvSpPr>
          <p:nvPr/>
        </p:nvSpPr>
        <p:spPr bwMode="auto">
          <a:xfrm>
            <a:off x="6661150" y="2925763"/>
            <a:ext cx="287338"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7121" name="Rectangle 17"/>
          <p:cNvSpPr>
            <a:spLocks noChangeArrowheads="1"/>
          </p:cNvSpPr>
          <p:nvPr/>
        </p:nvSpPr>
        <p:spPr bwMode="auto">
          <a:xfrm>
            <a:off x="5438775" y="2349500"/>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22" name="Rectangle 18"/>
          <p:cNvSpPr>
            <a:spLocks noChangeArrowheads="1"/>
          </p:cNvSpPr>
          <p:nvPr/>
        </p:nvSpPr>
        <p:spPr bwMode="auto">
          <a:xfrm>
            <a:off x="5295900" y="2638425"/>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23" name="Rectangle 19"/>
          <p:cNvSpPr>
            <a:spLocks noChangeArrowheads="1"/>
          </p:cNvSpPr>
          <p:nvPr/>
        </p:nvSpPr>
        <p:spPr bwMode="auto">
          <a:xfrm>
            <a:off x="5151438" y="2925763"/>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24" name="Line 20"/>
          <p:cNvSpPr>
            <a:spLocks noChangeShapeType="1"/>
          </p:cNvSpPr>
          <p:nvPr/>
        </p:nvSpPr>
        <p:spPr bwMode="auto">
          <a:xfrm>
            <a:off x="5654675" y="1917700"/>
            <a:ext cx="0" cy="1368425"/>
          </a:xfrm>
          <a:prstGeom prst="line">
            <a:avLst/>
          </a:prstGeom>
          <a:noFill/>
          <a:ln w="38100">
            <a:solidFill>
              <a:schemeClr val="tx1"/>
            </a:solidFill>
            <a:round/>
            <a:headEnd/>
            <a:tailEnd/>
          </a:ln>
          <a:effectLst/>
        </p:spPr>
        <p:txBody>
          <a:bodyPr/>
          <a:lstStyle/>
          <a:p>
            <a:endParaRPr lang="en-CA"/>
          </a:p>
        </p:txBody>
      </p:sp>
      <p:sp>
        <p:nvSpPr>
          <p:cNvPr id="47125" name="Text Box 21"/>
          <p:cNvSpPr txBox="1">
            <a:spLocks noChangeArrowheads="1"/>
          </p:cNvSpPr>
          <p:nvPr/>
        </p:nvSpPr>
        <p:spPr bwMode="auto">
          <a:xfrm>
            <a:off x="5438775" y="328612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7126" name="Line 22"/>
          <p:cNvSpPr>
            <a:spLocks noChangeShapeType="1"/>
          </p:cNvSpPr>
          <p:nvPr/>
        </p:nvSpPr>
        <p:spPr bwMode="auto">
          <a:xfrm>
            <a:off x="6807200" y="1917700"/>
            <a:ext cx="0" cy="1368425"/>
          </a:xfrm>
          <a:prstGeom prst="line">
            <a:avLst/>
          </a:prstGeom>
          <a:noFill/>
          <a:ln w="38100">
            <a:solidFill>
              <a:schemeClr val="tx1"/>
            </a:solidFill>
            <a:round/>
            <a:headEnd/>
            <a:tailEnd/>
          </a:ln>
          <a:effectLst/>
        </p:spPr>
        <p:txBody>
          <a:bodyPr/>
          <a:lstStyle/>
          <a:p>
            <a:endParaRPr lang="en-CA"/>
          </a:p>
        </p:txBody>
      </p:sp>
      <p:sp>
        <p:nvSpPr>
          <p:cNvPr id="47127" name="Text Box 23"/>
          <p:cNvSpPr txBox="1">
            <a:spLocks noChangeArrowheads="1"/>
          </p:cNvSpPr>
          <p:nvPr/>
        </p:nvSpPr>
        <p:spPr bwMode="auto">
          <a:xfrm>
            <a:off x="6591300" y="328612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7128" name="Line 24"/>
          <p:cNvSpPr>
            <a:spLocks noChangeShapeType="1"/>
          </p:cNvSpPr>
          <p:nvPr/>
        </p:nvSpPr>
        <p:spPr bwMode="auto">
          <a:xfrm>
            <a:off x="7958138" y="1917700"/>
            <a:ext cx="0" cy="1368425"/>
          </a:xfrm>
          <a:prstGeom prst="line">
            <a:avLst/>
          </a:prstGeom>
          <a:noFill/>
          <a:ln w="38100">
            <a:solidFill>
              <a:schemeClr val="tx1"/>
            </a:solidFill>
            <a:round/>
            <a:headEnd/>
            <a:tailEnd/>
          </a:ln>
          <a:effectLst/>
        </p:spPr>
        <p:txBody>
          <a:bodyPr/>
          <a:lstStyle/>
          <a:p>
            <a:endParaRPr lang="en-CA"/>
          </a:p>
        </p:txBody>
      </p:sp>
      <p:sp>
        <p:nvSpPr>
          <p:cNvPr id="47129" name="Text Box 25"/>
          <p:cNvSpPr txBox="1">
            <a:spLocks noChangeArrowheads="1"/>
          </p:cNvSpPr>
          <p:nvPr/>
        </p:nvSpPr>
        <p:spPr bwMode="auto">
          <a:xfrm>
            <a:off x="7742238" y="328612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7130" name="Line 26"/>
          <p:cNvSpPr>
            <a:spLocks noChangeShapeType="1"/>
          </p:cNvSpPr>
          <p:nvPr/>
        </p:nvSpPr>
        <p:spPr bwMode="auto">
          <a:xfrm>
            <a:off x="5149850" y="3286125"/>
            <a:ext cx="1008063" cy="0"/>
          </a:xfrm>
          <a:prstGeom prst="line">
            <a:avLst/>
          </a:prstGeom>
          <a:noFill/>
          <a:ln w="38100">
            <a:solidFill>
              <a:schemeClr val="tx1"/>
            </a:solidFill>
            <a:round/>
            <a:headEnd/>
            <a:tailEnd/>
          </a:ln>
          <a:effectLst/>
        </p:spPr>
        <p:txBody>
          <a:bodyPr/>
          <a:lstStyle/>
          <a:p>
            <a:endParaRPr lang="en-CA"/>
          </a:p>
        </p:txBody>
      </p:sp>
      <p:sp>
        <p:nvSpPr>
          <p:cNvPr id="47131" name="Line 27"/>
          <p:cNvSpPr>
            <a:spLocks noChangeShapeType="1"/>
          </p:cNvSpPr>
          <p:nvPr/>
        </p:nvSpPr>
        <p:spPr bwMode="auto">
          <a:xfrm>
            <a:off x="6302375" y="3286125"/>
            <a:ext cx="1008063" cy="0"/>
          </a:xfrm>
          <a:prstGeom prst="line">
            <a:avLst/>
          </a:prstGeom>
          <a:noFill/>
          <a:ln w="38100">
            <a:solidFill>
              <a:schemeClr val="tx1"/>
            </a:solidFill>
            <a:round/>
            <a:headEnd/>
            <a:tailEnd/>
          </a:ln>
          <a:effectLst/>
        </p:spPr>
        <p:txBody>
          <a:bodyPr/>
          <a:lstStyle/>
          <a:p>
            <a:endParaRPr lang="en-CA"/>
          </a:p>
        </p:txBody>
      </p:sp>
      <p:sp>
        <p:nvSpPr>
          <p:cNvPr id="47132" name="Line 28"/>
          <p:cNvSpPr>
            <a:spLocks noChangeShapeType="1"/>
          </p:cNvSpPr>
          <p:nvPr/>
        </p:nvSpPr>
        <p:spPr bwMode="auto">
          <a:xfrm>
            <a:off x="7454900" y="3286125"/>
            <a:ext cx="1008063" cy="0"/>
          </a:xfrm>
          <a:prstGeom prst="line">
            <a:avLst/>
          </a:prstGeom>
          <a:noFill/>
          <a:ln w="38100">
            <a:solidFill>
              <a:schemeClr val="tx1"/>
            </a:solidFill>
            <a:round/>
            <a:headEnd/>
            <a:tailEnd/>
          </a:ln>
          <a:effectLst/>
        </p:spPr>
        <p:txBody>
          <a:bodyPr/>
          <a:lstStyle/>
          <a:p>
            <a:endParaRPr lang="en-CA"/>
          </a:p>
        </p:txBody>
      </p:sp>
      <p:sp>
        <p:nvSpPr>
          <p:cNvPr id="47133" name="Rectangle 29"/>
          <p:cNvSpPr>
            <a:spLocks noChangeArrowheads="1"/>
          </p:cNvSpPr>
          <p:nvPr/>
        </p:nvSpPr>
        <p:spPr bwMode="auto">
          <a:xfrm>
            <a:off x="2411413" y="5230813"/>
            <a:ext cx="287337"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34" name="Rectangle 30"/>
          <p:cNvSpPr>
            <a:spLocks noChangeArrowheads="1"/>
          </p:cNvSpPr>
          <p:nvPr/>
        </p:nvSpPr>
        <p:spPr bwMode="auto">
          <a:xfrm>
            <a:off x="3492500" y="5230813"/>
            <a:ext cx="431800"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7135" name="Rectangle 31"/>
          <p:cNvSpPr>
            <a:spLocks noChangeArrowheads="1"/>
          </p:cNvSpPr>
          <p:nvPr/>
        </p:nvSpPr>
        <p:spPr bwMode="auto">
          <a:xfrm>
            <a:off x="1046163" y="4943475"/>
            <a:ext cx="719137"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36" name="Rectangle 32"/>
          <p:cNvSpPr>
            <a:spLocks noChangeArrowheads="1"/>
          </p:cNvSpPr>
          <p:nvPr/>
        </p:nvSpPr>
        <p:spPr bwMode="auto">
          <a:xfrm>
            <a:off x="901700" y="5230813"/>
            <a:ext cx="1008063"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37" name="Line 33"/>
          <p:cNvSpPr>
            <a:spLocks noChangeShapeType="1"/>
          </p:cNvSpPr>
          <p:nvPr/>
        </p:nvSpPr>
        <p:spPr bwMode="auto">
          <a:xfrm>
            <a:off x="1404938" y="4222750"/>
            <a:ext cx="0" cy="1368425"/>
          </a:xfrm>
          <a:prstGeom prst="line">
            <a:avLst/>
          </a:prstGeom>
          <a:noFill/>
          <a:ln w="38100">
            <a:solidFill>
              <a:schemeClr val="tx1"/>
            </a:solidFill>
            <a:round/>
            <a:headEnd/>
            <a:tailEnd/>
          </a:ln>
          <a:effectLst/>
        </p:spPr>
        <p:txBody>
          <a:bodyPr/>
          <a:lstStyle/>
          <a:p>
            <a:endParaRPr lang="en-CA"/>
          </a:p>
        </p:txBody>
      </p:sp>
      <p:sp>
        <p:nvSpPr>
          <p:cNvPr id="47138" name="Text Box 34"/>
          <p:cNvSpPr txBox="1">
            <a:spLocks noChangeArrowheads="1"/>
          </p:cNvSpPr>
          <p:nvPr/>
        </p:nvSpPr>
        <p:spPr bwMode="auto">
          <a:xfrm>
            <a:off x="1189038" y="559117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7139" name="Line 35"/>
          <p:cNvSpPr>
            <a:spLocks noChangeShapeType="1"/>
          </p:cNvSpPr>
          <p:nvPr/>
        </p:nvSpPr>
        <p:spPr bwMode="auto">
          <a:xfrm>
            <a:off x="2557463" y="4222750"/>
            <a:ext cx="0" cy="1368425"/>
          </a:xfrm>
          <a:prstGeom prst="line">
            <a:avLst/>
          </a:prstGeom>
          <a:noFill/>
          <a:ln w="38100">
            <a:solidFill>
              <a:schemeClr val="tx1"/>
            </a:solidFill>
            <a:round/>
            <a:headEnd/>
            <a:tailEnd/>
          </a:ln>
          <a:effectLst/>
        </p:spPr>
        <p:txBody>
          <a:bodyPr/>
          <a:lstStyle/>
          <a:p>
            <a:endParaRPr lang="en-CA"/>
          </a:p>
        </p:txBody>
      </p:sp>
      <p:sp>
        <p:nvSpPr>
          <p:cNvPr id="47140" name="Text Box 36"/>
          <p:cNvSpPr txBox="1">
            <a:spLocks noChangeArrowheads="1"/>
          </p:cNvSpPr>
          <p:nvPr/>
        </p:nvSpPr>
        <p:spPr bwMode="auto">
          <a:xfrm>
            <a:off x="2341563" y="559117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7141" name="Line 37"/>
          <p:cNvSpPr>
            <a:spLocks noChangeShapeType="1"/>
          </p:cNvSpPr>
          <p:nvPr/>
        </p:nvSpPr>
        <p:spPr bwMode="auto">
          <a:xfrm>
            <a:off x="3708400" y="4222750"/>
            <a:ext cx="0" cy="1368425"/>
          </a:xfrm>
          <a:prstGeom prst="line">
            <a:avLst/>
          </a:prstGeom>
          <a:noFill/>
          <a:ln w="38100">
            <a:solidFill>
              <a:schemeClr val="tx1"/>
            </a:solidFill>
            <a:round/>
            <a:headEnd/>
            <a:tailEnd/>
          </a:ln>
          <a:effectLst/>
        </p:spPr>
        <p:txBody>
          <a:bodyPr/>
          <a:lstStyle/>
          <a:p>
            <a:endParaRPr lang="en-CA"/>
          </a:p>
        </p:txBody>
      </p:sp>
      <p:sp>
        <p:nvSpPr>
          <p:cNvPr id="47142" name="Text Box 38"/>
          <p:cNvSpPr txBox="1">
            <a:spLocks noChangeArrowheads="1"/>
          </p:cNvSpPr>
          <p:nvPr/>
        </p:nvSpPr>
        <p:spPr bwMode="auto">
          <a:xfrm>
            <a:off x="3492500" y="559117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7143" name="Line 39"/>
          <p:cNvSpPr>
            <a:spLocks noChangeShapeType="1"/>
          </p:cNvSpPr>
          <p:nvPr/>
        </p:nvSpPr>
        <p:spPr bwMode="auto">
          <a:xfrm>
            <a:off x="900113" y="5591175"/>
            <a:ext cx="1008062" cy="0"/>
          </a:xfrm>
          <a:prstGeom prst="line">
            <a:avLst/>
          </a:prstGeom>
          <a:noFill/>
          <a:ln w="38100">
            <a:solidFill>
              <a:schemeClr val="tx1"/>
            </a:solidFill>
            <a:round/>
            <a:headEnd/>
            <a:tailEnd/>
          </a:ln>
          <a:effectLst/>
        </p:spPr>
        <p:txBody>
          <a:bodyPr/>
          <a:lstStyle/>
          <a:p>
            <a:endParaRPr lang="en-CA"/>
          </a:p>
        </p:txBody>
      </p:sp>
      <p:sp>
        <p:nvSpPr>
          <p:cNvPr id="47144" name="Line 40"/>
          <p:cNvSpPr>
            <a:spLocks noChangeShapeType="1"/>
          </p:cNvSpPr>
          <p:nvPr/>
        </p:nvSpPr>
        <p:spPr bwMode="auto">
          <a:xfrm>
            <a:off x="2052638" y="5591175"/>
            <a:ext cx="1008062" cy="0"/>
          </a:xfrm>
          <a:prstGeom prst="line">
            <a:avLst/>
          </a:prstGeom>
          <a:noFill/>
          <a:ln w="38100">
            <a:solidFill>
              <a:schemeClr val="tx1"/>
            </a:solidFill>
            <a:round/>
            <a:headEnd/>
            <a:tailEnd/>
          </a:ln>
          <a:effectLst/>
        </p:spPr>
        <p:txBody>
          <a:bodyPr/>
          <a:lstStyle/>
          <a:p>
            <a:endParaRPr lang="en-CA"/>
          </a:p>
        </p:txBody>
      </p:sp>
      <p:sp>
        <p:nvSpPr>
          <p:cNvPr id="47145" name="Line 41"/>
          <p:cNvSpPr>
            <a:spLocks noChangeShapeType="1"/>
          </p:cNvSpPr>
          <p:nvPr/>
        </p:nvSpPr>
        <p:spPr bwMode="auto">
          <a:xfrm>
            <a:off x="3205163" y="5591175"/>
            <a:ext cx="1008062" cy="0"/>
          </a:xfrm>
          <a:prstGeom prst="line">
            <a:avLst/>
          </a:prstGeom>
          <a:noFill/>
          <a:ln w="38100">
            <a:solidFill>
              <a:schemeClr val="tx1"/>
            </a:solidFill>
            <a:round/>
            <a:headEnd/>
            <a:tailEnd/>
          </a:ln>
          <a:effectLst/>
        </p:spPr>
        <p:txBody>
          <a:bodyPr/>
          <a:lstStyle/>
          <a:p>
            <a:endParaRPr lang="en-CA"/>
          </a:p>
        </p:txBody>
      </p:sp>
      <p:sp>
        <p:nvSpPr>
          <p:cNvPr id="47146" name="Rectangle 42"/>
          <p:cNvSpPr>
            <a:spLocks noChangeArrowheads="1"/>
          </p:cNvSpPr>
          <p:nvPr/>
        </p:nvSpPr>
        <p:spPr bwMode="auto">
          <a:xfrm>
            <a:off x="7740650" y="4941888"/>
            <a:ext cx="287338"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7147" name="Rectangle 43"/>
          <p:cNvSpPr>
            <a:spLocks noChangeArrowheads="1"/>
          </p:cNvSpPr>
          <p:nvPr/>
        </p:nvSpPr>
        <p:spPr bwMode="auto">
          <a:xfrm>
            <a:off x="7669213" y="5229225"/>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48" name="Rectangle 44"/>
          <p:cNvSpPr>
            <a:spLocks noChangeArrowheads="1"/>
          </p:cNvSpPr>
          <p:nvPr/>
        </p:nvSpPr>
        <p:spPr bwMode="auto">
          <a:xfrm>
            <a:off x="5222875" y="4941888"/>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49" name="Rectangle 45"/>
          <p:cNvSpPr>
            <a:spLocks noChangeArrowheads="1"/>
          </p:cNvSpPr>
          <p:nvPr/>
        </p:nvSpPr>
        <p:spPr bwMode="auto">
          <a:xfrm>
            <a:off x="5078413" y="5229225"/>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7150" name="Line 46"/>
          <p:cNvSpPr>
            <a:spLocks noChangeShapeType="1"/>
          </p:cNvSpPr>
          <p:nvPr/>
        </p:nvSpPr>
        <p:spPr bwMode="auto">
          <a:xfrm>
            <a:off x="5581650" y="4221163"/>
            <a:ext cx="0" cy="1368425"/>
          </a:xfrm>
          <a:prstGeom prst="line">
            <a:avLst/>
          </a:prstGeom>
          <a:noFill/>
          <a:ln w="38100">
            <a:solidFill>
              <a:schemeClr val="tx1"/>
            </a:solidFill>
            <a:round/>
            <a:headEnd/>
            <a:tailEnd/>
          </a:ln>
          <a:effectLst/>
        </p:spPr>
        <p:txBody>
          <a:bodyPr/>
          <a:lstStyle/>
          <a:p>
            <a:endParaRPr lang="en-CA"/>
          </a:p>
        </p:txBody>
      </p:sp>
      <p:sp>
        <p:nvSpPr>
          <p:cNvPr id="47151" name="Text Box 47"/>
          <p:cNvSpPr txBox="1">
            <a:spLocks noChangeArrowheads="1"/>
          </p:cNvSpPr>
          <p:nvPr/>
        </p:nvSpPr>
        <p:spPr bwMode="auto">
          <a:xfrm>
            <a:off x="5365750" y="5589588"/>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7152" name="Line 48"/>
          <p:cNvSpPr>
            <a:spLocks noChangeShapeType="1"/>
          </p:cNvSpPr>
          <p:nvPr/>
        </p:nvSpPr>
        <p:spPr bwMode="auto">
          <a:xfrm>
            <a:off x="6734175" y="4221163"/>
            <a:ext cx="0" cy="1368425"/>
          </a:xfrm>
          <a:prstGeom prst="line">
            <a:avLst/>
          </a:prstGeom>
          <a:noFill/>
          <a:ln w="38100">
            <a:solidFill>
              <a:schemeClr val="tx1"/>
            </a:solidFill>
            <a:round/>
            <a:headEnd/>
            <a:tailEnd/>
          </a:ln>
          <a:effectLst/>
        </p:spPr>
        <p:txBody>
          <a:bodyPr/>
          <a:lstStyle/>
          <a:p>
            <a:endParaRPr lang="en-CA"/>
          </a:p>
        </p:txBody>
      </p:sp>
      <p:sp>
        <p:nvSpPr>
          <p:cNvPr id="47153" name="Text Box 49"/>
          <p:cNvSpPr txBox="1">
            <a:spLocks noChangeArrowheads="1"/>
          </p:cNvSpPr>
          <p:nvPr/>
        </p:nvSpPr>
        <p:spPr bwMode="auto">
          <a:xfrm>
            <a:off x="6518275" y="5589588"/>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7154" name="Line 50"/>
          <p:cNvSpPr>
            <a:spLocks noChangeShapeType="1"/>
          </p:cNvSpPr>
          <p:nvPr/>
        </p:nvSpPr>
        <p:spPr bwMode="auto">
          <a:xfrm>
            <a:off x="7885113" y="4221163"/>
            <a:ext cx="0" cy="1368425"/>
          </a:xfrm>
          <a:prstGeom prst="line">
            <a:avLst/>
          </a:prstGeom>
          <a:noFill/>
          <a:ln w="38100">
            <a:solidFill>
              <a:schemeClr val="tx1"/>
            </a:solidFill>
            <a:round/>
            <a:headEnd/>
            <a:tailEnd/>
          </a:ln>
          <a:effectLst/>
        </p:spPr>
        <p:txBody>
          <a:bodyPr/>
          <a:lstStyle/>
          <a:p>
            <a:endParaRPr lang="en-CA"/>
          </a:p>
        </p:txBody>
      </p:sp>
      <p:sp>
        <p:nvSpPr>
          <p:cNvPr id="47155" name="Text Box 51"/>
          <p:cNvSpPr txBox="1">
            <a:spLocks noChangeArrowheads="1"/>
          </p:cNvSpPr>
          <p:nvPr/>
        </p:nvSpPr>
        <p:spPr bwMode="auto">
          <a:xfrm>
            <a:off x="7669213" y="5589588"/>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7156" name="Line 52"/>
          <p:cNvSpPr>
            <a:spLocks noChangeShapeType="1"/>
          </p:cNvSpPr>
          <p:nvPr/>
        </p:nvSpPr>
        <p:spPr bwMode="auto">
          <a:xfrm>
            <a:off x="5076825" y="5589588"/>
            <a:ext cx="1008063" cy="0"/>
          </a:xfrm>
          <a:prstGeom prst="line">
            <a:avLst/>
          </a:prstGeom>
          <a:noFill/>
          <a:ln w="38100">
            <a:solidFill>
              <a:schemeClr val="tx1"/>
            </a:solidFill>
            <a:round/>
            <a:headEnd/>
            <a:tailEnd/>
          </a:ln>
          <a:effectLst/>
        </p:spPr>
        <p:txBody>
          <a:bodyPr/>
          <a:lstStyle/>
          <a:p>
            <a:endParaRPr lang="en-CA"/>
          </a:p>
        </p:txBody>
      </p:sp>
      <p:sp>
        <p:nvSpPr>
          <p:cNvPr id="47157" name="Line 53"/>
          <p:cNvSpPr>
            <a:spLocks noChangeShapeType="1"/>
          </p:cNvSpPr>
          <p:nvPr/>
        </p:nvSpPr>
        <p:spPr bwMode="auto">
          <a:xfrm>
            <a:off x="6229350" y="5589588"/>
            <a:ext cx="1008063" cy="0"/>
          </a:xfrm>
          <a:prstGeom prst="line">
            <a:avLst/>
          </a:prstGeom>
          <a:noFill/>
          <a:ln w="38100">
            <a:solidFill>
              <a:schemeClr val="tx1"/>
            </a:solidFill>
            <a:round/>
            <a:headEnd/>
            <a:tailEnd/>
          </a:ln>
          <a:effectLst/>
        </p:spPr>
        <p:txBody>
          <a:bodyPr/>
          <a:lstStyle/>
          <a:p>
            <a:endParaRPr lang="en-CA"/>
          </a:p>
        </p:txBody>
      </p:sp>
      <p:sp>
        <p:nvSpPr>
          <p:cNvPr id="47158" name="Line 54"/>
          <p:cNvSpPr>
            <a:spLocks noChangeShapeType="1"/>
          </p:cNvSpPr>
          <p:nvPr/>
        </p:nvSpPr>
        <p:spPr bwMode="auto">
          <a:xfrm>
            <a:off x="7381875" y="5589588"/>
            <a:ext cx="1008063" cy="0"/>
          </a:xfrm>
          <a:prstGeom prst="line">
            <a:avLst/>
          </a:prstGeom>
          <a:noFill/>
          <a:ln w="38100">
            <a:solidFill>
              <a:schemeClr val="tx1"/>
            </a:solidFill>
            <a:round/>
            <a:headEnd/>
            <a:tailEnd/>
          </a:ln>
          <a:effectLst/>
        </p:spPr>
        <p:txBody>
          <a:bodyPr/>
          <a:lstStyle/>
          <a:p>
            <a:endParaRPr lang="en-CA"/>
          </a:p>
        </p:txBody>
      </p:sp>
      <p:sp>
        <p:nvSpPr>
          <p:cNvPr id="47159" name="Line 55"/>
          <p:cNvSpPr>
            <a:spLocks noChangeShapeType="1"/>
          </p:cNvSpPr>
          <p:nvPr/>
        </p:nvSpPr>
        <p:spPr bwMode="auto">
          <a:xfrm>
            <a:off x="4357688" y="2709863"/>
            <a:ext cx="719137" cy="0"/>
          </a:xfrm>
          <a:prstGeom prst="line">
            <a:avLst/>
          </a:prstGeom>
          <a:noFill/>
          <a:ln w="38100">
            <a:solidFill>
              <a:schemeClr val="accent2"/>
            </a:solidFill>
            <a:round/>
            <a:headEnd/>
            <a:tailEnd type="triangle" w="med" len="med"/>
          </a:ln>
          <a:effectLst/>
        </p:spPr>
        <p:txBody>
          <a:bodyPr/>
          <a:lstStyle/>
          <a:p>
            <a:endParaRPr lang="en-CA"/>
          </a:p>
        </p:txBody>
      </p:sp>
      <p:sp>
        <p:nvSpPr>
          <p:cNvPr id="47160" name="Line 56"/>
          <p:cNvSpPr>
            <a:spLocks noChangeShapeType="1"/>
          </p:cNvSpPr>
          <p:nvPr/>
        </p:nvSpPr>
        <p:spPr bwMode="auto">
          <a:xfrm>
            <a:off x="4284663" y="5013325"/>
            <a:ext cx="719137" cy="0"/>
          </a:xfrm>
          <a:prstGeom prst="line">
            <a:avLst/>
          </a:prstGeom>
          <a:noFill/>
          <a:ln w="38100">
            <a:solidFill>
              <a:schemeClr val="accent2"/>
            </a:solidFill>
            <a:round/>
            <a:headEnd/>
            <a:tailEnd type="triangle" w="med" len="med"/>
          </a:ln>
          <a:effectLst/>
        </p:spPr>
        <p:txBody>
          <a:bodyPr/>
          <a:lstStyle/>
          <a:p>
            <a:endParaRPr lang="en-CA"/>
          </a:p>
        </p:txBody>
      </p:sp>
      <p:sp>
        <p:nvSpPr>
          <p:cNvPr id="47161" name="Text Box 57"/>
          <p:cNvSpPr txBox="1">
            <a:spLocks noChangeArrowheads="1"/>
          </p:cNvSpPr>
          <p:nvPr/>
        </p:nvSpPr>
        <p:spPr bwMode="auto">
          <a:xfrm>
            <a:off x="1447800" y="1295400"/>
            <a:ext cx="6400800" cy="495300"/>
          </a:xfrm>
          <a:prstGeom prst="rect">
            <a:avLst/>
          </a:prstGeom>
          <a:solidFill>
            <a:schemeClr val="bg2"/>
          </a:solidFill>
          <a:ln w="38100">
            <a:solidFill>
              <a:schemeClr val="accent2"/>
            </a:solidFill>
            <a:miter lim="800000"/>
            <a:headEnd/>
            <a:tailEnd/>
          </a:ln>
          <a:effectLst/>
        </p:spPr>
        <p:txBody>
          <a:bodyPr>
            <a:spAutoFit/>
          </a:bodyPr>
          <a:lstStyle/>
          <a:p>
            <a:pPr>
              <a:spcBef>
                <a:spcPct val="50000"/>
              </a:spcBef>
            </a:pPr>
            <a:r>
              <a:rPr lang="en-US" sz="2400"/>
              <a:t>Goal: Move the disks from peg </a:t>
            </a:r>
            <a:r>
              <a:rPr lang="en-US" sz="2400">
                <a:solidFill>
                  <a:schemeClr val="hlink"/>
                </a:solidFill>
              </a:rPr>
              <a:t>A</a:t>
            </a:r>
            <a:r>
              <a:rPr lang="en-US" sz="2400"/>
              <a:t> to peg </a:t>
            </a:r>
            <a:r>
              <a:rPr lang="en-US" sz="2400">
                <a:solidFill>
                  <a:schemeClr val="hlink"/>
                </a:solidFill>
              </a:rPr>
              <a:t>C</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4"/>
          <p:cNvSpPr>
            <a:spLocks noGrp="1"/>
          </p:cNvSpPr>
          <p:nvPr>
            <p:ph type="sldNum" sz="quarter" idx="12"/>
          </p:nvPr>
        </p:nvSpPr>
        <p:spPr/>
        <p:txBody>
          <a:bodyPr/>
          <a:lstStyle/>
          <a:p>
            <a:r>
              <a:rPr lang="en-US"/>
              <a:t>8-</a:t>
            </a:r>
            <a:fld id="{F6B5A372-61D5-4C44-A18C-1D2C597895AE}" type="slidenum">
              <a:rPr lang="en-US"/>
              <a:pPr/>
              <a:t>57</a:t>
            </a:fld>
            <a:endParaRPr lang="en-US"/>
          </a:p>
        </p:txBody>
      </p:sp>
      <p:sp>
        <p:nvSpPr>
          <p:cNvPr id="48131" name="Rectangle 3"/>
          <p:cNvSpPr>
            <a:spLocks noChangeArrowheads="1"/>
          </p:cNvSpPr>
          <p:nvPr/>
        </p:nvSpPr>
        <p:spPr bwMode="auto">
          <a:xfrm>
            <a:off x="3492500" y="2566988"/>
            <a:ext cx="2873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32" name="Rectangle 4"/>
          <p:cNvSpPr>
            <a:spLocks noChangeArrowheads="1"/>
          </p:cNvSpPr>
          <p:nvPr/>
        </p:nvSpPr>
        <p:spPr bwMode="auto">
          <a:xfrm>
            <a:off x="3419475" y="2854325"/>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33" name="Rectangle 5"/>
          <p:cNvSpPr>
            <a:spLocks noChangeArrowheads="1"/>
          </p:cNvSpPr>
          <p:nvPr/>
        </p:nvSpPr>
        <p:spPr bwMode="auto">
          <a:xfrm>
            <a:off x="2124075" y="2854325"/>
            <a:ext cx="719138"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8134" name="Rectangle 6"/>
          <p:cNvSpPr>
            <a:spLocks noChangeArrowheads="1"/>
          </p:cNvSpPr>
          <p:nvPr/>
        </p:nvSpPr>
        <p:spPr bwMode="auto">
          <a:xfrm>
            <a:off x="828675" y="2854325"/>
            <a:ext cx="1008063"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35" name="Line 7"/>
          <p:cNvSpPr>
            <a:spLocks noChangeShapeType="1"/>
          </p:cNvSpPr>
          <p:nvPr/>
        </p:nvSpPr>
        <p:spPr bwMode="auto">
          <a:xfrm>
            <a:off x="1331913" y="1846263"/>
            <a:ext cx="0" cy="1368425"/>
          </a:xfrm>
          <a:prstGeom prst="line">
            <a:avLst/>
          </a:prstGeom>
          <a:noFill/>
          <a:ln w="38100">
            <a:solidFill>
              <a:schemeClr val="tx1"/>
            </a:solidFill>
            <a:round/>
            <a:headEnd/>
            <a:tailEnd/>
          </a:ln>
          <a:effectLst/>
        </p:spPr>
        <p:txBody>
          <a:bodyPr/>
          <a:lstStyle/>
          <a:p>
            <a:endParaRPr lang="en-CA"/>
          </a:p>
        </p:txBody>
      </p:sp>
      <p:sp>
        <p:nvSpPr>
          <p:cNvPr id="48136" name="Text Box 8"/>
          <p:cNvSpPr txBox="1">
            <a:spLocks noChangeArrowheads="1"/>
          </p:cNvSpPr>
          <p:nvPr/>
        </p:nvSpPr>
        <p:spPr bwMode="auto">
          <a:xfrm>
            <a:off x="1116013" y="3214688"/>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8137" name="Line 9"/>
          <p:cNvSpPr>
            <a:spLocks noChangeShapeType="1"/>
          </p:cNvSpPr>
          <p:nvPr/>
        </p:nvSpPr>
        <p:spPr bwMode="auto">
          <a:xfrm>
            <a:off x="2484438" y="1846263"/>
            <a:ext cx="0" cy="1368425"/>
          </a:xfrm>
          <a:prstGeom prst="line">
            <a:avLst/>
          </a:prstGeom>
          <a:noFill/>
          <a:ln w="38100">
            <a:solidFill>
              <a:schemeClr val="tx1"/>
            </a:solidFill>
            <a:round/>
            <a:headEnd/>
            <a:tailEnd/>
          </a:ln>
          <a:effectLst/>
        </p:spPr>
        <p:txBody>
          <a:bodyPr/>
          <a:lstStyle/>
          <a:p>
            <a:endParaRPr lang="en-CA"/>
          </a:p>
        </p:txBody>
      </p:sp>
      <p:sp>
        <p:nvSpPr>
          <p:cNvPr id="48138" name="Text Box 10"/>
          <p:cNvSpPr txBox="1">
            <a:spLocks noChangeArrowheads="1"/>
          </p:cNvSpPr>
          <p:nvPr/>
        </p:nvSpPr>
        <p:spPr bwMode="auto">
          <a:xfrm>
            <a:off x="2268538" y="3214688"/>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8139" name="Line 11"/>
          <p:cNvSpPr>
            <a:spLocks noChangeShapeType="1"/>
          </p:cNvSpPr>
          <p:nvPr/>
        </p:nvSpPr>
        <p:spPr bwMode="auto">
          <a:xfrm>
            <a:off x="3635375" y="1846263"/>
            <a:ext cx="0" cy="1368425"/>
          </a:xfrm>
          <a:prstGeom prst="line">
            <a:avLst/>
          </a:prstGeom>
          <a:noFill/>
          <a:ln w="38100">
            <a:solidFill>
              <a:schemeClr val="tx1"/>
            </a:solidFill>
            <a:round/>
            <a:headEnd/>
            <a:tailEnd/>
          </a:ln>
          <a:effectLst/>
        </p:spPr>
        <p:txBody>
          <a:bodyPr/>
          <a:lstStyle/>
          <a:p>
            <a:endParaRPr lang="en-CA"/>
          </a:p>
        </p:txBody>
      </p:sp>
      <p:sp>
        <p:nvSpPr>
          <p:cNvPr id="48140" name="Text Box 12"/>
          <p:cNvSpPr txBox="1">
            <a:spLocks noChangeArrowheads="1"/>
          </p:cNvSpPr>
          <p:nvPr/>
        </p:nvSpPr>
        <p:spPr bwMode="auto">
          <a:xfrm>
            <a:off x="3419475" y="3214688"/>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8141" name="Line 13"/>
          <p:cNvSpPr>
            <a:spLocks noChangeShapeType="1"/>
          </p:cNvSpPr>
          <p:nvPr/>
        </p:nvSpPr>
        <p:spPr bwMode="auto">
          <a:xfrm>
            <a:off x="827088" y="3214688"/>
            <a:ext cx="1008062" cy="0"/>
          </a:xfrm>
          <a:prstGeom prst="line">
            <a:avLst/>
          </a:prstGeom>
          <a:noFill/>
          <a:ln w="38100">
            <a:solidFill>
              <a:schemeClr val="tx1"/>
            </a:solidFill>
            <a:round/>
            <a:headEnd/>
            <a:tailEnd/>
          </a:ln>
          <a:effectLst/>
        </p:spPr>
        <p:txBody>
          <a:bodyPr/>
          <a:lstStyle/>
          <a:p>
            <a:endParaRPr lang="en-CA"/>
          </a:p>
        </p:txBody>
      </p:sp>
      <p:sp>
        <p:nvSpPr>
          <p:cNvPr id="48142" name="Line 14"/>
          <p:cNvSpPr>
            <a:spLocks noChangeShapeType="1"/>
          </p:cNvSpPr>
          <p:nvPr/>
        </p:nvSpPr>
        <p:spPr bwMode="auto">
          <a:xfrm>
            <a:off x="1979613" y="3214688"/>
            <a:ext cx="1008062" cy="0"/>
          </a:xfrm>
          <a:prstGeom prst="line">
            <a:avLst/>
          </a:prstGeom>
          <a:noFill/>
          <a:ln w="38100">
            <a:solidFill>
              <a:schemeClr val="tx1"/>
            </a:solidFill>
            <a:round/>
            <a:headEnd/>
            <a:tailEnd/>
          </a:ln>
          <a:effectLst/>
        </p:spPr>
        <p:txBody>
          <a:bodyPr/>
          <a:lstStyle/>
          <a:p>
            <a:endParaRPr lang="en-CA"/>
          </a:p>
        </p:txBody>
      </p:sp>
      <p:sp>
        <p:nvSpPr>
          <p:cNvPr id="48143" name="Line 15"/>
          <p:cNvSpPr>
            <a:spLocks noChangeShapeType="1"/>
          </p:cNvSpPr>
          <p:nvPr/>
        </p:nvSpPr>
        <p:spPr bwMode="auto">
          <a:xfrm>
            <a:off x="3132138" y="3214688"/>
            <a:ext cx="1008062" cy="0"/>
          </a:xfrm>
          <a:prstGeom prst="line">
            <a:avLst/>
          </a:prstGeom>
          <a:noFill/>
          <a:ln w="38100">
            <a:solidFill>
              <a:schemeClr val="tx1"/>
            </a:solidFill>
            <a:round/>
            <a:headEnd/>
            <a:tailEnd/>
          </a:ln>
          <a:effectLst/>
        </p:spPr>
        <p:txBody>
          <a:bodyPr/>
          <a:lstStyle/>
          <a:p>
            <a:endParaRPr lang="en-CA"/>
          </a:p>
        </p:txBody>
      </p:sp>
      <p:sp>
        <p:nvSpPr>
          <p:cNvPr id="48144" name="Rectangle 16"/>
          <p:cNvSpPr>
            <a:spLocks noChangeArrowheads="1"/>
          </p:cNvSpPr>
          <p:nvPr/>
        </p:nvSpPr>
        <p:spPr bwMode="auto">
          <a:xfrm>
            <a:off x="5435600" y="2566988"/>
            <a:ext cx="287338"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8145" name="Rectangle 17"/>
          <p:cNvSpPr>
            <a:spLocks noChangeArrowheads="1"/>
          </p:cNvSpPr>
          <p:nvPr/>
        </p:nvSpPr>
        <p:spPr bwMode="auto">
          <a:xfrm>
            <a:off x="7667625" y="2854325"/>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46" name="Rectangle 18"/>
          <p:cNvSpPr>
            <a:spLocks noChangeArrowheads="1"/>
          </p:cNvSpPr>
          <p:nvPr/>
        </p:nvSpPr>
        <p:spPr bwMode="auto">
          <a:xfrm>
            <a:off x="6372225" y="2854325"/>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47" name="Rectangle 19"/>
          <p:cNvSpPr>
            <a:spLocks noChangeArrowheads="1"/>
          </p:cNvSpPr>
          <p:nvPr/>
        </p:nvSpPr>
        <p:spPr bwMode="auto">
          <a:xfrm>
            <a:off x="5078413" y="2854325"/>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48" name="Line 20"/>
          <p:cNvSpPr>
            <a:spLocks noChangeShapeType="1"/>
          </p:cNvSpPr>
          <p:nvPr/>
        </p:nvSpPr>
        <p:spPr bwMode="auto">
          <a:xfrm>
            <a:off x="5581650" y="1846263"/>
            <a:ext cx="0" cy="1368425"/>
          </a:xfrm>
          <a:prstGeom prst="line">
            <a:avLst/>
          </a:prstGeom>
          <a:noFill/>
          <a:ln w="38100">
            <a:solidFill>
              <a:schemeClr val="tx1"/>
            </a:solidFill>
            <a:round/>
            <a:headEnd/>
            <a:tailEnd/>
          </a:ln>
          <a:effectLst/>
        </p:spPr>
        <p:txBody>
          <a:bodyPr/>
          <a:lstStyle/>
          <a:p>
            <a:endParaRPr lang="en-CA"/>
          </a:p>
        </p:txBody>
      </p:sp>
      <p:sp>
        <p:nvSpPr>
          <p:cNvPr id="48149" name="Text Box 21"/>
          <p:cNvSpPr txBox="1">
            <a:spLocks noChangeArrowheads="1"/>
          </p:cNvSpPr>
          <p:nvPr/>
        </p:nvSpPr>
        <p:spPr bwMode="auto">
          <a:xfrm>
            <a:off x="5365750" y="3214688"/>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8150" name="Line 22"/>
          <p:cNvSpPr>
            <a:spLocks noChangeShapeType="1"/>
          </p:cNvSpPr>
          <p:nvPr/>
        </p:nvSpPr>
        <p:spPr bwMode="auto">
          <a:xfrm>
            <a:off x="6734175" y="1846263"/>
            <a:ext cx="0" cy="1368425"/>
          </a:xfrm>
          <a:prstGeom prst="line">
            <a:avLst/>
          </a:prstGeom>
          <a:noFill/>
          <a:ln w="38100">
            <a:solidFill>
              <a:schemeClr val="tx1"/>
            </a:solidFill>
            <a:round/>
            <a:headEnd/>
            <a:tailEnd/>
          </a:ln>
          <a:effectLst/>
        </p:spPr>
        <p:txBody>
          <a:bodyPr/>
          <a:lstStyle/>
          <a:p>
            <a:endParaRPr lang="en-CA"/>
          </a:p>
        </p:txBody>
      </p:sp>
      <p:sp>
        <p:nvSpPr>
          <p:cNvPr id="48151" name="Text Box 23"/>
          <p:cNvSpPr txBox="1">
            <a:spLocks noChangeArrowheads="1"/>
          </p:cNvSpPr>
          <p:nvPr/>
        </p:nvSpPr>
        <p:spPr bwMode="auto">
          <a:xfrm>
            <a:off x="6518275" y="3214688"/>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8152" name="Line 24"/>
          <p:cNvSpPr>
            <a:spLocks noChangeShapeType="1"/>
          </p:cNvSpPr>
          <p:nvPr/>
        </p:nvSpPr>
        <p:spPr bwMode="auto">
          <a:xfrm>
            <a:off x="7885113" y="1846263"/>
            <a:ext cx="0" cy="1368425"/>
          </a:xfrm>
          <a:prstGeom prst="line">
            <a:avLst/>
          </a:prstGeom>
          <a:noFill/>
          <a:ln w="38100">
            <a:solidFill>
              <a:schemeClr val="tx1"/>
            </a:solidFill>
            <a:round/>
            <a:headEnd/>
            <a:tailEnd/>
          </a:ln>
          <a:effectLst/>
        </p:spPr>
        <p:txBody>
          <a:bodyPr/>
          <a:lstStyle/>
          <a:p>
            <a:endParaRPr lang="en-CA"/>
          </a:p>
        </p:txBody>
      </p:sp>
      <p:sp>
        <p:nvSpPr>
          <p:cNvPr id="48153" name="Text Box 25"/>
          <p:cNvSpPr txBox="1">
            <a:spLocks noChangeArrowheads="1"/>
          </p:cNvSpPr>
          <p:nvPr/>
        </p:nvSpPr>
        <p:spPr bwMode="auto">
          <a:xfrm>
            <a:off x="7669213" y="3214688"/>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8154" name="Line 26"/>
          <p:cNvSpPr>
            <a:spLocks noChangeShapeType="1"/>
          </p:cNvSpPr>
          <p:nvPr/>
        </p:nvSpPr>
        <p:spPr bwMode="auto">
          <a:xfrm>
            <a:off x="5076825" y="3214688"/>
            <a:ext cx="1008063" cy="0"/>
          </a:xfrm>
          <a:prstGeom prst="line">
            <a:avLst/>
          </a:prstGeom>
          <a:noFill/>
          <a:ln w="38100">
            <a:solidFill>
              <a:schemeClr val="tx1"/>
            </a:solidFill>
            <a:round/>
            <a:headEnd/>
            <a:tailEnd/>
          </a:ln>
          <a:effectLst/>
        </p:spPr>
        <p:txBody>
          <a:bodyPr/>
          <a:lstStyle/>
          <a:p>
            <a:endParaRPr lang="en-CA"/>
          </a:p>
        </p:txBody>
      </p:sp>
      <p:sp>
        <p:nvSpPr>
          <p:cNvPr id="48155" name="Line 27"/>
          <p:cNvSpPr>
            <a:spLocks noChangeShapeType="1"/>
          </p:cNvSpPr>
          <p:nvPr/>
        </p:nvSpPr>
        <p:spPr bwMode="auto">
          <a:xfrm>
            <a:off x="6229350" y="3214688"/>
            <a:ext cx="1008063" cy="0"/>
          </a:xfrm>
          <a:prstGeom prst="line">
            <a:avLst/>
          </a:prstGeom>
          <a:noFill/>
          <a:ln w="38100">
            <a:solidFill>
              <a:schemeClr val="tx1"/>
            </a:solidFill>
            <a:round/>
            <a:headEnd/>
            <a:tailEnd/>
          </a:ln>
          <a:effectLst/>
        </p:spPr>
        <p:txBody>
          <a:bodyPr/>
          <a:lstStyle/>
          <a:p>
            <a:endParaRPr lang="en-CA"/>
          </a:p>
        </p:txBody>
      </p:sp>
      <p:sp>
        <p:nvSpPr>
          <p:cNvPr id="48156" name="Line 28"/>
          <p:cNvSpPr>
            <a:spLocks noChangeShapeType="1"/>
          </p:cNvSpPr>
          <p:nvPr/>
        </p:nvSpPr>
        <p:spPr bwMode="auto">
          <a:xfrm>
            <a:off x="7381875" y="3214688"/>
            <a:ext cx="1008063" cy="0"/>
          </a:xfrm>
          <a:prstGeom prst="line">
            <a:avLst/>
          </a:prstGeom>
          <a:noFill/>
          <a:ln w="38100">
            <a:solidFill>
              <a:schemeClr val="tx1"/>
            </a:solidFill>
            <a:round/>
            <a:headEnd/>
            <a:tailEnd/>
          </a:ln>
          <a:effectLst/>
        </p:spPr>
        <p:txBody>
          <a:bodyPr/>
          <a:lstStyle/>
          <a:p>
            <a:endParaRPr lang="en-CA"/>
          </a:p>
        </p:txBody>
      </p:sp>
      <p:sp>
        <p:nvSpPr>
          <p:cNvPr id="48157" name="Rectangle 29"/>
          <p:cNvSpPr>
            <a:spLocks noChangeArrowheads="1"/>
          </p:cNvSpPr>
          <p:nvPr/>
        </p:nvSpPr>
        <p:spPr bwMode="auto">
          <a:xfrm>
            <a:off x="1187450" y="4870450"/>
            <a:ext cx="2873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58" name="Rectangle 30"/>
          <p:cNvSpPr>
            <a:spLocks noChangeArrowheads="1"/>
          </p:cNvSpPr>
          <p:nvPr/>
        </p:nvSpPr>
        <p:spPr bwMode="auto">
          <a:xfrm>
            <a:off x="2268538" y="4870450"/>
            <a:ext cx="431800"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8159" name="Rectangle 31"/>
          <p:cNvSpPr>
            <a:spLocks noChangeArrowheads="1"/>
          </p:cNvSpPr>
          <p:nvPr/>
        </p:nvSpPr>
        <p:spPr bwMode="auto">
          <a:xfrm>
            <a:off x="2124075" y="5159375"/>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60" name="Rectangle 32"/>
          <p:cNvSpPr>
            <a:spLocks noChangeArrowheads="1"/>
          </p:cNvSpPr>
          <p:nvPr/>
        </p:nvSpPr>
        <p:spPr bwMode="auto">
          <a:xfrm>
            <a:off x="828675" y="5159375"/>
            <a:ext cx="1008063"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61" name="Line 33"/>
          <p:cNvSpPr>
            <a:spLocks noChangeShapeType="1"/>
          </p:cNvSpPr>
          <p:nvPr/>
        </p:nvSpPr>
        <p:spPr bwMode="auto">
          <a:xfrm>
            <a:off x="1331913" y="4151313"/>
            <a:ext cx="0" cy="1368425"/>
          </a:xfrm>
          <a:prstGeom prst="line">
            <a:avLst/>
          </a:prstGeom>
          <a:noFill/>
          <a:ln w="38100">
            <a:solidFill>
              <a:schemeClr val="tx1"/>
            </a:solidFill>
            <a:round/>
            <a:headEnd/>
            <a:tailEnd/>
          </a:ln>
          <a:effectLst/>
        </p:spPr>
        <p:txBody>
          <a:bodyPr/>
          <a:lstStyle/>
          <a:p>
            <a:endParaRPr lang="en-CA"/>
          </a:p>
        </p:txBody>
      </p:sp>
      <p:sp>
        <p:nvSpPr>
          <p:cNvPr id="48162" name="Text Box 34"/>
          <p:cNvSpPr txBox="1">
            <a:spLocks noChangeArrowheads="1"/>
          </p:cNvSpPr>
          <p:nvPr/>
        </p:nvSpPr>
        <p:spPr bwMode="auto">
          <a:xfrm>
            <a:off x="1116013" y="5519738"/>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8163" name="Line 35"/>
          <p:cNvSpPr>
            <a:spLocks noChangeShapeType="1"/>
          </p:cNvSpPr>
          <p:nvPr/>
        </p:nvSpPr>
        <p:spPr bwMode="auto">
          <a:xfrm>
            <a:off x="2484438" y="4151313"/>
            <a:ext cx="0" cy="1368425"/>
          </a:xfrm>
          <a:prstGeom prst="line">
            <a:avLst/>
          </a:prstGeom>
          <a:noFill/>
          <a:ln w="38100">
            <a:solidFill>
              <a:schemeClr val="tx1"/>
            </a:solidFill>
            <a:round/>
            <a:headEnd/>
            <a:tailEnd/>
          </a:ln>
          <a:effectLst/>
        </p:spPr>
        <p:txBody>
          <a:bodyPr/>
          <a:lstStyle/>
          <a:p>
            <a:endParaRPr lang="en-CA"/>
          </a:p>
        </p:txBody>
      </p:sp>
      <p:sp>
        <p:nvSpPr>
          <p:cNvPr id="48164" name="Text Box 36"/>
          <p:cNvSpPr txBox="1">
            <a:spLocks noChangeArrowheads="1"/>
          </p:cNvSpPr>
          <p:nvPr/>
        </p:nvSpPr>
        <p:spPr bwMode="auto">
          <a:xfrm>
            <a:off x="2268538" y="5519738"/>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8165" name="Line 37"/>
          <p:cNvSpPr>
            <a:spLocks noChangeShapeType="1"/>
          </p:cNvSpPr>
          <p:nvPr/>
        </p:nvSpPr>
        <p:spPr bwMode="auto">
          <a:xfrm>
            <a:off x="3635375" y="4151313"/>
            <a:ext cx="0" cy="1368425"/>
          </a:xfrm>
          <a:prstGeom prst="line">
            <a:avLst/>
          </a:prstGeom>
          <a:noFill/>
          <a:ln w="38100">
            <a:solidFill>
              <a:schemeClr val="tx1"/>
            </a:solidFill>
            <a:round/>
            <a:headEnd/>
            <a:tailEnd/>
          </a:ln>
          <a:effectLst/>
        </p:spPr>
        <p:txBody>
          <a:bodyPr/>
          <a:lstStyle/>
          <a:p>
            <a:endParaRPr lang="en-CA"/>
          </a:p>
        </p:txBody>
      </p:sp>
      <p:sp>
        <p:nvSpPr>
          <p:cNvPr id="48166" name="Text Box 38"/>
          <p:cNvSpPr txBox="1">
            <a:spLocks noChangeArrowheads="1"/>
          </p:cNvSpPr>
          <p:nvPr/>
        </p:nvSpPr>
        <p:spPr bwMode="auto">
          <a:xfrm>
            <a:off x="3419475" y="5519738"/>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8167" name="Line 39"/>
          <p:cNvSpPr>
            <a:spLocks noChangeShapeType="1"/>
          </p:cNvSpPr>
          <p:nvPr/>
        </p:nvSpPr>
        <p:spPr bwMode="auto">
          <a:xfrm>
            <a:off x="827088" y="5519738"/>
            <a:ext cx="1008062" cy="0"/>
          </a:xfrm>
          <a:prstGeom prst="line">
            <a:avLst/>
          </a:prstGeom>
          <a:noFill/>
          <a:ln w="38100">
            <a:solidFill>
              <a:schemeClr val="tx1"/>
            </a:solidFill>
            <a:round/>
            <a:headEnd/>
            <a:tailEnd/>
          </a:ln>
          <a:effectLst/>
        </p:spPr>
        <p:txBody>
          <a:bodyPr/>
          <a:lstStyle/>
          <a:p>
            <a:endParaRPr lang="en-CA"/>
          </a:p>
        </p:txBody>
      </p:sp>
      <p:sp>
        <p:nvSpPr>
          <p:cNvPr id="48168" name="Line 40"/>
          <p:cNvSpPr>
            <a:spLocks noChangeShapeType="1"/>
          </p:cNvSpPr>
          <p:nvPr/>
        </p:nvSpPr>
        <p:spPr bwMode="auto">
          <a:xfrm>
            <a:off x="1979613" y="5519738"/>
            <a:ext cx="1008062" cy="0"/>
          </a:xfrm>
          <a:prstGeom prst="line">
            <a:avLst/>
          </a:prstGeom>
          <a:noFill/>
          <a:ln w="38100">
            <a:solidFill>
              <a:schemeClr val="tx1"/>
            </a:solidFill>
            <a:round/>
            <a:headEnd/>
            <a:tailEnd/>
          </a:ln>
          <a:effectLst/>
        </p:spPr>
        <p:txBody>
          <a:bodyPr/>
          <a:lstStyle/>
          <a:p>
            <a:endParaRPr lang="en-CA"/>
          </a:p>
        </p:txBody>
      </p:sp>
      <p:sp>
        <p:nvSpPr>
          <p:cNvPr id="48169" name="Line 41"/>
          <p:cNvSpPr>
            <a:spLocks noChangeShapeType="1"/>
          </p:cNvSpPr>
          <p:nvPr/>
        </p:nvSpPr>
        <p:spPr bwMode="auto">
          <a:xfrm>
            <a:off x="3132138" y="5519738"/>
            <a:ext cx="1008062" cy="0"/>
          </a:xfrm>
          <a:prstGeom prst="line">
            <a:avLst/>
          </a:prstGeom>
          <a:noFill/>
          <a:ln w="38100">
            <a:solidFill>
              <a:schemeClr val="tx1"/>
            </a:solidFill>
            <a:round/>
            <a:headEnd/>
            <a:tailEnd/>
          </a:ln>
          <a:effectLst/>
        </p:spPr>
        <p:txBody>
          <a:bodyPr/>
          <a:lstStyle/>
          <a:p>
            <a:endParaRPr lang="en-CA"/>
          </a:p>
        </p:txBody>
      </p:sp>
      <p:sp>
        <p:nvSpPr>
          <p:cNvPr id="48170" name="Rectangle 42"/>
          <p:cNvSpPr>
            <a:spLocks noChangeArrowheads="1"/>
          </p:cNvSpPr>
          <p:nvPr/>
        </p:nvSpPr>
        <p:spPr bwMode="auto">
          <a:xfrm>
            <a:off x="6516688" y="4581525"/>
            <a:ext cx="287337"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8171" name="Rectangle 43"/>
          <p:cNvSpPr>
            <a:spLocks noChangeArrowheads="1"/>
          </p:cNvSpPr>
          <p:nvPr/>
        </p:nvSpPr>
        <p:spPr bwMode="auto">
          <a:xfrm>
            <a:off x="6445250" y="4868863"/>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72" name="Rectangle 44"/>
          <p:cNvSpPr>
            <a:spLocks noChangeArrowheads="1"/>
          </p:cNvSpPr>
          <p:nvPr/>
        </p:nvSpPr>
        <p:spPr bwMode="auto">
          <a:xfrm>
            <a:off x="6300788" y="5157788"/>
            <a:ext cx="719137"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73" name="Rectangle 45"/>
          <p:cNvSpPr>
            <a:spLocks noChangeArrowheads="1"/>
          </p:cNvSpPr>
          <p:nvPr/>
        </p:nvSpPr>
        <p:spPr bwMode="auto">
          <a:xfrm>
            <a:off x="5005388" y="5157788"/>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8174" name="Line 46"/>
          <p:cNvSpPr>
            <a:spLocks noChangeShapeType="1"/>
          </p:cNvSpPr>
          <p:nvPr/>
        </p:nvSpPr>
        <p:spPr bwMode="auto">
          <a:xfrm>
            <a:off x="5508625" y="4149725"/>
            <a:ext cx="0" cy="1368425"/>
          </a:xfrm>
          <a:prstGeom prst="line">
            <a:avLst/>
          </a:prstGeom>
          <a:noFill/>
          <a:ln w="38100">
            <a:solidFill>
              <a:schemeClr val="tx1"/>
            </a:solidFill>
            <a:round/>
            <a:headEnd/>
            <a:tailEnd/>
          </a:ln>
          <a:effectLst/>
        </p:spPr>
        <p:txBody>
          <a:bodyPr/>
          <a:lstStyle/>
          <a:p>
            <a:endParaRPr lang="en-CA"/>
          </a:p>
        </p:txBody>
      </p:sp>
      <p:sp>
        <p:nvSpPr>
          <p:cNvPr id="48175" name="Text Box 47"/>
          <p:cNvSpPr txBox="1">
            <a:spLocks noChangeArrowheads="1"/>
          </p:cNvSpPr>
          <p:nvPr/>
        </p:nvSpPr>
        <p:spPr bwMode="auto">
          <a:xfrm>
            <a:off x="5292725" y="5518150"/>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8176" name="Line 48"/>
          <p:cNvSpPr>
            <a:spLocks noChangeShapeType="1"/>
          </p:cNvSpPr>
          <p:nvPr/>
        </p:nvSpPr>
        <p:spPr bwMode="auto">
          <a:xfrm>
            <a:off x="6661150" y="4149725"/>
            <a:ext cx="0" cy="1368425"/>
          </a:xfrm>
          <a:prstGeom prst="line">
            <a:avLst/>
          </a:prstGeom>
          <a:noFill/>
          <a:ln w="38100">
            <a:solidFill>
              <a:schemeClr val="tx1"/>
            </a:solidFill>
            <a:round/>
            <a:headEnd/>
            <a:tailEnd/>
          </a:ln>
          <a:effectLst/>
        </p:spPr>
        <p:txBody>
          <a:bodyPr/>
          <a:lstStyle/>
          <a:p>
            <a:endParaRPr lang="en-CA"/>
          </a:p>
        </p:txBody>
      </p:sp>
      <p:sp>
        <p:nvSpPr>
          <p:cNvPr id="48177" name="Text Box 49"/>
          <p:cNvSpPr txBox="1">
            <a:spLocks noChangeArrowheads="1"/>
          </p:cNvSpPr>
          <p:nvPr/>
        </p:nvSpPr>
        <p:spPr bwMode="auto">
          <a:xfrm>
            <a:off x="6445250" y="5518150"/>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8178" name="Line 50"/>
          <p:cNvSpPr>
            <a:spLocks noChangeShapeType="1"/>
          </p:cNvSpPr>
          <p:nvPr/>
        </p:nvSpPr>
        <p:spPr bwMode="auto">
          <a:xfrm>
            <a:off x="7812088" y="4149725"/>
            <a:ext cx="0" cy="1368425"/>
          </a:xfrm>
          <a:prstGeom prst="line">
            <a:avLst/>
          </a:prstGeom>
          <a:noFill/>
          <a:ln w="38100">
            <a:solidFill>
              <a:schemeClr val="tx1"/>
            </a:solidFill>
            <a:round/>
            <a:headEnd/>
            <a:tailEnd/>
          </a:ln>
          <a:effectLst/>
        </p:spPr>
        <p:txBody>
          <a:bodyPr/>
          <a:lstStyle/>
          <a:p>
            <a:endParaRPr lang="en-CA"/>
          </a:p>
        </p:txBody>
      </p:sp>
      <p:sp>
        <p:nvSpPr>
          <p:cNvPr id="48179" name="Text Box 51"/>
          <p:cNvSpPr txBox="1">
            <a:spLocks noChangeArrowheads="1"/>
          </p:cNvSpPr>
          <p:nvPr/>
        </p:nvSpPr>
        <p:spPr bwMode="auto">
          <a:xfrm>
            <a:off x="7596188" y="5518150"/>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8180" name="Line 52"/>
          <p:cNvSpPr>
            <a:spLocks noChangeShapeType="1"/>
          </p:cNvSpPr>
          <p:nvPr/>
        </p:nvSpPr>
        <p:spPr bwMode="auto">
          <a:xfrm>
            <a:off x="5003800" y="5518150"/>
            <a:ext cx="1008063" cy="0"/>
          </a:xfrm>
          <a:prstGeom prst="line">
            <a:avLst/>
          </a:prstGeom>
          <a:noFill/>
          <a:ln w="38100">
            <a:solidFill>
              <a:schemeClr val="tx1"/>
            </a:solidFill>
            <a:round/>
            <a:headEnd/>
            <a:tailEnd/>
          </a:ln>
          <a:effectLst/>
        </p:spPr>
        <p:txBody>
          <a:bodyPr/>
          <a:lstStyle/>
          <a:p>
            <a:endParaRPr lang="en-CA"/>
          </a:p>
        </p:txBody>
      </p:sp>
      <p:sp>
        <p:nvSpPr>
          <p:cNvPr id="48181" name="Line 53"/>
          <p:cNvSpPr>
            <a:spLocks noChangeShapeType="1"/>
          </p:cNvSpPr>
          <p:nvPr/>
        </p:nvSpPr>
        <p:spPr bwMode="auto">
          <a:xfrm>
            <a:off x="6156325" y="5518150"/>
            <a:ext cx="1008063" cy="0"/>
          </a:xfrm>
          <a:prstGeom prst="line">
            <a:avLst/>
          </a:prstGeom>
          <a:noFill/>
          <a:ln w="38100">
            <a:solidFill>
              <a:schemeClr val="tx1"/>
            </a:solidFill>
            <a:round/>
            <a:headEnd/>
            <a:tailEnd/>
          </a:ln>
          <a:effectLst/>
        </p:spPr>
        <p:txBody>
          <a:bodyPr/>
          <a:lstStyle/>
          <a:p>
            <a:endParaRPr lang="en-CA"/>
          </a:p>
        </p:txBody>
      </p:sp>
      <p:sp>
        <p:nvSpPr>
          <p:cNvPr id="48182" name="Line 54"/>
          <p:cNvSpPr>
            <a:spLocks noChangeShapeType="1"/>
          </p:cNvSpPr>
          <p:nvPr/>
        </p:nvSpPr>
        <p:spPr bwMode="auto">
          <a:xfrm>
            <a:off x="7308850" y="5518150"/>
            <a:ext cx="1008063" cy="0"/>
          </a:xfrm>
          <a:prstGeom prst="line">
            <a:avLst/>
          </a:prstGeom>
          <a:noFill/>
          <a:ln w="38100">
            <a:solidFill>
              <a:schemeClr val="tx1"/>
            </a:solidFill>
            <a:round/>
            <a:headEnd/>
            <a:tailEnd/>
          </a:ln>
          <a:effectLst/>
        </p:spPr>
        <p:txBody>
          <a:bodyPr/>
          <a:lstStyle/>
          <a:p>
            <a:endParaRPr lang="en-CA"/>
          </a:p>
        </p:txBody>
      </p:sp>
      <p:sp>
        <p:nvSpPr>
          <p:cNvPr id="48183" name="Line 55"/>
          <p:cNvSpPr>
            <a:spLocks noChangeShapeType="1"/>
          </p:cNvSpPr>
          <p:nvPr/>
        </p:nvSpPr>
        <p:spPr bwMode="auto">
          <a:xfrm>
            <a:off x="4211638" y="4941888"/>
            <a:ext cx="719137" cy="0"/>
          </a:xfrm>
          <a:prstGeom prst="line">
            <a:avLst/>
          </a:prstGeom>
          <a:noFill/>
          <a:ln w="38100">
            <a:solidFill>
              <a:schemeClr val="accent2"/>
            </a:solidFill>
            <a:round/>
            <a:headEnd/>
            <a:tailEnd type="triangle" w="med" len="med"/>
          </a:ln>
          <a:effectLst/>
        </p:spPr>
        <p:txBody>
          <a:bodyPr/>
          <a:lstStyle/>
          <a:p>
            <a:endParaRPr lang="en-CA"/>
          </a:p>
        </p:txBody>
      </p:sp>
      <p:sp>
        <p:nvSpPr>
          <p:cNvPr id="48184" name="Line 56"/>
          <p:cNvSpPr>
            <a:spLocks noChangeShapeType="1"/>
          </p:cNvSpPr>
          <p:nvPr/>
        </p:nvSpPr>
        <p:spPr bwMode="auto">
          <a:xfrm>
            <a:off x="4211638" y="2638425"/>
            <a:ext cx="719137" cy="0"/>
          </a:xfrm>
          <a:prstGeom prst="line">
            <a:avLst/>
          </a:prstGeom>
          <a:noFill/>
          <a:ln w="38100">
            <a:solidFill>
              <a:schemeClr val="accent2"/>
            </a:solidFill>
            <a:round/>
            <a:headEnd/>
            <a:tailEnd type="triangle" w="med" len="med"/>
          </a:ln>
          <a:effectLst/>
        </p:spPr>
        <p:txBody>
          <a:bodyPr/>
          <a:lstStyle/>
          <a:p>
            <a:endParaRPr lang="en-CA"/>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4"/>
          <p:cNvSpPr>
            <a:spLocks noGrp="1"/>
          </p:cNvSpPr>
          <p:nvPr>
            <p:ph type="sldNum" sz="quarter" idx="12"/>
          </p:nvPr>
        </p:nvSpPr>
        <p:spPr/>
        <p:txBody>
          <a:bodyPr/>
          <a:lstStyle/>
          <a:p>
            <a:r>
              <a:rPr lang="en-US"/>
              <a:t>8-</a:t>
            </a:r>
            <a:fld id="{A1430DE5-DB4F-4983-8203-DA528FC9B4DF}" type="slidenum">
              <a:rPr lang="en-US"/>
              <a:pPr/>
              <a:t>58</a:t>
            </a:fld>
            <a:endParaRPr lang="en-US"/>
          </a:p>
        </p:txBody>
      </p:sp>
      <p:sp>
        <p:nvSpPr>
          <p:cNvPr id="49155" name="Rectangle 3"/>
          <p:cNvSpPr>
            <a:spLocks noChangeArrowheads="1"/>
          </p:cNvSpPr>
          <p:nvPr/>
        </p:nvSpPr>
        <p:spPr bwMode="auto">
          <a:xfrm>
            <a:off x="2413000" y="2349500"/>
            <a:ext cx="2873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56" name="Rectangle 4"/>
          <p:cNvSpPr>
            <a:spLocks noChangeArrowheads="1"/>
          </p:cNvSpPr>
          <p:nvPr/>
        </p:nvSpPr>
        <p:spPr bwMode="auto">
          <a:xfrm>
            <a:off x="2339975" y="2636838"/>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57" name="Rectangle 5"/>
          <p:cNvSpPr>
            <a:spLocks noChangeArrowheads="1"/>
          </p:cNvSpPr>
          <p:nvPr/>
        </p:nvSpPr>
        <p:spPr bwMode="auto">
          <a:xfrm>
            <a:off x="2197100" y="2925763"/>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58" name="Rectangle 6"/>
          <p:cNvSpPr>
            <a:spLocks noChangeArrowheads="1"/>
          </p:cNvSpPr>
          <p:nvPr/>
        </p:nvSpPr>
        <p:spPr bwMode="auto">
          <a:xfrm>
            <a:off x="3205163" y="2925763"/>
            <a:ext cx="1008062"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9159" name="Line 7"/>
          <p:cNvSpPr>
            <a:spLocks noChangeShapeType="1"/>
          </p:cNvSpPr>
          <p:nvPr/>
        </p:nvSpPr>
        <p:spPr bwMode="auto">
          <a:xfrm>
            <a:off x="1404938" y="1917700"/>
            <a:ext cx="0" cy="1368425"/>
          </a:xfrm>
          <a:prstGeom prst="line">
            <a:avLst/>
          </a:prstGeom>
          <a:noFill/>
          <a:ln w="38100">
            <a:solidFill>
              <a:schemeClr val="tx1"/>
            </a:solidFill>
            <a:round/>
            <a:headEnd/>
            <a:tailEnd/>
          </a:ln>
          <a:effectLst/>
        </p:spPr>
        <p:txBody>
          <a:bodyPr/>
          <a:lstStyle/>
          <a:p>
            <a:endParaRPr lang="en-CA"/>
          </a:p>
        </p:txBody>
      </p:sp>
      <p:sp>
        <p:nvSpPr>
          <p:cNvPr id="49160" name="Text Box 8"/>
          <p:cNvSpPr txBox="1">
            <a:spLocks noChangeArrowheads="1"/>
          </p:cNvSpPr>
          <p:nvPr/>
        </p:nvSpPr>
        <p:spPr bwMode="auto">
          <a:xfrm>
            <a:off x="1189038" y="328612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9161" name="Line 9"/>
          <p:cNvSpPr>
            <a:spLocks noChangeShapeType="1"/>
          </p:cNvSpPr>
          <p:nvPr/>
        </p:nvSpPr>
        <p:spPr bwMode="auto">
          <a:xfrm>
            <a:off x="2557463" y="1917700"/>
            <a:ext cx="0" cy="1368425"/>
          </a:xfrm>
          <a:prstGeom prst="line">
            <a:avLst/>
          </a:prstGeom>
          <a:noFill/>
          <a:ln w="38100">
            <a:solidFill>
              <a:schemeClr val="tx1"/>
            </a:solidFill>
            <a:round/>
            <a:headEnd/>
            <a:tailEnd/>
          </a:ln>
          <a:effectLst/>
        </p:spPr>
        <p:txBody>
          <a:bodyPr/>
          <a:lstStyle/>
          <a:p>
            <a:endParaRPr lang="en-CA"/>
          </a:p>
        </p:txBody>
      </p:sp>
      <p:sp>
        <p:nvSpPr>
          <p:cNvPr id="49162" name="Text Box 10"/>
          <p:cNvSpPr txBox="1">
            <a:spLocks noChangeArrowheads="1"/>
          </p:cNvSpPr>
          <p:nvPr/>
        </p:nvSpPr>
        <p:spPr bwMode="auto">
          <a:xfrm>
            <a:off x="2341563" y="328612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9163" name="Line 11"/>
          <p:cNvSpPr>
            <a:spLocks noChangeShapeType="1"/>
          </p:cNvSpPr>
          <p:nvPr/>
        </p:nvSpPr>
        <p:spPr bwMode="auto">
          <a:xfrm>
            <a:off x="3708400" y="1917700"/>
            <a:ext cx="0" cy="1368425"/>
          </a:xfrm>
          <a:prstGeom prst="line">
            <a:avLst/>
          </a:prstGeom>
          <a:noFill/>
          <a:ln w="38100">
            <a:solidFill>
              <a:schemeClr val="tx1"/>
            </a:solidFill>
            <a:round/>
            <a:headEnd/>
            <a:tailEnd/>
          </a:ln>
          <a:effectLst/>
        </p:spPr>
        <p:txBody>
          <a:bodyPr/>
          <a:lstStyle/>
          <a:p>
            <a:endParaRPr lang="en-CA"/>
          </a:p>
        </p:txBody>
      </p:sp>
      <p:sp>
        <p:nvSpPr>
          <p:cNvPr id="49164" name="Text Box 12"/>
          <p:cNvSpPr txBox="1">
            <a:spLocks noChangeArrowheads="1"/>
          </p:cNvSpPr>
          <p:nvPr/>
        </p:nvSpPr>
        <p:spPr bwMode="auto">
          <a:xfrm>
            <a:off x="3492500" y="328612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9165" name="Line 13"/>
          <p:cNvSpPr>
            <a:spLocks noChangeShapeType="1"/>
          </p:cNvSpPr>
          <p:nvPr/>
        </p:nvSpPr>
        <p:spPr bwMode="auto">
          <a:xfrm>
            <a:off x="900113" y="3286125"/>
            <a:ext cx="1008062" cy="0"/>
          </a:xfrm>
          <a:prstGeom prst="line">
            <a:avLst/>
          </a:prstGeom>
          <a:noFill/>
          <a:ln w="38100">
            <a:solidFill>
              <a:schemeClr val="tx1"/>
            </a:solidFill>
            <a:round/>
            <a:headEnd/>
            <a:tailEnd/>
          </a:ln>
          <a:effectLst/>
        </p:spPr>
        <p:txBody>
          <a:bodyPr/>
          <a:lstStyle/>
          <a:p>
            <a:endParaRPr lang="en-CA"/>
          </a:p>
        </p:txBody>
      </p:sp>
      <p:sp>
        <p:nvSpPr>
          <p:cNvPr id="49166" name="Line 14"/>
          <p:cNvSpPr>
            <a:spLocks noChangeShapeType="1"/>
          </p:cNvSpPr>
          <p:nvPr/>
        </p:nvSpPr>
        <p:spPr bwMode="auto">
          <a:xfrm>
            <a:off x="2052638" y="3286125"/>
            <a:ext cx="1008062" cy="0"/>
          </a:xfrm>
          <a:prstGeom prst="line">
            <a:avLst/>
          </a:prstGeom>
          <a:noFill/>
          <a:ln w="38100">
            <a:solidFill>
              <a:schemeClr val="tx1"/>
            </a:solidFill>
            <a:round/>
            <a:headEnd/>
            <a:tailEnd/>
          </a:ln>
          <a:effectLst/>
        </p:spPr>
        <p:txBody>
          <a:bodyPr/>
          <a:lstStyle/>
          <a:p>
            <a:endParaRPr lang="en-CA"/>
          </a:p>
        </p:txBody>
      </p:sp>
      <p:sp>
        <p:nvSpPr>
          <p:cNvPr id="49167" name="Line 15"/>
          <p:cNvSpPr>
            <a:spLocks noChangeShapeType="1"/>
          </p:cNvSpPr>
          <p:nvPr/>
        </p:nvSpPr>
        <p:spPr bwMode="auto">
          <a:xfrm>
            <a:off x="3205163" y="3286125"/>
            <a:ext cx="1008062" cy="0"/>
          </a:xfrm>
          <a:prstGeom prst="line">
            <a:avLst/>
          </a:prstGeom>
          <a:noFill/>
          <a:ln w="38100">
            <a:solidFill>
              <a:schemeClr val="tx1"/>
            </a:solidFill>
            <a:round/>
            <a:headEnd/>
            <a:tailEnd/>
          </a:ln>
          <a:effectLst/>
        </p:spPr>
        <p:txBody>
          <a:bodyPr/>
          <a:lstStyle/>
          <a:p>
            <a:endParaRPr lang="en-CA"/>
          </a:p>
        </p:txBody>
      </p:sp>
      <p:sp>
        <p:nvSpPr>
          <p:cNvPr id="49168" name="Rectangle 16"/>
          <p:cNvSpPr>
            <a:spLocks noChangeArrowheads="1"/>
          </p:cNvSpPr>
          <p:nvPr/>
        </p:nvSpPr>
        <p:spPr bwMode="auto">
          <a:xfrm>
            <a:off x="7810500" y="2638425"/>
            <a:ext cx="287338"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9169" name="Rectangle 17"/>
          <p:cNvSpPr>
            <a:spLocks noChangeArrowheads="1"/>
          </p:cNvSpPr>
          <p:nvPr/>
        </p:nvSpPr>
        <p:spPr bwMode="auto">
          <a:xfrm>
            <a:off x="6589713" y="2638425"/>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70" name="Rectangle 18"/>
          <p:cNvSpPr>
            <a:spLocks noChangeArrowheads="1"/>
          </p:cNvSpPr>
          <p:nvPr/>
        </p:nvSpPr>
        <p:spPr bwMode="auto">
          <a:xfrm>
            <a:off x="6445250" y="2925763"/>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71" name="Rectangle 19"/>
          <p:cNvSpPr>
            <a:spLocks noChangeArrowheads="1"/>
          </p:cNvSpPr>
          <p:nvPr/>
        </p:nvSpPr>
        <p:spPr bwMode="auto">
          <a:xfrm>
            <a:off x="7453313" y="2925763"/>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72" name="Line 20"/>
          <p:cNvSpPr>
            <a:spLocks noChangeShapeType="1"/>
          </p:cNvSpPr>
          <p:nvPr/>
        </p:nvSpPr>
        <p:spPr bwMode="auto">
          <a:xfrm>
            <a:off x="5654675" y="1917700"/>
            <a:ext cx="0" cy="1368425"/>
          </a:xfrm>
          <a:prstGeom prst="line">
            <a:avLst/>
          </a:prstGeom>
          <a:noFill/>
          <a:ln w="38100">
            <a:solidFill>
              <a:schemeClr val="tx1"/>
            </a:solidFill>
            <a:round/>
            <a:headEnd/>
            <a:tailEnd/>
          </a:ln>
          <a:effectLst/>
        </p:spPr>
        <p:txBody>
          <a:bodyPr/>
          <a:lstStyle/>
          <a:p>
            <a:endParaRPr lang="en-CA"/>
          </a:p>
        </p:txBody>
      </p:sp>
      <p:sp>
        <p:nvSpPr>
          <p:cNvPr id="49173" name="Text Box 21"/>
          <p:cNvSpPr txBox="1">
            <a:spLocks noChangeArrowheads="1"/>
          </p:cNvSpPr>
          <p:nvPr/>
        </p:nvSpPr>
        <p:spPr bwMode="auto">
          <a:xfrm>
            <a:off x="5438775" y="328612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9174" name="Line 22"/>
          <p:cNvSpPr>
            <a:spLocks noChangeShapeType="1"/>
          </p:cNvSpPr>
          <p:nvPr/>
        </p:nvSpPr>
        <p:spPr bwMode="auto">
          <a:xfrm>
            <a:off x="6807200" y="1917700"/>
            <a:ext cx="0" cy="1368425"/>
          </a:xfrm>
          <a:prstGeom prst="line">
            <a:avLst/>
          </a:prstGeom>
          <a:noFill/>
          <a:ln w="38100">
            <a:solidFill>
              <a:schemeClr val="tx1"/>
            </a:solidFill>
            <a:round/>
            <a:headEnd/>
            <a:tailEnd/>
          </a:ln>
          <a:effectLst/>
        </p:spPr>
        <p:txBody>
          <a:bodyPr/>
          <a:lstStyle/>
          <a:p>
            <a:endParaRPr lang="en-CA"/>
          </a:p>
        </p:txBody>
      </p:sp>
      <p:sp>
        <p:nvSpPr>
          <p:cNvPr id="49175" name="Text Box 23"/>
          <p:cNvSpPr txBox="1">
            <a:spLocks noChangeArrowheads="1"/>
          </p:cNvSpPr>
          <p:nvPr/>
        </p:nvSpPr>
        <p:spPr bwMode="auto">
          <a:xfrm>
            <a:off x="6591300" y="328612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9176" name="Line 24"/>
          <p:cNvSpPr>
            <a:spLocks noChangeShapeType="1"/>
          </p:cNvSpPr>
          <p:nvPr/>
        </p:nvSpPr>
        <p:spPr bwMode="auto">
          <a:xfrm>
            <a:off x="7958138" y="1917700"/>
            <a:ext cx="0" cy="1368425"/>
          </a:xfrm>
          <a:prstGeom prst="line">
            <a:avLst/>
          </a:prstGeom>
          <a:noFill/>
          <a:ln w="38100">
            <a:solidFill>
              <a:schemeClr val="tx1"/>
            </a:solidFill>
            <a:round/>
            <a:headEnd/>
            <a:tailEnd/>
          </a:ln>
          <a:effectLst/>
        </p:spPr>
        <p:txBody>
          <a:bodyPr/>
          <a:lstStyle/>
          <a:p>
            <a:endParaRPr lang="en-CA"/>
          </a:p>
        </p:txBody>
      </p:sp>
      <p:sp>
        <p:nvSpPr>
          <p:cNvPr id="49177" name="Text Box 25"/>
          <p:cNvSpPr txBox="1">
            <a:spLocks noChangeArrowheads="1"/>
          </p:cNvSpPr>
          <p:nvPr/>
        </p:nvSpPr>
        <p:spPr bwMode="auto">
          <a:xfrm>
            <a:off x="7742238" y="328612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9178" name="Line 26"/>
          <p:cNvSpPr>
            <a:spLocks noChangeShapeType="1"/>
          </p:cNvSpPr>
          <p:nvPr/>
        </p:nvSpPr>
        <p:spPr bwMode="auto">
          <a:xfrm>
            <a:off x="5149850" y="3286125"/>
            <a:ext cx="1008063" cy="0"/>
          </a:xfrm>
          <a:prstGeom prst="line">
            <a:avLst/>
          </a:prstGeom>
          <a:noFill/>
          <a:ln w="38100">
            <a:solidFill>
              <a:schemeClr val="tx1"/>
            </a:solidFill>
            <a:round/>
            <a:headEnd/>
            <a:tailEnd/>
          </a:ln>
          <a:effectLst/>
        </p:spPr>
        <p:txBody>
          <a:bodyPr/>
          <a:lstStyle/>
          <a:p>
            <a:endParaRPr lang="en-CA"/>
          </a:p>
        </p:txBody>
      </p:sp>
      <p:sp>
        <p:nvSpPr>
          <p:cNvPr id="49179" name="Line 27"/>
          <p:cNvSpPr>
            <a:spLocks noChangeShapeType="1"/>
          </p:cNvSpPr>
          <p:nvPr/>
        </p:nvSpPr>
        <p:spPr bwMode="auto">
          <a:xfrm>
            <a:off x="6302375" y="3286125"/>
            <a:ext cx="1008063" cy="0"/>
          </a:xfrm>
          <a:prstGeom prst="line">
            <a:avLst/>
          </a:prstGeom>
          <a:noFill/>
          <a:ln w="38100">
            <a:solidFill>
              <a:schemeClr val="tx1"/>
            </a:solidFill>
            <a:round/>
            <a:headEnd/>
            <a:tailEnd/>
          </a:ln>
          <a:effectLst/>
        </p:spPr>
        <p:txBody>
          <a:bodyPr/>
          <a:lstStyle/>
          <a:p>
            <a:endParaRPr lang="en-CA"/>
          </a:p>
        </p:txBody>
      </p:sp>
      <p:sp>
        <p:nvSpPr>
          <p:cNvPr id="49180" name="Line 28"/>
          <p:cNvSpPr>
            <a:spLocks noChangeShapeType="1"/>
          </p:cNvSpPr>
          <p:nvPr/>
        </p:nvSpPr>
        <p:spPr bwMode="auto">
          <a:xfrm>
            <a:off x="7454900" y="3286125"/>
            <a:ext cx="1008063" cy="0"/>
          </a:xfrm>
          <a:prstGeom prst="line">
            <a:avLst/>
          </a:prstGeom>
          <a:noFill/>
          <a:ln w="38100">
            <a:solidFill>
              <a:schemeClr val="tx1"/>
            </a:solidFill>
            <a:round/>
            <a:headEnd/>
            <a:tailEnd/>
          </a:ln>
          <a:effectLst/>
        </p:spPr>
        <p:txBody>
          <a:bodyPr/>
          <a:lstStyle/>
          <a:p>
            <a:endParaRPr lang="en-CA"/>
          </a:p>
        </p:txBody>
      </p:sp>
      <p:sp>
        <p:nvSpPr>
          <p:cNvPr id="49181" name="Rectangle 29"/>
          <p:cNvSpPr>
            <a:spLocks noChangeArrowheads="1"/>
          </p:cNvSpPr>
          <p:nvPr/>
        </p:nvSpPr>
        <p:spPr bwMode="auto">
          <a:xfrm>
            <a:off x="3563938" y="4941888"/>
            <a:ext cx="287337"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82" name="Rectangle 30"/>
          <p:cNvSpPr>
            <a:spLocks noChangeArrowheads="1"/>
          </p:cNvSpPr>
          <p:nvPr/>
        </p:nvSpPr>
        <p:spPr bwMode="auto">
          <a:xfrm>
            <a:off x="1189038" y="5230813"/>
            <a:ext cx="431800"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9183" name="Rectangle 31"/>
          <p:cNvSpPr>
            <a:spLocks noChangeArrowheads="1"/>
          </p:cNvSpPr>
          <p:nvPr/>
        </p:nvSpPr>
        <p:spPr bwMode="auto">
          <a:xfrm>
            <a:off x="2197100" y="5230813"/>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84" name="Rectangle 32"/>
          <p:cNvSpPr>
            <a:spLocks noChangeArrowheads="1"/>
          </p:cNvSpPr>
          <p:nvPr/>
        </p:nvSpPr>
        <p:spPr bwMode="auto">
          <a:xfrm>
            <a:off x="3205163" y="5230813"/>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85" name="Line 33"/>
          <p:cNvSpPr>
            <a:spLocks noChangeShapeType="1"/>
          </p:cNvSpPr>
          <p:nvPr/>
        </p:nvSpPr>
        <p:spPr bwMode="auto">
          <a:xfrm>
            <a:off x="1404938" y="4222750"/>
            <a:ext cx="0" cy="1368425"/>
          </a:xfrm>
          <a:prstGeom prst="line">
            <a:avLst/>
          </a:prstGeom>
          <a:noFill/>
          <a:ln w="38100">
            <a:solidFill>
              <a:schemeClr val="tx1"/>
            </a:solidFill>
            <a:round/>
            <a:headEnd/>
            <a:tailEnd/>
          </a:ln>
          <a:effectLst/>
        </p:spPr>
        <p:txBody>
          <a:bodyPr/>
          <a:lstStyle/>
          <a:p>
            <a:endParaRPr lang="en-CA"/>
          </a:p>
        </p:txBody>
      </p:sp>
      <p:sp>
        <p:nvSpPr>
          <p:cNvPr id="49186" name="Text Box 34"/>
          <p:cNvSpPr txBox="1">
            <a:spLocks noChangeArrowheads="1"/>
          </p:cNvSpPr>
          <p:nvPr/>
        </p:nvSpPr>
        <p:spPr bwMode="auto">
          <a:xfrm>
            <a:off x="1189038" y="559117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9187" name="Line 35"/>
          <p:cNvSpPr>
            <a:spLocks noChangeShapeType="1"/>
          </p:cNvSpPr>
          <p:nvPr/>
        </p:nvSpPr>
        <p:spPr bwMode="auto">
          <a:xfrm>
            <a:off x="2557463" y="4222750"/>
            <a:ext cx="0" cy="1368425"/>
          </a:xfrm>
          <a:prstGeom prst="line">
            <a:avLst/>
          </a:prstGeom>
          <a:noFill/>
          <a:ln w="38100">
            <a:solidFill>
              <a:schemeClr val="tx1"/>
            </a:solidFill>
            <a:round/>
            <a:headEnd/>
            <a:tailEnd/>
          </a:ln>
          <a:effectLst/>
        </p:spPr>
        <p:txBody>
          <a:bodyPr/>
          <a:lstStyle/>
          <a:p>
            <a:endParaRPr lang="en-CA"/>
          </a:p>
        </p:txBody>
      </p:sp>
      <p:sp>
        <p:nvSpPr>
          <p:cNvPr id="49188" name="Text Box 36"/>
          <p:cNvSpPr txBox="1">
            <a:spLocks noChangeArrowheads="1"/>
          </p:cNvSpPr>
          <p:nvPr/>
        </p:nvSpPr>
        <p:spPr bwMode="auto">
          <a:xfrm>
            <a:off x="2341563" y="559117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9189" name="Line 37"/>
          <p:cNvSpPr>
            <a:spLocks noChangeShapeType="1"/>
          </p:cNvSpPr>
          <p:nvPr/>
        </p:nvSpPr>
        <p:spPr bwMode="auto">
          <a:xfrm>
            <a:off x="3708400" y="4222750"/>
            <a:ext cx="0" cy="1368425"/>
          </a:xfrm>
          <a:prstGeom prst="line">
            <a:avLst/>
          </a:prstGeom>
          <a:noFill/>
          <a:ln w="38100">
            <a:solidFill>
              <a:schemeClr val="tx1"/>
            </a:solidFill>
            <a:round/>
            <a:headEnd/>
            <a:tailEnd/>
          </a:ln>
          <a:effectLst/>
        </p:spPr>
        <p:txBody>
          <a:bodyPr/>
          <a:lstStyle/>
          <a:p>
            <a:endParaRPr lang="en-CA"/>
          </a:p>
        </p:txBody>
      </p:sp>
      <p:sp>
        <p:nvSpPr>
          <p:cNvPr id="49190" name="Text Box 38"/>
          <p:cNvSpPr txBox="1">
            <a:spLocks noChangeArrowheads="1"/>
          </p:cNvSpPr>
          <p:nvPr/>
        </p:nvSpPr>
        <p:spPr bwMode="auto">
          <a:xfrm>
            <a:off x="3492500" y="559117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9191" name="Line 39"/>
          <p:cNvSpPr>
            <a:spLocks noChangeShapeType="1"/>
          </p:cNvSpPr>
          <p:nvPr/>
        </p:nvSpPr>
        <p:spPr bwMode="auto">
          <a:xfrm>
            <a:off x="900113" y="5591175"/>
            <a:ext cx="1008062" cy="0"/>
          </a:xfrm>
          <a:prstGeom prst="line">
            <a:avLst/>
          </a:prstGeom>
          <a:noFill/>
          <a:ln w="38100">
            <a:solidFill>
              <a:schemeClr val="tx1"/>
            </a:solidFill>
            <a:round/>
            <a:headEnd/>
            <a:tailEnd/>
          </a:ln>
          <a:effectLst/>
        </p:spPr>
        <p:txBody>
          <a:bodyPr/>
          <a:lstStyle/>
          <a:p>
            <a:endParaRPr lang="en-CA"/>
          </a:p>
        </p:txBody>
      </p:sp>
      <p:sp>
        <p:nvSpPr>
          <p:cNvPr id="49192" name="Line 40"/>
          <p:cNvSpPr>
            <a:spLocks noChangeShapeType="1"/>
          </p:cNvSpPr>
          <p:nvPr/>
        </p:nvSpPr>
        <p:spPr bwMode="auto">
          <a:xfrm>
            <a:off x="2052638" y="5591175"/>
            <a:ext cx="1008062" cy="0"/>
          </a:xfrm>
          <a:prstGeom prst="line">
            <a:avLst/>
          </a:prstGeom>
          <a:noFill/>
          <a:ln w="38100">
            <a:solidFill>
              <a:schemeClr val="tx1"/>
            </a:solidFill>
            <a:round/>
            <a:headEnd/>
            <a:tailEnd/>
          </a:ln>
          <a:effectLst/>
        </p:spPr>
        <p:txBody>
          <a:bodyPr/>
          <a:lstStyle/>
          <a:p>
            <a:endParaRPr lang="en-CA"/>
          </a:p>
        </p:txBody>
      </p:sp>
      <p:sp>
        <p:nvSpPr>
          <p:cNvPr id="49193" name="Line 41"/>
          <p:cNvSpPr>
            <a:spLocks noChangeShapeType="1"/>
          </p:cNvSpPr>
          <p:nvPr/>
        </p:nvSpPr>
        <p:spPr bwMode="auto">
          <a:xfrm>
            <a:off x="3205163" y="5591175"/>
            <a:ext cx="1008062" cy="0"/>
          </a:xfrm>
          <a:prstGeom prst="line">
            <a:avLst/>
          </a:prstGeom>
          <a:noFill/>
          <a:ln w="38100">
            <a:solidFill>
              <a:schemeClr val="tx1"/>
            </a:solidFill>
            <a:round/>
            <a:headEnd/>
            <a:tailEnd/>
          </a:ln>
          <a:effectLst/>
        </p:spPr>
        <p:txBody>
          <a:bodyPr/>
          <a:lstStyle/>
          <a:p>
            <a:endParaRPr lang="en-CA"/>
          </a:p>
        </p:txBody>
      </p:sp>
      <p:sp>
        <p:nvSpPr>
          <p:cNvPr id="49194" name="Rectangle 42"/>
          <p:cNvSpPr>
            <a:spLocks noChangeArrowheads="1"/>
          </p:cNvSpPr>
          <p:nvPr/>
        </p:nvSpPr>
        <p:spPr bwMode="auto">
          <a:xfrm>
            <a:off x="5437188" y="4941888"/>
            <a:ext cx="287337"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49195" name="Rectangle 43"/>
          <p:cNvSpPr>
            <a:spLocks noChangeArrowheads="1"/>
          </p:cNvSpPr>
          <p:nvPr/>
        </p:nvSpPr>
        <p:spPr bwMode="auto">
          <a:xfrm>
            <a:off x="5365750" y="5229225"/>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96" name="Rectangle 44"/>
          <p:cNvSpPr>
            <a:spLocks noChangeArrowheads="1"/>
          </p:cNvSpPr>
          <p:nvPr/>
        </p:nvSpPr>
        <p:spPr bwMode="auto">
          <a:xfrm>
            <a:off x="6373813" y="5229225"/>
            <a:ext cx="719137"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97" name="Rectangle 45"/>
          <p:cNvSpPr>
            <a:spLocks noChangeArrowheads="1"/>
          </p:cNvSpPr>
          <p:nvPr/>
        </p:nvSpPr>
        <p:spPr bwMode="auto">
          <a:xfrm>
            <a:off x="7381875" y="5229225"/>
            <a:ext cx="1008063"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49198" name="Line 46"/>
          <p:cNvSpPr>
            <a:spLocks noChangeShapeType="1"/>
          </p:cNvSpPr>
          <p:nvPr/>
        </p:nvSpPr>
        <p:spPr bwMode="auto">
          <a:xfrm>
            <a:off x="5581650" y="4221163"/>
            <a:ext cx="0" cy="1368425"/>
          </a:xfrm>
          <a:prstGeom prst="line">
            <a:avLst/>
          </a:prstGeom>
          <a:noFill/>
          <a:ln w="38100">
            <a:solidFill>
              <a:schemeClr val="tx1"/>
            </a:solidFill>
            <a:round/>
            <a:headEnd/>
            <a:tailEnd/>
          </a:ln>
          <a:effectLst/>
        </p:spPr>
        <p:txBody>
          <a:bodyPr/>
          <a:lstStyle/>
          <a:p>
            <a:endParaRPr lang="en-CA"/>
          </a:p>
        </p:txBody>
      </p:sp>
      <p:sp>
        <p:nvSpPr>
          <p:cNvPr id="49199" name="Text Box 47"/>
          <p:cNvSpPr txBox="1">
            <a:spLocks noChangeArrowheads="1"/>
          </p:cNvSpPr>
          <p:nvPr/>
        </p:nvSpPr>
        <p:spPr bwMode="auto">
          <a:xfrm>
            <a:off x="5365750" y="5589588"/>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49200" name="Line 48"/>
          <p:cNvSpPr>
            <a:spLocks noChangeShapeType="1"/>
          </p:cNvSpPr>
          <p:nvPr/>
        </p:nvSpPr>
        <p:spPr bwMode="auto">
          <a:xfrm>
            <a:off x="6734175" y="4221163"/>
            <a:ext cx="0" cy="1368425"/>
          </a:xfrm>
          <a:prstGeom prst="line">
            <a:avLst/>
          </a:prstGeom>
          <a:noFill/>
          <a:ln w="38100">
            <a:solidFill>
              <a:schemeClr val="tx1"/>
            </a:solidFill>
            <a:round/>
            <a:headEnd/>
            <a:tailEnd/>
          </a:ln>
          <a:effectLst/>
        </p:spPr>
        <p:txBody>
          <a:bodyPr/>
          <a:lstStyle/>
          <a:p>
            <a:endParaRPr lang="en-CA"/>
          </a:p>
        </p:txBody>
      </p:sp>
      <p:sp>
        <p:nvSpPr>
          <p:cNvPr id="49201" name="Text Box 49"/>
          <p:cNvSpPr txBox="1">
            <a:spLocks noChangeArrowheads="1"/>
          </p:cNvSpPr>
          <p:nvPr/>
        </p:nvSpPr>
        <p:spPr bwMode="auto">
          <a:xfrm>
            <a:off x="6518275" y="5589588"/>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49202" name="Line 50"/>
          <p:cNvSpPr>
            <a:spLocks noChangeShapeType="1"/>
          </p:cNvSpPr>
          <p:nvPr/>
        </p:nvSpPr>
        <p:spPr bwMode="auto">
          <a:xfrm>
            <a:off x="7885113" y="4221163"/>
            <a:ext cx="0" cy="1368425"/>
          </a:xfrm>
          <a:prstGeom prst="line">
            <a:avLst/>
          </a:prstGeom>
          <a:noFill/>
          <a:ln w="38100">
            <a:solidFill>
              <a:schemeClr val="tx1"/>
            </a:solidFill>
            <a:round/>
            <a:headEnd/>
            <a:tailEnd/>
          </a:ln>
          <a:effectLst/>
        </p:spPr>
        <p:txBody>
          <a:bodyPr/>
          <a:lstStyle/>
          <a:p>
            <a:endParaRPr lang="en-CA"/>
          </a:p>
        </p:txBody>
      </p:sp>
      <p:sp>
        <p:nvSpPr>
          <p:cNvPr id="49203" name="Text Box 51"/>
          <p:cNvSpPr txBox="1">
            <a:spLocks noChangeArrowheads="1"/>
          </p:cNvSpPr>
          <p:nvPr/>
        </p:nvSpPr>
        <p:spPr bwMode="auto">
          <a:xfrm>
            <a:off x="7669213" y="5589588"/>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49204" name="Line 52"/>
          <p:cNvSpPr>
            <a:spLocks noChangeShapeType="1"/>
          </p:cNvSpPr>
          <p:nvPr/>
        </p:nvSpPr>
        <p:spPr bwMode="auto">
          <a:xfrm>
            <a:off x="5076825" y="5589588"/>
            <a:ext cx="1008063" cy="0"/>
          </a:xfrm>
          <a:prstGeom prst="line">
            <a:avLst/>
          </a:prstGeom>
          <a:noFill/>
          <a:ln w="38100">
            <a:solidFill>
              <a:schemeClr val="tx1"/>
            </a:solidFill>
            <a:round/>
            <a:headEnd/>
            <a:tailEnd/>
          </a:ln>
          <a:effectLst/>
        </p:spPr>
        <p:txBody>
          <a:bodyPr/>
          <a:lstStyle/>
          <a:p>
            <a:endParaRPr lang="en-CA"/>
          </a:p>
        </p:txBody>
      </p:sp>
      <p:sp>
        <p:nvSpPr>
          <p:cNvPr id="49205" name="Line 53"/>
          <p:cNvSpPr>
            <a:spLocks noChangeShapeType="1"/>
          </p:cNvSpPr>
          <p:nvPr/>
        </p:nvSpPr>
        <p:spPr bwMode="auto">
          <a:xfrm>
            <a:off x="6229350" y="5589588"/>
            <a:ext cx="1008063" cy="0"/>
          </a:xfrm>
          <a:prstGeom prst="line">
            <a:avLst/>
          </a:prstGeom>
          <a:noFill/>
          <a:ln w="38100">
            <a:solidFill>
              <a:schemeClr val="tx1"/>
            </a:solidFill>
            <a:round/>
            <a:headEnd/>
            <a:tailEnd/>
          </a:ln>
          <a:effectLst/>
        </p:spPr>
        <p:txBody>
          <a:bodyPr/>
          <a:lstStyle/>
          <a:p>
            <a:endParaRPr lang="en-CA"/>
          </a:p>
        </p:txBody>
      </p:sp>
      <p:sp>
        <p:nvSpPr>
          <p:cNvPr id="49206" name="Line 54"/>
          <p:cNvSpPr>
            <a:spLocks noChangeShapeType="1"/>
          </p:cNvSpPr>
          <p:nvPr/>
        </p:nvSpPr>
        <p:spPr bwMode="auto">
          <a:xfrm>
            <a:off x="7381875" y="5589588"/>
            <a:ext cx="1008063" cy="0"/>
          </a:xfrm>
          <a:prstGeom prst="line">
            <a:avLst/>
          </a:prstGeom>
          <a:noFill/>
          <a:ln w="38100">
            <a:solidFill>
              <a:schemeClr val="tx1"/>
            </a:solidFill>
            <a:round/>
            <a:headEnd/>
            <a:tailEnd/>
          </a:ln>
          <a:effectLst/>
        </p:spPr>
        <p:txBody>
          <a:bodyPr/>
          <a:lstStyle/>
          <a:p>
            <a:endParaRPr lang="en-CA"/>
          </a:p>
        </p:txBody>
      </p:sp>
      <p:sp>
        <p:nvSpPr>
          <p:cNvPr id="49207" name="Line 55"/>
          <p:cNvSpPr>
            <a:spLocks noChangeShapeType="1"/>
          </p:cNvSpPr>
          <p:nvPr/>
        </p:nvSpPr>
        <p:spPr bwMode="auto">
          <a:xfrm>
            <a:off x="4284663" y="5013325"/>
            <a:ext cx="719137" cy="0"/>
          </a:xfrm>
          <a:prstGeom prst="line">
            <a:avLst/>
          </a:prstGeom>
          <a:noFill/>
          <a:ln w="38100">
            <a:solidFill>
              <a:schemeClr val="accent2"/>
            </a:solidFill>
            <a:round/>
            <a:headEnd/>
            <a:tailEnd type="triangle" w="med" len="med"/>
          </a:ln>
          <a:effectLst/>
        </p:spPr>
        <p:txBody>
          <a:bodyPr/>
          <a:lstStyle/>
          <a:p>
            <a:endParaRPr lang="en-CA"/>
          </a:p>
        </p:txBody>
      </p:sp>
      <p:sp>
        <p:nvSpPr>
          <p:cNvPr id="49208" name="Line 56"/>
          <p:cNvSpPr>
            <a:spLocks noChangeShapeType="1"/>
          </p:cNvSpPr>
          <p:nvPr/>
        </p:nvSpPr>
        <p:spPr bwMode="auto">
          <a:xfrm>
            <a:off x="4284663" y="2709863"/>
            <a:ext cx="719137" cy="0"/>
          </a:xfrm>
          <a:prstGeom prst="line">
            <a:avLst/>
          </a:prstGeom>
          <a:noFill/>
          <a:ln w="38100">
            <a:solidFill>
              <a:schemeClr val="accent2"/>
            </a:solidFill>
            <a:round/>
            <a:headEnd/>
            <a:tailEnd type="triangle" w="med" len="med"/>
          </a:ln>
          <a:effectLst/>
        </p:spPr>
        <p:txBody>
          <a:bodyPr/>
          <a:lstStyle/>
          <a:p>
            <a:endParaRPr lang="en-CA"/>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4"/>
          <p:cNvSpPr>
            <a:spLocks noGrp="1"/>
          </p:cNvSpPr>
          <p:nvPr>
            <p:ph type="sldNum" sz="quarter" idx="12"/>
          </p:nvPr>
        </p:nvSpPr>
        <p:spPr/>
        <p:txBody>
          <a:bodyPr/>
          <a:lstStyle/>
          <a:p>
            <a:r>
              <a:rPr lang="en-US"/>
              <a:t>8-</a:t>
            </a:r>
            <a:fld id="{57FAFCE9-092E-4F41-A124-28A345F2BA15}" type="slidenum">
              <a:rPr lang="en-US"/>
              <a:pPr/>
              <a:t>59</a:t>
            </a:fld>
            <a:endParaRPr lang="en-US"/>
          </a:p>
        </p:txBody>
      </p:sp>
      <p:sp>
        <p:nvSpPr>
          <p:cNvPr id="50179" name="Rectangle 3"/>
          <p:cNvSpPr>
            <a:spLocks noChangeArrowheads="1"/>
          </p:cNvSpPr>
          <p:nvPr/>
        </p:nvSpPr>
        <p:spPr bwMode="auto">
          <a:xfrm>
            <a:off x="1189038" y="2638425"/>
            <a:ext cx="287337"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180" name="Rectangle 4"/>
          <p:cNvSpPr>
            <a:spLocks noChangeArrowheads="1"/>
          </p:cNvSpPr>
          <p:nvPr/>
        </p:nvSpPr>
        <p:spPr bwMode="auto">
          <a:xfrm>
            <a:off x="1116013" y="2925763"/>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181" name="Rectangle 5"/>
          <p:cNvSpPr>
            <a:spLocks noChangeArrowheads="1"/>
          </p:cNvSpPr>
          <p:nvPr/>
        </p:nvSpPr>
        <p:spPr bwMode="auto">
          <a:xfrm>
            <a:off x="3276600" y="2638425"/>
            <a:ext cx="719138"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50182" name="Rectangle 6"/>
          <p:cNvSpPr>
            <a:spLocks noChangeArrowheads="1"/>
          </p:cNvSpPr>
          <p:nvPr/>
        </p:nvSpPr>
        <p:spPr bwMode="auto">
          <a:xfrm>
            <a:off x="3132138" y="2925763"/>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183" name="Line 7"/>
          <p:cNvSpPr>
            <a:spLocks noChangeShapeType="1"/>
          </p:cNvSpPr>
          <p:nvPr/>
        </p:nvSpPr>
        <p:spPr bwMode="auto">
          <a:xfrm>
            <a:off x="1331913" y="1917700"/>
            <a:ext cx="0" cy="1368425"/>
          </a:xfrm>
          <a:prstGeom prst="line">
            <a:avLst/>
          </a:prstGeom>
          <a:noFill/>
          <a:ln w="38100">
            <a:solidFill>
              <a:schemeClr val="tx1"/>
            </a:solidFill>
            <a:round/>
            <a:headEnd/>
            <a:tailEnd/>
          </a:ln>
          <a:effectLst/>
        </p:spPr>
        <p:txBody>
          <a:bodyPr/>
          <a:lstStyle/>
          <a:p>
            <a:endParaRPr lang="en-CA"/>
          </a:p>
        </p:txBody>
      </p:sp>
      <p:sp>
        <p:nvSpPr>
          <p:cNvPr id="50184" name="Text Box 8"/>
          <p:cNvSpPr txBox="1">
            <a:spLocks noChangeArrowheads="1"/>
          </p:cNvSpPr>
          <p:nvPr/>
        </p:nvSpPr>
        <p:spPr bwMode="auto">
          <a:xfrm>
            <a:off x="1116013" y="328612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50185" name="Line 9"/>
          <p:cNvSpPr>
            <a:spLocks noChangeShapeType="1"/>
          </p:cNvSpPr>
          <p:nvPr/>
        </p:nvSpPr>
        <p:spPr bwMode="auto">
          <a:xfrm>
            <a:off x="2484438" y="1917700"/>
            <a:ext cx="0" cy="1368425"/>
          </a:xfrm>
          <a:prstGeom prst="line">
            <a:avLst/>
          </a:prstGeom>
          <a:noFill/>
          <a:ln w="38100">
            <a:solidFill>
              <a:schemeClr val="tx1"/>
            </a:solidFill>
            <a:round/>
            <a:headEnd/>
            <a:tailEnd/>
          </a:ln>
          <a:effectLst/>
        </p:spPr>
        <p:txBody>
          <a:bodyPr/>
          <a:lstStyle/>
          <a:p>
            <a:endParaRPr lang="en-CA"/>
          </a:p>
        </p:txBody>
      </p:sp>
      <p:sp>
        <p:nvSpPr>
          <p:cNvPr id="50186" name="Text Box 10"/>
          <p:cNvSpPr txBox="1">
            <a:spLocks noChangeArrowheads="1"/>
          </p:cNvSpPr>
          <p:nvPr/>
        </p:nvSpPr>
        <p:spPr bwMode="auto">
          <a:xfrm>
            <a:off x="2268538" y="328612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50187" name="Line 11"/>
          <p:cNvSpPr>
            <a:spLocks noChangeShapeType="1"/>
          </p:cNvSpPr>
          <p:nvPr/>
        </p:nvSpPr>
        <p:spPr bwMode="auto">
          <a:xfrm>
            <a:off x="3635375" y="1917700"/>
            <a:ext cx="0" cy="1368425"/>
          </a:xfrm>
          <a:prstGeom prst="line">
            <a:avLst/>
          </a:prstGeom>
          <a:noFill/>
          <a:ln w="38100">
            <a:solidFill>
              <a:schemeClr val="tx1"/>
            </a:solidFill>
            <a:round/>
            <a:headEnd/>
            <a:tailEnd/>
          </a:ln>
          <a:effectLst/>
        </p:spPr>
        <p:txBody>
          <a:bodyPr/>
          <a:lstStyle/>
          <a:p>
            <a:endParaRPr lang="en-CA"/>
          </a:p>
        </p:txBody>
      </p:sp>
      <p:sp>
        <p:nvSpPr>
          <p:cNvPr id="50188" name="Text Box 12"/>
          <p:cNvSpPr txBox="1">
            <a:spLocks noChangeArrowheads="1"/>
          </p:cNvSpPr>
          <p:nvPr/>
        </p:nvSpPr>
        <p:spPr bwMode="auto">
          <a:xfrm>
            <a:off x="3419475" y="328612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50189" name="Line 13"/>
          <p:cNvSpPr>
            <a:spLocks noChangeShapeType="1"/>
          </p:cNvSpPr>
          <p:nvPr/>
        </p:nvSpPr>
        <p:spPr bwMode="auto">
          <a:xfrm>
            <a:off x="827088" y="3286125"/>
            <a:ext cx="1008062" cy="0"/>
          </a:xfrm>
          <a:prstGeom prst="line">
            <a:avLst/>
          </a:prstGeom>
          <a:noFill/>
          <a:ln w="38100">
            <a:solidFill>
              <a:schemeClr val="tx1"/>
            </a:solidFill>
            <a:round/>
            <a:headEnd/>
            <a:tailEnd/>
          </a:ln>
          <a:effectLst/>
        </p:spPr>
        <p:txBody>
          <a:bodyPr/>
          <a:lstStyle/>
          <a:p>
            <a:endParaRPr lang="en-CA"/>
          </a:p>
        </p:txBody>
      </p:sp>
      <p:sp>
        <p:nvSpPr>
          <p:cNvPr id="50190" name="Line 14"/>
          <p:cNvSpPr>
            <a:spLocks noChangeShapeType="1"/>
          </p:cNvSpPr>
          <p:nvPr/>
        </p:nvSpPr>
        <p:spPr bwMode="auto">
          <a:xfrm>
            <a:off x="1979613" y="3286125"/>
            <a:ext cx="1008062" cy="0"/>
          </a:xfrm>
          <a:prstGeom prst="line">
            <a:avLst/>
          </a:prstGeom>
          <a:noFill/>
          <a:ln w="38100">
            <a:solidFill>
              <a:schemeClr val="tx1"/>
            </a:solidFill>
            <a:round/>
            <a:headEnd/>
            <a:tailEnd/>
          </a:ln>
          <a:effectLst/>
        </p:spPr>
        <p:txBody>
          <a:bodyPr/>
          <a:lstStyle/>
          <a:p>
            <a:endParaRPr lang="en-CA"/>
          </a:p>
        </p:txBody>
      </p:sp>
      <p:sp>
        <p:nvSpPr>
          <p:cNvPr id="50191" name="Line 15"/>
          <p:cNvSpPr>
            <a:spLocks noChangeShapeType="1"/>
          </p:cNvSpPr>
          <p:nvPr/>
        </p:nvSpPr>
        <p:spPr bwMode="auto">
          <a:xfrm>
            <a:off x="3132138" y="3286125"/>
            <a:ext cx="1008062" cy="0"/>
          </a:xfrm>
          <a:prstGeom prst="line">
            <a:avLst/>
          </a:prstGeom>
          <a:noFill/>
          <a:ln w="38100">
            <a:solidFill>
              <a:schemeClr val="tx1"/>
            </a:solidFill>
            <a:round/>
            <a:headEnd/>
            <a:tailEnd/>
          </a:ln>
          <a:effectLst/>
        </p:spPr>
        <p:txBody>
          <a:bodyPr/>
          <a:lstStyle/>
          <a:p>
            <a:endParaRPr lang="en-CA"/>
          </a:p>
        </p:txBody>
      </p:sp>
      <p:sp>
        <p:nvSpPr>
          <p:cNvPr id="50192" name="Rectangle 16"/>
          <p:cNvSpPr>
            <a:spLocks noChangeArrowheads="1"/>
          </p:cNvSpPr>
          <p:nvPr/>
        </p:nvSpPr>
        <p:spPr bwMode="auto">
          <a:xfrm>
            <a:off x="6588125" y="2925763"/>
            <a:ext cx="287338"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50193" name="Rectangle 17"/>
          <p:cNvSpPr>
            <a:spLocks noChangeArrowheads="1"/>
          </p:cNvSpPr>
          <p:nvPr/>
        </p:nvSpPr>
        <p:spPr bwMode="auto">
          <a:xfrm>
            <a:off x="5364163" y="2925763"/>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194" name="Rectangle 18"/>
          <p:cNvSpPr>
            <a:spLocks noChangeArrowheads="1"/>
          </p:cNvSpPr>
          <p:nvPr/>
        </p:nvSpPr>
        <p:spPr bwMode="auto">
          <a:xfrm>
            <a:off x="7524750" y="2638425"/>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195" name="Rectangle 19"/>
          <p:cNvSpPr>
            <a:spLocks noChangeArrowheads="1"/>
          </p:cNvSpPr>
          <p:nvPr/>
        </p:nvSpPr>
        <p:spPr bwMode="auto">
          <a:xfrm>
            <a:off x="7380288" y="2925763"/>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196" name="Line 20"/>
          <p:cNvSpPr>
            <a:spLocks noChangeShapeType="1"/>
          </p:cNvSpPr>
          <p:nvPr/>
        </p:nvSpPr>
        <p:spPr bwMode="auto">
          <a:xfrm>
            <a:off x="5581650" y="1917700"/>
            <a:ext cx="0" cy="1368425"/>
          </a:xfrm>
          <a:prstGeom prst="line">
            <a:avLst/>
          </a:prstGeom>
          <a:noFill/>
          <a:ln w="38100">
            <a:solidFill>
              <a:schemeClr val="tx1"/>
            </a:solidFill>
            <a:round/>
            <a:headEnd/>
            <a:tailEnd/>
          </a:ln>
          <a:effectLst/>
        </p:spPr>
        <p:txBody>
          <a:bodyPr/>
          <a:lstStyle/>
          <a:p>
            <a:endParaRPr lang="en-CA"/>
          </a:p>
        </p:txBody>
      </p:sp>
      <p:sp>
        <p:nvSpPr>
          <p:cNvPr id="50197" name="Text Box 21"/>
          <p:cNvSpPr txBox="1">
            <a:spLocks noChangeArrowheads="1"/>
          </p:cNvSpPr>
          <p:nvPr/>
        </p:nvSpPr>
        <p:spPr bwMode="auto">
          <a:xfrm>
            <a:off x="5365750" y="328612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50198" name="Line 22"/>
          <p:cNvSpPr>
            <a:spLocks noChangeShapeType="1"/>
          </p:cNvSpPr>
          <p:nvPr/>
        </p:nvSpPr>
        <p:spPr bwMode="auto">
          <a:xfrm>
            <a:off x="6734175" y="1917700"/>
            <a:ext cx="0" cy="1368425"/>
          </a:xfrm>
          <a:prstGeom prst="line">
            <a:avLst/>
          </a:prstGeom>
          <a:noFill/>
          <a:ln w="38100">
            <a:solidFill>
              <a:schemeClr val="tx1"/>
            </a:solidFill>
            <a:round/>
            <a:headEnd/>
            <a:tailEnd/>
          </a:ln>
          <a:effectLst/>
        </p:spPr>
        <p:txBody>
          <a:bodyPr/>
          <a:lstStyle/>
          <a:p>
            <a:endParaRPr lang="en-CA"/>
          </a:p>
        </p:txBody>
      </p:sp>
      <p:sp>
        <p:nvSpPr>
          <p:cNvPr id="50199" name="Text Box 23"/>
          <p:cNvSpPr txBox="1">
            <a:spLocks noChangeArrowheads="1"/>
          </p:cNvSpPr>
          <p:nvPr/>
        </p:nvSpPr>
        <p:spPr bwMode="auto">
          <a:xfrm>
            <a:off x="6518275" y="328612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50200" name="Line 24"/>
          <p:cNvSpPr>
            <a:spLocks noChangeShapeType="1"/>
          </p:cNvSpPr>
          <p:nvPr/>
        </p:nvSpPr>
        <p:spPr bwMode="auto">
          <a:xfrm>
            <a:off x="7885113" y="1917700"/>
            <a:ext cx="0" cy="1368425"/>
          </a:xfrm>
          <a:prstGeom prst="line">
            <a:avLst/>
          </a:prstGeom>
          <a:noFill/>
          <a:ln w="38100">
            <a:solidFill>
              <a:schemeClr val="tx1"/>
            </a:solidFill>
            <a:round/>
            <a:headEnd/>
            <a:tailEnd/>
          </a:ln>
          <a:effectLst/>
        </p:spPr>
        <p:txBody>
          <a:bodyPr/>
          <a:lstStyle/>
          <a:p>
            <a:endParaRPr lang="en-CA"/>
          </a:p>
        </p:txBody>
      </p:sp>
      <p:sp>
        <p:nvSpPr>
          <p:cNvPr id="50201" name="Text Box 25"/>
          <p:cNvSpPr txBox="1">
            <a:spLocks noChangeArrowheads="1"/>
          </p:cNvSpPr>
          <p:nvPr/>
        </p:nvSpPr>
        <p:spPr bwMode="auto">
          <a:xfrm>
            <a:off x="7669213" y="328612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50202" name="Line 26"/>
          <p:cNvSpPr>
            <a:spLocks noChangeShapeType="1"/>
          </p:cNvSpPr>
          <p:nvPr/>
        </p:nvSpPr>
        <p:spPr bwMode="auto">
          <a:xfrm>
            <a:off x="5076825" y="3286125"/>
            <a:ext cx="1008063" cy="0"/>
          </a:xfrm>
          <a:prstGeom prst="line">
            <a:avLst/>
          </a:prstGeom>
          <a:noFill/>
          <a:ln w="38100">
            <a:solidFill>
              <a:schemeClr val="tx1"/>
            </a:solidFill>
            <a:round/>
            <a:headEnd/>
            <a:tailEnd/>
          </a:ln>
          <a:effectLst/>
        </p:spPr>
        <p:txBody>
          <a:bodyPr/>
          <a:lstStyle/>
          <a:p>
            <a:endParaRPr lang="en-CA"/>
          </a:p>
        </p:txBody>
      </p:sp>
      <p:sp>
        <p:nvSpPr>
          <p:cNvPr id="50203" name="Line 27"/>
          <p:cNvSpPr>
            <a:spLocks noChangeShapeType="1"/>
          </p:cNvSpPr>
          <p:nvPr/>
        </p:nvSpPr>
        <p:spPr bwMode="auto">
          <a:xfrm>
            <a:off x="6229350" y="3286125"/>
            <a:ext cx="1008063" cy="0"/>
          </a:xfrm>
          <a:prstGeom prst="line">
            <a:avLst/>
          </a:prstGeom>
          <a:noFill/>
          <a:ln w="38100">
            <a:solidFill>
              <a:schemeClr val="tx1"/>
            </a:solidFill>
            <a:round/>
            <a:headEnd/>
            <a:tailEnd/>
          </a:ln>
          <a:effectLst/>
        </p:spPr>
        <p:txBody>
          <a:bodyPr/>
          <a:lstStyle/>
          <a:p>
            <a:endParaRPr lang="en-CA"/>
          </a:p>
        </p:txBody>
      </p:sp>
      <p:sp>
        <p:nvSpPr>
          <p:cNvPr id="50204" name="Line 28"/>
          <p:cNvSpPr>
            <a:spLocks noChangeShapeType="1"/>
          </p:cNvSpPr>
          <p:nvPr/>
        </p:nvSpPr>
        <p:spPr bwMode="auto">
          <a:xfrm>
            <a:off x="7381875" y="3286125"/>
            <a:ext cx="1008063" cy="0"/>
          </a:xfrm>
          <a:prstGeom prst="line">
            <a:avLst/>
          </a:prstGeom>
          <a:noFill/>
          <a:ln w="38100">
            <a:solidFill>
              <a:schemeClr val="tx1"/>
            </a:solidFill>
            <a:round/>
            <a:headEnd/>
            <a:tailEnd/>
          </a:ln>
          <a:effectLst/>
        </p:spPr>
        <p:txBody>
          <a:bodyPr/>
          <a:lstStyle/>
          <a:p>
            <a:endParaRPr lang="en-CA"/>
          </a:p>
        </p:txBody>
      </p:sp>
      <p:sp>
        <p:nvSpPr>
          <p:cNvPr id="50205" name="Rectangle 29"/>
          <p:cNvSpPr>
            <a:spLocks noChangeArrowheads="1"/>
          </p:cNvSpPr>
          <p:nvPr/>
        </p:nvSpPr>
        <p:spPr bwMode="auto">
          <a:xfrm>
            <a:off x="2339975" y="5230813"/>
            <a:ext cx="2873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206" name="Rectangle 30"/>
          <p:cNvSpPr>
            <a:spLocks noChangeArrowheads="1"/>
          </p:cNvSpPr>
          <p:nvPr/>
        </p:nvSpPr>
        <p:spPr bwMode="auto">
          <a:xfrm>
            <a:off x="3419475" y="4654550"/>
            <a:ext cx="431800"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50207" name="Rectangle 31"/>
          <p:cNvSpPr>
            <a:spLocks noChangeArrowheads="1"/>
          </p:cNvSpPr>
          <p:nvPr/>
        </p:nvSpPr>
        <p:spPr bwMode="auto">
          <a:xfrm>
            <a:off x="3276600" y="4941888"/>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208" name="Rectangle 32"/>
          <p:cNvSpPr>
            <a:spLocks noChangeArrowheads="1"/>
          </p:cNvSpPr>
          <p:nvPr/>
        </p:nvSpPr>
        <p:spPr bwMode="auto">
          <a:xfrm>
            <a:off x="3132138" y="5230813"/>
            <a:ext cx="1008062"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209" name="Line 33"/>
          <p:cNvSpPr>
            <a:spLocks noChangeShapeType="1"/>
          </p:cNvSpPr>
          <p:nvPr/>
        </p:nvSpPr>
        <p:spPr bwMode="auto">
          <a:xfrm>
            <a:off x="1331913" y="4222750"/>
            <a:ext cx="0" cy="1368425"/>
          </a:xfrm>
          <a:prstGeom prst="line">
            <a:avLst/>
          </a:prstGeom>
          <a:noFill/>
          <a:ln w="38100">
            <a:solidFill>
              <a:schemeClr val="tx1"/>
            </a:solidFill>
            <a:round/>
            <a:headEnd/>
            <a:tailEnd/>
          </a:ln>
          <a:effectLst/>
        </p:spPr>
        <p:txBody>
          <a:bodyPr/>
          <a:lstStyle/>
          <a:p>
            <a:endParaRPr lang="en-CA"/>
          </a:p>
        </p:txBody>
      </p:sp>
      <p:sp>
        <p:nvSpPr>
          <p:cNvPr id="50210" name="Text Box 34"/>
          <p:cNvSpPr txBox="1">
            <a:spLocks noChangeArrowheads="1"/>
          </p:cNvSpPr>
          <p:nvPr/>
        </p:nvSpPr>
        <p:spPr bwMode="auto">
          <a:xfrm>
            <a:off x="1116013" y="5591175"/>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50211" name="Line 35"/>
          <p:cNvSpPr>
            <a:spLocks noChangeShapeType="1"/>
          </p:cNvSpPr>
          <p:nvPr/>
        </p:nvSpPr>
        <p:spPr bwMode="auto">
          <a:xfrm>
            <a:off x="2484438" y="4222750"/>
            <a:ext cx="0" cy="1368425"/>
          </a:xfrm>
          <a:prstGeom prst="line">
            <a:avLst/>
          </a:prstGeom>
          <a:noFill/>
          <a:ln w="38100">
            <a:solidFill>
              <a:schemeClr val="tx1"/>
            </a:solidFill>
            <a:round/>
            <a:headEnd/>
            <a:tailEnd/>
          </a:ln>
          <a:effectLst/>
        </p:spPr>
        <p:txBody>
          <a:bodyPr/>
          <a:lstStyle/>
          <a:p>
            <a:endParaRPr lang="en-CA"/>
          </a:p>
        </p:txBody>
      </p:sp>
      <p:sp>
        <p:nvSpPr>
          <p:cNvPr id="50212" name="Text Box 36"/>
          <p:cNvSpPr txBox="1">
            <a:spLocks noChangeArrowheads="1"/>
          </p:cNvSpPr>
          <p:nvPr/>
        </p:nvSpPr>
        <p:spPr bwMode="auto">
          <a:xfrm>
            <a:off x="2268538" y="5591175"/>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50213" name="Line 37"/>
          <p:cNvSpPr>
            <a:spLocks noChangeShapeType="1"/>
          </p:cNvSpPr>
          <p:nvPr/>
        </p:nvSpPr>
        <p:spPr bwMode="auto">
          <a:xfrm>
            <a:off x="3635375" y="4222750"/>
            <a:ext cx="0" cy="1368425"/>
          </a:xfrm>
          <a:prstGeom prst="line">
            <a:avLst/>
          </a:prstGeom>
          <a:noFill/>
          <a:ln w="38100">
            <a:solidFill>
              <a:schemeClr val="tx1"/>
            </a:solidFill>
            <a:round/>
            <a:headEnd/>
            <a:tailEnd/>
          </a:ln>
          <a:effectLst/>
        </p:spPr>
        <p:txBody>
          <a:bodyPr/>
          <a:lstStyle/>
          <a:p>
            <a:endParaRPr lang="en-CA"/>
          </a:p>
        </p:txBody>
      </p:sp>
      <p:sp>
        <p:nvSpPr>
          <p:cNvPr id="50214" name="Text Box 38"/>
          <p:cNvSpPr txBox="1">
            <a:spLocks noChangeArrowheads="1"/>
          </p:cNvSpPr>
          <p:nvPr/>
        </p:nvSpPr>
        <p:spPr bwMode="auto">
          <a:xfrm>
            <a:off x="3419475" y="5591175"/>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50215" name="Line 39"/>
          <p:cNvSpPr>
            <a:spLocks noChangeShapeType="1"/>
          </p:cNvSpPr>
          <p:nvPr/>
        </p:nvSpPr>
        <p:spPr bwMode="auto">
          <a:xfrm>
            <a:off x="827088" y="5591175"/>
            <a:ext cx="1008062" cy="0"/>
          </a:xfrm>
          <a:prstGeom prst="line">
            <a:avLst/>
          </a:prstGeom>
          <a:noFill/>
          <a:ln w="38100">
            <a:solidFill>
              <a:schemeClr val="tx1"/>
            </a:solidFill>
            <a:round/>
            <a:headEnd/>
            <a:tailEnd/>
          </a:ln>
          <a:effectLst/>
        </p:spPr>
        <p:txBody>
          <a:bodyPr/>
          <a:lstStyle/>
          <a:p>
            <a:endParaRPr lang="en-CA"/>
          </a:p>
        </p:txBody>
      </p:sp>
      <p:sp>
        <p:nvSpPr>
          <p:cNvPr id="50216" name="Line 40"/>
          <p:cNvSpPr>
            <a:spLocks noChangeShapeType="1"/>
          </p:cNvSpPr>
          <p:nvPr/>
        </p:nvSpPr>
        <p:spPr bwMode="auto">
          <a:xfrm>
            <a:off x="1979613" y="5591175"/>
            <a:ext cx="1008062" cy="0"/>
          </a:xfrm>
          <a:prstGeom prst="line">
            <a:avLst/>
          </a:prstGeom>
          <a:noFill/>
          <a:ln w="38100">
            <a:solidFill>
              <a:schemeClr val="tx1"/>
            </a:solidFill>
            <a:round/>
            <a:headEnd/>
            <a:tailEnd/>
          </a:ln>
          <a:effectLst/>
        </p:spPr>
        <p:txBody>
          <a:bodyPr/>
          <a:lstStyle/>
          <a:p>
            <a:endParaRPr lang="en-CA"/>
          </a:p>
        </p:txBody>
      </p:sp>
      <p:sp>
        <p:nvSpPr>
          <p:cNvPr id="50217" name="Line 41"/>
          <p:cNvSpPr>
            <a:spLocks noChangeShapeType="1"/>
          </p:cNvSpPr>
          <p:nvPr/>
        </p:nvSpPr>
        <p:spPr bwMode="auto">
          <a:xfrm>
            <a:off x="3132138" y="5591175"/>
            <a:ext cx="1008062" cy="0"/>
          </a:xfrm>
          <a:prstGeom prst="line">
            <a:avLst/>
          </a:prstGeom>
          <a:noFill/>
          <a:ln w="38100">
            <a:solidFill>
              <a:schemeClr val="tx1"/>
            </a:solidFill>
            <a:round/>
            <a:headEnd/>
            <a:tailEnd/>
          </a:ln>
          <a:effectLst/>
        </p:spPr>
        <p:txBody>
          <a:bodyPr/>
          <a:lstStyle/>
          <a:p>
            <a:endParaRPr lang="en-CA"/>
          </a:p>
        </p:txBody>
      </p:sp>
      <p:sp>
        <p:nvSpPr>
          <p:cNvPr id="50218" name="Rectangle 42"/>
          <p:cNvSpPr>
            <a:spLocks noChangeArrowheads="1"/>
          </p:cNvSpPr>
          <p:nvPr/>
        </p:nvSpPr>
        <p:spPr bwMode="auto">
          <a:xfrm>
            <a:off x="7667625" y="4365625"/>
            <a:ext cx="287338" cy="215900"/>
          </a:xfrm>
          <a:prstGeom prst="rect">
            <a:avLst/>
          </a:prstGeom>
          <a:solidFill>
            <a:schemeClr val="hlink"/>
          </a:solidFill>
          <a:ln w="9525">
            <a:solidFill>
              <a:schemeClr val="tx1"/>
            </a:solidFill>
            <a:miter lim="800000"/>
            <a:headEnd/>
            <a:tailEnd/>
          </a:ln>
          <a:effectLst/>
        </p:spPr>
        <p:txBody>
          <a:bodyPr wrap="none" anchor="ctr"/>
          <a:lstStyle/>
          <a:p>
            <a:endParaRPr lang="en-CA"/>
          </a:p>
        </p:txBody>
      </p:sp>
      <p:sp>
        <p:nvSpPr>
          <p:cNvPr id="50219" name="Rectangle 43"/>
          <p:cNvSpPr>
            <a:spLocks noChangeArrowheads="1"/>
          </p:cNvSpPr>
          <p:nvPr/>
        </p:nvSpPr>
        <p:spPr bwMode="auto">
          <a:xfrm>
            <a:off x="7596188" y="4652963"/>
            <a:ext cx="431800"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220" name="Rectangle 44"/>
          <p:cNvSpPr>
            <a:spLocks noChangeArrowheads="1"/>
          </p:cNvSpPr>
          <p:nvPr/>
        </p:nvSpPr>
        <p:spPr bwMode="auto">
          <a:xfrm>
            <a:off x="7451725" y="4941888"/>
            <a:ext cx="719138"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221" name="Rectangle 45"/>
          <p:cNvSpPr>
            <a:spLocks noChangeArrowheads="1"/>
          </p:cNvSpPr>
          <p:nvPr/>
        </p:nvSpPr>
        <p:spPr bwMode="auto">
          <a:xfrm>
            <a:off x="7308850" y="5229225"/>
            <a:ext cx="1008063" cy="215900"/>
          </a:xfrm>
          <a:prstGeom prst="rect">
            <a:avLst/>
          </a:prstGeom>
          <a:solidFill>
            <a:schemeClr val="accent1"/>
          </a:solidFill>
          <a:ln w="9525">
            <a:solidFill>
              <a:schemeClr val="tx1"/>
            </a:solidFill>
            <a:miter lim="800000"/>
            <a:headEnd/>
            <a:tailEnd/>
          </a:ln>
          <a:effectLst/>
        </p:spPr>
        <p:txBody>
          <a:bodyPr wrap="none" anchor="ctr"/>
          <a:lstStyle/>
          <a:p>
            <a:endParaRPr lang="en-CA"/>
          </a:p>
        </p:txBody>
      </p:sp>
      <p:sp>
        <p:nvSpPr>
          <p:cNvPr id="50222" name="Line 46"/>
          <p:cNvSpPr>
            <a:spLocks noChangeShapeType="1"/>
          </p:cNvSpPr>
          <p:nvPr/>
        </p:nvSpPr>
        <p:spPr bwMode="auto">
          <a:xfrm>
            <a:off x="5508625" y="4221163"/>
            <a:ext cx="0" cy="1368425"/>
          </a:xfrm>
          <a:prstGeom prst="line">
            <a:avLst/>
          </a:prstGeom>
          <a:noFill/>
          <a:ln w="38100">
            <a:solidFill>
              <a:schemeClr val="tx1"/>
            </a:solidFill>
            <a:round/>
            <a:headEnd/>
            <a:tailEnd/>
          </a:ln>
          <a:effectLst/>
        </p:spPr>
        <p:txBody>
          <a:bodyPr/>
          <a:lstStyle/>
          <a:p>
            <a:endParaRPr lang="en-CA"/>
          </a:p>
        </p:txBody>
      </p:sp>
      <p:sp>
        <p:nvSpPr>
          <p:cNvPr id="50223" name="Text Box 47"/>
          <p:cNvSpPr txBox="1">
            <a:spLocks noChangeArrowheads="1"/>
          </p:cNvSpPr>
          <p:nvPr/>
        </p:nvSpPr>
        <p:spPr bwMode="auto">
          <a:xfrm>
            <a:off x="5292725" y="5589588"/>
            <a:ext cx="431800" cy="396875"/>
          </a:xfrm>
          <a:prstGeom prst="rect">
            <a:avLst/>
          </a:prstGeom>
          <a:noFill/>
          <a:ln w="9525">
            <a:noFill/>
            <a:miter lim="800000"/>
            <a:headEnd/>
            <a:tailEnd/>
          </a:ln>
          <a:effectLst/>
        </p:spPr>
        <p:txBody>
          <a:bodyPr>
            <a:spAutoFit/>
          </a:bodyPr>
          <a:lstStyle/>
          <a:p>
            <a:pPr>
              <a:spcBef>
                <a:spcPct val="50000"/>
              </a:spcBef>
            </a:pPr>
            <a:r>
              <a:rPr lang="en-US" b="0"/>
              <a:t>A</a:t>
            </a:r>
          </a:p>
        </p:txBody>
      </p:sp>
      <p:sp>
        <p:nvSpPr>
          <p:cNvPr id="50224" name="Line 48"/>
          <p:cNvSpPr>
            <a:spLocks noChangeShapeType="1"/>
          </p:cNvSpPr>
          <p:nvPr/>
        </p:nvSpPr>
        <p:spPr bwMode="auto">
          <a:xfrm>
            <a:off x="6661150" y="4221163"/>
            <a:ext cx="0" cy="1368425"/>
          </a:xfrm>
          <a:prstGeom prst="line">
            <a:avLst/>
          </a:prstGeom>
          <a:noFill/>
          <a:ln w="38100">
            <a:solidFill>
              <a:schemeClr val="tx1"/>
            </a:solidFill>
            <a:round/>
            <a:headEnd/>
            <a:tailEnd/>
          </a:ln>
          <a:effectLst/>
        </p:spPr>
        <p:txBody>
          <a:bodyPr/>
          <a:lstStyle/>
          <a:p>
            <a:endParaRPr lang="en-CA"/>
          </a:p>
        </p:txBody>
      </p:sp>
      <p:sp>
        <p:nvSpPr>
          <p:cNvPr id="50225" name="Text Box 49"/>
          <p:cNvSpPr txBox="1">
            <a:spLocks noChangeArrowheads="1"/>
          </p:cNvSpPr>
          <p:nvPr/>
        </p:nvSpPr>
        <p:spPr bwMode="auto">
          <a:xfrm>
            <a:off x="6445250" y="5589588"/>
            <a:ext cx="431800" cy="396875"/>
          </a:xfrm>
          <a:prstGeom prst="rect">
            <a:avLst/>
          </a:prstGeom>
          <a:noFill/>
          <a:ln w="9525">
            <a:noFill/>
            <a:miter lim="800000"/>
            <a:headEnd/>
            <a:tailEnd/>
          </a:ln>
          <a:effectLst/>
        </p:spPr>
        <p:txBody>
          <a:bodyPr>
            <a:spAutoFit/>
          </a:bodyPr>
          <a:lstStyle/>
          <a:p>
            <a:pPr>
              <a:spcBef>
                <a:spcPct val="50000"/>
              </a:spcBef>
            </a:pPr>
            <a:r>
              <a:rPr lang="en-US" b="0"/>
              <a:t>B</a:t>
            </a:r>
          </a:p>
        </p:txBody>
      </p:sp>
      <p:sp>
        <p:nvSpPr>
          <p:cNvPr id="50226" name="Line 50"/>
          <p:cNvSpPr>
            <a:spLocks noChangeShapeType="1"/>
          </p:cNvSpPr>
          <p:nvPr/>
        </p:nvSpPr>
        <p:spPr bwMode="auto">
          <a:xfrm>
            <a:off x="7812088" y="4221163"/>
            <a:ext cx="0" cy="1368425"/>
          </a:xfrm>
          <a:prstGeom prst="line">
            <a:avLst/>
          </a:prstGeom>
          <a:noFill/>
          <a:ln w="38100">
            <a:solidFill>
              <a:schemeClr val="tx1"/>
            </a:solidFill>
            <a:round/>
            <a:headEnd/>
            <a:tailEnd/>
          </a:ln>
          <a:effectLst/>
        </p:spPr>
        <p:txBody>
          <a:bodyPr/>
          <a:lstStyle/>
          <a:p>
            <a:endParaRPr lang="en-CA"/>
          </a:p>
        </p:txBody>
      </p:sp>
      <p:sp>
        <p:nvSpPr>
          <p:cNvPr id="50227" name="Text Box 51"/>
          <p:cNvSpPr txBox="1">
            <a:spLocks noChangeArrowheads="1"/>
          </p:cNvSpPr>
          <p:nvPr/>
        </p:nvSpPr>
        <p:spPr bwMode="auto">
          <a:xfrm>
            <a:off x="7596188" y="5589588"/>
            <a:ext cx="431800" cy="396875"/>
          </a:xfrm>
          <a:prstGeom prst="rect">
            <a:avLst/>
          </a:prstGeom>
          <a:noFill/>
          <a:ln w="9525">
            <a:noFill/>
            <a:miter lim="800000"/>
            <a:headEnd/>
            <a:tailEnd/>
          </a:ln>
          <a:effectLst/>
        </p:spPr>
        <p:txBody>
          <a:bodyPr>
            <a:spAutoFit/>
          </a:bodyPr>
          <a:lstStyle/>
          <a:p>
            <a:pPr>
              <a:spcBef>
                <a:spcPct val="50000"/>
              </a:spcBef>
            </a:pPr>
            <a:r>
              <a:rPr lang="en-US" b="0"/>
              <a:t>C</a:t>
            </a:r>
          </a:p>
        </p:txBody>
      </p:sp>
      <p:sp>
        <p:nvSpPr>
          <p:cNvPr id="50228" name="Line 52"/>
          <p:cNvSpPr>
            <a:spLocks noChangeShapeType="1"/>
          </p:cNvSpPr>
          <p:nvPr/>
        </p:nvSpPr>
        <p:spPr bwMode="auto">
          <a:xfrm>
            <a:off x="5003800" y="5589588"/>
            <a:ext cx="1008063" cy="0"/>
          </a:xfrm>
          <a:prstGeom prst="line">
            <a:avLst/>
          </a:prstGeom>
          <a:noFill/>
          <a:ln w="38100">
            <a:solidFill>
              <a:schemeClr val="tx1"/>
            </a:solidFill>
            <a:round/>
            <a:headEnd/>
            <a:tailEnd/>
          </a:ln>
          <a:effectLst/>
        </p:spPr>
        <p:txBody>
          <a:bodyPr/>
          <a:lstStyle/>
          <a:p>
            <a:endParaRPr lang="en-CA"/>
          </a:p>
        </p:txBody>
      </p:sp>
      <p:sp>
        <p:nvSpPr>
          <p:cNvPr id="50229" name="Line 53"/>
          <p:cNvSpPr>
            <a:spLocks noChangeShapeType="1"/>
          </p:cNvSpPr>
          <p:nvPr/>
        </p:nvSpPr>
        <p:spPr bwMode="auto">
          <a:xfrm>
            <a:off x="6156325" y="5589588"/>
            <a:ext cx="1008063" cy="0"/>
          </a:xfrm>
          <a:prstGeom prst="line">
            <a:avLst/>
          </a:prstGeom>
          <a:noFill/>
          <a:ln w="38100">
            <a:solidFill>
              <a:schemeClr val="tx1"/>
            </a:solidFill>
            <a:round/>
            <a:headEnd/>
            <a:tailEnd/>
          </a:ln>
          <a:effectLst/>
        </p:spPr>
        <p:txBody>
          <a:bodyPr/>
          <a:lstStyle/>
          <a:p>
            <a:endParaRPr lang="en-CA"/>
          </a:p>
        </p:txBody>
      </p:sp>
      <p:sp>
        <p:nvSpPr>
          <p:cNvPr id="50230" name="Line 54"/>
          <p:cNvSpPr>
            <a:spLocks noChangeShapeType="1"/>
          </p:cNvSpPr>
          <p:nvPr/>
        </p:nvSpPr>
        <p:spPr bwMode="auto">
          <a:xfrm>
            <a:off x="7308850" y="5589588"/>
            <a:ext cx="1008063" cy="0"/>
          </a:xfrm>
          <a:prstGeom prst="line">
            <a:avLst/>
          </a:prstGeom>
          <a:noFill/>
          <a:ln w="38100">
            <a:solidFill>
              <a:schemeClr val="tx1"/>
            </a:solidFill>
            <a:round/>
            <a:headEnd/>
            <a:tailEnd/>
          </a:ln>
          <a:effectLst/>
        </p:spPr>
        <p:txBody>
          <a:bodyPr/>
          <a:lstStyle/>
          <a:p>
            <a:endParaRPr lang="en-CA"/>
          </a:p>
        </p:txBody>
      </p:sp>
      <p:sp>
        <p:nvSpPr>
          <p:cNvPr id="50231" name="Line 55"/>
          <p:cNvSpPr>
            <a:spLocks noChangeShapeType="1"/>
          </p:cNvSpPr>
          <p:nvPr/>
        </p:nvSpPr>
        <p:spPr bwMode="auto">
          <a:xfrm>
            <a:off x="4211638" y="5013325"/>
            <a:ext cx="719137" cy="0"/>
          </a:xfrm>
          <a:prstGeom prst="line">
            <a:avLst/>
          </a:prstGeom>
          <a:noFill/>
          <a:ln w="38100">
            <a:solidFill>
              <a:schemeClr val="accent2"/>
            </a:solidFill>
            <a:round/>
            <a:headEnd/>
            <a:tailEnd type="triangle" w="med" len="med"/>
          </a:ln>
          <a:effectLst/>
        </p:spPr>
        <p:txBody>
          <a:bodyPr/>
          <a:lstStyle/>
          <a:p>
            <a:endParaRPr lang="en-CA"/>
          </a:p>
        </p:txBody>
      </p:sp>
      <p:sp>
        <p:nvSpPr>
          <p:cNvPr id="50232" name="Line 56"/>
          <p:cNvSpPr>
            <a:spLocks noChangeShapeType="1"/>
          </p:cNvSpPr>
          <p:nvPr/>
        </p:nvSpPr>
        <p:spPr bwMode="auto">
          <a:xfrm>
            <a:off x="4211638" y="2709863"/>
            <a:ext cx="719137" cy="0"/>
          </a:xfrm>
          <a:prstGeom prst="line">
            <a:avLst/>
          </a:prstGeom>
          <a:noFill/>
          <a:ln w="38100">
            <a:solidFill>
              <a:schemeClr val="accent2"/>
            </a:solidFill>
            <a:round/>
            <a:headEnd/>
            <a:tailEnd type="triangle" w="med" len="med"/>
          </a:ln>
          <a:effectLst/>
        </p:spPr>
        <p:txBody>
          <a:bodyPr/>
          <a:lstStyle/>
          <a:p>
            <a:endParaRPr lang="en-C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3E5EC586-FE4C-4B06-B182-D52F3FAA7040}" type="slidenum">
              <a:rPr lang="en-US"/>
              <a:pPr/>
              <a:t>6</a:t>
            </a:fld>
            <a:endParaRPr lang="en-US"/>
          </a:p>
        </p:txBody>
      </p:sp>
      <p:sp>
        <p:nvSpPr>
          <p:cNvPr id="9218" name="Rectangle 2"/>
          <p:cNvSpPr>
            <a:spLocks noGrp="1" noChangeArrowheads="1"/>
          </p:cNvSpPr>
          <p:nvPr>
            <p:ph type="title"/>
          </p:nvPr>
        </p:nvSpPr>
        <p:spPr/>
        <p:txBody>
          <a:bodyPr/>
          <a:lstStyle/>
          <a:p>
            <a:r>
              <a:rPr lang="en-US"/>
              <a:t>Recursive Definitions</a:t>
            </a:r>
          </a:p>
        </p:txBody>
      </p:sp>
      <p:sp>
        <p:nvSpPr>
          <p:cNvPr id="9219" name="Rectangle 3"/>
          <p:cNvSpPr>
            <a:spLocks noGrp="1" noChangeArrowheads="1"/>
          </p:cNvSpPr>
          <p:nvPr>
            <p:ph type="body" idx="1"/>
          </p:nvPr>
        </p:nvSpPr>
        <p:spPr>
          <a:xfrm>
            <a:off x="685800" y="1371600"/>
            <a:ext cx="8153400" cy="4724400"/>
          </a:xfrm>
        </p:spPr>
        <p:txBody>
          <a:bodyPr/>
          <a:lstStyle/>
          <a:p>
            <a:pPr>
              <a:lnSpc>
                <a:spcPct val="90000"/>
              </a:lnSpc>
            </a:pPr>
            <a:r>
              <a:rPr lang="en-US" b="1" i="1" dirty="0">
                <a:solidFill>
                  <a:schemeClr val="tx2"/>
                </a:solidFill>
              </a:rPr>
              <a:t>Example</a:t>
            </a:r>
            <a:r>
              <a:rPr lang="en-US" dirty="0"/>
              <a:t>: consider the following </a:t>
            </a:r>
            <a:r>
              <a:rPr lang="en-US" b="1" i="1" dirty="0">
                <a:solidFill>
                  <a:schemeClr val="hlink"/>
                </a:solidFill>
              </a:rPr>
              <a:t>list of numbers</a:t>
            </a:r>
            <a:r>
              <a:rPr lang="en-US" dirty="0"/>
              <a:t>:</a:t>
            </a:r>
            <a:br>
              <a:rPr lang="en-US" dirty="0"/>
            </a:br>
            <a:r>
              <a:rPr lang="en-US" dirty="0"/>
              <a:t>	</a:t>
            </a:r>
            <a:r>
              <a:rPr lang="en-US" b="1" dirty="0"/>
              <a:t>24, 88, 40, 37</a:t>
            </a:r>
            <a:br>
              <a:rPr lang="en-US" b="1" dirty="0"/>
            </a:br>
            <a:endParaRPr lang="en-US" sz="1000" b="1" dirty="0"/>
          </a:p>
          <a:p>
            <a:pPr>
              <a:lnSpc>
                <a:spcPct val="90000"/>
              </a:lnSpc>
              <a:buFontTx/>
              <a:buNone/>
            </a:pPr>
            <a:r>
              <a:rPr lang="en-US" dirty="0"/>
              <a:t>	A list of numbers can be defined recursively:</a:t>
            </a:r>
            <a:br>
              <a:rPr lang="en-US" sz="1000" dirty="0"/>
            </a:br>
            <a:endParaRPr lang="en-US" sz="1000" dirty="0"/>
          </a:p>
          <a:p>
            <a:pPr>
              <a:lnSpc>
                <a:spcPct val="90000"/>
              </a:lnSpc>
              <a:buFontTx/>
              <a:buNone/>
            </a:pPr>
            <a:r>
              <a:rPr lang="en-US" dirty="0">
                <a:latin typeface="Courier New" pitchFamily="49" charset="0"/>
              </a:rPr>
              <a:t>  </a:t>
            </a:r>
            <a:r>
              <a:rPr lang="en-US" b="1" i="1" dirty="0">
                <a:solidFill>
                  <a:schemeClr val="hlink"/>
                </a:solidFill>
                <a:latin typeface="Arial Unicode MS" pitchFamily="34" charset="-128"/>
              </a:rPr>
              <a:t>list of numbers</a:t>
            </a:r>
            <a:r>
              <a:rPr lang="en-US" dirty="0">
                <a:latin typeface="Courier New" pitchFamily="49" charset="0"/>
              </a:rPr>
              <a:t>:</a:t>
            </a:r>
          </a:p>
          <a:p>
            <a:pPr lvl="1">
              <a:lnSpc>
                <a:spcPct val="90000"/>
              </a:lnSpc>
            </a:pPr>
            <a:r>
              <a:rPr lang="en-US" sz="3200" dirty="0">
                <a:latin typeface="Arial Unicode MS" pitchFamily="34" charset="-128"/>
              </a:rPr>
              <a:t>is a </a:t>
            </a:r>
            <a:r>
              <a:rPr lang="en-US" sz="3200" b="1" dirty="0">
                <a:solidFill>
                  <a:schemeClr val="tx2"/>
                </a:solidFill>
                <a:latin typeface="Arial Unicode MS" pitchFamily="34" charset="-128"/>
              </a:rPr>
              <a:t>number</a:t>
            </a:r>
            <a:r>
              <a:rPr lang="en-US" sz="3200" b="1" dirty="0">
                <a:solidFill>
                  <a:schemeClr val="accent2"/>
                </a:solidFill>
                <a:latin typeface="Arial Unicode MS" pitchFamily="34" charset="-128"/>
              </a:rPr>
              <a:t> </a:t>
            </a:r>
          </a:p>
          <a:p>
            <a:pPr lvl="1">
              <a:lnSpc>
                <a:spcPct val="90000"/>
              </a:lnSpc>
            </a:pPr>
            <a:r>
              <a:rPr lang="en-US" sz="3200" dirty="0">
                <a:latin typeface="Arial Unicode MS" pitchFamily="34" charset="-128"/>
              </a:rPr>
              <a:t>or a </a:t>
            </a:r>
            <a:r>
              <a:rPr lang="en-US" sz="3200" b="1" dirty="0">
                <a:solidFill>
                  <a:schemeClr val="tx2"/>
                </a:solidFill>
                <a:latin typeface="Arial Unicode MS" pitchFamily="34" charset="-128"/>
              </a:rPr>
              <a:t>number  comma</a:t>
            </a:r>
            <a:r>
              <a:rPr lang="en-US" sz="3200" dirty="0">
                <a:solidFill>
                  <a:schemeClr val="tx2"/>
                </a:solidFill>
                <a:latin typeface="Arial Unicode MS" pitchFamily="34" charset="-128"/>
              </a:rPr>
              <a:t>  </a:t>
            </a:r>
            <a:r>
              <a:rPr lang="en-US" sz="3200" b="1" i="1" dirty="0">
                <a:solidFill>
                  <a:srgbClr val="C00000"/>
                </a:solidFill>
                <a:latin typeface="Arial Unicode MS" pitchFamily="34" charset="-128"/>
              </a:rPr>
              <a:t>list of numbers</a:t>
            </a:r>
            <a:endParaRPr lang="en-US" sz="3200" i="1" dirty="0">
              <a:solidFill>
                <a:srgbClr val="C00000"/>
              </a:solidFill>
              <a:latin typeface="Arial Unicode MS" pitchFamily="34" charset="-128"/>
            </a:endParaRPr>
          </a:p>
        </p:txBody>
      </p:sp>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4B592AE-78ED-4738-81F7-6A6E12D8B095}" type="slidenum">
              <a:rPr lang="en-US"/>
              <a:pPr/>
              <a:t>60</a:t>
            </a:fld>
            <a:endParaRPr lang="en-US"/>
          </a:p>
        </p:txBody>
      </p:sp>
      <p:sp>
        <p:nvSpPr>
          <p:cNvPr id="53250" name="Rectangle 2"/>
          <p:cNvSpPr>
            <a:spLocks noGrp="1" noChangeArrowheads="1"/>
          </p:cNvSpPr>
          <p:nvPr>
            <p:ph type="title"/>
          </p:nvPr>
        </p:nvSpPr>
        <p:spPr>
          <a:xfrm>
            <a:off x="228600" y="152400"/>
            <a:ext cx="8686800" cy="1143000"/>
          </a:xfrm>
        </p:spPr>
        <p:txBody>
          <a:bodyPr/>
          <a:lstStyle/>
          <a:p>
            <a:r>
              <a:rPr lang="en-US"/>
              <a:t>Towers of Hanoi Recursive Solution</a:t>
            </a:r>
          </a:p>
        </p:txBody>
      </p:sp>
      <p:sp>
        <p:nvSpPr>
          <p:cNvPr id="53251" name="Rectangle 3"/>
          <p:cNvSpPr>
            <a:spLocks noGrp="1" noChangeArrowheads="1"/>
          </p:cNvSpPr>
          <p:nvPr>
            <p:ph type="body" idx="1"/>
          </p:nvPr>
        </p:nvSpPr>
        <p:spPr>
          <a:xfrm>
            <a:off x="838200" y="1181100"/>
            <a:ext cx="8001000" cy="4991100"/>
          </a:xfrm>
        </p:spPr>
        <p:txBody>
          <a:bodyPr/>
          <a:lstStyle/>
          <a:p>
            <a:pPr>
              <a:lnSpc>
                <a:spcPct val="90000"/>
              </a:lnSpc>
            </a:pPr>
            <a:r>
              <a:rPr lang="en-US" sz="2800"/>
              <a:t>To </a:t>
            </a:r>
            <a:r>
              <a:rPr lang="en-US" sz="2800">
                <a:solidFill>
                  <a:schemeClr val="hlink"/>
                </a:solidFill>
              </a:rPr>
              <a:t>move a stack of </a:t>
            </a:r>
            <a:r>
              <a:rPr lang="en-US" sz="2800" b="1">
                <a:solidFill>
                  <a:schemeClr val="hlink"/>
                </a:solidFill>
              </a:rPr>
              <a:t>n</a:t>
            </a:r>
            <a:r>
              <a:rPr lang="en-US" sz="2800">
                <a:solidFill>
                  <a:schemeClr val="hlink"/>
                </a:solidFill>
              </a:rPr>
              <a:t> disks</a:t>
            </a:r>
            <a:r>
              <a:rPr lang="en-US" sz="2800"/>
              <a:t> from the original peg to the destination peg:</a:t>
            </a:r>
          </a:p>
          <a:p>
            <a:pPr lvl="1">
              <a:lnSpc>
                <a:spcPct val="90000"/>
              </a:lnSpc>
            </a:pPr>
            <a:r>
              <a:rPr lang="en-US">
                <a:solidFill>
                  <a:schemeClr val="hlink"/>
                </a:solidFill>
              </a:rPr>
              <a:t>move the </a:t>
            </a:r>
            <a:r>
              <a:rPr lang="en-US"/>
              <a:t>topmost</a:t>
            </a:r>
            <a:r>
              <a:rPr lang="en-US">
                <a:solidFill>
                  <a:schemeClr val="hlink"/>
                </a:solidFill>
              </a:rPr>
              <a:t> </a:t>
            </a:r>
            <a:r>
              <a:rPr lang="en-US" b="1">
                <a:solidFill>
                  <a:schemeClr val="hlink"/>
                </a:solidFill>
              </a:rPr>
              <a:t>n-1</a:t>
            </a:r>
            <a:r>
              <a:rPr lang="en-US">
                <a:solidFill>
                  <a:schemeClr val="hlink"/>
                </a:solidFill>
              </a:rPr>
              <a:t> disks</a:t>
            </a:r>
            <a:r>
              <a:rPr lang="en-US"/>
              <a:t> from the original peg to the extra peg</a:t>
            </a:r>
          </a:p>
          <a:p>
            <a:pPr lvl="1">
              <a:lnSpc>
                <a:spcPct val="90000"/>
              </a:lnSpc>
            </a:pPr>
            <a:r>
              <a:rPr lang="en-US"/>
              <a:t>move the largest disk from the original peg to the destination peg</a:t>
            </a:r>
          </a:p>
          <a:p>
            <a:pPr lvl="1">
              <a:lnSpc>
                <a:spcPct val="90000"/>
              </a:lnSpc>
            </a:pPr>
            <a:r>
              <a:rPr lang="en-US">
                <a:solidFill>
                  <a:schemeClr val="hlink"/>
                </a:solidFill>
              </a:rPr>
              <a:t>move the </a:t>
            </a:r>
            <a:r>
              <a:rPr lang="en-US" b="1">
                <a:solidFill>
                  <a:schemeClr val="hlink"/>
                </a:solidFill>
              </a:rPr>
              <a:t>n-1</a:t>
            </a:r>
            <a:r>
              <a:rPr lang="en-US">
                <a:solidFill>
                  <a:schemeClr val="hlink"/>
                </a:solidFill>
              </a:rPr>
              <a:t> disks</a:t>
            </a:r>
            <a:r>
              <a:rPr lang="en-US"/>
              <a:t> from the extra peg to the destination peg</a:t>
            </a:r>
          </a:p>
          <a:p>
            <a:pPr>
              <a:lnSpc>
                <a:spcPct val="90000"/>
              </a:lnSpc>
            </a:pPr>
            <a:r>
              <a:rPr lang="en-US" sz="2800"/>
              <a:t>The base case occurs when moving just the smallest disk (that is, when solving the </a:t>
            </a:r>
            <a:r>
              <a:rPr lang="en-US" sz="2800" b="1">
                <a:solidFill>
                  <a:schemeClr val="hlink"/>
                </a:solidFill>
              </a:rPr>
              <a:t>1-disk</a:t>
            </a:r>
            <a:r>
              <a:rPr lang="en-US" sz="2800"/>
              <a:t> problem)</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4B592AE-78ED-4738-81F7-6A6E12D8B095}" type="slidenum">
              <a:rPr lang="en-US"/>
              <a:pPr/>
              <a:t>61</a:t>
            </a:fld>
            <a:endParaRPr lang="en-US"/>
          </a:p>
        </p:txBody>
      </p:sp>
      <p:sp>
        <p:nvSpPr>
          <p:cNvPr id="53251" name="Rectangle 3"/>
          <p:cNvSpPr>
            <a:spLocks noGrp="1" noChangeArrowheads="1"/>
          </p:cNvSpPr>
          <p:nvPr>
            <p:ph type="body" idx="1"/>
          </p:nvPr>
        </p:nvSpPr>
        <p:spPr>
          <a:xfrm>
            <a:off x="539552" y="332656"/>
            <a:ext cx="8299648" cy="5839544"/>
          </a:xfrm>
        </p:spPr>
        <p:txBody>
          <a:bodyPr/>
          <a:lstStyle/>
          <a:p>
            <a:pPr marL="0" indent="0">
              <a:lnSpc>
                <a:spcPct val="90000"/>
              </a:lnSpc>
              <a:buNone/>
            </a:pPr>
            <a:r>
              <a:rPr lang="en-US" sz="2400" b="1" dirty="0"/>
              <a:t>Algorithm</a:t>
            </a:r>
            <a:r>
              <a:rPr lang="en-US" sz="2400" dirty="0"/>
              <a:t> </a:t>
            </a:r>
            <a:r>
              <a:rPr lang="en-US" sz="2400" dirty="0" err="1"/>
              <a:t>hanoi</a:t>
            </a:r>
            <a:r>
              <a:rPr lang="en-US" sz="2400" dirty="0"/>
              <a:t>(</a:t>
            </a:r>
            <a:r>
              <a:rPr lang="en-US" sz="2400" dirty="0" err="1"/>
              <a:t>iniPeg,destPeg,tmpPeg,n</a:t>
            </a:r>
            <a:r>
              <a:rPr lang="en-US" sz="2400" dirty="0"/>
              <a:t>)</a:t>
            </a:r>
          </a:p>
          <a:p>
            <a:pPr marL="0" indent="0">
              <a:lnSpc>
                <a:spcPct val="90000"/>
              </a:lnSpc>
              <a:buNone/>
            </a:pPr>
            <a:r>
              <a:rPr lang="en-US" sz="2400" b="1" dirty="0"/>
              <a:t>In</a:t>
            </a:r>
            <a:r>
              <a:rPr lang="en-US" sz="2400" dirty="0"/>
              <a:t>: initial peg, destination peg, third peg, number of disks</a:t>
            </a:r>
          </a:p>
          <a:p>
            <a:pPr marL="0" indent="0">
              <a:lnSpc>
                <a:spcPct val="90000"/>
              </a:lnSpc>
              <a:buNone/>
            </a:pPr>
            <a:r>
              <a:rPr lang="en-US" sz="2400" b="1" dirty="0"/>
              <a:t>Out</a:t>
            </a:r>
            <a:r>
              <a:rPr lang="en-US" sz="2400" dirty="0"/>
              <a:t>: Sequence of moves to put all disks in </a:t>
            </a:r>
            <a:r>
              <a:rPr lang="en-US" sz="2400" dirty="0" err="1"/>
              <a:t>destPeg</a:t>
            </a:r>
            <a:r>
              <a:rPr lang="en-US" sz="2400" dirty="0"/>
              <a:t>.</a:t>
            </a:r>
          </a:p>
          <a:p>
            <a:pPr marL="0" indent="0">
              <a:lnSpc>
                <a:spcPct val="90000"/>
              </a:lnSpc>
              <a:buNone/>
            </a:pPr>
            <a:r>
              <a:rPr lang="en-US" sz="2400" b="1" dirty="0"/>
              <a:t>if</a:t>
            </a:r>
            <a:r>
              <a:rPr lang="en-US" sz="2400" dirty="0"/>
              <a:t> n = 1 </a:t>
            </a:r>
            <a:r>
              <a:rPr lang="en-US" sz="2400" b="1" dirty="0"/>
              <a:t>then</a:t>
            </a:r>
            <a:r>
              <a:rPr lang="en-US" sz="2400" dirty="0"/>
              <a:t> Print (“Move disk from” </a:t>
            </a:r>
            <a:r>
              <a:rPr lang="en-US" sz="2400" dirty="0" err="1"/>
              <a:t>iniPeg</a:t>
            </a:r>
            <a:r>
              <a:rPr lang="en-US" sz="2400" dirty="0"/>
              <a:t> “to” </a:t>
            </a:r>
            <a:r>
              <a:rPr lang="en-US" sz="2400" dirty="0" err="1"/>
              <a:t>destPeg</a:t>
            </a:r>
            <a:r>
              <a:rPr lang="en-US" sz="2400" dirty="0"/>
              <a:t>)</a:t>
            </a:r>
          </a:p>
          <a:p>
            <a:pPr marL="0" indent="0">
              <a:lnSpc>
                <a:spcPct val="90000"/>
              </a:lnSpc>
              <a:buNone/>
            </a:pPr>
            <a:r>
              <a:rPr lang="en-US" sz="2400" b="1" dirty="0"/>
              <a:t>else</a:t>
            </a:r>
            <a:r>
              <a:rPr lang="en-US" sz="2400" dirty="0"/>
              <a:t> {</a:t>
            </a:r>
          </a:p>
          <a:p>
            <a:pPr marL="0" indent="0">
              <a:lnSpc>
                <a:spcPct val="90000"/>
              </a:lnSpc>
              <a:buNone/>
            </a:pPr>
            <a:r>
              <a:rPr lang="en-US" sz="2400" dirty="0"/>
              <a:t>     </a:t>
            </a:r>
            <a:r>
              <a:rPr lang="en-US" sz="2400" dirty="0" err="1"/>
              <a:t>hanoi</a:t>
            </a:r>
            <a:r>
              <a:rPr lang="en-US" sz="2400" dirty="0"/>
              <a:t>(iniPeg,tmpPeg,destPeg,n-1)</a:t>
            </a:r>
          </a:p>
          <a:p>
            <a:pPr marL="0" indent="0">
              <a:lnSpc>
                <a:spcPct val="90000"/>
              </a:lnSpc>
              <a:buNone/>
            </a:pPr>
            <a:r>
              <a:rPr lang="en-US" sz="2400" dirty="0"/>
              <a:t>     Print (“Move disk from” </a:t>
            </a:r>
            <a:r>
              <a:rPr lang="en-US" sz="2400" dirty="0" err="1"/>
              <a:t>iniPeg</a:t>
            </a:r>
            <a:r>
              <a:rPr lang="en-US" sz="2400" dirty="0"/>
              <a:t> “to” </a:t>
            </a:r>
            <a:r>
              <a:rPr lang="en-US" sz="2400" dirty="0" err="1"/>
              <a:t>destPeg</a:t>
            </a:r>
            <a:endParaRPr lang="en-US" sz="2400" dirty="0"/>
          </a:p>
          <a:p>
            <a:pPr marL="0" indent="0">
              <a:lnSpc>
                <a:spcPct val="90000"/>
              </a:lnSpc>
              <a:buNone/>
            </a:pPr>
            <a:r>
              <a:rPr lang="en-US" sz="2400" dirty="0"/>
              <a:t>     </a:t>
            </a:r>
            <a:r>
              <a:rPr lang="en-US" sz="2400" dirty="0" err="1"/>
              <a:t>hanoi</a:t>
            </a:r>
            <a:r>
              <a:rPr lang="en-US" sz="2400" dirty="0"/>
              <a:t>(tmpPeg,destPeg,tmpPeg,n-1)</a:t>
            </a:r>
          </a:p>
          <a:p>
            <a:pPr marL="0" indent="0">
              <a:lnSpc>
                <a:spcPct val="90000"/>
              </a:lnSpc>
              <a:buNone/>
            </a:pPr>
            <a:r>
              <a:rPr lang="en-US" sz="2400" dirty="0"/>
              <a:t>}</a:t>
            </a:r>
          </a:p>
        </p:txBody>
      </p:sp>
    </p:spTree>
    <p:extLst>
      <p:ext uri="{BB962C8B-B14F-4D97-AF65-F5344CB8AC3E}">
        <p14:creationId xmlns:p14="http://schemas.microsoft.com/office/powerpoint/2010/main" val="1000380420"/>
      </p:ext>
    </p:extLst>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14B592AE-78ED-4738-81F7-6A6E12D8B095}" type="slidenum">
              <a:rPr lang="en-US"/>
              <a:pPr/>
              <a:t>62</a:t>
            </a:fld>
            <a:endParaRPr lang="en-US"/>
          </a:p>
        </p:txBody>
      </p:sp>
      <p:sp>
        <p:nvSpPr>
          <p:cNvPr id="53251" name="Rectangle 3"/>
          <p:cNvSpPr>
            <a:spLocks noGrp="1" noChangeArrowheads="1"/>
          </p:cNvSpPr>
          <p:nvPr>
            <p:ph type="body" idx="1"/>
          </p:nvPr>
        </p:nvSpPr>
        <p:spPr>
          <a:xfrm>
            <a:off x="379240" y="1909936"/>
            <a:ext cx="9377336" cy="5839544"/>
          </a:xfrm>
        </p:spPr>
        <p:txBody>
          <a:bodyPr/>
          <a:lstStyle/>
          <a:p>
            <a:pPr marL="0" indent="0">
              <a:lnSpc>
                <a:spcPct val="90000"/>
              </a:lnSpc>
              <a:buNone/>
            </a:pPr>
            <a:r>
              <a:rPr lang="en-US" sz="2200" b="1" dirty="0"/>
              <a:t>public void</a:t>
            </a:r>
            <a:r>
              <a:rPr lang="en-US" sz="2200" dirty="0"/>
              <a:t> </a:t>
            </a:r>
            <a:r>
              <a:rPr lang="en-US" sz="2200" dirty="0" err="1"/>
              <a:t>hanoi</a:t>
            </a:r>
            <a:r>
              <a:rPr lang="en-US" sz="2200" dirty="0"/>
              <a:t>(int </a:t>
            </a:r>
            <a:r>
              <a:rPr lang="en-US" sz="2200" dirty="0" err="1"/>
              <a:t>iniPeg</a:t>
            </a:r>
            <a:r>
              <a:rPr lang="en-US" sz="2200" dirty="0"/>
              <a:t>, int </a:t>
            </a:r>
            <a:r>
              <a:rPr lang="en-US" sz="2200" dirty="0" err="1"/>
              <a:t>destPeg</a:t>
            </a:r>
            <a:r>
              <a:rPr lang="en-US" sz="2200" dirty="0"/>
              <a:t>, int </a:t>
            </a:r>
            <a:r>
              <a:rPr lang="en-US" sz="2200" dirty="0" err="1"/>
              <a:t>tmpPeg</a:t>
            </a:r>
            <a:r>
              <a:rPr lang="en-US" sz="2200" dirty="0"/>
              <a:t>, int n) {</a:t>
            </a:r>
          </a:p>
          <a:p>
            <a:pPr marL="0" indent="0">
              <a:lnSpc>
                <a:spcPct val="90000"/>
              </a:lnSpc>
              <a:buNone/>
            </a:pPr>
            <a:r>
              <a:rPr lang="en-US" sz="2200" dirty="0"/>
              <a:t>if (n == 1) </a:t>
            </a:r>
          </a:p>
          <a:p>
            <a:pPr marL="0" indent="0">
              <a:lnSpc>
                <a:spcPct val="90000"/>
              </a:lnSpc>
              <a:buNone/>
            </a:pPr>
            <a:r>
              <a:rPr lang="en-US" sz="2200" dirty="0"/>
              <a:t>     </a:t>
            </a:r>
            <a:r>
              <a:rPr lang="en-US" sz="2200" dirty="0" err="1"/>
              <a:t>System.out.println</a:t>
            </a:r>
            <a:r>
              <a:rPr lang="en-US" sz="2200" dirty="0"/>
              <a:t>(“Move disk from ” + </a:t>
            </a:r>
            <a:r>
              <a:rPr lang="en-US" sz="2200" dirty="0" err="1"/>
              <a:t>iniPeg</a:t>
            </a:r>
            <a:r>
              <a:rPr lang="en-US" sz="2200" dirty="0"/>
              <a:t> + “ to ” </a:t>
            </a:r>
            <a:r>
              <a:rPr lang="en-US" sz="2200" dirty="0" err="1"/>
              <a:t>destPeg</a:t>
            </a:r>
            <a:r>
              <a:rPr lang="en-US" sz="2200" dirty="0"/>
              <a:t>);</a:t>
            </a:r>
          </a:p>
          <a:p>
            <a:pPr marL="0" indent="0">
              <a:lnSpc>
                <a:spcPct val="90000"/>
              </a:lnSpc>
              <a:buNone/>
            </a:pPr>
            <a:r>
              <a:rPr lang="en-US" sz="2200" dirty="0"/>
              <a:t>else {</a:t>
            </a:r>
          </a:p>
          <a:p>
            <a:pPr marL="0" indent="0">
              <a:lnSpc>
                <a:spcPct val="90000"/>
              </a:lnSpc>
              <a:buNone/>
            </a:pPr>
            <a:r>
              <a:rPr lang="en-US" sz="2200" dirty="0"/>
              <a:t>     </a:t>
            </a:r>
            <a:r>
              <a:rPr lang="en-US" sz="2200" dirty="0" err="1"/>
              <a:t>hanoi</a:t>
            </a:r>
            <a:r>
              <a:rPr lang="en-US" sz="2200" dirty="0"/>
              <a:t>(iniPeg,tmpPeg,destPeg,n-1)</a:t>
            </a:r>
          </a:p>
          <a:p>
            <a:pPr marL="0" indent="0">
              <a:lnSpc>
                <a:spcPct val="90000"/>
              </a:lnSpc>
              <a:buNone/>
            </a:pPr>
            <a:r>
              <a:rPr lang="en-US" sz="2200" dirty="0"/>
              <a:t>     </a:t>
            </a:r>
            <a:r>
              <a:rPr lang="en-US" sz="2200" dirty="0" err="1"/>
              <a:t>System.out.println</a:t>
            </a:r>
            <a:r>
              <a:rPr lang="en-US" sz="2200" dirty="0"/>
              <a:t> (“Move disk from ” + </a:t>
            </a:r>
            <a:r>
              <a:rPr lang="en-US" sz="2200" dirty="0" err="1"/>
              <a:t>iniPeg</a:t>
            </a:r>
            <a:r>
              <a:rPr lang="en-US" sz="2200" dirty="0"/>
              <a:t> + “ to ” </a:t>
            </a:r>
            <a:r>
              <a:rPr lang="en-US" sz="2200" dirty="0" err="1"/>
              <a:t>destPeg</a:t>
            </a:r>
            <a:r>
              <a:rPr lang="en-US" sz="2200" dirty="0"/>
              <a:t>);</a:t>
            </a:r>
          </a:p>
          <a:p>
            <a:pPr marL="0" indent="0">
              <a:lnSpc>
                <a:spcPct val="90000"/>
              </a:lnSpc>
              <a:buNone/>
            </a:pPr>
            <a:r>
              <a:rPr lang="en-US" sz="2200" dirty="0"/>
              <a:t>     </a:t>
            </a:r>
            <a:r>
              <a:rPr lang="en-US" sz="2200" dirty="0" err="1"/>
              <a:t>hanoi</a:t>
            </a:r>
            <a:r>
              <a:rPr lang="en-US" sz="2200" dirty="0"/>
              <a:t>(tmpPeg,destPeg,tmpPeg,n-1)</a:t>
            </a:r>
          </a:p>
          <a:p>
            <a:pPr marL="0" indent="0">
              <a:lnSpc>
                <a:spcPct val="90000"/>
              </a:lnSpc>
              <a:buNone/>
            </a:pPr>
            <a:r>
              <a:rPr lang="en-US" sz="2200" dirty="0"/>
              <a:t>}</a:t>
            </a:r>
          </a:p>
        </p:txBody>
      </p:sp>
      <p:sp>
        <p:nvSpPr>
          <p:cNvPr id="2" name="TextBox 1">
            <a:extLst>
              <a:ext uri="{FF2B5EF4-FFF2-40B4-BE49-F238E27FC236}">
                <a16:creationId xmlns:a16="http://schemas.microsoft.com/office/drawing/2014/main" id="{70F1D98A-ECF6-4712-9CFD-F0740D52CB8D}"/>
              </a:ext>
            </a:extLst>
          </p:cNvPr>
          <p:cNvSpPr txBox="1"/>
          <p:nvPr/>
        </p:nvSpPr>
        <p:spPr>
          <a:xfrm>
            <a:off x="2051720" y="404664"/>
            <a:ext cx="4750018" cy="646331"/>
          </a:xfrm>
          <a:prstGeom prst="rect">
            <a:avLst/>
          </a:prstGeom>
          <a:noFill/>
        </p:spPr>
        <p:txBody>
          <a:bodyPr wrap="none" rtlCol="0">
            <a:spAutoFit/>
          </a:bodyPr>
          <a:lstStyle/>
          <a:p>
            <a:r>
              <a:rPr lang="en-CA" sz="3600" dirty="0">
                <a:solidFill>
                  <a:schemeClr val="tx2">
                    <a:lumMod val="60000"/>
                    <a:lumOff val="40000"/>
                  </a:schemeClr>
                </a:solidFill>
              </a:rPr>
              <a:t>Java Implementation</a:t>
            </a:r>
          </a:p>
        </p:txBody>
      </p:sp>
    </p:spTree>
    <p:extLst>
      <p:ext uri="{BB962C8B-B14F-4D97-AF65-F5344CB8AC3E}">
        <p14:creationId xmlns:p14="http://schemas.microsoft.com/office/powerpoint/2010/main" val="5760478"/>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B320ED9D-4B19-47CC-BCD2-8FE48F97F21A}" type="slidenum">
              <a:rPr lang="en-US"/>
              <a:pPr/>
              <a:t>63</a:t>
            </a:fld>
            <a:endParaRPr lang="en-US"/>
          </a:p>
        </p:txBody>
      </p:sp>
      <p:sp>
        <p:nvSpPr>
          <p:cNvPr id="54275" name="Rectangle 3"/>
          <p:cNvSpPr>
            <a:spLocks noGrp="1" noChangeArrowheads="1"/>
          </p:cNvSpPr>
          <p:nvPr>
            <p:ph type="body" idx="1"/>
          </p:nvPr>
        </p:nvSpPr>
        <p:spPr>
          <a:xfrm>
            <a:off x="685800" y="1295400"/>
            <a:ext cx="8077200" cy="5257800"/>
          </a:xfrm>
        </p:spPr>
        <p:txBody>
          <a:bodyPr/>
          <a:lstStyle/>
          <a:p>
            <a:r>
              <a:rPr lang="en-US" sz="2800" dirty="0"/>
              <a:t>Note that the number of moves increases </a:t>
            </a:r>
            <a:r>
              <a:rPr lang="en-US" sz="2800" b="1" i="1" dirty="0"/>
              <a:t>exponentially</a:t>
            </a:r>
            <a:r>
              <a:rPr lang="en-US" sz="2800" dirty="0"/>
              <a:t> as the number of disks increases!</a:t>
            </a:r>
          </a:p>
          <a:p>
            <a:pPr lvl="1"/>
            <a:r>
              <a:rPr lang="en-US" dirty="0">
                <a:solidFill>
                  <a:schemeClr val="hlink"/>
                </a:solidFill>
              </a:rPr>
              <a:t>So, how long will it take for the monks to move those 64 disks?</a:t>
            </a:r>
            <a:br>
              <a:rPr lang="en-US" dirty="0">
                <a:solidFill>
                  <a:schemeClr val="hlink"/>
                </a:solidFill>
              </a:rPr>
            </a:br>
            <a:endParaRPr lang="en-US" sz="1600" dirty="0">
              <a:solidFill>
                <a:schemeClr val="hlink"/>
              </a:solidFill>
            </a:endParaRPr>
          </a:p>
          <a:p>
            <a:r>
              <a:rPr lang="en-US" sz="2800" dirty="0"/>
              <a:t>The recursive solution is simple and elegant to express (and program); an iterative solution to this problem is much </a:t>
            </a:r>
            <a:r>
              <a:rPr lang="en-US" sz="2800"/>
              <a:t>more complex</a:t>
            </a:r>
            <a:endParaRPr lang="en-US" sz="2800" dirty="0"/>
          </a:p>
        </p:txBody>
      </p:sp>
      <p:sp>
        <p:nvSpPr>
          <p:cNvPr id="54276" name="Rectangle 4"/>
          <p:cNvSpPr>
            <a:spLocks noChangeArrowheads="1"/>
          </p:cNvSpPr>
          <p:nvPr/>
        </p:nvSpPr>
        <p:spPr bwMode="auto">
          <a:xfrm>
            <a:off x="442913" y="381000"/>
            <a:ext cx="8259762" cy="701675"/>
          </a:xfrm>
          <a:prstGeom prst="rect">
            <a:avLst/>
          </a:prstGeom>
          <a:noFill/>
          <a:ln w="38100">
            <a:noFill/>
            <a:miter lim="800000"/>
            <a:headEnd/>
            <a:tailEnd/>
          </a:ln>
          <a:effectLst/>
        </p:spPr>
        <p:txBody>
          <a:bodyPr>
            <a:spAutoFit/>
          </a:bodyPr>
          <a:lstStyle/>
          <a:p>
            <a:r>
              <a:rPr lang="en-US" sz="4000" b="0">
                <a:solidFill>
                  <a:schemeClr val="tx2"/>
                </a:solidFill>
              </a:rPr>
              <a:t>Towers of Hanoi Recursive Solution</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BA1BF478-880F-4B46-81CA-61E37B149872}" type="slidenum">
              <a:rPr lang="en-US"/>
              <a:pPr/>
              <a:t>7</a:t>
            </a:fld>
            <a:endParaRPr lang="en-US"/>
          </a:p>
        </p:txBody>
      </p:sp>
      <p:sp>
        <p:nvSpPr>
          <p:cNvPr id="3074" name="Rectangle 2"/>
          <p:cNvSpPr>
            <a:spLocks noGrp="1" noChangeArrowheads="1"/>
          </p:cNvSpPr>
          <p:nvPr>
            <p:ph type="title"/>
          </p:nvPr>
        </p:nvSpPr>
        <p:spPr/>
        <p:txBody>
          <a:bodyPr/>
          <a:lstStyle/>
          <a:p>
            <a:r>
              <a:rPr lang="en-US"/>
              <a:t>Tracing a Recursive Definition</a:t>
            </a:r>
          </a:p>
        </p:txBody>
      </p:sp>
      <p:sp>
        <p:nvSpPr>
          <p:cNvPr id="3077" name="Rectangle 5"/>
          <p:cNvSpPr>
            <a:spLocks noGrp="1" noChangeArrowheads="1"/>
          </p:cNvSpPr>
          <p:nvPr>
            <p:ph type="body" idx="1"/>
          </p:nvPr>
        </p:nvSpPr>
        <p:spPr>
          <a:xfrm>
            <a:off x="914400" y="1295400"/>
            <a:ext cx="7772400" cy="5105400"/>
          </a:xfrm>
          <a:noFill/>
          <a:ln/>
        </p:spPr>
        <p:txBody>
          <a:bodyPr/>
          <a:lstStyle/>
          <a:p>
            <a:pPr>
              <a:lnSpc>
                <a:spcPct val="90000"/>
              </a:lnSpc>
              <a:spcBef>
                <a:spcPts val="1800"/>
              </a:spcBef>
              <a:spcAft>
                <a:spcPts val="1200"/>
              </a:spcAft>
            </a:pPr>
            <a:r>
              <a:rPr lang="en-US" sz="2800" dirty="0"/>
              <a:t>To determine whether the sequence</a:t>
            </a:r>
            <a:br>
              <a:rPr lang="en-US" sz="2800" dirty="0"/>
            </a:br>
            <a:r>
              <a:rPr lang="en-US" sz="2800" b="1" dirty="0">
                <a:solidFill>
                  <a:schemeClr val="tx2"/>
                </a:solidFill>
              </a:rPr>
              <a:t>24, 88, 40, 37 </a:t>
            </a:r>
            <a:r>
              <a:rPr lang="en-US" sz="2800" dirty="0"/>
              <a:t>is a </a:t>
            </a:r>
            <a:r>
              <a:rPr lang="en-US" sz="2800" b="1" i="1" dirty="0">
                <a:solidFill>
                  <a:schemeClr val="hlink"/>
                </a:solidFill>
              </a:rPr>
              <a:t>list of numbers</a:t>
            </a:r>
            <a:r>
              <a:rPr lang="en-US" sz="2800" dirty="0"/>
              <a:t>, apply the recursive portion of the definition:</a:t>
            </a:r>
            <a:br>
              <a:rPr lang="en-US" sz="2800" dirty="0"/>
            </a:br>
            <a:r>
              <a:rPr lang="en-US" sz="2800" dirty="0"/>
              <a:t>	</a:t>
            </a:r>
            <a:r>
              <a:rPr lang="en-US" sz="2800" b="1" dirty="0">
                <a:solidFill>
                  <a:schemeClr val="tx2"/>
                </a:solidFill>
              </a:rPr>
              <a:t>24</a:t>
            </a:r>
            <a:r>
              <a:rPr lang="en-US" sz="2800" dirty="0"/>
              <a:t> is a </a:t>
            </a:r>
            <a:r>
              <a:rPr lang="en-US" sz="2800" b="1" dirty="0">
                <a:solidFill>
                  <a:schemeClr val="accent2"/>
                </a:solidFill>
              </a:rPr>
              <a:t>number</a:t>
            </a:r>
            <a:r>
              <a:rPr lang="en-US" sz="2800" dirty="0"/>
              <a:t> and “</a:t>
            </a:r>
            <a:r>
              <a:rPr lang="en-US" sz="2800" b="1" dirty="0">
                <a:solidFill>
                  <a:schemeClr val="accent2"/>
                </a:solidFill>
              </a:rPr>
              <a:t>,</a:t>
            </a:r>
            <a:r>
              <a:rPr lang="en-US" sz="2800" dirty="0"/>
              <a:t>” is a </a:t>
            </a:r>
            <a:r>
              <a:rPr lang="en-US" sz="2800" b="1" dirty="0">
                <a:solidFill>
                  <a:schemeClr val="accent2"/>
                </a:solidFill>
              </a:rPr>
              <a:t>comma</a:t>
            </a:r>
            <a:r>
              <a:rPr lang="en-US" sz="2800" dirty="0"/>
              <a:t>,</a:t>
            </a:r>
            <a:br>
              <a:rPr lang="en-US" sz="2800" dirty="0"/>
            </a:br>
            <a:r>
              <a:rPr lang="en-US" sz="2800" dirty="0"/>
              <a:t>	so </a:t>
            </a:r>
            <a:r>
              <a:rPr lang="en-US" sz="2800" b="1" u="sng" dirty="0">
                <a:solidFill>
                  <a:schemeClr val="tx2"/>
                </a:solidFill>
              </a:rPr>
              <a:t>24,</a:t>
            </a:r>
            <a:r>
              <a:rPr lang="en-US" sz="2800" b="1" dirty="0">
                <a:solidFill>
                  <a:schemeClr val="tx2"/>
                </a:solidFill>
              </a:rPr>
              <a:t> 88, 40, 37</a:t>
            </a:r>
            <a:r>
              <a:rPr lang="en-US" sz="2800" dirty="0"/>
              <a:t> is a </a:t>
            </a:r>
            <a:r>
              <a:rPr lang="en-US" sz="2800" b="1" i="1" dirty="0">
                <a:solidFill>
                  <a:schemeClr val="hlink"/>
                </a:solidFill>
              </a:rPr>
              <a:t>list of numbers</a:t>
            </a:r>
            <a:br>
              <a:rPr lang="en-US" sz="2800" dirty="0"/>
            </a:br>
            <a:r>
              <a:rPr lang="en-US" sz="2800" dirty="0"/>
              <a:t>	if and only if </a:t>
            </a:r>
            <a:r>
              <a:rPr lang="en-US" sz="2800" b="1" dirty="0">
                <a:solidFill>
                  <a:schemeClr val="tx2"/>
                </a:solidFill>
              </a:rPr>
              <a:t>88, 40, 37</a:t>
            </a:r>
            <a:r>
              <a:rPr lang="en-US" sz="2800" dirty="0"/>
              <a:t> is a </a:t>
            </a:r>
            <a:r>
              <a:rPr lang="en-US" sz="2800" b="1" i="1" dirty="0">
                <a:solidFill>
                  <a:schemeClr val="hlink"/>
                </a:solidFill>
              </a:rPr>
              <a:t>list of 	numbers</a:t>
            </a:r>
          </a:p>
          <a:p>
            <a:pPr>
              <a:lnSpc>
                <a:spcPct val="90000"/>
              </a:lnSpc>
            </a:pPr>
            <a:r>
              <a:rPr lang="en-US" sz="2800" dirty="0"/>
              <a:t>Apply the same part of the definition to the sequence </a:t>
            </a:r>
            <a:r>
              <a:rPr lang="en-US" sz="2800" b="1" dirty="0">
                <a:solidFill>
                  <a:schemeClr val="tx2"/>
                </a:solidFill>
              </a:rPr>
              <a:t>88, 40, 37</a:t>
            </a:r>
          </a:p>
          <a:p>
            <a:pPr>
              <a:lnSpc>
                <a:spcPct val="90000"/>
              </a:lnSpc>
            </a:pPr>
            <a:r>
              <a:rPr lang="en-US" sz="2800" dirty="0"/>
              <a:t>…</a:t>
            </a:r>
          </a:p>
          <a:p>
            <a:pPr>
              <a:lnSpc>
                <a:spcPct val="90000"/>
              </a:lnSpc>
            </a:pPr>
            <a:r>
              <a:rPr lang="en-US" sz="2800" dirty="0"/>
              <a:t>Eventually, we will need to apply the base case of the definition</a:t>
            </a:r>
          </a:p>
          <a:p>
            <a:pPr>
              <a:lnSpc>
                <a:spcPct val="90000"/>
              </a:lnSpc>
            </a:pP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3"/>
          <p:cNvSpPr>
            <a:spLocks noGrp="1"/>
          </p:cNvSpPr>
          <p:nvPr>
            <p:ph type="sldNum" sz="quarter" idx="12"/>
          </p:nvPr>
        </p:nvSpPr>
        <p:spPr/>
        <p:txBody>
          <a:bodyPr/>
          <a:lstStyle/>
          <a:p>
            <a:r>
              <a:rPr lang="en-US"/>
              <a:t>8-</a:t>
            </a:r>
            <a:fld id="{EF8FC04A-E607-4AAA-A16F-03736C32502F}" type="slidenum">
              <a:rPr lang="en-US"/>
              <a:pPr/>
              <a:t>8</a:t>
            </a:fld>
            <a:endParaRPr lang="en-US"/>
          </a:p>
        </p:txBody>
      </p:sp>
      <p:sp>
        <p:nvSpPr>
          <p:cNvPr id="18434" name="Text Box 2"/>
          <p:cNvSpPr txBox="1">
            <a:spLocks noChangeArrowheads="1"/>
          </p:cNvSpPr>
          <p:nvPr/>
        </p:nvSpPr>
        <p:spPr bwMode="auto">
          <a:xfrm>
            <a:off x="304800" y="1295400"/>
            <a:ext cx="6324600" cy="830997"/>
          </a:xfrm>
          <a:prstGeom prst="rect">
            <a:avLst/>
          </a:prstGeom>
          <a:solidFill>
            <a:schemeClr val="bg2"/>
          </a:solidFill>
          <a:ln w="38100">
            <a:solidFill>
              <a:schemeClr val="accent2"/>
            </a:solidFill>
            <a:miter lim="800000"/>
            <a:headEnd/>
            <a:tailEnd/>
          </a:ln>
          <a:effectLst/>
        </p:spPr>
        <p:txBody>
          <a:bodyPr>
            <a:spAutoFit/>
          </a:bodyPr>
          <a:lstStyle/>
          <a:p>
            <a:r>
              <a:rPr lang="en-US" sz="2400" dirty="0">
                <a:solidFill>
                  <a:schemeClr val="accent2"/>
                </a:solidFill>
              </a:rPr>
              <a:t>number 	comma</a:t>
            </a:r>
            <a:r>
              <a:rPr lang="en-US" sz="2400" dirty="0"/>
              <a:t>		</a:t>
            </a:r>
          </a:p>
          <a:p>
            <a:r>
              <a:rPr lang="en-US" sz="2400" dirty="0">
                <a:solidFill>
                  <a:schemeClr val="accent2"/>
                </a:solidFill>
              </a:rPr>
              <a:t>   24</a:t>
            </a:r>
            <a:r>
              <a:rPr lang="en-US" sz="2400" dirty="0"/>
              <a:t>		     </a:t>
            </a:r>
            <a:r>
              <a:rPr lang="en-US" sz="2400" dirty="0">
                <a:solidFill>
                  <a:schemeClr val="accent2"/>
                </a:solidFill>
              </a:rPr>
              <a:t>,</a:t>
            </a:r>
            <a:r>
              <a:rPr lang="en-US" sz="2400" dirty="0"/>
              <a:t>	        is </a:t>
            </a:r>
            <a:r>
              <a:rPr lang="en-US" sz="2400" u="sng" dirty="0">
                <a:solidFill>
                  <a:schemeClr val="tx2"/>
                </a:solidFill>
              </a:rPr>
              <a:t>88,</a:t>
            </a:r>
            <a:r>
              <a:rPr lang="en-US" sz="2400" dirty="0">
                <a:solidFill>
                  <a:schemeClr val="tx2"/>
                </a:solidFill>
              </a:rPr>
              <a:t> 40, 37 </a:t>
            </a:r>
            <a:r>
              <a:rPr lang="en-US" sz="2400" dirty="0"/>
              <a:t>a list?</a:t>
            </a:r>
          </a:p>
        </p:txBody>
      </p:sp>
      <p:sp>
        <p:nvSpPr>
          <p:cNvPr id="18435" name="Text Box 3"/>
          <p:cNvSpPr txBox="1">
            <a:spLocks noChangeArrowheads="1"/>
          </p:cNvSpPr>
          <p:nvPr/>
        </p:nvSpPr>
        <p:spPr bwMode="auto">
          <a:xfrm>
            <a:off x="685800" y="2590800"/>
            <a:ext cx="6324600" cy="830997"/>
          </a:xfrm>
          <a:prstGeom prst="rect">
            <a:avLst/>
          </a:prstGeom>
          <a:solidFill>
            <a:schemeClr val="bg2"/>
          </a:solidFill>
          <a:ln w="38100">
            <a:solidFill>
              <a:schemeClr val="accent2"/>
            </a:solidFill>
            <a:miter lim="800000"/>
            <a:headEnd/>
            <a:tailEnd/>
          </a:ln>
          <a:effectLst/>
        </p:spPr>
        <p:txBody>
          <a:bodyPr>
            <a:spAutoFit/>
          </a:bodyPr>
          <a:lstStyle/>
          <a:p>
            <a:r>
              <a:rPr lang="en-US" sz="2400" dirty="0">
                <a:solidFill>
                  <a:schemeClr val="accent2"/>
                </a:solidFill>
              </a:rPr>
              <a:t>number 	comma</a:t>
            </a:r>
            <a:r>
              <a:rPr lang="en-US" sz="2400" dirty="0"/>
              <a:t>		</a:t>
            </a:r>
          </a:p>
          <a:p>
            <a:r>
              <a:rPr lang="en-US" sz="2400" dirty="0">
                <a:solidFill>
                  <a:schemeClr val="accent2"/>
                </a:solidFill>
              </a:rPr>
              <a:t>   88</a:t>
            </a:r>
            <a:r>
              <a:rPr lang="en-US" sz="2400" dirty="0"/>
              <a:t>		     </a:t>
            </a:r>
            <a:r>
              <a:rPr lang="en-US" sz="2400" dirty="0">
                <a:solidFill>
                  <a:schemeClr val="accent2"/>
                </a:solidFill>
              </a:rPr>
              <a:t>,</a:t>
            </a:r>
            <a:r>
              <a:rPr lang="en-US" sz="2400" dirty="0"/>
              <a:t>		   is </a:t>
            </a:r>
            <a:r>
              <a:rPr lang="en-US" sz="2400" u="sng" dirty="0">
                <a:solidFill>
                  <a:schemeClr val="tx2"/>
                </a:solidFill>
              </a:rPr>
              <a:t>40,</a:t>
            </a:r>
            <a:r>
              <a:rPr lang="en-US" sz="2400" dirty="0">
                <a:solidFill>
                  <a:schemeClr val="tx2"/>
                </a:solidFill>
              </a:rPr>
              <a:t> 37 </a:t>
            </a:r>
            <a:r>
              <a:rPr lang="en-US" sz="2400" dirty="0"/>
              <a:t>a list?</a:t>
            </a:r>
          </a:p>
        </p:txBody>
      </p:sp>
      <p:sp>
        <p:nvSpPr>
          <p:cNvPr id="18436" name="Text Box 4"/>
          <p:cNvSpPr txBox="1">
            <a:spLocks noChangeArrowheads="1"/>
          </p:cNvSpPr>
          <p:nvPr/>
        </p:nvSpPr>
        <p:spPr bwMode="auto">
          <a:xfrm>
            <a:off x="990600" y="3886200"/>
            <a:ext cx="6324600" cy="830997"/>
          </a:xfrm>
          <a:prstGeom prst="rect">
            <a:avLst/>
          </a:prstGeom>
          <a:solidFill>
            <a:schemeClr val="bg2"/>
          </a:solidFill>
          <a:ln w="38100">
            <a:solidFill>
              <a:schemeClr val="accent2"/>
            </a:solidFill>
            <a:miter lim="800000"/>
            <a:headEnd/>
            <a:tailEnd/>
          </a:ln>
          <a:effectLst/>
        </p:spPr>
        <p:txBody>
          <a:bodyPr>
            <a:spAutoFit/>
          </a:bodyPr>
          <a:lstStyle/>
          <a:p>
            <a:r>
              <a:rPr lang="en-US" sz="2400" dirty="0">
                <a:solidFill>
                  <a:schemeClr val="accent2"/>
                </a:solidFill>
              </a:rPr>
              <a:t>number 	comma</a:t>
            </a:r>
            <a:r>
              <a:rPr lang="en-US" sz="2400" dirty="0"/>
              <a:t>		  </a:t>
            </a:r>
          </a:p>
          <a:p>
            <a:r>
              <a:rPr lang="en-US" sz="2400" dirty="0">
                <a:solidFill>
                  <a:schemeClr val="accent2"/>
                </a:solidFill>
              </a:rPr>
              <a:t>   40</a:t>
            </a:r>
            <a:r>
              <a:rPr lang="en-US" sz="2400" dirty="0"/>
              <a:t>		     </a:t>
            </a:r>
            <a:r>
              <a:rPr lang="en-US" sz="2400" dirty="0">
                <a:solidFill>
                  <a:schemeClr val="accent2"/>
                </a:solidFill>
              </a:rPr>
              <a:t>,</a:t>
            </a:r>
            <a:r>
              <a:rPr lang="en-US" sz="2400" dirty="0"/>
              <a:t>		is </a:t>
            </a:r>
            <a:r>
              <a:rPr lang="en-US" sz="2400" u="sng" dirty="0">
                <a:solidFill>
                  <a:schemeClr val="tx2"/>
                </a:solidFill>
              </a:rPr>
              <a:t>37</a:t>
            </a:r>
            <a:r>
              <a:rPr lang="en-US" sz="2400" dirty="0">
                <a:solidFill>
                  <a:schemeClr val="tx2"/>
                </a:solidFill>
              </a:rPr>
              <a:t> </a:t>
            </a:r>
            <a:r>
              <a:rPr lang="en-US" sz="2400" dirty="0"/>
              <a:t>a list?</a:t>
            </a:r>
          </a:p>
        </p:txBody>
      </p:sp>
      <p:sp>
        <p:nvSpPr>
          <p:cNvPr id="18437" name="Text Box 5"/>
          <p:cNvSpPr txBox="1">
            <a:spLocks noChangeArrowheads="1"/>
          </p:cNvSpPr>
          <p:nvPr/>
        </p:nvSpPr>
        <p:spPr bwMode="auto">
          <a:xfrm>
            <a:off x="3657600" y="5181600"/>
            <a:ext cx="1828800" cy="860425"/>
          </a:xfrm>
          <a:prstGeom prst="rect">
            <a:avLst/>
          </a:prstGeom>
          <a:solidFill>
            <a:schemeClr val="bg2"/>
          </a:solidFill>
          <a:ln w="38100">
            <a:solidFill>
              <a:schemeClr val="accent2"/>
            </a:solidFill>
            <a:miter lim="800000"/>
            <a:headEnd/>
            <a:tailEnd/>
          </a:ln>
          <a:effectLst/>
        </p:spPr>
        <p:txBody>
          <a:bodyPr>
            <a:spAutoFit/>
          </a:bodyPr>
          <a:lstStyle/>
          <a:p>
            <a:pPr marL="457200" indent="-457200"/>
            <a:r>
              <a:rPr lang="en-US" sz="2400">
                <a:solidFill>
                  <a:schemeClr val="accent2"/>
                </a:solidFill>
              </a:rPr>
              <a:t>number</a:t>
            </a:r>
          </a:p>
          <a:p>
            <a:pPr marL="457200" indent="-457200"/>
            <a:r>
              <a:rPr lang="en-US" sz="2400">
                <a:solidFill>
                  <a:schemeClr val="accent2"/>
                </a:solidFill>
              </a:rPr>
              <a:t>   37 </a:t>
            </a:r>
          </a:p>
        </p:txBody>
      </p:sp>
      <p:sp>
        <p:nvSpPr>
          <p:cNvPr id="18438" name="Text Box 6"/>
          <p:cNvSpPr txBox="1">
            <a:spLocks noChangeArrowheads="1"/>
          </p:cNvSpPr>
          <p:nvPr/>
        </p:nvSpPr>
        <p:spPr bwMode="auto">
          <a:xfrm>
            <a:off x="685800" y="5410200"/>
            <a:ext cx="2514600" cy="1044575"/>
          </a:xfrm>
          <a:prstGeom prst="rect">
            <a:avLst/>
          </a:prstGeom>
          <a:noFill/>
          <a:ln w="38100">
            <a:solidFill>
              <a:schemeClr val="accent2"/>
            </a:solidFill>
            <a:miter lim="800000"/>
            <a:headEnd/>
            <a:tailEnd/>
          </a:ln>
          <a:effectLst/>
        </p:spPr>
        <p:txBody>
          <a:bodyPr>
            <a:spAutoFit/>
          </a:bodyPr>
          <a:lstStyle/>
          <a:p>
            <a:pPr>
              <a:spcBef>
                <a:spcPct val="50000"/>
              </a:spcBef>
            </a:pPr>
            <a:r>
              <a:rPr lang="en-US"/>
              <a:t>Base case from the definition has been applied here</a:t>
            </a:r>
          </a:p>
        </p:txBody>
      </p:sp>
      <p:sp>
        <p:nvSpPr>
          <p:cNvPr id="18439" name="Text Box 7"/>
          <p:cNvSpPr txBox="1">
            <a:spLocks noChangeArrowheads="1"/>
          </p:cNvSpPr>
          <p:nvPr/>
        </p:nvSpPr>
        <p:spPr bwMode="auto">
          <a:xfrm>
            <a:off x="5715000" y="5410200"/>
            <a:ext cx="2819400" cy="860425"/>
          </a:xfrm>
          <a:prstGeom prst="rect">
            <a:avLst/>
          </a:prstGeom>
          <a:noFill/>
          <a:ln w="38100">
            <a:solidFill>
              <a:schemeClr val="accent2"/>
            </a:solidFill>
            <a:miter lim="800000"/>
            <a:headEnd/>
            <a:tailEnd/>
          </a:ln>
          <a:effectLst/>
        </p:spPr>
        <p:txBody>
          <a:bodyPr>
            <a:spAutoFit/>
          </a:bodyPr>
          <a:lstStyle/>
          <a:p>
            <a:pPr>
              <a:spcBef>
                <a:spcPct val="50000"/>
              </a:spcBef>
            </a:pPr>
            <a:r>
              <a:rPr lang="en-US" sz="2400" i="1">
                <a:solidFill>
                  <a:schemeClr val="hlink"/>
                </a:solidFill>
              </a:rPr>
              <a:t>Yes</a:t>
            </a:r>
            <a:r>
              <a:rPr lang="en-US" sz="2400"/>
              <a:t>: </a:t>
            </a:r>
            <a:r>
              <a:rPr lang="en-US" sz="2400">
                <a:solidFill>
                  <a:schemeClr val="tx2"/>
                </a:solidFill>
              </a:rPr>
              <a:t>24, 88, 40, 37</a:t>
            </a:r>
            <a:r>
              <a:rPr lang="en-US" sz="2400"/>
              <a:t> is a </a:t>
            </a:r>
            <a:r>
              <a:rPr lang="en-US" sz="2400">
                <a:solidFill>
                  <a:schemeClr val="hlink"/>
                </a:solidFill>
              </a:rPr>
              <a:t>list</a:t>
            </a:r>
          </a:p>
        </p:txBody>
      </p:sp>
      <p:sp>
        <p:nvSpPr>
          <p:cNvPr id="18440" name="Freeform 8"/>
          <p:cNvSpPr>
            <a:spLocks/>
          </p:cNvSpPr>
          <p:nvPr/>
        </p:nvSpPr>
        <p:spPr bwMode="auto">
          <a:xfrm>
            <a:off x="2209800" y="4826000"/>
            <a:ext cx="2514600" cy="584200"/>
          </a:xfrm>
          <a:custGeom>
            <a:avLst/>
            <a:gdLst/>
            <a:ahLst/>
            <a:cxnLst>
              <a:cxn ang="0">
                <a:pos x="0" y="368"/>
              </a:cxn>
              <a:cxn ang="0">
                <a:pos x="528" y="32"/>
              </a:cxn>
              <a:cxn ang="0">
                <a:pos x="1584" y="176"/>
              </a:cxn>
            </a:cxnLst>
            <a:rect l="0" t="0" r="r" b="b"/>
            <a:pathLst>
              <a:path w="1584" h="368">
                <a:moveTo>
                  <a:pt x="0" y="368"/>
                </a:moveTo>
                <a:cubicBezTo>
                  <a:pt x="132" y="216"/>
                  <a:pt x="264" y="64"/>
                  <a:pt x="528" y="32"/>
                </a:cubicBezTo>
                <a:cubicBezTo>
                  <a:pt x="792" y="0"/>
                  <a:pt x="1188" y="88"/>
                  <a:pt x="1584" y="176"/>
                </a:cubicBezTo>
              </a:path>
            </a:pathLst>
          </a:custGeom>
          <a:noFill/>
          <a:ln w="38100" cap="flat" cmpd="sng">
            <a:solidFill>
              <a:schemeClr val="tx1"/>
            </a:solidFill>
            <a:prstDash val="solid"/>
            <a:round/>
            <a:headEnd type="none" w="med" len="med"/>
            <a:tailEnd type="triangle" w="med" len="med"/>
          </a:ln>
          <a:effectLst/>
        </p:spPr>
        <p:txBody>
          <a:bodyPr>
            <a:spAutoFit/>
          </a:bodyPr>
          <a:lstStyle/>
          <a:p>
            <a:endParaRPr lang="en-CA"/>
          </a:p>
        </p:txBody>
      </p:sp>
      <p:sp>
        <p:nvSpPr>
          <p:cNvPr id="18441" name="Text Box 9"/>
          <p:cNvSpPr txBox="1">
            <a:spLocks noChangeArrowheads="1"/>
          </p:cNvSpPr>
          <p:nvPr/>
        </p:nvSpPr>
        <p:spPr bwMode="auto">
          <a:xfrm>
            <a:off x="3733800" y="76200"/>
            <a:ext cx="4150568" cy="461665"/>
          </a:xfrm>
          <a:prstGeom prst="rect">
            <a:avLst/>
          </a:prstGeom>
          <a:solidFill>
            <a:schemeClr val="bg2"/>
          </a:solidFill>
          <a:ln w="38100">
            <a:solidFill>
              <a:schemeClr val="accent2"/>
            </a:solidFill>
            <a:miter lim="800000"/>
            <a:headEnd/>
            <a:tailEnd/>
          </a:ln>
          <a:effectLst/>
        </p:spPr>
        <p:txBody>
          <a:bodyPr wrap="square">
            <a:spAutoFit/>
          </a:bodyPr>
          <a:lstStyle/>
          <a:p>
            <a:r>
              <a:rPr lang="en-US" sz="2400" dirty="0"/>
              <a:t>Is </a:t>
            </a:r>
            <a:r>
              <a:rPr lang="en-US" sz="2400" dirty="0">
                <a:solidFill>
                  <a:schemeClr val="tx2"/>
                </a:solidFill>
              </a:rPr>
              <a:t>24, 88, 40, 37 </a:t>
            </a:r>
            <a:r>
              <a:rPr lang="en-US" sz="2400" dirty="0"/>
              <a:t>a list?</a:t>
            </a:r>
          </a:p>
        </p:txBody>
      </p:sp>
      <p:sp>
        <p:nvSpPr>
          <p:cNvPr id="18442" name="Line 10"/>
          <p:cNvSpPr>
            <a:spLocks noChangeShapeType="1"/>
          </p:cNvSpPr>
          <p:nvPr/>
        </p:nvSpPr>
        <p:spPr bwMode="auto">
          <a:xfrm flipH="1">
            <a:off x="4114800" y="914400"/>
            <a:ext cx="762000" cy="304800"/>
          </a:xfrm>
          <a:prstGeom prst="line">
            <a:avLst/>
          </a:prstGeom>
          <a:noFill/>
          <a:ln w="76200">
            <a:solidFill>
              <a:schemeClr val="hlink"/>
            </a:solidFill>
            <a:round/>
            <a:headEnd/>
            <a:tailEnd type="triangle" w="med" len="med"/>
          </a:ln>
          <a:effectLst/>
        </p:spPr>
        <p:txBody>
          <a:bodyPr>
            <a:spAutoFit/>
          </a:bodyPr>
          <a:lstStyle/>
          <a:p>
            <a:endParaRPr lang="en-CA"/>
          </a:p>
        </p:txBody>
      </p:sp>
      <p:sp>
        <p:nvSpPr>
          <p:cNvPr id="18443" name="Line 11"/>
          <p:cNvSpPr>
            <a:spLocks noChangeShapeType="1"/>
          </p:cNvSpPr>
          <p:nvPr/>
        </p:nvSpPr>
        <p:spPr bwMode="auto">
          <a:xfrm flipH="1">
            <a:off x="4343400" y="2209800"/>
            <a:ext cx="762000" cy="304800"/>
          </a:xfrm>
          <a:prstGeom prst="line">
            <a:avLst/>
          </a:prstGeom>
          <a:noFill/>
          <a:ln w="76200">
            <a:solidFill>
              <a:schemeClr val="hlink"/>
            </a:solidFill>
            <a:round/>
            <a:headEnd/>
            <a:tailEnd type="triangle" w="med" len="med"/>
          </a:ln>
          <a:effectLst/>
        </p:spPr>
        <p:txBody>
          <a:bodyPr>
            <a:spAutoFit/>
          </a:bodyPr>
          <a:lstStyle/>
          <a:p>
            <a:endParaRPr lang="en-CA"/>
          </a:p>
        </p:txBody>
      </p:sp>
      <p:sp>
        <p:nvSpPr>
          <p:cNvPr id="18444" name="Line 12"/>
          <p:cNvSpPr>
            <a:spLocks noChangeShapeType="1"/>
          </p:cNvSpPr>
          <p:nvPr/>
        </p:nvSpPr>
        <p:spPr bwMode="auto">
          <a:xfrm flipH="1">
            <a:off x="5029200" y="4800600"/>
            <a:ext cx="762000" cy="304800"/>
          </a:xfrm>
          <a:prstGeom prst="line">
            <a:avLst/>
          </a:prstGeom>
          <a:noFill/>
          <a:ln w="76200">
            <a:solidFill>
              <a:schemeClr val="hlink"/>
            </a:solidFill>
            <a:round/>
            <a:headEnd/>
            <a:tailEnd type="triangle" w="med" len="med"/>
          </a:ln>
          <a:effectLst/>
        </p:spPr>
        <p:txBody>
          <a:bodyPr>
            <a:spAutoFit/>
          </a:bodyPr>
          <a:lstStyle/>
          <a:p>
            <a:endParaRPr lang="en-CA"/>
          </a:p>
        </p:txBody>
      </p:sp>
      <p:sp>
        <p:nvSpPr>
          <p:cNvPr id="18445" name="Line 13"/>
          <p:cNvSpPr>
            <a:spLocks noChangeShapeType="1"/>
          </p:cNvSpPr>
          <p:nvPr/>
        </p:nvSpPr>
        <p:spPr bwMode="auto">
          <a:xfrm flipH="1">
            <a:off x="4724400" y="3505200"/>
            <a:ext cx="762000" cy="304800"/>
          </a:xfrm>
          <a:prstGeom prst="line">
            <a:avLst/>
          </a:prstGeom>
          <a:noFill/>
          <a:ln w="76200">
            <a:solidFill>
              <a:schemeClr val="hlink"/>
            </a:solidFill>
            <a:round/>
            <a:headEnd/>
            <a:tailEnd type="triangle" w="med" len="med"/>
          </a:ln>
          <a:effectLst/>
        </p:spPr>
        <p:txBody>
          <a:bodyPr>
            <a:spAutoFit/>
          </a:bodyPr>
          <a:lstStyle/>
          <a:p>
            <a:endParaRPr lang="en-CA"/>
          </a:p>
        </p:txBody>
      </p:sp>
      <p:sp>
        <p:nvSpPr>
          <p:cNvPr id="18446" name="Text Box 14"/>
          <p:cNvSpPr txBox="1">
            <a:spLocks noChangeArrowheads="1"/>
          </p:cNvSpPr>
          <p:nvPr/>
        </p:nvSpPr>
        <p:spPr bwMode="auto">
          <a:xfrm>
            <a:off x="7467600" y="1600200"/>
            <a:ext cx="1600200" cy="1958975"/>
          </a:xfrm>
          <a:prstGeom prst="rect">
            <a:avLst/>
          </a:prstGeom>
          <a:noFill/>
          <a:ln w="38100">
            <a:solidFill>
              <a:schemeClr val="accent2"/>
            </a:solidFill>
            <a:miter lim="800000"/>
            <a:headEnd/>
            <a:tailEnd/>
          </a:ln>
          <a:effectLst/>
        </p:spPr>
        <p:txBody>
          <a:bodyPr>
            <a:spAutoFit/>
          </a:bodyPr>
          <a:lstStyle/>
          <a:p>
            <a:pPr>
              <a:spcBef>
                <a:spcPct val="50000"/>
              </a:spcBef>
            </a:pPr>
            <a:r>
              <a:rPr lang="en-US"/>
              <a:t>General portion of definition has been applied here</a:t>
            </a:r>
          </a:p>
        </p:txBody>
      </p:sp>
      <p:sp>
        <p:nvSpPr>
          <p:cNvPr id="18447" name="Freeform 15"/>
          <p:cNvSpPr>
            <a:spLocks/>
          </p:cNvSpPr>
          <p:nvPr/>
        </p:nvSpPr>
        <p:spPr bwMode="auto">
          <a:xfrm>
            <a:off x="5257800" y="1117600"/>
            <a:ext cx="2209800" cy="711200"/>
          </a:xfrm>
          <a:custGeom>
            <a:avLst/>
            <a:gdLst/>
            <a:ahLst/>
            <a:cxnLst>
              <a:cxn ang="0">
                <a:pos x="1392" y="448"/>
              </a:cxn>
              <a:cxn ang="0">
                <a:pos x="1104" y="64"/>
              </a:cxn>
              <a:cxn ang="0">
                <a:pos x="0" y="64"/>
              </a:cxn>
            </a:cxnLst>
            <a:rect l="0" t="0" r="r" b="b"/>
            <a:pathLst>
              <a:path w="1392" h="448">
                <a:moveTo>
                  <a:pt x="1392" y="448"/>
                </a:moveTo>
                <a:cubicBezTo>
                  <a:pt x="1364" y="288"/>
                  <a:pt x="1336" y="128"/>
                  <a:pt x="1104" y="64"/>
                </a:cubicBezTo>
                <a:cubicBezTo>
                  <a:pt x="872" y="0"/>
                  <a:pt x="436" y="32"/>
                  <a:pt x="0" y="64"/>
                </a:cubicBezTo>
              </a:path>
            </a:pathLst>
          </a:custGeom>
          <a:noFill/>
          <a:ln w="38100" cap="flat" cmpd="sng">
            <a:solidFill>
              <a:schemeClr val="tx1"/>
            </a:solidFill>
            <a:prstDash val="solid"/>
            <a:round/>
            <a:headEnd type="none" w="med" len="med"/>
            <a:tailEnd type="triangle" w="med" len="med"/>
          </a:ln>
          <a:effectLst/>
        </p:spPr>
        <p:txBody>
          <a:bodyPr>
            <a:spAutoFit/>
          </a:bodyPr>
          <a:lstStyle/>
          <a:p>
            <a:endParaRPr lang="en-CA"/>
          </a:p>
        </p:txBody>
      </p:sp>
      <p:sp>
        <p:nvSpPr>
          <p:cNvPr id="18448" name="Line 16"/>
          <p:cNvSpPr>
            <a:spLocks noChangeShapeType="1"/>
          </p:cNvSpPr>
          <p:nvPr/>
        </p:nvSpPr>
        <p:spPr bwMode="auto">
          <a:xfrm flipH="1">
            <a:off x="5257800" y="2362200"/>
            <a:ext cx="2209800" cy="0"/>
          </a:xfrm>
          <a:prstGeom prst="line">
            <a:avLst/>
          </a:prstGeom>
          <a:noFill/>
          <a:ln w="38100">
            <a:solidFill>
              <a:schemeClr val="tx1"/>
            </a:solidFill>
            <a:round/>
            <a:headEnd/>
            <a:tailEnd type="triangle" w="med" len="med"/>
          </a:ln>
          <a:effectLst/>
        </p:spPr>
        <p:txBody>
          <a:bodyPr>
            <a:spAutoFit/>
          </a:bodyPr>
          <a:lstStyle/>
          <a:p>
            <a:endParaRPr lang="en-CA"/>
          </a:p>
        </p:txBody>
      </p:sp>
      <p:sp>
        <p:nvSpPr>
          <p:cNvPr id="18449" name="Freeform 17"/>
          <p:cNvSpPr>
            <a:spLocks/>
          </p:cNvSpPr>
          <p:nvPr/>
        </p:nvSpPr>
        <p:spPr bwMode="auto">
          <a:xfrm>
            <a:off x="5486400" y="3276600"/>
            <a:ext cx="2006600" cy="457200"/>
          </a:xfrm>
          <a:custGeom>
            <a:avLst/>
            <a:gdLst/>
            <a:ahLst/>
            <a:cxnLst>
              <a:cxn ang="0">
                <a:pos x="1248" y="0"/>
              </a:cxn>
              <a:cxn ang="0">
                <a:pos x="1056" y="192"/>
              </a:cxn>
              <a:cxn ang="0">
                <a:pos x="0" y="288"/>
              </a:cxn>
            </a:cxnLst>
            <a:rect l="0" t="0" r="r" b="b"/>
            <a:pathLst>
              <a:path w="1264" h="288">
                <a:moveTo>
                  <a:pt x="1248" y="0"/>
                </a:moveTo>
                <a:cubicBezTo>
                  <a:pt x="1256" y="72"/>
                  <a:pt x="1264" y="144"/>
                  <a:pt x="1056" y="192"/>
                </a:cubicBezTo>
                <a:cubicBezTo>
                  <a:pt x="848" y="240"/>
                  <a:pt x="176" y="272"/>
                  <a:pt x="0" y="288"/>
                </a:cubicBezTo>
              </a:path>
            </a:pathLst>
          </a:custGeom>
          <a:noFill/>
          <a:ln w="38100" cap="flat" cmpd="sng">
            <a:solidFill>
              <a:schemeClr val="tx1"/>
            </a:solidFill>
            <a:prstDash val="solid"/>
            <a:round/>
            <a:headEnd type="none" w="med" len="med"/>
            <a:tailEnd type="triangle" w="med" len="med"/>
          </a:ln>
          <a:effectLst/>
        </p:spPr>
        <p:txBody>
          <a:bodyPr>
            <a:spAutoFit/>
          </a:bodyPr>
          <a:lstStyle/>
          <a:p>
            <a:endParaRPr lang="en-C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8-</a:t>
            </a:r>
            <a:fld id="{E29A9FF7-7002-47D4-BC66-D4CDE0B5DA2D}" type="slidenum">
              <a:rPr lang="en-US"/>
              <a:pPr/>
              <a:t>9</a:t>
            </a:fld>
            <a:endParaRPr lang="en-US"/>
          </a:p>
        </p:txBody>
      </p:sp>
      <p:sp>
        <p:nvSpPr>
          <p:cNvPr id="11267" name="Rectangle 3"/>
          <p:cNvSpPr>
            <a:spLocks noGrp="1" noChangeArrowheads="1"/>
          </p:cNvSpPr>
          <p:nvPr>
            <p:ph type="body" idx="1"/>
          </p:nvPr>
        </p:nvSpPr>
        <p:spPr>
          <a:xfrm>
            <a:off x="685800" y="1143000"/>
            <a:ext cx="7772400" cy="4876800"/>
          </a:xfrm>
        </p:spPr>
        <p:txBody>
          <a:bodyPr/>
          <a:lstStyle/>
          <a:p>
            <a:pPr>
              <a:lnSpc>
                <a:spcPct val="90000"/>
              </a:lnSpc>
            </a:pPr>
            <a:r>
              <a:rPr lang="en-US"/>
              <a:t>A recursive definition consists of two parts:</a:t>
            </a:r>
          </a:p>
          <a:p>
            <a:pPr lvl="1">
              <a:lnSpc>
                <a:spcPct val="90000"/>
              </a:lnSpc>
            </a:pPr>
            <a:r>
              <a:rPr lang="en-US"/>
              <a:t>The</a:t>
            </a:r>
            <a:r>
              <a:rPr lang="en-US" i="1"/>
              <a:t> </a:t>
            </a:r>
            <a:r>
              <a:rPr lang="en-US" b="1" i="1">
                <a:solidFill>
                  <a:schemeClr val="hlink"/>
                </a:solidFill>
              </a:rPr>
              <a:t>base case</a:t>
            </a:r>
            <a:r>
              <a:rPr lang="en-US"/>
              <a:t>:</a:t>
            </a:r>
            <a:r>
              <a:rPr lang="en-US" b="1" i="1"/>
              <a:t> </a:t>
            </a:r>
            <a:r>
              <a:rPr lang="en-US"/>
              <a:t>this defines the “</a:t>
            </a:r>
            <a:r>
              <a:rPr lang="en-US" b="1" i="1">
                <a:solidFill>
                  <a:schemeClr val="accent2"/>
                </a:solidFill>
              </a:rPr>
              <a:t>simplest</a:t>
            </a:r>
            <a:r>
              <a:rPr lang="en-US"/>
              <a:t>” case or starting point</a:t>
            </a:r>
          </a:p>
          <a:p>
            <a:pPr lvl="1">
              <a:lnSpc>
                <a:spcPct val="90000"/>
              </a:lnSpc>
            </a:pPr>
            <a:r>
              <a:rPr lang="en-US"/>
              <a:t>The </a:t>
            </a:r>
            <a:r>
              <a:rPr lang="en-US" b="1" i="1">
                <a:solidFill>
                  <a:schemeClr val="hlink"/>
                </a:solidFill>
              </a:rPr>
              <a:t>recursive part</a:t>
            </a:r>
            <a:r>
              <a:rPr lang="en-US"/>
              <a:t>: this is the “</a:t>
            </a:r>
            <a:r>
              <a:rPr lang="en-US" b="1" i="1">
                <a:solidFill>
                  <a:schemeClr val="accent2"/>
                </a:solidFill>
              </a:rPr>
              <a:t>general case</a:t>
            </a:r>
            <a:r>
              <a:rPr lang="en-US"/>
              <a:t>”, that describes all the other cases in terms of “</a:t>
            </a:r>
            <a:r>
              <a:rPr lang="en-US" b="1" i="1">
                <a:solidFill>
                  <a:schemeClr val="accent2"/>
                </a:solidFill>
              </a:rPr>
              <a:t>smaller</a:t>
            </a:r>
            <a:r>
              <a:rPr lang="en-US"/>
              <a:t>” versions of itself</a:t>
            </a:r>
          </a:p>
          <a:p>
            <a:pPr lvl="1">
              <a:lnSpc>
                <a:spcPct val="90000"/>
              </a:lnSpc>
              <a:buFontTx/>
              <a:buNone/>
            </a:pPr>
            <a:endParaRPr lang="en-US" sz="1400"/>
          </a:p>
          <a:p>
            <a:pPr>
              <a:lnSpc>
                <a:spcPct val="90000"/>
              </a:lnSpc>
            </a:pPr>
            <a:r>
              <a:rPr lang="en-US"/>
              <a:t>Why is a base case needed? </a:t>
            </a:r>
          </a:p>
          <a:p>
            <a:pPr lvl="1">
              <a:lnSpc>
                <a:spcPct val="90000"/>
              </a:lnSpc>
            </a:pPr>
            <a:r>
              <a:rPr lang="en-US"/>
              <a:t>A definition without a non-recursive part causes </a:t>
            </a:r>
            <a:r>
              <a:rPr lang="en-US" b="1" i="1">
                <a:solidFill>
                  <a:schemeClr val="hlink"/>
                </a:solidFill>
              </a:rPr>
              <a:t>infinite recursion</a:t>
            </a:r>
          </a:p>
        </p:txBody>
      </p:sp>
      <p:sp>
        <p:nvSpPr>
          <p:cNvPr id="11268" name="Rectangle 4"/>
          <p:cNvSpPr>
            <a:spLocks noChangeArrowheads="1"/>
          </p:cNvSpPr>
          <p:nvPr/>
        </p:nvSpPr>
        <p:spPr bwMode="auto">
          <a:xfrm>
            <a:off x="2093913" y="304800"/>
            <a:ext cx="4956175" cy="701675"/>
          </a:xfrm>
          <a:prstGeom prst="rect">
            <a:avLst/>
          </a:prstGeom>
          <a:noFill/>
          <a:ln w="38100">
            <a:noFill/>
            <a:miter lim="800000"/>
            <a:headEnd/>
            <a:tailEnd/>
          </a:ln>
          <a:effectLst/>
        </p:spPr>
        <p:txBody>
          <a:bodyPr>
            <a:spAutoFit/>
          </a:bodyPr>
          <a:lstStyle/>
          <a:p>
            <a:r>
              <a:rPr lang="en-US" sz="4000" b="0">
                <a:solidFill>
                  <a:schemeClr val="tx2"/>
                </a:solidFill>
              </a:rPr>
              <a:t>Recursive Definitions</a:t>
            </a:r>
          </a:p>
        </p:txBody>
      </p:sp>
    </p:spTree>
  </p:cSld>
  <p:clrMapOvr>
    <a:masterClrMapping/>
  </p:clrMapOvr>
  <p:transition spd="med"/>
</p:sld>
</file>

<file path=ppt/theme/theme1.xml><?xml version="1.0" encoding="utf-8"?>
<a:theme xmlns:a="http://schemas.openxmlformats.org/drawingml/2006/main" name="noteTemplate05">
  <a:themeElements>
    <a:clrScheme name="noteTemplate05 8">
      <a:dk1>
        <a:srgbClr val="000000"/>
      </a:dk1>
      <a:lt1>
        <a:srgbClr val="FFFFFF"/>
      </a:lt1>
      <a:dk2>
        <a:srgbClr val="000099"/>
      </a:dk2>
      <a:lt2>
        <a:srgbClr val="FFFFDF"/>
      </a:lt2>
      <a:accent1>
        <a:srgbClr val="FFFF99"/>
      </a:accent1>
      <a:accent2>
        <a:srgbClr val="339966"/>
      </a:accent2>
      <a:accent3>
        <a:srgbClr val="FFFFFF"/>
      </a:accent3>
      <a:accent4>
        <a:srgbClr val="000000"/>
      </a:accent4>
      <a:accent5>
        <a:srgbClr val="FFFFCA"/>
      </a:accent5>
      <a:accent6>
        <a:srgbClr val="2D8A5C"/>
      </a:accent6>
      <a:hlink>
        <a:srgbClr val="CC3300"/>
      </a:hlink>
      <a:folHlink>
        <a:srgbClr val="B2B2B2"/>
      </a:folHlink>
    </a:clrScheme>
    <a:fontScheme name="noteTemplate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38100"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noteTemplate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oteTemplate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oteTemplate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Template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oteTemplate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oteTemplate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oteTemplate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oteTemplate05 8">
        <a:dk1>
          <a:srgbClr val="000000"/>
        </a:dk1>
        <a:lt1>
          <a:srgbClr val="FFFFFF"/>
        </a:lt1>
        <a:dk2>
          <a:srgbClr val="000099"/>
        </a:dk2>
        <a:lt2>
          <a:srgbClr val="FFFFDF"/>
        </a:lt2>
        <a:accent1>
          <a:srgbClr val="FFFF99"/>
        </a:accent1>
        <a:accent2>
          <a:srgbClr val="339966"/>
        </a:accent2>
        <a:accent3>
          <a:srgbClr val="FFFFFF"/>
        </a:accent3>
        <a:accent4>
          <a:srgbClr val="000000"/>
        </a:accent4>
        <a:accent5>
          <a:srgbClr val="FFFFCA"/>
        </a:accent5>
        <a:accent6>
          <a:srgbClr val="2D8A5C"/>
        </a:accent6>
        <a:hlink>
          <a:srgbClr val="CC33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Settings\doug.GAUL\Application Data\Microsoft\Templates\noteTemplate05.pot</Template>
  <TotalTime>574</TotalTime>
  <Words>3102</Words>
  <Application>Microsoft Office PowerPoint</Application>
  <PresentationFormat>On-screen Show (4:3)</PresentationFormat>
  <Paragraphs>831</Paragraphs>
  <Slides>63</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Arial Unicode MS</vt:lpstr>
      <vt:lpstr>Courier New</vt:lpstr>
      <vt:lpstr>Times New Roman</vt:lpstr>
      <vt:lpstr>noteTemplate05</vt:lpstr>
      <vt:lpstr>PowerPoint Presentation</vt:lpstr>
      <vt:lpstr>Objectives</vt:lpstr>
      <vt:lpstr>Recursive Definitions</vt:lpstr>
      <vt:lpstr>PowerPoint Presentation</vt:lpstr>
      <vt:lpstr>Exercise </vt:lpstr>
      <vt:lpstr>Recursive Definitions</vt:lpstr>
      <vt:lpstr>Tracing a Recursive Definition</vt:lpstr>
      <vt:lpstr>PowerPoint Presentation</vt:lpstr>
      <vt:lpstr>PowerPoint Presentation</vt:lpstr>
      <vt:lpstr>More Recursive Definitions</vt:lpstr>
      <vt:lpstr>Discussion</vt:lpstr>
      <vt:lpstr>Recursive Programming</vt:lpstr>
      <vt:lpstr>Example of Recursive Programming</vt:lpstr>
      <vt:lpstr>Recursive Definition of Sum of 1 to n</vt:lpstr>
      <vt:lpstr>Trace Recursive Definition of Sum of 1 to n</vt:lpstr>
      <vt:lpstr>A Recursive Method for Sum</vt:lpstr>
      <vt:lpstr>How Recursion Works</vt:lpstr>
      <vt:lpstr>Activation Record</vt:lpstr>
      <vt:lpstr>How Recursion Works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 Recursion vs. Iteration</vt:lpstr>
      <vt:lpstr>Exercise: Factorial Method</vt:lpstr>
      <vt:lpstr>Example: Fibonacci Numbers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Recursive Algorithm for computing Fibonacci Numbers</vt:lpstr>
      <vt:lpstr>An Iterative Method for Computing Fibonacci Numbers</vt:lpstr>
      <vt:lpstr>Discussion</vt:lpstr>
      <vt:lpstr>Evaluating fib(6)</vt:lpstr>
      <vt:lpstr>Application of Recursive Algorithms</vt:lpstr>
      <vt:lpstr>Recursive Solutions</vt:lpstr>
      <vt:lpstr>The Towers of Hanoi</vt:lpstr>
      <vt:lpstr>The Towers of Hanoi Puzzle</vt:lpstr>
      <vt:lpstr>The Towers of Hanoi</vt:lpstr>
      <vt:lpstr>Towers of Hanoi Solution: 4 disks</vt:lpstr>
      <vt:lpstr>PowerPoint Presentation</vt:lpstr>
      <vt:lpstr>PowerPoint Presentation</vt:lpstr>
      <vt:lpstr>PowerPoint Presentation</vt:lpstr>
      <vt:lpstr>Towers of Hanoi Recursive Solution</vt:lpstr>
      <vt:lpstr>PowerPoint Presentation</vt:lpstr>
      <vt:lpstr>PowerPoint Presentation</vt:lpstr>
      <vt:lpstr>PowerPoint Presentation</vt:lpstr>
    </vt:vector>
  </TitlesOfParts>
  <Company>University of Western Ontario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8</dc:title>
  <dc:creator>doug vancise</dc:creator>
  <cp:lastModifiedBy>Roberto Solis-Oba</cp:lastModifiedBy>
  <cp:revision>164</cp:revision>
  <dcterms:created xsi:type="dcterms:W3CDTF">2007-06-12T17:22:25Z</dcterms:created>
  <dcterms:modified xsi:type="dcterms:W3CDTF">2020-03-17T15:50:52Z</dcterms:modified>
</cp:coreProperties>
</file>